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43"/>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4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DE7B3-22CB-416F-BF84-B7F2243C249D}" type="datetimeFigureOut">
              <a:rPr lang="en-GB" smtClean="0"/>
              <a:t>14/09/2014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D7E6E-0115-47A3-84E0-BBCFBFAB0DEA}" type="slidenum">
              <a:rPr lang="en-GB" smtClean="0"/>
              <a:t>‹#›</a:t>
            </a:fld>
            <a:endParaRPr lang="en-GB"/>
          </a:p>
        </p:txBody>
      </p:sp>
    </p:spTree>
    <p:extLst>
      <p:ext uri="{BB962C8B-B14F-4D97-AF65-F5344CB8AC3E}">
        <p14:creationId xmlns:p14="http://schemas.microsoft.com/office/powerpoint/2010/main" val="341774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63088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Read the text aloud to students, and then direct them to read it aloud again in pairs.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Ask them to complete exercise 1 and then take whole class feedback.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Work through the translation tips with them, applying them to the first sentence in the text.  </a:t>
            </a:r>
          </a:p>
          <a:p>
            <a:r>
              <a:rPr lang="en-GB" sz="1200" kern="1200" dirty="0" smtClean="0">
                <a:solidFill>
                  <a:schemeClr val="tx1"/>
                </a:solidFill>
                <a:effectLst/>
                <a:latin typeface="+mn-lt"/>
                <a:ea typeface="+mn-ea"/>
                <a:cs typeface="+mn-cs"/>
              </a:rPr>
              <a:t>Unpack ‘</a:t>
            </a:r>
            <a:r>
              <a:rPr lang="en-GB" sz="1200" kern="1200" dirty="0" err="1" smtClean="0">
                <a:solidFill>
                  <a:schemeClr val="tx1"/>
                </a:solidFill>
                <a:effectLst/>
                <a:latin typeface="+mn-lt"/>
                <a:ea typeface="+mn-ea"/>
                <a:cs typeface="+mn-cs"/>
              </a:rPr>
              <a:t>recibió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visita</a:t>
            </a:r>
            <a:r>
              <a:rPr lang="en-GB" sz="1200" kern="1200" dirty="0" smtClean="0">
                <a:solidFill>
                  <a:schemeClr val="tx1"/>
                </a:solidFill>
                <a:effectLst/>
                <a:latin typeface="+mn-lt"/>
                <a:ea typeface="+mn-ea"/>
                <a:cs typeface="+mn-cs"/>
              </a:rPr>
              <a:t>’ literal meaning is ‘received visit’.  What do we need to make it sound English?</a:t>
            </a:r>
          </a:p>
          <a:p>
            <a:r>
              <a:rPr lang="es-ES_tradnl" sz="1200" kern="1200" dirty="0" smtClean="0">
                <a:solidFill>
                  <a:schemeClr val="tx1"/>
                </a:solidFill>
                <a:effectLst/>
                <a:latin typeface="+mn-lt"/>
                <a:ea typeface="+mn-ea"/>
                <a:cs typeface="+mn-cs"/>
              </a:rPr>
              <a:t>La semana pasada nuestro pueblo de Comillas recibió visita de un grupo de 40 visitantes de una escuela primaria del pueblo de </a:t>
            </a:r>
            <a:r>
              <a:rPr lang="es-ES_tradnl" sz="1200" kern="1200" dirty="0" err="1" smtClean="0">
                <a:solidFill>
                  <a:schemeClr val="tx1"/>
                </a:solidFill>
                <a:effectLst/>
                <a:latin typeface="+mn-lt"/>
                <a:ea typeface="+mn-ea"/>
                <a:cs typeface="+mn-cs"/>
              </a:rPr>
              <a:t>Barton</a:t>
            </a:r>
            <a:r>
              <a:rPr lang="es-ES_tradnl" sz="1200" kern="1200" dirty="0" smtClean="0">
                <a:solidFill>
                  <a:schemeClr val="tx1"/>
                </a:solidFill>
                <a:effectLst/>
                <a:latin typeface="+mn-lt"/>
                <a:ea typeface="+mn-ea"/>
                <a:cs typeface="+mn-cs"/>
              </a:rPr>
              <a:t> en Inglaterra.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Direct them to translate the rest of the text in pairs, following the same sequence of steps.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Hear their translations read aloud, inviting comments and feedback from other students in the class.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59367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16122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50891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3949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16962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07408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253816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2137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http://www.amazon.co.uk/Lost-Translation-Misadventures-English-Abroad/dp/1843172720</a:t>
            </a:r>
          </a:p>
          <a:p>
            <a:r>
              <a:rPr lang="fr-FR" dirty="0" smtClean="0"/>
              <a:t>http://www.trinitycounty.org/Pictures/Planning/airport.gif</a:t>
            </a:r>
          </a:p>
          <a:p>
            <a:endParaRPr lang="en-GB" dirty="0" smtClean="0"/>
          </a:p>
          <a:p>
            <a:r>
              <a:rPr lang="en-GB" dirty="0" smtClean="0"/>
              <a:t>A look at the dangers</a:t>
            </a:r>
            <a:r>
              <a:rPr lang="en-GB" baseline="0" dirty="0" smtClean="0"/>
              <a:t> of translation…particularly an unthinking use of online translation tools.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1662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74866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40046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Authentic</a:t>
            </a:r>
            <a:r>
              <a:rPr lang="en-GB" baseline="0" dirty="0" smtClean="0"/>
              <a:t> hotel reviews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29074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Signs and notices (online </a:t>
            </a:r>
            <a:r>
              <a:rPr lang="en-GB" sz="1200" kern="1200" dirty="0" err="1" smtClean="0">
                <a:solidFill>
                  <a:schemeClr val="tx1"/>
                </a:solidFill>
                <a:effectLst/>
                <a:latin typeface="+mn-lt"/>
                <a:ea typeface="+mn-ea"/>
                <a:cs typeface="+mn-cs"/>
              </a:rPr>
              <a:t>realia</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Idioms  - relating to topic areas e.g. parts of the body, weather, food and drink, animals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Sayings, proverbs, jokes </a:t>
            </a:r>
          </a:p>
          <a:p>
            <a:r>
              <a:rPr lang="en-GB" sz="1200" kern="1200" dirty="0" smtClean="0">
                <a:solidFill>
                  <a:schemeClr val="tx1"/>
                </a:solidFill>
                <a:effectLst/>
                <a:latin typeface="+mn-lt"/>
                <a:ea typeface="+mn-ea"/>
                <a:cs typeface="+mn-cs"/>
              </a:rPr>
              <a:t>4 Authentic texts – e.g. advert transcripts, film reviews.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the context is familiar, these sorts of texts can be a way to present new language, with translation used as just one of several strategies for identifying and extracting new language.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More challenging authentic texts – e.g. poetry, narrative extracts, news articles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With texts such as these, translation of a part of the text is likely to be the last in a sequence of comprehension activities, which would typically start with a gist reading task to identify the genre of text and the overall theme, followed by several comprehension tasks to draw out the key detail.  These could include: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 Multiple choice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Find the English for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True / False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Picture sequencing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Table / grid completion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Cloze text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Question / answer</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84992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choosing the text,</a:t>
            </a:r>
            <a:r>
              <a:rPr lang="en-GB" baseline="0" dirty="0" smtClean="0"/>
              <a:t> we have seen that there should be some challenge there, provided by:</a:t>
            </a:r>
            <a:br>
              <a:rPr lang="en-GB" baseline="0" dirty="0" smtClean="0"/>
            </a:br>
            <a:r>
              <a:rPr lang="en-GB" baseline="0" dirty="0" smtClean="0"/>
              <a:t>1) unfamiliar language</a:t>
            </a:r>
            <a:br>
              <a:rPr lang="en-GB" baseline="0" dirty="0" smtClean="0"/>
            </a:br>
            <a:r>
              <a:rPr lang="en-GB" baseline="0" dirty="0" smtClean="0"/>
              <a:t>2) idiomatic use of language</a:t>
            </a:r>
            <a:br>
              <a:rPr lang="en-GB" baseline="0" dirty="0" smtClean="0"/>
            </a:br>
            <a:r>
              <a:rPr lang="en-GB" baseline="0" dirty="0" smtClean="0"/>
              <a:t/>
            </a:r>
            <a:br>
              <a:rPr lang="en-GB" baseline="0" dirty="0" smtClean="0"/>
            </a:br>
            <a:r>
              <a:rPr lang="en-GB" baseline="0" dirty="0" smtClean="0"/>
              <a:t>This leads us to think automatically of authentic and/or literary texts, which we will explore in more detail after tea!</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99895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Ask delegates to design a learning sequence for this text.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27452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Based on all the verbs in le Petit Robert:</a:t>
            </a:r>
            <a:r>
              <a:rPr kumimoji="0" lang="en-US" sz="1200" b="0" i="0" u="none" strike="noStrike" cap="none" normalizeH="0" baseline="0" dirty="0" smtClean="0">
                <a:ln>
                  <a:noFill/>
                </a:ln>
                <a:solidFill>
                  <a:schemeClr val="tx1"/>
                </a:solidFill>
                <a:effectLst/>
                <a:ea typeface="MS ??"/>
                <a:cs typeface="Cambria" panose="02040503050406030204" pitchFamily="18" charset="0"/>
              </a:rPr>
              <a:t> </a:t>
            </a:r>
            <a:br>
              <a:rPr kumimoji="0" lang="en-US" sz="1200" b="0" i="0" u="none" strike="noStrike" cap="none" normalizeH="0" baseline="0" dirty="0" smtClean="0">
                <a:ln>
                  <a:noFill/>
                </a:ln>
                <a:solidFill>
                  <a:schemeClr val="tx1"/>
                </a:solidFill>
                <a:effectLst/>
                <a:ea typeface="MS ??"/>
                <a:cs typeface="Cambria" panose="02040503050406030204" pitchFamily="18"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89%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oir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1%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III 	-re 	4%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IV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6% </a:t>
            </a:r>
          </a:p>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The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verbs are also the most dynamic, in the sense that "new" verbs virtually without exception take this ending. For example: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téléphoner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telephone"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skier "to ski"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photocopier "to photocopy"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scanner "to scan"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boycotter "to boycott"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digitaliser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digitize"</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06636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52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235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3018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0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216342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40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pPr/>
              <a:t>9/14/2014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511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pPr/>
              <a:t>9/14/2014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993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pPr/>
              <a:t>9/14/2014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7528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pPr/>
              <a:t>9/14/2014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489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pPr/>
              <a:t>9/14/2014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84495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2735466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pPr/>
              <a:t>9/14/2014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1296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2073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6020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7697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3606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998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083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0104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32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240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pPr/>
              <a:t>9/14/2014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953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4975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535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949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9046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5955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5771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1231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67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6006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90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pPr/>
              <a:t>9/14/2014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5087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629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9605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506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1637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8027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71A60-B585-4649-8B20-9223CE9C1144}" type="datetimeFigureOut">
              <a:rPr lang="en-GB">
                <a:solidFill>
                  <a:prstClr val="black">
                    <a:tint val="75000"/>
                  </a:prstClr>
                </a:solidFill>
              </a:rPr>
              <a:pPr>
                <a:def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0B6B2-C911-4103-96E6-19A800AE1D20}" type="slidenum">
              <a:rPr lang="en-GB"/>
              <a:pPr>
                <a:defRPr/>
              </a:pPr>
              <a:t>‹#›</a:t>
            </a:fld>
            <a:endParaRPr lang="en-GB"/>
          </a:p>
        </p:txBody>
      </p:sp>
    </p:spTree>
    <p:extLst>
      <p:ext uri="{BB962C8B-B14F-4D97-AF65-F5344CB8AC3E}">
        <p14:creationId xmlns:p14="http://schemas.microsoft.com/office/powerpoint/2010/main" val="3377921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1CA2E-A9A7-404A-9C6E-8FFBDC84CE8B}" type="datetimeFigureOut">
              <a:rPr lang="en-GB">
                <a:solidFill>
                  <a:prstClr val="black">
                    <a:tint val="75000"/>
                  </a:prstClr>
                </a:solidFill>
              </a:rPr>
              <a:pPr>
                <a:def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AE6B4-1A00-49C4-ABC4-734C36599D2C}" type="slidenum">
              <a:rPr lang="en-GB"/>
              <a:pPr>
                <a:defRPr/>
              </a:pPr>
              <a:t>‹#›</a:t>
            </a:fld>
            <a:endParaRPr lang="en-GB"/>
          </a:p>
        </p:txBody>
      </p:sp>
    </p:spTree>
    <p:extLst>
      <p:ext uri="{BB962C8B-B14F-4D97-AF65-F5344CB8AC3E}">
        <p14:creationId xmlns:p14="http://schemas.microsoft.com/office/powerpoint/2010/main" val="1090818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97D73-082A-4B33-A765-97060F21DE65}" type="datetimeFigureOut">
              <a:rPr lang="en-GB">
                <a:solidFill>
                  <a:prstClr val="black">
                    <a:tint val="75000"/>
                  </a:prstClr>
                </a:solidFill>
              </a:rPr>
              <a:pPr>
                <a:def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E8621C-C9A8-4729-AC24-DB9EA0820087}" type="slidenum">
              <a:rPr lang="en-GB"/>
              <a:pPr>
                <a:defRPr/>
              </a:pPr>
              <a:t>‹#›</a:t>
            </a:fld>
            <a:endParaRPr lang="en-GB"/>
          </a:p>
        </p:txBody>
      </p:sp>
    </p:spTree>
    <p:extLst>
      <p:ext uri="{BB962C8B-B14F-4D97-AF65-F5344CB8AC3E}">
        <p14:creationId xmlns:p14="http://schemas.microsoft.com/office/powerpoint/2010/main" val="4166236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508DAB-5D1B-43D6-8A40-2056CC2AEB76}" type="datetimeFigureOut">
              <a:rPr lang="en-GB">
                <a:solidFill>
                  <a:prstClr val="black">
                    <a:tint val="75000"/>
                  </a:prstClr>
                </a:solidFill>
              </a:rPr>
              <a:pPr>
                <a:defRPr/>
              </a:pPr>
              <a:t>14/09/2014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FABF2-69CE-4148-ACB1-C5F33FDE08EE}" type="slidenum">
              <a:rPr lang="en-GB"/>
              <a:pPr>
                <a:defRPr/>
              </a:pPr>
              <a:t>‹#›</a:t>
            </a:fld>
            <a:endParaRPr lang="en-GB"/>
          </a:p>
        </p:txBody>
      </p:sp>
    </p:spTree>
    <p:extLst>
      <p:ext uri="{BB962C8B-B14F-4D97-AF65-F5344CB8AC3E}">
        <p14:creationId xmlns:p14="http://schemas.microsoft.com/office/powerpoint/2010/main" val="17645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AE7505-CEFD-4615-B5B4-DEE19EC4541C}" type="datetimeFigureOut">
              <a:rPr lang="en-GB">
                <a:solidFill>
                  <a:prstClr val="black">
                    <a:tint val="75000"/>
                  </a:prstClr>
                </a:solidFill>
              </a:rPr>
              <a:pPr>
                <a:defRPr/>
              </a:pPr>
              <a:t>14/09/2014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28A7B1-C5F5-4642-B9DD-D40859A4A084}" type="slidenum">
              <a:rPr lang="en-GB"/>
              <a:pPr>
                <a:defRPr/>
              </a:pPr>
              <a:t>‹#›</a:t>
            </a:fld>
            <a:endParaRPr lang="en-GB"/>
          </a:p>
        </p:txBody>
      </p:sp>
    </p:spTree>
    <p:extLst>
      <p:ext uri="{BB962C8B-B14F-4D97-AF65-F5344CB8AC3E}">
        <p14:creationId xmlns:p14="http://schemas.microsoft.com/office/powerpoint/2010/main" val="118838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pPr/>
              <a:t>9/14/2014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7729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F9415F-EF99-407B-9D7F-0876A7055C7C}" type="datetimeFigureOut">
              <a:rPr lang="en-GB">
                <a:solidFill>
                  <a:prstClr val="black">
                    <a:tint val="75000"/>
                  </a:prstClr>
                </a:solidFill>
              </a:rPr>
              <a:pPr>
                <a:defRPr/>
              </a:pPr>
              <a:t>14/09/2014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DB18BB-2091-41C7-92CD-47174E4BD6D2}" type="slidenum">
              <a:rPr lang="en-GB"/>
              <a:pPr>
                <a:defRPr/>
              </a:pPr>
              <a:t>‹#›</a:t>
            </a:fld>
            <a:endParaRPr lang="en-GB"/>
          </a:p>
        </p:txBody>
      </p:sp>
    </p:spTree>
    <p:extLst>
      <p:ext uri="{BB962C8B-B14F-4D97-AF65-F5344CB8AC3E}">
        <p14:creationId xmlns:p14="http://schemas.microsoft.com/office/powerpoint/2010/main" val="3930433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F06A0-C851-4390-971C-115C373C399A}" type="datetimeFigureOut">
              <a:rPr lang="en-GB">
                <a:solidFill>
                  <a:prstClr val="black">
                    <a:tint val="75000"/>
                  </a:prstClr>
                </a:solidFill>
              </a:rPr>
              <a:pPr>
                <a:defRPr/>
              </a:pPr>
              <a:t>14/09/2014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9E3AB0-E3D1-41C1-8DE6-0B7B7F4572A6}" type="slidenum">
              <a:rPr lang="en-GB"/>
              <a:pPr>
                <a:defRPr/>
              </a:pPr>
              <a:t>‹#›</a:t>
            </a:fld>
            <a:endParaRPr lang="en-GB"/>
          </a:p>
        </p:txBody>
      </p:sp>
    </p:spTree>
    <p:extLst>
      <p:ext uri="{BB962C8B-B14F-4D97-AF65-F5344CB8AC3E}">
        <p14:creationId xmlns:p14="http://schemas.microsoft.com/office/powerpoint/2010/main" val="136927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ABCB-8C62-487F-BDDF-32D6B0CD992F}" type="datetimeFigureOut">
              <a:rPr lang="en-GB">
                <a:solidFill>
                  <a:prstClr val="black">
                    <a:tint val="75000"/>
                  </a:prstClr>
                </a:solidFill>
              </a:rPr>
              <a:pPr>
                <a:defRPr/>
              </a:pPr>
              <a:t>14/09/2014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DDCBBA-199F-476F-8243-26CCD0F05A2C}" type="slidenum">
              <a:rPr lang="en-GB"/>
              <a:pPr>
                <a:defRPr/>
              </a:pPr>
              <a:t>‹#›</a:t>
            </a:fld>
            <a:endParaRPr lang="en-GB"/>
          </a:p>
        </p:txBody>
      </p:sp>
    </p:spTree>
    <p:extLst>
      <p:ext uri="{BB962C8B-B14F-4D97-AF65-F5344CB8AC3E}">
        <p14:creationId xmlns:p14="http://schemas.microsoft.com/office/powerpoint/2010/main" val="4093834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338F7-6C6E-46F7-BFAF-16ADFFEA58DF}" type="datetimeFigureOut">
              <a:rPr lang="en-GB">
                <a:solidFill>
                  <a:prstClr val="black">
                    <a:tint val="75000"/>
                  </a:prstClr>
                </a:solidFill>
              </a:rPr>
              <a:pPr>
                <a:defRPr/>
              </a:pPr>
              <a:t>14/09/2014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715B4-4728-4B0B-B3F3-DF365199C612}" type="slidenum">
              <a:rPr lang="en-GB"/>
              <a:pPr>
                <a:defRPr/>
              </a:pPr>
              <a:t>‹#›</a:t>
            </a:fld>
            <a:endParaRPr lang="en-GB"/>
          </a:p>
        </p:txBody>
      </p:sp>
    </p:spTree>
    <p:extLst>
      <p:ext uri="{BB962C8B-B14F-4D97-AF65-F5344CB8AC3E}">
        <p14:creationId xmlns:p14="http://schemas.microsoft.com/office/powerpoint/2010/main" val="3668873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D38759-99F5-4EBB-9E9C-C4C42CABA0E0}" type="datetimeFigureOut">
              <a:rPr lang="en-GB">
                <a:solidFill>
                  <a:prstClr val="black">
                    <a:tint val="75000"/>
                  </a:prstClr>
                </a:solidFill>
              </a:rPr>
              <a:pPr>
                <a:def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BC261A-5940-49F9-A5CF-66A89DCD61AF}" type="slidenum">
              <a:rPr lang="en-GB"/>
              <a:pPr>
                <a:defRPr/>
              </a:pPr>
              <a:t>‹#›</a:t>
            </a:fld>
            <a:endParaRPr lang="en-GB"/>
          </a:p>
        </p:txBody>
      </p:sp>
    </p:spTree>
    <p:extLst>
      <p:ext uri="{BB962C8B-B14F-4D97-AF65-F5344CB8AC3E}">
        <p14:creationId xmlns:p14="http://schemas.microsoft.com/office/powerpoint/2010/main" val="3555476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198A91-A25D-4266-8B57-E30EFC46664D}" type="datetimeFigureOut">
              <a:rPr lang="en-GB">
                <a:solidFill>
                  <a:prstClr val="black">
                    <a:tint val="75000"/>
                  </a:prstClr>
                </a:solidFill>
              </a:rPr>
              <a:pPr>
                <a:defRPr/>
              </a:pPr>
              <a:t>14/09/2014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8C2251-5894-46CA-B029-34485FC40D47}" type="slidenum">
              <a:rPr lang="en-GB"/>
              <a:pPr>
                <a:defRPr/>
              </a:pPr>
              <a:t>‹#›</a:t>
            </a:fld>
            <a:endParaRPr lang="en-GB"/>
          </a:p>
        </p:txBody>
      </p:sp>
    </p:spTree>
    <p:extLst>
      <p:ext uri="{BB962C8B-B14F-4D97-AF65-F5344CB8AC3E}">
        <p14:creationId xmlns:p14="http://schemas.microsoft.com/office/powerpoint/2010/main" val="834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pPr/>
              <a:t>9/14/2014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196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pPr/>
              <a:t>9/14/2014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157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pPr/>
              <a:t>9/14/2014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91366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pPr/>
              <a:t>9/14/2014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169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5DC5B261-8843-42D1-AAFC-05E20E2D9B97}" type="datetimeFigureOut">
              <a:rPr lang="en-US" smtClean="0"/>
              <a:pPr defTabSz="457200"/>
              <a:t>9/14/2014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3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5DC5B261-8843-42D1-AAFC-05E20E2D9B97}" type="datetimeFigureOut">
              <a:rPr lang="en-US" smtClean="0"/>
              <a:pPr defTabSz="457200"/>
              <a:t>9/14/2014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82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AFBB1-8BD1-40A0-8D04-38A423C75FF8}"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602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46062-1B9C-4089-BC45-CD8D1E218B44}" type="datetimeFigureOut">
              <a:rPr lang="en-GB" smtClean="0">
                <a:solidFill>
                  <a:prstClr val="black">
                    <a:tint val="75000"/>
                  </a:prstClr>
                </a:solidFill>
              </a:rPr>
              <a:pPr/>
              <a:t>14/09/2014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890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9B130A6-4DFF-4CE5-B61F-A673E38A5FE8}" type="datetimeFigureOut">
              <a:rPr lang="en-GB">
                <a:solidFill>
                  <a:prstClr val="black">
                    <a:tint val="75000"/>
                  </a:prstClr>
                </a:solidFill>
              </a:rPr>
              <a:pPr>
                <a:defRPr/>
              </a:pPr>
              <a:t>14/09/2014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6B271C8F-F225-424B-AC32-7EA6903BCC12}" type="slidenum">
              <a:rPr lang="en-GB">
                <a:cs typeface="Arial" panose="020B0604020202020204" pitchFamily="34" charset="0"/>
              </a:rPr>
              <a:pPr fontAlgn="base">
                <a:spcBef>
                  <a:spcPct val="0"/>
                </a:spcBef>
                <a:spcAft>
                  <a:spcPct val="0"/>
                </a:spcAft>
                <a:defRPr/>
              </a:pPr>
              <a:t>‹#›</a:t>
            </a:fld>
            <a:endParaRPr lang="en-GB">
              <a:cs typeface="Arial" panose="020B0604020202020204" pitchFamily="34" charset="0"/>
            </a:endParaRPr>
          </a:p>
        </p:txBody>
      </p:sp>
    </p:spTree>
    <p:extLst>
      <p:ext uri="{BB962C8B-B14F-4D97-AF65-F5344CB8AC3E}">
        <p14:creationId xmlns:p14="http://schemas.microsoft.com/office/powerpoint/2010/main" val="15992213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2.gif"/><Relationship Id="rId4" Type="http://schemas.openxmlformats.org/officeDocument/2006/relationships/hyperlink" Target="http://www.tripadvisor.es/Hotel_Review-g664838-d518412-Reviews-Joyuda_Plaza_Hotel-Cabo_Rojo_Puerto_Rico.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senegazelle.f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www.gov.uk/government/publications"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jpeg"/><Relationship Id="rId1" Type="http://schemas.openxmlformats.org/officeDocument/2006/relationships/slideLayout" Target="../slideLayouts/slideLayout51.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the new curriculum</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
            </a:pPr>
            <a:endParaRPr lang="en-GB" dirty="0" smtClean="0"/>
          </a:p>
          <a:p>
            <a:pPr>
              <a:buFont typeface="Wingdings" panose="05000000000000000000" pitchFamily="2" charset="2"/>
              <a:buChar char="§"/>
            </a:pPr>
            <a:r>
              <a:rPr lang="en-GB" sz="3200" dirty="0" smtClean="0"/>
              <a:t> Making the most of literary texts</a:t>
            </a:r>
          </a:p>
          <a:p>
            <a:pPr>
              <a:buFont typeface="Wingdings" panose="05000000000000000000" pitchFamily="2" charset="2"/>
              <a:buChar char="§"/>
            </a:pPr>
            <a:r>
              <a:rPr lang="en-GB" sz="3200" dirty="0"/>
              <a:t> </a:t>
            </a:r>
            <a:r>
              <a:rPr lang="en-GB" sz="3200" dirty="0" smtClean="0"/>
              <a:t>Translation into English</a:t>
            </a:r>
          </a:p>
          <a:p>
            <a:pPr>
              <a:buFont typeface="Wingdings" panose="05000000000000000000" pitchFamily="2" charset="2"/>
              <a:buChar char="§"/>
            </a:pPr>
            <a:r>
              <a:rPr lang="en-GB" sz="3200" dirty="0"/>
              <a:t> </a:t>
            </a:r>
            <a:r>
              <a:rPr lang="en-GB" sz="3200" dirty="0" smtClean="0"/>
              <a:t>Translation into the target language</a:t>
            </a:r>
            <a:endParaRPr lang="en-GB" sz="3200" dirty="0"/>
          </a:p>
        </p:txBody>
      </p:sp>
    </p:spTree>
    <p:extLst>
      <p:ext uri="{BB962C8B-B14F-4D97-AF65-F5344CB8AC3E}">
        <p14:creationId xmlns:p14="http://schemas.microsoft.com/office/powerpoint/2010/main" val="1372772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3">
            <a:extLst>
              <a:ext uri="{28A0092B-C50C-407E-A947-70E740481C1C}">
                <a14:useLocalDpi xmlns:a14="http://schemas.microsoft.com/office/drawing/2010/main" val="0"/>
              </a:ext>
            </a:extLst>
          </a:blip>
          <a:srcRect l="15781" t="17593" r="34740" b="11205"/>
          <a:stretch>
            <a:fillRect/>
          </a:stretch>
        </p:blipFill>
        <p:spPr bwMode="auto">
          <a:xfrm>
            <a:off x="0" y="0"/>
            <a:ext cx="8472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50025"/>
            <a:ext cx="9144000" cy="307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GB" sz="1400" dirty="0">
                <a:solidFill>
                  <a:prstClr val="black"/>
                </a:solidFill>
                <a:hlinkClick r:id="rId4"/>
              </a:rPr>
              <a:t>www.tripadvisor.es/Hotel_Review-g664838-d518412-Reviews-Joyuda_Plaza_Hotel-Cabo_Rojo_Puerto_Rico.html</a:t>
            </a:r>
            <a:r>
              <a:rPr lang="en-GB" sz="1400" dirty="0">
                <a:solidFill>
                  <a:prstClr val="black"/>
                </a:solidFill>
              </a:rPr>
              <a:t> </a:t>
            </a:r>
            <a:endParaRPr lang="en-GB" sz="1400" dirty="0">
              <a:solidFill>
                <a:prstClr val="black"/>
              </a:solidFill>
            </a:endParaRPr>
          </a:p>
        </p:txBody>
      </p:sp>
      <p:pic>
        <p:nvPicPr>
          <p:cNvPr id="374788" name="Picture 4" descr="http://www.msn-emotions.org/emotions/animated_emoticons/flags/emoticon_puertoRican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79388"/>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10000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757" y="332656"/>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dirty="0">
                <a:solidFill>
                  <a:srgbClr val="FF0000"/>
                </a:solidFill>
                <a:latin typeface="Arial" charset="0"/>
                <a:cs typeface="Arial" charset="0"/>
              </a:rPr>
              <a:t>« </a:t>
            </a:r>
            <a:r>
              <a:rPr lang="fr-FR" sz="2000" dirty="0" err="1">
                <a:solidFill>
                  <a:srgbClr val="FF0000"/>
                </a:solidFill>
                <a:latin typeface="Arial" charset="0"/>
                <a:cs typeface="Arial" charset="0"/>
              </a:rPr>
              <a:t>Desagradable</a:t>
            </a:r>
            <a:r>
              <a:rPr lang="fr-FR" sz="2000" dirty="0">
                <a:solidFill>
                  <a:srgbClr val="FF0000"/>
                </a:solidFill>
                <a:latin typeface="Arial" charset="0"/>
                <a:cs typeface="Arial" charset="0"/>
              </a:rPr>
              <a:t> »</a:t>
            </a:r>
          </a:p>
          <a:p>
            <a:pPr eaLnBrk="0" fontAlgn="base" hangingPunct="0">
              <a:spcBef>
                <a:spcPct val="0"/>
              </a:spcBef>
              <a:spcAft>
                <a:spcPct val="0"/>
              </a:spcAft>
            </a:pP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Bueno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cuando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yo</a:t>
            </a:r>
            <a:r>
              <a:rPr lang="fr-FR" sz="2000" dirty="0">
                <a:solidFill>
                  <a:prstClr val="black"/>
                </a:solidFill>
                <a:latin typeface="Arial" charset="0"/>
                <a:cs typeface="Arial" charset="0"/>
              </a:rPr>
              <a:t> entré a mi </a:t>
            </a:r>
            <a:r>
              <a:rPr lang="fr-FR" sz="2000" dirty="0" err="1">
                <a:solidFill>
                  <a:prstClr val="black"/>
                </a:solidFill>
                <a:latin typeface="Arial" charset="0"/>
                <a:cs typeface="Arial" charset="0"/>
              </a:rPr>
              <a:t>habitación</a:t>
            </a:r>
            <a:r>
              <a:rPr lang="fr-FR" sz="2000" dirty="0">
                <a:solidFill>
                  <a:prstClr val="black"/>
                </a:solidFill>
                <a:latin typeface="Arial" charset="0"/>
                <a:cs typeface="Arial" charset="0"/>
              </a:rPr>
              <a:t>, las </a:t>
            </a:r>
            <a:r>
              <a:rPr lang="fr-FR" sz="2000" dirty="0" err="1">
                <a:solidFill>
                  <a:prstClr val="black"/>
                </a:solidFill>
                <a:latin typeface="Arial" charset="0"/>
                <a:cs typeface="Arial" charset="0"/>
              </a:rPr>
              <a:t>sábanas</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estaban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sucias</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él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piso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del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baño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estába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inundado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Además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había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papel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higiénico</a:t>
            </a:r>
            <a:r>
              <a:rPr lang="fr-FR" sz="2000" dirty="0">
                <a:solidFill>
                  <a:prstClr val="black"/>
                </a:solidFill>
                <a:latin typeface="Arial" charset="0"/>
                <a:cs typeface="Arial" charset="0"/>
              </a:rPr>
              <a:t>, y el </a:t>
            </a:r>
            <a:r>
              <a:rPr lang="fr-FR" sz="2000" dirty="0" err="1">
                <a:solidFill>
                  <a:prstClr val="black"/>
                </a:solidFill>
                <a:latin typeface="Arial" charset="0"/>
                <a:cs typeface="Arial" charset="0"/>
              </a:rPr>
              <a:t>televisor</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de </a:t>
            </a:r>
            <a:r>
              <a:rPr lang="fr-FR" sz="2000" dirty="0" err="1">
                <a:solidFill>
                  <a:prstClr val="black"/>
                </a:solidFill>
                <a:latin typeface="Arial" charset="0"/>
                <a:cs typeface="Arial" charset="0"/>
              </a:rPr>
              <a:t>hace</a:t>
            </a:r>
            <a:r>
              <a:rPr lang="fr-FR" sz="2000" dirty="0">
                <a:solidFill>
                  <a:prstClr val="black"/>
                </a:solidFill>
                <a:latin typeface="Arial" charset="0"/>
                <a:cs typeface="Arial" charset="0"/>
              </a:rPr>
              <a:t> 30 </a:t>
            </a:r>
            <a:r>
              <a:rPr lang="fr-FR" sz="2000" dirty="0" err="1">
                <a:solidFill>
                  <a:prstClr val="black"/>
                </a:solidFill>
                <a:latin typeface="Arial" charset="0"/>
                <a:cs typeface="Arial" charset="0"/>
              </a:rPr>
              <a:t>años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pude</a:t>
            </a:r>
            <a:r>
              <a:rPr lang="fr-FR" sz="2000" dirty="0">
                <a:solidFill>
                  <a:prstClr val="black"/>
                </a:solidFill>
                <a:latin typeface="Arial" charset="0"/>
                <a:cs typeface="Arial" charset="0"/>
              </a:rPr>
              <a:t> dormir porque </a:t>
            </a:r>
            <a:r>
              <a:rPr lang="fr-FR" sz="2000" dirty="0" err="1">
                <a:solidFill>
                  <a:prstClr val="black"/>
                </a:solidFill>
                <a:latin typeface="Arial" charset="0"/>
                <a:cs typeface="Arial" charset="0"/>
              </a:rPr>
              <a:t>había</a:t>
            </a:r>
            <a:r>
              <a:rPr lang="fr-FR" sz="2000" dirty="0">
                <a:solidFill>
                  <a:prstClr val="black"/>
                </a:solidFill>
                <a:latin typeface="Arial" charset="0"/>
                <a:cs typeface="Arial" charset="0"/>
              </a:rPr>
              <a:t> gente </a:t>
            </a:r>
            <a:r>
              <a:rPr lang="fr-FR" sz="2000" dirty="0" err="1">
                <a:solidFill>
                  <a:prstClr val="black"/>
                </a:solidFill>
                <a:latin typeface="Arial" charset="0"/>
                <a:cs typeface="Arial" charset="0"/>
              </a:rPr>
              <a:t>borracha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gritando</a:t>
            </a:r>
            <a:r>
              <a:rPr lang="fr-FR" sz="2000" dirty="0">
                <a:solidFill>
                  <a:prstClr val="black"/>
                </a:solidFill>
                <a:latin typeface="Arial" charset="0"/>
                <a:cs typeface="Arial" charset="0"/>
              </a:rPr>
              <a:t> y </a:t>
            </a:r>
            <a:r>
              <a:rPr lang="fr-FR" sz="2000" dirty="0" err="1">
                <a:solidFill>
                  <a:prstClr val="black"/>
                </a:solidFill>
                <a:latin typeface="Arial" charset="0"/>
                <a:cs typeface="Arial" charset="0"/>
              </a:rPr>
              <a:t>hablando</a:t>
            </a:r>
            <a:r>
              <a:rPr lang="fr-FR" sz="2000" dirty="0">
                <a:solidFill>
                  <a:prstClr val="black"/>
                </a:solidFill>
                <a:latin typeface="Arial" charset="0"/>
                <a:cs typeface="Arial" charset="0"/>
              </a:rPr>
              <a:t>... </a:t>
            </a:r>
          </a:p>
        </p:txBody>
      </p:sp>
      <p:pic>
        <p:nvPicPr>
          <p:cNvPr id="1026" name="Picture 2" descr="1 de 5 estre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39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27984" y="2574776"/>
            <a:ext cx="4625672"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dirty="0">
                <a:solidFill>
                  <a:srgbClr val="FF0000"/>
                </a:solidFill>
                <a:latin typeface="Arial" charset="0"/>
                <a:cs typeface="Arial" charset="0"/>
              </a:rPr>
              <a:t>« </a:t>
            </a:r>
            <a:r>
              <a:rPr lang="fr-FR" sz="2000" dirty="0" err="1">
                <a:solidFill>
                  <a:srgbClr val="FF0000"/>
                </a:solidFill>
                <a:latin typeface="Arial" charset="0"/>
                <a:cs typeface="Arial" charset="0"/>
              </a:rPr>
              <a:t>Nooooooooooooo</a:t>
            </a:r>
            <a:r>
              <a:rPr lang="fr-FR" sz="2000" dirty="0">
                <a:solidFill>
                  <a:srgbClr val="FF0000"/>
                </a:solidFill>
                <a:latin typeface="Arial" charset="0"/>
                <a:cs typeface="Arial" charset="0"/>
              </a:rPr>
              <a:t>! »</a:t>
            </a:r>
          </a:p>
          <a:p>
            <a:pPr eaLnBrk="0" fontAlgn="base" hangingPunct="0">
              <a:spcBef>
                <a:spcPct val="0"/>
              </a:spcBef>
              <a:spcAft>
                <a:spcPct val="0"/>
              </a:spcAft>
            </a:pPr>
            <a:r>
              <a:rPr lang="fr-FR" sz="2000" dirty="0">
                <a:solidFill>
                  <a:prstClr val="black"/>
                </a:solidFill>
                <a:latin typeface="Arial" charset="0"/>
                <a:cs typeface="Arial" charset="0"/>
              </a:rPr>
              <a:t>« La </a:t>
            </a:r>
            <a:r>
              <a:rPr lang="fr-FR" sz="2000" dirty="0" err="1">
                <a:solidFill>
                  <a:prstClr val="black"/>
                </a:solidFill>
                <a:latin typeface="Arial" charset="0"/>
                <a:cs typeface="Arial" charset="0"/>
              </a:rPr>
              <a:t>habitación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fea</a:t>
            </a:r>
            <a:r>
              <a:rPr lang="fr-FR" sz="2000" dirty="0">
                <a:solidFill>
                  <a:prstClr val="black"/>
                </a:solidFill>
                <a:latin typeface="Arial" charset="0"/>
                <a:cs typeface="Arial" charset="0"/>
              </a:rPr>
              <a:t> y la cama </a:t>
            </a:r>
            <a:r>
              <a:rPr lang="fr-FR" sz="2000" dirty="0" err="1">
                <a:solidFill>
                  <a:prstClr val="black"/>
                </a:solidFill>
                <a:latin typeface="Arial" charset="0"/>
                <a:cs typeface="Arial" charset="0"/>
              </a:rPr>
              <a:t>estaba</a:t>
            </a:r>
            <a:r>
              <a:rPr lang="fr-FR" sz="2000" dirty="0">
                <a:solidFill>
                  <a:prstClr val="black"/>
                </a:solidFill>
                <a:latin typeface="Arial" charset="0"/>
                <a:cs typeface="Arial" charset="0"/>
              </a:rPr>
              <a:t> fatal. Las </a:t>
            </a:r>
            <a:r>
              <a:rPr lang="fr-FR" sz="2000" dirty="0" err="1">
                <a:solidFill>
                  <a:prstClr val="black"/>
                </a:solidFill>
                <a:latin typeface="Arial" charset="0"/>
                <a:cs typeface="Arial" charset="0"/>
              </a:rPr>
              <a:t>habitaciones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tenían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ventanas</a:t>
            </a:r>
            <a:r>
              <a:rPr lang="fr-FR" sz="2000" dirty="0">
                <a:solidFill>
                  <a:prstClr val="black"/>
                </a:solidFill>
                <a:latin typeface="Arial" charset="0"/>
                <a:cs typeface="Arial" charset="0"/>
              </a:rPr>
              <a:t>.  La </a:t>
            </a:r>
            <a:r>
              <a:rPr lang="fr-FR" sz="2000" dirty="0" err="1">
                <a:solidFill>
                  <a:prstClr val="black"/>
                </a:solidFill>
                <a:latin typeface="Arial" charset="0"/>
                <a:cs typeface="Arial" charset="0"/>
              </a:rPr>
              <a:t>piscina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estaba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sucia</a:t>
            </a:r>
            <a:r>
              <a:rPr lang="fr-FR" sz="2000" dirty="0">
                <a:solidFill>
                  <a:prstClr val="black"/>
                </a:solidFill>
                <a:latin typeface="Arial" charset="0"/>
                <a:cs typeface="Arial" charset="0"/>
              </a:rPr>
              <a:t>.  Los </a:t>
            </a:r>
            <a:r>
              <a:rPr lang="fr-FR" sz="2000" dirty="0" err="1">
                <a:solidFill>
                  <a:prstClr val="black"/>
                </a:solidFill>
                <a:latin typeface="Arial" charset="0"/>
                <a:cs typeface="Arial" charset="0"/>
              </a:rPr>
              <a:t>empleados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agradables</a:t>
            </a:r>
            <a:r>
              <a:rPr lang="fr-FR" sz="2000" dirty="0">
                <a:solidFill>
                  <a:prstClr val="black"/>
                </a:solidFill>
                <a:latin typeface="Arial" charset="0"/>
                <a:cs typeface="Arial" charset="0"/>
              </a:rPr>
              <a:t>.  En fin, </a:t>
            </a:r>
            <a:r>
              <a:rPr lang="fr-FR" sz="2000" dirty="0">
                <a:solidFill>
                  <a:prstClr val="black"/>
                </a:solidFill>
                <a:cs typeface="Calibri"/>
              </a:rPr>
              <a:t>¡</a:t>
            </a:r>
            <a:r>
              <a:rPr lang="fr-FR" sz="2000" dirty="0">
                <a:solidFill>
                  <a:prstClr val="black"/>
                </a:solidFill>
                <a:latin typeface="Arial" charset="0"/>
                <a:cs typeface="Arial" charset="0"/>
              </a:rPr>
              <a:t>no </a:t>
            </a:r>
            <a:r>
              <a:rPr lang="fr-FR" sz="2000" dirty="0" err="1">
                <a:solidFill>
                  <a:prstClr val="black"/>
                </a:solidFill>
                <a:latin typeface="Arial" charset="0"/>
                <a:cs typeface="Arial" charset="0"/>
              </a:rPr>
              <a:t>lo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recomiendo</a:t>
            </a:r>
            <a:r>
              <a:rPr lang="fr-FR" sz="2000" dirty="0">
                <a:solidFill>
                  <a:prstClr val="black"/>
                </a:solidFill>
                <a:latin typeface="Arial" charset="0"/>
                <a:cs typeface="Arial" charset="0"/>
              </a:rPr>
              <a:t>!</a:t>
            </a:r>
          </a:p>
        </p:txBody>
      </p:sp>
      <p:sp>
        <p:nvSpPr>
          <p:cNvPr id="5" name="Rectangle 4"/>
          <p:cNvSpPr>
            <a:spLocks noChangeArrowheads="1"/>
          </p:cNvSpPr>
          <p:nvPr/>
        </p:nvSpPr>
        <p:spPr bwMode="auto">
          <a:xfrm>
            <a:off x="196181" y="4797152"/>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000" dirty="0">
                <a:solidFill>
                  <a:srgbClr val="FF0000"/>
                </a:solidFill>
                <a:latin typeface="Arial" pitchFamily="34" charset="0"/>
                <a:cs typeface="Arial" pitchFamily="34" charset="0"/>
              </a:rPr>
              <a:t>« </a:t>
            </a:r>
            <a:r>
              <a:rPr lang="fr-FR" sz="2000" dirty="0">
                <a:solidFill>
                  <a:srgbClr val="FF0000"/>
                </a:solidFill>
                <a:latin typeface="Arial" pitchFamily="34" charset="0"/>
                <a:cs typeface="Arial" pitchFamily="34" charset="0"/>
              </a:rPr>
              <a:t>¡un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a:t>
            </a:r>
            <a:r>
              <a:rPr lang="fr-FR" sz="2000" dirty="0">
                <a:solidFill>
                  <a:srgbClr val="FF0000"/>
                </a:solidFill>
                <a:latin typeface="Arial" pitchFamily="34" charset="0"/>
                <a:cs typeface="Arial" pitchFamily="34" charset="0"/>
              </a:rPr>
              <a:t> »</a:t>
            </a:r>
          </a:p>
          <a:p>
            <a:r>
              <a:rPr lang="es-ES" sz="2000" dirty="0">
                <a:solidFill>
                  <a:prstClr val="black"/>
                </a:solidFill>
                <a:latin typeface="Arial" pitchFamily="34" charset="0"/>
                <a:cs typeface="Arial" pitchFamily="34" charset="0"/>
              </a:rPr>
              <a:t>¡</a:t>
            </a:r>
            <a:r>
              <a:rPr lang="es-ES" sz="2000" dirty="0">
                <a:solidFill>
                  <a:prstClr val="black"/>
                </a:solidFill>
                <a:latin typeface="Arial" pitchFamily="34" charset="0"/>
                <a:cs typeface="Arial" pitchFamily="34" charset="0"/>
              </a:rPr>
              <a:t>Este hotel es absolutamente horroroso! </a:t>
            </a:r>
            <a:r>
              <a:rPr lang="es-ES" sz="2000" dirty="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habitaciones </a:t>
            </a:r>
            <a:r>
              <a:rPr lang="es-ES" sz="2000" dirty="0">
                <a:solidFill>
                  <a:prstClr val="black"/>
                </a:solidFill>
                <a:latin typeface="Arial" pitchFamily="34" charset="0"/>
                <a:cs typeface="Arial" pitchFamily="34" charset="0"/>
              </a:rPr>
              <a:t>eran muy </a:t>
            </a:r>
            <a:r>
              <a:rPr lang="es-ES" sz="2000" dirty="0">
                <a:solidFill>
                  <a:prstClr val="black"/>
                </a:solidFill>
                <a:latin typeface="Arial" pitchFamily="34" charset="0"/>
                <a:cs typeface="Arial" pitchFamily="34" charset="0"/>
              </a:rPr>
              <a:t>pequeñas y mal diseñadas. </a:t>
            </a:r>
            <a:r>
              <a:rPr lang="es-ES" sz="2000" dirty="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sábanas estaban muy sucias e incluso tenían manchas. Las camas eran tan incómodas que </a:t>
            </a:r>
            <a:r>
              <a:rPr lang="es-ES" sz="2000" dirty="0">
                <a:solidFill>
                  <a:prstClr val="black"/>
                </a:solidFill>
                <a:latin typeface="Arial" pitchFamily="34" charset="0"/>
                <a:cs typeface="Arial" pitchFamily="34" charset="0"/>
              </a:rPr>
              <a:t>no pudimos </a:t>
            </a:r>
            <a:r>
              <a:rPr lang="es-ES" sz="2000" dirty="0">
                <a:solidFill>
                  <a:prstClr val="black"/>
                </a:solidFill>
                <a:latin typeface="Arial" pitchFamily="34" charset="0"/>
                <a:cs typeface="Arial" pitchFamily="34" charset="0"/>
              </a:rPr>
              <a:t>dormir.... </a:t>
            </a:r>
            <a:endParaRPr lang="fr-FR" sz="2000" dirty="0">
              <a:solidFill>
                <a:prstClr val="black"/>
              </a:solidFill>
              <a:latin typeface="Arial" pitchFamily="34" charset="0"/>
              <a:cs typeface="Arial" pitchFamily="34" charset="0"/>
            </a:endParaRPr>
          </a:p>
        </p:txBody>
      </p:sp>
      <p:sp>
        <p:nvSpPr>
          <p:cNvPr id="3" name="Rectangle 2"/>
          <p:cNvSpPr/>
          <p:nvPr/>
        </p:nvSpPr>
        <p:spPr>
          <a:xfrm>
            <a:off x="215907" y="2636912"/>
            <a:ext cx="3996053" cy="1938992"/>
          </a:xfrm>
          <a:prstGeom prst="rect">
            <a:avLst/>
          </a:prstGeom>
          <a:ln>
            <a:solidFill>
              <a:schemeClr val="tx1"/>
            </a:solidFill>
          </a:ln>
        </p:spPr>
        <p:txBody>
          <a:bodyPr wrap="square">
            <a:spAutoFit/>
          </a:bodyPr>
          <a:lstStyle/>
          <a:p>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r>
              <a:rPr lang="fr-FR" sz="2000" dirty="0">
                <a:solidFill>
                  <a:srgbClr val="FF0000"/>
                </a:solidFill>
                <a:latin typeface="Arial" pitchFamily="34" charset="0"/>
                <a:cs typeface="Arial" pitchFamily="34" charset="0"/>
              </a:rPr>
              <a:t>»</a:t>
            </a:r>
            <a:r>
              <a:rPr lang="es-ES" sz="2000" dirty="0">
                <a:solidFill>
                  <a:prstClr val="black"/>
                </a:solidFill>
                <a:latin typeface="Arial" pitchFamily="34" charset="0"/>
                <a:cs typeface="Arial" pitchFamily="34" charset="0"/>
              </a:rPr>
              <a:t/>
            </a:r>
            <a:br>
              <a:rPr lang="es-ES" sz="2000" dirty="0">
                <a:solidFill>
                  <a:prstClr val="black"/>
                </a:solidFill>
                <a:latin typeface="Arial" pitchFamily="34" charset="0"/>
                <a:cs typeface="Arial" pitchFamily="34" charset="0"/>
              </a:rPr>
            </a:br>
            <a:r>
              <a:rPr lang="es-ES" sz="2000" dirty="0">
                <a:solidFill>
                  <a:prstClr val="black"/>
                </a:solidFill>
                <a:latin typeface="Arial" pitchFamily="34" charset="0"/>
                <a:cs typeface="Arial" pitchFamily="34" charset="0"/>
              </a:rPr>
              <a:t>De verdad, la </a:t>
            </a:r>
            <a:r>
              <a:rPr lang="es-ES" sz="2000" dirty="0">
                <a:solidFill>
                  <a:prstClr val="black"/>
                </a:solidFill>
                <a:latin typeface="Arial" pitchFamily="34" charset="0"/>
                <a:cs typeface="Arial" pitchFamily="34" charset="0"/>
              </a:rPr>
              <a:t>limpieza es </a:t>
            </a:r>
            <a:r>
              <a:rPr lang="es-ES" sz="2000" dirty="0">
                <a:solidFill>
                  <a:prstClr val="black"/>
                </a:solidFill>
                <a:latin typeface="Arial" pitchFamily="34" charset="0"/>
                <a:cs typeface="Arial" pitchFamily="34" charset="0"/>
              </a:rPr>
              <a:t>pésima</a:t>
            </a:r>
            <a:r>
              <a:rPr lang="es-ES" sz="2000" dirty="0">
                <a:solidFill>
                  <a:prstClr val="black"/>
                </a:solidFill>
                <a:latin typeface="Arial" pitchFamily="34" charset="0"/>
                <a:cs typeface="Arial" pitchFamily="34" charset="0"/>
              </a:rPr>
              <a:t>, </a:t>
            </a:r>
            <a:r>
              <a:rPr lang="es-ES" sz="2000" dirty="0">
                <a:solidFill>
                  <a:prstClr val="black"/>
                </a:solidFill>
                <a:latin typeface="Arial" pitchFamily="34" charset="0"/>
                <a:cs typeface="Arial" pitchFamily="34" charset="0"/>
              </a:rPr>
              <a:t>En la cama había incluso </a:t>
            </a:r>
            <a:r>
              <a:rPr lang="es-ES" sz="2000" dirty="0">
                <a:solidFill>
                  <a:prstClr val="black"/>
                </a:solidFill>
                <a:latin typeface="Arial" pitchFamily="34" charset="0"/>
                <a:cs typeface="Arial" pitchFamily="34" charset="0"/>
              </a:rPr>
              <a:t>cucarachitas. No </a:t>
            </a:r>
            <a:r>
              <a:rPr lang="es-ES" sz="2000" dirty="0">
                <a:solidFill>
                  <a:prstClr val="black"/>
                </a:solidFill>
                <a:latin typeface="Arial" pitchFamily="34" charset="0"/>
                <a:cs typeface="Arial" pitchFamily="34" charset="0"/>
              </a:rPr>
              <a:t>había agua </a:t>
            </a:r>
            <a:r>
              <a:rPr lang="es-ES" sz="2000" dirty="0">
                <a:solidFill>
                  <a:prstClr val="black"/>
                </a:solidFill>
                <a:latin typeface="Arial" pitchFamily="34" charset="0"/>
                <a:cs typeface="Arial" pitchFamily="34" charset="0"/>
              </a:rPr>
              <a:t>caliente en el </a:t>
            </a:r>
            <a:r>
              <a:rPr lang="es-ES" sz="2000" dirty="0">
                <a:solidFill>
                  <a:prstClr val="black"/>
                </a:solidFill>
                <a:latin typeface="Arial" pitchFamily="34" charset="0"/>
                <a:cs typeface="Arial" pitchFamily="34" charset="0"/>
              </a:rPr>
              <a:t>baño. El personal no era nada servicial.</a:t>
            </a:r>
            <a:endParaRPr lang="fr-FR" sz="2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5" y="4986832"/>
            <a:ext cx="13906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9" y="476672"/>
            <a:ext cx="2178046" cy="1569660"/>
          </a:xfrm>
          <a:prstGeom prst="rect">
            <a:avLst/>
          </a:prstGeom>
          <a:noFill/>
        </p:spPr>
        <p:txBody>
          <a:bodyPr wrap="square" rtlCol="0">
            <a:spAutoFit/>
          </a:bodyPr>
          <a:lstStyle/>
          <a:p>
            <a:r>
              <a:rPr lang="en-GB" sz="3200" b="1" dirty="0" err="1">
                <a:solidFill>
                  <a:prstClr val="black"/>
                </a:solidFill>
              </a:rPr>
              <a:t>Joyuda</a:t>
            </a:r>
            <a:r>
              <a:rPr lang="en-GB" sz="3200" b="1" dirty="0">
                <a:solidFill>
                  <a:prstClr val="black"/>
                </a:solidFill>
              </a:rPr>
              <a:t> Plaza Hotel, Puerto Rico</a:t>
            </a:r>
            <a:endParaRPr lang="fr-FR" sz="3200" b="1" dirty="0">
              <a:solidFill>
                <a:prstClr val="black"/>
              </a:solidFill>
            </a:endParaRPr>
          </a:p>
        </p:txBody>
      </p:sp>
      <p:sp>
        <p:nvSpPr>
          <p:cNvPr id="9" name="TextBox 8"/>
          <p:cNvSpPr txBox="1"/>
          <p:nvPr/>
        </p:nvSpPr>
        <p:spPr>
          <a:xfrm>
            <a:off x="5652120" y="332656"/>
            <a:ext cx="615805" cy="769441"/>
          </a:xfrm>
          <a:prstGeom prst="rect">
            <a:avLst/>
          </a:prstGeom>
          <a:noFill/>
        </p:spPr>
        <p:txBody>
          <a:bodyPr wrap="square" rtlCol="0">
            <a:spAutoFit/>
          </a:bodyPr>
          <a:lstStyle/>
          <a:p>
            <a:r>
              <a:rPr lang="en-GB" sz="4400" b="1" dirty="0">
                <a:solidFill>
                  <a:srgbClr val="0070C0"/>
                </a:solidFill>
              </a:rPr>
              <a:t>A</a:t>
            </a:r>
            <a:endParaRPr lang="fr-FR" sz="4400" b="1" dirty="0">
              <a:solidFill>
                <a:srgbClr val="0070C0"/>
              </a:solidFill>
            </a:endParaRPr>
          </a:p>
        </p:txBody>
      </p:sp>
      <p:sp>
        <p:nvSpPr>
          <p:cNvPr id="12" name="TextBox 11"/>
          <p:cNvSpPr txBox="1"/>
          <p:nvPr/>
        </p:nvSpPr>
        <p:spPr>
          <a:xfrm>
            <a:off x="3779912" y="3883695"/>
            <a:ext cx="615805" cy="769441"/>
          </a:xfrm>
          <a:prstGeom prst="rect">
            <a:avLst/>
          </a:prstGeom>
          <a:noFill/>
        </p:spPr>
        <p:txBody>
          <a:bodyPr wrap="square" rtlCol="0">
            <a:spAutoFit/>
          </a:bodyPr>
          <a:lstStyle/>
          <a:p>
            <a:r>
              <a:rPr lang="en-GB" sz="4400" b="1" dirty="0">
                <a:solidFill>
                  <a:srgbClr val="0070C0"/>
                </a:solidFill>
              </a:rPr>
              <a:t>B</a:t>
            </a:r>
            <a:endParaRPr lang="fr-FR" sz="4400" b="1" dirty="0">
              <a:solidFill>
                <a:srgbClr val="0070C0"/>
              </a:solidFill>
            </a:endParaRPr>
          </a:p>
        </p:txBody>
      </p:sp>
      <p:sp>
        <p:nvSpPr>
          <p:cNvPr id="13" name="TextBox 12"/>
          <p:cNvSpPr txBox="1"/>
          <p:nvPr/>
        </p:nvSpPr>
        <p:spPr>
          <a:xfrm>
            <a:off x="8564707" y="2492896"/>
            <a:ext cx="615805" cy="769441"/>
          </a:xfrm>
          <a:prstGeom prst="rect">
            <a:avLst/>
          </a:prstGeom>
          <a:noFill/>
        </p:spPr>
        <p:txBody>
          <a:bodyPr wrap="square" rtlCol="0">
            <a:spAutoFit/>
          </a:bodyPr>
          <a:lstStyle/>
          <a:p>
            <a:r>
              <a:rPr lang="en-GB" sz="4400" b="1" dirty="0">
                <a:solidFill>
                  <a:srgbClr val="0070C0"/>
                </a:solidFill>
              </a:rPr>
              <a:t>C</a:t>
            </a:r>
            <a:endParaRPr lang="fr-FR" sz="4400" b="1" dirty="0">
              <a:solidFill>
                <a:srgbClr val="0070C0"/>
              </a:solidFill>
            </a:endParaRPr>
          </a:p>
        </p:txBody>
      </p:sp>
      <p:sp>
        <p:nvSpPr>
          <p:cNvPr id="14" name="TextBox 13"/>
          <p:cNvSpPr txBox="1"/>
          <p:nvPr/>
        </p:nvSpPr>
        <p:spPr>
          <a:xfrm>
            <a:off x="5664544" y="4797152"/>
            <a:ext cx="615805" cy="769441"/>
          </a:xfrm>
          <a:prstGeom prst="rect">
            <a:avLst/>
          </a:prstGeom>
          <a:noFill/>
        </p:spPr>
        <p:txBody>
          <a:bodyPr wrap="square" rtlCol="0">
            <a:spAutoFit/>
          </a:bodyPr>
          <a:lstStyle/>
          <a:p>
            <a:r>
              <a:rPr lang="en-GB" sz="4400" b="1" dirty="0">
                <a:solidFill>
                  <a:srgbClr val="0070C0"/>
                </a:solidFill>
              </a:rPr>
              <a:t>D</a:t>
            </a:r>
            <a:endParaRPr lang="fr-FR" sz="4400" b="1" dirty="0">
              <a:solidFill>
                <a:srgbClr val="0070C0"/>
              </a:solidFill>
            </a:endParaRPr>
          </a:p>
        </p:txBody>
      </p:sp>
    </p:spTree>
    <p:extLst>
      <p:ext uri="{BB962C8B-B14F-4D97-AF65-F5344CB8AC3E}">
        <p14:creationId xmlns:p14="http://schemas.microsoft.com/office/powerpoint/2010/main" val="426683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260648"/>
          <a:ext cx="8640960" cy="6175695"/>
        </p:xfrm>
        <a:graphic>
          <a:graphicData uri="http://schemas.openxmlformats.org/drawingml/2006/table">
            <a:tbl>
              <a:tblPr firstRow="1" bandRow="1">
                <a:tableStyleId>{5940675A-B579-460E-94D1-54222C63F5DA}</a:tableStyleId>
              </a:tblPr>
              <a:tblGrid>
                <a:gridCol w="5760640"/>
                <a:gridCol w="648072"/>
                <a:gridCol w="720080"/>
                <a:gridCol w="792088"/>
                <a:gridCol w="720080"/>
              </a:tblGrid>
              <a:tr h="369041">
                <a:tc>
                  <a:txBody>
                    <a:bodyPr/>
                    <a:lstStyle/>
                    <a:p>
                      <a:endParaRPr lang="fr-FR" dirty="0"/>
                    </a:p>
                  </a:txBody>
                  <a:tcPr/>
                </a:tc>
                <a:tc>
                  <a:txBody>
                    <a:bodyPr/>
                    <a:lstStyle/>
                    <a:p>
                      <a:pPr algn="ctr"/>
                      <a:r>
                        <a:rPr lang="en-GB" dirty="0" smtClean="0"/>
                        <a:t>A</a:t>
                      </a:r>
                      <a:endParaRPr lang="fr-FR" dirty="0"/>
                    </a:p>
                  </a:txBody>
                  <a:tcPr anchor="ctr"/>
                </a:tc>
                <a:tc>
                  <a:txBody>
                    <a:bodyPr/>
                    <a:lstStyle/>
                    <a:p>
                      <a:pPr algn="ctr"/>
                      <a:r>
                        <a:rPr lang="en-GB" dirty="0" smtClean="0"/>
                        <a:t>B</a:t>
                      </a:r>
                      <a:endParaRPr lang="fr-FR" dirty="0"/>
                    </a:p>
                  </a:txBody>
                  <a:tcPr anchor="ctr"/>
                </a:tc>
                <a:tc>
                  <a:txBody>
                    <a:bodyPr/>
                    <a:lstStyle/>
                    <a:p>
                      <a:pPr algn="ctr"/>
                      <a:r>
                        <a:rPr lang="en-GB" dirty="0" smtClean="0"/>
                        <a:t>C</a:t>
                      </a:r>
                      <a:endParaRPr lang="fr-FR" dirty="0"/>
                    </a:p>
                  </a:txBody>
                  <a:tcPr anchor="ctr"/>
                </a:tc>
                <a:tc>
                  <a:txBody>
                    <a:bodyPr/>
                    <a:lstStyle/>
                    <a:p>
                      <a:pPr algn="ctr"/>
                      <a:r>
                        <a:rPr lang="en-GB" dirty="0" smtClean="0"/>
                        <a:t>D</a:t>
                      </a:r>
                      <a:endParaRPr lang="fr-FR" dirty="0"/>
                    </a:p>
                  </a:txBody>
                  <a:tcPr anchor="ctr"/>
                </a:tc>
              </a:tr>
              <a:tr h="369041">
                <a:tc>
                  <a:txBody>
                    <a:bodyPr/>
                    <a:lstStyle/>
                    <a:p>
                      <a:r>
                        <a:rPr lang="en-GB" dirty="0" smtClean="0"/>
                        <a:t>1  The room was ugly.</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2</a:t>
                      </a:r>
                      <a:r>
                        <a:rPr lang="en-GB" baseline="0" dirty="0" smtClean="0"/>
                        <a:t>  This hotel is absolutely horrible.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3  The bathroom</a:t>
                      </a:r>
                      <a:r>
                        <a:rPr lang="en-GB" baseline="0" dirty="0" smtClean="0"/>
                        <a:t> floor was flooded.</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4  The pool was dirty.</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69041">
                <a:tc>
                  <a:txBody>
                    <a:bodyPr/>
                    <a:lstStyle/>
                    <a:p>
                      <a:r>
                        <a:rPr lang="en-GB" dirty="0" smtClean="0"/>
                        <a:t>5  The sheets were dirty.</a:t>
                      </a:r>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369041">
                <a:tc>
                  <a:txBody>
                    <a:bodyPr/>
                    <a:lstStyle/>
                    <a:p>
                      <a:r>
                        <a:rPr lang="en-GB" dirty="0" smtClean="0"/>
                        <a:t>6.  The sheets were dirty and even had stains!</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69041">
                <a:tc>
                  <a:txBody>
                    <a:bodyPr/>
                    <a:lstStyle/>
                    <a:p>
                      <a:r>
                        <a:rPr lang="en-GB" dirty="0" smtClean="0"/>
                        <a:t>7  There was</a:t>
                      </a:r>
                      <a:r>
                        <a:rPr lang="en-GB" baseline="0" dirty="0" smtClean="0"/>
                        <a:t> no hot water in the bathroom.</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8.  There was no toilet paper</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9  The staff were not nice.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10  The rooms were very small and badly designed.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11  There were even little</a:t>
                      </a:r>
                      <a:r>
                        <a:rPr lang="en-GB" baseline="0" dirty="0" smtClean="0"/>
                        <a:t> cockroaches in the bed.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12  The </a:t>
                      </a:r>
                      <a:r>
                        <a:rPr lang="en-GB" dirty="0" err="1" smtClean="0"/>
                        <a:t>tv</a:t>
                      </a:r>
                      <a:r>
                        <a:rPr lang="en-GB" dirty="0" smtClean="0"/>
                        <a:t> was 30 years old.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13  The beds were so uncomfortable</a:t>
                      </a:r>
                      <a:r>
                        <a:rPr lang="en-GB" baseline="0" dirty="0" smtClean="0"/>
                        <a:t> that we couldn’t sleep.</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14  The staff were not at all helpful.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15  I couldn’t sleep because there were drunk people shouting and talking…</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752965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translate?</a:t>
            </a:r>
            <a:endParaRPr lang="en-GB" dirty="0"/>
          </a:p>
        </p:txBody>
      </p:sp>
      <p:sp>
        <p:nvSpPr>
          <p:cNvPr id="3" name="Content Placeholder 2"/>
          <p:cNvSpPr>
            <a:spLocks noGrp="1"/>
          </p:cNvSpPr>
          <p:nvPr>
            <p:ph idx="1"/>
          </p:nvPr>
        </p:nvSpPr>
        <p:spPr>
          <a:xfrm>
            <a:off x="822959" y="1845734"/>
            <a:ext cx="8022867" cy="4435796"/>
          </a:xfrm>
        </p:spPr>
        <p:txBody>
          <a:bodyPr>
            <a:noAutofit/>
          </a:bodyPr>
          <a:lstStyle/>
          <a:p>
            <a:pPr>
              <a:buFont typeface="Wingdings" panose="05000000000000000000" pitchFamily="2" charset="2"/>
              <a:buChar char="§"/>
            </a:pPr>
            <a:r>
              <a:rPr lang="en-GB" sz="2400" dirty="0"/>
              <a:t>  </a:t>
            </a:r>
            <a:r>
              <a:rPr lang="en-GB" sz="2400" dirty="0" smtClean="0"/>
              <a:t>Signs </a:t>
            </a:r>
            <a:r>
              <a:rPr lang="en-GB" sz="2400" dirty="0"/>
              <a:t>and notices (online </a:t>
            </a:r>
            <a:r>
              <a:rPr lang="en-GB" sz="2400" dirty="0" err="1" smtClean="0"/>
              <a:t>realia</a:t>
            </a:r>
            <a:r>
              <a:rPr lang="en-GB" sz="2400" dirty="0" smtClean="0"/>
              <a:t>)</a:t>
            </a:r>
            <a:endParaRPr lang="en-GB" sz="2400" dirty="0"/>
          </a:p>
          <a:p>
            <a:pPr>
              <a:buFont typeface="Wingdings" panose="05000000000000000000" pitchFamily="2" charset="2"/>
              <a:buChar char="§"/>
            </a:pPr>
            <a:r>
              <a:rPr lang="en-GB" sz="2400" dirty="0"/>
              <a:t> </a:t>
            </a:r>
            <a:r>
              <a:rPr lang="en-GB" sz="2400" dirty="0" smtClean="0"/>
              <a:t> Idioms  </a:t>
            </a:r>
            <a:r>
              <a:rPr lang="en-GB" sz="2400" dirty="0"/>
              <a:t>- relating to topic areas e.g. parts of the body, weather, food and drink, </a:t>
            </a:r>
            <a:r>
              <a:rPr lang="en-GB" sz="2400" dirty="0" smtClean="0"/>
              <a:t>animals</a:t>
            </a:r>
            <a:endParaRPr lang="en-GB" sz="2400" dirty="0"/>
          </a:p>
          <a:p>
            <a:pPr>
              <a:buFont typeface="Wingdings" panose="05000000000000000000" pitchFamily="2" charset="2"/>
              <a:buChar char="§"/>
            </a:pPr>
            <a:r>
              <a:rPr lang="en-GB" sz="2400" dirty="0"/>
              <a:t> </a:t>
            </a:r>
            <a:r>
              <a:rPr lang="en-GB" sz="2400" dirty="0" smtClean="0"/>
              <a:t> Sayings</a:t>
            </a:r>
            <a:r>
              <a:rPr lang="en-GB" sz="2400" dirty="0"/>
              <a:t>, proverbs, jokes </a:t>
            </a:r>
            <a:endParaRPr lang="en-GB" sz="2400" dirty="0" smtClean="0"/>
          </a:p>
          <a:p>
            <a:pPr>
              <a:buFont typeface="Wingdings" panose="05000000000000000000" pitchFamily="2" charset="2"/>
              <a:buChar char="§"/>
            </a:pPr>
            <a:r>
              <a:rPr lang="en-GB" sz="2400" dirty="0"/>
              <a:t> </a:t>
            </a:r>
            <a:r>
              <a:rPr lang="en-GB" sz="2400" dirty="0" smtClean="0"/>
              <a:t> Authentic </a:t>
            </a:r>
            <a:r>
              <a:rPr lang="en-GB" sz="2400" dirty="0"/>
              <a:t>texts – e.g. advert transcripts, film </a:t>
            </a:r>
            <a:r>
              <a:rPr lang="en-GB" sz="2400" dirty="0" smtClean="0"/>
              <a:t>reviews.</a:t>
            </a:r>
            <a:endParaRPr lang="en-GB" sz="2400" dirty="0"/>
          </a:p>
          <a:p>
            <a:pPr>
              <a:buFont typeface="Wingdings" panose="05000000000000000000" pitchFamily="2" charset="2"/>
              <a:buChar char="§"/>
            </a:pPr>
            <a:r>
              <a:rPr lang="en-GB" sz="2400" dirty="0"/>
              <a:t> </a:t>
            </a:r>
            <a:r>
              <a:rPr lang="en-GB" sz="2400" dirty="0" smtClean="0"/>
              <a:t> More </a:t>
            </a:r>
            <a:r>
              <a:rPr lang="en-GB" sz="2400" dirty="0"/>
              <a:t>challenging authentic texts – e.g. poetry, narrative extracts, news articles</a:t>
            </a:r>
            <a:br>
              <a:rPr lang="en-GB" sz="2400" dirty="0"/>
            </a:br>
            <a:endParaRPr lang="en-GB" sz="2400" dirty="0"/>
          </a:p>
        </p:txBody>
      </p:sp>
      <p:sp>
        <p:nvSpPr>
          <p:cNvPr id="4" name="TextBox 3"/>
          <p:cNvSpPr txBox="1"/>
          <p:nvPr/>
        </p:nvSpPr>
        <p:spPr>
          <a:xfrm>
            <a:off x="902471" y="5148470"/>
            <a:ext cx="7863841" cy="923330"/>
          </a:xfrm>
          <a:prstGeom prst="rect">
            <a:avLst/>
          </a:prstGeom>
          <a:solidFill>
            <a:schemeClr val="accent1">
              <a:lumMod val="40000"/>
              <a:lumOff val="60000"/>
            </a:schemeClr>
          </a:solidFill>
        </p:spPr>
        <p:txBody>
          <a:bodyPr wrap="square" rtlCol="0">
            <a:spAutoFit/>
          </a:bodyPr>
          <a:lstStyle/>
          <a:p>
            <a:pPr defTabSz="457200"/>
            <a:r>
              <a:rPr lang="en-GB" dirty="0">
                <a:solidFill>
                  <a:prstClr val="black"/>
                </a:solidFill>
              </a:rPr>
              <a:t>We should be wary of asking our students to translate texts made up only of familiar language.  This removes the opportunity for developing higher </a:t>
            </a:r>
            <a:r>
              <a:rPr lang="en-GB" dirty="0">
                <a:solidFill>
                  <a:prstClr val="black"/>
                </a:solidFill>
              </a:rPr>
              <a:t>level thinking </a:t>
            </a:r>
            <a:r>
              <a:rPr lang="en-GB" dirty="0">
                <a:solidFill>
                  <a:prstClr val="black"/>
                </a:solidFill>
              </a:rPr>
              <a:t>skills, and becomes an extended TL into English vocabulary test.</a:t>
            </a:r>
            <a:endParaRPr lang="en-GB" dirty="0">
              <a:solidFill>
                <a:prstClr val="black"/>
              </a:solidFill>
            </a:endParaRPr>
          </a:p>
        </p:txBody>
      </p:sp>
    </p:spTree>
    <p:extLst>
      <p:ext uri="{BB962C8B-B14F-4D97-AF65-F5344CB8AC3E}">
        <p14:creationId xmlns:p14="http://schemas.microsoft.com/office/powerpoint/2010/main" val="152122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C’est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un _________ de science-fiction.[</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film]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1b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une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conversation avec Johnny Depp.[</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film]</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2a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doit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souvent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l’eau</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drink]</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2b  La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limonade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c’est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préférée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[drink]</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3a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devoirs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dans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le __________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.[study]</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3b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dois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collège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[study]</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4a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réduire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la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[use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4b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Il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faut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commun</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[use]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5a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télé</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[watch]</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5b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Quelle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heure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est-il</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Tu</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as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une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[watch]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6a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demain</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[phone]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6b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peux</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utiliser</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ton __________ </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[phone]</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109744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61" y="664052"/>
            <a:ext cx="4572000" cy="4154984"/>
          </a:xfrm>
          <a:prstGeom prst="rect">
            <a:avLst/>
          </a:prstGeom>
        </p:spPr>
        <p:txBody>
          <a:bodyPr>
            <a:spAutoFit/>
          </a:bodyPr>
          <a:lstStyle/>
          <a:p>
            <a:pPr defTabSz="457200"/>
            <a:r>
              <a:rPr lang="en-GB" sz="2400" dirty="0">
                <a:solidFill>
                  <a:prstClr val="black"/>
                </a:solidFill>
              </a:rPr>
              <a:t>Translation </a:t>
            </a:r>
            <a:r>
              <a:rPr lang="en-GB" sz="2400" dirty="0">
                <a:solidFill>
                  <a:prstClr val="black"/>
                </a:solidFill>
              </a:rPr>
              <a:t>is best as the final step as part of </a:t>
            </a:r>
            <a:r>
              <a:rPr lang="en-GB" sz="2400" dirty="0">
                <a:solidFill>
                  <a:prstClr val="black"/>
                </a:solidFill>
              </a:rPr>
              <a:t>a comprehension sequence, which could include</a:t>
            </a:r>
            <a:r>
              <a:rPr lang="en-GB" sz="2400" dirty="0">
                <a:solidFill>
                  <a:prstClr val="black"/>
                </a:solidFill>
              </a:rPr>
              <a:t>:</a:t>
            </a:r>
            <a:br>
              <a:rPr lang="en-GB" sz="2400" dirty="0">
                <a:solidFill>
                  <a:prstClr val="black"/>
                </a:solidFill>
              </a:rPr>
            </a:br>
            <a:r>
              <a:rPr lang="en-GB" sz="2400" dirty="0">
                <a:solidFill>
                  <a:prstClr val="black"/>
                </a:solidFill>
              </a:rPr>
              <a:t/>
            </a:r>
            <a:br>
              <a:rPr lang="en-GB" sz="2400" dirty="0">
                <a:solidFill>
                  <a:prstClr val="black"/>
                </a:solidFill>
              </a:rPr>
            </a:br>
            <a:r>
              <a:rPr lang="en-GB" sz="2400" dirty="0">
                <a:solidFill>
                  <a:prstClr val="black"/>
                </a:solidFill>
              </a:rPr>
              <a:t>1) Multiple choice </a:t>
            </a:r>
            <a:r>
              <a:rPr lang="en-GB" sz="2400" dirty="0">
                <a:solidFill>
                  <a:prstClr val="black"/>
                </a:solidFill>
              </a:rPr>
              <a:t/>
            </a:r>
            <a:br>
              <a:rPr lang="en-GB" sz="2400" dirty="0">
                <a:solidFill>
                  <a:prstClr val="black"/>
                </a:solidFill>
              </a:rPr>
            </a:br>
            <a:r>
              <a:rPr lang="en-GB" sz="2400" dirty="0">
                <a:solidFill>
                  <a:prstClr val="black"/>
                </a:solidFill>
              </a:rPr>
              <a:t>2</a:t>
            </a:r>
            <a:r>
              <a:rPr lang="en-GB" sz="2400" dirty="0">
                <a:solidFill>
                  <a:prstClr val="black"/>
                </a:solidFill>
              </a:rPr>
              <a:t>) Find the English for </a:t>
            </a:r>
            <a:r>
              <a:rPr lang="en-GB" sz="2400" dirty="0">
                <a:solidFill>
                  <a:prstClr val="black"/>
                </a:solidFill>
              </a:rPr>
              <a:t/>
            </a:r>
            <a:br>
              <a:rPr lang="en-GB" sz="2400" dirty="0">
                <a:solidFill>
                  <a:prstClr val="black"/>
                </a:solidFill>
              </a:rPr>
            </a:br>
            <a:r>
              <a:rPr lang="en-GB" sz="2400" dirty="0">
                <a:solidFill>
                  <a:prstClr val="black"/>
                </a:solidFill>
              </a:rPr>
              <a:t>3</a:t>
            </a:r>
            <a:r>
              <a:rPr lang="en-GB" sz="2400" dirty="0">
                <a:solidFill>
                  <a:prstClr val="black"/>
                </a:solidFill>
              </a:rPr>
              <a:t>) True / False</a:t>
            </a:r>
            <a:br>
              <a:rPr lang="en-GB" sz="2400" dirty="0">
                <a:solidFill>
                  <a:prstClr val="black"/>
                </a:solidFill>
              </a:rPr>
            </a:br>
            <a:r>
              <a:rPr lang="en-GB" sz="2400" dirty="0">
                <a:solidFill>
                  <a:prstClr val="black"/>
                </a:solidFill>
              </a:rPr>
              <a:t>4) Picture sequencing </a:t>
            </a:r>
            <a:r>
              <a:rPr lang="en-GB" sz="2400" dirty="0">
                <a:solidFill>
                  <a:prstClr val="black"/>
                </a:solidFill>
              </a:rPr>
              <a:t/>
            </a:r>
            <a:br>
              <a:rPr lang="en-GB" sz="2400" dirty="0">
                <a:solidFill>
                  <a:prstClr val="black"/>
                </a:solidFill>
              </a:rPr>
            </a:br>
            <a:r>
              <a:rPr lang="en-GB" sz="2400" dirty="0">
                <a:solidFill>
                  <a:prstClr val="black"/>
                </a:solidFill>
              </a:rPr>
              <a:t>5</a:t>
            </a:r>
            <a:r>
              <a:rPr lang="en-GB" sz="2400" dirty="0">
                <a:solidFill>
                  <a:prstClr val="black"/>
                </a:solidFill>
              </a:rPr>
              <a:t>) Table / grid completion </a:t>
            </a:r>
            <a:r>
              <a:rPr lang="en-GB" sz="2400" dirty="0">
                <a:solidFill>
                  <a:prstClr val="black"/>
                </a:solidFill>
              </a:rPr>
              <a:t/>
            </a:r>
            <a:br>
              <a:rPr lang="en-GB" sz="2400" dirty="0">
                <a:solidFill>
                  <a:prstClr val="black"/>
                </a:solidFill>
              </a:rPr>
            </a:br>
            <a:r>
              <a:rPr lang="en-GB" sz="2400" dirty="0">
                <a:solidFill>
                  <a:prstClr val="black"/>
                </a:solidFill>
              </a:rPr>
              <a:t>6</a:t>
            </a:r>
            <a:r>
              <a:rPr lang="en-GB" sz="2400" dirty="0">
                <a:solidFill>
                  <a:prstClr val="black"/>
                </a:solidFill>
              </a:rPr>
              <a:t>) Cloze text</a:t>
            </a:r>
            <a:br>
              <a:rPr lang="en-GB" sz="2400" dirty="0">
                <a:solidFill>
                  <a:prstClr val="black"/>
                </a:solidFill>
              </a:rPr>
            </a:br>
            <a:r>
              <a:rPr lang="en-GB" sz="2400" dirty="0">
                <a:solidFill>
                  <a:prstClr val="black"/>
                </a:solidFill>
              </a:rPr>
              <a:t>7) Question / answer</a:t>
            </a:r>
          </a:p>
        </p:txBody>
      </p:sp>
      <p:sp>
        <p:nvSpPr>
          <p:cNvPr id="5" name="Rectangle 4"/>
          <p:cNvSpPr/>
          <p:nvPr/>
        </p:nvSpPr>
        <p:spPr>
          <a:xfrm>
            <a:off x="4572000" y="664052"/>
            <a:ext cx="4572000" cy="5632311"/>
          </a:xfrm>
          <a:prstGeom prst="rect">
            <a:avLst/>
          </a:prstGeom>
        </p:spPr>
        <p:txBody>
          <a:bodyPr>
            <a:spAutoFit/>
          </a:bodyPr>
          <a:lstStyle/>
          <a:p>
            <a:pPr defTabSz="457200"/>
            <a:r>
              <a:rPr lang="en-GB" sz="2400" dirty="0">
                <a:solidFill>
                  <a:prstClr val="black"/>
                </a:solidFill>
              </a:rPr>
              <a:t>Students need to:</a:t>
            </a:r>
            <a:br>
              <a:rPr lang="en-GB" sz="2400" dirty="0">
                <a:solidFill>
                  <a:prstClr val="black"/>
                </a:solidFill>
              </a:rPr>
            </a:br>
            <a:r>
              <a:rPr lang="en-GB" sz="2400" dirty="0">
                <a:solidFill>
                  <a:prstClr val="black"/>
                </a:solidFill>
              </a:rPr>
              <a:t>a) experience translation as a learning task not as a test</a:t>
            </a:r>
            <a:br>
              <a:rPr lang="en-GB" sz="2400" dirty="0">
                <a:solidFill>
                  <a:prstClr val="black"/>
                </a:solidFill>
              </a:rPr>
            </a:br>
            <a:r>
              <a:rPr lang="en-GB" sz="2400" dirty="0">
                <a:solidFill>
                  <a:prstClr val="black"/>
                </a:solidFill>
              </a:rPr>
              <a:t>b) continue to develop a range of skills, including the ability to read with good pronunciation</a:t>
            </a:r>
            <a:br>
              <a:rPr lang="en-GB" sz="2400" dirty="0">
                <a:solidFill>
                  <a:prstClr val="black"/>
                </a:solidFill>
              </a:rPr>
            </a:br>
            <a:r>
              <a:rPr lang="en-GB" sz="2400" dirty="0">
                <a:solidFill>
                  <a:prstClr val="black"/>
                </a:solidFill>
              </a:rPr>
              <a:t>c) use context, logic and grammatical knowledge to decode unfamiliar language</a:t>
            </a:r>
          </a:p>
          <a:p>
            <a:pPr defTabSz="457200"/>
            <a:r>
              <a:rPr lang="en-GB" sz="2400" dirty="0">
                <a:solidFill>
                  <a:prstClr val="black"/>
                </a:solidFill>
              </a:rPr>
              <a:t>d) practise strategies for translating when word-for-word translations don’t work</a:t>
            </a:r>
            <a:br>
              <a:rPr lang="en-GB" sz="2400" dirty="0">
                <a:solidFill>
                  <a:prstClr val="black"/>
                </a:solidFill>
              </a:rPr>
            </a:br>
            <a:r>
              <a:rPr lang="en-GB" sz="2400" dirty="0">
                <a:solidFill>
                  <a:prstClr val="black"/>
                </a:solidFill>
              </a:rPr>
              <a:t>e) develop their dictionary skills, including their grammatical knowledge of word types</a:t>
            </a:r>
            <a:endParaRPr lang="en-GB" sz="2400" dirty="0">
              <a:solidFill>
                <a:prstClr val="black"/>
              </a:solidFill>
            </a:endParaRPr>
          </a:p>
        </p:txBody>
      </p:sp>
    </p:spTree>
    <p:extLst>
      <p:ext uri="{BB962C8B-B14F-4D97-AF65-F5344CB8AC3E}">
        <p14:creationId xmlns:p14="http://schemas.microsoft.com/office/powerpoint/2010/main" val="273310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1223096"/>
            <a:ext cx="7633252" cy="5262979"/>
          </a:xfrm>
          <a:prstGeom prst="rect">
            <a:avLst/>
          </a:prstGeom>
        </p:spPr>
        <p:txBody>
          <a:bodyPr wrap="square">
            <a:spAutoFit/>
          </a:bodyPr>
          <a:lstStyle/>
          <a:p>
            <a:pPr defTabSz="457200"/>
            <a:r>
              <a:rPr lang="en-US" sz="1600" dirty="0">
                <a:solidFill>
                  <a:prstClr val="black"/>
                </a:solidFill>
                <a:latin typeface="Arial" panose="020B0604020202020204" pitchFamily="34" charset="0"/>
                <a:ea typeface="MS ??"/>
                <a:cs typeface="Cambria" panose="02040503050406030204" pitchFamily="18" charset="0"/>
              </a:rPr>
              <a:t>La </a:t>
            </a:r>
            <a:r>
              <a:rPr lang="en-US" sz="1600" dirty="0" err="1">
                <a:solidFill>
                  <a:prstClr val="black"/>
                </a:solidFill>
                <a:latin typeface="Arial" panose="020B0604020202020204" pitchFamily="34" charset="0"/>
                <a:ea typeface="MS ??"/>
                <a:cs typeface="Cambria" panose="02040503050406030204" pitchFamily="18" charset="0"/>
              </a:rPr>
              <a:t>Sénégazelle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course à pied </a:t>
            </a:r>
            <a:r>
              <a:rPr lang="en-US" sz="1600" dirty="0" err="1">
                <a:solidFill>
                  <a:prstClr val="black"/>
                </a:solidFill>
                <a:latin typeface="Arial" panose="020B0604020202020204" pitchFamily="34" charset="0"/>
                <a:ea typeface="MS ??"/>
                <a:cs typeface="Cambria" panose="02040503050406030204" pitchFamily="18" charset="0"/>
              </a:rPr>
              <a:t>humanitaire</a:t>
            </a:r>
            <a:r>
              <a:rPr lang="en-US" sz="1600" dirty="0">
                <a:solidFill>
                  <a:prstClr val="black"/>
                </a:solidFill>
                <a:latin typeface="Arial" panose="020B0604020202020204" pitchFamily="34" charset="0"/>
                <a:ea typeface="MS ??"/>
                <a:cs typeface="Cambria" panose="02040503050406030204" pitchFamily="18" charset="0"/>
              </a:rPr>
              <a:t>.  Son but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de </a:t>
            </a:r>
            <a:r>
              <a:rPr lang="en-US" sz="1600" dirty="0" err="1">
                <a:solidFill>
                  <a:prstClr val="black"/>
                </a:solidFill>
                <a:latin typeface="Arial" panose="020B0604020202020204" pitchFamily="34" charset="0"/>
                <a:ea typeface="MS ??"/>
                <a:cs typeface="Cambria" panose="02040503050406030204" pitchFamily="18" charset="0"/>
              </a:rPr>
              <a:t>distribuer</a:t>
            </a:r>
            <a:r>
              <a:rPr lang="en-US" sz="1600" dirty="0">
                <a:solidFill>
                  <a:prstClr val="black"/>
                </a:solidFill>
                <a:latin typeface="Arial" panose="020B0604020202020204" pitchFamily="34" charset="0"/>
                <a:ea typeface="MS ??"/>
                <a:cs typeface="Cambria" panose="02040503050406030204" pitchFamily="18" charset="0"/>
              </a:rPr>
              <a:t> du </a:t>
            </a:r>
            <a:r>
              <a:rPr lang="en-US" sz="1600" dirty="0" err="1">
                <a:solidFill>
                  <a:prstClr val="black"/>
                </a:solidFill>
                <a:latin typeface="Arial" panose="020B0604020202020204" pitchFamily="34" charset="0"/>
                <a:ea typeface="MS ??"/>
                <a:cs typeface="Cambria" panose="02040503050406030204" pitchFamily="18" charset="0"/>
              </a:rPr>
              <a:t>matériel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scolaire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dans</a:t>
            </a:r>
            <a:r>
              <a:rPr lang="en-US" sz="1600" dirty="0">
                <a:solidFill>
                  <a:prstClr val="black"/>
                </a:solidFill>
                <a:latin typeface="Arial" panose="020B0604020202020204" pitchFamily="34" charset="0"/>
                <a:ea typeface="MS ??"/>
                <a:cs typeface="Cambria" panose="02040503050406030204" pitchFamily="18" charset="0"/>
              </a:rPr>
              <a:t> des </a:t>
            </a:r>
            <a:r>
              <a:rPr lang="en-US" sz="1600" dirty="0" err="1">
                <a:solidFill>
                  <a:prstClr val="black"/>
                </a:solidFill>
                <a:latin typeface="Arial" panose="020B0604020202020204" pitchFamily="34" charset="0"/>
                <a:ea typeface="MS ??"/>
                <a:cs typeface="Cambria" panose="02040503050406030204" pitchFamily="18" charset="0"/>
              </a:rPr>
              <a:t>écoles</a:t>
            </a:r>
            <a:r>
              <a:rPr lang="en-US" sz="1600" dirty="0">
                <a:solidFill>
                  <a:prstClr val="black"/>
                </a:solidFill>
                <a:latin typeface="Arial" panose="020B0604020202020204" pitchFamily="34" charset="0"/>
                <a:ea typeface="MS ??"/>
                <a:cs typeface="Cambria" panose="02040503050406030204" pitchFamily="18" charset="0"/>
              </a:rPr>
              <a:t> du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en </a:t>
            </a:r>
            <a:r>
              <a:rPr lang="en-US" sz="1600" dirty="0" err="1">
                <a:solidFill>
                  <a:prstClr val="black"/>
                </a:solidFill>
                <a:latin typeface="Arial" panose="020B0604020202020204" pitchFamily="34" charset="0"/>
                <a:ea typeface="MS ??"/>
                <a:cs typeface="Cambria" panose="02040503050406030204" pitchFamily="18" charset="0"/>
              </a:rPr>
              <a:t>Afrique</a:t>
            </a:r>
            <a:r>
              <a:rPr lang="en-US" sz="1600" dirty="0">
                <a:solidFill>
                  <a:prstClr val="black"/>
                </a:solidFill>
                <a:latin typeface="Arial" panose="020B0604020202020204" pitchFamily="34" charset="0"/>
                <a:ea typeface="MS ??"/>
                <a:cs typeface="Cambria" panose="02040503050406030204" pitchFamily="18" charset="0"/>
              </a:rPr>
              <a:t>.</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err="1">
                <a:solidFill>
                  <a:prstClr val="black"/>
                </a:solidFill>
                <a:latin typeface="Arial" panose="020B0604020202020204" pitchFamily="34" charset="0"/>
                <a:ea typeface="MS ??"/>
                <a:cs typeface="Cambria" panose="02040503050406030204" pitchFamily="18" charset="0"/>
              </a:rPr>
              <a:t>C’est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aussi</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épreuve</a:t>
            </a:r>
            <a:r>
              <a:rPr lang="en-US" sz="1600" dirty="0">
                <a:solidFill>
                  <a:prstClr val="black"/>
                </a:solidFill>
                <a:latin typeface="Arial" panose="020B0604020202020204" pitchFamily="34" charset="0"/>
                <a:ea typeface="MS ??"/>
                <a:cs typeface="Cambria" panose="02040503050406030204" pitchFamily="18" charset="0"/>
              </a:rPr>
              <a:t> sportive </a:t>
            </a:r>
            <a:r>
              <a:rPr lang="en-US" sz="1600" dirty="0" err="1">
                <a:solidFill>
                  <a:prstClr val="black"/>
                </a:solidFill>
                <a:latin typeface="Arial" panose="020B0604020202020204" pitchFamily="34" charset="0"/>
                <a:ea typeface="MS ??"/>
                <a:cs typeface="Cambria" panose="02040503050406030204" pitchFamily="18" charset="0"/>
              </a:rPr>
              <a:t>uniquement</a:t>
            </a:r>
            <a:r>
              <a:rPr lang="en-US" sz="1600" dirty="0">
                <a:solidFill>
                  <a:prstClr val="black"/>
                </a:solidFill>
                <a:latin typeface="Arial" panose="020B0604020202020204" pitchFamily="34" charset="0"/>
                <a:ea typeface="MS ??"/>
                <a:cs typeface="Cambria" panose="02040503050406030204" pitchFamily="18" charset="0"/>
              </a:rPr>
              <a:t> feminine.  </a:t>
            </a:r>
            <a:r>
              <a:rPr lang="en-US" sz="1600" dirty="0" err="1">
                <a:solidFill>
                  <a:prstClr val="black"/>
                </a:solidFill>
                <a:latin typeface="Arial" panose="020B0604020202020204" pitchFamily="34" charset="0"/>
                <a:ea typeface="MS ??"/>
                <a:cs typeface="Cambria" panose="02040503050406030204" pitchFamily="18" charset="0"/>
              </a:rPr>
              <a:t>Tous</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ans</a:t>
            </a:r>
            <a:r>
              <a:rPr lang="en-US" sz="1600" dirty="0">
                <a:solidFill>
                  <a:prstClr val="black"/>
                </a:solidFill>
                <a:latin typeface="Arial" panose="020B0604020202020204" pitchFamily="34" charset="0"/>
                <a:ea typeface="MS ??"/>
                <a:cs typeface="Cambria" panose="02040503050406030204" pitchFamily="18" charset="0"/>
              </a:rPr>
              <a:t>, 40 “gazelles” participant à </a:t>
            </a:r>
            <a:r>
              <a:rPr lang="en-US" sz="1600" dirty="0" err="1">
                <a:solidFill>
                  <a:prstClr val="black"/>
                </a:solidFill>
                <a:latin typeface="Arial" panose="020B0604020202020204" pitchFamily="34" charset="0"/>
                <a:ea typeface="MS ??"/>
                <a:cs typeface="Cambria" panose="02040503050406030204" pitchFamily="18" charset="0"/>
              </a:rPr>
              <a:t>cette</a:t>
            </a:r>
            <a:r>
              <a:rPr lang="en-US" sz="1600" dirty="0">
                <a:solidFill>
                  <a:prstClr val="black"/>
                </a:solidFill>
                <a:latin typeface="Arial" panose="020B0604020202020204" pitchFamily="34" charset="0"/>
                <a:ea typeface="MS ??"/>
                <a:cs typeface="Cambria" panose="02040503050406030204" pitchFamily="18" charset="0"/>
              </a:rPr>
              <a:t> course extraordinaire.</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Avant de </a:t>
            </a:r>
            <a:r>
              <a:rPr lang="en-US" sz="1600" dirty="0" err="1">
                <a:solidFill>
                  <a:prstClr val="black"/>
                </a:solidFill>
                <a:latin typeface="Arial" panose="020B0604020202020204" pitchFamily="34" charset="0"/>
                <a:ea typeface="MS ??"/>
                <a:cs typeface="Cambria" panose="02040503050406030204" pitchFamily="18" charset="0"/>
              </a:rPr>
              <a:t>partir</a:t>
            </a:r>
            <a:r>
              <a:rPr lang="en-US" sz="1600" dirty="0">
                <a:solidFill>
                  <a:prstClr val="black"/>
                </a:solidFill>
                <a:latin typeface="Arial" panose="020B0604020202020204" pitchFamily="34" charset="0"/>
                <a:ea typeface="MS ??"/>
                <a:cs typeface="Cambria" panose="02040503050406030204" pitchFamily="18" charset="0"/>
              </a:rPr>
              <a:t> de la France,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participante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doit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rassembler</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fournitures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scolaires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règles</a:t>
            </a:r>
            <a:r>
              <a:rPr lang="en-US" sz="1600" dirty="0">
                <a:solidFill>
                  <a:prstClr val="black"/>
                </a:solidFill>
                <a:latin typeface="Arial" panose="020B0604020202020204" pitchFamily="34" charset="0"/>
                <a:ea typeface="MS ??"/>
                <a:cs typeface="Cambria" panose="02040503050406030204" pitchFamily="18" charset="0"/>
              </a:rPr>
              <a:t>, cahiers, </a:t>
            </a:r>
            <a:r>
              <a:rPr lang="en-US" sz="1600" dirty="0" err="1">
                <a:solidFill>
                  <a:prstClr val="black"/>
                </a:solidFill>
                <a:latin typeface="Arial" panose="020B0604020202020204" pitchFamily="34" charset="0"/>
                <a:ea typeface="MS ??"/>
                <a:cs typeface="Cambria" panose="02040503050406030204" pitchFamily="18" charset="0"/>
              </a:rPr>
              <a:t>stylos</a:t>
            </a:r>
            <a:r>
              <a:rPr lang="en-US" sz="1600" dirty="0">
                <a:solidFill>
                  <a:prstClr val="black"/>
                </a:solidFill>
                <a:latin typeface="Arial" panose="020B0604020202020204" pitchFamily="34" charset="0"/>
                <a:ea typeface="MS ??"/>
                <a:cs typeface="Cambria" panose="02040503050406030204" pitchFamily="18" charset="0"/>
              </a:rPr>
              <a:t>, crayons – </a:t>
            </a:r>
            <a:r>
              <a:rPr lang="en-US" sz="1600" dirty="0" err="1">
                <a:solidFill>
                  <a:prstClr val="black"/>
                </a:solidFill>
                <a:latin typeface="Arial" panose="020B0604020202020204" pitchFamily="34" charset="0"/>
                <a:ea typeface="MS ??"/>
                <a:cs typeface="Cambria" panose="02040503050406030204" pitchFamily="18" charset="0"/>
              </a:rPr>
              <a:t>même</a:t>
            </a:r>
            <a:r>
              <a:rPr lang="en-US" sz="1600" dirty="0">
                <a:solidFill>
                  <a:prstClr val="black"/>
                </a:solidFill>
                <a:latin typeface="Arial" panose="020B0604020202020204" pitchFamily="34" charset="0"/>
                <a:ea typeface="MS ??"/>
                <a:cs typeface="Cambria" panose="02040503050406030204" pitchFamily="18" charset="0"/>
              </a:rPr>
              <a:t> des </a:t>
            </a:r>
            <a:r>
              <a:rPr lang="en-US" sz="1600" dirty="0" err="1">
                <a:solidFill>
                  <a:prstClr val="black"/>
                </a:solidFill>
                <a:latin typeface="Arial" panose="020B0604020202020204" pitchFamily="34" charset="0"/>
                <a:ea typeface="MS ??"/>
                <a:cs typeface="Cambria" panose="02040503050406030204" pitchFamily="18" charset="0"/>
              </a:rPr>
              <a:t>craies</a:t>
            </a:r>
            <a:r>
              <a:rPr lang="en-US" sz="1600" dirty="0">
                <a:solidFill>
                  <a:prstClr val="black"/>
                </a:solidFill>
                <a:latin typeface="Arial" panose="020B0604020202020204" pitchFamily="34" charset="0"/>
                <a:ea typeface="MS ??"/>
                <a:cs typeface="Cambria" panose="02040503050406030204" pitchFamily="18" charset="0"/>
              </a:rPr>
              <a:t> et des </a:t>
            </a:r>
            <a:r>
              <a:rPr lang="en-US" sz="1600" dirty="0" err="1">
                <a:solidFill>
                  <a:prstClr val="black"/>
                </a:solidFill>
                <a:latin typeface="Arial" panose="020B0604020202020204" pitchFamily="34" charset="0"/>
                <a:ea typeface="MS ??"/>
                <a:cs typeface="Cambria" panose="02040503050406030204" pitchFamily="18" charset="0"/>
              </a:rPr>
              <a:t>ardoises</a:t>
            </a:r>
            <a:r>
              <a:rPr lang="en-US" sz="1600" dirty="0">
                <a:solidFill>
                  <a:prstClr val="black"/>
                </a:solidFill>
                <a:latin typeface="Arial" panose="020B0604020202020204" pitchFamily="34" charset="0"/>
                <a:ea typeface="MS ??"/>
                <a:cs typeface="Cambria" panose="02040503050406030204" pitchFamily="18" charset="0"/>
              </a:rPr>
              <a:t> à </a:t>
            </a:r>
            <a:r>
              <a:rPr lang="en-US" sz="1600" dirty="0" err="1">
                <a:solidFill>
                  <a:prstClr val="black"/>
                </a:solidFill>
                <a:latin typeface="Arial" panose="020B0604020202020204" pitchFamily="34" charset="0"/>
                <a:ea typeface="MS ??"/>
                <a:cs typeface="Cambria" panose="02040503050406030204" pitchFamily="18" charset="0"/>
              </a:rPr>
              <a:t>l’ancienne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qu’elle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distribuera</a:t>
            </a:r>
            <a:r>
              <a:rPr lang="en-US" sz="1600" dirty="0">
                <a:solidFill>
                  <a:prstClr val="black"/>
                </a:solidFill>
                <a:latin typeface="Arial" panose="020B0604020202020204" pitchFamily="34" charset="0"/>
                <a:ea typeface="MS ??"/>
                <a:cs typeface="Cambria" panose="02040503050406030204" pitchFamily="18" charset="0"/>
              </a:rPr>
              <a:t> aux </a:t>
            </a:r>
            <a:r>
              <a:rPr lang="en-US" sz="1600" dirty="0" err="1">
                <a:solidFill>
                  <a:prstClr val="black"/>
                </a:solidFill>
                <a:latin typeface="Arial" panose="020B0604020202020204" pitchFamily="34" charset="0"/>
                <a:ea typeface="MS ??"/>
                <a:cs typeface="Cambria" panose="02040503050406030204" pitchFamily="18" charset="0"/>
              </a:rPr>
              <a:t>élèves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sénégalais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Normalement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matériel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donné</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gratuitement</a:t>
            </a:r>
            <a:r>
              <a:rPr lang="en-US" sz="1600" dirty="0">
                <a:solidFill>
                  <a:prstClr val="black"/>
                </a:solidFill>
                <a:latin typeface="Arial" panose="020B0604020202020204" pitchFamily="34" charset="0"/>
                <a:ea typeface="MS ??"/>
                <a:cs typeface="Cambria" panose="02040503050406030204" pitchFamily="18" charset="0"/>
              </a:rPr>
              <a:t> par des </a:t>
            </a:r>
            <a:r>
              <a:rPr lang="en-US" sz="1600" dirty="0" err="1">
                <a:solidFill>
                  <a:prstClr val="black"/>
                </a:solidFill>
                <a:latin typeface="Arial" panose="020B0604020202020204" pitchFamily="34" charset="0"/>
                <a:ea typeface="MS ??"/>
                <a:cs typeface="Cambria" panose="02040503050406030204" pitchFamily="18" charset="0"/>
              </a:rPr>
              <a:t>collèges</a:t>
            </a:r>
            <a:r>
              <a:rPr lang="en-US" sz="1600" dirty="0">
                <a:solidFill>
                  <a:prstClr val="black"/>
                </a:solidFill>
                <a:latin typeface="Arial" panose="020B0604020202020204" pitchFamily="34" charset="0"/>
                <a:ea typeface="MS ??"/>
                <a:cs typeface="Cambria" panose="02040503050406030204" pitchFamily="18" charset="0"/>
              </a:rPr>
              <a:t> et des </a:t>
            </a:r>
            <a:r>
              <a:rPr lang="en-US" sz="1600" dirty="0" err="1">
                <a:solidFill>
                  <a:prstClr val="black"/>
                </a:solidFill>
                <a:latin typeface="Arial" panose="020B0604020202020204" pitchFamily="34" charset="0"/>
                <a:ea typeface="MS ??"/>
                <a:cs typeface="Cambria" panose="02040503050406030204" pitchFamily="18" charset="0"/>
              </a:rPr>
              <a:t>commerces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locaux</a:t>
            </a:r>
            <a:r>
              <a:rPr lang="en-US" sz="1600" dirty="0">
                <a:solidFill>
                  <a:prstClr val="black"/>
                </a:solidFill>
                <a:latin typeface="Arial" panose="020B0604020202020204" pitchFamily="34" charset="0"/>
                <a:ea typeface="MS ??"/>
                <a:cs typeface="Cambria" panose="02040503050406030204" pitchFamily="18" charset="0"/>
              </a:rPr>
              <a:t>.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La course se </a:t>
            </a:r>
            <a:r>
              <a:rPr lang="en-US" sz="1600" dirty="0" err="1">
                <a:solidFill>
                  <a:prstClr val="black"/>
                </a:solidFill>
                <a:latin typeface="Arial" panose="020B0604020202020204" pitchFamily="34" charset="0"/>
                <a:ea typeface="MS ??"/>
                <a:cs typeface="Cambria" panose="02040503050406030204" pitchFamily="18" charset="0"/>
              </a:rPr>
              <a:t>déroule</a:t>
            </a:r>
            <a:r>
              <a:rPr lang="en-US" sz="1600" dirty="0">
                <a:solidFill>
                  <a:prstClr val="black"/>
                </a:solidFill>
                <a:latin typeface="Arial" panose="020B0604020202020204" pitchFamily="34" charset="0"/>
                <a:ea typeface="MS ??"/>
                <a:cs typeface="Cambria" panose="02040503050406030204" pitchFamily="18" charset="0"/>
              </a:rPr>
              <a:t> en </a:t>
            </a:r>
            <a:r>
              <a:rPr lang="en-US" sz="1600" dirty="0" err="1">
                <a:solidFill>
                  <a:prstClr val="black"/>
                </a:solidFill>
                <a:latin typeface="Arial" panose="020B0604020202020204" pitchFamily="34" charset="0"/>
                <a:ea typeface="MS ??"/>
                <a:cs typeface="Cambria" panose="02040503050406030204" pitchFamily="18" charset="0"/>
              </a:rPr>
              <a:t>cinq</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étapes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fois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arrivées</a:t>
            </a:r>
            <a:r>
              <a:rPr lang="en-US" sz="1600" dirty="0">
                <a:solidFill>
                  <a:prstClr val="black"/>
                </a:solidFill>
                <a:latin typeface="Arial" panose="020B0604020202020204" pitchFamily="34" charset="0"/>
                <a:ea typeface="MS ??"/>
                <a:cs typeface="Cambria" panose="02040503050406030204" pitchFamily="18" charset="0"/>
              </a:rPr>
              <a:t> au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les gazelles </a:t>
            </a:r>
            <a:r>
              <a:rPr lang="en-US" sz="1600" dirty="0" err="1">
                <a:solidFill>
                  <a:prstClr val="black"/>
                </a:solidFill>
                <a:latin typeface="Arial" panose="020B0604020202020204" pitchFamily="34" charset="0"/>
                <a:ea typeface="MS ??"/>
                <a:cs typeface="Cambria" panose="02040503050406030204" pitchFamily="18" charset="0"/>
              </a:rPr>
              <a:t>doivent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courir</a:t>
            </a:r>
            <a:r>
              <a:rPr lang="en-US" sz="1600" dirty="0">
                <a:solidFill>
                  <a:prstClr val="black"/>
                </a:solidFill>
                <a:latin typeface="Arial" panose="020B0604020202020204" pitchFamily="34" charset="0"/>
                <a:ea typeface="MS ??"/>
                <a:cs typeface="Cambria" panose="02040503050406030204" pitchFamily="18" charset="0"/>
              </a:rPr>
              <a:t> entre </a:t>
            </a:r>
            <a:r>
              <a:rPr lang="en-US" sz="1600" dirty="0" err="1">
                <a:solidFill>
                  <a:prstClr val="black"/>
                </a:solidFill>
                <a:latin typeface="Arial" panose="020B0604020202020204" pitchFamily="34" charset="0"/>
                <a:ea typeface="MS ??"/>
                <a:cs typeface="Cambria" panose="02040503050406030204" pitchFamily="18" charset="0"/>
              </a:rPr>
              <a:t>huit</a:t>
            </a:r>
            <a:r>
              <a:rPr lang="en-US" sz="1600" dirty="0">
                <a:solidFill>
                  <a:prstClr val="black"/>
                </a:solidFill>
                <a:latin typeface="Arial" panose="020B0604020202020204" pitchFamily="34" charset="0"/>
                <a:ea typeface="MS ??"/>
                <a:cs typeface="Cambria" panose="02040503050406030204" pitchFamily="18" charset="0"/>
              </a:rPr>
              <a:t> et </a:t>
            </a:r>
            <a:r>
              <a:rPr lang="en-US" sz="1600" dirty="0" err="1">
                <a:solidFill>
                  <a:prstClr val="black"/>
                </a:solidFill>
                <a:latin typeface="Arial" panose="020B0604020202020204" pitchFamily="34" charset="0"/>
                <a:ea typeface="MS ??"/>
                <a:cs typeface="Cambria" panose="02040503050406030204" pitchFamily="18" charset="0"/>
              </a:rPr>
              <a:t>treize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kilomètres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jour, pour se </a:t>
            </a:r>
            <a:r>
              <a:rPr lang="en-US" sz="1600" dirty="0" err="1">
                <a:solidFill>
                  <a:prstClr val="black"/>
                </a:solidFill>
                <a:latin typeface="Arial" panose="020B0604020202020204" pitchFamily="34" charset="0"/>
                <a:ea typeface="MS ??"/>
                <a:cs typeface="Cambria" panose="02040503050406030204" pitchFamily="18" charset="0"/>
              </a:rPr>
              <a:t>rendre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dans</a:t>
            </a:r>
            <a:r>
              <a:rPr lang="en-US" sz="1600" dirty="0">
                <a:solidFill>
                  <a:prstClr val="black"/>
                </a:solidFill>
                <a:latin typeface="Arial" panose="020B0604020202020204" pitchFamily="34" charset="0"/>
                <a:ea typeface="MS ??"/>
                <a:cs typeface="Cambria" panose="02040503050406030204" pitchFamily="18" charset="0"/>
              </a:rPr>
              <a:t> divers villages.</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Bien </a:t>
            </a:r>
            <a:r>
              <a:rPr lang="en-US" sz="1600" dirty="0" err="1">
                <a:solidFill>
                  <a:prstClr val="black"/>
                </a:solidFill>
                <a:latin typeface="Arial" panose="020B0604020202020204" pitchFamily="34" charset="0"/>
                <a:ea typeface="MS ??"/>
                <a:cs typeface="Cambria" panose="02040503050406030204" pitchFamily="18" charset="0"/>
              </a:rPr>
              <a:t>sûr</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coureuses</a:t>
            </a:r>
            <a:r>
              <a:rPr lang="en-US" sz="1600" dirty="0">
                <a:solidFill>
                  <a:prstClr val="black"/>
                </a:solidFill>
                <a:latin typeface="Arial" panose="020B0604020202020204" pitchFamily="34" charset="0"/>
                <a:ea typeface="MS ??"/>
                <a:cs typeface="Cambria" panose="02040503050406030204" pitchFamily="18" charset="0"/>
              </a:rPr>
              <a:t> se </a:t>
            </a:r>
            <a:r>
              <a:rPr lang="en-US" sz="1600" dirty="0" err="1">
                <a:solidFill>
                  <a:prstClr val="black"/>
                </a:solidFill>
                <a:latin typeface="Arial" panose="020B0604020202020204" pitchFamily="34" charset="0"/>
                <a:ea typeface="MS ??"/>
                <a:cs typeface="Cambria" panose="02040503050406030204" pitchFamily="18" charset="0"/>
              </a:rPr>
              <a:t>sont</a:t>
            </a:r>
            <a:r>
              <a:rPr lang="en-US" sz="1600" dirty="0">
                <a:solidFill>
                  <a:prstClr val="black"/>
                </a:solidFill>
                <a:latin typeface="Arial" panose="020B0604020202020204" pitchFamily="34" charset="0"/>
                <a:ea typeface="MS ??"/>
                <a:cs typeface="Cambria" panose="02040503050406030204" pitchFamily="18" charset="0"/>
              </a:rPr>
              <a:t> beaucoup </a:t>
            </a:r>
            <a:r>
              <a:rPr lang="en-US" sz="1600" dirty="0" err="1">
                <a:solidFill>
                  <a:prstClr val="black"/>
                </a:solidFill>
                <a:latin typeface="Arial" panose="020B0604020202020204" pitchFamily="34" charset="0"/>
                <a:ea typeface="MS ??"/>
                <a:cs typeface="Cambria" panose="02040503050406030204" pitchFamily="18" charset="0"/>
              </a:rPr>
              <a:t>entraînées</a:t>
            </a:r>
            <a:r>
              <a:rPr lang="en-US" sz="1600" dirty="0">
                <a:solidFill>
                  <a:prstClr val="black"/>
                </a:solidFill>
                <a:latin typeface="Arial" panose="020B0604020202020204" pitchFamily="34" charset="0"/>
                <a:ea typeface="MS ??"/>
                <a:cs typeface="Cambria" panose="02040503050406030204" pitchFamily="18" charset="0"/>
              </a:rPr>
              <a:t> pour </a:t>
            </a:r>
            <a:r>
              <a:rPr lang="en-US" sz="1600" dirty="0" err="1">
                <a:solidFill>
                  <a:prstClr val="black"/>
                </a:solidFill>
                <a:latin typeface="Arial" panose="020B0604020202020204" pitchFamily="34" charset="0"/>
                <a:ea typeface="MS ??"/>
                <a:cs typeface="Cambria" panose="02040503050406030204" pitchFamily="18" charset="0"/>
              </a:rPr>
              <a:t>ça</a:t>
            </a:r>
            <a:r>
              <a:rPr lang="en-US" sz="1600" dirty="0">
                <a:solidFill>
                  <a:prstClr val="black"/>
                </a:solidFill>
                <a:latin typeface="Arial" panose="020B0604020202020204" pitchFamily="34" charset="0"/>
                <a:ea typeface="MS ??"/>
                <a:cs typeface="Cambria" panose="02040503050406030204" pitchFamily="18" charset="0"/>
              </a:rPr>
              <a:t> en France, </a:t>
            </a:r>
            <a:r>
              <a:rPr lang="en-US" sz="1600" dirty="0" err="1">
                <a:solidFill>
                  <a:prstClr val="black"/>
                </a:solidFill>
                <a:latin typeface="Arial" panose="020B0604020202020204" pitchFamily="34" charset="0"/>
                <a:ea typeface="MS ??"/>
                <a:cs typeface="Cambria" panose="02040503050406030204" pitchFamily="18" charset="0"/>
              </a:rPr>
              <a:t>mais</a:t>
            </a:r>
            <a:r>
              <a:rPr lang="en-US" sz="1600" dirty="0">
                <a:solidFill>
                  <a:prstClr val="black"/>
                </a:solidFill>
                <a:latin typeface="Arial" panose="020B0604020202020204" pitchFamily="34" charset="0"/>
                <a:ea typeface="MS ??"/>
                <a:cs typeface="Cambria" panose="02040503050406030204" pitchFamily="18" charset="0"/>
              </a:rPr>
              <a:t> les conditions au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sont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complètement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différentes</a:t>
            </a:r>
            <a:r>
              <a:rPr lang="en-US" sz="1600" dirty="0">
                <a:solidFill>
                  <a:prstClr val="black"/>
                </a:solidFill>
                <a:latin typeface="Arial" panose="020B0604020202020204" pitchFamily="34" charset="0"/>
                <a:ea typeface="MS ??"/>
                <a:cs typeface="Cambria" panose="02040503050406030204" pitchFamily="18" charset="0"/>
              </a:rPr>
              <a:t> à cause de la </a:t>
            </a:r>
            <a:r>
              <a:rPr lang="en-US" sz="1600" dirty="0" err="1">
                <a:solidFill>
                  <a:prstClr val="black"/>
                </a:solidFill>
                <a:latin typeface="Arial" panose="020B0604020202020204" pitchFamily="34" charset="0"/>
                <a:ea typeface="MS ??"/>
                <a:cs typeface="Cambria" panose="02040503050406030204" pitchFamily="18" charset="0"/>
              </a:rPr>
              <a:t>chaleur</a:t>
            </a:r>
            <a:r>
              <a:rPr lang="en-US" sz="1600" dirty="0">
                <a:solidFill>
                  <a:prstClr val="black"/>
                </a:solidFill>
                <a:latin typeface="Arial" panose="020B0604020202020204" pitchFamily="34" charset="0"/>
                <a:ea typeface="MS ??"/>
                <a:cs typeface="Cambria" panose="02040503050406030204" pitchFamily="18" charset="0"/>
              </a:rPr>
              <a:t>.</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err="1">
                <a:solidFill>
                  <a:prstClr val="black"/>
                </a:solidFill>
                <a:latin typeface="Arial" panose="020B0604020202020204" pitchFamily="34" charset="0"/>
                <a:ea typeface="MS ??"/>
                <a:cs typeface="Cambria" panose="02040503050406030204" pitchFamily="18" charset="0"/>
              </a:rPr>
              <a:t>Néanmoins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gazelle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naturellement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fière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d’y</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avoir</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participé</a:t>
            </a:r>
            <a:r>
              <a:rPr lang="en-US" sz="1600" dirty="0">
                <a:solidFill>
                  <a:prstClr val="black"/>
                </a:solidFill>
                <a:latin typeface="Arial" panose="020B0604020202020204" pitchFamily="34" charset="0"/>
                <a:ea typeface="MS ??"/>
                <a:cs typeface="Cambria" panose="02040503050406030204" pitchFamily="18" charset="0"/>
              </a:rPr>
              <a:t> et </a:t>
            </a:r>
            <a:r>
              <a:rPr lang="en-US" sz="1600" dirty="0" err="1">
                <a:solidFill>
                  <a:prstClr val="black"/>
                </a:solidFill>
                <a:latin typeface="Arial" panose="020B0604020202020204" pitchFamily="34" charset="0"/>
                <a:ea typeface="MS ??"/>
                <a:cs typeface="Cambria" panose="02040503050406030204" pitchFamily="18" charset="0"/>
              </a:rPr>
              <a:t>dit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que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c’était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expérience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inoubliable</a:t>
            </a:r>
            <a:r>
              <a:rPr lang="en-US" sz="1600" dirty="0">
                <a:solidFill>
                  <a:prstClr val="black"/>
                </a:solidFill>
                <a:latin typeface="Arial" panose="020B0604020202020204" pitchFamily="34" charset="0"/>
                <a:ea typeface="MS ??"/>
                <a:cs typeface="Cambria" panose="02040503050406030204" pitchFamily="18" charset="0"/>
              </a:rPr>
              <a:t>.</a:t>
            </a:r>
            <a:r>
              <a:rPr lang="en-US" sz="1600" dirty="0">
                <a:solidFill>
                  <a:srgbClr val="FF0000"/>
                </a:solidFill>
                <a:latin typeface="Arial" panose="020B0604020202020204" pitchFamily="34" charset="0"/>
                <a:ea typeface="MS ??"/>
                <a:cs typeface="Cambria" panose="02040503050406030204" pitchFamily="18" charset="0"/>
              </a:rPr>
              <a:t/>
            </a:r>
            <a:br>
              <a:rPr lang="en-US" sz="1600" dirty="0">
                <a:solidFill>
                  <a:srgbClr val="FF0000"/>
                </a:solidFill>
                <a:latin typeface="Arial" panose="020B0604020202020204" pitchFamily="34" charset="0"/>
                <a:ea typeface="MS ??"/>
                <a:cs typeface="Cambria" panose="02040503050406030204" pitchFamily="18" charset="0"/>
              </a:rPr>
            </a:br>
            <a:endParaRPr lang="en-GB" sz="1600" dirty="0">
              <a:solidFill>
                <a:prstClr val="black"/>
              </a:solidFill>
              <a:latin typeface="Cambria" panose="02040503050406030204" pitchFamily="18" charset="0"/>
              <a:ea typeface="MS ??"/>
              <a:cs typeface="Cambria" panose="02040503050406030204" pitchFamily="18" charset="0"/>
            </a:endParaRPr>
          </a:p>
        </p:txBody>
      </p:sp>
      <p:sp>
        <p:nvSpPr>
          <p:cNvPr id="3" name="TextBox 2"/>
          <p:cNvSpPr txBox="1"/>
          <p:nvPr/>
        </p:nvSpPr>
        <p:spPr>
          <a:xfrm rot="16200000">
            <a:off x="6639338" y="3896138"/>
            <a:ext cx="4492487" cy="369332"/>
          </a:xfrm>
          <a:prstGeom prst="rect">
            <a:avLst/>
          </a:prstGeom>
          <a:noFill/>
        </p:spPr>
        <p:txBody>
          <a:bodyPr wrap="square" rtlCol="0">
            <a:spAutoFit/>
          </a:bodyPr>
          <a:lstStyle/>
          <a:p>
            <a:pPr defTabSz="457200"/>
            <a:r>
              <a:rPr lang="en-GB" dirty="0">
                <a:solidFill>
                  <a:prstClr val="black"/>
                </a:solidFill>
              </a:rPr>
              <a:t>Studio 3 Rouge p.127</a:t>
            </a:r>
            <a:endParaRPr lang="en-GB" dirty="0">
              <a:solidFill>
                <a:prstClr val="black"/>
              </a:solidFill>
            </a:endParaRPr>
          </a:p>
        </p:txBody>
      </p:sp>
      <p:sp>
        <p:nvSpPr>
          <p:cNvPr id="4" name="Rectangle 3"/>
          <p:cNvSpPr/>
          <p:nvPr/>
        </p:nvSpPr>
        <p:spPr>
          <a:xfrm>
            <a:off x="238539" y="694737"/>
            <a:ext cx="1838965" cy="369332"/>
          </a:xfrm>
          <a:prstGeom prst="rect">
            <a:avLst/>
          </a:prstGeom>
        </p:spPr>
        <p:txBody>
          <a:bodyPr wrap="none">
            <a:spAutoFit/>
          </a:bodyPr>
          <a:lstStyle/>
          <a:p>
            <a:pPr defTabSz="457200"/>
            <a:r>
              <a:rPr lang="en-US" b="1" dirty="0">
                <a:solidFill>
                  <a:prstClr val="black"/>
                </a:solidFill>
                <a:latin typeface="Arial" panose="020B0604020202020204" pitchFamily="34" charset="0"/>
                <a:ea typeface="MS ??"/>
              </a:rPr>
              <a:t>La </a:t>
            </a:r>
            <a:r>
              <a:rPr lang="en-US" b="1" dirty="0" err="1">
                <a:solidFill>
                  <a:prstClr val="black"/>
                </a:solidFill>
                <a:latin typeface="Arial" panose="020B0604020202020204" pitchFamily="34" charset="0"/>
                <a:ea typeface="MS ??"/>
              </a:rPr>
              <a:t>Sénégazelle</a:t>
            </a:r>
            <a:endParaRPr lang="en-GB" b="1" dirty="0">
              <a:solidFill>
                <a:prstClr val="black"/>
              </a:solidFill>
            </a:endParaRPr>
          </a:p>
        </p:txBody>
      </p:sp>
      <p:pic>
        <p:nvPicPr>
          <p:cNvPr id="5" name="Picture 4"/>
          <p:cNvPicPr>
            <a:picLocks noChangeAspect="1"/>
          </p:cNvPicPr>
          <p:nvPr/>
        </p:nvPicPr>
        <p:blipFill>
          <a:blip r:embed="rId3"/>
          <a:stretch>
            <a:fillRect/>
          </a:stretch>
        </p:blipFill>
        <p:spPr>
          <a:xfrm>
            <a:off x="2077504" y="162150"/>
            <a:ext cx="5201478" cy="901919"/>
          </a:xfrm>
          <a:prstGeom prst="rect">
            <a:avLst/>
          </a:prstGeom>
        </p:spPr>
      </p:pic>
      <p:sp>
        <p:nvSpPr>
          <p:cNvPr id="6" name="Rectangle 5"/>
          <p:cNvSpPr/>
          <p:nvPr/>
        </p:nvSpPr>
        <p:spPr>
          <a:xfrm>
            <a:off x="6099497" y="5957716"/>
            <a:ext cx="2786084" cy="369332"/>
          </a:xfrm>
          <a:prstGeom prst="rect">
            <a:avLst/>
          </a:prstGeom>
        </p:spPr>
        <p:txBody>
          <a:bodyPr wrap="none">
            <a:spAutoFit/>
          </a:bodyPr>
          <a:lstStyle/>
          <a:p>
            <a:pPr defTabSz="457200"/>
            <a:r>
              <a:rPr lang="en-GB" dirty="0">
                <a:solidFill>
                  <a:prstClr val="black"/>
                </a:solidFill>
                <a:hlinkClick r:id="rId4"/>
              </a:rPr>
              <a:t>http://www.senegazelle.fr</a:t>
            </a:r>
            <a:r>
              <a:rPr lang="en-GB" dirty="0">
                <a:solidFill>
                  <a:prstClr val="black"/>
                </a:solidFill>
                <a:hlinkClick r:id="rId4"/>
              </a:rPr>
              <a:t>/</a:t>
            </a:r>
            <a:r>
              <a:rPr lang="en-GB" dirty="0">
                <a:solidFill>
                  <a:prstClr val="black"/>
                </a:solidFill>
              </a:rPr>
              <a:t> </a:t>
            </a:r>
            <a:endParaRPr lang="en-GB" dirty="0">
              <a:solidFill>
                <a:prstClr val="black"/>
              </a:solidFill>
            </a:endParaRPr>
          </a:p>
        </p:txBody>
      </p:sp>
      <p:pic>
        <p:nvPicPr>
          <p:cNvPr id="7" name="Picture 6"/>
          <p:cNvPicPr>
            <a:picLocks noChangeAspect="1"/>
          </p:cNvPicPr>
          <p:nvPr/>
        </p:nvPicPr>
        <p:blipFill>
          <a:blip r:embed="rId5"/>
          <a:stretch>
            <a:fillRect/>
          </a:stretch>
        </p:blipFill>
        <p:spPr>
          <a:xfrm>
            <a:off x="7591423" y="216023"/>
            <a:ext cx="1294158" cy="860859"/>
          </a:xfrm>
          <a:prstGeom prst="rect">
            <a:avLst/>
          </a:prstGeom>
        </p:spPr>
      </p:pic>
      <p:pic>
        <p:nvPicPr>
          <p:cNvPr id="8" name="Picture 7"/>
          <p:cNvPicPr>
            <a:picLocks noChangeAspect="1"/>
          </p:cNvPicPr>
          <p:nvPr/>
        </p:nvPicPr>
        <p:blipFill>
          <a:blip r:embed="rId6"/>
          <a:stretch>
            <a:fillRect/>
          </a:stretch>
        </p:blipFill>
        <p:spPr>
          <a:xfrm>
            <a:off x="7595469" y="1223096"/>
            <a:ext cx="1291686" cy="728041"/>
          </a:xfrm>
          <a:prstGeom prst="rect">
            <a:avLst/>
          </a:prstGeom>
        </p:spPr>
      </p:pic>
      <p:pic>
        <p:nvPicPr>
          <p:cNvPr id="9" name="Picture 8"/>
          <p:cNvPicPr>
            <a:picLocks noChangeAspect="1"/>
          </p:cNvPicPr>
          <p:nvPr/>
        </p:nvPicPr>
        <p:blipFill>
          <a:blip r:embed="rId7"/>
          <a:stretch>
            <a:fillRect/>
          </a:stretch>
        </p:blipFill>
        <p:spPr>
          <a:xfrm>
            <a:off x="7591423" y="2110164"/>
            <a:ext cx="1294158" cy="970619"/>
          </a:xfrm>
          <a:prstGeom prst="rect">
            <a:avLst/>
          </a:prstGeom>
        </p:spPr>
      </p:pic>
      <p:pic>
        <p:nvPicPr>
          <p:cNvPr id="10" name="Picture 9"/>
          <p:cNvPicPr>
            <a:picLocks noChangeAspect="1"/>
          </p:cNvPicPr>
          <p:nvPr/>
        </p:nvPicPr>
        <p:blipFill>
          <a:blip r:embed="rId8"/>
          <a:stretch>
            <a:fillRect/>
          </a:stretch>
        </p:blipFill>
        <p:spPr>
          <a:xfrm>
            <a:off x="7591422" y="3239810"/>
            <a:ext cx="1294159" cy="862773"/>
          </a:xfrm>
          <a:prstGeom prst="rect">
            <a:avLst/>
          </a:prstGeom>
        </p:spPr>
      </p:pic>
    </p:spTree>
    <p:extLst>
      <p:ext uri="{BB962C8B-B14F-4D97-AF65-F5344CB8AC3E}">
        <p14:creationId xmlns:p14="http://schemas.microsoft.com/office/powerpoint/2010/main" val="2619636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387052"/>
            <a:ext cx="4572000" cy="2862322"/>
          </a:xfrm>
          <a:prstGeom prst="rect">
            <a:avLst/>
          </a:prstGeom>
        </p:spPr>
        <p:txBody>
          <a:bodyPr>
            <a:spAutoFit/>
          </a:bodyPr>
          <a:lstStyle/>
          <a:p>
            <a:pPr defTabSz="457200"/>
            <a:r>
              <a:rPr lang="en-US" sz="2000" dirty="0">
                <a:solidFill>
                  <a:prstClr val="black"/>
                </a:solidFill>
                <a:latin typeface="Arial" panose="020B0604020202020204" pitchFamily="34" charset="0"/>
                <a:ea typeface="MS ??"/>
                <a:cs typeface="Cambria" panose="02040503050406030204" pitchFamily="18" charset="0"/>
              </a:rPr>
              <a:t>1 Lis le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 Mets les </a:t>
            </a:r>
            <a:r>
              <a:rPr lang="en-US" sz="2000" dirty="0" err="1">
                <a:solidFill>
                  <a:prstClr val="black"/>
                </a:solidFill>
                <a:latin typeface="Arial" panose="020B0604020202020204" pitchFamily="34" charset="0"/>
                <a:ea typeface="MS ??"/>
                <a:cs typeface="Cambria" panose="02040503050406030204" pitchFamily="18" charset="0"/>
              </a:rPr>
              <a:t>titres</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dans</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l’ordre</a:t>
            </a:r>
            <a:r>
              <a:rPr lang="en-US" sz="2000" dirty="0">
                <a:solidFill>
                  <a:prstClr val="black"/>
                </a:solidFill>
                <a:latin typeface="Arial" panose="020B0604020202020204" pitchFamily="34" charset="0"/>
                <a:ea typeface="MS ??"/>
                <a:cs typeface="Cambria" panose="02040503050406030204" pitchFamily="18" charset="0"/>
              </a:rPr>
              <a:t> du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fr-FR" sz="2000" dirty="0">
                <a:solidFill>
                  <a:srgbClr val="FF0000"/>
                </a:solidFill>
                <a:latin typeface="Arial" panose="020B0604020202020204" pitchFamily="34" charset="0"/>
                <a:ea typeface="MS ??"/>
                <a:cs typeface="Cambria" panose="02040503050406030204" pitchFamily="18" charset="0"/>
              </a:rPr>
              <a:t> </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a Proud participants</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b Feeling the heat!</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c No boys allowed in this race</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d The five stages</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e A race with an educational purpose</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rPr>
              <a:t>f  Schools and businesses lend a hand</a:t>
            </a:r>
            <a:endParaRPr lang="en-GB" sz="2000" dirty="0">
              <a:solidFill>
                <a:prstClr val="black"/>
              </a:solidFill>
            </a:endParaRPr>
          </a:p>
        </p:txBody>
      </p:sp>
      <p:sp>
        <p:nvSpPr>
          <p:cNvPr id="3" name="Rectangle 2"/>
          <p:cNvSpPr/>
          <p:nvPr/>
        </p:nvSpPr>
        <p:spPr>
          <a:xfrm>
            <a:off x="278296" y="3837325"/>
            <a:ext cx="8865704" cy="2246769"/>
          </a:xfrm>
          <a:prstGeom prst="rect">
            <a:avLst/>
          </a:prstGeom>
        </p:spPr>
        <p:txBody>
          <a:bodyPr wrap="square">
            <a:spAutoFit/>
          </a:bodyPr>
          <a:lstStyle/>
          <a:p>
            <a:pPr defTabSz="457200"/>
            <a:r>
              <a:rPr lang="en-US" sz="2000" dirty="0">
                <a:solidFill>
                  <a:prstClr val="black"/>
                </a:solidFill>
                <a:latin typeface="Arial" panose="020B0604020202020204" pitchFamily="34" charset="0"/>
                <a:ea typeface="MS ??"/>
                <a:cs typeface="Cambria" panose="02040503050406030204" pitchFamily="18" charset="0"/>
              </a:rPr>
              <a:t>2 </a:t>
            </a:r>
            <a:r>
              <a:rPr lang="en-US" sz="2000" dirty="0" err="1">
                <a:solidFill>
                  <a:prstClr val="black"/>
                </a:solidFill>
                <a:latin typeface="Arial" panose="020B0604020202020204" pitchFamily="34" charset="0"/>
                <a:ea typeface="MS ??"/>
                <a:cs typeface="Cambria" panose="02040503050406030204" pitchFamily="18" charset="0"/>
              </a:rPr>
              <a:t>Relis</a:t>
            </a:r>
            <a:r>
              <a:rPr lang="en-US" sz="2000" dirty="0">
                <a:solidFill>
                  <a:prstClr val="black"/>
                </a:solidFill>
                <a:latin typeface="Arial" panose="020B0604020202020204" pitchFamily="34" charset="0"/>
                <a:ea typeface="MS ??"/>
                <a:cs typeface="Cambria" panose="02040503050406030204" pitchFamily="18" charset="0"/>
              </a:rPr>
              <a:t> le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Complète</a:t>
            </a:r>
            <a:r>
              <a:rPr lang="en-US" sz="2000" dirty="0">
                <a:solidFill>
                  <a:prstClr val="black"/>
                </a:solidFill>
                <a:latin typeface="Arial" panose="020B0604020202020204" pitchFamily="34" charset="0"/>
                <a:ea typeface="MS ??"/>
                <a:cs typeface="Cambria" panose="02040503050406030204" pitchFamily="18" charset="0"/>
              </a:rPr>
              <a:t> the phrases en </a:t>
            </a:r>
            <a:r>
              <a:rPr lang="en-US" sz="2000" dirty="0" err="1">
                <a:solidFill>
                  <a:prstClr val="black"/>
                </a:solidFill>
                <a:latin typeface="Arial" panose="020B0604020202020204" pitchFamily="34" charset="0"/>
                <a:ea typeface="MS ??"/>
                <a:cs typeface="Cambria" panose="02040503050406030204" pitchFamily="18" charset="0"/>
              </a:rPr>
              <a:t>anglais</a:t>
            </a:r>
            <a:r>
              <a:rPr lang="en-US" sz="2000" dirty="0">
                <a:solidFill>
                  <a:prstClr val="black"/>
                </a:solidFill>
                <a:latin typeface="Arial" panose="020B0604020202020204" pitchFamily="34" charset="0"/>
                <a:ea typeface="MS ??"/>
                <a:cs typeface="Cambria" panose="02040503050406030204" pitchFamily="18" charset="0"/>
              </a:rPr>
              <a:t>.</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1  The </a:t>
            </a:r>
            <a:r>
              <a:rPr lang="en-US" sz="2000" dirty="0" err="1">
                <a:solidFill>
                  <a:prstClr val="black"/>
                </a:solidFill>
                <a:latin typeface="Arial" panose="020B0604020202020204" pitchFamily="34" charset="0"/>
                <a:ea typeface="MS ??"/>
                <a:cs typeface="Cambria" panose="02040503050406030204" pitchFamily="18" charset="0"/>
              </a:rPr>
              <a:t>Sénégazelle</a:t>
            </a:r>
            <a:r>
              <a:rPr lang="en-US" sz="2000" dirty="0">
                <a:solidFill>
                  <a:prstClr val="black"/>
                </a:solidFill>
                <a:latin typeface="Arial" panose="020B0604020202020204" pitchFamily="34" charset="0"/>
                <a:ea typeface="MS ??"/>
                <a:cs typeface="Cambria" panose="02040503050406030204" pitchFamily="18" charset="0"/>
              </a:rPr>
              <a:t> is a 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2 Every year, 40 ‘gazelles’ ____________.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3 Before leaving France, each participant has to _________.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4 Every participant is proud to have taken part and says ____________.</a:t>
            </a:r>
            <a:br>
              <a:rPr lang="en-US" sz="2000" dirty="0">
                <a:solidFill>
                  <a:prstClr val="black"/>
                </a:solidFill>
                <a:latin typeface="Arial" panose="020B0604020202020204" pitchFamily="34" charset="0"/>
                <a:ea typeface="MS ??"/>
                <a:cs typeface="Cambria" panose="02040503050406030204" pitchFamily="18" charset="0"/>
              </a:rPr>
            </a:br>
            <a:endParaRPr lang="en-GB" sz="2000" dirty="0">
              <a:solidFill>
                <a:prstClr val="black"/>
              </a:solidFill>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4003184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2786322"/>
              </p:ext>
            </p:extLst>
          </p:nvPr>
        </p:nvGraphicFramePr>
        <p:xfrm>
          <a:off x="218660" y="2829165"/>
          <a:ext cx="8627166" cy="1296035"/>
        </p:xfrm>
        <a:graphic>
          <a:graphicData uri="http://schemas.openxmlformats.org/drawingml/2006/table">
            <a:tbl>
              <a:tblPr firstRow="1" firstCol="1" bandRow="1">
                <a:tableStyleId>{5C22544A-7EE6-4342-B048-85BDC9FD1C3A}</a:tableStyleId>
              </a:tblPr>
              <a:tblGrid>
                <a:gridCol w="2875722"/>
                <a:gridCol w="2875722"/>
                <a:gridCol w="2875722"/>
              </a:tblGrid>
              <a:tr h="168910">
                <a:tc>
                  <a:txBody>
                    <a:bodyPr/>
                    <a:lstStyle/>
                    <a:p>
                      <a:pPr algn="l">
                        <a:spcAft>
                          <a:spcPts val="0"/>
                        </a:spcAft>
                      </a:pPr>
                      <a:r>
                        <a:rPr lang="en-US" sz="2000" dirty="0">
                          <a:effectLst/>
                        </a:rPr>
                        <a:t> </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English meaning</a:t>
                      </a:r>
                      <a:endParaRPr lang="en-GB" sz="2000">
                        <a:effectLst/>
                        <a:latin typeface="Cambria" panose="02040503050406030204" pitchFamily="18" charset="0"/>
                        <a:ea typeface="MS ??"/>
                        <a:cs typeface="Cambria" panose="02040503050406030204" pitchFamily="18" charset="0"/>
                      </a:endParaRPr>
                    </a:p>
                  </a:txBody>
                  <a:tcPr marL="68580" marR="68580" marT="0" marB="0"/>
                </a:tc>
              </a:tr>
              <a:tr h="168910">
                <a:tc>
                  <a:txBody>
                    <a:bodyPr/>
                    <a:lstStyle/>
                    <a:p>
                      <a:pPr algn="l">
                        <a:spcAft>
                          <a:spcPts val="0"/>
                        </a:spcAft>
                      </a:pPr>
                      <a:r>
                        <a:rPr lang="en-US" sz="2000">
                          <a:effectLst/>
                        </a:rPr>
                        <a:t>distribuera (future)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distribuer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distribute / give out</a:t>
                      </a:r>
                      <a:endParaRPr lang="en-GB" sz="2000">
                        <a:effectLst/>
                        <a:latin typeface="Cambria" panose="02040503050406030204" pitchFamily="18" charset="0"/>
                        <a:ea typeface="MS ??"/>
                        <a:cs typeface="Cambria" panose="02040503050406030204" pitchFamily="18" charset="0"/>
                      </a:endParaRPr>
                    </a:p>
                  </a:txBody>
                  <a:tcPr marL="68580" marR="68580" marT="0" marB="0"/>
                </a:tc>
              </a:tr>
              <a:tr h="347980">
                <a:tc>
                  <a:txBody>
                    <a:bodyPr/>
                    <a:lstStyle/>
                    <a:p>
                      <a:pPr algn="l">
                        <a:spcAft>
                          <a:spcPts val="0"/>
                        </a:spcAft>
                      </a:pPr>
                      <a:r>
                        <a:rPr lang="en-US" sz="2000">
                          <a:effectLst/>
                        </a:rPr>
                        <a:t>se déroule (present)</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se dérouler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take place</a:t>
                      </a:r>
                      <a:endParaRPr lang="en-GB" sz="2000">
                        <a:effectLst/>
                        <a:latin typeface="Cambria" panose="02040503050406030204" pitchFamily="18" charset="0"/>
                        <a:ea typeface="MS ??"/>
                        <a:cs typeface="Cambria" panose="02040503050406030204" pitchFamily="18" charset="0"/>
                      </a:endParaRPr>
                    </a:p>
                  </a:txBody>
                  <a:tcPr marL="68580" marR="68580" marT="0" marB="0"/>
                </a:tc>
              </a:tr>
              <a:tr h="338455">
                <a:tc>
                  <a:txBody>
                    <a:bodyPr/>
                    <a:lstStyle/>
                    <a:p>
                      <a:pPr algn="l">
                        <a:spcAft>
                          <a:spcPts val="0"/>
                        </a:spcAft>
                      </a:pPr>
                      <a:r>
                        <a:rPr lang="en-US" sz="2000">
                          <a:effectLst/>
                        </a:rPr>
                        <a:t>se rendre (infinitive)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se </a:t>
                      </a:r>
                      <a:r>
                        <a:rPr lang="en-US" sz="2000" dirty="0" err="1">
                          <a:effectLst/>
                        </a:rPr>
                        <a:t>rendre</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to go</a:t>
                      </a:r>
                      <a:endParaRPr lang="en-GB" sz="2000" dirty="0">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957389"/>
              </p:ext>
            </p:extLst>
          </p:nvPr>
        </p:nvGraphicFramePr>
        <p:xfrm>
          <a:off x="218659" y="4261898"/>
          <a:ext cx="8647044" cy="1828800"/>
        </p:xfrm>
        <a:graphic>
          <a:graphicData uri="http://schemas.openxmlformats.org/drawingml/2006/table">
            <a:tbl>
              <a:tblPr firstRow="1" firstCol="1" bandRow="1">
                <a:tableStyleId>{5C22544A-7EE6-4342-B048-85BDC9FD1C3A}</a:tableStyleId>
              </a:tblPr>
              <a:tblGrid>
                <a:gridCol w="2882028"/>
                <a:gridCol w="2882028"/>
                <a:gridCol w="2882988"/>
              </a:tblGrid>
              <a:tr h="0">
                <a:tc>
                  <a:txBody>
                    <a:bodyPr/>
                    <a:lstStyle/>
                    <a:p>
                      <a:pPr>
                        <a:spcAft>
                          <a:spcPts val="0"/>
                        </a:spcAft>
                      </a:pPr>
                      <a:r>
                        <a:rPr lang="en-US" sz="2000">
                          <a:effectLst/>
                        </a:rPr>
                        <a:t>dérouler </a:t>
                      </a:r>
                      <a:r>
                        <a:rPr lang="en-US" sz="2000">
                          <a:effectLst/>
                          <a:sym typeface="Wingdings" panose="05000000000000000000" pitchFamily="2" charset="2"/>
                        </a:rPr>
                        <a:t></a:t>
                      </a:r>
                      <a:r>
                        <a:rPr lang="en-US" sz="2000">
                          <a:effectLst/>
                        </a:rPr>
                        <a:t>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(mettre à plat) carpet</a:t>
                      </a:r>
                      <a:br>
                        <a:rPr lang="en-US" sz="2000">
                          <a:effectLst/>
                        </a:rPr>
                      </a:br>
                      <a:r>
                        <a:rPr lang="en-US" sz="2000">
                          <a:effectLst/>
                        </a:rPr>
                        <a:t>cable, reel</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roll out vtr + adv</a:t>
                      </a:r>
                      <a:br>
                        <a:rPr lang="en-US" sz="2000">
                          <a:effectLst/>
                        </a:rPr>
                      </a:br>
                      <a:r>
                        <a:rPr lang="en-US" sz="2000">
                          <a:effectLst/>
                        </a:rPr>
                        <a:t>uncoil, unwind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dérouler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(exécuter point à point)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run through, work through vtr+adv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détendre)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uncoil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5" name="Rectangle 1"/>
          <p:cNvSpPr>
            <a:spLocks noChangeArrowheads="1"/>
          </p:cNvSpPr>
          <p:nvPr/>
        </p:nvSpPr>
        <p:spPr bwMode="auto">
          <a:xfrm>
            <a:off x="178904" y="170411"/>
            <a:ext cx="896509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700" dirty="0">
                <a:solidFill>
                  <a:prstClr val="black"/>
                </a:solidFill>
                <a:latin typeface="Arial" panose="020B0604020202020204" pitchFamily="34" charset="0"/>
                <a:ea typeface="MS ??"/>
                <a:cs typeface="Arial" panose="020B0604020202020204" pitchFamily="34" charset="0"/>
              </a:rPr>
              <a:t>Some students may benefit from some guidance with verbs and tenses, particularly in cases where they want to look up the infinitives of unfamiliar verbs.</a:t>
            </a:r>
            <a:r>
              <a:rPr lang="en-GB" sz="1700" dirty="0">
                <a:solidFill>
                  <a:prstClr val="black"/>
                </a:solidFill>
              </a:rPr>
              <a:t> </a:t>
            </a:r>
            <a:r>
              <a:rPr lang="en-GB" sz="1700" dirty="0">
                <a:solidFill>
                  <a:prstClr val="black"/>
                </a:solidFill>
              </a:rPr>
              <a:t> </a:t>
            </a:r>
            <a:r>
              <a:rPr lang="en-US" sz="1700" dirty="0">
                <a:solidFill>
                  <a:prstClr val="black"/>
                </a:solidFill>
                <a:latin typeface="Arial" panose="020B0604020202020204" pitchFamily="34" charset="0"/>
                <a:ea typeface="MS ??"/>
                <a:cs typeface="Arial" panose="020B0604020202020204" pitchFamily="34" charset="0"/>
              </a:rPr>
              <a:t>When students encounter a conjugated verb in French and want to arrive at its infinitive form, they could do worse than assume it is an –</a:t>
            </a:r>
            <a:r>
              <a:rPr lang="en-US" sz="1700" dirty="0" err="1">
                <a:solidFill>
                  <a:prstClr val="black"/>
                </a:solidFill>
                <a:latin typeface="Arial" panose="020B0604020202020204" pitchFamily="34" charset="0"/>
                <a:ea typeface="MS ??"/>
                <a:cs typeface="Arial" panose="020B0604020202020204" pitchFamily="34" charset="0"/>
              </a:rPr>
              <a:t>er</a:t>
            </a:r>
            <a:r>
              <a:rPr lang="en-US" sz="1700" dirty="0">
                <a:solidFill>
                  <a:prstClr val="black"/>
                </a:solidFill>
                <a:latin typeface="Arial" panose="020B0604020202020204" pitchFamily="34" charset="0"/>
                <a:ea typeface="MS ??"/>
                <a:cs typeface="Arial" panose="020B0604020202020204" pitchFamily="34" charset="0"/>
              </a:rPr>
              <a:t> verb, and look it up accordingly.  89% verbs are –</a:t>
            </a:r>
            <a:r>
              <a:rPr lang="en-US" sz="1700" dirty="0" err="1">
                <a:solidFill>
                  <a:prstClr val="black"/>
                </a:solidFill>
                <a:latin typeface="Arial" panose="020B0604020202020204" pitchFamily="34" charset="0"/>
                <a:ea typeface="MS ??"/>
                <a:cs typeface="Arial" panose="020B0604020202020204" pitchFamily="34" charset="0"/>
              </a:rPr>
              <a:t>er</a:t>
            </a:r>
            <a:r>
              <a:rPr lang="en-US" sz="1700" dirty="0">
                <a:solidFill>
                  <a:prstClr val="black"/>
                </a:solidFill>
                <a:latin typeface="Arial" panose="020B0604020202020204" pitchFamily="34" charset="0"/>
                <a:ea typeface="MS ??"/>
                <a:cs typeface="Arial" panose="020B0604020202020204" pitchFamily="34" charset="0"/>
              </a:rPr>
              <a:t> verbs.</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Direct students to these 3 verbs in the text and ask them to look them up.  The first will give one, unequivocal meaning. </a:t>
            </a:r>
            <a:r>
              <a:rPr lang="en-US" sz="1700" dirty="0" err="1">
                <a:solidFill>
                  <a:prstClr val="black"/>
                </a:solidFill>
                <a:latin typeface="Arial" panose="020B0604020202020204" pitchFamily="34" charset="0"/>
                <a:ea typeface="MS ??"/>
                <a:cs typeface="Arial" panose="020B0604020202020204" pitchFamily="34" charset="0"/>
              </a:rPr>
              <a:t>distribuer</a:t>
            </a:r>
            <a:r>
              <a:rPr lang="en-US" sz="1700" dirty="0">
                <a:solidFill>
                  <a:prstClr val="black"/>
                </a:solidFill>
                <a:latin typeface="Arial" panose="020B0604020202020204" pitchFamily="34" charset="0"/>
                <a:ea typeface="MS ??"/>
                <a:cs typeface="Arial" panose="020B0604020202020204" pitchFamily="34" charset="0"/>
              </a:rPr>
              <a:t> </a:t>
            </a:r>
            <a:r>
              <a:rPr lang="en-US" sz="1700" dirty="0">
                <a:solidFill>
                  <a:prstClr val="black"/>
                </a:solidFill>
                <a:latin typeface="Arial" panose="020B0604020202020204" pitchFamily="34" charset="0"/>
                <a:ea typeface="MS ??"/>
                <a:cs typeface="Arial" panose="020B0604020202020204" pitchFamily="34" charset="0"/>
                <a:sym typeface="Wingdings" panose="05000000000000000000" pitchFamily="2" charset="2"/>
              </a:rPr>
              <a:t></a:t>
            </a:r>
            <a:r>
              <a:rPr lang="en-US" sz="1700" dirty="0">
                <a:solidFill>
                  <a:prstClr val="black"/>
                </a:solidFill>
                <a:latin typeface="Arial" panose="020B0604020202020204" pitchFamily="34" charset="0"/>
                <a:ea typeface="MS ??"/>
                <a:cs typeface="Arial" panose="020B0604020202020204" pitchFamily="34" charset="0"/>
              </a:rPr>
              <a:t> to distribute / give out / hand out.</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Se </a:t>
            </a:r>
            <a:r>
              <a:rPr lang="en-US" sz="1700" dirty="0" err="1">
                <a:solidFill>
                  <a:prstClr val="black"/>
                </a:solidFill>
                <a:latin typeface="Arial" panose="020B0604020202020204" pitchFamily="34" charset="0"/>
                <a:ea typeface="MS ??"/>
                <a:cs typeface="Arial" panose="020B0604020202020204" pitchFamily="34" charset="0"/>
              </a:rPr>
              <a:t>dérouler</a:t>
            </a:r>
            <a:r>
              <a:rPr lang="en-US" sz="1700" dirty="0">
                <a:solidFill>
                  <a:prstClr val="black"/>
                </a:solidFill>
                <a:latin typeface="Arial" panose="020B0604020202020204" pitchFamily="34" charset="0"/>
                <a:ea typeface="MS ??"/>
                <a:cs typeface="Arial" panose="020B0604020202020204" pitchFamily="34" charset="0"/>
              </a:rPr>
              <a:t> gives several meanings and students need to return to the text so see which meaning best fits the context:</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endParaRPr lang="en-GB" sz="1700" dirty="0">
              <a:solidFill>
                <a:prstClr val="black"/>
              </a:solidFill>
              <a:sym typeface="Wingdings" panose="05000000000000000000" pitchFamily="2" charset="2"/>
            </a:endParaRPr>
          </a:p>
          <a:p>
            <a:pPr eaLnBrk="0" fontAlgn="base" hangingPunct="0">
              <a:spcBef>
                <a:spcPct val="0"/>
              </a:spcBef>
              <a:spcAft>
                <a:spcPct val="0"/>
              </a:spcAft>
            </a:pPr>
            <a:endParaRPr lang="en-GB" sz="1700" dirty="0">
              <a:solidFill>
                <a:prstClr val="black"/>
              </a:solidFill>
              <a:latin typeface="Arial" panose="020B0604020202020204" pitchFamily="34" charset="0"/>
              <a:ea typeface="MS ??"/>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77598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5522325"/>
              </p:ext>
            </p:extLst>
          </p:nvPr>
        </p:nvGraphicFramePr>
        <p:xfrm>
          <a:off x="181141" y="235806"/>
          <a:ext cx="8724320" cy="1828800"/>
        </p:xfrm>
        <a:graphic>
          <a:graphicData uri="http://schemas.openxmlformats.org/drawingml/2006/table">
            <a:tbl>
              <a:tblPr firstRow="1" firstCol="1" bandRow="1">
                <a:tableStyleId>{5C22544A-7EE6-4342-B048-85BDC9FD1C3A}</a:tableStyleId>
              </a:tblPr>
              <a:tblGrid>
                <a:gridCol w="2907784"/>
                <a:gridCol w="2907784"/>
                <a:gridCol w="2908752"/>
              </a:tblGrid>
              <a:tr h="0">
                <a:tc>
                  <a:txBody>
                    <a:bodyPr/>
                    <a:lstStyle/>
                    <a:p>
                      <a:pPr>
                        <a:spcAft>
                          <a:spcPts val="0"/>
                        </a:spcAft>
                      </a:pPr>
                      <a:r>
                        <a:rPr lang="en-US" sz="2000" dirty="0">
                          <a:effectLst/>
                        </a:rPr>
                        <a:t>se </a:t>
                      </a:r>
                      <a:r>
                        <a:rPr lang="en-US" sz="2000" dirty="0" err="1">
                          <a:effectLst/>
                        </a:rPr>
                        <a:t>rendre</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(aller quelque part)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go vi</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(cesser le combat)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yield, surrender vi</a:t>
                      </a:r>
                      <a:br>
                        <a:rPr lang="en-US" sz="2000" dirty="0">
                          <a:effectLst/>
                        </a:rPr>
                      </a:br>
                      <a:r>
                        <a:rPr lang="en-US" sz="2000" dirty="0">
                          <a:effectLst/>
                        </a:rPr>
                        <a:t>give in, give up vi phrasal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 adjective </a:t>
                      </a:r>
                      <a:r>
                        <a:rPr lang="en-US" sz="2000">
                          <a:effectLst/>
                          <a:sym typeface="Wingdings" panose="05000000000000000000" pitchFamily="2" charset="2"/>
                        </a:rPr>
                        <a:t></a:t>
                      </a:r>
                      <a:r>
                        <a:rPr lang="en-US" sz="2000">
                          <a:effectLst/>
                        </a:rPr>
                        <a:t>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dirty="0">
                          <a:effectLst/>
                        </a:rPr>
                        <a:t>se </a:t>
                      </a:r>
                      <a:r>
                        <a:rPr lang="en-US" sz="2000" dirty="0" err="1">
                          <a:effectLst/>
                        </a:rPr>
                        <a:t>dérouler</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(agir de façon à être)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make yourself + </a:t>
                      </a:r>
                      <a:r>
                        <a:rPr lang="en-US" sz="2000" dirty="0" smtClean="0">
                          <a:effectLst/>
                        </a:rPr>
                        <a:t>adjectives </a:t>
                      </a:r>
                      <a:r>
                        <a:rPr lang="en-US" sz="2000" dirty="0" err="1">
                          <a:effectLst/>
                        </a:rPr>
                        <a:t>vtr+refl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3" name="Rectangle 2"/>
          <p:cNvSpPr/>
          <p:nvPr/>
        </p:nvSpPr>
        <p:spPr>
          <a:xfrm>
            <a:off x="218662" y="2496741"/>
            <a:ext cx="8527774" cy="2246769"/>
          </a:xfrm>
          <a:prstGeom prst="rect">
            <a:avLst/>
          </a:prstGeom>
        </p:spPr>
        <p:txBody>
          <a:bodyPr wrap="square">
            <a:spAutoFit/>
          </a:bodyPr>
          <a:lstStyle/>
          <a:p>
            <a:pPr defTabSz="457200"/>
            <a:r>
              <a:rPr lang="en-US" sz="2000" dirty="0">
                <a:solidFill>
                  <a:srgbClr val="000000"/>
                </a:solidFill>
                <a:latin typeface="Arial" panose="020B0604020202020204" pitchFamily="34" charset="0"/>
                <a:ea typeface="MS ??"/>
                <a:cs typeface="Cambria" panose="02040503050406030204" pitchFamily="18" charset="0"/>
              </a:rPr>
              <a:t>Translating</a:t>
            </a:r>
            <a:endParaRPr lang="en-GB" sz="2000" dirty="0">
              <a:solidFill>
                <a:prstClr val="black"/>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You cannot always translate word-for-word. </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Once you have the meaning of the sentence in your head, play with the word order until you have English that sounds natural when you read it.</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If you look up a word in a dictionary, don’t accept the first definition you find. Try different possibilities in context and see which one fits best.</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Read aloud what you have written. Make sure it sounds right to you.  </a:t>
            </a:r>
            <a:endParaRPr lang="en-GB" sz="2000" dirty="0">
              <a:solidFill>
                <a:srgbClr val="000000"/>
              </a:solidFill>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2221395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636104"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1738572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2" y="1305079"/>
            <a:ext cx="6559826" cy="5012334"/>
          </a:xfrm>
          <a:prstGeom prst="rect">
            <a:avLst/>
          </a:prstGeom>
        </p:spPr>
        <p:txBody>
          <a:bodyPr wrap="square">
            <a:spAutoFit/>
          </a:bodyPr>
          <a:lstStyle/>
          <a:p>
            <a:pPr defTabSz="457200">
              <a:lnSpc>
                <a:spcPct val="107000"/>
              </a:lnSpc>
              <a:spcAft>
                <a:spcPts val="800"/>
              </a:spcAft>
            </a:pP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De visita en Comillas</a:t>
            </a:r>
            <a:r>
              <a:rPr lang="en-GB" sz="1050" dirty="0">
                <a:solidFill>
                  <a:prstClr val="black"/>
                </a:solidFill>
                <a:ea typeface="Calibri" panose="020F0502020204030204" pitchFamily="34" charset="0"/>
                <a:cs typeface="Times New Roman" panose="02020603050405020304" pitchFamily="18" charset="0"/>
              </a:rPr>
              <a:t> </a:t>
            </a:r>
            <a:endParaRPr lang="en-GB" sz="1600" dirty="0">
              <a:solidFill>
                <a:prstClr val="black"/>
              </a:solidFill>
              <a:ea typeface="Calibri" panose="020F0502020204030204" pitchFamily="34" charset="0"/>
              <a:cs typeface="Times New Roman" panose="02020603050405020304" pitchFamily="18" charset="0"/>
            </a:endParaRPr>
          </a:p>
          <a:p>
            <a:pPr defTabSz="457200">
              <a:lnSpc>
                <a:spcPct val="107000"/>
              </a:lnSpc>
              <a:spcAft>
                <a:spcPts val="800"/>
              </a:spcAft>
            </a:pPr>
            <a:r>
              <a:rPr lang="es-ES_tradnl"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sz="1600" dirty="0">
              <a:solidFill>
                <a:prstClr val="black"/>
              </a:solidFill>
              <a:ea typeface="Calibri" panose="020F0502020204030204" pitchFamily="34" charset="0"/>
              <a:cs typeface="Times New Roman" panose="02020603050405020304" pitchFamily="18" charset="0"/>
            </a:endParaRPr>
          </a:p>
          <a:p>
            <a:pPr defTabSz="457200">
              <a:lnSpc>
                <a:spcPct val="150000"/>
              </a:lnSpc>
              <a:spcAft>
                <a:spcPts val="800"/>
              </a:spcAft>
            </a:pP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La semana pasada nuestro pueblo de Comillas recibió visita de un grupo de 40 visitantes de una escuela primaria del pueblo de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Barton</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en Inglaterra.  Los visitantes, todos alumnos entre siete y diez años de la escuela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Barton</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Primary</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hicieron un programa de visitas turístico y educativo.  Visitaron una escuela primaria de Comillas donde participaron en un día creativo con varias actividades del arte, de la música y del teatro.  También fueron al museo famoso de Altamira, al zoo en Santillana y visitaron el centro ciudad de Santander con su catedral y la famosa Playa del Sardinero</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GB" sz="1600" dirty="0">
              <a:solidFill>
                <a:prstClr val="black"/>
              </a:solidFill>
              <a:ea typeface="Calibri" panose="020F0502020204030204" pitchFamily="34" charset="0"/>
              <a:cs typeface="Times New Roman" panose="02020603050405020304" pitchFamily="18" charset="0"/>
            </a:endParaRPr>
          </a:p>
        </p:txBody>
      </p:sp>
      <p:pic>
        <p:nvPicPr>
          <p:cNvPr id="3" name="Picture 2" descr="http://www.ctv.es/USERS/donporfi/paisaje.gif"/>
          <p:cNvPicPr/>
          <p:nvPr/>
        </p:nvPicPr>
        <p:blipFill>
          <a:blip r:embed="rId2">
            <a:extLst>
              <a:ext uri="{28A0092B-C50C-407E-A947-70E740481C1C}">
                <a14:useLocalDpi xmlns:a14="http://schemas.microsoft.com/office/drawing/2010/main" val="0"/>
              </a:ext>
            </a:extLst>
          </a:blip>
          <a:srcRect/>
          <a:stretch>
            <a:fillRect/>
          </a:stretch>
        </p:blipFill>
        <p:spPr bwMode="auto">
          <a:xfrm>
            <a:off x="5850008" y="89451"/>
            <a:ext cx="3009900" cy="1990725"/>
          </a:xfrm>
          <a:prstGeom prst="rect">
            <a:avLst/>
          </a:prstGeom>
          <a:noFill/>
          <a:ln>
            <a:noFill/>
          </a:ln>
        </p:spPr>
      </p:pic>
    </p:spTree>
    <p:extLst>
      <p:ext uri="{BB962C8B-B14F-4D97-AF65-F5344CB8AC3E}">
        <p14:creationId xmlns:p14="http://schemas.microsoft.com/office/powerpoint/2010/main" val="2113279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7694768"/>
              </p:ext>
            </p:extLst>
          </p:nvPr>
        </p:nvGraphicFramePr>
        <p:xfrm>
          <a:off x="377686" y="1492457"/>
          <a:ext cx="8110331" cy="3261360"/>
        </p:xfrm>
        <a:graphic>
          <a:graphicData uri="http://schemas.openxmlformats.org/drawingml/2006/table">
            <a:tbl>
              <a:tblPr firstRow="1" firstCol="1" lastRow="1" lastCol="1" bandRow="1" bandCol="1">
                <a:tableStyleId>{5940675A-B579-460E-94D1-54222C63F5DA}</a:tableStyleId>
              </a:tblPr>
              <a:tblGrid>
                <a:gridCol w="472736"/>
                <a:gridCol w="5286354"/>
                <a:gridCol w="705787"/>
                <a:gridCol w="822727"/>
                <a:gridCol w="822727"/>
              </a:tblGrid>
              <a:tr h="288290">
                <a:tc>
                  <a:txBody>
                    <a:bodyPr/>
                    <a:lstStyle/>
                    <a:p>
                      <a:pPr algn="ctr">
                        <a:lnSpc>
                          <a:spcPct val="107000"/>
                        </a:lnSpc>
                        <a:spcAft>
                          <a:spcPts val="800"/>
                        </a:spcAft>
                      </a:pPr>
                      <a:r>
                        <a:rPr lang="es-ES_tradnl"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True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False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Not in 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visit to the village of Comillas took place last week.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sym typeface="Wingdings" panose="05000000000000000000" pitchFamily="2" charset="2"/>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Barton is a village in the north of England.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were all between the ages of 7 and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During their stay the pupils visited the primary school in Comillas.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said they really enjoyed their visit.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dirty="0">
                          <a:effectLst/>
                        </a:rPr>
                        <a:t>One of the visits was to a museum.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0" y="239194"/>
            <a:ext cx="50257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_tradnl" altLang="en-US" sz="2400" dirty="0">
                <a:solidFill>
                  <a:prstClr val="black"/>
                </a:solidFill>
                <a:latin typeface="Arial" panose="020B0604020202020204" pitchFamily="34" charset="0"/>
                <a:ea typeface="Calibri" panose="020F0502020204030204" pitchFamily="34" charset="0"/>
                <a:cs typeface="Arial" panose="020B0604020202020204" pitchFamily="34" charset="0"/>
              </a:rPr>
              <a:t>1  Lee el texto y completa la tabla.  </a:t>
            </a:r>
            <a:endParaRPr lang="en-GB" altLang="en-US" sz="1050" dirty="0">
              <a:solidFill>
                <a:prstClr val="black"/>
              </a:solidFill>
            </a:endParaRPr>
          </a:p>
          <a:p>
            <a:pPr eaLnBrk="0" fontAlgn="base" hangingPunct="0">
              <a:spcBef>
                <a:spcPct val="0"/>
              </a:spcBef>
              <a:spcAft>
                <a:spcPct val="0"/>
              </a:spcAft>
            </a:pPr>
            <a:endParaRPr lang="en-GB" altLang="en-US" sz="36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52266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47" y="851512"/>
            <a:ext cx="7871791" cy="4578689"/>
          </a:xfrm>
          <a:prstGeom prst="rect">
            <a:avLst/>
          </a:prstGeom>
        </p:spPr>
        <p:txBody>
          <a:bodyPr wrap="square">
            <a:spAutoFit/>
          </a:bodyPr>
          <a:lstStyle/>
          <a:p>
            <a:pPr defTabSz="457200">
              <a:lnSpc>
                <a:spcPct val="107000"/>
              </a:lnSpc>
              <a:spcAft>
                <a:spcPts val="800"/>
              </a:spcAft>
            </a:pP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2  Con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tu</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compañero</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traduce el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texto</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al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inglés</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GB" dirty="0">
              <a:solidFill>
                <a:prstClr val="black"/>
              </a:solidFill>
              <a:ea typeface="Calibri" panose="020F0502020204030204" pitchFamily="34" charset="0"/>
              <a:cs typeface="Times New Roman" panose="02020603050405020304" pitchFamily="18" charset="0"/>
            </a:endParaRPr>
          </a:p>
          <a:p>
            <a:pPr defTabSz="457200">
              <a:lnSpc>
                <a:spcPct val="107000"/>
              </a:lnSpc>
              <a:spcAft>
                <a:spcPts val="800"/>
              </a:spcAft>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Translating</a:t>
            </a:r>
            <a:endParaRPr lang="en-GB" dirty="0">
              <a:solidFill>
                <a:prstClr val="black"/>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You cannot always translate word-for-word. Sometimes you need to paraphrase, i.e. find a phrase that has the same meaning but uses different words.</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Once you have the meaning of the sentence in your head, play with the word order until you have English that sounds natural when you read it.</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If you look up a word in a dictionary, don’t accept the first definition you find. Try different possibilities in context and see which one fits best.</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Read aloud what you have written. Make sure it sounds right to you.  </a:t>
            </a:r>
            <a:endParaRPr lang="en-GB"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998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Translation into the FL</a:t>
            </a:r>
            <a:endParaRPr lang="en-GB" dirty="0"/>
          </a:p>
        </p:txBody>
      </p:sp>
      <p:sp>
        <p:nvSpPr>
          <p:cNvPr id="3" name="Content Placeholder 2"/>
          <p:cNvSpPr>
            <a:spLocks noGrp="1"/>
          </p:cNvSpPr>
          <p:nvPr>
            <p:ph idx="1"/>
          </p:nvPr>
        </p:nvSpPr>
        <p:spPr>
          <a:xfrm>
            <a:off x="822959" y="1845733"/>
            <a:ext cx="7543801" cy="4515309"/>
          </a:xfrm>
        </p:spPr>
        <p:txBody>
          <a:bodyPr>
            <a:noAutofit/>
          </a:bodyPr>
          <a:lstStyle/>
          <a:p>
            <a:pPr>
              <a:lnSpc>
                <a:spcPct val="100000"/>
              </a:lnSpc>
              <a:buFont typeface="Wingdings" panose="05000000000000000000" pitchFamily="2" charset="2"/>
              <a:buChar char="§"/>
            </a:pPr>
            <a:r>
              <a:rPr lang="en-GB" sz="2400" dirty="0"/>
              <a:t>  W</a:t>
            </a:r>
            <a:r>
              <a:rPr lang="en-GB" sz="2400" dirty="0" smtClean="0"/>
              <a:t>ord level translation is about vocabulary knowledge, long-term memory, speed of recall, accuracy and spelling.</a:t>
            </a:r>
          </a:p>
          <a:p>
            <a:pPr>
              <a:lnSpc>
                <a:spcPct val="100000"/>
              </a:lnSpc>
              <a:buFont typeface="Wingdings" panose="05000000000000000000" pitchFamily="2" charset="2"/>
              <a:buChar char="§"/>
            </a:pPr>
            <a:r>
              <a:rPr lang="en-GB" sz="2400" dirty="0"/>
              <a:t> S</a:t>
            </a:r>
            <a:r>
              <a:rPr lang="en-GB" sz="2400" dirty="0" smtClean="0"/>
              <a:t>entence and short text translation are about vocabulary and grammar knowledge in use.</a:t>
            </a:r>
          </a:p>
          <a:p>
            <a:pPr>
              <a:lnSpc>
                <a:spcPct val="100000"/>
              </a:lnSpc>
              <a:buFont typeface="Wingdings" panose="05000000000000000000" pitchFamily="2" charset="2"/>
              <a:buChar char="§"/>
            </a:pPr>
            <a:r>
              <a:rPr lang="en-GB" sz="2400" dirty="0"/>
              <a:t> A</a:t>
            </a:r>
            <a:r>
              <a:rPr lang="en-GB" sz="2400" dirty="0" smtClean="0"/>
              <a:t>t its best it can be integrated into a learning cycle which includes formative assessment, individual analysis, target-setting, and follow-up tasks.</a:t>
            </a:r>
            <a:endParaRPr lang="en-GB" sz="2400" dirty="0"/>
          </a:p>
          <a:p>
            <a:pPr>
              <a:lnSpc>
                <a:spcPct val="100000"/>
              </a:lnSpc>
              <a:buFont typeface="Wingdings" panose="05000000000000000000" pitchFamily="2" charset="2"/>
              <a:buChar char="§"/>
            </a:pPr>
            <a:r>
              <a:rPr lang="en-GB" sz="2400" dirty="0"/>
              <a:t> </a:t>
            </a:r>
            <a:r>
              <a:rPr lang="en-GB" sz="2400" dirty="0" smtClean="0"/>
              <a:t> ‘Mind the gap’ activities develop a sensitivity to the limitations for word-for-word translation.</a:t>
            </a:r>
            <a:endParaRPr lang="en-GB" sz="2400" dirty="0"/>
          </a:p>
        </p:txBody>
      </p:sp>
    </p:spTree>
    <p:extLst>
      <p:ext uri="{BB962C8B-B14F-4D97-AF65-F5344CB8AC3E}">
        <p14:creationId xmlns:p14="http://schemas.microsoft.com/office/powerpoint/2010/main" val="316179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r>
              <a:rPr lang="en-GB" sz="2800" b="1" dirty="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r>
              <a:rPr lang="en-GB" sz="3200" b="1" dirty="0">
                <a:solidFill>
                  <a:srgbClr val="0070C0"/>
                </a:solidFill>
                <a:latin typeface="Segoe Print" pitchFamily="2" charset="0"/>
              </a:rPr>
              <a:t>Lo </a:t>
            </a:r>
            <a:r>
              <a:rPr lang="en-GB" sz="3200" b="1" dirty="0" err="1">
                <a:solidFill>
                  <a:srgbClr val="0070C0"/>
                </a:solidFill>
                <a:latin typeface="Segoe Print" pitchFamily="2" charset="0"/>
              </a:rPr>
              <a:t>bueno</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es</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que</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tengo</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muchos</a:t>
            </a:r>
            <a:r>
              <a:rPr lang="en-GB" sz="3200" b="1" dirty="0">
                <a:solidFill>
                  <a:srgbClr val="0070C0"/>
                </a:solidFill>
                <a:latin typeface="Segoe Print" pitchFamily="2" charset="0"/>
              </a:rPr>
              <a:t> amigos </a:t>
            </a:r>
            <a:r>
              <a:rPr lang="en-GB" sz="3200" b="1" dirty="0" err="1">
                <a:solidFill>
                  <a:srgbClr val="0070C0"/>
                </a:solidFill>
                <a:latin typeface="Segoe Print" pitchFamily="2" charset="0"/>
              </a:rPr>
              <a:t>allí</a:t>
            </a:r>
            <a:r>
              <a:rPr lang="en-GB" sz="3200" b="1" dirty="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22586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Cara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 ________ en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Murcia.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 live]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seria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muy</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cuatro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abuela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yo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[there are, in]</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___________; [I don’t have, but,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dos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 y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tortuga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[dogs, 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[is]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Cristiano Ronaldo.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genial!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[my]</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607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Me </a:t>
            </a:r>
            <a:r>
              <a:rPr lang="en-US"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presento</a:t>
            </a: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 [B]</a:t>
            </a:r>
            <a:endParaRPr lang="en-GB" sz="900" dirty="0">
              <a:solidFill>
                <a:prstClr val="black"/>
              </a:solidFill>
            </a:endParaRPr>
          </a:p>
          <a:p>
            <a:pPr eaLnBrk="0" fontAlgn="base" hangingPunct="0">
              <a:spcBef>
                <a:spcPct val="0"/>
              </a:spcBef>
              <a:spcAft>
                <a:spcPct val="0"/>
              </a:spcAft>
            </a:pP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Completa</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la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traducci</a:t>
            </a:r>
            <a:r>
              <a:rPr lang="en-US" dirty="0" err="1">
                <a:solidFill>
                  <a:prstClr val="black"/>
                </a:solidFill>
                <a:ea typeface="Times New Roman" panose="02020603050405020304" pitchFamily="18" charset="0"/>
                <a:cs typeface="Arial" panose="020B0604020202020204" pitchFamily="34" charset="0"/>
              </a:rPr>
              <a:t>ó</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en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espa</a:t>
            </a:r>
            <a:r>
              <a:rPr lang="en-US" dirty="0" err="1">
                <a:solidFill>
                  <a:prstClr val="black"/>
                </a:solidFill>
                <a:ea typeface="Times New Roman" panose="02020603050405020304" pitchFamily="18" charset="0"/>
                <a:cs typeface="Arial" panose="020B0604020202020204" pitchFamily="34" charset="0"/>
              </a:rPr>
              <a:t>ñ</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ol</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y en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ingl</a:t>
            </a:r>
            <a:r>
              <a:rPr lang="en-US" dirty="0" err="1">
                <a:solidFill>
                  <a:prstClr val="black"/>
                </a:solidFill>
                <a:ea typeface="Times New Roman" panose="02020603050405020304" pitchFamily="18" charset="0"/>
                <a:cs typeface="Arial" panose="020B0604020202020204" pitchFamily="34" charset="0"/>
              </a:rPr>
              <a:t>é</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s</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800" dirty="0">
              <a:solidFill>
                <a:prstClr val="black"/>
              </a:solidFill>
              <a:latin typeface="Arial" panose="020B0604020202020204" pitchFamily="34" charset="0"/>
            </a:endParaRPr>
          </a:p>
        </p:txBody>
      </p:sp>
    </p:spTree>
    <p:extLst>
      <p:ext uri="{BB962C8B-B14F-4D97-AF65-F5344CB8AC3E}">
        <p14:creationId xmlns:p14="http://schemas.microsoft.com/office/powerpoint/2010/main" val="745621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texto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defTabSz="457200">
              <a:lnSpc>
                <a:spcPct val="150000"/>
              </a:lnSpc>
            </a:pP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gato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709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29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defTabSz="457200">
              <a:lnSpc>
                <a:spcPct val="115000"/>
              </a:lnSpc>
              <a:spcAft>
                <a:spcPts val="1000"/>
              </a:spcAft>
            </a:pPr>
            <a:r>
              <a:rPr lang="en-GB" sz="2000" dirty="0">
                <a:solidFill>
                  <a:prstClr val="black"/>
                </a:solidFill>
                <a:ea typeface="SimSun" panose="02010600030101010101" pitchFamily="2" charset="-122"/>
                <a:cs typeface="Times New Roman" panose="02020603050405020304" pitchFamily="18" charset="0"/>
              </a:rPr>
              <a:t>NAME</a:t>
            </a:r>
            <a:r>
              <a:rPr lang="en-GB" sz="2000" dirty="0">
                <a:solidFill>
                  <a:prstClr val="black"/>
                </a:solidFill>
                <a:ea typeface="SimSun" panose="02010600030101010101" pitchFamily="2" charset="-122"/>
                <a:cs typeface="Times New Roman" panose="02020603050405020304" pitchFamily="18" charset="0"/>
              </a:rPr>
              <a:t>:____________________________________________________________</a:t>
            </a:r>
            <a:r>
              <a:rPr lang="en-GB" sz="2000" dirty="0">
                <a:solidFill>
                  <a:prstClr val="black"/>
                </a:solidFill>
                <a:ea typeface="SimSun" panose="02010600030101010101" pitchFamily="2" charset="-122"/>
                <a:cs typeface="Times New Roman" panose="02020603050405020304" pitchFamily="18" charset="0"/>
              </a:rPr>
              <a:t/>
            </a:r>
            <a:br>
              <a:rPr lang="en-GB" sz="2000" dirty="0">
                <a:solidFill>
                  <a:prstClr val="black"/>
                </a:solidFill>
                <a:ea typeface="SimSun" panose="02010600030101010101" pitchFamily="2" charset="-122"/>
                <a:cs typeface="Times New Roman" panose="02020603050405020304" pitchFamily="18" charset="0"/>
              </a:rPr>
            </a:br>
            <a:r>
              <a:rPr lang="en-GB" sz="2000" b="1" dirty="0">
                <a:solidFill>
                  <a:prstClr val="black"/>
                </a:solidFill>
                <a:ea typeface="SimSun" panose="02010600030101010101" pitchFamily="2" charset="-122"/>
                <a:cs typeface="Times New Roman" panose="02020603050405020304" pitchFamily="18" charset="0"/>
              </a:rPr>
              <a:t>Translate into German and write your text in the lined space provided below:</a:t>
            </a:r>
            <a:r>
              <a:rPr lang="en-GB" sz="2000" dirty="0">
                <a:solidFill>
                  <a:prstClr val="black"/>
                </a:solidFill>
                <a:ea typeface="SimSun" panose="02010600030101010101" pitchFamily="2" charset="-122"/>
                <a:cs typeface="Times New Roman" panose="02020603050405020304" pitchFamily="18" charset="0"/>
              </a:rPr>
              <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I am 12 years old (3) and my birthday is on the 3</a:t>
            </a:r>
            <a:r>
              <a:rPr lang="en-GB" sz="2000" baseline="30000" dirty="0">
                <a:solidFill>
                  <a:prstClr val="black"/>
                </a:solidFill>
                <a:ea typeface="SimSun" panose="02010600030101010101" pitchFamily="2" charset="-122"/>
                <a:cs typeface="Times New Roman" panose="02020603050405020304" pitchFamily="18" charset="0"/>
              </a:rPr>
              <a:t>rd</a:t>
            </a:r>
            <a:r>
              <a:rPr lang="en-GB" sz="2000" dirty="0">
                <a:solidFill>
                  <a:prstClr val="black"/>
                </a:solidFill>
                <a:ea typeface="SimSun" panose="02010600030101010101" pitchFamily="2" charset="-122"/>
                <a:cs typeface="Times New Roman" panose="02020603050405020304" pitchFamily="18" charset="0"/>
              </a:rPr>
              <a:t> March. (3) How old are you?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defTabSz="457200">
              <a:lnSpc>
                <a:spcPct val="115000"/>
              </a:lnSpc>
              <a:spcAft>
                <a:spcPts val="1000"/>
              </a:spcAft>
            </a:pPr>
            <a:r>
              <a:rPr lang="en-GB" dirty="0">
                <a:solidFill>
                  <a:prstClr val="black"/>
                </a:solidFill>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prstClr val="black"/>
              </a:solidFill>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59464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902" y="316475"/>
            <a:ext cx="4572000" cy="6247864"/>
          </a:xfrm>
          <a:prstGeom prst="rect">
            <a:avLst/>
          </a:prstGeom>
        </p:spPr>
        <p:txBody>
          <a:bodyPr>
            <a:spAutoFit/>
          </a:bodyPr>
          <a:lstStyle/>
          <a:p>
            <a:pPr defTabSz="457200"/>
            <a:r>
              <a:rPr lang="en-GB" sz="2000" dirty="0">
                <a:solidFill>
                  <a:srgbClr val="000000"/>
                </a:solidFill>
                <a:ea typeface="Calibri" panose="020F0502020204030204" pitchFamily="34" charset="0"/>
              </a:rPr>
              <a:t>The new GCSE, with first teaching from September 2016 and first examination from June 2018, will include elements of </a:t>
            </a:r>
            <a:r>
              <a:rPr lang="en-GB" sz="2000" dirty="0">
                <a:solidFill>
                  <a:srgbClr val="000000"/>
                </a:solidFill>
                <a:ea typeface="Calibri" panose="020F0502020204030204" pitchFamily="34" charset="0"/>
              </a:rPr>
              <a:t>both forms of translation. </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“GCSE specifications in modern languages must require students to:</a:t>
            </a:r>
          </a:p>
          <a:p>
            <a:pPr defTabSz="457200"/>
            <a:r>
              <a:rPr lang="en-GB" sz="2000" dirty="0">
                <a:solidFill>
                  <a:srgbClr val="000000"/>
                </a:solidFill>
                <a:ea typeface="Calibri" panose="020F0502020204030204" pitchFamily="34" charset="0"/>
              </a:rPr>
              <a:t> </a:t>
            </a:r>
            <a:r>
              <a:rPr lang="en-GB" sz="2000" b="1" dirty="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a short passage from the assessed language into English </a:t>
            </a:r>
            <a:r>
              <a:rPr lang="en-GB" sz="2000" dirty="0">
                <a:solidFill>
                  <a:srgbClr val="000000"/>
                </a:solidFill>
                <a:ea typeface="Calibri" panose="020F0502020204030204" pitchFamily="34" charset="0"/>
              </a:rPr>
              <a:t>(p.6)</a:t>
            </a:r>
          </a:p>
          <a:p>
            <a:pPr defTabSz="457200"/>
            <a:r>
              <a:rPr lang="en-GB" sz="2000" dirty="0">
                <a:solidFill>
                  <a:srgbClr val="000000"/>
                </a:solidFill>
                <a:ea typeface="Calibri" panose="020F0502020204030204" pitchFamily="34" charset="0"/>
              </a:rPr>
              <a:t> </a:t>
            </a:r>
            <a:r>
              <a:rPr lang="en-GB" sz="2000" dirty="0">
                <a:solidFill>
                  <a:srgbClr val="000000"/>
                </a:solidFill>
                <a:ea typeface="Calibri" panose="020F0502020204030204" pitchFamily="34" charset="0"/>
              </a:rPr>
              <a:t>AND</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b="1" dirty="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sentences and short texts from English into the assessed language </a:t>
            </a:r>
            <a:r>
              <a:rPr lang="en-GB" sz="2000" dirty="0">
                <a:solidFill>
                  <a:srgbClr val="000000"/>
                </a:solidFill>
                <a:ea typeface="Calibri" panose="020F0502020204030204" pitchFamily="34" charset="0"/>
              </a:rPr>
              <a:t>to convey key messages accurately and to apply grammatical knowledge of language and structures in context.” (p.7)</a:t>
            </a:r>
          </a:p>
          <a:p>
            <a:pPr defTabSz="457200"/>
            <a:r>
              <a:rPr lang="en-GB" sz="2000" dirty="0">
                <a:solidFill>
                  <a:srgbClr val="000000"/>
                </a:solidFill>
                <a:ea typeface="Calibri" panose="020F0502020204030204" pitchFamily="34" charset="0"/>
              </a:rPr>
              <a:t> </a:t>
            </a:r>
          </a:p>
          <a:p>
            <a:pPr defTabSz="457200"/>
            <a:r>
              <a:rPr lang="en-GB" sz="1600" dirty="0">
                <a:solidFill>
                  <a:srgbClr val="000000"/>
                </a:solidFill>
                <a:ea typeface="Calibri" panose="020F0502020204030204" pitchFamily="34" charset="0"/>
              </a:rPr>
              <a:t>Reference: DFE-00348-2014</a:t>
            </a:r>
            <a:br>
              <a:rPr lang="en-GB" sz="1600" dirty="0">
                <a:solidFill>
                  <a:srgbClr val="000000"/>
                </a:solidFill>
                <a:ea typeface="Calibri" panose="020F0502020204030204" pitchFamily="34" charset="0"/>
              </a:rPr>
            </a:br>
            <a:r>
              <a:rPr lang="en-GB" sz="1600" dirty="0">
                <a:solidFill>
                  <a:srgbClr val="000000"/>
                </a:solidFill>
                <a:ea typeface="Calibri" panose="020F0502020204030204" pitchFamily="34" charset="0"/>
              </a:rPr>
              <a:t>Modern languages GCSE subject content (DFE, 2014) </a:t>
            </a:r>
            <a:r>
              <a:rPr lang="en-GB" sz="1600" u="sng" dirty="0">
                <a:solidFill>
                  <a:srgbClr val="000000"/>
                </a:solidFill>
                <a:ea typeface="Calibri" panose="020F0502020204030204" pitchFamily="34" charset="0"/>
                <a:hlinkClick r:id="rId2"/>
              </a:rPr>
              <a:t>www.gov.uk/government/publications</a:t>
            </a:r>
            <a:r>
              <a:rPr lang="en-GB" sz="1600" dirty="0">
                <a:solidFill>
                  <a:srgbClr val="000000"/>
                </a:solidFill>
                <a:ea typeface="Calibri" panose="020F0502020204030204" pitchFamily="34" charset="0"/>
              </a:rPr>
              <a:t> </a:t>
            </a:r>
          </a:p>
          <a:p>
            <a:pPr defTabSz="457200"/>
            <a:r>
              <a:rPr lang="en-GB" sz="1600" dirty="0">
                <a:solidFill>
                  <a:prstClr val="black"/>
                </a:solidFill>
                <a:ea typeface="Calibri" panose="020F0502020204030204" pitchFamily="34" charset="0"/>
              </a:rPr>
              <a:t/>
            </a:r>
            <a:br>
              <a:rPr lang="en-GB" sz="1600" dirty="0">
                <a:solidFill>
                  <a:prstClr val="black"/>
                </a:solidFill>
                <a:ea typeface="Calibri" panose="020F0502020204030204" pitchFamily="34" charset="0"/>
              </a:rPr>
            </a:br>
            <a:endParaRPr lang="en-GB" sz="1600" dirty="0">
              <a:solidFill>
                <a:prstClr val="black"/>
              </a:solidFill>
            </a:endParaRPr>
          </a:p>
        </p:txBody>
      </p:sp>
      <p:sp>
        <p:nvSpPr>
          <p:cNvPr id="3" name="Rectangle 2"/>
          <p:cNvSpPr/>
          <p:nvPr/>
        </p:nvSpPr>
        <p:spPr>
          <a:xfrm>
            <a:off x="397580" y="4124572"/>
            <a:ext cx="4066322" cy="2246769"/>
          </a:xfrm>
          <a:prstGeom prst="rect">
            <a:avLst/>
          </a:prstGeom>
        </p:spPr>
        <p:txBody>
          <a:bodyPr wrap="square">
            <a:spAutoFit/>
          </a:bodyPr>
          <a:lstStyle/>
          <a:p>
            <a:pPr marL="171450" indent="-171450" defTabSz="457200">
              <a:buFont typeface="Wingdings" pitchFamily="2" charset="2"/>
              <a:buChar char="§"/>
            </a:pPr>
            <a:r>
              <a:rPr lang="en-GB" sz="2000" b="1" dirty="0">
                <a:solidFill>
                  <a:prstClr val="black"/>
                </a:solidFill>
              </a:rPr>
              <a:t> </a:t>
            </a:r>
            <a:r>
              <a:rPr lang="en-GB" sz="2000" dirty="0">
                <a:solidFill>
                  <a:prstClr val="black"/>
                </a:solidFill>
              </a:rPr>
              <a:t>write prose using an increasingly wide range of grammar and vocabulary, write creatively to express their own ideas and opinions, and </a:t>
            </a:r>
            <a:r>
              <a:rPr lang="en-GB" sz="2000" b="1" dirty="0">
                <a:solidFill>
                  <a:prstClr val="black"/>
                </a:solidFill>
              </a:rPr>
              <a:t>translate short written text accurately into the foreign language</a:t>
            </a:r>
            <a:r>
              <a:rPr lang="en-GB" sz="2000" b="1" dirty="0">
                <a:solidFill>
                  <a:prstClr val="black"/>
                </a:solidFill>
              </a:rPr>
              <a:t>.</a:t>
            </a:r>
            <a:endParaRPr lang="en-GB" sz="2000" b="1" dirty="0">
              <a:solidFill>
                <a:prstClr val="black"/>
              </a:solidFill>
            </a:endParaRPr>
          </a:p>
        </p:txBody>
      </p:sp>
      <p:sp>
        <p:nvSpPr>
          <p:cNvPr id="4" name="Rectangle 3"/>
          <p:cNvSpPr/>
          <p:nvPr/>
        </p:nvSpPr>
        <p:spPr>
          <a:xfrm>
            <a:off x="397580" y="1726513"/>
            <a:ext cx="3819710" cy="2862322"/>
          </a:xfrm>
          <a:prstGeom prst="rect">
            <a:avLst/>
          </a:prstGeom>
        </p:spPr>
        <p:txBody>
          <a:bodyPr wrap="square">
            <a:spAutoFit/>
          </a:bodyPr>
          <a:lstStyle/>
          <a:p>
            <a:pPr marL="171450" indent="-171450" defTabSz="457200">
              <a:buFont typeface="Wingdings" pitchFamily="2" charset="2"/>
              <a:buChar char="§"/>
            </a:pPr>
            <a:r>
              <a:rPr lang="en-GB" sz="2000">
                <a:solidFill>
                  <a:prstClr val="black"/>
                </a:solidFill>
              </a:rPr>
              <a:t> read and show comprehension of original and adapted materials from a range of different sources, understanding the purpose, important ideas and details, </a:t>
            </a:r>
            <a:r>
              <a:rPr lang="en-GB" sz="2000" b="1">
                <a:solidFill>
                  <a:prstClr val="black"/>
                </a:solidFill>
              </a:rPr>
              <a:t>and provide an accurate English translation of short, suitable material. </a:t>
            </a:r>
          </a:p>
          <a:p>
            <a:pPr defTabSz="457200"/>
            <a:endParaRPr lang="en-GB" sz="2000" b="1" dirty="0">
              <a:solidFill>
                <a:prstClr val="black"/>
              </a:solidFill>
            </a:endParaRPr>
          </a:p>
        </p:txBody>
      </p:sp>
      <p:sp>
        <p:nvSpPr>
          <p:cNvPr id="5" name="Rectangle 4"/>
          <p:cNvSpPr/>
          <p:nvPr/>
        </p:nvSpPr>
        <p:spPr>
          <a:xfrm>
            <a:off x="308113" y="41402"/>
            <a:ext cx="3279552" cy="923330"/>
          </a:xfrm>
          <a:prstGeom prst="rect">
            <a:avLst/>
          </a:prstGeom>
          <a:noFill/>
        </p:spPr>
        <p:txBody>
          <a:bodyPr wrap="none" lIns="91440" tIns="45720" rIns="91440" bIns="45720">
            <a:spAutoFit/>
          </a:bodyPr>
          <a:lstStyle/>
          <a:p>
            <a:pPr algn="ctr" defTabSz="457200"/>
            <a:r>
              <a:rPr lang="en-US" sz="5400" b="1" dirty="0">
                <a:ln w="6600">
                  <a:solidFill>
                    <a:srgbClr val="63A537"/>
                  </a:solidFill>
                  <a:prstDash val="solid"/>
                </a:ln>
                <a:solidFill>
                  <a:srgbClr val="FFFFFF"/>
                </a:solidFill>
                <a:effectLst>
                  <a:outerShdw dist="38100" dir="2700000" algn="tl" rotWithShape="0">
                    <a:srgbClr val="63A537"/>
                  </a:outerShdw>
                </a:effectLst>
              </a:rPr>
              <a:t>KS3 </a:t>
            </a:r>
            <a:r>
              <a:rPr lang="en-US" sz="5400" b="1" dirty="0">
                <a:ln w="6600">
                  <a:solidFill>
                    <a:srgbClr val="63A537"/>
                  </a:solidFill>
                  <a:prstDash val="solid"/>
                </a:ln>
                <a:solidFill>
                  <a:srgbClr val="FFFFFF"/>
                </a:solidFill>
                <a:effectLst>
                  <a:outerShdw dist="38100" dir="2700000" algn="tl" rotWithShape="0">
                    <a:srgbClr val="63A537"/>
                  </a:outerShdw>
                </a:effectLst>
                <a:sym typeface="Wingdings" panose="05000000000000000000" pitchFamily="2" charset="2"/>
              </a:rPr>
              <a:t> KS4</a:t>
            </a:r>
            <a:endParaRPr lang="en-US" sz="5400" b="1" dirty="0">
              <a:ln w="6600">
                <a:solidFill>
                  <a:srgbClr val="63A537"/>
                </a:solidFill>
                <a:prstDash val="solid"/>
              </a:ln>
              <a:solidFill>
                <a:srgbClr val="FFFFFF"/>
              </a:solidFill>
              <a:effectLst>
                <a:outerShdw dist="38100" dir="2700000" algn="tl" rotWithShape="0">
                  <a:srgbClr val="63A537"/>
                </a:outerShdw>
              </a:effectLst>
            </a:endParaRPr>
          </a:p>
        </p:txBody>
      </p:sp>
      <p:sp>
        <p:nvSpPr>
          <p:cNvPr id="6" name="Rectangle 5"/>
          <p:cNvSpPr/>
          <p:nvPr/>
        </p:nvSpPr>
        <p:spPr>
          <a:xfrm>
            <a:off x="397580" y="883958"/>
            <a:ext cx="4066322" cy="923330"/>
          </a:xfrm>
          <a:prstGeom prst="rect">
            <a:avLst/>
          </a:prstGeom>
        </p:spPr>
        <p:txBody>
          <a:bodyPr wrap="square">
            <a:spAutoFit/>
          </a:bodyPr>
          <a:lstStyle/>
          <a:p>
            <a:pPr marL="171450" indent="-171450" defTabSz="457200">
              <a:buFont typeface="Wingdings" pitchFamily="2" charset="2"/>
              <a:buChar char="§"/>
            </a:pPr>
            <a:r>
              <a:rPr lang="en-GB" dirty="0">
                <a:solidFill>
                  <a:prstClr val="black"/>
                </a:solidFill>
                <a:cs typeface="Arial" panose="020B0604020202020204" pitchFamily="34" charset="0"/>
              </a:rPr>
              <a:t>listen to </a:t>
            </a:r>
            <a:r>
              <a:rPr lang="en-GB" b="1" dirty="0">
                <a:solidFill>
                  <a:prstClr val="black"/>
                </a:solidFill>
                <a:cs typeface="Arial" panose="020B0604020202020204" pitchFamily="34" charset="0"/>
              </a:rPr>
              <a:t>a variety of forms of spoken language </a:t>
            </a:r>
            <a:r>
              <a:rPr lang="en-GB" dirty="0">
                <a:solidFill>
                  <a:prstClr val="black"/>
                </a:solidFill>
                <a:cs typeface="Arial" panose="020B0604020202020204" pitchFamily="34" charset="0"/>
              </a:rPr>
              <a:t>to obtain information and respond appropriately </a:t>
            </a:r>
          </a:p>
        </p:txBody>
      </p:sp>
    </p:spTree>
    <p:extLst>
      <p:ext uri="{BB962C8B-B14F-4D97-AF65-F5344CB8AC3E}">
        <p14:creationId xmlns:p14="http://schemas.microsoft.com/office/powerpoint/2010/main" val="2655764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57200"/>
            <a:r>
              <a:rPr lang="en-GB" sz="2400" b="1">
                <a:solidFill>
                  <a:prstClr val="black"/>
                </a:solidFill>
                <a:latin typeface="Arial" panose="020B0604020202020204" pitchFamily="34" charset="0"/>
              </a:rPr>
              <a:t>Y8 German vocabulary test</a:t>
            </a:r>
          </a:p>
        </p:txBody>
      </p:sp>
      <p:graphicFrame>
        <p:nvGraphicFramePr>
          <p:cNvPr id="2" name="Table 1"/>
          <p:cNvGraphicFramePr>
            <a:graphicFrameLocks noGrp="1"/>
          </p:cNvGraphicFramePr>
          <p:nvPr>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171727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2404742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fontAlgn="base">
              <a:spcBef>
                <a:spcPct val="0"/>
              </a:spcBef>
              <a:spcAft>
                <a:spcPct val="0"/>
              </a:spcAft>
            </a:pPr>
            <a:endParaRPr lang="en-GB" sz="1200" smtClean="0">
              <a:solidFill>
                <a:prstClr val="black"/>
              </a:solidFill>
              <a:latin typeface="Arial" panose="020B0604020202020204" pitchFamily="34" charset="0"/>
            </a:endParaRPr>
          </a:p>
          <a:p>
            <a:pPr fontAlgn="base">
              <a:spcBef>
                <a:spcPct val="0"/>
              </a:spcBef>
              <a:spcAft>
                <a:spcPct val="0"/>
              </a:spcAft>
            </a:pPr>
            <a:r>
              <a:rPr lang="en-GB" sz="1200" smtClean="0">
                <a:solidFill>
                  <a:prstClr val="black"/>
                </a:solidFill>
                <a:latin typeface="Arial" panose="020B0604020202020204" pitchFamily="34" charset="0"/>
              </a:rPr>
              <a:t>1	2	3</a:t>
            </a:r>
          </a:p>
          <a:p>
            <a:pPr fontAlgn="base">
              <a:spcBef>
                <a:spcPct val="0"/>
              </a:spcBef>
              <a:spcAft>
                <a:spcPct val="0"/>
              </a:spcAft>
            </a:pPr>
            <a:endParaRPr lang="en-GB" sz="1200" smtClean="0">
              <a:solidFill>
                <a:prstClr val="black"/>
              </a:solidFill>
              <a:latin typeface="Arial" panose="020B0604020202020204" pitchFamily="34" charset="0"/>
            </a:endParaRPr>
          </a:p>
          <a:p>
            <a:pPr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88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TextBox 3"/>
          <p:cNvSpPr txBox="1"/>
          <p:nvPr/>
        </p:nvSpPr>
        <p:spPr>
          <a:xfrm>
            <a:off x="5188226" y="327062"/>
            <a:ext cx="3697357" cy="3139321"/>
          </a:xfrm>
          <a:prstGeom prst="rect">
            <a:avLst/>
          </a:prstGeom>
          <a:noFill/>
        </p:spPr>
        <p:txBody>
          <a:bodyPr wrap="square" rtlCol="0">
            <a:spAutoFit/>
          </a:bodyPr>
          <a:lstStyle/>
          <a:p>
            <a:pPr defTabSz="457200"/>
            <a:r>
              <a:rPr lang="en-GB" dirty="0">
                <a:solidFill>
                  <a:prstClr val="black"/>
                </a:solidFill>
              </a:rPr>
              <a:t>1 Students complete prose translation task.</a:t>
            </a:r>
            <a:br>
              <a:rPr lang="en-GB" dirty="0">
                <a:solidFill>
                  <a:prstClr val="black"/>
                </a:solidFill>
              </a:rPr>
            </a:br>
            <a:r>
              <a:rPr lang="en-GB" dirty="0">
                <a:solidFill>
                  <a:prstClr val="black"/>
                </a:solidFill>
              </a:rPr>
              <a:t>2 Teacher marks it.</a:t>
            </a:r>
            <a:br>
              <a:rPr lang="en-GB" dirty="0">
                <a:solidFill>
                  <a:prstClr val="black"/>
                </a:solidFill>
              </a:rPr>
            </a:br>
            <a:r>
              <a:rPr lang="en-GB" dirty="0">
                <a:solidFill>
                  <a:prstClr val="black"/>
                </a:solidFill>
              </a:rPr>
              <a:t>3 Students respond by:</a:t>
            </a:r>
            <a:br>
              <a:rPr lang="en-GB" dirty="0">
                <a:solidFill>
                  <a:prstClr val="black"/>
                </a:solidFill>
              </a:rPr>
            </a:br>
            <a:r>
              <a:rPr lang="en-GB" dirty="0" err="1">
                <a:solidFill>
                  <a:prstClr val="black"/>
                </a:solidFill>
              </a:rPr>
              <a:t>i</a:t>
            </a:r>
            <a:r>
              <a:rPr lang="en-GB" dirty="0">
                <a:solidFill>
                  <a:prstClr val="black"/>
                </a:solidFill>
              </a:rPr>
              <a:t>) selecting their own target(s)</a:t>
            </a:r>
            <a:br>
              <a:rPr lang="en-GB" dirty="0">
                <a:solidFill>
                  <a:prstClr val="black"/>
                </a:solidFill>
              </a:rPr>
            </a:br>
            <a:r>
              <a:rPr lang="en-GB" dirty="0">
                <a:solidFill>
                  <a:prstClr val="black"/>
                </a:solidFill>
              </a:rPr>
              <a:t>ii) completing relevant follow-up activities to address their target(s)</a:t>
            </a:r>
            <a:br>
              <a:rPr lang="en-GB" dirty="0">
                <a:solidFill>
                  <a:prstClr val="black"/>
                </a:solidFill>
              </a:rPr>
            </a:br>
            <a:r>
              <a:rPr lang="en-GB" dirty="0">
                <a:solidFill>
                  <a:prstClr val="black"/>
                </a:solidFill>
              </a:rPr>
              <a:t>4 Teacher responds by:</a:t>
            </a:r>
            <a:br>
              <a:rPr lang="en-GB" dirty="0">
                <a:solidFill>
                  <a:prstClr val="black"/>
                </a:solidFill>
              </a:rPr>
            </a:br>
            <a:r>
              <a:rPr lang="en-GB" dirty="0" err="1">
                <a:solidFill>
                  <a:prstClr val="black"/>
                </a:solidFill>
              </a:rPr>
              <a:t>i</a:t>
            </a:r>
            <a:r>
              <a:rPr lang="en-GB" dirty="0">
                <a:solidFill>
                  <a:prstClr val="black"/>
                </a:solidFill>
              </a:rPr>
              <a:t>) commenting on progress</a:t>
            </a:r>
            <a:br>
              <a:rPr lang="en-GB" dirty="0">
                <a:solidFill>
                  <a:prstClr val="black"/>
                </a:solidFill>
              </a:rPr>
            </a:br>
            <a:r>
              <a:rPr lang="en-GB" dirty="0">
                <a:solidFill>
                  <a:prstClr val="black"/>
                </a:solidFill>
              </a:rPr>
              <a:t>and/or</a:t>
            </a:r>
            <a:br>
              <a:rPr lang="en-GB" dirty="0">
                <a:solidFill>
                  <a:prstClr val="black"/>
                </a:solidFill>
              </a:rPr>
            </a:br>
            <a:r>
              <a:rPr lang="en-GB" dirty="0">
                <a:solidFill>
                  <a:prstClr val="black"/>
                </a:solidFill>
              </a:rPr>
              <a:t>ii) setting new target</a:t>
            </a:r>
            <a:endParaRPr lang="en-GB" dirty="0">
              <a:solidFill>
                <a:prstClr val="black"/>
              </a:solidFill>
            </a:endParaRPr>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Tree>
    <p:extLst>
      <p:ext uri="{BB962C8B-B14F-4D97-AF65-F5344CB8AC3E}">
        <p14:creationId xmlns:p14="http://schemas.microsoft.com/office/powerpoint/2010/main" val="22255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2857796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a:lnSpc>
                <a:spcPct val="200000"/>
              </a:lnSpc>
              <a:buFont typeface="Arial" pitchFamily="34" charset="0"/>
              <a:buChar char="•"/>
            </a:pPr>
            <a:r>
              <a:rPr lang="es-ES" dirty="0">
                <a:solidFill>
                  <a:prstClr val="black"/>
                </a:solidFill>
                <a:cs typeface="Calibri"/>
              </a:rPr>
              <a:t>  </a:t>
            </a:r>
            <a:r>
              <a:rPr lang="es-ES" dirty="0">
                <a:solidFill>
                  <a:prstClr val="black"/>
                </a:solidFill>
                <a:cs typeface="Calibri"/>
              </a:rPr>
              <a:t>¿Qué experiencia tienes del mundo laboral?</a:t>
            </a:r>
            <a:endParaRPr lang="es-ES" dirty="0">
              <a:solidFill>
                <a:prstClr val="black"/>
              </a:solidFill>
            </a:endParaRPr>
          </a:p>
          <a:p>
            <a:pPr marL="285750" indent="-285750">
              <a:lnSpc>
                <a:spcPct val="200000"/>
              </a:lnSpc>
              <a:buFont typeface="Arial" pitchFamily="34" charset="0"/>
              <a:buChar char="•"/>
            </a:pPr>
            <a:r>
              <a:rPr lang="es-ES" dirty="0">
                <a:solidFill>
                  <a:prstClr val="black"/>
                </a:solidFill>
              </a:rPr>
              <a:t>¿Dónde hiciste tus prácticas?</a:t>
            </a:r>
          </a:p>
          <a:p>
            <a:pPr marL="285750" indent="-285750">
              <a:lnSpc>
                <a:spcPct val="200000"/>
              </a:lnSpc>
              <a:buFont typeface="Arial" pitchFamily="34" charset="0"/>
              <a:buChar char="•"/>
            </a:pPr>
            <a:r>
              <a:rPr lang="es-ES" dirty="0">
                <a:solidFill>
                  <a:prstClr val="black"/>
                </a:solidFill>
              </a:rPr>
              <a:t> ¿Cuánto tiempo duraron las prácticas?</a:t>
            </a:r>
          </a:p>
          <a:p>
            <a:pPr marL="285750" indent="-285750">
              <a:lnSpc>
                <a:spcPct val="200000"/>
              </a:lnSpc>
              <a:buFont typeface="Arial" pitchFamily="34" charset="0"/>
              <a:buChar char="•"/>
            </a:pPr>
            <a:r>
              <a:rPr lang="es-ES" dirty="0">
                <a:solidFill>
                  <a:prstClr val="black"/>
                </a:solidFill>
              </a:rPr>
              <a:t> ¿Cómo ibas a tu lugar de trabajo?</a:t>
            </a:r>
            <a:r>
              <a:rPr lang="en-GB" dirty="0">
                <a:solidFill>
                  <a:prstClr val="black"/>
                </a:solidFill>
              </a:rPr>
              <a:t> </a:t>
            </a:r>
          </a:p>
          <a:p>
            <a:pPr marL="285750" indent="-285750">
              <a:lnSpc>
                <a:spcPct val="200000"/>
              </a:lnSpc>
              <a:buFont typeface="Arial" pitchFamily="34" charset="0"/>
              <a:buChar char="•"/>
            </a:pPr>
            <a:r>
              <a:rPr lang="en-GB" dirty="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P</a:t>
            </a:r>
            <a:r>
              <a:rPr lang="en-GB" sz="3600" dirty="0">
                <a:solidFill>
                  <a:prstClr val="black"/>
                </a:solidFill>
              </a:rPr>
              <a:t>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r>
              <a:rPr lang="en-GB" sz="4400" b="1" dirty="0">
                <a:solidFill>
                  <a:prstClr val="black"/>
                </a:solidFill>
              </a:rPr>
              <a:t>Bridging the gap - </a:t>
            </a:r>
            <a:r>
              <a:rPr lang="en-GB" sz="4400" b="1" i="1" dirty="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794022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Generating via translation </a:t>
            </a:r>
            <a:br>
              <a:rPr lang="en-GB" sz="2800" b="1" dirty="0">
                <a:solidFill>
                  <a:srgbClr val="002060"/>
                </a:solidFill>
              </a:rPr>
            </a:br>
            <a:r>
              <a:rPr lang="en-GB" sz="2800" b="1" dirty="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Avoiding</a:t>
            </a:r>
            <a:br>
              <a:rPr lang="en-GB" sz="2800" b="1" dirty="0">
                <a:solidFill>
                  <a:srgbClr val="002060"/>
                </a:solidFill>
              </a:rPr>
            </a:br>
            <a:r>
              <a:rPr lang="en-GB" sz="2800" b="1" dirty="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112924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497001"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307315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1</a:t>
            </a:r>
            <a:r>
              <a:rPr lang="en-GB" dirty="0" smtClean="0"/>
              <a:t> Translation into English</a:t>
            </a:r>
            <a:endParaRPr lang="en-GB" dirty="0"/>
          </a:p>
        </p:txBody>
      </p:sp>
      <p:sp>
        <p:nvSpPr>
          <p:cNvPr id="3" name="Content Placeholder 2"/>
          <p:cNvSpPr>
            <a:spLocks noGrp="1"/>
          </p:cNvSpPr>
          <p:nvPr>
            <p:ph idx="1"/>
          </p:nvPr>
        </p:nvSpPr>
        <p:spPr>
          <a:xfrm>
            <a:off x="822959" y="1845734"/>
            <a:ext cx="8022867" cy="4023360"/>
          </a:xfrm>
        </p:spPr>
        <p:txBody>
          <a:bodyPr>
            <a:noAutofit/>
          </a:bodyPr>
          <a:lstStyle/>
          <a:p>
            <a:pPr>
              <a:lnSpc>
                <a:spcPct val="100000"/>
              </a:lnSpc>
              <a:buFont typeface="Wingdings" panose="05000000000000000000" pitchFamily="2" charset="2"/>
              <a:buChar char="§"/>
            </a:pPr>
            <a:r>
              <a:rPr lang="en-GB" sz="2200" dirty="0"/>
              <a:t>  </a:t>
            </a:r>
            <a:r>
              <a:rPr lang="en-GB" sz="2200" dirty="0" smtClean="0"/>
              <a:t>The </a:t>
            </a:r>
            <a:r>
              <a:rPr lang="en-GB" sz="2200" dirty="0"/>
              <a:t>development of reading skills through detailed reading of a text</a:t>
            </a:r>
          </a:p>
          <a:p>
            <a:pPr>
              <a:lnSpc>
                <a:spcPct val="100000"/>
              </a:lnSpc>
              <a:buFont typeface="Wingdings" panose="05000000000000000000" pitchFamily="2" charset="2"/>
              <a:buChar char="§"/>
            </a:pPr>
            <a:r>
              <a:rPr lang="en-GB" sz="2200" dirty="0"/>
              <a:t> </a:t>
            </a:r>
            <a:r>
              <a:rPr lang="en-GB" sz="2200" dirty="0" smtClean="0"/>
              <a:t> A </a:t>
            </a:r>
            <a:r>
              <a:rPr lang="en-GB" sz="2200" dirty="0"/>
              <a:t>response to the spontaneous student </a:t>
            </a:r>
            <a:r>
              <a:rPr lang="en-GB" sz="2200" dirty="0" smtClean="0"/>
              <a:t>reaction (</a:t>
            </a:r>
            <a:r>
              <a:rPr lang="en-GB" sz="2200" dirty="0"/>
              <a:t>‘What does this mean</a:t>
            </a:r>
            <a:r>
              <a:rPr lang="en-GB" sz="2200" dirty="0" smtClean="0"/>
              <a:t>?’) </a:t>
            </a:r>
            <a:r>
              <a:rPr lang="en-GB" sz="2200" dirty="0"/>
              <a:t>to unfamiliar foreign language </a:t>
            </a:r>
          </a:p>
          <a:p>
            <a:pPr>
              <a:lnSpc>
                <a:spcPct val="100000"/>
              </a:lnSpc>
              <a:buFont typeface="Wingdings" panose="05000000000000000000" pitchFamily="2" charset="2"/>
              <a:buChar char="§"/>
            </a:pPr>
            <a:r>
              <a:rPr lang="en-GB" sz="2200" dirty="0" smtClean="0"/>
              <a:t>  An </a:t>
            </a:r>
            <a:r>
              <a:rPr lang="en-GB" sz="2200" dirty="0"/>
              <a:t>awareness that translation is not straightforward and can lead to </a:t>
            </a:r>
            <a:r>
              <a:rPr lang="en-GB" sz="2200" dirty="0" smtClean="0"/>
              <a:t>misunderstandings</a:t>
            </a:r>
            <a:endParaRPr lang="en-GB" sz="2200" dirty="0"/>
          </a:p>
          <a:p>
            <a:pPr>
              <a:lnSpc>
                <a:spcPct val="100000"/>
              </a:lnSpc>
              <a:buFont typeface="Wingdings" panose="05000000000000000000" pitchFamily="2" charset="2"/>
              <a:buChar char="§"/>
            </a:pPr>
            <a:r>
              <a:rPr lang="en-GB" sz="2200" dirty="0"/>
              <a:t> </a:t>
            </a:r>
            <a:r>
              <a:rPr lang="en-GB" sz="2200" dirty="0" smtClean="0"/>
              <a:t> An </a:t>
            </a:r>
            <a:r>
              <a:rPr lang="en-GB" sz="2200" dirty="0"/>
              <a:t>introduction to non-literal translation, promoting mental agility and linguistic </a:t>
            </a:r>
            <a:r>
              <a:rPr lang="en-GB" sz="2200" dirty="0" smtClean="0"/>
              <a:t>precision</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better conscious understanding of linguistic structures (grammar) in </a:t>
            </a:r>
            <a:r>
              <a:rPr lang="en-GB" sz="2200" dirty="0" smtClean="0"/>
              <a:t>use</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higher level of intercultural appreciation</a:t>
            </a:r>
          </a:p>
        </p:txBody>
      </p:sp>
    </p:spTree>
    <p:extLst>
      <p:ext uri="{BB962C8B-B14F-4D97-AF65-F5344CB8AC3E}">
        <p14:creationId xmlns:p14="http://schemas.microsoft.com/office/powerpoint/2010/main" val="212824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r>
              <a:rPr lang="en-GB" sz="4000" b="1" dirty="0">
                <a:solidFill>
                  <a:prstClr val="black"/>
                </a:solidFill>
              </a:rPr>
              <a:t>Word Lens app - iPhone</a:t>
            </a:r>
            <a:endParaRPr lang="fr-FR" sz="4000" b="1" dirty="0">
              <a:solidFill>
                <a:prstClr val="black"/>
              </a:solidFill>
            </a:endParaRPr>
          </a:p>
        </p:txBody>
      </p:sp>
    </p:spTree>
    <p:extLst>
      <p:ext uri="{BB962C8B-B14F-4D97-AF65-F5344CB8AC3E}">
        <p14:creationId xmlns:p14="http://schemas.microsoft.com/office/powerpoint/2010/main" val="383341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978762"/>
            <a:ext cx="4581525" cy="2943225"/>
          </a:xfrm>
          <a:prstGeom prst="rect">
            <a:avLst/>
          </a:prstGeom>
        </p:spPr>
      </p:pic>
      <p:sp>
        <p:nvSpPr>
          <p:cNvPr id="3" name="TextBox 2"/>
          <p:cNvSpPr txBox="1"/>
          <p:nvPr/>
        </p:nvSpPr>
        <p:spPr>
          <a:xfrm>
            <a:off x="1835696" y="6093296"/>
            <a:ext cx="5544616" cy="677108"/>
          </a:xfrm>
          <a:prstGeom prst="rect">
            <a:avLst/>
          </a:prstGeom>
          <a:noFill/>
        </p:spPr>
        <p:txBody>
          <a:bodyPr wrap="square" rtlCol="0">
            <a:spAutoFit/>
          </a:bodyPr>
          <a:lstStyle/>
          <a:p>
            <a:pPr algn="ctr"/>
            <a:r>
              <a:rPr lang="en-GB" i="1" dirty="0">
                <a:solidFill>
                  <a:prstClr val="black"/>
                </a:solidFill>
              </a:rPr>
              <a:t>At Heathrow Airport, London, UK:</a:t>
            </a:r>
            <a:br>
              <a:rPr lang="en-GB" i="1" dirty="0">
                <a:solidFill>
                  <a:prstClr val="black"/>
                </a:solidFill>
              </a:rPr>
            </a:br>
            <a:r>
              <a:rPr lang="en-GB" sz="2000" b="1" dirty="0">
                <a:solidFill>
                  <a:prstClr val="black"/>
                </a:solidFill>
              </a:rPr>
              <a:t>No electric people carrying vehicles past this point.</a:t>
            </a:r>
            <a:endParaRPr lang="fr-FR" sz="2000" b="1" dirty="0">
              <a:solidFill>
                <a:prstClr val="black"/>
              </a:solidFill>
            </a:endParaRPr>
          </a:p>
        </p:txBody>
      </p:sp>
      <p:sp>
        <p:nvSpPr>
          <p:cNvPr id="10" name="TextBox 9"/>
          <p:cNvSpPr txBox="1"/>
          <p:nvPr/>
        </p:nvSpPr>
        <p:spPr>
          <a:xfrm>
            <a:off x="4355976" y="856164"/>
            <a:ext cx="5544616" cy="954107"/>
          </a:xfrm>
          <a:prstGeom prst="rect">
            <a:avLst/>
          </a:prstGeom>
          <a:noFill/>
        </p:spPr>
        <p:txBody>
          <a:bodyPr wrap="square" rtlCol="0">
            <a:spAutoFit/>
          </a:bodyPr>
          <a:lstStyle/>
          <a:p>
            <a:pPr algn="ctr"/>
            <a:r>
              <a:rPr lang="en-GB" i="1" dirty="0">
                <a:solidFill>
                  <a:prstClr val="black"/>
                </a:solidFill>
              </a:rPr>
              <a:t>Notice on a broken turnstile at Salzburg, </a:t>
            </a:r>
            <a:br>
              <a:rPr lang="en-GB" i="1" dirty="0">
                <a:solidFill>
                  <a:prstClr val="black"/>
                </a:solidFill>
              </a:rPr>
            </a:br>
            <a:r>
              <a:rPr lang="en-GB" i="1" dirty="0">
                <a:solidFill>
                  <a:prstClr val="black"/>
                </a:solidFill>
              </a:rPr>
              <a:t>Austria, passport control:</a:t>
            </a:r>
            <a:br>
              <a:rPr lang="en-GB" i="1" dirty="0">
                <a:solidFill>
                  <a:prstClr val="black"/>
                </a:solidFill>
              </a:rPr>
            </a:br>
            <a:r>
              <a:rPr lang="en-GB" sz="2000" b="1" dirty="0">
                <a:solidFill>
                  <a:prstClr val="black"/>
                </a:solidFill>
              </a:rPr>
              <a:t>Out of work.</a:t>
            </a:r>
            <a:endParaRPr lang="fr-FR" sz="2000" b="1" dirty="0">
              <a:solidFill>
                <a:prstClr val="black"/>
              </a:solidFill>
            </a:endParaRPr>
          </a:p>
        </p:txBody>
      </p:sp>
      <p:sp>
        <p:nvSpPr>
          <p:cNvPr id="11" name="TextBox 10"/>
          <p:cNvSpPr txBox="1"/>
          <p:nvPr/>
        </p:nvSpPr>
        <p:spPr>
          <a:xfrm>
            <a:off x="99009" y="204609"/>
            <a:ext cx="5544616" cy="677108"/>
          </a:xfrm>
          <a:prstGeom prst="rect">
            <a:avLst/>
          </a:prstGeom>
          <a:noFill/>
        </p:spPr>
        <p:txBody>
          <a:bodyPr wrap="square" rtlCol="0">
            <a:spAutoFit/>
          </a:bodyPr>
          <a:lstStyle/>
          <a:p>
            <a:pPr algn="ctr"/>
            <a:r>
              <a:rPr lang="en-GB" i="1" dirty="0">
                <a:solidFill>
                  <a:prstClr val="black"/>
                </a:solidFill>
              </a:rPr>
              <a:t>Sign on a metal-detector scanner in France:</a:t>
            </a:r>
            <a:br>
              <a:rPr lang="en-GB" i="1" dirty="0">
                <a:solidFill>
                  <a:prstClr val="black"/>
                </a:solidFill>
              </a:rPr>
            </a:br>
            <a:r>
              <a:rPr lang="en-GB" sz="2000" b="1" dirty="0">
                <a:solidFill>
                  <a:prstClr val="black"/>
                </a:solidFill>
              </a:rPr>
              <a:t>People with peace-maker do not pass.</a:t>
            </a:r>
            <a:endParaRPr lang="fr-FR" sz="2000" b="1" dirty="0">
              <a:solidFill>
                <a:prstClr val="black"/>
              </a:solidFill>
            </a:endParaRPr>
          </a:p>
        </p:txBody>
      </p:sp>
      <p:sp>
        <p:nvSpPr>
          <p:cNvPr id="12" name="TextBox 11"/>
          <p:cNvSpPr txBox="1"/>
          <p:nvPr/>
        </p:nvSpPr>
        <p:spPr>
          <a:xfrm>
            <a:off x="2519772" y="5013176"/>
            <a:ext cx="4176464" cy="984885"/>
          </a:xfrm>
          <a:prstGeom prst="rect">
            <a:avLst/>
          </a:prstGeom>
          <a:noFill/>
        </p:spPr>
        <p:txBody>
          <a:bodyPr wrap="square" rtlCol="0">
            <a:spAutoFit/>
          </a:bodyPr>
          <a:lstStyle/>
          <a:p>
            <a:pPr algn="ctr"/>
            <a:r>
              <a:rPr lang="en-GB" i="1" dirty="0">
                <a:solidFill>
                  <a:prstClr val="black"/>
                </a:solidFill>
              </a:rPr>
              <a:t>Danish airline:</a:t>
            </a:r>
            <a:br>
              <a:rPr lang="en-GB" i="1" dirty="0">
                <a:solidFill>
                  <a:prstClr val="black"/>
                </a:solidFill>
              </a:rPr>
            </a:br>
            <a:r>
              <a:rPr lang="en-GB" sz="2000" b="1" dirty="0">
                <a:solidFill>
                  <a:prstClr val="black"/>
                </a:solidFill>
              </a:rPr>
              <a:t>We take your bags and send them in all directions.</a:t>
            </a:r>
            <a:endParaRPr lang="fr-FR" sz="2000" b="1" dirty="0">
              <a:solidFill>
                <a:prstClr val="black"/>
              </a:solidFill>
            </a:endParaRPr>
          </a:p>
        </p:txBody>
      </p:sp>
      <p:sp>
        <p:nvSpPr>
          <p:cNvPr id="13" name="TextBox 12"/>
          <p:cNvSpPr txBox="1"/>
          <p:nvPr/>
        </p:nvSpPr>
        <p:spPr>
          <a:xfrm>
            <a:off x="5269260" y="2654042"/>
            <a:ext cx="3672408" cy="1261884"/>
          </a:xfrm>
          <a:prstGeom prst="rect">
            <a:avLst/>
          </a:prstGeom>
          <a:noFill/>
        </p:spPr>
        <p:txBody>
          <a:bodyPr wrap="square" rtlCol="0">
            <a:spAutoFit/>
          </a:bodyPr>
          <a:lstStyle/>
          <a:p>
            <a:pPr algn="ctr"/>
            <a:r>
              <a:rPr lang="en-GB" i="1" dirty="0">
                <a:solidFill>
                  <a:prstClr val="black"/>
                </a:solidFill>
              </a:rPr>
              <a:t>On an airsickness bag on a Spanish aeroplane:</a:t>
            </a:r>
            <a:br>
              <a:rPr lang="en-GB" i="1" dirty="0">
                <a:solidFill>
                  <a:prstClr val="black"/>
                </a:solidFill>
              </a:rPr>
            </a:br>
            <a:r>
              <a:rPr lang="en-GB" sz="2000" b="1" dirty="0">
                <a:solidFill>
                  <a:prstClr val="black"/>
                </a:solidFill>
              </a:rPr>
              <a:t>Bags to be use in case of sickness or to gather remains.</a:t>
            </a:r>
            <a:endParaRPr lang="fr-FR" sz="2000" b="1" dirty="0">
              <a:solidFill>
                <a:prstClr val="black"/>
              </a:solidFill>
            </a:endParaRPr>
          </a:p>
        </p:txBody>
      </p:sp>
      <p:sp>
        <p:nvSpPr>
          <p:cNvPr id="14" name="TextBox 13"/>
          <p:cNvSpPr txBox="1"/>
          <p:nvPr/>
        </p:nvSpPr>
        <p:spPr>
          <a:xfrm>
            <a:off x="137109" y="1333217"/>
            <a:ext cx="5544616" cy="677108"/>
          </a:xfrm>
          <a:prstGeom prst="rect">
            <a:avLst/>
          </a:prstGeom>
          <a:noFill/>
        </p:spPr>
        <p:txBody>
          <a:bodyPr wrap="square" rtlCol="0">
            <a:spAutoFit/>
          </a:bodyPr>
          <a:lstStyle/>
          <a:p>
            <a:pPr algn="ctr"/>
            <a:r>
              <a:rPr lang="en-GB" i="1" dirty="0">
                <a:solidFill>
                  <a:prstClr val="black"/>
                </a:solidFill>
              </a:rPr>
              <a:t>Paris, France:</a:t>
            </a:r>
            <a:br>
              <a:rPr lang="en-GB" i="1" dirty="0">
                <a:solidFill>
                  <a:prstClr val="black"/>
                </a:solidFill>
              </a:rPr>
            </a:br>
            <a:r>
              <a:rPr lang="en-GB" sz="2000" b="1" dirty="0">
                <a:solidFill>
                  <a:prstClr val="black"/>
                </a:solidFill>
              </a:rPr>
              <a:t>Please leave your values at the front desk.</a:t>
            </a:r>
            <a:endParaRPr lang="fr-FR" sz="2000" b="1" dirty="0">
              <a:solidFill>
                <a:prstClr val="black"/>
              </a:solidFill>
            </a:endParaRPr>
          </a:p>
        </p:txBody>
      </p:sp>
    </p:spTree>
    <p:extLst>
      <p:ext uri="{BB962C8B-B14F-4D97-AF65-F5344CB8AC3E}">
        <p14:creationId xmlns:p14="http://schemas.microsoft.com/office/powerpoint/2010/main" val="38234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r>
              <a:rPr lang="en-GB" sz="3200" b="1" dirty="0">
                <a:solidFill>
                  <a:prstClr val="black"/>
                </a:solidFill>
              </a:rPr>
              <a:t>What is the message in this poster?</a:t>
            </a:r>
            <a:endParaRPr lang="fr-FR" sz="3200" b="1" dirty="0">
              <a:solidFill>
                <a:prstClr val="black"/>
              </a:solidFill>
            </a:endParaRPr>
          </a:p>
        </p:txBody>
      </p:sp>
    </p:spTree>
    <p:extLst>
      <p:ext uri="{BB962C8B-B14F-4D97-AF65-F5344CB8AC3E}">
        <p14:creationId xmlns:p14="http://schemas.microsoft.com/office/powerpoint/2010/main" val="161350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4644"/>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3933056"/>
            <a:ext cx="7488832" cy="190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transitar</a:t>
            </a:r>
            <a:r>
              <a:rPr lang="en-GB" sz="2800" dirty="0">
                <a:solidFill>
                  <a:prstClr val="white"/>
                </a:solidFill>
              </a:rPr>
              <a:t> con </a:t>
            </a:r>
            <a:r>
              <a:rPr lang="en-GB" sz="2800" dirty="0" err="1">
                <a:solidFill>
                  <a:prstClr val="white"/>
                </a:solidFill>
              </a:rPr>
              <a:t>vehículos</a:t>
            </a:r>
            <a:endParaRPr lang="en-GB" sz="2800" dirty="0">
              <a:solidFill>
                <a:prstClr val="white"/>
              </a:solidFill>
            </a:endParaRPr>
          </a:p>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hacer</a:t>
            </a:r>
            <a:r>
              <a:rPr lang="en-GB" sz="2800" dirty="0">
                <a:solidFill>
                  <a:prstClr val="white"/>
                </a:solidFill>
              </a:rPr>
              <a:t> </a:t>
            </a:r>
            <a:r>
              <a:rPr lang="en-GB" sz="2800" dirty="0" err="1">
                <a:solidFill>
                  <a:prstClr val="white"/>
                </a:solidFill>
              </a:rPr>
              <a:t>fuego</a:t>
            </a:r>
            <a:endParaRPr lang="en-GB" sz="2800" dirty="0">
              <a:solidFill>
                <a:prstClr val="white"/>
              </a:solidFill>
            </a:endParaRPr>
          </a:p>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bajar</a:t>
            </a:r>
            <a:r>
              <a:rPr lang="en-GB" sz="2800" dirty="0">
                <a:solidFill>
                  <a:prstClr val="white"/>
                </a:solidFill>
              </a:rPr>
              <a:t> con </a:t>
            </a:r>
            <a:r>
              <a:rPr lang="en-GB" sz="2800" dirty="0" err="1">
                <a:solidFill>
                  <a:prstClr val="white"/>
                </a:solidFill>
              </a:rPr>
              <a:t>animales</a:t>
            </a:r>
            <a:endParaRPr lang="fr-FR" sz="2800" dirty="0">
              <a:solidFill>
                <a:prstClr val="white"/>
              </a:solidFill>
            </a:endParaRPr>
          </a:p>
        </p:txBody>
      </p:sp>
      <p:sp>
        <p:nvSpPr>
          <p:cNvPr id="4" name="TextBox 3"/>
          <p:cNvSpPr txBox="1"/>
          <p:nvPr/>
        </p:nvSpPr>
        <p:spPr>
          <a:xfrm>
            <a:off x="251520" y="5949280"/>
            <a:ext cx="8820472" cy="584775"/>
          </a:xfrm>
          <a:prstGeom prst="rect">
            <a:avLst/>
          </a:prstGeom>
          <a:noFill/>
        </p:spPr>
        <p:txBody>
          <a:bodyPr wrap="square" rtlCol="0">
            <a:spAutoFit/>
          </a:bodyPr>
          <a:lstStyle/>
          <a:p>
            <a:r>
              <a:rPr lang="en-GB" sz="3200" b="1" dirty="0">
                <a:solidFill>
                  <a:prstClr val="black"/>
                </a:solidFill>
              </a:rPr>
              <a:t>Where might you see this sign?  </a:t>
            </a:r>
            <a:endParaRPr lang="fr-FR" sz="3200" b="1" dirty="0">
              <a:solidFill>
                <a:prstClr val="black"/>
              </a:solidFill>
            </a:endParaRPr>
          </a:p>
        </p:txBody>
      </p:sp>
    </p:spTree>
    <p:extLst>
      <p:ext uri="{BB962C8B-B14F-4D97-AF65-F5344CB8AC3E}">
        <p14:creationId xmlns:p14="http://schemas.microsoft.com/office/powerpoint/2010/main" val="53647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r>
              <a:rPr lang="en-GB" b="1" dirty="0">
                <a:solidFill>
                  <a:prstClr val="black"/>
                </a:solidFill>
              </a:rPr>
              <a:t>Das </a:t>
            </a:r>
            <a:r>
              <a:rPr lang="en-GB" b="1" dirty="0" err="1">
                <a:solidFill>
                  <a:prstClr val="black"/>
                </a:solidFill>
              </a:rPr>
              <a:t>ist</a:t>
            </a:r>
            <a:r>
              <a:rPr lang="en-GB" b="1" dirty="0">
                <a:solidFill>
                  <a:prstClr val="black"/>
                </a:solidFill>
              </a:rPr>
              <a:t> </a:t>
            </a:r>
            <a:r>
              <a:rPr lang="en-GB" b="1" dirty="0" err="1">
                <a:solidFill>
                  <a:prstClr val="black"/>
                </a:solidFill>
              </a:rPr>
              <a:t>Banane</a:t>
            </a:r>
            <a:r>
              <a:rPr lang="en-GB" b="1" dirty="0">
                <a:solidFill>
                  <a:prstClr val="black"/>
                </a:solidFill>
              </a:rPr>
              <a:t>! </a:t>
            </a:r>
            <a:endParaRPr lang="fr-FR" dirty="0">
              <a:solidFill>
                <a:prstClr val="black"/>
              </a:solidFill>
            </a:endParaRPr>
          </a:p>
        </p:txBody>
      </p:sp>
      <p:sp>
        <p:nvSpPr>
          <p:cNvPr id="3" name="Rectangle 2"/>
          <p:cNvSpPr/>
          <p:nvPr/>
        </p:nvSpPr>
        <p:spPr>
          <a:xfrm>
            <a:off x="251520" y="1851322"/>
            <a:ext cx="4572000" cy="646331"/>
          </a:xfrm>
          <a:prstGeom prst="rect">
            <a:avLst/>
          </a:prstGeom>
        </p:spPr>
        <p:txBody>
          <a:bodyPr>
            <a:spAutoFit/>
          </a:bodyPr>
          <a:lstStyle/>
          <a:p>
            <a:r>
              <a:rPr lang="en-GB" b="1" dirty="0" err="1">
                <a:solidFill>
                  <a:prstClr val="black"/>
                </a:solidFill>
              </a:rPr>
              <a:t>Ich</a:t>
            </a:r>
            <a:r>
              <a:rPr lang="en-GB" b="1" dirty="0">
                <a:solidFill>
                  <a:prstClr val="black"/>
                </a:solidFill>
              </a:rPr>
              <a:t> bin fix und </a:t>
            </a:r>
            <a:r>
              <a:rPr lang="en-GB" b="1" dirty="0" err="1">
                <a:solidFill>
                  <a:prstClr val="black"/>
                </a:solidFill>
              </a:rPr>
              <a:t>fertig</a:t>
            </a:r>
            <a:r>
              <a:rPr lang="en-GB" b="1" dirty="0">
                <a:solidFill>
                  <a:prstClr val="black"/>
                </a:solidFill>
              </a:rPr>
              <a:t>!</a:t>
            </a:r>
            <a:endParaRPr lang="fr-FR" dirty="0">
              <a:solidFill>
                <a:prstClr val="black"/>
              </a:solidFill>
            </a:endParaRPr>
          </a:p>
          <a:p>
            <a:r>
              <a:rPr lang="en-GB" b="1" dirty="0">
                <a:solidFill>
                  <a:prstClr val="black"/>
                </a:solidFill>
              </a:rPr>
              <a:t> </a:t>
            </a:r>
            <a:endParaRPr lang="fr-FR" dirty="0">
              <a:solidFill>
                <a:prstClr val="black"/>
              </a:solidFill>
            </a:endParaRPr>
          </a:p>
        </p:txBody>
      </p:sp>
      <p:sp>
        <p:nvSpPr>
          <p:cNvPr id="4" name="Rectangle 3"/>
          <p:cNvSpPr/>
          <p:nvPr/>
        </p:nvSpPr>
        <p:spPr>
          <a:xfrm>
            <a:off x="413792" y="4223298"/>
            <a:ext cx="4572000" cy="369332"/>
          </a:xfrm>
          <a:prstGeom prst="rect">
            <a:avLst/>
          </a:prstGeom>
        </p:spPr>
        <p:txBody>
          <a:bodyPr>
            <a:spAutoFit/>
          </a:bodyPr>
          <a:lstStyle/>
          <a:p>
            <a:r>
              <a:rPr lang="en-GB" b="1" dirty="0" err="1">
                <a:solidFill>
                  <a:prstClr val="black"/>
                </a:solidFill>
              </a:rPr>
              <a:t>Es</a:t>
            </a:r>
            <a:r>
              <a:rPr lang="en-GB" b="1" dirty="0">
                <a:solidFill>
                  <a:prstClr val="black"/>
                </a:solidFill>
              </a:rPr>
              <a:t> </a:t>
            </a:r>
            <a:r>
              <a:rPr lang="en-GB" b="1" dirty="0" err="1">
                <a:solidFill>
                  <a:prstClr val="black"/>
                </a:solidFill>
              </a:rPr>
              <a:t>ist</a:t>
            </a:r>
            <a:r>
              <a:rPr lang="en-GB" b="1" dirty="0">
                <a:solidFill>
                  <a:prstClr val="black"/>
                </a:solidFill>
              </a:rPr>
              <a:t> </a:t>
            </a:r>
            <a:r>
              <a:rPr lang="en-GB" b="1" dirty="0" err="1">
                <a:solidFill>
                  <a:prstClr val="black"/>
                </a:solidFill>
              </a:rPr>
              <a:t>noch</a:t>
            </a:r>
            <a:r>
              <a:rPr lang="en-GB" b="1" dirty="0">
                <a:solidFill>
                  <a:prstClr val="black"/>
                </a:solidFill>
              </a:rPr>
              <a:t> </a:t>
            </a:r>
            <a:r>
              <a:rPr lang="en-GB" b="1" dirty="0" err="1">
                <a:solidFill>
                  <a:prstClr val="black"/>
                </a:solidFill>
              </a:rPr>
              <a:t>kein</a:t>
            </a:r>
            <a:r>
              <a:rPr lang="en-GB" b="1" dirty="0">
                <a:solidFill>
                  <a:prstClr val="black"/>
                </a:solidFill>
              </a:rPr>
              <a:t> Meister </a:t>
            </a:r>
            <a:r>
              <a:rPr lang="en-GB" b="1" dirty="0" err="1">
                <a:solidFill>
                  <a:prstClr val="black"/>
                </a:solidFill>
              </a:rPr>
              <a:t>vom</a:t>
            </a:r>
            <a:r>
              <a:rPr lang="en-GB" b="1" dirty="0">
                <a:solidFill>
                  <a:prstClr val="black"/>
                </a:solidFill>
              </a:rPr>
              <a:t> </a:t>
            </a:r>
            <a:r>
              <a:rPr lang="en-GB" b="1" dirty="0" err="1">
                <a:solidFill>
                  <a:prstClr val="black"/>
                </a:solidFill>
              </a:rPr>
              <a:t>Himmel</a:t>
            </a:r>
            <a:r>
              <a:rPr lang="en-GB" b="1" dirty="0">
                <a:solidFill>
                  <a:prstClr val="black"/>
                </a:solidFill>
              </a:rPr>
              <a:t> </a:t>
            </a:r>
            <a:r>
              <a:rPr lang="en-GB" b="1" dirty="0" err="1">
                <a:solidFill>
                  <a:prstClr val="black"/>
                </a:solidFill>
              </a:rPr>
              <a:t>gefallen</a:t>
            </a:r>
            <a:r>
              <a:rPr lang="en-GB" b="1" dirty="0">
                <a:solidFill>
                  <a:prstClr val="black"/>
                </a:solidFill>
              </a:rPr>
              <a:t>. </a:t>
            </a:r>
            <a:endParaRPr lang="fr-FR" dirty="0">
              <a:solidFill>
                <a:prstClr val="black"/>
              </a:solidFill>
            </a:endParaRPr>
          </a:p>
        </p:txBody>
      </p:sp>
      <p:sp>
        <p:nvSpPr>
          <p:cNvPr id="6" name="Rectangle 5"/>
          <p:cNvSpPr/>
          <p:nvPr/>
        </p:nvSpPr>
        <p:spPr>
          <a:xfrm>
            <a:off x="2699792" y="2109182"/>
            <a:ext cx="4572000" cy="369332"/>
          </a:xfrm>
          <a:prstGeom prst="rect">
            <a:avLst/>
          </a:prstGeom>
        </p:spPr>
        <p:txBody>
          <a:bodyPr>
            <a:spAutoFit/>
          </a:bodyPr>
          <a:lstStyle/>
          <a:p>
            <a:r>
              <a:rPr lang="en-GB" b="1" dirty="0" err="1">
                <a:solidFill>
                  <a:prstClr val="black"/>
                </a:solidFill>
              </a:rPr>
              <a:t>Lieber</a:t>
            </a:r>
            <a:r>
              <a:rPr lang="en-GB" b="1" dirty="0">
                <a:solidFill>
                  <a:prstClr val="black"/>
                </a:solidFill>
              </a:rPr>
              <a:t> </a:t>
            </a:r>
            <a:r>
              <a:rPr lang="en-GB" b="1" dirty="0" err="1">
                <a:solidFill>
                  <a:prstClr val="black"/>
                </a:solidFill>
              </a:rPr>
              <a:t>spät</a:t>
            </a:r>
            <a:r>
              <a:rPr lang="en-GB" b="1" dirty="0">
                <a:solidFill>
                  <a:prstClr val="black"/>
                </a:solidFill>
              </a:rPr>
              <a:t> </a:t>
            </a:r>
            <a:r>
              <a:rPr lang="en-GB" b="1" dirty="0" err="1">
                <a:solidFill>
                  <a:prstClr val="black"/>
                </a:solidFill>
              </a:rPr>
              <a:t>als</a:t>
            </a:r>
            <a:r>
              <a:rPr lang="en-GB" b="1" dirty="0">
                <a:solidFill>
                  <a:prstClr val="black"/>
                </a:solidFill>
              </a:rPr>
              <a:t> </a:t>
            </a:r>
            <a:r>
              <a:rPr lang="en-GB" b="1" dirty="0" err="1">
                <a:solidFill>
                  <a:prstClr val="black"/>
                </a:solidFill>
              </a:rPr>
              <a:t>nie</a:t>
            </a:r>
            <a:r>
              <a:rPr lang="en-GB" b="1" dirty="0">
                <a:solidFill>
                  <a:prstClr val="black"/>
                </a:solidFill>
              </a:rPr>
              <a:t>.</a:t>
            </a:r>
            <a:r>
              <a:rPr lang="en-GB" dirty="0">
                <a:solidFill>
                  <a:prstClr val="black"/>
                </a:solidFill>
              </a:rPr>
              <a:t> (…</a:t>
            </a:r>
            <a:r>
              <a:rPr lang="en-GB" b="1" dirty="0" err="1">
                <a:solidFill>
                  <a:prstClr val="black"/>
                </a:solidFill>
              </a:rPr>
              <a:t>aber</a:t>
            </a:r>
            <a:r>
              <a:rPr lang="en-GB" b="1" dirty="0">
                <a:solidFill>
                  <a:prstClr val="black"/>
                </a:solidFill>
              </a:rPr>
              <a:t> </a:t>
            </a:r>
            <a:r>
              <a:rPr lang="en-GB" b="1" dirty="0" err="1">
                <a:solidFill>
                  <a:prstClr val="black"/>
                </a:solidFill>
              </a:rPr>
              <a:t>lieber</a:t>
            </a:r>
            <a:r>
              <a:rPr lang="en-GB" b="1" dirty="0">
                <a:solidFill>
                  <a:prstClr val="black"/>
                </a:solidFill>
              </a:rPr>
              <a:t> </a:t>
            </a:r>
            <a:r>
              <a:rPr lang="en-GB" b="1" dirty="0" err="1">
                <a:solidFill>
                  <a:prstClr val="black"/>
                </a:solidFill>
              </a:rPr>
              <a:t>nie</a:t>
            </a:r>
            <a:r>
              <a:rPr lang="en-GB" b="1" dirty="0">
                <a:solidFill>
                  <a:prstClr val="black"/>
                </a:solidFill>
              </a:rPr>
              <a:t> </a:t>
            </a:r>
            <a:r>
              <a:rPr lang="en-GB" b="1" dirty="0" err="1">
                <a:solidFill>
                  <a:prstClr val="black"/>
                </a:solidFill>
              </a:rPr>
              <a:t>zu</a:t>
            </a:r>
            <a:r>
              <a:rPr lang="en-GB" b="1" dirty="0">
                <a:solidFill>
                  <a:prstClr val="black"/>
                </a:solidFill>
              </a:rPr>
              <a:t> </a:t>
            </a:r>
            <a:r>
              <a:rPr lang="en-GB" b="1" dirty="0" err="1">
                <a:solidFill>
                  <a:prstClr val="black"/>
                </a:solidFill>
              </a:rPr>
              <a:t>spät</a:t>
            </a:r>
            <a:r>
              <a:rPr lang="en-GB" dirty="0">
                <a:solidFill>
                  <a:prstClr val="black"/>
                </a:solidFill>
              </a:rPr>
              <a:t>)</a:t>
            </a:r>
            <a:endParaRPr lang="fr-FR" dirty="0">
              <a:solidFill>
                <a:prstClr val="black"/>
              </a:solidFill>
            </a:endParaRPr>
          </a:p>
        </p:txBody>
      </p:sp>
      <p:sp>
        <p:nvSpPr>
          <p:cNvPr id="7" name="Rectangle 6"/>
          <p:cNvSpPr/>
          <p:nvPr/>
        </p:nvSpPr>
        <p:spPr>
          <a:xfrm>
            <a:off x="6178255" y="3572641"/>
            <a:ext cx="2187074" cy="369332"/>
          </a:xfrm>
          <a:prstGeom prst="rect">
            <a:avLst/>
          </a:prstGeom>
        </p:spPr>
        <p:txBody>
          <a:bodyPr wrap="none">
            <a:spAutoFit/>
          </a:bodyPr>
          <a:lstStyle/>
          <a:p>
            <a:r>
              <a:rPr lang="en-GB" b="1" dirty="0">
                <a:solidFill>
                  <a:prstClr val="black"/>
                </a:solidFill>
              </a:rPr>
              <a:t>Hast du </a:t>
            </a:r>
            <a:r>
              <a:rPr lang="en-GB" b="1" dirty="0" err="1">
                <a:solidFill>
                  <a:prstClr val="black"/>
                </a:solidFill>
              </a:rPr>
              <a:t>einen</a:t>
            </a:r>
            <a:r>
              <a:rPr lang="en-GB" b="1" dirty="0">
                <a:solidFill>
                  <a:prstClr val="black"/>
                </a:solidFill>
              </a:rPr>
              <a:t> Vogel?</a:t>
            </a:r>
            <a:endParaRPr lang="fr-FR"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r>
              <a:rPr lang="en-GB" b="1" dirty="0" err="1">
                <a:solidFill>
                  <a:prstClr val="black"/>
                </a:solidFill>
              </a:rPr>
              <a:t>Ich</a:t>
            </a:r>
            <a:r>
              <a:rPr lang="en-GB" b="1" dirty="0">
                <a:solidFill>
                  <a:prstClr val="black"/>
                </a:solidFill>
              </a:rPr>
              <a:t> </a:t>
            </a:r>
            <a:r>
              <a:rPr lang="en-GB" b="1" dirty="0" err="1">
                <a:solidFill>
                  <a:prstClr val="black"/>
                </a:solidFill>
              </a:rPr>
              <a:t>verstehe</a:t>
            </a:r>
            <a:r>
              <a:rPr lang="en-GB" b="1" dirty="0">
                <a:solidFill>
                  <a:prstClr val="black"/>
                </a:solidFill>
              </a:rPr>
              <a:t> </a:t>
            </a:r>
            <a:r>
              <a:rPr lang="en-GB" b="1" dirty="0" err="1">
                <a:solidFill>
                  <a:prstClr val="black"/>
                </a:solidFill>
              </a:rPr>
              <a:t>nur</a:t>
            </a:r>
            <a:r>
              <a:rPr lang="en-GB" b="1" dirty="0">
                <a:solidFill>
                  <a:prstClr val="black"/>
                </a:solidFill>
              </a:rPr>
              <a:t> </a:t>
            </a:r>
            <a:r>
              <a:rPr lang="en-GB" b="1" dirty="0" err="1">
                <a:solidFill>
                  <a:prstClr val="black"/>
                </a:solidFill>
              </a:rPr>
              <a:t>Bahnhof</a:t>
            </a:r>
            <a:r>
              <a:rPr lang="en-GB" b="1" dirty="0">
                <a:solidFill>
                  <a:prstClr val="black"/>
                </a:solidFill>
              </a:rPr>
              <a:t>. </a:t>
            </a:r>
            <a:endParaRPr lang="fr-FR" dirty="0">
              <a:solidFill>
                <a:prstClr val="black"/>
              </a:solidFill>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2270738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2368</Words>
  <Application>Microsoft Office PowerPoint</Application>
  <PresentationFormat>On-screen Show (4:3)</PresentationFormat>
  <Paragraphs>427</Paragraphs>
  <Slides>37</Slides>
  <Notes>17</Notes>
  <HiddenSlides>0</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Retrospect</vt:lpstr>
      <vt:lpstr>1_Retrospect</vt:lpstr>
      <vt:lpstr>2_Office Theme</vt:lpstr>
      <vt:lpstr>Office Theme</vt:lpstr>
      <vt:lpstr>1_Office Theme</vt:lpstr>
      <vt:lpstr>Teaching the new curriculum</vt:lpstr>
      <vt:lpstr>Lost in translation?</vt:lpstr>
      <vt:lpstr>PowerPoint Presentation</vt:lpstr>
      <vt:lpstr>1 Translation into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translate?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Translation into the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Lost in translation?</vt:lpstr>
    </vt:vector>
  </TitlesOfParts>
  <Company>CVC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new curriculum</dc:title>
  <dc:creator>Rachel Hawkes</dc:creator>
  <cp:lastModifiedBy>Rachel Hawkes</cp:lastModifiedBy>
  <cp:revision>2</cp:revision>
  <dcterms:created xsi:type="dcterms:W3CDTF">2014-09-14T16:45:59Z</dcterms:created>
  <dcterms:modified xsi:type="dcterms:W3CDTF">2014-09-14T16:57:34Z</dcterms:modified>
</cp:coreProperties>
</file>