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99" r:id="rId3"/>
    <p:sldId id="298" r:id="rId4"/>
    <p:sldId id="261" r:id="rId5"/>
    <p:sldId id="259" r:id="rId6"/>
    <p:sldId id="260" r:id="rId7"/>
    <p:sldId id="263" r:id="rId8"/>
    <p:sldId id="264" r:id="rId9"/>
    <p:sldId id="292" r:id="rId10"/>
    <p:sldId id="293" r:id="rId11"/>
    <p:sldId id="294" r:id="rId12"/>
    <p:sldId id="291" r:id="rId13"/>
    <p:sldId id="295" r:id="rId14"/>
    <p:sldId id="296" r:id="rId15"/>
    <p:sldId id="29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480" autoAdjust="0"/>
  </p:normalViewPr>
  <p:slideViewPr>
    <p:cSldViewPr snapToGrid="0">
      <p:cViewPr varScale="1">
        <p:scale>
          <a:sx n="74" d="100"/>
          <a:sy n="74" d="100"/>
        </p:scale>
        <p:origin x="1974"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7274-7EED-4FA4-8A30-43DA8F644E0D}" type="datetimeFigureOut">
              <a:rPr lang="en-GB" smtClean="0"/>
              <a:t>20/02/2015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D116E-BEF1-48CA-AD8B-2CBA2240FBFF}" type="slidenum">
              <a:rPr lang="en-GB" smtClean="0"/>
              <a:t>‹#›</a:t>
            </a:fld>
            <a:endParaRPr lang="en-GB"/>
          </a:p>
        </p:txBody>
      </p:sp>
    </p:spTree>
    <p:extLst>
      <p:ext uri="{BB962C8B-B14F-4D97-AF65-F5344CB8AC3E}">
        <p14:creationId xmlns:p14="http://schemas.microsoft.com/office/powerpoint/2010/main" val="223457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eachernet.gov.uk/professionaldevelopment/ast/guidanc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ascl.org.uk/datafiles/hostFiles/host-239/Outstanding%20lesson%20example%20Leader%20Feb07.pdf" TargetMode="External"/><Relationship Id="rId4" Type="http://schemas.openxmlformats.org/officeDocument/2006/relationships/hyperlink" Target="http://www.teachernet.gov.uk/management/payandperformance/pay/Excellent_Teacher_Scheme/et_guidanc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smtClean="0"/>
              <a:t>1</a:t>
            </a:fld>
            <a:endParaRPr lang="en-GB"/>
          </a:p>
        </p:txBody>
      </p:sp>
    </p:spTree>
    <p:extLst>
      <p:ext uri="{BB962C8B-B14F-4D97-AF65-F5344CB8AC3E}">
        <p14:creationId xmlns:p14="http://schemas.microsoft.com/office/powerpoint/2010/main" val="2289248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Summany</a:t>
            </a:r>
            <a:r>
              <a:rPr lang="en-GB" dirty="0" smtClean="0"/>
              <a:t> of Ofsted ML guidance</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01256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would we</a:t>
            </a:r>
            <a:r>
              <a:rPr lang="en-GB" baseline="0" dirty="0" smtClean="0"/>
              <a:t> see in the classroom if learning were outstanding?</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95380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importance of relationships is overlooked at our peril.</a:t>
            </a:r>
            <a:r>
              <a:rPr lang="en-US" sz="1200" kern="1200" baseline="0" dirty="0" smtClean="0">
                <a:solidFill>
                  <a:schemeClr val="tx1"/>
                </a:solidFill>
                <a:effectLst/>
                <a:latin typeface="+mn-lt"/>
                <a:ea typeface="+mn-ea"/>
                <a:cs typeface="+mn-cs"/>
              </a:rPr>
              <a:t>  Relationships turn good into outstanding.  Arguably more important in languages than in any other subject, because of the pivotal importance of spoken interaction.  Progress in our subject in the classroom more than any other relies on the quality of spoken interaction.  To enjoy that in the target language, students need to feel comfortable with themselves and each other and the teacher.  They need to want to communicate in a language that is foreign to them, in front of their peers and a teacher.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Anxiety levels, on paper,  would be high during all language lessons.  If they are not, it is down to the unique skills of the languages teacher who manages to make it not just ‘ok’ to take risks but positively enjoyable!</a:t>
            </a:r>
            <a:br>
              <a:rPr lang="en-US" sz="1200" kern="1200" baseline="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Tony </a:t>
            </a:r>
            <a:r>
              <a:rPr lang="en-US" sz="1200" kern="1200" dirty="0" err="1" smtClean="0">
                <a:solidFill>
                  <a:schemeClr val="tx1"/>
                </a:solidFill>
                <a:effectLst/>
                <a:latin typeface="+mn-lt"/>
                <a:ea typeface="+mn-ea"/>
                <a:cs typeface="+mn-cs"/>
              </a:rPr>
              <a:t>Thornley</a:t>
            </a:r>
            <a:r>
              <a:rPr lang="en-US" sz="1200" kern="1200" dirty="0" smtClean="0">
                <a:solidFill>
                  <a:schemeClr val="tx1"/>
                </a:solidFill>
                <a:effectLst/>
                <a:latin typeface="+mn-lt"/>
                <a:ea typeface="+mn-ea"/>
                <a:cs typeface="+mn-cs"/>
              </a:rPr>
              <a:t> is a former head who has spent the last few years inspecting and advising secondary schools, predominantly those in challenging circumstances, as a local authority director, an HMI and, most recently, school improvement partner.</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References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See, for example, Tony </a:t>
            </a:r>
            <a:r>
              <a:rPr lang="en-US" sz="1200" kern="1200" dirty="0" err="1" smtClean="0">
                <a:solidFill>
                  <a:schemeClr val="tx1"/>
                </a:solidFill>
                <a:effectLst/>
                <a:latin typeface="+mn-lt"/>
                <a:ea typeface="+mn-ea"/>
                <a:cs typeface="+mn-cs"/>
              </a:rPr>
              <a:t>Thornley</a:t>
            </a:r>
            <a:r>
              <a:rPr lang="en-US" sz="1200" kern="1200" dirty="0" smtClean="0">
                <a:solidFill>
                  <a:schemeClr val="tx1"/>
                </a:solidFill>
                <a:effectLst/>
                <a:latin typeface="+mn-lt"/>
                <a:ea typeface="+mn-ea"/>
                <a:cs typeface="+mn-cs"/>
              </a:rPr>
              <a:t>, Practical School Self-evaluation (Nov 2006), (available from ASCL for £20).</a:t>
            </a:r>
            <a:endParaRPr lang="en-GB"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Ofsted</a:t>
            </a:r>
            <a:r>
              <a:rPr lang="en-US" sz="1200" kern="1200" dirty="0" smtClean="0">
                <a:solidFill>
                  <a:schemeClr val="tx1"/>
                </a:solidFill>
                <a:effectLst/>
                <a:latin typeface="+mn-lt"/>
                <a:ea typeface="+mn-ea"/>
                <a:cs typeface="+mn-cs"/>
              </a:rPr>
              <a:t>, Using the Evaluation Schedule (July 2005) HMI 2504, and Guidance on the Use of Evidence Forms (July 2005) HMI 2505</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is also worth looking at the DfES criteria for ASTs and Excellent Teachers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See: </a:t>
            </a:r>
            <a:r>
              <a:rPr lang="en-US" sz="1200" kern="1200" dirty="0" smtClean="0">
                <a:solidFill>
                  <a:schemeClr val="tx1"/>
                </a:solidFill>
                <a:effectLst/>
                <a:latin typeface="+mn-lt"/>
                <a:ea typeface="+mn-ea"/>
                <a:cs typeface="+mn-cs"/>
                <a:hlinkClick r:id="rId3"/>
              </a:rPr>
              <a:t>www.teachernet.gov.uk/professionaldevelopment/ast/guidance</a:t>
            </a:r>
            <a:r>
              <a:rPr lang="en-US" sz="1200" kern="120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hlinkClick r:id="rId4"/>
              </a:rPr>
              <a:t>www.teachernet.gov.uk/management/payandperformance/pay/</a:t>
            </a:r>
            <a:br>
              <a:rPr lang="en-US" sz="1200" kern="1200" dirty="0" smtClean="0">
                <a:solidFill>
                  <a:schemeClr val="tx1"/>
                </a:solidFill>
                <a:effectLst/>
                <a:latin typeface="+mn-lt"/>
                <a:ea typeface="+mn-ea"/>
                <a:cs typeface="+mn-cs"/>
                <a:hlinkClick r:id="rId4"/>
              </a:rPr>
            </a:br>
            <a:r>
              <a:rPr lang="en-US" sz="1200" kern="1200" dirty="0" err="1" smtClean="0">
                <a:solidFill>
                  <a:schemeClr val="tx1"/>
                </a:solidFill>
                <a:effectLst/>
                <a:latin typeface="+mn-lt"/>
                <a:ea typeface="+mn-ea"/>
                <a:cs typeface="+mn-cs"/>
                <a:hlinkClick r:id="rId4"/>
              </a:rPr>
              <a:t>Excellent_Teacher_Scheme</a:t>
            </a:r>
            <a:r>
              <a:rPr lang="en-US" sz="1200" kern="1200" dirty="0" smtClean="0">
                <a:solidFill>
                  <a:schemeClr val="tx1"/>
                </a:solidFill>
                <a:effectLst/>
                <a:latin typeface="+mn-lt"/>
                <a:ea typeface="+mn-ea"/>
                <a:cs typeface="+mn-cs"/>
                <a:hlinkClick r:id="rId4"/>
              </a:rPr>
              <a:t>/</a:t>
            </a:r>
            <a:r>
              <a:rPr lang="en-US" sz="1200" kern="1200" dirty="0" err="1" smtClean="0">
                <a:solidFill>
                  <a:schemeClr val="tx1"/>
                </a:solidFill>
                <a:effectLst/>
                <a:latin typeface="+mn-lt"/>
                <a:ea typeface="+mn-ea"/>
                <a:cs typeface="+mn-cs"/>
                <a:hlinkClick r:id="rId4"/>
              </a:rPr>
              <a:t>et_guidance</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Example of an outstanding lesson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Tony </a:t>
            </a:r>
            <a:r>
              <a:rPr lang="en-US" sz="1200" kern="1200" dirty="0" err="1" smtClean="0">
                <a:solidFill>
                  <a:schemeClr val="tx1"/>
                </a:solidFill>
                <a:effectLst/>
                <a:latin typeface="+mn-lt"/>
                <a:ea typeface="+mn-ea"/>
                <a:cs typeface="+mn-cs"/>
              </a:rPr>
              <a:t>Thornley</a:t>
            </a:r>
            <a:r>
              <a:rPr lang="en-US" sz="1200" kern="1200" dirty="0" smtClean="0">
                <a:solidFill>
                  <a:schemeClr val="tx1"/>
                </a:solidFill>
                <a:effectLst/>
                <a:latin typeface="+mn-lt"/>
                <a:ea typeface="+mn-ea"/>
                <a:cs typeface="+mn-cs"/>
              </a:rPr>
              <a:t> has produced a detailed, annotated example of how the criteria above can be applied to an outstanding lesson, in this case one he observed at King James's School, </a:t>
            </a:r>
            <a:r>
              <a:rPr lang="en-US" sz="1200" kern="1200" dirty="0" err="1" smtClean="0">
                <a:solidFill>
                  <a:schemeClr val="tx1"/>
                </a:solidFill>
                <a:effectLst/>
                <a:latin typeface="+mn-lt"/>
                <a:ea typeface="+mn-ea"/>
                <a:cs typeface="+mn-cs"/>
              </a:rPr>
              <a:t>Knaresborough</a:t>
            </a:r>
            <a:r>
              <a:rPr lang="en-US" sz="1200" kern="1200" dirty="0" smtClean="0">
                <a:solidFill>
                  <a:schemeClr val="tx1"/>
                </a:solidFill>
                <a:effectLst/>
                <a:latin typeface="+mn-lt"/>
                <a:ea typeface="+mn-ea"/>
                <a:cs typeface="+mn-cs"/>
              </a:rPr>
              <a:t>. Click here </a:t>
            </a:r>
            <a:r>
              <a:rPr lang="en-US" sz="1200" kern="1200" dirty="0" smtClean="0">
                <a:solidFill>
                  <a:schemeClr val="tx1"/>
                </a:solidFill>
                <a:effectLst/>
                <a:latin typeface="+mn-lt"/>
                <a:ea typeface="+mn-ea"/>
                <a:cs typeface="+mn-cs"/>
                <a:hlinkClick r:id="rId5" tooltip="http://www.ascl.org.uk/datafiles/hostFiles/host-239/Outstanding lesson example Leader Feb07.pdf"/>
              </a:rPr>
              <a:t>http://www.ascl.org.uk/datafiles/hostFiles/host-239/</a:t>
            </a:r>
            <a:br>
              <a:rPr lang="en-US" sz="1200" kern="1200" dirty="0" smtClean="0">
                <a:solidFill>
                  <a:schemeClr val="tx1"/>
                </a:solidFill>
                <a:effectLst/>
                <a:latin typeface="+mn-lt"/>
                <a:ea typeface="+mn-ea"/>
                <a:cs typeface="+mn-cs"/>
                <a:hlinkClick r:id="rId5" tooltip="http://www.ascl.org.uk/datafiles/hostFiles/host-239/Outstanding lesson example Leader Feb07.pdf"/>
              </a:rPr>
            </a:br>
            <a:r>
              <a:rPr lang="en-US" sz="1200" kern="1200" dirty="0" smtClean="0">
                <a:solidFill>
                  <a:schemeClr val="tx1"/>
                </a:solidFill>
                <a:effectLst/>
                <a:latin typeface="+mn-lt"/>
                <a:ea typeface="+mn-ea"/>
                <a:cs typeface="+mn-cs"/>
                <a:hlinkClick r:id="rId5" tooltip="http://www.ascl.org.uk/datafiles/hostFiles/host-239/Outstanding lesson example Leader Feb07.pdf"/>
              </a:rPr>
              <a:t>Outstanding%20lesson%20example%20Leader%20Feb07.pdf</a:t>
            </a:r>
            <a:r>
              <a:rPr lang="en-US" sz="1200" kern="1200" dirty="0" smtClean="0">
                <a:solidFill>
                  <a:schemeClr val="tx1"/>
                </a:solidFill>
                <a:effectLst/>
                <a:latin typeface="+mn-lt"/>
                <a:ea typeface="+mn-ea"/>
                <a:cs typeface="+mn-cs"/>
              </a:rPr>
              <a:t> for a copy.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74671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list for outstanding necessitates</a:t>
            </a:r>
            <a:r>
              <a:rPr lang="en-GB" baseline="0" dirty="0" smtClean="0"/>
              <a:t> a session for each – although it’s a useful place to finish as on today’s programme you have lots of opportunities to take ideas away about each of these, I’m sure.</a:t>
            </a:r>
          </a:p>
          <a:p>
            <a:r>
              <a:rPr lang="en-GB" baseline="0" dirty="0" smtClean="0"/>
              <a:t>Whether Peter or Rebecca’s session on talk, Julie’s on assessment, Philip’s on differentiation or any of the others, I’m sure that you will find much in the sessions that, when you reflect individually on your own practice, as these days encourage us to do, will help take you closer to outstanding practice for yourselves and your students.</a:t>
            </a:r>
          </a:p>
          <a:p>
            <a:r>
              <a:rPr lang="en-GB" baseline="0" dirty="0" smtClean="0"/>
              <a:t>Have a really good day.</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575979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Carl</a:t>
            </a:r>
            <a:r>
              <a:rPr lang="en-GB" baseline="0" smtClean="0"/>
              <a:t> Jung 1875 – 1961</a:t>
            </a:r>
          </a:p>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128268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answer is simple: the</a:t>
            </a:r>
            <a:r>
              <a:rPr lang="en-GB" baseline="0" dirty="0" smtClean="0"/>
              <a:t> relationship between teacher and students.  Without this, you can have outstanding subject knowledge and you can plan outstanding lessons with outstanding resources, but it will not happen in the classroom without the relationship that you need with the students you teach.</a:t>
            </a:r>
            <a:br>
              <a:rPr lang="en-GB" baseline="0" dirty="0" smtClean="0"/>
            </a:br>
            <a:r>
              <a:rPr lang="en-GB" baseline="0" dirty="0" smtClean="0"/>
              <a:t/>
            </a:r>
            <a:br>
              <a:rPr lang="en-GB" baseline="0" dirty="0" smtClean="0"/>
            </a:b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All students are challenged and make good progress, especially those at the ends of the ability range and those who lack confidence; some make exceptional progress; a lot of ground is covered in the lesson but stragglers are not left by the wayside.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Enthusiasm and enjoyment pervade the classroom.</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The teaching is exciting and interesting (for example, through use of stimulating resources or other adults in the lesson); it may be inspired, although it doesn't have to be.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All the students are involved in the lesson and all contribute in some form.</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 Teaching methods are very well matched to the content and to the learners - some may be original or innovative; for example, content closely linked to students' experiences or to interesting practical situations.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 The teacher checks progress throughout the lesson; assessment is regular and helpful.</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 Students evaluate their own and others' progress accurately and constructively.</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All students know how to improve as a result of regular and constructive feedback; where appropriate this is linked to national criteria or examination requirements.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J.</a:t>
            </a:r>
            <a:r>
              <a:rPr lang="en-US" sz="1200" kern="1200" dirty="0" smtClean="0">
                <a:solidFill>
                  <a:schemeClr val="tx1"/>
                </a:solidFill>
                <a:effectLst/>
                <a:latin typeface="+mn-lt"/>
                <a:ea typeface="+mn-ea"/>
                <a:cs typeface="+mn-cs"/>
              </a:rPr>
              <a:t> The teacher develops students' basic and other cross-curricular skills, for example, literacy, numeracy, independent learning and PSHE.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 Students have easy access to, and make use of, additional resources which they use independently to support or enhance their learning.</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 Students go out of their way to help each other; they provide mutual support.</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The classroom is a lively and interesting place; it includes good displays of students' work (representing all abilities), things which give a subject specific </a:t>
            </a:r>
            <a:r>
              <a:rPr lang="en-US" sz="1200" kern="1200" dirty="0" err="1" smtClean="0">
                <a:solidFill>
                  <a:schemeClr val="tx1"/>
                </a:solidFill>
                <a:effectLst/>
                <a:latin typeface="+mn-lt"/>
                <a:ea typeface="+mn-ea"/>
                <a:cs typeface="+mn-cs"/>
              </a:rPr>
              <a:t>flavour</a:t>
            </a:r>
            <a:r>
              <a:rPr lang="en-US" sz="1200" kern="1200" dirty="0" smtClean="0">
                <a:solidFill>
                  <a:schemeClr val="tx1"/>
                </a:solidFill>
                <a:effectLst/>
                <a:latin typeface="+mn-lt"/>
                <a:ea typeface="+mn-ea"/>
                <a:cs typeface="+mn-cs"/>
              </a:rPr>
              <a:t> to the room, and annotated examples of levelled work used to support learning. </a:t>
            </a:r>
            <a:endParaRPr lang="en-GB" sz="1200" kern="1200" dirty="0" smtClean="0">
              <a:solidFill>
                <a:schemeClr val="tx1"/>
              </a:solidFill>
              <a:effectLst/>
              <a:latin typeface="+mn-lt"/>
              <a:ea typeface="+mn-ea"/>
              <a:cs typeface="+mn-cs"/>
            </a:endParaRPr>
          </a:p>
          <a:p>
            <a:r>
              <a:rPr lang="en-GB" dirty="0" smtClean="0"/>
              <a:t>(Tony </a:t>
            </a:r>
            <a:r>
              <a:rPr lang="en-GB" dirty="0" err="1" smtClean="0"/>
              <a:t>Thornley’s</a:t>
            </a:r>
            <a:r>
              <a:rPr lang="en-GB" dirty="0" smtClean="0"/>
              <a:t> list)</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9355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OK – so despite this being a keynote, I want as much involvement as possible.  So, many of you will have heard of the famous quote ‘teaching languages is like gardening in a gale’.  Let’s just try exploring a different analogy for a moment – Teaching languages is like herding cats.  I have a visual stimulus for you and then I’d like you to brainstorm ideas which we will briefly share back.</a:t>
            </a:r>
          </a:p>
          <a:p>
            <a:r>
              <a:rPr lang="en-GB" sz="1200" kern="1200" dirty="0" smtClean="0">
                <a:solidFill>
                  <a:schemeClr val="tx1"/>
                </a:solidFill>
                <a:effectLst/>
                <a:latin typeface="+mn-lt"/>
                <a:ea typeface="+mn-ea"/>
                <a:cs typeface="+mn-cs"/>
              </a:rPr>
              <a:t>Some possible answers!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 cats are not like sheep / cattle that all follow the leader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 cats have their own agendas, their own goals</a:t>
            </a:r>
          </a:p>
          <a:p>
            <a:r>
              <a:rPr lang="en-GB" sz="1200" kern="1200" dirty="0" smtClean="0">
                <a:solidFill>
                  <a:schemeClr val="tx1"/>
                </a:solidFill>
                <a:effectLst/>
                <a:latin typeface="+mn-lt"/>
                <a:ea typeface="+mn-ea"/>
                <a:cs typeface="+mn-cs"/>
              </a:rPr>
              <a:t> - they are independent</a:t>
            </a:r>
          </a:p>
          <a:p>
            <a:r>
              <a:rPr lang="en-GB" sz="1200" kern="1200" dirty="0" smtClean="0">
                <a:solidFill>
                  <a:schemeClr val="tx1"/>
                </a:solidFill>
                <a:effectLst/>
                <a:latin typeface="+mn-lt"/>
                <a:ea typeface="+mn-ea"/>
                <a:cs typeface="+mn-cs"/>
              </a:rPr>
              <a:t> - they are dependent</a:t>
            </a:r>
          </a:p>
          <a:p>
            <a:r>
              <a:rPr lang="en-GB" sz="1200" kern="1200" dirty="0" smtClean="0">
                <a:solidFill>
                  <a:schemeClr val="tx1"/>
                </a:solidFill>
                <a:effectLst/>
                <a:latin typeface="+mn-lt"/>
                <a:ea typeface="+mn-ea"/>
                <a:cs typeface="+mn-cs"/>
              </a:rPr>
              <a:t> - they always want feeding</a:t>
            </a:r>
          </a:p>
          <a:p>
            <a:r>
              <a:rPr lang="en-GB" sz="1200" kern="1200" dirty="0" smtClean="0">
                <a:solidFill>
                  <a:schemeClr val="tx1"/>
                </a:solidFill>
                <a:effectLst/>
                <a:latin typeface="+mn-lt"/>
                <a:ea typeface="+mn-ea"/>
                <a:cs typeface="+mn-cs"/>
              </a:rPr>
              <a:t> - they are very different from each others (come in all shapes and sizes, have different backgrounds)</a:t>
            </a:r>
          </a:p>
          <a:p>
            <a:r>
              <a:rPr lang="en-GB" sz="1200" kern="1200" dirty="0" smtClean="0">
                <a:solidFill>
                  <a:schemeClr val="tx1"/>
                </a:solidFill>
                <a:effectLst/>
                <a:latin typeface="+mn-lt"/>
                <a:ea typeface="+mn-ea"/>
                <a:cs typeface="+mn-cs"/>
              </a:rPr>
              <a:t> - air of bravado</a:t>
            </a:r>
          </a:p>
          <a:p>
            <a:r>
              <a:rPr lang="en-GB" sz="1200" kern="1200" dirty="0" smtClean="0">
                <a:solidFill>
                  <a:schemeClr val="tx1"/>
                </a:solidFill>
                <a:effectLst/>
                <a:latin typeface="+mn-lt"/>
                <a:ea typeface="+mn-ea"/>
                <a:cs typeface="+mn-cs"/>
              </a:rPr>
              <a:t> - intensely loyal when they love you</a:t>
            </a:r>
          </a:p>
          <a:p>
            <a:r>
              <a:rPr lang="en-GB" sz="1200" kern="1200" dirty="0" smtClean="0">
                <a:solidFill>
                  <a:schemeClr val="tx1"/>
                </a:solidFill>
                <a:effectLst/>
                <a:latin typeface="+mn-lt"/>
                <a:ea typeface="+mn-ea"/>
                <a:cs typeface="+mn-cs"/>
              </a:rPr>
              <a:t> - pull in different directions</a:t>
            </a:r>
          </a:p>
          <a:p>
            <a:r>
              <a:rPr lang="en-GB" sz="1200" kern="1200" dirty="0" smtClean="0">
                <a:solidFill>
                  <a:schemeClr val="tx1"/>
                </a:solidFill>
                <a:effectLst/>
                <a:latin typeface="+mn-lt"/>
                <a:ea typeface="+mn-ea"/>
                <a:cs typeface="+mn-cs"/>
              </a:rPr>
              <a:t> - to herd cats you need to love the job</a:t>
            </a:r>
          </a:p>
          <a:p>
            <a:r>
              <a:rPr lang="en-GB" sz="1200" kern="1200" dirty="0" smtClean="0">
                <a:solidFill>
                  <a:schemeClr val="tx1"/>
                </a:solidFill>
                <a:effectLst/>
                <a:latin typeface="+mn-lt"/>
                <a:ea typeface="+mn-ea"/>
                <a:cs typeface="+mn-cs"/>
              </a:rPr>
              <a:t> - it’s not a job for everyone</a:t>
            </a:r>
          </a:p>
          <a:p>
            <a:r>
              <a:rPr lang="en-GB" sz="1200" kern="1200" dirty="0" smtClean="0">
                <a:solidFill>
                  <a:schemeClr val="tx1"/>
                </a:solidFill>
                <a:effectLst/>
                <a:latin typeface="+mn-lt"/>
                <a:ea typeface="+mn-ea"/>
                <a:cs typeface="+mn-cs"/>
              </a:rPr>
              <a:t> - it’s a dangerous, risky occupation</a:t>
            </a:r>
          </a:p>
          <a:p>
            <a:r>
              <a:rPr lang="en-GB" sz="1200" kern="1200" dirty="0" smtClean="0">
                <a:solidFill>
                  <a:schemeClr val="tx1"/>
                </a:solidFill>
                <a:effectLst/>
                <a:latin typeface="+mn-lt"/>
                <a:ea typeface="+mn-ea"/>
                <a:cs typeface="+mn-cs"/>
              </a:rPr>
              <a:t> - need to work together (guys on horseback) as a team</a:t>
            </a:r>
          </a:p>
          <a:p>
            <a:r>
              <a:rPr lang="en-GB" sz="1200" kern="1200" dirty="0" smtClean="0">
                <a:solidFill>
                  <a:schemeClr val="tx1"/>
                </a:solidFill>
                <a:effectLst/>
                <a:latin typeface="+mn-lt"/>
                <a:ea typeface="+mn-ea"/>
                <a:cs typeface="+mn-cs"/>
              </a:rPr>
              <a:t> - cats can tell if you don’t like them</a:t>
            </a:r>
          </a:p>
          <a:p>
            <a:r>
              <a:rPr lang="en-GB" sz="1200" kern="1200" dirty="0" smtClean="0">
                <a:solidFill>
                  <a:schemeClr val="tx1"/>
                </a:solidFill>
                <a:effectLst/>
                <a:latin typeface="+mn-lt"/>
                <a:ea typeface="+mn-ea"/>
                <a:cs typeface="+mn-cs"/>
              </a:rPr>
              <a:t>  - it’s incredibly rewarding</a:t>
            </a:r>
          </a:p>
          <a:p>
            <a:r>
              <a:rPr lang="en-GB" sz="1200" kern="1200" dirty="0" smtClean="0">
                <a:solidFill>
                  <a:schemeClr val="tx1"/>
                </a:solidFill>
                <a:effectLst/>
                <a:latin typeface="+mn-lt"/>
                <a:ea typeface="+mn-ea"/>
                <a:cs typeface="+mn-cs"/>
              </a:rPr>
              <a:t> - it’s a job to be proud of</a:t>
            </a:r>
          </a:p>
          <a:p>
            <a:r>
              <a:rPr lang="en-GB" sz="1200" kern="1200" dirty="0" smtClean="0">
                <a:solidFill>
                  <a:schemeClr val="tx1"/>
                </a:solidFill>
                <a:effectLst/>
                <a:latin typeface="+mn-lt"/>
                <a:ea typeface="+mn-ea"/>
                <a:cs typeface="+mn-cs"/>
              </a:rPr>
              <a:t> - it’s a crazy occupation!</a:t>
            </a:r>
          </a:p>
          <a:p>
            <a:r>
              <a:rPr lang="en-GB" sz="1200" kern="1200" dirty="0" smtClean="0">
                <a:solidFill>
                  <a:schemeClr val="tx1"/>
                </a:solidFill>
                <a:effectLst/>
                <a:latin typeface="+mn-lt"/>
                <a:ea typeface="+mn-ea"/>
                <a:cs typeface="+mn-cs"/>
              </a:rPr>
              <a:t> - it’s not like herding cats in the sense that cats will always tell you they are hungry, learners don’t always seem hungry (for knowledge) – we have</a:t>
            </a:r>
          </a:p>
          <a:p>
            <a:r>
              <a:rPr lang="en-GB" sz="1200" kern="1200" dirty="0" smtClean="0">
                <a:solidFill>
                  <a:schemeClr val="tx1"/>
                </a:solidFill>
                <a:effectLst/>
                <a:latin typeface="+mn-lt"/>
                <a:ea typeface="+mn-ea"/>
                <a:cs typeface="+mn-cs"/>
              </a:rPr>
              <a:t>So, against a backdrop of what is, let’s face it, a rather crazy career choice from the point of view of our main participants, the pupils, there is also a whole raft of other challenges that we consistently face in teaching languages in particular.</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2</a:t>
            </a:fld>
            <a:endParaRPr lang="en-GB"/>
          </a:p>
        </p:txBody>
      </p:sp>
    </p:spTree>
    <p:extLst>
      <p:ext uri="{BB962C8B-B14F-4D97-AF65-F5344CB8AC3E}">
        <p14:creationId xmlns:p14="http://schemas.microsoft.com/office/powerpoint/2010/main" val="8282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Reminder of the joint nature of teaching and learning.</a:t>
            </a:r>
            <a:br>
              <a:rPr lang="en-GB" baseline="0" dirty="0" smtClean="0"/>
            </a:br>
            <a:r>
              <a:rPr lang="en-GB" baseline="0" dirty="0" smtClean="0"/>
              <a:t>It can’t be a spectator sport.  There must be plenty of involvement and engagement from learners.</a:t>
            </a:r>
            <a:br>
              <a:rPr lang="en-GB" baseline="0" dirty="0" smtClean="0"/>
            </a:br>
            <a:r>
              <a:rPr lang="en-GB" baseline="0" dirty="0" smtClean="0"/>
              <a:t>Getting good learning is, as with most elements of teaching, a lot about knowing the students, where they are and what they need to move on from that place.  You can teach a well-paced lesson where all is achieved on paper but they are left behind.  Good learning means that you have to go together – often we are the leader of the overall journey and plan its direction but we need more than willing followers we need co-travellers that will take an interest in where we’re going as well as enjoying the activity of travelling.  A particularly important one for me as my natural tendency is to have the direction so clearly in my head that I can’t imagine how anyone couldn’t see it for themselves!  I have to remind myself of the idea of ‘going together’ all the time.  When we as individual teachers approach the idea of outstanding learning, we need to know ourselves and our natural tendencies and preferences.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Opening question:  Can you have outstanding teaching without outstanding learning?  </a:t>
            </a:r>
          </a:p>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78960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t>
            </a:r>
            <a:r>
              <a:rPr lang="en-GB" dirty="0" smtClean="0"/>
              <a:t>came across the article when following up some of the references from a high-profile report published by the Sutton</a:t>
            </a:r>
            <a:r>
              <a:rPr lang="en-GB" baseline="0" dirty="0" smtClean="0"/>
              <a:t> Trust </a:t>
            </a:r>
            <a:r>
              <a:rPr lang="en-GB" dirty="0" smtClean="0"/>
              <a:t>that came out in October last year, entitled: What makes great teaching?</a:t>
            </a:r>
          </a:p>
          <a:p>
            <a:r>
              <a:rPr lang="en-GB" dirty="0" smtClean="0"/>
              <a:t>The report itself</a:t>
            </a:r>
            <a:r>
              <a:rPr lang="en-GB" baseline="0" dirty="0" smtClean="0"/>
              <a:t> was then picked up in the press…</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smtClean="0"/>
              <a:t>4</a:t>
            </a:fld>
            <a:endParaRPr lang="en-GB"/>
          </a:p>
        </p:txBody>
      </p:sp>
    </p:spTree>
    <p:extLst>
      <p:ext uri="{BB962C8B-B14F-4D97-AF65-F5344CB8AC3E}">
        <p14:creationId xmlns:p14="http://schemas.microsoft.com/office/powerpoint/2010/main" val="329959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smtClean="0"/>
              <a:t>5</a:t>
            </a:fld>
            <a:endParaRPr lang="en-GB"/>
          </a:p>
        </p:txBody>
      </p:sp>
    </p:spTree>
    <p:extLst>
      <p:ext uri="{BB962C8B-B14F-4D97-AF65-F5344CB8AC3E}">
        <p14:creationId xmlns:p14="http://schemas.microsoft.com/office/powerpoint/2010/main" val="349721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24454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identifying some key factors</a:t>
            </a:r>
            <a:r>
              <a:rPr lang="en-GB" baseline="0" dirty="0" smtClean="0"/>
              <a:t> that support great teaching, the report also sought to debunk some popular practices that are not supported by evidence.</a:t>
            </a:r>
            <a:endParaRPr lang="en-GB" dirty="0" smtClean="0"/>
          </a:p>
          <a:p>
            <a:r>
              <a:rPr lang="en-GB" dirty="0" smtClean="0"/>
              <a:t>According to the</a:t>
            </a:r>
            <a:r>
              <a:rPr lang="en-GB" baseline="0" dirty="0" smtClean="0"/>
              <a:t> report, </a:t>
            </a:r>
            <a:r>
              <a:rPr lang="en-GB" dirty="0" smtClean="0"/>
              <a:t>7 popular practices are not supported by empirical research.</a:t>
            </a:r>
          </a:p>
          <a:p>
            <a:r>
              <a:rPr lang="en-GB" dirty="0" smtClean="0"/>
              <a:t>Now reading this provoked</a:t>
            </a:r>
            <a:r>
              <a:rPr lang="en-GB" baseline="0" dirty="0" smtClean="0"/>
              <a:t> two reactions:  first, I felt a bit awkward – I’m sure I’m not the only one to leap on a widely publicised idea and extrapolate strategies and tasks based on its principles without thoroughly researching all of the evidence that may (or may not) support it, but nevertheless I thought ‘</a:t>
            </a:r>
            <a:r>
              <a:rPr lang="en-GB" baseline="0" dirty="0" err="1" smtClean="0"/>
              <a:t>Ooops</a:t>
            </a:r>
            <a:r>
              <a:rPr lang="en-GB" baseline="0" dirty="0" smtClean="0"/>
              <a:t>!’  Second, though, I found myself re-evaluating some of those ideas and strategies and finding that the reason I might still be using them is that they actually work for me and those I teach in the classroom.  And I reminded myself that, whilst empirical evidence is useful, teaching is a very dynamic, fast-moving job.  We don’t always have the luxury of waiting until educational researchers have had the time to set up, implement, evaluate, analyse and publish studies before we try out new ideas.  Sometimes we just try them for ourselves and judge whether they work, or not, for us at the local level.  We don’t then pronounce that these ideas are the new methodology, transferable to all classrooms and generalizable to every learning situation.  We just share what we have found, and invite others to try or adapt the thoughts.</a:t>
            </a:r>
          </a:p>
          <a:p>
            <a:r>
              <a:rPr lang="en-GB" baseline="0" dirty="0" smtClean="0"/>
              <a:t>That is the beauty of teaching as a profession.  And, whilst there have been pressures that have stymied our attempts to take risks in the classroom, there are signs that these are lessening a little!  Even Ofsted has publically and unequivocally declared itself methodologically neutral…!</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9594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School inspection handbook</a:t>
            </a:r>
          </a:p>
          <a:p>
            <a:r>
              <a:rPr lang="en-GB" sz="1200" kern="1200" dirty="0" smtClean="0">
                <a:solidFill>
                  <a:schemeClr val="tx1"/>
                </a:solidFill>
                <a:effectLst/>
                <a:latin typeface="+mn-lt"/>
                <a:ea typeface="+mn-ea"/>
                <a:cs typeface="+mn-cs"/>
              </a:rPr>
              <a:t>January 2015 , No. 120101</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p.57-58</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 like this has no doubt</a:t>
            </a:r>
            <a:r>
              <a:rPr lang="en-GB" sz="1200" kern="1200" baseline="0" dirty="0" smtClean="0">
                <a:solidFill>
                  <a:schemeClr val="tx1"/>
                </a:solidFill>
                <a:effectLst/>
                <a:latin typeface="+mn-lt"/>
                <a:ea typeface="+mn-ea"/>
                <a:cs typeface="+mn-cs"/>
              </a:rPr>
              <a:t> been helpful in encouraging certain organisations to be less dogmatic about particular practices.</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Whilst there were statements from Ofsted along these lines from as early as late 2013, it has taken a while for messages to get through.</a:t>
            </a:r>
          </a:p>
          <a:p>
            <a:r>
              <a:rPr lang="en-GB" sz="1200" kern="1200" baseline="0" dirty="0" smtClean="0">
                <a:solidFill>
                  <a:schemeClr val="tx1"/>
                </a:solidFill>
                <a:effectLst/>
                <a:latin typeface="+mn-lt"/>
                <a:ea typeface="+mn-ea"/>
                <a:cs typeface="+mn-cs"/>
              </a:rPr>
              <a:t>This wording from the SIH Jan 2015 is certainly the strongest yet.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So, with that freedom very much in mind, let’s return to memory!</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25016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Ofsted has withdrawn</a:t>
            </a:r>
            <a:r>
              <a:rPr lang="en-GB" sz="1200" b="1" kern="1200" baseline="0" dirty="0" smtClean="0">
                <a:solidFill>
                  <a:schemeClr val="tx1"/>
                </a:solidFill>
                <a:effectLst/>
                <a:latin typeface="+mn-lt"/>
                <a:ea typeface="+mn-ea"/>
                <a:cs typeface="+mn-cs"/>
              </a:rPr>
              <a:t> subject-specific guidance, or at least said that they will not be updating it further.</a:t>
            </a:r>
          </a:p>
          <a:p>
            <a:r>
              <a:rPr lang="en-GB" sz="1200" b="1" kern="1200" baseline="0" dirty="0" smtClean="0">
                <a:solidFill>
                  <a:schemeClr val="tx1"/>
                </a:solidFill>
                <a:effectLst/>
                <a:latin typeface="+mn-lt"/>
                <a:ea typeface="+mn-ea"/>
                <a:cs typeface="+mn-cs"/>
              </a:rPr>
              <a:t>I wonder, however, how much of what is in here is controversial?</a:t>
            </a:r>
            <a:br>
              <a:rPr lang="en-GB" sz="1200" b="1" kern="1200" baseline="0" dirty="0" smtClean="0">
                <a:solidFill>
                  <a:schemeClr val="tx1"/>
                </a:solidFill>
                <a:effectLst/>
                <a:latin typeface="+mn-lt"/>
                <a:ea typeface="+mn-ea"/>
                <a:cs typeface="+mn-cs"/>
              </a:rPr>
            </a:br>
            <a:r>
              <a:rPr lang="en-GB" sz="1200" b="1" kern="1200" baseline="0" dirty="0" smtClean="0">
                <a:solidFill>
                  <a:schemeClr val="tx1"/>
                </a:solidFill>
                <a:effectLst/>
                <a:latin typeface="+mn-lt"/>
                <a:ea typeface="+mn-ea"/>
                <a:cs typeface="+mn-cs"/>
              </a:rPr>
              <a:t>If we concentrate on the key elements in terms of what we would see from students in the classroom if the learning were outstanding, we arrive at the following:</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51670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8CE566-DD6D-40A5-92A5-A2E51D1A113D}"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408118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8CE566-DD6D-40A5-92A5-A2E51D1A113D}"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282874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8CE566-DD6D-40A5-92A5-A2E51D1A113D}"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370939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8CE566-DD6D-40A5-92A5-A2E51D1A113D}"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389211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8CE566-DD6D-40A5-92A5-A2E51D1A113D}"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33465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8CE566-DD6D-40A5-92A5-A2E51D1A113D}" type="datetimeFigureOut">
              <a:rPr lang="en-GB" smtClean="0"/>
              <a:t>20/02/2015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90028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8CE566-DD6D-40A5-92A5-A2E51D1A113D}" type="datetimeFigureOut">
              <a:rPr lang="en-GB" smtClean="0"/>
              <a:t>20/02/2015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318531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8CE566-DD6D-40A5-92A5-A2E51D1A113D}" type="datetimeFigureOut">
              <a:rPr lang="en-GB" smtClean="0"/>
              <a:t>20/02/2015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265002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CE566-DD6D-40A5-92A5-A2E51D1A113D}" type="datetimeFigureOut">
              <a:rPr lang="en-GB" smtClean="0"/>
              <a:t>20/02/2015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226910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CE566-DD6D-40A5-92A5-A2E51D1A113D}" type="datetimeFigureOut">
              <a:rPr lang="en-GB" smtClean="0"/>
              <a:t>20/02/2015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5305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CE566-DD6D-40A5-92A5-A2E51D1A113D}" type="datetimeFigureOut">
              <a:rPr lang="en-GB" smtClean="0"/>
              <a:t>20/02/2015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13E2E0-2B9F-43D1-A2FA-279E9814E015}" type="slidenum">
              <a:rPr lang="en-GB" smtClean="0"/>
              <a:t>‹#›</a:t>
            </a:fld>
            <a:endParaRPr lang="en-GB"/>
          </a:p>
        </p:txBody>
      </p:sp>
    </p:spTree>
    <p:extLst>
      <p:ext uri="{BB962C8B-B14F-4D97-AF65-F5344CB8AC3E}">
        <p14:creationId xmlns:p14="http://schemas.microsoft.com/office/powerpoint/2010/main" val="270098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CE566-DD6D-40A5-92A5-A2E51D1A113D}" type="datetimeFigureOut">
              <a:rPr lang="en-GB" smtClean="0"/>
              <a:t>20/02/2015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3E2E0-2B9F-43D1-A2FA-279E9814E015}" type="slidenum">
              <a:rPr lang="en-GB" smtClean="0"/>
              <a:t>‹#›</a:t>
            </a:fld>
            <a:endParaRPr lang="en-GB"/>
          </a:p>
        </p:txBody>
      </p:sp>
    </p:spTree>
    <p:extLst>
      <p:ext uri="{BB962C8B-B14F-4D97-AF65-F5344CB8AC3E}">
        <p14:creationId xmlns:p14="http://schemas.microsoft.com/office/powerpoint/2010/main" val="1033920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eadermagazine.co.uk/article.php?id=62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67798" y="1512268"/>
            <a:ext cx="7772400" cy="2387600"/>
          </a:xfrm>
        </p:spPr>
        <p:txBody>
          <a:bodyPr>
            <a:normAutofit fontScale="90000"/>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What makes outstanding teaching and learning in languages?</a:t>
            </a:r>
            <a:endParaRPr lang="en-GB" sz="53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Subtitle 2"/>
          <p:cNvSpPr>
            <a:spLocks noGrp="1"/>
          </p:cNvSpPr>
          <p:nvPr>
            <p:ph type="subTitle" idx="1"/>
          </p:nvPr>
        </p:nvSpPr>
        <p:spPr>
          <a:xfrm>
            <a:off x="936938" y="5867433"/>
            <a:ext cx="6858000" cy="1655762"/>
          </a:xfrm>
        </p:spPr>
        <p:txBody>
          <a:bodyPr>
            <a:normAutofit/>
          </a:bodyPr>
          <a:lstStyle/>
          <a:p>
            <a:r>
              <a:rPr lang="en-GB" sz="2800" b="1" dirty="0" smtClean="0">
                <a:latin typeface="Arial" panose="020B0604020202020204" pitchFamily="34" charset="0"/>
                <a:cs typeface="Arial" panose="020B0604020202020204" pitchFamily="34" charset="0"/>
              </a:rPr>
              <a:t>Rachel Hawkes</a:t>
            </a:r>
            <a:br>
              <a:rPr lang="en-GB" sz="2800" b="1" dirty="0" smtClean="0">
                <a:latin typeface="Arial" panose="020B0604020202020204" pitchFamily="34" charset="0"/>
                <a:cs typeface="Arial" panose="020B0604020202020204" pitchFamily="34" charset="0"/>
              </a:rPr>
            </a:br>
            <a:endParaRPr lang="en-GB" sz="2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3515932" y="3997012"/>
            <a:ext cx="1676132" cy="1676132"/>
          </a:xfrm>
          <a:prstGeom prst="rect">
            <a:avLst/>
          </a:prstGeom>
        </p:spPr>
      </p:pic>
    </p:spTree>
    <p:extLst>
      <p:ext uri="{BB962C8B-B14F-4D97-AF65-F5344CB8AC3E}">
        <p14:creationId xmlns:p14="http://schemas.microsoft.com/office/powerpoint/2010/main" val="2434966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Outstanding learning</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28650" y="1434216"/>
            <a:ext cx="7886700" cy="5197094"/>
          </a:xfrm>
        </p:spPr>
        <p:txBody>
          <a:bodyPr>
            <a:normAutofit/>
          </a:bodyPr>
          <a:lstStyle/>
          <a:p>
            <a:r>
              <a:rPr lang="en-GB" dirty="0" smtClean="0">
                <a:latin typeface="Arial" panose="020B0604020202020204" pitchFamily="34" charset="0"/>
                <a:cs typeface="Arial" panose="020B0604020202020204" pitchFamily="34" charset="0"/>
              </a:rPr>
              <a:t>Students communicate with enthusiasm</a:t>
            </a:r>
          </a:p>
          <a:p>
            <a:r>
              <a:rPr lang="en-GB" dirty="0" smtClean="0">
                <a:latin typeface="Arial" panose="020B0604020202020204" pitchFamily="34" charset="0"/>
                <a:cs typeface="Arial" panose="020B0604020202020204" pitchFamily="34" charset="0"/>
              </a:rPr>
              <a:t>Students make rapid, sustained progress</a:t>
            </a:r>
          </a:p>
          <a:p>
            <a:r>
              <a:rPr lang="en-GB" dirty="0" smtClean="0">
                <a:latin typeface="Arial" panose="020B0604020202020204" pitchFamily="34" charset="0"/>
                <a:cs typeface="Arial" panose="020B0604020202020204" pitchFamily="34" charset="0"/>
              </a:rPr>
              <a:t>Students use the target language for everyday communication</a:t>
            </a:r>
          </a:p>
          <a:p>
            <a:r>
              <a:rPr lang="en-GB" dirty="0" smtClean="0">
                <a:latin typeface="Arial" panose="020B0604020202020204" pitchFamily="34" charset="0"/>
                <a:cs typeface="Arial" panose="020B0604020202020204" pitchFamily="34" charset="0"/>
              </a:rPr>
              <a:t>Students develop cultural / intercultural knowledge</a:t>
            </a:r>
          </a:p>
          <a:p>
            <a:r>
              <a:rPr lang="en-GB" dirty="0" smtClean="0">
                <a:latin typeface="Arial" panose="020B0604020202020204" pitchFamily="34" charset="0"/>
                <a:cs typeface="Arial" panose="020B0604020202020204" pitchFamily="34" charset="0"/>
              </a:rPr>
              <a:t>Students want to use the target language for real communication</a:t>
            </a:r>
          </a:p>
          <a:p>
            <a:r>
              <a:rPr lang="en-GB" dirty="0" smtClean="0">
                <a:latin typeface="Arial" panose="020B0604020202020204" pitchFamily="34" charset="0"/>
                <a:cs typeface="Arial" panose="020B0604020202020204" pitchFamily="34" charset="0"/>
              </a:rPr>
              <a:t>Students make progress in all four skills</a:t>
            </a:r>
          </a:p>
          <a:p>
            <a:r>
              <a:rPr lang="en-GB" dirty="0" smtClean="0">
                <a:latin typeface="Arial" panose="020B0604020202020204" pitchFamily="34" charset="0"/>
                <a:cs typeface="Arial" panose="020B0604020202020204" pitchFamily="34" charset="0"/>
              </a:rPr>
              <a:t>Students are involved in assessment in the target language</a:t>
            </a:r>
          </a:p>
          <a:p>
            <a:endParaRPr lang="en-GB" i="1" dirty="0" smtClean="0"/>
          </a:p>
          <a:p>
            <a:endParaRPr lang="en-GB" i="1" dirty="0" smtClean="0"/>
          </a:p>
        </p:txBody>
      </p:sp>
    </p:spTree>
    <p:extLst>
      <p:ext uri="{BB962C8B-B14F-4D97-AF65-F5344CB8AC3E}">
        <p14:creationId xmlns:p14="http://schemas.microsoft.com/office/powerpoint/2010/main" val="29255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Classroom indicators</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28650" y="1434216"/>
            <a:ext cx="7886700" cy="5197094"/>
          </a:xfrm>
        </p:spPr>
        <p:txBody>
          <a:bodyPr>
            <a:normAutofit/>
          </a:bodyPr>
          <a:lstStyle/>
          <a:p>
            <a:r>
              <a:rPr lang="en-GB" sz="2400" dirty="0" smtClean="0">
                <a:latin typeface="Arial" panose="020B0604020202020204" pitchFamily="34" charset="0"/>
                <a:cs typeface="Arial" panose="020B0604020202020204" pitchFamily="34" charset="0"/>
              </a:rPr>
              <a:t>Students asking questions of all kinds</a:t>
            </a:r>
          </a:p>
          <a:p>
            <a:r>
              <a:rPr lang="en-GB" sz="2400" dirty="0" smtClean="0">
                <a:latin typeface="Arial" panose="020B0604020202020204" pitchFamily="34" charset="0"/>
                <a:cs typeface="Arial" panose="020B0604020202020204" pitchFamily="34" charset="0"/>
              </a:rPr>
              <a:t>Students sharing what they know</a:t>
            </a:r>
          </a:p>
          <a:p>
            <a:r>
              <a:rPr lang="en-GB" sz="2400" dirty="0" smtClean="0">
                <a:latin typeface="Arial" panose="020B0604020202020204" pitchFamily="34" charset="0"/>
                <a:cs typeface="Arial" panose="020B0604020202020204" pitchFamily="34" charset="0"/>
              </a:rPr>
              <a:t>Students wanting to have their work checked</a:t>
            </a:r>
          </a:p>
          <a:p>
            <a:r>
              <a:rPr lang="en-GB" sz="2400" dirty="0" smtClean="0">
                <a:latin typeface="Arial" panose="020B0604020202020204" pitchFamily="34" charset="0"/>
                <a:cs typeface="Arial" panose="020B0604020202020204" pitchFamily="34" charset="0"/>
              </a:rPr>
              <a:t>Students thinking (silence and noise!)</a:t>
            </a:r>
          </a:p>
          <a:p>
            <a:r>
              <a:rPr lang="en-GB" sz="2400" dirty="0" smtClean="0">
                <a:latin typeface="Arial" panose="020B0604020202020204" pitchFamily="34" charset="0"/>
                <a:cs typeface="Arial" panose="020B0604020202020204" pitchFamily="34" charset="0"/>
              </a:rPr>
              <a:t>Students talking in the target language (a lot!)</a:t>
            </a:r>
          </a:p>
          <a:p>
            <a:r>
              <a:rPr lang="en-GB" sz="2400" dirty="0" smtClean="0">
                <a:latin typeface="Arial" panose="020B0604020202020204" pitchFamily="34" charset="0"/>
                <a:cs typeface="Arial" panose="020B0604020202020204" pitchFamily="34" charset="0"/>
              </a:rPr>
              <a:t>Students remembering over time (language and concepts)</a:t>
            </a:r>
          </a:p>
          <a:p>
            <a:r>
              <a:rPr lang="en-GB" sz="2400" dirty="0" smtClean="0">
                <a:latin typeface="Arial" panose="020B0604020202020204" pitchFamily="34" charset="0"/>
                <a:cs typeface="Arial" panose="020B0604020202020204" pitchFamily="34" charset="0"/>
              </a:rPr>
              <a:t>Students making links and hypotheses – generating language for themselves</a:t>
            </a:r>
          </a:p>
          <a:p>
            <a:r>
              <a:rPr lang="en-GB" sz="2400" dirty="0" smtClean="0">
                <a:latin typeface="Arial" panose="020B0604020202020204" pitchFamily="34" charset="0"/>
                <a:cs typeface="Arial" panose="020B0604020202020204" pitchFamily="34" charset="0"/>
              </a:rPr>
              <a:t>Students using reference resources to support their spoken / written output</a:t>
            </a:r>
          </a:p>
          <a:p>
            <a:endParaRPr lang="en-GB" i="1" dirty="0" smtClean="0"/>
          </a:p>
          <a:p>
            <a:endParaRPr lang="en-GB" i="1" dirty="0" smtClean="0"/>
          </a:p>
        </p:txBody>
      </p:sp>
    </p:spTree>
    <p:extLst>
      <p:ext uri="{BB962C8B-B14F-4D97-AF65-F5344CB8AC3E}">
        <p14:creationId xmlns:p14="http://schemas.microsoft.com/office/powerpoint/2010/main" val="379393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628650" y="487372"/>
            <a:ext cx="7886700" cy="1325563"/>
          </a:xfrm>
        </p:spPr>
        <p:txBody>
          <a:bodyPr>
            <a:normAutofit fontScale="90000"/>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The difference between good and outstanding…</a:t>
            </a:r>
            <a:r>
              <a:rPr lang="en-GB" b="1" dirty="0"/>
              <a:t/>
            </a:r>
            <a:br>
              <a:rPr lang="en-GB" b="1" dirty="0"/>
            </a:b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759852" y="1812935"/>
            <a:ext cx="7405353" cy="5347718"/>
          </a:xfrm>
        </p:spPr>
        <p:txBody>
          <a:bodyPr>
            <a:normAutofit/>
          </a:bodyPr>
          <a:lstStyle/>
          <a:p>
            <a:pPr marL="0" lvl="0" indent="0">
              <a:buNone/>
            </a:pPr>
            <a:r>
              <a:rPr lang="en-US" dirty="0" smtClean="0">
                <a:latin typeface="Arial" panose="020B0604020202020204" pitchFamily="34" charset="0"/>
                <a:cs typeface="Arial" panose="020B0604020202020204" pitchFamily="34" charset="0"/>
              </a:rPr>
              <a:t>“Outstanding </a:t>
            </a:r>
            <a:r>
              <a:rPr lang="en-US" dirty="0">
                <a:latin typeface="Arial" panose="020B0604020202020204" pitchFamily="34" charset="0"/>
                <a:cs typeface="Arial" panose="020B0604020202020204" pitchFamily="34" charset="0"/>
              </a:rPr>
              <a:t>lessons don't need to be perfect, and even with a comprehensive list like this, it can be difficult to gauge where the line is between good and outstanding. When in doubt, my litmus test is whether there is a </a:t>
            </a:r>
            <a:r>
              <a:rPr lang="en-US" b="1" dirty="0">
                <a:latin typeface="Arial" panose="020B0604020202020204" pitchFamily="34" charset="0"/>
                <a:cs typeface="Arial" panose="020B0604020202020204" pitchFamily="34" charset="0"/>
              </a:rPr>
              <a:t>real relationship between students and the teacher</a:t>
            </a:r>
            <a:r>
              <a:rPr lang="en-US" dirty="0">
                <a:latin typeface="Arial" panose="020B0604020202020204" pitchFamily="34" charset="0"/>
                <a:cs typeface="Arial" panose="020B0604020202020204" pitchFamily="34" charset="0"/>
              </a:rPr>
              <a:t> that produces </a:t>
            </a:r>
            <a:r>
              <a:rPr lang="en-US" b="1" dirty="0">
                <a:latin typeface="Arial" panose="020B0604020202020204" pitchFamily="34" charset="0"/>
                <a:cs typeface="Arial" panose="020B0604020202020204" pitchFamily="34" charset="0"/>
              </a:rPr>
              <a:t>a tangible air of enthusiasm and enjoyment</a:t>
            </a:r>
            <a:r>
              <a:rPr lang="en-US"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4" name="Rectangle 3"/>
          <p:cNvSpPr/>
          <p:nvPr/>
        </p:nvSpPr>
        <p:spPr>
          <a:xfrm>
            <a:off x="933717" y="5695880"/>
            <a:ext cx="6754969" cy="1020921"/>
          </a:xfrm>
          <a:prstGeom prst="rect">
            <a:avLst/>
          </a:prstGeom>
        </p:spPr>
        <p:txBody>
          <a:bodyPr wrap="square">
            <a:spAutoFit/>
          </a:bodyPr>
          <a:lstStyle/>
          <a:p>
            <a:pPr>
              <a:lnSpc>
                <a:spcPct val="115000"/>
              </a:lnSpc>
              <a:spcAft>
                <a:spcPts val="1000"/>
              </a:spcAft>
            </a:pPr>
            <a:r>
              <a:rPr lang="en-GB" dirty="0" smtClean="0">
                <a:latin typeface="Arial" panose="020B0604020202020204" pitchFamily="34" charset="0"/>
                <a:ea typeface="Times New Roman" panose="02020603050405020304" pitchFamily="18" charset="0"/>
                <a:cs typeface="Arial" panose="020B0604020202020204" pitchFamily="34" charset="0"/>
              </a:rPr>
              <a:t>Tony </a:t>
            </a:r>
            <a:r>
              <a:rPr lang="en-GB" dirty="0" err="1" smtClean="0">
                <a:latin typeface="Arial" panose="020B0604020202020204" pitchFamily="34" charset="0"/>
                <a:ea typeface="Times New Roman" panose="02020603050405020304" pitchFamily="18" charset="0"/>
                <a:cs typeface="Arial" panose="020B0604020202020204" pitchFamily="34" charset="0"/>
              </a:rPr>
              <a:t>Thornley</a:t>
            </a:r>
            <a:r>
              <a:rPr lang="en-US"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
            </a:r>
            <a:br>
              <a:rPr lang="en-US"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br>
            <a:r>
              <a:rPr lang="en-US"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http</a:t>
            </a:r>
            <a:r>
              <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://www.leadermagazine.co.uk/article.php?id=623</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smtClean="0">
                <a:latin typeface="Arial" panose="020B0604020202020204" pitchFamily="34" charset="0"/>
                <a:ea typeface="Times New Roman" panose="02020603050405020304" pitchFamily="18" charset="0"/>
                <a:cs typeface="Arial" panose="020B0604020202020204" pitchFamily="34" charset="0"/>
              </a:rPr>
              <a:t/>
            </a:r>
            <a:br>
              <a:rPr lang="en-US" dirty="0" smtClean="0">
                <a:latin typeface="Arial" panose="020B0604020202020204" pitchFamily="34" charset="0"/>
                <a:ea typeface="Times New Roman" panose="02020603050405020304" pitchFamily="18" charset="0"/>
                <a:cs typeface="Arial" panose="020B0604020202020204" pitchFamily="34" charset="0"/>
              </a:rPr>
            </a:br>
            <a:r>
              <a:rPr lang="en-US" dirty="0" smtClean="0">
                <a:latin typeface="Arial" panose="020B0604020202020204" pitchFamily="34" charset="0"/>
                <a:ea typeface="Times New Roman" panose="02020603050405020304" pitchFamily="18" charset="0"/>
                <a:cs typeface="Arial" panose="020B0604020202020204" pitchFamily="34" charset="0"/>
              </a:rPr>
              <a:t>ASCL </a:t>
            </a:r>
            <a:r>
              <a:rPr lang="en-US" dirty="0">
                <a:latin typeface="Arial" panose="020B0604020202020204" pitchFamily="34" charset="0"/>
                <a:ea typeface="Times New Roman" panose="02020603050405020304" pitchFamily="18" charset="0"/>
                <a:cs typeface="Arial" panose="020B0604020202020204" pitchFamily="34" charset="0"/>
              </a:rPr>
              <a:t>– Leader Magazine </a:t>
            </a:r>
            <a:r>
              <a:rPr lang="en-US" dirty="0" smtClean="0">
                <a:latin typeface="Arial" panose="020B0604020202020204" pitchFamily="34" charset="0"/>
                <a:ea typeface="Times New Roman" panose="02020603050405020304" pitchFamily="18" charset="0"/>
                <a:cs typeface="Arial" panose="020B0604020202020204" pitchFamily="34" charset="0"/>
              </a:rPr>
              <a:t>online</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7413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628650" y="487372"/>
            <a:ext cx="7886700" cy="1325563"/>
          </a:xfrm>
        </p:spPr>
        <p:txBody>
          <a:bodyPr>
            <a:normAutofit/>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My list for outstanding</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Content Placeholder 5"/>
          <p:cNvSpPr>
            <a:spLocks noGrp="1"/>
          </p:cNvSpPr>
          <p:nvPr>
            <p:ph idx="1"/>
          </p:nvPr>
        </p:nvSpPr>
        <p:spPr>
          <a:xfrm>
            <a:off x="628650" y="1632442"/>
            <a:ext cx="7886700" cy="4351338"/>
          </a:xfrm>
        </p:spPr>
        <p:txBody>
          <a:bodyPr/>
          <a:lstStyle/>
          <a:p>
            <a:r>
              <a:rPr lang="en-GB" dirty="0" smtClean="0">
                <a:latin typeface="Arial" panose="020B0604020202020204" pitchFamily="34" charset="0"/>
                <a:cs typeface="Arial" panose="020B0604020202020204" pitchFamily="34" charset="0"/>
              </a:rPr>
              <a:t>Strong relationships and a positive learning environment</a:t>
            </a:r>
          </a:p>
          <a:p>
            <a:r>
              <a:rPr lang="en-GB" dirty="0" smtClean="0">
                <a:latin typeface="Arial" panose="020B0604020202020204" pitchFamily="34" charset="0"/>
                <a:cs typeface="Arial" panose="020B0604020202020204" pitchFamily="34" charset="0"/>
              </a:rPr>
              <a:t>High quality oral interaction</a:t>
            </a:r>
          </a:p>
          <a:p>
            <a:r>
              <a:rPr lang="en-GB" dirty="0" smtClean="0">
                <a:latin typeface="Arial" panose="020B0604020202020204" pitchFamily="34" charset="0"/>
                <a:cs typeface="Arial" panose="020B0604020202020204" pitchFamily="34" charset="0"/>
              </a:rPr>
              <a:t>Varied and effective memory / retention strategies</a:t>
            </a:r>
          </a:p>
          <a:p>
            <a:r>
              <a:rPr lang="en-GB" dirty="0" smtClean="0">
                <a:latin typeface="Arial" panose="020B0604020202020204" pitchFamily="34" charset="0"/>
                <a:cs typeface="Arial" panose="020B0604020202020204" pitchFamily="34" charset="0"/>
              </a:rPr>
              <a:t>Appropriate differentiation</a:t>
            </a:r>
          </a:p>
          <a:p>
            <a:r>
              <a:rPr lang="en-GB" dirty="0" smtClean="0">
                <a:latin typeface="Arial" panose="020B0604020202020204" pitchFamily="34" charset="0"/>
                <a:cs typeface="Arial" panose="020B0604020202020204" pitchFamily="34" charset="0"/>
              </a:rPr>
              <a:t>Student involvement in assessment (and planning?)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341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628650" y="487372"/>
            <a:ext cx="7886700" cy="1325563"/>
          </a:xfrm>
        </p:spPr>
        <p:txBody>
          <a:bodyPr>
            <a:normAutofit/>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Final thought</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6"/>
          <p:cNvSpPr>
            <a:spLocks noGrp="1"/>
          </p:cNvSpPr>
          <p:nvPr>
            <p:ph idx="1"/>
          </p:nvPr>
        </p:nvSpPr>
        <p:spPr>
          <a:xfrm>
            <a:off x="628650" y="1980171"/>
            <a:ext cx="7886700" cy="4337598"/>
          </a:xfrm>
          <a:prstGeom prst="rect">
            <a:avLst/>
          </a:prstGeom>
        </p:spPr>
        <p:txBody>
          <a:bodyPr wrap="square">
            <a:spAutoFit/>
          </a:bodyPr>
          <a:lstStyle/>
          <a:p>
            <a:pPr marL="0" indent="0">
              <a:buNone/>
            </a:pPr>
            <a:r>
              <a:rPr lang="en-GB" sz="3200" dirty="0">
                <a:latin typeface="Arial" panose="020B0604020202020204" pitchFamily="34" charset="0"/>
                <a:cs typeface="Arial" panose="020B0604020202020204" pitchFamily="34" charset="0"/>
              </a:rPr>
              <a:t>“We think of efficient teachers with a sense of recognition, but those who have touched our humanity we remember with gratitude. Learning is the less essential mineral, but warmth is the life element for the child’s soul, no less than for the growing plant’  </a:t>
            </a:r>
            <a:r>
              <a:rPr lang="en-GB" sz="3200" dirty="0" smtClean="0">
                <a:latin typeface="Arial" panose="020B0604020202020204" pitchFamily="34" charset="0"/>
                <a:cs typeface="Arial" panose="020B0604020202020204" pitchFamily="34" charset="0"/>
              </a:rPr>
              <a:t> </a:t>
            </a:r>
            <a:endParaRPr lang="en-GB" sz="3200" dirty="0" smtClean="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b="1" dirty="0" smtClean="0">
                <a:latin typeface="Segoe Print" panose="02000600000000000000" pitchFamily="2" charset="0"/>
                <a:cs typeface="Arial" panose="020B0604020202020204" pitchFamily="34" charset="0"/>
              </a:rPr>
              <a:t>Jung</a:t>
            </a:r>
            <a:endParaRPr lang="en-GB" sz="3200" b="1" dirty="0">
              <a:latin typeface="Segoe Print" panose="02000600000000000000" pitchFamily="2" charset="0"/>
              <a:cs typeface="Arial" panose="020B0604020202020204" pitchFamily="34" charset="0"/>
            </a:endParaRPr>
          </a:p>
        </p:txBody>
      </p:sp>
    </p:spTree>
    <p:extLst>
      <p:ext uri="{BB962C8B-B14F-4D97-AF65-F5344CB8AC3E}">
        <p14:creationId xmlns:p14="http://schemas.microsoft.com/office/powerpoint/2010/main" val="2694945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467798" y="1512268"/>
            <a:ext cx="7772400" cy="2387600"/>
          </a:xfrm>
        </p:spPr>
        <p:txBody>
          <a:bodyPr>
            <a:normAutofit fontScale="90000"/>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What makes outstanding teaching and learning in languages?</a:t>
            </a:r>
            <a:endParaRPr lang="en-GB" sz="53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Subtitle 2"/>
          <p:cNvSpPr>
            <a:spLocks noGrp="1"/>
          </p:cNvSpPr>
          <p:nvPr>
            <p:ph type="subTitle" idx="1"/>
          </p:nvPr>
        </p:nvSpPr>
        <p:spPr>
          <a:xfrm>
            <a:off x="936938" y="5867433"/>
            <a:ext cx="6858000" cy="1655762"/>
          </a:xfrm>
        </p:spPr>
        <p:txBody>
          <a:bodyPr>
            <a:normAutofit/>
          </a:bodyPr>
          <a:lstStyle/>
          <a:p>
            <a:r>
              <a:rPr lang="en-GB" sz="2800" b="1" dirty="0" smtClean="0">
                <a:latin typeface="Arial" panose="020B0604020202020204" pitchFamily="34" charset="0"/>
                <a:cs typeface="Arial" panose="020B0604020202020204" pitchFamily="34" charset="0"/>
              </a:rPr>
              <a:t>Rachel Hawkes</a:t>
            </a:r>
            <a:br>
              <a:rPr lang="en-GB" sz="2800" b="1" dirty="0" smtClean="0">
                <a:latin typeface="Arial" panose="020B0604020202020204" pitchFamily="34" charset="0"/>
                <a:cs typeface="Arial" panose="020B0604020202020204" pitchFamily="34" charset="0"/>
              </a:rPr>
            </a:br>
            <a:endParaRPr lang="en-GB" sz="2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3515932" y="3997012"/>
            <a:ext cx="1676132" cy="1676132"/>
          </a:xfrm>
          <a:prstGeom prst="rect">
            <a:avLst/>
          </a:prstGeom>
        </p:spPr>
      </p:pic>
    </p:spTree>
    <p:extLst>
      <p:ext uri="{BB962C8B-B14F-4D97-AF65-F5344CB8AC3E}">
        <p14:creationId xmlns:p14="http://schemas.microsoft.com/office/powerpoint/2010/main" val="318820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69852" y="288532"/>
            <a:ext cx="8674148" cy="1609344"/>
          </a:xfrm>
        </p:spPr>
        <p:txBody>
          <a:bodyPr>
            <a:normAutofit fontScale="90000"/>
          </a:bodyPr>
          <a:lstStyle/>
          <a:p>
            <a:r>
              <a:rPr lang="en-GB" sz="5400" cap="none" dirty="0" smtClean="0">
                <a:latin typeface="Segoe UI Black" panose="020B0A02040204020203" pitchFamily="34" charset="0"/>
                <a:ea typeface="Segoe UI Black" panose="020B0A02040204020203" pitchFamily="34" charset="0"/>
                <a:cs typeface="Segoe UI Black" panose="020B0A02040204020203" pitchFamily="34" charset="0"/>
              </a:rPr>
              <a:t>How is teaching languages </a:t>
            </a:r>
            <a:br>
              <a:rPr lang="en-GB" sz="5400" cap="none" dirty="0" smtClean="0">
                <a:latin typeface="Segoe UI Black" panose="020B0A02040204020203" pitchFamily="34" charset="0"/>
                <a:ea typeface="Segoe UI Black" panose="020B0A02040204020203" pitchFamily="34" charset="0"/>
                <a:cs typeface="Segoe UI Black" panose="020B0A02040204020203" pitchFamily="34" charset="0"/>
              </a:rPr>
            </a:br>
            <a:r>
              <a:rPr lang="en-GB" sz="5400" cap="none" dirty="0" smtClean="0">
                <a:latin typeface="Segoe UI Black" panose="020B0A02040204020203" pitchFamily="34" charset="0"/>
                <a:ea typeface="Segoe UI Black" panose="020B0A02040204020203" pitchFamily="34" charset="0"/>
                <a:cs typeface="Segoe UI Black" panose="020B0A02040204020203" pitchFamily="34" charset="0"/>
              </a:rPr>
              <a:t>like herding cats?</a:t>
            </a:r>
            <a:endParaRPr lang="en-GB" sz="5400" cap="none"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4" name="Herding Cats - YouTub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87566" y="1897876"/>
            <a:ext cx="5764057" cy="4322620"/>
          </a:xfrm>
        </p:spPr>
      </p:pic>
    </p:spTree>
    <p:extLst>
      <p:ext uri="{BB962C8B-B14F-4D97-AF65-F5344CB8AC3E}">
        <p14:creationId xmlns:p14="http://schemas.microsoft.com/office/powerpoint/2010/main" val="3754529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10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628650" y="487372"/>
            <a:ext cx="7886700" cy="1325563"/>
          </a:xfrm>
        </p:spPr>
        <p:txBody>
          <a:bodyPr>
            <a:normAutofit/>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Opening thought</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extBox 5"/>
          <p:cNvSpPr txBox="1"/>
          <p:nvPr/>
        </p:nvSpPr>
        <p:spPr>
          <a:xfrm>
            <a:off x="899023" y="2161624"/>
            <a:ext cx="6912768" cy="3477875"/>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 If you want to go fast, go alone but if you want to go far, go together</a:t>
            </a:r>
            <a:r>
              <a:rPr lang="en-GB" sz="4400" dirty="0" smtClean="0">
                <a:latin typeface="Arial" panose="020B0604020202020204" pitchFamily="34" charset="0"/>
                <a:cs typeface="Arial" panose="020B0604020202020204" pitchFamily="34" charset="0"/>
              </a:rPr>
              <a:t>.”</a:t>
            </a:r>
          </a:p>
          <a:p>
            <a:pPr algn="ctr"/>
            <a:r>
              <a:rPr lang="en-GB" sz="4400" dirty="0" smtClean="0">
                <a:latin typeface="Arial" panose="020B0604020202020204" pitchFamily="34" charset="0"/>
                <a:cs typeface="Arial" panose="020B0604020202020204" pitchFamily="34" charset="0"/>
              </a:rPr>
              <a:t>  </a:t>
            </a:r>
            <a:r>
              <a:rPr lang="en-GB" sz="4400" dirty="0" smtClean="0">
                <a:latin typeface="Arial" panose="020B0604020202020204" pitchFamily="34" charset="0"/>
                <a:cs typeface="Arial" panose="020B0604020202020204" pitchFamily="34" charset="0"/>
              </a:rPr>
              <a:t/>
            </a:r>
            <a:br>
              <a:rPr lang="en-GB" sz="4400" dirty="0" smtClean="0">
                <a:latin typeface="Arial" panose="020B0604020202020204" pitchFamily="34" charset="0"/>
                <a:cs typeface="Arial" panose="020B0604020202020204" pitchFamily="34" charset="0"/>
              </a:rPr>
            </a:br>
            <a:r>
              <a:rPr lang="en-GB" sz="4400" dirty="0" smtClean="0">
                <a:latin typeface="Arial" panose="020B0604020202020204" pitchFamily="34" charset="0"/>
                <a:cs typeface="Arial" panose="020B0604020202020204" pitchFamily="34" charset="0"/>
              </a:rPr>
              <a:t>African proverb</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67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3"/>
          <a:srcRect b="46766"/>
          <a:stretch/>
        </p:blipFill>
        <p:spPr>
          <a:xfrm>
            <a:off x="380060" y="1967147"/>
            <a:ext cx="3840890" cy="1311826"/>
          </a:xfrm>
          <a:prstGeom prst="rect">
            <a:avLst/>
          </a:prstGeom>
        </p:spPr>
      </p:pic>
      <p:pic>
        <p:nvPicPr>
          <p:cNvPr id="6" name="Picture 5"/>
          <p:cNvPicPr>
            <a:picLocks noChangeAspect="1"/>
          </p:cNvPicPr>
          <p:nvPr/>
        </p:nvPicPr>
        <p:blipFill>
          <a:blip r:embed="rId4"/>
          <a:stretch>
            <a:fillRect/>
          </a:stretch>
        </p:blipFill>
        <p:spPr>
          <a:xfrm>
            <a:off x="589140" y="517435"/>
            <a:ext cx="2505075" cy="1238250"/>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4088875" y="517435"/>
            <a:ext cx="4714875" cy="5334000"/>
          </a:xfrm>
          <a:prstGeom prst="rect">
            <a:avLst/>
          </a:prstGeom>
        </p:spPr>
      </p:pic>
      <p:pic>
        <p:nvPicPr>
          <p:cNvPr id="8" name="Picture 7"/>
          <p:cNvPicPr>
            <a:picLocks noChangeAspect="1"/>
          </p:cNvPicPr>
          <p:nvPr/>
        </p:nvPicPr>
        <p:blipFill>
          <a:blip r:embed="rId6"/>
          <a:stretch>
            <a:fillRect/>
          </a:stretch>
        </p:blipFill>
        <p:spPr>
          <a:xfrm>
            <a:off x="380060" y="3488426"/>
            <a:ext cx="3508271" cy="2363009"/>
          </a:xfrm>
          <a:prstGeom prst="rect">
            <a:avLst/>
          </a:prstGeom>
        </p:spPr>
      </p:pic>
    </p:spTree>
    <p:extLst>
      <p:ext uri="{BB962C8B-B14F-4D97-AF65-F5344CB8AC3E}">
        <p14:creationId xmlns:p14="http://schemas.microsoft.com/office/powerpoint/2010/main" val="3723676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1485900" y="733425"/>
            <a:ext cx="6172200" cy="5391150"/>
          </a:xfrm>
          <a:prstGeom prst="rect">
            <a:avLst/>
          </a:prstGeom>
        </p:spPr>
      </p:pic>
      <p:pic>
        <p:nvPicPr>
          <p:cNvPr id="3" name="Picture 2"/>
          <p:cNvPicPr>
            <a:picLocks noChangeAspect="1"/>
          </p:cNvPicPr>
          <p:nvPr/>
        </p:nvPicPr>
        <p:blipFill>
          <a:blip r:embed="rId4"/>
          <a:stretch>
            <a:fillRect/>
          </a:stretch>
        </p:blipFill>
        <p:spPr>
          <a:xfrm>
            <a:off x="1485900" y="228600"/>
            <a:ext cx="2876550" cy="504825"/>
          </a:xfrm>
          <a:prstGeom prst="rect">
            <a:avLst/>
          </a:prstGeom>
        </p:spPr>
      </p:pic>
    </p:spTree>
    <p:extLst>
      <p:ext uri="{BB962C8B-B14F-4D97-AF65-F5344CB8AC3E}">
        <p14:creationId xmlns:p14="http://schemas.microsoft.com/office/powerpoint/2010/main" val="3877607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 name="Picture 3"/>
          <p:cNvPicPr>
            <a:picLocks noChangeAspect="1"/>
          </p:cNvPicPr>
          <p:nvPr/>
        </p:nvPicPr>
        <p:blipFill>
          <a:blip r:embed="rId3"/>
          <a:stretch>
            <a:fillRect/>
          </a:stretch>
        </p:blipFill>
        <p:spPr>
          <a:xfrm>
            <a:off x="5100705" y="321904"/>
            <a:ext cx="3295650" cy="676275"/>
          </a:xfrm>
          <a:prstGeom prst="rect">
            <a:avLst/>
          </a:prstGeom>
        </p:spPr>
      </p:pic>
      <p:pic>
        <p:nvPicPr>
          <p:cNvPr id="6" name="Picture 5"/>
          <p:cNvPicPr>
            <a:picLocks noChangeAspect="1"/>
          </p:cNvPicPr>
          <p:nvPr/>
        </p:nvPicPr>
        <p:blipFill>
          <a:blip r:embed="rId4"/>
          <a:stretch>
            <a:fillRect/>
          </a:stretch>
        </p:blipFill>
        <p:spPr>
          <a:xfrm>
            <a:off x="1256025" y="1123815"/>
            <a:ext cx="6219825" cy="5467350"/>
          </a:xfrm>
          <a:prstGeom prst="rect">
            <a:avLst/>
          </a:prstGeom>
        </p:spPr>
      </p:pic>
    </p:spTree>
    <p:extLst>
      <p:ext uri="{BB962C8B-B14F-4D97-AF65-F5344CB8AC3E}">
        <p14:creationId xmlns:p14="http://schemas.microsoft.com/office/powerpoint/2010/main" val="938796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No empirical support for…</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28650" y="1434216"/>
            <a:ext cx="7886700" cy="5197094"/>
          </a:xfrm>
        </p:spPr>
        <p:txBody>
          <a:bodyPr>
            <a:normAutofit fontScale="92500"/>
          </a:bodyPr>
          <a:lstStyle/>
          <a:p>
            <a:r>
              <a:rPr lang="en-GB" dirty="0" smtClean="0">
                <a:latin typeface="Arial" panose="020B0604020202020204" pitchFamily="34" charset="0"/>
                <a:cs typeface="Arial" panose="020B0604020202020204" pitchFamily="34" charset="0"/>
              </a:rPr>
              <a:t>Using </a:t>
            </a:r>
            <a:r>
              <a:rPr lang="en-GB" dirty="0">
                <a:latin typeface="Arial" panose="020B0604020202020204" pitchFamily="34" charset="0"/>
                <a:cs typeface="Arial" panose="020B0604020202020204" pitchFamily="34" charset="0"/>
              </a:rPr>
              <a:t>praise </a:t>
            </a:r>
            <a:r>
              <a:rPr lang="en-GB" dirty="0" smtClean="0">
                <a:latin typeface="Arial" panose="020B0604020202020204" pitchFamily="34" charset="0"/>
                <a:cs typeface="Arial" panose="020B0604020202020204" pitchFamily="34" charset="0"/>
              </a:rPr>
              <a:t>lavishly</a:t>
            </a:r>
          </a:p>
          <a:p>
            <a:r>
              <a:rPr lang="en-GB" dirty="0" smtClean="0">
                <a:latin typeface="Arial" panose="020B0604020202020204" pitchFamily="34" charset="0"/>
                <a:cs typeface="Arial" panose="020B0604020202020204" pitchFamily="34" charset="0"/>
              </a:rPr>
              <a:t>Allowing </a:t>
            </a:r>
            <a:r>
              <a:rPr lang="en-GB" dirty="0">
                <a:latin typeface="Arial" panose="020B0604020202020204" pitchFamily="34" charset="0"/>
                <a:cs typeface="Arial" panose="020B0604020202020204" pitchFamily="34" charset="0"/>
              </a:rPr>
              <a:t>learners to discover key ideas for themselves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Grouping </a:t>
            </a:r>
            <a:r>
              <a:rPr lang="en-GB" dirty="0">
                <a:latin typeface="Arial" panose="020B0604020202020204" pitchFamily="34" charset="0"/>
                <a:cs typeface="Arial" panose="020B0604020202020204" pitchFamily="34" charset="0"/>
              </a:rPr>
              <a:t>learners by ability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Addressing </a:t>
            </a:r>
            <a:r>
              <a:rPr lang="en-GB" dirty="0">
                <a:latin typeface="Arial" panose="020B0604020202020204" pitchFamily="34" charset="0"/>
                <a:cs typeface="Arial" panose="020B0604020202020204" pitchFamily="34" charset="0"/>
              </a:rPr>
              <a:t>issues of confidence and low aspirations before you try to teach content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Presenting </a:t>
            </a:r>
            <a:r>
              <a:rPr lang="en-GB" dirty="0">
                <a:latin typeface="Arial" panose="020B0604020202020204" pitchFamily="34" charset="0"/>
                <a:cs typeface="Arial" panose="020B0604020202020204" pitchFamily="34" charset="0"/>
              </a:rPr>
              <a:t>information to learners in their preferred learning style </a:t>
            </a:r>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Encouraging re-reading and highlighting to memorise key ideas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Ensuring </a:t>
            </a:r>
            <a:r>
              <a:rPr lang="en-GB" dirty="0">
                <a:latin typeface="Arial" panose="020B0604020202020204" pitchFamily="34" charset="0"/>
                <a:cs typeface="Arial" panose="020B0604020202020204" pitchFamily="34" charset="0"/>
              </a:rPr>
              <a:t>learners are always active, rather than listening passively, if you want them to remember </a:t>
            </a:r>
          </a:p>
        </p:txBody>
      </p:sp>
    </p:spTree>
    <p:extLst>
      <p:ext uri="{BB962C8B-B14F-4D97-AF65-F5344CB8AC3E}">
        <p14:creationId xmlns:p14="http://schemas.microsoft.com/office/powerpoint/2010/main" val="292814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628650" y="331877"/>
            <a:ext cx="7886700" cy="1325563"/>
          </a:xfrm>
        </p:spPr>
        <p:txBody>
          <a:bodyPr>
            <a:normAutofit/>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Ofsted: </a:t>
            </a:r>
            <a:r>
              <a:rPr lang="en-GB" sz="3100" b="1" i="1" dirty="0" smtClean="0"/>
              <a:t>Observing </a:t>
            </a:r>
            <a:r>
              <a:rPr lang="en-GB" sz="3100" b="1" i="1" dirty="0"/>
              <a:t>teaching and learning</a:t>
            </a:r>
            <a:r>
              <a:rPr lang="en-GB" b="1" dirty="0"/>
              <a:t/>
            </a:r>
            <a:br>
              <a:rPr lang="en-GB" b="1" dirty="0"/>
            </a:b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379927" y="1134753"/>
            <a:ext cx="8384146" cy="5347718"/>
          </a:xfrm>
        </p:spPr>
        <p:txBody>
          <a:bodyPr>
            <a:normAutofit fontScale="92500" lnSpcReduction="20000"/>
          </a:bodyPr>
          <a:lstStyle/>
          <a:p>
            <a:pPr marL="0" lvl="0" indent="0">
              <a:lnSpc>
                <a:spcPct val="130000"/>
              </a:lnSpc>
              <a:buNone/>
            </a:pPr>
            <a:r>
              <a:rPr lang="en-GB" sz="2000" b="1" dirty="0" smtClean="0">
                <a:latin typeface="Arial" panose="020B0604020202020204" pitchFamily="34" charset="0"/>
                <a:cs typeface="Arial" panose="020B0604020202020204" pitchFamily="34" charset="0"/>
              </a:rPr>
              <a:t>Ofsted </a:t>
            </a:r>
            <a:r>
              <a:rPr lang="en-GB" sz="2000" b="1" dirty="0">
                <a:latin typeface="Arial" panose="020B0604020202020204" pitchFamily="34" charset="0"/>
                <a:cs typeface="Arial" panose="020B0604020202020204" pitchFamily="34" charset="0"/>
              </a:rPr>
              <a:t>does not favour any particular teaching style </a:t>
            </a:r>
            <a:r>
              <a:rPr lang="en-GB" sz="2000" dirty="0">
                <a:latin typeface="Arial" panose="020B0604020202020204" pitchFamily="34" charset="0"/>
                <a:cs typeface="Arial" panose="020B0604020202020204" pitchFamily="34" charset="0"/>
              </a:rPr>
              <a:t>and inspectors must not give the impression that it </a:t>
            </a:r>
            <a:r>
              <a:rPr lang="en-GB" sz="2000" dirty="0" smtClean="0">
                <a:latin typeface="Arial" panose="020B0604020202020204" pitchFamily="34" charset="0"/>
                <a:cs typeface="Arial" panose="020B0604020202020204" pitchFamily="34" charset="0"/>
              </a:rPr>
              <a:t>does….they </a:t>
            </a:r>
            <a:r>
              <a:rPr lang="en-GB" sz="2000" b="1" dirty="0">
                <a:latin typeface="Arial" panose="020B0604020202020204" pitchFamily="34" charset="0"/>
                <a:cs typeface="Arial" panose="020B0604020202020204" pitchFamily="34" charset="0"/>
              </a:rPr>
              <a:t>should not criticise teacher talk for being overlong</a:t>
            </a:r>
            <a:r>
              <a:rPr lang="en-GB" sz="2000" dirty="0">
                <a:latin typeface="Arial" panose="020B0604020202020204" pitchFamily="34" charset="0"/>
                <a:cs typeface="Arial" panose="020B0604020202020204" pitchFamily="34" charset="0"/>
              </a:rPr>
              <a:t> or bemoan a lack of opportunity for different activities in lessons unless there is unequivocal evidence that this is slowing learning over time. </a:t>
            </a:r>
            <a:r>
              <a:rPr lang="en-GB" sz="2000" b="1" dirty="0">
                <a:latin typeface="Arial" panose="020B0604020202020204" pitchFamily="34" charset="0"/>
                <a:cs typeface="Arial" panose="020B0604020202020204" pitchFamily="34" charset="0"/>
              </a:rPr>
              <a:t>It is unrealistic, too, </a:t>
            </a:r>
            <a:r>
              <a:rPr lang="en-GB" sz="2000" b="1" dirty="0" smtClean="0">
                <a:latin typeface="Arial" panose="020B0604020202020204" pitchFamily="34" charset="0"/>
                <a:cs typeface="Arial" panose="020B0604020202020204" pitchFamily="34" charset="0"/>
              </a:rPr>
              <a:t>to </a:t>
            </a:r>
            <a:r>
              <a:rPr lang="en-GB" sz="2000" b="1" dirty="0">
                <a:latin typeface="Arial" panose="020B0604020202020204" pitchFamily="34" charset="0"/>
                <a:cs typeface="Arial" panose="020B0604020202020204" pitchFamily="34" charset="0"/>
              </a:rPr>
              <a:t>expect that all work in all lessons will be matched to the specific needs of each individual pupil</a:t>
            </a:r>
            <a:r>
              <a:rPr lang="en-GB" sz="2000" dirty="0">
                <a:latin typeface="Arial" panose="020B0604020202020204" pitchFamily="34" charset="0"/>
                <a:cs typeface="Arial" panose="020B0604020202020204" pitchFamily="34" charset="0"/>
              </a:rPr>
              <a:t>. Inspectors should not expect to see pupils working on their own or in groups for periods of time in all lessons. </a:t>
            </a:r>
            <a:r>
              <a:rPr lang="en-GB" sz="2000" dirty="0" smtClean="0">
                <a:latin typeface="Arial" panose="020B0604020202020204" pitchFamily="34" charset="0"/>
                <a:cs typeface="Arial" panose="020B0604020202020204" pitchFamily="34" charset="0"/>
              </a:rPr>
              <a:t>…</a:t>
            </a:r>
            <a:r>
              <a:rPr lang="en-GB" sz="2000" b="1" dirty="0" smtClean="0">
                <a:latin typeface="Arial" panose="020B0604020202020204" pitchFamily="34" charset="0"/>
                <a:cs typeface="Arial" panose="020B0604020202020204" pitchFamily="34" charset="0"/>
              </a:rPr>
              <a:t>Pupils </a:t>
            </a:r>
            <a:r>
              <a:rPr lang="en-GB" sz="2000" b="1" dirty="0">
                <a:latin typeface="Arial" panose="020B0604020202020204" pitchFamily="34" charset="0"/>
                <a:cs typeface="Arial" panose="020B0604020202020204" pitchFamily="34" charset="0"/>
              </a:rPr>
              <a:t>may rightly be expected to sit and listen to teachers, which of itself is an ‘active’ method through which knowledge and understanding can be acquired effectively. Inspectors should not criticise ‘passivity’ as a matter of course </a:t>
            </a:r>
            <a:r>
              <a:rPr lang="en-GB" sz="2000" b="1" dirty="0"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and </a:t>
            </a:r>
            <a:r>
              <a:rPr lang="en-GB" sz="2000" dirty="0">
                <a:latin typeface="Arial" panose="020B0604020202020204" pitchFamily="34" charset="0"/>
                <a:cs typeface="Arial" panose="020B0604020202020204" pitchFamily="34" charset="0"/>
              </a:rPr>
              <a:t>certainly not unless it is evidently stopping pupils from learning new knowledge or gaining skills and understanding. </a:t>
            </a:r>
            <a:endParaRPr lang="en-GB" sz="2000" dirty="0" smtClean="0">
              <a:latin typeface="Arial" panose="020B0604020202020204" pitchFamily="34" charset="0"/>
              <a:cs typeface="Arial" panose="020B0604020202020204" pitchFamily="34" charset="0"/>
            </a:endParaRPr>
          </a:p>
          <a:p>
            <a:pPr marL="0" lvl="0" indent="0">
              <a:lnSpc>
                <a:spcPct val="130000"/>
              </a:lnSpc>
              <a:buNone/>
            </a:pPr>
            <a:r>
              <a:rPr lang="en-GB" sz="2000" dirty="0" smtClean="0">
                <a:latin typeface="Arial" panose="020B0604020202020204" pitchFamily="34" charset="0"/>
                <a:cs typeface="Arial" panose="020B0604020202020204" pitchFamily="34" charset="0"/>
              </a:rPr>
              <a:t>When </a:t>
            </a:r>
            <a:r>
              <a:rPr lang="en-GB" sz="2000" dirty="0">
                <a:latin typeface="Arial" panose="020B0604020202020204" pitchFamily="34" charset="0"/>
                <a:cs typeface="Arial" panose="020B0604020202020204" pitchFamily="34" charset="0"/>
              </a:rPr>
              <a:t>observing teaching, inspectors </a:t>
            </a:r>
            <a:r>
              <a:rPr lang="en-GB" sz="2000" b="1" dirty="0">
                <a:latin typeface="Arial" panose="020B0604020202020204" pitchFamily="34" charset="0"/>
                <a:cs typeface="Arial" panose="020B0604020202020204" pitchFamily="34" charset="0"/>
              </a:rPr>
              <a:t>should be ‘looking at’ and reflecting on the effectiveness of what is being done to promote learning, not ‘looking for’ specific or particular things.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676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628650" y="331877"/>
            <a:ext cx="7886700" cy="1325563"/>
          </a:xfrm>
        </p:spPr>
        <p:txBody>
          <a:bodyPr>
            <a:normAutofit/>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Ofsted: </a:t>
            </a:r>
            <a:r>
              <a:rPr lang="en-GB" sz="3200" b="1" i="1" dirty="0"/>
              <a:t>the quality of teaching in ML</a:t>
            </a:r>
            <a:r>
              <a:rPr lang="en-GB" b="1" i="1" dirty="0"/>
              <a:t/>
            </a:r>
            <a:br>
              <a:rPr lang="en-GB" b="1" i="1" dirty="0"/>
            </a:br>
            <a:endParaRPr lang="en-GB" i="1" dirty="0">
              <a:latin typeface="Segoe UI Black" panose="020B0A02040204020203" pitchFamily="34" charset="0"/>
              <a:ea typeface="Segoe UI Black" panose="020B0A02040204020203" pitchFamily="34" charset="0"/>
              <a:cs typeface="Segoe UI Black" panose="020B0A020402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62958990"/>
              </p:ext>
            </p:extLst>
          </p:nvPr>
        </p:nvGraphicFramePr>
        <p:xfrm>
          <a:off x="628650" y="1098282"/>
          <a:ext cx="7771274" cy="5195329"/>
        </p:xfrm>
        <a:graphic>
          <a:graphicData uri="http://schemas.openxmlformats.org/drawingml/2006/table">
            <a:tbl>
              <a:tblPr firstRow="1" firstCol="1" lastRow="1" lastCol="1" bandRow="1" bandCol="1">
                <a:tableStyleId>{5940675A-B579-460E-94D1-54222C63F5DA}</a:tableStyleId>
              </a:tblPr>
              <a:tblGrid>
                <a:gridCol w="7771274"/>
              </a:tblGrid>
              <a:tr h="318529">
                <a:tc>
                  <a:txBody>
                    <a:bodyPr/>
                    <a:lstStyle/>
                    <a:p>
                      <a:pPr>
                        <a:spcAft>
                          <a:spcPts val="0"/>
                        </a:spcAft>
                      </a:pPr>
                      <a:r>
                        <a:rPr lang="en-GB" sz="2000" dirty="0">
                          <a:effectLst/>
                          <a:latin typeface="Arial" panose="020B0604020202020204" pitchFamily="34" charset="0"/>
                          <a:cs typeface="Arial" panose="020B0604020202020204" pitchFamily="34" charset="0"/>
                        </a:rPr>
                        <a:t>Supplementary </a:t>
                      </a:r>
                      <a:r>
                        <a:rPr lang="en-GB" sz="2000" dirty="0" smtClean="0">
                          <a:effectLst/>
                          <a:latin typeface="Arial" panose="020B0604020202020204" pitchFamily="34" charset="0"/>
                          <a:cs typeface="Arial" panose="020B0604020202020204" pitchFamily="34" charset="0"/>
                        </a:rPr>
                        <a:t>subject-specific guidance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777928">
                <a:tc>
                  <a:txBody>
                    <a:bodyPr/>
                    <a:lstStyle/>
                    <a:p>
                      <a:pPr>
                        <a:lnSpc>
                          <a:spcPct val="100000"/>
                        </a:lnSpc>
                        <a:spcAft>
                          <a:spcPts val="0"/>
                        </a:spcAft>
                      </a:pPr>
                      <a:r>
                        <a:rPr lang="en-GB" sz="2000" dirty="0">
                          <a:effectLst/>
                          <a:latin typeface="Arial" panose="020B0604020202020204" pitchFamily="34" charset="0"/>
                          <a:cs typeface="Arial" panose="020B0604020202020204" pitchFamily="34" charset="0"/>
                        </a:rPr>
                        <a:t>Teachers communicate </a:t>
                      </a:r>
                      <a:r>
                        <a:rPr lang="en-GB" sz="2000" b="1" dirty="0">
                          <a:effectLst/>
                          <a:latin typeface="Arial" panose="020B0604020202020204" pitchFamily="34" charset="0"/>
                          <a:cs typeface="Arial" panose="020B0604020202020204" pitchFamily="34" charset="0"/>
                        </a:rPr>
                        <a:t>high expectations, enthusiasm and passion </a:t>
                      </a:r>
                      <a:r>
                        <a:rPr lang="en-GB" sz="2000" dirty="0">
                          <a:effectLst/>
                          <a:latin typeface="Arial" panose="020B0604020202020204" pitchFamily="34" charset="0"/>
                          <a:cs typeface="Arial" panose="020B0604020202020204" pitchFamily="34" charset="0"/>
                        </a:rPr>
                        <a:t>about their subject to pupils. They have </a:t>
                      </a:r>
                      <a:r>
                        <a:rPr lang="en-GB" sz="2000" b="1" dirty="0">
                          <a:effectLst/>
                          <a:latin typeface="Arial" panose="020B0604020202020204" pitchFamily="34" charset="0"/>
                          <a:cs typeface="Arial" panose="020B0604020202020204" pitchFamily="34" charset="0"/>
                        </a:rPr>
                        <a:t>a high level of confidence and expertise</a:t>
                      </a:r>
                      <a:r>
                        <a:rPr lang="en-GB" sz="2000" dirty="0">
                          <a:effectLst/>
                          <a:latin typeface="Arial" panose="020B0604020202020204" pitchFamily="34" charset="0"/>
                          <a:cs typeface="Arial" panose="020B0604020202020204" pitchFamily="34" charset="0"/>
                        </a:rPr>
                        <a:t> both in terms of their specialist language knowledge and their understanding of effective language learning. </a:t>
                      </a:r>
                      <a:r>
                        <a:rPr lang="en-GB" sz="2000" b="1" dirty="0">
                          <a:effectLst/>
                          <a:latin typeface="Arial" panose="020B0604020202020204" pitchFamily="34" charset="0"/>
                          <a:cs typeface="Arial" panose="020B0604020202020204" pitchFamily="34" charset="0"/>
                        </a:rPr>
                        <a:t>Carefully planned imaginative activities</a:t>
                      </a:r>
                      <a:r>
                        <a:rPr lang="en-GB" sz="2000" dirty="0">
                          <a:effectLst/>
                          <a:latin typeface="Arial" panose="020B0604020202020204" pitchFamily="34" charset="0"/>
                          <a:cs typeface="Arial" panose="020B0604020202020204" pitchFamily="34" charset="0"/>
                        </a:rPr>
                        <a:t> guide and support pupils to </a:t>
                      </a:r>
                      <a:r>
                        <a:rPr lang="en-GB" sz="2000" b="1" dirty="0">
                          <a:effectLst/>
                          <a:latin typeface="Arial" panose="020B0604020202020204" pitchFamily="34" charset="0"/>
                          <a:cs typeface="Arial" panose="020B0604020202020204" pitchFamily="34" charset="0"/>
                        </a:rPr>
                        <a:t>communicate enthusiastically </a:t>
                      </a:r>
                      <a:r>
                        <a:rPr lang="en-GB" sz="2000" dirty="0">
                          <a:effectLst/>
                          <a:latin typeface="Arial" panose="020B0604020202020204" pitchFamily="34" charset="0"/>
                          <a:cs typeface="Arial" panose="020B0604020202020204" pitchFamily="34" charset="0"/>
                        </a:rPr>
                        <a:t>both orally and in writing in the target language and secure </a:t>
                      </a:r>
                      <a:r>
                        <a:rPr lang="en-GB" sz="2000" b="1" dirty="0">
                          <a:effectLst/>
                          <a:latin typeface="Arial" panose="020B0604020202020204" pitchFamily="34" charset="0"/>
                          <a:cs typeface="Arial" panose="020B0604020202020204" pitchFamily="34" charset="0"/>
                        </a:rPr>
                        <a:t>outstanding progress</a:t>
                      </a:r>
                      <a:r>
                        <a:rPr lang="en-GB" sz="2000" dirty="0">
                          <a:effectLst/>
                          <a:latin typeface="Arial" panose="020B0604020202020204" pitchFamily="34" charset="0"/>
                          <a:cs typeface="Arial" panose="020B0604020202020204" pitchFamily="34" charset="0"/>
                        </a:rPr>
                        <a:t>. Pupils </a:t>
                      </a:r>
                      <a:r>
                        <a:rPr lang="en-GB" sz="2000" b="1" dirty="0">
                          <a:effectLst/>
                          <a:latin typeface="Arial" panose="020B0604020202020204" pitchFamily="34" charset="0"/>
                          <a:cs typeface="Arial" panose="020B0604020202020204" pitchFamily="34" charset="0"/>
                        </a:rPr>
                        <a:t>use the language with little prompting for routine classroom communication</a:t>
                      </a:r>
                      <a:r>
                        <a:rPr lang="en-GB" sz="2000" dirty="0">
                          <a:effectLst/>
                          <a:latin typeface="Arial" panose="020B0604020202020204" pitchFamily="34" charset="0"/>
                          <a:cs typeface="Arial" panose="020B0604020202020204" pitchFamily="34" charset="0"/>
                        </a:rPr>
                        <a:t> as well as for specific purposes. Resources, including new technology, are used imaginatively to develop </a:t>
                      </a:r>
                      <a:r>
                        <a:rPr lang="en-GB" sz="2000" b="1" dirty="0">
                          <a:effectLst/>
                          <a:latin typeface="Arial" panose="020B0604020202020204" pitchFamily="34" charset="0"/>
                          <a:cs typeface="Arial" panose="020B0604020202020204" pitchFamily="34" charset="0"/>
                        </a:rPr>
                        <a:t>pupils’ cultural awareness</a:t>
                      </a:r>
                      <a:r>
                        <a:rPr lang="en-GB" sz="2000" dirty="0">
                          <a:effectLst/>
                          <a:latin typeface="Arial" panose="020B0604020202020204" pitchFamily="34" charset="0"/>
                          <a:cs typeface="Arial" panose="020B0604020202020204" pitchFamily="34" charset="0"/>
                        </a:rPr>
                        <a:t> and their </a:t>
                      </a:r>
                      <a:r>
                        <a:rPr lang="en-GB" sz="2000" b="1" dirty="0">
                          <a:effectLst/>
                          <a:latin typeface="Arial" panose="020B0604020202020204" pitchFamily="34" charset="0"/>
                          <a:cs typeface="Arial" panose="020B0604020202020204" pitchFamily="34" charset="0"/>
                        </a:rPr>
                        <a:t>ability in all the four skills</a:t>
                      </a:r>
                      <a:r>
                        <a:rPr lang="en-GB" sz="2000" dirty="0">
                          <a:effectLst/>
                          <a:latin typeface="Arial" panose="020B0604020202020204" pitchFamily="34" charset="0"/>
                          <a:cs typeface="Arial" panose="020B0604020202020204" pitchFamily="34" charset="0"/>
                        </a:rPr>
                        <a:t>. The precisely targeted support provided by other adults encourages all pupils to </a:t>
                      </a:r>
                      <a:r>
                        <a:rPr lang="en-GB" sz="2000" b="1" dirty="0">
                          <a:effectLst/>
                          <a:latin typeface="Arial" panose="020B0604020202020204" pitchFamily="34" charset="0"/>
                          <a:cs typeface="Arial" panose="020B0604020202020204" pitchFamily="34" charset="0"/>
                        </a:rPr>
                        <a:t>develop independence </a:t>
                      </a:r>
                      <a:r>
                        <a:rPr lang="en-GB" sz="2000" dirty="0">
                          <a:effectLst/>
                          <a:latin typeface="Arial" panose="020B0604020202020204" pitchFamily="34" charset="0"/>
                          <a:cs typeface="Arial" panose="020B0604020202020204" pitchFamily="34" charset="0"/>
                        </a:rPr>
                        <a:t>and a </a:t>
                      </a:r>
                      <a:r>
                        <a:rPr lang="en-GB" sz="2000" b="1" dirty="0">
                          <a:effectLst/>
                          <a:latin typeface="Arial" panose="020B0604020202020204" pitchFamily="34" charset="0"/>
                          <a:cs typeface="Arial" panose="020B0604020202020204" pitchFamily="34" charset="0"/>
                        </a:rPr>
                        <a:t>desire to use the target language for real communication</a:t>
                      </a:r>
                      <a:r>
                        <a:rPr lang="en-GB" sz="2000" dirty="0">
                          <a:effectLst/>
                          <a:latin typeface="Arial" panose="020B0604020202020204" pitchFamily="34" charset="0"/>
                          <a:cs typeface="Arial" panose="020B0604020202020204" pitchFamily="34" charset="0"/>
                        </a:rPr>
                        <a:t>. </a:t>
                      </a:r>
                      <a:r>
                        <a:rPr lang="en-GB" sz="2000" b="1" dirty="0">
                          <a:effectLst/>
                          <a:latin typeface="Arial" panose="020B0604020202020204" pitchFamily="34" charset="0"/>
                          <a:cs typeface="Arial" panose="020B0604020202020204" pitchFamily="34" charset="0"/>
                        </a:rPr>
                        <a:t>Assessment and marking </a:t>
                      </a:r>
                      <a:r>
                        <a:rPr lang="en-GB" sz="2000" dirty="0">
                          <a:effectLst/>
                          <a:latin typeface="Arial" panose="020B0604020202020204" pitchFamily="34" charset="0"/>
                          <a:cs typeface="Arial" panose="020B0604020202020204" pitchFamily="34" charset="0"/>
                        </a:rPr>
                        <a:t>are carried out in all four skills and conducted as far as possible </a:t>
                      </a:r>
                      <a:r>
                        <a:rPr lang="en-GB" sz="2000" b="1" dirty="0">
                          <a:effectLst/>
                          <a:latin typeface="Arial" panose="020B0604020202020204" pitchFamily="34" charset="0"/>
                          <a:cs typeface="Arial" panose="020B0604020202020204" pitchFamily="34" charset="0"/>
                        </a:rPr>
                        <a:t>in the target language</a:t>
                      </a: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524453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1555</Words>
  <Application>Microsoft Office PowerPoint</Application>
  <PresentationFormat>On-screen Show (4:3)</PresentationFormat>
  <Paragraphs>133</Paragraphs>
  <Slides>15</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Segoe Print</vt:lpstr>
      <vt:lpstr>Segoe UI Black</vt:lpstr>
      <vt:lpstr>Times New Roman</vt:lpstr>
      <vt:lpstr>Office Theme</vt:lpstr>
      <vt:lpstr>What makes outstanding teaching and learning in languages?</vt:lpstr>
      <vt:lpstr>How is teaching languages  like herding cats?</vt:lpstr>
      <vt:lpstr>Opening thought</vt:lpstr>
      <vt:lpstr>PowerPoint Presentation</vt:lpstr>
      <vt:lpstr>PowerPoint Presentation</vt:lpstr>
      <vt:lpstr>PowerPoint Presentation</vt:lpstr>
      <vt:lpstr>No empirical support for…</vt:lpstr>
      <vt:lpstr>Ofsted: Observing teaching and learning </vt:lpstr>
      <vt:lpstr>Ofsted: the quality of teaching in ML </vt:lpstr>
      <vt:lpstr>Outstanding learning</vt:lpstr>
      <vt:lpstr>Classroom indicators</vt:lpstr>
      <vt:lpstr>The difference between good and outstanding… </vt:lpstr>
      <vt:lpstr>My list for outstanding</vt:lpstr>
      <vt:lpstr>Final thought</vt:lpstr>
      <vt:lpstr>What makes outstanding teaching and learning in languages?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69</cp:revision>
  <dcterms:created xsi:type="dcterms:W3CDTF">2015-02-17T10:00:16Z</dcterms:created>
  <dcterms:modified xsi:type="dcterms:W3CDTF">2015-02-20T14:31:10Z</dcterms:modified>
</cp:coreProperties>
</file>