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43"/>
  </p:notesMasterIdLst>
  <p:sldIdLst>
    <p:sldId id="302" r:id="rId4"/>
    <p:sldId id="293" r:id="rId5"/>
    <p:sldId id="261" r:id="rId6"/>
    <p:sldId id="260" r:id="rId7"/>
    <p:sldId id="294" r:id="rId8"/>
    <p:sldId id="295" r:id="rId9"/>
    <p:sldId id="264" r:id="rId10"/>
    <p:sldId id="265" r:id="rId11"/>
    <p:sldId id="266" r:id="rId12"/>
    <p:sldId id="267" r:id="rId13"/>
    <p:sldId id="268" r:id="rId14"/>
    <p:sldId id="298" r:id="rId15"/>
    <p:sldId id="270" r:id="rId16"/>
    <p:sldId id="271" r:id="rId17"/>
    <p:sldId id="272" r:id="rId18"/>
    <p:sldId id="273" r:id="rId19"/>
    <p:sldId id="274" r:id="rId20"/>
    <p:sldId id="275" r:id="rId21"/>
    <p:sldId id="304" r:id="rId22"/>
    <p:sldId id="305" r:id="rId23"/>
    <p:sldId id="306" r:id="rId24"/>
    <p:sldId id="307" r:id="rId25"/>
    <p:sldId id="301"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30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937" autoAdjust="0"/>
  </p:normalViewPr>
  <p:slideViewPr>
    <p:cSldViewPr snapToGrid="0">
      <p:cViewPr varScale="1">
        <p:scale>
          <a:sx n="80" d="100"/>
          <a:sy n="80" d="100"/>
        </p:scale>
        <p:origin x="2550"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DE627-6147-4136-A54D-0D3449CEC13A}" type="datetimeFigureOut">
              <a:rPr lang="en-GB" smtClean="0"/>
              <a:t>20/02/2015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7BD75-508A-47BB-BFF1-76B17A6D68CD}" type="slidenum">
              <a:rPr lang="en-GB" smtClean="0"/>
              <a:t>‹#›</a:t>
            </a:fld>
            <a:endParaRPr lang="en-GB"/>
          </a:p>
        </p:txBody>
      </p:sp>
    </p:spTree>
    <p:extLst>
      <p:ext uri="{BB962C8B-B14F-4D97-AF65-F5344CB8AC3E}">
        <p14:creationId xmlns:p14="http://schemas.microsoft.com/office/powerpoint/2010/main" val="21716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ikiart.org/en/search/Eiffel%20Tower/1" TargetMode="External"/><Relationship Id="rId7" Type="http://schemas.openxmlformats.org/officeDocument/2006/relationships/hyperlink" Target="http://uploads0.wikiart.org/images/henri-rousseau/seine-and-eiffel-tower-in-the-sunset-1910.jpg!Large.jpg"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uploads7.wikiart.org/images/andre-kertesz/eiffel-tower-paris-1929.jpg" TargetMode="External"/><Relationship Id="rId5" Type="http://schemas.openxmlformats.org/officeDocument/2006/relationships/hyperlink" Target="http://uploads2.wikiart.org/images/ivan-generalic/eiffel-tower-1972.jpg!Blog.jpg" TargetMode="External"/><Relationship Id="rId4" Type="http://schemas.openxmlformats.org/officeDocument/2006/relationships/hyperlink" Target="http://www.wikiart.org/en/georges-seurat/the-eiffel-tower-18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rhyfalljodler.ch/geschichte/index.htm?maturaarbeit.ht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ringelnatz.net/?page_id=28"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t>1</a:t>
            </a:fld>
            <a:endParaRPr lang="en-GB"/>
          </a:p>
        </p:txBody>
      </p:sp>
    </p:spTree>
    <p:extLst>
      <p:ext uri="{BB962C8B-B14F-4D97-AF65-F5344CB8AC3E}">
        <p14:creationId xmlns:p14="http://schemas.microsoft.com/office/powerpoint/2010/main" val="922613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080CE2-7B00-4E3D-A89C-A331BDB75B0E}" type="slidenum">
              <a:rPr lang="en-GB">
                <a:solidFill>
                  <a:srgbClr val="000000"/>
                </a:solidFill>
              </a:rPr>
              <a:pPr eaLnBrk="1" hangingPunct="1"/>
              <a:t>14</a:t>
            </a:fld>
            <a:endParaRPr lang="en-GB">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Read this poem out to the class clearly and slowly, clicking to bring the pictures on individually to support understanding of each line.  Worth perhaps eliciting what the previous song and this poem have in common?  Then tell them that they are going to need to be ACTIVE and noticing and use their memory skills as you are going to read the poem to them again, given them 2 </a:t>
            </a:r>
            <a:r>
              <a:rPr lang="en-GB" dirty="0" err="1" smtClean="0"/>
              <a:t>mins</a:t>
            </a:r>
            <a:r>
              <a:rPr lang="en-GB" dirty="0" smtClean="0"/>
              <a:t> to read it again to themselves and then give the a version with gaps for them to put back together.  Flick forward to show them what their task will look like.</a:t>
            </a:r>
            <a:br>
              <a:rPr lang="en-GB" dirty="0" smtClean="0"/>
            </a:br>
            <a:r>
              <a:rPr lang="en-GB" dirty="0" smtClean="0"/>
              <a:t>http://www.rachelhawkes.com/Resources/Yr7French/Yr7FrenchAutumn.php </a:t>
            </a:r>
            <a:br>
              <a:rPr lang="en-GB" dirty="0" smtClean="0"/>
            </a:br>
            <a:r>
              <a:rPr lang="en-GB" dirty="0" smtClean="0"/>
              <a:t>Lesson 1.14</a:t>
            </a:r>
          </a:p>
        </p:txBody>
      </p:sp>
    </p:spTree>
    <p:extLst>
      <p:ext uri="{BB962C8B-B14F-4D97-AF65-F5344CB8AC3E}">
        <p14:creationId xmlns:p14="http://schemas.microsoft.com/office/powerpoint/2010/main" val="308583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3C7103-EAEC-4F02-8E34-E81D6B7F5BD6}" type="slidenum">
              <a:rPr lang="en-GB">
                <a:solidFill>
                  <a:srgbClr val="000000"/>
                </a:solidFill>
              </a:rPr>
              <a:pPr eaLnBrk="1" hangingPunct="1"/>
              <a:t>15</a:t>
            </a:fld>
            <a:endParaRPr lang="en-GB">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Give this slide out to the class and ask them to try to put it back together from memory.</a:t>
            </a:r>
          </a:p>
        </p:txBody>
      </p:sp>
    </p:spTree>
    <p:extLst>
      <p:ext uri="{BB962C8B-B14F-4D97-AF65-F5344CB8AC3E}">
        <p14:creationId xmlns:p14="http://schemas.microsoft.com/office/powerpoint/2010/main" val="2588592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5BD493-B554-4B4C-83CE-A52CE30A6AC6}" type="slidenum">
              <a:rPr lang="en-GB">
                <a:solidFill>
                  <a:srgbClr val="000000"/>
                </a:solidFill>
              </a:rPr>
              <a:pPr eaLnBrk="1" hangingPunct="1"/>
              <a:t>16</a:t>
            </a:fld>
            <a:endParaRPr lang="en-GB">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Go through the answers with them.  Ask additional questions in TL like pourquoi c’est italien et pas italienne?’ to see how much they are noticing about the gender &amp; number agreements.</a:t>
            </a:r>
          </a:p>
        </p:txBody>
      </p:sp>
    </p:spTree>
    <p:extLst>
      <p:ext uri="{BB962C8B-B14F-4D97-AF65-F5344CB8AC3E}">
        <p14:creationId xmlns:p14="http://schemas.microsoft.com/office/powerpoint/2010/main" val="2591506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FF739-C4FD-4C17-9CF3-62D50D2C3972}" type="slidenum">
              <a:rPr lang="en-GB">
                <a:solidFill>
                  <a:srgbClr val="000000"/>
                </a:solidFill>
              </a:rPr>
              <a:pPr eaLnBrk="1" hangingPunct="1"/>
              <a:t>17</a:t>
            </a:fld>
            <a:endParaRPr lang="en-GB">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Use this slide just as a backdrop to explain/model how our worlds are made up of a huge number of different country influences.  Perhaps put a few of your own pictures over the top e.g. your own car and where it comes from.  Explain that their task is going to be to make a display collage of themselves and their world.  They can use computers or just draw and label OR cut from a magazine.  Give them an A5 copy of the model phrases.  NB: MAKE CLEAR THAT THE FORMAT FOR THIS USES COUNTRIES – MY …….IS FROM….+ COUNTRY. Encourage them to use their dictionaries.  </a:t>
            </a:r>
          </a:p>
        </p:txBody>
      </p:sp>
    </p:spTree>
    <p:extLst>
      <p:ext uri="{BB962C8B-B14F-4D97-AF65-F5344CB8AC3E}">
        <p14:creationId xmlns:p14="http://schemas.microsoft.com/office/powerpoint/2010/main" val="320289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ln/>
        </p:spPr>
      </p:sp>
      <p:sp>
        <p:nvSpPr>
          <p:cNvPr id="194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94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6CD94D-C79D-482C-876A-AE2799ACFD3F}" type="slidenum">
              <a:rPr lang="en-GB">
                <a:solidFill>
                  <a:srgbClr val="000000"/>
                </a:solidFill>
              </a:rPr>
              <a:pPr eaLnBrk="1" hangingPunct="1"/>
              <a:t>18</a:t>
            </a:fld>
            <a:endParaRPr lang="en-GB">
              <a:solidFill>
                <a:srgbClr val="000000"/>
              </a:solidFill>
            </a:endParaRPr>
          </a:p>
        </p:txBody>
      </p:sp>
    </p:spTree>
    <p:extLst>
      <p:ext uri="{BB962C8B-B14F-4D97-AF65-F5344CB8AC3E}">
        <p14:creationId xmlns:p14="http://schemas.microsoft.com/office/powerpoint/2010/main" val="45875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http://reggioblog.blogspot.co.uk/2011/02/literatura-poemas-en-pictogramas.html</a:t>
            </a:r>
            <a:br>
              <a:rPr lang="en-GB" dirty="0" smtClean="0"/>
            </a:br>
            <a:r>
              <a:rPr lang="en-GB" dirty="0" smtClean="0"/>
              <a:t/>
            </a:r>
            <a:br>
              <a:rPr lang="en-GB" dirty="0" smtClean="0"/>
            </a:br>
            <a:r>
              <a:rPr lang="en-GB" dirty="0" smtClean="0"/>
              <a:t>Read the poem through with the class, bringing up the pictures one by one,</a:t>
            </a:r>
            <a:r>
              <a:rPr lang="en-GB" baseline="0" dirty="0" smtClean="0"/>
              <a:t> so that they have another opportunity to hear it and focus on the key words.  Teachers should point out each key noun using the pictures.</a:t>
            </a:r>
            <a:endParaRPr lang="en-GB" dirty="0"/>
          </a:p>
        </p:txBody>
      </p:sp>
      <p:sp>
        <p:nvSpPr>
          <p:cNvPr id="4" name="Slide Number Placeholder 3"/>
          <p:cNvSpPr>
            <a:spLocks noGrp="1"/>
          </p:cNvSpPr>
          <p:nvPr>
            <p:ph type="sldNum" sz="quarter" idx="10"/>
          </p:nvPr>
        </p:nvSpPr>
        <p:spPr/>
        <p:txBody>
          <a:bodyPr/>
          <a:lstStyle/>
          <a:p>
            <a:fld id="{1016471F-B30E-4D89-A318-039DF8A6AF53}"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89048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https://www.youtube.com/watch?v=VpvQxBlKDRc</a:t>
            </a:r>
            <a:br>
              <a:rPr lang="en-GB" dirty="0" smtClean="0"/>
            </a:br>
            <a:r>
              <a:rPr lang="en-GB" dirty="0" smtClean="0"/>
              <a:t>Reading interesting dramatic reading version</a:t>
            </a:r>
            <a:r>
              <a:rPr lang="en-GB" baseline="0" dirty="0" smtClean="0"/>
              <a:t> in a group.</a:t>
            </a:r>
            <a:endParaRPr lang="en-GB" dirty="0"/>
          </a:p>
        </p:txBody>
      </p:sp>
      <p:sp>
        <p:nvSpPr>
          <p:cNvPr id="4" name="Slide Number Placeholder 3"/>
          <p:cNvSpPr>
            <a:spLocks noGrp="1"/>
          </p:cNvSpPr>
          <p:nvPr>
            <p:ph type="sldNum" sz="quarter" idx="10"/>
          </p:nvPr>
        </p:nvSpPr>
        <p:spPr/>
        <p:txBody>
          <a:bodyPr/>
          <a:lstStyle/>
          <a:p>
            <a:fld id="{C9C812D0-FE66-4345-A89C-0EC187018603}"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44857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Students try to read the poem</a:t>
            </a:r>
            <a:r>
              <a:rPr lang="en-GB" baseline="0" dirty="0" smtClean="0"/>
              <a:t> aloud with gaps.</a:t>
            </a:r>
            <a:br>
              <a:rPr lang="en-GB" baseline="0" dirty="0" smtClean="0"/>
            </a:br>
            <a:r>
              <a:rPr lang="en-GB" dirty="0" smtClean="0"/>
              <a:t>Students could now complete p.31 in the workbook.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After that give them the challenge of performing the poem like a question and answer conversation, in a similar way to the adapted version above.</a:t>
            </a:r>
          </a:p>
          <a:p>
            <a:endParaRPr lang="en-GB" dirty="0"/>
          </a:p>
        </p:txBody>
      </p:sp>
      <p:sp>
        <p:nvSpPr>
          <p:cNvPr id="4" name="Slide Number Placeholder 3"/>
          <p:cNvSpPr>
            <a:spLocks noGrp="1"/>
          </p:cNvSpPr>
          <p:nvPr>
            <p:ph type="sldNum" sz="quarter" idx="10"/>
          </p:nvPr>
        </p:nvSpPr>
        <p:spPr/>
        <p:txBody>
          <a:bodyPr/>
          <a:lstStyle/>
          <a:p>
            <a:fld id="{1016471F-B30E-4D89-A318-039DF8A6AF53}"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632407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56820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 </a:t>
            </a:r>
            <a:r>
              <a:rPr lang="en-GB" sz="1200" b="1" u="sng" kern="1200" dirty="0" smtClean="0">
                <a:solidFill>
                  <a:schemeClr val="tx1"/>
                </a:solidFill>
                <a:effectLst/>
                <a:latin typeface="+mn-lt"/>
                <a:ea typeface="+mn-ea"/>
                <a:cs typeface="+mn-cs"/>
                <a:hlinkClick r:id="rId3"/>
              </a:rPr>
              <a:t>http://www.wikiart.org/en/search/Eiffel%20Tower/1</a:t>
            </a:r>
            <a:r>
              <a:rPr lang="en-GB" sz="1200" b="1" kern="1200" dirty="0" smtClean="0">
                <a:solidFill>
                  <a:schemeClr val="tx1"/>
                </a:solidFill>
                <a:effectLst/>
                <a:latin typeface="+mn-lt"/>
                <a:ea typeface="+mn-ea"/>
                <a:cs typeface="+mn-cs"/>
              </a:rPr>
              <a:t> Delaunay and others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a:t>
            </a:r>
            <a:r>
              <a:rPr lang="en-GB" sz="1200" b="1" u="sng" kern="1200" dirty="0" smtClean="0">
                <a:solidFill>
                  <a:schemeClr val="tx1"/>
                </a:solidFill>
                <a:effectLst/>
                <a:latin typeface="+mn-lt"/>
                <a:ea typeface="+mn-ea"/>
                <a:cs typeface="+mn-cs"/>
                <a:hlinkClick r:id="rId4"/>
              </a:rPr>
              <a:t>http://www.wikiart.org/en/georges-seurat/the-eiffel-tower-1889</a:t>
            </a:r>
            <a:r>
              <a:rPr lang="en-GB" sz="1200" b="1" kern="1200" dirty="0" smtClean="0">
                <a:solidFill>
                  <a:schemeClr val="tx1"/>
                </a:solidFill>
                <a:effectLst/>
                <a:latin typeface="+mn-lt"/>
                <a:ea typeface="+mn-ea"/>
                <a:cs typeface="+mn-cs"/>
              </a:rPr>
              <a:t>  - Georges Seurat Eiffel Tower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3 </a:t>
            </a:r>
            <a:r>
              <a:rPr lang="en-GB" sz="1200" b="1" u="sng" kern="1200" dirty="0" smtClean="0">
                <a:solidFill>
                  <a:schemeClr val="tx1"/>
                </a:solidFill>
                <a:effectLst/>
                <a:latin typeface="+mn-lt"/>
                <a:ea typeface="+mn-ea"/>
                <a:cs typeface="+mn-cs"/>
                <a:hlinkClick r:id="rId5"/>
              </a:rPr>
              <a:t>http://uploads2.wikiart.org/images/ivan-generalic/eiffel-tower-1972.jpg!Blog.jpg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4 </a:t>
            </a:r>
            <a:r>
              <a:rPr lang="en-GB" sz="1200" b="1" u="sng" kern="1200" dirty="0" smtClean="0">
                <a:solidFill>
                  <a:schemeClr val="tx1"/>
                </a:solidFill>
                <a:effectLst/>
                <a:latin typeface="+mn-lt"/>
                <a:ea typeface="+mn-ea"/>
                <a:cs typeface="+mn-cs"/>
                <a:hlinkClick r:id="rId6"/>
              </a:rPr>
              <a:t>http://uploads7.wikiart.org/images/andre-kertesz/eiffel-tower-paris-1929.jpg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5 </a:t>
            </a:r>
            <a:r>
              <a:rPr lang="en-GB" sz="1200" b="1" u="sng" kern="1200" dirty="0" smtClean="0">
                <a:solidFill>
                  <a:schemeClr val="tx1"/>
                </a:solidFill>
                <a:effectLst/>
                <a:latin typeface="+mn-lt"/>
                <a:ea typeface="+mn-ea"/>
                <a:cs typeface="+mn-cs"/>
                <a:hlinkClick r:id="rId7"/>
              </a:rPr>
              <a:t>http://uploads0.wikiart.org/images/henri-rousseau/seine-and-eiffel-tower-in-the-sunset-1910.jpg!Large.jpg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86856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need to understand why we want to include literary texts at KS3.  it’s not enough</a:t>
            </a:r>
            <a:r>
              <a:rPr lang="en-GB" baseline="0" dirty="0" smtClean="0"/>
              <a:t> simply to say that it’s the new policy and we have to!</a:t>
            </a:r>
            <a:endParaRPr lang="en-GB" dirty="0" smtClean="0"/>
          </a:p>
          <a:p>
            <a:endParaRPr lang="en-GB" dirty="0" smtClean="0"/>
          </a:p>
          <a:p>
            <a:r>
              <a:rPr lang="en-GB" dirty="0" smtClean="0"/>
              <a:t>We could take the view,</a:t>
            </a:r>
            <a:r>
              <a:rPr lang="en-GB" baseline="0" dirty="0" smtClean="0"/>
              <a:t> if we are an academy that KS2/KS3 </a:t>
            </a:r>
            <a:r>
              <a:rPr lang="en-GB" baseline="0" dirty="0" err="1" smtClean="0"/>
              <a:t>PoS</a:t>
            </a:r>
            <a:r>
              <a:rPr lang="en-GB" baseline="0" dirty="0" smtClean="0"/>
              <a:t> are optional for us. At our peril I would think, given the progression from KS3 into KS4 and the proposals for the new GCSE examination.</a:t>
            </a:r>
          </a:p>
          <a:p>
            <a:r>
              <a:rPr lang="en-GB" baseline="0" dirty="0" smtClean="0"/>
              <a:t>So there’s an assessment imperative for our young people, not to leave everything until the final two years of study, but to make the road one that includes smooth transition from KS3-4.</a:t>
            </a:r>
            <a:endParaRPr lang="en-GB" dirty="0"/>
          </a:p>
        </p:txBody>
      </p:sp>
      <p:sp>
        <p:nvSpPr>
          <p:cNvPr id="4" name="Slide Number Placeholder 3"/>
          <p:cNvSpPr>
            <a:spLocks noGrp="1"/>
          </p:cNvSpPr>
          <p:nvPr>
            <p:ph type="sldNum" sz="quarter" idx="10"/>
          </p:nvPr>
        </p:nvSpPr>
        <p:spPr/>
        <p:txBody>
          <a:bodyPr/>
          <a:lstStyle/>
          <a:p>
            <a:fld id="{6087BD75-508A-47BB-BFF1-76B17A6D68CD}" type="slidenum">
              <a:rPr lang="en-GB" smtClean="0"/>
              <a:t>2</a:t>
            </a:fld>
            <a:endParaRPr lang="en-GB"/>
          </a:p>
        </p:txBody>
      </p:sp>
    </p:spTree>
    <p:extLst>
      <p:ext uri="{BB962C8B-B14F-4D97-AF65-F5344CB8AC3E}">
        <p14:creationId xmlns:p14="http://schemas.microsoft.com/office/powerpoint/2010/main" val="2102924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http://lewebpedagogique.com/regisgaudemer/poesie/la-tour-eiffel-de-maurice-careme/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18714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ea typeface="Times New Roman" panose="02020603050405020304" pitchFamily="18" charset="0"/>
                <a:hlinkClick r:id="rId3"/>
              </a:rPr>
              <a:t>http://www.rhyfalljodler.ch/geschichte/index.htm?maturaarbeit.htm</a:t>
            </a:r>
            <a:r>
              <a:rPr lang="en-GB" dirty="0" smtClean="0">
                <a:latin typeface="Times New Roman" panose="02020603050405020304" pitchFamily="18" charset="0"/>
                <a:ea typeface="Times New Roman" panose="02020603050405020304" pitchFamily="18"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962448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u="sng" dirty="0" smtClean="0">
                <a:hlinkClick r:id="rId3"/>
              </a:rPr>
              <a:t>http://www.ringelnatz.net/?page_id=28</a:t>
            </a:r>
            <a:r>
              <a:rPr lang="de-DE"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18305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02796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smtClean="0">
                <a:solidFill>
                  <a:schemeClr val="tx1"/>
                </a:solidFill>
                <a:effectLst/>
                <a:latin typeface="+mn-lt"/>
                <a:ea typeface="+mn-ea"/>
                <a:cs typeface="+mn-cs"/>
              </a:rPr>
              <a:t>But there’s also the imperative from KS2 – from the </a:t>
            </a:r>
            <a:r>
              <a:rPr lang="en-GB" sz="1200" kern="1200" baseline="0" dirty="0" err="1" smtClean="0">
                <a:solidFill>
                  <a:schemeClr val="tx1"/>
                </a:solidFill>
                <a:effectLst/>
                <a:latin typeface="+mn-lt"/>
                <a:ea typeface="+mn-ea"/>
                <a:cs typeface="+mn-cs"/>
              </a:rPr>
              <a:t>PoS</a:t>
            </a:r>
            <a:r>
              <a:rPr lang="en-GB" sz="1200" kern="1200" baseline="0" dirty="0" smtClean="0">
                <a:solidFill>
                  <a:schemeClr val="tx1"/>
                </a:solidFill>
                <a:effectLst/>
                <a:latin typeface="+mn-lt"/>
                <a:ea typeface="+mn-ea"/>
                <a:cs typeface="+mn-cs"/>
              </a:rPr>
              <a:t> but also from the general way of working at primary level.</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So we have here challenge in 3 ways: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1) logistical joining up of KS2/KS3</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2) a potential mismatch in terms of methodology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3) an increase in the overall levels of achievement implied in the new KS3 document</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71008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Authentic material can be literary text – i.e. a literary text can be one form of authentic material, but there are others (e.g. adverts, paintings, video clips, signs, </a:t>
            </a:r>
            <a:r>
              <a:rPr lang="en-GB" baseline="0" dirty="0" err="1" smtClean="0"/>
              <a:t>realia</a:t>
            </a:r>
            <a:r>
              <a:rPr lang="en-GB" baseline="0" dirty="0" smtClean="0"/>
              <a:t>, news articles etc..) which are also authentic without being literary</a:t>
            </a:r>
            <a:br>
              <a:rPr lang="en-GB" baseline="0" dirty="0" smtClean="0"/>
            </a:br>
            <a:r>
              <a:rPr lang="en-GB" baseline="0" dirty="0" smtClean="0"/>
              <a:t>Not all of this material should be used for translation.  And, conversely, we may well want to translate material that is not authentic.</a:t>
            </a:r>
            <a:br>
              <a:rPr lang="en-GB" baseline="0" dirty="0" smtClean="0"/>
            </a:br>
            <a:r>
              <a:rPr lang="en-GB" baseline="0" dirty="0" smtClean="0"/>
              <a:t>There are some key aspects of each here that we want to consider, when selecting the material for study.</a:t>
            </a:r>
          </a:p>
          <a:p>
            <a:r>
              <a:rPr lang="en-GB" baseline="0" dirty="0" smtClean="0"/>
              <a:t>Obviously the key aspect is fitness for purpose.  </a:t>
            </a:r>
            <a:br>
              <a:rPr lang="en-GB" baseline="0" dirty="0" smtClean="0"/>
            </a:br>
            <a:r>
              <a:rPr lang="en-GB" baseline="0" dirty="0" smtClean="0"/>
              <a:t>Let’s look first at authentic material and literary texts.  I’m just going to consider all of this as one source of material.  </a:t>
            </a:r>
            <a:br>
              <a:rPr lang="en-GB" baseline="0" dirty="0" smtClean="0"/>
            </a:br>
            <a:endParaRPr lang="en-GB" baseline="0" dirty="0" smtClean="0"/>
          </a:p>
          <a:p>
            <a:r>
              <a:rPr lang="en-GB" baseline="0" dirty="0" smtClean="0"/>
              <a:t>One thing we must consider is the relationship between KS2 and KS3 pedagogy.</a:t>
            </a: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31608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77870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suggested</a:t>
            </a:r>
            <a:r>
              <a:rPr lang="en-GB" baseline="0" dirty="0" smtClean="0"/>
              <a:t> set of purposes that the reading of / listening to a text (of whatever kind) might involve.</a:t>
            </a:r>
            <a:br>
              <a:rPr lang="en-GB" baseline="0" dirty="0" smtClean="0"/>
            </a:br>
            <a:r>
              <a:rPr lang="en-GB" baseline="0" dirty="0" smtClean="0"/>
              <a:t>The precise activities (to be filled in on the RHS) will change according to each text.  Not every resource will lend itself to every activity.  Not every activity will fit the learning objectives of the class.</a:t>
            </a:r>
            <a:br>
              <a:rPr lang="en-GB" baseline="0" dirty="0" smtClean="0"/>
            </a:br>
            <a:r>
              <a:rPr lang="en-GB" baseline="0" dirty="0" smtClean="0"/>
              <a:t>So each learning sequence planned around a specific text will be unique and it will be appropriate to differentiate the approach to each resource, depending on the age / ability / interest of the learners.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79948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an example</a:t>
            </a:r>
            <a:r>
              <a:rPr lang="en-GB" baseline="0" dirty="0" smtClean="0"/>
              <a:t> of a straightforward story text.</a:t>
            </a:r>
            <a:r>
              <a:rPr lang="en-GB" dirty="0" smtClean="0"/>
              <a:t/>
            </a:r>
            <a:br>
              <a:rPr lang="en-GB" dirty="0" smtClean="0"/>
            </a:br>
            <a:r>
              <a:rPr lang="en-GB" dirty="0" smtClean="0"/>
              <a:t>It</a:t>
            </a:r>
            <a:r>
              <a:rPr lang="en-GB" baseline="0" dirty="0" smtClean="0"/>
              <a:t> is really helpful to have the lines of text numbered as we shall see.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93881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93595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ideas to the rest of the group. (15 minutes)</a:t>
            </a:r>
            <a:br>
              <a:rPr lang="en-GB" dirty="0" smtClean="0"/>
            </a:b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12088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0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763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9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571A60-B585-4649-8B20-9223CE9C1144}" type="datetimeFigureOut">
              <a:rPr lang="en-GB">
                <a:solidFill>
                  <a:prstClr val="black">
                    <a:tint val="75000"/>
                  </a:prstClr>
                </a:solidFill>
              </a:rPr>
              <a:pPr>
                <a:defRPr/>
              </a:pPr>
              <a:t>20/02/2015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0B6B2-C911-4103-96E6-19A800AE1D20}" type="slidenum">
              <a:rPr lang="en-GB"/>
              <a:pPr>
                <a:defRPr/>
              </a:pPr>
              <a:t>‹#›</a:t>
            </a:fld>
            <a:endParaRPr lang="en-GB"/>
          </a:p>
        </p:txBody>
      </p:sp>
    </p:spTree>
    <p:extLst>
      <p:ext uri="{BB962C8B-B14F-4D97-AF65-F5344CB8AC3E}">
        <p14:creationId xmlns:p14="http://schemas.microsoft.com/office/powerpoint/2010/main" val="24037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491CA2E-A9A7-404A-9C6E-8FFBDC84CE8B}" type="datetimeFigureOut">
              <a:rPr lang="en-GB">
                <a:solidFill>
                  <a:prstClr val="black">
                    <a:tint val="75000"/>
                  </a:prstClr>
                </a:solidFill>
              </a:rPr>
              <a:pPr>
                <a:defRPr/>
              </a:pPr>
              <a:t>20/02/2015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8AE6B4-1A00-49C4-ABC4-734C36599D2C}" type="slidenum">
              <a:rPr lang="en-GB"/>
              <a:pPr>
                <a:defRPr/>
              </a:pPr>
              <a:t>‹#›</a:t>
            </a:fld>
            <a:endParaRPr lang="en-GB"/>
          </a:p>
        </p:txBody>
      </p:sp>
    </p:spTree>
    <p:extLst>
      <p:ext uri="{BB962C8B-B14F-4D97-AF65-F5344CB8AC3E}">
        <p14:creationId xmlns:p14="http://schemas.microsoft.com/office/powerpoint/2010/main" val="135167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F97D73-082A-4B33-A765-97060F21DE65}" type="datetimeFigureOut">
              <a:rPr lang="en-GB">
                <a:solidFill>
                  <a:prstClr val="black">
                    <a:tint val="75000"/>
                  </a:prstClr>
                </a:solidFill>
              </a:rPr>
              <a:pPr>
                <a:defRPr/>
              </a:pPr>
              <a:t>20/02/2015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8621C-C9A8-4729-AC24-DB9EA0820087}" type="slidenum">
              <a:rPr lang="en-GB"/>
              <a:pPr>
                <a:defRPr/>
              </a:pPr>
              <a:t>‹#›</a:t>
            </a:fld>
            <a:endParaRPr lang="en-GB"/>
          </a:p>
        </p:txBody>
      </p:sp>
    </p:spTree>
    <p:extLst>
      <p:ext uri="{BB962C8B-B14F-4D97-AF65-F5344CB8AC3E}">
        <p14:creationId xmlns:p14="http://schemas.microsoft.com/office/powerpoint/2010/main" val="173371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F508DAB-5D1B-43D6-8A40-2056CC2AEB76}" type="datetimeFigureOut">
              <a:rPr lang="en-GB">
                <a:solidFill>
                  <a:prstClr val="black">
                    <a:tint val="75000"/>
                  </a:prstClr>
                </a:solidFill>
              </a:rPr>
              <a:pPr>
                <a:defRPr/>
              </a:pPr>
              <a:t>20/02/2015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FABF2-69CE-4148-ACB1-C5F33FDE08EE}" type="slidenum">
              <a:rPr lang="en-GB"/>
              <a:pPr>
                <a:defRPr/>
              </a:pPr>
              <a:t>‹#›</a:t>
            </a:fld>
            <a:endParaRPr lang="en-GB"/>
          </a:p>
        </p:txBody>
      </p:sp>
    </p:spTree>
    <p:extLst>
      <p:ext uri="{BB962C8B-B14F-4D97-AF65-F5344CB8AC3E}">
        <p14:creationId xmlns:p14="http://schemas.microsoft.com/office/powerpoint/2010/main" val="3500318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AE7505-CEFD-4615-B5B4-DEE19EC4541C}" type="datetimeFigureOut">
              <a:rPr lang="en-GB">
                <a:solidFill>
                  <a:prstClr val="black">
                    <a:tint val="75000"/>
                  </a:prstClr>
                </a:solidFill>
              </a:rPr>
              <a:pPr>
                <a:defRPr/>
              </a:pPr>
              <a:t>20/02/2015</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28A7B1-C5F5-4642-B9DD-D40859A4A084}" type="slidenum">
              <a:rPr lang="en-GB"/>
              <a:pPr>
                <a:defRPr/>
              </a:pPr>
              <a:t>‹#›</a:t>
            </a:fld>
            <a:endParaRPr lang="en-GB"/>
          </a:p>
        </p:txBody>
      </p:sp>
    </p:spTree>
    <p:extLst>
      <p:ext uri="{BB962C8B-B14F-4D97-AF65-F5344CB8AC3E}">
        <p14:creationId xmlns:p14="http://schemas.microsoft.com/office/powerpoint/2010/main" val="311036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F9415F-EF99-407B-9D7F-0876A7055C7C}" type="datetimeFigureOut">
              <a:rPr lang="en-GB">
                <a:solidFill>
                  <a:prstClr val="black">
                    <a:tint val="75000"/>
                  </a:prstClr>
                </a:solidFill>
              </a:rPr>
              <a:pPr>
                <a:defRPr/>
              </a:pPr>
              <a:t>20/02/2015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DB18BB-2091-41C7-92CD-47174E4BD6D2}" type="slidenum">
              <a:rPr lang="en-GB"/>
              <a:pPr>
                <a:defRPr/>
              </a:pPr>
              <a:t>‹#›</a:t>
            </a:fld>
            <a:endParaRPr lang="en-GB"/>
          </a:p>
        </p:txBody>
      </p:sp>
    </p:spTree>
    <p:extLst>
      <p:ext uri="{BB962C8B-B14F-4D97-AF65-F5344CB8AC3E}">
        <p14:creationId xmlns:p14="http://schemas.microsoft.com/office/powerpoint/2010/main" val="61481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2F06A0-C851-4390-971C-115C373C399A}" type="datetimeFigureOut">
              <a:rPr lang="en-GB">
                <a:solidFill>
                  <a:prstClr val="black">
                    <a:tint val="75000"/>
                  </a:prstClr>
                </a:solidFill>
              </a:rPr>
              <a:pPr>
                <a:defRPr/>
              </a:pPr>
              <a:t>20/02/2015</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9E3AB0-E3D1-41C1-8DE6-0B7B7F4572A6}" type="slidenum">
              <a:rPr lang="en-GB"/>
              <a:pPr>
                <a:defRPr/>
              </a:pPr>
              <a:t>‹#›</a:t>
            </a:fld>
            <a:endParaRPr lang="en-GB"/>
          </a:p>
        </p:txBody>
      </p:sp>
    </p:spTree>
    <p:extLst>
      <p:ext uri="{BB962C8B-B14F-4D97-AF65-F5344CB8AC3E}">
        <p14:creationId xmlns:p14="http://schemas.microsoft.com/office/powerpoint/2010/main" val="2740229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FABCB-8C62-487F-BDDF-32D6B0CD992F}" type="datetimeFigureOut">
              <a:rPr lang="en-GB">
                <a:solidFill>
                  <a:prstClr val="black">
                    <a:tint val="75000"/>
                  </a:prstClr>
                </a:solidFill>
              </a:rPr>
              <a:pPr>
                <a:defRPr/>
              </a:pPr>
              <a:t>20/02/2015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DCBBA-199F-476F-8243-26CCD0F05A2C}" type="slidenum">
              <a:rPr lang="en-GB"/>
              <a:pPr>
                <a:defRPr/>
              </a:pPr>
              <a:t>‹#›</a:t>
            </a:fld>
            <a:endParaRPr lang="en-GB"/>
          </a:p>
        </p:txBody>
      </p:sp>
    </p:spTree>
    <p:extLst>
      <p:ext uri="{BB962C8B-B14F-4D97-AF65-F5344CB8AC3E}">
        <p14:creationId xmlns:p14="http://schemas.microsoft.com/office/powerpoint/2010/main" val="379138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10225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8338F7-6C6E-46F7-BFAF-16ADFFEA58DF}" type="datetimeFigureOut">
              <a:rPr lang="en-GB">
                <a:solidFill>
                  <a:prstClr val="black">
                    <a:tint val="75000"/>
                  </a:prstClr>
                </a:solidFill>
              </a:rPr>
              <a:pPr>
                <a:defRPr/>
              </a:pPr>
              <a:t>20/02/2015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715B4-4728-4B0B-B3F3-DF365199C612}" type="slidenum">
              <a:rPr lang="en-GB"/>
              <a:pPr>
                <a:defRPr/>
              </a:pPr>
              <a:t>‹#›</a:t>
            </a:fld>
            <a:endParaRPr lang="en-GB"/>
          </a:p>
        </p:txBody>
      </p:sp>
    </p:spTree>
    <p:extLst>
      <p:ext uri="{BB962C8B-B14F-4D97-AF65-F5344CB8AC3E}">
        <p14:creationId xmlns:p14="http://schemas.microsoft.com/office/powerpoint/2010/main" val="229353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3D38759-99F5-4EBB-9E9C-C4C42CABA0E0}" type="datetimeFigureOut">
              <a:rPr lang="en-GB">
                <a:solidFill>
                  <a:prstClr val="black">
                    <a:tint val="75000"/>
                  </a:prstClr>
                </a:solidFill>
              </a:rPr>
              <a:pPr>
                <a:defRPr/>
              </a:pPr>
              <a:t>20/02/2015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BC261A-5940-49F9-A5CF-66A89DCD61AF}" type="slidenum">
              <a:rPr lang="en-GB"/>
              <a:pPr>
                <a:defRPr/>
              </a:pPr>
              <a:t>‹#›</a:t>
            </a:fld>
            <a:endParaRPr lang="en-GB"/>
          </a:p>
        </p:txBody>
      </p:sp>
    </p:spTree>
    <p:extLst>
      <p:ext uri="{BB962C8B-B14F-4D97-AF65-F5344CB8AC3E}">
        <p14:creationId xmlns:p14="http://schemas.microsoft.com/office/powerpoint/2010/main" val="262978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198A91-A25D-4266-8B57-E30EFC46664D}" type="datetimeFigureOut">
              <a:rPr lang="en-GB">
                <a:solidFill>
                  <a:prstClr val="black">
                    <a:tint val="75000"/>
                  </a:prstClr>
                </a:solidFill>
              </a:rPr>
              <a:pPr>
                <a:defRPr/>
              </a:pPr>
              <a:t>20/02/2015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8C2251-5894-46CA-B029-34485FC40D47}" type="slidenum">
              <a:rPr lang="en-GB"/>
              <a:pPr>
                <a:defRPr/>
              </a:pPr>
              <a:t>‹#›</a:t>
            </a:fld>
            <a:endParaRPr lang="en-GB"/>
          </a:p>
        </p:txBody>
      </p:sp>
    </p:spTree>
    <p:extLst>
      <p:ext uri="{BB962C8B-B14F-4D97-AF65-F5344CB8AC3E}">
        <p14:creationId xmlns:p14="http://schemas.microsoft.com/office/powerpoint/2010/main" val="119193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819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79995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499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6943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3187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797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0639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pPr/>
              <a:t>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89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8784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41982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941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877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189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pPr/>
              <a:t>2/20/2015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03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pPr/>
              <a:t>2/20/2015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12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pPr/>
              <a:t>2/20/2015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013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pPr/>
              <a:t>2/20/2015</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6845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pPr/>
              <a:t>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9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5DC5B261-8843-42D1-AAFC-05E20E2D9B97}" type="datetimeFigureOut">
              <a:rPr lang="en-US" smtClean="0"/>
              <a:pPr defTabSz="457200"/>
              <a:t>2/20/2015</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80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9B130A6-4DFF-4CE5-B61F-A673E38A5FE8}" type="datetimeFigureOut">
              <a:rPr lang="en-GB">
                <a:solidFill>
                  <a:prstClr val="black">
                    <a:tint val="75000"/>
                  </a:prstClr>
                </a:solidFill>
              </a:rPr>
              <a:pPr>
                <a:defRPr/>
              </a:pPr>
              <a:t>20/02/2015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6B271C8F-F225-424B-AC32-7EA6903BCC12}" type="slidenum">
              <a:rPr lang="en-GB">
                <a:cs typeface="Arial" panose="020B0604020202020204" pitchFamily="34" charset="0"/>
              </a:rPr>
              <a:pPr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76837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52BC2-FF64-4CAC-BD0D-70BE466CBB0B}" type="datetimeFigureOut">
              <a:rPr lang="fr-FR" smtClean="0">
                <a:solidFill>
                  <a:prstClr val="black">
                    <a:tint val="75000"/>
                  </a:prstClr>
                </a:solidFill>
              </a:rPr>
              <a:pPr/>
              <a:t>20/02/2015</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43107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achelhawk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gov.uk/government/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gov.uk/government/uploads/system/uploads/attachment_data/file/210969/NC_framework_document_-_FINAL.pdf"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all-literature.wikidot.com/" TargetMode="External"/><Relationship Id="rId2" Type="http://schemas.openxmlformats.org/officeDocument/2006/relationships/hyperlink" Target="http://www.all-languages.org.uk/support/themes/literature" TargetMode="Externa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www.rachelhawkes.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dirty="0"/>
              <a:t>Keep it </a:t>
            </a:r>
            <a:r>
              <a:rPr lang="en-GB" sz="7200" dirty="0" smtClean="0"/>
              <a:t>real:</a:t>
            </a:r>
            <a:endParaRPr lang="en-GB" sz="7200" b="1" dirty="0"/>
          </a:p>
        </p:txBody>
      </p:sp>
      <p:sp>
        <p:nvSpPr>
          <p:cNvPr id="3" name="Subtitle 2"/>
          <p:cNvSpPr>
            <a:spLocks noGrp="1"/>
          </p:cNvSpPr>
          <p:nvPr>
            <p:ph type="subTitle" idx="1"/>
          </p:nvPr>
        </p:nvSpPr>
        <p:spPr>
          <a:xfrm>
            <a:off x="825038" y="4455620"/>
            <a:ext cx="7543800" cy="1596263"/>
          </a:xfrm>
        </p:spPr>
        <p:txBody>
          <a:bodyPr>
            <a:normAutofit/>
          </a:bodyPr>
          <a:lstStyle/>
          <a:p>
            <a:r>
              <a:rPr lang="en-GB" dirty="0"/>
              <a:t>developing the use of literary texts and authentic resources at KS3</a:t>
            </a:r>
            <a:r>
              <a:rPr lang="en-GB" dirty="0" smtClean="0"/>
              <a:t/>
            </a:r>
            <a:br>
              <a:rPr lang="en-GB" dirty="0" smtClean="0"/>
            </a:br>
            <a:r>
              <a:rPr lang="en-GB" dirty="0" smtClean="0"/>
              <a:t/>
            </a:r>
            <a:br>
              <a:rPr lang="en-GB" dirty="0" smtClean="0"/>
            </a:br>
            <a:r>
              <a:rPr lang="en-GB" cap="none" dirty="0" smtClean="0">
                <a:hlinkClick r:id="rId3"/>
              </a:rPr>
              <a:t>www.rachelhawkes.com</a:t>
            </a:r>
            <a:r>
              <a:rPr lang="en-GB" cap="none" dirty="0" smtClean="0"/>
              <a:t> </a:t>
            </a:r>
            <a:endParaRPr lang="en-GB" cap="none" dirty="0"/>
          </a:p>
        </p:txBody>
      </p:sp>
    </p:spTree>
    <p:extLst>
      <p:ext uri="{BB962C8B-B14F-4D97-AF65-F5344CB8AC3E}">
        <p14:creationId xmlns:p14="http://schemas.microsoft.com/office/powerpoint/2010/main" val="2343856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9153" y="167383"/>
          <a:ext cx="8782372" cy="6492240"/>
        </p:xfrm>
        <a:graphic>
          <a:graphicData uri="http://schemas.openxmlformats.org/drawingml/2006/table">
            <a:tbl>
              <a:tblPr firstRow="1" bandRow="1">
                <a:tableStyleId>{5940675A-B579-460E-94D1-54222C63F5DA}</a:tableStyleId>
              </a:tblPr>
              <a:tblGrid>
                <a:gridCol w="4391186"/>
                <a:gridCol w="4391186"/>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Estas</a:t>
                      </a:r>
                      <a:r>
                        <a:rPr lang="fr-FR" sz="1600" b="1" dirty="0" smtClean="0">
                          <a:latin typeface="Arial" panose="020B0604020202020204" pitchFamily="34" charset="0"/>
                          <a:cs typeface="Arial" panose="020B0604020202020204" pitchFamily="34" charset="0"/>
                        </a:rPr>
                        <a:t> palabras </a:t>
                      </a:r>
                      <a:r>
                        <a:rPr lang="fr-FR" sz="1600" b="1" dirty="0" err="1" smtClean="0">
                          <a:latin typeface="Arial" panose="020B0604020202020204" pitchFamily="34" charset="0"/>
                          <a:cs typeface="Arial" panose="020B0604020202020204" pitchFamily="34" charset="0"/>
                        </a:rPr>
                        <a:t>están</a:t>
                      </a:r>
                      <a:r>
                        <a:rPr lang="fr-FR" sz="1600" b="1" dirty="0" smtClean="0">
                          <a:latin typeface="Arial" panose="020B0604020202020204" pitchFamily="34" charset="0"/>
                          <a:cs typeface="Arial" panose="020B0604020202020204" pitchFamily="34" charset="0"/>
                        </a:rPr>
                        <a:t> en el texto?  ¿</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a:t>
                      </a:r>
                      <a:br>
                        <a:rPr lang="fr-FR" sz="1600" b="1" dirty="0" smtClean="0">
                          <a:latin typeface="Arial" panose="020B0604020202020204" pitchFamily="34" charset="0"/>
                          <a:cs typeface="Arial" panose="020B0604020202020204" pitchFamily="34" charset="0"/>
                        </a:rPr>
                      </a:b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uno</a:t>
                      </a:r>
                      <a:r>
                        <a:rPr lang="fr-FR" sz="1600" b="1" baseline="0" dirty="0" smtClean="0">
                          <a:latin typeface="Arial" panose="020B0604020202020204" pitchFamily="34" charset="0"/>
                          <a:cs typeface="Arial" panose="020B0604020202020204" pitchFamily="34" charset="0"/>
                        </a:rPr>
                        <a:t> a </a:t>
                      </a:r>
                      <a:r>
                        <a:rPr lang="fr-FR" sz="1600" b="1" baseline="0" dirty="0" err="1" smtClean="0">
                          <a:latin typeface="Arial" panose="020B0604020202020204" pitchFamily="34" charset="0"/>
                          <a:cs typeface="Arial" panose="020B0604020202020204" pitchFamily="34" charset="0"/>
                        </a:rPr>
                        <a:t>tres</a:t>
                      </a:r>
                      <a:r>
                        <a:rPr lang="fr-FR" sz="1600" b="1" baseline="0" dirty="0" smtClean="0">
                          <a:latin typeface="Arial" panose="020B0604020202020204" pitchFamily="34" charset="0"/>
                          <a:cs typeface="Arial" panose="020B0604020202020204" pitchFamily="34" charset="0"/>
                        </a:rPr>
                        <a:t>, ¿un </a:t>
                      </a:r>
                      <a:r>
                        <a:rPr lang="fr-FR" sz="1600" b="1" baseline="0" dirty="0" err="1" smtClean="0">
                          <a:latin typeface="Arial" panose="020B0604020202020204" pitchFamily="34" charset="0"/>
                          <a:cs typeface="Arial" panose="020B0604020202020204" pitchFamily="34" charset="0"/>
                        </a:rPr>
                        <a:t>caballo</a:t>
                      </a:r>
                      <a:r>
                        <a:rPr lang="fr-FR" sz="1600" b="1" baseline="0" dirty="0" smtClean="0">
                          <a:latin typeface="Arial" panose="020B0604020202020204" pitchFamily="34" charset="0"/>
                          <a:cs typeface="Arial" panose="020B0604020202020204" pitchFamily="34" charset="0"/>
                        </a:rPr>
                        <a:t>?</a:t>
                      </a:r>
                      <a:r>
                        <a:rPr lang="fr-FR" sz="1600" baseline="0" dirty="0" smtClean="0">
                          <a:latin typeface="Arial" panose="020B0604020202020204" pitchFamily="34" charset="0"/>
                          <a:cs typeface="Arial" panose="020B0604020202020204" pitchFamily="34" charset="0"/>
                        </a:rPr>
                        <a:t/>
                      </a:r>
                      <a:br>
                        <a:rPr lang="fr-FR" sz="1600" baseline="0" dirty="0" smtClean="0">
                          <a:latin typeface="Arial" panose="020B0604020202020204" pitchFamily="34" charset="0"/>
                          <a:cs typeface="Arial" panose="020B0604020202020204" pitchFamily="34" charset="0"/>
                        </a:rPr>
                      </a:br>
                      <a:r>
                        <a:rPr lang="fr-FR" sz="1600" i="1" baseline="0" dirty="0" smtClean="0">
                          <a:latin typeface="Arial" panose="020B0604020202020204" pitchFamily="34" charset="0"/>
                          <a:cs typeface="Arial" panose="020B0604020202020204" pitchFamily="34" charset="0"/>
                        </a:rPr>
                        <a:t>(Are </a:t>
                      </a:r>
                      <a:r>
                        <a:rPr lang="fr-FR" sz="1600" i="1" baseline="0" dirty="0" err="1" smtClean="0">
                          <a:latin typeface="Arial" panose="020B0604020202020204" pitchFamily="34" charset="0"/>
                          <a:cs typeface="Arial" panose="020B0604020202020204" pitchFamily="34" charset="0"/>
                        </a:rPr>
                        <a:t>these</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words</a:t>
                      </a:r>
                      <a:r>
                        <a:rPr lang="fr-FR" sz="1600" i="1" baseline="0" dirty="0" smtClean="0">
                          <a:latin typeface="Arial" panose="020B0604020202020204" pitchFamily="34" charset="0"/>
                          <a:cs typeface="Arial" panose="020B0604020202020204" pitchFamily="34" charset="0"/>
                        </a:rPr>
                        <a:t> in the </a:t>
                      </a:r>
                      <a:r>
                        <a:rPr lang="fr-FR" sz="1600" i="1" baseline="0" dirty="0" err="1" smtClean="0">
                          <a:latin typeface="Arial" panose="020B0604020202020204" pitchFamily="34" charset="0"/>
                          <a:cs typeface="Arial" panose="020B0604020202020204" pitchFamily="34" charset="0"/>
                        </a:rPr>
                        <a:t>text</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Yes</a:t>
                      </a:r>
                      <a:r>
                        <a:rPr lang="fr-FR" sz="1600" i="1" baseline="0" dirty="0" smtClean="0">
                          <a:latin typeface="Arial" panose="020B0604020202020204" pitchFamily="34" charset="0"/>
                          <a:cs typeface="Arial" panose="020B0604020202020204" pitchFamily="34" charset="0"/>
                        </a:rPr>
                        <a:t> or no?</a:t>
                      </a:r>
                      <a:br>
                        <a:rPr lang="fr-FR" sz="1600" i="1" baseline="0" dirty="0" smtClean="0">
                          <a:latin typeface="Arial" panose="020B0604020202020204" pitchFamily="34" charset="0"/>
                          <a:cs typeface="Arial" panose="020B0604020202020204" pitchFamily="34" charset="0"/>
                        </a:rPr>
                      </a:br>
                      <a:r>
                        <a:rPr lang="fr-FR" sz="1600" i="1" baseline="0" dirty="0" err="1" smtClean="0">
                          <a:latin typeface="Arial" panose="020B0604020202020204" pitchFamily="34" charset="0"/>
                          <a:cs typeface="Arial" panose="020B0604020202020204" pitchFamily="34" charset="0"/>
                        </a:rPr>
                        <a:t>Lines</a:t>
                      </a:r>
                      <a:r>
                        <a:rPr lang="fr-FR" sz="1600" i="1" baseline="0" dirty="0" smtClean="0">
                          <a:latin typeface="Arial" panose="020B0604020202020204" pitchFamily="34" charset="0"/>
                          <a:cs typeface="Arial" panose="020B0604020202020204" pitchFamily="34" charset="0"/>
                        </a:rPr>
                        <a:t> one to </a:t>
                      </a:r>
                      <a:r>
                        <a:rPr lang="fr-FR" sz="1600" i="1" baseline="0" dirty="0" err="1" smtClean="0">
                          <a:latin typeface="Arial" panose="020B0604020202020204" pitchFamily="34" charset="0"/>
                          <a:cs typeface="Arial" panose="020B0604020202020204" pitchFamily="34" charset="0"/>
                        </a:rPr>
                        <a:t>three</a:t>
                      </a:r>
                      <a:r>
                        <a:rPr lang="fr-FR" sz="1600" i="1" baseline="0" dirty="0" smtClean="0">
                          <a:latin typeface="Arial" panose="020B0604020202020204" pitchFamily="34" charset="0"/>
                          <a:cs typeface="Arial" panose="020B0604020202020204" pitchFamily="34" charset="0"/>
                        </a:rPr>
                        <a:t>, a horse?)</a:t>
                      </a:r>
                      <a:br>
                        <a:rPr lang="fr-FR" sz="1600" i="1" baseline="0" dirty="0" smtClean="0">
                          <a:latin typeface="Arial" panose="020B0604020202020204" pitchFamily="34" charset="0"/>
                          <a:cs typeface="Arial" panose="020B0604020202020204" pitchFamily="34" charset="0"/>
                        </a:rPr>
                      </a:br>
                      <a:r>
                        <a:rPr lang="fr-FR" sz="1600" b="1" dirty="0" smtClean="0">
                          <a:latin typeface="Arial" panose="020B0604020202020204" pitchFamily="34" charset="0"/>
                          <a:cs typeface="Arial" panose="020B0604020202020204" pitchFamily="34" charset="0"/>
                        </a:rPr>
                        <a:t>En </a:t>
                      </a: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dos a </a:t>
                      </a:r>
                      <a:r>
                        <a:rPr lang="fr-FR" sz="1600" b="1" baseline="0" dirty="0" err="1" smtClean="0">
                          <a:latin typeface="Arial" panose="020B0604020202020204" pitchFamily="34" charset="0"/>
                          <a:cs typeface="Arial" panose="020B0604020202020204" pitchFamily="34" charset="0"/>
                        </a:rPr>
                        <a:t>cuatro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encuentra</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una</a:t>
                      </a:r>
                      <a:r>
                        <a:rPr lang="fr-FR" sz="1600" b="1" baseline="0" dirty="0" smtClean="0">
                          <a:latin typeface="Arial" panose="020B0604020202020204" pitchFamily="34" charset="0"/>
                          <a:cs typeface="Arial" panose="020B0604020202020204" pitchFamily="34" charset="0"/>
                        </a:rPr>
                        <a:t> palabra que rima con ‘</a:t>
                      </a:r>
                      <a:r>
                        <a:rPr lang="fr-FR" sz="1600" b="1" baseline="0" dirty="0" err="1" smtClean="0">
                          <a:latin typeface="Arial" panose="020B0604020202020204" pitchFamily="34" charset="0"/>
                          <a:cs typeface="Arial" panose="020B0604020202020204" pitchFamily="34" charset="0"/>
                        </a:rPr>
                        <a:t>gato</a:t>
                      </a:r>
                      <a:r>
                        <a:rPr lang="fr-FR" sz="1600" b="1" baseline="0" dirty="0" smtClean="0">
                          <a:latin typeface="Arial" panose="020B0604020202020204" pitchFamily="34" charset="0"/>
                          <a:cs typeface="Arial" panose="020B0604020202020204" pitchFamily="34" charset="0"/>
                        </a:rPr>
                        <a:t>’</a:t>
                      </a:r>
                      <a:endParaRPr lang="fr-FR" sz="16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i="0" dirty="0" err="1" smtClean="0">
                          <a:latin typeface="Arial" panose="020B0604020202020204" pitchFamily="34" charset="0"/>
                          <a:cs typeface="Arial" panose="020B0604020202020204" pitchFamily="34" charset="0"/>
                        </a:rPr>
                        <a:t>Encuentra</a:t>
                      </a:r>
                      <a:r>
                        <a:rPr lang="fr-FR" sz="1400" b="1" i="0" dirty="0" smtClean="0">
                          <a:latin typeface="Arial" panose="020B0604020202020204" pitchFamily="34" charset="0"/>
                          <a:cs typeface="Arial" panose="020B0604020202020204" pitchFamily="34" charset="0"/>
                        </a:rPr>
                        <a:t> 3 palabras con el </a:t>
                      </a:r>
                      <a:r>
                        <a:rPr lang="fr-FR" sz="1400" b="1" i="0" dirty="0" err="1" smtClean="0">
                          <a:latin typeface="Arial" panose="020B0604020202020204" pitchFamily="34" charset="0"/>
                          <a:cs typeface="Arial" panose="020B0604020202020204" pitchFamily="34" charset="0"/>
                        </a:rPr>
                        <a:t>sonido</a:t>
                      </a:r>
                      <a:r>
                        <a:rPr lang="fr-FR" sz="1400" b="1" i="0" dirty="0" smtClean="0">
                          <a:latin typeface="Arial" panose="020B0604020202020204" pitchFamily="34" charset="0"/>
                          <a:cs typeface="Arial" panose="020B0604020202020204" pitchFamily="34" charset="0"/>
                        </a:rPr>
                        <a:t> ‘j’,</a:t>
                      </a:r>
                      <a:r>
                        <a:rPr lang="fr-FR" sz="1400" b="1" i="0" baseline="0" dirty="0" smtClean="0">
                          <a:latin typeface="Arial" panose="020B0604020202020204" pitchFamily="34" charset="0"/>
                          <a:cs typeface="Arial" panose="020B0604020202020204" pitchFamily="34" charset="0"/>
                        </a:rPr>
                        <a:t> ‘v’.</a:t>
                      </a:r>
                      <a:endParaRPr lang="fr-FR" sz="1400" b="1" i="0" dirty="0" smtClean="0">
                        <a:latin typeface="Arial" panose="020B0604020202020204" pitchFamily="34" charset="0"/>
                        <a:cs typeface="Arial" panose="020B0604020202020204" pitchFamily="34" charset="0"/>
                      </a:endParaRPr>
                    </a:p>
                  </a:txBody>
                  <a:tcPr/>
                </a:tc>
              </a:tr>
              <a:tr h="278578">
                <a:tc>
                  <a:txBody>
                    <a:bodyPr/>
                    <a:lstStyle/>
                    <a:p>
                      <a:r>
                        <a:rPr lang="en-GB" sz="1600" dirty="0" smtClean="0"/>
                        <a:t> - to individual words</a:t>
                      </a:r>
                      <a:endParaRPr lang="en-GB" sz="1600" dirty="0"/>
                    </a:p>
                  </a:txBody>
                  <a:tcPr anchor="ctr"/>
                </a:tc>
                <a:tc>
                  <a:txBody>
                    <a:bodyPr/>
                    <a:lstStyle/>
                    <a:p>
                      <a:r>
                        <a:rPr lang="en-GB" sz="1600" dirty="0" err="1" smtClean="0">
                          <a:latin typeface="Arial" panose="020B0604020202020204" pitchFamily="34" charset="0"/>
                          <a:cs typeface="Arial" panose="020B0604020202020204" pitchFamily="34" charset="0"/>
                        </a:rPr>
                        <a:t>Levanta</a:t>
                      </a:r>
                      <a:r>
                        <a:rPr lang="en-GB" sz="1600" dirty="0" smtClean="0">
                          <a:latin typeface="Arial" panose="020B0604020202020204" pitchFamily="34" charset="0"/>
                          <a:cs typeface="Arial" panose="020B0604020202020204" pitchFamily="34" charset="0"/>
                        </a:rPr>
                        <a:t> la</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mano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cuando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oigas</a:t>
                      </a:r>
                      <a:r>
                        <a:rPr lang="en-GB" sz="1600" baseline="0" dirty="0" smtClean="0">
                          <a:latin typeface="Arial" panose="020B0604020202020204" pitchFamily="34" charset="0"/>
                          <a:cs typeface="Arial" panose="020B0604020202020204" pitchFamily="34" charset="0"/>
                        </a:rPr>
                        <a:t> un </a:t>
                      </a:r>
                      <a:r>
                        <a:rPr lang="en-GB" sz="1600" baseline="0" dirty="0" err="1" smtClean="0">
                          <a:latin typeface="Arial" panose="020B0604020202020204" pitchFamily="34" charset="0"/>
                          <a:cs typeface="Arial" panose="020B0604020202020204" pitchFamily="34" charset="0"/>
                        </a:rPr>
                        <a:t>color</a:t>
                      </a:r>
                      <a:r>
                        <a:rPr lang="en-GB" sz="1600" baseline="0" dirty="0" smtClean="0">
                          <a:latin typeface="Arial" panose="020B0604020202020204" pitchFamily="34" charset="0"/>
                          <a:cs typeface="Arial" panose="020B0604020202020204" pitchFamily="34" charset="0"/>
                        </a:rPr>
                        <a:t> / un animal.</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meaning</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Un </a:t>
                      </a:r>
                      <a:r>
                        <a:rPr lang="en-GB" sz="1600" dirty="0" err="1" smtClean="0">
                          <a:latin typeface="Arial" panose="020B0604020202020204" pitchFamily="34" charset="0"/>
                          <a:cs typeface="Arial" panose="020B0604020202020204" pitchFamily="34" charset="0"/>
                        </a:rPr>
                        <a:t>oso</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pardo</a:t>
                      </a:r>
                      <a:r>
                        <a:rPr lang="en-GB" sz="1600" baseline="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¿es </a:t>
                      </a:r>
                      <a:r>
                        <a:rPr lang="en-GB" sz="1600" dirty="0" err="1" smtClean="0">
                          <a:latin typeface="Arial" panose="020B0604020202020204" pitchFamily="34" charset="0"/>
                          <a:cs typeface="Arial" panose="020B0604020202020204" pitchFamily="34" charset="0"/>
                        </a:rPr>
                        <a:t>posible</a:t>
                      </a:r>
                      <a:r>
                        <a:rPr lang="en-GB" sz="1600" dirty="0" smtClean="0">
                          <a:latin typeface="Arial" panose="020B0604020202020204" pitchFamily="34" charset="0"/>
                          <a:cs typeface="Arial" panose="020B0604020202020204" pitchFamily="34" charset="0"/>
                        </a:rPr>
                        <a:t>? </a:t>
                      </a: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 (go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through</a:t>
                      </a:r>
                      <a:r>
                        <a:rPr lang="fr-FR" sz="1600" b="1" baseline="0" dirty="0" smtClean="0">
                          <a:latin typeface="Arial" panose="020B0604020202020204" pitchFamily="34" charset="0"/>
                          <a:cs typeface="Arial" panose="020B0604020202020204" pitchFamily="34" charset="0"/>
                        </a:rPr>
                        <a:t> all of the </a:t>
                      </a:r>
                      <a:r>
                        <a:rPr lang="fr-FR" sz="1600" b="1" baseline="0" dirty="0" err="1" smtClean="0">
                          <a:latin typeface="Arial" panose="020B0604020202020204" pitchFamily="34" charset="0"/>
                          <a:cs typeface="Arial" panose="020B0604020202020204" pitchFamily="34" charset="0"/>
                        </a:rPr>
                        <a:t>animals</a:t>
                      </a:r>
                      <a:r>
                        <a:rPr lang="fr-FR" sz="1600" b="1"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dirty="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Choral reading.  Teacher drops out and pupils carry on.</a:t>
                      </a:r>
                      <a:endParaRPr lang="en-GB" sz="1600" dirty="0">
                        <a:latin typeface="Arial" panose="020B0604020202020204" pitchFamily="34" charset="0"/>
                        <a:cs typeface="Arial" panose="020B0604020202020204" pitchFamily="34" charset="0"/>
                      </a:endParaRPr>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Cómo</a:t>
                      </a:r>
                      <a:r>
                        <a:rPr lang="fr-FR" sz="1600" b="1" dirty="0" smtClean="0">
                          <a:latin typeface="Arial" panose="020B0604020202020204" pitchFamily="34" charset="0"/>
                          <a:cs typeface="Arial" panose="020B0604020202020204" pitchFamily="34" charset="0"/>
                        </a:rPr>
                        <a:t> se </a:t>
                      </a:r>
                      <a:r>
                        <a:rPr lang="fr-FR" sz="1600" b="1" dirty="0" err="1" smtClean="0">
                          <a:latin typeface="Arial" panose="020B0604020202020204" pitchFamily="34" charset="0"/>
                          <a:cs typeface="Arial" panose="020B0604020202020204" pitchFamily="34" charset="0"/>
                        </a:rPr>
                        <a:t>dice</a:t>
                      </a:r>
                      <a:r>
                        <a:rPr lang="fr-FR" sz="1600" b="1" dirty="0" smtClean="0">
                          <a:latin typeface="Arial" panose="020B0604020202020204" pitchFamily="34" charset="0"/>
                          <a:cs typeface="Arial" panose="020B0604020202020204" pitchFamily="34" charset="0"/>
                        </a:rPr>
                        <a:t> ‘</a:t>
                      </a:r>
                      <a:r>
                        <a:rPr lang="fr-FR" sz="1600" b="1" dirty="0" err="1" smtClean="0">
                          <a:latin typeface="Arial" panose="020B0604020202020204" pitchFamily="34" charset="0"/>
                          <a:cs typeface="Arial" panose="020B0604020202020204" pitchFamily="34" charset="0"/>
                        </a:rPr>
                        <a:t>teacher</a:t>
                      </a:r>
                      <a:r>
                        <a:rPr lang="fr-FR" sz="1600" b="1" dirty="0" smtClean="0">
                          <a:latin typeface="Arial" panose="020B0604020202020204" pitchFamily="34" charset="0"/>
                          <a:cs typeface="Arial" panose="020B0604020202020204" pitchFamily="34" charset="0"/>
                        </a:rPr>
                        <a:t>’ en </a:t>
                      </a:r>
                      <a:r>
                        <a:rPr lang="fr-FR" sz="1600" b="1" dirty="0" err="1" smtClean="0">
                          <a:latin typeface="Arial" panose="020B0604020202020204" pitchFamily="34" charset="0"/>
                          <a:cs typeface="Arial" panose="020B0604020202020204" pitchFamily="34" charset="0"/>
                        </a:rPr>
                        <a:t>español</a:t>
                      </a:r>
                      <a:r>
                        <a:rPr lang="fr-FR" sz="1600" b="1" dirty="0" smtClean="0">
                          <a:latin typeface="Arial" panose="020B0604020202020204" pitchFamily="34" charset="0"/>
                          <a:cs typeface="Arial" panose="020B0604020202020204" pitchFamily="34" charset="0"/>
                        </a:rPr>
                        <a:t>?</a:t>
                      </a:r>
                      <a:r>
                        <a:rPr lang="fr-FR" sz="1600" dirty="0" smtClean="0">
                          <a:latin typeface="Arial" panose="020B0604020202020204" pitchFamily="34" charset="0"/>
                          <a:cs typeface="Arial" panose="020B0604020202020204" pitchFamily="34" charset="0"/>
                        </a:rPr>
                        <a:t/>
                      </a:r>
                      <a:br>
                        <a:rPr lang="fr-FR" sz="16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(How do </a:t>
                      </a:r>
                      <a:r>
                        <a:rPr lang="fr-FR" sz="1600" dirty="0" err="1" smtClean="0">
                          <a:latin typeface="Arial" panose="020B0604020202020204" pitchFamily="34" charset="0"/>
                          <a:cs typeface="Arial" panose="020B0604020202020204" pitchFamily="34" charset="0"/>
                        </a:rPr>
                        <a:t>you</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say</a:t>
                      </a:r>
                      <a:r>
                        <a:rPr lang="fr-FR" sz="1600" dirty="0" smtClean="0">
                          <a:latin typeface="Arial" panose="020B0604020202020204" pitchFamily="34" charset="0"/>
                          <a:cs typeface="Arial" panose="020B0604020202020204" pitchFamily="34" charset="0"/>
                        </a:rPr>
                        <a:t> ‘…’ in </a:t>
                      </a:r>
                      <a:r>
                        <a:rPr lang="fr-FR" sz="1600" dirty="0" err="1" smtClean="0">
                          <a:latin typeface="Arial" panose="020B0604020202020204" pitchFamily="34" charset="0"/>
                          <a:cs typeface="Arial" panose="020B0604020202020204" pitchFamily="34" charset="0"/>
                        </a:rPr>
                        <a:t>Spanish</a:t>
                      </a:r>
                      <a:r>
                        <a:rPr lang="fr-FR" sz="1600" dirty="0" smtClean="0">
                          <a:latin typeface="Arial" panose="020B0604020202020204" pitchFamily="34" charset="0"/>
                          <a:cs typeface="Arial" panose="020B0604020202020204" pitchFamily="34" charset="0"/>
                        </a:rPr>
                        <a:t>?)</a:t>
                      </a:r>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Arial" panose="020B0604020202020204" pitchFamily="34" charset="0"/>
                          <a:cs typeface="Arial" panose="020B0604020202020204" pitchFamily="34" charset="0"/>
                        </a:rPr>
                        <a:t>In this text you could look at masculine / </a:t>
                      </a:r>
                      <a:r>
                        <a:rPr lang="en-GB" sz="1600" dirty="0" err="1" smtClean="0">
                          <a:latin typeface="Arial" panose="020B0604020202020204" pitchFamily="34" charset="0"/>
                          <a:cs typeface="Arial" panose="020B0604020202020204" pitchFamily="34" charset="0"/>
                        </a:rPr>
                        <a:t>femenine</a:t>
                      </a:r>
                      <a:r>
                        <a:rPr lang="en-GB" sz="1600" baseline="0" dirty="0" smtClean="0">
                          <a:latin typeface="Arial" panose="020B0604020202020204" pitchFamily="34" charset="0"/>
                          <a:cs typeface="Arial" panose="020B0604020202020204" pitchFamily="34" charset="0"/>
                        </a:rPr>
                        <a:t> nouns, adjective placement.</a:t>
                      </a:r>
                      <a:endParaRPr lang="fr-FR" sz="1600" dirty="0" smtClean="0">
                        <a:latin typeface="Arial" panose="020B0604020202020204" pitchFamily="34" charset="0"/>
                        <a:cs typeface="Arial" panose="020B0604020202020204" pitchFamily="34" charset="0"/>
                      </a:endParaRPr>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bl>
          </a:graphicData>
        </a:graphic>
      </p:graphicFrame>
    </p:spTree>
    <p:extLst>
      <p:ext uri="{BB962C8B-B14F-4D97-AF65-F5344CB8AC3E}">
        <p14:creationId xmlns:p14="http://schemas.microsoft.com/office/powerpoint/2010/main" val="104642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3729" y="406831"/>
          <a:ext cx="8627390" cy="600456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Cover the text.  Which words</a:t>
                      </a:r>
                      <a:r>
                        <a:rPr lang="en-GB" sz="1600" baseline="0" dirty="0" smtClean="0">
                          <a:latin typeface="+mn-lt"/>
                        </a:rPr>
                        <a:t> can they remember?</a:t>
                      </a:r>
                      <a:endParaRPr lang="fr-FR" sz="16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Gap fill.  Cover words up.  Can students tell you which are missing?</a:t>
                      </a:r>
                      <a:endParaRPr lang="fr-FR" sz="1600" dirty="0" smtClean="0">
                        <a:latin typeface="+mn-lt"/>
                      </a:endParaRPr>
                    </a:p>
                    <a:p>
                      <a:endParaRPr lang="en-GB" sz="1600" dirty="0">
                        <a:latin typeface="+mn-lt"/>
                      </a:endParaRPr>
                    </a:p>
                  </a:txBody>
                  <a:tcPr/>
                </a:tc>
              </a:tr>
              <a:tr h="278578">
                <a:tc>
                  <a:txBody>
                    <a:bodyPr/>
                    <a:lstStyle/>
                    <a:p>
                      <a:r>
                        <a:rPr lang="en-GB" sz="1600" dirty="0" smtClean="0"/>
                        <a:t>Memory – whole text</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Choral</a:t>
                      </a:r>
                      <a:r>
                        <a:rPr lang="en-GB" sz="1600" baseline="0" dirty="0" smtClean="0">
                          <a:latin typeface="+mn-lt"/>
                        </a:rPr>
                        <a:t> reading.  Cover all / most / some of the text.  Teacher begins to read – pupils join in and supply the missing words when the teacher pauses.</a:t>
                      </a:r>
                      <a:endParaRPr lang="fr-FR" sz="1600" dirty="0" smtClean="0">
                        <a:latin typeface="+mn-lt"/>
                      </a:endParaRPr>
                    </a:p>
                    <a:p>
                      <a:endParaRPr lang="en-GB" sz="1600" dirty="0">
                        <a:latin typeface="+mn-lt"/>
                      </a:endParaRPr>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r>
                        <a:rPr lang="en-GB" sz="1600" dirty="0" smtClean="0">
                          <a:latin typeface="+mn-lt"/>
                        </a:rPr>
                        <a:t>Work in pairs.  </a:t>
                      </a:r>
                      <a:r>
                        <a:rPr lang="en-GB" sz="1600" dirty="0" err="1" smtClean="0">
                          <a:latin typeface="+mn-lt"/>
                        </a:rPr>
                        <a:t>Fui</a:t>
                      </a:r>
                      <a:r>
                        <a:rPr lang="en-GB" sz="1600" baseline="0" dirty="0" smtClean="0">
                          <a:latin typeface="+mn-lt"/>
                        </a:rPr>
                        <a:t> a la </a:t>
                      </a:r>
                      <a:r>
                        <a:rPr lang="en-GB" sz="1600" baseline="0" dirty="0" err="1" smtClean="0">
                          <a:latin typeface="+mn-lt"/>
                        </a:rPr>
                        <a:t>tienda</a:t>
                      </a:r>
                      <a:r>
                        <a:rPr lang="en-GB" sz="1600" baseline="0" dirty="0" smtClean="0">
                          <a:latin typeface="+mn-lt"/>
                        </a:rPr>
                        <a:t> de </a:t>
                      </a:r>
                      <a:r>
                        <a:rPr lang="en-GB" sz="1600" baseline="0" dirty="0" err="1" smtClean="0">
                          <a:latin typeface="+mn-lt"/>
                        </a:rPr>
                        <a:t>animales</a:t>
                      </a:r>
                      <a:r>
                        <a:rPr lang="en-GB" sz="1600" baseline="0" dirty="0" smtClean="0">
                          <a:latin typeface="+mn-lt"/>
                        </a:rPr>
                        <a:t> y </a:t>
                      </a:r>
                      <a:r>
                        <a:rPr lang="en-GB" sz="1600" baseline="0" dirty="0" err="1" smtClean="0">
                          <a:latin typeface="+mn-lt"/>
                        </a:rPr>
                        <a:t>compré</a:t>
                      </a:r>
                      <a:r>
                        <a:rPr lang="en-GB" sz="1600" baseline="0" dirty="0" smtClean="0">
                          <a:latin typeface="+mn-lt"/>
                        </a:rPr>
                        <a:t>…trying to list all the items in order.</a:t>
                      </a:r>
                      <a:endParaRPr lang="en-GB" sz="1600" dirty="0">
                        <a:latin typeface="+mn-lt"/>
                      </a:endParaRPr>
                    </a:p>
                  </a:txBody>
                  <a:tcPr anchor="ctr"/>
                </a:tc>
              </a:tr>
              <a:tr h="278578">
                <a:tc>
                  <a:txBody>
                    <a:bodyPr/>
                    <a:lstStyle/>
                    <a:p>
                      <a:r>
                        <a:rPr lang="en-GB" sz="1600" dirty="0" smtClean="0"/>
                        <a:t>Re-writing – individual words / substitution </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mn-lt"/>
                        </a:rPr>
                        <a:t>¿</a:t>
                      </a:r>
                      <a:r>
                        <a:rPr lang="en-GB" sz="1600" b="1" dirty="0" err="1" smtClean="0">
                          <a:latin typeface="+mn-lt"/>
                        </a:rPr>
                        <a:t>Cómo</a:t>
                      </a:r>
                      <a:r>
                        <a:rPr lang="en-GB" sz="1600" b="1" dirty="0" smtClean="0">
                          <a:latin typeface="+mn-lt"/>
                        </a:rPr>
                        <a:t> se dice ‘a red cat’ en </a:t>
                      </a:r>
                      <a:r>
                        <a:rPr lang="en-GB" sz="1600" b="1" dirty="0" err="1" smtClean="0">
                          <a:latin typeface="+mn-lt"/>
                        </a:rPr>
                        <a:t>español</a:t>
                      </a:r>
                      <a:r>
                        <a:rPr lang="en-GB" sz="1600" b="1" dirty="0" smtClean="0">
                          <a:latin typeface="+mn-lt"/>
                        </a:rPr>
                        <a:t>?</a:t>
                      </a:r>
                      <a:endParaRPr lang="fr-FR" sz="1600" b="1" dirty="0" smtClean="0">
                        <a:latin typeface="+mn-lt"/>
                      </a:endParaRPr>
                    </a:p>
                    <a:p>
                      <a:r>
                        <a:rPr lang="en-GB" sz="1600" dirty="0" smtClean="0">
                          <a:latin typeface="+mn-lt"/>
                        </a:rPr>
                        <a:t>Change the animal / colour details</a:t>
                      </a:r>
                      <a:endParaRPr lang="en-GB" sz="1600" dirty="0">
                        <a:latin typeface="+mn-lt"/>
                      </a:endParaRPr>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Pupils tell</a:t>
                      </a:r>
                      <a:r>
                        <a:rPr lang="en-GB" sz="1600" baseline="0" dirty="0" smtClean="0">
                          <a:latin typeface="+mn-lt"/>
                        </a:rPr>
                        <a:t> a different story.  In this case it would be one with different animal/colour combinations.</a:t>
                      </a:r>
                      <a:endParaRPr lang="fr-FR" sz="1600" dirty="0" smtClean="0">
                        <a:latin typeface="+mn-lt"/>
                      </a:endParaRPr>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r>
                        <a:rPr lang="en-GB" sz="1600" dirty="0" smtClean="0">
                          <a:latin typeface="+mn-lt"/>
                        </a:rPr>
                        <a:t>¿</a:t>
                      </a:r>
                      <a:r>
                        <a:rPr lang="en-GB" sz="1600" dirty="0" err="1" smtClean="0">
                          <a:latin typeface="+mn-lt"/>
                        </a:rPr>
                        <a:t>Tienes</a:t>
                      </a:r>
                      <a:r>
                        <a:rPr lang="en-GB" sz="1600" baseline="0" dirty="0" smtClean="0">
                          <a:latin typeface="+mn-lt"/>
                        </a:rPr>
                        <a:t> un animal?</a:t>
                      </a:r>
                      <a:br>
                        <a:rPr lang="en-GB" sz="1600" baseline="0" dirty="0" smtClean="0">
                          <a:latin typeface="+mn-lt"/>
                        </a:rPr>
                      </a:br>
                      <a:r>
                        <a:rPr lang="en-GB" sz="1600" baseline="0" dirty="0" err="1" smtClean="0">
                          <a:latin typeface="+mn-lt"/>
                        </a:rPr>
                        <a:t>Sí</a:t>
                      </a:r>
                      <a:r>
                        <a:rPr lang="en-GB" sz="1600" baseline="0" dirty="0" smtClean="0">
                          <a:latin typeface="+mn-lt"/>
                        </a:rPr>
                        <a:t>, </a:t>
                      </a:r>
                      <a:r>
                        <a:rPr lang="en-GB" sz="1600" baseline="0" dirty="0" err="1" smtClean="0">
                          <a:latin typeface="+mn-lt"/>
                        </a:rPr>
                        <a:t>tengo</a:t>
                      </a:r>
                      <a:r>
                        <a:rPr lang="en-GB" sz="1600" baseline="0" dirty="0" smtClean="0">
                          <a:latin typeface="+mn-lt"/>
                        </a:rPr>
                        <a:t> un…</a:t>
                      </a:r>
                      <a:br>
                        <a:rPr lang="en-GB" sz="1600" baseline="0" dirty="0" smtClean="0">
                          <a:latin typeface="+mn-lt"/>
                        </a:rPr>
                      </a:br>
                      <a:r>
                        <a:rPr lang="en-GB" sz="1600" baseline="0" dirty="0" err="1" smtClean="0">
                          <a:latin typeface="+mn-lt"/>
                        </a:rPr>
                        <a:t>Y¿cómo</a:t>
                      </a:r>
                      <a:r>
                        <a:rPr lang="en-GB" sz="1600" baseline="0" dirty="0" smtClean="0">
                          <a:latin typeface="+mn-lt"/>
                        </a:rPr>
                        <a:t> es?</a:t>
                      </a:r>
                      <a:br>
                        <a:rPr lang="en-GB" sz="1600" baseline="0" dirty="0" smtClean="0">
                          <a:latin typeface="+mn-lt"/>
                        </a:rPr>
                      </a:br>
                      <a:r>
                        <a:rPr lang="en-GB" sz="1600" baseline="0" dirty="0" smtClean="0">
                          <a:latin typeface="+mn-lt"/>
                        </a:rPr>
                        <a:t>Es …</a:t>
                      </a:r>
                      <a:endParaRPr lang="en-GB" sz="1600" dirty="0">
                        <a:latin typeface="+mn-lt"/>
                      </a:endParaRPr>
                    </a:p>
                  </a:txBody>
                  <a:tcPr anchor="ctr"/>
                </a:tc>
              </a:tr>
            </a:tbl>
          </a:graphicData>
        </a:graphic>
      </p:graphicFrame>
    </p:spTree>
    <p:extLst>
      <p:ext uri="{BB962C8B-B14F-4D97-AF65-F5344CB8AC3E}">
        <p14:creationId xmlns:p14="http://schemas.microsoft.com/office/powerpoint/2010/main" val="53284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Group task (15 minutes)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 groups of up to 4 choose a poem</a:t>
            </a:r>
          </a:p>
          <a:p>
            <a:pPr>
              <a:buFont typeface="Wingdings" panose="05000000000000000000" pitchFamily="2" charset="2"/>
              <a:buChar char="§"/>
            </a:pPr>
            <a:r>
              <a:rPr lang="en-GB" sz="2800" dirty="0"/>
              <a:t> </a:t>
            </a:r>
            <a:r>
              <a:rPr lang="en-GB" sz="2800" dirty="0" smtClean="0"/>
              <a:t> devise a sequence of learning activities for exploiting it</a:t>
            </a:r>
          </a:p>
          <a:p>
            <a:pPr>
              <a:buFont typeface="Wingdings" panose="05000000000000000000" pitchFamily="2" charset="2"/>
              <a:buChar char="§"/>
            </a:pPr>
            <a:r>
              <a:rPr lang="en-GB" sz="2800" dirty="0"/>
              <a:t> </a:t>
            </a:r>
            <a:r>
              <a:rPr lang="en-GB" sz="2800" dirty="0" smtClean="0"/>
              <a:t>create a lesson plan for your poem (which can include suggestions for further work)</a:t>
            </a:r>
          </a:p>
          <a:p>
            <a:pPr>
              <a:buFont typeface="Wingdings" panose="05000000000000000000" pitchFamily="2" charset="2"/>
              <a:buChar char="§"/>
            </a:pPr>
            <a:r>
              <a:rPr lang="en-GB" sz="2800" dirty="0"/>
              <a:t> </a:t>
            </a:r>
            <a:r>
              <a:rPr lang="en-GB" sz="2800" dirty="0" smtClean="0"/>
              <a:t>if appropriate, situate the poem within a </a:t>
            </a:r>
            <a:r>
              <a:rPr lang="en-GB" sz="2800" dirty="0" err="1" smtClean="0"/>
              <a:t>SoW</a:t>
            </a:r>
            <a:r>
              <a:rPr lang="en-GB" sz="2800" dirty="0" smtClean="0"/>
              <a:t> theme and suggest the year group it would work best for</a:t>
            </a:r>
          </a:p>
        </p:txBody>
      </p:sp>
    </p:spTree>
    <p:extLst>
      <p:ext uri="{BB962C8B-B14F-4D97-AF65-F5344CB8AC3E}">
        <p14:creationId xmlns:p14="http://schemas.microsoft.com/office/powerpoint/2010/main" val="2264184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57271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4294967295"/>
          </p:nvPr>
        </p:nvSpPr>
        <p:spPr>
          <a:xfrm>
            <a:off x="1293813" y="1268413"/>
            <a:ext cx="7850187" cy="4535487"/>
          </a:xfrm>
          <a:ln w="38100">
            <a:solidFill>
              <a:schemeClr val="tx1"/>
            </a:solidFill>
            <a:miter lim="800000"/>
            <a:headEnd/>
            <a:tailEnd/>
          </a:ln>
        </p:spPr>
        <p:txBody>
          <a:bodyPr>
            <a:normAutofit/>
          </a:bodyPr>
          <a:lstStyle/>
          <a:p>
            <a:pPr eaLnBrk="1" hangingPunct="1">
              <a:lnSpc>
                <a:spcPct val="90000"/>
              </a:lnSpc>
              <a:buFontTx/>
              <a:buNone/>
            </a:pPr>
            <a:endParaRPr lang="en-GB" sz="800" dirty="0" smtClean="0"/>
          </a:p>
          <a:p>
            <a:pPr eaLnBrk="1" hangingPunct="1">
              <a:lnSpc>
                <a:spcPct val="90000"/>
              </a:lnSpc>
              <a:buFontTx/>
              <a:buNone/>
            </a:pPr>
            <a:r>
              <a:rPr lang="en-GB" sz="2400" dirty="0" smtClean="0"/>
              <a:t>Ton Christ </a:t>
            </a:r>
            <a:r>
              <a:rPr lang="en-GB" sz="2400" dirty="0" err="1" smtClean="0"/>
              <a:t>est</a:t>
            </a:r>
            <a:r>
              <a:rPr lang="en-GB" sz="2400" dirty="0" smtClean="0"/>
              <a:t> </a:t>
            </a:r>
            <a:r>
              <a:rPr lang="en-GB" sz="2400" dirty="0" err="1" smtClean="0"/>
              <a:t>juif</a:t>
            </a:r>
            <a:r>
              <a:rPr lang="en-GB" sz="2400" dirty="0" smtClean="0"/>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voiture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japonaise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pizza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italienne</a:t>
            </a:r>
            <a:r>
              <a:rPr lang="en-GB" sz="2400" dirty="0" smtClean="0">
                <a:cs typeface="Arial" panose="020B0604020202020204" pitchFamily="34" charset="0"/>
              </a:rPr>
              <a:t> et ton couscous </a:t>
            </a:r>
            <a:r>
              <a:rPr lang="en-GB" sz="2400" dirty="0" err="1" smtClean="0">
                <a:cs typeface="Arial" panose="020B0604020202020204" pitchFamily="34" charset="0"/>
              </a:rPr>
              <a:t>algérien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démocratie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grecque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Ton café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brésilien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montre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suisse</a:t>
            </a:r>
            <a:r>
              <a:rPr lang="en-GB" sz="2400" dirty="0" smtClean="0">
                <a:cs typeface="Arial" panose="020B0604020202020204" pitchFamily="34" charset="0"/>
              </a:rPr>
              <a:t>, ta chemise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indienne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radio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coréenne</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vacances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turques</a:t>
            </a:r>
            <a:r>
              <a:rPr lang="en-GB" sz="2400" dirty="0" smtClean="0">
                <a:cs typeface="Arial" panose="020B0604020202020204" pitchFamily="34" charset="0"/>
              </a:rPr>
              <a:t>, </a:t>
            </a:r>
            <a:r>
              <a:rPr lang="en-GB" sz="2400" dirty="0" err="1" smtClean="0">
                <a:cs typeface="Arial" panose="020B0604020202020204" pitchFamily="34" charset="0"/>
              </a:rPr>
              <a:t>tunisiennes</a:t>
            </a:r>
            <a:r>
              <a:rPr lang="en-GB" sz="2400" dirty="0" smtClean="0">
                <a:cs typeface="Arial" panose="020B0604020202020204" pitchFamily="34" charset="0"/>
              </a:rPr>
              <a:t> </a:t>
            </a:r>
            <a:r>
              <a:rPr lang="en-GB" sz="2400" dirty="0" err="1" smtClean="0">
                <a:cs typeface="Arial" panose="020B0604020202020204" pitchFamily="34" charset="0"/>
              </a:rPr>
              <a:t>ou</a:t>
            </a:r>
            <a:r>
              <a:rPr lang="en-GB" sz="2400" dirty="0" smtClean="0">
                <a:cs typeface="Arial" panose="020B0604020202020204" pitchFamily="34" charset="0"/>
              </a:rPr>
              <a:t> </a:t>
            </a:r>
            <a:r>
              <a:rPr lang="en-GB" sz="2400" dirty="0" err="1" smtClean="0">
                <a:cs typeface="Arial" panose="020B0604020202020204" pitchFamily="34" charset="0"/>
              </a:rPr>
              <a:t>marocaines</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chiffres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arabes</a:t>
            </a:r>
            <a:r>
              <a:rPr lang="en-GB" sz="2400" dirty="0" smtClean="0">
                <a:cs typeface="Arial" panose="020B0604020202020204" pitchFamily="34" charset="0"/>
              </a:rPr>
              <a:t>, ton </a:t>
            </a:r>
            <a:r>
              <a:rPr lang="en-GB" sz="2400" dirty="0" err="1" smtClean="0">
                <a:cs typeface="Arial" panose="020B0604020202020204" pitchFamily="34" charset="0"/>
              </a:rPr>
              <a:t>écriture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latine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Et... </a:t>
            </a:r>
            <a:r>
              <a:rPr lang="en-GB" sz="2400" dirty="0" err="1" smtClean="0">
                <a:cs typeface="Arial" panose="020B0604020202020204" pitchFamily="34" charset="0"/>
              </a:rPr>
              <a:t>Tu</a:t>
            </a:r>
            <a:r>
              <a:rPr lang="en-GB" sz="2400" dirty="0" smtClean="0">
                <a:cs typeface="Arial" panose="020B0604020202020204" pitchFamily="34" charset="0"/>
              </a:rPr>
              <a:t> </a:t>
            </a:r>
            <a:r>
              <a:rPr lang="en-GB" sz="2400" dirty="0" err="1" smtClean="0">
                <a:cs typeface="Arial" panose="020B0604020202020204" pitchFamily="34" charset="0"/>
              </a:rPr>
              <a:t>reproches</a:t>
            </a:r>
            <a:r>
              <a:rPr lang="en-GB" sz="2400" dirty="0" smtClean="0">
                <a:cs typeface="Arial" panose="020B0604020202020204" pitchFamily="34" charset="0"/>
              </a:rPr>
              <a:t> à ton </a:t>
            </a:r>
            <a:r>
              <a:rPr lang="en-GB" sz="2400" dirty="0" err="1" smtClean="0">
                <a:cs typeface="Arial" panose="020B0604020202020204" pitchFamily="34" charset="0"/>
              </a:rPr>
              <a:t>voisin</a:t>
            </a:r>
            <a:r>
              <a:rPr lang="en-GB" sz="2400" dirty="0" smtClean="0">
                <a:cs typeface="Arial" panose="020B0604020202020204" pitchFamily="34" charset="0"/>
              </a:rPr>
              <a:t> d’être </a:t>
            </a:r>
            <a:r>
              <a:rPr lang="en-GB" sz="2400" dirty="0" err="1" smtClean="0">
                <a:cs typeface="Arial" panose="020B0604020202020204" pitchFamily="34" charset="0"/>
              </a:rPr>
              <a:t>étranger</a:t>
            </a:r>
            <a:endParaRPr lang="en-GB" sz="2400" dirty="0" smtClean="0">
              <a:cs typeface="Arial" panose="020B0604020202020204" pitchFamily="34"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9286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15888"/>
            <a:ext cx="1233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0"/>
            <a:ext cx="1225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33375"/>
            <a:ext cx="17573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836613"/>
            <a:ext cx="13239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060575"/>
            <a:ext cx="1079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0975" y="2997200"/>
            <a:ext cx="1092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4652963"/>
            <a:ext cx="1044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5734050"/>
            <a:ext cx="1079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851275" y="5470525"/>
            <a:ext cx="1368425" cy="1343025"/>
            <a:chOff x="1248" y="2448"/>
            <a:chExt cx="1728" cy="1479"/>
          </a:xfrm>
        </p:grpSpPr>
        <p:pic>
          <p:nvPicPr>
            <p:cNvPr id="5136"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2736"/>
              <a:ext cx="1119"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 y="2448"/>
              <a:ext cx="62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2" y="3063"/>
              <a:ext cx="624"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 y="3504"/>
              <a:ext cx="62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4075" y="5516563"/>
            <a:ext cx="1031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5516563"/>
            <a:ext cx="12176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420938"/>
            <a:ext cx="11318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44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1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1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0" y="549275"/>
            <a:ext cx="4248150" cy="5576888"/>
          </a:xfrm>
        </p:spPr>
        <p:txBody>
          <a:bodyPr>
            <a:normAutofit/>
          </a:bodyPr>
          <a:lstStyle/>
          <a:p>
            <a:pPr eaLnBrk="1" hangingPunct="1">
              <a:lnSpc>
                <a:spcPct val="90000"/>
              </a:lnSpc>
              <a:buFontTx/>
              <a:buNone/>
            </a:pPr>
            <a:r>
              <a:rPr lang="en-GB" sz="2000" smtClean="0"/>
              <a:t>Ton christ est _______</a:t>
            </a:r>
          </a:p>
          <a:p>
            <a:pPr eaLnBrk="1" hangingPunct="1">
              <a:lnSpc>
                <a:spcPct val="90000"/>
              </a:lnSpc>
              <a:buFontTx/>
              <a:buNone/>
            </a:pPr>
            <a:r>
              <a:rPr lang="en-GB" sz="2000" smtClean="0">
                <a:cs typeface="Arial" panose="020B0604020202020204" pitchFamily="34" charset="0"/>
              </a:rPr>
              <a:t>Ta voiture est ________</a:t>
            </a:r>
          </a:p>
          <a:p>
            <a:pPr eaLnBrk="1" hangingPunct="1">
              <a:lnSpc>
                <a:spcPct val="90000"/>
              </a:lnSpc>
              <a:buFontTx/>
              <a:buNone/>
            </a:pPr>
            <a:r>
              <a:rPr lang="en-GB" sz="2000" smtClean="0">
                <a:cs typeface="Arial" panose="020B0604020202020204" pitchFamily="34" charset="0"/>
              </a:rPr>
              <a:t>Ta pizza est ___________ et ton </a:t>
            </a:r>
          </a:p>
          <a:p>
            <a:pPr eaLnBrk="1" hangingPunct="1">
              <a:lnSpc>
                <a:spcPct val="90000"/>
              </a:lnSpc>
              <a:buFontTx/>
              <a:buNone/>
            </a:pPr>
            <a:r>
              <a:rPr lang="en-GB" sz="2000" smtClean="0">
                <a:cs typeface="Arial" panose="020B0604020202020204" pitchFamily="34" charset="0"/>
              </a:rPr>
              <a:t>couscous  ________</a:t>
            </a:r>
          </a:p>
          <a:p>
            <a:pPr eaLnBrk="1" hangingPunct="1">
              <a:lnSpc>
                <a:spcPct val="90000"/>
              </a:lnSpc>
              <a:buFontTx/>
              <a:buNone/>
            </a:pPr>
            <a:r>
              <a:rPr lang="en-GB" sz="2000" smtClean="0">
                <a:cs typeface="Arial" panose="020B0604020202020204" pitchFamily="34" charset="0"/>
              </a:rPr>
              <a:t>Ta démocratie est ________</a:t>
            </a:r>
          </a:p>
          <a:p>
            <a:pPr eaLnBrk="1" hangingPunct="1">
              <a:lnSpc>
                <a:spcPct val="90000"/>
              </a:lnSpc>
              <a:buFontTx/>
              <a:buNone/>
            </a:pPr>
            <a:r>
              <a:rPr lang="en-GB" sz="2000" smtClean="0">
                <a:cs typeface="Arial" panose="020B0604020202020204" pitchFamily="34" charset="0"/>
              </a:rPr>
              <a:t>Ton café est _____________,</a:t>
            </a:r>
          </a:p>
          <a:p>
            <a:pPr eaLnBrk="1" hangingPunct="1">
              <a:lnSpc>
                <a:spcPct val="90000"/>
              </a:lnSpc>
              <a:buFontTx/>
              <a:buNone/>
            </a:pPr>
            <a:r>
              <a:rPr lang="en-GB" sz="2000" smtClean="0">
                <a:cs typeface="Arial" panose="020B0604020202020204" pitchFamily="34" charset="0"/>
              </a:rPr>
              <a:t>Ta montre est _______, ta chemise est _______</a:t>
            </a:r>
          </a:p>
          <a:p>
            <a:pPr eaLnBrk="1" hangingPunct="1">
              <a:lnSpc>
                <a:spcPct val="90000"/>
              </a:lnSpc>
              <a:buFontTx/>
              <a:buNone/>
            </a:pPr>
            <a:r>
              <a:rPr lang="en-GB" sz="2000" smtClean="0">
                <a:cs typeface="Arial" panose="020B0604020202020204" pitchFamily="34" charset="0"/>
              </a:rPr>
              <a:t>Et ta radio est ____________,</a:t>
            </a:r>
          </a:p>
          <a:p>
            <a:pPr eaLnBrk="1" hangingPunct="1">
              <a:lnSpc>
                <a:spcPct val="90000"/>
              </a:lnSpc>
              <a:buFontTx/>
              <a:buNone/>
            </a:pPr>
            <a:r>
              <a:rPr lang="en-GB" sz="2000" smtClean="0">
                <a:cs typeface="Arial" panose="020B0604020202020204" pitchFamily="34" charset="0"/>
              </a:rPr>
              <a:t>Tes vacances sont _______,</a:t>
            </a:r>
          </a:p>
          <a:p>
            <a:pPr eaLnBrk="1" hangingPunct="1">
              <a:lnSpc>
                <a:spcPct val="90000"/>
              </a:lnSpc>
              <a:buFontTx/>
              <a:buNone/>
            </a:pPr>
            <a:r>
              <a:rPr lang="en-GB" sz="2000" smtClean="0">
                <a:cs typeface="Arial" panose="020B0604020202020204" pitchFamily="34" charset="0"/>
              </a:rPr>
              <a:t>_________ ou ____________</a:t>
            </a:r>
          </a:p>
          <a:p>
            <a:pPr eaLnBrk="1" hangingPunct="1">
              <a:lnSpc>
                <a:spcPct val="90000"/>
              </a:lnSpc>
              <a:buFontTx/>
              <a:buNone/>
            </a:pPr>
            <a:r>
              <a:rPr lang="en-GB" sz="2000" smtClean="0">
                <a:cs typeface="Arial" panose="020B0604020202020204" pitchFamily="34" charset="0"/>
              </a:rPr>
              <a:t>Tes chiffres sont __________, ton écriture est  _________</a:t>
            </a:r>
          </a:p>
          <a:p>
            <a:pPr eaLnBrk="1" hangingPunct="1">
              <a:lnSpc>
                <a:spcPct val="90000"/>
              </a:lnSpc>
              <a:buFontTx/>
              <a:buNone/>
            </a:pPr>
            <a:r>
              <a:rPr lang="en-GB" sz="20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6147"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juif</a:t>
            </a:r>
            <a:endParaRPr lang="en-GB" sz="2000" b="1">
              <a:solidFill>
                <a:srgbClr val="000000"/>
              </a:solidFill>
              <a:latin typeface="Berlin Sans FB Demi" panose="020E0802020502020306" pitchFamily="34" charset="0"/>
            </a:endParaRPr>
          </a:p>
        </p:txBody>
      </p:sp>
      <p:sp>
        <p:nvSpPr>
          <p:cNvPr id="6148"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japonaise</a:t>
            </a:r>
            <a:endParaRPr lang="en-GB" sz="2000" b="1">
              <a:solidFill>
                <a:srgbClr val="000000"/>
              </a:solidFill>
              <a:latin typeface="Berlin Sans FB Demi" panose="020E0802020502020306" pitchFamily="34" charset="0"/>
            </a:endParaRPr>
          </a:p>
        </p:txBody>
      </p:sp>
      <p:sp>
        <p:nvSpPr>
          <p:cNvPr id="6149"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italienne</a:t>
            </a:r>
            <a:endParaRPr lang="en-GB" sz="2000" b="1">
              <a:solidFill>
                <a:srgbClr val="000000"/>
              </a:solidFill>
              <a:latin typeface="Berlin Sans FB Demi" panose="020E0802020502020306" pitchFamily="34" charset="0"/>
            </a:endParaRPr>
          </a:p>
        </p:txBody>
      </p:sp>
      <p:sp>
        <p:nvSpPr>
          <p:cNvPr id="6150"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algérien</a:t>
            </a:r>
            <a:endParaRPr lang="en-GB" sz="2000" b="1">
              <a:solidFill>
                <a:srgbClr val="000000"/>
              </a:solidFill>
              <a:latin typeface="Berlin Sans FB Demi" panose="020E0802020502020306" pitchFamily="34" charset="0"/>
            </a:endParaRPr>
          </a:p>
        </p:txBody>
      </p:sp>
      <p:sp>
        <p:nvSpPr>
          <p:cNvPr id="6151"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grecque</a:t>
            </a:r>
            <a:endParaRPr lang="en-GB" sz="2000" b="1">
              <a:solidFill>
                <a:srgbClr val="000000"/>
              </a:solidFill>
              <a:latin typeface="Berlin Sans FB Demi" panose="020E0802020502020306" pitchFamily="34" charset="0"/>
            </a:endParaRPr>
          </a:p>
        </p:txBody>
      </p:sp>
      <p:sp>
        <p:nvSpPr>
          <p:cNvPr id="6152"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brésilien</a:t>
            </a:r>
            <a:endParaRPr lang="en-GB" sz="2000" b="1">
              <a:solidFill>
                <a:srgbClr val="000000"/>
              </a:solidFill>
              <a:latin typeface="Berlin Sans FB Demi" panose="020E0802020502020306" pitchFamily="34" charset="0"/>
            </a:endParaRPr>
          </a:p>
        </p:txBody>
      </p:sp>
      <p:sp>
        <p:nvSpPr>
          <p:cNvPr id="6153"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suisse</a:t>
            </a:r>
            <a:endParaRPr lang="en-GB" sz="2000" b="1">
              <a:solidFill>
                <a:srgbClr val="000000"/>
              </a:solidFill>
              <a:latin typeface="Berlin Sans FB Demi" panose="020E0802020502020306" pitchFamily="34" charset="0"/>
            </a:endParaRPr>
          </a:p>
        </p:txBody>
      </p:sp>
      <p:sp>
        <p:nvSpPr>
          <p:cNvPr id="6154"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indienne</a:t>
            </a:r>
            <a:endParaRPr lang="en-GB" sz="2000" b="1">
              <a:solidFill>
                <a:srgbClr val="000000"/>
              </a:solidFill>
              <a:latin typeface="Berlin Sans FB Demi" panose="020E0802020502020306" pitchFamily="34" charset="0"/>
            </a:endParaRPr>
          </a:p>
        </p:txBody>
      </p:sp>
      <p:sp>
        <p:nvSpPr>
          <p:cNvPr id="6155"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coréenne</a:t>
            </a:r>
            <a:endParaRPr lang="en-GB" sz="2000" b="1">
              <a:solidFill>
                <a:srgbClr val="000000"/>
              </a:solidFill>
              <a:latin typeface="Berlin Sans FB Demi" panose="020E0802020502020306" pitchFamily="34" charset="0"/>
            </a:endParaRPr>
          </a:p>
        </p:txBody>
      </p:sp>
      <p:sp>
        <p:nvSpPr>
          <p:cNvPr id="6156"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turques</a:t>
            </a:r>
            <a:endParaRPr lang="en-GB" sz="2000" b="1">
              <a:solidFill>
                <a:srgbClr val="000000"/>
              </a:solidFill>
              <a:latin typeface="Berlin Sans FB Demi" panose="020E0802020502020306" pitchFamily="34" charset="0"/>
            </a:endParaRPr>
          </a:p>
        </p:txBody>
      </p:sp>
      <p:sp>
        <p:nvSpPr>
          <p:cNvPr id="6157"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tunisiennes</a:t>
            </a:r>
            <a:endParaRPr lang="en-GB" sz="2000" b="1">
              <a:solidFill>
                <a:srgbClr val="000000"/>
              </a:solidFill>
              <a:latin typeface="Berlin Sans FB Demi" panose="020E0802020502020306" pitchFamily="34" charset="0"/>
            </a:endParaRPr>
          </a:p>
        </p:txBody>
      </p:sp>
      <p:sp>
        <p:nvSpPr>
          <p:cNvPr id="6158"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marocaines</a:t>
            </a:r>
            <a:endParaRPr lang="en-GB" sz="2000" b="1">
              <a:solidFill>
                <a:srgbClr val="000000"/>
              </a:solidFill>
              <a:latin typeface="Berlin Sans FB Demi" panose="020E0802020502020306" pitchFamily="34" charset="0"/>
            </a:endParaRPr>
          </a:p>
        </p:txBody>
      </p:sp>
      <p:sp>
        <p:nvSpPr>
          <p:cNvPr id="6159"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latine</a:t>
            </a:r>
            <a:endParaRPr lang="en-GB" sz="2000" b="1">
              <a:solidFill>
                <a:srgbClr val="000000"/>
              </a:solidFill>
              <a:latin typeface="Berlin Sans FB Demi" panose="020E0802020502020306" pitchFamily="34" charset="0"/>
            </a:endParaRPr>
          </a:p>
        </p:txBody>
      </p:sp>
      <p:sp>
        <p:nvSpPr>
          <p:cNvPr id="6160"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arabes</a:t>
            </a:r>
            <a:endParaRPr lang="en-GB" sz="2000" b="1">
              <a:solidFill>
                <a:srgbClr val="000000"/>
              </a:solidFill>
              <a:latin typeface="Berlin Sans FB Demi" panose="020E0802020502020306" pitchFamily="34" charset="0"/>
            </a:endParaRPr>
          </a:p>
        </p:txBody>
      </p:sp>
    </p:spTree>
    <p:extLst>
      <p:ext uri="{BB962C8B-B14F-4D97-AF65-F5344CB8AC3E}">
        <p14:creationId xmlns:p14="http://schemas.microsoft.com/office/powerpoint/2010/main" val="1700336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4294967295"/>
          </p:nvPr>
        </p:nvSpPr>
        <p:spPr>
          <a:xfrm>
            <a:off x="0" y="549275"/>
            <a:ext cx="4248150" cy="5576888"/>
          </a:xfrm>
        </p:spPr>
        <p:txBody>
          <a:bodyPr>
            <a:normAutofit lnSpcReduction="10000"/>
          </a:bodyPr>
          <a:lstStyle/>
          <a:p>
            <a:pPr eaLnBrk="1" hangingPunct="1">
              <a:lnSpc>
                <a:spcPct val="90000"/>
              </a:lnSpc>
              <a:buFontTx/>
              <a:buNone/>
            </a:pPr>
            <a:r>
              <a:rPr lang="en-GB" sz="2400" smtClean="0"/>
              <a:t>Ton christ est </a:t>
            </a:r>
            <a:r>
              <a:rPr lang="en-GB" sz="2400" smtClean="0">
                <a:solidFill>
                  <a:srgbClr val="00B0F0"/>
                </a:solidFill>
              </a:rPr>
              <a:t>juif</a:t>
            </a:r>
          </a:p>
          <a:p>
            <a:pPr eaLnBrk="1" hangingPunct="1">
              <a:lnSpc>
                <a:spcPct val="90000"/>
              </a:lnSpc>
              <a:buFontTx/>
              <a:buNone/>
            </a:pPr>
            <a:r>
              <a:rPr lang="en-GB" sz="2400" smtClean="0">
                <a:cs typeface="Arial" panose="020B0604020202020204" pitchFamily="34" charset="0"/>
              </a:rPr>
              <a:t>Ta voiture est </a:t>
            </a:r>
            <a:r>
              <a:rPr lang="en-GB" sz="2400" smtClean="0">
                <a:solidFill>
                  <a:srgbClr val="00B0F0"/>
                </a:solidFill>
                <a:cs typeface="Arial" panose="020B0604020202020204" pitchFamily="34" charset="0"/>
              </a:rPr>
              <a:t>japonaise</a:t>
            </a:r>
          </a:p>
          <a:p>
            <a:pPr eaLnBrk="1" hangingPunct="1">
              <a:lnSpc>
                <a:spcPct val="90000"/>
              </a:lnSpc>
              <a:buFontTx/>
              <a:buNone/>
            </a:pPr>
            <a:r>
              <a:rPr lang="en-GB" sz="2400" smtClean="0">
                <a:cs typeface="Arial" panose="020B0604020202020204" pitchFamily="34" charset="0"/>
              </a:rPr>
              <a:t>Ta pizza est </a:t>
            </a:r>
            <a:r>
              <a:rPr lang="en-GB" sz="2400" smtClean="0">
                <a:solidFill>
                  <a:srgbClr val="00B0F0"/>
                </a:solidFill>
                <a:cs typeface="Arial" panose="020B0604020202020204" pitchFamily="34" charset="0"/>
              </a:rPr>
              <a:t>italienne</a:t>
            </a:r>
            <a:r>
              <a:rPr lang="en-GB" sz="2400" smtClean="0">
                <a:cs typeface="Arial" panose="020B0604020202020204" pitchFamily="34" charset="0"/>
              </a:rPr>
              <a:t> et ton </a:t>
            </a:r>
          </a:p>
          <a:p>
            <a:pPr eaLnBrk="1" hangingPunct="1">
              <a:lnSpc>
                <a:spcPct val="90000"/>
              </a:lnSpc>
              <a:buFontTx/>
              <a:buNone/>
            </a:pPr>
            <a:r>
              <a:rPr lang="en-GB" sz="2400" smtClean="0">
                <a:cs typeface="Arial" panose="020B0604020202020204" pitchFamily="34" charset="0"/>
              </a:rPr>
              <a:t>couscous  </a:t>
            </a:r>
            <a:r>
              <a:rPr lang="en-GB" sz="2400" smtClean="0">
                <a:solidFill>
                  <a:srgbClr val="00B0F0"/>
                </a:solidFill>
                <a:cs typeface="Arial" panose="020B0604020202020204" pitchFamily="34" charset="0"/>
              </a:rPr>
              <a:t>algérien</a:t>
            </a:r>
          </a:p>
          <a:p>
            <a:pPr eaLnBrk="1" hangingPunct="1">
              <a:lnSpc>
                <a:spcPct val="90000"/>
              </a:lnSpc>
              <a:buFontTx/>
              <a:buNone/>
            </a:pPr>
            <a:r>
              <a:rPr lang="en-GB" sz="2400" smtClean="0">
                <a:cs typeface="Arial" panose="020B0604020202020204" pitchFamily="34" charset="0"/>
              </a:rPr>
              <a:t>Ta démocratie est </a:t>
            </a:r>
            <a:r>
              <a:rPr lang="en-GB" sz="2400" smtClean="0">
                <a:solidFill>
                  <a:srgbClr val="00B0F0"/>
                </a:solidFill>
                <a:cs typeface="Arial" panose="020B0604020202020204" pitchFamily="34" charset="0"/>
              </a:rPr>
              <a:t>grecque</a:t>
            </a:r>
          </a:p>
          <a:p>
            <a:pPr eaLnBrk="1" hangingPunct="1">
              <a:lnSpc>
                <a:spcPct val="90000"/>
              </a:lnSpc>
              <a:buFontTx/>
              <a:buNone/>
            </a:pPr>
            <a:r>
              <a:rPr lang="en-GB" sz="2400" smtClean="0">
                <a:cs typeface="Arial" panose="020B0604020202020204" pitchFamily="34" charset="0"/>
              </a:rPr>
              <a:t>Ton café est </a:t>
            </a:r>
            <a:r>
              <a:rPr lang="en-GB" sz="2400" smtClean="0">
                <a:solidFill>
                  <a:srgbClr val="00B0F0"/>
                </a:solidFill>
                <a:cs typeface="Arial" panose="020B0604020202020204" pitchFamily="34" charset="0"/>
              </a:rPr>
              <a:t>brésilien</a:t>
            </a:r>
          </a:p>
          <a:p>
            <a:pPr eaLnBrk="1" hangingPunct="1">
              <a:lnSpc>
                <a:spcPct val="90000"/>
              </a:lnSpc>
              <a:buFontTx/>
              <a:buNone/>
            </a:pPr>
            <a:r>
              <a:rPr lang="en-GB" sz="2400" smtClean="0">
                <a:cs typeface="Arial" panose="020B0604020202020204" pitchFamily="34" charset="0"/>
              </a:rPr>
              <a:t>Ta montre est </a:t>
            </a:r>
            <a:r>
              <a:rPr lang="en-GB" sz="2400" smtClean="0">
                <a:solidFill>
                  <a:srgbClr val="00B0F0"/>
                </a:solidFill>
                <a:cs typeface="Arial" panose="020B0604020202020204" pitchFamily="34" charset="0"/>
              </a:rPr>
              <a:t>suisse</a:t>
            </a:r>
            <a:r>
              <a:rPr lang="en-GB" sz="2400" smtClean="0">
                <a:cs typeface="Arial" panose="020B0604020202020204" pitchFamily="34" charset="0"/>
              </a:rPr>
              <a:t> ta chemise est </a:t>
            </a:r>
            <a:r>
              <a:rPr lang="en-GB" sz="2400" smtClean="0">
                <a:solidFill>
                  <a:srgbClr val="00B0F0"/>
                </a:solidFill>
                <a:cs typeface="Arial" panose="020B0604020202020204" pitchFamily="34" charset="0"/>
              </a:rPr>
              <a:t>indienne</a:t>
            </a:r>
          </a:p>
          <a:p>
            <a:pPr eaLnBrk="1" hangingPunct="1">
              <a:lnSpc>
                <a:spcPct val="90000"/>
              </a:lnSpc>
              <a:buFontTx/>
              <a:buNone/>
            </a:pPr>
            <a:r>
              <a:rPr lang="en-GB" sz="2400" smtClean="0">
                <a:cs typeface="Arial" panose="020B0604020202020204" pitchFamily="34" charset="0"/>
              </a:rPr>
              <a:t>Et ta radio est </a:t>
            </a:r>
            <a:r>
              <a:rPr lang="en-GB" sz="2400" smtClean="0">
                <a:solidFill>
                  <a:srgbClr val="00B0F0"/>
                </a:solidFill>
                <a:cs typeface="Arial" panose="020B0604020202020204" pitchFamily="34" charset="0"/>
              </a:rPr>
              <a:t>coréenne</a:t>
            </a:r>
          </a:p>
          <a:p>
            <a:pPr eaLnBrk="1" hangingPunct="1">
              <a:lnSpc>
                <a:spcPct val="90000"/>
              </a:lnSpc>
              <a:buFontTx/>
              <a:buNone/>
            </a:pPr>
            <a:r>
              <a:rPr lang="en-GB" sz="2400" smtClean="0">
                <a:cs typeface="Arial" panose="020B0604020202020204" pitchFamily="34" charset="0"/>
              </a:rPr>
              <a:t>Tes vacances sont </a:t>
            </a:r>
            <a:r>
              <a:rPr lang="en-GB" sz="2400" smtClean="0">
                <a:solidFill>
                  <a:srgbClr val="00B0F0"/>
                </a:solidFill>
                <a:cs typeface="Arial" panose="020B0604020202020204" pitchFamily="34" charset="0"/>
              </a:rPr>
              <a:t>turques, tunisiennes </a:t>
            </a:r>
            <a:r>
              <a:rPr lang="en-GB" sz="2400" smtClean="0">
                <a:cs typeface="Arial" panose="020B0604020202020204" pitchFamily="34" charset="0"/>
              </a:rPr>
              <a:t>ou </a:t>
            </a:r>
            <a:r>
              <a:rPr lang="en-GB" sz="2400" smtClean="0">
                <a:solidFill>
                  <a:srgbClr val="00B0F0"/>
                </a:solidFill>
                <a:cs typeface="Arial" panose="020B0604020202020204" pitchFamily="34" charset="0"/>
              </a:rPr>
              <a:t>marocaines</a:t>
            </a:r>
          </a:p>
          <a:p>
            <a:pPr eaLnBrk="1" hangingPunct="1">
              <a:lnSpc>
                <a:spcPct val="90000"/>
              </a:lnSpc>
              <a:buFontTx/>
              <a:buNone/>
            </a:pPr>
            <a:r>
              <a:rPr lang="en-GB" sz="2400" smtClean="0">
                <a:cs typeface="Arial" panose="020B0604020202020204" pitchFamily="34" charset="0"/>
              </a:rPr>
              <a:t>Tes chiffres sont </a:t>
            </a:r>
            <a:r>
              <a:rPr lang="en-GB" sz="2400" smtClean="0">
                <a:solidFill>
                  <a:srgbClr val="00B0F0"/>
                </a:solidFill>
                <a:cs typeface="Arial" panose="020B0604020202020204" pitchFamily="34" charset="0"/>
              </a:rPr>
              <a:t>arabes</a:t>
            </a:r>
            <a:r>
              <a:rPr lang="en-GB" sz="2400" smtClean="0">
                <a:cs typeface="Arial" panose="020B0604020202020204" pitchFamily="34" charset="0"/>
              </a:rPr>
              <a:t> ton écriture est </a:t>
            </a:r>
            <a:r>
              <a:rPr lang="en-GB" sz="2400" smtClean="0">
                <a:solidFill>
                  <a:srgbClr val="00B0F0"/>
                </a:solidFill>
                <a:cs typeface="Arial" panose="020B0604020202020204" pitchFamily="34" charset="0"/>
              </a:rPr>
              <a:t>latine</a:t>
            </a:r>
          </a:p>
          <a:p>
            <a:pPr eaLnBrk="1" hangingPunct="1">
              <a:lnSpc>
                <a:spcPct val="90000"/>
              </a:lnSpc>
              <a:buFontTx/>
              <a:buNone/>
            </a:pPr>
            <a:r>
              <a:rPr lang="en-GB" sz="24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7171"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juif</a:t>
            </a:r>
            <a:endParaRPr lang="en-GB" sz="2000" b="1">
              <a:solidFill>
                <a:srgbClr val="00B0F0"/>
              </a:solidFill>
              <a:latin typeface="Berlin Sans FB Demi" panose="020E0802020502020306" pitchFamily="34" charset="0"/>
            </a:endParaRPr>
          </a:p>
        </p:txBody>
      </p:sp>
      <p:sp>
        <p:nvSpPr>
          <p:cNvPr id="7172"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japonaise</a:t>
            </a:r>
            <a:endParaRPr lang="en-GB" sz="2000" b="1">
              <a:solidFill>
                <a:srgbClr val="00B0F0"/>
              </a:solidFill>
              <a:latin typeface="Berlin Sans FB Demi" panose="020E0802020502020306" pitchFamily="34" charset="0"/>
            </a:endParaRPr>
          </a:p>
        </p:txBody>
      </p:sp>
      <p:sp>
        <p:nvSpPr>
          <p:cNvPr id="7173"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italienne</a:t>
            </a:r>
            <a:endParaRPr lang="en-GB" sz="2000" b="1">
              <a:solidFill>
                <a:srgbClr val="00B0F0"/>
              </a:solidFill>
              <a:latin typeface="Berlin Sans FB Demi" panose="020E0802020502020306" pitchFamily="34" charset="0"/>
            </a:endParaRPr>
          </a:p>
        </p:txBody>
      </p:sp>
      <p:sp>
        <p:nvSpPr>
          <p:cNvPr id="7174"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algérien</a:t>
            </a:r>
            <a:endParaRPr lang="en-GB" sz="2000" b="1">
              <a:solidFill>
                <a:srgbClr val="00B0F0"/>
              </a:solidFill>
              <a:latin typeface="Berlin Sans FB Demi" panose="020E0802020502020306" pitchFamily="34" charset="0"/>
            </a:endParaRPr>
          </a:p>
        </p:txBody>
      </p:sp>
      <p:sp>
        <p:nvSpPr>
          <p:cNvPr id="7175"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grecque</a:t>
            </a:r>
            <a:endParaRPr lang="en-GB" sz="2000" b="1">
              <a:solidFill>
                <a:srgbClr val="00B0F0"/>
              </a:solidFill>
              <a:latin typeface="Berlin Sans FB Demi" panose="020E0802020502020306" pitchFamily="34" charset="0"/>
            </a:endParaRPr>
          </a:p>
        </p:txBody>
      </p:sp>
      <p:sp>
        <p:nvSpPr>
          <p:cNvPr id="7176"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brésilien</a:t>
            </a:r>
            <a:endParaRPr lang="en-GB" sz="2000" b="1">
              <a:solidFill>
                <a:srgbClr val="00B0F0"/>
              </a:solidFill>
              <a:latin typeface="Berlin Sans FB Demi" panose="020E0802020502020306" pitchFamily="34" charset="0"/>
            </a:endParaRPr>
          </a:p>
        </p:txBody>
      </p:sp>
      <p:sp>
        <p:nvSpPr>
          <p:cNvPr id="7177"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suisse</a:t>
            </a:r>
            <a:endParaRPr lang="en-GB" sz="2000" b="1">
              <a:solidFill>
                <a:srgbClr val="00B0F0"/>
              </a:solidFill>
              <a:latin typeface="Berlin Sans FB Demi" panose="020E0802020502020306" pitchFamily="34" charset="0"/>
            </a:endParaRPr>
          </a:p>
        </p:txBody>
      </p:sp>
      <p:sp>
        <p:nvSpPr>
          <p:cNvPr id="7178"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indienne</a:t>
            </a:r>
            <a:endParaRPr lang="en-GB" sz="2000" b="1">
              <a:solidFill>
                <a:srgbClr val="00B0F0"/>
              </a:solidFill>
              <a:latin typeface="Berlin Sans FB Demi" panose="020E0802020502020306" pitchFamily="34" charset="0"/>
            </a:endParaRPr>
          </a:p>
        </p:txBody>
      </p:sp>
      <p:sp>
        <p:nvSpPr>
          <p:cNvPr id="7179"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coréenne</a:t>
            </a:r>
            <a:endParaRPr lang="en-GB" sz="2000" b="1">
              <a:solidFill>
                <a:srgbClr val="00B0F0"/>
              </a:solidFill>
              <a:latin typeface="Berlin Sans FB Demi" panose="020E0802020502020306" pitchFamily="34" charset="0"/>
            </a:endParaRPr>
          </a:p>
        </p:txBody>
      </p:sp>
      <p:sp>
        <p:nvSpPr>
          <p:cNvPr id="7180"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turques</a:t>
            </a:r>
            <a:endParaRPr lang="en-GB" sz="2000" b="1">
              <a:solidFill>
                <a:srgbClr val="00B0F0"/>
              </a:solidFill>
              <a:latin typeface="Berlin Sans FB Demi" panose="020E0802020502020306" pitchFamily="34" charset="0"/>
            </a:endParaRPr>
          </a:p>
        </p:txBody>
      </p:sp>
      <p:sp>
        <p:nvSpPr>
          <p:cNvPr id="7181"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tunisiennes</a:t>
            </a:r>
            <a:endParaRPr lang="en-GB" sz="2000" b="1">
              <a:solidFill>
                <a:srgbClr val="00B0F0"/>
              </a:solidFill>
              <a:latin typeface="Berlin Sans FB Demi" panose="020E0802020502020306" pitchFamily="34" charset="0"/>
            </a:endParaRPr>
          </a:p>
        </p:txBody>
      </p:sp>
      <p:sp>
        <p:nvSpPr>
          <p:cNvPr id="7182"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marocaines</a:t>
            </a:r>
            <a:endParaRPr lang="en-GB" sz="2000" b="1">
              <a:solidFill>
                <a:srgbClr val="00B0F0"/>
              </a:solidFill>
              <a:latin typeface="Berlin Sans FB Demi" panose="020E0802020502020306" pitchFamily="34" charset="0"/>
            </a:endParaRPr>
          </a:p>
        </p:txBody>
      </p:sp>
      <p:sp>
        <p:nvSpPr>
          <p:cNvPr id="7183"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latine</a:t>
            </a:r>
            <a:endParaRPr lang="en-GB" sz="2000" b="1">
              <a:solidFill>
                <a:srgbClr val="00B0F0"/>
              </a:solidFill>
              <a:latin typeface="Berlin Sans FB Demi" panose="020E0802020502020306" pitchFamily="34" charset="0"/>
            </a:endParaRPr>
          </a:p>
        </p:txBody>
      </p:sp>
      <p:sp>
        <p:nvSpPr>
          <p:cNvPr id="7184"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arabes</a:t>
            </a:r>
            <a:endParaRPr lang="en-GB" sz="2000" b="1">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3160698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voyagesenchine.files.wordpress.com/2010/03/faqgen_mapemo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344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621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3573463"/>
            <a:ext cx="4897438" cy="3000375"/>
          </a:xfrm>
          <a:prstGeom prst="rect">
            <a:avLst/>
          </a:prstGeom>
          <a:noFill/>
          <a:ln w="9525">
            <a:noFill/>
            <a:miter lim="800000"/>
            <a:headEnd/>
            <a:tailEnd/>
          </a:ln>
        </p:spPr>
        <p:txBody>
          <a:bodyPr>
            <a:spAutoFit/>
          </a:bodyPr>
          <a:lstStyle/>
          <a:p>
            <a:pPr fontAlgn="base">
              <a:spcBef>
                <a:spcPct val="50000"/>
              </a:spcBef>
              <a:spcAft>
                <a:spcPct val="0"/>
              </a:spcAft>
              <a:defRPr/>
            </a:pPr>
            <a:r>
              <a:rPr lang="en-GB" dirty="0" err="1">
                <a:solidFill>
                  <a:srgbClr val="000000"/>
                </a:solidFill>
              </a:rPr>
              <a:t>Mes</a:t>
            </a:r>
            <a:r>
              <a:rPr lang="en-GB" dirty="0">
                <a:solidFill>
                  <a:srgbClr val="000000"/>
                </a:solidFill>
              </a:rPr>
              <a:t> </a:t>
            </a:r>
            <a:r>
              <a:rPr lang="en-GB" dirty="0" err="1">
                <a:solidFill>
                  <a:srgbClr val="000000"/>
                </a:solidFill>
              </a:rPr>
              <a:t>chaussures</a:t>
            </a:r>
            <a:r>
              <a:rPr lang="en-GB" dirty="0">
                <a:solidFill>
                  <a:srgbClr val="000000"/>
                </a:solidFill>
              </a:rPr>
              <a:t> </a:t>
            </a:r>
            <a:r>
              <a:rPr lang="en-GB" dirty="0" err="1">
                <a:solidFill>
                  <a:srgbClr val="000000"/>
                </a:solidFill>
              </a:rPr>
              <a:t>sont</a:t>
            </a:r>
            <a:r>
              <a:rPr lang="en-GB" dirty="0">
                <a:solidFill>
                  <a:srgbClr val="000000"/>
                </a:solidFill>
              </a:rPr>
              <a:t> ... </a:t>
            </a:r>
            <a:br>
              <a:rPr lang="en-GB" dirty="0">
                <a:solidFill>
                  <a:srgbClr val="000000"/>
                </a:solidFill>
              </a:rPr>
            </a:br>
            <a:r>
              <a:rPr lang="en-GB" dirty="0">
                <a:solidFill>
                  <a:srgbClr val="000000"/>
                </a:solidFill>
              </a:rPr>
              <a:t>Mon jean est...</a:t>
            </a:r>
            <a:br>
              <a:rPr lang="en-GB" dirty="0">
                <a:solidFill>
                  <a:srgbClr val="000000"/>
                </a:solidFill>
              </a:rPr>
            </a:br>
            <a:r>
              <a:rPr lang="en-GB" dirty="0">
                <a:solidFill>
                  <a:srgbClr val="000000"/>
                </a:solidFill>
              </a:rPr>
              <a:t>Mon IPod </a:t>
            </a:r>
            <a:r>
              <a:rPr lang="en-GB" dirty="0" err="1">
                <a:solidFill>
                  <a:srgbClr val="000000"/>
                </a:solidFill>
              </a:rPr>
              <a:t>est</a:t>
            </a:r>
            <a:r>
              <a:rPr lang="en-GB" dirty="0">
                <a:solidFill>
                  <a:srgbClr val="000000"/>
                </a:solidFill>
              </a:rPr>
              <a:t> ...</a:t>
            </a:r>
            <a:br>
              <a:rPr lang="en-GB" dirty="0">
                <a:solidFill>
                  <a:srgbClr val="000000"/>
                </a:solidFill>
              </a:rPr>
            </a:br>
            <a:r>
              <a:rPr lang="en-GB" dirty="0">
                <a:solidFill>
                  <a:srgbClr val="000000"/>
                </a:solidFill>
              </a:rPr>
              <a:t>Ma </a:t>
            </a:r>
            <a:r>
              <a:rPr lang="en-GB" dirty="0" err="1">
                <a:solidFill>
                  <a:srgbClr val="000000"/>
                </a:solidFill>
              </a:rPr>
              <a:t>chaine</a:t>
            </a:r>
            <a:r>
              <a:rPr lang="en-GB" dirty="0">
                <a:solidFill>
                  <a:srgbClr val="000000"/>
                </a:solidFill>
              </a:rPr>
              <a:t> Hi </a:t>
            </a:r>
            <a:r>
              <a:rPr lang="en-GB" dirty="0" err="1">
                <a:solidFill>
                  <a:srgbClr val="000000"/>
                </a:solidFill>
              </a:rPr>
              <a:t>Fi</a:t>
            </a:r>
            <a:r>
              <a:rPr lang="en-GB" dirty="0">
                <a:solidFill>
                  <a:srgbClr val="000000"/>
                </a:solidFill>
              </a:rPr>
              <a:t> </a:t>
            </a:r>
            <a:r>
              <a:rPr lang="en-GB" dirty="0" err="1">
                <a:solidFill>
                  <a:srgbClr val="000000"/>
                </a:solidFill>
              </a:rPr>
              <a:t>est</a:t>
            </a:r>
            <a:r>
              <a:rPr lang="en-GB" dirty="0">
                <a:solidFill>
                  <a:srgbClr val="000000"/>
                </a:solidFill>
              </a:rPr>
              <a:t> ...</a:t>
            </a:r>
            <a:r>
              <a:rPr lang="en-GB" dirty="0">
                <a:solidFill>
                  <a:srgbClr val="000000"/>
                </a:solidFill>
                <a:cs typeface="Arial" charset="0"/>
              </a:rPr>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voiture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télévision</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a:t>
            </a:r>
            <a:r>
              <a:rPr lang="en-GB" dirty="0" err="1">
                <a:solidFill>
                  <a:srgbClr val="000000"/>
                </a:solidFill>
                <a:cs typeface="Arial" charset="0"/>
              </a:rPr>
              <a:t>ordinateur</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a:p>
            <a:pPr fontAlgn="base">
              <a:spcBef>
                <a:spcPct val="50000"/>
              </a:spcBef>
              <a:spcAft>
                <a:spcPct val="0"/>
              </a:spcAft>
              <a:defRPr/>
            </a:pPr>
            <a:r>
              <a:rPr lang="en-GB" dirty="0">
                <a:solidFill>
                  <a:srgbClr val="000000"/>
                </a:solidFill>
                <a:cs typeface="Arial" charset="0"/>
              </a:rPr>
              <a:t>Ma </a:t>
            </a:r>
            <a:r>
              <a:rPr lang="en-GB" dirty="0" err="1">
                <a:solidFill>
                  <a:srgbClr val="000000"/>
                </a:solidFill>
                <a:cs typeface="Arial" charset="0"/>
              </a:rPr>
              <a:t>nourriture</a:t>
            </a:r>
            <a:r>
              <a:rPr lang="en-GB" dirty="0">
                <a:solidFill>
                  <a:srgbClr val="000000"/>
                </a:solidFill>
                <a:cs typeface="Arial" charset="0"/>
              </a:rPr>
              <a:t> </a:t>
            </a:r>
            <a:r>
              <a:rPr lang="en-GB" dirty="0" err="1">
                <a:solidFill>
                  <a:srgbClr val="000000"/>
                </a:solidFill>
                <a:cs typeface="Arial" charset="0"/>
              </a:rPr>
              <a:t>préférée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 </a:t>
            </a:r>
            <a:br>
              <a:rPr lang="en-GB" dirty="0">
                <a:solidFill>
                  <a:srgbClr val="000000"/>
                </a:solidFill>
                <a:cs typeface="Arial" charset="0"/>
              </a:rPr>
            </a:br>
            <a:r>
              <a:rPr lang="en-GB" dirty="0">
                <a:solidFill>
                  <a:srgbClr val="000000"/>
                </a:solidFill>
                <a:cs typeface="Arial" charset="0"/>
              </a:rPr>
              <a:t>Mon ours en </a:t>
            </a:r>
            <a:r>
              <a:rPr lang="en-GB" dirty="0" err="1">
                <a:solidFill>
                  <a:srgbClr val="000000"/>
                </a:solidFill>
                <a:cs typeface="Arial" charset="0"/>
              </a:rPr>
              <a:t>peluche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fruit </a:t>
            </a:r>
            <a:r>
              <a:rPr lang="en-GB" dirty="0" err="1">
                <a:solidFill>
                  <a:srgbClr val="000000"/>
                </a:solidFill>
                <a:cs typeface="Arial" charset="0"/>
              </a:rPr>
              <a:t>préféré</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04813"/>
            <a:ext cx="60864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995738" y="4292600"/>
            <a:ext cx="3167062"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3200" b="1">
                <a:solidFill>
                  <a:srgbClr val="000000"/>
                </a:solidFill>
                <a:latin typeface="Bradley Hand ITC" panose="03070402050302030203" pitchFamily="66" charset="0"/>
              </a:rPr>
              <a:t>Mon Monde</a:t>
            </a:r>
          </a:p>
        </p:txBody>
      </p:sp>
    </p:spTree>
    <p:extLst>
      <p:ext uri="{BB962C8B-B14F-4D97-AF65-F5344CB8AC3E}">
        <p14:creationId xmlns:p14="http://schemas.microsoft.com/office/powerpoint/2010/main" val="2025884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46128" y="1874494"/>
            <a:ext cx="4257675" cy="3686175"/>
          </a:xfrm>
          <a:prstGeom prst="rect">
            <a:avLst/>
          </a:prstGeom>
        </p:spPr>
      </p:pic>
      <p:sp>
        <p:nvSpPr>
          <p:cNvPr id="5" name="Title 1"/>
          <p:cNvSpPr txBox="1">
            <a:spLocks/>
          </p:cNvSpPr>
          <p:nvPr/>
        </p:nvSpPr>
        <p:spPr>
          <a:xfrm>
            <a:off x="681813" y="280066"/>
            <a:ext cx="78867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mtClean="0">
                <a:solidFill>
                  <a:prstClr val="black"/>
                </a:solidFill>
                <a:latin typeface="Arial" panose="020B0604020202020204" pitchFamily="34" charset="0"/>
                <a:cs typeface="Arial" panose="020B0604020202020204" pitchFamily="34" charset="0"/>
              </a:rPr>
              <a:t>La plaza tiene una torre</a:t>
            </a:r>
            <a:endParaRPr lang="en-GB" dirty="0">
              <a:solidFill>
                <a:prstClr val="black"/>
              </a:solidFill>
              <a:latin typeface="Arial" panose="020B0604020202020204" pitchFamily="34" charset="0"/>
              <a:cs typeface="Arial" panose="020B0604020202020204" pitchFamily="34" charset="0"/>
            </a:endParaRPr>
          </a:p>
        </p:txBody>
      </p:sp>
      <p:sp>
        <p:nvSpPr>
          <p:cNvPr id="6" name="Title 1"/>
          <p:cNvSpPr txBox="1">
            <a:spLocks/>
          </p:cNvSpPr>
          <p:nvPr/>
        </p:nvSpPr>
        <p:spPr>
          <a:xfrm>
            <a:off x="1002119" y="5365973"/>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3200" i="1" dirty="0">
                <a:solidFill>
                  <a:prstClr val="black"/>
                </a:solidFill>
                <a:latin typeface="Arial" panose="020B0604020202020204" pitchFamily="34" charset="0"/>
                <a:cs typeface="Arial" panose="020B0604020202020204" pitchFamily="34" charset="0"/>
              </a:rPr>
              <a:t>d</a:t>
            </a:r>
            <a:r>
              <a:rPr lang="en-GB" sz="3200" i="1" dirty="0" smtClean="0">
                <a:solidFill>
                  <a:prstClr val="black"/>
                </a:solidFill>
                <a:latin typeface="Arial" panose="020B0604020202020204" pitchFamily="34" charset="0"/>
                <a:cs typeface="Arial" panose="020B0604020202020204" pitchFamily="34" charset="0"/>
              </a:rPr>
              <a:t>e Antonio Machado</a:t>
            </a:r>
            <a:endParaRPr lang="en-GB" sz="3200" i="1"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460246" y="4345498"/>
            <a:ext cx="1428573" cy="1886862"/>
          </a:xfrm>
          <a:prstGeom prst="rect">
            <a:avLst/>
          </a:prstGeom>
        </p:spPr>
      </p:pic>
    </p:spTree>
    <p:extLst>
      <p:ext uri="{BB962C8B-B14F-4D97-AF65-F5344CB8AC3E}">
        <p14:creationId xmlns:p14="http://schemas.microsoft.com/office/powerpoint/2010/main" val="945113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4635" y="197941"/>
            <a:ext cx="4572000" cy="6540252"/>
          </a:xfrm>
          <a:prstGeom prst="rect">
            <a:avLst/>
          </a:prstGeom>
        </p:spPr>
        <p:txBody>
          <a:bodyPr>
            <a:spAutoFit/>
          </a:bodyPr>
          <a:lstStyle/>
          <a:p>
            <a:r>
              <a:rPr lang="en-GB" sz="1400" dirty="0" smtClean="0"/>
              <a:t>According </a:t>
            </a:r>
            <a:r>
              <a:rPr lang="en-GB" sz="1400" dirty="0"/>
              <a:t>to the draft GSSE </a:t>
            </a:r>
            <a:r>
              <a:rPr lang="en-GB" sz="1400" dirty="0" smtClean="0"/>
              <a:t>criteria for teaching from September 2016 </a:t>
            </a:r>
            <a:r>
              <a:rPr lang="en-GB" sz="1400" baseline="30000" dirty="0"/>
              <a:t>[2]</a:t>
            </a:r>
            <a:r>
              <a:rPr lang="en-GB" sz="1400" dirty="0"/>
              <a:t>, in reading, students at GCSE level will be expected to:</a:t>
            </a:r>
          </a:p>
          <a:p>
            <a:pPr lvl="0"/>
            <a:r>
              <a:rPr lang="en-GB" sz="1400" dirty="0" smtClean="0"/>
              <a:t/>
            </a:r>
            <a:br>
              <a:rPr lang="en-GB" sz="1400" dirty="0" smtClean="0"/>
            </a:br>
            <a:r>
              <a:rPr lang="en-GB" sz="1400" dirty="0" smtClean="0"/>
              <a:t>“deduce </a:t>
            </a:r>
            <a:r>
              <a:rPr lang="en-GB" sz="1400" dirty="0"/>
              <a:t>meaning from a variety of short and longer written texts from a range of specified contexts, </a:t>
            </a:r>
            <a:r>
              <a:rPr lang="en-GB" sz="1400" b="1" i="1" dirty="0"/>
              <a:t>including authentic sources</a:t>
            </a:r>
            <a:r>
              <a:rPr lang="en-GB" sz="1400" dirty="0"/>
              <a:t> involving some complex language and unfamiliar material, as well as short narratives and authentic material addressing a wide range of relevant contemporary and cultural themes </a:t>
            </a:r>
            <a:r>
              <a:rPr lang="en-GB" sz="1400" dirty="0" smtClean="0"/>
              <a:t/>
            </a:r>
            <a:br>
              <a:rPr lang="en-GB" sz="1400" dirty="0" smtClean="0"/>
            </a:br>
            <a:endParaRPr lang="en-GB" sz="1400" dirty="0"/>
          </a:p>
          <a:p>
            <a:pPr lvl="0"/>
            <a:r>
              <a:rPr lang="en-GB" sz="1400" dirty="0"/>
              <a:t>recognise and respond to key information, important themes and ideas in more extended written text and authentic sources, including some extracts from </a:t>
            </a:r>
            <a:r>
              <a:rPr lang="en-GB" sz="1400" b="1" i="1" dirty="0"/>
              <a:t>relevant abridged or adapted literary </a:t>
            </a:r>
            <a:r>
              <a:rPr lang="en-GB" sz="1400" b="1" i="1" dirty="0" smtClean="0"/>
              <a:t>texts”</a:t>
            </a:r>
            <a:endParaRPr lang="en-GB" sz="1400" i="1" dirty="0"/>
          </a:p>
          <a:p>
            <a:r>
              <a:rPr lang="en-GB" sz="1400" dirty="0"/>
              <a:t/>
            </a:r>
            <a:br>
              <a:rPr lang="en-GB" sz="1400" dirty="0"/>
            </a:br>
            <a:r>
              <a:rPr lang="en-GB" sz="1400" dirty="0"/>
              <a:t>Elsewhere in the same document, literary texts are further explained:</a:t>
            </a:r>
            <a:br>
              <a:rPr lang="en-GB" sz="1400" dirty="0"/>
            </a:br>
            <a:r>
              <a:rPr lang="en-GB" sz="1400" dirty="0"/>
              <a:t/>
            </a:r>
            <a:br>
              <a:rPr lang="en-GB" sz="1400" dirty="0"/>
            </a:br>
            <a:r>
              <a:rPr lang="en-GB" sz="1400" dirty="0"/>
              <a:t>'literary texts can include </a:t>
            </a:r>
            <a:r>
              <a:rPr lang="en-GB" sz="1400" b="1" i="1" dirty="0"/>
              <a:t>extracts and excerpts, adapted and abridged as appropriate, from poems, letters, short stories, essays, novels or plays from contemporary and historical sources, subject to copyright'. </a:t>
            </a:r>
            <a:endParaRPr lang="en-GB" sz="1400" i="1" dirty="0"/>
          </a:p>
          <a:p>
            <a:pPr defTabSz="457200"/>
            <a:r>
              <a:rPr lang="en-GB" sz="1400" dirty="0">
                <a:solidFill>
                  <a:srgbClr val="000000"/>
                </a:solidFill>
                <a:ea typeface="Calibri" panose="020F0502020204030204" pitchFamily="34" charset="0"/>
              </a:rPr>
              <a:t/>
            </a:r>
            <a:br>
              <a:rPr lang="en-GB" sz="1400" dirty="0">
                <a:solidFill>
                  <a:srgbClr val="000000"/>
                </a:solidFill>
                <a:ea typeface="Calibri" panose="020F0502020204030204" pitchFamily="34" charset="0"/>
              </a:rPr>
            </a:br>
            <a:r>
              <a:rPr lang="en-GB" sz="1400" dirty="0">
                <a:solidFill>
                  <a:srgbClr val="000000"/>
                </a:solidFill>
                <a:ea typeface="Calibri" panose="020F0502020204030204" pitchFamily="34" charset="0"/>
              </a:rPr>
              <a:t> </a:t>
            </a:r>
          </a:p>
          <a:p>
            <a:pPr defTabSz="457200"/>
            <a:r>
              <a:rPr lang="en-GB" sz="1100" dirty="0" smtClean="0">
                <a:solidFill>
                  <a:srgbClr val="000000"/>
                </a:solidFill>
                <a:ea typeface="Calibri" panose="020F0502020204030204" pitchFamily="34" charset="0"/>
              </a:rPr>
              <a:t>[2] Reference</a:t>
            </a:r>
            <a:r>
              <a:rPr lang="en-GB" sz="1100" dirty="0">
                <a:solidFill>
                  <a:srgbClr val="000000"/>
                </a:solidFill>
                <a:ea typeface="Calibri" panose="020F0502020204030204" pitchFamily="34" charset="0"/>
              </a:rPr>
              <a:t>: DFE-00348-2014</a:t>
            </a:r>
            <a:br>
              <a:rPr lang="en-GB" sz="1100" dirty="0">
                <a:solidFill>
                  <a:srgbClr val="000000"/>
                </a:solidFill>
                <a:ea typeface="Calibri" panose="020F0502020204030204" pitchFamily="34" charset="0"/>
              </a:rPr>
            </a:br>
            <a:r>
              <a:rPr lang="en-GB" sz="1100" dirty="0">
                <a:solidFill>
                  <a:srgbClr val="000000"/>
                </a:solidFill>
                <a:ea typeface="Calibri" panose="020F0502020204030204" pitchFamily="34" charset="0"/>
              </a:rPr>
              <a:t>Modern languages GCSE subject content (DFE, 2014) </a:t>
            </a:r>
            <a:r>
              <a:rPr lang="en-GB" sz="1100" u="sng" dirty="0">
                <a:solidFill>
                  <a:srgbClr val="000000"/>
                </a:solidFill>
                <a:ea typeface="Calibri" panose="020F0502020204030204" pitchFamily="34" charset="0"/>
                <a:hlinkClick r:id="rId3"/>
              </a:rPr>
              <a:t>www.gov.uk/government/publications</a:t>
            </a:r>
            <a:r>
              <a:rPr lang="en-GB" sz="1100" dirty="0">
                <a:solidFill>
                  <a:srgbClr val="000000"/>
                </a:solidFill>
                <a:ea typeface="Calibri" panose="020F0502020204030204" pitchFamily="34" charset="0"/>
              </a:rPr>
              <a:t> </a:t>
            </a:r>
          </a:p>
          <a:p>
            <a:pPr defTabSz="457200"/>
            <a:r>
              <a:rPr lang="en-GB" sz="1100" dirty="0">
                <a:solidFill>
                  <a:prstClr val="black"/>
                </a:solidFill>
                <a:ea typeface="Calibri" panose="020F0502020204030204" pitchFamily="34" charset="0"/>
              </a:rPr>
              <a:t/>
            </a:r>
            <a:br>
              <a:rPr lang="en-GB" sz="1100" dirty="0">
                <a:solidFill>
                  <a:prstClr val="black"/>
                </a:solidFill>
                <a:ea typeface="Calibri" panose="020F0502020204030204" pitchFamily="34" charset="0"/>
              </a:rPr>
            </a:br>
            <a:endParaRPr lang="en-GB" sz="1100" dirty="0">
              <a:solidFill>
                <a:prstClr val="black"/>
              </a:solidFill>
            </a:endParaRPr>
          </a:p>
        </p:txBody>
      </p:sp>
      <p:sp>
        <p:nvSpPr>
          <p:cNvPr id="4" name="Rectangle 3"/>
          <p:cNvSpPr/>
          <p:nvPr/>
        </p:nvSpPr>
        <p:spPr>
          <a:xfrm>
            <a:off x="308113" y="964732"/>
            <a:ext cx="3819710" cy="4555093"/>
          </a:xfrm>
          <a:prstGeom prst="rect">
            <a:avLst/>
          </a:prstGeom>
        </p:spPr>
        <p:txBody>
          <a:bodyPr wrap="square">
            <a:spAutoFit/>
          </a:bodyPr>
          <a:lstStyle/>
          <a:p>
            <a:pPr>
              <a:lnSpc>
                <a:spcPct val="150000"/>
              </a:lnSpc>
            </a:pPr>
            <a:r>
              <a:rPr lang="en-GB" sz="2000" dirty="0">
                <a:solidFill>
                  <a:prstClr val="black"/>
                </a:solidFill>
              </a:rPr>
              <a:t> </a:t>
            </a:r>
            <a:r>
              <a:rPr lang="en-GB" sz="2000" dirty="0"/>
              <a:t>The new Programme of Study for foreign languages at KS3 states that students should be taught to </a:t>
            </a:r>
            <a:r>
              <a:rPr lang="en-GB" sz="2000" b="1" i="1" dirty="0"/>
              <a:t>“read literary texts in the language [such as stories, songs, poems and letters], to stimulate ideas, develop creative expression and expand understanding of the language and culture.”</a:t>
            </a:r>
            <a:r>
              <a:rPr lang="en-GB" sz="2000" dirty="0"/>
              <a:t> </a:t>
            </a:r>
            <a:r>
              <a:rPr lang="en-GB" sz="2000" baseline="30000" dirty="0"/>
              <a:t>[1]</a:t>
            </a:r>
            <a:endParaRPr lang="en-GB" sz="2000" dirty="0"/>
          </a:p>
          <a:p>
            <a:pPr defTabSz="457200"/>
            <a:endParaRPr lang="en-GB" sz="2000" b="1" dirty="0">
              <a:solidFill>
                <a:prstClr val="black"/>
              </a:solidFill>
            </a:endParaRPr>
          </a:p>
        </p:txBody>
      </p:sp>
      <p:sp>
        <p:nvSpPr>
          <p:cNvPr id="5" name="Rectangle 4"/>
          <p:cNvSpPr/>
          <p:nvPr/>
        </p:nvSpPr>
        <p:spPr>
          <a:xfrm>
            <a:off x="308113" y="41402"/>
            <a:ext cx="3279552" cy="923330"/>
          </a:xfrm>
          <a:prstGeom prst="rect">
            <a:avLst/>
          </a:prstGeom>
          <a:noFill/>
        </p:spPr>
        <p:txBody>
          <a:bodyPr wrap="none" lIns="91440" tIns="45720" rIns="91440" bIns="45720">
            <a:spAutoFit/>
          </a:bodyPr>
          <a:lstStyle/>
          <a:p>
            <a:pPr algn="ctr" defTabSz="457200"/>
            <a:r>
              <a:rPr lang="en-US" sz="5400" b="1" dirty="0">
                <a:ln w="6600">
                  <a:solidFill>
                    <a:srgbClr val="63A537"/>
                  </a:solidFill>
                  <a:prstDash val="solid"/>
                </a:ln>
                <a:solidFill>
                  <a:srgbClr val="FFFFFF"/>
                </a:solidFill>
                <a:effectLst>
                  <a:outerShdw dist="38100" dir="2700000" algn="tl" rotWithShape="0">
                    <a:srgbClr val="63A537"/>
                  </a:outerShdw>
                </a:effectLst>
              </a:rPr>
              <a:t>KS3 </a:t>
            </a:r>
            <a:r>
              <a:rPr lang="en-US" sz="5400" b="1" dirty="0">
                <a:ln w="6600">
                  <a:solidFill>
                    <a:srgbClr val="63A537"/>
                  </a:solidFill>
                  <a:prstDash val="solid"/>
                </a:ln>
                <a:solidFill>
                  <a:srgbClr val="FFFFFF"/>
                </a:solidFill>
                <a:effectLst>
                  <a:outerShdw dist="38100" dir="2700000" algn="tl" rotWithShape="0">
                    <a:srgbClr val="63A537"/>
                  </a:outerShdw>
                </a:effectLst>
                <a:sym typeface="Wingdings" panose="05000000000000000000" pitchFamily="2" charset="2"/>
              </a:rPr>
              <a:t> KS4</a:t>
            </a:r>
            <a:endParaRPr lang="en-US" sz="5400" b="1" dirty="0">
              <a:ln w="6600">
                <a:solidFill>
                  <a:srgbClr val="63A537"/>
                </a:solidFill>
                <a:prstDash val="solid"/>
              </a:ln>
              <a:solidFill>
                <a:srgbClr val="FFFFFF"/>
              </a:solidFill>
              <a:effectLst>
                <a:outerShdw dist="38100" dir="2700000" algn="tl" rotWithShape="0">
                  <a:srgbClr val="63A537"/>
                </a:outerShdw>
              </a:effectLst>
            </a:endParaRPr>
          </a:p>
        </p:txBody>
      </p:sp>
      <p:sp>
        <p:nvSpPr>
          <p:cNvPr id="7" name="Rectangle 6"/>
          <p:cNvSpPr/>
          <p:nvPr/>
        </p:nvSpPr>
        <p:spPr>
          <a:xfrm>
            <a:off x="152400" y="5519825"/>
            <a:ext cx="3975423" cy="769441"/>
          </a:xfrm>
          <a:prstGeom prst="rect">
            <a:avLst/>
          </a:prstGeom>
        </p:spPr>
        <p:txBody>
          <a:bodyPr wrap="square">
            <a:spAutoFit/>
          </a:bodyPr>
          <a:lstStyle/>
          <a:p>
            <a:r>
              <a:rPr lang="en-GB" sz="1100" dirty="0" smtClean="0">
                <a:effectLst/>
                <a:latin typeface="Arial" panose="020B0604020202020204" pitchFamily="34" charset="0"/>
                <a:ea typeface="Calibri" panose="020F0502020204030204" pitchFamily="34" charset="0"/>
              </a:rPr>
              <a:t>[1] The national curriculum programmes of study 2014</a:t>
            </a:r>
            <a:br>
              <a:rPr lang="en-GB" sz="1100" dirty="0" smtClean="0">
                <a:effectLst/>
                <a:latin typeface="Arial" panose="020B0604020202020204" pitchFamily="34" charset="0"/>
                <a:ea typeface="Calibri" panose="020F0502020204030204" pitchFamily="34" charset="0"/>
              </a:rPr>
            </a:br>
            <a:r>
              <a:rPr lang="en-GB" sz="1100" u="sng" dirty="0" smtClean="0">
                <a:solidFill>
                  <a:srgbClr val="0563C1"/>
                </a:solidFill>
                <a:effectLst/>
                <a:latin typeface="Arial" panose="020B0604020202020204" pitchFamily="34" charset="0"/>
                <a:ea typeface="Calibri" panose="020F0502020204030204" pitchFamily="34" charset="0"/>
                <a:hlinkClick r:id="rId4"/>
              </a:rPr>
              <a:t>https://www.gov.uk/government/uploads/system/uploads/attachment_data/file/210969/NC_framework_document_-_FINAL.pdf</a:t>
            </a:r>
            <a:r>
              <a:rPr lang="en-GB" sz="1100" dirty="0" smtClean="0">
                <a:effectLst/>
                <a:latin typeface="Arial" panose="020B0604020202020204" pitchFamily="34" charset="0"/>
                <a:ea typeface="Calibri" panose="020F0502020204030204" pitchFamily="34" charset="0"/>
              </a:rPr>
              <a:t> </a:t>
            </a:r>
            <a:endParaRPr lang="en-GB" sz="1100" dirty="0"/>
          </a:p>
        </p:txBody>
      </p:sp>
    </p:spTree>
    <p:extLst>
      <p:ext uri="{BB962C8B-B14F-4D97-AF65-F5344CB8AC3E}">
        <p14:creationId xmlns:p14="http://schemas.microsoft.com/office/powerpoint/2010/main" val="138183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257426" y="2794160"/>
            <a:ext cx="1385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r>
              <a:rPr lang="en-GB" altLang="en-US" sz="1350">
                <a:solidFill>
                  <a:prstClr val="black"/>
                </a:solidFill>
                <a:latin typeface="Arial" panose="020B0604020202020204" pitchFamily="34" charset="0"/>
              </a:rPr>
              <a:t/>
            </a:r>
            <a:br>
              <a:rPr lang="en-GB" altLang="en-US" sz="1350">
                <a:solidFill>
                  <a:prstClr val="black"/>
                </a:solidFill>
                <a:latin typeface="Arial" panose="020B0604020202020204" pitchFamily="34" charset="0"/>
              </a:rPr>
            </a:br>
            <a:endParaRPr lang="en-GB" altLang="en-US" sz="1350">
              <a:solidFill>
                <a:prstClr val="black"/>
              </a:solidFill>
              <a:latin typeface="Arial" panose="020B0604020202020204" pitchFamily="34" charset="0"/>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8" name="Rectangle 7"/>
          <p:cNvSpPr>
            <a:spLocks noChangeArrowheads="1"/>
          </p:cNvSpPr>
          <p:nvPr/>
        </p:nvSpPr>
        <p:spPr bwMode="auto">
          <a:xfrm>
            <a:off x="2257426" y="3001909"/>
            <a:ext cx="1385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10" name="Rectangle 9"/>
          <p:cNvSpPr/>
          <p:nvPr/>
        </p:nvSpPr>
        <p:spPr>
          <a:xfrm>
            <a:off x="2945142" y="130444"/>
            <a:ext cx="3997599" cy="6247864"/>
          </a:xfrm>
          <a:prstGeom prst="rect">
            <a:avLst/>
          </a:prstGeom>
        </p:spPr>
        <p:txBody>
          <a:bodyPr wrap="square">
            <a:spAutoFit/>
          </a:bodyPr>
          <a:lstStyle/>
          <a:p>
            <a:pPr>
              <a:lnSpc>
                <a:spcPct val="200000"/>
              </a:lnSpc>
            </a:pPr>
            <a:r>
              <a:rPr lang="en-GB" sz="2000" dirty="0">
                <a:solidFill>
                  <a:prstClr val="black"/>
                </a:solidFill>
                <a:latin typeface="Arial" panose="020B0604020202020204" pitchFamily="34" charset="0"/>
                <a:cs typeface="Arial" panose="020B0604020202020204" pitchFamily="34" charset="0"/>
              </a:rPr>
              <a:t>La plaza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la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un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el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la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una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flor</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ha </a:t>
            </a:r>
            <a:r>
              <a:rPr lang="en-GB" sz="2000" dirty="0" err="1">
                <a:solidFill>
                  <a:prstClr val="black"/>
                </a:solidFill>
                <a:latin typeface="Arial" panose="020B0604020202020204" pitchFamily="34" charset="0"/>
                <a:cs typeface="Arial" panose="020B0604020202020204" pitchFamily="34" charset="0"/>
              </a:rPr>
              <a:t>pasado</a:t>
            </a:r>
            <a:r>
              <a:rPr lang="en-GB" sz="2000" dirty="0">
                <a:solidFill>
                  <a:prstClr val="black"/>
                </a:solidFill>
                <a:latin typeface="Arial" panose="020B0604020202020204" pitchFamily="34" charset="0"/>
                <a:cs typeface="Arial" panose="020B0604020202020204" pitchFamily="34" charset="0"/>
              </a:rPr>
              <a:t> un caballero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quién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sabe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por</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pasó</a:t>
            </a:r>
            <a:r>
              <a:rPr lang="en-GB" sz="2000" dirty="0">
                <a:solidFill>
                  <a:prstClr val="black"/>
                </a:solidFill>
                <a:latin typeface="Arial" panose="020B0604020202020204" pitchFamily="34" charset="0"/>
                <a:cs typeface="Arial" panose="020B0604020202020204" pitchFamily="34" charset="0"/>
              </a:rPr>
              <a:t> !-,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y se ha </a:t>
            </a:r>
            <a:r>
              <a:rPr lang="en-GB" sz="2000" dirty="0" err="1">
                <a:solidFill>
                  <a:prstClr val="black"/>
                </a:solidFill>
                <a:latin typeface="Arial" panose="020B0604020202020204" pitchFamily="34" charset="0"/>
                <a:cs typeface="Arial" panose="020B0604020202020204" pitchFamily="34" charset="0"/>
              </a:rPr>
              <a:t>llevado</a:t>
            </a:r>
            <a:r>
              <a:rPr lang="en-GB" sz="2000" dirty="0">
                <a:solidFill>
                  <a:prstClr val="black"/>
                </a:solidFill>
                <a:latin typeface="Arial" panose="020B0604020202020204" pitchFamily="34" charset="0"/>
                <a:cs typeface="Arial" panose="020B0604020202020204" pitchFamily="34" charset="0"/>
              </a:rPr>
              <a:t> la plaza,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torre</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balcón</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endParaRPr lang="en-GB" sz="2000" dirty="0">
              <a:solidFill>
                <a:prstClr val="black"/>
              </a:solidFill>
              <a:latin typeface="Arial" panose="020B0604020202020204" pitchFamily="34" charset="0"/>
              <a:cs typeface="Arial" panose="020B0604020202020204" pitchFamily="34" charset="0"/>
            </a:endParaRPr>
          </a:p>
          <a:p>
            <a:pPr>
              <a:lnSpc>
                <a:spcPct val="200000"/>
              </a:lnSpc>
            </a:pP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dama</a:t>
            </a:r>
            <a:r>
              <a:rPr lang="en-GB" sz="2000" dirty="0">
                <a:solidFill>
                  <a:prstClr val="black"/>
                </a:solidFill>
                <a:latin typeface="Arial" panose="020B0604020202020204" pitchFamily="34" charset="0"/>
                <a:cs typeface="Arial" panose="020B0604020202020204" pitchFamily="34" charset="0"/>
              </a:rPr>
              <a:t>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flor</a:t>
            </a:r>
            <a:r>
              <a:rPr lang="en-GB" sz="2000" dirty="0">
                <a:solidFill>
                  <a:prstClr val="black"/>
                </a:solidFill>
                <a:latin typeface="Arial" panose="020B0604020202020204" pitchFamily="34" charset="0"/>
                <a:cs typeface="Arial" panose="020B0604020202020204" pitchFamily="34" charset="0"/>
              </a:rPr>
              <a:t>.</a:t>
            </a:r>
            <a:endParaRPr lang="en-US" alt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395634" y="168909"/>
            <a:ext cx="1128713" cy="1407319"/>
          </a:xfrm>
          <a:prstGeom prst="rect">
            <a:avLst/>
          </a:prstGeom>
        </p:spPr>
      </p:pic>
      <p:pic>
        <p:nvPicPr>
          <p:cNvPr id="12" name="Picture 11"/>
          <p:cNvPicPr>
            <a:picLocks noChangeAspect="1"/>
          </p:cNvPicPr>
          <p:nvPr/>
        </p:nvPicPr>
        <p:blipFill>
          <a:blip r:embed="rId4"/>
          <a:stretch>
            <a:fillRect/>
          </a:stretch>
        </p:blipFill>
        <p:spPr>
          <a:xfrm>
            <a:off x="6496008" y="3311414"/>
            <a:ext cx="1128713" cy="1385888"/>
          </a:xfrm>
          <a:prstGeom prst="rect">
            <a:avLst/>
          </a:prstGeom>
        </p:spPr>
      </p:pic>
      <p:pic>
        <p:nvPicPr>
          <p:cNvPr id="13" name="Picture 12"/>
          <p:cNvPicPr>
            <a:picLocks noChangeAspect="1"/>
          </p:cNvPicPr>
          <p:nvPr/>
        </p:nvPicPr>
        <p:blipFill>
          <a:blip r:embed="rId5"/>
          <a:stretch>
            <a:fillRect/>
          </a:stretch>
        </p:blipFill>
        <p:spPr>
          <a:xfrm>
            <a:off x="1511340" y="5049220"/>
            <a:ext cx="1107281" cy="1385888"/>
          </a:xfrm>
          <a:prstGeom prst="rect">
            <a:avLst/>
          </a:prstGeom>
        </p:spPr>
      </p:pic>
      <p:pic>
        <p:nvPicPr>
          <p:cNvPr id="14" name="Picture 13"/>
          <p:cNvPicPr>
            <a:picLocks noChangeAspect="1"/>
          </p:cNvPicPr>
          <p:nvPr/>
        </p:nvPicPr>
        <p:blipFill>
          <a:blip r:embed="rId6"/>
          <a:stretch>
            <a:fillRect/>
          </a:stretch>
        </p:blipFill>
        <p:spPr>
          <a:xfrm>
            <a:off x="6538871" y="1735606"/>
            <a:ext cx="1078706" cy="1421606"/>
          </a:xfrm>
          <a:prstGeom prst="rect">
            <a:avLst/>
          </a:prstGeom>
        </p:spPr>
      </p:pic>
      <p:pic>
        <p:nvPicPr>
          <p:cNvPr id="15" name="Picture 14"/>
          <p:cNvPicPr>
            <a:picLocks noChangeAspect="1"/>
          </p:cNvPicPr>
          <p:nvPr/>
        </p:nvPicPr>
        <p:blipFill>
          <a:blip r:embed="rId7"/>
          <a:stretch>
            <a:fillRect/>
          </a:stretch>
        </p:blipFill>
        <p:spPr>
          <a:xfrm>
            <a:off x="1423405" y="3341054"/>
            <a:ext cx="1114425" cy="1393031"/>
          </a:xfrm>
          <a:prstGeom prst="rect">
            <a:avLst/>
          </a:prstGeom>
        </p:spPr>
      </p:pic>
      <p:pic>
        <p:nvPicPr>
          <p:cNvPr id="16" name="Picture 15"/>
          <p:cNvPicPr>
            <a:picLocks noChangeAspect="1"/>
          </p:cNvPicPr>
          <p:nvPr/>
        </p:nvPicPr>
        <p:blipFill>
          <a:blip r:embed="rId8"/>
          <a:stretch>
            <a:fillRect/>
          </a:stretch>
        </p:blipFill>
        <p:spPr>
          <a:xfrm>
            <a:off x="6538871" y="292680"/>
            <a:ext cx="1085850" cy="1385888"/>
          </a:xfrm>
          <a:prstGeom prst="rect">
            <a:avLst/>
          </a:prstGeom>
        </p:spPr>
      </p:pic>
      <p:pic>
        <p:nvPicPr>
          <p:cNvPr id="17" name="Picture 16"/>
          <p:cNvPicPr>
            <a:picLocks noChangeAspect="1"/>
          </p:cNvPicPr>
          <p:nvPr/>
        </p:nvPicPr>
        <p:blipFill>
          <a:blip r:embed="rId9"/>
          <a:stretch>
            <a:fillRect/>
          </a:stretch>
        </p:blipFill>
        <p:spPr>
          <a:xfrm>
            <a:off x="1395634" y="1678568"/>
            <a:ext cx="1107281" cy="1428750"/>
          </a:xfrm>
          <a:prstGeom prst="rect">
            <a:avLst/>
          </a:prstGeom>
        </p:spPr>
      </p:pic>
      <p:pic>
        <p:nvPicPr>
          <p:cNvPr id="18" name="Picture 17"/>
          <p:cNvPicPr>
            <a:picLocks noChangeAspect="1"/>
          </p:cNvPicPr>
          <p:nvPr/>
        </p:nvPicPr>
        <p:blipFill>
          <a:blip r:embed="rId10"/>
          <a:stretch>
            <a:fillRect/>
          </a:stretch>
        </p:blipFill>
        <p:spPr>
          <a:xfrm>
            <a:off x="6496008" y="4929973"/>
            <a:ext cx="1107281" cy="1400175"/>
          </a:xfrm>
          <a:prstGeom prst="rect">
            <a:avLst/>
          </a:prstGeom>
        </p:spPr>
      </p:pic>
      <p:pic>
        <p:nvPicPr>
          <p:cNvPr id="19" name="Picture 18"/>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4721" y="5366044"/>
            <a:ext cx="632400" cy="632400"/>
          </a:xfrm>
          <a:prstGeom prst="rect">
            <a:avLst/>
          </a:prstGeom>
        </p:spPr>
      </p:pic>
      <p:pic>
        <p:nvPicPr>
          <p:cNvPr id="20" name="Picture 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9382" y="2009991"/>
            <a:ext cx="632400" cy="632400"/>
          </a:xfrm>
          <a:prstGeom prst="rect">
            <a:avLst/>
          </a:prstGeom>
        </p:spPr>
      </p:pic>
    </p:spTree>
    <p:extLst>
      <p:ext uri="{BB962C8B-B14F-4D97-AF65-F5344CB8AC3E}">
        <p14:creationId xmlns:p14="http://schemas.microsoft.com/office/powerpoint/2010/main" val="13759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Arial" panose="020B0604020202020204" pitchFamily="34" charset="0"/>
                <a:cs typeface="Arial" panose="020B0604020202020204" pitchFamily="34" charset="0"/>
              </a:rPr>
              <a:t>Adaptación</a:t>
            </a:r>
            <a:r>
              <a:rPr lang="en-GB" dirty="0" smtClean="0">
                <a:latin typeface="Arial" panose="020B0604020202020204" pitchFamily="34" charset="0"/>
                <a:cs typeface="Arial" panose="020B0604020202020204" pitchFamily="34" charset="0"/>
              </a:rPr>
              <a:t> del </a:t>
            </a:r>
            <a:r>
              <a:rPr lang="en-GB" dirty="0" err="1" smtClean="0">
                <a:latin typeface="Arial" panose="020B0604020202020204" pitchFamily="34" charset="0"/>
                <a:cs typeface="Arial" panose="020B0604020202020204" pitchFamily="34" charset="0"/>
              </a:rPr>
              <a:t>poema</a:t>
            </a:r>
            <a:endParaRPr lang="en-GB" dirty="0">
              <a:latin typeface="Arial" panose="020B0604020202020204" pitchFamily="34" charset="0"/>
              <a:cs typeface="Arial" panose="020B0604020202020204" pitchFamily="34" charset="0"/>
            </a:endParaRPr>
          </a:p>
        </p:txBody>
      </p:sp>
      <p:pic>
        <p:nvPicPr>
          <p:cNvPr id="4" name="En la plaza. Adaptación del poema La plaza tiene una torre de Antonio Machado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71638" y="1825625"/>
            <a:ext cx="5802312" cy="4351338"/>
          </a:xfrm>
        </p:spPr>
      </p:pic>
    </p:spTree>
    <p:extLst>
      <p:ext uri="{BB962C8B-B14F-4D97-AF65-F5344CB8AC3E}">
        <p14:creationId xmlns:p14="http://schemas.microsoft.com/office/powerpoint/2010/main" val="3163139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257426" y="2794160"/>
            <a:ext cx="13856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r>
              <a:rPr lang="en-GB" altLang="en-US" sz="1350">
                <a:solidFill>
                  <a:prstClr val="black"/>
                </a:solidFill>
                <a:latin typeface="Arial" panose="020B0604020202020204" pitchFamily="34" charset="0"/>
              </a:rPr>
              <a:t/>
            </a:r>
            <a:br>
              <a:rPr lang="en-GB" altLang="en-US" sz="1350">
                <a:solidFill>
                  <a:prstClr val="black"/>
                </a:solidFill>
                <a:latin typeface="Arial" panose="020B0604020202020204" pitchFamily="34" charset="0"/>
              </a:rPr>
            </a:br>
            <a:endParaRPr lang="en-GB" altLang="en-US" sz="1350">
              <a:solidFill>
                <a:prstClr val="black"/>
              </a:solidFill>
              <a:latin typeface="Arial" panose="020B0604020202020204" pitchFamily="34" charset="0"/>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8" name="Rectangle 7"/>
          <p:cNvSpPr>
            <a:spLocks noChangeArrowheads="1"/>
          </p:cNvSpPr>
          <p:nvPr/>
        </p:nvSpPr>
        <p:spPr bwMode="auto">
          <a:xfrm>
            <a:off x="2257426" y="3001909"/>
            <a:ext cx="13856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GB" altLang="en-US" sz="300">
              <a:solidFill>
                <a:prstClr val="black"/>
              </a:solidFill>
            </a:endParaRPr>
          </a:p>
          <a:p>
            <a:pPr defTabSz="685800" eaLnBrk="0" fontAlgn="base" hangingPunct="0">
              <a:spcBef>
                <a:spcPct val="0"/>
              </a:spcBef>
              <a:spcAft>
                <a:spcPct val="0"/>
              </a:spcAft>
            </a:pPr>
            <a:endParaRPr lang="en-GB" altLang="en-US" sz="1350">
              <a:solidFill>
                <a:prstClr val="black"/>
              </a:solidFill>
              <a:latin typeface="Arial" panose="020B0604020202020204" pitchFamily="34" charset="0"/>
            </a:endParaRPr>
          </a:p>
        </p:txBody>
      </p:sp>
      <p:sp>
        <p:nvSpPr>
          <p:cNvPr id="10" name="Rectangle 9"/>
          <p:cNvSpPr/>
          <p:nvPr/>
        </p:nvSpPr>
        <p:spPr>
          <a:xfrm>
            <a:off x="2945142" y="130444"/>
            <a:ext cx="3997599" cy="6247864"/>
          </a:xfrm>
          <a:prstGeom prst="rect">
            <a:avLst/>
          </a:prstGeom>
        </p:spPr>
        <p:txBody>
          <a:bodyPr wrap="square">
            <a:spAutoFit/>
          </a:bodyPr>
          <a:lstStyle/>
          <a:p>
            <a:pPr>
              <a:lnSpc>
                <a:spcPct val="200000"/>
              </a:lnSpc>
            </a:pPr>
            <a:r>
              <a:rPr lang="en-GB" sz="2000" dirty="0">
                <a:solidFill>
                  <a:prstClr val="black"/>
                </a:solidFill>
                <a:latin typeface="Arial" panose="020B0604020202020204" pitchFamily="34" charset="0"/>
                <a:cs typeface="Arial" panose="020B0604020202020204" pitchFamily="34" charset="0"/>
              </a:rPr>
              <a:t>__ _______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___ ______,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 ______,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______ </a:t>
            </a:r>
            <a:r>
              <a:rPr lang="en-GB" sz="2000" dirty="0" err="1">
                <a:solidFill>
                  <a:prstClr val="black"/>
                </a:solidFill>
                <a:latin typeface="Arial" panose="020B0604020202020204" pitchFamily="34" charset="0"/>
                <a:cs typeface="Arial" panose="020B0604020202020204" pitchFamily="34" charset="0"/>
              </a:rPr>
              <a:t>tiene</a:t>
            </a:r>
            <a:r>
              <a:rPr lang="en-GB" sz="2000" dirty="0">
                <a:solidFill>
                  <a:prstClr val="black"/>
                </a:solidFill>
                <a:latin typeface="Arial" panose="020B0604020202020204" pitchFamily="34" charset="0"/>
                <a:cs typeface="Arial" panose="020B0604020202020204" pitchFamily="34" charset="0"/>
              </a:rPr>
              <a:t> ___ 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__ ____ ___  </a:t>
            </a:r>
            <a:r>
              <a:rPr lang="en-GB" sz="2000" dirty="0" err="1">
                <a:solidFill>
                  <a:prstClr val="black"/>
                </a:solidFill>
                <a:latin typeface="Arial" panose="020B0604020202020204" pitchFamily="34" charset="0"/>
                <a:cs typeface="Arial" panose="020B0604020202020204" pitchFamily="34" charset="0"/>
              </a:rPr>
              <a:t>blanca</a:t>
            </a:r>
            <a:r>
              <a:rPr lang="en-GB" sz="2000" dirty="0">
                <a:solidFill>
                  <a:prstClr val="black"/>
                </a:solidFill>
                <a:latin typeface="Arial" panose="020B0604020202020204" pitchFamily="34" charset="0"/>
                <a:cs typeface="Arial" panose="020B0604020202020204" pitchFamily="34" charset="0"/>
              </a:rPr>
              <a:t> 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ha </a:t>
            </a:r>
            <a:r>
              <a:rPr lang="en-GB" sz="2000" dirty="0" err="1">
                <a:solidFill>
                  <a:prstClr val="black"/>
                </a:solidFill>
                <a:latin typeface="Arial" panose="020B0604020202020204" pitchFamily="34" charset="0"/>
                <a:cs typeface="Arial" panose="020B0604020202020204" pitchFamily="34" charset="0"/>
              </a:rPr>
              <a:t>pasado</a:t>
            </a:r>
            <a:r>
              <a:rPr lang="en-GB" sz="2000" dirty="0">
                <a:solidFill>
                  <a:prstClr val="black"/>
                </a:solidFill>
                <a:latin typeface="Arial" panose="020B0604020202020204" pitchFamily="34" charset="0"/>
                <a:cs typeface="Arial" panose="020B0604020202020204" pitchFamily="34" charset="0"/>
              </a:rPr>
              <a:t> un caballero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quién</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sabe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por</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qué</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pasó</a:t>
            </a:r>
            <a:r>
              <a:rPr lang="en-GB" sz="2000" dirty="0">
                <a:solidFill>
                  <a:prstClr val="black"/>
                </a:solidFill>
                <a:latin typeface="Arial" panose="020B0604020202020204" pitchFamily="34" charset="0"/>
                <a:cs typeface="Arial" panose="020B0604020202020204" pitchFamily="34" charset="0"/>
              </a:rPr>
              <a:t> !-,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y se ha </a:t>
            </a:r>
            <a:r>
              <a:rPr lang="en-GB" sz="2000" dirty="0" err="1">
                <a:solidFill>
                  <a:prstClr val="black"/>
                </a:solidFill>
                <a:latin typeface="Arial" panose="020B0604020202020204" pitchFamily="34" charset="0"/>
                <a:cs typeface="Arial" panose="020B0604020202020204" pitchFamily="34" charset="0"/>
              </a:rPr>
              <a:t>llevado</a:t>
            </a:r>
            <a:r>
              <a:rPr lang="en-GB" sz="2000" dirty="0">
                <a:solidFill>
                  <a:prstClr val="black"/>
                </a:solidFill>
                <a:latin typeface="Arial" panose="020B0604020202020204" pitchFamily="34" charset="0"/>
                <a:cs typeface="Arial" panose="020B0604020202020204" pitchFamily="34" charset="0"/>
              </a:rPr>
              <a:t> __ 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______, </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con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a:t>
            </a:r>
          </a:p>
          <a:p>
            <a:pPr>
              <a:lnSpc>
                <a:spcPct val="200000"/>
              </a:lnSpc>
            </a:pP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 y </a:t>
            </a:r>
            <a:r>
              <a:rPr lang="en-GB" sz="2000" dirty="0" err="1">
                <a:solidFill>
                  <a:prstClr val="black"/>
                </a:solidFill>
                <a:latin typeface="Arial" panose="020B0604020202020204" pitchFamily="34" charset="0"/>
                <a:cs typeface="Arial" panose="020B0604020202020204" pitchFamily="34" charset="0"/>
              </a:rPr>
              <a:t>su</a:t>
            </a:r>
            <a:r>
              <a:rPr lang="en-GB" sz="2000" dirty="0">
                <a:solidFill>
                  <a:prstClr val="black"/>
                </a:solidFill>
                <a:latin typeface="Arial" panose="020B0604020202020204" pitchFamily="34" charset="0"/>
                <a:cs typeface="Arial" panose="020B0604020202020204" pitchFamily="34" charset="0"/>
              </a:rPr>
              <a:t> _____ ____.</a:t>
            </a:r>
            <a:endParaRPr lang="en-US" alt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395634" y="168909"/>
            <a:ext cx="1128713" cy="1407319"/>
          </a:xfrm>
          <a:prstGeom prst="rect">
            <a:avLst/>
          </a:prstGeom>
        </p:spPr>
      </p:pic>
      <p:pic>
        <p:nvPicPr>
          <p:cNvPr id="12" name="Picture 11"/>
          <p:cNvPicPr>
            <a:picLocks noChangeAspect="1"/>
          </p:cNvPicPr>
          <p:nvPr/>
        </p:nvPicPr>
        <p:blipFill>
          <a:blip r:embed="rId4"/>
          <a:stretch>
            <a:fillRect/>
          </a:stretch>
        </p:blipFill>
        <p:spPr>
          <a:xfrm>
            <a:off x="6496008" y="3311414"/>
            <a:ext cx="1128713" cy="1385888"/>
          </a:xfrm>
          <a:prstGeom prst="rect">
            <a:avLst/>
          </a:prstGeom>
        </p:spPr>
      </p:pic>
      <p:pic>
        <p:nvPicPr>
          <p:cNvPr id="13" name="Picture 12"/>
          <p:cNvPicPr>
            <a:picLocks noChangeAspect="1"/>
          </p:cNvPicPr>
          <p:nvPr/>
        </p:nvPicPr>
        <p:blipFill>
          <a:blip r:embed="rId5"/>
          <a:stretch>
            <a:fillRect/>
          </a:stretch>
        </p:blipFill>
        <p:spPr>
          <a:xfrm>
            <a:off x="1511340" y="5049220"/>
            <a:ext cx="1107281" cy="1385888"/>
          </a:xfrm>
          <a:prstGeom prst="rect">
            <a:avLst/>
          </a:prstGeom>
        </p:spPr>
      </p:pic>
      <p:pic>
        <p:nvPicPr>
          <p:cNvPr id="14" name="Picture 13"/>
          <p:cNvPicPr>
            <a:picLocks noChangeAspect="1"/>
          </p:cNvPicPr>
          <p:nvPr/>
        </p:nvPicPr>
        <p:blipFill>
          <a:blip r:embed="rId6"/>
          <a:stretch>
            <a:fillRect/>
          </a:stretch>
        </p:blipFill>
        <p:spPr>
          <a:xfrm>
            <a:off x="6538871" y="1735606"/>
            <a:ext cx="1078706" cy="1421606"/>
          </a:xfrm>
          <a:prstGeom prst="rect">
            <a:avLst/>
          </a:prstGeom>
        </p:spPr>
      </p:pic>
      <p:pic>
        <p:nvPicPr>
          <p:cNvPr id="15" name="Picture 14"/>
          <p:cNvPicPr>
            <a:picLocks noChangeAspect="1"/>
          </p:cNvPicPr>
          <p:nvPr/>
        </p:nvPicPr>
        <p:blipFill>
          <a:blip r:embed="rId7"/>
          <a:stretch>
            <a:fillRect/>
          </a:stretch>
        </p:blipFill>
        <p:spPr>
          <a:xfrm>
            <a:off x="1423405" y="3341054"/>
            <a:ext cx="1114425" cy="1393031"/>
          </a:xfrm>
          <a:prstGeom prst="rect">
            <a:avLst/>
          </a:prstGeom>
        </p:spPr>
      </p:pic>
      <p:pic>
        <p:nvPicPr>
          <p:cNvPr id="16" name="Picture 15"/>
          <p:cNvPicPr>
            <a:picLocks noChangeAspect="1"/>
          </p:cNvPicPr>
          <p:nvPr/>
        </p:nvPicPr>
        <p:blipFill>
          <a:blip r:embed="rId8"/>
          <a:stretch>
            <a:fillRect/>
          </a:stretch>
        </p:blipFill>
        <p:spPr>
          <a:xfrm>
            <a:off x="6538871" y="292680"/>
            <a:ext cx="1085850" cy="1385888"/>
          </a:xfrm>
          <a:prstGeom prst="rect">
            <a:avLst/>
          </a:prstGeom>
        </p:spPr>
      </p:pic>
      <p:pic>
        <p:nvPicPr>
          <p:cNvPr id="17" name="Picture 16"/>
          <p:cNvPicPr>
            <a:picLocks noChangeAspect="1"/>
          </p:cNvPicPr>
          <p:nvPr/>
        </p:nvPicPr>
        <p:blipFill>
          <a:blip r:embed="rId9"/>
          <a:stretch>
            <a:fillRect/>
          </a:stretch>
        </p:blipFill>
        <p:spPr>
          <a:xfrm>
            <a:off x="1395634" y="1678568"/>
            <a:ext cx="1107281" cy="1428750"/>
          </a:xfrm>
          <a:prstGeom prst="rect">
            <a:avLst/>
          </a:prstGeom>
        </p:spPr>
      </p:pic>
      <p:pic>
        <p:nvPicPr>
          <p:cNvPr id="18" name="Picture 17"/>
          <p:cNvPicPr>
            <a:picLocks noChangeAspect="1"/>
          </p:cNvPicPr>
          <p:nvPr/>
        </p:nvPicPr>
        <p:blipFill>
          <a:blip r:embed="rId10"/>
          <a:stretch>
            <a:fillRect/>
          </a:stretch>
        </p:blipFill>
        <p:spPr>
          <a:xfrm>
            <a:off x="6496008" y="4929973"/>
            <a:ext cx="1107281" cy="1400175"/>
          </a:xfrm>
          <a:prstGeom prst="rect">
            <a:avLst/>
          </a:prstGeom>
        </p:spPr>
      </p:pic>
      <p:pic>
        <p:nvPicPr>
          <p:cNvPr id="19" name="Picture 18"/>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4721" y="5366044"/>
            <a:ext cx="632400" cy="632400"/>
          </a:xfrm>
          <a:prstGeom prst="rect">
            <a:avLst/>
          </a:prstGeom>
        </p:spPr>
      </p:pic>
      <p:pic>
        <p:nvPicPr>
          <p:cNvPr id="20" name="Picture 1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19382" y="2009991"/>
            <a:ext cx="632400" cy="632400"/>
          </a:xfrm>
          <a:prstGeom prst="rect">
            <a:avLst/>
          </a:prstGeom>
        </p:spPr>
      </p:pic>
    </p:spTree>
    <p:extLst>
      <p:ext uri="{BB962C8B-B14F-4D97-AF65-F5344CB8AC3E}">
        <p14:creationId xmlns:p14="http://schemas.microsoft.com/office/powerpoint/2010/main" val="8475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support</a:t>
            </a:r>
            <a:endParaRPr lang="en-GB" dirty="0"/>
          </a:p>
        </p:txBody>
      </p:sp>
      <p:sp>
        <p:nvSpPr>
          <p:cNvPr id="3" name="Content Placeholder 2"/>
          <p:cNvSpPr>
            <a:spLocks noGrp="1"/>
          </p:cNvSpPr>
          <p:nvPr>
            <p:ph sz="half" idx="1"/>
          </p:nvPr>
        </p:nvSpPr>
        <p:spPr/>
        <p:txBody>
          <a:bodyPr/>
          <a:lstStyle/>
          <a:p>
            <a:pPr>
              <a:buFont typeface="Wingdings" panose="05000000000000000000" pitchFamily="2" charset="2"/>
              <a:buChar char="§"/>
            </a:pPr>
            <a:r>
              <a:rPr lang="en-GB" dirty="0" smtClean="0">
                <a:hlinkClick r:id="rId2"/>
              </a:rPr>
              <a:t>  http</a:t>
            </a:r>
            <a:r>
              <a:rPr lang="en-GB" dirty="0">
                <a:hlinkClick r:id="rId2"/>
              </a:rPr>
              <a:t>://</a:t>
            </a:r>
            <a:r>
              <a:rPr lang="en-GB" dirty="0" smtClean="0">
                <a:hlinkClick r:id="rId2"/>
              </a:rPr>
              <a:t>www.all-languages.org.uk/support/themes/literature</a:t>
            </a:r>
            <a:r>
              <a:rPr lang="en-GB" dirty="0" smtClean="0"/>
              <a:t> </a:t>
            </a:r>
          </a:p>
          <a:p>
            <a:pPr marL="0" indent="0">
              <a:buNone/>
            </a:pPr>
            <a:endParaRPr lang="en-GB" dirty="0"/>
          </a:p>
        </p:txBody>
      </p:sp>
      <p:sp>
        <p:nvSpPr>
          <p:cNvPr id="5" name="Content Placeholder 4"/>
          <p:cNvSpPr>
            <a:spLocks noGrp="1"/>
          </p:cNvSpPr>
          <p:nvPr>
            <p:ph sz="half" idx="2"/>
          </p:nvPr>
        </p:nvSpPr>
        <p:spPr/>
        <p:txBody>
          <a:bodyPr/>
          <a:lstStyle/>
          <a:p>
            <a:pPr>
              <a:buFont typeface="Wingdings" panose="05000000000000000000" pitchFamily="2" charset="2"/>
              <a:buChar char="§"/>
            </a:pPr>
            <a:r>
              <a:rPr lang="en-GB" dirty="0"/>
              <a:t> </a:t>
            </a:r>
            <a:r>
              <a:rPr lang="en-GB" dirty="0">
                <a:hlinkClick r:id="rId3"/>
              </a:rPr>
              <a:t>http://all-literature.wikidot.com</a:t>
            </a:r>
            <a:endParaRPr lang="en-GB" dirty="0"/>
          </a:p>
        </p:txBody>
      </p:sp>
      <p:pic>
        <p:nvPicPr>
          <p:cNvPr id="4" name="Picture 3"/>
          <p:cNvPicPr>
            <a:picLocks noChangeAspect="1"/>
          </p:cNvPicPr>
          <p:nvPr/>
        </p:nvPicPr>
        <p:blipFill>
          <a:blip r:embed="rId4"/>
          <a:stretch>
            <a:fillRect/>
          </a:stretch>
        </p:blipFill>
        <p:spPr>
          <a:xfrm>
            <a:off x="4526280" y="2794001"/>
            <a:ext cx="4353571" cy="2285999"/>
          </a:xfrm>
          <a:prstGeom prst="rect">
            <a:avLst/>
          </a:prstGeom>
        </p:spPr>
      </p:pic>
      <p:pic>
        <p:nvPicPr>
          <p:cNvPr id="6" name="Picture 5"/>
          <p:cNvPicPr>
            <a:picLocks noChangeAspect="1"/>
          </p:cNvPicPr>
          <p:nvPr/>
        </p:nvPicPr>
        <p:blipFill>
          <a:blip r:embed="rId5"/>
          <a:stretch>
            <a:fillRect/>
          </a:stretch>
        </p:blipFill>
        <p:spPr>
          <a:xfrm>
            <a:off x="685800" y="2902375"/>
            <a:ext cx="3676239" cy="3075093"/>
          </a:xfrm>
          <a:prstGeom prst="rect">
            <a:avLst/>
          </a:prstGeom>
        </p:spPr>
      </p:pic>
    </p:spTree>
    <p:extLst>
      <p:ext uri="{BB962C8B-B14F-4D97-AF65-F5344CB8AC3E}">
        <p14:creationId xmlns:p14="http://schemas.microsoft.com/office/powerpoint/2010/main" val="306689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5991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3029210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se   Joy - Ser o Estar (sesiones)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350" y="434340"/>
            <a:ext cx="6233160" cy="4674870"/>
          </a:xfrm>
          <a:prstGeom prst="rect">
            <a:avLst/>
          </a:prstGeom>
        </p:spPr>
      </p:pic>
    </p:spTree>
    <p:extLst>
      <p:ext uri="{BB962C8B-B14F-4D97-AF65-F5344CB8AC3E}">
        <p14:creationId xmlns:p14="http://schemas.microsoft.com/office/powerpoint/2010/main" val="59621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19488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urice mousse [www.keepvid.com].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89578" y="730112"/>
            <a:ext cx="6543675" cy="4908550"/>
          </a:xfrm>
        </p:spPr>
      </p:pic>
      <p:sp>
        <p:nvSpPr>
          <p:cNvPr id="5" name="TextBox 4"/>
          <p:cNvSpPr txBox="1"/>
          <p:nvPr/>
        </p:nvSpPr>
        <p:spPr>
          <a:xfrm>
            <a:off x="4860032" y="6371313"/>
            <a:ext cx="4139952" cy="400110"/>
          </a:xfrm>
          <a:prstGeom prst="rect">
            <a:avLst/>
          </a:prstGeom>
          <a:noFill/>
        </p:spPr>
        <p:txBody>
          <a:bodyPr wrap="square" rtlCol="0">
            <a:spAutoFit/>
          </a:bodyPr>
          <a:lstStyle/>
          <a:p>
            <a:pPr algn="r"/>
            <a:r>
              <a:rPr lang="fr-FR" sz="2000" dirty="0">
                <a:solidFill>
                  <a:prstClr val="black"/>
                </a:solidFill>
                <a:latin typeface="Arial" panose="020B0604020202020204" pitchFamily="34" charset="0"/>
                <a:cs typeface="Arial" panose="020B0604020202020204" pitchFamily="34" charset="0"/>
              </a:rPr>
              <a:t>merci à </a:t>
            </a:r>
            <a:r>
              <a:rPr lang="fr-FR" sz="2000" dirty="0" err="1">
                <a:solidFill>
                  <a:prstClr val="black"/>
                </a:solidFill>
                <a:latin typeface="Arial" panose="020B0604020202020204" pitchFamily="34" charset="0"/>
                <a:cs typeface="Arial" panose="020B0604020202020204" pitchFamily="34" charset="0"/>
              </a:rPr>
              <a:t>Morag</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Gillings</a:t>
            </a:r>
            <a:endParaRPr lang="fr-FR"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14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640960" cy="6524863"/>
          </a:xfrm>
          <a:prstGeom prst="rect">
            <a:avLst/>
          </a:prstGeom>
          <a:noFill/>
        </p:spPr>
        <p:txBody>
          <a:bodyPr wrap="square" rtlCol="0">
            <a:spAutoFit/>
          </a:bodyPr>
          <a:lstStyle/>
          <a:p>
            <a:r>
              <a:rPr lang="fr-FR" sz="2000" b="1" dirty="0">
                <a:solidFill>
                  <a:prstClr val="black"/>
                </a:solidFill>
              </a:rPr>
              <a:t>Le petit garçon : </a:t>
            </a:r>
            <a:endParaRPr lang="fr-FR" sz="2000" dirty="0">
              <a:solidFill>
                <a:prstClr val="black"/>
              </a:solidFill>
            </a:endParaRPr>
          </a:p>
          <a:p>
            <a:r>
              <a:rPr lang="fr-FR" sz="2000" dirty="0">
                <a:solidFill>
                  <a:prstClr val="black"/>
                </a:solidFill>
              </a:rPr>
              <a:t>C’est Maurice qui a _______ la mousse.</a:t>
            </a:r>
          </a:p>
          <a:p>
            <a:r>
              <a:rPr lang="fr-FR" sz="2000" dirty="0">
                <a:solidFill>
                  <a:prstClr val="black"/>
                </a:solidFill>
              </a:rPr>
              <a:t>Répète Coco ! C’est Maurice qui a ______ la mousse !</a:t>
            </a:r>
          </a:p>
          <a:p>
            <a:r>
              <a:rPr lang="fr-FR" sz="2000" dirty="0">
                <a:solidFill>
                  <a:prstClr val="black"/>
                </a:solidFill>
              </a:rPr>
              <a:t>C’est _________ Coco ! Répète ! C’est Maurice qui a _______ la mousse.</a:t>
            </a:r>
          </a:p>
          <a:p>
            <a:r>
              <a:rPr lang="fr-FR" sz="2000" dirty="0">
                <a:solidFill>
                  <a:prstClr val="black"/>
                </a:solidFill>
              </a:rPr>
              <a:t> </a:t>
            </a:r>
          </a:p>
          <a:p>
            <a:r>
              <a:rPr lang="fr-FR" sz="2000" b="1" dirty="0">
                <a:solidFill>
                  <a:prstClr val="black"/>
                </a:solidFill>
              </a:rPr>
              <a:t>La voix  de femme:</a:t>
            </a:r>
            <a:endParaRPr lang="fr-FR" sz="2000" dirty="0">
              <a:solidFill>
                <a:prstClr val="black"/>
              </a:solidFill>
            </a:endParaRPr>
          </a:p>
          <a:p>
            <a:r>
              <a:rPr lang="fr-FR" sz="2000" dirty="0">
                <a:solidFill>
                  <a:prstClr val="black"/>
                </a:solidFill>
              </a:rPr>
              <a:t>Si la mousse au ________ de Nestlé est si ________, c’est parce qu’elle est préparée avec ___ chocolat Nestlé.</a:t>
            </a:r>
          </a:p>
          <a:p>
            <a:r>
              <a:rPr lang="fr-FR" sz="2000" dirty="0">
                <a:solidFill>
                  <a:prstClr val="black"/>
                </a:solidFill>
              </a:rPr>
              <a:t> </a:t>
            </a:r>
          </a:p>
          <a:p>
            <a:r>
              <a:rPr lang="fr-FR" sz="2000" b="1" dirty="0">
                <a:solidFill>
                  <a:prstClr val="black"/>
                </a:solidFill>
              </a:rPr>
              <a:t>Le petit garçon :</a:t>
            </a:r>
          </a:p>
          <a:p>
            <a:r>
              <a:rPr lang="fr-FR" sz="2000" dirty="0">
                <a:solidFill>
                  <a:prstClr val="black"/>
                </a:solidFill>
              </a:rPr>
              <a:t>Vas y! Répète !</a:t>
            </a:r>
          </a:p>
          <a:p>
            <a:r>
              <a:rPr lang="fr-FR" sz="2000" dirty="0">
                <a:solidFill>
                  <a:prstClr val="black"/>
                </a:solidFill>
              </a:rPr>
              <a:t> </a:t>
            </a:r>
          </a:p>
          <a:p>
            <a:r>
              <a:rPr lang="fr-FR" sz="2000" b="1" dirty="0">
                <a:solidFill>
                  <a:prstClr val="black"/>
                </a:solidFill>
              </a:rPr>
              <a:t>Coco :</a:t>
            </a:r>
          </a:p>
          <a:p>
            <a:r>
              <a:rPr lang="fr-FR" sz="2000" dirty="0">
                <a:solidFill>
                  <a:prstClr val="black"/>
                </a:solidFill>
              </a:rPr>
              <a:t>Vas y! </a:t>
            </a:r>
            <a:r>
              <a:rPr lang="fr-FR" sz="2000" dirty="0" err="1">
                <a:solidFill>
                  <a:prstClr val="black"/>
                </a:solidFill>
              </a:rPr>
              <a:t>Répèèèèèète</a:t>
            </a:r>
            <a:r>
              <a:rPr lang="fr-FR" sz="2000" dirty="0">
                <a:solidFill>
                  <a:prstClr val="black"/>
                </a:solidFill>
              </a:rPr>
              <a:t> !!</a:t>
            </a:r>
          </a:p>
          <a:p>
            <a:r>
              <a:rPr lang="fr-FR" sz="2000" dirty="0">
                <a:solidFill>
                  <a:prstClr val="black"/>
                </a:solidFill>
              </a:rPr>
              <a:t> </a:t>
            </a:r>
          </a:p>
          <a:p>
            <a:r>
              <a:rPr lang="fr-FR" sz="2000" b="1" dirty="0">
                <a:solidFill>
                  <a:prstClr val="black"/>
                </a:solidFill>
              </a:rPr>
              <a:t>Le petit garçon :</a:t>
            </a:r>
            <a:endParaRPr lang="fr-FR" sz="2000" dirty="0">
              <a:solidFill>
                <a:prstClr val="black"/>
              </a:solidFill>
            </a:endParaRPr>
          </a:p>
          <a:p>
            <a:r>
              <a:rPr lang="fr-FR" sz="2000" dirty="0">
                <a:solidFill>
                  <a:prstClr val="black"/>
                </a:solidFill>
              </a:rPr>
              <a:t>Je te remercie Coco… </a:t>
            </a:r>
          </a:p>
          <a:p>
            <a:r>
              <a:rPr lang="fr-FR" sz="2000" dirty="0">
                <a:solidFill>
                  <a:prstClr val="black"/>
                </a:solidFill>
              </a:rPr>
              <a:t> </a:t>
            </a:r>
          </a:p>
          <a:p>
            <a:r>
              <a:rPr lang="fr-FR" sz="2000" b="1" dirty="0">
                <a:solidFill>
                  <a:prstClr val="black"/>
                </a:solidFill>
              </a:rPr>
              <a:t>La voix de femme :</a:t>
            </a:r>
            <a:endParaRPr lang="fr-FR" sz="2000" dirty="0">
              <a:solidFill>
                <a:prstClr val="black"/>
              </a:solidFill>
            </a:endParaRPr>
          </a:p>
          <a:p>
            <a:r>
              <a:rPr lang="fr-FR" sz="2000" dirty="0">
                <a:solidFill>
                  <a:prstClr val="black"/>
                </a:solidFill>
              </a:rPr>
              <a:t>La mousse __ Nestlé… la _____ mousse au chocolat Nestlé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13953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725"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KS2</a:t>
            </a:r>
          </a:p>
        </p:txBody>
      </p:sp>
      <p:sp>
        <p:nvSpPr>
          <p:cNvPr id="5" name="Rectangle 4"/>
          <p:cNvSpPr/>
          <p:nvPr/>
        </p:nvSpPr>
        <p:spPr>
          <a:xfrm>
            <a:off x="6011063"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658866" y="823938"/>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 name="Straight Connector 17"/>
          <p:cNvCxnSpPr>
            <a:stCxn id="17" idx="1"/>
            <a:endCxn id="17" idx="5"/>
          </p:cNvCxnSpPr>
          <p:nvPr/>
        </p:nvCxnSpPr>
        <p:spPr>
          <a:xfrm>
            <a:off x="5702982" y="2732150"/>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6967" y="3748390"/>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2922" y="1785590"/>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21" name="TextBox 20"/>
          <p:cNvSpPr txBox="1"/>
          <p:nvPr/>
        </p:nvSpPr>
        <p:spPr>
          <a:xfrm>
            <a:off x="5162922" y="2886035"/>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22" name="TextBox 21"/>
          <p:cNvSpPr txBox="1"/>
          <p:nvPr/>
        </p:nvSpPr>
        <p:spPr>
          <a:xfrm>
            <a:off x="5090914" y="3914472"/>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0" name="Straight Arrow Connector 29"/>
          <p:cNvCxnSpPr/>
          <p:nvPr/>
        </p:nvCxnSpPr>
        <p:spPr>
          <a:xfrm flipV="1">
            <a:off x="8907338" y="823938"/>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23528" y="836712"/>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7864" y="5534561"/>
            <a:ext cx="3754176" cy="923330"/>
          </a:xfrm>
          <a:prstGeom prst="rect">
            <a:avLst/>
          </a:prstGeom>
        </p:spPr>
        <p:txBody>
          <a:bodyPr wrap="square">
            <a:spAutoFit/>
          </a:bodyPr>
          <a:lstStyle/>
          <a:p>
            <a:pPr marL="171450" indent="-171450">
              <a:buFont typeface="Wingdings" pitchFamily="2" charset="2"/>
              <a:buChar char="§"/>
            </a:pPr>
            <a:r>
              <a:rPr lang="en-GB" b="1" dirty="0">
                <a:solidFill>
                  <a:prstClr val="black"/>
                </a:solidFill>
              </a:rPr>
              <a:t>listen attentively </a:t>
            </a:r>
            <a:r>
              <a:rPr lang="en-GB" dirty="0">
                <a:solidFill>
                  <a:prstClr val="black"/>
                </a:solidFill>
              </a:rPr>
              <a:t>to spoken language and show understanding by joining in and responding </a:t>
            </a:r>
          </a:p>
        </p:txBody>
      </p:sp>
      <p:sp>
        <p:nvSpPr>
          <p:cNvPr id="35" name="Rectangle 34"/>
          <p:cNvSpPr/>
          <p:nvPr/>
        </p:nvSpPr>
        <p:spPr>
          <a:xfrm>
            <a:off x="267474" y="4770859"/>
            <a:ext cx="3850778" cy="830997"/>
          </a:xfrm>
          <a:prstGeom prst="rect">
            <a:avLst/>
          </a:prstGeom>
        </p:spPr>
        <p:txBody>
          <a:bodyPr wrap="square">
            <a:spAutoFit/>
          </a:bodyPr>
          <a:lstStyle/>
          <a:p>
            <a:pPr marL="171450" indent="-171450">
              <a:buFont typeface="Wingdings" pitchFamily="2" charset="2"/>
              <a:buChar char="§"/>
            </a:pPr>
            <a:r>
              <a:rPr lang="en-GB" b="1" dirty="0">
                <a:solidFill>
                  <a:prstClr val="black"/>
                </a:solidFill>
              </a:rPr>
              <a:t>appreciate </a:t>
            </a:r>
            <a:r>
              <a:rPr lang="en-GB" dirty="0">
                <a:solidFill>
                  <a:prstClr val="black"/>
                </a:solidFill>
              </a:rPr>
              <a:t>stories, </a:t>
            </a:r>
            <a:r>
              <a:rPr lang="en-GB" sz="2400" b="1" dirty="0">
                <a:solidFill>
                  <a:prstClr val="black"/>
                </a:solidFill>
              </a:rPr>
              <a:t>songs, poems and rhymes</a:t>
            </a:r>
            <a:r>
              <a:rPr lang="en-GB" sz="2400" dirty="0">
                <a:solidFill>
                  <a:prstClr val="black"/>
                </a:solidFill>
              </a:rPr>
              <a:t> </a:t>
            </a:r>
            <a:r>
              <a:rPr lang="en-GB" dirty="0">
                <a:solidFill>
                  <a:prstClr val="black"/>
                </a:solidFill>
              </a:rPr>
              <a:t>in the language </a:t>
            </a:r>
          </a:p>
        </p:txBody>
      </p:sp>
      <p:sp>
        <p:nvSpPr>
          <p:cNvPr id="36" name="Rectangle 35"/>
          <p:cNvSpPr/>
          <p:nvPr/>
        </p:nvSpPr>
        <p:spPr>
          <a:xfrm>
            <a:off x="4067944" y="4770859"/>
            <a:ext cx="5122350" cy="1292662"/>
          </a:xfrm>
          <a:prstGeom prst="rect">
            <a:avLst/>
          </a:prstGeom>
        </p:spPr>
        <p:txBody>
          <a:bodyPr wrap="square">
            <a:spAutoFit/>
          </a:bodyPr>
          <a:lstStyle/>
          <a:p>
            <a:pPr marL="171450" indent="-171450">
              <a:buFont typeface="Wingdings" pitchFamily="2" charset="2"/>
              <a:buChar char="§"/>
            </a:pPr>
            <a:r>
              <a:rPr lang="en-GB" b="1" dirty="0">
                <a:solidFill>
                  <a:prstClr val="black"/>
                </a:solidFill>
              </a:rPr>
              <a:t>read literary texts in the language, such as </a:t>
            </a:r>
            <a:r>
              <a:rPr lang="en-GB" sz="2400" b="1" dirty="0">
                <a:solidFill>
                  <a:prstClr val="black"/>
                </a:solidFill>
              </a:rPr>
              <a:t>stories, songs, poems and letters</a:t>
            </a:r>
            <a:r>
              <a:rPr lang="en-GB" b="1" dirty="0">
                <a:solidFill>
                  <a:prstClr val="black"/>
                </a:solidFill>
              </a:rPr>
              <a:t>, </a:t>
            </a:r>
            <a:r>
              <a:rPr lang="en-GB" dirty="0">
                <a:solidFill>
                  <a:prstClr val="black"/>
                </a:solidFill>
              </a:rPr>
              <a:t>to stimulate ideas, develop creative expression and expand understanding of the language and culture </a:t>
            </a:r>
          </a:p>
        </p:txBody>
      </p:sp>
      <p:sp>
        <p:nvSpPr>
          <p:cNvPr id="37" name="Rectangle 36"/>
          <p:cNvSpPr/>
          <p:nvPr/>
        </p:nvSpPr>
        <p:spPr>
          <a:xfrm>
            <a:off x="4118252" y="6093296"/>
            <a:ext cx="5278284" cy="646331"/>
          </a:xfrm>
          <a:prstGeom prst="rect">
            <a:avLst/>
          </a:prstGeom>
        </p:spPr>
        <p:txBody>
          <a:bodyPr wrap="square">
            <a:spAutoFit/>
          </a:bodyPr>
          <a:lstStyle/>
          <a:p>
            <a:pPr marL="171450" indent="-171450">
              <a:buFont typeface="Wingdings" pitchFamily="2" charset="2"/>
              <a:buChar char="§"/>
            </a:pPr>
            <a:r>
              <a:rPr lang="en-GB" dirty="0">
                <a:solidFill>
                  <a:prstClr val="black"/>
                </a:solidFill>
              </a:rPr>
              <a:t>listen to </a:t>
            </a:r>
            <a:r>
              <a:rPr lang="en-GB" b="1" dirty="0">
                <a:solidFill>
                  <a:prstClr val="black"/>
                </a:solidFill>
              </a:rPr>
              <a:t>a variety of forms of spoken language </a:t>
            </a:r>
            <a:r>
              <a:rPr lang="en-GB" dirty="0">
                <a:solidFill>
                  <a:prstClr val="black"/>
                </a:solidFill>
              </a:rPr>
              <a:t>to obtain information and respond appropriately </a:t>
            </a:r>
          </a:p>
        </p:txBody>
      </p:sp>
    </p:spTree>
    <p:extLst>
      <p:ext uri="{BB962C8B-B14F-4D97-AF65-F5344CB8AC3E}">
        <p14:creationId xmlns:p14="http://schemas.microsoft.com/office/powerpoint/2010/main" val="40404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318710"/>
            <a:ext cx="8640960" cy="6278642"/>
          </a:xfrm>
          <a:prstGeom prst="rect">
            <a:avLst/>
          </a:prstGeom>
          <a:noFill/>
        </p:spPr>
        <p:txBody>
          <a:bodyPr wrap="square" rtlCol="0">
            <a:spAutoFit/>
          </a:bodyPr>
          <a:lstStyle/>
          <a:p>
            <a:r>
              <a:rPr lang="fr-FR" sz="2400" u="sng" dirty="0">
                <a:solidFill>
                  <a:prstClr val="black"/>
                </a:solidFill>
              </a:rPr>
              <a:t>Questions sur la publicité.</a:t>
            </a:r>
            <a:endParaRPr lang="fr-FR" sz="2400" dirty="0">
              <a:solidFill>
                <a:prstClr val="black"/>
              </a:solidFill>
            </a:endParaRPr>
          </a:p>
          <a:p>
            <a:r>
              <a:rPr lang="fr-FR" sz="2400" b="1" dirty="0">
                <a:solidFill>
                  <a:prstClr val="black"/>
                </a:solidFill>
              </a:rPr>
              <a:t> </a:t>
            </a:r>
            <a:endParaRPr lang="fr-FR" sz="2400" dirty="0">
              <a:solidFill>
                <a:prstClr val="black"/>
              </a:solidFill>
            </a:endParaRPr>
          </a:p>
          <a:p>
            <a:r>
              <a:rPr lang="fr-FR" sz="2400" dirty="0">
                <a:solidFill>
                  <a:prstClr val="black"/>
                </a:solidFill>
              </a:rPr>
              <a:t>Qui a mangé toutes les mousses au chocolat ?</a:t>
            </a:r>
          </a:p>
          <a:p>
            <a:r>
              <a:rPr lang="fr-FR" sz="2400" dirty="0">
                <a:solidFill>
                  <a:prstClr val="black"/>
                </a:solidFill>
              </a:rPr>
              <a:t>Comment est la mousse au chocolat ?</a:t>
            </a:r>
          </a:p>
          <a:p>
            <a:r>
              <a:rPr lang="fr-FR" sz="2400" dirty="0">
                <a:solidFill>
                  <a:prstClr val="black"/>
                </a:solidFill>
              </a:rPr>
              <a:t>Coco est quelle sorte d’animal ?</a:t>
            </a:r>
          </a:p>
          <a:p>
            <a:r>
              <a:rPr lang="fr-FR" sz="2400" dirty="0">
                <a:solidFill>
                  <a:prstClr val="black"/>
                </a:solidFill>
              </a:rPr>
              <a:t>Maurice est un a) un poisson rouge b) un chat c)un lapin ?</a:t>
            </a:r>
          </a:p>
          <a:p>
            <a:r>
              <a:rPr lang="fr-FR" sz="2400" dirty="0">
                <a:solidFill>
                  <a:prstClr val="black"/>
                </a:solidFill>
              </a:rPr>
              <a:t>Vrai ou faux ? Le petit garçon veut que sa mère pense que Maurice avait mangé toutes les mousses ?</a:t>
            </a:r>
          </a:p>
          <a:p>
            <a:r>
              <a:rPr lang="fr-FR" sz="2400" dirty="0">
                <a:solidFill>
                  <a:prstClr val="black"/>
                </a:solidFill>
              </a:rPr>
              <a:t> </a:t>
            </a:r>
          </a:p>
          <a:p>
            <a:r>
              <a:rPr lang="fr-FR" sz="2400" u="sng" dirty="0">
                <a:solidFill>
                  <a:prstClr val="black"/>
                </a:solidFill>
              </a:rPr>
              <a:t>Discussion</a:t>
            </a:r>
            <a:endParaRPr lang="fr-FR" sz="2400" dirty="0">
              <a:solidFill>
                <a:prstClr val="black"/>
              </a:solidFill>
            </a:endParaRPr>
          </a:p>
          <a:p>
            <a:r>
              <a:rPr lang="fr-FR" sz="2400" dirty="0">
                <a:solidFill>
                  <a:prstClr val="black"/>
                </a:solidFill>
              </a:rPr>
              <a:t> </a:t>
            </a:r>
          </a:p>
          <a:p>
            <a:r>
              <a:rPr lang="fr-FR" sz="2400" dirty="0">
                <a:solidFill>
                  <a:prstClr val="black"/>
                </a:solidFill>
              </a:rPr>
              <a:t>Aimes-tu les mousses au chocolat ?</a:t>
            </a:r>
          </a:p>
          <a:p>
            <a:r>
              <a:rPr lang="fr-FR" sz="2400" dirty="0">
                <a:solidFill>
                  <a:prstClr val="black"/>
                </a:solidFill>
              </a:rPr>
              <a:t>Quels autres parfums de mousse aimes-tu ?</a:t>
            </a:r>
          </a:p>
          <a:p>
            <a:r>
              <a:rPr lang="fr-FR" sz="2400" dirty="0">
                <a:solidFill>
                  <a:prstClr val="black"/>
                </a:solidFill>
              </a:rPr>
              <a:t>Les mousses sont bonnes pour la santé ?</a:t>
            </a:r>
          </a:p>
          <a:p>
            <a:r>
              <a:rPr lang="fr-FR" sz="2400" dirty="0">
                <a:solidFill>
                  <a:prstClr val="black"/>
                </a:solidFill>
              </a:rPr>
              <a:t>Quand manges-tu les mousses ?</a:t>
            </a:r>
          </a:p>
          <a:p>
            <a:r>
              <a:rPr lang="fr-FR" sz="2400" dirty="0">
                <a:solidFill>
                  <a:prstClr val="black"/>
                </a:solidFill>
              </a:rPr>
              <a:t>Les mousses sont croquantes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80697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31556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a:solidFill>
                  <a:prstClr val="black"/>
                </a:solidFill>
              </a:rPr>
              <a:t>1  Why is the last line a question?</a:t>
            </a:r>
            <a:br>
              <a:rPr lang="en-GB" sz="2000" dirty="0">
                <a:solidFill>
                  <a:prstClr val="black"/>
                </a:solidFill>
              </a:rPr>
            </a:br>
            <a:r>
              <a:rPr lang="en-GB" sz="2000" dirty="0">
                <a:solidFill>
                  <a:prstClr val="black"/>
                </a:solidFill>
              </a:rPr>
              <a:t>2  Can you add 3 more lines to the text?</a:t>
            </a:r>
            <a:br>
              <a:rPr lang="en-GB" sz="2000" dirty="0">
                <a:solidFill>
                  <a:prstClr val="black"/>
                </a:solidFill>
              </a:rPr>
            </a:br>
            <a:r>
              <a:rPr lang="en-GB" sz="2000" dirty="0">
                <a:solidFill>
                  <a:prstClr val="black"/>
                </a:solidFill>
              </a:rPr>
              <a:t>3 Add a different noun to the end of each line. </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Yo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reciclo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papel</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4 How would the advert text be if you used the verb ‘</a:t>
            </a:r>
            <a:r>
              <a:rPr lang="en-GB" sz="2000" dirty="0" err="1">
                <a:solidFill>
                  <a:prstClr val="black"/>
                </a:solidFill>
                <a:sym typeface="Wingdings" panose="05000000000000000000" pitchFamily="2" charset="2"/>
              </a:rPr>
              <a:t>reusar</a:t>
            </a:r>
            <a:r>
              <a:rPr lang="en-GB" sz="2000" dirty="0">
                <a:solidFill>
                  <a:prstClr val="black"/>
                </a:solidFill>
                <a:sym typeface="Wingdings" panose="05000000000000000000" pitchFamily="2" charset="2"/>
              </a:rPr>
              <a:t>’ or ‘</a:t>
            </a:r>
            <a:r>
              <a:rPr lang="en-GB" sz="2000" dirty="0" err="1">
                <a:solidFill>
                  <a:prstClr val="black"/>
                </a:solidFill>
                <a:sym typeface="Wingdings" panose="05000000000000000000" pitchFamily="2" charset="2"/>
              </a:rPr>
              <a:t>reducir</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5 What does the final line tell you about how you form ‘Do you’ questions?</a:t>
            </a:r>
            <a:endParaRPr lang="en-GB" sz="2000" dirty="0">
              <a:solidFill>
                <a:prstClr val="black"/>
              </a:solidFill>
            </a:endParaRPr>
          </a:p>
        </p:txBody>
      </p:sp>
    </p:spTree>
    <p:extLst>
      <p:ext uri="{BB962C8B-B14F-4D97-AF65-F5344CB8AC3E}">
        <p14:creationId xmlns:p14="http://schemas.microsoft.com/office/powerpoint/2010/main" val="11287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1263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3" y="-38309"/>
            <a:ext cx="3379191" cy="68963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426" y="-115938"/>
            <a:ext cx="2504464" cy="33392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099" y="0"/>
            <a:ext cx="3718896" cy="31785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132" y="3178544"/>
            <a:ext cx="4969863" cy="375059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773" y="3178543"/>
            <a:ext cx="2267836" cy="3717765"/>
          </a:xfrm>
          <a:prstGeom prst="rect">
            <a:avLst/>
          </a:prstGeom>
        </p:spPr>
      </p:pic>
      <p:sp>
        <p:nvSpPr>
          <p:cNvPr id="7" name="Rectangle 6"/>
          <p:cNvSpPr/>
          <p:nvPr/>
        </p:nvSpPr>
        <p:spPr>
          <a:xfrm>
            <a:off x="39915" y="-2"/>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1</a:t>
            </a:r>
          </a:p>
        </p:txBody>
      </p:sp>
      <p:sp>
        <p:nvSpPr>
          <p:cNvPr id="8" name="Rectangle 7"/>
          <p:cNvSpPr/>
          <p:nvPr/>
        </p:nvSpPr>
        <p:spPr>
          <a:xfrm>
            <a:off x="2943159" y="31457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2</a:t>
            </a:r>
          </a:p>
        </p:txBody>
      </p:sp>
      <p:sp>
        <p:nvSpPr>
          <p:cNvPr id="9" name="Rectangle 8"/>
          <p:cNvSpPr/>
          <p:nvPr/>
        </p:nvSpPr>
        <p:spPr>
          <a:xfrm>
            <a:off x="334676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3</a:t>
            </a:r>
          </a:p>
        </p:txBody>
      </p:sp>
      <p:sp>
        <p:nvSpPr>
          <p:cNvPr id="10" name="Rectangle 9"/>
          <p:cNvSpPr/>
          <p:nvPr/>
        </p:nvSpPr>
        <p:spPr>
          <a:xfrm>
            <a:off x="582167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4</a:t>
            </a:r>
          </a:p>
        </p:txBody>
      </p:sp>
      <p:sp>
        <p:nvSpPr>
          <p:cNvPr id="11" name="Rectangle 10"/>
          <p:cNvSpPr/>
          <p:nvPr/>
        </p:nvSpPr>
        <p:spPr>
          <a:xfrm>
            <a:off x="5121903" y="3115090"/>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5</a:t>
            </a:r>
          </a:p>
        </p:txBody>
      </p:sp>
    </p:spTree>
    <p:extLst>
      <p:ext uri="{BB962C8B-B14F-4D97-AF65-F5344CB8AC3E}">
        <p14:creationId xmlns:p14="http://schemas.microsoft.com/office/powerpoint/2010/main" val="3580243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0486" y="396852"/>
            <a:ext cx="4572000" cy="1323439"/>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oui</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suis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girafe</a:t>
            </a:r>
            <a:r>
              <a:rPr lang="en-US" sz="2000" dirty="0">
                <a:solidFill>
                  <a:prstClr val="black"/>
                </a:solidFill>
                <a:latin typeface="Arial" panose="020B0604020202020204" pitchFamily="34" charset="0"/>
              </a:rPr>
              <a:t>,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M’a</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raconté</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Et </a:t>
            </a:r>
            <a:r>
              <a:rPr lang="en-US" sz="2000" dirty="0" err="1">
                <a:solidFill>
                  <a:prstClr val="black"/>
                </a:solidFill>
                <a:latin typeface="Arial" panose="020B0604020202020204" pitchFamily="34" charset="0"/>
              </a:rPr>
              <a:t>si</a:t>
            </a:r>
            <a:r>
              <a:rPr lang="en-US" sz="2000" dirty="0">
                <a:solidFill>
                  <a:prstClr val="black"/>
                </a:solidFill>
                <a:latin typeface="Arial" panose="020B0604020202020204" pitchFamily="34" charset="0"/>
              </a:rPr>
              <a:t> ma tête </a:t>
            </a:r>
            <a:r>
              <a:rPr lang="en-US" sz="2000" dirty="0" err="1">
                <a:solidFill>
                  <a:prstClr val="black"/>
                </a:solidFill>
                <a:latin typeface="Arial" panose="020B0604020202020204" pitchFamily="34" charset="0"/>
              </a:rPr>
              <a:t>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le </a:t>
            </a:r>
            <a:r>
              <a:rPr lang="en-US" sz="2000" dirty="0" err="1">
                <a:solidFill>
                  <a:prstClr val="black"/>
                </a:solidFill>
                <a:latin typeface="Arial" panose="020B0604020202020204" pitchFamily="34" charset="0"/>
              </a:rPr>
              <a:t>ciel</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pour </a:t>
            </a:r>
            <a:r>
              <a:rPr lang="en-US" sz="2000" dirty="0" err="1">
                <a:solidFill>
                  <a:prstClr val="black"/>
                </a:solidFill>
                <a:latin typeface="Arial" panose="020B0604020202020204" pitchFamily="34" charset="0"/>
              </a:rPr>
              <a:t>mieux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brouter</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nuages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4" name="Rectangle 3"/>
          <p:cNvSpPr/>
          <p:nvPr/>
        </p:nvSpPr>
        <p:spPr>
          <a:xfrm>
            <a:off x="4680486" y="2078426"/>
            <a:ext cx="4572000" cy="1015663"/>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quatre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pieds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bien</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assis</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courbe</a:t>
            </a:r>
            <a:r>
              <a:rPr lang="en-US" sz="2000" dirty="0">
                <a:solidFill>
                  <a:prstClr val="black"/>
                </a:solidFill>
                <a:latin typeface="Arial" panose="020B0604020202020204" pitchFamily="34" charset="0"/>
              </a:rPr>
              <a:t> de la Seine…</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5" name="Rectangle 4"/>
          <p:cNvSpPr/>
          <p:nvPr/>
        </p:nvSpPr>
        <p:spPr>
          <a:xfrm>
            <a:off x="4618493" y="3483001"/>
            <a:ext cx="4572000" cy="1015663"/>
          </a:xfrm>
          <a:prstGeom prst="rect">
            <a:avLst/>
          </a:prstGeom>
        </p:spPr>
        <p:txBody>
          <a:bodyPr>
            <a:spAutoFit/>
          </a:bodyPr>
          <a:lstStyle/>
          <a:p>
            <a:pPr defTabSz="457200"/>
            <a:r>
              <a:rPr lang="en-US" sz="2000" dirty="0">
                <a:solidFill>
                  <a:prstClr val="black"/>
                </a:solidFill>
                <a:latin typeface="Arial" panose="020B0604020202020204" pitchFamily="34" charset="0"/>
              </a:rPr>
              <a:t>Les </a:t>
            </a:r>
            <a:r>
              <a:rPr lang="en-US" sz="2000" dirty="0" err="1">
                <a:solidFill>
                  <a:prstClr val="black"/>
                </a:solidFill>
                <a:latin typeface="Arial" panose="020B0604020202020204" pitchFamily="34" charset="0"/>
              </a:rPr>
              <a:t>hommes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comme</a:t>
            </a:r>
            <a:r>
              <a:rPr lang="en-US" sz="2000" dirty="0">
                <a:solidFill>
                  <a:prstClr val="black"/>
                </a:solidFill>
                <a:latin typeface="Arial" panose="020B0604020202020204" pitchFamily="34" charset="0"/>
              </a:rPr>
              <a:t> des </a:t>
            </a:r>
            <a:r>
              <a:rPr lang="en-US" sz="2000" dirty="0" err="1">
                <a:solidFill>
                  <a:prstClr val="black"/>
                </a:solidFill>
                <a:latin typeface="Arial" panose="020B0604020202020204" pitchFamily="34" charset="0"/>
              </a:rPr>
              <a:t>fourmis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Glissent</a:t>
            </a:r>
            <a:r>
              <a:rPr lang="en-US" sz="2000" dirty="0">
                <a:solidFill>
                  <a:prstClr val="black"/>
                </a:solidFill>
                <a:latin typeface="Arial" panose="020B0604020202020204" pitchFamily="34" charset="0"/>
              </a:rPr>
              <a:t> sans fin entre </a:t>
            </a:r>
            <a:r>
              <a:rPr lang="en-US" sz="2000" dirty="0" err="1">
                <a:solidFill>
                  <a:prstClr val="black"/>
                </a:solidFill>
                <a:latin typeface="Arial" panose="020B0604020202020204" pitchFamily="34" charset="0"/>
              </a:rPr>
              <a:t>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jambes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6" name="Rectangle 5"/>
          <p:cNvSpPr/>
          <p:nvPr/>
        </p:nvSpPr>
        <p:spPr>
          <a:xfrm>
            <a:off x="4680486" y="4894639"/>
            <a:ext cx="3403496" cy="400110"/>
          </a:xfrm>
          <a:prstGeom prst="rect">
            <a:avLst/>
          </a:prstGeom>
        </p:spPr>
        <p:txBody>
          <a:bodyPr wrap="none">
            <a:spAutoFit/>
          </a:bodyPr>
          <a:lstStyle/>
          <a:p>
            <a:pPr defTabSz="457200"/>
            <a:r>
              <a:rPr lang="en-US" sz="2000" dirty="0">
                <a:solidFill>
                  <a:prstClr val="black"/>
                </a:solidFill>
                <a:latin typeface="Arial" panose="020B0604020202020204" pitchFamily="34" charset="0"/>
              </a:rPr>
              <a:t>La </a:t>
            </a:r>
            <a:r>
              <a:rPr lang="en-US" sz="2000" dirty="0" err="1">
                <a:solidFill>
                  <a:prstClr val="black"/>
                </a:solidFill>
                <a:latin typeface="Arial" panose="020B0604020202020204" pitchFamily="34" charset="0"/>
              </a:rPr>
              <a:t>nuit</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lèche</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étoiles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7" name="TextBox 6"/>
          <p:cNvSpPr txBox="1"/>
          <p:nvPr/>
        </p:nvSpPr>
        <p:spPr>
          <a:xfrm>
            <a:off x="4680486" y="6090834"/>
            <a:ext cx="3750589" cy="646331"/>
          </a:xfrm>
          <a:prstGeom prst="rect">
            <a:avLst/>
          </a:prstGeom>
          <a:noFill/>
        </p:spPr>
        <p:txBody>
          <a:bodyPr wrap="square" rtlCol="0">
            <a:spAutoFit/>
          </a:bodyPr>
          <a:lstStyle/>
          <a:p>
            <a:pPr defTabSz="457200"/>
            <a:r>
              <a:rPr lang="en-GB" i="1" dirty="0" err="1">
                <a:solidFill>
                  <a:prstClr val="black"/>
                </a:solidFill>
              </a:rPr>
              <a:t>Extraits</a:t>
            </a:r>
            <a:r>
              <a:rPr lang="en-GB" i="1" dirty="0">
                <a:solidFill>
                  <a:prstClr val="black"/>
                </a:solidFill>
              </a:rPr>
              <a:t> d’un </a:t>
            </a:r>
            <a:r>
              <a:rPr lang="en-GB" i="1" dirty="0" err="1">
                <a:solidFill>
                  <a:prstClr val="black"/>
                </a:solidFill>
              </a:rPr>
              <a:t>poème</a:t>
            </a:r>
            <a:r>
              <a:rPr lang="en-GB" i="1" dirty="0">
                <a:solidFill>
                  <a:prstClr val="black"/>
                </a:solidFill>
              </a:rPr>
              <a:t> ‘la Tour Eiffel’, de Maurice </a:t>
            </a:r>
            <a:r>
              <a:rPr lang="en-GB" i="1" dirty="0" err="1">
                <a:solidFill>
                  <a:prstClr val="black"/>
                </a:solidFill>
              </a:rPr>
              <a:t>Carême</a:t>
            </a:r>
            <a:endParaRPr lang="en-GB" i="1" dirty="0">
              <a:solidFill>
                <a:prstClr val="black"/>
              </a:solidFill>
            </a:endParaRPr>
          </a:p>
        </p:txBody>
      </p:sp>
      <p:sp>
        <p:nvSpPr>
          <p:cNvPr id="9" name="Rectangle 8"/>
          <p:cNvSpPr/>
          <p:nvPr/>
        </p:nvSpPr>
        <p:spPr>
          <a:xfrm>
            <a:off x="108486" y="86146"/>
            <a:ext cx="4572000" cy="400110"/>
          </a:xfrm>
          <a:prstGeom prst="rect">
            <a:avLst/>
          </a:prstGeom>
        </p:spPr>
        <p:txBody>
          <a:bodyPr>
            <a:spAutoFit/>
          </a:bodyPr>
          <a:lstStyle/>
          <a:p>
            <a:pPr defTabSz="457200"/>
            <a:r>
              <a:rPr lang="en-US" sz="2000" b="1" dirty="0" err="1">
                <a:solidFill>
                  <a:prstClr val="black"/>
                </a:solidFill>
                <a:latin typeface="Arial" panose="020B0604020202020204" pitchFamily="34" charset="0"/>
              </a:rPr>
              <a:t>C’est</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quelle</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peinture</a:t>
            </a:r>
            <a:r>
              <a:rPr lang="en-US" sz="2000" b="1" dirty="0">
                <a:solidFill>
                  <a:prstClr val="black"/>
                </a:solidFill>
                <a:latin typeface="Arial" panose="020B0604020202020204" pitchFamily="34" charset="0"/>
              </a:rPr>
              <a:t>?</a:t>
            </a:r>
            <a:endParaRPr lang="en-GB" sz="2000" b="1" dirty="0">
              <a:solidFill>
                <a:prstClr val="black"/>
              </a:solidFill>
            </a:endParaRPr>
          </a:p>
        </p:txBody>
      </p:sp>
      <p:sp>
        <p:nvSpPr>
          <p:cNvPr id="10" name="Rectangle 9"/>
          <p:cNvSpPr/>
          <p:nvPr/>
        </p:nvSpPr>
        <p:spPr>
          <a:xfrm>
            <a:off x="108486" y="556999"/>
            <a:ext cx="4572000" cy="5016758"/>
          </a:xfrm>
          <a:prstGeom prst="rect">
            <a:avLst/>
          </a:prstGeom>
        </p:spPr>
        <p:txBody>
          <a:bodyPr>
            <a:spAutoFit/>
          </a:bodyPr>
          <a:lstStyle/>
          <a:p>
            <a:pPr defTabSz="457200">
              <a:lnSpc>
                <a:spcPct val="200000"/>
              </a:lnSpc>
            </a:pPr>
            <a:r>
              <a:rPr lang="en-US" sz="2000" dirty="0">
                <a:solidFill>
                  <a:prstClr val="black"/>
                </a:solidFill>
                <a:latin typeface="Arial" panose="020B0604020202020204" pitchFamily="34" charset="0"/>
              </a:rPr>
              <a:t>1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futuristique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2 Il y a des </a:t>
            </a:r>
            <a:r>
              <a:rPr lang="en-US" sz="2000" dirty="0" err="1">
                <a:solidFill>
                  <a:prstClr val="black"/>
                </a:solidFill>
                <a:latin typeface="Arial" panose="020B0604020202020204" pitchFamily="34" charset="0"/>
              </a:rPr>
              <a:t>animaux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3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tranquille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4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urbaine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5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plus </a:t>
            </a:r>
            <a:r>
              <a:rPr lang="en-US" sz="2000" dirty="0" err="1">
                <a:solidFill>
                  <a:prstClr val="black"/>
                </a:solidFill>
                <a:latin typeface="Arial" panose="020B0604020202020204" pitchFamily="34" charset="0"/>
              </a:rPr>
              <a:t>réalistique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6 On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des gens.</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7 On ne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8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j’aime</a:t>
            </a:r>
            <a:r>
              <a:rPr lang="en-US" sz="2000" dirty="0">
                <a:solidFill>
                  <a:prstClr val="black"/>
                </a:solidFill>
                <a:latin typeface="Arial" panose="020B0604020202020204" pitchFamily="34" charset="0"/>
              </a:rPr>
              <a:t> le plus.</a:t>
            </a:r>
            <a:endParaRPr lang="en-GB" sz="2000" dirty="0">
              <a:solidFill>
                <a:prstClr val="black"/>
              </a:solidFill>
            </a:endParaRPr>
          </a:p>
        </p:txBody>
      </p:sp>
    </p:spTree>
    <p:extLst>
      <p:ext uri="{BB962C8B-B14F-4D97-AF65-F5344CB8AC3E}">
        <p14:creationId xmlns:p14="http://schemas.microsoft.com/office/powerpoint/2010/main" val="26795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2869" y="59679"/>
            <a:ext cx="85450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dir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zwei</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an. Lies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n-GB" sz="2000" dirty="0" err="1">
                <a:solidFill>
                  <a:prstClr val="black"/>
                </a:solidFill>
                <a:latin typeface="Times New Roman" panose="02020603050405020304" pitchFamily="18" charset="0"/>
                <a:ea typeface="Times New Roman" panose="02020603050405020304" pitchFamily="18" charset="0"/>
                <a:cs typeface="Arial" panose="020B0604020202020204" pitchFamily="34" charset="0"/>
              </a:rPr>
              <a:t>ä</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tze</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Welches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das, A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oder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B?</a:t>
            </a:r>
            <a:endParaRPr lang="en-GB" sz="2000" dirty="0">
              <a:solidFill>
                <a:prstClr val="black"/>
              </a:solidFill>
            </a:endParaRPr>
          </a:p>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Beispiel</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1. A</a:t>
            </a:r>
            <a:endParaRPr lang="en-GB" sz="2000" dirty="0">
              <a:solidFill>
                <a:prstClr val="black"/>
              </a:solidFill>
            </a:endParaRPr>
          </a:p>
          <a:p>
            <a:pPr eaLnBrk="0" fontAlgn="base" hangingPunct="0">
              <a:spcBef>
                <a:spcPct val="0"/>
              </a:spcBef>
              <a:spcAft>
                <a:spcPct val="0"/>
              </a:spcAft>
            </a:pPr>
            <a:endParaRPr lang="en-GB" sz="2000" dirty="0">
              <a:solidFill>
                <a:prstClr val="black"/>
              </a:solidFill>
              <a:latin typeface="Arial" panose="020B0604020202020204" pitchFamily="34" charset="0"/>
            </a:endParaRPr>
          </a:p>
        </p:txBody>
      </p:sp>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887382"/>
            <a:ext cx="4519249" cy="2530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51459" y="3903017"/>
            <a:ext cx="44040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1.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Personen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Tiere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2. Man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nur</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3.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Vögel</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4. Der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gelb</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rosa.</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GB" sz="2000" dirty="0">
              <a:solidFill>
                <a:prstClr val="black"/>
              </a:solidFill>
              <a:latin typeface="Arial" panose="020B0604020202020204" pitchFamily="34" charset="0"/>
              <a:cs typeface="Arial" panose="020B0604020202020204" pitchFamily="34" charset="0"/>
            </a:endParaRPr>
          </a:p>
        </p:txBody>
      </p:sp>
      <p:pic>
        <p:nvPicPr>
          <p:cNvPr id="4096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531" y="502921"/>
            <a:ext cx="2515927" cy="3551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16531" y="4053798"/>
            <a:ext cx="2515927" cy="646331"/>
          </a:xfrm>
          <a:prstGeom prst="rect">
            <a:avLst/>
          </a:prstGeom>
          <a:solidFill>
            <a:schemeClr val="tx1"/>
          </a:solidFill>
        </p:spPr>
        <p:txBody>
          <a:bodyPr wrap="square">
            <a:spAutoFit/>
          </a:bodyPr>
          <a:lstStyle/>
          <a:p>
            <a:pPr algn="ctr" eaLnBrk="0" fontAlgn="base" hangingPunct="0">
              <a:spcBef>
                <a:spcPct val="0"/>
              </a:spcBef>
              <a:spcAft>
                <a:spcPct val="0"/>
              </a:spcAft>
            </a:pP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die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Lautenspielerin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(1910) August Macke</a:t>
            </a:r>
            <a:endParaRPr lang="en-GB" sz="800" dirty="0">
              <a:solidFill>
                <a:prstClr val="white"/>
              </a:solidFill>
            </a:endParaRPr>
          </a:p>
        </p:txBody>
      </p:sp>
      <p:sp>
        <p:nvSpPr>
          <p:cNvPr id="8" name="Rectangle 7"/>
          <p:cNvSpPr/>
          <p:nvPr/>
        </p:nvSpPr>
        <p:spPr>
          <a:xfrm>
            <a:off x="4572000" y="4806689"/>
            <a:ext cx="4572000" cy="1938992"/>
          </a:xfrm>
          <a:prstGeom prst="rect">
            <a:avLst/>
          </a:prstGeom>
        </p:spPr>
        <p:txBody>
          <a:bodyPr>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5. Die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spielt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Instrument.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6.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Blumen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auf</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dem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7.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Bäume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8. Im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Vordergrund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251459" y="3397893"/>
            <a:ext cx="4519250" cy="369332"/>
          </a:xfrm>
          <a:prstGeom prst="rect">
            <a:avLst/>
          </a:prstGeom>
          <a:solidFill>
            <a:schemeClr val="tx1"/>
          </a:solidFill>
        </p:spPr>
        <p:txBody>
          <a:bodyPr wrap="none">
            <a:spAutoFit/>
          </a:bodyPr>
          <a:lstStyle/>
          <a:p>
            <a:pPr eaLnBrk="0" fontAlgn="base" hangingPunct="0">
              <a:spcBef>
                <a:spcPct val="0"/>
              </a:spcBef>
              <a:spcAft>
                <a:spcPct val="0"/>
              </a:spcAft>
            </a:pP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Zoologischer</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Garten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(1912) August Macke</a:t>
            </a:r>
            <a:endParaRPr lang="en-GB" sz="800" dirty="0">
              <a:solidFill>
                <a:prstClr val="white"/>
              </a:solidFill>
            </a:endParaRPr>
          </a:p>
        </p:txBody>
      </p:sp>
    </p:spTree>
    <p:extLst>
      <p:ext uri="{BB962C8B-B14F-4D97-AF65-F5344CB8AC3E}">
        <p14:creationId xmlns:p14="http://schemas.microsoft.com/office/powerpoint/2010/main" val="2146768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www.rhyfalljodler.ch/geschichte/bilder_matur/jodeln_lern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9" y="686081"/>
            <a:ext cx="9211289" cy="284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2" y="3875492"/>
            <a:ext cx="7485529" cy="1754326"/>
          </a:xfrm>
          <a:prstGeom prst="rect">
            <a:avLst/>
          </a:prstGeom>
        </p:spPr>
        <p:txBody>
          <a:bodyPr wrap="square">
            <a:spAutoFit/>
          </a:bodyPr>
          <a:lstStyle/>
          <a:p>
            <a:pPr defTabSz="457200"/>
            <a:r>
              <a:rPr lang="de-DE" dirty="0">
                <a:solidFill>
                  <a:prstClr val="black"/>
                </a:solidFill>
                <a:latin typeface="Arial" panose="020B0604020202020204" pitchFamily="34" charset="0"/>
                <a:ea typeface="Times New Roman" panose="02020603050405020304" pitchFamily="18" charset="0"/>
              </a:rPr>
              <a:t>Jodeln ist Singen ohne Text und ohne Instrumente (</a:t>
            </a:r>
            <a:r>
              <a:rPr lang="de-DE" i="1" dirty="0">
                <a:solidFill>
                  <a:prstClr val="black"/>
                </a:solidFill>
                <a:latin typeface="Arial" panose="020B0604020202020204" pitchFamily="34" charset="0"/>
                <a:ea typeface="Times New Roman" panose="02020603050405020304" pitchFamily="18" charset="0"/>
              </a:rPr>
              <a:t>a capella</a:t>
            </a:r>
            <a:r>
              <a:rPr lang="de-DE" dirty="0">
                <a:solidFill>
                  <a:prstClr val="black"/>
                </a:solidFill>
                <a:latin typeface="Arial" panose="020B0604020202020204" pitchFamily="34" charset="0"/>
                <a:ea typeface="Times New Roman" panose="02020603050405020304" pitchFamily="18" charset="0"/>
              </a:rPr>
              <a:t>). Es gibt keine Wörter sondern Silbenfolgen, wie ‚Hodaro’ oder ‘Jodraehoo’. Typisch sind auch große Intervallsprünge in der Melodie. Jodeln ist eine alpenländische Tradition und war früher eine Kommunikationsmethode.</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 </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Silbenfolgen = syllable strings</a:t>
            </a:r>
            <a:endParaRPr lang="en-GB" dirty="0">
              <a:solidFill>
                <a:prstClr val="black"/>
              </a:solidFill>
              <a:latin typeface="Times New Roman" panose="02020603050405020304" pitchFamily="18" charset="0"/>
              <a:ea typeface="Times New Roman" panose="02020603050405020304" pitchFamily="18" charset="0"/>
            </a:endParaRPr>
          </a:p>
        </p:txBody>
      </p:sp>
      <p:pic>
        <p:nvPicPr>
          <p:cNvPr id="6" name="Hans und Franz seiner_2stimm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3131" y="76481"/>
            <a:ext cx="609600" cy="609600"/>
          </a:xfrm>
          <a:prstGeom prst="rect">
            <a:avLst/>
          </a:prstGeom>
        </p:spPr>
      </p:pic>
    </p:spTree>
    <p:extLst>
      <p:ext uri="{BB962C8B-B14F-4D97-AF65-F5344CB8AC3E}">
        <p14:creationId xmlns:p14="http://schemas.microsoft.com/office/powerpoint/2010/main" val="139948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2878" y="624219"/>
            <a:ext cx="8475374" cy="5469441"/>
          </a:xfrm>
          <a:prstGeom prst="rect">
            <a:avLst/>
          </a:prstGeom>
        </p:spPr>
      </p:pic>
      <p:sp>
        <p:nvSpPr>
          <p:cNvPr id="2" name="Rectangle 1"/>
          <p:cNvSpPr/>
          <p:nvPr/>
        </p:nvSpPr>
        <p:spPr>
          <a:xfrm>
            <a:off x="442876" y="624218"/>
            <a:ext cx="6403693" cy="3808735"/>
          </a:xfrm>
          <a:prstGeom prst="rect">
            <a:avLst/>
          </a:prstGeom>
        </p:spPr>
        <p:txBody>
          <a:bodyPr wrap="square">
            <a:spAutoFit/>
          </a:bodyPr>
          <a:lstStyle/>
          <a:p>
            <a:pPr defTabSz="457200">
              <a:lnSpc>
                <a:spcPts val="1650"/>
              </a:lnSpc>
              <a:spcAft>
                <a:spcPts val="1125"/>
              </a:spcAft>
            </a:pPr>
            <a:r>
              <a:rPr lang="de-DE" sz="2800" b="1" dirty="0">
                <a:solidFill>
                  <a:prstClr val="black"/>
                </a:solidFill>
                <a:latin typeface="Arial" panose="020B0604020202020204" pitchFamily="34" charset="0"/>
                <a:ea typeface="Times New Roman" panose="02020603050405020304" pitchFamily="18" charset="0"/>
              </a:rPr>
              <a:t>Bumerang</a:t>
            </a:r>
            <a:endParaRPr lang="en-GB" sz="2800" dirty="0">
              <a:solidFill>
                <a:prstClr val="black"/>
              </a:solidFill>
              <a:latin typeface="Times New Roman" panose="02020603050405020304" pitchFamily="18" charset="0"/>
              <a:ea typeface="Times New Roman" panose="02020603050405020304" pitchFamily="18" charset="0"/>
            </a:endParaRPr>
          </a:p>
          <a:p>
            <a:pPr defTabSz="457200"/>
            <a:r>
              <a:rPr lang="de-DE" sz="2800" dirty="0">
                <a:solidFill>
                  <a:prstClr val="black"/>
                </a:solidFill>
                <a:latin typeface="Arial" panose="020B0604020202020204" pitchFamily="34" charset="0"/>
                <a:ea typeface="Times New Roman" panose="02020603050405020304" pitchFamily="18" charset="0"/>
              </a:rPr>
              <a:t>War einmal ein Bumerang;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 ein Weniges zu lang.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Bumerang flog ein Stück,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Aber kam nicht mehr zurück.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Publikum – noch stundenlang -</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Wartete auf Bumerang.</a:t>
            </a:r>
            <a:br>
              <a:rPr lang="de-DE" sz="2800" dirty="0">
                <a:solidFill>
                  <a:prstClr val="black"/>
                </a:solidFill>
                <a:latin typeface="Arial" panose="020B0604020202020204" pitchFamily="34" charset="0"/>
                <a:ea typeface="Times New Roman" panose="02020603050405020304" pitchFamily="18" charset="0"/>
              </a:rPr>
            </a:br>
            <a:r>
              <a:rPr lang="de-DE" dirty="0">
                <a:solidFill>
                  <a:prstClr val="black"/>
                </a:solidFill>
                <a:latin typeface="Arial" panose="020B0604020202020204" pitchFamily="34" charset="0"/>
                <a:ea typeface="Times New Roman" panose="02020603050405020304" pitchFamily="18" charset="0"/>
              </a:rPr>
              <a:t/>
            </a:r>
            <a:br>
              <a:rPr lang="de-DE" dirty="0">
                <a:solidFill>
                  <a:prstClr val="black"/>
                </a:solidFill>
                <a:latin typeface="Arial" panose="020B0604020202020204" pitchFamily="34" charset="0"/>
                <a:ea typeface="Times New Roman" panose="02020603050405020304" pitchFamily="18" charset="0"/>
              </a:rPr>
            </a:br>
            <a:r>
              <a:rPr lang="de-DE" dirty="0">
                <a:solidFill>
                  <a:prstClr val="black"/>
                </a:solidFill>
              </a:rPr>
              <a:t>Joachin Ringelnatz</a:t>
            </a:r>
            <a:endParaRPr lang="en-GB" dirty="0">
              <a:solidFill>
                <a:prstClr val="black"/>
              </a:solidFill>
            </a:endParaRPr>
          </a:p>
          <a:p>
            <a:pPr defTabSz="457200">
              <a:lnSpc>
                <a:spcPts val="1650"/>
              </a:lnSpc>
              <a:spcAft>
                <a:spcPts val="1125"/>
              </a:spcAft>
            </a:pPr>
            <a:endParaRPr lang="en-GB"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733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dirty="0"/>
              <a:t>Keep it </a:t>
            </a:r>
            <a:r>
              <a:rPr lang="en-GB" sz="7200" dirty="0" smtClean="0"/>
              <a:t>real:</a:t>
            </a:r>
            <a:endParaRPr lang="en-GB" sz="7200" b="1" dirty="0"/>
          </a:p>
        </p:txBody>
      </p:sp>
      <p:sp>
        <p:nvSpPr>
          <p:cNvPr id="3" name="Subtitle 2"/>
          <p:cNvSpPr>
            <a:spLocks noGrp="1"/>
          </p:cNvSpPr>
          <p:nvPr>
            <p:ph type="subTitle" idx="1"/>
          </p:nvPr>
        </p:nvSpPr>
        <p:spPr>
          <a:xfrm>
            <a:off x="825038" y="4455620"/>
            <a:ext cx="7543800" cy="1596263"/>
          </a:xfrm>
        </p:spPr>
        <p:txBody>
          <a:bodyPr>
            <a:normAutofit/>
          </a:bodyPr>
          <a:lstStyle/>
          <a:p>
            <a:r>
              <a:rPr lang="en-GB" dirty="0"/>
              <a:t>developing the use of literary texts and authentic resources at KS3</a:t>
            </a:r>
            <a:r>
              <a:rPr lang="en-GB" dirty="0" smtClean="0"/>
              <a:t/>
            </a:r>
            <a:br>
              <a:rPr lang="en-GB" dirty="0" smtClean="0"/>
            </a:br>
            <a:r>
              <a:rPr lang="en-GB" dirty="0" smtClean="0"/>
              <a:t/>
            </a:r>
            <a:br>
              <a:rPr lang="en-GB" dirty="0" smtClean="0"/>
            </a:br>
            <a:r>
              <a:rPr lang="en-GB" cap="none" dirty="0" smtClean="0">
                <a:hlinkClick r:id="rId3"/>
              </a:rPr>
              <a:t>www.rachelhawkes.com</a:t>
            </a:r>
            <a:r>
              <a:rPr lang="en-GB" cap="none" dirty="0" smtClean="0"/>
              <a:t> </a:t>
            </a:r>
            <a:endParaRPr lang="en-GB" cap="none" dirty="0"/>
          </a:p>
        </p:txBody>
      </p:sp>
    </p:spTree>
    <p:extLst>
      <p:ext uri="{BB962C8B-B14F-4D97-AF65-F5344CB8AC3E}">
        <p14:creationId xmlns:p14="http://schemas.microsoft.com/office/powerpoint/2010/main" val="3508575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challenges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increase the range of authentic material we use for learning</a:t>
            </a:r>
          </a:p>
          <a:p>
            <a:pPr>
              <a:buFont typeface="Wingdings" panose="05000000000000000000" pitchFamily="2" charset="2"/>
              <a:buChar char="§"/>
            </a:pPr>
            <a:r>
              <a:rPr lang="en-GB" sz="2800" dirty="0"/>
              <a:t> </a:t>
            </a:r>
            <a:r>
              <a:rPr lang="en-GB" sz="2800" dirty="0" smtClean="0"/>
              <a:t>include literary texts (songs, poems, stories, letters)</a:t>
            </a:r>
          </a:p>
        </p:txBody>
      </p:sp>
    </p:spTree>
    <p:extLst>
      <p:ext uri="{BB962C8B-B14F-4D97-AF65-F5344CB8AC3E}">
        <p14:creationId xmlns:p14="http://schemas.microsoft.com/office/powerpoint/2010/main" val="1660814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opportunities</a:t>
            </a:r>
            <a:endParaRPr lang="en-GB" dirty="0"/>
          </a:p>
        </p:txBody>
      </p:sp>
      <p:sp>
        <p:nvSpPr>
          <p:cNvPr id="3" name="Content Placeholder 2"/>
          <p:cNvSpPr>
            <a:spLocks noGrp="1"/>
          </p:cNvSpPr>
          <p:nvPr>
            <p:ph idx="1"/>
          </p:nvPr>
        </p:nvSpPr>
        <p:spPr>
          <a:xfrm>
            <a:off x="822959" y="1845733"/>
            <a:ext cx="7543801" cy="4819761"/>
          </a:xfrm>
        </p:spPr>
        <p:txBody>
          <a:bodyPr>
            <a:normAutofit fontScale="85000" lnSpcReduction="20000"/>
          </a:bodyPr>
          <a:lstStyle/>
          <a:p>
            <a:pPr lvl="0">
              <a:buFont typeface="Wingdings" panose="05000000000000000000" pitchFamily="2" charset="2"/>
              <a:buChar char="§"/>
            </a:pPr>
            <a:r>
              <a:rPr lang="en-GB" sz="2800" dirty="0" smtClean="0"/>
              <a:t> better coherence in learning from KS2 to KS4</a:t>
            </a:r>
            <a:endParaRPr lang="en-GB" sz="2800" dirty="0"/>
          </a:p>
          <a:p>
            <a:pPr lvl="0">
              <a:buFont typeface="Wingdings" panose="05000000000000000000" pitchFamily="2" charset="2"/>
              <a:buChar char="§"/>
            </a:pPr>
            <a:r>
              <a:rPr lang="en-GB" sz="2800" dirty="0" smtClean="0"/>
              <a:t> a </a:t>
            </a:r>
            <a:r>
              <a:rPr lang="en-GB" sz="2800" dirty="0"/>
              <a:t>higher level of intercultural appreciation</a:t>
            </a:r>
          </a:p>
          <a:p>
            <a:pPr lvl="0">
              <a:buFont typeface="Wingdings" panose="05000000000000000000" pitchFamily="2" charset="2"/>
              <a:buChar char="§"/>
            </a:pPr>
            <a:r>
              <a:rPr lang="en-GB" sz="2800" dirty="0" smtClean="0"/>
              <a:t> the </a:t>
            </a:r>
            <a:r>
              <a:rPr lang="en-GB" sz="2800" dirty="0"/>
              <a:t>development of reading skills through detailed reading of a text</a:t>
            </a:r>
          </a:p>
          <a:p>
            <a:pPr lvl="0">
              <a:buFont typeface="Wingdings" panose="05000000000000000000" pitchFamily="2" charset="2"/>
              <a:buChar char="§"/>
            </a:pPr>
            <a:r>
              <a:rPr lang="en-GB" sz="2800" dirty="0" smtClean="0"/>
              <a:t> a </a:t>
            </a:r>
            <a:r>
              <a:rPr lang="en-GB" sz="2800" dirty="0"/>
              <a:t>better conscious understanding of linguistic structures (grammar) in use</a:t>
            </a:r>
          </a:p>
          <a:p>
            <a:pPr lvl="0">
              <a:buFont typeface="Wingdings" panose="05000000000000000000" pitchFamily="2" charset="2"/>
              <a:buChar char="§"/>
            </a:pPr>
            <a:r>
              <a:rPr lang="en-GB" sz="2800" dirty="0" smtClean="0"/>
              <a:t> improved </a:t>
            </a:r>
            <a:r>
              <a:rPr lang="en-GB" sz="2800" dirty="0"/>
              <a:t>pronunciation and intonation</a:t>
            </a:r>
          </a:p>
          <a:p>
            <a:pPr lvl="0">
              <a:buFont typeface="Wingdings" panose="05000000000000000000" pitchFamily="2" charset="2"/>
              <a:buChar char="§"/>
            </a:pPr>
            <a:r>
              <a:rPr lang="en-GB" sz="2800" dirty="0" smtClean="0"/>
              <a:t> the </a:t>
            </a:r>
            <a:r>
              <a:rPr lang="en-GB" sz="2800" dirty="0"/>
              <a:t>opportunity to memorise and perform</a:t>
            </a:r>
          </a:p>
          <a:p>
            <a:pPr lvl="0">
              <a:buFont typeface="Wingdings" panose="05000000000000000000" pitchFamily="2" charset="2"/>
              <a:buChar char="§"/>
            </a:pPr>
            <a:r>
              <a:rPr lang="en-GB" sz="2800" dirty="0" smtClean="0"/>
              <a:t> the </a:t>
            </a:r>
            <a:r>
              <a:rPr lang="en-GB" sz="2800" dirty="0"/>
              <a:t>development of analytical skills – exploring language for patterns, rhymes, alliteration, </a:t>
            </a:r>
            <a:r>
              <a:rPr lang="en-GB" sz="2800" dirty="0" err="1"/>
              <a:t>etc</a:t>
            </a:r>
            <a:endParaRPr lang="en-GB" sz="2800" dirty="0"/>
          </a:p>
          <a:p>
            <a:pPr lvl="0">
              <a:buFont typeface="Wingdings" panose="05000000000000000000" pitchFamily="2" charset="2"/>
              <a:buChar char="§"/>
            </a:pPr>
            <a:r>
              <a:rPr lang="en-GB" sz="2800" dirty="0" smtClean="0"/>
              <a:t> greater </a:t>
            </a:r>
            <a:r>
              <a:rPr lang="en-GB" sz="2800" dirty="0"/>
              <a:t>variety of written output, including more creative writing.  </a:t>
            </a:r>
          </a:p>
        </p:txBody>
      </p:sp>
    </p:spTree>
    <p:extLst>
      <p:ext uri="{BB962C8B-B14F-4D97-AF65-F5344CB8AC3E}">
        <p14:creationId xmlns:p14="http://schemas.microsoft.com/office/powerpoint/2010/main" val="730553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Literary texts…</a:t>
            </a:r>
            <a:endParaRPr lang="en-GB" dirty="0"/>
          </a:p>
        </p:txBody>
      </p:sp>
      <p:sp>
        <p:nvSpPr>
          <p:cNvPr id="2" name="Content Placeholder 1"/>
          <p:cNvSpPr>
            <a:spLocks noGrp="1"/>
          </p:cNvSpPr>
          <p:nvPr>
            <p:ph idx="1"/>
          </p:nvPr>
        </p:nvSpPr>
        <p:spPr>
          <a:xfrm>
            <a:off x="822959" y="1845734"/>
            <a:ext cx="7543801" cy="2365319"/>
          </a:xfrm>
        </p:spPr>
        <p:txBody>
          <a:bodyPr>
            <a:noAutofit/>
          </a:bodyPr>
          <a:lstStyle/>
          <a:p>
            <a:pPr lvl="0">
              <a:buFont typeface="Wingdings" panose="05000000000000000000" pitchFamily="2" charset="2"/>
              <a:buChar char="§"/>
            </a:pPr>
            <a:r>
              <a:rPr lang="en-GB" sz="2800" dirty="0" smtClean="0"/>
              <a:t> use </a:t>
            </a:r>
            <a:r>
              <a:rPr lang="en-GB" sz="2800" dirty="0"/>
              <a:t>language (most often written or spoken words, but including also visual language or music)</a:t>
            </a:r>
          </a:p>
          <a:p>
            <a:pPr lvl="0">
              <a:buFont typeface="Wingdings" panose="05000000000000000000" pitchFamily="2" charset="2"/>
              <a:buChar char="§"/>
            </a:pPr>
            <a:r>
              <a:rPr lang="en-GB" sz="2800" dirty="0" smtClean="0"/>
              <a:t> evoke </a:t>
            </a:r>
            <a:r>
              <a:rPr lang="en-GB" sz="2800" dirty="0"/>
              <a:t>an emotional response or </a:t>
            </a:r>
            <a:r>
              <a:rPr lang="en-GB" sz="2800" dirty="0" smtClean="0"/>
              <a:t>engage at </a:t>
            </a:r>
            <a:r>
              <a:rPr lang="en-GB" sz="2800" dirty="0"/>
              <a:t>least one of the five senses</a:t>
            </a:r>
          </a:p>
          <a:p>
            <a:pPr lvl="0">
              <a:buFont typeface="Wingdings" panose="05000000000000000000" pitchFamily="2" charset="2"/>
              <a:buChar char="§"/>
            </a:pPr>
            <a:r>
              <a:rPr lang="en-GB" sz="2800" dirty="0" smtClean="0"/>
              <a:t> can </a:t>
            </a:r>
            <a:r>
              <a:rPr lang="en-GB" sz="2800" dirty="0"/>
              <a:t>provide one or more of the learning opportunities identified above</a:t>
            </a:r>
          </a:p>
          <a:p>
            <a:pPr lvl="0">
              <a:buFont typeface="Wingdings" panose="05000000000000000000" pitchFamily="2" charset="2"/>
              <a:buChar char="§"/>
            </a:pPr>
            <a:r>
              <a:rPr lang="en-GB" sz="2800" dirty="0" smtClean="0"/>
              <a:t> are </a:t>
            </a:r>
            <a:r>
              <a:rPr lang="en-GB" sz="2800" dirty="0"/>
              <a:t>memorable for and engaging to learners at </a:t>
            </a:r>
            <a:r>
              <a:rPr lang="en-GB" sz="2800" dirty="0" smtClean="0"/>
              <a:t>KS3</a:t>
            </a:r>
          </a:p>
          <a:p>
            <a:pPr lvl="0">
              <a:buFont typeface="Wingdings" panose="05000000000000000000" pitchFamily="2" charset="2"/>
              <a:buChar char="§"/>
            </a:pPr>
            <a:r>
              <a:rPr lang="en-GB" sz="2800" dirty="0" smtClean="0"/>
              <a:t> provide stretch and challenge, but are accessible</a:t>
            </a:r>
            <a:endParaRPr lang="en-GB" sz="2800" dirty="0"/>
          </a:p>
        </p:txBody>
      </p:sp>
    </p:spTree>
    <p:extLst>
      <p:ext uri="{BB962C8B-B14F-4D97-AF65-F5344CB8AC3E}">
        <p14:creationId xmlns:p14="http://schemas.microsoft.com/office/powerpoint/2010/main" val="173134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6636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648" y="105390"/>
          <a:ext cx="8627390" cy="667512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endParaRPr lang="en-GB" sz="1600"/>
                    </a:p>
                  </a:txBody>
                  <a:tcPr/>
                </a:tc>
              </a:tr>
              <a:tr h="278578">
                <a:tc>
                  <a:txBody>
                    <a:bodyPr/>
                    <a:lstStyle/>
                    <a:p>
                      <a:r>
                        <a:rPr lang="en-GB" sz="1600" dirty="0" smtClean="0"/>
                        <a:t> - to individual words</a:t>
                      </a:r>
                      <a:endParaRPr lang="en-GB" sz="1600" dirty="0"/>
                    </a:p>
                  </a:txBody>
                  <a:tcPr anchor="ctr"/>
                </a:tc>
                <a:tc>
                  <a:txBody>
                    <a:bodyPr/>
                    <a:lstStyle/>
                    <a:p>
                      <a:endParaRPr lang="en-GB" sz="1600"/>
                    </a:p>
                  </a:txBody>
                  <a:tcPr/>
                </a:tc>
              </a:tr>
              <a:tr h="278578">
                <a:tc>
                  <a:txBody>
                    <a:bodyPr/>
                    <a:lstStyle/>
                    <a:p>
                      <a:r>
                        <a:rPr lang="en-GB" sz="1600" dirty="0" smtClean="0"/>
                        <a:t> - to meaning</a:t>
                      </a:r>
                      <a:endParaRPr lang="en-GB" sz="1600" dirty="0"/>
                    </a:p>
                  </a:txBody>
                  <a:tcPr anchor="ctr"/>
                </a:tc>
                <a:tc>
                  <a:txBody>
                    <a:bodyPr/>
                    <a:lstStyle/>
                    <a:p>
                      <a:endParaRPr lang="en-GB" sz="1600"/>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endParaRPr lang="en-GB" sz="1600"/>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endParaRPr lang="en-GB" sz="1600" dirty="0"/>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endParaRPr lang="en-GB" sz="1600" dirty="0"/>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endParaRPr lang="en-GB" sz="1600" dirty="0"/>
                    </a:p>
                  </a:txBody>
                  <a:tcPr/>
                </a:tc>
              </a:tr>
              <a:tr h="278578">
                <a:tc>
                  <a:txBody>
                    <a:bodyPr/>
                    <a:lstStyle/>
                    <a:p>
                      <a:r>
                        <a:rPr lang="en-GB" sz="1600" dirty="0" smtClean="0"/>
                        <a:t>Memory – whole text</a:t>
                      </a:r>
                      <a:endParaRPr lang="en-GB" sz="1600" dirty="0"/>
                    </a:p>
                  </a:txBody>
                  <a:tcPr anchor="ctr"/>
                </a:tc>
                <a:tc>
                  <a:txBody>
                    <a:bodyPr/>
                    <a:lstStyle/>
                    <a:p>
                      <a:endParaRPr lang="en-GB" sz="1600" dirty="0"/>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endParaRPr lang="en-GB" sz="1600" dirty="0"/>
                    </a:p>
                  </a:txBody>
                  <a:tcPr anchor="ctr"/>
                </a:tc>
              </a:tr>
              <a:tr h="278578">
                <a:tc>
                  <a:txBody>
                    <a:bodyPr/>
                    <a:lstStyle/>
                    <a:p>
                      <a:r>
                        <a:rPr lang="en-GB" sz="1600" dirty="0" smtClean="0"/>
                        <a:t>Re-writing – individual words / substitution </a:t>
                      </a:r>
                      <a:endParaRPr lang="en-GB" sz="1600" dirty="0"/>
                    </a:p>
                  </a:txBody>
                  <a:tcPr anchor="ctr"/>
                </a:tc>
                <a:tc>
                  <a:txBody>
                    <a:bodyPr/>
                    <a:lstStyle/>
                    <a:p>
                      <a:endParaRPr lang="en-GB" sz="1600" dirty="0"/>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endParaRPr lang="en-GB" sz="1600" b="0" dirty="0"/>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endParaRPr lang="en-GB" sz="1600" dirty="0"/>
                    </a:p>
                  </a:txBody>
                  <a:tcPr anchor="ctr"/>
                </a:tc>
              </a:tr>
            </a:tbl>
          </a:graphicData>
        </a:graphic>
      </p:graphicFrame>
    </p:spTree>
    <p:extLst>
      <p:ext uri="{BB962C8B-B14F-4D97-AF65-F5344CB8AC3E}">
        <p14:creationId xmlns:p14="http://schemas.microsoft.com/office/powerpoint/2010/main" val="3256356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366" y="-126324"/>
            <a:ext cx="6555783" cy="47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2726509" y="4712026"/>
          <a:ext cx="4050260" cy="1988820"/>
        </p:xfrm>
        <a:graphic>
          <a:graphicData uri="http://schemas.openxmlformats.org/drawingml/2006/table">
            <a:tbl>
              <a:tblPr firstRow="1" bandRow="1">
                <a:tableStyleId>{5940675A-B579-460E-94D1-54222C63F5DA}</a:tableStyleId>
              </a:tblPr>
              <a:tblGrid>
                <a:gridCol w="4050260"/>
              </a:tblGrid>
              <a:tr h="342900">
                <a:tc>
                  <a:txBody>
                    <a:bodyPr/>
                    <a:lstStyle/>
                    <a:p>
                      <a:r>
                        <a:rPr lang="en-GB" sz="1800" dirty="0" smtClean="0"/>
                        <a:t>1   </a:t>
                      </a:r>
                      <a:r>
                        <a:rPr lang="en-GB" sz="1800" dirty="0" err="1" smtClean="0"/>
                        <a:t>Vemos</a:t>
                      </a:r>
                      <a:r>
                        <a:rPr lang="en-GB" sz="1800" dirty="0" smtClean="0"/>
                        <a:t> un </a:t>
                      </a:r>
                      <a:r>
                        <a:rPr lang="en-GB" sz="1800" dirty="0" err="1" smtClean="0"/>
                        <a:t>oso</a:t>
                      </a:r>
                      <a:r>
                        <a:rPr lang="en-GB" sz="1800" dirty="0" smtClean="0"/>
                        <a:t> </a:t>
                      </a:r>
                      <a:r>
                        <a:rPr lang="en-GB" sz="1800" dirty="0" err="1" smtClean="0"/>
                        <a:t>pardo</a:t>
                      </a:r>
                      <a:r>
                        <a:rPr lang="en-GB" sz="1800" dirty="0" smtClean="0"/>
                        <a:t>, un </a:t>
                      </a:r>
                      <a:r>
                        <a:rPr lang="en-GB" sz="1800" dirty="0" err="1" smtClean="0"/>
                        <a:t>pájaro</a:t>
                      </a:r>
                      <a:r>
                        <a:rPr lang="en-GB" sz="1800" dirty="0" smtClean="0"/>
                        <a:t> </a:t>
                      </a:r>
                      <a:r>
                        <a:rPr lang="en-GB" sz="1800" dirty="0" err="1" smtClean="0"/>
                        <a:t>rojo</a:t>
                      </a:r>
                      <a:r>
                        <a:rPr lang="en-GB" sz="1800" dirty="0" smtClean="0"/>
                        <a:t>,</a:t>
                      </a:r>
                      <a:endParaRPr lang="fr-FR" sz="1800" dirty="0"/>
                    </a:p>
                  </a:txBody>
                  <a:tcPr marL="68580" marR="68580" marT="34290" marB="34290"/>
                </a:tc>
              </a:tr>
              <a:tr h="342900">
                <a:tc>
                  <a:txBody>
                    <a:bodyPr/>
                    <a:lstStyle/>
                    <a:p>
                      <a:r>
                        <a:rPr lang="en-GB" sz="1800" dirty="0" smtClean="0"/>
                        <a:t>2    un </a:t>
                      </a:r>
                      <a:r>
                        <a:rPr lang="en-GB" sz="1800" dirty="0" err="1" smtClean="0"/>
                        <a:t>pato</a:t>
                      </a:r>
                      <a:r>
                        <a:rPr lang="en-GB" sz="1800" dirty="0" smtClean="0"/>
                        <a:t> </a:t>
                      </a:r>
                      <a:r>
                        <a:rPr lang="en-GB" sz="1800" dirty="0" err="1" smtClean="0"/>
                        <a:t>amarillo</a:t>
                      </a:r>
                      <a:r>
                        <a:rPr lang="en-GB" sz="1800" dirty="0" smtClean="0"/>
                        <a:t>, un </a:t>
                      </a:r>
                      <a:r>
                        <a:rPr lang="en-GB" sz="1800" dirty="0" err="1" smtClean="0"/>
                        <a:t>caballo</a:t>
                      </a:r>
                      <a:r>
                        <a:rPr lang="en-GB" sz="1800" dirty="0" smtClean="0"/>
                        <a:t> </a:t>
                      </a:r>
                      <a:r>
                        <a:rPr lang="en-GB" sz="1800" dirty="0" err="1" smtClean="0"/>
                        <a:t>azul</a:t>
                      </a:r>
                      <a:endParaRPr lang="fr-FR" sz="1800" dirty="0"/>
                    </a:p>
                  </a:txBody>
                  <a:tcPr marL="68580" marR="68580" marT="34290" marB="34290"/>
                </a:tc>
              </a:tr>
              <a:tr h="342900">
                <a:tc>
                  <a:txBody>
                    <a:bodyPr/>
                    <a:lstStyle/>
                    <a:p>
                      <a:r>
                        <a:rPr lang="en-GB" sz="1800" dirty="0" smtClean="0"/>
                        <a:t>3    </a:t>
                      </a:r>
                      <a:r>
                        <a:rPr lang="en-GB" sz="1800" dirty="0" err="1" smtClean="0"/>
                        <a:t>una</a:t>
                      </a:r>
                      <a:r>
                        <a:rPr lang="en-GB" sz="1800" dirty="0" smtClean="0"/>
                        <a:t> </a:t>
                      </a:r>
                      <a:r>
                        <a:rPr lang="en-GB" sz="1800" dirty="0" err="1" smtClean="0"/>
                        <a:t>rana</a:t>
                      </a:r>
                      <a:r>
                        <a:rPr lang="en-GB" sz="1800" dirty="0" smtClean="0"/>
                        <a:t> </a:t>
                      </a:r>
                      <a:r>
                        <a:rPr lang="en-GB" sz="1800" dirty="0" err="1" smtClean="0"/>
                        <a:t>verde</a:t>
                      </a:r>
                      <a:r>
                        <a:rPr lang="en-GB" sz="1800" dirty="0" smtClean="0"/>
                        <a:t>, un </a:t>
                      </a:r>
                      <a:r>
                        <a:rPr lang="en-GB" sz="1800" dirty="0" err="1" smtClean="0"/>
                        <a:t>gato</a:t>
                      </a:r>
                      <a:r>
                        <a:rPr lang="en-GB" sz="1800" dirty="0" smtClean="0"/>
                        <a:t> </a:t>
                      </a:r>
                      <a:r>
                        <a:rPr lang="en-GB" sz="1800" dirty="0" err="1" smtClean="0"/>
                        <a:t>morado</a:t>
                      </a:r>
                      <a:r>
                        <a:rPr lang="en-GB" sz="1800" dirty="0" smtClean="0"/>
                        <a:t>,</a:t>
                      </a:r>
                      <a:endParaRPr lang="fr-FR" sz="1800" dirty="0"/>
                    </a:p>
                  </a:txBody>
                  <a:tcPr marL="68580" marR="68580" marT="34290" marB="34290"/>
                </a:tc>
              </a:tr>
              <a:tr h="342900">
                <a:tc>
                  <a:txBody>
                    <a:bodyPr/>
                    <a:lstStyle/>
                    <a:p>
                      <a:r>
                        <a:rPr lang="en-GB" sz="1800" dirty="0" smtClean="0"/>
                        <a:t>4    un </a:t>
                      </a:r>
                      <a:r>
                        <a:rPr lang="en-GB" sz="1800" dirty="0" err="1" smtClean="0"/>
                        <a:t>perro</a:t>
                      </a:r>
                      <a:r>
                        <a:rPr lang="en-GB" sz="1800" dirty="0" smtClean="0"/>
                        <a:t> </a:t>
                      </a:r>
                      <a:r>
                        <a:rPr lang="en-GB" sz="1800" dirty="0" err="1" smtClean="0"/>
                        <a:t>blanco</a:t>
                      </a:r>
                      <a:r>
                        <a:rPr lang="en-GB" sz="1800" dirty="0" smtClean="0"/>
                        <a:t>, </a:t>
                      </a:r>
                      <a:r>
                        <a:rPr lang="en-GB" sz="1800" dirty="0" err="1" smtClean="0"/>
                        <a:t>una</a:t>
                      </a:r>
                      <a:r>
                        <a:rPr lang="en-GB" sz="1800" dirty="0" smtClean="0"/>
                        <a:t> </a:t>
                      </a:r>
                      <a:r>
                        <a:rPr lang="en-GB" sz="1800" dirty="0" err="1" smtClean="0"/>
                        <a:t>oveja</a:t>
                      </a:r>
                      <a:r>
                        <a:rPr lang="en-GB" sz="1800" dirty="0" smtClean="0"/>
                        <a:t> </a:t>
                      </a:r>
                      <a:r>
                        <a:rPr lang="en-GB" sz="1800" dirty="0" err="1" smtClean="0"/>
                        <a:t>negra</a:t>
                      </a:r>
                      <a:r>
                        <a:rPr lang="en-GB" sz="1800" dirty="0" smtClean="0"/>
                        <a:t>, </a:t>
                      </a:r>
                      <a:endParaRPr lang="fr-FR" sz="1800" dirty="0"/>
                    </a:p>
                  </a:txBody>
                  <a:tcPr marL="68580" marR="68580" marT="34290" marB="34290"/>
                </a:tc>
              </a:tr>
              <a:tr h="617220">
                <a:tc>
                  <a:txBody>
                    <a:bodyPr/>
                    <a:lstStyle/>
                    <a:p>
                      <a:r>
                        <a:rPr lang="en-GB" sz="1800" dirty="0" smtClean="0"/>
                        <a:t>5    un </a:t>
                      </a:r>
                      <a:r>
                        <a:rPr lang="en-GB" sz="1800" dirty="0" err="1" smtClean="0"/>
                        <a:t>pez</a:t>
                      </a:r>
                      <a:r>
                        <a:rPr lang="en-GB" sz="1800" dirty="0" smtClean="0"/>
                        <a:t> dorado y a </a:t>
                      </a:r>
                      <a:r>
                        <a:rPr lang="en-GB" sz="1800" dirty="0" err="1" smtClean="0"/>
                        <a:t>nuestra</a:t>
                      </a:r>
                      <a:r>
                        <a:rPr lang="en-GB" sz="1800" dirty="0" smtClean="0"/>
                        <a:t> </a:t>
                      </a:r>
                      <a:r>
                        <a:rPr lang="en-GB" sz="1800" dirty="0" err="1" smtClean="0"/>
                        <a:t>maestra</a:t>
                      </a:r>
                      <a:r>
                        <a:rPr lang="en-GB" sz="1800" dirty="0" smtClean="0"/>
                        <a:t> </a:t>
                      </a:r>
                      <a:r>
                        <a:rPr lang="en-GB" sz="1800" dirty="0" err="1" smtClean="0"/>
                        <a:t>que</a:t>
                      </a:r>
                      <a:r>
                        <a:rPr lang="en-GB" sz="1800" dirty="0" smtClean="0"/>
                        <a:t> </a:t>
                      </a:r>
                      <a:r>
                        <a:rPr lang="en-GB" sz="1800" dirty="0" err="1" smtClean="0"/>
                        <a:t>muy</a:t>
                      </a:r>
                      <a:r>
                        <a:rPr lang="en-GB" sz="1800" dirty="0" smtClean="0"/>
                        <a:t> </a:t>
                      </a:r>
                      <a:r>
                        <a:rPr lang="en-GB" sz="1800" dirty="0" err="1" smtClean="0"/>
                        <a:t>contenta</a:t>
                      </a:r>
                      <a:r>
                        <a:rPr lang="en-GB" sz="1800" dirty="0" smtClean="0"/>
                        <a:t> </a:t>
                      </a:r>
                      <a:r>
                        <a:rPr lang="en-GB" sz="1800" dirty="0" err="1" smtClean="0"/>
                        <a:t>nos</a:t>
                      </a:r>
                      <a:r>
                        <a:rPr lang="en-GB" sz="1800" dirty="0" smtClean="0"/>
                        <a:t> </a:t>
                      </a:r>
                      <a:r>
                        <a:rPr lang="en-GB" sz="1800" dirty="0" err="1" smtClean="0"/>
                        <a:t>ve</a:t>
                      </a:r>
                      <a:r>
                        <a:rPr lang="en-GB" sz="1800" dirty="0" smtClean="0"/>
                        <a:t> </a:t>
                      </a:r>
                      <a:r>
                        <a:rPr lang="en-GB" sz="1800" dirty="0" err="1" smtClean="0"/>
                        <a:t>sonreír</a:t>
                      </a:r>
                      <a:r>
                        <a:rPr lang="en-GB" sz="1800" dirty="0" smtClean="0"/>
                        <a:t>.</a:t>
                      </a:r>
                      <a:endParaRPr lang="fr-FR" sz="1800" dirty="0"/>
                    </a:p>
                  </a:txBody>
                  <a:tcPr marL="68580" marR="68580" marT="34290" marB="34290"/>
                </a:tc>
              </a:tr>
            </a:tbl>
          </a:graphicData>
        </a:graphic>
      </p:graphicFrame>
    </p:spTree>
    <p:extLst>
      <p:ext uri="{BB962C8B-B14F-4D97-AF65-F5344CB8AC3E}">
        <p14:creationId xmlns:p14="http://schemas.microsoft.com/office/powerpoint/2010/main" val="2434765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TotalTime>
  <Words>2357</Words>
  <Application>Microsoft Office PowerPoint</Application>
  <PresentationFormat>On-screen Show (4:3)</PresentationFormat>
  <Paragraphs>443</Paragraphs>
  <Slides>39</Slides>
  <Notes>23</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Arial</vt:lpstr>
      <vt:lpstr>Berlin Sans FB Demi</vt:lpstr>
      <vt:lpstr>Bradley Hand ITC</vt:lpstr>
      <vt:lpstr>Calibri</vt:lpstr>
      <vt:lpstr>Calibri Light</vt:lpstr>
      <vt:lpstr>Segoe Print</vt:lpstr>
      <vt:lpstr>Times New Roman</vt:lpstr>
      <vt:lpstr>Wingdings</vt:lpstr>
      <vt:lpstr>Retrospect</vt:lpstr>
      <vt:lpstr>1_Office Theme</vt:lpstr>
      <vt:lpstr>5_Office Theme</vt:lpstr>
      <vt:lpstr>Keep it real:</vt:lpstr>
      <vt:lpstr>PowerPoint Presentation</vt:lpstr>
      <vt:lpstr>PowerPoint Presentation</vt:lpstr>
      <vt:lpstr>The challenges</vt:lpstr>
      <vt:lpstr>The opportunities</vt:lpstr>
      <vt:lpstr>Literary texts…</vt:lpstr>
      <vt:lpstr>PowerPoint Presentation</vt:lpstr>
      <vt:lpstr>PowerPoint Presentation</vt:lpstr>
      <vt:lpstr>PowerPoint Presentation</vt:lpstr>
      <vt:lpstr>PowerPoint Presentation</vt:lpstr>
      <vt:lpstr>PowerPoint Presentation</vt:lpstr>
      <vt:lpstr>Group task (15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Adaptación del poema</vt:lpstr>
      <vt:lpstr>PowerPoint Presentation</vt:lpstr>
      <vt:lpstr>Further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it real: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in translation?</dc:title>
  <dc:creator>55WD</dc:creator>
  <cp:lastModifiedBy>55WD</cp:lastModifiedBy>
  <cp:revision>20</cp:revision>
  <dcterms:created xsi:type="dcterms:W3CDTF">2014-09-11T03:37:49Z</dcterms:created>
  <dcterms:modified xsi:type="dcterms:W3CDTF">2015-02-20T12:44:44Z</dcterms:modified>
</cp:coreProperties>
</file>