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 id="2147483768" r:id="rId9"/>
    <p:sldMasterId id="2147483780" r:id="rId10"/>
    <p:sldMasterId id="2147483816" r:id="rId11"/>
  </p:sldMasterIdLst>
  <p:notesMasterIdLst>
    <p:notesMasterId r:id="rId86"/>
  </p:notesMasterIdLst>
  <p:sldIdLst>
    <p:sldId id="257" r:id="rId12"/>
    <p:sldId id="259" r:id="rId13"/>
    <p:sldId id="258" r:id="rId14"/>
    <p:sldId id="271" r:id="rId15"/>
    <p:sldId id="261" r:id="rId16"/>
    <p:sldId id="264" r:id="rId17"/>
    <p:sldId id="263" r:id="rId18"/>
    <p:sldId id="262" r:id="rId19"/>
    <p:sldId id="265" r:id="rId20"/>
    <p:sldId id="266" r:id="rId21"/>
    <p:sldId id="260" r:id="rId22"/>
    <p:sldId id="267" r:id="rId23"/>
    <p:sldId id="268" r:id="rId24"/>
    <p:sldId id="270" r:id="rId25"/>
    <p:sldId id="343" r:id="rId26"/>
    <p:sldId id="344" r:id="rId27"/>
    <p:sldId id="345" r:id="rId28"/>
    <p:sldId id="346" r:id="rId29"/>
    <p:sldId id="347" r:id="rId30"/>
    <p:sldId id="348" r:id="rId31"/>
    <p:sldId id="349"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8" r:id="rId58"/>
    <p:sldId id="332" r:id="rId59"/>
    <p:sldId id="299" r:id="rId60"/>
    <p:sldId id="300" r:id="rId61"/>
    <p:sldId id="302" r:id="rId62"/>
    <p:sldId id="301" r:id="rId63"/>
    <p:sldId id="303" r:id="rId64"/>
    <p:sldId id="327" r:id="rId65"/>
    <p:sldId id="305" r:id="rId66"/>
    <p:sldId id="306" r:id="rId67"/>
    <p:sldId id="309" r:id="rId68"/>
    <p:sldId id="310" r:id="rId69"/>
    <p:sldId id="311" r:id="rId70"/>
    <p:sldId id="333" r:id="rId71"/>
    <p:sldId id="334" r:id="rId72"/>
    <p:sldId id="312" r:id="rId73"/>
    <p:sldId id="313" r:id="rId74"/>
    <p:sldId id="342" r:id="rId75"/>
    <p:sldId id="335" r:id="rId76"/>
    <p:sldId id="336" r:id="rId77"/>
    <p:sldId id="314" r:id="rId78"/>
    <p:sldId id="337" r:id="rId79"/>
    <p:sldId id="338" r:id="rId80"/>
    <p:sldId id="339" r:id="rId81"/>
    <p:sldId id="340" r:id="rId82"/>
    <p:sldId id="317" r:id="rId83"/>
    <p:sldId id="341" r:id="rId84"/>
    <p:sldId id="32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2" autoAdjust="0"/>
    <p:restoredTop sz="53241" autoAdjust="0"/>
  </p:normalViewPr>
  <p:slideViewPr>
    <p:cSldViewPr snapToGrid="0">
      <p:cViewPr varScale="1">
        <p:scale>
          <a:sx n="58" d="100"/>
          <a:sy n="58" d="100"/>
        </p:scale>
        <p:origin x="249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tableStyles" Target="tableStyles.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BD68E-58F0-48BE-BABA-29987D746AD4}" type="datetimeFigureOut">
              <a:rPr lang="en-GB" smtClean="0"/>
              <a:t>08/10/2019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61898-8BA6-4B26-ACFD-7C1D790186B3}" type="slidenum">
              <a:rPr lang="en-GB" smtClean="0"/>
              <a:t>‹#›</a:t>
            </a:fld>
            <a:endParaRPr lang="en-GB"/>
          </a:p>
        </p:txBody>
      </p:sp>
    </p:spTree>
    <p:extLst>
      <p:ext uri="{BB962C8B-B14F-4D97-AF65-F5344CB8AC3E}">
        <p14:creationId xmlns:p14="http://schemas.microsoft.com/office/powerpoint/2010/main" val="61859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sources.ncelp.org/concern/resources/jq085k01r?locale=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ources.ncelp.org/concern/resources/t722h880z?locale=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esources.ncelp.org/concern/resources/cj82k728n?locale=e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esources.ncelp.org/concern/resources/7w62f8209?locale=en"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resources.ncelp.org/concern/resources/0p0966881?locale=en" TargetMode="External"/><Relationship Id="rId4" Type="http://schemas.openxmlformats.org/officeDocument/2006/relationships/hyperlink" Target="https://resources.ncelp.org/concern/resources/qf85nb285?locale=e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resources.ncelp.org/concern/resources/sb397825r?locale=e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resources.ncelp.org/concern/resources/hh63sv88v?locale=en"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resources.ncelp.org/concern/resources/1g05fb61q?locale=e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resources.ncelp.org/concern/resources/w08929935?locale=e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resources.ncelp.org/concern/resources/st74cq459?locale=e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bit.ly/2mJSnmc"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bit.ly/2mCH1A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Sometimes the little things…make a big difference</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Small step-changes in our practice can sometimes have a significant impact on the learning in our classrooms. In this session Rachel shares some changes in her thinking and practice, informed by the research-led and practice-informed work with NCELP. As always, you will hear practical ideas and see a variety of resources for use in the classroom tomorrow.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6519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FQ for</a:t>
            </a:r>
            <a:r>
              <a:rPr lang="en-GB" baseline="0" dirty="0"/>
              <a:t> Deutschland combined from ‘Deutsch’ 105 and ‘Land’ 146</a:t>
            </a:r>
            <a:br>
              <a:rPr lang="en-GB" baseline="0" dirty="0"/>
            </a:br>
            <a:r>
              <a:rPr lang="en-GB" b="1" dirty="0"/>
              <a:t>This table includes the frequency so people can see the rationale for the selection of the words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228766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11</a:t>
            </a:fld>
            <a:endParaRPr lang="en-GB"/>
          </a:p>
        </p:txBody>
      </p:sp>
    </p:spTree>
    <p:extLst>
      <p:ext uri="{BB962C8B-B14F-4D97-AF65-F5344CB8AC3E}">
        <p14:creationId xmlns:p14="http://schemas.microsoft.com/office/powerpoint/2010/main" val="34501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12</a:t>
            </a:fld>
            <a:endParaRPr lang="en-GB"/>
          </a:p>
        </p:txBody>
      </p:sp>
    </p:spTree>
    <p:extLst>
      <p:ext uri="{BB962C8B-B14F-4D97-AF65-F5344CB8AC3E}">
        <p14:creationId xmlns:p14="http://schemas.microsoft.com/office/powerpoint/2010/main" val="232713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table includes the frequency so people can see the rationale for the selection of the words</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13</a:t>
            </a:fld>
            <a:endParaRPr lang="en-GB"/>
          </a:p>
        </p:txBody>
      </p:sp>
    </p:spTree>
    <p:extLst>
      <p:ext uri="{BB962C8B-B14F-4D97-AF65-F5344CB8AC3E}">
        <p14:creationId xmlns:p14="http://schemas.microsoft.com/office/powerpoint/2010/main" val="1788797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Hyperlink to this, if you have time - an example of 2 x 10-12 minute teaching</a:t>
            </a:r>
            <a:r>
              <a:rPr lang="en-GB" baseline="0" dirty="0"/>
              <a:t> sequences for French SSC 1: SFC (Silent Final Consonant</a:t>
            </a:r>
            <a:r>
              <a:rPr lang="en-GB" baseline="0" dirty="0" smtClean="0"/>
              <a:t>)</a:t>
            </a:r>
          </a:p>
          <a:p>
            <a:r>
              <a:rPr lang="en-GB" dirty="0" smtClean="0">
                <a:hlinkClick r:id="rId3"/>
              </a:rPr>
              <a:t>https://resources.ncelp.org/concern/resources/jq085k01r?locale=en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572814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AUDIO x</a:t>
            </a:r>
            <a:r>
              <a:rPr lang="en-GB" baseline="0" dirty="0" smtClean="0"/>
              <a:t> 2: on appearance of X and of the visual for ‘in’.</a:t>
            </a:r>
            <a:br>
              <a:rPr lang="en-GB" baseline="0" dirty="0" smtClean="0"/>
            </a:br>
            <a:endParaRPr lang="en-GB" dirty="0" smtClean="0"/>
          </a:p>
          <a:p>
            <a:r>
              <a:rPr lang="en-GB" dirty="0" smtClean="0"/>
              <a:t>Explanation in English, if desired: Something</a:t>
            </a:r>
            <a:r>
              <a:rPr lang="en-GB" baseline="0" dirty="0" smtClean="0"/>
              <a:t> that makes French sounds very different from English is that </a:t>
            </a:r>
            <a:r>
              <a:rPr lang="en-GB" b="1" baseline="0" dirty="0" smtClean="0"/>
              <a:t>some consonants </a:t>
            </a:r>
            <a:r>
              <a:rPr lang="en-GB" baseline="0" dirty="0" smtClean="0"/>
              <a:t>at the ends of words are silent.</a:t>
            </a:r>
            <a:br>
              <a:rPr lang="en-GB" baseline="0" dirty="0" smtClean="0"/>
            </a:br>
            <a:r>
              <a:rPr lang="en-GB" baseline="0" dirty="0" smtClean="0"/>
              <a:t>This means you don’t pronounce/sound them out at all.</a:t>
            </a:r>
            <a:br>
              <a:rPr lang="en-GB" baseline="0" dirty="0" smtClean="0"/>
            </a:br>
            <a:r>
              <a:rPr lang="en-GB" baseline="0" dirty="0" smtClean="0"/>
              <a:t>As in the word ‘</a:t>
            </a:r>
            <a:r>
              <a:rPr lang="en-GB" baseline="0" dirty="0" err="1" smtClean="0"/>
              <a:t>dans</a:t>
            </a:r>
            <a:r>
              <a:rPr lang="en-GB" baseline="0" dirty="0" smtClean="0"/>
              <a:t>’ in French.</a:t>
            </a:r>
            <a:br>
              <a:rPr lang="en-GB" baseline="0" dirty="0" smtClean="0"/>
            </a:br>
            <a:r>
              <a:rPr lang="en-GB" baseline="0" dirty="0" smtClean="0"/>
              <a:t/>
            </a:r>
            <a:br>
              <a:rPr lang="en-GB" baseline="0" dirty="0" smtClean="0"/>
            </a:br>
            <a:r>
              <a:rPr lang="en-GB" baseline="0" dirty="0" smtClean="0"/>
              <a:t>Say and repeat the word.</a:t>
            </a:r>
            <a:br>
              <a:rPr lang="en-GB" baseline="0" dirty="0" smtClean="0"/>
            </a:br>
            <a:r>
              <a:rPr lang="en-GB" baseline="0" dirty="0" smtClean="0"/>
              <a:t>Ensure pupils know the meaning (use usual routine for this – e.g. </a:t>
            </a:r>
            <a:r>
              <a:rPr lang="en-GB" baseline="0" dirty="0" err="1" smtClean="0"/>
              <a:t>C’est</a:t>
            </a:r>
            <a:r>
              <a:rPr lang="en-GB" baseline="0" dirty="0" smtClean="0"/>
              <a:t> quoi </a:t>
            </a:r>
            <a:r>
              <a:rPr lang="en-GB" baseline="0" dirty="0" err="1" smtClean="0"/>
              <a:t>en</a:t>
            </a:r>
            <a:r>
              <a:rPr lang="en-GB" baseline="0" dirty="0" smtClean="0"/>
              <a:t> </a:t>
            </a:r>
            <a:r>
              <a:rPr lang="en-GB" baseline="0" dirty="0" err="1" smtClean="0"/>
              <a:t>anglais</a:t>
            </a:r>
            <a:r>
              <a:rPr lang="en-GB" baseline="0" dirty="0" smtClean="0"/>
              <a:t> ‘</a:t>
            </a:r>
            <a:r>
              <a:rPr lang="en-GB" baseline="0" dirty="0" err="1" smtClean="0"/>
              <a:t>dans</a:t>
            </a:r>
            <a:r>
              <a:rPr lang="en-GB" baseline="0" dirty="0" smtClean="0"/>
              <a:t>’? ‘In’, </a:t>
            </a:r>
            <a:r>
              <a:rPr lang="en-GB" baseline="0" dirty="0" err="1" smtClean="0"/>
              <a:t>oui</a:t>
            </a:r>
            <a:r>
              <a:rPr lang="en-GB" baseline="0" dirty="0" smtClean="0"/>
              <a:t>, </a:t>
            </a:r>
            <a:r>
              <a:rPr lang="en-GB" baseline="0" dirty="0" err="1" smtClean="0"/>
              <a:t>c’est</a:t>
            </a:r>
            <a:r>
              <a:rPr lang="en-GB" baseline="0" dirty="0" smtClean="0"/>
              <a:t> </a:t>
            </a:r>
            <a:r>
              <a:rPr lang="en-GB" baseline="0" dirty="0" err="1" smtClean="0"/>
              <a:t>ça</a:t>
            </a:r>
            <a:r>
              <a:rPr lang="en-GB" baseline="0" dirty="0" smtClean="0"/>
              <a:t>.</a:t>
            </a:r>
            <a:r>
              <a:rPr lang="en-GB" dirty="0" smtClean="0"/>
              <a:t/>
            </a:r>
            <a:br>
              <a:rPr lang="en-GB" dirty="0" smtClean="0"/>
            </a:br>
            <a:r>
              <a:rPr lang="en-GB" dirty="0" smtClean="0"/>
              <a:t>A possible gesture to accompany this SSC would be to</a:t>
            </a:r>
            <a:r>
              <a:rPr lang="en-GB" baseline="0" dirty="0" smtClean="0"/>
              <a:t> hold ones finger to ones lips to indicate ‘</a:t>
            </a:r>
            <a:r>
              <a:rPr lang="en-GB" baseline="0" dirty="0" err="1" smtClean="0"/>
              <a:t>Shhhh</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361855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pronunciation of ‘</a:t>
            </a:r>
            <a:r>
              <a:rPr lang="en-GB" dirty="0" err="1" smtClean="0"/>
              <a:t>dans</a:t>
            </a:r>
            <a:r>
              <a:rPr lang="en-GB" dirty="0" smtClean="0"/>
              <a:t>’ again before clicking to animate the</a:t>
            </a:r>
            <a:r>
              <a:rPr lang="en-GB" baseline="0" dirty="0" smtClean="0"/>
              <a:t> ‘X’</a:t>
            </a:r>
            <a:endParaRPr lang="en-GB" dirty="0" smtClean="0"/>
          </a:p>
          <a:p>
            <a:r>
              <a:rPr lang="en-GB" dirty="0" smtClean="0"/>
              <a:t>Possible explanation,</a:t>
            </a:r>
            <a:r>
              <a:rPr lang="en-GB" baseline="0" dirty="0" smtClean="0"/>
              <a:t> in English, if desired:  Let’s see which other final consonants are silent in French.</a:t>
            </a:r>
            <a:br>
              <a:rPr lang="en-GB" baseline="0" dirty="0" smtClean="0"/>
            </a:br>
            <a:r>
              <a:rPr lang="en-GB" baseline="0" dirty="0" smtClean="0"/>
              <a:t>Lead class repetition of the five CLUSTER words.</a:t>
            </a:r>
            <a:br>
              <a:rPr lang="en-GB" baseline="0" dirty="0" smtClean="0"/>
            </a:b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Word frequency rankings (1 is the most common word in French): </a:t>
            </a:r>
            <a:br>
              <a:rPr lang="en-GB" baseline="0" dirty="0" smtClean="0"/>
            </a:br>
            <a:r>
              <a:rPr lang="en-GB" b="1" baseline="0" dirty="0" err="1" smtClean="0"/>
              <a:t>dans</a:t>
            </a:r>
            <a:r>
              <a:rPr lang="en-GB" b="1" baseline="0" dirty="0" smtClean="0"/>
              <a:t> </a:t>
            </a:r>
            <a:r>
              <a:rPr lang="en-GB" baseline="0" dirty="0" smtClean="0"/>
              <a:t>[11]; </a:t>
            </a:r>
            <a:r>
              <a:rPr lang="en-GB" b="1" baseline="0" dirty="0" smtClean="0"/>
              <a:t>petit</a:t>
            </a:r>
            <a:r>
              <a:rPr lang="en-GB" baseline="0" dirty="0" smtClean="0"/>
              <a:t> [138]; </a:t>
            </a:r>
            <a:r>
              <a:rPr lang="en-GB" b="1" baseline="0" dirty="0" smtClean="0"/>
              <a:t>prix</a:t>
            </a:r>
            <a:r>
              <a:rPr lang="en-GB" b="0" baseline="0" dirty="0" smtClean="0"/>
              <a:t>[310]</a:t>
            </a:r>
            <a:r>
              <a:rPr lang="en-GB" baseline="0" dirty="0" smtClean="0"/>
              <a:t> </a:t>
            </a:r>
            <a:r>
              <a:rPr lang="en-GB" b="1" baseline="0" dirty="0" smtClean="0"/>
              <a:t>mot</a:t>
            </a:r>
            <a:r>
              <a:rPr lang="en-GB" baseline="0" dirty="0" smtClean="0"/>
              <a:t> [220]; </a:t>
            </a:r>
            <a:r>
              <a:rPr lang="en-GB" b="1" baseline="0" dirty="0" smtClean="0"/>
              <a:t>grand</a:t>
            </a:r>
            <a:r>
              <a:rPr lang="en-GB" baseline="0" dirty="0" smtClean="0"/>
              <a:t> [59]; </a:t>
            </a:r>
            <a:r>
              <a:rPr lang="en-GB" b="1" baseline="0" dirty="0" err="1" smtClean="0"/>
              <a:t>mais</a:t>
            </a:r>
            <a:r>
              <a:rPr lang="en-GB" baseline="0" dirty="0" smtClean="0"/>
              <a:t> [30]</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smtClean="0">
                <a:solidFill>
                  <a:schemeClr val="tx1"/>
                </a:solidFill>
                <a:effectLst/>
                <a:latin typeface="+mn-lt"/>
                <a:ea typeface="+mn-ea"/>
                <a:cs typeface="+mn-cs"/>
              </a:rPr>
              <a:t>A Frequency Dictionary of French: Core vocabulary for learners </a:t>
            </a:r>
            <a:r>
              <a:rPr lang="en-GB" sz="1200" kern="1200" smtClean="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035199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this round of repetition, ensure that pupils are clear about the meaning of each of these high-frequency words.</a:t>
            </a:r>
            <a:br>
              <a:rPr lang="en-GB" dirty="0" smtClean="0"/>
            </a:br>
            <a:r>
              <a:rPr lang="en-GB" dirty="0" smtClean="0"/>
              <a:t>NB: pictures can,</a:t>
            </a:r>
            <a:r>
              <a:rPr lang="en-GB" baseline="0" dirty="0" smtClean="0"/>
              <a:t> at best, only suggest meaning. Many high-frequency words less concrete than other words, and less easy to communicate unequivocally in pictures.</a:t>
            </a:r>
            <a:br>
              <a:rPr lang="en-GB" baseline="0" dirty="0" smtClean="0"/>
            </a:br>
            <a:r>
              <a:rPr lang="en-GB" baseline="0" dirty="0" smtClean="0"/>
              <a:t>Therefore, teachers should not shy away from giving the English meaning to students, to prevent any erroneous representations taking root in memory.</a:t>
            </a:r>
            <a:br>
              <a:rPr lang="en-GB" baseline="0" dirty="0" smtClean="0"/>
            </a:br>
            <a:r>
              <a:rPr lang="en-GB" baseline="0" dirty="0" smtClean="0"/>
              <a:t>With these words, however, it is expected that pupils will know several of them already.</a:t>
            </a:r>
            <a:br>
              <a:rPr lang="en-GB" baseline="0" dirty="0" smtClean="0"/>
            </a:br>
            <a:r>
              <a:rPr lang="en-GB" baseline="0" dirty="0" smtClean="0"/>
              <a:t/>
            </a:r>
            <a:br>
              <a:rPr lang="en-GB" baseline="0" dirty="0" smtClean="0"/>
            </a:br>
            <a:r>
              <a:rPr lang="en-GB" baseline="0" dirty="0" smtClean="0"/>
              <a:t>Lead class repetition of the five CLUSTER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086103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Some</a:t>
            </a:r>
            <a:r>
              <a:rPr lang="en-GB" baseline="0" dirty="0" smtClean="0"/>
              <a:t> consonants work differently.  CRFL are often pronounced.</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625440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tx1"/>
                </a:solidFill>
                <a:effectLst/>
                <a:latin typeface="+mn-lt"/>
                <a:ea typeface="+mn-ea"/>
                <a:cs typeface="+mn-cs"/>
              </a:rPr>
              <a:t>Pairwork</a:t>
            </a:r>
            <a:r>
              <a:rPr lang="en-GB" sz="1200" b="1" kern="1200" dirty="0" smtClean="0">
                <a:solidFill>
                  <a:schemeClr val="tx1"/>
                </a:solidFill>
                <a:effectLst/>
                <a:latin typeface="+mn-lt"/>
                <a:ea typeface="+mn-ea"/>
                <a:cs typeface="+mn-cs"/>
              </a:rPr>
              <a:t> ‘tennis’</a:t>
            </a:r>
            <a:r>
              <a:rPr lang="en-GB" sz="1200" kern="1200" dirty="0" smtClean="0">
                <a:solidFill>
                  <a:schemeClr val="tx1"/>
                </a:solidFill>
                <a:effectLst/>
                <a:latin typeface="+mn-lt"/>
                <a:ea typeface="+mn-ea"/>
                <a:cs typeface="+mn-cs"/>
              </a:rPr>
              <a:t> – pupils say the words alternately out loud with a partner, building up speed, over 1 minute’s intensive practice.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They call in any order they like, pupils are not allowed to repeat the one they said in their last turn.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Teacher can circulate to listen into their SSC knowledge.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Click on Début</a:t>
            </a:r>
            <a:r>
              <a:rPr lang="en-GB" sz="1200" kern="1200" baseline="0" dirty="0" smtClean="0">
                <a:solidFill>
                  <a:schemeClr val="tx1"/>
                </a:solidFill>
                <a:effectLst/>
                <a:latin typeface="+mn-lt"/>
                <a:ea typeface="+mn-ea"/>
                <a:cs typeface="+mn-cs"/>
              </a:rPr>
              <a:t> to start a one minute timer on the screen.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766306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2 will</a:t>
            </a:r>
            <a:r>
              <a:rPr lang="en-GB" sz="1200" kern="1200" baseline="0" dirty="0">
                <a:solidFill>
                  <a:schemeClr val="tx1"/>
                </a:solidFill>
                <a:effectLst/>
                <a:latin typeface="+mn-lt"/>
                <a:ea typeface="+mn-ea"/>
                <a:cs typeface="+mn-cs"/>
              </a:rPr>
              <a:t> be a brief introduction to NCELP – fusing research and practice more closely than has previously been possible.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Stress the importance of both practitioner knowledge and research – one is no substitute for the other, both are necessary and 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1" kern="1200" dirty="0">
                <a:solidFill>
                  <a:schemeClr val="tx1"/>
                </a:solidFill>
                <a:effectLst/>
                <a:latin typeface="+mn-lt"/>
                <a:ea typeface="+mn-ea"/>
                <a:cs typeface="+mn-cs"/>
              </a:rPr>
              <a:t>Report of the MFL Pedagogy Review </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a:solidFill>
                  <a:schemeClr val="tx1"/>
                </a:solidFill>
                <a:effectLst/>
                <a:latin typeface="+mn-lt"/>
                <a:ea typeface="+mn-ea"/>
                <a:cs typeface="+mn-cs"/>
              </a:rPr>
              <a:t>The National Centre for Excellence for Language Pedagogy (NCELP)’ s approach to FL pedagogy is both research-led and practice-informed, taking into account the time-poor context of curriculum FL learning in English classrooms. </a:t>
            </a:r>
          </a:p>
          <a:p>
            <a:r>
              <a:rPr lang="en-GB" sz="1200" kern="1200" dirty="0">
                <a:solidFill>
                  <a:schemeClr val="tx1"/>
                </a:solidFill>
                <a:effectLst/>
                <a:latin typeface="+mn-lt"/>
                <a:ea typeface="+mn-ea"/>
                <a:cs typeface="+mn-cs"/>
              </a:rPr>
              <a:t>The pedagogy helps pupils establish, early in their course, a robust knowledge of basic vocabulary, grammar, and the sound and spelling systems (phonics). The pedagogy then reinforces this knowledge via planned practice in using the knowledge during meaningful activities</a:t>
            </a:r>
            <a:r>
              <a:rPr lang="en-GB" dirty="0">
                <a:effectLst/>
              </a:rPr>
              <a:t> </a:t>
            </a:r>
            <a:r>
              <a:rPr lang="en-GB" sz="1200" kern="1200" dirty="0">
                <a:solidFill>
                  <a:schemeClr val="tx1"/>
                </a:solidFill>
                <a:effectLst/>
                <a:latin typeface="+mn-lt"/>
                <a:ea typeface="+mn-ea"/>
                <a:cs typeface="+mn-cs"/>
              </a:rPr>
              <a:t> Anon. 2016. </a:t>
            </a:r>
            <a:r>
              <a:rPr lang="en-GB" sz="1200" i="1" kern="1200" dirty="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a:solidFill>
                  <a:schemeClr val="tx1"/>
                </a:solidFill>
                <a:effectLst/>
                <a:latin typeface="+mn-lt"/>
                <a:ea typeface="+mn-ea"/>
                <a:cs typeface="+mn-cs"/>
              </a:rPr>
              <a:t>Bauckham</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a:t>
            </a:fld>
            <a:endParaRPr lang="en-GB"/>
          </a:p>
        </p:txBody>
      </p:sp>
    </p:spTree>
    <p:extLst>
      <p:ext uri="{BB962C8B-B14F-4D97-AF65-F5344CB8AC3E}">
        <p14:creationId xmlns:p14="http://schemas.microsoft.com/office/powerpoint/2010/main" val="275005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Alphabetical</a:t>
            </a:r>
            <a:r>
              <a:rPr lang="en-GB" sz="1200" b="1" kern="1200" baseline="0" dirty="0" smtClean="0">
                <a:solidFill>
                  <a:schemeClr val="tx1"/>
                </a:solidFill>
                <a:effectLst/>
                <a:latin typeface="+mn-lt"/>
                <a:ea typeface="+mn-ea"/>
                <a:cs typeface="+mn-cs"/>
              </a:rPr>
              <a:t> read aloud</a:t>
            </a:r>
            <a:br>
              <a:rPr lang="en-GB" sz="1200" b="1"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Individually (but all at once) 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631540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Whole class: </a:t>
            </a:r>
            <a:r>
              <a:rPr lang="en-GB" sz="1200" kern="1200" dirty="0" smtClean="0">
                <a:solidFill>
                  <a:schemeClr val="tx1"/>
                </a:solidFill>
                <a:effectLst/>
                <a:latin typeface="+mn-lt"/>
                <a:ea typeface="+mn-ea"/>
                <a:cs typeface="+mn-cs"/>
              </a:rPr>
              <a:t>SFC, with the rest of the word obscured, allows the teacher to cue elicitation, the</a:t>
            </a:r>
            <a:r>
              <a:rPr lang="en-GB" sz="1200" kern="1200" baseline="0" dirty="0" smtClean="0">
                <a:solidFill>
                  <a:schemeClr val="tx1"/>
                </a:solidFill>
                <a:effectLst/>
                <a:latin typeface="+mn-lt"/>
                <a:ea typeface="+mn-ea"/>
                <a:cs typeface="+mn-cs"/>
              </a:rPr>
              <a:t> cue being the SFC plus the picture at this stage, </a:t>
            </a:r>
            <a:r>
              <a:rPr lang="en-GB" sz="1200" kern="1200" dirty="0" smtClean="0">
                <a:solidFill>
                  <a:schemeClr val="tx1"/>
                </a:solidFill>
                <a:effectLst/>
                <a:latin typeface="+mn-lt"/>
                <a:ea typeface="+mn-ea"/>
                <a:cs typeface="+mn-cs"/>
              </a:rPr>
              <a:t>which also acts as memorisation practice. </a:t>
            </a:r>
            <a:r>
              <a:rPr lang="en-GB" baseline="0" dirty="0" smtClean="0"/>
              <a:t/>
            </a:r>
            <a:br>
              <a:rPr lang="en-GB" baseline="0" dirty="0" smtClean="0"/>
            </a:br>
            <a:r>
              <a:rPr lang="en-GB" baseline="0" dirty="0" smtClean="0"/>
              <a:t>Note that the final letter is still a different colour but the strikethrough has been removed.</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42801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325128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r>
              <a:rPr lang="en-GB" dirty="0"/>
              <a:t/>
            </a:r>
            <a:br>
              <a:rPr lang="en-GB" dirty="0"/>
            </a:br>
            <a:r>
              <a:rPr lang="en-GB" dirty="0"/>
              <a:t>We start from the Pedagogy Review</a:t>
            </a:r>
            <a:r>
              <a:rPr lang="en-GB" baseline="0" dirty="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‘So how do we do this?’  Do we know the frequency of the words we are teaching?  Do we have any way of knowing?  </a:t>
            </a:r>
            <a:br>
              <a:rPr lang="en-GB" baseline="0" dirty="0"/>
            </a:br>
            <a:r>
              <a:rPr lang="en-GB" baseline="0" dirty="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Handout 1: Vocabulary lists, rationale and uses</a:t>
            </a:r>
            <a:br>
              <a:rPr lang="en-GB" b="1" baseline="0" dirty="0"/>
            </a:br>
            <a:r>
              <a:rPr lang="en-GB" b="0" baseline="0" dirty="0"/>
              <a:t>People will need to read this later</a:t>
            </a: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Also on the portal, here: </a:t>
            </a:r>
            <a:r>
              <a:rPr lang="en-GB" dirty="0" smtClean="0">
                <a:hlinkClick r:id="rId3"/>
              </a:rPr>
              <a:t>https://resources.ncelp.org/concern/resources/t722h880z?locale=en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628574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Section 2: Which words?</a:t>
            </a:r>
            <a:r>
              <a:rPr lang="en-GB" dirty="0"/>
              <a:t/>
            </a:r>
            <a:br>
              <a:rPr lang="en-GB" dirty="0"/>
            </a:br>
            <a:r>
              <a:rPr lang="en-GB" dirty="0"/>
              <a:t>The</a:t>
            </a:r>
            <a:r>
              <a:rPr lang="en-GB" baseline="0" dirty="0"/>
              <a:t> 3</a:t>
            </a:r>
            <a:r>
              <a:rPr lang="en-GB" baseline="30000" dirty="0"/>
              <a:t>rd</a:t>
            </a:r>
            <a:r>
              <a:rPr lang="en-GB" baseline="0" dirty="0"/>
              <a:t> bullet summarises the suggestions for use section within Handout 1.  STs will have just read this so this is just to emphasise the importance of the lists so that teachers understand fully what they are.</a:t>
            </a:r>
            <a:br>
              <a:rPr lang="en-GB" baseline="0" dirty="0"/>
            </a:br>
            <a:r>
              <a:rPr lang="en-GB" baseline="0" dirty="0"/>
              <a:t>For further detail and for examples, refer to Handout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resources themselves will model how frequencies have been used to inform the selection of vocabulary for teaching (e.g. 10 word selections of mixed word classes within one semantic field).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165592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Section 2: Which words?</a:t>
            </a:r>
            <a:br>
              <a:rPr lang="en-GB" b="1" dirty="0"/>
            </a:br>
            <a:endParaRPr lang="en-GB" b="1" dirty="0"/>
          </a:p>
          <a:p>
            <a:r>
              <a:rPr lang="en-GB" b="1" dirty="0"/>
              <a:t>Handouts</a:t>
            </a:r>
            <a:r>
              <a:rPr lang="en-GB" b="1" baseline="0" dirty="0"/>
              <a:t> 2,3,4</a:t>
            </a:r>
            <a:r>
              <a:rPr lang="en-GB" baseline="0" dirty="0"/>
              <a:t>: EXTRACTS of the vocabulary lists for French, German and Spanish.</a:t>
            </a:r>
            <a:br>
              <a:rPr lang="en-GB" baseline="0" dirty="0"/>
            </a:br>
            <a:r>
              <a:rPr lang="en-GB" baseline="0" dirty="0"/>
              <a:t>This slide is a screen shot of the Spanish one.</a:t>
            </a:r>
            <a:br>
              <a:rPr lang="en-GB" baseline="0" dirty="0"/>
            </a:br>
            <a:r>
              <a:rPr lang="en-GB" baseline="0" dirty="0"/>
              <a:t>Point out that some of the inclusions in the list lie outside the top 5000 words.  Given that an ambitious aim of 2000 words is commensurate with the expected vocabulary size for Common European Framework of Reference B1, it is significant that significant numbers of words on the GCSE list lie outside this frequency range.  Clearly, some words will naturally lie outside the top 2000 and nevertheless be valid.  However, in the theme of weather, we might rightly ask whether all of these less frequent items need necessarily to be learnt (at the expense of other, more frequent, vocabulary).</a:t>
            </a:r>
          </a:p>
          <a:p>
            <a:r>
              <a:rPr lang="en-GB" baseline="0" dirty="0"/>
              <a:t>NB:  It is important to say at this point that NCELP has set out to share this work with the awarding bodies, and that it is hoped that frequency will play a significant role in any future GCSE specification.  However, changes to vocabulary lists are clearly not permitted within the life of a specification, so as it stands, the lists are for teacher use.  It does stand to reason, however, that (with the notable exceptions of words like ‘</a:t>
            </a:r>
            <a:r>
              <a:rPr lang="en-GB" baseline="0" dirty="0" err="1"/>
              <a:t>ayuntamiento</a:t>
            </a:r>
            <a:r>
              <a:rPr lang="en-GB" baseline="0" dirty="0"/>
              <a:t> (town hall) and ‘</a:t>
            </a:r>
            <a:r>
              <a:rPr lang="en-GB" baseline="0" dirty="0" err="1"/>
              <a:t>ajedrez</a:t>
            </a:r>
            <a:r>
              <a:rPr lang="en-GB" baseline="0" dirty="0"/>
              <a:t>’ (chess) which we know that awarding bodies like to put into their papers), question writers probably do tend to use the more common words in these lists, so that we would do no harm to ensure that the most frequent words in these lists are known well by all learners.  In doing this, we also ensure that learners are better prepared for communication outside the classroom, since these are the more frequently used words.</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009462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Section 2: Which 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2: </a:t>
            </a:r>
            <a:r>
              <a:rPr lang="en-GB" sz="1200" b="1" kern="1200" dirty="0">
                <a:solidFill>
                  <a:schemeClr val="tx1"/>
                </a:solidFill>
                <a:effectLst/>
                <a:latin typeface="+mn-lt"/>
                <a:ea typeface="+mn-ea"/>
                <a:cs typeface="+mn-cs"/>
              </a:rPr>
              <a:t>Focusing on the verb lexicon:  Why and how to teach a verb vocabulary.</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a:t>
            </a:r>
            <a:r>
              <a:rPr lang="en-GB" dirty="0" smtClean="0"/>
              <a:t>people </a:t>
            </a:r>
            <a:r>
              <a:rPr lang="en-GB" dirty="0"/>
              <a:t>will have to read this later</a:t>
            </a:r>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https://resources.ncelp.org/concern/resources/cj82k728n?locale=en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903911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Section 2: Which 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describes the essential features of the sets of verb resources, a sample of which will follow this slide.</a:t>
            </a:r>
            <a:br>
              <a:rPr lang="en-GB" dirty="0"/>
            </a:br>
            <a:r>
              <a:rPr lang="en-GB" dirty="0"/>
              <a:t>Refer to the handouts</a:t>
            </a:r>
            <a:r>
              <a:rPr lang="en-GB" baseline="0" dirty="0"/>
              <a:t> which list all of the verbs and the sentences that are included in the PowerPoint resources.</a:t>
            </a:r>
            <a:r>
              <a:rPr lang="en-GB" dirty="0"/>
              <a:t/>
            </a:r>
            <a:br>
              <a:rPr lang="en-GB" dirty="0"/>
            </a:br>
            <a:r>
              <a:rPr lang="en-GB" b="1" dirty="0"/>
              <a:t>Handouts</a:t>
            </a:r>
            <a:r>
              <a:rPr lang="en-GB" b="1" baseline="0" dirty="0"/>
              <a:t> 3,4,5: </a:t>
            </a:r>
            <a:r>
              <a:rPr lang="en-GB" baseline="0" dirty="0"/>
              <a:t/>
            </a:r>
            <a:br>
              <a:rPr lang="en-GB" baseline="0" dirty="0"/>
            </a:br>
            <a:r>
              <a:rPr lang="en-GB" baseline="0" dirty="0"/>
              <a:t>French 25 and 15 verbs and </a:t>
            </a:r>
            <a:r>
              <a:rPr lang="en-GB" baseline="0" dirty="0" smtClean="0"/>
              <a:t>sentences</a:t>
            </a:r>
            <a:br>
              <a:rPr lang="en-GB" baseline="0" dirty="0" smtClean="0"/>
            </a:br>
            <a:r>
              <a:rPr lang="en-GB" dirty="0" smtClean="0">
                <a:hlinkClick r:id="rId3"/>
              </a:rPr>
              <a:t>https://resources.ncelp.org/concern/resources/7w62f8209?locale=en</a:t>
            </a:r>
            <a:r>
              <a:rPr lang="en-GB" baseline="0" dirty="0"/>
              <a:t/>
            </a:r>
            <a:br>
              <a:rPr lang="en-GB" baseline="0" dirty="0"/>
            </a:br>
            <a:r>
              <a:rPr lang="en-GB" baseline="0" dirty="0"/>
              <a:t>German 25 and 15 verbs and </a:t>
            </a:r>
            <a:r>
              <a:rPr lang="en-GB" baseline="0" dirty="0" smtClean="0"/>
              <a:t>sentences</a:t>
            </a:r>
            <a:br>
              <a:rPr lang="en-GB" baseline="0" dirty="0" smtClean="0"/>
            </a:br>
            <a:r>
              <a:rPr lang="en-GB" dirty="0" smtClean="0">
                <a:hlinkClick r:id="rId4"/>
              </a:rPr>
              <a:t>https://resources.ncelp.org/concern/resources/qf85nb285?locale=en</a:t>
            </a:r>
            <a:r>
              <a:rPr lang="en-GB" baseline="0" dirty="0"/>
              <a:t/>
            </a:r>
            <a:br>
              <a:rPr lang="en-GB" baseline="0" dirty="0"/>
            </a:br>
            <a:r>
              <a:rPr lang="en-GB" baseline="0" dirty="0"/>
              <a:t>Spanish 25 and 15 verbs and </a:t>
            </a:r>
            <a:r>
              <a:rPr lang="en-GB" baseline="0" dirty="0" smtClean="0"/>
              <a:t>sentences</a:t>
            </a:r>
            <a:br>
              <a:rPr lang="en-GB" baseline="0" dirty="0" smtClean="0"/>
            </a:br>
            <a:r>
              <a:rPr lang="en-GB" dirty="0" smtClean="0">
                <a:hlinkClick r:id="rId5"/>
              </a:rPr>
              <a:t>https://resources.ncelp.org/concern/resources/0p0966881?locale=en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493076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Just choose one language to show an example of one of the 25 high-frequency verb presentations.</a:t>
            </a:r>
            <a:br>
              <a:rPr lang="en-GB" dirty="0"/>
            </a:br>
            <a:r>
              <a:rPr lang="en-GB" dirty="0"/>
              <a:t>At the end of the 6</a:t>
            </a:r>
            <a:r>
              <a:rPr lang="en-GB" baseline="30000" dirty="0"/>
              <a:t>th</a:t>
            </a:r>
            <a:r>
              <a:rPr lang="en-GB" baseline="0" dirty="0"/>
              <a:t> verb slide, there is an ACTION BUTTON – click this to take you to </a:t>
            </a:r>
            <a:r>
              <a:rPr lang="en-GB" b="1" baseline="0" dirty="0"/>
              <a:t>slide 40 </a:t>
            </a:r>
            <a:r>
              <a:rPr lang="en-GB" baseline="0" dirty="0"/>
              <a:t>to resume the presentation.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921890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59446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starting from the point of view of our practice where it is currently, and what the recent work with NCELP suggests might be areas for development.</a:t>
            </a:r>
            <a:br>
              <a:rPr lang="en-GB" dirty="0"/>
            </a:br>
            <a:r>
              <a:rPr lang="en-GB" dirty="0"/>
              <a:t>Remembering</a:t>
            </a:r>
            <a:r>
              <a:rPr lang="en-GB" baseline="0" dirty="0"/>
              <a:t> that we have been embedding phonics, focusing on vocabulary learning, retention and recall, and teaching grammar in a sustained way for a long time.</a:t>
            </a:r>
            <a:br>
              <a:rPr lang="en-GB" baseline="0" dirty="0"/>
            </a:br>
            <a:r>
              <a:rPr lang="en-GB" baseline="0" dirty="0"/>
              <a:t>So what are the key messages from research that suggest we develop what we do?</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3</a:t>
            </a:fld>
            <a:endParaRPr lang="en-GB"/>
          </a:p>
        </p:txBody>
      </p:sp>
    </p:spTree>
    <p:extLst>
      <p:ext uri="{BB962C8B-B14F-4D97-AF65-F5344CB8AC3E}">
        <p14:creationId xmlns:p14="http://schemas.microsoft.com/office/powerpoint/2010/main" val="3435052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630850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974492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437209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4384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307709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88627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Posters</a:t>
            </a:r>
            <a:r>
              <a:rPr lang="en-GB" baseline="0" dirty="0"/>
              <a:t> of the 25 most common and 15 other high-frequency </a:t>
            </a:r>
            <a:r>
              <a:rPr lang="en-GB" baseline="0" dirty="0" smtClean="0"/>
              <a:t>‘prototype</a:t>
            </a:r>
            <a:r>
              <a:rPr lang="en-GB" baseline="0" dirty="0"/>
              <a:t>’ verbs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47</a:t>
            </a:fld>
            <a:endParaRPr lang="en-GB"/>
          </a:p>
        </p:txBody>
      </p:sp>
    </p:spTree>
    <p:extLst>
      <p:ext uri="{BB962C8B-B14F-4D97-AF65-F5344CB8AC3E}">
        <p14:creationId xmlns:p14="http://schemas.microsoft.com/office/powerpoint/2010/main" val="75173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Mixed</a:t>
            </a:r>
            <a:r>
              <a:rPr lang="en-GB" b="1" baseline="0" dirty="0"/>
              <a:t> class vocabulary sets</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are now going to look at a sequence of resources to show a range of opportunities to encounter, practise, consolidate, develop and assess vocabulary.</a:t>
            </a:r>
            <a:br>
              <a:rPr lang="en-GB" baseline="0" dirty="0"/>
            </a:br>
            <a:r>
              <a:rPr lang="en-GB" b="1" baseline="0" dirty="0"/>
              <a:t>There are two sequences for French, one for Spanish and one for German.</a:t>
            </a:r>
            <a:br>
              <a:rPr lang="en-GB" b="1" baseline="0" dirty="0"/>
            </a:br>
            <a:r>
              <a:rPr lang="en-GB" b="1" baseline="0" dirty="0"/>
              <a:t>NB: You need to open one of the four vocabulary teaching sequence resources at this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Handout :</a:t>
            </a:r>
            <a:r>
              <a:rPr lang="en-GB" sz="1200" kern="1200" dirty="0">
                <a:solidFill>
                  <a:schemeClr val="tx1"/>
                </a:solidFill>
                <a:effectLst/>
                <a:latin typeface="+mn-lt"/>
                <a:ea typeface="+mn-ea"/>
                <a:cs typeface="+mn-cs"/>
              </a:rPr>
              <a:t>  Sample sets of vocabulary (to accompany the resource PowerPoints</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Handout :</a:t>
            </a:r>
            <a:r>
              <a:rPr lang="en-GB" sz="1200" kern="1200" dirty="0">
                <a:solidFill>
                  <a:schemeClr val="tx1"/>
                </a:solidFill>
                <a:effectLst/>
                <a:latin typeface="+mn-lt"/>
                <a:ea typeface="+mn-ea"/>
                <a:cs typeface="+mn-cs"/>
              </a:rPr>
              <a:t> Teacher notes to accompany the teaching sequence PowerPoints</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https://resources.ncelp.org/concern/resources/sb397825r?locale=en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Describe</a:t>
            </a:r>
            <a:r>
              <a:rPr lang="en-GB" baseline="0" dirty="0"/>
              <a:t> the thinking behind the selection of words as a mixed word class set.</a:t>
            </a:r>
            <a:br>
              <a:rPr lang="en-GB" baseline="0" dirty="0"/>
            </a:br>
            <a:r>
              <a:rPr lang="en-GB" baseline="0" dirty="0"/>
              <a:t>1) Sets of words of one word class (e.g. nouns or verb phrases) lend themselves to minimal manipulation in the early stages.  With a set of 10 nouns, when sentences are used, they will just use one set phrase (e.g. </a:t>
            </a:r>
            <a:r>
              <a:rPr lang="en-GB" baseline="0" dirty="0" err="1"/>
              <a:t>J’aime</a:t>
            </a:r>
            <a:r>
              <a:rPr lang="en-GB" baseline="0" dirty="0"/>
              <a:t> / Je </a:t>
            </a:r>
            <a:r>
              <a:rPr lang="en-GB" baseline="0" dirty="0" err="1"/>
              <a:t>n’aime</a:t>
            </a:r>
            <a:r>
              <a:rPr lang="en-GB" baseline="0" dirty="0"/>
              <a:t> pas) in which to ‘set’ the new vocabulary, so that pupils produce identical sentence structures and vary only the nouns.  The ‘formula’ given doesn’t encourage pupils to keep thinking about the meaning of the whole sentence (i.e. including the verb), but just the nouns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There is also some evidence that says that learners can find it more difficult to remember a set of words from just one word class (a notion that they are ‘competing for the same cognitive slot’).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Words from different classes lend themselves more naturally to ‘meaning making ‘from the outset.  They are themselves the object of learning so, without cognitive overload of bringing in other language with which to build sentences, pupils can make immediate use of the new set of vocabulary to construct sentences and express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All of this leads to more secure word-form-meaning mapping and the opportunities for more focused language processing and then creation increases the chances that the language will be embedded and retained over time.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708422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761097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for French</a:t>
            </a:r>
            <a:br>
              <a:rPr lang="en-GB" dirty="0"/>
            </a:br>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French).</a:t>
            </a:r>
            <a:endParaRPr lang="en-GB" dirty="0"/>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1990376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a:t>
            </a:r>
            <a:r>
              <a:rPr lang="en-GB" baseline="0" dirty="0"/>
              <a:t> to keep flagging the use of research findings (within the UK classroom context, wherever possible) to inform the pedagogy</a:t>
            </a:r>
            <a:endParaRPr lang="en-GB" dirty="0"/>
          </a:p>
          <a:p>
            <a:endParaRPr lang="en-GB" dirty="0"/>
          </a:p>
          <a:p>
            <a:r>
              <a:rPr lang="en-GB" dirty="0" err="1"/>
              <a:t>Erler</a:t>
            </a:r>
            <a:r>
              <a:rPr lang="en-GB" dirty="0"/>
              <a:t>, L. and </a:t>
            </a:r>
            <a:r>
              <a:rPr lang="en-GB" dirty="0" err="1"/>
              <a:t>Macaro</a:t>
            </a:r>
            <a:r>
              <a:rPr lang="en-GB" dirty="0"/>
              <a:t>, E. (2012) ‘Decoding Ability in French as a Foreign Language and Language Learning Motivation’. The Modern Language Journal, 95(4): 496-518.</a:t>
            </a:r>
          </a:p>
          <a:p>
            <a:r>
              <a:rPr lang="en-GB" dirty="0"/>
              <a:t>Porter, A.M. (2014) An early start to French literacy:  Learning the spoken and written word simultaneously in English primary schools.  PhD thesis, University of Southampton.</a:t>
            </a:r>
          </a:p>
          <a:p>
            <a:r>
              <a:rPr lang="en-GB" dirty="0" err="1"/>
              <a:t>Woore</a:t>
            </a:r>
            <a:r>
              <a:rPr lang="en-GB" dirty="0"/>
              <a:t>, R. (2007) ‘“</a:t>
            </a:r>
            <a:r>
              <a:rPr lang="en-GB" dirty="0" err="1"/>
              <a:t>Weisse</a:t>
            </a:r>
            <a:r>
              <a:rPr lang="en-GB" dirty="0"/>
              <a:t> </a:t>
            </a:r>
            <a:r>
              <a:rPr lang="en-GB" dirty="0" err="1"/>
              <a:t>Maus</a:t>
            </a:r>
            <a:r>
              <a:rPr lang="en-GB" dirty="0"/>
              <a:t> in </a:t>
            </a:r>
            <a:r>
              <a:rPr lang="en-GB" dirty="0" err="1"/>
              <a:t>Meinem</a:t>
            </a:r>
            <a:r>
              <a:rPr lang="en-GB" dirty="0"/>
              <a:t> </a:t>
            </a:r>
            <a:r>
              <a:rPr lang="en-GB" dirty="0" err="1"/>
              <a:t>Haus</a:t>
            </a:r>
            <a:r>
              <a:rPr lang="en-GB" dirty="0"/>
              <a:t>”: Using Poems and Learner Strategies to Help Learners Decode the Sounds of the L2’. Language Learning Journal, vol. 35, no. 2, pp. 175-188.</a:t>
            </a:r>
          </a:p>
          <a:p>
            <a:r>
              <a:rPr lang="en-GB" dirty="0" err="1"/>
              <a:t>Woore</a:t>
            </a:r>
            <a:r>
              <a:rPr lang="en-GB" dirty="0"/>
              <a:t>, R. (2009) ‘Beginners’ progress in decoding L2 French: some longitudinal evidence from English Modern Foreign Languages classrooms’. Language Learning Journal, vol. 37, no. 1, pp. 3-18.</a:t>
            </a:r>
          </a:p>
          <a:p>
            <a:r>
              <a:rPr lang="en-GB" dirty="0" err="1"/>
              <a:t>Woore</a:t>
            </a:r>
            <a:r>
              <a:rPr lang="en-GB" dirty="0"/>
              <a:t>, R. (2010) ‘Thinking aloud about L2 decoding: an exploration into the strategies used by beginner learners when pronouncing unfamiliar French words’. Language Learning Journal, vol. 38, no. 1, pp. 3-17.</a:t>
            </a:r>
          </a:p>
          <a:p>
            <a:r>
              <a:rPr lang="en-GB" dirty="0" err="1"/>
              <a:t>Woore</a:t>
            </a:r>
            <a:r>
              <a:rPr lang="en-GB" dirty="0"/>
              <a:t>, R. (2011) Investigating and developing beginner learners’ decoding proficiency in second language French: an evaluation of two programmes of instruction. Unpublished PhD thesis, University of Oxford.</a:t>
            </a:r>
          </a:p>
          <a:p>
            <a:r>
              <a:rPr lang="en-GB" dirty="0" err="1"/>
              <a:t>Woore</a:t>
            </a:r>
            <a:r>
              <a:rPr lang="en-GB" dirty="0"/>
              <a:t>, R. (2014) ‘Beginner learners’ progress in decoding L2 French: transfer effects in typologically similar L1-L2 writing systems’.  Writing Systems Research, volume 4(2): 167-189.</a:t>
            </a:r>
          </a:p>
          <a:p>
            <a:r>
              <a:rPr lang="en-GB" dirty="0" err="1"/>
              <a:t>Woore</a:t>
            </a:r>
            <a:r>
              <a:rPr lang="en-GB" dirty="0"/>
              <a:t>, R (2018) ‘Learners’ pronunciations of familiar and unfamiliar French words: what can they tell us about phonological decoding in an L2?’ The Language Learning Journal, 46(4):456-69. </a:t>
            </a:r>
          </a:p>
          <a:p>
            <a:r>
              <a:rPr lang="en-GB" dirty="0" err="1"/>
              <a:t>Woore</a:t>
            </a:r>
            <a:r>
              <a:rPr lang="en-GB" dirty="0"/>
              <a:t>, R., Graham, S., Porter, A., Courtney, L. and </a:t>
            </a:r>
            <a:r>
              <a:rPr lang="en-GB" dirty="0" err="1"/>
              <a:t>Savory</a:t>
            </a:r>
            <a:r>
              <a:rPr lang="en-GB" dirty="0"/>
              <a:t>, C. (2018) Foreign Language Education: Unlocking Reading (FLEUR) - A study into the teaching of reading to beginner learners of French in secondary school.  https://ora.ox.ac.uk/objects/uuid:4b0cb239-72f0-49e4-8f32-3672625884f0</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177900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for German</a:t>
            </a:r>
            <a:br>
              <a:rPr lang="en-GB" dirty="0"/>
            </a:br>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German).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3091256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Developing</a:t>
            </a:r>
            <a:r>
              <a:rPr lang="en-GB" b="1" baseline="0" dirty="0"/>
              <a:t> use</a:t>
            </a:r>
            <a:br>
              <a:rPr lang="en-GB" b="1" baseline="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Given the fact that the main focus within the Teaching Sequence PowerPoints is</a:t>
            </a:r>
            <a:r>
              <a:rPr lang="en-GB" baseline="0" dirty="0"/>
              <a:t> to show first encounters and consolidation, and the fact that teachers will browse those in their own language, but undoubtedly won’t see all of what has been created, it seems useful here to draw together a few examples of the Developing phase activities, in particular the Information Gap tasks, across different languages.</a:t>
            </a:r>
            <a:br>
              <a:rPr lang="en-GB" baseline="0" dirty="0"/>
            </a:br>
            <a:r>
              <a:rPr lang="en-GB" baseline="0" dirty="0"/>
              <a:t>These have also been reproduced as Handouts of the actual pupil resources themselves, as without these, it’s sometimes difficult to grasp the nature of the activity.</a:t>
            </a:r>
            <a:br>
              <a:rPr lang="en-GB" baseline="0" dirty="0"/>
            </a:br>
            <a:r>
              <a:rPr lang="en-GB" baseline="0" dirty="0"/>
              <a:t/>
            </a:r>
            <a:br>
              <a:rPr lang="en-GB" baseline="0" dirty="0"/>
            </a:br>
            <a:r>
              <a:rPr lang="en-GB" baseline="0" dirty="0"/>
              <a:t>At this point, give out the separate </a:t>
            </a:r>
            <a:r>
              <a:rPr lang="en-GB" b="1" baseline="0" dirty="0"/>
              <a:t>Resources Handouts </a:t>
            </a:r>
            <a:r>
              <a:rPr lang="en-GB" baseline="0" dirty="0"/>
              <a:t>selection.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3533401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
            </a:r>
            <a:br>
              <a:rPr lang="en-GB" dirty="0" smtClean="0">
                <a:hlinkClick r:id="rId3"/>
              </a:rPr>
            </a:br>
            <a:r>
              <a:rPr lang="en-GB" dirty="0" smtClean="0">
                <a:hlinkClick r:id="rId3"/>
              </a:rPr>
              <a:t>https://resources.ncelp.org/concern/resources/hh63sv88v?locale=en</a:t>
            </a:r>
            <a:endParaRPr lang="en-GB" dirty="0" smtClean="0"/>
          </a:p>
          <a:p>
            <a:r>
              <a:rPr lang="en-GB" dirty="0" smtClean="0"/>
              <a:t>French</a:t>
            </a:r>
          </a:p>
          <a:p>
            <a:r>
              <a:rPr lang="en-GB" dirty="0" smtClean="0">
                <a:hlinkClick r:id="rId4"/>
              </a:rPr>
              <a:t>https://resources.ncelp.org/concern/resources/1g05fb61q?locale=en</a:t>
            </a:r>
            <a:endParaRPr lang="en-GB" dirty="0" smtClean="0"/>
          </a:p>
          <a:p>
            <a:r>
              <a:rPr lang="en-GB" dirty="0" smtClean="0"/>
              <a:t>Spanish</a:t>
            </a:r>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84615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r>
              <a:rPr lang="en-GB" b="1" baseline="0" dirty="0"/>
              <a:t> with the resources handouts</a:t>
            </a:r>
          </a:p>
          <a:p>
            <a:r>
              <a:rPr lang="en-GB" b="1" baseline="0" dirty="0"/>
              <a:t>This one is for the 15 </a:t>
            </a:r>
            <a:r>
              <a:rPr lang="en-GB" b="1" baseline="0" dirty="0" smtClean="0"/>
              <a:t>prototype German verbs</a:t>
            </a:r>
            <a:br>
              <a:rPr lang="en-GB" b="1" baseline="0" dirty="0" smtClean="0"/>
            </a:br>
            <a:r>
              <a:rPr lang="en-GB" dirty="0" smtClean="0">
                <a:hlinkClick r:id="rId3"/>
              </a:rPr>
              <a:t>https://resources.ncelp.org/concern/resources/w08929935?locale=en</a:t>
            </a:r>
            <a:endParaRPr lang="en-GB" b="1" dirty="0"/>
          </a:p>
          <a:p>
            <a:r>
              <a:rPr lang="en-GB" dirty="0"/>
              <a:t>A collaborative information gap exercise to practise the verbs introduced in the 15 </a:t>
            </a:r>
            <a:r>
              <a:rPr lang="en-GB" dirty="0" smtClean="0"/>
              <a:t>prototype verbs </a:t>
            </a:r>
            <a:r>
              <a:rPr lang="en-GB" dirty="0"/>
              <a:t>PowerPoint 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each have a set of pictures and ask each other questions about what is in their pictures in order to find out which pictures occur in both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picture/ person is numbered in order to reduce cognitive load and focus attention on verbs rather than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Eins</a:t>
            </a:r>
            <a:r>
              <a:rPr lang="en-GB" dirty="0"/>
              <a:t> </a:t>
            </a:r>
            <a:r>
              <a:rPr lang="en-GB" dirty="0" err="1"/>
              <a:t>schläft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numbers do not match across the sets so as not to give the solution away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55</a:t>
            </a:fld>
            <a:endParaRPr lang="en-GB">
              <a:solidFill>
                <a:prstClr val="black"/>
              </a:solidFill>
            </a:endParaRPr>
          </a:p>
        </p:txBody>
      </p:sp>
    </p:spTree>
    <p:extLst>
      <p:ext uri="{BB962C8B-B14F-4D97-AF65-F5344CB8AC3E}">
        <p14:creationId xmlns:p14="http://schemas.microsoft.com/office/powerpoint/2010/main" val="3246930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56</a:t>
            </a:fld>
            <a:endParaRPr lang="en-GB">
              <a:solidFill>
                <a:prstClr val="black"/>
              </a:solidFill>
            </a:endParaRPr>
          </a:p>
        </p:txBody>
      </p:sp>
    </p:spTree>
    <p:extLst>
      <p:ext uri="{BB962C8B-B14F-4D97-AF65-F5344CB8AC3E}">
        <p14:creationId xmlns:p14="http://schemas.microsoft.com/office/powerpoint/2010/main" val="128683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r>
              <a:rPr lang="en-GB" b="1" baseline="0" dirty="0"/>
              <a:t> also available in the resources section</a:t>
            </a:r>
          </a:p>
          <a:p>
            <a:endParaRPr lang="en-GB" b="1" baseline="0" dirty="0"/>
          </a:p>
          <a:p>
            <a:r>
              <a:rPr lang="en-GB" b="1" baseline="0" dirty="0"/>
              <a:t>This can be easily adapted for French and Spanish</a:t>
            </a:r>
            <a:r>
              <a:rPr lang="en-GB" b="1" baseline="0" dirty="0" smtClean="0"/>
              <a:t>. Pictures are non-language specific.</a:t>
            </a:r>
            <a:br>
              <a:rPr lang="en-GB" b="1" baseline="0" dirty="0" smtClean="0"/>
            </a:br>
            <a:r>
              <a:rPr lang="en-GB" b="1" baseline="0" dirty="0" smtClean="0"/>
              <a:t/>
            </a:r>
            <a:br>
              <a:rPr lang="en-GB" b="1" baseline="0" dirty="0" smtClean="0"/>
            </a:br>
            <a:r>
              <a:rPr lang="en-GB" dirty="0" smtClean="0">
                <a:hlinkClick r:id="rId3"/>
              </a:rPr>
              <a:t>https://resources.ncelp.org/concern/resources/st74cq459?locale=en</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3329224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 shot of full resource – just so the game can</a:t>
            </a:r>
            <a:r>
              <a:rPr lang="en-GB" baseline="0" dirty="0"/>
              <a:t> be visualised!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1348411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hlinkClick r:id="" action="ppaction://noaction"/>
            </a:endParaRPr>
          </a:p>
          <a:p>
            <a:r>
              <a:rPr lang="en-GB" sz="1200" b="0" i="0" u="none" strike="noStrike" kern="1200" dirty="0">
                <a:solidFill>
                  <a:schemeClr val="tx1"/>
                </a:solidFill>
                <a:effectLst/>
                <a:latin typeface="+mn-lt"/>
                <a:ea typeface="+mn-ea"/>
                <a:cs typeface="+mn-cs"/>
                <a:hlinkClick r:id="" action="ppaction://noaction"/>
              </a:rPr>
              <a:t>https://www.audio-lingua.eu/spip.php?article1416</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When</a:t>
            </a:r>
            <a:r>
              <a:rPr lang="en-GB" sz="1200" b="0" i="0" u="none" strike="noStrike" kern="1200" baseline="0" dirty="0">
                <a:solidFill>
                  <a:schemeClr val="tx1"/>
                </a:solidFill>
                <a:effectLst/>
                <a:latin typeface="+mn-lt"/>
                <a:ea typeface="+mn-ea"/>
                <a:cs typeface="+mn-cs"/>
              </a:rPr>
              <a:t> pupils have already spent some time learning and using the verb ‘</a:t>
            </a:r>
            <a:r>
              <a:rPr lang="en-GB" sz="1200" b="0" i="0" u="none" strike="noStrike" kern="1200" baseline="0" dirty="0" err="1">
                <a:solidFill>
                  <a:schemeClr val="tx1"/>
                </a:solidFill>
                <a:effectLst/>
                <a:latin typeface="+mn-lt"/>
                <a:ea typeface="+mn-ea"/>
                <a:cs typeface="+mn-cs"/>
              </a:rPr>
              <a:t>etre</a:t>
            </a:r>
            <a:r>
              <a:rPr lang="en-GB" sz="1200" b="0" i="0" u="none" strike="noStrike" kern="1200" baseline="0" dirty="0">
                <a:solidFill>
                  <a:schemeClr val="tx1"/>
                </a:solidFill>
                <a:effectLst/>
                <a:latin typeface="+mn-lt"/>
                <a:ea typeface="+mn-ea"/>
                <a:cs typeface="+mn-cs"/>
              </a:rPr>
              <a:t>’, and they are very familiar with ‘</a:t>
            </a:r>
            <a:r>
              <a:rPr lang="en-GB" sz="1200" b="0" i="0" u="none" strike="noStrike" kern="1200" baseline="0" dirty="0" err="1">
                <a:solidFill>
                  <a:schemeClr val="tx1"/>
                </a:solidFill>
                <a:effectLst/>
                <a:latin typeface="+mn-lt"/>
                <a:ea typeface="+mn-ea"/>
                <a:cs typeface="+mn-cs"/>
              </a:rPr>
              <a:t>J’aime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parce</a:t>
            </a:r>
            <a:r>
              <a:rPr lang="en-GB" sz="1200" b="0" i="0" u="none" strike="noStrike" kern="1200" baseline="0" dirty="0">
                <a:solidFill>
                  <a:schemeClr val="tx1"/>
                </a:solidFill>
                <a:effectLst/>
                <a:latin typeface="+mn-lt"/>
                <a:ea typeface="+mn-ea"/>
                <a:cs typeface="+mn-cs"/>
              </a:rPr>
              <a:t> que’ they could complete this very short </a:t>
            </a:r>
            <a:r>
              <a:rPr lang="en-GB" sz="1200" b="0" i="0" u="none" strike="noStrike" kern="1200" baseline="0" dirty="0" err="1">
                <a:solidFill>
                  <a:schemeClr val="tx1"/>
                </a:solidFill>
                <a:effectLst/>
                <a:latin typeface="+mn-lt"/>
                <a:ea typeface="+mn-ea"/>
                <a:cs typeface="+mn-cs"/>
              </a:rPr>
              <a:t>dictogloss</a:t>
            </a:r>
            <a:r>
              <a:rPr lang="en-GB" sz="1200" b="0" i="0" u="none" strike="noStrike" kern="1200" baseline="0" dirty="0">
                <a:solidFill>
                  <a:schemeClr val="tx1"/>
                </a:solidFill>
                <a:effectLst/>
                <a:latin typeface="+mn-lt"/>
                <a:ea typeface="+mn-ea"/>
                <a:cs typeface="+mn-cs"/>
              </a:rPr>
              <a:t> task.</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This is authentic audio.  It contains many familiar words but also a couple of words that may be unfamiliar, which they can listen out for, and ask the teacher, about meaning or spelling.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This is not a test.  Pupils are able to try to note things down or remember them, and ask questions of their teacher.</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It is a very good way for them to try to put their phonics knowledge into practice.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For example, they might ask: Comment </a:t>
            </a:r>
            <a:r>
              <a:rPr lang="en-GB" sz="1200" b="0" i="0" u="none" strike="noStrike" kern="1200" baseline="0" dirty="0" err="1">
                <a:solidFill>
                  <a:schemeClr val="tx1"/>
                </a:solidFill>
                <a:effectLst/>
                <a:latin typeface="+mn-lt"/>
                <a:ea typeface="+mn-ea"/>
                <a:cs typeface="+mn-cs"/>
              </a:rPr>
              <a:t>dit</a:t>
            </a:r>
            <a:r>
              <a:rPr lang="en-GB" sz="1200" b="0" i="0" u="none" strike="noStrike" kern="1200" baseline="0" dirty="0">
                <a:solidFill>
                  <a:schemeClr val="tx1"/>
                </a:solidFill>
                <a:effectLst/>
                <a:latin typeface="+mn-lt"/>
                <a:ea typeface="+mn-ea"/>
                <a:cs typeface="+mn-cs"/>
              </a:rPr>
              <a:t>-one ‘belle’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anglais</a:t>
            </a:r>
            <a:r>
              <a:rPr lang="en-GB" sz="1200" b="0" i="0" u="none" strike="noStrike" kern="1200" baseline="0" dirty="0">
                <a:solidFill>
                  <a:schemeClr val="tx1"/>
                </a:solidFill>
                <a:effectLst/>
                <a:latin typeface="+mn-lt"/>
                <a:ea typeface="+mn-ea"/>
                <a:cs typeface="+mn-cs"/>
              </a:rPr>
              <a:t>?  Comment </a:t>
            </a:r>
            <a:r>
              <a:rPr lang="en-GB" sz="1200" b="0" i="0" u="none" strike="noStrike" kern="1200" baseline="0" dirty="0" err="1">
                <a:solidFill>
                  <a:schemeClr val="tx1"/>
                </a:solidFill>
                <a:effectLst/>
                <a:latin typeface="+mn-lt"/>
                <a:ea typeface="+mn-ea"/>
                <a:cs typeface="+mn-cs"/>
              </a:rPr>
              <a:t>s’écrit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bilingue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Plutôt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c’est</a:t>
            </a:r>
            <a:r>
              <a:rPr lang="en-GB" sz="1200" b="0" i="0" u="none" strike="noStrike" kern="1200" baseline="0" dirty="0">
                <a:solidFill>
                  <a:schemeClr val="tx1"/>
                </a:solidFill>
                <a:effectLst/>
                <a:latin typeface="+mn-lt"/>
                <a:ea typeface="+mn-ea"/>
                <a:cs typeface="+mn-cs"/>
              </a:rPr>
              <a:t> quoi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anglais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Qu’est-ce</a:t>
            </a:r>
            <a:r>
              <a:rPr lang="en-GB" sz="1200" b="0" i="0" u="none" strike="noStrike" kern="1200" baseline="0" dirty="0">
                <a:solidFill>
                  <a:schemeClr val="tx1"/>
                </a:solidFill>
                <a:effectLst/>
                <a:latin typeface="+mn-lt"/>
                <a:ea typeface="+mn-ea"/>
                <a:cs typeface="+mn-cs"/>
              </a:rPr>
              <a:t> que </a:t>
            </a:r>
            <a:r>
              <a:rPr lang="en-GB" sz="1200" b="0" i="0" u="none" strike="noStrike" kern="1200" baseline="0" dirty="0" err="1">
                <a:solidFill>
                  <a:schemeClr val="tx1"/>
                </a:solidFill>
                <a:effectLst/>
                <a:latin typeface="+mn-lt"/>
                <a:ea typeface="+mn-ea"/>
                <a:cs typeface="+mn-cs"/>
              </a:rPr>
              <a:t>c’est</a:t>
            </a:r>
            <a:r>
              <a:rPr lang="en-GB" sz="1200" b="0" i="0" u="none" strike="noStrike" kern="1200" baseline="0" dirty="0">
                <a:solidFill>
                  <a:schemeClr val="tx1"/>
                </a:solidFill>
                <a:effectLst/>
                <a:latin typeface="+mn-lt"/>
                <a:ea typeface="+mn-ea"/>
                <a:cs typeface="+mn-cs"/>
              </a:rPr>
              <a:t> ‘langue’?</a:t>
            </a:r>
          </a:p>
          <a:p>
            <a:r>
              <a:rPr lang="en-GB" sz="1200" b="0" i="0" u="none" strike="noStrike" kern="1200" baseline="0" dirty="0">
                <a:solidFill>
                  <a:schemeClr val="tx1"/>
                </a:solidFill>
                <a:effectLst/>
                <a:latin typeface="+mn-lt"/>
                <a:ea typeface="+mn-ea"/>
                <a:cs typeface="+mn-cs"/>
              </a:rPr>
              <a:t>They then need to work in pairs to try to reconstruct the text.  It is only 33 words long.</a:t>
            </a:r>
          </a:p>
          <a:p>
            <a:endParaRPr lang="en-GB" sz="1200" b="0" i="0" u="none" strike="noStrike" kern="1200" baseline="0" dirty="0">
              <a:solidFill>
                <a:schemeClr val="tx1"/>
              </a:solidFill>
              <a:effectLst/>
              <a:latin typeface="+mn-lt"/>
              <a:ea typeface="+mn-ea"/>
              <a:cs typeface="+mn-cs"/>
            </a:endParaRPr>
          </a:p>
          <a:p>
            <a:r>
              <a:rPr lang="en-GB" sz="1200" b="0" i="0" u="none" strike="noStrike" kern="1200" baseline="0" dirty="0">
                <a:solidFill>
                  <a:schemeClr val="tx1"/>
                </a:solidFill>
                <a:effectLst/>
                <a:latin typeface="+mn-lt"/>
                <a:ea typeface="+mn-ea"/>
                <a:cs typeface="+mn-cs"/>
              </a:rPr>
              <a:t>NB: Vocabulary table for the teacher and would not be displayed to pupils.</a:t>
            </a:r>
          </a:p>
          <a:p>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Dictogloss</a:t>
            </a:r>
            <a:r>
              <a:rPr lang="en-GB" sz="1200" b="0" i="0" u="none" strike="noStrike" kern="1200" dirty="0">
                <a:solidFill>
                  <a:schemeClr val="tx1"/>
                </a:solidFill>
                <a:effectLst/>
                <a:latin typeface="+mn-lt"/>
                <a:ea typeface="+mn-ea"/>
                <a:cs typeface="+mn-cs"/>
              </a:rPr>
              <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Pupils listen and make notes in English.  They can listen</a:t>
            </a:r>
            <a:r>
              <a:rPr lang="en-GB" sz="1200" b="0" i="0" u="none" strike="noStrike" kern="1200" baseline="0" dirty="0">
                <a:solidFill>
                  <a:schemeClr val="tx1"/>
                </a:solidFill>
                <a:effectLst/>
                <a:latin typeface="+mn-lt"/>
                <a:ea typeface="+mn-ea"/>
                <a:cs typeface="+mn-cs"/>
              </a:rPr>
              <a:t> several times to the passage.</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Transcript:</a:t>
            </a:r>
            <a:br>
              <a:rPr lang="en-GB" sz="1200" b="0" i="0" u="none" strike="noStrike" kern="1200" dirty="0">
                <a:solidFill>
                  <a:schemeClr val="tx1"/>
                </a:solidFill>
                <a:effectLst/>
                <a:latin typeface="+mn-lt"/>
                <a:ea typeface="+mn-ea"/>
                <a:cs typeface="+mn-cs"/>
              </a:rPr>
            </a:br>
            <a:r>
              <a:rPr lang="en-GB" sz="1200" b="1" i="0" u="none" strike="noStrike" kern="1200" dirty="0" err="1">
                <a:solidFill>
                  <a:schemeClr val="tx1"/>
                </a:solidFill>
                <a:effectLst/>
                <a:latin typeface="+mn-lt"/>
                <a:ea typeface="+mn-ea"/>
                <a:cs typeface="+mn-cs"/>
              </a:rPr>
              <a:t>Mes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deux</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matières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préfèrés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sont</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l’anglais</a:t>
            </a:r>
            <a:r>
              <a:rPr lang="en-GB" sz="1200" b="1" i="0" u="none" strike="noStrike" kern="1200" dirty="0">
                <a:solidFill>
                  <a:schemeClr val="tx1"/>
                </a:solidFill>
                <a:effectLst/>
                <a:latin typeface="+mn-lt"/>
                <a:ea typeface="+mn-ea"/>
                <a:cs typeface="+mn-cs"/>
              </a:rPr>
              <a:t> et </a:t>
            </a:r>
            <a:r>
              <a:rPr lang="en-GB" sz="1200" b="1" i="0" u="none" strike="noStrike" kern="1200" dirty="0" err="1">
                <a:solidFill>
                  <a:schemeClr val="tx1"/>
                </a:solidFill>
                <a:effectLst/>
                <a:latin typeface="+mn-lt"/>
                <a:ea typeface="+mn-ea"/>
                <a:cs typeface="+mn-cs"/>
              </a:rPr>
              <a:t>l’espagnol</a:t>
            </a:r>
            <a:r>
              <a:rPr lang="en-GB" sz="1200" b="1" i="0" u="none" strike="noStrike" kern="1200" dirty="0">
                <a:solidFill>
                  <a:schemeClr val="tx1"/>
                </a:solidFill>
                <a:effectLst/>
                <a:latin typeface="+mn-lt"/>
                <a:ea typeface="+mn-ea"/>
                <a:cs typeface="+mn-cs"/>
              </a:rPr>
              <a:t> car je </a:t>
            </a:r>
            <a:r>
              <a:rPr lang="en-GB" sz="1200" b="1" i="0" u="none" strike="noStrike" kern="1200" dirty="0" err="1">
                <a:solidFill>
                  <a:schemeClr val="tx1"/>
                </a:solidFill>
                <a:effectLst/>
                <a:latin typeface="+mn-lt"/>
                <a:ea typeface="+mn-ea"/>
                <a:cs typeface="+mn-cs"/>
              </a:rPr>
              <a:t>suis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dans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une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classe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bilingue</a:t>
            </a:r>
            <a:r>
              <a:rPr lang="en-GB" sz="1200" b="1" i="0" u="none" strike="noStrike" kern="1200" dirty="0">
                <a:solidFill>
                  <a:schemeClr val="tx1"/>
                </a:solidFill>
                <a:effectLst/>
                <a:latin typeface="+mn-lt"/>
                <a:ea typeface="+mn-ea"/>
                <a:cs typeface="+mn-cs"/>
              </a:rPr>
              <a:t>.  </a:t>
            </a:r>
            <a:br>
              <a:rPr lang="en-GB" sz="1200" b="1" i="0" u="none" strike="noStrike" kern="1200" dirty="0">
                <a:solidFill>
                  <a:schemeClr val="tx1"/>
                </a:solidFill>
                <a:effectLst/>
                <a:latin typeface="+mn-lt"/>
                <a:ea typeface="+mn-ea"/>
                <a:cs typeface="+mn-cs"/>
              </a:rPr>
            </a:br>
            <a:r>
              <a:rPr lang="en-GB" sz="1200" b="1" i="0" u="none" strike="noStrike" kern="1200" dirty="0" err="1">
                <a:solidFill>
                  <a:schemeClr val="tx1"/>
                </a:solidFill>
                <a:effectLst/>
                <a:latin typeface="+mn-lt"/>
                <a:ea typeface="+mn-ea"/>
                <a:cs typeface="+mn-cs"/>
              </a:rPr>
              <a:t>J’aime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bien</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l’espagnol</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parce</a:t>
            </a:r>
            <a:r>
              <a:rPr lang="en-GB" sz="1200" b="1" i="0" u="none" strike="noStrike" kern="1200" baseline="0" dirty="0">
                <a:solidFill>
                  <a:schemeClr val="tx1"/>
                </a:solidFill>
                <a:effectLst/>
                <a:latin typeface="+mn-lt"/>
                <a:ea typeface="+mn-ea"/>
                <a:cs typeface="+mn-cs"/>
              </a:rPr>
              <a:t> que </a:t>
            </a:r>
            <a:r>
              <a:rPr lang="en-GB" sz="1200" b="1" i="0" u="none" strike="noStrike" kern="1200" baseline="0" dirty="0" err="1">
                <a:solidFill>
                  <a:schemeClr val="tx1"/>
                </a:solidFill>
                <a:effectLst/>
                <a:latin typeface="+mn-lt"/>
                <a:ea typeface="+mn-ea"/>
                <a:cs typeface="+mn-cs"/>
              </a:rPr>
              <a:t>c’est</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une</a:t>
            </a:r>
            <a:r>
              <a:rPr lang="en-GB" sz="1200" b="1" i="0" u="none" strike="noStrike" kern="1200" baseline="0" dirty="0">
                <a:solidFill>
                  <a:schemeClr val="tx1"/>
                </a:solidFill>
                <a:effectLst/>
                <a:latin typeface="+mn-lt"/>
                <a:ea typeface="+mn-ea"/>
                <a:cs typeface="+mn-cs"/>
              </a:rPr>
              <a:t> belle langue et </a:t>
            </a:r>
            <a:r>
              <a:rPr lang="en-GB" sz="1200" b="1" i="0" u="none" strike="noStrike" kern="1200" baseline="0" dirty="0" err="1">
                <a:solidFill>
                  <a:schemeClr val="tx1"/>
                </a:solidFill>
                <a:effectLst/>
                <a:latin typeface="+mn-lt"/>
                <a:ea typeface="+mn-ea"/>
                <a:cs typeface="+mn-cs"/>
              </a:rPr>
              <a:t>c’est</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plutôt</a:t>
            </a:r>
            <a:r>
              <a:rPr lang="en-GB" sz="1200" b="1" i="0" u="none" strike="noStrike" kern="1200" baseline="0" dirty="0">
                <a:solidFill>
                  <a:schemeClr val="tx1"/>
                </a:solidFill>
                <a:effectLst/>
                <a:latin typeface="+mn-lt"/>
                <a:ea typeface="+mn-ea"/>
                <a:cs typeface="+mn-cs"/>
              </a:rPr>
              <a:t> facile.  </a:t>
            </a:r>
            <a:r>
              <a:rPr lang="en-GB" sz="1200" b="1" i="0" u="none" strike="noStrike" kern="1200" baseline="0" dirty="0" err="1">
                <a:solidFill>
                  <a:schemeClr val="tx1"/>
                </a:solidFill>
                <a:effectLst/>
                <a:latin typeface="+mn-lt"/>
                <a:ea typeface="+mn-ea"/>
                <a:cs typeface="+mn-cs"/>
              </a:rPr>
              <a:t>L’anglais</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j’aime</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bien</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parce</a:t>
            </a:r>
            <a:r>
              <a:rPr lang="en-GB" sz="1200" b="1" i="0" u="none" strike="noStrike" kern="1200" baseline="0" dirty="0">
                <a:solidFill>
                  <a:schemeClr val="tx1"/>
                </a:solidFill>
                <a:effectLst/>
                <a:latin typeface="+mn-lt"/>
                <a:ea typeface="+mn-ea"/>
                <a:cs typeface="+mn-cs"/>
              </a:rPr>
              <a:t> que…</a:t>
            </a:r>
            <a:r>
              <a:rPr lang="en-GB" sz="1200" b="0" i="0" u="none" strike="noStrike" kern="1200" baseline="0" dirty="0">
                <a:solidFill>
                  <a:schemeClr val="tx1"/>
                </a:solidFill>
                <a:effectLst/>
                <a:latin typeface="+mn-lt"/>
                <a:ea typeface="+mn-ea"/>
                <a:cs typeface="+mn-cs"/>
              </a:rPr>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The transcript fades out.  Pupils who finish early could be encouraged to continue the passage a bit further.</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1977892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Systematic revisiting</a:t>
            </a:r>
            <a:br>
              <a:rPr lang="en-GB" b="1" dirty="0" smtClean="0"/>
            </a:br>
            <a:r>
              <a:rPr lang="en-GB" b="1" dirty="0" smtClean="0"/>
              <a:t/>
            </a:r>
            <a:br>
              <a:rPr lang="en-GB" b="1" dirty="0" smtClean="0"/>
            </a:br>
            <a:r>
              <a:rPr lang="en-GB" b="0" dirty="0" smtClean="0"/>
              <a:t>This is fundamentally important because we know that curriculum coverage</a:t>
            </a:r>
            <a:r>
              <a:rPr lang="en-GB" b="0" baseline="0" dirty="0" smtClean="0"/>
              <a:t> – meeting words once or twice – doesn’t result in students remembering / knowing more or being able to do more with the language.</a:t>
            </a:r>
            <a:br>
              <a:rPr lang="en-GB" b="0" baseline="0" dirty="0" smtClean="0"/>
            </a:br>
            <a:r>
              <a:rPr lang="en-GB" b="0" baseline="0" dirty="0" smtClean="0"/>
              <a:t>There are so many variables that research can’t give us either an exact number of times you need to encounter a word to remember it, nor the exact optimum spacing between </a:t>
            </a:r>
            <a:r>
              <a:rPr lang="en-GB" b="0" baseline="0" dirty="0" err="1" smtClean="0"/>
              <a:t>revisits.However</a:t>
            </a:r>
            <a:r>
              <a:rPr lang="en-GB" b="0" baseline="0" dirty="0" smtClean="0"/>
              <a:t>, research indicates the number of encounters needed is between 8 and 20, and that a it might be helpful to consider both short, medium and long-term revisiting, to cover all the bases.</a:t>
            </a:r>
            <a:br>
              <a:rPr lang="en-GB" b="0" baseline="0" dirty="0" smtClean="0"/>
            </a:br>
            <a:r>
              <a:rPr lang="en-GB" b="0" baseline="0" dirty="0" smtClean="0"/>
              <a:t>That’s why, in the NCELP schemes of work we work on the following: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self-access pre-learning (Quizlet or audio learning HW)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multiple opportunities to use and revisit within a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further systematic recycling within a month, within a term, within a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
            </a:r>
            <a:br>
              <a:rPr lang="en-GB" b="0" baseline="0" dirty="0" smtClean="0"/>
            </a:br>
            <a:r>
              <a:rPr lang="en-GB" b="1" baseline="0" dirty="0"/>
              <a:t/>
            </a:r>
            <a:br>
              <a:rPr lang="en-GB" b="1" baseline="0"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279998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 to audio file: </a:t>
            </a:r>
            <a:r>
              <a:rPr lang="fr-FR" sz="1200" u="sng" kern="1200" dirty="0" smtClean="0">
                <a:solidFill>
                  <a:schemeClr val="tx1"/>
                </a:solidFill>
                <a:effectLst/>
                <a:latin typeface="+mn-lt"/>
                <a:ea typeface="+mn-ea"/>
                <a:cs typeface="+mn-cs"/>
                <a:hlinkClick r:id="rId3"/>
              </a:rPr>
              <a:t>https://bit.ly/2mJSnmc</a:t>
            </a:r>
            <a:endParaRPr lang="fr-FR" sz="1200" u="sng" kern="1200" dirty="0" smtClean="0">
              <a:solidFill>
                <a:schemeClr val="tx1"/>
              </a:solidFill>
              <a:effectLst/>
              <a:latin typeface="+mn-lt"/>
              <a:ea typeface="+mn-ea"/>
              <a:cs typeface="+mn-cs"/>
            </a:endParaRPr>
          </a:p>
          <a:p>
            <a:r>
              <a:rPr lang="fr-FR" sz="1200" u="sng" kern="1200" dirty="0" smtClean="0">
                <a:solidFill>
                  <a:schemeClr val="tx1"/>
                </a:solidFill>
                <a:effectLst/>
                <a:latin typeface="+mn-lt"/>
                <a:ea typeface="+mn-ea"/>
                <a:cs typeface="+mn-cs"/>
              </a:rPr>
              <a:t>Link to </a:t>
            </a:r>
            <a:r>
              <a:rPr lang="fr-FR" sz="1200" u="sng" kern="1200" dirty="0" err="1" smtClean="0">
                <a:solidFill>
                  <a:schemeClr val="tx1"/>
                </a:solidFill>
                <a:effectLst/>
                <a:latin typeface="+mn-lt"/>
                <a:ea typeface="+mn-ea"/>
                <a:cs typeface="+mn-cs"/>
              </a:rPr>
              <a:t>Quizet</a:t>
            </a:r>
            <a:r>
              <a:rPr lang="fr-FR" sz="1200" u="sng" kern="1200" dirty="0" smtClean="0">
                <a:solidFill>
                  <a:schemeClr val="tx1"/>
                </a:solidFill>
                <a:effectLst/>
                <a:latin typeface="+mn-lt"/>
                <a:ea typeface="+mn-ea"/>
                <a:cs typeface="+mn-cs"/>
              </a:rPr>
              <a:t> </a:t>
            </a:r>
            <a:r>
              <a:rPr lang="fr-FR" sz="1200" u="sng" kern="1200" dirty="0" err="1" smtClean="0">
                <a:solidFill>
                  <a:schemeClr val="tx1"/>
                </a:solidFill>
                <a:effectLst/>
                <a:latin typeface="+mn-lt"/>
                <a:ea typeface="+mn-ea"/>
                <a:cs typeface="+mn-cs"/>
              </a:rPr>
              <a:t>vocabulary</a:t>
            </a:r>
            <a:r>
              <a:rPr lang="fr-FR" sz="1200" u="sng" kern="1200" dirty="0" smtClean="0">
                <a:solidFill>
                  <a:schemeClr val="tx1"/>
                </a:solidFill>
                <a:effectLst/>
                <a:latin typeface="+mn-lt"/>
                <a:ea typeface="+mn-ea"/>
                <a:cs typeface="+mn-cs"/>
              </a:rPr>
              <a:t> set: </a:t>
            </a:r>
            <a:r>
              <a:rPr lang="en-GB" sz="1200" u="sng" kern="1200" dirty="0" smtClean="0">
                <a:solidFill>
                  <a:schemeClr val="tx1"/>
                </a:solidFill>
                <a:effectLst/>
                <a:latin typeface="+mn-lt"/>
                <a:ea typeface="+mn-ea"/>
                <a:cs typeface="+mn-cs"/>
                <a:hlinkClick r:id="rId4"/>
              </a:rPr>
              <a:t>https://bit.ly/2mCH1AK</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61</a:t>
            </a:fld>
            <a:endParaRPr lang="en-GB"/>
          </a:p>
        </p:txBody>
      </p:sp>
    </p:spTree>
    <p:extLst>
      <p:ext uri="{BB962C8B-B14F-4D97-AF65-F5344CB8AC3E}">
        <p14:creationId xmlns:p14="http://schemas.microsoft.com/office/powerpoint/2010/main" val="2220487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5</a:t>
            </a:fld>
            <a:endParaRPr lang="en-GB"/>
          </a:p>
        </p:txBody>
      </p:sp>
    </p:spTree>
    <p:extLst>
      <p:ext uri="{BB962C8B-B14F-4D97-AF65-F5344CB8AC3E}">
        <p14:creationId xmlns:p14="http://schemas.microsoft.com/office/powerpoint/2010/main" val="41078730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1870577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made a very successful</a:t>
            </a:r>
            <a:r>
              <a:rPr lang="en-GB" baseline="0" dirty="0"/>
              <a:t> job of teaching whole paradigms in one go, with gestures, music, ‘hooks’ to help them remember the endings, and there is nothing to say that we do away with any of those memory supports.</a:t>
            </a:r>
            <a:br>
              <a:rPr lang="en-GB" baseline="0" dirty="0"/>
            </a:br>
            <a:r>
              <a:rPr lang="en-GB" baseline="0" dirty="0"/>
              <a:t>However, there is compelling evidence that we might get even more learning for our time by staging the presentation of verbs, by presenting and practising ‘pairs’ of forms, until thoroughly learnt, and building more gradually towards the knowledge of the whole paradigm.</a:t>
            </a:r>
          </a:p>
          <a:p>
            <a:r>
              <a:rPr lang="en-GB" baseline="0" dirty="0"/>
              <a:t>A possible suggestion for such a staged roll-out might be as shown </a:t>
            </a:r>
            <a:r>
              <a:rPr lang="en-GB" baseline="0" dirty="0" smtClean="0"/>
              <a:t>above, but this is just one possible and it won’t apply to all the verbs learners encounter.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1111124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If anything, this is the feature most lacking in FL pedagogy currently.  Often learners move from explanation, enriched input-based recognition on to production.</a:t>
            </a:r>
            <a:br>
              <a:rPr lang="en-GB" baseline="0" dirty="0"/>
            </a:br>
            <a:r>
              <a:rPr lang="en-GB" baseline="0" dirty="0"/>
              <a:t>They haven’t had the opportunity to practise isolating and connecting the form and meaning of a particular grammar feature in listening / reading (input) tasks, and as a result these features are not learnt or only partially-learnt.</a:t>
            </a:r>
            <a:br>
              <a:rPr lang="en-GB" baseline="0" dirty="0"/>
            </a:br>
            <a:r>
              <a:rPr lang="en-GB" baseline="0" dirty="0"/>
              <a:t>The most important part of this is that it affects learners’ ability to understand and make meaning in the FL – i.e. to make sense of the language.</a:t>
            </a:r>
          </a:p>
          <a:p>
            <a:endParaRPr lang="en-GB" baseline="0" dirty="0"/>
          </a:p>
          <a:p>
            <a:r>
              <a:rPr lang="en-GB" baseline="0" dirty="0"/>
              <a:t>As a result, NCELP is drawing on a significant and compelling body of research to inform the creation of teaching tasks and activities that focus learners on grammar features that are particularly difficult to learn, whether because of low perceptual salience (difficult to hear the difference in spoken language) or low communicative salience (often co-occur with other semantic clues, making the feature’s form redundant e.g. le weekend </a:t>
            </a:r>
            <a:r>
              <a:rPr lang="en-GB" baseline="0" dirty="0" err="1"/>
              <a:t>dernier</a:t>
            </a:r>
            <a:r>
              <a:rPr lang="en-GB" baseline="0" dirty="0"/>
              <a:t>, </a:t>
            </a:r>
            <a:r>
              <a:rPr lang="en-GB" baseline="0" dirty="0" err="1"/>
              <a:t>j’ai</a:t>
            </a:r>
            <a:r>
              <a:rPr lang="en-GB"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3911112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lesson takes place after students have been taught and have thoroughly practised </a:t>
            </a:r>
            <a:r>
              <a:rPr lang="en-GB" dirty="0" err="1" smtClean="0"/>
              <a:t>etre</a:t>
            </a:r>
            <a:r>
              <a:rPr lang="en-GB" dirty="0" smtClean="0"/>
              <a:t> and </a:t>
            </a:r>
            <a:r>
              <a:rPr lang="en-GB" dirty="0" err="1" smtClean="0"/>
              <a:t>avoir</a:t>
            </a:r>
            <a:r>
              <a:rPr lang="en-GB" dirty="0" smtClean="0"/>
              <a:t> (1,2,3 persons singular) separately.</a:t>
            </a:r>
          </a:p>
          <a:p>
            <a:r>
              <a:rPr lang="en-GB" dirty="0" smtClean="0"/>
              <a:t>The</a:t>
            </a:r>
            <a:r>
              <a:rPr lang="en-GB" baseline="0" dirty="0" smtClean="0"/>
              <a:t> lesson brings together the two verbs.</a:t>
            </a:r>
            <a:br>
              <a:rPr lang="en-GB" baseline="0" dirty="0" smtClean="0"/>
            </a:br>
            <a:r>
              <a:rPr lang="en-GB" baseline="0" dirty="0" smtClean="0"/>
              <a:t>It’s particularly important that students are clear that ‘am’, ‘are’, and ‘is’ are all related to ‘BE’ – this is something that they often struggle with conceptually in English.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515713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re-cap</a:t>
            </a:r>
            <a:r>
              <a:rPr lang="en-GB" baseline="0" dirty="0"/>
              <a:t> of the use of these two key verbs (</a:t>
            </a:r>
            <a:r>
              <a:rPr lang="en-GB" baseline="0" dirty="0" err="1"/>
              <a:t>être</a:t>
            </a:r>
            <a:r>
              <a:rPr lang="en-GB" baseline="0" dirty="0"/>
              <a:t> and </a:t>
            </a:r>
            <a:r>
              <a:rPr lang="en-GB" baseline="0" dirty="0" err="1"/>
              <a:t>avoir</a:t>
            </a:r>
            <a:r>
              <a:rPr lang="en-GB" baseline="0" dirty="0"/>
              <a:t>), which have both previously been introduced and practised (in the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 This week’s focus is on practice in distinguishing between them, as forms such as ‘</a:t>
            </a:r>
            <a:r>
              <a:rPr lang="en-GB" baseline="0" dirty="0" err="1"/>
              <a:t>est</a:t>
            </a:r>
            <a:r>
              <a:rPr lang="en-GB" baseline="0" dirty="0"/>
              <a:t>’ and ‘a’ are easily confused by learners, both receptively and productively. </a:t>
            </a:r>
          </a:p>
          <a:p>
            <a:r>
              <a:rPr lang="en-GB" baseline="0" dirty="0"/>
              <a:t>Note, all three persons of each verb are here included together for </a:t>
            </a:r>
            <a:r>
              <a:rPr lang="en-GB" b="1" baseline="0" dirty="0"/>
              <a:t>revision</a:t>
            </a:r>
            <a:r>
              <a:rPr lang="en-GB" baseline="0" dirty="0"/>
              <a:t>, having already been introduced and practised by contrasting them in pairs in the previous work.</a:t>
            </a:r>
          </a:p>
          <a:p>
            <a:endParaRPr lang="en-GB" baseline="0" dirty="0"/>
          </a:p>
          <a:p>
            <a:r>
              <a:rPr lang="en-GB" baseline="0" dirty="0"/>
              <a:t>This slide should be read out, so that learners are reminded that the ‘il’ and ‘</a:t>
            </a:r>
            <a:r>
              <a:rPr lang="en-GB" baseline="0" dirty="0" err="1"/>
              <a:t>elle</a:t>
            </a:r>
            <a:r>
              <a:rPr lang="en-GB" baseline="0" dirty="0"/>
              <a:t>’ forms (within each verb) are the same form – they should practise imitating these sounds (il </a:t>
            </a:r>
            <a:r>
              <a:rPr lang="en-GB" baseline="0" dirty="0" err="1"/>
              <a:t>est</a:t>
            </a:r>
            <a:r>
              <a:rPr lang="en-GB" baseline="0" dirty="0"/>
              <a:t>, </a:t>
            </a:r>
            <a:r>
              <a:rPr lang="en-GB" baseline="0" dirty="0" err="1"/>
              <a:t>elle</a:t>
            </a:r>
            <a:r>
              <a:rPr lang="en-GB" baseline="0" dirty="0"/>
              <a:t> </a:t>
            </a:r>
            <a:r>
              <a:rPr lang="en-GB" baseline="0" dirty="0" err="1"/>
              <a:t>est</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3130665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If anything, this is the feature most lacking in FL pedagogy currently.  Often learners move from explanation, enriched input-based recognition on to production.</a:t>
            </a:r>
            <a:br>
              <a:rPr lang="en-GB" baseline="0" dirty="0"/>
            </a:br>
            <a:r>
              <a:rPr lang="en-GB" baseline="0" dirty="0"/>
              <a:t>They haven’t had the opportunity to practise isolating and connecting the form and meaning of a particular grammar feature in listening / reading (input) tasks, and as a result these features are not learnt or only partially-learnt.</a:t>
            </a:r>
            <a:br>
              <a:rPr lang="en-GB" baseline="0" dirty="0"/>
            </a:br>
            <a:r>
              <a:rPr lang="en-GB" baseline="0" dirty="0"/>
              <a:t>The most important part of this is that it affects learners’ ability to understand and make meaning in the FL – i.e. to make sense of the language.</a:t>
            </a:r>
          </a:p>
          <a:p>
            <a:endParaRPr lang="en-GB" baseline="0" dirty="0"/>
          </a:p>
          <a:p>
            <a:r>
              <a:rPr lang="en-GB" baseline="0" dirty="0"/>
              <a:t>As a result, NCELP is drawing on a significant and compelling body of research to inform the creation of teaching tasks and activities that focus learners on grammar features that are particularly difficult to learn, whether because of low perceptual salience (difficult to hear the difference in spoken language) or low communicative salience (often co-occur with other semantic clues, making the feature’s form redundant e.g. le weekend </a:t>
            </a:r>
            <a:r>
              <a:rPr lang="en-GB" baseline="0" dirty="0" err="1"/>
              <a:t>dernier</a:t>
            </a:r>
            <a:r>
              <a:rPr lang="en-GB" baseline="0" dirty="0"/>
              <a:t>, </a:t>
            </a:r>
            <a:r>
              <a:rPr lang="en-GB" baseline="0" dirty="0" err="1"/>
              <a:t>j’ai</a:t>
            </a:r>
            <a:r>
              <a:rPr lang="en-GB"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1140224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noProof="0" dirty="0">
                <a:solidFill>
                  <a:schemeClr val="tx1"/>
                </a:solidFill>
                <a:effectLst/>
                <a:latin typeface="+mn-lt"/>
                <a:ea typeface="+mn-ea"/>
                <a:cs typeface="+mn-cs"/>
              </a:rPr>
              <a:t>Since </a:t>
            </a:r>
            <a:r>
              <a:rPr lang="en-US" sz="1200" b="1" i="0" u="none" strike="noStrike" kern="1200" noProof="0" dirty="0" err="1">
                <a:solidFill>
                  <a:schemeClr val="tx1"/>
                </a:solidFill>
                <a:effectLst/>
                <a:latin typeface="+mn-lt"/>
                <a:ea typeface="+mn-ea"/>
                <a:cs typeface="+mn-cs"/>
              </a:rPr>
              <a:t>avoir</a:t>
            </a:r>
            <a:r>
              <a:rPr lang="en-US" sz="1200" b="0" i="0" u="none" strike="noStrike" kern="1200" noProof="0" dirty="0">
                <a:solidFill>
                  <a:schemeClr val="tx1"/>
                </a:solidFill>
                <a:effectLst/>
                <a:latin typeface="+mn-lt"/>
                <a:ea typeface="+mn-ea"/>
                <a:cs typeface="+mn-cs"/>
              </a:rPr>
              <a:t> and </a:t>
            </a:r>
            <a:r>
              <a:rPr lang="en-US" sz="1200" b="1" i="0" u="none" strike="noStrike" kern="1200" noProof="0" dirty="0" err="1">
                <a:solidFill>
                  <a:schemeClr val="tx1"/>
                </a:solidFill>
                <a:effectLst/>
                <a:latin typeface="Century Gothic" panose="020B0502020202020204" pitchFamily="34" charset="0"/>
                <a:ea typeface="+mn-ea"/>
                <a:cs typeface="+mn-cs"/>
              </a:rPr>
              <a:t>être</a:t>
            </a:r>
            <a:r>
              <a:rPr lang="en-US" sz="1200" b="0" i="0" u="none" strike="noStrike" kern="1200" noProof="0" dirty="0">
                <a:solidFill>
                  <a:schemeClr val="tx1"/>
                </a:solidFill>
                <a:effectLst/>
                <a:latin typeface="Century Gothic" panose="020B0502020202020204" pitchFamily="34" charset="0"/>
                <a:ea typeface="+mn-ea"/>
                <a:cs typeface="+mn-cs"/>
              </a:rPr>
              <a:t> have </a:t>
            </a:r>
            <a:r>
              <a:rPr lang="en-US" sz="1200" b="0" i="0" u="none" strike="noStrike" kern="1200" noProof="0" dirty="0">
                <a:solidFill>
                  <a:schemeClr val="tx1"/>
                </a:solidFill>
                <a:effectLst/>
                <a:latin typeface="+mn-lt"/>
                <a:ea typeface="+mn-ea"/>
                <a:cs typeface="+mn-cs"/>
              </a:rPr>
              <a:t>previously been encountered</a:t>
            </a:r>
            <a:r>
              <a:rPr lang="en-US" sz="1200" b="0" i="0" u="none" strike="noStrike" kern="1200" baseline="0" noProof="0" dirty="0">
                <a:solidFill>
                  <a:schemeClr val="tx1"/>
                </a:solidFill>
                <a:effectLst/>
                <a:latin typeface="+mn-lt"/>
                <a:ea typeface="+mn-ea"/>
                <a:cs typeface="+mn-cs"/>
              </a:rPr>
              <a:t> separately in input (and output) tasks which juxtaposed two persons at a time, all three persons are now mixed together (as are the two verbs </a:t>
            </a:r>
            <a:r>
              <a:rPr lang="en-US" sz="1200" b="0" i="0" u="none" strike="noStrike" kern="1200" baseline="0" noProof="0" dirty="0" err="1">
                <a:solidFill>
                  <a:schemeClr val="tx1"/>
                </a:solidFill>
                <a:effectLst/>
                <a:latin typeface="+mn-lt"/>
                <a:ea typeface="+mn-ea"/>
                <a:cs typeface="+mn-cs"/>
              </a:rPr>
              <a:t>être</a:t>
            </a:r>
            <a:r>
              <a:rPr lang="en-US" sz="1200" b="0" i="0" u="none" strike="noStrike" kern="1200" baseline="0" noProof="0" dirty="0">
                <a:solidFill>
                  <a:schemeClr val="tx1"/>
                </a:solidFill>
                <a:effectLst/>
                <a:latin typeface="+mn-lt"/>
                <a:ea typeface="+mn-ea"/>
                <a:cs typeface="+mn-cs"/>
              </a:rPr>
              <a:t> and </a:t>
            </a:r>
            <a:r>
              <a:rPr lang="en-US" sz="1200" b="0" i="0" u="none" strike="noStrike" kern="1200" baseline="0" noProof="0" dirty="0" err="1">
                <a:solidFill>
                  <a:schemeClr val="tx1"/>
                </a:solidFill>
                <a:effectLst/>
                <a:latin typeface="+mn-lt"/>
                <a:ea typeface="+mn-ea"/>
                <a:cs typeface="+mn-cs"/>
              </a:rPr>
              <a:t>avoir</a:t>
            </a:r>
            <a:r>
              <a:rPr lang="en-US" sz="1200" b="0" i="0" u="none" strike="noStrike" kern="1200" baseline="0" noProof="0" dirty="0">
                <a:solidFill>
                  <a:schemeClr val="tx1"/>
                </a:solidFill>
                <a:effectLst/>
                <a:latin typeface="+mn-lt"/>
                <a:ea typeface="+mn-ea"/>
                <a:cs typeface="+mn-cs"/>
              </a:rPr>
              <a:t>) in this revision exercise, to present a more demanding task. Learners should first tick the appropriate column, then provide the English translation of each sentence, to ensure that they engage with the vocabulary as well as the grammar.</a:t>
            </a: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a:t>
            </a: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professeur [1150], chanteur [3251], ami/amie [467], intéressant [1244], sympathique [4164], </a:t>
            </a:r>
            <a:r>
              <a:rPr lang="fr-FR" sz="1200" b="0" i="1" kern="1200" dirty="0">
                <a:solidFill>
                  <a:schemeClr val="tx1"/>
                </a:solidFill>
                <a:effectLst/>
                <a:latin typeface="+mn-lt"/>
                <a:ea typeface="+mn-ea"/>
                <a:cs typeface="+mn-cs"/>
              </a:rPr>
              <a:t>aimable [4668], français [251]</a:t>
            </a:r>
            <a:endParaRPr lang="de-D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68</a:t>
            </a:fld>
            <a:endParaRPr lang="en-GB">
              <a:solidFill>
                <a:prstClr val="black"/>
              </a:solidFill>
            </a:endParaRPr>
          </a:p>
        </p:txBody>
      </p:sp>
    </p:spTree>
    <p:extLst>
      <p:ext uri="{BB962C8B-B14F-4D97-AF65-F5344CB8AC3E}">
        <p14:creationId xmlns:p14="http://schemas.microsoft.com/office/powerpoint/2010/main" val="2097988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noProof="0" dirty="0">
                <a:solidFill>
                  <a:schemeClr val="tx1"/>
                </a:solidFill>
                <a:effectLst/>
                <a:latin typeface="+mn-lt"/>
                <a:ea typeface="+mn-ea"/>
                <a:cs typeface="+mn-cs"/>
              </a:rPr>
              <a:t>This slide is the continuation of the activity on the previous slide.</a:t>
            </a:r>
            <a:endParaRPr lang="en-US" sz="1200" b="0" i="0" u="none" strike="noStrike" kern="1200" baseline="0" noProof="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a:t>
            </a: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ami/amie [467], drôle [2166],</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sympathique [4164], </a:t>
            </a:r>
            <a:r>
              <a:rPr lang="fr-FR" sz="1200" b="0" i="1" kern="1200" dirty="0">
                <a:solidFill>
                  <a:schemeClr val="tx1"/>
                </a:solidFill>
                <a:effectLst/>
                <a:latin typeface="+mn-lt"/>
                <a:ea typeface="+mn-ea"/>
                <a:cs typeface="+mn-cs"/>
              </a:rPr>
              <a:t>aimable [4668], anglais [784]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69</a:t>
            </a:fld>
            <a:endParaRPr lang="en-GB">
              <a:solidFill>
                <a:prstClr val="black"/>
              </a:solidFill>
            </a:endParaRPr>
          </a:p>
        </p:txBody>
      </p:sp>
    </p:spTree>
    <p:extLst>
      <p:ext uri="{BB962C8B-B14F-4D97-AF65-F5344CB8AC3E}">
        <p14:creationId xmlns:p14="http://schemas.microsoft.com/office/powerpoint/2010/main" val="2791768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noProof="0" dirty="0">
                <a:solidFill>
                  <a:schemeClr val="tx1"/>
                </a:solidFill>
                <a:effectLst/>
                <a:latin typeface="+mn-lt"/>
                <a:ea typeface="+mn-ea"/>
                <a:cs typeface="+mn-cs"/>
              </a:rPr>
              <a:t>Further vocabulary from previous weeks, including some phonics words used in previous activities, is</a:t>
            </a:r>
            <a:r>
              <a:rPr lang="en-US" sz="1200" b="0" i="0" u="none" strike="noStrike" kern="1200" baseline="0" noProof="0" dirty="0">
                <a:solidFill>
                  <a:schemeClr val="tx1"/>
                </a:solidFill>
                <a:effectLst/>
                <a:latin typeface="+mn-lt"/>
                <a:ea typeface="+mn-ea"/>
                <a:cs typeface="+mn-cs"/>
              </a:rPr>
              <a:t> revisited here. As well as providing variety for the tasks, this helps to embed the vocabulary. Together with the scheduled revisiting of vocabulary sets at 3- and 9-week intervals, and the revisiting of phonics words with each SSC, this helps to ensure that multiple encounters with each new word are built into the scheme of work.</a:t>
            </a:r>
          </a:p>
          <a:p>
            <a:r>
              <a:rPr lang="en-US" sz="1200" b="0" i="0" u="none" strike="noStrike" kern="1200" baseline="0" noProof="0" dirty="0">
                <a:solidFill>
                  <a:schemeClr val="tx1"/>
                </a:solidFill>
                <a:effectLst/>
                <a:latin typeface="+mn-lt"/>
                <a:ea typeface="+mn-ea"/>
                <a:cs typeface="+mn-cs"/>
              </a:rPr>
              <a:t>The second column is to ensure that students understand the whole sentence including the noun or adjective, but also reinforces the importance of grammar. ‘Normal’ and ‘bizarre’ might sometimes both seem possible – there are no necessarily right or wrong answers for the final column (for example, in a ‘cartoon’ world, the world of children’s TV (think Beauty and the Beast!), it might well be possible for a character to say ‘She is a mobile phone!’ or ‘I am a cat’.) You could explain to the class: the grammar tells us the meaning – not guess work by just using the nouns! Grammar determines meaning - not guess work about 'what might be likely in the real world'</a:t>
            </a:r>
          </a:p>
          <a:p>
            <a:r>
              <a:rPr lang="en-US" sz="1200" b="0" i="0" u="none" strike="noStrike" kern="1200" baseline="0" noProof="0" dirty="0">
                <a:solidFill>
                  <a:schemeClr val="tx1"/>
                </a:solidFill>
                <a:effectLst/>
                <a:latin typeface="+mn-lt"/>
                <a:ea typeface="+mn-ea"/>
                <a:cs typeface="+mn-cs"/>
              </a:rPr>
              <a:t>The sheet could be printed out or students can just write two columns in their exercise books and numbers 1-8. </a:t>
            </a: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 – </a:t>
            </a:r>
            <a:r>
              <a:rPr lang="fr-FR" sz="1200" b="1" i="0" u="none" strike="noStrike" kern="1200" baseline="0" dirty="0" err="1">
                <a:solidFill>
                  <a:schemeClr val="tx1"/>
                </a:solidFill>
                <a:effectLst/>
                <a:latin typeface="+mn-lt"/>
                <a:ea typeface="+mn-ea"/>
                <a:cs typeface="+mn-cs"/>
              </a:rPr>
              <a:t>phonics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words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bold</a:t>
            </a:r>
            <a:r>
              <a:rPr lang="fr-FR" sz="1200" b="1" i="0" u="none" strike="noStrike"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kern="1200" dirty="0">
                <a:solidFill>
                  <a:schemeClr val="tx1"/>
                </a:solidFill>
                <a:effectLst/>
                <a:latin typeface="+mn-lt"/>
                <a:ea typeface="+mn-ea"/>
                <a:cs typeface="+mn-cs"/>
              </a:rPr>
              <a:t>chat [3138], </a:t>
            </a:r>
            <a:r>
              <a:rPr lang="fr-FR" sz="1200" b="0" i="1" kern="1200" dirty="0">
                <a:solidFill>
                  <a:schemeClr val="tx1"/>
                </a:solidFill>
                <a:effectLst/>
                <a:latin typeface="+mn-lt"/>
                <a:ea typeface="+mn-ea"/>
                <a:cs typeface="+mn-cs"/>
              </a:rPr>
              <a:t>ordinateur</a:t>
            </a:r>
            <a:r>
              <a:rPr lang="fr-FR" sz="1200" b="0" i="1" kern="1200" baseline="0" dirty="0">
                <a:solidFill>
                  <a:schemeClr val="tx1"/>
                </a:solidFill>
                <a:effectLst/>
                <a:latin typeface="+mn-lt"/>
                <a:ea typeface="+mn-ea"/>
                <a:cs typeface="+mn-cs"/>
              </a:rPr>
              <a:t> [2201],</a:t>
            </a:r>
            <a:r>
              <a:rPr lang="fr-FR" sz="1200" b="0" i="1" kern="1200" dirty="0">
                <a:solidFill>
                  <a:schemeClr val="tx1"/>
                </a:solidFill>
                <a:effectLst/>
                <a:latin typeface="+mn-lt"/>
                <a:ea typeface="+mn-ea"/>
                <a:cs typeface="+mn-cs"/>
              </a:rPr>
              <a:t> portable [251], </a:t>
            </a:r>
            <a:r>
              <a:rPr lang="fr-FR" sz="1200" b="0" i="0" kern="1200" dirty="0">
                <a:solidFill>
                  <a:schemeClr val="tx1"/>
                </a:solidFill>
                <a:effectLst/>
                <a:latin typeface="+mn-lt"/>
                <a:ea typeface="+mn-ea"/>
                <a:cs typeface="+mn-cs"/>
              </a:rPr>
              <a:t>professeur [1150], </a:t>
            </a:r>
            <a:r>
              <a:rPr lang="fr-FR" sz="1200" b="0" i="1" kern="1200" dirty="0">
                <a:solidFill>
                  <a:schemeClr val="tx1"/>
                </a:solidFill>
                <a:effectLst/>
                <a:latin typeface="+mn-lt"/>
                <a:ea typeface="+mn-ea"/>
                <a:cs typeface="+mn-cs"/>
              </a:rPr>
              <a:t>aimable [4668], calme [1731]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70</a:t>
            </a:fld>
            <a:endParaRPr lang="en-GB">
              <a:solidFill>
                <a:prstClr val="black"/>
              </a:solidFill>
            </a:endParaRPr>
          </a:p>
        </p:txBody>
      </p:sp>
    </p:spTree>
    <p:extLst>
      <p:ext uri="{BB962C8B-B14F-4D97-AF65-F5344CB8AC3E}">
        <p14:creationId xmlns:p14="http://schemas.microsoft.com/office/powerpoint/2010/main" val="16615808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GB" sz="1200" b="0" i="0" u="none" strike="noStrike" kern="1200" noProof="0" dirty="0">
                <a:solidFill>
                  <a:schemeClr val="tx1"/>
                </a:solidFill>
                <a:effectLst/>
                <a:latin typeface="+mn-lt"/>
                <a:ea typeface="+mn-ea"/>
                <a:cs typeface="+mn-cs"/>
              </a:rPr>
              <a:t>This</a:t>
            </a:r>
            <a:r>
              <a:rPr lang="en-GB" sz="1200" b="0" i="0" u="none" strike="noStrike" kern="1200" baseline="0" noProof="0" dirty="0">
                <a:solidFill>
                  <a:schemeClr val="tx1"/>
                </a:solidFill>
                <a:effectLst/>
                <a:latin typeface="+mn-lt"/>
                <a:ea typeface="+mn-ea"/>
                <a:cs typeface="+mn-cs"/>
              </a:rPr>
              <a:t> receptive mode task mirrors the reading task which began this particular sequence of slides, but with the (usually) more difficult oral modality, now that practice within the written modality has taken place</a:t>
            </a:r>
            <a:r>
              <a:rPr lang="en-GB" sz="1200" b="0" i="0" u="none" strike="noStrike" kern="1200" baseline="0" noProof="0" dirty="0" smtClean="0">
                <a:solidFill>
                  <a:schemeClr val="tx1"/>
                </a:solidFill>
                <a:effectLst/>
                <a:latin typeface="+mn-lt"/>
                <a:ea typeface="+mn-ea"/>
                <a:cs typeface="+mn-cs"/>
              </a:rPr>
              <a:t>.</a:t>
            </a:r>
          </a:p>
          <a:p>
            <a:pPr rtl="0" eaLnBrk="1" fontAlgn="ctr" latinLnBrk="0" hangingPunct="1"/>
            <a:endParaRPr lang="en-GB" sz="1200" b="0" i="0" u="none" strike="noStrike" kern="1200" baseline="0" noProof="0" dirty="0" smtClean="0">
              <a:solidFill>
                <a:schemeClr val="tx1"/>
              </a:solidFill>
              <a:effectLst/>
              <a:latin typeface="+mn-lt"/>
              <a:ea typeface="+mn-ea"/>
              <a:cs typeface="+mn-cs"/>
            </a:endParaRPr>
          </a:p>
          <a:p>
            <a:pPr rtl="0" eaLnBrk="1" fontAlgn="ctr" latinLnBrk="0" hangingPunct="1"/>
            <a:r>
              <a:rPr lang="en-GB" sz="1200" b="0" i="0" u="none" strike="noStrike" kern="1200" baseline="0" noProof="0" dirty="0" smtClean="0">
                <a:solidFill>
                  <a:schemeClr val="tx1"/>
                </a:solidFill>
                <a:effectLst/>
                <a:latin typeface="+mn-lt"/>
                <a:ea typeface="+mn-ea"/>
                <a:cs typeface="+mn-cs"/>
              </a:rPr>
              <a:t>Before the task begins, explain to learners that ‘</a:t>
            </a:r>
            <a:r>
              <a:rPr lang="en-GB" sz="1200" b="0" i="0" u="none" strike="noStrike" kern="1200" baseline="0" noProof="0" dirty="0" err="1" smtClean="0">
                <a:solidFill>
                  <a:schemeClr val="tx1"/>
                </a:solidFill>
                <a:effectLst/>
                <a:latin typeface="+mn-lt"/>
                <a:ea typeface="+mn-ea"/>
                <a:cs typeface="+mn-cs"/>
              </a:rPr>
              <a:t>C’est</a:t>
            </a:r>
            <a:r>
              <a:rPr lang="en-GB" sz="1200" b="0" i="0" u="none" strike="noStrike" kern="1200" baseline="0" noProof="0" dirty="0" smtClean="0">
                <a:solidFill>
                  <a:schemeClr val="tx1"/>
                </a:solidFill>
                <a:effectLst/>
                <a:latin typeface="+mn-lt"/>
                <a:ea typeface="+mn-ea"/>
                <a:cs typeface="+mn-cs"/>
              </a:rPr>
              <a:t>’ is used with people as well as things, when saying who/what they are. ‘</a:t>
            </a:r>
            <a:r>
              <a:rPr lang="en-GB" sz="1200" b="0" i="0" u="none" strike="noStrike" kern="1200" baseline="0" noProof="0" dirty="0" err="1" smtClean="0">
                <a:solidFill>
                  <a:schemeClr val="tx1"/>
                </a:solidFill>
                <a:effectLst/>
                <a:latin typeface="+mn-lt"/>
                <a:ea typeface="+mn-ea"/>
                <a:cs typeface="+mn-cs"/>
              </a:rPr>
              <a:t>C’est</a:t>
            </a:r>
            <a:r>
              <a:rPr lang="en-GB" sz="1200" b="0" i="0" u="none" strike="noStrike" kern="1200" baseline="0" noProof="0" dirty="0" smtClean="0">
                <a:solidFill>
                  <a:schemeClr val="tx1"/>
                </a:solidFill>
                <a:effectLst/>
                <a:latin typeface="+mn-lt"/>
                <a:ea typeface="+mn-ea"/>
                <a:cs typeface="+mn-cs"/>
              </a:rPr>
              <a:t>’ (a contraction of ‘</a:t>
            </a:r>
            <a:r>
              <a:rPr lang="en-GB" sz="1200" b="0" i="0" u="none" strike="noStrike" kern="1200" baseline="0" noProof="0" dirty="0" err="1" smtClean="0">
                <a:solidFill>
                  <a:schemeClr val="tx1"/>
                </a:solidFill>
                <a:effectLst/>
                <a:latin typeface="+mn-lt"/>
                <a:ea typeface="+mn-ea"/>
                <a:cs typeface="+mn-cs"/>
              </a:rPr>
              <a:t>ce</a:t>
            </a:r>
            <a:r>
              <a:rPr lang="en-GB" sz="1200" b="0" i="0" u="none" strike="noStrike" kern="1200" baseline="0" noProof="0" dirty="0" smtClean="0">
                <a:solidFill>
                  <a:schemeClr val="tx1"/>
                </a:solidFill>
                <a:effectLst/>
                <a:latin typeface="+mn-lt"/>
                <a:ea typeface="+mn-ea"/>
                <a:cs typeface="+mn-cs"/>
              </a:rPr>
              <a:t> </a:t>
            </a:r>
            <a:r>
              <a:rPr lang="en-GB" sz="1200" b="0" i="0" u="none" strike="noStrike" kern="1200" baseline="0" noProof="0" dirty="0" err="1" smtClean="0">
                <a:solidFill>
                  <a:schemeClr val="tx1"/>
                </a:solidFill>
                <a:effectLst/>
                <a:latin typeface="+mn-lt"/>
                <a:ea typeface="+mn-ea"/>
                <a:cs typeface="+mn-cs"/>
              </a:rPr>
              <a:t>est</a:t>
            </a:r>
            <a:r>
              <a:rPr lang="en-GB" sz="1200" b="0" i="0" u="none" strike="noStrike" kern="1200" baseline="0" noProof="0" dirty="0" smtClean="0">
                <a:solidFill>
                  <a:schemeClr val="tx1"/>
                </a:solidFill>
                <a:effectLst/>
                <a:latin typeface="+mn-lt"/>
                <a:ea typeface="+mn-ea"/>
                <a:cs typeface="+mn-cs"/>
              </a:rPr>
              <a:t>’) literally means ‘this is’, but when referring to people can be taken to mean ‘s/he is’.</a:t>
            </a:r>
            <a:endParaRPr lang="en-GB" sz="1200" b="0" i="0" u="none" strike="noStrike" kern="1200" baseline="0" noProof="0" dirty="0">
              <a:solidFill>
                <a:schemeClr val="tx1"/>
              </a:solidFill>
              <a:effectLst/>
              <a:latin typeface="+mn-lt"/>
              <a:ea typeface="+mn-ea"/>
              <a:cs typeface="+mn-cs"/>
            </a:endParaRPr>
          </a:p>
          <a:p>
            <a:pPr rtl="0" eaLnBrk="1" fontAlgn="ctr" latinLnBrk="0" hangingPunct="1"/>
            <a:r>
              <a:rPr lang="en-GB" sz="1200" b="0" i="0" u="none" strike="noStrike" kern="1200" baseline="0" noProof="0" dirty="0">
                <a:solidFill>
                  <a:schemeClr val="tx1"/>
                </a:solidFill>
                <a:effectLst/>
                <a:latin typeface="+mn-lt"/>
                <a:ea typeface="+mn-ea"/>
                <a:cs typeface="+mn-cs"/>
              </a:rPr>
              <a:t> </a:t>
            </a:r>
          </a:p>
          <a:p>
            <a:pPr rtl="0" eaLnBrk="1" fontAlgn="ctr" latinLnBrk="0" hangingPunct="1"/>
            <a:r>
              <a:rPr lang="en-GB" sz="1200" b="0" i="0" u="none" strike="noStrike" kern="1200" baseline="0" noProof="0" dirty="0">
                <a:solidFill>
                  <a:schemeClr val="tx1"/>
                </a:solidFill>
                <a:effectLst/>
                <a:latin typeface="+mn-lt"/>
                <a:ea typeface="+mn-ea"/>
                <a:cs typeface="+mn-cs"/>
              </a:rPr>
              <a:t>Each item could be played twice, to break it down for the learners. The first time, learners could just put a tick in the correct column (having or being). On the second hearing of each item, learners could then provide the oral translation.</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1200" b="1" i="0" u="none" strike="noStrike" kern="1200" dirty="0" err="1">
                <a:solidFill>
                  <a:schemeClr val="tx1"/>
                </a:solidFill>
                <a:effectLst/>
                <a:latin typeface="+mn-lt"/>
                <a:ea typeface="+mn-ea"/>
                <a:cs typeface="+mn-cs"/>
              </a:rPr>
              <a:t>Transcript</a:t>
            </a:r>
            <a:endParaRPr lang="fr-FR" sz="1200" b="1"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1) C’</a:t>
            </a:r>
            <a:r>
              <a:rPr lang="fr-FR" sz="1200" b="0" i="0" u="none" strike="noStrike" kern="1200" baseline="0" dirty="0">
                <a:solidFill>
                  <a:schemeClr val="tx1"/>
                </a:solidFill>
                <a:effectLst/>
                <a:latin typeface="+mn-lt"/>
                <a:ea typeface="+mn-ea"/>
                <a:cs typeface="+mn-cs"/>
              </a:rPr>
              <a:t>est</a:t>
            </a:r>
            <a:r>
              <a:rPr lang="fr-FR" sz="1200" b="0" i="0" u="none" strike="noStrike" kern="1200" dirty="0">
                <a:solidFill>
                  <a:schemeClr val="tx1"/>
                </a:solidFill>
                <a:effectLst/>
                <a:latin typeface="+mn-lt"/>
                <a:ea typeface="+mn-ea"/>
                <a:cs typeface="+mn-cs"/>
              </a:rPr>
              <a:t> un professeur</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sympathique</a:t>
            </a:r>
            <a:r>
              <a:rPr lang="fr-FR"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auto" latinLnBrk="0" hangingPunct="1"/>
            <a:r>
              <a:rPr lang="fr-FR" sz="1200" b="0" i="0" u="none" strike="noStrike" kern="1200" dirty="0">
                <a:solidFill>
                  <a:schemeClr val="tx1"/>
                </a:solidFill>
                <a:effectLst/>
                <a:latin typeface="+mn-lt"/>
                <a:ea typeface="+mn-ea"/>
                <a:cs typeface="+mn-cs"/>
              </a:rPr>
              <a:t>2) Il a un professeur intéressant.</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3) Elle</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a</a:t>
            </a:r>
            <a:r>
              <a:rPr lang="fr-FR" sz="1200" b="0" i="0" u="none" strike="noStrike" kern="1200" baseline="0" dirty="0">
                <a:solidFill>
                  <a:schemeClr val="tx1"/>
                </a:solidFill>
                <a:effectLst/>
                <a:latin typeface="+mn-lt"/>
                <a:ea typeface="+mn-ea"/>
                <a:cs typeface="+mn-cs"/>
              </a:rPr>
              <a:t> u</a:t>
            </a:r>
            <a:r>
              <a:rPr lang="fr-FR" sz="1200" b="0" i="0" u="none" strike="noStrike" kern="1200" dirty="0">
                <a:solidFill>
                  <a:schemeClr val="tx1"/>
                </a:solidFill>
                <a:effectLst/>
                <a:latin typeface="+mn-lt"/>
                <a:ea typeface="+mn-ea"/>
                <a:cs typeface="+mn-cs"/>
              </a:rPr>
              <a:t>ne amie </a:t>
            </a:r>
            <a:r>
              <a:rPr lang="fr-FR" sz="1200" b="0" i="0" kern="1200" dirty="0">
                <a:solidFill>
                  <a:schemeClr val="tx1"/>
                </a:solidFill>
                <a:effectLst/>
                <a:latin typeface="+mn-lt"/>
                <a:ea typeface="+mn-ea"/>
                <a:cs typeface="+mn-cs"/>
              </a:rPr>
              <a:t>drôle</a:t>
            </a:r>
            <a:r>
              <a:rPr lang="fr-FR" sz="1200" b="0" i="0" u="none" strike="noStrike" kern="1200" dirty="0">
                <a:solidFill>
                  <a:schemeClr val="tx1"/>
                </a:solidFill>
                <a:effectLst/>
                <a:latin typeface="+mn-lt"/>
                <a:ea typeface="+mn-ea"/>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4) Je</a:t>
            </a:r>
            <a:r>
              <a:rPr lang="fr-FR" sz="1200" b="0" i="0" u="none" strike="noStrike" kern="1200" baseline="0" dirty="0">
                <a:solidFill>
                  <a:schemeClr val="tx1"/>
                </a:solidFill>
                <a:effectLst/>
                <a:latin typeface="+mn-lt"/>
                <a:ea typeface="+mn-ea"/>
                <a:cs typeface="+mn-cs"/>
              </a:rPr>
              <a:t> suis </a:t>
            </a:r>
            <a:r>
              <a:rPr lang="fr-FR" sz="1200" b="0" i="0" kern="1200" dirty="0">
                <a:solidFill>
                  <a:schemeClr val="tx1"/>
                </a:solidFill>
                <a:effectLst/>
                <a:latin typeface="+mn-lt"/>
                <a:ea typeface="+mn-ea"/>
                <a:cs typeface="+mn-cs"/>
              </a:rPr>
              <a:t>française. </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5) Tu as un ami </a:t>
            </a:r>
            <a:r>
              <a:rPr lang="fr-FR" sz="1200" b="0" i="0" u="none" strike="noStrike" kern="1200" baseline="0" dirty="0">
                <a:solidFill>
                  <a:schemeClr val="tx1"/>
                </a:solidFill>
                <a:effectLst/>
                <a:latin typeface="+mn-lt"/>
                <a:ea typeface="+mn-ea"/>
                <a:cs typeface="+mn-cs"/>
              </a:rPr>
              <a:t>anglais ?</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6) C’</a:t>
            </a:r>
            <a:r>
              <a:rPr lang="fr-FR" sz="1200" b="0" i="0" u="none" strike="noStrike" kern="1200" baseline="0" dirty="0">
                <a:solidFill>
                  <a:schemeClr val="tx1"/>
                </a:solidFill>
                <a:effectLst/>
                <a:latin typeface="+mn-lt"/>
                <a:ea typeface="+mn-ea"/>
                <a:cs typeface="+mn-cs"/>
              </a:rPr>
              <a:t>est</a:t>
            </a:r>
            <a:r>
              <a:rPr lang="fr-FR" sz="1200" b="0" i="0" u="none" strike="noStrike" kern="1200" dirty="0">
                <a:solidFill>
                  <a:schemeClr val="tx1"/>
                </a:solidFill>
                <a:effectLst/>
                <a:latin typeface="+mn-lt"/>
                <a:ea typeface="+mn-ea"/>
                <a:cs typeface="+mn-cs"/>
              </a:rPr>
              <a:t> une femme sympathique.</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7) Tu</a:t>
            </a:r>
            <a:r>
              <a:rPr lang="fr-FR" sz="1200" b="0" i="0" u="none" strike="noStrike" kern="1200" baseline="0" dirty="0">
                <a:solidFill>
                  <a:schemeClr val="tx1"/>
                </a:solidFill>
                <a:effectLst/>
                <a:latin typeface="+mn-lt"/>
                <a:ea typeface="+mn-ea"/>
                <a:cs typeface="+mn-cs"/>
              </a:rPr>
              <a:t> es aimable</a:t>
            </a:r>
            <a:r>
              <a:rPr lang="fr-FR" sz="1200" b="0" i="0" u="none" strike="noStrike" kern="120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8) J’ai un ami intéressant.</a:t>
            </a:r>
            <a:endParaRPr lang="en-GB" sz="1200" b="0" i="0" u="none" strike="noStrike" kern="120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a:t>
            </a: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professeur [1150], femme [154], chanteur [3251], ami/amie [467], drôle [2166], intéressant [1244], sympathique [4164], </a:t>
            </a:r>
            <a:r>
              <a:rPr lang="fr-FR" sz="1200" b="0" i="1" kern="1200" dirty="0">
                <a:solidFill>
                  <a:schemeClr val="tx1"/>
                </a:solidFill>
                <a:effectLst/>
                <a:latin typeface="+mn-lt"/>
                <a:ea typeface="+mn-ea"/>
                <a:cs typeface="+mn-cs"/>
              </a:rPr>
              <a:t>aimable [4668], anglais [784], français [251]</a:t>
            </a:r>
            <a:endParaRPr lang="de-D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71</a:t>
            </a:fld>
            <a:endParaRPr lang="en-GB">
              <a:solidFill>
                <a:prstClr val="black"/>
              </a:solidFill>
            </a:endParaRPr>
          </a:p>
        </p:txBody>
      </p:sp>
    </p:spTree>
    <p:extLst>
      <p:ext uri="{BB962C8B-B14F-4D97-AF65-F5344CB8AC3E}">
        <p14:creationId xmlns:p14="http://schemas.microsoft.com/office/powerpoint/2010/main" val="547176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‘bang for buck’ principle was implemented to achieve the maximum improvement in decoding within a time-limited teaching context.</a:t>
            </a:r>
            <a:br>
              <a:rPr lang="en-GB" baseline="0" dirty="0"/>
            </a:br>
            <a:r>
              <a:rPr lang="en-GB" dirty="0"/>
              <a:t>The SSC were chosen</a:t>
            </a:r>
            <a:r>
              <a:rPr lang="en-GB" baseline="0" dirty="0"/>
              <a:t> based on their difficulty for L1 English speakers, their frequency of occurrence in the language and teacher knowledge.</a:t>
            </a:r>
          </a:p>
          <a:p>
            <a:r>
              <a:rPr lang="en-GB" baseline="0" dirty="0"/>
              <a:t>The notion is that one SSC would be the focus each week in Y7, with time also built in for revisiting/recycling.</a:t>
            </a:r>
            <a:br>
              <a:rPr lang="en-GB" baseline="0" dirty="0"/>
            </a:br>
            <a:r>
              <a:rPr lang="en-GB" baseline="0" dirty="0"/>
              <a:t>10-12 minutes per lesson might be spent on introducing the new SSC and recapping one or more previously learnt SSC.</a:t>
            </a:r>
            <a:br>
              <a:rPr lang="en-GB" baseline="0" dirty="0"/>
            </a:br>
            <a:r>
              <a:rPr lang="en-GB" baseline="0" dirty="0"/>
              <a:t>Phonics work is likely to continue in Y8, too.</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6</a:t>
            </a:fld>
            <a:endParaRPr lang="en-GB"/>
          </a:p>
        </p:txBody>
      </p:sp>
    </p:spTree>
    <p:extLst>
      <p:ext uri="{BB962C8B-B14F-4D97-AF65-F5344CB8AC3E}">
        <p14:creationId xmlns:p14="http://schemas.microsoft.com/office/powerpoint/2010/main" val="2935769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Structured production practice tasks which ‘trap the forms’ and force</a:t>
            </a:r>
            <a:r>
              <a:rPr lang="en-GB" baseline="0" dirty="0"/>
              <a:t> their use before free writing and speech are attempted, may also be under-represented currently.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10391263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GB" sz="1200" b="0" i="0" u="none" strike="noStrike" kern="1200" noProof="0" dirty="0">
                <a:solidFill>
                  <a:schemeClr val="tx1"/>
                </a:solidFill>
                <a:effectLst/>
                <a:latin typeface="+mn-lt"/>
                <a:ea typeface="+mn-ea"/>
                <a:cs typeface="+mn-cs"/>
              </a:rPr>
              <a:t>Learners are now challenged</a:t>
            </a:r>
            <a:r>
              <a:rPr lang="en-GB" sz="1200" b="0" i="0" u="none" strike="noStrike" kern="1200" baseline="0" noProof="0" dirty="0">
                <a:solidFill>
                  <a:schemeClr val="tx1"/>
                </a:solidFill>
                <a:effectLst/>
                <a:latin typeface="+mn-lt"/>
                <a:ea typeface="+mn-ea"/>
                <a:cs typeface="+mn-cs"/>
              </a:rPr>
              <a:t> to retranslate the sentences into French, listening to the audio again if necessary.</a:t>
            </a:r>
          </a:p>
          <a:p>
            <a:pPr rtl="0" eaLnBrk="1" fontAlgn="ctr" latinLnBrk="0" hangingPunct="1"/>
            <a:r>
              <a:rPr lang="en-GB" sz="1200" b="0" i="0" u="none" strike="noStrike" kern="1200" baseline="0" noProof="0" dirty="0">
                <a:solidFill>
                  <a:schemeClr val="tx1"/>
                </a:solidFill>
                <a:effectLst/>
                <a:latin typeface="+mn-lt"/>
                <a:ea typeface="+mn-ea"/>
                <a:cs typeface="+mn-cs"/>
              </a:rPr>
              <a:t>This can be done orally, then in writing.</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2000" b="1" i="0" u="none" strike="noStrike" kern="1200" dirty="0" err="1">
                <a:solidFill>
                  <a:schemeClr val="tx1"/>
                </a:solidFill>
                <a:effectLst/>
                <a:latin typeface="Century Gothic" panose="020B0502020202020204" pitchFamily="34" charset="0"/>
                <a:ea typeface="+mn-ea"/>
                <a:cs typeface="+mn-cs"/>
              </a:rPr>
              <a:t>Transcript</a:t>
            </a:r>
            <a:endParaRPr lang="fr-FR" sz="2000" b="1"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1) C’</a:t>
            </a:r>
            <a:r>
              <a:rPr lang="fr-FR" sz="2000" b="0" i="0" u="none" strike="noStrike" kern="1200" baseline="0" dirty="0">
                <a:solidFill>
                  <a:schemeClr val="tx1"/>
                </a:solidFill>
                <a:effectLst/>
                <a:latin typeface="Century Gothic" panose="020B0502020202020204" pitchFamily="34" charset="0"/>
                <a:ea typeface="+mn-ea"/>
                <a:cs typeface="+mn-cs"/>
              </a:rPr>
              <a:t>est</a:t>
            </a:r>
            <a:r>
              <a:rPr lang="fr-FR" sz="2000" b="0" i="0" u="none" strike="noStrike" kern="1200" dirty="0">
                <a:solidFill>
                  <a:schemeClr val="tx1"/>
                </a:solidFill>
                <a:effectLst/>
                <a:latin typeface="Century Gothic" panose="020B0502020202020204" pitchFamily="34" charset="0"/>
                <a:ea typeface="+mn-ea"/>
                <a:cs typeface="+mn-cs"/>
              </a:rPr>
              <a:t> un professeur</a:t>
            </a:r>
            <a:r>
              <a:rPr lang="fr-FR" sz="2000" b="0" i="0" u="none" strike="noStrike" kern="1200" baseline="0" dirty="0">
                <a:solidFill>
                  <a:schemeClr val="tx1"/>
                </a:solidFill>
                <a:effectLst/>
                <a:latin typeface="Century Gothic" panose="020B0502020202020204" pitchFamily="34" charset="0"/>
                <a:ea typeface="+mn-ea"/>
                <a:cs typeface="+mn-cs"/>
              </a:rPr>
              <a:t> </a:t>
            </a:r>
            <a:r>
              <a:rPr lang="fr-FR" sz="2000" b="0" i="0" u="none" strike="noStrike" kern="1200" dirty="0" smtClean="0">
                <a:solidFill>
                  <a:schemeClr val="tx1"/>
                </a:solidFill>
                <a:effectLst/>
                <a:latin typeface="Century Gothic" panose="020B0502020202020204" pitchFamily="34" charset="0"/>
                <a:ea typeface="+mn-ea"/>
                <a:cs typeface="+mn-cs"/>
              </a:rPr>
              <a:t>sympathique</a:t>
            </a:r>
            <a:r>
              <a:rPr lang="fr-FR" sz="2000" b="0" i="0" u="none" strike="noStrike" kern="1200" baseline="0" dirty="0">
                <a:solidFill>
                  <a:schemeClr val="tx1"/>
                </a:solidFill>
                <a:effectLst/>
                <a:latin typeface="Century Gothic" panose="020B0502020202020204" pitchFamily="34" charset="0"/>
                <a:ea typeface="+mn-ea"/>
                <a:cs typeface="+mn-cs"/>
              </a:rPr>
              <a: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auto" latinLnBrk="0" hangingPunct="1"/>
            <a:r>
              <a:rPr lang="fr-FR" sz="2000" b="0" i="0" u="none" strike="noStrike" kern="1200" dirty="0">
                <a:solidFill>
                  <a:schemeClr val="tx1"/>
                </a:solidFill>
                <a:effectLst/>
                <a:latin typeface="Century Gothic" panose="020B0502020202020204" pitchFamily="34" charset="0"/>
                <a:ea typeface="+mn-ea"/>
                <a:cs typeface="+mn-cs"/>
              </a:rPr>
              <a:t>2) Il a un professeur intéressant.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3) Elle</a:t>
            </a:r>
            <a:r>
              <a:rPr lang="fr-FR" sz="2000" b="0" i="0" u="none" strike="noStrike" kern="1200" baseline="0" dirty="0">
                <a:solidFill>
                  <a:schemeClr val="tx1"/>
                </a:solidFill>
                <a:effectLst/>
                <a:latin typeface="Century Gothic" panose="020B0502020202020204" pitchFamily="34" charset="0"/>
                <a:ea typeface="+mn-ea"/>
                <a:cs typeface="+mn-cs"/>
              </a:rPr>
              <a:t> </a:t>
            </a:r>
            <a:r>
              <a:rPr lang="fr-FR" sz="2000" b="0" i="0" u="none" strike="noStrike" kern="1200" dirty="0">
                <a:solidFill>
                  <a:schemeClr val="tx1"/>
                </a:solidFill>
                <a:effectLst/>
                <a:latin typeface="Century Gothic" panose="020B0502020202020204" pitchFamily="34" charset="0"/>
                <a:ea typeface="+mn-ea"/>
                <a:cs typeface="+mn-cs"/>
              </a:rPr>
              <a:t>a</a:t>
            </a:r>
            <a:r>
              <a:rPr lang="fr-FR" sz="2000" b="0" i="0" u="none" strike="noStrike" kern="1200" baseline="0" dirty="0">
                <a:solidFill>
                  <a:schemeClr val="tx1"/>
                </a:solidFill>
                <a:effectLst/>
                <a:latin typeface="Century Gothic" panose="020B0502020202020204" pitchFamily="34" charset="0"/>
                <a:ea typeface="+mn-ea"/>
                <a:cs typeface="+mn-cs"/>
              </a:rPr>
              <a:t> u</a:t>
            </a:r>
            <a:r>
              <a:rPr lang="fr-FR" sz="2000" b="0" i="0" u="none" strike="noStrike" kern="1200" dirty="0">
                <a:solidFill>
                  <a:schemeClr val="tx1"/>
                </a:solidFill>
                <a:effectLst/>
                <a:latin typeface="Century Gothic" panose="020B0502020202020204" pitchFamily="34" charset="0"/>
                <a:ea typeface="+mn-ea"/>
                <a:cs typeface="+mn-cs"/>
              </a:rPr>
              <a:t>ne amie </a:t>
            </a:r>
            <a:r>
              <a:rPr lang="fr-FR" sz="2000" b="0" i="0" kern="1200" dirty="0">
                <a:solidFill>
                  <a:schemeClr val="tx1"/>
                </a:solidFill>
                <a:effectLst/>
                <a:latin typeface="Century Gothic" panose="020B0502020202020204" pitchFamily="34" charset="0"/>
                <a:ea typeface="+mn-ea"/>
                <a:cs typeface="+mn-cs"/>
              </a:rPr>
              <a:t>drôle</a:t>
            </a:r>
            <a:r>
              <a:rPr lang="fr-FR" sz="2000" b="0" i="0" u="none" strike="noStrike" kern="1200" dirty="0">
                <a:solidFill>
                  <a:schemeClr val="tx1"/>
                </a:solidFill>
                <a:effectLst/>
                <a:latin typeface="Century Gothic" panose="020B0502020202020204" pitchFamily="34" charset="0"/>
                <a:ea typeface="+mn-ea"/>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2000" b="0" i="0" u="none" strike="noStrike" kern="1200" dirty="0">
                <a:solidFill>
                  <a:schemeClr val="tx1"/>
                </a:solidFill>
                <a:effectLst/>
                <a:latin typeface="Century Gothic" panose="020B0502020202020204" pitchFamily="34" charset="0"/>
                <a:ea typeface="+mn-ea"/>
                <a:cs typeface="+mn-cs"/>
              </a:rPr>
              <a:t>4) Je</a:t>
            </a:r>
            <a:r>
              <a:rPr lang="fr-FR" sz="2000" b="0" i="0" u="none" strike="noStrike" kern="1200" baseline="0" dirty="0">
                <a:solidFill>
                  <a:schemeClr val="tx1"/>
                </a:solidFill>
                <a:effectLst/>
                <a:latin typeface="Century Gothic" panose="020B0502020202020204" pitchFamily="34" charset="0"/>
                <a:ea typeface="+mn-ea"/>
                <a:cs typeface="+mn-cs"/>
              </a:rPr>
              <a:t> suis </a:t>
            </a:r>
            <a:r>
              <a:rPr lang="fr-FR" sz="2000" b="0" i="0" kern="1200" dirty="0" smtClean="0">
                <a:solidFill>
                  <a:schemeClr val="tx1"/>
                </a:solidFill>
                <a:effectLst/>
                <a:latin typeface="Century Gothic" panose="020B0502020202020204" pitchFamily="34" charset="0"/>
                <a:ea typeface="+mn-ea"/>
                <a:cs typeface="+mn-cs"/>
              </a:rPr>
              <a:t>française. </a:t>
            </a:r>
            <a:endParaRPr lang="fr-FR" sz="20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fr-FR" sz="2000" b="0" i="0" u="none" strike="noStrike" kern="1200" dirty="0">
                <a:solidFill>
                  <a:schemeClr val="tx1"/>
                </a:solidFill>
                <a:effectLst/>
                <a:latin typeface="Century Gothic" panose="020B0502020202020204" pitchFamily="34" charset="0"/>
                <a:ea typeface="+mn-ea"/>
                <a:cs typeface="+mn-cs"/>
              </a:rPr>
              <a:t>5) Tu as un ami </a:t>
            </a:r>
            <a:r>
              <a:rPr lang="fr-FR" sz="2000" b="0" i="0" u="none" strike="noStrike" kern="1200" baseline="0" dirty="0">
                <a:solidFill>
                  <a:schemeClr val="tx1"/>
                </a:solidFill>
                <a:effectLst/>
                <a:latin typeface="Century Gothic" panose="020B0502020202020204" pitchFamily="34" charset="0"/>
                <a:ea typeface="+mn-ea"/>
                <a:cs typeface="+mn-cs"/>
              </a:rPr>
              <a:t>anglais ?</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6) C’</a:t>
            </a:r>
            <a:r>
              <a:rPr lang="fr-FR" sz="2000" b="0" i="0" u="none" strike="noStrike" kern="1200" baseline="0" dirty="0">
                <a:solidFill>
                  <a:schemeClr val="tx1"/>
                </a:solidFill>
                <a:effectLst/>
                <a:latin typeface="Century Gothic" panose="020B0502020202020204" pitchFamily="34" charset="0"/>
                <a:ea typeface="+mn-ea"/>
                <a:cs typeface="+mn-cs"/>
              </a:rPr>
              <a:t>est</a:t>
            </a:r>
            <a:r>
              <a:rPr lang="fr-FR" sz="2000" b="0" i="0" u="none" strike="noStrike" kern="1200" dirty="0">
                <a:solidFill>
                  <a:schemeClr val="tx1"/>
                </a:solidFill>
                <a:effectLst/>
                <a:latin typeface="Century Gothic" panose="020B0502020202020204" pitchFamily="34" charset="0"/>
                <a:ea typeface="+mn-ea"/>
                <a:cs typeface="+mn-cs"/>
              </a:rPr>
              <a:t> une femme sympathique</a:t>
            </a:r>
            <a:r>
              <a:rPr lang="fr-FR" sz="2000" b="0" i="0" u="none" strike="noStrike" kern="1200" dirty="0" smtClean="0">
                <a:solidFill>
                  <a:schemeClr val="tx1"/>
                </a:solidFill>
                <a:effectLst/>
                <a:latin typeface="Century Gothic" panose="020B0502020202020204" pitchFamily="34" charset="0"/>
                <a:ea typeface="+mn-ea"/>
                <a:cs typeface="+mn-cs"/>
              </a:rPr>
              <a: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7) Tu</a:t>
            </a:r>
            <a:r>
              <a:rPr lang="fr-FR" sz="2000" b="0" i="0" u="none" strike="noStrike" kern="1200" baseline="0" dirty="0">
                <a:solidFill>
                  <a:schemeClr val="tx1"/>
                </a:solidFill>
                <a:effectLst/>
                <a:latin typeface="Century Gothic" panose="020B0502020202020204" pitchFamily="34" charset="0"/>
                <a:ea typeface="+mn-ea"/>
                <a:cs typeface="+mn-cs"/>
              </a:rPr>
              <a:t> es aimable</a:t>
            </a:r>
            <a:r>
              <a:rPr lang="fr-FR" sz="2000" b="0" i="0" u="none" strike="noStrike" kern="1200" dirty="0">
                <a:solidFill>
                  <a:schemeClr val="tx1"/>
                </a:solidFill>
                <a:effectLst/>
                <a:latin typeface="Century Gothic" panose="020B0502020202020204" pitchFamily="34" charset="0"/>
                <a:ea typeface="+mn-ea"/>
                <a:cs typeface="+mn-cs"/>
              </a:rPr>
              <a: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8) J’ai un ami intéressant.</a:t>
            </a:r>
            <a:endParaRPr lang="en-GB" sz="2000" b="0" i="0" u="none" strike="noStrike" kern="1200" dirty="0">
              <a:solidFill>
                <a:schemeClr val="tx1"/>
              </a:solidFill>
              <a:effectLst/>
              <a:latin typeface="Century Gothic" panose="020B0502020202020204" pitchFamily="34" charset="0"/>
              <a:ea typeface="+mn-ea"/>
              <a:cs typeface="+mn-cs"/>
            </a:endParaRPr>
          </a:p>
          <a:p>
            <a:endParaRPr lang="fr-FR" sz="1200" b="1" i="0" u="none" strike="noStrike" kern="1200" dirty="0" smtClean="0">
              <a:solidFill>
                <a:schemeClr val="tx1"/>
              </a:solidFill>
              <a:effectLst/>
              <a:latin typeface="+mn-lt"/>
              <a:ea typeface="+mn-ea"/>
              <a:cs typeface="+mn-cs"/>
            </a:endParaRPr>
          </a:p>
          <a:p>
            <a:pPr marL="0" indent="0">
              <a:buFont typeface="Arial" panose="020B0604020202020204" pitchFamily="34" charset="0"/>
              <a:buNone/>
            </a:pPr>
            <a:r>
              <a:rPr lang="fr-FR" sz="1200" b="0" i="0" u="none" strike="noStrike" kern="1200" dirty="0" smtClean="0">
                <a:solidFill>
                  <a:schemeClr val="tx1"/>
                </a:solidFill>
                <a:effectLst/>
                <a:latin typeface="+mn-lt"/>
                <a:ea typeface="+mn-ea"/>
                <a:cs typeface="+mn-cs"/>
              </a:rPr>
              <a:t>*</a:t>
            </a:r>
            <a:r>
              <a:rPr lang="fr-FR" sz="1200" b="0" i="0" u="none" strike="noStrike" kern="1200" baseline="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Accept</a:t>
            </a:r>
            <a:r>
              <a:rPr lang="fr-FR" sz="1200" b="0" i="0" u="none" strike="noStrike" kern="1200" dirty="0" smtClean="0">
                <a:solidFill>
                  <a:schemeClr val="tx1"/>
                </a:solidFill>
                <a:effectLst/>
                <a:latin typeface="+mn-lt"/>
                <a:ea typeface="+mn-ea"/>
                <a:cs typeface="+mn-cs"/>
              </a:rPr>
              <a:t> ‘Il</a:t>
            </a:r>
            <a:r>
              <a:rPr lang="fr-FR" sz="1200" b="0" i="0" u="none" strike="noStrike" kern="1200" baseline="0" dirty="0" smtClean="0">
                <a:solidFill>
                  <a:schemeClr val="tx1"/>
                </a:solidFill>
                <a:effectLst/>
                <a:latin typeface="+mn-lt"/>
                <a:ea typeface="+mn-ea"/>
                <a:cs typeface="+mn-cs"/>
              </a:rPr>
              <a:t> est...’ in place of ‘C’est...’ in (1) and </a:t>
            </a:r>
            <a:r>
              <a:rPr lang="fr-FR" sz="1200" b="0" i="0" u="none" strike="noStrike" kern="1200" dirty="0" smtClean="0">
                <a:solidFill>
                  <a:schemeClr val="tx1"/>
                </a:solidFill>
                <a:effectLst/>
                <a:latin typeface="+mn-lt"/>
                <a:ea typeface="+mn-ea"/>
                <a:cs typeface="+mn-cs"/>
              </a:rPr>
              <a:t>‘Elle</a:t>
            </a:r>
            <a:r>
              <a:rPr lang="fr-FR" sz="1200" b="0" i="0" u="none" strike="noStrike" kern="1200" baseline="0" dirty="0" smtClean="0">
                <a:solidFill>
                  <a:schemeClr val="tx1"/>
                </a:solidFill>
                <a:effectLst/>
                <a:latin typeface="+mn-lt"/>
                <a:ea typeface="+mn-ea"/>
                <a:cs typeface="+mn-cs"/>
              </a:rPr>
              <a:t> est...’ in place of ‘C’est...’ in (2).</a:t>
            </a:r>
            <a:endParaRPr lang="fr-FR" sz="1200" b="0" i="0" u="none" strike="noStrike" kern="1200" dirty="0" smtClean="0">
              <a:solidFill>
                <a:schemeClr val="tx1"/>
              </a:solidFill>
              <a:effectLst/>
              <a:latin typeface="+mn-lt"/>
              <a:ea typeface="+mn-ea"/>
              <a:cs typeface="+mn-cs"/>
            </a:endParaRPr>
          </a:p>
          <a:p>
            <a:pPr marL="0" indent="0">
              <a:buFont typeface="Arial" panose="020B0604020202020204" pitchFamily="34" charset="0"/>
              <a:buNone/>
            </a:pPr>
            <a:endParaRPr lang="fr-FR" sz="1200" b="0"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a:t>
            </a: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professeur [1150], femme [154], chanteur [3251], ami/amie [467], drôle [2166], intéressant [1244], sympathique [4164], </a:t>
            </a:r>
            <a:r>
              <a:rPr lang="fr-FR" sz="1200" b="0" i="1" kern="1200" dirty="0">
                <a:solidFill>
                  <a:schemeClr val="tx1"/>
                </a:solidFill>
                <a:effectLst/>
                <a:latin typeface="+mn-lt"/>
                <a:ea typeface="+mn-ea"/>
                <a:cs typeface="+mn-cs"/>
              </a:rPr>
              <a:t>aimable [4668], anglais [784], français [251]</a:t>
            </a:r>
            <a:endParaRPr lang="de-D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73</a:t>
            </a:fld>
            <a:endParaRPr lang="en-GB">
              <a:solidFill>
                <a:prstClr val="black"/>
              </a:solidFill>
            </a:endParaRPr>
          </a:p>
        </p:txBody>
      </p:sp>
    </p:spTree>
    <p:extLst>
      <p:ext uri="{BB962C8B-B14F-4D97-AF65-F5344CB8AC3E}">
        <p14:creationId xmlns:p14="http://schemas.microsoft.com/office/powerpoint/2010/main" val="2833707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2148199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table includes the frequency so people can see the rationale for the selection of the words</a:t>
            </a:r>
          </a:p>
          <a:p>
            <a:r>
              <a:rPr lang="en-GB" dirty="0"/>
              <a:t>Source words were chosen for frequency, but also for their simplicity in terms of the pronunciation of the</a:t>
            </a:r>
            <a:r>
              <a:rPr lang="en-GB" baseline="0" dirty="0"/>
              <a:t> word in terms of the other phonemes apart from the target SSC.</a:t>
            </a:r>
          </a:p>
          <a:p>
            <a:r>
              <a:rPr lang="en-GB" baseline="0" dirty="0"/>
              <a:t>We use a cumulative principle too, to ensure that later SSCs are not used before they have been learnt.</a:t>
            </a:r>
          </a:p>
          <a:p>
            <a:r>
              <a:rPr lang="en-GB" baseline="0" dirty="0"/>
              <a:t>This was more important than whether the word could be easily depicted in an image or linked to a gesture, although we wanted also to achieve these things.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7</a:t>
            </a:fld>
            <a:endParaRPr lang="en-GB"/>
          </a:p>
        </p:txBody>
      </p:sp>
    </p:spTree>
    <p:extLst>
      <p:ext uri="{BB962C8B-B14F-4D97-AF65-F5344CB8AC3E}">
        <p14:creationId xmlns:p14="http://schemas.microsoft.com/office/powerpoint/2010/main" val="222192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88982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11722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176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24618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158579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62211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622269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29826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6080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7554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657558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19227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204909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2970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990660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17532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66973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2816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08377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52073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44596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749400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188094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43286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4172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70548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84742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8208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49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8046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246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671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9748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2303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471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366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588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186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0930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38128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24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85857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4115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2855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6718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2345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0419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9311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23243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57442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62811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394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170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140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375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26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5821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590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1243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9139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4268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0967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857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25166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97797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9263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7975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7599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043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2075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2980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46395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10326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26545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2074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64396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2812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9677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284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25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4294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23042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9138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68823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08748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57067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32834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39810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786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23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4575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39120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4412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6463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29245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578454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082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96926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10235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01190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461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61253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773789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97255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093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2163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42174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71011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4534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2405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75943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41120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4948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737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46248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66416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84722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867066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71700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12618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589128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59999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9096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5.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9338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509830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2792406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20542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32383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3266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791997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28202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56349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291085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581597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image" Target="../media/image9.png"/><Relationship Id="rId21" Type="http://schemas.openxmlformats.org/officeDocument/2006/relationships/image" Target="../media/image80.png"/><Relationship Id="rId34" Type="http://schemas.openxmlformats.org/officeDocument/2006/relationships/image" Target="../media/image93.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33" Type="http://schemas.openxmlformats.org/officeDocument/2006/relationships/image" Target="../media/image92.png"/><Relationship Id="rId2" Type="http://schemas.openxmlformats.org/officeDocument/2006/relationships/notesSlide" Target="../notesSlides/notesSlide11.xml"/><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jpeg"/><Relationship Id="rId24" Type="http://schemas.openxmlformats.org/officeDocument/2006/relationships/image" Target="../media/image83.png"/><Relationship Id="rId32" Type="http://schemas.openxmlformats.org/officeDocument/2006/relationships/image" Target="../media/image91.jpg"/><Relationship Id="rId37" Type="http://schemas.openxmlformats.org/officeDocument/2006/relationships/image" Target="../media/image96.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png"/><Relationship Id="rId31" Type="http://schemas.openxmlformats.org/officeDocument/2006/relationships/image" Target="../media/image90.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 Id="rId35" Type="http://schemas.openxmlformats.org/officeDocument/2006/relationships/image" Target="../media/image9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Phonics_teaching_sequence_SFC.ppt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17.xml"/><Relationship Id="rId5" Type="http://schemas.openxmlformats.org/officeDocument/2006/relationships/image" Target="../media/image97.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1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1.jp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117.xml"/><Relationship Id="rId6" Type="http://schemas.openxmlformats.org/officeDocument/2006/relationships/audio" Target="../media/audio4.wav"/><Relationship Id="rId11" Type="http://schemas.openxmlformats.org/officeDocument/2006/relationships/image" Target="../media/image100.png"/><Relationship Id="rId5" Type="http://schemas.openxmlformats.org/officeDocument/2006/relationships/audio" Target="../media/audio5.wav"/><Relationship Id="rId10" Type="http://schemas.openxmlformats.org/officeDocument/2006/relationships/image" Target="../media/image99.png"/><Relationship Id="rId4" Type="http://schemas.openxmlformats.org/officeDocument/2006/relationships/audio" Target="../media/audio3.wav"/><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117.xml"/><Relationship Id="rId5" Type="http://schemas.openxmlformats.org/officeDocument/2006/relationships/image" Target="../media/image10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11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png"/><Relationship Id="rId9"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slide" Target="slide35.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57.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57.xml"/><Relationship Id="rId4" Type="http://schemas.openxmlformats.org/officeDocument/2006/relationships/image" Target="../media/image8.jpg"/></Relationships>
</file>

<file path=ppt/slides/_rels/slide3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8.wav"/><Relationship Id="rId1" Type="http://schemas.openxmlformats.org/officeDocument/2006/relationships/slideLayout" Target="../slideLayouts/slideLayout57.xml"/><Relationship Id="rId4" Type="http://schemas.openxmlformats.org/officeDocument/2006/relationships/image" Target="../media/image8.jpg"/></Relationships>
</file>

<file path=ppt/slides/_rels/slide3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7.wav"/><Relationship Id="rId1" Type="http://schemas.openxmlformats.org/officeDocument/2006/relationships/slideLayout" Target="../slideLayouts/slideLayout57.xml"/><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8.wav"/><Relationship Id="rId1" Type="http://schemas.openxmlformats.org/officeDocument/2006/relationships/slideLayout" Target="../slideLayouts/slideLayout57.xml"/><Relationship Id="rId5" Type="http://schemas.openxmlformats.org/officeDocument/2006/relationships/image" Target="../media/image8.jpg"/><Relationship Id="rId4" Type="http://schemas.openxmlformats.org/officeDocument/2006/relationships/audio" Target="../media/audio9.wav"/></Relationships>
</file>

<file path=ppt/slides/_rels/slide3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slide" Target="slide47.xml"/><Relationship Id="rId2" Type="http://schemas.openxmlformats.org/officeDocument/2006/relationships/notesSlide" Target="../notesSlides/notesSlide29.xml"/><Relationship Id="rId1" Type="http://schemas.openxmlformats.org/officeDocument/2006/relationships/slideLayout" Target="../slideLayouts/slideLayout57.xml"/><Relationship Id="rId6" Type="http://schemas.openxmlformats.org/officeDocument/2006/relationships/image" Target="../media/image8.jpg"/><Relationship Id="rId5" Type="http://schemas.openxmlformats.org/officeDocument/2006/relationships/audio" Target="../media/audio10.wav"/><Relationship Id="rId4" Type="http://schemas.openxmlformats.org/officeDocument/2006/relationships/audio" Target="../media/audio12.wav"/></Relationships>
</file>

<file path=ppt/slides/_rels/slide35.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30.xml"/><Relationship Id="rId1" Type="http://schemas.openxmlformats.org/officeDocument/2006/relationships/slideLayout" Target="../slideLayouts/slideLayout68.xml"/><Relationship Id="rId4" Type="http://schemas.openxmlformats.org/officeDocument/2006/relationships/audio" Target="../media/audio14.wav"/></Relationships>
</file>

<file path=ppt/slides/_rels/slide36.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31.xml"/><Relationship Id="rId1" Type="http://schemas.openxmlformats.org/officeDocument/2006/relationships/slideLayout" Target="../slideLayouts/slideLayout68.xml"/><Relationship Id="rId4" Type="http://schemas.openxmlformats.org/officeDocument/2006/relationships/audio" Target="../media/audio14.wav"/></Relationships>
</file>

<file path=ppt/slides/_rels/slide37.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32.xml"/><Relationship Id="rId1" Type="http://schemas.openxmlformats.org/officeDocument/2006/relationships/slideLayout" Target="../slideLayouts/slideLayout68.xml"/><Relationship Id="rId4" Type="http://schemas.openxmlformats.org/officeDocument/2006/relationships/audio" Target="../media/audio15.wav"/></Relationships>
</file>

<file path=ppt/slides/_rels/slide38.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33.xml"/><Relationship Id="rId1" Type="http://schemas.openxmlformats.org/officeDocument/2006/relationships/slideLayout" Target="../slideLayouts/slideLayout68.xml"/><Relationship Id="rId4" Type="http://schemas.openxmlformats.org/officeDocument/2006/relationships/audio" Target="../media/audio16.wav"/></Relationships>
</file>

<file path=ppt/slides/_rels/slide39.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34.xml"/><Relationship Id="rId1" Type="http://schemas.openxmlformats.org/officeDocument/2006/relationships/slideLayout" Target="../slideLayouts/slideLayout68.xml"/><Relationship Id="rId5" Type="http://schemas.openxmlformats.org/officeDocument/2006/relationships/audio" Target="../media/audio15.wav"/><Relationship Id="rId4" Type="http://schemas.openxmlformats.org/officeDocument/2006/relationships/audio" Target="../media/audio17.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slide" Target="slide47.xml"/><Relationship Id="rId5" Type="http://schemas.openxmlformats.org/officeDocument/2006/relationships/audio" Target="../media/audio16.wav"/><Relationship Id="rId4" Type="http://schemas.openxmlformats.org/officeDocument/2006/relationships/audio" Target="../media/audio18.wav"/></Relationships>
</file>

<file path=ppt/slides/_rels/slide41.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9.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9.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20.wav"/><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9.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audio" Target="../media/audio20.wav"/><Relationship Id="rId1" Type="http://schemas.openxmlformats.org/officeDocument/2006/relationships/slideLayout" Target="../slideLayouts/slideLayout7.xml"/><Relationship Id="rId4" Type="http://schemas.openxmlformats.org/officeDocument/2006/relationships/audio" Target="../media/audio21.wav"/></Relationships>
</file>

<file path=ppt/slides/_rels/slide46.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9.wav"/><Relationship Id="rId1" Type="http://schemas.openxmlformats.org/officeDocument/2006/relationships/slideLayout" Target="../slideLayouts/slideLayout7.xml"/><Relationship Id="rId5" Type="http://schemas.openxmlformats.org/officeDocument/2006/relationships/slide" Target="slide47.xml"/><Relationship Id="rId4" Type="http://schemas.openxmlformats.org/officeDocument/2006/relationships/audio" Target="../media/audio22.wav"/></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jp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84.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image" Target="../media/image113.gif"/><Relationship Id="rId7" Type="http://schemas.openxmlformats.org/officeDocument/2006/relationships/image" Target="../media/image117.jpg"/><Relationship Id="rId2" Type="http://schemas.openxmlformats.org/officeDocument/2006/relationships/notesSlide" Target="../notesSlides/notesSlide43.xml"/><Relationship Id="rId1" Type="http://schemas.openxmlformats.org/officeDocument/2006/relationships/slideLayout" Target="../slideLayouts/slideLayout90.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jpg"/><Relationship Id="rId9" Type="http://schemas.openxmlformats.org/officeDocument/2006/relationships/image" Target="../media/image119.png"/></Relationships>
</file>

<file path=ppt/slides/_rels/slide5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4.jpg"/><Relationship Id="rId7" Type="http://schemas.openxmlformats.org/officeDocument/2006/relationships/image" Target="../media/image124.jpeg"/><Relationship Id="rId2" Type="http://schemas.openxmlformats.org/officeDocument/2006/relationships/notesSlide" Target="../notesSlides/notesSlide44.xml"/><Relationship Id="rId1" Type="http://schemas.openxmlformats.org/officeDocument/2006/relationships/slideLayout" Target="../slideLayouts/slideLayout90.xml"/><Relationship Id="rId6" Type="http://schemas.openxmlformats.org/officeDocument/2006/relationships/image" Target="../media/image123.jpg"/><Relationship Id="rId11" Type="http://schemas.openxmlformats.org/officeDocument/2006/relationships/image" Target="../media/image115.png"/><Relationship Id="rId5" Type="http://schemas.openxmlformats.org/officeDocument/2006/relationships/image" Target="../media/image117.jpg"/><Relationship Id="rId10" Type="http://schemas.openxmlformats.org/officeDocument/2006/relationships/image" Target="../media/image127.png"/><Relationship Id="rId4" Type="http://schemas.openxmlformats.org/officeDocument/2006/relationships/image" Target="../media/image122.jpg"/><Relationship Id="rId9" Type="http://schemas.openxmlformats.org/officeDocument/2006/relationships/image" Target="../media/image126.PNG"/></Relationships>
</file>

<file path=ppt/slides/_rels/slide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25.wav"/><Relationship Id="rId5" Type="http://schemas.openxmlformats.org/officeDocument/2006/relationships/image" Target="../media/image132.png"/><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5.xml"/><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6.wav"/><Relationship Id="rId7" Type="http://schemas.openxmlformats.org/officeDocument/2006/relationships/image" Target="../media/image135.png"/><Relationship Id="rId2" Type="http://schemas.openxmlformats.org/officeDocument/2006/relationships/notesSlide" Target="../notesSlides/notesSlide59.xml"/><Relationship Id="rId1" Type="http://schemas.openxmlformats.org/officeDocument/2006/relationships/slideLayout" Target="../slideLayouts/slideLayout112.xml"/><Relationship Id="rId6" Type="http://schemas.openxmlformats.org/officeDocument/2006/relationships/audio" Target="../media/audio29.wav"/><Relationship Id="rId11" Type="http://schemas.openxmlformats.org/officeDocument/2006/relationships/audio" Target="../media/audio33.wav"/><Relationship Id="rId5" Type="http://schemas.openxmlformats.org/officeDocument/2006/relationships/audio" Target="../media/audio28.wav"/><Relationship Id="rId10" Type="http://schemas.openxmlformats.org/officeDocument/2006/relationships/audio" Target="../media/audio32.wav"/><Relationship Id="rId4" Type="http://schemas.openxmlformats.org/officeDocument/2006/relationships/audio" Target="../media/audio27.wav"/><Relationship Id="rId9" Type="http://schemas.openxmlformats.org/officeDocument/2006/relationships/audio" Target="../media/audio31.wav"/></Relationships>
</file>

<file path=ppt/slides/_rels/slide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notesSlide" Target="../notesSlides/notesSlide61.xml"/><Relationship Id="rId1" Type="http://schemas.openxmlformats.org/officeDocument/2006/relationships/slideLayout" Target="../slideLayouts/slideLayout112.xml"/><Relationship Id="rId6" Type="http://schemas.openxmlformats.org/officeDocument/2006/relationships/audio" Target="../media/audio29.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74.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jpeg"/><Relationship Id="rId26" Type="http://schemas.openxmlformats.org/officeDocument/2006/relationships/image" Target="../media/image55.jpeg"/><Relationship Id="rId3" Type="http://schemas.openxmlformats.org/officeDocument/2006/relationships/image" Target="../media/image4.jpg"/><Relationship Id="rId21" Type="http://schemas.openxmlformats.org/officeDocument/2006/relationships/image" Target="../media/image50.jpeg"/><Relationship Id="rId7" Type="http://schemas.openxmlformats.org/officeDocument/2006/relationships/image" Target="../media/image36.jpeg"/><Relationship Id="rId12" Type="http://schemas.openxmlformats.org/officeDocument/2006/relationships/image" Target="../media/image41.png"/><Relationship Id="rId17" Type="http://schemas.openxmlformats.org/officeDocument/2006/relationships/image" Target="../media/image46.jpeg"/><Relationship Id="rId25" Type="http://schemas.openxmlformats.org/officeDocument/2006/relationships/image" Target="../media/image54.jpeg"/><Relationship Id="rId33" Type="http://schemas.openxmlformats.org/officeDocument/2006/relationships/image" Target="../media/image62.jpeg"/><Relationship Id="rId2" Type="http://schemas.openxmlformats.org/officeDocument/2006/relationships/notesSlide" Target="../notesSlides/notesSlide8.xml"/><Relationship Id="rId16" Type="http://schemas.openxmlformats.org/officeDocument/2006/relationships/image" Target="../media/image45.jpeg"/><Relationship Id="rId20" Type="http://schemas.openxmlformats.org/officeDocument/2006/relationships/image" Target="../media/image49.jpeg"/><Relationship Id="rId29" Type="http://schemas.openxmlformats.org/officeDocument/2006/relationships/image" Target="../media/image58.jpeg"/><Relationship Id="rId1" Type="http://schemas.openxmlformats.org/officeDocument/2006/relationships/slideLayout" Target="../slideLayouts/slideLayout24.xml"/><Relationship Id="rId6" Type="http://schemas.openxmlformats.org/officeDocument/2006/relationships/image" Target="../media/image35.jpeg"/><Relationship Id="rId11" Type="http://schemas.openxmlformats.org/officeDocument/2006/relationships/image" Target="../media/image40.jpeg"/><Relationship Id="rId24" Type="http://schemas.openxmlformats.org/officeDocument/2006/relationships/image" Target="../media/image53.jpeg"/><Relationship Id="rId32" Type="http://schemas.openxmlformats.org/officeDocument/2006/relationships/image" Target="../media/image61.jpeg"/><Relationship Id="rId5" Type="http://schemas.openxmlformats.org/officeDocument/2006/relationships/image" Target="../media/image34.jpeg"/><Relationship Id="rId15" Type="http://schemas.openxmlformats.org/officeDocument/2006/relationships/image" Target="../media/image44.jpeg"/><Relationship Id="rId23" Type="http://schemas.openxmlformats.org/officeDocument/2006/relationships/image" Target="../media/image52.jpeg"/><Relationship Id="rId28" Type="http://schemas.openxmlformats.org/officeDocument/2006/relationships/image" Target="../media/image57.jpeg"/><Relationship Id="rId10" Type="http://schemas.openxmlformats.org/officeDocument/2006/relationships/image" Target="../media/image39.jpeg"/><Relationship Id="rId19" Type="http://schemas.openxmlformats.org/officeDocument/2006/relationships/image" Target="../media/image48.jpeg"/><Relationship Id="rId31" Type="http://schemas.openxmlformats.org/officeDocument/2006/relationships/image" Target="../media/image60.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 Id="rId22" Type="http://schemas.openxmlformats.org/officeDocument/2006/relationships/image" Target="../media/image51.jpeg"/><Relationship Id="rId27" Type="http://schemas.openxmlformats.org/officeDocument/2006/relationships/image" Target="../media/image56.jpeg"/><Relationship Id="rId30" Type="http://schemas.openxmlformats.org/officeDocument/2006/relationships/image" Target="../media/image5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0" y="2105561"/>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Sometimes the little things…</a:t>
            </a:r>
          </a:p>
        </p:txBody>
      </p:sp>
      <p:sp>
        <p:nvSpPr>
          <p:cNvPr id="14" name="Title 3"/>
          <p:cNvSpPr txBox="1">
            <a:spLocks/>
          </p:cNvSpPr>
          <p:nvPr/>
        </p:nvSpPr>
        <p:spPr>
          <a:xfrm>
            <a:off x="384173" y="2579687"/>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…make a big difference</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36142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02" name="TextBox 101"/>
          <p:cNvSpPr txBox="1"/>
          <p:nvPr/>
        </p:nvSpPr>
        <p:spPr>
          <a:xfrm>
            <a:off x="1592580" y="8513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German</a:t>
            </a:r>
            <a:endParaRPr lang="en-GB" sz="3200" dirty="0">
              <a:solidFill>
                <a:prstClr val="black"/>
              </a:solidFill>
              <a:latin typeface="Century Gothic" panose="020B0502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64947271"/>
              </p:ext>
            </p:extLst>
          </p:nvPr>
        </p:nvGraphicFramePr>
        <p:xfrm>
          <a:off x="125918" y="842504"/>
          <a:ext cx="11884820" cy="5413916"/>
        </p:xfrm>
        <a:graphic>
          <a:graphicData uri="http://schemas.openxmlformats.org/drawingml/2006/table">
            <a:tbl>
              <a:tblPr firstRow="1" firstCol="1" bandRow="1">
                <a:tableStyleId>{ED083AE6-46FA-4A59-8FB0-9F97EB10719F}</a:tableStyleId>
              </a:tblPr>
              <a:tblGrid>
                <a:gridCol w="788483">
                  <a:extLst>
                    <a:ext uri="{9D8B030D-6E8A-4147-A177-3AD203B41FA5}">
                      <a16:colId xmlns="" xmlns:a16="http://schemas.microsoft.com/office/drawing/2014/main" val="20000"/>
                    </a:ext>
                  </a:extLst>
                </a:gridCol>
                <a:gridCol w="2289221">
                  <a:extLst>
                    <a:ext uri="{9D8B030D-6E8A-4147-A177-3AD203B41FA5}">
                      <a16:colId xmlns="" xmlns:a16="http://schemas.microsoft.com/office/drawing/2014/main" val="20001"/>
                    </a:ext>
                  </a:extLst>
                </a:gridCol>
                <a:gridCol w="2117558">
                  <a:extLst>
                    <a:ext uri="{9D8B030D-6E8A-4147-A177-3AD203B41FA5}">
                      <a16:colId xmlns="" xmlns:a16="http://schemas.microsoft.com/office/drawing/2014/main" val="20002"/>
                    </a:ext>
                  </a:extLst>
                </a:gridCol>
                <a:gridCol w="983368">
                  <a:extLst>
                    <a:ext uri="{9D8B030D-6E8A-4147-A177-3AD203B41FA5}">
                      <a16:colId xmlns="" xmlns:a16="http://schemas.microsoft.com/office/drawing/2014/main" val="20003"/>
                    </a:ext>
                  </a:extLst>
                </a:gridCol>
                <a:gridCol w="753979">
                  <a:extLst>
                    <a:ext uri="{9D8B030D-6E8A-4147-A177-3AD203B41FA5}">
                      <a16:colId xmlns="" xmlns:a16="http://schemas.microsoft.com/office/drawing/2014/main" val="20004"/>
                    </a:ext>
                  </a:extLst>
                </a:gridCol>
                <a:gridCol w="2117558">
                  <a:extLst>
                    <a:ext uri="{9D8B030D-6E8A-4147-A177-3AD203B41FA5}">
                      <a16:colId xmlns="" xmlns:a16="http://schemas.microsoft.com/office/drawing/2014/main" val="20005"/>
                    </a:ext>
                  </a:extLst>
                </a:gridCol>
                <a:gridCol w="1700462">
                  <a:extLst>
                    <a:ext uri="{9D8B030D-6E8A-4147-A177-3AD203B41FA5}">
                      <a16:colId xmlns="" xmlns:a16="http://schemas.microsoft.com/office/drawing/2014/main" val="20006"/>
                    </a:ext>
                  </a:extLst>
                </a:gridCol>
                <a:gridCol w="1134191">
                  <a:extLst>
                    <a:ext uri="{9D8B030D-6E8A-4147-A177-3AD203B41FA5}">
                      <a16:colId xmlns="" xmlns:a16="http://schemas.microsoft.com/office/drawing/2014/main" val="20007"/>
                    </a:ext>
                  </a:extLst>
                </a:gridCol>
              </a:tblGrid>
              <a:tr h="516892">
                <a:tc>
                  <a:txBody>
                    <a:bodyPr/>
                    <a:lstStyle/>
                    <a:p>
                      <a:pPr algn="ctr">
                        <a:spcAft>
                          <a:spcPts val="0"/>
                        </a:spcAft>
                      </a:pPr>
                      <a:r>
                        <a:rPr lang="en-GB" sz="1400" b="0" kern="100" dirty="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Source</a:t>
                      </a:r>
                      <a:r>
                        <a:rPr lang="en-GB" sz="1800" b="1" kern="100" baseline="0" dirty="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FQ</a:t>
                      </a: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Source</a:t>
                      </a:r>
                      <a:r>
                        <a:rPr lang="en-GB" sz="1800" b="1" kern="100" baseline="0" dirty="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FQ</a:t>
                      </a:r>
                    </a:p>
                  </a:txBody>
                  <a:tcPr marL="68580" marR="68580" marT="0" marB="0" anchor="ctr"/>
                </a:tc>
                <a:extLst>
                  <a:ext uri="{0D108BD9-81ED-4DB2-BD59-A6C34878D82A}">
                    <a16:rowId xmlns="" xmlns:a16="http://schemas.microsoft.com/office/drawing/2014/main" val="10000"/>
                  </a:ext>
                </a:extLst>
              </a:tr>
              <a:tr h="1440301">
                <a:tc>
                  <a:txBody>
                    <a:bodyPr/>
                    <a:lstStyle/>
                    <a:p>
                      <a:pPr algn="ctr">
                        <a:spcAft>
                          <a:spcPts val="0"/>
                        </a:spcAft>
                      </a:pPr>
                      <a:r>
                        <a:rPr lang="en-GB" sz="2400" b="0" kern="100" dirty="0">
                          <a:solidFill>
                            <a:srgbClr val="002060"/>
                          </a:solidFill>
                          <a:effectLst/>
                          <a:latin typeface="Century Gothic" panose="020B0502020202020204" pitchFamily="34" charset="0"/>
                        </a:rPr>
                        <a:t> G1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 (long), a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e (long),</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dirty="0">
                          <a:solidFill>
                            <a:srgbClr val="002060"/>
                          </a:solidFill>
                          <a:effectLst/>
                          <a:latin typeface="Century Gothic" panose="020B0502020202020204" pitchFamily="34" charset="0"/>
                          <a:ea typeface="Calibri" panose="020F0502020204030204" pitchFamily="34" charset="0"/>
                        </a:rPr>
                        <a:t> e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ei</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w</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z</a:t>
                      </a: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sagen, kalt</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geben,denken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frei</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Welt</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Zug</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46, 875</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57, 124</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318</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190</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613</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s (start/middle)</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ss</a:t>
                      </a:r>
                      <a:r>
                        <a:rPr lang="en-GB" sz="1800" b="0" kern="100" baseline="0" dirty="0">
                          <a:solidFill>
                            <a:srgbClr val="002060"/>
                          </a:solidFill>
                          <a:effectLst/>
                          <a:latin typeface="Century Gothic" panose="020B0502020202020204" pitchFamily="34" charset="0"/>
                          <a:ea typeface="Calibri" panose="020F0502020204030204" pitchFamily="34" charset="0"/>
                        </a:rPr>
                        <a:t> / ß / -s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sollen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groß</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63</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74</a:t>
                      </a:r>
                    </a:p>
                  </a:txBody>
                  <a:tcPr marL="68580" marR="68580" marT="0" marB="0" anchor="ctr"/>
                </a:tc>
                <a:extLst>
                  <a:ext uri="{0D108BD9-81ED-4DB2-BD59-A6C34878D82A}">
                    <a16:rowId xmlns="" xmlns:a16="http://schemas.microsoft.com/office/drawing/2014/main" val="10001"/>
                  </a:ext>
                </a:extLst>
              </a:tr>
              <a:tr h="1152241">
                <a:tc>
                  <a:txBody>
                    <a:bodyPr/>
                    <a:lstStyle/>
                    <a:p>
                      <a:pPr algn="ctr">
                        <a:spcAft>
                          <a:spcPts val="0"/>
                        </a:spcAft>
                      </a:pPr>
                      <a:r>
                        <a:rPr lang="en-GB" sz="2400" b="0" kern="100" dirty="0">
                          <a:solidFill>
                            <a:srgbClr val="002060"/>
                          </a:solidFill>
                          <a:effectLst/>
                          <a:latin typeface="Century Gothic" panose="020B0502020202020204" pitchFamily="34" charset="0"/>
                        </a:rPr>
                        <a:t>G2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(long), </a:t>
                      </a: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ie</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ch</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sch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wir, finden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Liebe</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ich, Buch</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schreiben</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31, 110</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843</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8, 195</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245</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ü (long), ü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ö (long), ö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ä (long), ä (short)</a:t>
                      </a: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Tür, fünf</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schön,plötzlich</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spät, lächeln</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400, 272</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164, 459</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171,793</a:t>
                      </a:r>
                    </a:p>
                  </a:txBody>
                  <a:tcPr marL="68580" marR="68580" marT="0" marB="0" anchor="ctr"/>
                </a:tc>
                <a:extLst>
                  <a:ext uri="{0D108BD9-81ED-4DB2-BD59-A6C34878D82A}">
                    <a16:rowId xmlns="" xmlns:a16="http://schemas.microsoft.com/office/drawing/2014/main" val="10002"/>
                  </a:ext>
                </a:extLst>
              </a:tr>
              <a:tr h="864181">
                <a:tc>
                  <a:txBody>
                    <a:bodyPr/>
                    <a:lstStyle/>
                    <a:p>
                      <a:pPr algn="ctr">
                        <a:spcAft>
                          <a:spcPts val="0"/>
                        </a:spcAft>
                      </a:pPr>
                      <a:r>
                        <a:rPr lang="en-GB" sz="2400" b="0" kern="100" dirty="0">
                          <a:solidFill>
                            <a:srgbClr val="002060"/>
                          </a:solidFill>
                          <a:effectLst/>
                          <a:latin typeface="Century Gothic" panose="020B0502020202020204" pitchFamily="34" charset="0"/>
                        </a:rPr>
                        <a:t>G3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o (long), o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u (long), u (short)</a:t>
                      </a: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Wo?, Kopf</a:t>
                      </a:r>
                    </a:p>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du, </a:t>
                      </a:r>
                      <a:r>
                        <a:rPr lang="en-GB" sz="1800" b="1" kern="100" dirty="0" err="1">
                          <a:solidFill>
                            <a:srgbClr val="002060"/>
                          </a:solidFill>
                          <a:effectLst/>
                          <a:latin typeface="Century Gothic" panose="020B0502020202020204" pitchFamily="34" charset="0"/>
                          <a:ea typeface="Calibri" panose="020F0502020204030204" pitchFamily="34" charset="0"/>
                        </a:rPr>
                        <a:t>Punkt</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94, 279</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52, 427</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au</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eu</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äu</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err="1">
                          <a:solidFill>
                            <a:srgbClr val="002060"/>
                          </a:solidFill>
                          <a:effectLst/>
                          <a:latin typeface="Century Gothic" panose="020B0502020202020204" pitchFamily="34" charset="0"/>
                          <a:ea typeface="Calibri" panose="020F0502020204030204" pitchFamily="34" charset="0"/>
                        </a:rPr>
                        <a:t>Haus</a:t>
                      </a:r>
                      <a:endParaRPr lang="en-GB" sz="1800" b="1"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Deutschland</a:t>
                      </a:r>
                    </a:p>
                    <a:p>
                      <a:pPr algn="ctr">
                        <a:spcAft>
                          <a:spcPts val="0"/>
                        </a:spcAft>
                      </a:pPr>
                      <a:r>
                        <a:rPr lang="en-GB" sz="1800" b="1" kern="100" dirty="0" err="1">
                          <a:solidFill>
                            <a:srgbClr val="002060"/>
                          </a:solidFill>
                          <a:effectLst/>
                          <a:latin typeface="Century Gothic" panose="020B0502020202020204" pitchFamily="34" charset="0"/>
                          <a:ea typeface="Calibri" panose="020F0502020204030204" pitchFamily="34" charset="0"/>
                        </a:rPr>
                        <a:t>Mäuse</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159</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*105/146</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3757</a:t>
                      </a:r>
                    </a:p>
                  </a:txBody>
                  <a:tcPr marL="68580" marR="68580" marT="0" marB="0" anchor="ctr"/>
                </a:tc>
                <a:extLst>
                  <a:ext uri="{0D108BD9-81ED-4DB2-BD59-A6C34878D82A}">
                    <a16:rowId xmlns="" xmlns:a16="http://schemas.microsoft.com/office/drawing/2014/main" val="10003"/>
                  </a:ext>
                </a:extLst>
              </a:tr>
              <a:tr h="1440301">
                <a:tc>
                  <a:txBody>
                    <a:bodyPr/>
                    <a:lstStyle/>
                    <a:p>
                      <a:pPr algn="ctr">
                        <a:spcAft>
                          <a:spcPts val="0"/>
                        </a:spcAft>
                      </a:pPr>
                      <a:r>
                        <a:rPr lang="en-GB" sz="2400" b="0" kern="100" dirty="0">
                          <a:solidFill>
                            <a:srgbClr val="002060"/>
                          </a:solidFill>
                          <a:effectLst/>
                          <a:latin typeface="Century Gothic" panose="020B0502020202020204" pitchFamily="34" charset="0"/>
                        </a:rPr>
                        <a:t>G4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er</a:t>
                      </a:r>
                      <a:r>
                        <a:rPr lang="en-GB" sz="1800" b="0" kern="100" dirty="0">
                          <a:solidFill>
                            <a:srgbClr val="002060"/>
                          </a:solidFill>
                          <a:effectLst/>
                          <a:latin typeface="Century Gothic" panose="020B0502020202020204" pitchFamily="34" charset="0"/>
                          <a:ea typeface="Calibri" panose="020F0502020204030204" pitchFamily="34" charset="0"/>
                        </a:rPr>
                        <a:t> (stressed)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er</a:t>
                      </a:r>
                      <a:r>
                        <a:rPr lang="en-GB" sz="1800" b="0" kern="100" dirty="0">
                          <a:solidFill>
                            <a:srgbClr val="002060"/>
                          </a:solidFill>
                          <a:effectLst/>
                          <a:latin typeface="Century Gothic" panose="020B0502020202020204" pitchFamily="34" charset="0"/>
                          <a:ea typeface="Calibri" panose="020F0502020204030204" pitchFamily="34" charset="0"/>
                        </a:rPr>
                        <a:t> (unstressed)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r (vocalic),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r (consonantal)</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v</a:t>
                      </a: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er, wieder</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Uhr, reden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vor</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20, 75</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349,356</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55</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ea typeface="+mn-ea"/>
                        </a:rPr>
                        <a:t>G8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-d, -</a:t>
                      </a:r>
                      <a:r>
                        <a:rPr lang="en-GB" sz="1800" b="0" kern="100" dirty="0" err="1">
                          <a:solidFill>
                            <a:srgbClr val="002060"/>
                          </a:solidFill>
                          <a:effectLst/>
                          <a:latin typeface="Century Gothic" panose="020B0502020202020204" pitchFamily="34" charset="0"/>
                          <a:ea typeface="Calibri" panose="020F0502020204030204" pitchFamily="34" charset="0"/>
                        </a:rPr>
                        <a:t>ig</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st</a:t>
                      </a:r>
                      <a:r>
                        <a:rPr lang="en-GB" sz="1800" b="0" kern="100" dirty="0">
                          <a:solidFill>
                            <a:srgbClr val="002060"/>
                          </a:solidFill>
                          <a:effectLst/>
                          <a:latin typeface="Century Gothic" panose="020B0502020202020204" pitchFamily="34" charset="0"/>
                          <a:ea typeface="Calibri" panose="020F0502020204030204" pitchFamily="34" charset="0"/>
                        </a:rPr>
                        <a:t>-, </a:t>
                      </a:r>
                      <a:r>
                        <a:rPr lang="en-GB" sz="1800" b="0" kern="100" dirty="0" err="1">
                          <a:solidFill>
                            <a:srgbClr val="002060"/>
                          </a:solidFill>
                          <a:effectLst/>
                          <a:latin typeface="Century Gothic" panose="020B0502020202020204" pitchFamily="34" charset="0"/>
                          <a:ea typeface="Calibri" panose="020F0502020204030204" pitchFamily="34" charset="0"/>
                        </a:rPr>
                        <a:t>sp</a:t>
                      </a:r>
                      <a:r>
                        <a:rPr lang="en-GB" sz="1800" b="0" kern="100" dirty="0">
                          <a:solidFill>
                            <a:srgbClr val="002060"/>
                          </a:solidFill>
                          <a:effectLst/>
                          <a:latin typeface="Century Gothic" panose="020B0502020202020204" pitchFamily="34" charset="0"/>
                          <a:ea typeface="Calibri" panose="020F0502020204030204" pitchFamily="34" charset="0"/>
                        </a:rPr>
                        <a: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j</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th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und, richtig</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kern="100" dirty="0">
                          <a:solidFill>
                            <a:srgbClr val="002060"/>
                          </a:solidFill>
                          <a:effectLst/>
                          <a:latin typeface="Century Gothic" panose="020B0502020202020204" pitchFamily="34" charset="0"/>
                          <a:ea typeface="Calibri" panose="020F0502020204030204" pitchFamily="34" charset="0"/>
                        </a:rPr>
                        <a:t>stark, spielen</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ja</a:t>
                      </a:r>
                    </a:p>
                    <a:p>
                      <a:pPr algn="ctr">
                        <a:spcAft>
                          <a:spcPts val="0"/>
                        </a:spcAft>
                      </a:pPr>
                      <a:r>
                        <a:rPr lang="de-DE" sz="1800" b="1" kern="100" dirty="0">
                          <a:solidFill>
                            <a:srgbClr val="002060"/>
                          </a:solidFill>
                          <a:effectLst/>
                          <a:latin typeface="Century Gothic" panose="020B0502020202020204" pitchFamily="34" charset="0"/>
                          <a:ea typeface="Calibri" panose="020F0502020204030204" pitchFamily="34" charset="0"/>
                        </a:rPr>
                        <a:t>Theater</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2, 211</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207,197</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27</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725</a:t>
                      </a:r>
                    </a:p>
                  </a:txBody>
                  <a:tcPr marL="68580" marR="68580"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160747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5B00EE11-9068-4E74-8438-3F6BE68244BD}"/>
              </a:ext>
            </a:extLst>
          </p:cNvPr>
          <p:cNvGraphicFramePr>
            <a:graphicFrameLocks noGrp="1"/>
          </p:cNvGraphicFramePr>
          <p:nvPr>
            <p:extLst>
              <p:ext uri="{D42A27DB-BD31-4B8C-83A1-F6EECF244321}">
                <p14:modId xmlns:p14="http://schemas.microsoft.com/office/powerpoint/2010/main" val="3396895745"/>
              </p:ext>
            </p:extLst>
          </p:nvPr>
        </p:nvGraphicFramePr>
        <p:xfrm>
          <a:off x="347133" y="299307"/>
          <a:ext cx="11514666" cy="5769920"/>
        </p:xfrm>
        <a:graphic>
          <a:graphicData uri="http://schemas.openxmlformats.org/drawingml/2006/table">
            <a:tbl>
              <a:tblPr firstRow="1" bandRow="1">
                <a:tableStyleId>{5940675A-B579-460E-94D1-54222C63F5DA}</a:tableStyleId>
              </a:tblPr>
              <a:tblGrid>
                <a:gridCol w="1919111">
                  <a:extLst>
                    <a:ext uri="{9D8B030D-6E8A-4147-A177-3AD203B41FA5}">
                      <a16:colId xmlns="" xmlns:a16="http://schemas.microsoft.com/office/drawing/2014/main" val="1988045768"/>
                    </a:ext>
                  </a:extLst>
                </a:gridCol>
                <a:gridCol w="1919111">
                  <a:extLst>
                    <a:ext uri="{9D8B030D-6E8A-4147-A177-3AD203B41FA5}">
                      <a16:colId xmlns="" xmlns:a16="http://schemas.microsoft.com/office/drawing/2014/main" val="694569702"/>
                    </a:ext>
                  </a:extLst>
                </a:gridCol>
                <a:gridCol w="1919111">
                  <a:extLst>
                    <a:ext uri="{9D8B030D-6E8A-4147-A177-3AD203B41FA5}">
                      <a16:colId xmlns="" xmlns:a16="http://schemas.microsoft.com/office/drawing/2014/main" val="2268552234"/>
                    </a:ext>
                  </a:extLst>
                </a:gridCol>
                <a:gridCol w="1919111">
                  <a:extLst>
                    <a:ext uri="{9D8B030D-6E8A-4147-A177-3AD203B41FA5}">
                      <a16:colId xmlns="" xmlns:a16="http://schemas.microsoft.com/office/drawing/2014/main" val="2419153379"/>
                    </a:ext>
                  </a:extLst>
                </a:gridCol>
                <a:gridCol w="1919111">
                  <a:extLst>
                    <a:ext uri="{9D8B030D-6E8A-4147-A177-3AD203B41FA5}">
                      <a16:colId xmlns="" xmlns:a16="http://schemas.microsoft.com/office/drawing/2014/main" val="2309328029"/>
                    </a:ext>
                  </a:extLst>
                </a:gridCol>
                <a:gridCol w="1919111">
                  <a:extLst>
                    <a:ext uri="{9D8B030D-6E8A-4147-A177-3AD203B41FA5}">
                      <a16:colId xmlns="" xmlns:a16="http://schemas.microsoft.com/office/drawing/2014/main" val="654230178"/>
                    </a:ext>
                  </a:extLst>
                </a:gridCol>
              </a:tblGrid>
              <a:tr h="1442480">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4044428657"/>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2812961732"/>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859905986"/>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b="1" dirty="0">
                        <a:solidFill>
                          <a:schemeClr val="accent1">
                            <a:lumMod val="50000"/>
                          </a:schemeClr>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2264953687"/>
                  </a:ext>
                </a:extLst>
              </a:tr>
            </a:tbl>
          </a:graphicData>
        </a:graphic>
      </p:graphicFrame>
      <p:sp>
        <p:nvSpPr>
          <p:cNvPr id="5" name="TextBox 4"/>
          <p:cNvSpPr txBox="1"/>
          <p:nvPr/>
        </p:nvSpPr>
        <p:spPr>
          <a:xfrm rot="10800000" flipV="1">
            <a:off x="73495" y="1239277"/>
            <a:ext cx="1359245" cy="584775"/>
          </a:xfrm>
          <a:prstGeom prst="rect">
            <a:avLst/>
          </a:prstGeom>
          <a:noFill/>
        </p:spPr>
        <p:txBody>
          <a:bodyPr wrap="square" rtlCol="0">
            <a:spAutoFit/>
          </a:bodyPr>
          <a:lstStyle/>
          <a:p>
            <a:pPr lvl="0" algn="ctr">
              <a:defRPr/>
            </a:pPr>
            <a:r>
              <a:rPr lang="en-GB" sz="3200" noProof="0" dirty="0">
                <a:solidFill>
                  <a:srgbClr val="E65D00"/>
                </a:solidFill>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lto</a:t>
            </a:r>
          </a:p>
        </p:txBody>
      </p:sp>
      <p:sp>
        <p:nvSpPr>
          <p:cNvPr id="6" name="TextBox 5">
            <a:extLst>
              <a:ext uri="{FF2B5EF4-FFF2-40B4-BE49-F238E27FC236}">
                <a16:creationId xmlns="" xmlns:a16="http://schemas.microsoft.com/office/drawing/2014/main" id="{27545A5E-73DA-49E9-BB52-FBAA40BA9B21}"/>
              </a:ext>
            </a:extLst>
          </p:cNvPr>
          <p:cNvSpPr txBox="1"/>
          <p:nvPr/>
        </p:nvSpPr>
        <p:spPr>
          <a:xfrm>
            <a:off x="323387" y="17966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7" name="TextBox 6">
            <a:extLst>
              <a:ext uri="{FF2B5EF4-FFF2-40B4-BE49-F238E27FC236}">
                <a16:creationId xmlns="" xmlns:a16="http://schemas.microsoft.com/office/drawing/2014/main" id="{39F0888F-A463-4264-913D-6587DF2B0911}"/>
              </a:ext>
            </a:extLst>
          </p:cNvPr>
          <p:cNvSpPr txBox="1"/>
          <p:nvPr/>
        </p:nvSpPr>
        <p:spPr>
          <a:xfrm>
            <a:off x="2111105" y="14463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e</a:t>
            </a:r>
          </a:p>
        </p:txBody>
      </p:sp>
      <p:sp>
        <p:nvSpPr>
          <p:cNvPr id="8" name="TextBox 7">
            <a:extLst>
              <a:ext uri="{FF2B5EF4-FFF2-40B4-BE49-F238E27FC236}">
                <a16:creationId xmlns="" xmlns:a16="http://schemas.microsoft.com/office/drawing/2014/main" id="{996F03CA-4393-4B59-82AE-47D2DDCE7FC2}"/>
              </a:ext>
            </a:extLst>
          </p:cNvPr>
          <p:cNvSpPr txBox="1"/>
          <p:nvPr/>
        </p:nvSpPr>
        <p:spPr>
          <a:xfrm rot="10800000" flipV="1">
            <a:off x="2142123" y="1228945"/>
            <a:ext cx="2208598" cy="584775"/>
          </a:xfrm>
          <a:prstGeom prst="rect">
            <a:avLst/>
          </a:prstGeom>
          <a:noFill/>
        </p:spPr>
        <p:txBody>
          <a:bodyPr wrap="square" rtlCol="0">
            <a:spAutoFit/>
          </a:bodyPr>
          <a:lstStyle/>
          <a:p>
            <a:pPr lvl="0" algn="ctr">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e</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l</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e</a:t>
            </a:r>
            <a:r>
              <a:rPr lang="en-GB" sz="3200" dirty="0" err="1">
                <a:solidFill>
                  <a:srgbClr val="5B9BD5">
                    <a:lumMod val="50000"/>
                  </a:srgbClr>
                </a:solidFill>
                <a:latin typeface="Century Gothic" panose="020B0502020202020204" pitchFamily="34" charset="0"/>
                <a:cs typeface="Calibri" panose="020F0502020204030204" pitchFamily="34" charset="0"/>
              </a:rPr>
              <a:t>fant</a:t>
            </a:r>
            <a:r>
              <a:rPr lang="en-GB" sz="3200" dirty="0" err="1">
                <a:solidFill>
                  <a:srgbClr val="E65D00"/>
                </a:solidFill>
                <a:latin typeface="Century Gothic" panose="020B0502020202020204" pitchFamily="34" charset="0"/>
                <a:cs typeface="Calibri" panose="020F0502020204030204" pitchFamily="34" charset="0"/>
              </a:rPr>
              <a: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E03C17A7-4D3C-4F7A-A902-2FFD30051486}"/>
              </a:ext>
            </a:extLst>
          </p:cNvPr>
          <p:cNvSpPr txBox="1"/>
          <p:nvPr/>
        </p:nvSpPr>
        <p:spPr>
          <a:xfrm>
            <a:off x="4163508" y="19193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10" name="TextBox 9">
            <a:extLst>
              <a:ext uri="{FF2B5EF4-FFF2-40B4-BE49-F238E27FC236}">
                <a16:creationId xmlns="" xmlns:a16="http://schemas.microsoft.com/office/drawing/2014/main" id="{21965192-8A44-404D-A8A2-7FE4D3B6FB7A}"/>
              </a:ext>
            </a:extLst>
          </p:cNvPr>
          <p:cNvSpPr txBox="1"/>
          <p:nvPr/>
        </p:nvSpPr>
        <p:spPr>
          <a:xfrm rot="10800000" flipV="1">
            <a:off x="4426576" y="124579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dea</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 name="TextBox 10">
            <a:extLst>
              <a:ext uri="{FF2B5EF4-FFF2-40B4-BE49-F238E27FC236}">
                <a16:creationId xmlns="" xmlns:a16="http://schemas.microsoft.com/office/drawing/2014/main" id="{56062E12-3005-440B-9F4D-0DE861F6A42E}"/>
              </a:ext>
            </a:extLst>
          </p:cNvPr>
          <p:cNvSpPr txBox="1"/>
          <p:nvPr/>
        </p:nvSpPr>
        <p:spPr>
          <a:xfrm>
            <a:off x="6056020" y="181630"/>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a:t>
            </a:r>
          </a:p>
        </p:txBody>
      </p:sp>
      <p:sp>
        <p:nvSpPr>
          <p:cNvPr id="12" name="TextBox 11">
            <a:extLst>
              <a:ext uri="{FF2B5EF4-FFF2-40B4-BE49-F238E27FC236}">
                <a16:creationId xmlns="" xmlns:a16="http://schemas.microsoft.com/office/drawing/2014/main" id="{C9F86A72-63E1-4A58-8244-EBCBEBDC45B4}"/>
              </a:ext>
            </a:extLst>
          </p:cNvPr>
          <p:cNvSpPr txBox="1"/>
          <p:nvPr/>
        </p:nvSpPr>
        <p:spPr>
          <a:xfrm>
            <a:off x="7974444" y="17966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 name="TextBox 12">
            <a:extLst>
              <a:ext uri="{FF2B5EF4-FFF2-40B4-BE49-F238E27FC236}">
                <a16:creationId xmlns="" xmlns:a16="http://schemas.microsoft.com/office/drawing/2014/main" id="{21E497C2-6813-45CF-9B5F-EA40A2480F0D}"/>
              </a:ext>
            </a:extLst>
          </p:cNvPr>
          <p:cNvSpPr txBox="1"/>
          <p:nvPr/>
        </p:nvSpPr>
        <p:spPr>
          <a:xfrm rot="10800000" flipV="1">
            <a:off x="6700299" y="72893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y</a:t>
            </a:r>
            <a:r>
              <a:rPr lang="en-GB" sz="3200" dirty="0">
                <a:solidFill>
                  <a:srgbClr val="E65D00"/>
                </a:solidFill>
                <a:latin typeface="Century Gothic" panose="020B0502020202020204" pitchFamily="34" charset="0"/>
                <a:cs typeface="Calibri" panose="020F0502020204030204" pitchFamily="34" charset="0"/>
              </a:rPr>
              <a:t>o</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4" name="TextBox 13">
            <a:extLst>
              <a:ext uri="{FF2B5EF4-FFF2-40B4-BE49-F238E27FC236}">
                <a16:creationId xmlns="" xmlns:a16="http://schemas.microsoft.com/office/drawing/2014/main" id="{014393F9-EBBB-46AE-A196-D335BA83A5BF}"/>
              </a:ext>
            </a:extLst>
          </p:cNvPr>
          <p:cNvSpPr txBox="1"/>
          <p:nvPr/>
        </p:nvSpPr>
        <p:spPr>
          <a:xfrm>
            <a:off x="9918121" y="228384"/>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ll</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5" name="TextBox 14">
            <a:extLst>
              <a:ext uri="{FF2B5EF4-FFF2-40B4-BE49-F238E27FC236}">
                <a16:creationId xmlns="" xmlns:a16="http://schemas.microsoft.com/office/drawing/2014/main" id="{8F5AD61F-FF38-4B02-B6A5-FD573E6CA9AA}"/>
              </a:ext>
            </a:extLst>
          </p:cNvPr>
          <p:cNvSpPr txBox="1"/>
          <p:nvPr/>
        </p:nvSpPr>
        <p:spPr>
          <a:xfrm rot="10800000" flipV="1">
            <a:off x="7643293" y="1247925"/>
            <a:ext cx="27696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u</a:t>
            </a:r>
            <a:r>
              <a:rPr lang="en-GB" sz="3200" dirty="0" err="1">
                <a:solidFill>
                  <a:srgbClr val="5B9BD5">
                    <a:lumMod val="50000"/>
                  </a:srgbClr>
                </a:solidFill>
                <a:latin typeface="Century Gothic" panose="020B0502020202020204" pitchFamily="34" charset="0"/>
                <a:cs typeface="Calibri" panose="020F0502020204030204" pitchFamily="34" charset="0"/>
              </a:rPr>
              <a:t>niverso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6" name="TextBox 15">
            <a:extLst>
              <a:ext uri="{FF2B5EF4-FFF2-40B4-BE49-F238E27FC236}">
                <a16:creationId xmlns="" xmlns:a16="http://schemas.microsoft.com/office/drawing/2014/main" id="{A5EA739B-5F9B-49F0-9FB7-66EAED3AA8BD}"/>
              </a:ext>
            </a:extLst>
          </p:cNvPr>
          <p:cNvSpPr txBox="1"/>
          <p:nvPr/>
        </p:nvSpPr>
        <p:spPr>
          <a:xfrm>
            <a:off x="2225783" y="1613079"/>
            <a:ext cx="684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5B9BD5">
                    <a:lumMod val="50000"/>
                  </a:srgbClr>
                </a:solidFill>
                <a:latin typeface="Century Gothic" panose="020B0502020202020204" pitchFamily="34" charset="0"/>
              </a:rPr>
              <a:t>co</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7" name="TextBox 16">
            <a:extLst>
              <a:ext uri="{FF2B5EF4-FFF2-40B4-BE49-F238E27FC236}">
                <a16:creationId xmlns="" xmlns:a16="http://schemas.microsoft.com/office/drawing/2014/main" id="{43E99237-64FE-4D6D-A43C-959E364F8A43}"/>
              </a:ext>
            </a:extLst>
          </p:cNvPr>
          <p:cNvSpPr txBox="1"/>
          <p:nvPr/>
        </p:nvSpPr>
        <p:spPr>
          <a:xfrm rot="10800000" flipV="1">
            <a:off x="2442849" y="2695443"/>
            <a:ext cx="16028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E65D00"/>
                </a:solidFill>
                <a:latin typeface="Century Gothic" panose="020B0502020202020204" pitchFamily="34" charset="0"/>
                <a:cs typeface="Calibri" panose="020F0502020204030204" pitchFamily="34" charset="0"/>
              </a:rPr>
              <a:t>co</a:t>
            </a:r>
            <a:r>
              <a:rPr lang="en-GB" sz="3200" dirty="0">
                <a:solidFill>
                  <a:srgbClr val="5B9BD5">
                    <a:lumMod val="50000"/>
                  </a:srgbClr>
                </a:solidFill>
                <a:latin typeface="Century Gothic" panose="020B0502020202020204" pitchFamily="34" charset="0"/>
                <a:cs typeface="Calibri" panose="020F0502020204030204" pitchFamily="34" charset="0"/>
              </a:rPr>
              <a:t>mer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8" name="TextBox 17">
            <a:extLst>
              <a:ext uri="{FF2B5EF4-FFF2-40B4-BE49-F238E27FC236}">
                <a16:creationId xmlns="" xmlns:a16="http://schemas.microsoft.com/office/drawing/2014/main" id="{0C330699-1A94-4A4B-BBFC-17CFB512D299}"/>
              </a:ext>
            </a:extLst>
          </p:cNvPr>
          <p:cNvSpPr txBox="1"/>
          <p:nvPr/>
        </p:nvSpPr>
        <p:spPr>
          <a:xfrm>
            <a:off x="4123732" y="1584139"/>
            <a:ext cx="742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cu</a:t>
            </a:r>
          </a:p>
        </p:txBody>
      </p:sp>
      <p:sp>
        <p:nvSpPr>
          <p:cNvPr id="19" name="TextBox 18">
            <a:extLst>
              <a:ext uri="{FF2B5EF4-FFF2-40B4-BE49-F238E27FC236}">
                <a16:creationId xmlns="" xmlns:a16="http://schemas.microsoft.com/office/drawing/2014/main" id="{35ED4ED2-76E4-4B1D-8687-EA430F13F0A9}"/>
              </a:ext>
            </a:extLst>
          </p:cNvPr>
          <p:cNvSpPr txBox="1"/>
          <p:nvPr/>
        </p:nvSpPr>
        <p:spPr>
          <a:xfrm rot="10800000" flipV="1">
            <a:off x="4332950" y="2627557"/>
            <a:ext cx="1705980" cy="584775"/>
          </a:xfrm>
          <a:prstGeom prst="rect">
            <a:avLst/>
          </a:prstGeom>
          <a:noFill/>
        </p:spPr>
        <p:txBody>
          <a:bodyPr wrap="square" rtlCol="0">
            <a:spAutoFit/>
          </a:bodyPr>
          <a:lstStyle/>
          <a:p>
            <a:pPr lvl="0" algn="ctr">
              <a:defRPr/>
            </a:pPr>
            <a:r>
              <a:rPr lang="en-GB" sz="3200" dirty="0">
                <a:solidFill>
                  <a:srgbClr val="E65D00"/>
                </a:solidFill>
                <a:latin typeface="Century Gothic" panose="020B0502020202020204" pitchFamily="34" charset="0"/>
                <a:cs typeface="Calibri" panose="020F0502020204030204" pitchFamily="34" charset="0"/>
              </a:rPr>
              <a:t>cu</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erpo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 xmlns:a16="http://schemas.microsoft.com/office/drawing/2014/main" id="{CEDDBBF8-14E6-4509-8F5F-F5EF5CC01E85}"/>
              </a:ext>
            </a:extLst>
          </p:cNvPr>
          <p:cNvSpPr txBox="1"/>
          <p:nvPr/>
        </p:nvSpPr>
        <p:spPr>
          <a:xfrm rot="10800000" flipV="1">
            <a:off x="6273460" y="2668954"/>
            <a:ext cx="16319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ce</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rca</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1" name="TextBox 20">
            <a:extLst>
              <a:ext uri="{FF2B5EF4-FFF2-40B4-BE49-F238E27FC236}">
                <a16:creationId xmlns="" xmlns:a16="http://schemas.microsoft.com/office/drawing/2014/main" id="{1DBEB9ED-2A1F-4697-A09B-456FE6C025FE}"/>
              </a:ext>
            </a:extLst>
          </p:cNvPr>
          <p:cNvSpPr txBox="1"/>
          <p:nvPr/>
        </p:nvSpPr>
        <p:spPr>
          <a:xfrm>
            <a:off x="6083927" y="1612945"/>
            <a:ext cx="1303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ce</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22" name="TextBox 21">
            <a:extLst>
              <a:ext uri="{FF2B5EF4-FFF2-40B4-BE49-F238E27FC236}">
                <a16:creationId xmlns="" xmlns:a16="http://schemas.microsoft.com/office/drawing/2014/main" id="{1084D522-55E2-4A5B-8A07-01AAE18E1CC8}"/>
              </a:ext>
            </a:extLst>
          </p:cNvPr>
          <p:cNvSpPr txBox="1"/>
          <p:nvPr/>
        </p:nvSpPr>
        <p:spPr>
          <a:xfrm rot="10800000" flipV="1">
            <a:off x="8342561" y="268736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ci</a:t>
            </a:r>
            <a:r>
              <a:rPr lang="en-GB" sz="3200" dirty="0" err="1">
                <a:solidFill>
                  <a:srgbClr val="5B9BD5">
                    <a:lumMod val="50000"/>
                  </a:srgbClr>
                </a:solidFill>
                <a:latin typeface="Century Gothic" panose="020B0502020202020204" pitchFamily="34" charset="0"/>
                <a:cs typeface="Calibri" panose="020F0502020204030204" pitchFamily="34" charset="0"/>
              </a:rPr>
              <a:t>erto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 xmlns:a16="http://schemas.microsoft.com/office/drawing/2014/main" id="{2D84058D-C626-482F-BA91-88500C8F938A}"/>
              </a:ext>
            </a:extLst>
          </p:cNvPr>
          <p:cNvSpPr txBox="1"/>
          <p:nvPr/>
        </p:nvSpPr>
        <p:spPr>
          <a:xfrm>
            <a:off x="7996389" y="1642014"/>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ci</a:t>
            </a:r>
          </a:p>
        </p:txBody>
      </p:sp>
      <p:sp>
        <p:nvSpPr>
          <p:cNvPr id="24" name="TextBox 23">
            <a:extLst>
              <a:ext uri="{FF2B5EF4-FFF2-40B4-BE49-F238E27FC236}">
                <a16:creationId xmlns="" xmlns:a16="http://schemas.microsoft.com/office/drawing/2014/main" id="{97A45DCB-28B8-4DF2-9802-A456A60B9B9A}"/>
              </a:ext>
            </a:extLst>
          </p:cNvPr>
          <p:cNvSpPr txBox="1"/>
          <p:nvPr/>
        </p:nvSpPr>
        <p:spPr>
          <a:xfrm rot="10800000" flipV="1">
            <a:off x="10252850" y="2698325"/>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E65D00"/>
                </a:solidFill>
                <a:latin typeface="Century Gothic" panose="020B0502020202020204" pitchFamily="34" charset="0"/>
                <a:cs typeface="Calibri" panose="020F0502020204030204" pitchFamily="34" charset="0"/>
              </a:rPr>
              <a:t>z</a:t>
            </a:r>
            <a:r>
              <a:rPr lang="en-GB" sz="3200" dirty="0">
                <a:solidFill>
                  <a:srgbClr val="5B9BD5">
                    <a:lumMod val="50000"/>
                  </a:srgbClr>
                </a:solidFill>
                <a:latin typeface="Century Gothic" panose="020B0502020202020204" pitchFamily="34" charset="0"/>
                <a:cs typeface="Calibri" panose="020F0502020204030204" pitchFamily="34" charset="0"/>
              </a:rPr>
              <a:t>ona</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5" name="TextBox 24">
            <a:extLst>
              <a:ext uri="{FF2B5EF4-FFF2-40B4-BE49-F238E27FC236}">
                <a16:creationId xmlns="" xmlns:a16="http://schemas.microsoft.com/office/drawing/2014/main" id="{74D7DA4E-2E3C-4902-91E3-956B2ED8568F}"/>
              </a:ext>
            </a:extLst>
          </p:cNvPr>
          <p:cNvSpPr txBox="1"/>
          <p:nvPr/>
        </p:nvSpPr>
        <p:spPr>
          <a:xfrm>
            <a:off x="2193144" y="3063540"/>
            <a:ext cx="836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go</a:t>
            </a:r>
          </a:p>
        </p:txBody>
      </p:sp>
      <p:sp>
        <p:nvSpPr>
          <p:cNvPr id="26" name="TextBox 25">
            <a:extLst>
              <a:ext uri="{FF2B5EF4-FFF2-40B4-BE49-F238E27FC236}">
                <a16:creationId xmlns="" xmlns:a16="http://schemas.microsoft.com/office/drawing/2014/main" id="{30EB85E3-56EB-4612-B609-3B14E89B4C41}"/>
              </a:ext>
            </a:extLst>
          </p:cNvPr>
          <p:cNvSpPr txBox="1"/>
          <p:nvPr/>
        </p:nvSpPr>
        <p:spPr>
          <a:xfrm rot="10800000" flipV="1">
            <a:off x="2964887" y="4076970"/>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E65D00"/>
                </a:solidFill>
                <a:latin typeface="Century Gothic" panose="020B0502020202020204" pitchFamily="34" charset="0"/>
                <a:cs typeface="Calibri" panose="020F0502020204030204" pitchFamily="34" charset="0"/>
              </a:rPr>
              <a:t>go</a:t>
            </a:r>
            <a:r>
              <a:rPr lang="en-GB" sz="3200" dirty="0" err="1">
                <a:solidFill>
                  <a:srgbClr val="5B9BD5">
                    <a:lumMod val="50000"/>
                  </a:srgbClr>
                </a:solidFill>
                <a:latin typeface="Century Gothic" panose="020B0502020202020204" pitchFamily="34" charset="0"/>
                <a:cs typeface="Calibri" panose="020F0502020204030204" pitchFamily="34" charset="0"/>
              </a:rPr>
              <a:t>l</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27" name="TextBox 26">
            <a:extLst>
              <a:ext uri="{FF2B5EF4-FFF2-40B4-BE49-F238E27FC236}">
                <a16:creationId xmlns="" xmlns:a16="http://schemas.microsoft.com/office/drawing/2014/main" id="{0274EA15-8BBA-40D4-BB2D-8167BA6E09E9}"/>
              </a:ext>
            </a:extLst>
          </p:cNvPr>
          <p:cNvSpPr txBox="1"/>
          <p:nvPr/>
        </p:nvSpPr>
        <p:spPr>
          <a:xfrm>
            <a:off x="4130161" y="3043403"/>
            <a:ext cx="8127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gu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28" name="TextBox 27">
            <a:extLst>
              <a:ext uri="{FF2B5EF4-FFF2-40B4-BE49-F238E27FC236}">
                <a16:creationId xmlns="" xmlns:a16="http://schemas.microsoft.com/office/drawing/2014/main" id="{62C49B10-00BF-49E6-A895-1F83B78E6B83}"/>
              </a:ext>
            </a:extLst>
          </p:cNvPr>
          <p:cNvSpPr txBox="1"/>
          <p:nvPr/>
        </p:nvSpPr>
        <p:spPr>
          <a:xfrm rot="10800000" flipV="1">
            <a:off x="3889657" y="4098372"/>
            <a:ext cx="2578967" cy="523220"/>
          </a:xfrm>
          <a:prstGeom prst="rect">
            <a:avLst/>
          </a:prstGeom>
          <a:noFill/>
        </p:spPr>
        <p:txBody>
          <a:bodyPr wrap="square" rtlCol="0">
            <a:spAutoFit/>
          </a:bodyPr>
          <a:lstStyle/>
          <a:p>
            <a:pPr lvl="0" algn="ctr">
              <a:defRPr/>
            </a:pPr>
            <a:r>
              <a:rPr lang="en-GB" sz="2800" dirty="0" err="1">
                <a:solidFill>
                  <a:srgbClr val="5B9BD5">
                    <a:lumMod val="50000"/>
                  </a:srgbClr>
                </a:solidFill>
                <a:latin typeface="Century Gothic" panose="020B0502020202020204" pitchFamily="34" charset="0"/>
                <a:cs typeface="Calibri" panose="020F0502020204030204" pitchFamily="34" charset="0"/>
              </a:rPr>
              <a:t>pre</a:t>
            </a:r>
            <a:r>
              <a:rPr lang="en-GB" sz="2800" dirty="0" err="1">
                <a:solidFill>
                  <a:srgbClr val="E65D00"/>
                </a:solidFill>
                <a:latin typeface="Century Gothic" panose="020B0502020202020204" pitchFamily="34" charset="0"/>
                <a:cs typeface="Calibri" panose="020F0502020204030204" pitchFamily="34" charset="0"/>
              </a:rPr>
              <a:t>gu</a:t>
            </a:r>
            <a:r>
              <a:rPr lang="en-GB" sz="2800" dirty="0" err="1">
                <a:solidFill>
                  <a:srgbClr val="5B9BD5">
                    <a:lumMod val="50000"/>
                  </a:srgbClr>
                </a:solidFill>
                <a:latin typeface="Century Gothic" panose="020B0502020202020204" pitchFamily="34" charset="0"/>
                <a:cs typeface="Calibri" panose="020F0502020204030204" pitchFamily="34" charset="0"/>
              </a:rPr>
              <a:t>ntar</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29" name="TextBox 28">
            <a:extLst>
              <a:ext uri="{FF2B5EF4-FFF2-40B4-BE49-F238E27FC236}">
                <a16:creationId xmlns="" xmlns:a16="http://schemas.microsoft.com/office/drawing/2014/main" id="{DF8E537E-0A92-4C3F-A84C-B7641CD6E24F}"/>
              </a:ext>
            </a:extLst>
          </p:cNvPr>
          <p:cNvSpPr txBox="1"/>
          <p:nvPr/>
        </p:nvSpPr>
        <p:spPr>
          <a:xfrm>
            <a:off x="6057639" y="3034894"/>
            <a:ext cx="81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ge</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30" name="TextBox 29">
            <a:extLst>
              <a:ext uri="{FF2B5EF4-FFF2-40B4-BE49-F238E27FC236}">
                <a16:creationId xmlns="" xmlns:a16="http://schemas.microsoft.com/office/drawing/2014/main" id="{C83EC0DD-C666-4BE1-A219-EACDF3FCF29A}"/>
              </a:ext>
            </a:extLst>
          </p:cNvPr>
          <p:cNvSpPr txBox="1"/>
          <p:nvPr/>
        </p:nvSpPr>
        <p:spPr>
          <a:xfrm rot="10800000" flipV="1">
            <a:off x="6197007" y="4076970"/>
            <a:ext cx="17473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E65D00"/>
                </a:solidFill>
                <a:latin typeface="Century Gothic" panose="020B0502020202020204" pitchFamily="34" charset="0"/>
                <a:cs typeface="Calibri" panose="020F0502020204030204" pitchFamily="34" charset="0"/>
              </a:rPr>
              <a:t>ge</a:t>
            </a:r>
            <a:r>
              <a:rPr lang="en-GB" sz="3200" dirty="0" err="1">
                <a:solidFill>
                  <a:srgbClr val="5B9BD5">
                    <a:lumMod val="50000"/>
                  </a:srgbClr>
                </a:solidFill>
                <a:latin typeface="Century Gothic" panose="020B0502020202020204" pitchFamily="34" charset="0"/>
                <a:cs typeface="Calibri" panose="020F0502020204030204" pitchFamily="34" charset="0"/>
              </a:rPr>
              <a:t>nte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31" name="TextBox 30">
            <a:extLst>
              <a:ext uri="{FF2B5EF4-FFF2-40B4-BE49-F238E27FC236}">
                <a16:creationId xmlns="" xmlns:a16="http://schemas.microsoft.com/office/drawing/2014/main" id="{9351C3B1-1F70-43C0-A675-D42A0D00E041}"/>
              </a:ext>
            </a:extLst>
          </p:cNvPr>
          <p:cNvSpPr txBox="1"/>
          <p:nvPr/>
        </p:nvSpPr>
        <p:spPr>
          <a:xfrm>
            <a:off x="9930819" y="3128864"/>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j</a:t>
            </a:r>
          </a:p>
        </p:txBody>
      </p:sp>
      <p:sp>
        <p:nvSpPr>
          <p:cNvPr id="32" name="TextBox 31">
            <a:extLst>
              <a:ext uri="{FF2B5EF4-FFF2-40B4-BE49-F238E27FC236}">
                <a16:creationId xmlns="" xmlns:a16="http://schemas.microsoft.com/office/drawing/2014/main" id="{5D8D2485-8D4A-4D28-A36A-CC9EC8E7A802}"/>
              </a:ext>
            </a:extLst>
          </p:cNvPr>
          <p:cNvSpPr txBox="1"/>
          <p:nvPr/>
        </p:nvSpPr>
        <p:spPr>
          <a:xfrm rot="10800000" flipV="1">
            <a:off x="7960823" y="4071872"/>
            <a:ext cx="21346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B9BD5">
                    <a:lumMod val="50000"/>
                  </a:srgbClr>
                </a:solidFill>
                <a:latin typeface="Century Gothic" panose="020B0502020202020204" pitchFamily="34" charset="0"/>
                <a:cs typeface="Calibri" panose="020F0502020204030204" pitchFamily="34" charset="0"/>
              </a:rPr>
              <a:t>ima</a:t>
            </a:r>
            <a:r>
              <a:rPr lang="en-GB" sz="3200" dirty="0" err="1">
                <a:solidFill>
                  <a:srgbClr val="E65D00"/>
                </a:solidFill>
                <a:latin typeface="Century Gothic" panose="020B0502020202020204" pitchFamily="34" charset="0"/>
                <a:cs typeface="Calibri" panose="020F0502020204030204" pitchFamily="34" charset="0"/>
              </a:rPr>
              <a:t>gi</a:t>
            </a:r>
            <a:r>
              <a:rPr lang="en-GB" sz="3200" dirty="0" err="1">
                <a:solidFill>
                  <a:srgbClr val="5B9BD5">
                    <a:lumMod val="50000"/>
                  </a:srgbClr>
                </a:solidFill>
                <a:latin typeface="Century Gothic" panose="020B0502020202020204" pitchFamily="34" charset="0"/>
                <a:cs typeface="Calibri" panose="020F0502020204030204" pitchFamily="34" charset="0"/>
              </a:rPr>
              <a:t>nar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33" name="TextBox 32">
            <a:extLst>
              <a:ext uri="{FF2B5EF4-FFF2-40B4-BE49-F238E27FC236}">
                <a16:creationId xmlns="" xmlns:a16="http://schemas.microsoft.com/office/drawing/2014/main" id="{2F8936E1-731C-404F-9C28-6691D4531F7B}"/>
              </a:ext>
            </a:extLst>
          </p:cNvPr>
          <p:cNvSpPr txBox="1"/>
          <p:nvPr/>
        </p:nvSpPr>
        <p:spPr>
          <a:xfrm>
            <a:off x="7963859" y="3092577"/>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gi</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34" name="TextBox 33">
            <a:extLst>
              <a:ext uri="{FF2B5EF4-FFF2-40B4-BE49-F238E27FC236}">
                <a16:creationId xmlns="" xmlns:a16="http://schemas.microsoft.com/office/drawing/2014/main" id="{094B7D7E-86F8-4600-8314-92AD775DA28C}"/>
              </a:ext>
            </a:extLst>
          </p:cNvPr>
          <p:cNvSpPr txBox="1"/>
          <p:nvPr/>
        </p:nvSpPr>
        <p:spPr>
          <a:xfrm rot="10800000" flipV="1">
            <a:off x="10202755" y="4069244"/>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B9BD5">
                    <a:lumMod val="50000"/>
                  </a:srgbClr>
                </a:solidFill>
                <a:latin typeface="Century Gothic" panose="020B0502020202020204" pitchFamily="34" charset="0"/>
                <a:cs typeface="Calibri" panose="020F0502020204030204" pitchFamily="34" charset="0"/>
              </a:rPr>
              <a:t>o</a:t>
            </a:r>
            <a:r>
              <a:rPr lang="en-GB" sz="3200" dirty="0" err="1">
                <a:solidFill>
                  <a:srgbClr val="E65D00"/>
                </a:solidFill>
                <a:latin typeface="Century Gothic" panose="020B0502020202020204" pitchFamily="34" charset="0"/>
                <a:cs typeface="Calibri" panose="020F0502020204030204" pitchFamily="34" charset="0"/>
              </a:rPr>
              <a:t>j</a:t>
            </a:r>
            <a:r>
              <a:rPr lang="en-GB" sz="3200" dirty="0" err="1">
                <a:solidFill>
                  <a:srgbClr val="5B9BD5">
                    <a:lumMod val="50000"/>
                  </a:srgbClr>
                </a:solidFill>
                <a:latin typeface="Century Gothic" panose="020B0502020202020204" pitchFamily="34" charset="0"/>
                <a:cs typeface="Calibri" panose="020F0502020204030204" pitchFamily="34" charset="0"/>
              </a:rPr>
              <a:t>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 xmlns:a16="http://schemas.microsoft.com/office/drawing/2014/main" id="{13542DAC-EFE5-46DC-8FA5-026CE595EAF8}"/>
              </a:ext>
            </a:extLst>
          </p:cNvPr>
          <p:cNvSpPr txBox="1"/>
          <p:nvPr/>
        </p:nvSpPr>
        <p:spPr>
          <a:xfrm>
            <a:off x="309030" y="4565998"/>
            <a:ext cx="8537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ñ</a:t>
            </a:r>
          </a:p>
        </p:txBody>
      </p:sp>
      <p:sp>
        <p:nvSpPr>
          <p:cNvPr id="36" name="TextBox 35">
            <a:extLst>
              <a:ext uri="{FF2B5EF4-FFF2-40B4-BE49-F238E27FC236}">
                <a16:creationId xmlns="" xmlns:a16="http://schemas.microsoft.com/office/drawing/2014/main" id="{ED96C7D3-A868-4DAB-86BD-2FE3B06701FC}"/>
              </a:ext>
            </a:extLst>
          </p:cNvPr>
          <p:cNvSpPr txBox="1"/>
          <p:nvPr/>
        </p:nvSpPr>
        <p:spPr>
          <a:xfrm rot="10800000" flipV="1">
            <a:off x="232272" y="5555375"/>
            <a:ext cx="1839630" cy="584775"/>
          </a:xfrm>
          <a:prstGeom prst="rect">
            <a:avLst/>
          </a:prstGeom>
          <a:noFill/>
        </p:spPr>
        <p:txBody>
          <a:bodyPr wrap="square" rtlCol="0">
            <a:spAutoFit/>
          </a:bodyPr>
          <a:lstStyle/>
          <a:p>
            <a:pPr lvl="0" algn="ctr">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espa</a:t>
            </a:r>
            <a:r>
              <a:rPr lang="en-GB" sz="3200" noProof="0" dirty="0" err="1">
                <a:solidFill>
                  <a:srgbClr val="E65D00"/>
                </a:solidFill>
                <a:latin typeface="Century Gothic" panose="020B0502020202020204" pitchFamily="34" charset="0"/>
                <a:cs typeface="Calibri" panose="020F0502020204030204" pitchFamily="34" charset="0"/>
              </a:rPr>
              <a:t>ñ</a:t>
            </a:r>
            <a:r>
              <a:rPr lang="en-GB" sz="3200" dirty="0" err="1">
                <a:solidFill>
                  <a:srgbClr val="5B9BD5">
                    <a:lumMod val="50000"/>
                  </a:srgbClr>
                </a:solidFill>
                <a:latin typeface="Century Gothic" panose="020B0502020202020204" pitchFamily="34" charset="0"/>
                <a:cs typeface="Calibri" panose="020F0502020204030204" pitchFamily="34" charset="0"/>
              </a:rPr>
              <a:t>ol</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37" name="TextBox 36">
            <a:extLst>
              <a:ext uri="{FF2B5EF4-FFF2-40B4-BE49-F238E27FC236}">
                <a16:creationId xmlns="" xmlns:a16="http://schemas.microsoft.com/office/drawing/2014/main" id="{7B5C26A8-7B71-4279-9EE2-C510DFC5D38F}"/>
              </a:ext>
            </a:extLst>
          </p:cNvPr>
          <p:cNvSpPr txBox="1"/>
          <p:nvPr/>
        </p:nvSpPr>
        <p:spPr>
          <a:xfrm>
            <a:off x="1887486" y="451197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n</a:t>
            </a:r>
          </a:p>
        </p:txBody>
      </p:sp>
      <p:sp>
        <p:nvSpPr>
          <p:cNvPr id="38" name="TextBox 37">
            <a:extLst>
              <a:ext uri="{FF2B5EF4-FFF2-40B4-BE49-F238E27FC236}">
                <a16:creationId xmlns="" xmlns:a16="http://schemas.microsoft.com/office/drawing/2014/main" id="{F3E63A21-1BDE-476A-92C2-8EB9BD70FE3F}"/>
              </a:ext>
            </a:extLst>
          </p:cNvPr>
          <p:cNvSpPr txBox="1"/>
          <p:nvPr/>
        </p:nvSpPr>
        <p:spPr>
          <a:xfrm rot="10800000" flipV="1">
            <a:off x="2250654" y="556422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E65D00"/>
                </a:solidFill>
                <a:latin typeface="Century Gothic" panose="020B0502020202020204" pitchFamily="34" charset="0"/>
                <a:cs typeface="Arial" panose="020B0604020202020204" pitchFamily="34" charset="0"/>
              </a:rPr>
              <a:t>v</a:t>
            </a:r>
            <a:r>
              <a:rPr lang="en-GB" sz="3200" dirty="0" err="1">
                <a:solidFill>
                  <a:srgbClr val="5B9BD5">
                    <a:lumMod val="50000"/>
                  </a:srgbClr>
                </a:solidFill>
                <a:latin typeface="Century Gothic" panose="020B0502020202020204" pitchFamily="34" charset="0"/>
                <a:cs typeface="Calibri" panose="020F0502020204030204" pitchFamily="34" charset="0"/>
              </a:rPr>
              <a:t>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r</a:t>
            </a:r>
          </a:p>
        </p:txBody>
      </p:sp>
      <p:sp>
        <p:nvSpPr>
          <p:cNvPr id="39" name="TextBox 38">
            <a:extLst>
              <a:ext uri="{FF2B5EF4-FFF2-40B4-BE49-F238E27FC236}">
                <a16:creationId xmlns="" xmlns:a16="http://schemas.microsoft.com/office/drawing/2014/main" id="{D41C6E57-4D35-4169-9849-ED23F8D3C62C}"/>
              </a:ext>
            </a:extLst>
          </p:cNvPr>
          <p:cNvSpPr txBox="1"/>
          <p:nvPr/>
        </p:nvSpPr>
        <p:spPr>
          <a:xfrm>
            <a:off x="2256332" y="4495255"/>
            <a:ext cx="796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v</a:t>
            </a:r>
          </a:p>
        </p:txBody>
      </p:sp>
      <p:sp>
        <p:nvSpPr>
          <p:cNvPr id="40" name="TextBox 39">
            <a:extLst>
              <a:ext uri="{FF2B5EF4-FFF2-40B4-BE49-F238E27FC236}">
                <a16:creationId xmlns="" xmlns:a16="http://schemas.microsoft.com/office/drawing/2014/main" id="{D774E798-DCC0-4A23-9F7F-2542DFEF1E6F}"/>
              </a:ext>
            </a:extLst>
          </p:cNvPr>
          <p:cNvSpPr txBox="1"/>
          <p:nvPr/>
        </p:nvSpPr>
        <p:spPr>
          <a:xfrm rot="10800000" flipV="1">
            <a:off x="4076756" y="55164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pe</a:t>
            </a:r>
            <a:r>
              <a:rPr lang="en-GB" sz="3200" dirty="0" err="1">
                <a:solidFill>
                  <a:srgbClr val="E65D00"/>
                </a:solidFill>
                <a:latin typeface="Century Gothic" panose="020B0502020202020204" pitchFamily="34" charset="0"/>
                <a:cs typeface="Calibri" panose="020F0502020204030204" pitchFamily="34" charset="0"/>
              </a:rPr>
              <a:t>rr</a:t>
            </a:r>
            <a:r>
              <a:rPr lang="en-GB" sz="3200" dirty="0" err="1">
                <a:solidFill>
                  <a:srgbClr val="5B9BD5">
                    <a:lumMod val="50000"/>
                  </a:srgbClr>
                </a:solidFill>
                <a:latin typeface="Century Gothic" panose="020B0502020202020204" pitchFamily="34" charset="0"/>
                <a:cs typeface="Calibri" panose="020F0502020204030204" pitchFamily="34" charset="0"/>
              </a:rPr>
              <a:t>o</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41" name="TextBox 40">
            <a:extLst>
              <a:ext uri="{FF2B5EF4-FFF2-40B4-BE49-F238E27FC236}">
                <a16:creationId xmlns="" xmlns:a16="http://schemas.microsoft.com/office/drawing/2014/main" id="{763C53C1-83E6-4BCE-AC51-787BF2C39253}"/>
              </a:ext>
            </a:extLst>
          </p:cNvPr>
          <p:cNvSpPr txBox="1"/>
          <p:nvPr/>
        </p:nvSpPr>
        <p:spPr>
          <a:xfrm>
            <a:off x="4150484" y="4535954"/>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rr</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2" name="TextBox 41">
            <a:extLst>
              <a:ext uri="{FF2B5EF4-FFF2-40B4-BE49-F238E27FC236}">
                <a16:creationId xmlns="" xmlns:a16="http://schemas.microsoft.com/office/drawing/2014/main" id="{4C4B103E-2AC9-42E0-ADCB-E68C5C630067}"/>
              </a:ext>
            </a:extLst>
          </p:cNvPr>
          <p:cNvSpPr txBox="1"/>
          <p:nvPr/>
        </p:nvSpPr>
        <p:spPr>
          <a:xfrm rot="10800000" flipV="1">
            <a:off x="6300830" y="5552080"/>
            <a:ext cx="1554061" cy="584775"/>
          </a:xfrm>
          <a:prstGeom prst="rect">
            <a:avLst/>
          </a:prstGeom>
          <a:noFill/>
        </p:spPr>
        <p:txBody>
          <a:bodyPr wrap="square" rtlCol="0">
            <a:spAutoFit/>
          </a:bodyPr>
          <a:lstStyle/>
          <a:p>
            <a:pPr lvl="0" algn="ctr">
              <a:defRPr/>
            </a:pPr>
            <a:r>
              <a:rPr lang="en-GB" sz="3200" dirty="0" err="1">
                <a:solidFill>
                  <a:srgbClr val="E65D00"/>
                </a:solidFill>
                <a:latin typeface="Century Gothic" panose="020B0502020202020204" pitchFamily="34" charset="0"/>
                <a:cs typeface="Calibri" panose="020F0502020204030204" pitchFamily="34" charset="0"/>
              </a:rPr>
              <a:t>h</a:t>
            </a:r>
            <a:r>
              <a:rPr lang="en-GB" sz="3200" dirty="0" err="1">
                <a:solidFill>
                  <a:srgbClr val="5B9BD5">
                    <a:lumMod val="50000"/>
                  </a:srgbClr>
                </a:solidFill>
                <a:latin typeface="Century Gothic" panose="020B0502020202020204" pitchFamily="34" charset="0"/>
                <a:cs typeface="Calibri" panose="020F0502020204030204" pitchFamily="34" charset="0"/>
              </a:rPr>
              <a:t>ablar</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43" name="TextBox 42">
            <a:extLst>
              <a:ext uri="{FF2B5EF4-FFF2-40B4-BE49-F238E27FC236}">
                <a16:creationId xmlns="" xmlns:a16="http://schemas.microsoft.com/office/drawing/2014/main" id="{975B4752-88C0-49C4-8AEF-D7F978987CBF}"/>
              </a:ext>
            </a:extLst>
          </p:cNvPr>
          <p:cNvSpPr txBox="1"/>
          <p:nvPr/>
        </p:nvSpPr>
        <p:spPr>
          <a:xfrm>
            <a:off x="6054480" y="452140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h</a:t>
            </a:r>
          </a:p>
        </p:txBody>
      </p:sp>
      <p:sp>
        <p:nvSpPr>
          <p:cNvPr id="44" name="TextBox 43">
            <a:extLst>
              <a:ext uri="{FF2B5EF4-FFF2-40B4-BE49-F238E27FC236}">
                <a16:creationId xmlns="" xmlns:a16="http://schemas.microsoft.com/office/drawing/2014/main" id="{7B916371-9E01-470E-AAFB-F168B5C88AF7}"/>
              </a:ext>
            </a:extLst>
          </p:cNvPr>
          <p:cNvSpPr txBox="1"/>
          <p:nvPr/>
        </p:nvSpPr>
        <p:spPr>
          <a:xfrm rot="10800000" flipV="1">
            <a:off x="7968500" y="4906292"/>
            <a:ext cx="1030267" cy="369332"/>
          </a:xfrm>
          <a:prstGeom prst="rect">
            <a:avLst/>
          </a:prstGeom>
          <a:noFill/>
        </p:spPr>
        <p:txBody>
          <a:bodyPr wrap="square" rtlCol="0">
            <a:spAutoFit/>
          </a:bodyPr>
          <a:lstStyle/>
          <a:p>
            <a:pPr lvl="0" algn="ctr">
              <a:defRPr/>
            </a:pPr>
            <a:r>
              <a:rPr lang="en-GB" noProof="0" dirty="0" err="1">
                <a:solidFill>
                  <a:srgbClr val="5B9BD5">
                    <a:lumMod val="50000"/>
                  </a:srgbClr>
                </a:solidFill>
                <a:latin typeface="Century Gothic" panose="020B0502020202020204" pitchFamily="34" charset="0"/>
                <a:cs typeface="Calibri" panose="020F0502020204030204" pitchFamily="34" charset="0"/>
              </a:rPr>
              <a:t>por</a:t>
            </a:r>
            <a:r>
              <a:rPr lang="en-GB" dirty="0">
                <a:solidFill>
                  <a:srgbClr val="E65D00"/>
                </a:solidFill>
                <a:latin typeface="Century Gothic" panose="020B0502020202020204" pitchFamily="34" charset="0"/>
                <a:cs typeface="Calibri" panose="020F0502020204030204" pitchFamily="34" charset="0"/>
              </a:rPr>
              <a:t>que</a:t>
            </a:r>
            <a:endParaRPr kumimoji="0" lang="en-GB"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45" name="TextBox 44">
            <a:extLst>
              <a:ext uri="{FF2B5EF4-FFF2-40B4-BE49-F238E27FC236}">
                <a16:creationId xmlns="" xmlns:a16="http://schemas.microsoft.com/office/drawing/2014/main" id="{B03DF363-E700-482A-BC53-0482F6A774B5}"/>
              </a:ext>
            </a:extLst>
          </p:cNvPr>
          <p:cNvSpPr txBox="1"/>
          <p:nvPr/>
        </p:nvSpPr>
        <p:spPr>
          <a:xfrm>
            <a:off x="299487" y="3055048"/>
            <a:ext cx="1269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ga</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6" name="TextBox 45">
            <a:extLst>
              <a:ext uri="{FF2B5EF4-FFF2-40B4-BE49-F238E27FC236}">
                <a16:creationId xmlns="" xmlns:a16="http://schemas.microsoft.com/office/drawing/2014/main" id="{CFF633DF-21BB-4D80-AAFB-6FD51031B09E}"/>
              </a:ext>
            </a:extLst>
          </p:cNvPr>
          <p:cNvSpPr txBox="1"/>
          <p:nvPr/>
        </p:nvSpPr>
        <p:spPr>
          <a:xfrm rot="10800000" flipV="1">
            <a:off x="546725" y="4071566"/>
            <a:ext cx="1595398" cy="584775"/>
          </a:xfrm>
          <a:prstGeom prst="rect">
            <a:avLst/>
          </a:prstGeom>
          <a:noFill/>
        </p:spPr>
        <p:txBody>
          <a:bodyPr wrap="square" rtlCol="0">
            <a:spAutoFit/>
          </a:bodyPr>
          <a:lstStyle/>
          <a:p>
            <a:pPr lvl="0" algn="ctr">
              <a:defRPr/>
            </a:pPr>
            <a:r>
              <a:rPr lang="en-GB" sz="3200" dirty="0" err="1">
                <a:solidFill>
                  <a:srgbClr val="E65D00"/>
                </a:solidFill>
                <a:latin typeface="Century Gothic" panose="020B0502020202020204" pitchFamily="34" charset="0"/>
                <a:cs typeface="Calibri" panose="020F0502020204030204" pitchFamily="34" charset="0"/>
              </a:rPr>
              <a:t>ga</a:t>
            </a:r>
            <a:r>
              <a:rPr lang="en-GB" sz="3200" dirty="0" err="1">
                <a:solidFill>
                  <a:srgbClr val="5B9BD5">
                    <a:lumMod val="50000"/>
                  </a:srgbClr>
                </a:solidFill>
                <a:latin typeface="Century Gothic" panose="020B0502020202020204" pitchFamily="34" charset="0"/>
                <a:cs typeface="Calibri" panose="020F0502020204030204" pitchFamily="34" charset="0"/>
              </a:rPr>
              <a:t>nar</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47" name="TextBox 46">
            <a:extLst>
              <a:ext uri="{FF2B5EF4-FFF2-40B4-BE49-F238E27FC236}">
                <a16:creationId xmlns="" xmlns:a16="http://schemas.microsoft.com/office/drawing/2014/main" id="{7026BCF3-722A-4F1B-A3F1-136B1C7BB54E}"/>
              </a:ext>
            </a:extLst>
          </p:cNvPr>
          <p:cNvSpPr txBox="1"/>
          <p:nvPr/>
        </p:nvSpPr>
        <p:spPr>
          <a:xfrm>
            <a:off x="281786" y="1609301"/>
            <a:ext cx="913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ca</a:t>
            </a:r>
          </a:p>
        </p:txBody>
      </p:sp>
      <p:sp>
        <p:nvSpPr>
          <p:cNvPr id="48" name="TextBox 47">
            <a:extLst>
              <a:ext uri="{FF2B5EF4-FFF2-40B4-BE49-F238E27FC236}">
                <a16:creationId xmlns="" xmlns:a16="http://schemas.microsoft.com/office/drawing/2014/main" id="{CA8E401A-544D-4E74-A192-EC5C5F5D3657}"/>
              </a:ext>
            </a:extLst>
          </p:cNvPr>
          <p:cNvSpPr txBox="1"/>
          <p:nvPr/>
        </p:nvSpPr>
        <p:spPr>
          <a:xfrm rot="10800000" flipV="1">
            <a:off x="678189" y="2701163"/>
            <a:ext cx="1359245" cy="584775"/>
          </a:xfrm>
          <a:prstGeom prst="rect">
            <a:avLst/>
          </a:prstGeom>
          <a:noFill/>
        </p:spPr>
        <p:txBody>
          <a:bodyPr wrap="square" rtlCol="0">
            <a:spAutoFit/>
          </a:bodyPr>
          <a:lstStyle/>
          <a:p>
            <a:pPr lvl="0" algn="ctr">
              <a:defRPr/>
            </a:pPr>
            <a:r>
              <a:rPr lang="en-GB" sz="3200" dirty="0">
                <a:solidFill>
                  <a:srgbClr val="E65D00"/>
                </a:solidFill>
                <a:latin typeface="Century Gothic" panose="020B0502020202020204" pitchFamily="34" charset="0"/>
                <a:cs typeface="Calibri" panose="020F0502020204030204" pitchFamily="34" charset="0"/>
              </a:rPr>
              <a:t>ca</a:t>
            </a:r>
            <a:r>
              <a:rPr lang="en-GB" sz="3200" dirty="0">
                <a:solidFill>
                  <a:srgbClr val="5B9BD5">
                    <a:lumMod val="50000"/>
                  </a:srgbClr>
                </a:solidFill>
                <a:latin typeface="Century Gothic" panose="020B0502020202020204" pitchFamily="34" charset="0"/>
                <a:cs typeface="Calibri" panose="020F0502020204030204" pitchFamily="34" charset="0"/>
              </a:rPr>
              <a:t>sa</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49" name="Picture 2" descr="Quiet Sign Clip Art">
            <a:extLst>
              <a:ext uri="{FF2B5EF4-FFF2-40B4-BE49-F238E27FC236}">
                <a16:creationId xmlns=""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464" y="4986226"/>
            <a:ext cx="343386" cy="4856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http://www.clker.com/cliparts/6/8/c/6/11954360131725219243smick_Silhouette_man.svg.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36"/>
          <a:stretch/>
        </p:blipFill>
        <p:spPr bwMode="auto">
          <a:xfrm>
            <a:off x="1121985" y="546183"/>
            <a:ext cx="776685" cy="11783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http://www.clker.com/cliparts/3/7/8/9/11970890601169574535johnny_automatic_tall_ladder.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7711" y="657004"/>
            <a:ext cx="254035" cy="10373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http://www.clker.com/cliparts/6/8/c/6/11954360131725219243smick_Silhouette_man.svg.h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2021478" y="1164027"/>
            <a:ext cx="272732" cy="59057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ker.com/cliparts/7/3/2/b/1194985487751649846contour_elephant.svg.hi.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3718" y="504969"/>
            <a:ext cx="1124718" cy="8529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02767" y="325593"/>
            <a:ext cx="928587" cy="102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descr="C:\Users\wdj\Google Drive\Primary\Y5 SoW\From Tracy\Pronouns\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3756" y="333643"/>
            <a:ext cx="587453" cy="137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http://www.clker.com/cliparts/6/F/G/L/m/K/solar-system-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92370" y="275554"/>
            <a:ext cx="1221535" cy="12215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24049" r="38227"/>
          <a:stretch/>
        </p:blipFill>
        <p:spPr>
          <a:xfrm>
            <a:off x="10224612" y="408557"/>
            <a:ext cx="785130" cy="965336"/>
          </a:xfrm>
          <a:prstGeom prst="rect">
            <a:avLst/>
          </a:prstGeom>
        </p:spPr>
      </p:pic>
      <p:pic>
        <p:nvPicPr>
          <p:cNvPr id="58" name="Picture 4" descr="http://www.clker.com/cliparts/a/1/3/8/11949859511240324938open_book_nae_02.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32473" y="372748"/>
            <a:ext cx="749282" cy="39462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 xmlns:a16="http://schemas.microsoft.com/office/drawing/2014/main" id="{014393F9-EBBB-46AE-A196-D335BA83A5BF}"/>
              </a:ext>
            </a:extLst>
          </p:cNvPr>
          <p:cNvSpPr txBox="1"/>
          <p:nvPr/>
        </p:nvSpPr>
        <p:spPr>
          <a:xfrm>
            <a:off x="11610440" y="228384"/>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l</a:t>
            </a:r>
          </a:p>
        </p:txBody>
      </p:sp>
      <p:sp>
        <p:nvSpPr>
          <p:cNvPr id="60" name="TextBox 59">
            <a:extLst>
              <a:ext uri="{FF2B5EF4-FFF2-40B4-BE49-F238E27FC236}">
                <a16:creationId xmlns="" xmlns:a16="http://schemas.microsoft.com/office/drawing/2014/main" id="{8F5AD61F-FF38-4B02-B6A5-FD573E6CA9AA}"/>
              </a:ext>
            </a:extLst>
          </p:cNvPr>
          <p:cNvSpPr txBox="1"/>
          <p:nvPr/>
        </p:nvSpPr>
        <p:spPr>
          <a:xfrm rot="10800000" flipV="1">
            <a:off x="9842718" y="1239277"/>
            <a:ext cx="15066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ll</a:t>
            </a:r>
            <a:r>
              <a:rPr lang="en-GB" sz="3200" noProof="0" dirty="0" err="1">
                <a:solidFill>
                  <a:srgbClr val="5B9BD5">
                    <a:lumMod val="50000"/>
                  </a:srgbClr>
                </a:solidFill>
                <a:latin typeface="Century Gothic" panose="020B0502020202020204" pitchFamily="34" charset="0"/>
                <a:cs typeface="Calibri" panose="020F0502020204030204" pitchFamily="34" charset="0"/>
              </a:rPr>
              <a:t>amar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cxnSp>
        <p:nvCxnSpPr>
          <p:cNvPr id="61" name="Straight Connector 60"/>
          <p:cNvCxnSpPr/>
          <p:nvPr/>
        </p:nvCxnSpPr>
        <p:spPr>
          <a:xfrm>
            <a:off x="10710333" y="299307"/>
            <a:ext cx="668867" cy="144694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 xmlns:a16="http://schemas.microsoft.com/office/drawing/2014/main" id="{8F5AD61F-FF38-4B02-B6A5-FD573E6CA9AA}"/>
              </a:ext>
            </a:extLst>
          </p:cNvPr>
          <p:cNvSpPr txBox="1"/>
          <p:nvPr/>
        </p:nvSpPr>
        <p:spPr>
          <a:xfrm rot="10800000" flipV="1">
            <a:off x="10733862" y="722572"/>
            <a:ext cx="15066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l</a:t>
            </a:r>
            <a:r>
              <a:rPr lang="en-GB" sz="2800" dirty="0" err="1">
                <a:solidFill>
                  <a:srgbClr val="5B9BD5">
                    <a:lumMod val="50000"/>
                  </a:srgbClr>
                </a:solidFill>
                <a:latin typeface="Century Gothic" panose="020B0502020202020204" pitchFamily="34" charset="0"/>
                <a:cs typeface="Calibri" panose="020F0502020204030204" pitchFamily="34" charset="0"/>
              </a:rPr>
              <a:t>ibro</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 xmlns:a16="http://schemas.microsoft.com/office/drawing/2014/main" id="{2D84058D-C626-482F-BA91-88500C8F938A}"/>
              </a:ext>
            </a:extLst>
          </p:cNvPr>
          <p:cNvSpPr txBox="1"/>
          <p:nvPr/>
        </p:nvSpPr>
        <p:spPr>
          <a:xfrm>
            <a:off x="9918295" y="1620776"/>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z</a:t>
            </a:r>
          </a:p>
        </p:txBody>
      </p:sp>
      <p:pic>
        <p:nvPicPr>
          <p:cNvPr id="64" name="Picture 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803" y="1930319"/>
            <a:ext cx="1389040" cy="91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76" r="16346"/>
          <a:stretch/>
        </p:blipFill>
        <p:spPr>
          <a:xfrm>
            <a:off x="2918196" y="1828167"/>
            <a:ext cx="702743" cy="1021751"/>
          </a:xfrm>
          <a:prstGeom prst="rect">
            <a:avLst/>
          </a:prstGeom>
        </p:spPr>
      </p:pic>
      <p:pic>
        <p:nvPicPr>
          <p:cNvPr id="66" name="Picture 4" descr="http://www.clker.com/cliparts/7/e/a/9/11949845501937991943silhouette_male_2.svg.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3954" y="1857390"/>
            <a:ext cx="241950" cy="89955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www.clker.com/cliparts/2/9/c/0/12456962021786866005johnny_automatic_signpost.svg.hi.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3399" y="2167563"/>
            <a:ext cx="1496171" cy="566052"/>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6497789" y="2333831"/>
            <a:ext cx="1357102" cy="276999"/>
          </a:xfrm>
          <a:prstGeom prst="rect">
            <a:avLst/>
          </a:prstGeom>
          <a:noFill/>
        </p:spPr>
        <p:txBody>
          <a:bodyPr wrap="square" rtlCol="0">
            <a:spAutoFit/>
          </a:bodyPr>
          <a:lstStyle/>
          <a:p>
            <a:r>
              <a:rPr lang="en-GB" sz="1200" b="1" dirty="0">
                <a:latin typeface="Imprint MT Shadow" panose="04020605060303030202" pitchFamily="82" charset="0"/>
              </a:rPr>
              <a:t>MADRID  1KM</a:t>
            </a:r>
          </a:p>
        </p:txBody>
      </p:sp>
      <p:pic>
        <p:nvPicPr>
          <p:cNvPr id="69" name="Picture 2" descr="http://www.clker.com/cliparts/o/2/i/N/k/o/tru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78095" y="1890912"/>
            <a:ext cx="885488" cy="88548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http://www.clker.com/cliparts/x/t/P/0/J/N/no-smoking-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90345" y="1915730"/>
            <a:ext cx="869993" cy="8699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http://www.clker.com/cliparts/1/5/2/f/1219988685315274755checkered%20flag.svg.hi.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4361" y="3353179"/>
            <a:ext cx="881049" cy="9037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http://www.clker.com/cliparts/e/b/1/8/11954298221122337321liftarn_A_raised_fist.svg.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8779" y="3469417"/>
            <a:ext cx="444357" cy="70714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www.clker.com/cliparts/f/b/c/e/1194984631377607546io_bambina_architetto_fr_01.svg.hi.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80681" y="3504426"/>
            <a:ext cx="851312" cy="108717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ttp://www.clker.com/cliparts/F/D/w/Z/V/P/soccer-goal-hi.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28387" y="3633235"/>
            <a:ext cx="1188573" cy="54476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1202" y="3212333"/>
            <a:ext cx="1021914" cy="1021914"/>
          </a:xfrm>
          <a:prstGeom prst="rect">
            <a:avLst/>
          </a:prstGeom>
        </p:spPr>
      </p:pic>
      <p:pic>
        <p:nvPicPr>
          <p:cNvPr id="76" name="Picture 2" descr="http://www.clker.com/cliparts/8/P/9/9/M/3/eye-green-ccccccc-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467085" y="3316658"/>
            <a:ext cx="903737" cy="8585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http://www.clker.com/cliparts/w/B/V/r/0/P/group-people-silhouette-hi.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214157" y="3452691"/>
            <a:ext cx="1631093" cy="76389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www.clker.com/cliparts/5/I/x/o/t/o/bubble-hi.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558107" y="3325150"/>
            <a:ext cx="810436" cy="86998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133" y="5030010"/>
            <a:ext cx="1027985" cy="68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 name="Straight Connector 79"/>
          <p:cNvCxnSpPr/>
          <p:nvPr/>
        </p:nvCxnSpPr>
        <p:spPr>
          <a:xfrm>
            <a:off x="983437" y="4621593"/>
            <a:ext cx="1273547" cy="144763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1" name="Picture 4" descr="http://www.clker.com/cliparts/9/6/9/1/1194985251383288862paper_RPSWB.svg.hi.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62375" y="4687396"/>
            <a:ext cx="686773" cy="320494"/>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 xmlns:a16="http://schemas.microsoft.com/office/drawing/2014/main" id="{ED96C7D3-A868-4DAB-86BD-2FE3B06701FC}"/>
              </a:ext>
            </a:extLst>
          </p:cNvPr>
          <p:cNvSpPr txBox="1"/>
          <p:nvPr/>
        </p:nvSpPr>
        <p:spPr>
          <a:xfrm rot="10800000" flipV="1">
            <a:off x="1205851" y="4932725"/>
            <a:ext cx="1363269" cy="400110"/>
          </a:xfrm>
          <a:prstGeom prst="rect">
            <a:avLst/>
          </a:prstGeom>
          <a:noFill/>
        </p:spPr>
        <p:txBody>
          <a:bodyPr wrap="square" rtlCol="0">
            <a:spAutoFit/>
          </a:bodyPr>
          <a:lstStyle/>
          <a:p>
            <a:pPr lvl="0" algn="ctr">
              <a:defRPr/>
            </a:pPr>
            <a:r>
              <a:rPr lang="en-GB" sz="2000" dirty="0" err="1">
                <a:solidFill>
                  <a:srgbClr val="5B9BD5">
                    <a:lumMod val="50000"/>
                  </a:srgbClr>
                </a:solidFill>
                <a:latin typeface="Century Gothic" panose="020B0502020202020204" pitchFamily="34" charset="0"/>
                <a:cs typeface="Calibri" panose="020F0502020204030204" pitchFamily="34" charset="0"/>
              </a:rPr>
              <a:t>ma</a:t>
            </a:r>
            <a:r>
              <a:rPr lang="en-GB" sz="2000" dirty="0" err="1">
                <a:solidFill>
                  <a:srgbClr val="E65D00"/>
                </a:solidFill>
                <a:latin typeface="Century Gothic" panose="020B0502020202020204" pitchFamily="34" charset="0"/>
                <a:cs typeface="Calibri" panose="020F0502020204030204" pitchFamily="34" charset="0"/>
              </a:rPr>
              <a:t>n</a:t>
            </a:r>
            <a:r>
              <a:rPr lang="en-GB" sz="2000" dirty="0" err="1">
                <a:solidFill>
                  <a:srgbClr val="5B9BD5">
                    <a:lumMod val="50000"/>
                  </a:srgbClr>
                </a:solidFill>
                <a:latin typeface="Century Gothic" panose="020B0502020202020204" pitchFamily="34" charset="0"/>
                <a:cs typeface="Calibri" panose="020F0502020204030204" pitchFamily="34" charset="0"/>
              </a:rPr>
              <a:t>o</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83" name="Picture 10" descr="http://www.clker.com/cliparts/6/d/5/b/1245642315238096744johnny_automatic_man_using_binoculars.svg.hi.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529045" y="4793809"/>
            <a:ext cx="841260" cy="988146"/>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 xmlns:a16="http://schemas.microsoft.com/office/drawing/2014/main" id="{D41C6E57-4D35-4169-9849-ED23F8D3C62C}"/>
              </a:ext>
            </a:extLst>
          </p:cNvPr>
          <p:cNvSpPr txBox="1"/>
          <p:nvPr/>
        </p:nvSpPr>
        <p:spPr>
          <a:xfrm>
            <a:off x="3819324" y="4560580"/>
            <a:ext cx="796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b</a:t>
            </a:r>
          </a:p>
        </p:txBody>
      </p:sp>
      <p:cxnSp>
        <p:nvCxnSpPr>
          <p:cNvPr id="85" name="Straight Connector 84"/>
          <p:cNvCxnSpPr/>
          <p:nvPr/>
        </p:nvCxnSpPr>
        <p:spPr>
          <a:xfrm>
            <a:off x="3017692" y="4628148"/>
            <a:ext cx="898838" cy="143962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6" name="Picture 2" descr="http://www.clker.com/cliparts/a/f/b/0/1258912050708005728freephile_balloons.svg.hi.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631091" y="5228072"/>
            <a:ext cx="510754" cy="574837"/>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 xmlns:a16="http://schemas.microsoft.com/office/drawing/2014/main" id="{ED96C7D3-A868-4DAB-86BD-2FE3B06701FC}"/>
              </a:ext>
            </a:extLst>
          </p:cNvPr>
          <p:cNvSpPr txBox="1"/>
          <p:nvPr/>
        </p:nvSpPr>
        <p:spPr>
          <a:xfrm rot="10800000" flipV="1">
            <a:off x="3048663" y="4857556"/>
            <a:ext cx="1363269" cy="338554"/>
          </a:xfrm>
          <a:prstGeom prst="rect">
            <a:avLst/>
          </a:prstGeom>
          <a:noFill/>
        </p:spPr>
        <p:txBody>
          <a:bodyPr wrap="square" rtlCol="0">
            <a:spAutoFit/>
          </a:bodyPr>
          <a:lstStyle/>
          <a:p>
            <a:pPr lvl="0" algn="ctr">
              <a:defRPr/>
            </a:pPr>
            <a:r>
              <a:rPr lang="en-GB" sz="1600" dirty="0" err="1">
                <a:solidFill>
                  <a:srgbClr val="5B9BD5">
                    <a:lumMod val="50000"/>
                  </a:srgbClr>
                </a:solidFill>
                <a:latin typeface="Century Gothic" panose="020B0502020202020204" pitchFamily="34" charset="0"/>
                <a:cs typeface="Calibri" panose="020F0502020204030204" pitchFamily="34" charset="0"/>
              </a:rPr>
              <a:t>cele</a:t>
            </a:r>
            <a:r>
              <a:rPr lang="en-GB" sz="1600" dirty="0" err="1">
                <a:solidFill>
                  <a:srgbClr val="E65D00"/>
                </a:solidFill>
                <a:latin typeface="Century Gothic" panose="020B0502020202020204" pitchFamily="34" charset="0"/>
                <a:cs typeface="Calibri" panose="020F0502020204030204" pitchFamily="34" charset="0"/>
              </a:rPr>
              <a:t>b</a:t>
            </a:r>
            <a:r>
              <a:rPr lang="en-GB" sz="1600" dirty="0" err="1">
                <a:solidFill>
                  <a:srgbClr val="5B9BD5">
                    <a:lumMod val="50000"/>
                  </a:srgbClr>
                </a:solidFill>
                <a:latin typeface="Century Gothic" panose="020B0502020202020204" pitchFamily="34" charset="0"/>
                <a:cs typeface="Calibri" panose="020F0502020204030204" pitchFamily="34" charset="0"/>
              </a:rPr>
              <a:t>rar</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88" name="TextBox 87">
            <a:extLst>
              <a:ext uri="{FF2B5EF4-FFF2-40B4-BE49-F238E27FC236}">
                <a16:creationId xmlns="" xmlns:a16="http://schemas.microsoft.com/office/drawing/2014/main" id="{763C53C1-83E6-4BCE-AC51-787BF2C39253}"/>
              </a:ext>
            </a:extLst>
          </p:cNvPr>
          <p:cNvSpPr txBox="1"/>
          <p:nvPr/>
        </p:nvSpPr>
        <p:spPr>
          <a:xfrm>
            <a:off x="5828954" y="4507510"/>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r</a:t>
            </a:r>
          </a:p>
        </p:txBody>
      </p:sp>
      <p:pic>
        <p:nvPicPr>
          <p:cNvPr id="89" name="Picture 2" descr="http://www.clker.com/cliparts/W/u/r/e/T/k/boxer-dog-face-md.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346163" y="4834766"/>
            <a:ext cx="896312" cy="836358"/>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Straight Connector 89"/>
          <p:cNvCxnSpPr/>
          <p:nvPr/>
        </p:nvCxnSpPr>
        <p:spPr>
          <a:xfrm>
            <a:off x="5088513" y="4618620"/>
            <a:ext cx="892380" cy="1449155"/>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7643" y="4647832"/>
            <a:ext cx="536123" cy="536123"/>
          </a:xfrm>
          <a:prstGeom prst="rect">
            <a:avLst/>
          </a:prstGeom>
        </p:spPr>
      </p:pic>
      <p:sp>
        <p:nvSpPr>
          <p:cNvPr id="92" name="TextBox 91">
            <a:extLst>
              <a:ext uri="{FF2B5EF4-FFF2-40B4-BE49-F238E27FC236}">
                <a16:creationId xmlns="" xmlns:a16="http://schemas.microsoft.com/office/drawing/2014/main" id="{D774E798-DCC0-4A23-9F7F-2542DFEF1E6F}"/>
              </a:ext>
            </a:extLst>
          </p:cNvPr>
          <p:cNvSpPr txBox="1"/>
          <p:nvPr/>
        </p:nvSpPr>
        <p:spPr>
          <a:xfrm rot="10800000" flipV="1">
            <a:off x="5329801" y="5008829"/>
            <a:ext cx="9787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pe</a:t>
            </a:r>
            <a:r>
              <a:rPr lang="en-GB" dirty="0" err="1">
                <a:solidFill>
                  <a:srgbClr val="E65D00"/>
                </a:solidFill>
                <a:latin typeface="Century Gothic" panose="020B0502020202020204" pitchFamily="34" charset="0"/>
                <a:cs typeface="Calibri" panose="020F0502020204030204" pitchFamily="34" charset="0"/>
              </a:rPr>
              <a:t>r</a:t>
            </a:r>
            <a:r>
              <a:rPr lang="en-GB" dirty="0" err="1">
                <a:solidFill>
                  <a:srgbClr val="5B9BD5">
                    <a:lumMod val="50000"/>
                  </a:srgbClr>
                </a:solidFill>
                <a:latin typeface="Century Gothic" panose="020B0502020202020204" pitchFamily="34" charset="0"/>
                <a:cs typeface="Calibri" panose="020F0502020204030204" pitchFamily="34" charset="0"/>
              </a:rPr>
              <a:t>o</a:t>
            </a:r>
            <a:endParaRPr kumimoji="0" lang="en-GB"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93" name="Picture 2" descr="http://www.clker.com/cliparts/1/4/3/6/11970891311924223728PackardJennings_Packard_Jennings_explaining_stuff_-_2_of_2.svg.hi.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569909" y="4701800"/>
            <a:ext cx="1149124" cy="95760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 xmlns:a16="http://schemas.microsoft.com/office/drawing/2014/main" id="{763C53C1-83E6-4BCE-AC51-787BF2C39253}"/>
              </a:ext>
            </a:extLst>
          </p:cNvPr>
          <p:cNvSpPr txBox="1"/>
          <p:nvPr/>
        </p:nvSpPr>
        <p:spPr>
          <a:xfrm>
            <a:off x="7977574" y="4506182"/>
            <a:ext cx="9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que</a:t>
            </a:r>
          </a:p>
        </p:txBody>
      </p:sp>
      <p:sp>
        <p:nvSpPr>
          <p:cNvPr id="95" name="TextBox 94">
            <a:extLst>
              <a:ext uri="{FF2B5EF4-FFF2-40B4-BE49-F238E27FC236}">
                <a16:creationId xmlns="" xmlns:a16="http://schemas.microsoft.com/office/drawing/2014/main" id="{763C53C1-83E6-4BCE-AC51-787BF2C39253}"/>
              </a:ext>
            </a:extLst>
          </p:cNvPr>
          <p:cNvSpPr txBox="1"/>
          <p:nvPr/>
        </p:nvSpPr>
        <p:spPr>
          <a:xfrm>
            <a:off x="9274536" y="4528912"/>
            <a:ext cx="9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qui</a:t>
            </a:r>
          </a:p>
        </p:txBody>
      </p:sp>
      <p:sp>
        <p:nvSpPr>
          <p:cNvPr id="96" name="TextBox 95">
            <a:extLst>
              <a:ext uri="{FF2B5EF4-FFF2-40B4-BE49-F238E27FC236}">
                <a16:creationId xmlns="" xmlns:a16="http://schemas.microsoft.com/office/drawing/2014/main" id="{7B916371-9E01-470E-AAFB-F168B5C88AF7}"/>
              </a:ext>
            </a:extLst>
          </p:cNvPr>
          <p:cNvSpPr txBox="1"/>
          <p:nvPr/>
        </p:nvSpPr>
        <p:spPr>
          <a:xfrm rot="10800000" flipV="1">
            <a:off x="8837437" y="5726401"/>
            <a:ext cx="1030267" cy="369332"/>
          </a:xfrm>
          <a:prstGeom prst="rect">
            <a:avLst/>
          </a:prstGeom>
          <a:noFill/>
        </p:spPr>
        <p:txBody>
          <a:bodyPr wrap="square" rtlCol="0">
            <a:spAutoFit/>
          </a:bodyPr>
          <a:lstStyle/>
          <a:p>
            <a:pPr lvl="0" algn="ctr">
              <a:defRPr/>
            </a:pPr>
            <a:r>
              <a:rPr lang="en-GB" dirty="0" err="1">
                <a:solidFill>
                  <a:srgbClr val="E65D00"/>
                </a:solidFill>
                <a:latin typeface="Century Gothic" panose="020B0502020202020204" pitchFamily="34" charset="0"/>
                <a:cs typeface="Calibri" panose="020F0502020204030204" pitchFamily="34" charset="0"/>
              </a:rPr>
              <a:t>qui</a:t>
            </a:r>
            <a:r>
              <a:rPr lang="en-GB" dirty="0" err="1">
                <a:solidFill>
                  <a:srgbClr val="5B9BD5">
                    <a:lumMod val="50000"/>
                  </a:srgbClr>
                </a:solidFill>
                <a:latin typeface="Century Gothic" panose="020B0502020202020204" pitchFamily="34" charset="0"/>
                <a:cs typeface="Calibri" panose="020F0502020204030204" pitchFamily="34" charset="0"/>
              </a:rPr>
              <a:t>ero</a:t>
            </a:r>
            <a:endParaRPr kumimoji="0" lang="en-GB"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cxnSp>
        <p:nvCxnSpPr>
          <p:cNvPr id="97" name="Straight Connector 96"/>
          <p:cNvCxnSpPr/>
          <p:nvPr/>
        </p:nvCxnSpPr>
        <p:spPr>
          <a:xfrm flipH="1">
            <a:off x="8023971" y="4634770"/>
            <a:ext cx="1383092" cy="143009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8" name="Picture 4" descr="http://www.clker.com/cliparts/4/f/7/5/1237561041330717735warszawianka_Restaurant.svg.hi.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791422" y="4999525"/>
            <a:ext cx="1073564" cy="803384"/>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 xmlns:a16="http://schemas.microsoft.com/office/drawing/2014/main" id="{763C53C1-83E6-4BCE-AC51-787BF2C39253}"/>
              </a:ext>
            </a:extLst>
          </p:cNvPr>
          <p:cNvSpPr txBox="1"/>
          <p:nvPr/>
        </p:nvSpPr>
        <p:spPr>
          <a:xfrm>
            <a:off x="9907019" y="4503613"/>
            <a:ext cx="9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5B9BD5">
                    <a:lumMod val="50000"/>
                  </a:srgbClr>
                </a:solidFill>
                <a:latin typeface="Century Gothic" panose="020B0502020202020204" pitchFamily="34" charset="0"/>
              </a:rPr>
              <a:t>g</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ue</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0" name="TextBox 99">
            <a:extLst>
              <a:ext uri="{FF2B5EF4-FFF2-40B4-BE49-F238E27FC236}">
                <a16:creationId xmlns="" xmlns:a16="http://schemas.microsoft.com/office/drawing/2014/main" id="{763C53C1-83E6-4BCE-AC51-787BF2C39253}"/>
              </a:ext>
            </a:extLst>
          </p:cNvPr>
          <p:cNvSpPr txBox="1"/>
          <p:nvPr/>
        </p:nvSpPr>
        <p:spPr>
          <a:xfrm>
            <a:off x="11210418" y="4521403"/>
            <a:ext cx="925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5B9BD5">
                    <a:lumMod val="50000"/>
                  </a:srgbClr>
                </a:solidFill>
                <a:latin typeface="Century Gothic" panose="020B0502020202020204" pitchFamily="34" charset="0"/>
              </a:rPr>
              <a:t>g</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ui</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cxnSp>
        <p:nvCxnSpPr>
          <p:cNvPr id="101" name="Straight Connector 100"/>
          <p:cNvCxnSpPr/>
          <p:nvPr/>
        </p:nvCxnSpPr>
        <p:spPr>
          <a:xfrm flipH="1">
            <a:off x="9945676" y="4617413"/>
            <a:ext cx="1433034" cy="144382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Picture 4"/>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77378">
            <a:off x="10735098" y="4932322"/>
            <a:ext cx="950639" cy="94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a:extLst>
              <a:ext uri="{FF2B5EF4-FFF2-40B4-BE49-F238E27FC236}">
                <a16:creationId xmlns="" xmlns:a16="http://schemas.microsoft.com/office/drawing/2014/main" id="{7B916371-9E01-470E-AAFB-F168B5C88AF7}"/>
              </a:ext>
            </a:extLst>
          </p:cNvPr>
          <p:cNvSpPr txBox="1"/>
          <p:nvPr/>
        </p:nvSpPr>
        <p:spPr>
          <a:xfrm rot="10800000" flipV="1">
            <a:off x="10387735" y="5700936"/>
            <a:ext cx="1339700" cy="400110"/>
          </a:xfrm>
          <a:prstGeom prst="rect">
            <a:avLst/>
          </a:prstGeom>
          <a:noFill/>
        </p:spPr>
        <p:txBody>
          <a:bodyPr wrap="square" rtlCol="0">
            <a:spAutoFit/>
          </a:bodyPr>
          <a:lstStyle/>
          <a:p>
            <a:pPr lvl="0" algn="ctr">
              <a:defRPr/>
            </a:pPr>
            <a:r>
              <a:rPr lang="en-GB" sz="2000" dirty="0" err="1">
                <a:solidFill>
                  <a:srgbClr val="E65D00"/>
                </a:solidFill>
                <a:latin typeface="Century Gothic" panose="020B0502020202020204" pitchFamily="34" charset="0"/>
                <a:cs typeface="Calibri" panose="020F0502020204030204" pitchFamily="34" charset="0"/>
              </a:rPr>
              <a:t>gui</a:t>
            </a:r>
            <a:r>
              <a:rPr lang="en-GB" sz="2000" dirty="0" err="1">
                <a:solidFill>
                  <a:srgbClr val="5B9BD5">
                    <a:lumMod val="50000"/>
                  </a:srgbClr>
                </a:solidFill>
                <a:latin typeface="Century Gothic" panose="020B0502020202020204" pitchFamily="34" charset="0"/>
                <a:cs typeface="Calibri" panose="020F0502020204030204" pitchFamily="34" charset="0"/>
              </a:rPr>
              <a:t>tarra</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04" name="TextBox 103">
            <a:extLst>
              <a:ext uri="{FF2B5EF4-FFF2-40B4-BE49-F238E27FC236}">
                <a16:creationId xmlns="" xmlns:a16="http://schemas.microsoft.com/office/drawing/2014/main" id="{7B916371-9E01-470E-AAFB-F168B5C88AF7}"/>
              </a:ext>
            </a:extLst>
          </p:cNvPr>
          <p:cNvSpPr txBox="1"/>
          <p:nvPr/>
        </p:nvSpPr>
        <p:spPr>
          <a:xfrm rot="10800000" flipV="1">
            <a:off x="9708448" y="4849642"/>
            <a:ext cx="1339700" cy="400110"/>
          </a:xfrm>
          <a:prstGeom prst="rect">
            <a:avLst/>
          </a:prstGeom>
          <a:noFill/>
        </p:spPr>
        <p:txBody>
          <a:bodyPr wrap="square" rtlCol="0">
            <a:spAutoFit/>
          </a:bodyPr>
          <a:lstStyle/>
          <a:p>
            <a:pPr lvl="0" algn="ctr">
              <a:defRPr/>
            </a:pPr>
            <a:r>
              <a:rPr lang="en-GB" sz="2000" dirty="0" err="1">
                <a:solidFill>
                  <a:srgbClr val="E65D00"/>
                </a:solidFill>
                <a:latin typeface="Century Gothic" panose="020B0502020202020204" pitchFamily="34" charset="0"/>
                <a:cs typeface="Calibri" panose="020F0502020204030204" pitchFamily="34" charset="0"/>
              </a:rPr>
              <a:t>gue</a:t>
            </a:r>
            <a:r>
              <a:rPr lang="en-GB" sz="2000" dirty="0" err="1">
                <a:solidFill>
                  <a:srgbClr val="5B9BD5">
                    <a:lumMod val="50000"/>
                  </a:srgbClr>
                </a:solidFill>
                <a:latin typeface="Century Gothic" panose="020B0502020202020204" pitchFamily="34" charset="0"/>
                <a:cs typeface="Calibri" panose="020F0502020204030204" pitchFamily="34" charset="0"/>
              </a:rPr>
              <a:t>rra</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05" name="Picture 6" descr="http://www.clker.com/cliparts/e/a/0/2/1197097680874350311SteveLambert_Chinook_Helicopter_1.svg.hi.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960106" y="5200632"/>
            <a:ext cx="616241" cy="30195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Airplane Fighter Silhouette Clip Art"/>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42357">
            <a:off x="9913114" y="5466324"/>
            <a:ext cx="406203" cy="264032"/>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449016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 name="Table 106"/>
          <p:cNvGraphicFramePr>
            <a:graphicFrameLocks noGrp="1"/>
          </p:cNvGraphicFramePr>
          <p:nvPr>
            <p:extLst>
              <p:ext uri="{D42A27DB-BD31-4B8C-83A1-F6EECF244321}">
                <p14:modId xmlns:p14="http://schemas.microsoft.com/office/powerpoint/2010/main" val="1519616662"/>
              </p:ext>
            </p:extLst>
          </p:nvPr>
        </p:nvGraphicFramePr>
        <p:xfrm>
          <a:off x="653301" y="610549"/>
          <a:ext cx="3148232" cy="5499597"/>
        </p:xfrm>
        <a:graphic>
          <a:graphicData uri="http://schemas.openxmlformats.org/drawingml/2006/table">
            <a:tbl>
              <a:tblPr firstRow="1" firstCol="1" bandRow="1">
                <a:tableStyleId>{ED083AE6-46FA-4A59-8FB0-9F97EB10719F}</a:tableStyleId>
              </a:tblPr>
              <a:tblGrid>
                <a:gridCol w="1704888">
                  <a:extLst>
                    <a:ext uri="{9D8B030D-6E8A-4147-A177-3AD203B41FA5}">
                      <a16:colId xmlns="" xmlns:a16="http://schemas.microsoft.com/office/drawing/2014/main" val="20000"/>
                    </a:ext>
                  </a:extLst>
                </a:gridCol>
                <a:gridCol w="1443344">
                  <a:extLst>
                    <a:ext uri="{9D8B030D-6E8A-4147-A177-3AD203B41FA5}">
                      <a16:colId xmlns="" xmlns:a16="http://schemas.microsoft.com/office/drawing/2014/main" val="20001"/>
                    </a:ext>
                  </a:extLst>
                </a:gridCol>
              </a:tblGrid>
              <a:tr h="830003">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0"/>
                  </a:ext>
                </a:extLst>
              </a:tr>
              <a:tr h="2026512">
                <a:tc>
                  <a:txBody>
                    <a:bodyPr/>
                    <a:lstStyle/>
                    <a:p>
                      <a:pPr algn="ctr">
                        <a:spcAft>
                          <a:spcPts val="0"/>
                        </a:spcAft>
                      </a:pPr>
                      <a:r>
                        <a:rPr lang="en-GB" sz="2400" b="0" kern="100" dirty="0">
                          <a:solidFill>
                            <a:srgbClr val="002060"/>
                          </a:solidFill>
                          <a:effectLst/>
                          <a:latin typeface="Century Gothic" panose="020B0502020202020204" pitchFamily="34" charset="0"/>
                        </a:rPr>
                        <a:t>Group 1</a:t>
                      </a:r>
                      <a:br>
                        <a:rPr lang="en-GB" sz="2400" b="0" kern="100" dirty="0">
                          <a:solidFill>
                            <a:srgbClr val="002060"/>
                          </a:solidFill>
                          <a:effectLst/>
                          <a:latin typeface="Century Gothic" panose="020B0502020202020204" pitchFamily="34" charset="0"/>
                        </a:rPr>
                      </a:br>
                      <a:r>
                        <a:rPr lang="en-GB" sz="2400" b="0" kern="100" dirty="0" err="1">
                          <a:solidFill>
                            <a:srgbClr val="002060"/>
                          </a:solidFill>
                          <a:effectLst/>
                          <a:latin typeface="Century Gothic" panose="020B0502020202020204" pitchFamily="34" charset="0"/>
                        </a:rPr>
                        <a:t>vocales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e</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o</a:t>
                      </a:r>
                    </a:p>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u</a:t>
                      </a:r>
                    </a:p>
                  </a:txBody>
                  <a:tcPr marL="68580" marR="68580" marT="0" marB="0" anchor="ctr"/>
                </a:tc>
                <a:extLst>
                  <a:ext uri="{0D108BD9-81ED-4DB2-BD59-A6C34878D82A}">
                    <a16:rowId xmlns="" xmlns:a16="http://schemas.microsoft.com/office/drawing/2014/main" val="10001"/>
                  </a:ext>
                </a:extLst>
              </a:tr>
              <a:tr h="1013256">
                <a:tc>
                  <a:txBody>
                    <a:bodyPr/>
                    <a:lstStyle/>
                    <a:p>
                      <a:pPr algn="ctr">
                        <a:spcAft>
                          <a:spcPts val="0"/>
                        </a:spcAft>
                      </a:pPr>
                      <a:r>
                        <a:rPr lang="en-GB" sz="2400" b="0" kern="100" dirty="0">
                          <a:solidFill>
                            <a:srgbClr val="002060"/>
                          </a:solidFill>
                          <a:effectLst/>
                          <a:latin typeface="Century Gothic" panose="020B0502020202020204" pitchFamily="34" charset="0"/>
                        </a:rPr>
                        <a:t>Group 2 LL/L *</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ll</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200" b="0" i="1" kern="100" baseline="0" dirty="0">
                          <a:solidFill>
                            <a:srgbClr val="002060"/>
                          </a:solidFill>
                          <a:effectLst/>
                          <a:latin typeface="Century Gothic" panose="020B0502020202020204" pitchFamily="34" charset="0"/>
                          <a:ea typeface="Calibri" panose="020F0502020204030204" pitchFamily="34" charset="0"/>
                        </a:rPr>
                        <a:t>vs</a:t>
                      </a:r>
                      <a:r>
                        <a:rPr lang="en-GB" sz="1800" b="0" kern="100" baseline="0" dirty="0">
                          <a:solidFill>
                            <a:srgbClr val="002060"/>
                          </a:solidFill>
                          <a:effectLst/>
                          <a:latin typeface="Century Gothic" panose="020B0502020202020204" pitchFamily="34" charset="0"/>
                          <a:ea typeface="Calibri" panose="020F0502020204030204" pitchFamily="34" charset="0"/>
                        </a:rPr>
                        <a:t> l</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2"/>
                  </a:ext>
                </a:extLst>
              </a:tr>
              <a:tr h="1013256">
                <a:tc>
                  <a:txBody>
                    <a:bodyPr/>
                    <a:lstStyle/>
                    <a:p>
                      <a:pPr algn="ctr">
                        <a:spcAft>
                          <a:spcPts val="0"/>
                        </a:spcAft>
                      </a:pPr>
                      <a:r>
                        <a:rPr lang="en-GB" sz="2400" b="0" kern="100" dirty="0">
                          <a:solidFill>
                            <a:srgbClr val="002060"/>
                          </a:solidFill>
                          <a:effectLst/>
                          <a:latin typeface="Century Gothic" panose="020B0502020202020204" pitchFamily="34" charset="0"/>
                        </a:rPr>
                        <a:t>Group 3</a:t>
                      </a:r>
                      <a:br>
                        <a:rPr lang="en-GB" sz="2400" b="0" kern="100" dirty="0">
                          <a:solidFill>
                            <a:srgbClr val="002060"/>
                          </a:solidFill>
                          <a:effectLst/>
                          <a:latin typeface="Century Gothic" panose="020B0502020202020204" pitchFamily="34" charset="0"/>
                        </a:rPr>
                      </a:br>
                      <a:r>
                        <a:rPr lang="en-GB" sz="2400" b="0" kern="100" dirty="0">
                          <a:solidFill>
                            <a:srgbClr val="002060"/>
                          </a:solidFill>
                          <a:effectLst/>
                          <a:latin typeface="Century Gothic" panose="020B0502020202020204" pitchFamily="34" charset="0"/>
                        </a:rPr>
                        <a:t>C/Z ***</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ca,</a:t>
                      </a:r>
                      <a:r>
                        <a:rPr lang="en-GB" sz="1800" b="0" kern="100" baseline="0" dirty="0">
                          <a:solidFill>
                            <a:srgbClr val="002060"/>
                          </a:solidFill>
                          <a:effectLst/>
                          <a:latin typeface="Century Gothic" panose="020B0502020202020204" pitchFamily="34" charset="0"/>
                          <a:ea typeface="Calibri" panose="020F0502020204030204" pitchFamily="34" charset="0"/>
                        </a:rPr>
                        <a:t> co, cu</a:t>
                      </a:r>
                      <a:br>
                        <a:rPr lang="en-GB" sz="1800" b="0" kern="100" baseline="0" dirty="0">
                          <a:solidFill>
                            <a:srgbClr val="002060"/>
                          </a:solidFill>
                          <a:effectLst/>
                          <a:latin typeface="Century Gothic" panose="020B0502020202020204" pitchFamily="34" charset="0"/>
                          <a:ea typeface="Calibri" panose="020F0502020204030204" pitchFamily="34" charset="0"/>
                        </a:rPr>
                      </a:br>
                      <a:r>
                        <a:rPr kumimoji="0" lang="en-GB" sz="12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baseline="0" dirty="0" err="1">
                          <a:solidFill>
                            <a:srgbClr val="002060"/>
                          </a:solidFill>
                          <a:effectLst/>
                          <a:latin typeface="Century Gothic" panose="020B0502020202020204" pitchFamily="34" charset="0"/>
                          <a:ea typeface="Calibri" panose="020F0502020204030204" pitchFamily="34" charset="0"/>
                        </a:rPr>
                        <a:t>ce</a:t>
                      </a:r>
                      <a:r>
                        <a:rPr lang="en-GB" sz="1800" b="0" kern="100" baseline="0" dirty="0">
                          <a:solidFill>
                            <a:srgbClr val="002060"/>
                          </a:solidFill>
                          <a:effectLst/>
                          <a:latin typeface="Century Gothic" panose="020B0502020202020204" pitchFamily="34" charset="0"/>
                          <a:ea typeface="Calibri" panose="020F0502020204030204" pitchFamily="34" charset="0"/>
                        </a:rPr>
                        <a:t>, ci, z</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3"/>
                  </a:ext>
                </a:extLst>
              </a:tr>
              <a:tr h="616570">
                <a:tc>
                  <a:txBody>
                    <a:bodyPr/>
                    <a:lstStyle/>
                    <a:p>
                      <a:pPr algn="ctr">
                        <a:spcAft>
                          <a:spcPts val="0"/>
                        </a:spcAft>
                      </a:pPr>
                      <a:r>
                        <a:rPr lang="en-GB" sz="2400" b="0" kern="100" dirty="0">
                          <a:solidFill>
                            <a:srgbClr val="002060"/>
                          </a:solidFill>
                          <a:effectLst/>
                          <a:latin typeface="Century Gothic" panose="020B0502020202020204" pitchFamily="34" charset="0"/>
                        </a:rPr>
                        <a:t>Group 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que</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dirty="0">
                          <a:solidFill>
                            <a:srgbClr val="002060"/>
                          </a:solidFill>
                          <a:effectLst/>
                          <a:latin typeface="Century Gothic" panose="020B0502020202020204" pitchFamily="34" charset="0"/>
                          <a:ea typeface="Calibri" panose="020F0502020204030204" pitchFamily="34" charset="0"/>
                        </a:rPr>
                        <a:t>qui</a:t>
                      </a:r>
                    </a:p>
                  </a:txBody>
                  <a:tcPr marL="68580" marR="68580" marT="0" marB="0" anchor="ctr"/>
                </a:tc>
                <a:extLst>
                  <a:ext uri="{0D108BD9-81ED-4DB2-BD59-A6C34878D82A}">
                    <a16:rowId xmlns="" xmlns:a16="http://schemas.microsoft.com/office/drawing/2014/main" val="10004"/>
                  </a:ext>
                </a:extLst>
              </a:tr>
            </a:tbl>
          </a:graphicData>
        </a:graphic>
      </p:graphicFrame>
      <p:graphicFrame>
        <p:nvGraphicFramePr>
          <p:cNvPr id="108" name="Table 107"/>
          <p:cNvGraphicFramePr>
            <a:graphicFrameLocks noGrp="1"/>
          </p:cNvGraphicFramePr>
          <p:nvPr>
            <p:extLst>
              <p:ext uri="{D42A27DB-BD31-4B8C-83A1-F6EECF244321}">
                <p14:modId xmlns:p14="http://schemas.microsoft.com/office/powerpoint/2010/main" val="623784932"/>
              </p:ext>
            </p:extLst>
          </p:nvPr>
        </p:nvGraphicFramePr>
        <p:xfrm>
          <a:off x="4093855" y="582879"/>
          <a:ext cx="3683000" cy="5527267"/>
        </p:xfrm>
        <a:graphic>
          <a:graphicData uri="http://schemas.openxmlformats.org/drawingml/2006/table">
            <a:tbl>
              <a:tblPr firstRow="1" firstCol="1" bandRow="1">
                <a:tableStyleId>{ED083AE6-46FA-4A59-8FB0-9F97EB10719F}</a:tableStyleId>
              </a:tblPr>
              <a:tblGrid>
                <a:gridCol w="1809731">
                  <a:extLst>
                    <a:ext uri="{9D8B030D-6E8A-4147-A177-3AD203B41FA5}">
                      <a16:colId xmlns="" xmlns:a16="http://schemas.microsoft.com/office/drawing/2014/main" val="20000"/>
                    </a:ext>
                  </a:extLst>
                </a:gridCol>
                <a:gridCol w="1873269">
                  <a:extLst>
                    <a:ext uri="{9D8B030D-6E8A-4147-A177-3AD203B41FA5}">
                      <a16:colId xmlns="" xmlns:a16="http://schemas.microsoft.com/office/drawing/2014/main" val="20001"/>
                    </a:ext>
                  </a:extLst>
                </a:gridCol>
              </a:tblGrid>
              <a:tr h="842972">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0"/>
                  </a:ext>
                </a:extLst>
              </a:tr>
              <a:tr h="945289">
                <a:tc>
                  <a:txBody>
                    <a:bodyPr/>
                    <a:lstStyle/>
                    <a:p>
                      <a:pPr algn="ctr">
                        <a:spcAft>
                          <a:spcPts val="0"/>
                        </a:spcAft>
                      </a:pPr>
                      <a:r>
                        <a:rPr lang="en-GB" sz="2400" b="0" kern="100" dirty="0">
                          <a:solidFill>
                            <a:srgbClr val="002060"/>
                          </a:solidFill>
                          <a:effectLst/>
                          <a:latin typeface="Century Gothic" panose="020B0502020202020204" pitchFamily="34" charset="0"/>
                        </a:rPr>
                        <a:t>Group 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ga</a:t>
                      </a:r>
                      <a:r>
                        <a:rPr lang="en-GB" sz="1800" b="0" kern="100" dirty="0">
                          <a:solidFill>
                            <a:srgbClr val="002060"/>
                          </a:solidFill>
                          <a:effectLst/>
                          <a:latin typeface="Century Gothic" panose="020B0502020202020204" pitchFamily="34" charset="0"/>
                          <a:ea typeface="Calibri" panose="020F0502020204030204" pitchFamily="34" charset="0"/>
                        </a:rPr>
                        <a:t>, go, </a:t>
                      </a:r>
                      <a:r>
                        <a:rPr lang="en-GB" sz="1800" b="0" kern="100" dirty="0" err="1">
                          <a:solidFill>
                            <a:srgbClr val="002060"/>
                          </a:solidFill>
                          <a:effectLst/>
                          <a:latin typeface="Century Gothic" panose="020B0502020202020204" pitchFamily="34" charset="0"/>
                          <a:ea typeface="Calibri" panose="020F0502020204030204" pitchFamily="34" charset="0"/>
                        </a:rPr>
                        <a:t>gu</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kumimoji="0" lang="en-GB" sz="12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kumimoji="0" lang="en-GB" sz="18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lang="en-GB" sz="1800" b="0" kern="100" dirty="0">
                          <a:solidFill>
                            <a:srgbClr val="002060"/>
                          </a:solidFill>
                          <a:effectLst/>
                          <a:latin typeface="Century Gothic" panose="020B0502020202020204" pitchFamily="34" charset="0"/>
                          <a:ea typeface="Calibri" panose="020F0502020204030204" pitchFamily="34" charset="0"/>
                        </a:rPr>
                        <a:t>j, </a:t>
                      </a:r>
                      <a:r>
                        <a:rPr lang="en-GB" sz="1800" b="0" kern="100" dirty="0" err="1">
                          <a:solidFill>
                            <a:srgbClr val="002060"/>
                          </a:solidFill>
                          <a:effectLst/>
                          <a:latin typeface="Century Gothic" panose="020B0502020202020204" pitchFamily="34" charset="0"/>
                          <a:ea typeface="Calibri" panose="020F0502020204030204" pitchFamily="34" charset="0"/>
                        </a:rPr>
                        <a:t>ge</a:t>
                      </a:r>
                      <a:r>
                        <a:rPr lang="en-GB" sz="1800" b="0" kern="100" dirty="0">
                          <a:solidFill>
                            <a:srgbClr val="002060"/>
                          </a:solidFill>
                          <a:effectLst/>
                          <a:latin typeface="Century Gothic" panose="020B0502020202020204" pitchFamily="34" charset="0"/>
                          <a:ea typeface="Calibri" panose="020F0502020204030204" pitchFamily="34" charset="0"/>
                        </a:rPr>
                        <a:t>, </a:t>
                      </a:r>
                      <a:r>
                        <a:rPr lang="en-GB" sz="1800" b="0" kern="100" dirty="0" err="1">
                          <a:solidFill>
                            <a:srgbClr val="002060"/>
                          </a:solidFill>
                          <a:effectLst/>
                          <a:latin typeface="Century Gothic" panose="020B0502020202020204" pitchFamily="34" charset="0"/>
                          <a:ea typeface="Calibri" panose="020F0502020204030204" pitchFamily="34" charset="0"/>
                        </a:rPr>
                        <a:t>gi</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a:t>
                      </a:r>
                      <a:r>
                        <a:rPr lang="en-GB" sz="1800" b="0" kern="100" dirty="0" err="1">
                          <a:solidFill>
                            <a:srgbClr val="002060"/>
                          </a:solidFill>
                          <a:effectLst/>
                          <a:latin typeface="Century Gothic" panose="020B0502020202020204" pitchFamily="34" charset="0"/>
                          <a:ea typeface="Calibri" panose="020F0502020204030204" pitchFamily="34" charset="0"/>
                        </a:rPr>
                        <a:t>gue</a:t>
                      </a:r>
                      <a:r>
                        <a:rPr lang="en-GB" sz="1800" b="0" kern="100" dirty="0">
                          <a:solidFill>
                            <a:srgbClr val="002060"/>
                          </a:solidFill>
                          <a:effectLst/>
                          <a:latin typeface="Century Gothic" panose="020B0502020202020204" pitchFamily="34" charset="0"/>
                          <a:ea typeface="Calibri" panose="020F0502020204030204" pitchFamily="34" charset="0"/>
                        </a:rPr>
                        <a:t>,</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baseline="0" dirty="0" err="1">
                          <a:solidFill>
                            <a:srgbClr val="002060"/>
                          </a:solidFill>
                          <a:effectLst/>
                          <a:latin typeface="Century Gothic" panose="020B0502020202020204" pitchFamily="34" charset="0"/>
                          <a:ea typeface="Calibri" panose="020F0502020204030204" pitchFamily="34" charset="0"/>
                        </a:rPr>
                        <a:t>gui</a:t>
                      </a:r>
                      <a:r>
                        <a:rPr lang="en-GB" sz="1800" b="0" kern="100" baseline="0" dirty="0">
                          <a:solidFill>
                            <a:srgbClr val="002060"/>
                          </a:solidFill>
                          <a:effectLst/>
                          <a:latin typeface="Century Gothic" panose="020B0502020202020204" pitchFamily="34" charset="0"/>
                          <a:ea typeface="Calibri" panose="020F0502020204030204" pitchFamily="34" charset="0"/>
                        </a:rPr>
                        <a:t>)</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1"/>
                  </a:ext>
                </a:extLst>
              </a:tr>
              <a:tr h="712739">
                <a:tc>
                  <a:txBody>
                    <a:bodyPr/>
                    <a:lstStyle/>
                    <a:p>
                      <a:pPr algn="ctr">
                        <a:spcAft>
                          <a:spcPts val="0"/>
                        </a:spcAft>
                      </a:pPr>
                      <a:r>
                        <a:rPr lang="en-GB" sz="2400" b="0" kern="100" dirty="0">
                          <a:solidFill>
                            <a:srgbClr val="002060"/>
                          </a:solidFill>
                          <a:effectLst/>
                          <a:latin typeface="Century Gothic" panose="020B0502020202020204" pitchFamily="34" charset="0"/>
                        </a:rPr>
                        <a:t>Group 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n </a:t>
                      </a:r>
                      <a:r>
                        <a:rPr kumimoji="0" lang="en-GB" sz="1200" b="0" i="1" u="none" strike="noStrike" kern="1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vs</a:t>
                      </a:r>
                      <a:r>
                        <a:rPr lang="en-GB" sz="1800" b="0" kern="100" dirty="0">
                          <a:solidFill>
                            <a:srgbClr val="002060"/>
                          </a:solidFill>
                          <a:effectLst/>
                          <a:latin typeface="Century Gothic" panose="020B0502020202020204" pitchFamily="34" charset="0"/>
                          <a:ea typeface="Calibri" panose="020F0502020204030204" pitchFamily="34" charset="0"/>
                        </a:rPr>
                        <a:t> ñ</a:t>
                      </a:r>
                    </a:p>
                  </a:txBody>
                  <a:tcPr marL="68580" marR="68580" marT="0" marB="0" anchor="ctr"/>
                </a:tc>
                <a:extLst>
                  <a:ext uri="{0D108BD9-81ED-4DB2-BD59-A6C34878D82A}">
                    <a16:rowId xmlns="" xmlns:a16="http://schemas.microsoft.com/office/drawing/2014/main" val="10002"/>
                  </a:ext>
                </a:extLst>
              </a:tr>
              <a:tr h="712739">
                <a:tc>
                  <a:txBody>
                    <a:bodyPr/>
                    <a:lstStyle/>
                    <a:p>
                      <a:pPr algn="ctr">
                        <a:spcAft>
                          <a:spcPts val="0"/>
                        </a:spcAft>
                      </a:pPr>
                      <a:r>
                        <a:rPr lang="en-GB" sz="2400" b="0" kern="100" dirty="0">
                          <a:solidFill>
                            <a:srgbClr val="002060"/>
                          </a:solidFill>
                          <a:effectLst/>
                          <a:latin typeface="Century Gothic" panose="020B0502020202020204" pitchFamily="34" charset="0"/>
                        </a:rPr>
                        <a:t>Group 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v, b</a:t>
                      </a:r>
                    </a:p>
                  </a:txBody>
                  <a:tcPr marL="68580" marR="68580" marT="0" marB="0" anchor="ctr"/>
                </a:tc>
                <a:extLst>
                  <a:ext uri="{0D108BD9-81ED-4DB2-BD59-A6C34878D82A}">
                    <a16:rowId xmlns="" xmlns:a16="http://schemas.microsoft.com/office/drawing/2014/main" val="10003"/>
                  </a:ext>
                </a:extLst>
              </a:tr>
              <a:tr h="1187900">
                <a:tc>
                  <a:txBody>
                    <a:bodyPr/>
                    <a:lstStyle/>
                    <a:p>
                      <a:pPr algn="ctr">
                        <a:spcAft>
                          <a:spcPts val="0"/>
                        </a:spcAft>
                      </a:pPr>
                      <a:r>
                        <a:rPr lang="en-GB" sz="2400" b="0" kern="100" dirty="0">
                          <a:solidFill>
                            <a:srgbClr val="002060"/>
                          </a:solidFill>
                          <a:effectLst/>
                          <a:latin typeface="Century Gothic" panose="020B0502020202020204" pitchFamily="34" charset="0"/>
                          <a:ea typeface="+mn-ea"/>
                        </a:rPr>
                        <a:t>Group</a:t>
                      </a:r>
                      <a:r>
                        <a:rPr lang="en-GB" sz="2400" b="0" kern="100" baseline="0" dirty="0">
                          <a:solidFill>
                            <a:srgbClr val="002060"/>
                          </a:solidFill>
                          <a:effectLst/>
                          <a:latin typeface="Century Gothic" panose="020B0502020202020204" pitchFamily="34" charset="0"/>
                          <a:ea typeface="+mn-ea"/>
                        </a:rPr>
                        <a:t> 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rr</a:t>
                      </a:r>
                      <a:r>
                        <a:rPr lang="en-GB" sz="1800" b="0" kern="100" dirty="0">
                          <a:solidFill>
                            <a:srgbClr val="002060"/>
                          </a:solidFill>
                          <a:effectLst/>
                          <a:latin typeface="Century Gothic" panose="020B0502020202020204" pitchFamily="34" charset="0"/>
                          <a:ea typeface="Calibri" panose="020F0502020204030204" pitchFamily="34" charset="0"/>
                        </a:rPr>
                        <a:t> </a:t>
                      </a:r>
                      <a:r>
                        <a:rPr lang="en-GB" sz="1200" b="0" i="1" kern="100" baseline="0" dirty="0">
                          <a:solidFill>
                            <a:srgbClr val="002060"/>
                          </a:solidFill>
                          <a:effectLst/>
                          <a:latin typeface="Century Gothic" panose="020B0502020202020204" pitchFamily="34" charset="0"/>
                          <a:ea typeface="Calibri" panose="020F0502020204030204" pitchFamily="34" charset="0"/>
                        </a:rPr>
                        <a:t>vs</a:t>
                      </a:r>
                      <a:r>
                        <a:rPr lang="en-GB" sz="1800" b="0" kern="100" dirty="0">
                          <a:solidFill>
                            <a:srgbClr val="002060"/>
                          </a:solidFill>
                          <a:effectLst/>
                          <a:latin typeface="Century Gothic" panose="020B0502020202020204" pitchFamily="34" charset="0"/>
                          <a:ea typeface="Calibri" panose="020F0502020204030204" pitchFamily="34" charset="0"/>
                        </a:rPr>
                        <a:t> r</a:t>
                      </a:r>
                    </a:p>
                  </a:txBody>
                  <a:tcPr marL="68580" marR="68580" marT="0" marB="0" anchor="ctr"/>
                </a:tc>
                <a:extLst>
                  <a:ext uri="{0D108BD9-81ED-4DB2-BD59-A6C34878D82A}">
                    <a16:rowId xmlns="" xmlns:a16="http://schemas.microsoft.com/office/drawing/2014/main" val="10004"/>
                  </a:ext>
                </a:extLst>
              </a:tr>
              <a:tr h="1125628">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Group 9</a:t>
                      </a: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h</a:t>
                      </a:r>
                    </a:p>
                  </a:txBody>
                  <a:tcPr marL="68580" marR="68580" marT="0" marB="0" anchor="ctr"/>
                </a:tc>
                <a:extLst>
                  <a:ext uri="{0D108BD9-81ED-4DB2-BD59-A6C34878D82A}">
                    <a16:rowId xmlns="" xmlns:a16="http://schemas.microsoft.com/office/drawing/2014/main" val="10005"/>
                  </a:ext>
                </a:extLst>
              </a:tr>
            </a:tbl>
          </a:graphicData>
        </a:graphic>
      </p:graphicFrame>
      <p:sp>
        <p:nvSpPr>
          <p:cNvPr id="109" name="TextBox 108"/>
          <p:cNvSpPr txBox="1"/>
          <p:nvPr/>
        </p:nvSpPr>
        <p:spPr>
          <a:xfrm>
            <a:off x="1049922" y="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Spanish</a:t>
            </a:r>
            <a:endParaRPr lang="en-GB" sz="3200" dirty="0">
              <a:solidFill>
                <a:prstClr val="black"/>
              </a:solidFill>
              <a:latin typeface="Century Gothic" panose="020B0502020202020204" pitchFamily="34" charset="0"/>
            </a:endParaRPr>
          </a:p>
        </p:txBody>
      </p:sp>
      <p:sp>
        <p:nvSpPr>
          <p:cNvPr id="110" name="TextBox 109"/>
          <p:cNvSpPr txBox="1"/>
          <p:nvPr/>
        </p:nvSpPr>
        <p:spPr>
          <a:xfrm>
            <a:off x="8069178" y="584775"/>
            <a:ext cx="3978443" cy="5262979"/>
          </a:xfrm>
          <a:prstGeom prst="rect">
            <a:avLst/>
          </a:prstGeom>
          <a:noFill/>
        </p:spPr>
        <p:txBody>
          <a:bodyPr wrap="square" rtlCol="0">
            <a:spAutoFit/>
          </a:bodyPr>
          <a:lstStyle/>
          <a:p>
            <a:r>
              <a:rPr lang="en-GB" sz="1200" dirty="0">
                <a:solidFill>
                  <a:srgbClr val="002060"/>
                </a:solidFill>
              </a:rPr>
              <a:t>1) Spanish is clearly a much shallower language, phonetically.  The pace of introduction and practice is likely to be somewhat quicker than in French, as a result.</a:t>
            </a:r>
            <a:br>
              <a:rPr lang="en-GB" sz="1200" dirty="0">
                <a:solidFill>
                  <a:srgbClr val="002060"/>
                </a:solidFill>
              </a:rPr>
            </a:br>
            <a:r>
              <a:rPr lang="en-GB" sz="1200" dirty="0">
                <a:solidFill>
                  <a:srgbClr val="002060"/>
                </a:solidFill>
              </a:rPr>
              <a:t>2) * Note that some straightforward SSCs are introduced, predominantly to contrast with other less straightforward ones (</a:t>
            </a:r>
            <a:r>
              <a:rPr lang="en-GB" sz="1200" dirty="0" err="1">
                <a:solidFill>
                  <a:srgbClr val="002060"/>
                </a:solidFill>
              </a:rPr>
              <a:t>ll</a:t>
            </a:r>
            <a:r>
              <a:rPr lang="en-GB" sz="1200" dirty="0">
                <a:solidFill>
                  <a:srgbClr val="002060"/>
                </a:solidFill>
              </a:rPr>
              <a:t>/l, n/ñ, r/</a:t>
            </a:r>
            <a:r>
              <a:rPr lang="en-GB" sz="1200" dirty="0" err="1">
                <a:solidFill>
                  <a:srgbClr val="002060"/>
                </a:solidFill>
              </a:rPr>
              <a:t>rr</a:t>
            </a:r>
            <a:r>
              <a:rPr lang="en-GB" sz="1200" dirty="0">
                <a:solidFill>
                  <a:srgbClr val="002060"/>
                </a:solidFill>
              </a:rPr>
              <a:t>).  </a:t>
            </a:r>
            <a:br>
              <a:rPr lang="en-GB" sz="1200" dirty="0">
                <a:solidFill>
                  <a:srgbClr val="002060"/>
                </a:solidFill>
              </a:rPr>
            </a:br>
            <a:r>
              <a:rPr lang="en-GB" sz="1200" dirty="0">
                <a:solidFill>
                  <a:srgbClr val="002060"/>
                </a:solidFill>
              </a:rPr>
              <a:t>3) ** B is presented with V because these are the same sound – different spelling pair.</a:t>
            </a:r>
            <a:br>
              <a:rPr lang="en-GB" sz="1200" dirty="0">
                <a:solidFill>
                  <a:srgbClr val="002060"/>
                </a:solidFill>
              </a:rPr>
            </a:br>
            <a:r>
              <a:rPr lang="en-GB" sz="1200" dirty="0">
                <a:solidFill>
                  <a:srgbClr val="002060"/>
                </a:solidFill>
              </a:rPr>
              <a:t>4) A tentative, suggested time frame for teaching might be to spend 10-12 minutes each lesson on phonics.  So, for example, each group would be introduced and practised in lesson 1, and further practised in lesson 2.  In week 2, we would present and practise group 2. After that, specific contrasts would be practised regularly, as well as other tasks that combine several SSCs. This fairly controlled introduction/practice would probably run until the end of the spring term.  The summer term of Y1 would continue to develop and apply SSC knowledge, including through the use of more extended and richer texts.</a:t>
            </a:r>
            <a:br>
              <a:rPr lang="en-GB" sz="1200" dirty="0">
                <a:solidFill>
                  <a:srgbClr val="002060"/>
                </a:solidFill>
              </a:rPr>
            </a:br>
            <a:r>
              <a:rPr lang="en-GB" sz="1200" dirty="0">
                <a:solidFill>
                  <a:srgbClr val="002060"/>
                </a:solidFill>
              </a:rPr>
              <a:t>5) Diagnostic assessment of pupils’ development would also inform the re-visiting of specifically challenging SSCs.</a:t>
            </a:r>
          </a:p>
          <a:p>
            <a:r>
              <a:rPr lang="en-GB" sz="1200" dirty="0">
                <a:solidFill>
                  <a:srgbClr val="002060"/>
                </a:solidFill>
              </a:rPr>
              <a:t>6) </a:t>
            </a:r>
            <a:r>
              <a:rPr lang="en-GB" sz="1200" dirty="0" err="1">
                <a:solidFill>
                  <a:srgbClr val="002060"/>
                </a:solidFill>
              </a:rPr>
              <a:t>Seseo</a:t>
            </a:r>
            <a:r>
              <a:rPr lang="en-GB" sz="1200" dirty="0">
                <a:solidFill>
                  <a:srgbClr val="002060"/>
                </a:solidFill>
              </a:rPr>
              <a:t> / </a:t>
            </a:r>
            <a:r>
              <a:rPr lang="en-GB" sz="1200" dirty="0" err="1">
                <a:solidFill>
                  <a:srgbClr val="002060"/>
                </a:solidFill>
              </a:rPr>
              <a:t>ceceo</a:t>
            </a:r>
            <a:r>
              <a:rPr lang="en-GB" sz="1200" dirty="0">
                <a:solidFill>
                  <a:srgbClr val="002060"/>
                </a:solidFill>
              </a:rPr>
              <a:t>. Whether the </a:t>
            </a:r>
            <a:r>
              <a:rPr lang="en-GB" sz="1200" dirty="0" err="1">
                <a:solidFill>
                  <a:srgbClr val="002060"/>
                </a:solidFill>
              </a:rPr>
              <a:t>ce</a:t>
            </a:r>
            <a:r>
              <a:rPr lang="en-GB" sz="1200" dirty="0">
                <a:solidFill>
                  <a:srgbClr val="002060"/>
                </a:solidFill>
              </a:rPr>
              <a:t> / ci/ z are pronounced </a:t>
            </a:r>
            <a:r>
              <a:rPr lang="en-GB" sz="1200" dirty="0" err="1">
                <a:solidFill>
                  <a:srgbClr val="002060"/>
                </a:solidFill>
              </a:rPr>
              <a:t>seseo</a:t>
            </a:r>
            <a:r>
              <a:rPr lang="en-GB" sz="1200" dirty="0">
                <a:solidFill>
                  <a:srgbClr val="002060"/>
                </a:solidFill>
              </a:rPr>
              <a:t> (e.g., as in Latin America/the Canary Islands) or </a:t>
            </a:r>
            <a:r>
              <a:rPr lang="en-GB" sz="1200" dirty="0" err="1">
                <a:solidFill>
                  <a:srgbClr val="002060"/>
                </a:solidFill>
              </a:rPr>
              <a:t>ceceo</a:t>
            </a:r>
            <a:r>
              <a:rPr lang="en-GB" sz="1200" dirty="0">
                <a:solidFill>
                  <a:srgbClr val="002060"/>
                </a:solidFill>
              </a:rPr>
              <a:t> (e.g., as in most parts of Spain) does not make a difference to meaning or to the SSCs, but learners should be exposed to and understand both versions at later stages. Given GCSE requirements, currently,  ‘</a:t>
            </a:r>
            <a:r>
              <a:rPr lang="en-GB" sz="1200" dirty="0" err="1">
                <a:solidFill>
                  <a:srgbClr val="002060"/>
                </a:solidFill>
              </a:rPr>
              <a:t>ceceo</a:t>
            </a:r>
            <a:r>
              <a:rPr lang="en-GB" sz="1200" dirty="0">
                <a:solidFill>
                  <a:srgbClr val="002060"/>
                </a:solidFill>
              </a:rPr>
              <a:t>’ is probably the most sensible starting point. </a:t>
            </a:r>
          </a:p>
        </p:txBody>
      </p:sp>
      <p:sp>
        <p:nvSpPr>
          <p:cNvPr id="6" name="TextBox 5"/>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998988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p:cNvSpPr txBox="1"/>
          <p:nvPr/>
        </p:nvSpPr>
        <p:spPr>
          <a:xfrm>
            <a:off x="1643480" y="-1"/>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Spanish</a:t>
            </a:r>
            <a:endParaRPr lang="en-GB" sz="3200" dirty="0">
              <a:solidFill>
                <a:prstClr val="black"/>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59011119"/>
              </p:ext>
            </p:extLst>
          </p:nvPr>
        </p:nvGraphicFramePr>
        <p:xfrm>
          <a:off x="125918" y="584774"/>
          <a:ext cx="11884820" cy="5623521"/>
        </p:xfrm>
        <a:graphic>
          <a:graphicData uri="http://schemas.openxmlformats.org/drawingml/2006/table">
            <a:tbl>
              <a:tblPr firstRow="1" firstCol="1" bandRow="1">
                <a:tableStyleId>{ED083AE6-46FA-4A59-8FB0-9F97EB10719F}</a:tableStyleId>
              </a:tblPr>
              <a:tblGrid>
                <a:gridCol w="724314">
                  <a:extLst>
                    <a:ext uri="{9D8B030D-6E8A-4147-A177-3AD203B41FA5}">
                      <a16:colId xmlns="" xmlns:a16="http://schemas.microsoft.com/office/drawing/2014/main" val="20000"/>
                    </a:ext>
                  </a:extLst>
                </a:gridCol>
                <a:gridCol w="1780673">
                  <a:extLst>
                    <a:ext uri="{9D8B030D-6E8A-4147-A177-3AD203B41FA5}">
                      <a16:colId xmlns="" xmlns:a16="http://schemas.microsoft.com/office/drawing/2014/main" val="20001"/>
                    </a:ext>
                  </a:extLst>
                </a:gridCol>
                <a:gridCol w="2502569">
                  <a:extLst>
                    <a:ext uri="{9D8B030D-6E8A-4147-A177-3AD203B41FA5}">
                      <a16:colId xmlns="" xmlns:a16="http://schemas.microsoft.com/office/drawing/2014/main" val="20002"/>
                    </a:ext>
                  </a:extLst>
                </a:gridCol>
                <a:gridCol w="1267326">
                  <a:extLst>
                    <a:ext uri="{9D8B030D-6E8A-4147-A177-3AD203B41FA5}">
                      <a16:colId xmlns="" xmlns:a16="http://schemas.microsoft.com/office/drawing/2014/main" val="20003"/>
                    </a:ext>
                  </a:extLst>
                </a:gridCol>
                <a:gridCol w="657727">
                  <a:extLst>
                    <a:ext uri="{9D8B030D-6E8A-4147-A177-3AD203B41FA5}">
                      <a16:colId xmlns="" xmlns:a16="http://schemas.microsoft.com/office/drawing/2014/main" val="20004"/>
                    </a:ext>
                  </a:extLst>
                </a:gridCol>
                <a:gridCol w="1331494">
                  <a:extLst>
                    <a:ext uri="{9D8B030D-6E8A-4147-A177-3AD203B41FA5}">
                      <a16:colId xmlns="" xmlns:a16="http://schemas.microsoft.com/office/drawing/2014/main" val="20005"/>
                    </a:ext>
                  </a:extLst>
                </a:gridCol>
                <a:gridCol w="2390274">
                  <a:extLst>
                    <a:ext uri="{9D8B030D-6E8A-4147-A177-3AD203B41FA5}">
                      <a16:colId xmlns="" xmlns:a16="http://schemas.microsoft.com/office/drawing/2014/main" val="20006"/>
                    </a:ext>
                  </a:extLst>
                </a:gridCol>
                <a:gridCol w="1230443">
                  <a:extLst>
                    <a:ext uri="{9D8B030D-6E8A-4147-A177-3AD203B41FA5}">
                      <a16:colId xmlns="" xmlns:a16="http://schemas.microsoft.com/office/drawing/2014/main" val="20007"/>
                    </a:ext>
                  </a:extLst>
                </a:gridCol>
              </a:tblGrid>
              <a:tr h="369610">
                <a:tc>
                  <a:txBody>
                    <a:bodyPr/>
                    <a:lstStyle/>
                    <a:p>
                      <a:pPr algn="ctr">
                        <a:spcAft>
                          <a:spcPts val="0"/>
                        </a:spcAft>
                      </a:pPr>
                      <a:r>
                        <a:rPr lang="en-GB" sz="1400" b="0" kern="100" dirty="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Source</a:t>
                      </a:r>
                      <a:r>
                        <a:rPr lang="en-GB" sz="1800" b="1" kern="100" baseline="0" dirty="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FQ</a:t>
                      </a:r>
                    </a:p>
                  </a:txBody>
                  <a:tcPr marL="68580" marR="68580" marT="0" marB="0" anchor="ctr"/>
                </a:tc>
                <a:tc>
                  <a:txBody>
                    <a:bodyPr/>
                    <a:lstStyle/>
                    <a:p>
                      <a:pPr algn="ctr">
                        <a:spcAft>
                          <a:spcPts val="0"/>
                        </a:spcAft>
                      </a:pPr>
                      <a:r>
                        <a:rPr lang="en-GB" sz="1400" b="0" kern="100" dirty="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a:solidFill>
                            <a:srgbClr val="002060"/>
                          </a:solidFill>
                          <a:effectLst/>
                          <a:latin typeface="Century Gothic" panose="020B0502020202020204" pitchFamily="34" charset="0"/>
                          <a:ea typeface="Calibri" panose="020F0502020204030204" pitchFamily="34" charset="0"/>
                        </a:rPr>
                        <a:t>Source</a:t>
                      </a:r>
                      <a:r>
                        <a:rPr lang="en-GB" sz="1800" b="1" kern="100" baseline="0" dirty="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FQ</a:t>
                      </a:r>
                    </a:p>
                  </a:txBody>
                  <a:tcPr marL="68580" marR="68580" marT="0" marB="0" anchor="ctr"/>
                </a:tc>
                <a:extLst>
                  <a:ext uri="{0D108BD9-81ED-4DB2-BD59-A6C34878D82A}">
                    <a16:rowId xmlns="" xmlns:a16="http://schemas.microsoft.com/office/drawing/2014/main" val="10000"/>
                  </a:ext>
                </a:extLst>
              </a:tr>
              <a:tr h="2156058">
                <a:tc>
                  <a:txBody>
                    <a:bodyPr/>
                    <a:lstStyle/>
                    <a:p>
                      <a:pPr algn="ctr">
                        <a:spcAft>
                          <a:spcPts val="0"/>
                        </a:spcAft>
                      </a:pPr>
                      <a:r>
                        <a:rPr lang="en-GB" sz="2400" b="0" kern="100" dirty="0">
                          <a:solidFill>
                            <a:srgbClr val="002060"/>
                          </a:solidFill>
                          <a:effectLst/>
                          <a:latin typeface="Century Gothic" panose="020B0502020202020204" pitchFamily="34" charset="0"/>
                        </a:rPr>
                        <a:t> G1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a</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e</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I</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o</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u</a:t>
                      </a:r>
                    </a:p>
                  </a:txBody>
                  <a:tcPr marL="68580" marR="68580" marT="0" marB="0" anchor="ctr"/>
                </a:tc>
                <a:tc>
                  <a:txBody>
                    <a:bodyPr/>
                    <a:lstStyle/>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alto</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elefante</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idea</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yo</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universo</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231</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&gt;5000</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248</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28</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1603</a:t>
                      </a:r>
                    </a:p>
                  </a:txBody>
                  <a:tcPr marL="68580" marR="68580" marT="0" marB="0" anchor="ctr"/>
                </a:tc>
                <a:tc>
                  <a:txBody>
                    <a:bodyPr/>
                    <a:lstStyle/>
                    <a:p>
                      <a:pPr algn="ctr"/>
                      <a:r>
                        <a:rPr lang="en-GB" sz="2400" dirty="0">
                          <a:latin typeface="Century Gothic" panose="020B0502020202020204" pitchFamily="34" charset="0"/>
                        </a:rPr>
                        <a:t>G5</a:t>
                      </a:r>
                    </a:p>
                  </a:txBody>
                  <a:tcPr marL="68580" marR="68580" marT="0" marB="0" anchor="ctr"/>
                </a:tc>
                <a:tc>
                  <a:txBody>
                    <a:bodyPr/>
                    <a:lstStyle/>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ga</a:t>
                      </a:r>
                      <a:endParaRPr lang="en-GB" sz="2000" b="0"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go</a:t>
                      </a:r>
                    </a:p>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gu</a:t>
                      </a:r>
                      <a:endParaRPr lang="en-GB" sz="2000" b="0"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j</a:t>
                      </a:r>
                    </a:p>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ge</a:t>
                      </a:r>
                      <a:endParaRPr lang="en-GB" sz="2000" b="0"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gi</a:t>
                      </a:r>
                      <a:endParaRPr lang="en-GB" sz="2000" b="0" kern="100" dirty="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a:t>
                      </a:r>
                      <a:r>
                        <a:rPr lang="en-GB" sz="2000" b="0" kern="100" dirty="0" err="1">
                          <a:solidFill>
                            <a:srgbClr val="002060"/>
                          </a:solidFill>
                          <a:effectLst/>
                          <a:latin typeface="Century Gothic" panose="020B0502020202020204" pitchFamily="34" charset="0"/>
                          <a:ea typeface="Calibri" panose="020F0502020204030204" pitchFamily="34" charset="0"/>
                        </a:rPr>
                        <a:t>gue</a:t>
                      </a:r>
                      <a:r>
                        <a:rPr lang="en-GB" sz="2000" b="0" kern="100" dirty="0">
                          <a:solidFill>
                            <a:srgbClr val="002060"/>
                          </a:solidFill>
                          <a:effectLst/>
                          <a:latin typeface="Century Gothic" panose="020B0502020202020204" pitchFamily="34" charset="0"/>
                          <a:ea typeface="Calibri" panose="020F0502020204030204" pitchFamily="34" charset="0"/>
                        </a:rPr>
                        <a:t>/</a:t>
                      </a:r>
                      <a:r>
                        <a:rPr lang="en-GB" sz="2000" b="0" kern="100" dirty="0" err="1">
                          <a:solidFill>
                            <a:srgbClr val="002060"/>
                          </a:solidFill>
                          <a:effectLst/>
                          <a:latin typeface="Century Gothic" panose="020B0502020202020204" pitchFamily="34" charset="0"/>
                          <a:ea typeface="Calibri" panose="020F0502020204030204" pitchFamily="34" charset="0"/>
                        </a:rPr>
                        <a:t>gui</a:t>
                      </a:r>
                      <a:r>
                        <a:rPr lang="en-GB" sz="2000" b="0" kern="100" dirty="0">
                          <a:solidFill>
                            <a:srgbClr val="002060"/>
                          </a:solidFill>
                          <a:effectLst/>
                          <a:latin typeface="Century Gothic" panose="020B0502020202020204" pitchFamily="34" charset="0"/>
                          <a:ea typeface="Calibri" panose="020F0502020204030204" pitchFamily="34" charset="0"/>
                        </a:rPr>
                        <a:t>)</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ganar</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gol</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preguntar</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ojo</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gente</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imaginar</a:t>
                      </a:r>
                    </a:p>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(guerra/guitarra)</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295</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2069</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219</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169</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137</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500</a:t>
                      </a:r>
                    </a:p>
                    <a:p>
                      <a:pPr algn="ctr">
                        <a:spcAft>
                          <a:spcPts val="0"/>
                        </a:spcAft>
                      </a:pPr>
                      <a:r>
                        <a:rPr lang="en-GB" sz="1600" b="0" kern="100" dirty="0">
                          <a:solidFill>
                            <a:srgbClr val="002060"/>
                          </a:solidFill>
                          <a:effectLst/>
                          <a:latin typeface="Century Gothic" panose="020B0502020202020204" pitchFamily="34" charset="0"/>
                          <a:ea typeface="Calibri" panose="020F0502020204030204" pitchFamily="34" charset="0"/>
                        </a:rPr>
                        <a:t>283/2706</a:t>
                      </a:r>
                    </a:p>
                  </a:txBody>
                  <a:tcPr marL="68580" marR="68580" marT="0" marB="0" anchor="ctr"/>
                </a:tc>
                <a:extLst>
                  <a:ext uri="{0D108BD9-81ED-4DB2-BD59-A6C34878D82A}">
                    <a16:rowId xmlns="" xmlns:a16="http://schemas.microsoft.com/office/drawing/2014/main" val="10001"/>
                  </a:ext>
                </a:extLst>
              </a:tr>
              <a:tr h="391197">
                <a:tc>
                  <a:txBody>
                    <a:bodyPr/>
                    <a:lstStyle/>
                    <a:p>
                      <a:pPr algn="ctr">
                        <a:spcAft>
                          <a:spcPts val="0"/>
                        </a:spcAft>
                      </a:pPr>
                      <a:r>
                        <a:rPr lang="en-GB" sz="2400" b="0" kern="100" dirty="0">
                          <a:solidFill>
                            <a:srgbClr val="002060"/>
                          </a:solidFill>
                          <a:effectLst/>
                          <a:latin typeface="Century Gothic" panose="020B0502020202020204" pitchFamily="34" charset="0"/>
                        </a:rPr>
                        <a:t>G2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ll</a:t>
                      </a:r>
                      <a:r>
                        <a:rPr lang="en-GB" sz="2000" b="0" kern="100" dirty="0">
                          <a:solidFill>
                            <a:srgbClr val="002060"/>
                          </a:solidFill>
                          <a:effectLst/>
                          <a:latin typeface="Century Gothic" panose="020B0502020202020204" pitchFamily="34" charset="0"/>
                          <a:ea typeface="Calibri" panose="020F0502020204030204" pitchFamily="34" charset="0"/>
                        </a:rPr>
                        <a:t>, l</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llamar, libro</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122,</a:t>
                      </a:r>
                      <a:r>
                        <a:rPr lang="en-GB" sz="2000" b="0" kern="100" baseline="0" dirty="0">
                          <a:solidFill>
                            <a:srgbClr val="002060"/>
                          </a:solidFill>
                          <a:effectLst/>
                          <a:latin typeface="Century Gothic" panose="020B0502020202020204" pitchFamily="34" charset="0"/>
                          <a:ea typeface="Calibri" panose="020F0502020204030204" pitchFamily="34" charset="0"/>
                        </a:rPr>
                        <a:t> 230</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ñ, n</a:t>
                      </a:r>
                    </a:p>
                  </a:txBody>
                  <a:tcPr marL="68580" marR="68580" marT="0" marB="0" anchor="ctr"/>
                </a:tc>
                <a:tc>
                  <a:txBody>
                    <a:bodyPr/>
                    <a:lstStyle/>
                    <a:p>
                      <a:pPr algn="ctr">
                        <a:spcAft>
                          <a:spcPts val="0"/>
                        </a:spcAft>
                      </a:pPr>
                      <a:r>
                        <a:rPr lang="en-GB" sz="2000" b="1" kern="100" dirty="0" err="1">
                          <a:solidFill>
                            <a:srgbClr val="002060"/>
                          </a:solidFill>
                          <a:effectLst/>
                          <a:latin typeface="Century Gothic" panose="020B0502020202020204" pitchFamily="34" charset="0"/>
                          <a:ea typeface="Calibri" panose="020F0502020204030204" pitchFamily="34" charset="0"/>
                        </a:rPr>
                        <a:t>español</a:t>
                      </a:r>
                      <a:r>
                        <a:rPr lang="en-GB" sz="2000" b="1" kern="100" dirty="0">
                          <a:solidFill>
                            <a:srgbClr val="002060"/>
                          </a:solidFill>
                          <a:effectLst/>
                          <a:latin typeface="Century Gothic" panose="020B0502020202020204" pitchFamily="34" charset="0"/>
                          <a:ea typeface="Calibri" panose="020F0502020204030204" pitchFamily="34" charset="0"/>
                        </a:rPr>
                        <a:t>, </a:t>
                      </a:r>
                      <a:r>
                        <a:rPr lang="en-GB" sz="2000" b="1" kern="100" dirty="0" err="1">
                          <a:solidFill>
                            <a:srgbClr val="002060"/>
                          </a:solidFill>
                          <a:effectLst/>
                          <a:latin typeface="Century Gothic" panose="020B0502020202020204" pitchFamily="34" charset="0"/>
                          <a:ea typeface="Calibri" panose="020F0502020204030204" pitchFamily="34" charset="0"/>
                        </a:rPr>
                        <a:t>mano</a:t>
                      </a:r>
                      <a:endParaRPr lang="en-GB" sz="20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202, 135</a:t>
                      </a:r>
                    </a:p>
                  </a:txBody>
                  <a:tcPr marL="68580" marR="68580" marT="0" marB="0" anchor="ctr"/>
                </a:tc>
                <a:extLst>
                  <a:ext uri="{0D108BD9-81ED-4DB2-BD59-A6C34878D82A}">
                    <a16:rowId xmlns="" xmlns:a16="http://schemas.microsoft.com/office/drawing/2014/main" val="10002"/>
                  </a:ext>
                </a:extLst>
              </a:tr>
              <a:tr h="1848049">
                <a:tc>
                  <a:txBody>
                    <a:bodyPr/>
                    <a:lstStyle/>
                    <a:p>
                      <a:pPr algn="ctr">
                        <a:spcAft>
                          <a:spcPts val="0"/>
                        </a:spcAft>
                      </a:pPr>
                      <a:r>
                        <a:rPr lang="en-GB" sz="2400" b="0" kern="100" dirty="0">
                          <a:solidFill>
                            <a:srgbClr val="002060"/>
                          </a:solidFill>
                          <a:effectLst/>
                          <a:latin typeface="Century Gothic" panose="020B0502020202020204" pitchFamily="34" charset="0"/>
                        </a:rPr>
                        <a:t>G3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dirty="0">
                          <a:solidFill>
                            <a:srgbClr val="002060"/>
                          </a:solidFill>
                          <a:effectLst/>
                          <a:latin typeface="Century Gothic" panose="020B0502020202020204" pitchFamily="34" charset="0"/>
                          <a:ea typeface="Calibri" panose="020F0502020204030204" pitchFamily="34" charset="0"/>
                        </a:rPr>
                        <a:t>ca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a:solidFill>
                            <a:srgbClr val="002060"/>
                          </a:solidFill>
                          <a:effectLst/>
                          <a:latin typeface="Century Gothic" panose="020B0502020202020204" pitchFamily="34" charset="0"/>
                          <a:ea typeface="Calibri" panose="020F0502020204030204" pitchFamily="34" charset="0"/>
                        </a:rPr>
                        <a:t>co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a:solidFill>
                            <a:srgbClr val="002060"/>
                          </a:solidFill>
                          <a:effectLst/>
                          <a:latin typeface="Century Gothic" panose="020B0502020202020204" pitchFamily="34" charset="0"/>
                          <a:ea typeface="Calibri" panose="020F0502020204030204" pitchFamily="34" charset="0"/>
                        </a:rPr>
                        <a:t>cu</a:t>
                      </a:r>
                      <a:br>
                        <a:rPr lang="en-GB" sz="2000" b="0" kern="100" baseline="0" dirty="0">
                          <a:solidFill>
                            <a:srgbClr val="002060"/>
                          </a:solidFill>
                          <a:effectLst/>
                          <a:latin typeface="Century Gothic" panose="020B0502020202020204" pitchFamily="34" charset="0"/>
                          <a:ea typeface="Calibri" panose="020F0502020204030204" pitchFamily="34" charset="0"/>
                        </a:rPr>
                      </a:br>
                      <a:r>
                        <a:rPr lang="en-GB" sz="2000" b="0" kern="100" baseline="0" dirty="0" err="1">
                          <a:solidFill>
                            <a:srgbClr val="002060"/>
                          </a:solidFill>
                          <a:effectLst/>
                          <a:latin typeface="Century Gothic" panose="020B0502020202020204" pitchFamily="34" charset="0"/>
                          <a:ea typeface="Calibri" panose="020F0502020204030204" pitchFamily="34" charset="0"/>
                        </a:rPr>
                        <a:t>ce</a:t>
                      </a:r>
                      <a:r>
                        <a:rPr lang="en-GB" sz="2000" b="0" kern="100" baseline="0" dirty="0">
                          <a:solidFill>
                            <a:srgbClr val="002060"/>
                          </a:solidFill>
                          <a:effectLst/>
                          <a:latin typeface="Century Gothic" panose="020B0502020202020204" pitchFamily="34" charset="0"/>
                          <a:ea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a:solidFill>
                            <a:srgbClr val="002060"/>
                          </a:solidFill>
                          <a:effectLst/>
                          <a:latin typeface="Century Gothic" panose="020B0502020202020204" pitchFamily="34" charset="0"/>
                          <a:ea typeface="Calibri" panose="020F0502020204030204" pitchFamily="34" charset="0"/>
                        </a:rPr>
                        <a:t>ci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a:solidFill>
                            <a:srgbClr val="002060"/>
                          </a:solidFill>
                          <a:effectLst/>
                          <a:latin typeface="Century Gothic" panose="020B0502020202020204" pitchFamily="34" charset="0"/>
                          <a:ea typeface="Calibri" panose="020F0502020204030204" pitchFamily="34" charset="0"/>
                        </a:rPr>
                        <a:t>z</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casa</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comer</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cuerpo</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cerca</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cierto</a:t>
                      </a:r>
                    </a:p>
                    <a:p>
                      <a:pPr algn="ctr">
                        <a:spcAft>
                          <a:spcPts val="0"/>
                        </a:spcAft>
                      </a:pPr>
                      <a:r>
                        <a:rPr lang="es-ES" sz="2000" b="1" kern="100" dirty="0">
                          <a:solidFill>
                            <a:srgbClr val="002060"/>
                          </a:solidFill>
                          <a:effectLst/>
                          <a:latin typeface="Century Gothic" panose="020B0502020202020204" pitchFamily="34" charset="0"/>
                          <a:ea typeface="Calibri" panose="020F0502020204030204" pitchFamily="34" charset="0"/>
                        </a:rPr>
                        <a:t>zona </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106</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347</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232</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1042</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159</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359</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v</a:t>
                      </a:r>
                      <a:br>
                        <a:rPr lang="en-GB" sz="2000" b="0" kern="100" dirty="0">
                          <a:solidFill>
                            <a:srgbClr val="002060"/>
                          </a:solidFill>
                          <a:effectLst/>
                          <a:latin typeface="Century Gothic" panose="020B0502020202020204" pitchFamily="34" charset="0"/>
                          <a:ea typeface="Calibri" panose="020F0502020204030204" pitchFamily="34" charset="0"/>
                        </a:rPr>
                      </a:br>
                      <a:r>
                        <a:rPr lang="en-GB" sz="2000" b="0" kern="100" dirty="0">
                          <a:solidFill>
                            <a:srgbClr val="002060"/>
                          </a:solidFill>
                          <a:effectLst/>
                          <a:latin typeface="Century Gothic" panose="020B0502020202020204" pitchFamily="34" charset="0"/>
                          <a:ea typeface="Calibri" panose="020F0502020204030204" pitchFamily="34" charset="0"/>
                        </a:rPr>
                        <a:t>b</a:t>
                      </a:r>
                    </a:p>
                  </a:txBody>
                  <a:tcPr marL="68580" marR="68580" marT="0" marB="0" anchor="ctr"/>
                </a:tc>
                <a:tc>
                  <a:txBody>
                    <a:bodyPr/>
                    <a:lstStyle/>
                    <a:p>
                      <a:pPr algn="ctr">
                        <a:spcAft>
                          <a:spcPts val="0"/>
                        </a:spcAft>
                      </a:pPr>
                      <a:r>
                        <a:rPr lang="en-GB" sz="2000" b="1" kern="100" dirty="0" err="1">
                          <a:solidFill>
                            <a:srgbClr val="002060"/>
                          </a:solidFill>
                          <a:effectLst/>
                          <a:latin typeface="Century Gothic" panose="020B0502020202020204" pitchFamily="34" charset="0"/>
                          <a:ea typeface="Calibri" panose="020F0502020204030204" pitchFamily="34" charset="0"/>
                        </a:rPr>
                        <a:t>ver</a:t>
                      </a:r>
                      <a:r>
                        <a:rPr lang="en-GB" sz="2000" b="1" kern="100" dirty="0">
                          <a:solidFill>
                            <a:srgbClr val="002060"/>
                          </a:solidFill>
                          <a:effectLst/>
                          <a:latin typeface="Century Gothic" panose="020B0502020202020204" pitchFamily="34" charset="0"/>
                          <a:ea typeface="Calibri" panose="020F0502020204030204" pitchFamily="34" charset="0"/>
                        </a:rPr>
                        <a:t/>
                      </a:r>
                      <a:br>
                        <a:rPr lang="en-GB" sz="2000" b="1" kern="100" dirty="0">
                          <a:solidFill>
                            <a:srgbClr val="002060"/>
                          </a:solidFill>
                          <a:effectLst/>
                          <a:latin typeface="Century Gothic" panose="020B0502020202020204" pitchFamily="34" charset="0"/>
                          <a:ea typeface="Calibri" panose="020F0502020204030204" pitchFamily="34" charset="0"/>
                        </a:rPr>
                      </a:br>
                      <a:r>
                        <a:rPr lang="en-GB" sz="2000" b="1" kern="100" dirty="0" err="1">
                          <a:solidFill>
                            <a:srgbClr val="002060"/>
                          </a:solidFill>
                          <a:effectLst/>
                          <a:latin typeface="Century Gothic" panose="020B0502020202020204" pitchFamily="34" charset="0"/>
                          <a:ea typeface="Calibri" panose="020F0502020204030204" pitchFamily="34" charset="0"/>
                        </a:rPr>
                        <a:t>celebrar</a:t>
                      </a:r>
                      <a:endParaRPr lang="en-GB" sz="20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64</a:t>
                      </a:r>
                    </a:p>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886</a:t>
                      </a:r>
                    </a:p>
                  </a:txBody>
                  <a:tcPr marL="68580" marR="68580" marT="0" marB="0" anchor="ctr"/>
                </a:tc>
                <a:extLst>
                  <a:ext uri="{0D108BD9-81ED-4DB2-BD59-A6C34878D82A}">
                    <a16:rowId xmlns="" xmlns:a16="http://schemas.microsoft.com/office/drawing/2014/main" val="10003"/>
                  </a:ext>
                </a:extLst>
              </a:tr>
              <a:tr h="488997">
                <a:tc>
                  <a:txBody>
                    <a:bodyPr/>
                    <a:lstStyle/>
                    <a:p>
                      <a:pPr algn="ctr">
                        <a:spcAft>
                          <a:spcPts val="0"/>
                        </a:spcAft>
                      </a:pPr>
                      <a:r>
                        <a:rPr lang="en-GB" sz="2400" b="0" kern="100" dirty="0">
                          <a:solidFill>
                            <a:srgbClr val="002060"/>
                          </a:solidFill>
                          <a:effectLst/>
                          <a:latin typeface="Century Gothic" panose="020B0502020202020204" pitchFamily="34" charset="0"/>
                        </a:rPr>
                        <a:t>G4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que, qui</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porque, quiero</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40, 58</a:t>
                      </a: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G8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err="1">
                          <a:solidFill>
                            <a:srgbClr val="002060"/>
                          </a:solidFill>
                          <a:effectLst/>
                          <a:latin typeface="Century Gothic" panose="020B0502020202020204" pitchFamily="34" charset="0"/>
                          <a:ea typeface="Calibri" panose="020F0502020204030204" pitchFamily="34" charset="0"/>
                        </a:rPr>
                        <a:t>rr</a:t>
                      </a:r>
                      <a:r>
                        <a:rPr lang="en-GB" sz="2000" b="0" kern="100" dirty="0">
                          <a:solidFill>
                            <a:srgbClr val="002060"/>
                          </a:solidFill>
                          <a:effectLst/>
                          <a:latin typeface="Century Gothic" panose="020B0502020202020204" pitchFamily="34" charset="0"/>
                          <a:ea typeface="Calibri" panose="020F0502020204030204" pitchFamily="34" charset="0"/>
                        </a:rPr>
                        <a:t>, r</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perro, pero</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888, 30</a:t>
                      </a:r>
                    </a:p>
                  </a:txBody>
                  <a:tcPr marL="68580" marR="68580" marT="0" marB="0" anchor="ctr"/>
                </a:tc>
                <a:extLst>
                  <a:ext uri="{0D108BD9-81ED-4DB2-BD59-A6C34878D82A}">
                    <a16:rowId xmlns="" xmlns:a16="http://schemas.microsoft.com/office/drawing/2014/main" val="10004"/>
                  </a:ext>
                </a:extLst>
              </a:tr>
              <a:tr h="369610">
                <a:tc>
                  <a:txBody>
                    <a:bodyPr/>
                    <a:lstStyle/>
                    <a:p>
                      <a:pPr algn="ctr">
                        <a:spcAft>
                          <a:spcPts val="0"/>
                        </a:spcAft>
                      </a:pP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en-GB" sz="2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de-DE" sz="24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ea typeface="+mn-ea"/>
                        </a:rPr>
                        <a:t>G9</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h</a:t>
                      </a:r>
                    </a:p>
                  </a:txBody>
                  <a:tcPr marL="68580" marR="68580" marT="0" marB="0" anchor="ctr"/>
                </a:tc>
                <a:tc>
                  <a:txBody>
                    <a:bodyPr/>
                    <a:lstStyle/>
                    <a:p>
                      <a:pPr algn="ctr">
                        <a:spcAft>
                          <a:spcPts val="0"/>
                        </a:spcAft>
                      </a:pPr>
                      <a:r>
                        <a:rPr lang="de-DE" sz="2000" b="1" kern="100" dirty="0">
                          <a:solidFill>
                            <a:srgbClr val="002060"/>
                          </a:solidFill>
                          <a:effectLst/>
                          <a:latin typeface="Century Gothic" panose="020B0502020202020204" pitchFamily="34" charset="0"/>
                          <a:ea typeface="Calibri" panose="020F0502020204030204" pitchFamily="34" charset="0"/>
                        </a:rPr>
                        <a:t>hablar</a:t>
                      </a:r>
                    </a:p>
                  </a:txBody>
                  <a:tcPr marL="68580" marR="68580" marT="0" marB="0" anchor="ctr"/>
                </a:tc>
                <a:tc>
                  <a:txBody>
                    <a:bodyPr/>
                    <a:lstStyle/>
                    <a:p>
                      <a:pPr algn="ctr">
                        <a:spcAft>
                          <a:spcPts val="0"/>
                        </a:spcAft>
                      </a:pPr>
                      <a:r>
                        <a:rPr lang="en-GB" sz="2000" b="0" kern="100" dirty="0">
                          <a:solidFill>
                            <a:srgbClr val="002060"/>
                          </a:solidFill>
                          <a:effectLst/>
                          <a:latin typeface="Century Gothic" panose="020B0502020202020204" pitchFamily="34" charset="0"/>
                          <a:ea typeface="Calibri" panose="020F0502020204030204" pitchFamily="34" charset="0"/>
                        </a:rPr>
                        <a:t>90</a:t>
                      </a:r>
                    </a:p>
                  </a:txBody>
                  <a:tcPr marL="68580" marR="68580" marT="0" marB="0" anchor="ctr"/>
                </a:tc>
                <a:extLst>
                  <a:ext uri="{0D108BD9-81ED-4DB2-BD59-A6C34878D82A}">
                    <a16:rowId xmlns="" xmlns:a16="http://schemas.microsoft.com/office/drawing/2014/main" val="10005"/>
                  </a:ext>
                </a:extLst>
              </a:tr>
            </a:tbl>
          </a:graphicData>
        </a:graphic>
      </p:graphicFrame>
      <p:sp>
        <p:nvSpPr>
          <p:cNvPr id="4" name="TextBox 3"/>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3280132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a:hlinkClick r:id="rId3" action="ppaction://hlinkpres?slideindex=1&amp;slidetitle="/>
          </p:cNvPr>
          <p:cNvSpPr txBox="1"/>
          <p:nvPr/>
        </p:nvSpPr>
        <p:spPr>
          <a:xfrm>
            <a:off x="138688" y="19667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French Phonics Learning Sequence</a:t>
            </a:r>
          </a:p>
        </p:txBody>
      </p:sp>
      <p:sp>
        <p:nvSpPr>
          <p:cNvPr id="14" name="Title 3"/>
          <p:cNvSpPr txBox="1">
            <a:spLocks/>
          </p:cNvSpPr>
          <p:nvPr/>
        </p:nvSpPr>
        <p:spPr>
          <a:xfrm>
            <a:off x="212748" y="2579687"/>
            <a:ext cx="6014156"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SFC (Silent Final Consonant)</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392388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11" name="TextBox 10"/>
          <p:cNvSpPr txBox="1"/>
          <p:nvPr/>
        </p:nvSpPr>
        <p:spPr>
          <a:xfrm>
            <a:off x="1455559" y="637190"/>
            <a:ext cx="10982787" cy="1200329"/>
          </a:xfrm>
          <a:prstGeom prst="rect">
            <a:avLst/>
          </a:prstGeom>
          <a:noFill/>
        </p:spPr>
        <p:txBody>
          <a:bodyPr wrap="square" rtlCol="0">
            <a:spAutoFit/>
          </a:bodyPr>
          <a:lstStyle/>
          <a:p>
            <a:r>
              <a:rPr lang="en-GB" sz="7200" b="1" dirty="0">
                <a:solidFill>
                  <a:srgbClr val="5B9BD5">
                    <a:lumMod val="50000"/>
                  </a:srgbClr>
                </a:solidFill>
                <a:latin typeface="Century Gothic" panose="020B0502020202020204" pitchFamily="34" charset="0"/>
                <a:cs typeface="Calibri" panose="020F0502020204030204" pitchFamily="34" charset="0"/>
              </a:rPr>
              <a:t>Silent final consonant</a:t>
            </a:r>
          </a:p>
        </p:txBody>
      </p:sp>
      <p:sp>
        <p:nvSpPr>
          <p:cNvPr id="12" name="TextBox 11"/>
          <p:cNvSpPr txBox="1"/>
          <p:nvPr/>
        </p:nvSpPr>
        <p:spPr>
          <a:xfrm rot="10800000" flipV="1">
            <a:off x="3052382" y="1910649"/>
            <a:ext cx="6331560"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pic>
        <p:nvPicPr>
          <p:cNvPr id="13"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163" y="4004890"/>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77771" y="2010991"/>
            <a:ext cx="1613533" cy="2646878"/>
          </a:xfrm>
          <a:prstGeom prst="rect">
            <a:avLst/>
          </a:prstGeom>
          <a:noFill/>
        </p:spPr>
        <p:txBody>
          <a:bodyPr wrap="square" rtlCol="0">
            <a:spAutoFit/>
          </a:bodyPr>
          <a:lstStyle/>
          <a:p>
            <a:pPr algn="ctr"/>
            <a:r>
              <a:rPr lang="en-GB" sz="16600" b="1" dirty="0" smtClean="0">
                <a:solidFill>
                  <a:srgbClr val="E65D00"/>
                </a:solidFill>
              </a:rPr>
              <a:t>X</a:t>
            </a:r>
            <a:endParaRPr lang="en-GB" sz="16600" b="1" dirty="0">
              <a:solidFill>
                <a:srgbClr val="E65D00"/>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6579" y="4203686"/>
            <a:ext cx="2021192" cy="1704539"/>
          </a:xfrm>
          <a:prstGeom prst="rect">
            <a:avLst/>
          </a:prstGeom>
        </p:spPr>
      </p:pic>
      <p:sp>
        <p:nvSpPr>
          <p:cNvPr id="16" name="Down Arrow 15"/>
          <p:cNvSpPr/>
          <p:nvPr/>
        </p:nvSpPr>
        <p:spPr>
          <a:xfrm>
            <a:off x="5387727" y="4170473"/>
            <a:ext cx="627018" cy="10921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08843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FC_dans.wav"/>
                                        </p:tgtEl>
                                      </p:cMediaNode>
                                    </p:audio>
                                  </p:sub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13" name="TextBox 12"/>
          <p:cNvSpPr txBox="1"/>
          <p:nvPr/>
        </p:nvSpPr>
        <p:spPr>
          <a:xfrm>
            <a:off x="113508" y="-40337"/>
            <a:ext cx="8165565" cy="1107996"/>
          </a:xfrm>
          <a:prstGeom prst="rect">
            <a:avLst/>
          </a:prstGeom>
          <a:noFill/>
        </p:spPr>
        <p:txBody>
          <a:bodyPr wrap="square" rtlCol="0">
            <a:spAutoFit/>
          </a:bodyPr>
          <a:lstStyle/>
          <a:p>
            <a:r>
              <a:rPr lang="en-GB" sz="6600" b="1" dirty="0" smtClean="0">
                <a:solidFill>
                  <a:srgbClr val="5B9BD5">
                    <a:lumMod val="50000"/>
                  </a:srgbClr>
                </a:solidFill>
                <a:latin typeface="Century Gothic" panose="020B0502020202020204" pitchFamily="34" charset="0"/>
                <a:cs typeface="Calibri" panose="020F0502020204030204" pitchFamily="34" charset="0"/>
              </a:rPr>
              <a:t>Silence!</a:t>
            </a:r>
            <a:endParaRPr lang="en-GB" sz="6600" b="1" dirty="0">
              <a:solidFill>
                <a:srgbClr val="5B9BD5">
                  <a:lumMod val="50000"/>
                </a:srgbClr>
              </a:solidFill>
              <a:latin typeface="Century Gothic" panose="020B0502020202020204" pitchFamily="34" charset="0"/>
              <a:cs typeface="Calibri" panose="020F0502020204030204" pitchFamily="34" charset="0"/>
            </a:endParaRPr>
          </a:p>
        </p:txBody>
      </p:sp>
      <p:pic>
        <p:nvPicPr>
          <p:cNvPr id="14"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7670" y="8195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62413" y="1554731"/>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6" name="TextBox 15"/>
          <p:cNvSpPr txBox="1"/>
          <p:nvPr/>
        </p:nvSpPr>
        <p:spPr>
          <a:xfrm flipH="1">
            <a:off x="4972936" y="4709440"/>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17" name="TextBox 16"/>
          <p:cNvSpPr txBox="1"/>
          <p:nvPr/>
        </p:nvSpPr>
        <p:spPr>
          <a:xfrm>
            <a:off x="917063" y="1788358"/>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18" name="TextBox 17"/>
          <p:cNvSpPr txBox="1"/>
          <p:nvPr/>
        </p:nvSpPr>
        <p:spPr>
          <a:xfrm rot="10800000" flipV="1">
            <a:off x="3451145" y="2032425"/>
            <a:ext cx="5814977"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sp>
        <p:nvSpPr>
          <p:cNvPr id="19" name="TextBox 18"/>
          <p:cNvSpPr txBox="1"/>
          <p:nvPr/>
        </p:nvSpPr>
        <p:spPr>
          <a:xfrm>
            <a:off x="7122722" y="2062562"/>
            <a:ext cx="1613533" cy="2646878"/>
          </a:xfrm>
          <a:prstGeom prst="rect">
            <a:avLst/>
          </a:prstGeom>
          <a:noFill/>
        </p:spPr>
        <p:txBody>
          <a:bodyPr wrap="square" rtlCol="0">
            <a:spAutoFit/>
          </a:bodyPr>
          <a:lstStyle/>
          <a:p>
            <a:pPr algn="ctr"/>
            <a:r>
              <a:rPr lang="en-GB" sz="16600" b="1" dirty="0" smtClean="0">
                <a:solidFill>
                  <a:srgbClr val="E65D00"/>
                </a:solidFill>
                <a:latin typeface="Century Gothic" panose="020B0502020202020204" pitchFamily="34" charset="0"/>
              </a:rPr>
              <a:t>X</a:t>
            </a:r>
            <a:endParaRPr lang="en-GB" sz="16600" b="1" dirty="0">
              <a:solidFill>
                <a:srgbClr val="E65D00"/>
              </a:solidFill>
              <a:latin typeface="Century Gothic" panose="020B0502020202020204" pitchFamily="34" charset="0"/>
            </a:endParaRPr>
          </a:p>
        </p:txBody>
      </p:sp>
      <p:sp>
        <p:nvSpPr>
          <p:cNvPr id="20" name="TextBox 19"/>
          <p:cNvSpPr txBox="1"/>
          <p:nvPr/>
        </p:nvSpPr>
        <p:spPr>
          <a:xfrm>
            <a:off x="917063" y="4738771"/>
            <a:ext cx="2270235"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1" name="TextBox 20"/>
          <p:cNvSpPr txBox="1"/>
          <p:nvPr/>
        </p:nvSpPr>
        <p:spPr>
          <a:xfrm>
            <a:off x="9266122" y="4709440"/>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4725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SFC_peti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5" name="SFC_prix.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6" name="SFC_grand.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7" name="SFC_mo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8" name="SFC_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21" name="TextBox 20"/>
          <p:cNvSpPr txBox="1"/>
          <p:nvPr/>
        </p:nvSpPr>
        <p:spPr>
          <a:xfrm>
            <a:off x="8847301" y="209920"/>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22" name="TextBox 21"/>
          <p:cNvSpPr txBox="1"/>
          <p:nvPr/>
        </p:nvSpPr>
        <p:spPr>
          <a:xfrm>
            <a:off x="1178612" y="3640582"/>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3" name="TextBox 22"/>
          <p:cNvSpPr txBox="1"/>
          <p:nvPr/>
        </p:nvSpPr>
        <p:spPr>
          <a:xfrm flipH="1">
            <a:off x="4917427" y="1734051"/>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24" name="TextBox 23"/>
          <p:cNvSpPr txBox="1"/>
          <p:nvPr/>
        </p:nvSpPr>
        <p:spPr>
          <a:xfrm>
            <a:off x="1580038" y="209920"/>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5" name="TextBox 24"/>
          <p:cNvSpPr txBox="1"/>
          <p:nvPr/>
        </p:nvSpPr>
        <p:spPr>
          <a:xfrm>
            <a:off x="9036266" y="3804622"/>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pic>
        <p:nvPicPr>
          <p:cNvPr id="26" name="Picture 4"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5650" y="1225583"/>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27" name="Down Arrow 26"/>
          <p:cNvSpPr/>
          <p:nvPr/>
        </p:nvSpPr>
        <p:spPr>
          <a:xfrm>
            <a:off x="2683619" y="1272625"/>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latin typeface="Century Gothic" panose="020B0502020202020204" pitchFamily="34" charset="0"/>
            </a:endParaRPr>
          </a:p>
        </p:txBody>
      </p:sp>
      <p:pic>
        <p:nvPicPr>
          <p:cNvPr id="28" name="Picture 2"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3619" y="2087830"/>
            <a:ext cx="3429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800" y="97186"/>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9995" y="1590564"/>
            <a:ext cx="1371776" cy="1159150"/>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8360" y="1225583"/>
            <a:ext cx="1353923" cy="1936044"/>
          </a:xfrm>
          <a:prstGeom prst="rect">
            <a:avLst/>
          </a:prstGeom>
        </p:spPr>
      </p:pic>
      <p:sp>
        <p:nvSpPr>
          <p:cNvPr id="32" name="TextBox 31"/>
          <p:cNvSpPr txBox="1"/>
          <p:nvPr/>
        </p:nvSpPr>
        <p:spPr>
          <a:xfrm rot="19534011">
            <a:off x="7817614" y="1813788"/>
            <a:ext cx="1490133" cy="400110"/>
          </a:xfrm>
          <a:prstGeom prst="rect">
            <a:avLst/>
          </a:prstGeom>
          <a:noFill/>
        </p:spPr>
        <p:txBody>
          <a:bodyPr wrap="square" rtlCol="0">
            <a:spAutoFit/>
          </a:bodyPr>
          <a:lstStyle/>
          <a:p>
            <a:r>
              <a:rPr lang="en-GB" sz="2000" b="1" dirty="0" smtClean="0">
                <a:solidFill>
                  <a:prstClr val="black"/>
                </a:solidFill>
                <a:latin typeface="Century Gothic" panose="020B0502020202020204" pitchFamily="34" charset="0"/>
              </a:rPr>
              <a:t>€15.95</a:t>
            </a:r>
            <a:endParaRPr lang="en-GB" sz="2000" b="1" dirty="0">
              <a:solidFill>
                <a:prstClr val="black"/>
              </a:solidFill>
              <a:latin typeface="Century Gothic" panose="020B0502020202020204" pitchFamily="34" charset="0"/>
            </a:endParaRPr>
          </a:p>
        </p:txBody>
      </p:sp>
      <p:pic>
        <p:nvPicPr>
          <p:cNvPr id="33" name="Picture 2" descr="http://www.clker.com/cliparts/0/F/H/c/a/X/crossword-letter-tiles-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9005" y="4642285"/>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8830" y="2706923"/>
            <a:ext cx="659644" cy="179569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7278" y="3540763"/>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36" name="Down Arrow 35"/>
          <p:cNvSpPr/>
          <p:nvPr/>
        </p:nvSpPr>
        <p:spPr>
          <a:xfrm flipV="1">
            <a:off x="5163118" y="4588864"/>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latin typeface="Century Gothic" panose="020B0502020202020204" pitchFamily="34" charset="0"/>
            </a:endParaRPr>
          </a:p>
        </p:txBody>
      </p:sp>
      <p:pic>
        <p:nvPicPr>
          <p:cNvPr id="37" name="Picture 36"/>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6266" y="4642285"/>
            <a:ext cx="1455327" cy="1455327"/>
          </a:xfrm>
          <a:prstGeom prst="rect">
            <a:avLst/>
          </a:prstGeom>
        </p:spPr>
      </p:pic>
    </p:spTree>
    <p:extLst>
      <p:ext uri="{BB962C8B-B14F-4D97-AF65-F5344CB8AC3E}">
        <p14:creationId xmlns:p14="http://schemas.microsoft.com/office/powerpoint/2010/main" val="371553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3" name="SFC_petit.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4" name="SFC_prix.wav"/>
                                        </p:tgtEl>
                                      </p:cMediaNode>
                                    </p:audio>
                                  </p:sub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5" name="SFC_mot.wav"/>
                                        </p:tgtEl>
                                      </p:cMediaNode>
                                    </p:audio>
                                  </p:sub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6" name="SFC_grand.wav"/>
                                        </p:tgtEl>
                                      </p:cMediaNode>
                                    </p:audio>
                                  </p:sub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subTnLst>
                                    <p:audio>
                                      <p:cMediaNode>
                                        <p:cTn display="0" masterRel="sameClick">
                                          <p:stCondLst>
                                            <p:cond evt="begin" delay="0">
                                              <p:tn val="55"/>
                                            </p:cond>
                                          </p:stCondLst>
                                          <p:endCondLst>
                                            <p:cond evt="onStopAudio" delay="0">
                                              <p:tgtEl>
                                                <p:sldTgt/>
                                              </p:tgtEl>
                                            </p:cond>
                                          </p:endCondLst>
                                        </p:cTn>
                                        <p:tgtEl>
                                          <p:sndTgt r:embed="rId7" name="SFC_mais.wav"/>
                                        </p:tgtEl>
                                      </p:cMediaNode>
                                    </p:audio>
                                  </p:subTnLst>
                                </p:cTn>
                              </p:par>
                              <p:par>
                                <p:cTn id="58" presetID="10"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7" grpId="0" animBg="1"/>
      <p:bldP spid="32" grpId="0"/>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3" name="TextBox 2"/>
          <p:cNvSpPr txBox="1"/>
          <p:nvPr/>
        </p:nvSpPr>
        <p:spPr>
          <a:xfrm>
            <a:off x="3100812" y="833231"/>
            <a:ext cx="6006662" cy="1107996"/>
          </a:xfrm>
          <a:prstGeom prst="rect">
            <a:avLst/>
          </a:prstGeom>
          <a:noFill/>
        </p:spPr>
        <p:txBody>
          <a:bodyPr wrap="square" rtlCol="0">
            <a:spAutoFit/>
          </a:bodyPr>
          <a:lstStyle/>
          <a:p>
            <a:pPr algn="ctr"/>
            <a:r>
              <a:rPr lang="en-GB" sz="6600" b="1" dirty="0">
                <a:solidFill>
                  <a:srgbClr val="5B9BD5">
                    <a:lumMod val="50000"/>
                  </a:srgbClr>
                </a:solidFill>
                <a:latin typeface="Century Gothic" panose="020B0502020202020204" pitchFamily="34" charset="0"/>
                <a:cs typeface="Calibri" panose="020F0502020204030204" pitchFamily="34" charset="0"/>
              </a:rPr>
              <a:t>… except for</a:t>
            </a:r>
          </a:p>
        </p:txBody>
      </p:sp>
      <p:sp>
        <p:nvSpPr>
          <p:cNvPr id="5" name="TextBox 4"/>
          <p:cNvSpPr txBox="1"/>
          <p:nvPr/>
        </p:nvSpPr>
        <p:spPr>
          <a:xfrm>
            <a:off x="1267893" y="2270449"/>
            <a:ext cx="10924107" cy="2862322"/>
          </a:xfrm>
          <a:prstGeom prst="rect">
            <a:avLst/>
          </a:prstGeom>
          <a:noFill/>
        </p:spPr>
        <p:txBody>
          <a:bodyPr wrap="square" rtlCol="0">
            <a:spAutoFit/>
          </a:bodyPr>
          <a:lstStyle/>
          <a:p>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c</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r</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f</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l</a:t>
            </a:r>
          </a:p>
          <a:p>
            <a:r>
              <a:rPr lang="en-GB" sz="6000" b="1" dirty="0">
                <a:solidFill>
                  <a:srgbClr val="5B9BD5">
                    <a:lumMod val="50000"/>
                  </a:srgbClr>
                </a:solidFill>
                <a:latin typeface="Century Gothic" panose="020B0502020202020204" pitchFamily="34" charset="0"/>
              </a:rPr>
              <a:t>Be  </a:t>
            </a:r>
            <a:r>
              <a:rPr lang="en-GB" sz="6000" b="1" dirty="0">
                <a:solidFill>
                  <a:srgbClr val="E65D00"/>
                </a:solidFill>
                <a:latin typeface="Century Gothic" panose="020B0502020202020204" pitchFamily="34" charset="0"/>
              </a:rPr>
              <a:t>c</a:t>
            </a:r>
            <a:r>
              <a:rPr lang="en-GB" sz="6000" b="1" dirty="0">
                <a:solidFill>
                  <a:srgbClr val="5B9BD5">
                    <a:lumMod val="50000"/>
                  </a:srgbClr>
                </a:solidFill>
                <a:latin typeface="Century Gothic" panose="020B0502020202020204" pitchFamily="34" charset="0"/>
              </a:rPr>
              <a:t> a </a:t>
            </a:r>
            <a:r>
              <a:rPr lang="en-GB" sz="6000" b="1" dirty="0">
                <a:solidFill>
                  <a:srgbClr val="E65D00"/>
                </a:solidFill>
                <a:latin typeface="Century Gothic" panose="020B0502020202020204" pitchFamily="34" charset="0"/>
              </a:rPr>
              <a:t>r</a:t>
            </a:r>
            <a:r>
              <a:rPr lang="en-GB" sz="6000" b="1" dirty="0">
                <a:solidFill>
                  <a:srgbClr val="5B9BD5">
                    <a:lumMod val="50000"/>
                  </a:srgbClr>
                </a:solidFill>
                <a:latin typeface="Century Gothic" panose="020B0502020202020204" pitchFamily="34" charset="0"/>
              </a:rPr>
              <a:t> e </a:t>
            </a:r>
            <a:r>
              <a:rPr lang="en-GB" sz="6000" b="1" dirty="0">
                <a:solidFill>
                  <a:srgbClr val="E65D00"/>
                </a:solidFill>
                <a:latin typeface="Century Gothic" panose="020B0502020202020204" pitchFamily="34" charset="0"/>
              </a:rPr>
              <a:t>f</a:t>
            </a:r>
            <a:r>
              <a:rPr lang="en-GB" sz="6000" b="1" dirty="0">
                <a:solidFill>
                  <a:srgbClr val="5B9BD5">
                    <a:lumMod val="50000"/>
                  </a:srgbClr>
                </a:solidFill>
                <a:latin typeface="Century Gothic" panose="020B0502020202020204" pitchFamily="34" charset="0"/>
              </a:rPr>
              <a:t> u </a:t>
            </a:r>
            <a:r>
              <a:rPr lang="en-GB" sz="6000" b="1" dirty="0">
                <a:solidFill>
                  <a:srgbClr val="E65D00"/>
                </a:solidFill>
                <a:latin typeface="Century Gothic" panose="020B0502020202020204" pitchFamily="34" charset="0"/>
              </a:rPr>
              <a:t>l</a:t>
            </a:r>
            <a:r>
              <a:rPr lang="en-GB" sz="6000" b="1" dirty="0">
                <a:solidFill>
                  <a:srgbClr val="5B9BD5">
                    <a:lumMod val="50000"/>
                  </a:srgbClr>
                </a:solidFill>
                <a:latin typeface="Century Gothic" panose="020B0502020202020204" pitchFamily="34" charset="0"/>
              </a:rPr>
              <a:t>  with these!</a:t>
            </a:r>
          </a:p>
        </p:txBody>
      </p:sp>
    </p:spTree>
    <p:extLst>
      <p:ext uri="{BB962C8B-B14F-4D97-AF65-F5344CB8AC3E}">
        <p14:creationId xmlns:p14="http://schemas.microsoft.com/office/powerpoint/2010/main" val="3580207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3"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43614" y="45341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1378" y="617539"/>
            <a:ext cx="551646" cy="535097"/>
          </a:xfrm>
          <a:prstGeom prst="rect">
            <a:avLst/>
          </a:prstGeom>
        </p:spPr>
      </p:pic>
      <p:sp>
        <p:nvSpPr>
          <p:cNvPr id="6" name="TextBox 5"/>
          <p:cNvSpPr txBox="1"/>
          <p:nvPr/>
        </p:nvSpPr>
        <p:spPr>
          <a:xfrm>
            <a:off x="1222600" y="4784606"/>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7" name="TextBox 6"/>
          <p:cNvSpPr txBox="1"/>
          <p:nvPr/>
        </p:nvSpPr>
        <p:spPr>
          <a:xfrm flipH="1">
            <a:off x="2809315" y="3086354"/>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8" name="TextBox 7"/>
          <p:cNvSpPr txBox="1"/>
          <p:nvPr/>
        </p:nvSpPr>
        <p:spPr>
          <a:xfrm>
            <a:off x="1687872" y="1618831"/>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9" name="TextBox 8"/>
          <p:cNvSpPr txBox="1"/>
          <p:nvPr/>
        </p:nvSpPr>
        <p:spPr>
          <a:xfrm>
            <a:off x="5494817" y="4647953"/>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
        <p:nvSpPr>
          <p:cNvPr id="10" name="TextBox 9"/>
          <p:cNvSpPr txBox="1"/>
          <p:nvPr/>
        </p:nvSpPr>
        <p:spPr>
          <a:xfrm>
            <a:off x="5598377" y="1613868"/>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1"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6"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7"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8"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9" name="Rectangle 18"/>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smtClean="0">
                <a:solidFill>
                  <a:prstClr val="white"/>
                </a:solidFill>
                <a:latin typeface="Century Gothic" panose="020B0502020202020204" pitchFamily="34" charset="0"/>
              </a:rPr>
              <a:t>DÉBUT</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00606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2"/>
                                        </p:tgtEl>
                                      </p:cBhvr>
                                    </p:animEffect>
                                    <p:set>
                                      <p:cBhvr>
                                        <p:cTn id="7"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4898" y="294069"/>
            <a:ext cx="10175775" cy="592812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2100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3" name="TextBox 2"/>
          <p:cNvSpPr txBox="1"/>
          <p:nvPr/>
        </p:nvSpPr>
        <p:spPr>
          <a:xfrm>
            <a:off x="1594770" y="4595951"/>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5" name="TextBox 4"/>
          <p:cNvSpPr txBox="1"/>
          <p:nvPr/>
        </p:nvSpPr>
        <p:spPr>
          <a:xfrm flipH="1">
            <a:off x="3181485" y="2897699"/>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6" name="TextBox 5"/>
          <p:cNvSpPr txBox="1"/>
          <p:nvPr/>
        </p:nvSpPr>
        <p:spPr>
          <a:xfrm>
            <a:off x="2060042" y="1430176"/>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7" name="TextBox 6"/>
          <p:cNvSpPr txBox="1"/>
          <p:nvPr/>
        </p:nvSpPr>
        <p:spPr>
          <a:xfrm>
            <a:off x="5866987" y="4459298"/>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pic>
        <p:nvPicPr>
          <p:cNvPr id="8" name="Picture 7"/>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4319" y="265392"/>
            <a:ext cx="923697" cy="1021198"/>
          </a:xfrm>
          <a:prstGeom prst="rect">
            <a:avLst/>
          </a:prstGeom>
        </p:spPr>
      </p:pic>
      <p:sp>
        <p:nvSpPr>
          <p:cNvPr id="9" name="TextBox 8"/>
          <p:cNvSpPr txBox="1"/>
          <p:nvPr/>
        </p:nvSpPr>
        <p:spPr>
          <a:xfrm>
            <a:off x="5970547" y="1425213"/>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0"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7"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smtClean="0">
                <a:solidFill>
                  <a:prstClr val="white"/>
                </a:solidFill>
                <a:latin typeface="Century Gothic" panose="020B0502020202020204" pitchFamily="34" charset="0"/>
              </a:rPr>
              <a:t>DÉBUT</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09412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1"/>
                                        </p:tgtEl>
                                      </p:cBhvr>
                                    </p:animEffect>
                                    <p:set>
                                      <p:cBhvr>
                                        <p:cTn id="7"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3" name="TextBox 2"/>
          <p:cNvSpPr txBox="1"/>
          <p:nvPr/>
        </p:nvSpPr>
        <p:spPr>
          <a:xfrm>
            <a:off x="8510469" y="477036"/>
            <a:ext cx="2364827"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pri</a:t>
            </a:r>
            <a:r>
              <a:rPr lang="en-GB" sz="6000" dirty="0">
                <a:solidFill>
                  <a:srgbClr val="E65D00"/>
                </a:solidFill>
                <a:latin typeface="Century Gothic" panose="020B0502020202020204" pitchFamily="34" charset="0"/>
                <a:cs typeface="Calibri" panose="020F0502020204030204" pitchFamily="34" charset="0"/>
              </a:rPr>
              <a:t>x</a:t>
            </a:r>
          </a:p>
        </p:txBody>
      </p:sp>
      <p:sp>
        <p:nvSpPr>
          <p:cNvPr id="5" name="TextBox 4"/>
          <p:cNvSpPr txBox="1"/>
          <p:nvPr/>
        </p:nvSpPr>
        <p:spPr>
          <a:xfrm>
            <a:off x="423317" y="3508445"/>
            <a:ext cx="2270235" cy="1015663"/>
          </a:xfrm>
          <a:prstGeom prst="rect">
            <a:avLst/>
          </a:prstGeom>
          <a:noFill/>
        </p:spPr>
        <p:txBody>
          <a:bodyPr wrap="square" rtlCol="0">
            <a:spAutoFit/>
          </a:bodyPr>
          <a:lstStyle/>
          <a:p>
            <a:pPr algn="ctr"/>
            <a:r>
              <a:rPr lang="en-GB" sz="6000" dirty="0">
                <a:solidFill>
                  <a:srgbClr val="5B9BD5">
                    <a:lumMod val="50000"/>
                  </a:srgbClr>
                </a:solidFill>
                <a:latin typeface="Century Gothic" panose="020B0502020202020204" pitchFamily="34" charset="0"/>
                <a:cs typeface="Calibri" panose="020F0502020204030204" pitchFamily="34" charset="0"/>
              </a:rPr>
              <a:t>mo</a:t>
            </a:r>
            <a:r>
              <a:rPr lang="en-GB" sz="6000" dirty="0">
                <a:solidFill>
                  <a:srgbClr val="E65D00"/>
                </a:solidFill>
                <a:latin typeface="Century Gothic" panose="020B0502020202020204" pitchFamily="34" charset="0"/>
                <a:cs typeface="Calibri" panose="020F0502020204030204" pitchFamily="34" charset="0"/>
              </a:rPr>
              <a:t>t</a:t>
            </a:r>
          </a:p>
        </p:txBody>
      </p:sp>
      <p:sp>
        <p:nvSpPr>
          <p:cNvPr id="6" name="TextBox 5"/>
          <p:cNvSpPr txBox="1"/>
          <p:nvPr/>
        </p:nvSpPr>
        <p:spPr>
          <a:xfrm flipH="1">
            <a:off x="4734804" y="2354237"/>
            <a:ext cx="2685502"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gran</a:t>
            </a:r>
            <a:r>
              <a:rPr lang="en-GB" sz="6000" dirty="0">
                <a:solidFill>
                  <a:srgbClr val="E65D00"/>
                </a:solidFill>
                <a:latin typeface="Century Gothic" panose="020B0502020202020204" pitchFamily="34" charset="0"/>
                <a:cs typeface="Calibri" panose="020F0502020204030204" pitchFamily="34" charset="0"/>
              </a:rPr>
              <a:t>d</a:t>
            </a:r>
          </a:p>
        </p:txBody>
      </p:sp>
      <p:sp>
        <p:nvSpPr>
          <p:cNvPr id="7" name="TextBox 6"/>
          <p:cNvSpPr txBox="1"/>
          <p:nvPr/>
        </p:nvSpPr>
        <p:spPr>
          <a:xfrm>
            <a:off x="2532330" y="331931"/>
            <a:ext cx="2017986"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peti</a:t>
            </a:r>
            <a:r>
              <a:rPr lang="en-GB" sz="6000" dirty="0">
                <a:solidFill>
                  <a:srgbClr val="E65D00"/>
                </a:solidFill>
                <a:latin typeface="Century Gothic" panose="020B0502020202020204" pitchFamily="34" charset="0"/>
                <a:cs typeface="Calibri" panose="020F0502020204030204" pitchFamily="34" charset="0"/>
              </a:rPr>
              <a:t>t</a:t>
            </a:r>
          </a:p>
        </p:txBody>
      </p:sp>
      <p:sp>
        <p:nvSpPr>
          <p:cNvPr id="8" name="TextBox 7"/>
          <p:cNvSpPr txBox="1"/>
          <p:nvPr/>
        </p:nvSpPr>
        <p:spPr>
          <a:xfrm>
            <a:off x="9202565" y="3801984"/>
            <a:ext cx="2175862" cy="1015663"/>
          </a:xfrm>
          <a:prstGeom prst="rect">
            <a:avLst/>
          </a:prstGeom>
          <a:noFill/>
        </p:spPr>
        <p:txBody>
          <a:bodyPr wrap="square" rtlCol="0">
            <a:spAutoFit/>
          </a:bodyPr>
          <a:lstStyle/>
          <a:p>
            <a:r>
              <a:rPr lang="en-GB" sz="6000" dirty="0" err="1">
                <a:solidFill>
                  <a:srgbClr val="5B9BD5">
                    <a:lumMod val="50000"/>
                  </a:srgbClr>
                </a:solidFill>
                <a:latin typeface="Century Gothic" panose="020B0502020202020204" pitchFamily="34" charset="0"/>
                <a:cs typeface="Calibri" panose="020F0502020204030204" pitchFamily="34" charset="0"/>
              </a:rPr>
              <a:t>mai</a:t>
            </a:r>
            <a:r>
              <a:rPr lang="en-GB" sz="6000" dirty="0" err="1">
                <a:solidFill>
                  <a:srgbClr val="E65D00"/>
                </a:solidFill>
                <a:latin typeface="Century Gothic" panose="020B0502020202020204" pitchFamily="34" charset="0"/>
                <a:cs typeface="Calibri" panose="020F0502020204030204" pitchFamily="34" charset="0"/>
              </a:rPr>
              <a:t>s</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9"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42" y="1347594"/>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a:off x="3635911" y="1394636"/>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911" y="2209841"/>
            <a:ext cx="3429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06" y="264087"/>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3163" y="1857680"/>
            <a:ext cx="1371776" cy="115915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1528" y="1492699"/>
            <a:ext cx="1353923" cy="1936044"/>
          </a:xfrm>
          <a:prstGeom prst="rect">
            <a:avLst/>
          </a:prstGeom>
        </p:spPr>
      </p:pic>
      <p:sp>
        <p:nvSpPr>
          <p:cNvPr id="15" name="TextBox 14"/>
          <p:cNvSpPr txBox="1"/>
          <p:nvPr/>
        </p:nvSpPr>
        <p:spPr>
          <a:xfrm rot="19534011">
            <a:off x="7480782" y="2080904"/>
            <a:ext cx="1490133" cy="400110"/>
          </a:xfrm>
          <a:prstGeom prst="rect">
            <a:avLst/>
          </a:prstGeom>
          <a:noFill/>
        </p:spPr>
        <p:txBody>
          <a:bodyPr wrap="square" rtlCol="0">
            <a:spAutoFit/>
          </a:bodyPr>
          <a:lstStyle/>
          <a:p>
            <a:r>
              <a:rPr lang="en-GB" sz="2000" b="1" dirty="0" smtClean="0">
                <a:solidFill>
                  <a:prstClr val="black"/>
                </a:solidFill>
              </a:rPr>
              <a:t>€15.95</a:t>
            </a:r>
            <a:endParaRPr lang="en-GB" sz="2000" b="1" dirty="0">
              <a:solidFill>
                <a:prstClr val="black"/>
              </a:solidFill>
            </a:endParaRPr>
          </a:p>
        </p:txBody>
      </p:sp>
      <p:pic>
        <p:nvPicPr>
          <p:cNvPr id="16" name="Picture 2" descr="http://www.clker.com/cliparts/0/F/H/c/a/X/crossword-letter-tiles-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710" y="4510148"/>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207" y="3327109"/>
            <a:ext cx="659644" cy="17956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655" y="4160949"/>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19" name="Down Arrow 18"/>
          <p:cNvSpPr/>
          <p:nvPr/>
        </p:nvSpPr>
        <p:spPr>
          <a:xfrm flipV="1">
            <a:off x="4980495" y="5209050"/>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02565" y="4639647"/>
            <a:ext cx="1455327" cy="1455327"/>
          </a:xfrm>
          <a:prstGeom prst="rect">
            <a:avLst/>
          </a:prstGeom>
        </p:spPr>
      </p:pic>
      <p:pic>
        <p:nvPicPr>
          <p:cNvPr id="21" name="Picture 20"/>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0842" y="120661"/>
            <a:ext cx="1725407" cy="1501302"/>
          </a:xfrm>
          <a:prstGeom prst="rect">
            <a:avLst/>
          </a:prstGeom>
        </p:spPr>
      </p:pic>
      <p:pic>
        <p:nvPicPr>
          <p:cNvPr id="22" name="Picture 21"/>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125838" y="306878"/>
            <a:ext cx="1725407" cy="1501302"/>
          </a:xfrm>
          <a:prstGeom prst="rect">
            <a:avLst/>
          </a:prstGeom>
        </p:spPr>
      </p:pic>
      <p:pic>
        <p:nvPicPr>
          <p:cNvPr id="23" name="Picture 22"/>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14800" y="2132827"/>
            <a:ext cx="2286624" cy="1755643"/>
          </a:xfrm>
          <a:prstGeom prst="rect">
            <a:avLst/>
          </a:prstGeom>
        </p:spPr>
      </p:pic>
      <p:pic>
        <p:nvPicPr>
          <p:cNvPr id="24" name="Picture 23"/>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2286" y="3369900"/>
            <a:ext cx="1725407" cy="1501302"/>
          </a:xfrm>
          <a:prstGeom prst="rect">
            <a:avLst/>
          </a:prstGeom>
        </p:spPr>
      </p:pic>
      <p:pic>
        <p:nvPicPr>
          <p:cNvPr id="25" name="Picture 24"/>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242051" y="3600021"/>
            <a:ext cx="1725407" cy="1501302"/>
          </a:xfrm>
          <a:prstGeom prst="rect">
            <a:avLst/>
          </a:prstGeom>
        </p:spPr>
      </p:pic>
    </p:spTree>
    <p:extLst>
      <p:ext uri="{BB962C8B-B14F-4D97-AF65-F5344CB8AC3E}">
        <p14:creationId xmlns:p14="http://schemas.microsoft.com/office/powerpoint/2010/main" val="420010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0" grpId="0" animBg="1"/>
      <p:bldP spid="15"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207553" y="0"/>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p>
        </p:txBody>
      </p:sp>
      <p:sp>
        <p:nvSpPr>
          <p:cNvPr id="14" name="Title 3"/>
          <p:cNvSpPr txBox="1">
            <a:spLocks/>
          </p:cNvSpPr>
          <p:nvPr/>
        </p:nvSpPr>
        <p:spPr>
          <a:xfrm>
            <a:off x="41201" y="-183566"/>
            <a:ext cx="6802690"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frequency principle</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verb lexicon</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mixed word class vocabulary sets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developing depth </a:t>
            </a:r>
            <a:br>
              <a:rPr lang="en-GB" sz="2800" dirty="0">
                <a:solidFill>
                  <a:prstClr val="white"/>
                </a:solidFill>
                <a:latin typeface="Century Gothic" panose="020B0502020202020204" pitchFamily="34" charset="0"/>
              </a:rPr>
            </a:br>
            <a:r>
              <a:rPr lang="en-GB" sz="2800" dirty="0">
                <a:solidFill>
                  <a:prstClr val="white"/>
                </a:solidFill>
                <a:latin typeface="Century Gothic" panose="020B0502020202020204" pitchFamily="34" charset="0"/>
              </a:rPr>
              <a:t>(e.g. through information gaps)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41201" y="3612566"/>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r>
              <a:rPr lang="en-GB" sz="1400" dirty="0">
                <a:solidFill>
                  <a:srgbClr val="002060"/>
                </a:solidFill>
                <a:latin typeface="Century Gothic" panose="020B0502020202020204" pitchFamily="34" charset="0"/>
                <a:cs typeface="Times New Roman" panose="02020603050405020304" pitchFamily="18" charset="0"/>
              </a:rPr>
              <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418269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Tree>
    <p:extLst>
      <p:ext uri="{BB962C8B-B14F-4D97-AF65-F5344CB8AC3E}">
        <p14:creationId xmlns:p14="http://schemas.microsoft.com/office/powerpoint/2010/main" val="3013153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GCSE frequency lists</a:t>
            </a:r>
          </a:p>
        </p:txBody>
      </p:sp>
      <p:sp>
        <p:nvSpPr>
          <p:cNvPr id="5" name="Content Placeholder 4"/>
          <p:cNvSpPr>
            <a:spLocks noGrp="1"/>
          </p:cNvSpPr>
          <p:nvPr>
            <p:ph idx="1"/>
          </p:nvPr>
        </p:nvSpPr>
        <p:spPr>
          <a:xfrm>
            <a:off x="838200" y="1241483"/>
            <a:ext cx="10515600" cy="5264423"/>
          </a:xfrm>
        </p:spPr>
        <p:txBody>
          <a:bodyPr>
            <a:normAutofit lnSpcReduction="10000"/>
          </a:bodyPr>
          <a:lstStyle/>
          <a:p>
            <a:pPr>
              <a:buFont typeface="Wingdings" panose="05000000000000000000" pitchFamily="2" charset="2"/>
              <a:buChar char="§"/>
            </a:pPr>
            <a:r>
              <a:rPr lang="en-GB" dirty="0"/>
              <a:t>Frequency data have been added to AQA GCSE vocabulary lists for French, German and Spanish</a:t>
            </a:r>
            <a:br>
              <a:rPr lang="en-GB" dirty="0"/>
            </a:br>
            <a:r>
              <a:rPr lang="en-GB" sz="1600" i="1" dirty="0"/>
              <a:t>[Sources: A Frequency Dictionary of Spanish: Core Vocabulary for Learners (Davies &amp; Davies, 2018); A Frequency Dictionary of German (Jones &amp; </a:t>
            </a:r>
            <a:r>
              <a:rPr lang="en-GB" sz="1600" i="1" dirty="0" err="1"/>
              <a:t>Tschirner</a:t>
            </a:r>
            <a:r>
              <a:rPr lang="en-GB" sz="1600" i="1" dirty="0"/>
              <a:t>, 2006) and A Frequency Dictionary of French (</a:t>
            </a:r>
            <a:r>
              <a:rPr lang="en-GB" sz="1600" i="1" dirty="0" err="1"/>
              <a:t>Londsale</a:t>
            </a:r>
            <a:r>
              <a:rPr lang="en-GB" sz="1600" i="1" dirty="0"/>
              <a:t> &amp; Le Bras, 2009), published by Routledge.]</a:t>
            </a:r>
          </a:p>
          <a:p>
            <a:pPr>
              <a:buFont typeface="Wingdings" panose="05000000000000000000" pitchFamily="2" charset="2"/>
              <a:buChar char="§"/>
            </a:pPr>
            <a:r>
              <a:rPr lang="en-GB" dirty="0"/>
              <a:t>The lists are available in a variety of formats: Excel (full list), Word – A-Z, by topic, by parts of speech</a:t>
            </a:r>
          </a:p>
          <a:p>
            <a:pPr>
              <a:buFont typeface="Wingdings" panose="05000000000000000000" pitchFamily="2" charset="2"/>
              <a:buChar char="§"/>
            </a:pPr>
            <a:r>
              <a:rPr lang="en-GB" dirty="0"/>
              <a:t>Teachers may use the frequency data to:</a:t>
            </a:r>
          </a:p>
          <a:p>
            <a:pPr lvl="1">
              <a:buFont typeface="Wingdings" panose="05000000000000000000" pitchFamily="2" charset="2"/>
              <a:buChar char="§"/>
            </a:pPr>
            <a:r>
              <a:rPr lang="en-GB" dirty="0"/>
              <a:t>inform the SOW design </a:t>
            </a:r>
          </a:p>
          <a:p>
            <a:pPr lvl="1">
              <a:buFont typeface="Wingdings" panose="05000000000000000000" pitchFamily="2" charset="2"/>
              <a:buChar char="§"/>
            </a:pPr>
            <a:r>
              <a:rPr lang="en-GB" dirty="0"/>
              <a:t>stimulate interest amongst pupils (and teachers!)</a:t>
            </a:r>
          </a:p>
          <a:p>
            <a:pPr lvl="1">
              <a:buFont typeface="Wingdings" panose="05000000000000000000" pitchFamily="2" charset="2"/>
              <a:buChar char="§"/>
            </a:pPr>
            <a:r>
              <a:rPr lang="en-GB" dirty="0"/>
              <a:t>teach multiple meanings of the same word</a:t>
            </a:r>
          </a:p>
          <a:p>
            <a:pPr lvl="1">
              <a:buFont typeface="Wingdings" panose="05000000000000000000" pitchFamily="2" charset="2"/>
              <a:buChar char="§"/>
            </a:pPr>
            <a:r>
              <a:rPr lang="en-GB" dirty="0"/>
              <a:t>teach vocabulary in multiple word class clusters</a:t>
            </a:r>
          </a:p>
          <a:p>
            <a:pPr lvl="1">
              <a:buFont typeface="Wingdings" panose="05000000000000000000" pitchFamily="2" charset="2"/>
              <a:buChar char="§"/>
            </a:pPr>
            <a:r>
              <a:rPr lang="en-GB" dirty="0"/>
              <a:t>teach relations between words within word families</a:t>
            </a:r>
          </a:p>
          <a:p>
            <a:pPr lvl="1">
              <a:buFont typeface="Wingdings" panose="05000000000000000000" pitchFamily="2" charset="2"/>
              <a:buChar char="§"/>
            </a:pPr>
            <a:r>
              <a:rPr lang="en-GB" dirty="0"/>
              <a:t>teach cognate patterns</a:t>
            </a:r>
          </a:p>
          <a:p>
            <a:pPr lvl="1">
              <a:buFont typeface="Wingdings" panose="05000000000000000000" pitchFamily="2" charset="2"/>
              <a:buChar char="§"/>
            </a:pPr>
            <a:r>
              <a:rPr lang="en-GB" dirty="0"/>
              <a:t>highlight differences between high frequency words and awarding body lists</a:t>
            </a:r>
          </a:p>
          <a:p>
            <a:pPr lvl="1">
              <a:buFont typeface="Wingdings" panose="05000000000000000000" pitchFamily="2" charset="2"/>
              <a:buChar char="§"/>
            </a:pPr>
            <a:endParaRPr lang="en-GB" dirty="0"/>
          </a:p>
          <a:p>
            <a:pPr>
              <a:buFont typeface="Wingdings" panose="05000000000000000000" pitchFamily="2" charset="2"/>
              <a:buChar char="§"/>
            </a:pPr>
            <a:endParaRPr lang="en-GB" dirty="0"/>
          </a:p>
        </p:txBody>
      </p:sp>
      <p:sp>
        <p:nvSpPr>
          <p:cNvPr id="6" name="TextBox 5"/>
          <p:cNvSpPr txBox="1"/>
          <p:nvPr/>
        </p:nvSpPr>
        <p:spPr>
          <a:xfrm>
            <a:off x="5612524" y="6480068"/>
            <a:ext cx="3898519"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 / Emma Marsden</a:t>
            </a:r>
          </a:p>
        </p:txBody>
      </p:sp>
    </p:spTree>
    <p:extLst>
      <p:ext uri="{BB962C8B-B14F-4D97-AF65-F5344CB8AC3E}">
        <p14:creationId xmlns:p14="http://schemas.microsoft.com/office/powerpoint/2010/main" val="20297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7274" y="163238"/>
            <a:ext cx="8540312" cy="5991721"/>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Inge </a:t>
            </a:r>
            <a:r>
              <a:rPr lang="en-GB" sz="1200" dirty="0" err="1">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67230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554543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71423" y="0"/>
            <a:ext cx="7919508" cy="1325563"/>
          </a:xfrm>
        </p:spPr>
        <p:txBody>
          <a:bodyPr>
            <a:normAutofit/>
          </a:bodyPr>
          <a:lstStyle/>
          <a:p>
            <a:r>
              <a:rPr lang="en-GB" sz="2800" b="1" dirty="0">
                <a:solidFill>
                  <a:schemeClr val="bg1"/>
                </a:solidFill>
              </a:rPr>
              <a:t>First encounters with high-frequency verbs</a:t>
            </a:r>
          </a:p>
        </p:txBody>
      </p:sp>
      <p:sp>
        <p:nvSpPr>
          <p:cNvPr id="5" name="Content Placeholder 4"/>
          <p:cNvSpPr>
            <a:spLocks noGrp="1"/>
          </p:cNvSpPr>
          <p:nvPr>
            <p:ph idx="1"/>
          </p:nvPr>
        </p:nvSpPr>
        <p:spPr>
          <a:xfrm>
            <a:off x="838199" y="1538385"/>
            <a:ext cx="10777151" cy="3973068"/>
          </a:xfrm>
        </p:spPr>
        <p:txBody>
          <a:bodyPr>
            <a:normAutofit/>
          </a:bodyPr>
          <a:lstStyle/>
          <a:p>
            <a:pPr>
              <a:lnSpc>
                <a:spcPct val="100000"/>
              </a:lnSpc>
              <a:buFont typeface="Wingdings" panose="05000000000000000000" pitchFamily="2" charset="2"/>
              <a:buChar char="§"/>
            </a:pPr>
            <a:r>
              <a:rPr lang="en-GB" dirty="0"/>
              <a:t>25 highest frequency verbs</a:t>
            </a:r>
          </a:p>
          <a:p>
            <a:pPr>
              <a:lnSpc>
                <a:spcPct val="100000"/>
              </a:lnSpc>
              <a:buFont typeface="Wingdings" panose="05000000000000000000" pitchFamily="2" charset="2"/>
              <a:buChar char="§"/>
            </a:pPr>
            <a:r>
              <a:rPr lang="en-GB" dirty="0"/>
              <a:t>15 high </a:t>
            </a:r>
            <a:r>
              <a:rPr lang="en-GB" dirty="0" smtClean="0"/>
              <a:t>frequency prototype verbs</a:t>
            </a:r>
            <a:endParaRPr lang="en-GB" dirty="0"/>
          </a:p>
          <a:p>
            <a:pPr>
              <a:lnSpc>
                <a:spcPct val="100000"/>
              </a:lnSpc>
              <a:buFont typeface="Wingdings" panose="05000000000000000000" pitchFamily="2" charset="2"/>
              <a:buChar char="§"/>
            </a:pPr>
            <a:r>
              <a:rPr lang="en-GB" dirty="0"/>
              <a:t>Sets of six slides per verb</a:t>
            </a:r>
          </a:p>
          <a:p>
            <a:pPr>
              <a:lnSpc>
                <a:spcPct val="100000"/>
              </a:lnSpc>
              <a:buFont typeface="Wingdings" panose="05000000000000000000" pitchFamily="2" charset="2"/>
              <a:buChar char="§"/>
            </a:pPr>
            <a:r>
              <a:rPr lang="en-GB" dirty="0"/>
              <a:t>Long form (infinitive) and short form (3</a:t>
            </a:r>
            <a:r>
              <a:rPr lang="en-GB" baseline="30000" dirty="0"/>
              <a:t>rd</a:t>
            </a:r>
            <a:r>
              <a:rPr lang="en-GB" dirty="0"/>
              <a:t> person singular)</a:t>
            </a:r>
          </a:p>
          <a:p>
            <a:pPr>
              <a:lnSpc>
                <a:spcPct val="100000"/>
              </a:lnSpc>
              <a:buFont typeface="Wingdings" panose="05000000000000000000" pitchFamily="2" charset="2"/>
              <a:buChar char="§"/>
            </a:pPr>
            <a:r>
              <a:rPr lang="en-GB" dirty="0"/>
              <a:t>Sentences (revisiting high-frequency (phonics) vocabulary)</a:t>
            </a:r>
          </a:p>
          <a:p>
            <a:pPr>
              <a:lnSpc>
                <a:spcPct val="100000"/>
              </a:lnSpc>
              <a:buFont typeface="Wingdings" panose="05000000000000000000" pitchFamily="2" charset="2"/>
              <a:buChar char="§"/>
            </a:pPr>
            <a:r>
              <a:rPr lang="en-GB" dirty="0"/>
              <a:t>Audio-embedded versions</a:t>
            </a:r>
          </a:p>
        </p:txBody>
      </p:sp>
      <p:sp>
        <p:nvSpPr>
          <p:cNvPr id="2" name="Rectangle 1"/>
          <p:cNvSpPr/>
          <p:nvPr/>
        </p:nvSpPr>
        <p:spPr>
          <a:xfrm>
            <a:off x="416010" y="5511453"/>
            <a:ext cx="11532973" cy="646331"/>
          </a:xfrm>
          <a:prstGeom prst="rect">
            <a:avLst/>
          </a:prstGeom>
        </p:spPr>
        <p:txBody>
          <a:bodyPr wrap="square">
            <a:spAutoFit/>
          </a:bodyPr>
          <a:lstStyle/>
          <a:p>
            <a:r>
              <a:rPr lang="en-GB" i="1" dirty="0">
                <a:solidFill>
                  <a:srgbClr val="4472C4">
                    <a:lumMod val="50000"/>
                  </a:srgbClr>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rgbClr val="4472C4">
                    <a:lumMod val="50000"/>
                  </a:srgbClr>
                </a:solidFill>
                <a:latin typeface="Century Gothic" panose="020B0502020202020204" pitchFamily="34" charset="0"/>
              </a:rPr>
              <a:t>st</a:t>
            </a:r>
            <a:r>
              <a:rPr lang="en-GB" i="1" dirty="0">
                <a:solidFill>
                  <a:srgbClr val="4472C4">
                    <a:lumMod val="50000"/>
                  </a:srgbClr>
                </a:solidFill>
                <a:latin typeface="Century Gothic" panose="020B0502020202020204" pitchFamily="34" charset="0"/>
              </a:rPr>
              <a:t> and 2</a:t>
            </a:r>
            <a:r>
              <a:rPr lang="en-GB" i="1" baseline="30000" dirty="0">
                <a:solidFill>
                  <a:srgbClr val="4472C4">
                    <a:lumMod val="50000"/>
                  </a:srgbClr>
                </a:solidFill>
                <a:latin typeface="Century Gothic" panose="020B0502020202020204" pitchFamily="34" charset="0"/>
              </a:rPr>
              <a:t>nd</a:t>
            </a:r>
            <a:r>
              <a:rPr lang="en-GB" i="1" dirty="0">
                <a:solidFill>
                  <a:srgbClr val="4472C4">
                    <a:lumMod val="50000"/>
                  </a:srgbClr>
                </a:solidFill>
                <a:latin typeface="Century Gothic" panose="020B0502020202020204" pitchFamily="34" charset="0"/>
              </a:rPr>
              <a:t> person singular)</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Emma Marsden</a:t>
            </a:r>
          </a:p>
        </p:txBody>
      </p:sp>
    </p:spTree>
    <p:extLst>
      <p:ext uri="{BB962C8B-B14F-4D97-AF65-F5344CB8AC3E}">
        <p14:creationId xmlns:p14="http://schemas.microsoft.com/office/powerpoint/2010/main" val="354826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Examples – 25 verbs</a:t>
            </a:r>
          </a:p>
        </p:txBody>
      </p:sp>
      <p:sp>
        <p:nvSpPr>
          <p:cNvPr id="5" name="Content Placeholder 4"/>
          <p:cNvSpPr>
            <a:spLocks noGrp="1"/>
          </p:cNvSpPr>
          <p:nvPr>
            <p:ph idx="1"/>
          </p:nvPr>
        </p:nvSpPr>
        <p:spPr>
          <a:xfrm>
            <a:off x="825843" y="1646394"/>
            <a:ext cx="10515600" cy="5264423"/>
          </a:xfrm>
        </p:spPr>
        <p:txBody>
          <a:bodyPr>
            <a:normAutofit/>
          </a:bodyPr>
          <a:lstStyle/>
          <a:p>
            <a:pPr>
              <a:lnSpc>
                <a:spcPct val="250000"/>
              </a:lnSpc>
              <a:buFont typeface="Wingdings" panose="05000000000000000000" pitchFamily="2" charset="2"/>
              <a:buChar char="§"/>
            </a:pPr>
            <a:r>
              <a:rPr lang="en-GB" dirty="0">
                <a:hlinkClick r:id="rId4" action="ppaction://hlinksldjump"/>
              </a:rPr>
              <a:t>French [faire]</a:t>
            </a:r>
            <a:endParaRPr lang="en-GB" dirty="0"/>
          </a:p>
          <a:p>
            <a:pPr>
              <a:lnSpc>
                <a:spcPct val="250000"/>
              </a:lnSpc>
              <a:buFont typeface="Wingdings" panose="05000000000000000000" pitchFamily="2" charset="2"/>
              <a:buChar char="§"/>
            </a:pPr>
            <a:r>
              <a:rPr lang="en-GB" dirty="0">
                <a:hlinkClick r:id="rId5" action="ppaction://hlinksldjump"/>
              </a:rPr>
              <a:t>German [</a:t>
            </a:r>
            <a:r>
              <a:rPr lang="en-GB" dirty="0" err="1">
                <a:hlinkClick r:id="rId5" action="ppaction://hlinksldjump"/>
              </a:rPr>
              <a:t>haben</a:t>
            </a:r>
            <a:r>
              <a:rPr lang="en-GB" dirty="0">
                <a:hlinkClick r:id="rId5" action="ppaction://hlinksldjump"/>
              </a:rPr>
              <a:t>]</a:t>
            </a:r>
            <a:endParaRPr lang="en-GB" dirty="0"/>
          </a:p>
          <a:p>
            <a:pPr>
              <a:lnSpc>
                <a:spcPct val="250000"/>
              </a:lnSpc>
              <a:buFont typeface="Wingdings" panose="05000000000000000000" pitchFamily="2" charset="2"/>
              <a:buChar char="§"/>
            </a:pPr>
            <a:r>
              <a:rPr lang="en-GB" dirty="0">
                <a:hlinkClick r:id="rId6" action="ppaction://hlinksldjump"/>
              </a:rPr>
              <a:t>Spanish [</a:t>
            </a:r>
            <a:r>
              <a:rPr lang="en-GB" dirty="0" err="1">
                <a:hlinkClick r:id="rId6" action="ppaction://hlinksldjump"/>
              </a:rPr>
              <a:t>ser</a:t>
            </a:r>
            <a:r>
              <a:rPr lang="en-GB" dirty="0">
                <a:hlinkClick r:id="rId6" action="ppaction://hlinksldjump"/>
              </a:rPr>
              <a:t>]</a:t>
            </a:r>
            <a:endParaRPr lang="en-GB" dirty="0"/>
          </a:p>
        </p:txBody>
      </p:sp>
    </p:spTree>
    <p:extLst>
      <p:ext uri="{BB962C8B-B14F-4D97-AF65-F5344CB8AC3E}">
        <p14:creationId xmlns:p14="http://schemas.microsoft.com/office/powerpoint/2010/main" val="2246748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9" name="TextBox 8"/>
          <p:cNvSpPr txBox="1"/>
          <p:nvPr/>
        </p:nvSpPr>
        <p:spPr>
          <a:xfrm>
            <a:off x="2774400" y="2201853"/>
            <a:ext cx="700264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doing, making]</a:t>
            </a:r>
          </a:p>
        </p:txBody>
      </p:sp>
      <p:sp>
        <p:nvSpPr>
          <p:cNvPr id="10" name="TextBox 9"/>
          <p:cNvSpPr txBox="1"/>
          <p:nvPr/>
        </p:nvSpPr>
        <p:spPr>
          <a:xfrm>
            <a:off x="3038170" y="3357272"/>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1" name="TextBox 10"/>
          <p:cNvSpPr txBox="1"/>
          <p:nvPr/>
        </p:nvSpPr>
        <p:spPr>
          <a:xfrm>
            <a:off x="3038169" y="5083336"/>
            <a:ext cx="733675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Tree>
    <p:extLst>
      <p:ext uri="{BB962C8B-B14F-4D97-AF65-F5344CB8AC3E}">
        <p14:creationId xmlns:p14="http://schemas.microsoft.com/office/powerpoint/2010/main" val="41808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24" y="362050"/>
            <a:ext cx="11928676" cy="1325563"/>
          </a:xfrm>
        </p:spPr>
        <p:txBody>
          <a:bodyPr>
            <a:normAutofit/>
          </a:bodyPr>
          <a:lstStyle/>
          <a:p>
            <a:r>
              <a:rPr lang="en-GB" dirty="0"/>
              <a:t>10 </a:t>
            </a:r>
            <a:r>
              <a:rPr lang="en-GB" sz="2400" b="1" dirty="0">
                <a:solidFill>
                  <a:srgbClr val="EA5F00"/>
                </a:solidFill>
              </a:rPr>
              <a:t>little</a:t>
            </a:r>
            <a:r>
              <a:rPr lang="en-GB" dirty="0"/>
              <a:t> changes that make a </a:t>
            </a:r>
            <a:r>
              <a:rPr lang="en-GB" b="1" dirty="0">
                <a:solidFill>
                  <a:srgbClr val="EA5F00"/>
                </a:solidFill>
              </a:rPr>
              <a:t>BIG</a:t>
            </a:r>
            <a:r>
              <a:rPr lang="en-GB" dirty="0"/>
              <a:t> difference</a:t>
            </a:r>
          </a:p>
        </p:txBody>
      </p:sp>
      <p:sp>
        <p:nvSpPr>
          <p:cNvPr id="3" name="Content Placeholder 2"/>
          <p:cNvSpPr>
            <a:spLocks noGrp="1"/>
          </p:cNvSpPr>
          <p:nvPr>
            <p:ph idx="1"/>
          </p:nvPr>
        </p:nvSpPr>
        <p:spPr>
          <a:xfrm>
            <a:off x="490960" y="1626851"/>
            <a:ext cx="11701040" cy="5000264"/>
          </a:xfrm>
        </p:spPr>
        <p:txBody>
          <a:bodyPr>
            <a:normAutofit fontScale="92500" lnSpcReduction="20000"/>
          </a:bodyPr>
          <a:lstStyle/>
          <a:p>
            <a:pPr>
              <a:buFont typeface="Wingdings" panose="05000000000000000000" pitchFamily="2" charset="2"/>
              <a:buChar char="§"/>
            </a:pPr>
            <a:r>
              <a:rPr lang="en-GB" dirty="0"/>
              <a:t>Phonics </a:t>
            </a:r>
          </a:p>
          <a:p>
            <a:pPr lvl="1">
              <a:buFont typeface="Wingdings" panose="05000000000000000000" pitchFamily="2" charset="2"/>
              <a:buChar char="§"/>
            </a:pPr>
            <a:r>
              <a:rPr lang="en-GB" dirty="0"/>
              <a:t>high-frequency ‘source’ and ‘cluster’ words</a:t>
            </a:r>
          </a:p>
          <a:p>
            <a:pPr lvl="1">
              <a:buFont typeface="Wingdings" panose="05000000000000000000" pitchFamily="2" charset="2"/>
              <a:buChar char="§"/>
            </a:pPr>
            <a:r>
              <a:rPr lang="en-GB" dirty="0"/>
              <a:t>staged roll out with more intensive practice activities (and systematic revisiting)</a:t>
            </a:r>
          </a:p>
          <a:p>
            <a:pPr lvl="1">
              <a:buFont typeface="Wingdings" panose="05000000000000000000" pitchFamily="2" charset="2"/>
              <a:buChar char="§"/>
            </a:pPr>
            <a:r>
              <a:rPr lang="en-GB" dirty="0"/>
              <a:t>much more time for French</a:t>
            </a:r>
          </a:p>
          <a:p>
            <a:pPr lvl="1">
              <a:buFont typeface="Wingdings" panose="05000000000000000000" pitchFamily="2" charset="2"/>
              <a:buChar char="§"/>
            </a:pPr>
            <a:endParaRPr lang="en-GB" dirty="0"/>
          </a:p>
          <a:p>
            <a:pPr>
              <a:buFont typeface="Wingdings" panose="05000000000000000000" pitchFamily="2" charset="2"/>
              <a:buChar char="§"/>
            </a:pPr>
            <a:r>
              <a:rPr lang="en-GB" dirty="0"/>
              <a:t>Vocabulary</a:t>
            </a:r>
          </a:p>
          <a:p>
            <a:pPr lvl="1">
              <a:buFont typeface="Wingdings" panose="05000000000000000000" pitchFamily="2" charset="2"/>
              <a:buChar char="§"/>
            </a:pPr>
            <a:r>
              <a:rPr lang="en-GB" dirty="0"/>
              <a:t>the frequency principle</a:t>
            </a:r>
          </a:p>
          <a:p>
            <a:pPr lvl="1">
              <a:buFont typeface="Wingdings" panose="05000000000000000000" pitchFamily="2" charset="2"/>
              <a:buChar char="§"/>
            </a:pPr>
            <a:r>
              <a:rPr lang="en-GB" dirty="0"/>
              <a:t>the verb lexicon</a:t>
            </a:r>
          </a:p>
          <a:p>
            <a:pPr lvl="1">
              <a:buFont typeface="Wingdings" panose="05000000000000000000" pitchFamily="2" charset="2"/>
              <a:buChar char="§"/>
            </a:pPr>
            <a:r>
              <a:rPr lang="en-GB" dirty="0"/>
              <a:t>mixed word class vocabulary sets</a:t>
            </a:r>
          </a:p>
          <a:p>
            <a:pPr lvl="1">
              <a:buFont typeface="Wingdings" panose="05000000000000000000" pitchFamily="2" charset="2"/>
              <a:buChar char="§"/>
            </a:pPr>
            <a:r>
              <a:rPr lang="en-GB" dirty="0"/>
              <a:t>developing depth (e.g. through information gaps)</a:t>
            </a:r>
          </a:p>
          <a:p>
            <a:pPr lvl="1">
              <a:buFont typeface="Wingdings" panose="05000000000000000000" pitchFamily="2" charset="2"/>
              <a:buChar char="§"/>
            </a:pPr>
            <a:r>
              <a:rPr lang="en-GB" dirty="0"/>
              <a:t>Systematic 4-stage revisiting (within a week, within a month, within a term, within a year)</a:t>
            </a:r>
            <a:br>
              <a:rPr lang="en-GB" dirty="0"/>
            </a:br>
            <a:endParaRPr lang="en-GB" dirty="0"/>
          </a:p>
          <a:p>
            <a:pPr>
              <a:buFont typeface="Wingdings" panose="05000000000000000000" pitchFamily="2" charset="2"/>
              <a:buChar char="§"/>
            </a:pPr>
            <a:r>
              <a:rPr lang="en-GB" dirty="0"/>
              <a:t>Grammar</a:t>
            </a:r>
          </a:p>
          <a:p>
            <a:pPr lvl="1">
              <a:buFont typeface="Wingdings" panose="05000000000000000000" pitchFamily="2" charset="2"/>
              <a:buChar char="§"/>
            </a:pPr>
            <a:r>
              <a:rPr lang="en-GB" dirty="0"/>
              <a:t>verb paradigms (staging / minimal pairs)</a:t>
            </a:r>
          </a:p>
          <a:p>
            <a:pPr lvl="1">
              <a:buFont typeface="Wingdings" panose="05000000000000000000" pitchFamily="2" charset="2"/>
              <a:buChar char="§"/>
            </a:pPr>
            <a:r>
              <a:rPr lang="en-GB" dirty="0"/>
              <a:t>input processing</a:t>
            </a:r>
          </a:p>
          <a:p>
            <a:pPr lvl="1">
              <a:buFont typeface="Wingdings" panose="05000000000000000000" pitchFamily="2" charset="2"/>
              <a:buChar char="§"/>
            </a:pPr>
            <a:r>
              <a:rPr lang="en-GB" dirty="0"/>
              <a:t>output activities (trapping the forms)</a:t>
            </a:r>
          </a:p>
        </p:txBody>
      </p:sp>
      <p:cxnSp>
        <p:nvCxnSpPr>
          <p:cNvPr id="6" name="Straight Connector 5">
            <a:extLst>
              <a:ext uri="{FF2B5EF4-FFF2-40B4-BE49-F238E27FC236}">
                <a16:creationId xmlns="" xmlns:a16="http://schemas.microsoft.com/office/drawing/2014/main" id="{D9589658-053C-4507-A009-E08C4EA143B5}"/>
              </a:ext>
            </a:extLst>
          </p:cNvPr>
          <p:cNvCxnSpPr>
            <a:cxnSpLocks/>
          </p:cNvCxnSpPr>
          <p:nvPr/>
        </p:nvCxnSpPr>
        <p:spPr>
          <a:xfrm flipV="1">
            <a:off x="490960" y="749701"/>
            <a:ext cx="529389" cy="550260"/>
          </a:xfrm>
          <a:prstGeom prst="line">
            <a:avLst/>
          </a:prstGeom>
          <a:ln w="57150">
            <a:solidFill>
              <a:srgbClr val="EA5F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 xmlns:a16="http://schemas.microsoft.com/office/drawing/2014/main" id="{C0B72F36-75F1-4EE1-8117-4302C6D3CAF6}"/>
              </a:ext>
            </a:extLst>
          </p:cNvPr>
          <p:cNvSpPr txBox="1">
            <a:spLocks/>
          </p:cNvSpPr>
          <p:nvPr/>
        </p:nvSpPr>
        <p:spPr>
          <a:xfrm>
            <a:off x="263324" y="247449"/>
            <a:ext cx="11928676"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11 </a:t>
            </a:r>
            <a:r>
              <a:rPr lang="en-GB" sz="2400" b="1" dirty="0">
                <a:solidFill>
                  <a:srgbClr val="EA5F00"/>
                </a:solidFill>
              </a:rPr>
              <a:t>little</a:t>
            </a:r>
            <a:r>
              <a:rPr lang="en-GB" dirty="0"/>
              <a:t> changes that make a </a:t>
            </a:r>
            <a:r>
              <a:rPr lang="en-GB" b="1" dirty="0">
                <a:solidFill>
                  <a:srgbClr val="EA5F00"/>
                </a:solidFill>
              </a:rPr>
              <a:t>BIG</a:t>
            </a:r>
            <a:r>
              <a:rPr lang="en-GB" dirty="0"/>
              <a:t> difference</a:t>
            </a:r>
          </a:p>
        </p:txBody>
      </p:sp>
    </p:spTree>
    <p:extLst>
      <p:ext uri="{BB962C8B-B14F-4D97-AF65-F5344CB8AC3E}">
        <p14:creationId xmlns:p14="http://schemas.microsoft.com/office/powerpoint/2010/main" val="2363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8" name="TextBox 7"/>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12" name="TextBox 11"/>
          <p:cNvSpPr txBox="1"/>
          <p:nvPr/>
        </p:nvSpPr>
        <p:spPr>
          <a:xfrm>
            <a:off x="2541624" y="2124254"/>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making, doing]</a:t>
            </a:r>
          </a:p>
        </p:txBody>
      </p:sp>
      <p:sp>
        <p:nvSpPr>
          <p:cNvPr id="13" name="TextBox 12"/>
          <p:cNvSpPr txBox="1"/>
          <p:nvPr/>
        </p:nvSpPr>
        <p:spPr>
          <a:xfrm>
            <a:off x="2965018" y="337864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4" name="TextBox 13"/>
          <p:cNvSpPr txBox="1"/>
          <p:nvPr/>
        </p:nvSpPr>
        <p:spPr>
          <a:xfrm>
            <a:off x="2965017" y="5074391"/>
            <a:ext cx="726271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
        <p:nvSpPr>
          <p:cNvPr id="15" name="Action Button: Help 1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Action Button: Help 15">
            <a:hlinkClick r:id="" action="ppaction://noaction" highlightClick="1"/>
          </p:cNvPr>
          <p:cNvSpPr/>
          <p:nvPr/>
        </p:nvSpPr>
        <p:spPr>
          <a:xfrm>
            <a:off x="2541624" y="507439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0910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2381028" y="2196517"/>
            <a:ext cx="784670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2933323" y="3350789"/>
            <a:ext cx="6225922"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 </a:t>
            </a:r>
            <a:r>
              <a:rPr lang="en-GB" sz="6000" b="1" dirty="0">
                <a:solidFill>
                  <a:srgbClr val="EA5F00"/>
                </a:solidFill>
                <a:latin typeface="Century Gothic" panose="020B0502020202020204" pitchFamily="34" charset="0"/>
                <a:cs typeface="Calibri" panose="020F0502020204030204" pitchFamily="34" charset="0"/>
              </a:rPr>
              <a:t>fait</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0" y="4351174"/>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 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81530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fait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70" y="2176662"/>
            <a:ext cx="626409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doing, making]</a:t>
            </a:r>
          </a:p>
        </p:txBody>
      </p:sp>
      <p:sp>
        <p:nvSpPr>
          <p:cNvPr id="5" name="TextBox 4"/>
          <p:cNvSpPr txBox="1"/>
          <p:nvPr/>
        </p:nvSpPr>
        <p:spPr>
          <a:xfrm>
            <a:off x="1115366" y="4037385"/>
            <a:ext cx="9652335"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a:t>
            </a:r>
            <a:r>
              <a:rPr lang="fr" sz="6000" b="1" dirty="0">
                <a:solidFill>
                  <a:srgbClr val="EA5F00"/>
                </a:solidFill>
                <a:latin typeface="Century Gothic" panose="020B0502020202020204" pitchFamily="34" charset="0"/>
                <a:cs typeface="Calibri" panose="020F0502020204030204" pitchFamily="34" charset="0"/>
              </a:rPr>
              <a:t>faire</a:t>
            </a:r>
            <a:r>
              <a:rPr lang="fr" sz="6000" dirty="0">
                <a:solidFill>
                  <a:srgbClr val="5B9BD5">
                    <a:lumMod val="50000"/>
                  </a:srgbClr>
                </a:solidFill>
                <a:latin typeface="Century Gothic" panose="020B0502020202020204" pitchFamily="34" charset="0"/>
              </a:rPr>
              <a:t>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8623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aime_faire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3038170" y="2177384"/>
            <a:ext cx="691472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making]</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168713" y="3244587"/>
            <a:ext cx="6250685"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2637953" y="4375241"/>
            <a:ext cx="8160133"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 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10" name="Rectangle 9"/>
          <p:cNvSpPr/>
          <p:nvPr/>
        </p:nvSpPr>
        <p:spPr>
          <a:xfrm>
            <a:off x="5711745" y="3244587"/>
            <a:ext cx="1322798"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fait</a:t>
            </a:r>
            <a:endParaRPr lang="en-GB" sz="6000" dirty="0">
              <a:solidFill>
                <a:prstClr val="black"/>
              </a:solidFill>
            </a:endParaRPr>
          </a:p>
        </p:txBody>
      </p:sp>
    </p:spTree>
    <p:extLst>
      <p:ext uri="{BB962C8B-B14F-4D97-AF65-F5344CB8AC3E}">
        <p14:creationId xmlns:p14="http://schemas.microsoft.com/office/powerpoint/2010/main" val="48584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fa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Zara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Zara_fait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69" y="2176662"/>
            <a:ext cx="680921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|doing, making]</a:t>
            </a:r>
          </a:p>
        </p:txBody>
      </p:sp>
      <p:sp>
        <p:nvSpPr>
          <p:cNvPr id="5" name="TextBox 4"/>
          <p:cNvSpPr txBox="1"/>
          <p:nvPr/>
        </p:nvSpPr>
        <p:spPr>
          <a:xfrm>
            <a:off x="2495653" y="4061381"/>
            <a:ext cx="9493148"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____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399692" y="5053048"/>
            <a:ext cx="573258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 xmlns:a16="http://schemas.microsoft.com/office/drawing/2014/main" id="{3095B070-9F18-1047-AD42-62F8B79E04A2}"/>
              </a:ext>
            </a:extLst>
          </p:cNvPr>
          <p:cNvSpPr/>
          <p:nvPr/>
        </p:nvSpPr>
        <p:spPr>
          <a:xfrm>
            <a:off x="7422587" y="4078026"/>
            <a:ext cx="1830950" cy="1015663"/>
          </a:xfrm>
          <a:prstGeom prst="rect">
            <a:avLst/>
          </a:prstGeom>
        </p:spPr>
        <p:txBody>
          <a:bodyPr wrap="none">
            <a:spAutoFit/>
          </a:bodyPr>
          <a:lstStyle/>
          <a:p>
            <a:r>
              <a:rPr lang="fr" sz="6000" b="1" dirty="0">
                <a:solidFill>
                  <a:srgbClr val="EA5F00"/>
                </a:solidFill>
                <a:latin typeface="Century Gothic" panose="020B0502020202020204" pitchFamily="34" charset="0"/>
                <a:cs typeface="Calibri" panose="020F0502020204030204" pitchFamily="34" charset="0"/>
              </a:rPr>
              <a:t>faire</a:t>
            </a:r>
            <a:endParaRPr lang="en-GB" sz="6000" dirty="0">
              <a:solidFill>
                <a:prstClr val="black"/>
              </a:solidFill>
            </a:endParaRPr>
          </a:p>
        </p:txBody>
      </p:sp>
      <p:sp>
        <p:nvSpPr>
          <p:cNvPr id="11" name="Action Button: End 10">
            <a:hlinkClick r:id="rId7"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23562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Fai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Zara_aime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Zara_aime_faire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7" name="TextBox 6"/>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8" name="TextBox 7"/>
          <p:cNvSpPr txBox="1"/>
          <p:nvPr/>
        </p:nvSpPr>
        <p:spPr>
          <a:xfrm>
            <a:off x="3033044" y="3265681"/>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9" name="TextBox 8"/>
          <p:cNvSpPr txBox="1"/>
          <p:nvPr/>
        </p:nvSpPr>
        <p:spPr>
          <a:xfrm>
            <a:off x="3033044" y="499174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Tree>
    <p:extLst>
      <p:ext uri="{BB962C8B-B14F-4D97-AF65-F5344CB8AC3E}">
        <p14:creationId xmlns:p14="http://schemas.microsoft.com/office/powerpoint/2010/main" val="8196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ha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12" name="TextBox 11"/>
          <p:cNvSpPr txBox="1"/>
          <p:nvPr/>
        </p:nvSpPr>
        <p:spPr>
          <a:xfrm>
            <a:off x="3038170" y="3357630"/>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13" name="TextBox 12"/>
          <p:cNvSpPr txBox="1"/>
          <p:nvPr/>
        </p:nvSpPr>
        <p:spPr>
          <a:xfrm>
            <a:off x="3038170" y="505337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14" name="Action Button: Help 13">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ction Button: Help 14">
            <a:hlinkClick r:id="" action="ppaction://noaction" highlightClick="1"/>
          </p:cNvPr>
          <p:cNvSpPr/>
          <p:nvPr/>
        </p:nvSpPr>
        <p:spPr>
          <a:xfrm>
            <a:off x="2495652" y="505337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C100"/>
              </a:solidFill>
            </a:endParaRPr>
          </a:p>
        </p:txBody>
      </p:sp>
      <p:sp>
        <p:nvSpPr>
          <p:cNvPr id="16" name="TextBox 1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252627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h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TextBox 4"/>
          <p:cNvSpPr txBox="1"/>
          <p:nvPr/>
        </p:nvSpPr>
        <p:spPr>
          <a:xfrm>
            <a:off x="0" y="3350789"/>
            <a:ext cx="12192000"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Markus </a:t>
            </a:r>
            <a:r>
              <a:rPr lang="en-GB" sz="6000" b="1" dirty="0">
                <a:solidFill>
                  <a:srgbClr val="EEC100"/>
                </a:solidFill>
                <a:latin typeface="Century Gothic" panose="020B0502020202020204" pitchFamily="34" charset="0"/>
                <a:cs typeface="Calibri" panose="020F0502020204030204" pitchFamily="34" charset="0"/>
              </a:rPr>
              <a:t>hat</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17390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hat_ein_Fahrrad.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0" y="4037385"/>
            <a:ext cx="12192000" cy="1015663"/>
          </a:xfrm>
          <a:prstGeom prst="rect">
            <a:avLst/>
          </a:prstGeom>
          <a:solidFill>
            <a:schemeClr val="bg1"/>
          </a:solidFill>
        </p:spPr>
        <p:txBody>
          <a:bodyPr wrap="square" rtlCol="0">
            <a:spAutoFit/>
          </a:bodyPr>
          <a:lstStyle/>
          <a:p>
            <a:pPr algn="ctr"/>
            <a:r>
              <a:rPr lang="de" sz="6000" dirty="0">
                <a:solidFill>
                  <a:srgbClr val="5B9BD5">
                    <a:lumMod val="50000"/>
                  </a:srgbClr>
                </a:solidFill>
                <a:latin typeface="Century Gothic" panose="020B0502020202020204" pitchFamily="34" charset="0"/>
              </a:rPr>
              <a:t>Markus muss ein Fahrrad </a:t>
            </a:r>
            <a:r>
              <a:rPr lang="de" sz="6000" b="1" dirty="0">
                <a:solidFill>
                  <a:srgbClr val="EEC100"/>
                </a:solidFill>
                <a:latin typeface="Century Gothic" panose="020B0502020202020204" pitchFamily="34" charset="0"/>
                <a:cs typeface="Calibri" panose="020F0502020204030204" pitchFamily="34" charset="0"/>
              </a:rPr>
              <a:t>haben</a:t>
            </a:r>
            <a:r>
              <a:rPr lang="de" sz="6000" dirty="0">
                <a:solidFill>
                  <a:srgbClr val="5B9BD5">
                    <a:lumMod val="50000"/>
                  </a:srgbClr>
                </a:solidFill>
                <a:latin typeface="Century Gothic" panose="020B0502020202020204" pitchFamily="34" charset="0"/>
              </a:rPr>
              <a: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2521009" y="5053048"/>
            <a:ext cx="59320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dirty="0">
                <a:solidFill>
                  <a:srgbClr val="5B9BD5">
                    <a:lumMod val="50000"/>
                  </a:srgbClr>
                </a:solidFill>
                <a:latin typeface="Century Gothic" panose="020B0502020202020204" pitchFamily="34" charset="0"/>
              </a:rPr>
              <a:t>.]</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42006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muss_ein_Fahrrad_haben.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038170" y="3356040"/>
            <a:ext cx="9153830" cy="1015663"/>
          </a:xfrm>
          <a:prstGeom prst="rect">
            <a:avLst/>
          </a:prstGeom>
          <a:solidFill>
            <a:schemeClr val="bg1"/>
          </a:solidFill>
        </p:spPr>
        <p:txBody>
          <a:bodyPr wrap="square" rtlCol="0">
            <a:spAutoFit/>
          </a:bodyPr>
          <a:lstStyle/>
          <a:p>
            <a:r>
              <a:rPr lang="en-GB" sz="6000" dirty="0">
                <a:solidFill>
                  <a:srgbClr val="5B9BD5">
                    <a:lumMod val="50000"/>
                  </a:srgbClr>
                </a:solidFill>
                <a:latin typeface="Century Gothic" panose="020B0502020202020204" pitchFamily="34" charset="0"/>
              </a:rPr>
              <a:t>Markus</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4057073" y="432553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10" name="Rectangle 9"/>
          <p:cNvSpPr/>
          <p:nvPr/>
        </p:nvSpPr>
        <p:spPr>
          <a:xfrm>
            <a:off x="5982670" y="3359578"/>
            <a:ext cx="1385316" cy="1015663"/>
          </a:xfrm>
          <a:prstGeom prst="rect">
            <a:avLst/>
          </a:prstGeom>
        </p:spPr>
        <p:txBody>
          <a:bodyPr wrap="none">
            <a:spAutoFit/>
          </a:bodyPr>
          <a:lstStyle/>
          <a:p>
            <a:r>
              <a:rPr lang="en-GB" sz="6000" b="1" dirty="0">
                <a:solidFill>
                  <a:srgbClr val="EEC100"/>
                </a:solidFill>
                <a:latin typeface="Century Gothic" panose="020B0502020202020204" pitchFamily="34" charset="0"/>
                <a:cs typeface="Calibri" panose="020F0502020204030204" pitchFamily="34" charset="0"/>
              </a:rPr>
              <a:t>hat</a:t>
            </a:r>
            <a:endParaRPr lang="en-GB" sz="60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38893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ha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Markus__ein_Fahrr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Markus_hat_ein_Fahrr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4764" y="1379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a:t>
            </a:r>
          </a:p>
        </p:txBody>
      </p:sp>
      <p:sp>
        <p:nvSpPr>
          <p:cNvPr id="14" name="Title 3"/>
          <p:cNvSpPr txBox="1">
            <a:spLocks/>
          </p:cNvSpPr>
          <p:nvPr/>
        </p:nvSpPr>
        <p:spPr>
          <a:xfrm>
            <a:off x="0" y="1175543"/>
            <a:ext cx="8171123"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high-frequency ‘source’ words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staged roll out with more intensive practice activities (and systematic revisiting)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much more time for French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237351" y="2841519"/>
            <a:ext cx="11598166" cy="341632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latin typeface="Century Gothic" panose="020B0502020202020204" pitchFamily="34" charset="0"/>
              </a:rPr>
              <a:t>Erler</a:t>
            </a:r>
            <a:r>
              <a:rPr lang="en-GB" sz="1200" dirty="0">
                <a:latin typeface="Century Gothic" panose="020B0502020202020204" pitchFamily="34" charset="0"/>
              </a:rPr>
              <a:t>, L. and </a:t>
            </a:r>
            <a:r>
              <a:rPr lang="en-GB" sz="1200" dirty="0" err="1">
                <a:latin typeface="Century Gothic" panose="020B0502020202020204" pitchFamily="34" charset="0"/>
              </a:rPr>
              <a:t>Macaro</a:t>
            </a:r>
            <a:r>
              <a:rPr lang="en-GB" sz="1200" dirty="0">
                <a:latin typeface="Century Gothic" panose="020B0502020202020204" pitchFamily="34" charset="0"/>
              </a:rPr>
              <a:t>, E. (2012) ‘Decoding Ability in French as a Foreign Language and Language Learning Motivation’. The Modern Language Journal, 95(4): 496-518.</a:t>
            </a:r>
          </a:p>
          <a:p>
            <a:r>
              <a:rPr lang="en-GB" sz="1200" dirty="0">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200" dirty="0" err="1">
                <a:latin typeface="Century Gothic" panose="020B0502020202020204" pitchFamily="34" charset="0"/>
              </a:rPr>
              <a:t>Woore</a:t>
            </a:r>
            <a:r>
              <a:rPr lang="en-GB" sz="1200" dirty="0">
                <a:latin typeface="Century Gothic" panose="020B0502020202020204" pitchFamily="34" charset="0"/>
              </a:rPr>
              <a:t>, R. (2007) ‘“</a:t>
            </a:r>
            <a:r>
              <a:rPr lang="en-GB" sz="1200" dirty="0" err="1">
                <a:latin typeface="Century Gothic" panose="020B0502020202020204" pitchFamily="34" charset="0"/>
              </a:rPr>
              <a:t>Weisse</a:t>
            </a:r>
            <a:r>
              <a:rPr lang="en-GB" sz="1200" dirty="0">
                <a:latin typeface="Century Gothic" panose="020B0502020202020204" pitchFamily="34" charset="0"/>
              </a:rPr>
              <a:t> </a:t>
            </a:r>
            <a:r>
              <a:rPr lang="en-GB" sz="1200" dirty="0" err="1">
                <a:latin typeface="Century Gothic" panose="020B0502020202020204" pitchFamily="34" charset="0"/>
              </a:rPr>
              <a:t>Maus</a:t>
            </a:r>
            <a:r>
              <a:rPr lang="en-GB" sz="1200" dirty="0">
                <a:latin typeface="Century Gothic" panose="020B0502020202020204" pitchFamily="34" charset="0"/>
              </a:rPr>
              <a:t> in </a:t>
            </a:r>
            <a:r>
              <a:rPr lang="en-GB" sz="1200" dirty="0" err="1">
                <a:latin typeface="Century Gothic" panose="020B0502020202020204" pitchFamily="34" charset="0"/>
              </a:rPr>
              <a:t>Meinem</a:t>
            </a:r>
            <a:r>
              <a:rPr lang="en-GB" sz="1200" dirty="0">
                <a:latin typeface="Century Gothic" panose="020B0502020202020204" pitchFamily="34" charset="0"/>
              </a:rPr>
              <a:t> </a:t>
            </a:r>
            <a:r>
              <a:rPr lang="en-GB" sz="1200" dirty="0" err="1">
                <a:latin typeface="Century Gothic" panose="020B0502020202020204" pitchFamily="34" charset="0"/>
              </a:rPr>
              <a:t>Haus</a:t>
            </a:r>
            <a:r>
              <a:rPr lang="en-GB" sz="1200" dirty="0">
                <a:latin typeface="Century Gothic" panose="020B0502020202020204" pitchFamily="34" charset="0"/>
              </a:rPr>
              <a:t>”: Using Poems and Learner Strategies to Help Learners Decode the Sounds of the L2’. Language Learning Journal, vol. 35, no. 2, pp. 175-188.</a:t>
            </a:r>
          </a:p>
          <a:p>
            <a:r>
              <a:rPr lang="en-GB" sz="1200" dirty="0" err="1">
                <a:latin typeface="Century Gothic" panose="020B0502020202020204" pitchFamily="34" charset="0"/>
              </a:rPr>
              <a:t>Woore</a:t>
            </a:r>
            <a:r>
              <a:rPr lang="en-GB" sz="120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latin typeface="Century Gothic" panose="020B0502020202020204" pitchFamily="34" charset="0"/>
              </a:rPr>
              <a:t>Woore</a:t>
            </a:r>
            <a:r>
              <a:rPr lang="en-GB" sz="120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latin typeface="Century Gothic" panose="020B0502020202020204" pitchFamily="34" charset="0"/>
              </a:rPr>
              <a:t>Woore</a:t>
            </a:r>
            <a:r>
              <a:rPr lang="en-GB" sz="1200"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latin typeface="Century Gothic" panose="020B0502020202020204" pitchFamily="34" charset="0"/>
              </a:rPr>
              <a:t>Woore</a:t>
            </a:r>
            <a:r>
              <a:rPr lang="en-GB" sz="120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latin typeface="Century Gothic" panose="020B0502020202020204" pitchFamily="34" charset="0"/>
              </a:rPr>
              <a:t>Woore</a:t>
            </a:r>
            <a:r>
              <a:rPr lang="en-GB" sz="120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latin typeface="Century Gothic" panose="020B0502020202020204" pitchFamily="34" charset="0"/>
              </a:rPr>
              <a:t>Woore</a:t>
            </a:r>
            <a:r>
              <a:rPr lang="en-GB" sz="1200" dirty="0">
                <a:latin typeface="Century Gothic" panose="020B0502020202020204" pitchFamily="34" charset="0"/>
              </a:rPr>
              <a:t>, R., Graham, S., Porter, A., Courtney, L. and </a:t>
            </a:r>
            <a:r>
              <a:rPr lang="en-GB" sz="1200" dirty="0" err="1">
                <a:latin typeface="Century Gothic" panose="020B0502020202020204" pitchFamily="34" charset="0"/>
              </a:rPr>
              <a:t>Savory</a:t>
            </a:r>
            <a:r>
              <a:rPr lang="en-GB" sz="120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73944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398585" y="4060829"/>
            <a:ext cx="11793416" cy="923330"/>
          </a:xfrm>
          <a:prstGeom prst="rect">
            <a:avLst/>
          </a:prstGeom>
          <a:solidFill>
            <a:schemeClr val="bg1"/>
          </a:solidFill>
        </p:spPr>
        <p:txBody>
          <a:bodyPr wrap="square" rtlCol="0">
            <a:spAutoFit/>
          </a:bodyPr>
          <a:lstStyle/>
          <a:p>
            <a:pPr algn="ctr"/>
            <a:r>
              <a:rPr lang="de" sz="4800" dirty="0">
                <a:solidFill>
                  <a:srgbClr val="5B9BD5">
                    <a:lumMod val="50000"/>
                  </a:srgbClr>
                </a:solidFill>
                <a:latin typeface="Century Gothic" panose="020B0502020202020204" pitchFamily="34" charset="0"/>
              </a:rPr>
              <a:t>Markus muss ein Fahrrad</a:t>
            </a:r>
            <a:r>
              <a:rPr lang="zh-CN" altLang="en-US" sz="4800" dirty="0">
                <a:solidFill>
                  <a:srgbClr val="5B9BD5">
                    <a:lumMod val="50000"/>
                  </a:srgbClr>
                </a:solidFill>
                <a:latin typeface="Century Gothic" panose="020B0502020202020204" pitchFamily="34" charset="0"/>
              </a:rPr>
              <a:t> </a:t>
            </a:r>
            <a:r>
              <a:rPr lang="en-US" altLang="zh-CN" sz="4800" dirty="0">
                <a:solidFill>
                  <a:srgbClr val="5B9BD5">
                    <a:lumMod val="50000"/>
                  </a:srgbClr>
                </a:solidFill>
                <a:latin typeface="Century Gothic" panose="020B0502020202020204" pitchFamily="34" charset="0"/>
              </a:rPr>
              <a:t>_______</a:t>
            </a:r>
            <a:r>
              <a:rPr lang="en-GB" sz="5400" dirty="0">
                <a:solidFill>
                  <a:srgbClr val="5B9BD5">
                    <a:lumMod val="50000"/>
                  </a:srgbClr>
                </a:solidFill>
                <a:latin typeface="Century Gothic" panose="020B0502020202020204" pitchFamily="34" charset="0"/>
              </a:rPr>
              <a:t>.</a:t>
            </a:r>
          </a:p>
        </p:txBody>
      </p:sp>
      <p:sp>
        <p:nvSpPr>
          <p:cNvPr id="7" name="TextBox 6"/>
          <p:cNvSpPr txBox="1"/>
          <p:nvPr/>
        </p:nvSpPr>
        <p:spPr>
          <a:xfrm>
            <a:off x="3038169" y="5053048"/>
            <a:ext cx="5914241"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797481" y="4336014"/>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 xmlns:a16="http://schemas.microsoft.com/office/drawing/2014/main" id="{3095B070-9F18-1047-AD42-62F8B79E04A2}"/>
              </a:ext>
            </a:extLst>
          </p:cNvPr>
          <p:cNvSpPr/>
          <p:nvPr/>
        </p:nvSpPr>
        <p:spPr>
          <a:xfrm>
            <a:off x="8642943" y="4037383"/>
            <a:ext cx="2372765" cy="923330"/>
          </a:xfrm>
          <a:prstGeom prst="rect">
            <a:avLst/>
          </a:prstGeom>
        </p:spPr>
        <p:txBody>
          <a:bodyPr wrap="none">
            <a:spAutoFit/>
          </a:bodyPr>
          <a:lstStyle/>
          <a:p>
            <a:r>
              <a:rPr lang="de" sz="5400" b="1" dirty="0">
                <a:solidFill>
                  <a:srgbClr val="EEC100"/>
                </a:solidFill>
                <a:latin typeface="Century Gothic" panose="020B0502020202020204" pitchFamily="34" charset="0"/>
                <a:cs typeface="Calibri" panose="020F0502020204030204" pitchFamily="34" charset="0"/>
              </a:rPr>
              <a:t>haben</a:t>
            </a:r>
            <a:endParaRPr lang="en-GB" sz="54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2" name="Action Button: End 1">
            <a:hlinkClick r:id="rId6"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7906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hab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Markus_muss_ein_Fahrrad__.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_muss_ein_Fahrrad_hab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258677"/>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4984741"/>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24687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316649"/>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501239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511662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266769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P spid="3"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9" name="TextBox 8"/>
          <p:cNvSpPr txBox="1"/>
          <p:nvPr/>
        </p:nvSpPr>
        <p:spPr>
          <a:xfrm>
            <a:off x="3038170" y="3356040"/>
            <a:ext cx="5414904" cy="1938992"/>
          </a:xfrm>
          <a:prstGeom prst="rect">
            <a:avLst/>
          </a:prstGeom>
          <a:solidFill>
            <a:schemeClr val="bg1"/>
          </a:solidFill>
        </p:spPr>
        <p:txBody>
          <a:bodyPr wrap="square" rtlCol="0">
            <a:spAutoFit/>
          </a:bodyPr>
          <a:lstStyle/>
          <a:p>
            <a:pPr algn="ctr"/>
            <a:r>
              <a:rPr lang="fr-FR" sz="6000" b="1" dirty="0">
                <a:solidFill>
                  <a:srgbClr val="EA5F00"/>
                </a:solidFill>
                <a:latin typeface="Century Gothic" panose="020B0502020202020204" pitchFamily="34" charset="0"/>
                <a:cs typeface="Calibri" panose="020F0502020204030204" pitchFamily="34" charset="0"/>
              </a:rPr>
              <a:t>Es</a:t>
            </a:r>
            <a:r>
              <a:rPr lang="fr-FR" sz="6000" dirty="0">
                <a:solidFill>
                  <a:srgbClr val="EA5F00"/>
                </a:solidFill>
                <a:latin typeface="Century Gothic" panose="020B0502020202020204" pitchFamily="34" charset="0"/>
                <a:cs typeface="Calibri" panose="020F050202020403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0" name="TextBox 9"/>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fr-FR" sz="3200" b="1" dirty="0">
                <a:solidFill>
                  <a:srgbClr val="EA5F00"/>
                </a:solidFill>
                <a:latin typeface="Century Gothic" panose="020B0502020202020204" pitchFamily="34" charset="0"/>
                <a:cs typeface="Calibri" panose="020F0502020204030204" pitchFamily="34" charset="0"/>
              </a:rPr>
              <a:t>He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4615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es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a:t>
            </a:r>
            <a:r>
              <a:rPr lang="fr-FR" sz="6000" b="1" dirty="0" err="1">
                <a:solidFill>
                  <a:srgbClr val="EA5F00"/>
                </a:solidFill>
                <a:latin typeface="Century Gothic" panose="020B0502020202020204" pitchFamily="34" charset="0"/>
                <a:cs typeface="Calibri" panose="020F0502020204030204" pitchFamily="34" charset="0"/>
              </a:rPr>
              <a:t>ser</a:t>
            </a:r>
            <a:r>
              <a:rPr lang="en-GB" sz="6000" b="1"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[He 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7848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quiere_ser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3038170" y="3356040"/>
            <a:ext cx="5414904"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3" name="TextBox 12"/>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fr-FR" sz="3200" b="1" dirty="0">
                <a:solidFill>
                  <a:srgbClr val="EA5F00"/>
                </a:solidFill>
                <a:latin typeface="Century Gothic" panose="020B0502020202020204" pitchFamily="34" charset="0"/>
                <a:cs typeface="Calibri" panose="020F0502020204030204" pitchFamily="34" charset="0"/>
              </a:rPr>
              <a:t>He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4" name="Rectangle 3"/>
          <p:cNvSpPr/>
          <p:nvPr/>
        </p:nvSpPr>
        <p:spPr>
          <a:xfrm>
            <a:off x="4389001" y="3335511"/>
            <a:ext cx="923651" cy="1015663"/>
          </a:xfrm>
          <a:prstGeom prst="rect">
            <a:avLst/>
          </a:prstGeom>
        </p:spPr>
        <p:txBody>
          <a:bodyPr wrap="none">
            <a:spAutoFit/>
          </a:bodyPr>
          <a:lstStyle/>
          <a:p>
            <a:r>
              <a:rPr lang="fr-FR" sz="6000" b="1" dirty="0">
                <a:solidFill>
                  <a:srgbClr val="EA5F00"/>
                </a:solidFill>
                <a:latin typeface="Century Gothic" panose="020B0502020202020204" pitchFamily="34" charset="0"/>
                <a:cs typeface="Calibri" panose="020F0502020204030204" pitchFamily="34" charset="0"/>
              </a:rPr>
              <a:t>Es</a:t>
            </a:r>
            <a:endParaRPr lang="en-GB" sz="6000" dirty="0">
              <a:solidFill>
                <a:prstClr val="black"/>
              </a:solidFill>
            </a:endParaRPr>
          </a:p>
        </p:txBody>
      </p:sp>
      <p:sp>
        <p:nvSpPr>
          <p:cNvPr id="9" name="TextBox 8"/>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Tree>
    <p:extLst>
      <p:ext uri="{BB962C8B-B14F-4D97-AF65-F5344CB8AC3E}">
        <p14:creationId xmlns:p14="http://schemas.microsoft.com/office/powerpoint/2010/main" val="162074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__ric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es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P spid="11" grpId="0" animBg="1"/>
      <p:bldP spid="12" grpId="0" animBg="1"/>
      <p:bldP spid="13"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a:solidFill>
                  <a:srgbClr val="5B9BD5">
                    <a:lumMod val="50000"/>
                  </a:srgbClr>
                </a:solidFill>
                <a:latin typeface="Century Gothic" panose="020B0502020202020204" pitchFamily="34" charset="0"/>
              </a:rPr>
              <a:t>[He </a:t>
            </a:r>
            <a:r>
              <a:rPr lang="en-GB" sz="3200" dirty="0">
                <a:solidFill>
                  <a:srgbClr val="5B9BD5">
                    <a:lumMod val="50000"/>
                  </a:srgbClr>
                </a:solidFill>
                <a:latin typeface="Century Gothic" panose="020B0502020202020204" pitchFamily="34" charset="0"/>
              </a:rPr>
              <a:t>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 xmlns:a16="http://schemas.microsoft.com/office/drawing/2014/main" id="{3095B070-9F18-1047-AD42-62F8B79E04A2}"/>
              </a:ext>
            </a:extLst>
          </p:cNvPr>
          <p:cNvSpPr/>
          <p:nvPr/>
        </p:nvSpPr>
        <p:spPr>
          <a:xfrm>
            <a:off x="5745622" y="4037384"/>
            <a:ext cx="1261884" cy="1015663"/>
          </a:xfrm>
          <a:prstGeom prst="rect">
            <a:avLst/>
          </a:prstGeom>
        </p:spPr>
        <p:txBody>
          <a:bodyPr wrap="none">
            <a:spAutoFit/>
          </a:bodyPr>
          <a:lstStyle/>
          <a:p>
            <a:r>
              <a:rPr lang="fr-FR" sz="6000" b="1" dirty="0" err="1">
                <a:solidFill>
                  <a:srgbClr val="EA5F00"/>
                </a:solidFill>
                <a:latin typeface="Century Gothic" panose="020B0502020202020204" pitchFamily="34" charset="0"/>
                <a:cs typeface="Calibri" panose="020F0502020204030204" pitchFamily="34" charset="0"/>
              </a:rPr>
              <a:t>ser</a:t>
            </a:r>
            <a:endParaRPr lang="en-GB" sz="6000" dirty="0">
              <a:solidFill>
                <a:prstClr val="black"/>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a:solidFill>
                  <a:prstClr val="white"/>
                </a:solidFill>
                <a:latin typeface="Century Gothic" panose="020B0502020202020204" pitchFamily="34" charset="0"/>
              </a:rPr>
              <a:t>Victoria Hobson / Rachel Hawkes / Emma Marsden</a:t>
            </a:r>
          </a:p>
        </p:txBody>
      </p:sp>
      <p:sp>
        <p:nvSpPr>
          <p:cNvPr id="14" name="Action Button: End 13">
            <a:hlinkClick r:id="rId5"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1188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quiere__ric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quiere_ser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9632606" y="25525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penser</a:t>
            </a:r>
            <a:endParaRPr lang="en-GB" sz="3600" b="1" dirty="0">
              <a:solidFill>
                <a:srgbClr val="5B9BD5">
                  <a:lumMod val="50000"/>
                </a:srgbClr>
              </a:solidFill>
              <a:latin typeface="Century Gothic" panose="020B0502020202020204" pitchFamily="34" charset="0"/>
            </a:endParaRPr>
          </a:p>
        </p:txBody>
      </p:sp>
      <p:sp>
        <p:nvSpPr>
          <p:cNvPr id="69" name="TextBox 68"/>
          <p:cNvSpPr txBox="1"/>
          <p:nvPr/>
        </p:nvSpPr>
        <p:spPr>
          <a:xfrm>
            <a:off x="4999704" y="3141952"/>
            <a:ext cx="230371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demande</a:t>
            </a:r>
            <a:endParaRPr lang="en-GB" sz="3200" b="1" dirty="0">
              <a:solidFill>
                <a:srgbClr val="5B9BD5">
                  <a:lumMod val="50000"/>
                </a:srgbClr>
              </a:solidFill>
              <a:latin typeface="Century Gothic" panose="020B0502020202020204" pitchFamily="34" charset="0"/>
            </a:endParaRPr>
          </a:p>
        </p:txBody>
      </p:sp>
      <p:sp>
        <p:nvSpPr>
          <p:cNvPr id="74" name="TextBox 73"/>
          <p:cNvSpPr txBox="1"/>
          <p:nvPr/>
        </p:nvSpPr>
        <p:spPr>
          <a:xfrm>
            <a:off x="357338" y="3141952"/>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met</a:t>
            </a:r>
          </a:p>
        </p:txBody>
      </p:sp>
      <p:sp>
        <p:nvSpPr>
          <p:cNvPr id="42" name="TextBox 41"/>
          <p:cNvSpPr txBox="1"/>
          <p:nvPr/>
        </p:nvSpPr>
        <p:spPr>
          <a:xfrm>
            <a:off x="5009540" y="19245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donne</a:t>
            </a:r>
            <a:endParaRPr lang="en-GB" sz="3600" b="1" dirty="0">
              <a:solidFill>
                <a:srgbClr val="5B9BD5">
                  <a:lumMod val="50000"/>
                </a:srgbClr>
              </a:solidFill>
              <a:latin typeface="Century Gothic" panose="020B0502020202020204" pitchFamily="34" charset="0"/>
            </a:endParaRPr>
          </a:p>
        </p:txBody>
      </p:sp>
      <p:sp>
        <p:nvSpPr>
          <p:cNvPr id="47" name="TextBox 46"/>
          <p:cNvSpPr txBox="1"/>
          <p:nvPr/>
        </p:nvSpPr>
        <p:spPr>
          <a:xfrm>
            <a:off x="367174" y="19245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vient</a:t>
            </a:r>
            <a:endParaRPr lang="en-GB" sz="3600" b="1" dirty="0">
              <a:solidFill>
                <a:srgbClr val="5B9BD5">
                  <a:lumMod val="50000"/>
                </a:srgbClr>
              </a:solidFill>
              <a:latin typeface="Century Gothic" panose="020B0502020202020204" pitchFamily="34" charset="0"/>
            </a:endParaRPr>
          </a:p>
        </p:txBody>
      </p:sp>
      <p:sp>
        <p:nvSpPr>
          <p:cNvPr id="16" name="TextBox 15"/>
          <p:cNvSpPr txBox="1"/>
          <p:nvPr/>
        </p:nvSpPr>
        <p:spPr>
          <a:xfrm>
            <a:off x="2652195" y="689752"/>
            <a:ext cx="2324871"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a:t>
            </a:r>
          </a:p>
        </p:txBody>
      </p:sp>
      <p:graphicFrame>
        <p:nvGraphicFramePr>
          <p:cNvPr id="2" name="Table 1"/>
          <p:cNvGraphicFramePr>
            <a:graphicFrameLocks noGrp="1"/>
          </p:cNvGraphicFramePr>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extLst>
                    <a:ext uri="{9D8B030D-6E8A-4147-A177-3AD203B41FA5}">
                      <a16:colId xmlns="" xmlns:a16="http://schemas.microsoft.com/office/drawing/2014/main" val="20000"/>
                    </a:ext>
                  </a:extLst>
                </a:gridCol>
                <a:gridCol w="2316290">
                  <a:extLst>
                    <a:ext uri="{9D8B030D-6E8A-4147-A177-3AD203B41FA5}">
                      <a16:colId xmlns="" xmlns:a16="http://schemas.microsoft.com/office/drawing/2014/main" val="20001"/>
                    </a:ext>
                  </a:extLst>
                </a:gridCol>
                <a:gridCol w="2316290">
                  <a:extLst>
                    <a:ext uri="{9D8B030D-6E8A-4147-A177-3AD203B41FA5}">
                      <a16:colId xmlns="" xmlns:a16="http://schemas.microsoft.com/office/drawing/2014/main" val="20002"/>
                    </a:ext>
                  </a:extLst>
                </a:gridCol>
                <a:gridCol w="2316290">
                  <a:extLst>
                    <a:ext uri="{9D8B030D-6E8A-4147-A177-3AD203B41FA5}">
                      <a16:colId xmlns="" xmlns:a16="http://schemas.microsoft.com/office/drawing/2014/main" val="20003"/>
                    </a:ext>
                  </a:extLst>
                </a:gridCol>
                <a:gridCol w="2316290">
                  <a:extLst>
                    <a:ext uri="{9D8B030D-6E8A-4147-A177-3AD203B41FA5}">
                      <a16:colId xmlns="" xmlns:a16="http://schemas.microsoft.com/office/drawing/2014/main" val="20004"/>
                    </a:ext>
                  </a:extLst>
                </a:gridCol>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3"/>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3" name="TextBox 2"/>
          <p:cNvSpPr txBox="1"/>
          <p:nvPr/>
        </p:nvSpPr>
        <p:spPr>
          <a:xfrm>
            <a:off x="4974608" y="10036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faire</a:t>
            </a:r>
          </a:p>
        </p:txBody>
      </p:sp>
      <p:sp>
        <p:nvSpPr>
          <p:cNvPr id="4" name="TextBox 3"/>
          <p:cNvSpPr txBox="1"/>
          <p:nvPr/>
        </p:nvSpPr>
        <p:spPr>
          <a:xfrm>
            <a:off x="4836916" y="11657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4988385" y="689752"/>
            <a:ext cx="2303715"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fait</a:t>
            </a:r>
          </a:p>
        </p:txBody>
      </p:sp>
      <p:sp>
        <p:nvSpPr>
          <p:cNvPr id="6" name="TextBox 5"/>
          <p:cNvSpPr txBox="1"/>
          <p:nvPr/>
        </p:nvSpPr>
        <p:spPr>
          <a:xfrm>
            <a:off x="4963288" y="5637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do, to make | doing, making</a:t>
            </a:r>
          </a:p>
        </p:txBody>
      </p:sp>
      <p:sp>
        <p:nvSpPr>
          <p:cNvPr id="7" name="TextBox 6"/>
          <p:cNvSpPr txBox="1"/>
          <p:nvPr/>
        </p:nvSpPr>
        <p:spPr>
          <a:xfrm>
            <a:off x="6900419" y="13148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25</a:t>
            </a:r>
          </a:p>
        </p:txBody>
      </p:sp>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25 most common French verbs </a:t>
            </a:r>
          </a:p>
        </p:txBody>
      </p:sp>
      <p:sp>
        <p:nvSpPr>
          <p:cNvPr id="9" name="TextBox 8"/>
          <p:cNvSpPr txBox="1"/>
          <p:nvPr/>
        </p:nvSpPr>
        <p:spPr>
          <a:xfrm>
            <a:off x="348475" y="1003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être</a:t>
            </a:r>
            <a:endParaRPr lang="en-GB" sz="3600" b="1" dirty="0">
              <a:solidFill>
                <a:srgbClr val="5B9BD5">
                  <a:lumMod val="50000"/>
                </a:srgbClr>
              </a:solidFill>
              <a:latin typeface="Century Gothic" panose="020B0502020202020204" pitchFamily="34" charset="0"/>
            </a:endParaRPr>
          </a:p>
        </p:txBody>
      </p:sp>
      <p:sp>
        <p:nvSpPr>
          <p:cNvPr id="10" name="TextBox 9"/>
          <p:cNvSpPr txBox="1"/>
          <p:nvPr/>
        </p:nvSpPr>
        <p:spPr>
          <a:xfrm>
            <a:off x="334700" y="11657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a:t>
            </a:r>
          </a:p>
        </p:txBody>
      </p:sp>
      <p:sp>
        <p:nvSpPr>
          <p:cNvPr id="11" name="TextBox 10"/>
          <p:cNvSpPr txBox="1"/>
          <p:nvPr/>
        </p:nvSpPr>
        <p:spPr>
          <a:xfrm>
            <a:off x="346019" y="68975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est</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46020" y="5808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a:t>
            </a:r>
          </a:p>
        </p:txBody>
      </p:sp>
      <p:sp>
        <p:nvSpPr>
          <p:cNvPr id="14" name="TextBox 13"/>
          <p:cNvSpPr txBox="1"/>
          <p:nvPr/>
        </p:nvSpPr>
        <p:spPr>
          <a:xfrm>
            <a:off x="2659572" y="10036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avoir</a:t>
            </a:r>
            <a:endParaRPr lang="en-GB" sz="3600" b="1" dirty="0">
              <a:solidFill>
                <a:srgbClr val="5B9BD5">
                  <a:lumMod val="50000"/>
                </a:srgbClr>
              </a:solidFill>
              <a:latin typeface="Century Gothic" panose="020B0502020202020204" pitchFamily="34" charset="0"/>
            </a:endParaRPr>
          </a:p>
        </p:txBody>
      </p:sp>
      <p:sp>
        <p:nvSpPr>
          <p:cNvPr id="15" name="TextBox 14"/>
          <p:cNvSpPr txBox="1"/>
          <p:nvPr/>
        </p:nvSpPr>
        <p:spPr>
          <a:xfrm>
            <a:off x="2652195" y="1165722"/>
            <a:ext cx="2324871"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a:t>
            </a:r>
          </a:p>
        </p:txBody>
      </p:sp>
      <p:sp>
        <p:nvSpPr>
          <p:cNvPr id="29" name="TextBox 28"/>
          <p:cNvSpPr txBox="1"/>
          <p:nvPr/>
        </p:nvSpPr>
        <p:spPr>
          <a:xfrm>
            <a:off x="7292101" y="1003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aller</a:t>
            </a:r>
            <a:endParaRPr lang="en-GB" sz="3600" b="1" dirty="0">
              <a:solidFill>
                <a:srgbClr val="5B9BD5">
                  <a:lumMod val="50000"/>
                </a:srgbClr>
              </a:solidFill>
              <a:latin typeface="Century Gothic" panose="020B0502020202020204" pitchFamily="34" charset="0"/>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va</a:t>
            </a:r>
            <a:endParaRPr lang="en-GB" sz="3600" b="1" dirty="0">
              <a:solidFill>
                <a:srgbClr val="5B9BD5">
                  <a:lumMod val="50000"/>
                </a:srgbClr>
              </a:solidFill>
              <a:latin typeface="Century Gothic" panose="020B0502020202020204" pitchFamily="34" charset="0"/>
            </a:endParaRPr>
          </a:p>
        </p:txBody>
      </p:sp>
      <p:sp>
        <p:nvSpPr>
          <p:cNvPr id="31" name="TextBox 30"/>
          <p:cNvSpPr txBox="1"/>
          <p:nvPr/>
        </p:nvSpPr>
        <p:spPr>
          <a:xfrm>
            <a:off x="9224688" y="148710"/>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53</a:t>
            </a:r>
          </a:p>
        </p:txBody>
      </p:sp>
      <p:sp>
        <p:nvSpPr>
          <p:cNvPr id="32" name="TextBox 31"/>
          <p:cNvSpPr txBox="1"/>
          <p:nvPr/>
        </p:nvSpPr>
        <p:spPr>
          <a:xfrm>
            <a:off x="9621287" y="1003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trouver</a:t>
            </a:r>
            <a:endParaRPr lang="en-GB" sz="3600" b="1" dirty="0">
              <a:solidFill>
                <a:srgbClr val="5B9BD5">
                  <a:lumMod val="50000"/>
                </a:srgbClr>
              </a:solidFill>
              <a:latin typeface="Century Gothic" panose="020B0502020202020204" pitchFamily="34" charset="0"/>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a:t>
            </a:r>
            <a:endParaRPr lang="en-GB" sz="3600" b="1" dirty="0">
              <a:solidFill>
                <a:srgbClr val="5B9BD5">
                  <a:lumMod val="50000"/>
                </a:srgbClr>
              </a:solidFill>
              <a:latin typeface="Century Gothic" panose="020B0502020202020204" pitchFamily="34" charset="0"/>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83</a:t>
            </a:r>
          </a:p>
        </p:txBody>
      </p:sp>
      <p:sp>
        <p:nvSpPr>
          <p:cNvPr id="35" name="TextBox 34"/>
          <p:cNvSpPr txBox="1"/>
          <p:nvPr/>
        </p:nvSpPr>
        <p:spPr>
          <a:xfrm>
            <a:off x="7317574" y="11489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goes | is going</a:t>
            </a:r>
          </a:p>
        </p:txBody>
      </p:sp>
      <p:sp>
        <p:nvSpPr>
          <p:cNvPr id="36" name="TextBox 35"/>
          <p:cNvSpPr txBox="1"/>
          <p:nvPr/>
        </p:nvSpPr>
        <p:spPr>
          <a:xfrm>
            <a:off x="7317574" y="5640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go| going</a:t>
            </a:r>
          </a:p>
        </p:txBody>
      </p:sp>
      <p:sp>
        <p:nvSpPr>
          <p:cNvPr id="37" name="TextBox 36"/>
          <p:cNvSpPr txBox="1"/>
          <p:nvPr/>
        </p:nvSpPr>
        <p:spPr>
          <a:xfrm>
            <a:off x="9623751" y="11657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finds | is finding</a:t>
            </a:r>
          </a:p>
        </p:txBody>
      </p:sp>
      <p:sp>
        <p:nvSpPr>
          <p:cNvPr id="38" name="TextBox 37"/>
          <p:cNvSpPr txBox="1"/>
          <p:nvPr/>
        </p:nvSpPr>
        <p:spPr>
          <a:xfrm>
            <a:off x="9623751" y="5808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find| finding</a:t>
            </a:r>
          </a:p>
        </p:txBody>
      </p:sp>
      <p:sp>
        <p:nvSpPr>
          <p:cNvPr id="39" name="TextBox 38"/>
          <p:cNvSpPr txBox="1"/>
          <p:nvPr/>
        </p:nvSpPr>
        <p:spPr>
          <a:xfrm>
            <a:off x="2673350" y="1889413"/>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passe</a:t>
            </a:r>
            <a:endParaRPr lang="en-GB" sz="3600" b="1" dirty="0">
              <a:solidFill>
                <a:srgbClr val="5B9BD5">
                  <a:lumMod val="50000"/>
                </a:srgbClr>
              </a:solidFill>
              <a:latin typeface="Century Gothic" panose="020B0502020202020204" pitchFamily="34" charset="0"/>
            </a:endParaRPr>
          </a:p>
        </p:txBody>
      </p:sp>
      <p:sp>
        <p:nvSpPr>
          <p:cNvPr id="40" name="TextBox 39"/>
          <p:cNvSpPr txBox="1"/>
          <p:nvPr/>
        </p:nvSpPr>
        <p:spPr>
          <a:xfrm>
            <a:off x="4995763" y="13351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donner</a:t>
            </a:r>
          </a:p>
        </p:txBody>
      </p:sp>
      <p:sp>
        <p:nvSpPr>
          <p:cNvPr id="41" name="TextBox 40"/>
          <p:cNvSpPr txBox="1"/>
          <p:nvPr/>
        </p:nvSpPr>
        <p:spPr>
          <a:xfrm>
            <a:off x="4858071" y="24005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gives | is giving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give | giving</a:t>
            </a:r>
          </a:p>
        </p:txBody>
      </p:sp>
      <p:sp>
        <p:nvSpPr>
          <p:cNvPr id="44" name="TextBox 43"/>
          <p:cNvSpPr txBox="1"/>
          <p:nvPr/>
        </p:nvSpPr>
        <p:spPr>
          <a:xfrm>
            <a:off x="6921574" y="13663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45</a:t>
            </a:r>
          </a:p>
        </p:txBody>
      </p:sp>
      <p:sp>
        <p:nvSpPr>
          <p:cNvPr id="45" name="TextBox 44"/>
          <p:cNvSpPr txBox="1"/>
          <p:nvPr/>
        </p:nvSpPr>
        <p:spPr>
          <a:xfrm>
            <a:off x="369630" y="13351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venir</a:t>
            </a:r>
            <a:endParaRPr lang="en-GB" sz="3600" b="1" dirty="0">
              <a:solidFill>
                <a:srgbClr val="5B9BD5">
                  <a:lumMod val="50000"/>
                </a:srgbClr>
              </a:solidFill>
              <a:latin typeface="Century Gothic" panose="020B0502020202020204" pitchFamily="34" charset="0"/>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come| coming</a:t>
            </a:r>
          </a:p>
        </p:txBody>
      </p:sp>
      <p:sp>
        <p:nvSpPr>
          <p:cNvPr id="49" name="TextBox 48"/>
          <p:cNvSpPr txBox="1"/>
          <p:nvPr/>
        </p:nvSpPr>
        <p:spPr>
          <a:xfrm>
            <a:off x="2295445"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88</a:t>
            </a:r>
          </a:p>
        </p:txBody>
      </p:sp>
      <p:sp>
        <p:nvSpPr>
          <p:cNvPr id="50" name="TextBox 49"/>
          <p:cNvSpPr txBox="1"/>
          <p:nvPr/>
        </p:nvSpPr>
        <p:spPr>
          <a:xfrm>
            <a:off x="2680727" y="133519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passer</a:t>
            </a:r>
          </a:p>
        </p:txBody>
      </p:sp>
      <p:sp>
        <p:nvSpPr>
          <p:cNvPr id="51" name="TextBox 50"/>
          <p:cNvSpPr txBox="1"/>
          <p:nvPr/>
        </p:nvSpPr>
        <p:spPr>
          <a:xfrm>
            <a:off x="2673350" y="24005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spends (time) | is spending (time)</a:t>
            </a:r>
          </a:p>
        </p:txBody>
      </p:sp>
      <p:sp>
        <p:nvSpPr>
          <p:cNvPr id="52" name="TextBox 51"/>
          <p:cNvSpPr txBox="1"/>
          <p:nvPr/>
        </p:nvSpPr>
        <p:spPr>
          <a:xfrm>
            <a:off x="2680726" y="18572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spend (time) | spending (time)</a:t>
            </a:r>
          </a:p>
        </p:txBody>
      </p:sp>
      <p:sp>
        <p:nvSpPr>
          <p:cNvPr id="53" name="TextBox 52"/>
          <p:cNvSpPr txBox="1"/>
          <p:nvPr/>
        </p:nvSpPr>
        <p:spPr>
          <a:xfrm>
            <a:off x="460407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90</a:t>
            </a:r>
          </a:p>
        </p:txBody>
      </p:sp>
      <p:sp>
        <p:nvSpPr>
          <p:cNvPr id="54" name="TextBox 53"/>
          <p:cNvSpPr txBox="1"/>
          <p:nvPr/>
        </p:nvSpPr>
        <p:spPr>
          <a:xfrm>
            <a:off x="7313256" y="1335196"/>
            <a:ext cx="23046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dire</a:t>
            </a:r>
          </a:p>
        </p:txBody>
      </p:sp>
      <p:sp>
        <p:nvSpPr>
          <p:cNvPr id="55" name="TextBox 54"/>
          <p:cNvSpPr txBox="1"/>
          <p:nvPr/>
        </p:nvSpPr>
        <p:spPr>
          <a:xfrm>
            <a:off x="7313254" y="19245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dit</a:t>
            </a:r>
            <a:endParaRPr lang="en-GB" sz="3600" b="1" dirty="0">
              <a:solidFill>
                <a:srgbClr val="5B9BD5">
                  <a:lumMod val="50000"/>
                </a:srgbClr>
              </a:solidFill>
              <a:latin typeface="Century Gothic" panose="020B0502020202020204" pitchFamily="34" charset="0"/>
            </a:endParaRPr>
          </a:p>
        </p:txBody>
      </p:sp>
      <p:sp>
        <p:nvSpPr>
          <p:cNvPr id="56" name="TextBox 55"/>
          <p:cNvSpPr txBox="1"/>
          <p:nvPr/>
        </p:nvSpPr>
        <p:spPr>
          <a:xfrm>
            <a:off x="9234120" y="13718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37</a:t>
            </a:r>
          </a:p>
        </p:txBody>
      </p:sp>
      <p:sp>
        <p:nvSpPr>
          <p:cNvPr id="57" name="TextBox 56"/>
          <p:cNvSpPr txBox="1"/>
          <p:nvPr/>
        </p:nvSpPr>
        <p:spPr>
          <a:xfrm>
            <a:off x="9642442" y="133519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prendre</a:t>
            </a:r>
            <a:endParaRPr lang="en-GB" sz="3600" b="1" dirty="0">
              <a:solidFill>
                <a:srgbClr val="5B9BD5">
                  <a:lumMod val="50000"/>
                </a:srgbClr>
              </a:solidFill>
              <a:latin typeface="Century Gothic" panose="020B0502020202020204" pitchFamily="34" charset="0"/>
            </a:endParaRPr>
          </a:p>
        </p:txBody>
      </p:sp>
      <p:sp>
        <p:nvSpPr>
          <p:cNvPr id="58" name="TextBox 57"/>
          <p:cNvSpPr txBox="1"/>
          <p:nvPr/>
        </p:nvSpPr>
        <p:spPr>
          <a:xfrm>
            <a:off x="9656225" y="19245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a:t>
            </a:r>
            <a:endParaRPr lang="en-GB" sz="3600" b="1" dirty="0">
              <a:solidFill>
                <a:srgbClr val="5B9BD5">
                  <a:lumMod val="50000"/>
                </a:srgbClr>
              </a:solidFill>
              <a:latin typeface="Century Gothic" panose="020B0502020202020204" pitchFamily="34" charset="0"/>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43</a:t>
            </a:r>
          </a:p>
        </p:txBody>
      </p:sp>
      <p:sp>
        <p:nvSpPr>
          <p:cNvPr id="60" name="TextBox 59"/>
          <p:cNvSpPr txBox="1"/>
          <p:nvPr/>
        </p:nvSpPr>
        <p:spPr>
          <a:xfrm>
            <a:off x="7338729" y="23837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tells, says | is telling, is saying</a:t>
            </a:r>
          </a:p>
        </p:txBody>
      </p:sp>
      <p:sp>
        <p:nvSpPr>
          <p:cNvPr id="61" name="TextBox 60"/>
          <p:cNvSpPr txBox="1"/>
          <p:nvPr/>
        </p:nvSpPr>
        <p:spPr>
          <a:xfrm>
            <a:off x="7338729" y="17988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tell, say| telling, saying</a:t>
            </a:r>
          </a:p>
        </p:txBody>
      </p:sp>
      <p:sp>
        <p:nvSpPr>
          <p:cNvPr id="62" name="TextBox 61"/>
          <p:cNvSpPr txBox="1"/>
          <p:nvPr/>
        </p:nvSpPr>
        <p:spPr>
          <a:xfrm>
            <a:off x="9644906" y="24005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takes | is taking</a:t>
            </a:r>
          </a:p>
        </p:txBody>
      </p:sp>
      <p:sp>
        <p:nvSpPr>
          <p:cNvPr id="63" name="TextBox 62"/>
          <p:cNvSpPr txBox="1"/>
          <p:nvPr/>
        </p:nvSpPr>
        <p:spPr>
          <a:xfrm>
            <a:off x="9644906" y="18157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take | taking</a:t>
            </a:r>
          </a:p>
        </p:txBody>
      </p:sp>
      <p:sp>
        <p:nvSpPr>
          <p:cNvPr id="64" name="TextBox 63"/>
          <p:cNvSpPr txBox="1"/>
          <p:nvPr/>
        </p:nvSpPr>
        <p:spPr>
          <a:xfrm>
            <a:off x="5009136" y="43767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doit</a:t>
            </a:r>
            <a:endParaRPr lang="en-GB" sz="3600" b="1" dirty="0">
              <a:solidFill>
                <a:srgbClr val="5B9BD5">
                  <a:lumMod val="50000"/>
                </a:srgbClr>
              </a:solidFill>
              <a:latin typeface="Century Gothic" panose="020B0502020202020204" pitchFamily="34" charset="0"/>
            </a:endParaRPr>
          </a:p>
        </p:txBody>
      </p:sp>
      <p:sp>
        <p:nvSpPr>
          <p:cNvPr id="65" name="TextBox 64"/>
          <p:cNvSpPr txBox="1"/>
          <p:nvPr/>
        </p:nvSpPr>
        <p:spPr>
          <a:xfrm>
            <a:off x="366770" y="43767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peut</a:t>
            </a:r>
            <a:endParaRPr lang="en-GB" sz="3600" b="1" dirty="0">
              <a:solidFill>
                <a:srgbClr val="5B9BD5">
                  <a:lumMod val="50000"/>
                </a:srgbClr>
              </a:solidFill>
              <a:latin typeface="Century Gothic" panose="020B0502020202020204" pitchFamily="34" charset="0"/>
            </a:endParaRPr>
          </a:p>
        </p:txBody>
      </p:sp>
      <p:sp>
        <p:nvSpPr>
          <p:cNvPr id="66" name="TextBox 65"/>
          <p:cNvSpPr txBox="1"/>
          <p:nvPr/>
        </p:nvSpPr>
        <p:spPr>
          <a:xfrm>
            <a:off x="2663514" y="3118506"/>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porte</a:t>
            </a:r>
            <a:endParaRPr lang="en-GB" sz="3600" b="1" dirty="0">
              <a:solidFill>
                <a:srgbClr val="5B9BD5">
                  <a:lumMod val="50000"/>
                </a:srgbClr>
              </a:solidFill>
              <a:latin typeface="Century Gothic" panose="020B0502020202020204" pitchFamily="34" charset="0"/>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algn="ctr"/>
            <a:r>
              <a:rPr lang="en-GB" sz="3200" b="1" dirty="0">
                <a:solidFill>
                  <a:srgbClr val="5B9BD5">
                    <a:lumMod val="50000"/>
                  </a:srgbClr>
                </a:solidFill>
                <a:latin typeface="Century Gothic" panose="020B0502020202020204" pitchFamily="34" charset="0"/>
              </a:rPr>
              <a:t>demander</a:t>
            </a:r>
          </a:p>
        </p:txBody>
      </p:sp>
      <p:sp>
        <p:nvSpPr>
          <p:cNvPr id="68" name="TextBox 67"/>
          <p:cNvSpPr txBox="1"/>
          <p:nvPr/>
        </p:nvSpPr>
        <p:spPr>
          <a:xfrm>
            <a:off x="4848235" y="36179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asks | is asking</a:t>
            </a:r>
          </a:p>
        </p:txBody>
      </p:sp>
      <p:sp>
        <p:nvSpPr>
          <p:cNvPr id="70" name="TextBox 69"/>
          <p:cNvSpPr txBox="1"/>
          <p:nvPr/>
        </p:nvSpPr>
        <p:spPr>
          <a:xfrm>
            <a:off x="4974607" y="30159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ask | asking</a:t>
            </a:r>
          </a:p>
        </p:txBody>
      </p:sp>
      <p:sp>
        <p:nvSpPr>
          <p:cNvPr id="71" name="TextBox 70"/>
          <p:cNvSpPr txBox="1"/>
          <p:nvPr/>
        </p:nvSpPr>
        <p:spPr>
          <a:xfrm>
            <a:off x="6911738" y="2560237"/>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80</a:t>
            </a:r>
          </a:p>
        </p:txBody>
      </p:sp>
      <p:sp>
        <p:nvSpPr>
          <p:cNvPr id="72" name="TextBox 71"/>
          <p:cNvSpPr txBox="1"/>
          <p:nvPr/>
        </p:nvSpPr>
        <p:spPr>
          <a:xfrm>
            <a:off x="359794" y="25525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mettre</a:t>
            </a:r>
            <a:endParaRPr lang="en-GB" sz="3600" b="1" dirty="0">
              <a:solidFill>
                <a:srgbClr val="5B9BD5">
                  <a:lumMod val="50000"/>
                </a:srgbClr>
              </a:solidFill>
              <a:latin typeface="Century Gothic" panose="020B0502020202020204" pitchFamily="34" charset="0"/>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puts | is putting</a:t>
            </a:r>
          </a:p>
        </p:txBody>
      </p:sp>
      <p:sp>
        <p:nvSpPr>
          <p:cNvPr id="75" name="TextBox 74"/>
          <p:cNvSpPr txBox="1"/>
          <p:nvPr/>
        </p:nvSpPr>
        <p:spPr>
          <a:xfrm>
            <a:off x="357339" y="30330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put | putting</a:t>
            </a:r>
          </a:p>
        </p:txBody>
      </p:sp>
      <p:sp>
        <p:nvSpPr>
          <p:cNvPr id="76" name="TextBox 75"/>
          <p:cNvSpPr txBox="1"/>
          <p:nvPr/>
        </p:nvSpPr>
        <p:spPr>
          <a:xfrm>
            <a:off x="2285609" y="25836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27</a:t>
            </a:r>
          </a:p>
        </p:txBody>
      </p:sp>
      <p:sp>
        <p:nvSpPr>
          <p:cNvPr id="77" name="TextBox 76"/>
          <p:cNvSpPr txBox="1"/>
          <p:nvPr/>
        </p:nvSpPr>
        <p:spPr>
          <a:xfrm>
            <a:off x="2670891" y="255256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porter</a:t>
            </a:r>
          </a:p>
        </p:txBody>
      </p:sp>
      <p:sp>
        <p:nvSpPr>
          <p:cNvPr id="78" name="TextBox 77"/>
          <p:cNvSpPr txBox="1"/>
          <p:nvPr/>
        </p:nvSpPr>
        <p:spPr>
          <a:xfrm>
            <a:off x="2663514" y="3617922"/>
            <a:ext cx="2324871" cy="230832"/>
          </a:xfrm>
          <a:prstGeom prst="rect">
            <a:avLst/>
          </a:prstGeom>
          <a:noFill/>
        </p:spPr>
        <p:txBody>
          <a:bodyPr wrap="square" rtlCol="0">
            <a:spAutoFit/>
          </a:bodyPr>
          <a:lstStyle/>
          <a:p>
            <a:pPr algn="ctr"/>
            <a:r>
              <a:rPr lang="en-GB" sz="900" dirty="0">
                <a:solidFill>
                  <a:srgbClr val="5B9BD5">
                    <a:lumMod val="50000"/>
                  </a:srgbClr>
                </a:solidFill>
                <a:latin typeface="Century Gothic" panose="020B0502020202020204" pitchFamily="34" charset="0"/>
              </a:rPr>
              <a:t>wears, carries | is wearing, is carrying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wear, carry | wearing, carrying</a:t>
            </a:r>
          </a:p>
        </p:txBody>
      </p:sp>
      <p:sp>
        <p:nvSpPr>
          <p:cNvPr id="80" name="TextBox 79"/>
          <p:cNvSpPr txBox="1"/>
          <p:nvPr/>
        </p:nvSpPr>
        <p:spPr>
          <a:xfrm>
            <a:off x="4445230" y="2595406"/>
            <a:ext cx="601939"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105</a:t>
            </a:r>
          </a:p>
        </p:txBody>
      </p:sp>
      <p:sp>
        <p:nvSpPr>
          <p:cNvPr id="81" name="TextBox 80"/>
          <p:cNvSpPr txBox="1"/>
          <p:nvPr/>
        </p:nvSpPr>
        <p:spPr>
          <a:xfrm>
            <a:off x="7303420" y="25525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rester</a:t>
            </a:r>
            <a:endParaRPr lang="en-GB" sz="3600" b="1" dirty="0">
              <a:solidFill>
                <a:srgbClr val="5B9BD5">
                  <a:lumMod val="50000"/>
                </a:srgbClr>
              </a:solidFill>
              <a:latin typeface="Century Gothic" panose="020B0502020202020204" pitchFamily="34" charset="0"/>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a:t>
            </a:r>
            <a:endParaRPr lang="en-GB" sz="3600" b="1" dirty="0">
              <a:solidFill>
                <a:srgbClr val="5B9BD5">
                  <a:lumMod val="50000"/>
                </a:srgbClr>
              </a:solidFill>
              <a:latin typeface="Century Gothic" panose="020B0502020202020204" pitchFamily="34" charset="0"/>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100</a:t>
            </a:r>
          </a:p>
        </p:txBody>
      </p:sp>
      <p:sp>
        <p:nvSpPr>
          <p:cNvPr id="85" name="TextBox 84"/>
          <p:cNvSpPr txBox="1"/>
          <p:nvPr/>
        </p:nvSpPr>
        <p:spPr>
          <a:xfrm>
            <a:off x="9646389" y="3130229"/>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a:t>
            </a:r>
            <a:endParaRPr lang="en-GB" sz="3600" b="1" dirty="0">
              <a:solidFill>
                <a:srgbClr val="5B9BD5">
                  <a:lumMod val="50000"/>
                </a:srgbClr>
              </a:solidFill>
              <a:latin typeface="Century Gothic" panose="020B0502020202020204" pitchFamily="34" charset="0"/>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116</a:t>
            </a:r>
          </a:p>
        </p:txBody>
      </p:sp>
      <p:sp>
        <p:nvSpPr>
          <p:cNvPr id="87" name="TextBox 86"/>
          <p:cNvSpPr txBox="1"/>
          <p:nvPr/>
        </p:nvSpPr>
        <p:spPr>
          <a:xfrm>
            <a:off x="7328893" y="36011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stay | staying</a:t>
            </a:r>
          </a:p>
        </p:txBody>
      </p:sp>
      <p:sp>
        <p:nvSpPr>
          <p:cNvPr id="89" name="TextBox 88"/>
          <p:cNvSpPr txBox="1"/>
          <p:nvPr/>
        </p:nvSpPr>
        <p:spPr>
          <a:xfrm>
            <a:off x="9635070" y="36179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thinks | is thinking</a:t>
            </a:r>
          </a:p>
        </p:txBody>
      </p:sp>
      <p:sp>
        <p:nvSpPr>
          <p:cNvPr id="90" name="TextBox 89"/>
          <p:cNvSpPr txBox="1"/>
          <p:nvPr/>
        </p:nvSpPr>
        <p:spPr>
          <a:xfrm>
            <a:off x="9635070" y="30330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think | thinking</a:t>
            </a:r>
          </a:p>
        </p:txBody>
      </p:sp>
      <p:sp>
        <p:nvSpPr>
          <p:cNvPr id="91" name="TextBox 90"/>
          <p:cNvSpPr txBox="1"/>
          <p:nvPr/>
        </p:nvSpPr>
        <p:spPr>
          <a:xfrm>
            <a:off x="2672946" y="4365059"/>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veut</a:t>
            </a:r>
            <a:endParaRPr lang="en-GB" sz="3600" b="1" dirty="0">
              <a:solidFill>
                <a:srgbClr val="5B9BD5">
                  <a:lumMod val="50000"/>
                </a:srgbClr>
              </a:solidFill>
              <a:latin typeface="Century Gothic" panose="020B0502020202020204" pitchFamily="34" charset="0"/>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devoir</a:t>
            </a:r>
          </a:p>
        </p:txBody>
      </p:sp>
      <p:sp>
        <p:nvSpPr>
          <p:cNvPr id="93" name="TextBox 92"/>
          <p:cNvSpPr txBox="1"/>
          <p:nvPr/>
        </p:nvSpPr>
        <p:spPr>
          <a:xfrm>
            <a:off x="4869390" y="48527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 to, must</a:t>
            </a:r>
          </a:p>
        </p:txBody>
      </p:sp>
      <p:sp>
        <p:nvSpPr>
          <p:cNvPr id="94" name="TextBox 93"/>
          <p:cNvSpPr txBox="1"/>
          <p:nvPr/>
        </p:nvSpPr>
        <p:spPr>
          <a:xfrm>
            <a:off x="4984039" y="42508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to | having to</a:t>
            </a:r>
          </a:p>
        </p:txBody>
      </p:sp>
      <p:sp>
        <p:nvSpPr>
          <p:cNvPr id="95" name="TextBox 94"/>
          <p:cNvSpPr txBox="1"/>
          <p:nvPr/>
        </p:nvSpPr>
        <p:spPr>
          <a:xfrm>
            <a:off x="6921170" y="38185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39</a:t>
            </a:r>
          </a:p>
        </p:txBody>
      </p:sp>
      <p:sp>
        <p:nvSpPr>
          <p:cNvPr id="96" name="TextBox 95"/>
          <p:cNvSpPr txBox="1"/>
          <p:nvPr/>
        </p:nvSpPr>
        <p:spPr>
          <a:xfrm>
            <a:off x="369226" y="37873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pouvoir</a:t>
            </a:r>
            <a:endParaRPr lang="en-GB" sz="3600" b="1" dirty="0">
              <a:solidFill>
                <a:srgbClr val="5B9BD5">
                  <a:lumMod val="50000"/>
                </a:srgbClr>
              </a:solidFill>
              <a:latin typeface="Century Gothic" panose="020B0502020202020204" pitchFamily="34" charset="0"/>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able, can</a:t>
            </a:r>
          </a:p>
        </p:txBody>
      </p:sp>
      <p:sp>
        <p:nvSpPr>
          <p:cNvPr id="98" name="TextBox 97"/>
          <p:cNvSpPr txBox="1"/>
          <p:nvPr/>
        </p:nvSpPr>
        <p:spPr>
          <a:xfrm>
            <a:off x="366771" y="4303085"/>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able | being able </a:t>
            </a:r>
          </a:p>
        </p:txBody>
      </p:sp>
      <p:sp>
        <p:nvSpPr>
          <p:cNvPr id="99" name="TextBox 98"/>
          <p:cNvSpPr txBox="1"/>
          <p:nvPr/>
        </p:nvSpPr>
        <p:spPr>
          <a:xfrm>
            <a:off x="2283318"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a:t>
            </a:r>
          </a:p>
        </p:txBody>
      </p:sp>
      <p:sp>
        <p:nvSpPr>
          <p:cNvPr id="100" name="TextBox 99"/>
          <p:cNvSpPr txBox="1"/>
          <p:nvPr/>
        </p:nvSpPr>
        <p:spPr>
          <a:xfrm>
            <a:off x="2680323" y="378739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vouloir</a:t>
            </a:r>
            <a:endParaRPr lang="en-GB" sz="3600" b="1" dirty="0">
              <a:solidFill>
                <a:srgbClr val="5B9BD5">
                  <a:lumMod val="50000"/>
                </a:srgbClr>
              </a:solidFill>
              <a:latin typeface="Century Gothic" panose="020B0502020202020204" pitchFamily="34" charset="0"/>
            </a:endParaRPr>
          </a:p>
        </p:txBody>
      </p:sp>
      <p:sp>
        <p:nvSpPr>
          <p:cNvPr id="101" name="TextBox 100"/>
          <p:cNvSpPr txBox="1"/>
          <p:nvPr/>
        </p:nvSpPr>
        <p:spPr>
          <a:xfrm>
            <a:off x="2684669" y="48527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wants</a:t>
            </a:r>
          </a:p>
        </p:txBody>
      </p:sp>
      <p:sp>
        <p:nvSpPr>
          <p:cNvPr id="102" name="TextBox 101"/>
          <p:cNvSpPr txBox="1"/>
          <p:nvPr/>
        </p:nvSpPr>
        <p:spPr>
          <a:xfrm>
            <a:off x="2680322" y="43094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want | wanting</a:t>
            </a:r>
          </a:p>
        </p:txBody>
      </p:sp>
      <p:sp>
        <p:nvSpPr>
          <p:cNvPr id="103" name="TextBox 102"/>
          <p:cNvSpPr txBox="1"/>
          <p:nvPr/>
        </p:nvSpPr>
        <p:spPr>
          <a:xfrm>
            <a:off x="460367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57</a:t>
            </a:r>
          </a:p>
        </p:txBody>
      </p:sp>
      <p:sp>
        <p:nvSpPr>
          <p:cNvPr id="104" name="TextBox 103"/>
          <p:cNvSpPr txBox="1"/>
          <p:nvPr/>
        </p:nvSpPr>
        <p:spPr>
          <a:xfrm>
            <a:off x="7312852" y="378739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voir</a:t>
            </a:r>
            <a:endParaRPr lang="en-GB" sz="3600" b="1" dirty="0">
              <a:solidFill>
                <a:srgbClr val="5B9BD5">
                  <a:lumMod val="50000"/>
                </a:srgbClr>
              </a:solidFill>
              <a:latin typeface="Century Gothic" panose="020B0502020202020204" pitchFamily="34" charset="0"/>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voit</a:t>
            </a:r>
            <a:endParaRPr lang="en-GB" sz="3600" b="1" dirty="0">
              <a:solidFill>
                <a:srgbClr val="5B9BD5">
                  <a:lumMod val="50000"/>
                </a:srgbClr>
              </a:solidFill>
              <a:latin typeface="Century Gothic" panose="020B0502020202020204" pitchFamily="34" charset="0"/>
            </a:endParaRPr>
          </a:p>
        </p:txBody>
      </p:sp>
      <p:sp>
        <p:nvSpPr>
          <p:cNvPr id="106" name="TextBox 105"/>
          <p:cNvSpPr txBox="1"/>
          <p:nvPr/>
        </p:nvSpPr>
        <p:spPr>
          <a:xfrm>
            <a:off x="9233716" y="38240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69</a:t>
            </a:r>
          </a:p>
        </p:txBody>
      </p:sp>
      <p:sp>
        <p:nvSpPr>
          <p:cNvPr id="107" name="TextBox 106"/>
          <p:cNvSpPr txBox="1"/>
          <p:nvPr/>
        </p:nvSpPr>
        <p:spPr>
          <a:xfrm>
            <a:off x="9642038" y="3787396"/>
            <a:ext cx="2308638"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savoir</a:t>
            </a:r>
          </a:p>
        </p:txBody>
      </p:sp>
      <p:sp>
        <p:nvSpPr>
          <p:cNvPr id="108" name="TextBox 107"/>
          <p:cNvSpPr txBox="1"/>
          <p:nvPr/>
        </p:nvSpPr>
        <p:spPr>
          <a:xfrm>
            <a:off x="9655821" y="43767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sait</a:t>
            </a:r>
            <a:endParaRPr lang="en-GB" sz="3600" b="1" dirty="0">
              <a:solidFill>
                <a:srgbClr val="5B9BD5">
                  <a:lumMod val="50000"/>
                </a:srgbClr>
              </a:solidFill>
              <a:latin typeface="Century Gothic" panose="020B0502020202020204" pitchFamily="34" charset="0"/>
            </a:endParaRPr>
          </a:p>
        </p:txBody>
      </p:sp>
      <p:sp>
        <p:nvSpPr>
          <p:cNvPr id="109" name="TextBox 108"/>
          <p:cNvSpPr txBox="1"/>
          <p:nvPr/>
        </p:nvSpPr>
        <p:spPr>
          <a:xfrm>
            <a:off x="1155520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67</a:t>
            </a:r>
          </a:p>
        </p:txBody>
      </p:sp>
      <p:sp>
        <p:nvSpPr>
          <p:cNvPr id="110" name="TextBox 109"/>
          <p:cNvSpPr txBox="1"/>
          <p:nvPr/>
        </p:nvSpPr>
        <p:spPr>
          <a:xfrm>
            <a:off x="7350048" y="48359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sees | is seeing</a:t>
            </a:r>
          </a:p>
        </p:txBody>
      </p:sp>
      <p:sp>
        <p:nvSpPr>
          <p:cNvPr id="111" name="TextBox 110"/>
          <p:cNvSpPr txBox="1"/>
          <p:nvPr/>
        </p:nvSpPr>
        <p:spPr>
          <a:xfrm>
            <a:off x="7338325" y="42510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see | seeing</a:t>
            </a:r>
          </a:p>
        </p:txBody>
      </p:sp>
      <p:sp>
        <p:nvSpPr>
          <p:cNvPr id="112" name="TextBox 111"/>
          <p:cNvSpPr txBox="1"/>
          <p:nvPr/>
        </p:nvSpPr>
        <p:spPr>
          <a:xfrm>
            <a:off x="9656225" y="48527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knows | is knowing</a:t>
            </a:r>
          </a:p>
        </p:txBody>
      </p:sp>
      <p:sp>
        <p:nvSpPr>
          <p:cNvPr id="113" name="TextBox 112"/>
          <p:cNvSpPr txBox="1"/>
          <p:nvPr/>
        </p:nvSpPr>
        <p:spPr>
          <a:xfrm>
            <a:off x="9644502" y="42679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know | knowing</a:t>
            </a:r>
          </a:p>
        </p:txBody>
      </p:sp>
      <p:sp>
        <p:nvSpPr>
          <p:cNvPr id="114" name="TextBox 113"/>
          <p:cNvSpPr txBox="1"/>
          <p:nvPr/>
        </p:nvSpPr>
        <p:spPr>
          <a:xfrm>
            <a:off x="4999704" y="5572811"/>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a:t>
            </a:r>
            <a:endParaRPr lang="en-GB" sz="3600" b="1" dirty="0">
              <a:solidFill>
                <a:srgbClr val="5B9BD5">
                  <a:lumMod val="50000"/>
                </a:srgbClr>
              </a:solidFill>
              <a:latin typeface="Century Gothic" panose="020B0502020202020204" pitchFamily="34" charset="0"/>
            </a:endParaRPr>
          </a:p>
        </p:txBody>
      </p:sp>
      <p:sp>
        <p:nvSpPr>
          <p:cNvPr id="115" name="TextBox 114"/>
          <p:cNvSpPr txBox="1"/>
          <p:nvPr/>
        </p:nvSpPr>
        <p:spPr>
          <a:xfrm>
            <a:off x="357338" y="5584534"/>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tient</a:t>
            </a:r>
            <a:endParaRPr lang="en-GB" sz="3600" b="1" dirty="0">
              <a:solidFill>
                <a:srgbClr val="5B9BD5">
                  <a:lumMod val="50000"/>
                </a:srgbClr>
              </a:solidFill>
              <a:latin typeface="Century Gothic" panose="020B0502020202020204" pitchFamily="34" charset="0"/>
            </a:endParaRPr>
          </a:p>
        </p:txBody>
      </p:sp>
      <p:sp>
        <p:nvSpPr>
          <p:cNvPr id="116" name="TextBox 115"/>
          <p:cNvSpPr txBox="1"/>
          <p:nvPr/>
        </p:nvSpPr>
        <p:spPr>
          <a:xfrm>
            <a:off x="2663514" y="5549365"/>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a:t>
            </a:r>
            <a:endParaRPr lang="en-GB" sz="3600" b="1" dirty="0">
              <a:solidFill>
                <a:srgbClr val="5B9BD5">
                  <a:lumMod val="50000"/>
                </a:srgbClr>
              </a:solidFill>
              <a:latin typeface="Century Gothic" panose="020B0502020202020204" pitchFamily="34" charset="0"/>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parler</a:t>
            </a:r>
            <a:endParaRPr lang="en-GB" sz="3600" b="1" dirty="0">
              <a:solidFill>
                <a:srgbClr val="5B9BD5">
                  <a:lumMod val="50000"/>
                </a:srgbClr>
              </a:solidFill>
              <a:latin typeface="Century Gothic" panose="020B0502020202020204" pitchFamily="34" charset="0"/>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speaks | is speaking</a:t>
            </a:r>
          </a:p>
        </p:txBody>
      </p:sp>
      <p:sp>
        <p:nvSpPr>
          <p:cNvPr id="119" name="TextBox 118"/>
          <p:cNvSpPr txBox="1"/>
          <p:nvPr/>
        </p:nvSpPr>
        <p:spPr>
          <a:xfrm>
            <a:off x="4974607" y="5493745"/>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speak | speaking</a:t>
            </a:r>
          </a:p>
        </p:txBody>
      </p:sp>
      <p:sp>
        <p:nvSpPr>
          <p:cNvPr id="120" name="TextBox 119"/>
          <p:cNvSpPr txBox="1"/>
          <p:nvPr/>
        </p:nvSpPr>
        <p:spPr>
          <a:xfrm>
            <a:off x="6765054" y="5026265"/>
            <a:ext cx="599611"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106</a:t>
            </a:r>
          </a:p>
        </p:txBody>
      </p:sp>
      <p:sp>
        <p:nvSpPr>
          <p:cNvPr id="121" name="TextBox 120"/>
          <p:cNvSpPr txBox="1"/>
          <p:nvPr/>
        </p:nvSpPr>
        <p:spPr>
          <a:xfrm>
            <a:off x="359794" y="4995148"/>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tenir</a:t>
            </a:r>
            <a:endParaRPr lang="en-GB" sz="3600" b="1" dirty="0">
              <a:solidFill>
                <a:srgbClr val="5B9BD5">
                  <a:lumMod val="50000"/>
                </a:srgbClr>
              </a:solidFill>
              <a:latin typeface="Century Gothic" panose="020B0502020202020204" pitchFamily="34" charset="0"/>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holds | is holding</a:t>
            </a:r>
          </a:p>
        </p:txBody>
      </p:sp>
      <p:sp>
        <p:nvSpPr>
          <p:cNvPr id="123" name="TextBox 122"/>
          <p:cNvSpPr txBox="1"/>
          <p:nvPr/>
        </p:nvSpPr>
        <p:spPr>
          <a:xfrm>
            <a:off x="357339" y="5475668"/>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hold | holding</a:t>
            </a:r>
          </a:p>
        </p:txBody>
      </p:sp>
      <p:sp>
        <p:nvSpPr>
          <p:cNvPr id="124" name="TextBox 123"/>
          <p:cNvSpPr txBox="1"/>
          <p:nvPr/>
        </p:nvSpPr>
        <p:spPr>
          <a:xfrm>
            <a:off x="2145323" y="5026265"/>
            <a:ext cx="593213"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104</a:t>
            </a:r>
          </a:p>
        </p:txBody>
      </p:sp>
      <p:sp>
        <p:nvSpPr>
          <p:cNvPr id="125" name="TextBox 124"/>
          <p:cNvSpPr txBox="1"/>
          <p:nvPr/>
        </p:nvSpPr>
        <p:spPr>
          <a:xfrm>
            <a:off x="2635722" y="5053763"/>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montrer</a:t>
            </a:r>
            <a:endParaRPr lang="en-GB" sz="3600" b="1" dirty="0">
              <a:solidFill>
                <a:srgbClr val="5B9BD5">
                  <a:lumMod val="50000"/>
                </a:srgbClr>
              </a:solidFill>
              <a:latin typeface="Century Gothic" panose="020B0502020202020204" pitchFamily="34" charset="0"/>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shows | is showing</a:t>
            </a:r>
          </a:p>
        </p:txBody>
      </p:sp>
      <p:sp>
        <p:nvSpPr>
          <p:cNvPr id="127" name="TextBox 126"/>
          <p:cNvSpPr txBox="1"/>
          <p:nvPr/>
        </p:nvSpPr>
        <p:spPr>
          <a:xfrm>
            <a:off x="2670890" y="5517191"/>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show | showing</a:t>
            </a:r>
          </a:p>
        </p:txBody>
      </p:sp>
      <p:sp>
        <p:nvSpPr>
          <p:cNvPr id="128" name="TextBox 127"/>
          <p:cNvSpPr txBox="1"/>
          <p:nvPr/>
        </p:nvSpPr>
        <p:spPr>
          <a:xfrm>
            <a:off x="4468143" y="5014542"/>
            <a:ext cx="59075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108</a:t>
            </a:r>
          </a:p>
        </p:txBody>
      </p:sp>
      <p:sp>
        <p:nvSpPr>
          <p:cNvPr id="129" name="TextBox 128"/>
          <p:cNvSpPr txBox="1"/>
          <p:nvPr/>
        </p:nvSpPr>
        <p:spPr>
          <a:xfrm>
            <a:off x="7303420" y="4995148"/>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falloir</a:t>
            </a:r>
            <a:endParaRPr lang="en-GB" sz="3600" b="1" dirty="0">
              <a:solidFill>
                <a:srgbClr val="5B9BD5">
                  <a:lumMod val="50000"/>
                </a:srgbClr>
              </a:solidFill>
              <a:latin typeface="Century Gothic" panose="020B0502020202020204" pitchFamily="34" charset="0"/>
            </a:endParaRPr>
          </a:p>
        </p:txBody>
      </p:sp>
      <p:sp>
        <p:nvSpPr>
          <p:cNvPr id="130" name="TextBox 129"/>
          <p:cNvSpPr txBox="1"/>
          <p:nvPr/>
        </p:nvSpPr>
        <p:spPr>
          <a:xfrm>
            <a:off x="7303418" y="5584534"/>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faut</a:t>
            </a:r>
            <a:endParaRPr lang="en-GB" sz="3600" b="1" dirty="0">
              <a:solidFill>
                <a:srgbClr val="5B9BD5">
                  <a:lumMod val="50000"/>
                </a:srgbClr>
              </a:solidFill>
              <a:latin typeface="Century Gothic" panose="020B0502020202020204" pitchFamily="34" charset="0"/>
            </a:endParaRPr>
          </a:p>
        </p:txBody>
      </p:sp>
      <p:sp>
        <p:nvSpPr>
          <p:cNvPr id="131" name="TextBox 130"/>
          <p:cNvSpPr txBox="1"/>
          <p:nvPr/>
        </p:nvSpPr>
        <p:spPr>
          <a:xfrm>
            <a:off x="9224284" y="5031769"/>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68</a:t>
            </a:r>
          </a:p>
        </p:txBody>
      </p:sp>
      <p:sp>
        <p:nvSpPr>
          <p:cNvPr id="132" name="TextBox 131"/>
          <p:cNvSpPr txBox="1"/>
          <p:nvPr/>
        </p:nvSpPr>
        <p:spPr>
          <a:xfrm>
            <a:off x="9607107" y="5076328"/>
            <a:ext cx="2308638" cy="461665"/>
          </a:xfrm>
          <a:prstGeom prst="rect">
            <a:avLst/>
          </a:prstGeom>
          <a:noFill/>
        </p:spPr>
        <p:txBody>
          <a:bodyPr wrap="square" rtlCol="0">
            <a:spAutoFit/>
          </a:bodyPr>
          <a:lstStyle/>
          <a:p>
            <a:pPr algn="ctr"/>
            <a:r>
              <a:rPr lang="en-GB" sz="2400" b="1" dirty="0" err="1">
                <a:solidFill>
                  <a:srgbClr val="5B9BD5">
                    <a:lumMod val="50000"/>
                  </a:srgbClr>
                </a:solidFill>
                <a:latin typeface="Century Gothic" panose="020B0502020202020204" pitchFamily="34" charset="0"/>
              </a:rPr>
              <a:t>comprendre</a:t>
            </a:r>
            <a:endParaRPr lang="en-GB" sz="2400" b="1" dirty="0">
              <a:solidFill>
                <a:srgbClr val="5B9BD5">
                  <a:lumMod val="50000"/>
                </a:srgbClr>
              </a:solidFill>
              <a:latin typeface="Century Gothic" panose="020B0502020202020204" pitchFamily="34" charset="0"/>
            </a:endParaRPr>
          </a:p>
        </p:txBody>
      </p:sp>
      <p:sp>
        <p:nvSpPr>
          <p:cNvPr id="133" name="TextBox 132"/>
          <p:cNvSpPr txBox="1"/>
          <p:nvPr/>
        </p:nvSpPr>
        <p:spPr>
          <a:xfrm>
            <a:off x="9646389" y="5584534"/>
            <a:ext cx="229485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comprend</a:t>
            </a:r>
            <a:endParaRPr lang="en-GB" sz="3200" b="1" dirty="0">
              <a:solidFill>
                <a:srgbClr val="5B9BD5">
                  <a:lumMod val="50000"/>
                </a:srgbClr>
              </a:solidFill>
              <a:latin typeface="Century Gothic" panose="020B0502020202020204" pitchFamily="34" charset="0"/>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95</a:t>
            </a:r>
          </a:p>
        </p:txBody>
      </p:sp>
      <p:sp>
        <p:nvSpPr>
          <p:cNvPr id="135" name="TextBox 134"/>
          <p:cNvSpPr txBox="1"/>
          <p:nvPr/>
        </p:nvSpPr>
        <p:spPr>
          <a:xfrm>
            <a:off x="7328893" y="604368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necessary</a:t>
            </a:r>
          </a:p>
        </p:txBody>
      </p:sp>
      <p:sp>
        <p:nvSpPr>
          <p:cNvPr id="136" name="TextBox 135"/>
          <p:cNvSpPr txBox="1"/>
          <p:nvPr/>
        </p:nvSpPr>
        <p:spPr>
          <a:xfrm>
            <a:off x="7328893" y="545884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necessary</a:t>
            </a:r>
          </a:p>
        </p:txBody>
      </p:sp>
      <p:sp>
        <p:nvSpPr>
          <p:cNvPr id="137" name="TextBox 136"/>
          <p:cNvSpPr txBox="1"/>
          <p:nvPr/>
        </p:nvSpPr>
        <p:spPr>
          <a:xfrm>
            <a:off x="9635070" y="606050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understands | is understanding</a:t>
            </a:r>
          </a:p>
        </p:txBody>
      </p:sp>
      <p:sp>
        <p:nvSpPr>
          <p:cNvPr id="138" name="TextBox 137"/>
          <p:cNvSpPr txBox="1"/>
          <p:nvPr/>
        </p:nvSpPr>
        <p:spPr>
          <a:xfrm>
            <a:off x="9635070" y="5475668"/>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understand | understanding</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Tree>
    <p:extLst>
      <p:ext uri="{BB962C8B-B14F-4D97-AF65-F5344CB8AC3E}">
        <p14:creationId xmlns:p14="http://schemas.microsoft.com/office/powerpoint/2010/main" val="2856442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extLst>
                    <a:ext uri="{9D8B030D-6E8A-4147-A177-3AD203B41FA5}">
                      <a16:colId xmlns="" xmlns:a16="http://schemas.microsoft.com/office/drawing/2014/main" val="20000"/>
                    </a:ext>
                  </a:extLst>
                </a:gridCol>
                <a:gridCol w="2316290">
                  <a:extLst>
                    <a:ext uri="{9D8B030D-6E8A-4147-A177-3AD203B41FA5}">
                      <a16:colId xmlns="" xmlns:a16="http://schemas.microsoft.com/office/drawing/2014/main" val="20001"/>
                    </a:ext>
                  </a:extLst>
                </a:gridCol>
                <a:gridCol w="2316290">
                  <a:extLst>
                    <a:ext uri="{9D8B030D-6E8A-4147-A177-3AD203B41FA5}">
                      <a16:colId xmlns="" xmlns:a16="http://schemas.microsoft.com/office/drawing/2014/main" val="20002"/>
                    </a:ext>
                  </a:extLst>
                </a:gridCol>
                <a:gridCol w="2316290">
                  <a:extLst>
                    <a:ext uri="{9D8B030D-6E8A-4147-A177-3AD203B41FA5}">
                      <a16:colId xmlns="" xmlns:a16="http://schemas.microsoft.com/office/drawing/2014/main" val="20003"/>
                    </a:ext>
                  </a:extLst>
                </a:gridCol>
                <a:gridCol w="2316290">
                  <a:extLst>
                    <a:ext uri="{9D8B030D-6E8A-4147-A177-3AD203B41FA5}">
                      <a16:colId xmlns="" xmlns:a16="http://schemas.microsoft.com/office/drawing/2014/main" val="20004"/>
                    </a:ext>
                  </a:extLst>
                </a:gridCol>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15 high-frequency </a:t>
            </a:r>
            <a:r>
              <a:rPr lang="en-GB" dirty="0" smtClean="0">
                <a:solidFill>
                  <a:prstClr val="white"/>
                </a:solidFill>
                <a:latin typeface="Century Gothic" panose="020B0502020202020204" pitchFamily="34" charset="0"/>
              </a:rPr>
              <a:t>prototype </a:t>
            </a:r>
            <a:r>
              <a:rPr lang="en-GB" dirty="0">
                <a:solidFill>
                  <a:prstClr val="white"/>
                </a:solidFill>
                <a:latin typeface="Century Gothic" panose="020B0502020202020204" pitchFamily="34" charset="0"/>
              </a:rPr>
              <a:t>French verbs </a:t>
            </a:r>
          </a:p>
        </p:txBody>
      </p:sp>
      <p:sp>
        <p:nvSpPr>
          <p:cNvPr id="9" name="TextBox 8"/>
          <p:cNvSpPr txBox="1"/>
          <p:nvPr/>
        </p:nvSpPr>
        <p:spPr>
          <a:xfrm>
            <a:off x="350934" y="23455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jouer</a:t>
            </a:r>
            <a:endParaRPr lang="en-GB" sz="4000" b="1" dirty="0">
              <a:solidFill>
                <a:srgbClr val="5B9BD5">
                  <a:lumMod val="50000"/>
                </a:srgbClr>
              </a:solidFill>
              <a:latin typeface="Century Gothic" panose="020B0502020202020204" pitchFamily="34" charset="0"/>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plays | is playing</a:t>
            </a:r>
          </a:p>
        </p:txBody>
      </p:sp>
      <p:sp>
        <p:nvSpPr>
          <p:cNvPr id="11" name="TextBox 10"/>
          <p:cNvSpPr txBox="1"/>
          <p:nvPr/>
        </p:nvSpPr>
        <p:spPr>
          <a:xfrm>
            <a:off x="341523" y="12272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joue</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play | playing</a:t>
            </a:r>
          </a:p>
        </p:txBody>
      </p:sp>
      <p:sp>
        <p:nvSpPr>
          <p:cNvPr id="13" name="TextBox 12"/>
          <p:cNvSpPr txBox="1"/>
          <p:nvPr/>
        </p:nvSpPr>
        <p:spPr>
          <a:xfrm>
            <a:off x="2136886"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219</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
        <p:nvSpPr>
          <p:cNvPr id="140" name="TextBox 139"/>
          <p:cNvSpPr txBox="1"/>
          <p:nvPr/>
        </p:nvSpPr>
        <p:spPr>
          <a:xfrm>
            <a:off x="2664486" y="242205"/>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manger</a:t>
            </a:r>
          </a:p>
        </p:txBody>
      </p:sp>
      <p:sp>
        <p:nvSpPr>
          <p:cNvPr id="141" name="TextBox 140"/>
          <p:cNvSpPr txBox="1"/>
          <p:nvPr/>
        </p:nvSpPr>
        <p:spPr>
          <a:xfrm>
            <a:off x="2645727"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eats | is eating</a:t>
            </a:r>
          </a:p>
        </p:txBody>
      </p:sp>
      <p:sp>
        <p:nvSpPr>
          <p:cNvPr id="142" name="TextBox 141"/>
          <p:cNvSpPr txBox="1"/>
          <p:nvPr/>
        </p:nvSpPr>
        <p:spPr>
          <a:xfrm>
            <a:off x="2655075" y="1234930"/>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mange</a:t>
            </a:r>
          </a:p>
        </p:txBody>
      </p:sp>
      <p:sp>
        <p:nvSpPr>
          <p:cNvPr id="143" name="TextBox 142"/>
          <p:cNvSpPr txBox="1"/>
          <p:nvPr/>
        </p:nvSpPr>
        <p:spPr>
          <a:xfrm>
            <a:off x="2645727"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eat | eating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1338</a:t>
            </a:r>
          </a:p>
        </p:txBody>
      </p:sp>
      <p:sp>
        <p:nvSpPr>
          <p:cNvPr id="145" name="TextBox 144"/>
          <p:cNvSpPr txBox="1"/>
          <p:nvPr/>
        </p:nvSpPr>
        <p:spPr>
          <a:xfrm>
            <a:off x="4973055" y="242205"/>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écouter</a:t>
            </a:r>
            <a:endParaRPr lang="en-GB" sz="4000" b="1" dirty="0">
              <a:solidFill>
                <a:srgbClr val="5B9BD5">
                  <a:lumMod val="50000"/>
                </a:srgbClr>
              </a:solidFill>
              <a:latin typeface="Century Gothic" panose="020B0502020202020204" pitchFamily="34" charset="0"/>
            </a:endParaRPr>
          </a:p>
        </p:txBody>
      </p:sp>
      <p:sp>
        <p:nvSpPr>
          <p:cNvPr id="146" name="TextBox 145"/>
          <p:cNvSpPr txBox="1"/>
          <p:nvPr/>
        </p:nvSpPr>
        <p:spPr>
          <a:xfrm>
            <a:off x="4954296"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listens | is listening</a:t>
            </a:r>
          </a:p>
        </p:txBody>
      </p:sp>
      <p:sp>
        <p:nvSpPr>
          <p:cNvPr id="147" name="TextBox 146"/>
          <p:cNvSpPr txBox="1"/>
          <p:nvPr/>
        </p:nvSpPr>
        <p:spPr>
          <a:xfrm>
            <a:off x="4963644" y="123493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écoute</a:t>
            </a:r>
            <a:endParaRPr lang="en-GB" sz="3600" b="1" dirty="0">
              <a:solidFill>
                <a:srgbClr val="5B9BD5">
                  <a:lumMod val="50000"/>
                </a:srgbClr>
              </a:solidFill>
              <a:latin typeface="Century Gothic" panose="020B0502020202020204" pitchFamily="34" charset="0"/>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listen | listening</a:t>
            </a:r>
          </a:p>
        </p:txBody>
      </p:sp>
      <p:sp>
        <p:nvSpPr>
          <p:cNvPr id="149" name="TextBox 148"/>
          <p:cNvSpPr txBox="1"/>
          <p:nvPr/>
        </p:nvSpPr>
        <p:spPr>
          <a:xfrm>
            <a:off x="6759007" y="160922"/>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429</a:t>
            </a:r>
          </a:p>
        </p:txBody>
      </p:sp>
      <p:sp>
        <p:nvSpPr>
          <p:cNvPr id="150" name="TextBox 149"/>
          <p:cNvSpPr txBox="1"/>
          <p:nvPr/>
        </p:nvSpPr>
        <p:spPr>
          <a:xfrm>
            <a:off x="7281703" y="271552"/>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chanter</a:t>
            </a:r>
          </a:p>
        </p:txBody>
      </p:sp>
      <p:sp>
        <p:nvSpPr>
          <p:cNvPr id="151" name="TextBox 150"/>
          <p:cNvSpPr txBox="1"/>
          <p:nvPr/>
        </p:nvSpPr>
        <p:spPr>
          <a:xfrm>
            <a:off x="7256528" y="190393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sings | is singing</a:t>
            </a:r>
          </a:p>
        </p:txBody>
      </p:sp>
      <p:sp>
        <p:nvSpPr>
          <p:cNvPr id="152" name="TextBox 151"/>
          <p:cNvSpPr txBox="1"/>
          <p:nvPr/>
        </p:nvSpPr>
        <p:spPr>
          <a:xfrm>
            <a:off x="7265876" y="126525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chante</a:t>
            </a:r>
            <a:endParaRPr lang="en-GB" sz="3600" b="1" dirty="0">
              <a:solidFill>
                <a:srgbClr val="5B9BD5">
                  <a:lumMod val="50000"/>
                </a:srgbClr>
              </a:solidFill>
              <a:latin typeface="Century Gothic" panose="020B0502020202020204" pitchFamily="34" charset="0"/>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sing | singing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1820</a:t>
            </a:r>
          </a:p>
        </p:txBody>
      </p:sp>
      <p:sp>
        <p:nvSpPr>
          <p:cNvPr id="155" name="TextBox 154"/>
          <p:cNvSpPr txBox="1"/>
          <p:nvPr/>
        </p:nvSpPr>
        <p:spPr>
          <a:xfrm>
            <a:off x="9590272" y="31929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étudier</a:t>
            </a:r>
            <a:endParaRPr lang="en-GB" sz="4000" b="1" dirty="0">
              <a:solidFill>
                <a:srgbClr val="5B9BD5">
                  <a:lumMod val="50000"/>
                </a:srgbClr>
              </a:solidFill>
              <a:latin typeface="Century Gothic" panose="020B0502020202020204" pitchFamily="34" charset="0"/>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studies | is studying</a:t>
            </a:r>
          </a:p>
        </p:txBody>
      </p:sp>
      <p:sp>
        <p:nvSpPr>
          <p:cNvPr id="157" name="TextBox 156"/>
          <p:cNvSpPr txBox="1"/>
          <p:nvPr/>
        </p:nvSpPr>
        <p:spPr>
          <a:xfrm>
            <a:off x="9583890" y="12613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étudie</a:t>
            </a:r>
            <a:endParaRPr lang="en-GB" sz="3600" b="1" dirty="0">
              <a:solidFill>
                <a:srgbClr val="5B9BD5">
                  <a:lumMod val="50000"/>
                </a:srgbClr>
              </a:solidFill>
              <a:latin typeface="Century Gothic" panose="020B0502020202020204" pitchFamily="34" charset="0"/>
            </a:endParaRPr>
          </a:p>
        </p:txBody>
      </p:sp>
      <p:sp>
        <p:nvSpPr>
          <p:cNvPr id="158" name="TextBox 157"/>
          <p:cNvSpPr txBox="1"/>
          <p:nvPr/>
        </p:nvSpPr>
        <p:spPr>
          <a:xfrm>
            <a:off x="9571513" y="94600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study | studying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960</a:t>
            </a:r>
          </a:p>
        </p:txBody>
      </p:sp>
      <p:sp>
        <p:nvSpPr>
          <p:cNvPr id="160" name="TextBox 159"/>
          <p:cNvSpPr txBox="1"/>
          <p:nvPr/>
        </p:nvSpPr>
        <p:spPr>
          <a:xfrm>
            <a:off x="366898" y="2333871"/>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regarder</a:t>
            </a:r>
            <a:endParaRPr lang="en-GB" sz="3600" b="1" dirty="0">
              <a:solidFill>
                <a:srgbClr val="5B9BD5">
                  <a:lumMod val="50000"/>
                </a:srgbClr>
              </a:solidFill>
              <a:latin typeface="Century Gothic" panose="020B0502020202020204" pitchFamily="34" charset="0"/>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watches | is watching</a:t>
            </a:r>
          </a:p>
        </p:txBody>
      </p:sp>
      <p:sp>
        <p:nvSpPr>
          <p:cNvPr id="162" name="TextBox 161"/>
          <p:cNvSpPr txBox="1"/>
          <p:nvPr/>
        </p:nvSpPr>
        <p:spPr>
          <a:xfrm>
            <a:off x="341523" y="325016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a:t>
            </a:r>
            <a:endParaRPr lang="en-GB" sz="3600" b="1" dirty="0">
              <a:solidFill>
                <a:srgbClr val="5B9BD5">
                  <a:lumMod val="50000"/>
                </a:srgbClr>
              </a:solidFill>
              <a:latin typeface="Century Gothic" panose="020B0502020202020204" pitchFamily="34" charset="0"/>
            </a:endParaRPr>
          </a:p>
        </p:txBody>
      </p:sp>
      <p:sp>
        <p:nvSpPr>
          <p:cNvPr id="163" name="TextBox 162"/>
          <p:cNvSpPr txBox="1"/>
          <p:nvPr/>
        </p:nvSpPr>
        <p:spPr>
          <a:xfrm>
            <a:off x="332175" y="2884144"/>
            <a:ext cx="2313552" cy="523220"/>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watch, look | watching, looking</a:t>
            </a:r>
          </a:p>
        </p:txBody>
      </p:sp>
      <p:sp>
        <p:nvSpPr>
          <p:cNvPr id="164" name="TextBox 163"/>
          <p:cNvSpPr txBox="1"/>
          <p:nvPr/>
        </p:nvSpPr>
        <p:spPr>
          <a:xfrm>
            <a:off x="2136886"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425</a:t>
            </a:r>
          </a:p>
        </p:txBody>
      </p:sp>
      <p:sp>
        <p:nvSpPr>
          <p:cNvPr id="165" name="TextBox 164"/>
          <p:cNvSpPr txBox="1"/>
          <p:nvPr/>
        </p:nvSpPr>
        <p:spPr>
          <a:xfrm>
            <a:off x="2664486" y="2265090"/>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écrire</a:t>
            </a:r>
            <a:endParaRPr lang="en-GB" sz="4000" b="1" dirty="0">
              <a:solidFill>
                <a:srgbClr val="5B9BD5">
                  <a:lumMod val="50000"/>
                </a:srgbClr>
              </a:solidFill>
              <a:latin typeface="Century Gothic" panose="020B0502020202020204" pitchFamily="34" charset="0"/>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writes | is writing</a:t>
            </a:r>
          </a:p>
        </p:txBody>
      </p:sp>
      <p:sp>
        <p:nvSpPr>
          <p:cNvPr id="167" name="TextBox 166"/>
          <p:cNvSpPr txBox="1"/>
          <p:nvPr/>
        </p:nvSpPr>
        <p:spPr>
          <a:xfrm>
            <a:off x="2655075"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écrit</a:t>
            </a:r>
            <a:endParaRPr lang="en-GB" sz="3600" b="1" dirty="0">
              <a:solidFill>
                <a:srgbClr val="5B9BD5">
                  <a:lumMod val="50000"/>
                </a:srgbClr>
              </a:solidFill>
              <a:latin typeface="Century Gothic" panose="020B0502020202020204" pitchFamily="34" charset="0"/>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write | writing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382</a:t>
            </a:r>
          </a:p>
        </p:txBody>
      </p:sp>
      <p:sp>
        <p:nvSpPr>
          <p:cNvPr id="170" name="TextBox 169"/>
          <p:cNvSpPr txBox="1"/>
          <p:nvPr/>
        </p:nvSpPr>
        <p:spPr>
          <a:xfrm>
            <a:off x="4973218" y="2367405"/>
            <a:ext cx="2311096"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apprendre</a:t>
            </a:r>
            <a:endParaRPr lang="en-GB" sz="3200" b="1" dirty="0">
              <a:solidFill>
                <a:srgbClr val="5B9BD5">
                  <a:lumMod val="50000"/>
                </a:srgbClr>
              </a:solidFill>
              <a:latin typeface="Century Gothic" panose="020B0502020202020204" pitchFamily="34" charset="0"/>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learns | is learning</a:t>
            </a:r>
          </a:p>
        </p:txBody>
      </p:sp>
      <p:sp>
        <p:nvSpPr>
          <p:cNvPr id="172" name="TextBox 171"/>
          <p:cNvSpPr txBox="1"/>
          <p:nvPr/>
        </p:nvSpPr>
        <p:spPr>
          <a:xfrm>
            <a:off x="4963644"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apprend</a:t>
            </a:r>
            <a:endParaRPr lang="en-GB" sz="3600" b="1" dirty="0">
              <a:solidFill>
                <a:srgbClr val="5B9BD5">
                  <a:lumMod val="50000"/>
                </a:srgbClr>
              </a:solidFill>
              <a:latin typeface="Century Gothic" panose="020B0502020202020204" pitchFamily="34" charset="0"/>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learn | learning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327</a:t>
            </a:r>
          </a:p>
        </p:txBody>
      </p:sp>
      <p:sp>
        <p:nvSpPr>
          <p:cNvPr id="175" name="TextBox 174"/>
          <p:cNvSpPr txBox="1"/>
          <p:nvPr/>
        </p:nvSpPr>
        <p:spPr>
          <a:xfrm>
            <a:off x="7281703" y="229443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dormir</a:t>
            </a:r>
            <a:endParaRPr lang="en-GB" sz="4000" b="1" dirty="0">
              <a:solidFill>
                <a:srgbClr val="5B9BD5">
                  <a:lumMod val="50000"/>
                </a:srgbClr>
              </a:solidFill>
              <a:latin typeface="Century Gothic" panose="020B0502020202020204" pitchFamily="34" charset="0"/>
            </a:endParaRPr>
          </a:p>
        </p:txBody>
      </p:sp>
      <p:sp>
        <p:nvSpPr>
          <p:cNvPr id="176" name="TextBox 175"/>
          <p:cNvSpPr txBox="1"/>
          <p:nvPr/>
        </p:nvSpPr>
        <p:spPr>
          <a:xfrm>
            <a:off x="7256528" y="392681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sleeps | is sleeping</a:t>
            </a:r>
          </a:p>
        </p:txBody>
      </p:sp>
      <p:sp>
        <p:nvSpPr>
          <p:cNvPr id="177" name="TextBox 176"/>
          <p:cNvSpPr txBox="1"/>
          <p:nvPr/>
        </p:nvSpPr>
        <p:spPr>
          <a:xfrm>
            <a:off x="7265876" y="328814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dort</a:t>
            </a:r>
            <a:endParaRPr lang="en-GB" sz="3600" b="1" dirty="0">
              <a:solidFill>
                <a:srgbClr val="5B9BD5">
                  <a:lumMod val="50000"/>
                </a:srgbClr>
              </a:solidFill>
              <a:latin typeface="Century Gothic" panose="020B0502020202020204" pitchFamily="34" charset="0"/>
            </a:endParaRPr>
          </a:p>
        </p:txBody>
      </p:sp>
      <p:sp>
        <p:nvSpPr>
          <p:cNvPr id="178" name="TextBox 177"/>
          <p:cNvSpPr txBox="1"/>
          <p:nvPr/>
        </p:nvSpPr>
        <p:spPr>
          <a:xfrm>
            <a:off x="7256528" y="292212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sleep | sleeping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1836</a:t>
            </a:r>
          </a:p>
        </p:txBody>
      </p:sp>
      <p:sp>
        <p:nvSpPr>
          <p:cNvPr id="180" name="TextBox 179"/>
          <p:cNvSpPr txBox="1"/>
          <p:nvPr/>
        </p:nvSpPr>
        <p:spPr>
          <a:xfrm>
            <a:off x="9592056" y="2308266"/>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travailler</a:t>
            </a:r>
            <a:endParaRPr lang="en-GB" sz="4000" b="1" dirty="0">
              <a:solidFill>
                <a:srgbClr val="5B9BD5">
                  <a:lumMod val="50000"/>
                </a:srgbClr>
              </a:solidFill>
              <a:latin typeface="Century Gothic" panose="020B0502020202020204" pitchFamily="34" charset="0"/>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works | is working</a:t>
            </a:r>
          </a:p>
        </p:txBody>
      </p:sp>
      <p:sp>
        <p:nvSpPr>
          <p:cNvPr id="182" name="TextBox 181"/>
          <p:cNvSpPr txBox="1"/>
          <p:nvPr/>
        </p:nvSpPr>
        <p:spPr>
          <a:xfrm>
            <a:off x="9581684" y="328621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travaille</a:t>
            </a:r>
            <a:endParaRPr lang="en-GB" sz="3600" b="1" dirty="0">
              <a:solidFill>
                <a:srgbClr val="5B9BD5">
                  <a:lumMod val="50000"/>
                </a:srgbClr>
              </a:solidFill>
              <a:latin typeface="Century Gothic" panose="020B0502020202020204" pitchFamily="34" charset="0"/>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work | working</a:t>
            </a:r>
          </a:p>
        </p:txBody>
      </p:sp>
      <p:sp>
        <p:nvSpPr>
          <p:cNvPr id="184" name="TextBox 183"/>
          <p:cNvSpPr txBox="1"/>
          <p:nvPr/>
        </p:nvSpPr>
        <p:spPr>
          <a:xfrm>
            <a:off x="11379019"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290</a:t>
            </a:r>
          </a:p>
        </p:txBody>
      </p:sp>
      <p:sp>
        <p:nvSpPr>
          <p:cNvPr id="185" name="TextBox 184"/>
          <p:cNvSpPr txBox="1"/>
          <p:nvPr/>
        </p:nvSpPr>
        <p:spPr>
          <a:xfrm>
            <a:off x="367237" y="4268087"/>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préparer</a:t>
            </a:r>
            <a:endParaRPr lang="en-GB" sz="3600" b="1" dirty="0">
              <a:solidFill>
                <a:srgbClr val="5B9BD5">
                  <a:lumMod val="50000"/>
                </a:srgbClr>
              </a:solidFill>
              <a:latin typeface="Century Gothic" panose="020B0502020202020204" pitchFamily="34" charset="0"/>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prepares | is preparing</a:t>
            </a:r>
          </a:p>
        </p:txBody>
      </p:sp>
      <p:sp>
        <p:nvSpPr>
          <p:cNvPr id="187" name="TextBox 186"/>
          <p:cNvSpPr txBox="1"/>
          <p:nvPr/>
        </p:nvSpPr>
        <p:spPr>
          <a:xfrm>
            <a:off x="357826" y="526081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a:t>
            </a:r>
            <a:endParaRPr lang="en-GB" sz="3600" b="1" dirty="0">
              <a:solidFill>
                <a:srgbClr val="5B9BD5">
                  <a:lumMod val="50000"/>
                </a:srgbClr>
              </a:solidFill>
              <a:latin typeface="Century Gothic" panose="020B0502020202020204" pitchFamily="34" charset="0"/>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prepare | preparing</a:t>
            </a:r>
          </a:p>
        </p:txBody>
      </p:sp>
      <p:sp>
        <p:nvSpPr>
          <p:cNvPr id="189" name="TextBox 188"/>
          <p:cNvSpPr txBox="1"/>
          <p:nvPr/>
        </p:nvSpPr>
        <p:spPr>
          <a:xfrm>
            <a:off x="2153189" y="4186804"/>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201</a:t>
            </a:r>
          </a:p>
        </p:txBody>
      </p:sp>
      <p:sp>
        <p:nvSpPr>
          <p:cNvPr id="190" name="TextBox 189"/>
          <p:cNvSpPr txBox="1"/>
          <p:nvPr/>
        </p:nvSpPr>
        <p:spPr>
          <a:xfrm>
            <a:off x="2680789" y="4275741"/>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aider</a:t>
            </a:r>
          </a:p>
        </p:txBody>
      </p:sp>
      <p:sp>
        <p:nvSpPr>
          <p:cNvPr id="191" name="TextBox 190"/>
          <p:cNvSpPr txBox="1"/>
          <p:nvPr/>
        </p:nvSpPr>
        <p:spPr>
          <a:xfrm>
            <a:off x="2662030"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helps | is helping</a:t>
            </a:r>
          </a:p>
        </p:txBody>
      </p:sp>
      <p:sp>
        <p:nvSpPr>
          <p:cNvPr id="192" name="TextBox 191"/>
          <p:cNvSpPr txBox="1"/>
          <p:nvPr/>
        </p:nvSpPr>
        <p:spPr>
          <a:xfrm>
            <a:off x="2671378"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aide</a:t>
            </a:r>
          </a:p>
        </p:txBody>
      </p:sp>
      <p:sp>
        <p:nvSpPr>
          <p:cNvPr id="193" name="TextBox 192"/>
          <p:cNvSpPr txBox="1"/>
          <p:nvPr/>
        </p:nvSpPr>
        <p:spPr>
          <a:xfrm>
            <a:off x="2662030"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help | helping</a:t>
            </a:r>
          </a:p>
        </p:txBody>
      </p:sp>
      <p:sp>
        <p:nvSpPr>
          <p:cNvPr id="194" name="TextBox 193"/>
          <p:cNvSpPr txBox="1"/>
          <p:nvPr/>
        </p:nvSpPr>
        <p:spPr>
          <a:xfrm>
            <a:off x="4308903" y="4194458"/>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413</a:t>
            </a:r>
          </a:p>
        </p:txBody>
      </p:sp>
      <p:sp>
        <p:nvSpPr>
          <p:cNvPr id="195" name="TextBox 194"/>
          <p:cNvSpPr txBox="1"/>
          <p:nvPr/>
        </p:nvSpPr>
        <p:spPr>
          <a:xfrm>
            <a:off x="4989358" y="427574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sortir</a:t>
            </a:r>
            <a:endParaRPr lang="en-GB" sz="4000" b="1" dirty="0">
              <a:solidFill>
                <a:srgbClr val="5B9BD5">
                  <a:lumMod val="50000"/>
                </a:srgbClr>
              </a:solidFill>
              <a:latin typeface="Century Gothic" panose="020B0502020202020204" pitchFamily="34" charset="0"/>
            </a:endParaRPr>
          </a:p>
        </p:txBody>
      </p:sp>
      <p:sp>
        <p:nvSpPr>
          <p:cNvPr id="196" name="TextBox 195"/>
          <p:cNvSpPr txBox="1"/>
          <p:nvPr/>
        </p:nvSpPr>
        <p:spPr>
          <a:xfrm>
            <a:off x="4970599"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goes out | is going out</a:t>
            </a:r>
          </a:p>
        </p:txBody>
      </p:sp>
      <p:sp>
        <p:nvSpPr>
          <p:cNvPr id="197" name="TextBox 196"/>
          <p:cNvSpPr txBox="1"/>
          <p:nvPr/>
        </p:nvSpPr>
        <p:spPr>
          <a:xfrm>
            <a:off x="4979947"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sort</a:t>
            </a:r>
          </a:p>
        </p:txBody>
      </p:sp>
      <p:sp>
        <p:nvSpPr>
          <p:cNvPr id="198" name="TextBox 197"/>
          <p:cNvSpPr txBox="1"/>
          <p:nvPr/>
        </p:nvSpPr>
        <p:spPr>
          <a:xfrm>
            <a:off x="4970599"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go out | going out</a:t>
            </a:r>
          </a:p>
        </p:txBody>
      </p:sp>
      <p:sp>
        <p:nvSpPr>
          <p:cNvPr id="199" name="TextBox 198"/>
          <p:cNvSpPr txBox="1"/>
          <p:nvPr/>
        </p:nvSpPr>
        <p:spPr>
          <a:xfrm>
            <a:off x="6775310" y="419445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309</a:t>
            </a:r>
          </a:p>
        </p:txBody>
      </p:sp>
      <p:sp>
        <p:nvSpPr>
          <p:cNvPr id="200" name="TextBox 199"/>
          <p:cNvSpPr txBox="1"/>
          <p:nvPr/>
        </p:nvSpPr>
        <p:spPr>
          <a:xfrm>
            <a:off x="7298006" y="4305088"/>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courir</a:t>
            </a:r>
            <a:endParaRPr lang="en-GB" sz="4000" b="1" dirty="0">
              <a:solidFill>
                <a:srgbClr val="5B9BD5">
                  <a:lumMod val="50000"/>
                </a:srgbClr>
              </a:solidFill>
              <a:latin typeface="Century Gothic" panose="020B0502020202020204" pitchFamily="34" charset="0"/>
            </a:endParaRPr>
          </a:p>
        </p:txBody>
      </p:sp>
      <p:sp>
        <p:nvSpPr>
          <p:cNvPr id="201" name="TextBox 200"/>
          <p:cNvSpPr txBox="1"/>
          <p:nvPr/>
        </p:nvSpPr>
        <p:spPr>
          <a:xfrm>
            <a:off x="7272831" y="593746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runs | is running</a:t>
            </a:r>
          </a:p>
        </p:txBody>
      </p:sp>
      <p:sp>
        <p:nvSpPr>
          <p:cNvPr id="202" name="TextBox 201"/>
          <p:cNvSpPr txBox="1"/>
          <p:nvPr/>
        </p:nvSpPr>
        <p:spPr>
          <a:xfrm>
            <a:off x="7282179" y="5298791"/>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court</a:t>
            </a:r>
          </a:p>
        </p:txBody>
      </p:sp>
      <p:sp>
        <p:nvSpPr>
          <p:cNvPr id="203" name="TextBox 202"/>
          <p:cNvSpPr txBox="1"/>
          <p:nvPr/>
        </p:nvSpPr>
        <p:spPr>
          <a:xfrm>
            <a:off x="7272831" y="49327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run | running</a:t>
            </a:r>
          </a:p>
        </p:txBody>
      </p:sp>
      <p:sp>
        <p:nvSpPr>
          <p:cNvPr id="204" name="TextBox 203"/>
          <p:cNvSpPr txBox="1"/>
          <p:nvPr/>
        </p:nvSpPr>
        <p:spPr>
          <a:xfrm>
            <a:off x="8897836" y="4224783"/>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1447</a:t>
            </a:r>
          </a:p>
        </p:txBody>
      </p:sp>
      <p:sp>
        <p:nvSpPr>
          <p:cNvPr id="205" name="TextBox 204"/>
          <p:cNvSpPr txBox="1"/>
          <p:nvPr/>
        </p:nvSpPr>
        <p:spPr>
          <a:xfrm>
            <a:off x="9610815" y="4310497"/>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marcher</a:t>
            </a:r>
          </a:p>
        </p:txBody>
      </p:sp>
      <p:sp>
        <p:nvSpPr>
          <p:cNvPr id="206" name="TextBox 205"/>
          <p:cNvSpPr txBox="1"/>
          <p:nvPr/>
        </p:nvSpPr>
        <p:spPr>
          <a:xfrm>
            <a:off x="9589062" y="5924355"/>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walks | is walking</a:t>
            </a:r>
          </a:p>
        </p:txBody>
      </p:sp>
      <p:sp>
        <p:nvSpPr>
          <p:cNvPr id="207" name="TextBox 206"/>
          <p:cNvSpPr txBox="1"/>
          <p:nvPr/>
        </p:nvSpPr>
        <p:spPr>
          <a:xfrm>
            <a:off x="9609102" y="530071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marche</a:t>
            </a:r>
            <a:endParaRPr lang="en-GB" sz="3600" b="1" dirty="0">
              <a:solidFill>
                <a:srgbClr val="5B9BD5">
                  <a:lumMod val="50000"/>
                </a:srgbClr>
              </a:solidFill>
              <a:latin typeface="Century Gothic" panose="020B0502020202020204" pitchFamily="34" charset="0"/>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walk | walking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1532</a:t>
            </a:r>
          </a:p>
        </p:txBody>
      </p:sp>
    </p:spTree>
    <p:extLst>
      <p:ext uri="{BB962C8B-B14F-4D97-AF65-F5344CB8AC3E}">
        <p14:creationId xmlns:p14="http://schemas.microsoft.com/office/powerpoint/2010/main" val="39193970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a:solidFill>
                  <a:schemeClr val="bg1"/>
                </a:solidFill>
              </a:rPr>
              <a:t>How to teach and learn vocabulary</a:t>
            </a:r>
          </a:p>
        </p:txBody>
      </p:sp>
      <p:sp>
        <p:nvSpPr>
          <p:cNvPr id="5" name="Content Placeholder 4"/>
          <p:cNvSpPr>
            <a:spLocks noGrp="1"/>
          </p:cNvSpPr>
          <p:nvPr>
            <p:ph idx="1"/>
          </p:nvPr>
        </p:nvSpPr>
        <p:spPr>
          <a:xfrm>
            <a:off x="838200" y="1809894"/>
            <a:ext cx="10515600" cy="5264423"/>
          </a:xfrm>
        </p:spPr>
        <p:txBody>
          <a:bodyPr>
            <a:normAutofit/>
          </a:bodyPr>
          <a:lstStyle/>
          <a:p>
            <a:pPr marL="514350" indent="-514350">
              <a:buFont typeface="+mj-lt"/>
              <a:buAutoNum type="arabicPeriod"/>
            </a:pPr>
            <a:r>
              <a:rPr lang="en-GB" b="1" dirty="0">
                <a:solidFill>
                  <a:srgbClr val="EA5F00"/>
                </a:solidFill>
              </a:rPr>
              <a:t>Introduction </a:t>
            </a:r>
            <a:r>
              <a:rPr lang="en-GB" dirty="0"/>
              <a:t/>
            </a:r>
            <a:br>
              <a:rPr lang="en-GB" dirty="0"/>
            </a:br>
            <a:r>
              <a:rPr lang="en-GB" i="1" dirty="0"/>
              <a:t>(i.e. first encounters with new words, and initial memorisation routines)</a:t>
            </a:r>
          </a:p>
          <a:p>
            <a:pPr marL="514350" indent="-514350">
              <a:buFont typeface="+mj-lt"/>
              <a:buAutoNum type="arabicPeriod"/>
            </a:pPr>
            <a:r>
              <a:rPr lang="en-GB" b="1" dirty="0">
                <a:solidFill>
                  <a:srgbClr val="EA5F00"/>
                </a:solidFill>
              </a:rPr>
              <a:t>Consolidation</a:t>
            </a:r>
            <a:r>
              <a:rPr lang="en-GB" dirty="0"/>
              <a:t> </a:t>
            </a:r>
            <a:br>
              <a:rPr lang="en-GB" dirty="0"/>
            </a:br>
            <a:r>
              <a:rPr lang="en-GB" i="1" dirty="0"/>
              <a:t>(i.e. speed of retrieval building, controlled production, e.g. sentence-building)</a:t>
            </a:r>
          </a:p>
          <a:p>
            <a:pPr marL="514350" indent="-514350">
              <a:buFont typeface="+mj-lt"/>
              <a:buAutoNum type="arabicPeriod"/>
            </a:pPr>
            <a:r>
              <a:rPr lang="en-GB" b="1" dirty="0">
                <a:solidFill>
                  <a:srgbClr val="EA5F00"/>
                </a:solidFill>
              </a:rPr>
              <a:t>Developing use </a:t>
            </a:r>
            <a:r>
              <a:rPr lang="en-GB" dirty="0"/>
              <a:t/>
            </a:r>
            <a:br>
              <a:rPr lang="en-GB" dirty="0"/>
            </a:br>
            <a:r>
              <a:rPr lang="en-GB" i="1" dirty="0"/>
              <a:t>(i.e. revisiting across different contexts, modalities, synthesising with previously-learnt language)</a:t>
            </a:r>
          </a:p>
          <a:p>
            <a:pPr marL="514350" indent="-514350">
              <a:buFont typeface="+mj-lt"/>
              <a:buAutoNum type="arabicPeriod"/>
            </a:pPr>
            <a:r>
              <a:rPr lang="en-GB" b="1" dirty="0">
                <a:solidFill>
                  <a:srgbClr val="EA5F00"/>
                </a:solidFill>
              </a:rPr>
              <a:t>Assessment</a:t>
            </a:r>
          </a:p>
        </p:txBody>
      </p:sp>
      <p:sp>
        <p:nvSpPr>
          <p:cNvPr id="2" name="TextBox 1"/>
          <p:cNvSpPr txBox="1"/>
          <p:nvPr/>
        </p:nvSpPr>
        <p:spPr>
          <a:xfrm>
            <a:off x="208494" y="1163991"/>
            <a:ext cx="10315832" cy="584775"/>
          </a:xfrm>
          <a:prstGeom prst="rect">
            <a:avLst/>
          </a:prstGeom>
          <a:noFill/>
        </p:spPr>
        <p:txBody>
          <a:bodyPr wrap="square" rtlCol="0">
            <a:spAutoFit/>
          </a:bodyPr>
          <a:lstStyle/>
          <a:p>
            <a:r>
              <a:rPr lang="en-GB" sz="3200" dirty="0">
                <a:solidFill>
                  <a:srgbClr val="4472C4">
                    <a:lumMod val="50000"/>
                  </a:srgbClr>
                </a:solidFill>
                <a:latin typeface="Century Gothic" panose="020B0502020202020204" pitchFamily="34" charset="0"/>
              </a:rPr>
              <a:t>Stages of vocabulary learning</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sp>
        <p:nvSpPr>
          <p:cNvPr id="7" name="Rounded Rectangle 6"/>
          <p:cNvSpPr/>
          <p:nvPr/>
        </p:nvSpPr>
        <p:spPr>
          <a:xfrm>
            <a:off x="8489244" y="730427"/>
            <a:ext cx="3451850" cy="13457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Topic-based vocabulary lists of one single word class are not optimal.</a:t>
            </a:r>
          </a:p>
        </p:txBody>
      </p:sp>
    </p:spTree>
    <p:extLst>
      <p:ext uri="{BB962C8B-B14F-4D97-AF65-F5344CB8AC3E}">
        <p14:creationId xmlns:p14="http://schemas.microsoft.com/office/powerpoint/2010/main" val="297873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130005" y="6494075"/>
            <a:ext cx="3097730"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Rachel Hawkes</a:t>
            </a:r>
          </a:p>
        </p:txBody>
      </p:sp>
      <p:graphicFrame>
        <p:nvGraphicFramePr>
          <p:cNvPr id="84" name="Table 83">
            <a:extLst>
              <a:ext uri="{FF2B5EF4-FFF2-40B4-BE49-F238E27FC236}">
                <a16:creationId xmlns="" xmlns:a16="http://schemas.microsoft.com/office/drawing/2014/main" id="{5B00EE11-9068-4E74-8438-3F6BE68244BD}"/>
              </a:ext>
            </a:extLst>
          </p:cNvPr>
          <p:cNvGraphicFramePr>
            <a:graphicFrameLocks noGrp="1"/>
          </p:cNvGraphicFramePr>
          <p:nvPr>
            <p:extLst>
              <p:ext uri="{D42A27DB-BD31-4B8C-83A1-F6EECF244321}">
                <p14:modId xmlns:p14="http://schemas.microsoft.com/office/powerpoint/2010/main" val="27687848"/>
              </p:ext>
            </p:extLst>
          </p:nvPr>
        </p:nvGraphicFramePr>
        <p:xfrm>
          <a:off x="248049" y="316240"/>
          <a:ext cx="11630682" cy="5769920"/>
        </p:xfrm>
        <a:graphic>
          <a:graphicData uri="http://schemas.openxmlformats.org/drawingml/2006/table">
            <a:tbl>
              <a:tblPr firstRow="1" bandRow="1">
                <a:tableStyleId>{5940675A-B579-460E-94D1-54222C63F5DA}</a:tableStyleId>
              </a:tblPr>
              <a:tblGrid>
                <a:gridCol w="1938447">
                  <a:extLst>
                    <a:ext uri="{9D8B030D-6E8A-4147-A177-3AD203B41FA5}">
                      <a16:colId xmlns="" xmlns:a16="http://schemas.microsoft.com/office/drawing/2014/main" val="1988045768"/>
                    </a:ext>
                  </a:extLst>
                </a:gridCol>
                <a:gridCol w="1938447">
                  <a:extLst>
                    <a:ext uri="{9D8B030D-6E8A-4147-A177-3AD203B41FA5}">
                      <a16:colId xmlns="" xmlns:a16="http://schemas.microsoft.com/office/drawing/2014/main" val="694569702"/>
                    </a:ext>
                  </a:extLst>
                </a:gridCol>
                <a:gridCol w="1938447">
                  <a:extLst>
                    <a:ext uri="{9D8B030D-6E8A-4147-A177-3AD203B41FA5}">
                      <a16:colId xmlns="" xmlns:a16="http://schemas.microsoft.com/office/drawing/2014/main" val="2268552234"/>
                    </a:ext>
                  </a:extLst>
                </a:gridCol>
                <a:gridCol w="1938447">
                  <a:extLst>
                    <a:ext uri="{9D8B030D-6E8A-4147-A177-3AD203B41FA5}">
                      <a16:colId xmlns="" xmlns:a16="http://schemas.microsoft.com/office/drawing/2014/main" val="2419153379"/>
                    </a:ext>
                  </a:extLst>
                </a:gridCol>
                <a:gridCol w="1938447">
                  <a:extLst>
                    <a:ext uri="{9D8B030D-6E8A-4147-A177-3AD203B41FA5}">
                      <a16:colId xmlns="" xmlns:a16="http://schemas.microsoft.com/office/drawing/2014/main" val="2309328029"/>
                    </a:ext>
                  </a:extLst>
                </a:gridCol>
                <a:gridCol w="1938447">
                  <a:extLst>
                    <a:ext uri="{9D8B030D-6E8A-4147-A177-3AD203B41FA5}">
                      <a16:colId xmlns="" xmlns:a16="http://schemas.microsoft.com/office/drawing/2014/main" val="654230178"/>
                    </a:ext>
                  </a:extLst>
                </a:gridCol>
              </a:tblGrid>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 xmlns:a16="http://schemas.microsoft.com/office/drawing/2014/main" val="4044428657"/>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 xmlns:a16="http://schemas.microsoft.com/office/drawing/2014/main" val="2812961732"/>
                  </a:ext>
                </a:extLst>
              </a:tr>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 xmlns:a16="http://schemas.microsoft.com/office/drawing/2014/main" val="859905986"/>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pPr algn="ctr"/>
                      <a:r>
                        <a:rPr lang="en-GB" sz="1600" b="1" dirty="0" err="1">
                          <a:solidFill>
                            <a:schemeClr val="accent1">
                              <a:lumMod val="50000"/>
                            </a:schemeClr>
                          </a:solidFill>
                          <a:latin typeface="Century Gothic" panose="020B0502020202020204" pitchFamily="34" charset="0"/>
                        </a:rPr>
                        <a:t>Francophoniques</a:t>
                      </a:r>
                      <a:endParaRPr lang="en-GB" sz="1600" b="1" dirty="0">
                        <a:solidFill>
                          <a:schemeClr val="accent1">
                            <a:lumMod val="50000"/>
                          </a:schemeClr>
                        </a:solidFill>
                        <a:latin typeface="Century Gothic" panose="020B0502020202020204" pitchFamily="34" charset="0"/>
                      </a:endParaRPr>
                    </a:p>
                  </a:txBody>
                  <a:tcPr anchor="ctr"/>
                </a:tc>
                <a:extLst>
                  <a:ext uri="{0D108BD9-81ED-4DB2-BD59-A6C34878D82A}">
                    <a16:rowId xmlns="" xmlns:a16="http://schemas.microsoft.com/office/drawing/2014/main" val="2264953687"/>
                  </a:ext>
                </a:extLst>
              </a:tr>
            </a:tbl>
          </a:graphicData>
        </a:graphic>
      </p:graphicFrame>
      <p:sp>
        <p:nvSpPr>
          <p:cNvPr id="85" name="TextBox 84"/>
          <p:cNvSpPr txBox="1"/>
          <p:nvPr/>
        </p:nvSpPr>
        <p:spPr>
          <a:xfrm rot="10800000" flipV="1">
            <a:off x="501710" y="29508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dans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86"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798" y="816834"/>
            <a:ext cx="440065" cy="622378"/>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 xmlns:a16="http://schemas.microsoft.com/office/drawing/2014/main" id="{01A4471C-BA12-42B9-A930-96E726DD97EB}"/>
              </a:ext>
            </a:extLst>
          </p:cNvPr>
          <p:cNvSpPr txBox="1"/>
          <p:nvPr/>
        </p:nvSpPr>
        <p:spPr>
          <a:xfrm>
            <a:off x="1343831" y="264311"/>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sp>
        <p:nvSpPr>
          <p:cNvPr id="88" name="TextBox 87">
            <a:extLst>
              <a:ext uri="{FF2B5EF4-FFF2-40B4-BE49-F238E27FC236}">
                <a16:creationId xmlns="" xmlns:a16="http://schemas.microsoft.com/office/drawing/2014/main" id="{27545A5E-73DA-49E9-BB52-FBAA40BA9B21}"/>
              </a:ext>
            </a:extLst>
          </p:cNvPr>
          <p:cNvSpPr txBox="1"/>
          <p:nvPr/>
        </p:nvSpPr>
        <p:spPr>
          <a:xfrm>
            <a:off x="192799" y="254798"/>
            <a:ext cx="6178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SFC</a:t>
            </a:r>
          </a:p>
        </p:txBody>
      </p:sp>
      <p:sp>
        <p:nvSpPr>
          <p:cNvPr id="89" name="TextBox 88">
            <a:extLst>
              <a:ext uri="{FF2B5EF4-FFF2-40B4-BE49-F238E27FC236}">
                <a16:creationId xmlns="" xmlns:a16="http://schemas.microsoft.com/office/drawing/2014/main" id="{39F0888F-A463-4264-913D-6587DF2B0911}"/>
              </a:ext>
            </a:extLst>
          </p:cNvPr>
          <p:cNvSpPr txBox="1"/>
          <p:nvPr/>
        </p:nvSpPr>
        <p:spPr>
          <a:xfrm>
            <a:off x="2153770" y="192298"/>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90" name="TextBox 89">
            <a:extLst>
              <a:ext uri="{FF2B5EF4-FFF2-40B4-BE49-F238E27FC236}">
                <a16:creationId xmlns="" xmlns:a16="http://schemas.microsoft.com/office/drawing/2014/main" id="{996F03CA-4393-4B59-82AE-47D2DDCE7FC2}"/>
              </a:ext>
            </a:extLst>
          </p:cNvPr>
          <p:cNvSpPr txBox="1"/>
          <p:nvPr/>
        </p:nvSpPr>
        <p:spPr>
          <a:xfrm rot="10800000" flipV="1">
            <a:off x="2517930" y="370346"/>
            <a:ext cx="15657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nim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a:t>
            </a:r>
          </a:p>
        </p:txBody>
      </p:sp>
      <p:sp>
        <p:nvSpPr>
          <p:cNvPr id="91" name="TextBox 90">
            <a:extLst>
              <a:ext uri="{FF2B5EF4-FFF2-40B4-BE49-F238E27FC236}">
                <a16:creationId xmlns="" xmlns:a16="http://schemas.microsoft.com/office/drawing/2014/main" id="{E03C17A7-4D3C-4F7A-A902-2FFD30051486}"/>
              </a:ext>
            </a:extLst>
          </p:cNvPr>
          <p:cNvSpPr txBox="1"/>
          <p:nvPr/>
        </p:nvSpPr>
        <p:spPr>
          <a:xfrm>
            <a:off x="4099312" y="25151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92" name="TextBox 91">
            <a:extLst>
              <a:ext uri="{FF2B5EF4-FFF2-40B4-BE49-F238E27FC236}">
                <a16:creationId xmlns="" xmlns:a16="http://schemas.microsoft.com/office/drawing/2014/main" id="{21965192-8A44-404D-A8A2-7FE4D3B6FB7A}"/>
              </a:ext>
            </a:extLst>
          </p:cNvPr>
          <p:cNvSpPr txBox="1"/>
          <p:nvPr/>
        </p:nvSpPr>
        <p:spPr>
          <a:xfrm rot="10800000" flipV="1">
            <a:off x="4341633" y="3939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p>
        </p:txBody>
      </p:sp>
      <p:sp>
        <p:nvSpPr>
          <p:cNvPr id="93" name="TextBox 92">
            <a:extLst>
              <a:ext uri="{FF2B5EF4-FFF2-40B4-BE49-F238E27FC236}">
                <a16:creationId xmlns="" xmlns:a16="http://schemas.microsoft.com/office/drawing/2014/main" id="{56062E12-3005-440B-9F4D-0DE861F6A42E}"/>
              </a:ext>
            </a:extLst>
          </p:cNvPr>
          <p:cNvSpPr txBox="1"/>
          <p:nvPr/>
        </p:nvSpPr>
        <p:spPr>
          <a:xfrm>
            <a:off x="6015235" y="193565"/>
            <a:ext cx="686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94" name="TextBox 93">
            <a:extLst>
              <a:ext uri="{FF2B5EF4-FFF2-40B4-BE49-F238E27FC236}">
                <a16:creationId xmlns="" xmlns:a16="http://schemas.microsoft.com/office/drawing/2014/main" id="{99C1E285-6BD0-46F7-9623-E3508D0E3514}"/>
              </a:ext>
            </a:extLst>
          </p:cNvPr>
          <p:cNvSpPr txBox="1"/>
          <p:nvPr/>
        </p:nvSpPr>
        <p:spPr>
          <a:xfrm rot="10800000" flipV="1">
            <a:off x="6379396" y="3716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x</a:t>
            </a:r>
          </a:p>
        </p:txBody>
      </p:sp>
      <p:sp>
        <p:nvSpPr>
          <p:cNvPr id="95" name="TextBox 94">
            <a:extLst>
              <a:ext uri="{FF2B5EF4-FFF2-40B4-BE49-F238E27FC236}">
                <a16:creationId xmlns="" xmlns:a16="http://schemas.microsoft.com/office/drawing/2014/main" id="{C9F86A72-63E1-4A58-8244-EBCBEBDC45B4}"/>
              </a:ext>
            </a:extLst>
          </p:cNvPr>
          <p:cNvSpPr txBox="1"/>
          <p:nvPr/>
        </p:nvSpPr>
        <p:spPr>
          <a:xfrm>
            <a:off x="8013724" y="189916"/>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e</a:t>
            </a:r>
          </a:p>
        </p:txBody>
      </p:sp>
      <p:sp>
        <p:nvSpPr>
          <p:cNvPr id="96" name="TextBox 95">
            <a:extLst>
              <a:ext uri="{FF2B5EF4-FFF2-40B4-BE49-F238E27FC236}">
                <a16:creationId xmlns="" xmlns:a16="http://schemas.microsoft.com/office/drawing/2014/main" id="{21E497C2-6813-45CF-9B5F-EA40A2480F0D}"/>
              </a:ext>
            </a:extLst>
          </p:cNvPr>
          <p:cNvSpPr txBox="1"/>
          <p:nvPr/>
        </p:nvSpPr>
        <p:spPr>
          <a:xfrm rot="10800000" flipV="1">
            <a:off x="8377885" y="317164"/>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a:t>
            </a:r>
          </a:p>
        </p:txBody>
      </p:sp>
      <p:sp>
        <p:nvSpPr>
          <p:cNvPr id="97" name="TextBox 96">
            <a:extLst>
              <a:ext uri="{FF2B5EF4-FFF2-40B4-BE49-F238E27FC236}">
                <a16:creationId xmlns="" xmlns:a16="http://schemas.microsoft.com/office/drawing/2014/main" id="{014393F9-EBBB-46AE-A196-D335BA83A5BF}"/>
              </a:ext>
            </a:extLst>
          </p:cNvPr>
          <p:cNvSpPr txBox="1"/>
          <p:nvPr/>
        </p:nvSpPr>
        <p:spPr>
          <a:xfrm>
            <a:off x="9943589" y="167573"/>
            <a:ext cx="7034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au</a:t>
            </a:r>
          </a:p>
        </p:txBody>
      </p:sp>
      <p:sp>
        <p:nvSpPr>
          <p:cNvPr id="98" name="TextBox 97">
            <a:extLst>
              <a:ext uri="{FF2B5EF4-FFF2-40B4-BE49-F238E27FC236}">
                <a16:creationId xmlns="" xmlns:a16="http://schemas.microsoft.com/office/drawing/2014/main" id="{8F5AD61F-FF38-4B02-B6A5-FD573E6CA9AA}"/>
              </a:ext>
            </a:extLst>
          </p:cNvPr>
          <p:cNvSpPr txBox="1"/>
          <p:nvPr/>
        </p:nvSpPr>
        <p:spPr>
          <a:xfrm rot="10800000" flipV="1">
            <a:off x="10024240" y="457236"/>
            <a:ext cx="19097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g</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che</a:t>
            </a:r>
          </a:p>
        </p:txBody>
      </p:sp>
      <p:sp>
        <p:nvSpPr>
          <p:cNvPr id="99" name="TextBox 98">
            <a:extLst>
              <a:ext uri="{FF2B5EF4-FFF2-40B4-BE49-F238E27FC236}">
                <a16:creationId xmlns="" xmlns:a16="http://schemas.microsoft.com/office/drawing/2014/main" id="{A5EA739B-5F9B-49F0-9FB7-66EAED3AA8BD}"/>
              </a:ext>
            </a:extLst>
          </p:cNvPr>
          <p:cNvSpPr txBox="1"/>
          <p:nvPr/>
        </p:nvSpPr>
        <p:spPr>
          <a:xfrm>
            <a:off x="2166470" y="1614698"/>
            <a:ext cx="628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0" name="TextBox 99">
            <a:extLst>
              <a:ext uri="{FF2B5EF4-FFF2-40B4-BE49-F238E27FC236}">
                <a16:creationId xmlns="" xmlns:a16="http://schemas.microsoft.com/office/drawing/2014/main" id="{43E99237-64FE-4D6D-A43C-959E364F8A43}"/>
              </a:ext>
            </a:extLst>
          </p:cNvPr>
          <p:cNvSpPr txBox="1"/>
          <p:nvPr/>
        </p:nvSpPr>
        <p:spPr>
          <a:xfrm rot="10800000" flipV="1">
            <a:off x="2477397" y="189305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s</a:t>
            </a:r>
          </a:p>
        </p:txBody>
      </p:sp>
      <p:sp>
        <p:nvSpPr>
          <p:cNvPr id="101" name="TextBox 100">
            <a:extLst>
              <a:ext uri="{FF2B5EF4-FFF2-40B4-BE49-F238E27FC236}">
                <a16:creationId xmlns="" xmlns:a16="http://schemas.microsoft.com/office/drawing/2014/main" id="{0C330699-1A94-4A4B-BBFC-17CFB512D299}"/>
              </a:ext>
            </a:extLst>
          </p:cNvPr>
          <p:cNvSpPr txBox="1"/>
          <p:nvPr/>
        </p:nvSpPr>
        <p:spPr>
          <a:xfrm>
            <a:off x="4072122" y="1739909"/>
            <a:ext cx="6178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SFE</a:t>
            </a:r>
          </a:p>
        </p:txBody>
      </p:sp>
      <p:sp>
        <p:nvSpPr>
          <p:cNvPr id="102" name="TextBox 101">
            <a:extLst>
              <a:ext uri="{FF2B5EF4-FFF2-40B4-BE49-F238E27FC236}">
                <a16:creationId xmlns="" xmlns:a16="http://schemas.microsoft.com/office/drawing/2014/main" id="{35ED4ED2-76E4-4B1D-8687-EA430F13F0A9}"/>
              </a:ext>
            </a:extLst>
          </p:cNvPr>
          <p:cNvSpPr txBox="1"/>
          <p:nvPr/>
        </p:nvSpPr>
        <p:spPr>
          <a:xfrm rot="10800000" flipV="1">
            <a:off x="4002729" y="1948005"/>
            <a:ext cx="2026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timide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3" name="TextBox 102">
            <a:extLst>
              <a:ext uri="{FF2B5EF4-FFF2-40B4-BE49-F238E27FC236}">
                <a16:creationId xmlns="" xmlns:a16="http://schemas.microsoft.com/office/drawing/2014/main" id="{6D5BA393-85B6-4ED4-85E5-B2EF5E5A7BDE}"/>
              </a:ext>
            </a:extLst>
          </p:cNvPr>
          <p:cNvSpPr txBox="1"/>
          <p:nvPr/>
        </p:nvSpPr>
        <p:spPr>
          <a:xfrm>
            <a:off x="6027935" y="161596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104" name="TextBox 103">
            <a:extLst>
              <a:ext uri="{FF2B5EF4-FFF2-40B4-BE49-F238E27FC236}">
                <a16:creationId xmlns="" xmlns:a16="http://schemas.microsoft.com/office/drawing/2014/main" id="{CEDDBBF8-14E6-4509-8F5F-F5EF5CC01E85}"/>
              </a:ext>
            </a:extLst>
          </p:cNvPr>
          <p:cNvSpPr txBox="1"/>
          <p:nvPr/>
        </p:nvSpPr>
        <p:spPr>
          <a:xfrm rot="10800000" flipV="1">
            <a:off x="6338862" y="189431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é</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crire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 xmlns:a16="http://schemas.microsoft.com/office/drawing/2014/main" id="{1DBEB9ED-2A1F-4697-A09B-456FE6C025FE}"/>
              </a:ext>
            </a:extLst>
          </p:cNvPr>
          <p:cNvSpPr txBox="1"/>
          <p:nvPr/>
        </p:nvSpPr>
        <p:spPr>
          <a:xfrm>
            <a:off x="8026424" y="1612316"/>
            <a:ext cx="1303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/an</a:t>
            </a:r>
          </a:p>
        </p:txBody>
      </p:sp>
      <p:sp>
        <p:nvSpPr>
          <p:cNvPr id="106" name="TextBox 105">
            <a:extLst>
              <a:ext uri="{FF2B5EF4-FFF2-40B4-BE49-F238E27FC236}">
                <a16:creationId xmlns="" xmlns:a16="http://schemas.microsoft.com/office/drawing/2014/main" id="{1084D522-55E2-4A5B-8A07-01AAE18E1CC8}"/>
              </a:ext>
            </a:extLst>
          </p:cNvPr>
          <p:cNvSpPr txBox="1"/>
          <p:nvPr/>
        </p:nvSpPr>
        <p:spPr>
          <a:xfrm rot="10800000" flipV="1">
            <a:off x="7976784" y="1938188"/>
            <a:ext cx="21158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f</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p>
        </p:txBody>
      </p:sp>
      <p:sp>
        <p:nvSpPr>
          <p:cNvPr id="107" name="TextBox 106">
            <a:extLst>
              <a:ext uri="{FF2B5EF4-FFF2-40B4-BE49-F238E27FC236}">
                <a16:creationId xmlns="" xmlns:a16="http://schemas.microsoft.com/office/drawing/2014/main" id="{2D84058D-C626-482F-BA91-88500C8F938A}"/>
              </a:ext>
            </a:extLst>
          </p:cNvPr>
          <p:cNvSpPr txBox="1"/>
          <p:nvPr/>
        </p:nvSpPr>
        <p:spPr>
          <a:xfrm>
            <a:off x="9956289" y="1589973"/>
            <a:ext cx="7541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on</a:t>
            </a:r>
          </a:p>
        </p:txBody>
      </p:sp>
      <p:sp>
        <p:nvSpPr>
          <p:cNvPr id="108" name="TextBox 107">
            <a:extLst>
              <a:ext uri="{FF2B5EF4-FFF2-40B4-BE49-F238E27FC236}">
                <a16:creationId xmlns="" xmlns:a16="http://schemas.microsoft.com/office/drawing/2014/main" id="{97A45DCB-28B8-4DF2-9802-A456A60B9B9A}"/>
              </a:ext>
            </a:extLst>
          </p:cNvPr>
          <p:cNvSpPr txBox="1"/>
          <p:nvPr/>
        </p:nvSpPr>
        <p:spPr>
          <a:xfrm rot="10800000" flipV="1">
            <a:off x="10267217" y="1868326"/>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09" name="TextBox 108">
            <a:extLst>
              <a:ext uri="{FF2B5EF4-FFF2-40B4-BE49-F238E27FC236}">
                <a16:creationId xmlns="" xmlns:a16="http://schemas.microsoft.com/office/drawing/2014/main" id="{74D7DA4E-2E3C-4902-91E3-956B2ED8568F}"/>
              </a:ext>
            </a:extLst>
          </p:cNvPr>
          <p:cNvSpPr txBox="1"/>
          <p:nvPr/>
        </p:nvSpPr>
        <p:spPr>
          <a:xfrm>
            <a:off x="2141070" y="3124490"/>
            <a:ext cx="836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ê/è</a:t>
            </a:r>
          </a:p>
        </p:txBody>
      </p:sp>
      <p:sp>
        <p:nvSpPr>
          <p:cNvPr id="110" name="TextBox 109">
            <a:extLst>
              <a:ext uri="{FF2B5EF4-FFF2-40B4-BE49-F238E27FC236}">
                <a16:creationId xmlns="" xmlns:a16="http://schemas.microsoft.com/office/drawing/2014/main" id="{30EB85E3-56EB-4612-B609-3B14E89B4C41}"/>
              </a:ext>
            </a:extLst>
          </p:cNvPr>
          <p:cNvSpPr txBox="1"/>
          <p:nvPr/>
        </p:nvSpPr>
        <p:spPr>
          <a:xfrm rot="10800000" flipV="1">
            <a:off x="2429835" y="340178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ê</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te</a:t>
            </a:r>
          </a:p>
        </p:txBody>
      </p:sp>
      <p:sp>
        <p:nvSpPr>
          <p:cNvPr id="111" name="TextBox 110">
            <a:extLst>
              <a:ext uri="{FF2B5EF4-FFF2-40B4-BE49-F238E27FC236}">
                <a16:creationId xmlns="" xmlns:a16="http://schemas.microsoft.com/office/drawing/2014/main" id="{0274EA15-8BBA-40D4-BB2D-8167BA6E09E9}"/>
              </a:ext>
            </a:extLst>
          </p:cNvPr>
          <p:cNvSpPr txBox="1"/>
          <p:nvPr/>
        </p:nvSpPr>
        <p:spPr>
          <a:xfrm>
            <a:off x="4076710" y="313290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ai</a:t>
            </a:r>
          </a:p>
        </p:txBody>
      </p:sp>
      <p:sp>
        <p:nvSpPr>
          <p:cNvPr id="112" name="TextBox 111">
            <a:extLst>
              <a:ext uri="{FF2B5EF4-FFF2-40B4-BE49-F238E27FC236}">
                <a16:creationId xmlns="" xmlns:a16="http://schemas.microsoft.com/office/drawing/2014/main" id="{62C49B10-00BF-49E6-A895-1F83B78E6B83}"/>
              </a:ext>
            </a:extLst>
          </p:cNvPr>
          <p:cNvSpPr txBox="1"/>
          <p:nvPr/>
        </p:nvSpPr>
        <p:spPr>
          <a:xfrm rot="10800000" flipV="1">
            <a:off x="4367023" y="332729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ai</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3" name="TextBox 112">
            <a:extLst>
              <a:ext uri="{FF2B5EF4-FFF2-40B4-BE49-F238E27FC236}">
                <a16:creationId xmlns="" xmlns:a16="http://schemas.microsoft.com/office/drawing/2014/main" id="{DF8E537E-0A92-4C3F-A84C-B7641CD6E24F}"/>
              </a:ext>
            </a:extLst>
          </p:cNvPr>
          <p:cNvSpPr txBox="1"/>
          <p:nvPr/>
        </p:nvSpPr>
        <p:spPr>
          <a:xfrm>
            <a:off x="6002535" y="3125757"/>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oi</a:t>
            </a:r>
          </a:p>
        </p:txBody>
      </p:sp>
      <p:sp>
        <p:nvSpPr>
          <p:cNvPr id="114" name="TextBox 113">
            <a:extLst>
              <a:ext uri="{FF2B5EF4-FFF2-40B4-BE49-F238E27FC236}">
                <a16:creationId xmlns="" xmlns:a16="http://schemas.microsoft.com/office/drawing/2014/main" id="{C83EC0DD-C666-4BE1-A219-EACDF3FCF29A}"/>
              </a:ext>
            </a:extLst>
          </p:cNvPr>
          <p:cNvSpPr txBox="1"/>
          <p:nvPr/>
        </p:nvSpPr>
        <p:spPr>
          <a:xfrm rot="10800000" flipV="1">
            <a:off x="6365634" y="3286447"/>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oi</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5" name="TextBox 114">
            <a:extLst>
              <a:ext uri="{FF2B5EF4-FFF2-40B4-BE49-F238E27FC236}">
                <a16:creationId xmlns="" xmlns:a16="http://schemas.microsoft.com/office/drawing/2014/main" id="{9351C3B1-1F70-43C0-A675-D42A0D00E041}"/>
              </a:ext>
            </a:extLst>
          </p:cNvPr>
          <p:cNvSpPr txBox="1"/>
          <p:nvPr/>
        </p:nvSpPr>
        <p:spPr>
          <a:xfrm>
            <a:off x="8001024" y="3106610"/>
            <a:ext cx="725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6" name="TextBox 115">
            <a:extLst>
              <a:ext uri="{FF2B5EF4-FFF2-40B4-BE49-F238E27FC236}">
                <a16:creationId xmlns="" xmlns:a16="http://schemas.microsoft.com/office/drawing/2014/main" id="{5D8D2485-8D4A-4D28-A36A-CC9EC8E7A802}"/>
              </a:ext>
            </a:extLst>
          </p:cNvPr>
          <p:cNvSpPr txBox="1"/>
          <p:nvPr/>
        </p:nvSpPr>
        <p:spPr>
          <a:xfrm rot="10800000" flipV="1">
            <a:off x="7793164" y="3460958"/>
            <a:ext cx="2413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7" name="TextBox 116">
            <a:extLst>
              <a:ext uri="{FF2B5EF4-FFF2-40B4-BE49-F238E27FC236}">
                <a16:creationId xmlns="" xmlns:a16="http://schemas.microsoft.com/office/drawing/2014/main" id="{2F8936E1-731C-404F-9C28-6691D4531F7B}"/>
              </a:ext>
            </a:extLst>
          </p:cNvPr>
          <p:cNvSpPr txBox="1"/>
          <p:nvPr/>
        </p:nvSpPr>
        <p:spPr>
          <a:xfrm>
            <a:off x="9946388" y="305327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a:t>
            </a:r>
          </a:p>
        </p:txBody>
      </p:sp>
      <p:sp>
        <p:nvSpPr>
          <p:cNvPr id="118" name="TextBox 117">
            <a:extLst>
              <a:ext uri="{FF2B5EF4-FFF2-40B4-BE49-F238E27FC236}">
                <a16:creationId xmlns="" xmlns:a16="http://schemas.microsoft.com/office/drawing/2014/main" id="{094B7D7E-86F8-4600-8314-92AD775DA28C}"/>
              </a:ext>
            </a:extLst>
          </p:cNvPr>
          <p:cNvSpPr txBox="1"/>
          <p:nvPr/>
        </p:nvSpPr>
        <p:spPr>
          <a:xfrm rot="10800000" flipV="1">
            <a:off x="10160870" y="3317630"/>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9" name="TextBox 118">
            <a:extLst>
              <a:ext uri="{FF2B5EF4-FFF2-40B4-BE49-F238E27FC236}">
                <a16:creationId xmlns="" xmlns:a16="http://schemas.microsoft.com/office/drawing/2014/main" id="{13542DAC-EFE5-46DC-8FA5-026CE595EAF8}"/>
              </a:ext>
            </a:extLst>
          </p:cNvPr>
          <p:cNvSpPr txBox="1"/>
          <p:nvPr/>
        </p:nvSpPr>
        <p:spPr>
          <a:xfrm>
            <a:off x="227443" y="4474975"/>
            <a:ext cx="828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qu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0" name="TextBox 119">
            <a:extLst>
              <a:ext uri="{FF2B5EF4-FFF2-40B4-BE49-F238E27FC236}">
                <a16:creationId xmlns="" xmlns:a16="http://schemas.microsoft.com/office/drawing/2014/main" id="{ED96C7D3-A868-4DAB-86BD-2FE3B06701FC}"/>
              </a:ext>
            </a:extLst>
          </p:cNvPr>
          <p:cNvSpPr txBox="1"/>
          <p:nvPr/>
        </p:nvSpPr>
        <p:spPr>
          <a:xfrm rot="10800000" flipV="1">
            <a:off x="168989" y="4802935"/>
            <a:ext cx="2117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qu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estion</a:t>
            </a:r>
          </a:p>
        </p:txBody>
      </p:sp>
      <p:sp>
        <p:nvSpPr>
          <p:cNvPr id="121" name="TextBox 120">
            <a:extLst>
              <a:ext uri="{FF2B5EF4-FFF2-40B4-BE49-F238E27FC236}">
                <a16:creationId xmlns="" xmlns:a16="http://schemas.microsoft.com/office/drawing/2014/main" id="{7B5C26A8-7B71-4279-9EE2-C510DFC5D38F}"/>
              </a:ext>
            </a:extLst>
          </p:cNvPr>
          <p:cNvSpPr txBox="1"/>
          <p:nvPr/>
        </p:nvSpPr>
        <p:spPr>
          <a:xfrm>
            <a:off x="2169268" y="4608882"/>
            <a:ext cx="617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p>
        </p:txBody>
      </p:sp>
      <p:sp>
        <p:nvSpPr>
          <p:cNvPr id="122" name="TextBox 121">
            <a:extLst>
              <a:ext uri="{FF2B5EF4-FFF2-40B4-BE49-F238E27FC236}">
                <a16:creationId xmlns="" xmlns:a16="http://schemas.microsoft.com/office/drawing/2014/main" id="{F3E63A21-1BDE-476A-92C2-8EB9BD70FE3F}"/>
              </a:ext>
            </a:extLst>
          </p:cNvPr>
          <p:cNvSpPr txBox="1"/>
          <p:nvPr/>
        </p:nvSpPr>
        <p:spPr>
          <a:xfrm rot="10800000" flipV="1">
            <a:off x="2518075" y="475005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our</a:t>
            </a:r>
          </a:p>
        </p:txBody>
      </p:sp>
      <p:sp>
        <p:nvSpPr>
          <p:cNvPr id="123" name="TextBox 122">
            <a:extLst>
              <a:ext uri="{FF2B5EF4-FFF2-40B4-BE49-F238E27FC236}">
                <a16:creationId xmlns="" xmlns:a16="http://schemas.microsoft.com/office/drawing/2014/main" id="{D41C6E57-4D35-4169-9849-ED23F8D3C62C}"/>
              </a:ext>
            </a:extLst>
          </p:cNvPr>
          <p:cNvSpPr txBox="1"/>
          <p:nvPr/>
        </p:nvSpPr>
        <p:spPr>
          <a:xfrm>
            <a:off x="4096303" y="4549503"/>
            <a:ext cx="1050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4" name="TextBox 123">
            <a:extLst>
              <a:ext uri="{FF2B5EF4-FFF2-40B4-BE49-F238E27FC236}">
                <a16:creationId xmlns="" xmlns:a16="http://schemas.microsoft.com/office/drawing/2014/main" id="{D774E798-DCC0-4A23-9F7F-2542DFEF1E6F}"/>
              </a:ext>
            </a:extLst>
          </p:cNvPr>
          <p:cNvSpPr txBox="1"/>
          <p:nvPr/>
        </p:nvSpPr>
        <p:spPr>
          <a:xfrm rot="10800000" flipV="1">
            <a:off x="4156405" y="4973385"/>
            <a:ext cx="19444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Atten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tion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25" name="TextBox 124">
            <a:extLst>
              <a:ext uri="{FF2B5EF4-FFF2-40B4-BE49-F238E27FC236}">
                <a16:creationId xmlns="" xmlns:a16="http://schemas.microsoft.com/office/drawing/2014/main" id="{763C53C1-83E6-4BCE-AC51-787BF2C39253}"/>
              </a:ext>
            </a:extLst>
          </p:cNvPr>
          <p:cNvSpPr txBox="1"/>
          <p:nvPr/>
        </p:nvSpPr>
        <p:spPr>
          <a:xfrm>
            <a:off x="6027935" y="4558323"/>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6" name="TextBox 125">
            <a:extLst>
              <a:ext uri="{FF2B5EF4-FFF2-40B4-BE49-F238E27FC236}">
                <a16:creationId xmlns="" xmlns:a16="http://schemas.microsoft.com/office/drawing/2014/main" id="{4C4B103E-2AC9-42E0-ADCB-E68C5C630067}"/>
              </a:ext>
            </a:extLst>
          </p:cNvPr>
          <p:cNvSpPr txBox="1"/>
          <p:nvPr/>
        </p:nvSpPr>
        <p:spPr>
          <a:xfrm rot="10800000" flipV="1">
            <a:off x="6741470" y="4798575"/>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b</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ien</a:t>
            </a:r>
          </a:p>
        </p:txBody>
      </p:sp>
      <p:sp>
        <p:nvSpPr>
          <p:cNvPr id="127" name="TextBox 126">
            <a:extLst>
              <a:ext uri="{FF2B5EF4-FFF2-40B4-BE49-F238E27FC236}">
                <a16:creationId xmlns="" xmlns:a16="http://schemas.microsoft.com/office/drawing/2014/main" id="{975B4752-88C0-49C4-8AEF-D7F978987CBF}"/>
              </a:ext>
            </a:extLst>
          </p:cNvPr>
          <p:cNvSpPr txBox="1"/>
          <p:nvPr/>
        </p:nvSpPr>
        <p:spPr>
          <a:xfrm>
            <a:off x="8001024" y="4513512"/>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un</a:t>
            </a:r>
          </a:p>
        </p:txBody>
      </p:sp>
      <p:sp>
        <p:nvSpPr>
          <p:cNvPr id="128" name="TextBox 127">
            <a:extLst>
              <a:ext uri="{FF2B5EF4-FFF2-40B4-BE49-F238E27FC236}">
                <a16:creationId xmlns="" xmlns:a16="http://schemas.microsoft.com/office/drawing/2014/main" id="{7B916371-9E01-470E-AAFB-F168B5C88AF7}"/>
              </a:ext>
            </a:extLst>
          </p:cNvPr>
          <p:cNvSpPr txBox="1"/>
          <p:nvPr/>
        </p:nvSpPr>
        <p:spPr>
          <a:xfrm rot="10800000" flipV="1">
            <a:off x="8255955" y="476735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un</a:t>
            </a:r>
          </a:p>
        </p:txBody>
      </p:sp>
      <p:sp>
        <p:nvSpPr>
          <p:cNvPr id="129" name="TextBox 128">
            <a:extLst>
              <a:ext uri="{FF2B5EF4-FFF2-40B4-BE49-F238E27FC236}">
                <a16:creationId xmlns="" xmlns:a16="http://schemas.microsoft.com/office/drawing/2014/main" id="{B03DF363-E700-482A-BC53-0482F6A774B5}"/>
              </a:ext>
            </a:extLst>
          </p:cNvPr>
          <p:cNvSpPr txBox="1"/>
          <p:nvPr/>
        </p:nvSpPr>
        <p:spPr>
          <a:xfrm>
            <a:off x="227443" y="3077975"/>
            <a:ext cx="1269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p>
        </p:txBody>
      </p:sp>
      <p:sp>
        <p:nvSpPr>
          <p:cNvPr id="130" name="TextBox 129">
            <a:extLst>
              <a:ext uri="{FF2B5EF4-FFF2-40B4-BE49-F238E27FC236}">
                <a16:creationId xmlns="" xmlns:a16="http://schemas.microsoft.com/office/drawing/2014/main" id="{CFF633DF-21BB-4D80-AAFB-6FD51031B09E}"/>
              </a:ext>
            </a:extLst>
          </p:cNvPr>
          <p:cNvSpPr txBox="1"/>
          <p:nvPr/>
        </p:nvSpPr>
        <p:spPr>
          <a:xfrm rot="10800000" flipV="1">
            <a:off x="527778" y="340336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tr</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ain</a:t>
            </a:r>
          </a:p>
        </p:txBody>
      </p:sp>
      <p:sp>
        <p:nvSpPr>
          <p:cNvPr id="131" name="TextBox 130">
            <a:extLst>
              <a:ext uri="{FF2B5EF4-FFF2-40B4-BE49-F238E27FC236}">
                <a16:creationId xmlns="" xmlns:a16="http://schemas.microsoft.com/office/drawing/2014/main" id="{7026BCF3-722A-4F1B-A3F1-136B1C7BB54E}"/>
              </a:ext>
            </a:extLst>
          </p:cNvPr>
          <p:cNvSpPr txBox="1"/>
          <p:nvPr/>
        </p:nvSpPr>
        <p:spPr>
          <a:xfrm>
            <a:off x="227444" y="160477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2" name="TextBox 131">
            <a:extLst>
              <a:ext uri="{FF2B5EF4-FFF2-40B4-BE49-F238E27FC236}">
                <a16:creationId xmlns="" xmlns:a16="http://schemas.microsoft.com/office/drawing/2014/main" id="{CA8E401A-544D-4E74-A192-EC5C5F5D3657}"/>
              </a:ext>
            </a:extLst>
          </p:cNvPr>
          <p:cNvSpPr txBox="1"/>
          <p:nvPr/>
        </p:nvSpPr>
        <p:spPr>
          <a:xfrm rot="10800000" flipV="1">
            <a:off x="538371" y="188312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u</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33" name="Picture 132">
            <a:extLst>
              <a:ext uri="{FF2B5EF4-FFF2-40B4-BE49-F238E27FC236}">
                <a16:creationId xmlns="" xmlns:a16="http://schemas.microsoft.com/office/drawing/2014/main" id="{99090549-7892-4E6B-AD51-BE1C6E619926}"/>
              </a:ext>
            </a:extLst>
          </p:cNvPr>
          <p:cNvPicPr>
            <a:picLocks noChangeAspect="1"/>
          </p:cNvPicPr>
          <p:nvPr/>
        </p:nvPicPr>
        <p:blipFill>
          <a:blip r:embed="rId5"/>
          <a:stretch>
            <a:fillRect/>
          </a:stretch>
        </p:blipFill>
        <p:spPr>
          <a:xfrm>
            <a:off x="2539514" y="984256"/>
            <a:ext cx="1167328" cy="584776"/>
          </a:xfrm>
          <a:prstGeom prst="rect">
            <a:avLst/>
          </a:prstGeom>
        </p:spPr>
      </p:pic>
      <p:pic>
        <p:nvPicPr>
          <p:cNvPr id="134" name="Picture 133">
            <a:extLst>
              <a:ext uri="{FF2B5EF4-FFF2-40B4-BE49-F238E27FC236}">
                <a16:creationId xmlns="" xmlns:a16="http://schemas.microsoft.com/office/drawing/2014/main" id="{BC51C7ED-F0B9-42FB-9B0A-4887289559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7127" y="1028857"/>
            <a:ext cx="617838" cy="626244"/>
          </a:xfrm>
          <a:prstGeom prst="rect">
            <a:avLst/>
          </a:prstGeom>
        </p:spPr>
      </p:pic>
      <p:pic>
        <p:nvPicPr>
          <p:cNvPr id="135" name="Picture 4" descr="White Blue Rounded Rectangle Clip Art">
            <a:extLst>
              <a:ext uri="{FF2B5EF4-FFF2-40B4-BE49-F238E27FC236}">
                <a16:creationId xmlns="" xmlns:a16="http://schemas.microsoft.com/office/drawing/2014/main" id="{F1F96B8A-6E2E-4D2A-942F-758E20AA3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3050" y="933730"/>
            <a:ext cx="617838" cy="74438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C:\Users\wdj\Google Drive\Primary\Y5 SoW\From Tracy\Pronouns\i.png">
            <a:extLst>
              <a:ext uri="{FF2B5EF4-FFF2-40B4-BE49-F238E27FC236}">
                <a16:creationId xmlns="" xmlns:a16="http://schemas.microsoft.com/office/drawing/2014/main" id="{F258159D-F05A-4259-B2CD-DDC81DA1B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2268" y="900437"/>
            <a:ext cx="404882" cy="7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 descr="Left Blue Arrow Clip Art">
            <a:extLst>
              <a:ext uri="{FF2B5EF4-FFF2-40B4-BE49-F238E27FC236}">
                <a16:creationId xmlns="" xmlns:a16="http://schemas.microsoft.com/office/drawing/2014/main" id="{E114C42E-CA2F-4057-9EDF-116FD2E44A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47080" y="1046582"/>
            <a:ext cx="615454" cy="61545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C:\Users\wdj\Google Drive\Primary\Y5 SoW\From Tracy\Pronouns\you.png">
            <a:extLst>
              <a:ext uri="{FF2B5EF4-FFF2-40B4-BE49-F238E27FC236}">
                <a16:creationId xmlns="" xmlns:a16="http://schemas.microsoft.com/office/drawing/2014/main" id="{6A4467AF-C0D1-4D34-BDA7-BC1E9A96DF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202" y="2324854"/>
            <a:ext cx="845779" cy="7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38" descr="C:\Users\wdj\Google Drive\Primary\Y5 SoW\From Tracy\Pronouns\we.png">
            <a:extLst>
              <a:ext uri="{FF2B5EF4-FFF2-40B4-BE49-F238E27FC236}">
                <a16:creationId xmlns="" xmlns:a16="http://schemas.microsoft.com/office/drawing/2014/main" id="{ED95C482-3FF1-4677-B755-76C0D1633A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59163" y="2426967"/>
            <a:ext cx="850859" cy="6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39">
            <a:extLst>
              <a:ext uri="{FF2B5EF4-FFF2-40B4-BE49-F238E27FC236}">
                <a16:creationId xmlns="" xmlns:a16="http://schemas.microsoft.com/office/drawing/2014/main" id="{523DC9B6-EFAC-4481-A633-5B5655C6B429}"/>
              </a:ext>
            </a:extLst>
          </p:cNvPr>
          <p:cNvSpPr txBox="1"/>
          <p:nvPr/>
        </p:nvSpPr>
        <p:spPr>
          <a:xfrm>
            <a:off x="5237233" y="1924376"/>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pic>
        <p:nvPicPr>
          <p:cNvPr id="141" name="Picture 2" descr="Ink Pen Clip Art">
            <a:extLst>
              <a:ext uri="{FF2B5EF4-FFF2-40B4-BE49-F238E27FC236}">
                <a16:creationId xmlns="" xmlns:a16="http://schemas.microsoft.com/office/drawing/2014/main" id="{14E717C6-BF25-4407-929E-D82A7D4FCD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5398" y="2427213"/>
            <a:ext cx="481451" cy="68090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Little Boy Clip Art">
            <a:extLst>
              <a:ext uri="{FF2B5EF4-FFF2-40B4-BE49-F238E27FC236}">
                <a16:creationId xmlns="" xmlns:a16="http://schemas.microsoft.com/office/drawing/2014/main" id="{E49D00D8-964A-46E3-8D01-A80E050888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84949" y="2388197"/>
            <a:ext cx="359702" cy="749378"/>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Quiet Sign Clip Art">
            <a:extLst>
              <a:ext uri="{FF2B5EF4-FFF2-40B4-BE49-F238E27FC236}">
                <a16:creationId xmlns="" xmlns:a16="http://schemas.microsoft.com/office/drawing/2014/main" id="{DE6A7C78-2703-42BB-92D2-C316500E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293" y="2456321"/>
            <a:ext cx="481451" cy="68091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Red No Circle Clip Art">
            <a:extLst>
              <a:ext uri="{FF2B5EF4-FFF2-40B4-BE49-F238E27FC236}">
                <a16:creationId xmlns="" xmlns:a16="http://schemas.microsoft.com/office/drawing/2014/main" id="{6928737E-441A-465B-88EB-BE88E42D09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61428" y="2379475"/>
            <a:ext cx="694675" cy="68772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Kiddy Train Clip Art">
            <a:extLst>
              <a:ext uri="{FF2B5EF4-FFF2-40B4-BE49-F238E27FC236}">
                <a16:creationId xmlns="" xmlns:a16="http://schemas.microsoft.com/office/drawing/2014/main" id="{DBAE4220-9024-4353-99F2-7361C20698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136" y="3867850"/>
            <a:ext cx="780493" cy="68683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Asian Anime Boy Head Clip Art">
            <a:extLst>
              <a:ext uri="{FF2B5EF4-FFF2-40B4-BE49-F238E27FC236}">
                <a16:creationId xmlns="" xmlns:a16="http://schemas.microsoft.com/office/drawing/2014/main" id="{41E19572-D3D3-48A1-8587-E7E50D041C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0786" y="3886394"/>
            <a:ext cx="617838" cy="67962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Tick1 Clip Art">
            <a:extLst>
              <a:ext uri="{FF2B5EF4-FFF2-40B4-BE49-F238E27FC236}">
                <a16:creationId xmlns="" xmlns:a16="http://schemas.microsoft.com/office/drawing/2014/main" id="{CD10F3F9-6E99-4BD8-9BBB-6BBC64FCA5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0260" y="3902405"/>
            <a:ext cx="694675" cy="69467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http://www.clker.com/cliparts/2/n/7/1/j/V/scientist-microscope-md.png">
            <a:extLst>
              <a:ext uri="{FF2B5EF4-FFF2-40B4-BE49-F238E27FC236}">
                <a16:creationId xmlns="" xmlns:a16="http://schemas.microsoft.com/office/drawing/2014/main" id="{4AEA714D-1F2E-436B-8520-37418C7FB9DD}"/>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073" y="3791590"/>
            <a:ext cx="741001" cy="90566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imple Folder Seek Clip Art">
            <a:extLst>
              <a:ext uri="{FF2B5EF4-FFF2-40B4-BE49-F238E27FC236}">
                <a16:creationId xmlns="" xmlns:a16="http://schemas.microsoft.com/office/drawing/2014/main" id="{2D3E9C67-8888-4F6E-83E8-C12B09FC0D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10307" y="3934557"/>
            <a:ext cx="789367" cy="78936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Ruffled Map Clip Art">
            <a:extLst>
              <a:ext uri="{FF2B5EF4-FFF2-40B4-BE49-F238E27FC236}">
                <a16:creationId xmlns="" xmlns:a16="http://schemas.microsoft.com/office/drawing/2014/main" id="{33F92BC7-6CB2-40C4-B0F2-41F5061DFA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75253" y="3865514"/>
            <a:ext cx="730477" cy="73047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Blue Question Mark Clip Art">
            <a:extLst>
              <a:ext uri="{FF2B5EF4-FFF2-40B4-BE49-F238E27FC236}">
                <a16:creationId xmlns="" xmlns:a16="http://schemas.microsoft.com/office/drawing/2014/main" id="{6D93D005-EBB0-4648-897F-906E7681BF6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0931" y="5396369"/>
            <a:ext cx="687140" cy="67339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Smiling Sun Clip Art">
            <a:extLst>
              <a:ext uri="{FF2B5EF4-FFF2-40B4-BE49-F238E27FC236}">
                <a16:creationId xmlns="" xmlns:a16="http://schemas.microsoft.com/office/drawing/2014/main" id="{07743BF1-F1C6-44B7-BFAC-6D1FA6F516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7299" y="5262171"/>
            <a:ext cx="762158" cy="762158"/>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Warning - Banana Skin Clip Art">
            <a:extLst>
              <a:ext uri="{FF2B5EF4-FFF2-40B4-BE49-F238E27FC236}">
                <a16:creationId xmlns="" xmlns:a16="http://schemas.microsoft.com/office/drawing/2014/main" id="{6DB1C69A-9447-4F32-BDDF-F35EAD2E3D7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0341" y="5323244"/>
            <a:ext cx="762158" cy="67069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Symbol Thumbs Up Clip Art">
            <a:extLst>
              <a:ext uri="{FF2B5EF4-FFF2-40B4-BE49-F238E27FC236}">
                <a16:creationId xmlns="" xmlns:a16="http://schemas.microsoft.com/office/drawing/2014/main" id="{8261BBBB-1744-49B3-BE60-93C611EF6D7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43175" y="5278451"/>
            <a:ext cx="604161" cy="74587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White Blue Rounded Rectangle Clip Art">
            <a:extLst>
              <a:ext uri="{FF2B5EF4-FFF2-40B4-BE49-F238E27FC236}">
                <a16:creationId xmlns="" xmlns:a16="http://schemas.microsoft.com/office/drawing/2014/main" id="{9DDF4446-BB29-4525-A931-11EADCB4B43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6506" y="5297033"/>
            <a:ext cx="418145" cy="69690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a:extLst>
              <a:ext uri="{FF2B5EF4-FFF2-40B4-BE49-F238E27FC236}">
                <a16:creationId xmlns="" xmlns:a16="http://schemas.microsoft.com/office/drawing/2014/main" id="{F096F9A1-8E8D-4BCF-A97C-4527680F86D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8542" y="1015310"/>
            <a:ext cx="789367" cy="665700"/>
          </a:xfrm>
          <a:prstGeom prst="rect">
            <a:avLst/>
          </a:prstGeom>
        </p:spPr>
      </p:pic>
      <p:sp>
        <p:nvSpPr>
          <p:cNvPr id="157" name="Down Arrow 14">
            <a:extLst>
              <a:ext uri="{FF2B5EF4-FFF2-40B4-BE49-F238E27FC236}">
                <a16:creationId xmlns="" xmlns:a16="http://schemas.microsoft.com/office/drawing/2014/main" id="{A8031724-ED70-42C7-A29F-2CFF3E5F2814}"/>
              </a:ext>
            </a:extLst>
          </p:cNvPr>
          <p:cNvSpPr/>
          <p:nvPr/>
        </p:nvSpPr>
        <p:spPr>
          <a:xfrm>
            <a:off x="711032" y="961633"/>
            <a:ext cx="244879" cy="42655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58" name="Picture 15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02450" y="5387710"/>
            <a:ext cx="441033" cy="641011"/>
          </a:xfrm>
          <a:prstGeom prst="rect">
            <a:avLst/>
          </a:prstGeom>
        </p:spPr>
      </p:pic>
      <p:sp>
        <p:nvSpPr>
          <p:cNvPr id="159" name="TextBox 158">
            <a:extLst>
              <a:ext uri="{FF2B5EF4-FFF2-40B4-BE49-F238E27FC236}">
                <a16:creationId xmlns="" xmlns:a16="http://schemas.microsoft.com/office/drawing/2014/main" id="{523DC9B6-EFAC-4481-A633-5B5655C6B429}"/>
              </a:ext>
            </a:extLst>
          </p:cNvPr>
          <p:cNvSpPr txBox="1"/>
          <p:nvPr/>
        </p:nvSpPr>
        <p:spPr>
          <a:xfrm>
            <a:off x="3113232" y="5131939"/>
            <a:ext cx="481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Tree>
    <p:extLst>
      <p:ext uri="{BB962C8B-B14F-4D97-AF65-F5344CB8AC3E}">
        <p14:creationId xmlns:p14="http://schemas.microsoft.com/office/powerpoint/2010/main" val="1707907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01082953"/>
              </p:ext>
            </p:extLst>
          </p:nvPr>
        </p:nvGraphicFramePr>
        <p:xfrm>
          <a:off x="188383" y="1325563"/>
          <a:ext cx="6425455" cy="4876302"/>
        </p:xfrm>
        <a:graphic>
          <a:graphicData uri="http://schemas.openxmlformats.org/drawingml/2006/table">
            <a:tbl>
              <a:tblPr firstRow="1" firstCol="1" bandRow="1">
                <a:tableStyleId>{5940675A-B579-460E-94D1-54222C63F5DA}</a:tableStyleId>
              </a:tblPr>
              <a:tblGrid>
                <a:gridCol w="433807">
                  <a:extLst>
                    <a:ext uri="{9D8B030D-6E8A-4147-A177-3AD203B41FA5}">
                      <a16:colId xmlns="" xmlns:a16="http://schemas.microsoft.com/office/drawing/2014/main" val="20000"/>
                    </a:ext>
                  </a:extLst>
                </a:gridCol>
                <a:gridCol w="1783886">
                  <a:extLst>
                    <a:ext uri="{9D8B030D-6E8A-4147-A177-3AD203B41FA5}">
                      <a16:colId xmlns="" xmlns:a16="http://schemas.microsoft.com/office/drawing/2014/main" val="20001"/>
                    </a:ext>
                  </a:extLst>
                </a:gridCol>
                <a:gridCol w="2103881">
                  <a:extLst>
                    <a:ext uri="{9D8B030D-6E8A-4147-A177-3AD203B41FA5}">
                      <a16:colId xmlns="" xmlns:a16="http://schemas.microsoft.com/office/drawing/2014/main" val="20002"/>
                    </a:ext>
                  </a:extLst>
                </a:gridCol>
                <a:gridCol w="2103881">
                  <a:extLst>
                    <a:ext uri="{9D8B030D-6E8A-4147-A177-3AD203B41FA5}">
                      <a16:colId xmlns="" xmlns:a16="http://schemas.microsoft.com/office/drawing/2014/main" val="20003"/>
                    </a:ext>
                  </a:extLst>
                </a:gridCol>
              </a:tblGrid>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plaza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806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a:t>
                      </a:r>
                      <a:r>
                        <a:rPr lang="en-GB" sz="2000" dirty="0" err="1">
                          <a:solidFill>
                            <a:schemeClr val="accent1">
                              <a:lumMod val="50000"/>
                            </a:schemeClr>
                          </a:solidFill>
                          <a:effectLst/>
                          <a:latin typeface="Century Gothic" panose="020B0502020202020204" pitchFamily="34" charset="0"/>
                        </a:rPr>
                        <a:t>iglesia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437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teatro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605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ser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grande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pequeño</a:t>
                      </a:r>
                      <a:r>
                        <a:rPr lang="en-GB" sz="2000" dirty="0">
                          <a:solidFill>
                            <a:schemeClr val="accent1">
                              <a:lumMod val="50000"/>
                            </a:schemeClr>
                          </a:solidFill>
                          <a:effectLst/>
                          <a:latin typeface="Century Gothic" panose="020B0502020202020204" pitchFamily="34" charset="0"/>
                        </a:rPr>
                        <a:t>/a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202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estar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8</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cerca</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1042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9</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lejos</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833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10</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museo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1114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En</a:t>
            </a:r>
            <a:r>
              <a:rPr lang="en-GB" sz="3600" b="1" dirty="0">
                <a:solidFill>
                  <a:prstClr val="white"/>
                </a:solidFill>
                <a:latin typeface="Century Gothic" panose="020B0502020202020204" pitchFamily="34" charset="0"/>
              </a:rPr>
              <a:t> la ciudad [in town]</a:t>
            </a:r>
          </a:p>
        </p:txBody>
      </p:sp>
      <p:pic>
        <p:nvPicPr>
          <p:cNvPr id="6" name="Picture 5"/>
          <p:cNvPicPr/>
          <p:nvPr/>
        </p:nvPicPr>
        <p:blipFill>
          <a:blip r:embed="rId4"/>
          <a:stretch>
            <a:fillRect/>
          </a:stretch>
        </p:blipFill>
        <p:spPr>
          <a:xfrm>
            <a:off x="6756501" y="2457133"/>
            <a:ext cx="5257800" cy="2183477"/>
          </a:xfrm>
          <a:prstGeom prst="rect">
            <a:avLst/>
          </a:prstGeom>
        </p:spPr>
      </p:pic>
      <p:sp>
        <p:nvSpPr>
          <p:cNvPr id="8" name="TextBox 7"/>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Victoria Hobson / Rachel Hawkes</a:t>
            </a:r>
          </a:p>
        </p:txBody>
      </p:sp>
    </p:spTree>
    <p:extLst>
      <p:ext uri="{BB962C8B-B14F-4D97-AF65-F5344CB8AC3E}">
        <p14:creationId xmlns:p14="http://schemas.microsoft.com/office/powerpoint/2010/main" val="9817357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Autofit/>
          </a:bodyPr>
          <a:lstStyle/>
          <a:p>
            <a:r>
              <a:rPr lang="fr-FR" sz="2000" b="1" dirty="0">
                <a:solidFill>
                  <a:schemeClr val="bg1"/>
                </a:solidFill>
              </a:rPr>
              <a:t>Décrire les gens [</a:t>
            </a:r>
            <a:r>
              <a:rPr lang="fr-FR" sz="2000" b="1" dirty="0" err="1">
                <a:solidFill>
                  <a:schemeClr val="bg1"/>
                </a:solidFill>
              </a:rPr>
              <a:t>describing</a:t>
            </a:r>
            <a:r>
              <a:rPr lang="fr-FR" sz="2000" b="1" dirty="0">
                <a:solidFill>
                  <a:schemeClr val="bg1"/>
                </a:solidFill>
              </a:rPr>
              <a:t> people]</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a:t>
            </a:r>
          </a:p>
        </p:txBody>
      </p:sp>
      <p:graphicFrame>
        <p:nvGraphicFramePr>
          <p:cNvPr id="5" name="Table 4"/>
          <p:cNvGraphicFramePr>
            <a:graphicFrameLocks noGrp="1"/>
          </p:cNvGraphicFramePr>
          <p:nvPr>
            <p:extLst/>
          </p:nvPr>
        </p:nvGraphicFramePr>
        <p:xfrm>
          <a:off x="1314449" y="1476372"/>
          <a:ext cx="9058276" cy="4371982"/>
        </p:xfrm>
        <a:graphic>
          <a:graphicData uri="http://schemas.openxmlformats.org/drawingml/2006/table">
            <a:tbl>
              <a:tblPr firstRow="1" firstCol="1" bandRow="1">
                <a:tableStyleId>{5940675A-B579-460E-94D1-54222C63F5DA}</a:tableStyleId>
              </a:tblPr>
              <a:tblGrid>
                <a:gridCol w="611559">
                  <a:extLst>
                    <a:ext uri="{9D8B030D-6E8A-4147-A177-3AD203B41FA5}">
                      <a16:colId xmlns="" xmlns:a16="http://schemas.microsoft.com/office/drawing/2014/main" val="20000"/>
                    </a:ext>
                  </a:extLst>
                </a:gridCol>
                <a:gridCol w="2514831">
                  <a:extLst>
                    <a:ext uri="{9D8B030D-6E8A-4147-A177-3AD203B41FA5}">
                      <a16:colId xmlns="" xmlns:a16="http://schemas.microsoft.com/office/drawing/2014/main" val="20001"/>
                    </a:ext>
                  </a:extLst>
                </a:gridCol>
                <a:gridCol w="2965943">
                  <a:extLst>
                    <a:ext uri="{9D8B030D-6E8A-4147-A177-3AD203B41FA5}">
                      <a16:colId xmlns="" xmlns:a16="http://schemas.microsoft.com/office/drawing/2014/main" val="20002"/>
                    </a:ext>
                  </a:extLst>
                </a:gridCol>
                <a:gridCol w="2965943">
                  <a:extLst>
                    <a:ext uri="{9D8B030D-6E8A-4147-A177-3AD203B41FA5}">
                      <a16:colId xmlns="" xmlns:a16="http://schemas.microsoft.com/office/drawing/2014/main" val="20003"/>
                    </a:ext>
                  </a:extLst>
                </a:gridCol>
              </a:tblGrid>
              <a:tr h="422502">
                <a:tc>
                  <a:txBody>
                    <a:bodyPr/>
                    <a:lstStyle/>
                    <a:p>
                      <a:pPr algn="ctr">
                        <a:lnSpc>
                          <a:spcPct val="107000"/>
                        </a:lnSpc>
                        <a:spcAft>
                          <a:spcPts val="0"/>
                        </a:spcAft>
                      </a:pPr>
                      <a:r>
                        <a:rPr lang="en-GB" sz="2000" dirty="0">
                          <a:solidFill>
                            <a:schemeClr val="accent1">
                              <a:lumMod val="75000"/>
                            </a:schemeClr>
                          </a:solidFill>
                          <a:effectLst/>
                          <a:latin typeface="Century Gothic" panose="020B0502020202020204" pitchFamily="34" charset="0"/>
                        </a:rPr>
                        <a:t> </a:t>
                      </a:r>
                      <a:endParaRPr lang="en-GB" sz="200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Word</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Frequency ranking</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Part of speech</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389845">
                <a:tc>
                  <a:txBody>
                    <a:bodyPr/>
                    <a:lstStyle/>
                    <a:p>
                      <a:pPr algn="ctr">
                        <a:lnSpc>
                          <a:spcPct val="107000"/>
                        </a:lnSpc>
                        <a:spcAft>
                          <a:spcPts val="0"/>
                        </a:spcAft>
                      </a:pPr>
                      <a:r>
                        <a:rPr lang="en-GB" sz="2000" b="0" dirty="0">
                          <a:solidFill>
                            <a:schemeClr val="accent1">
                              <a:lumMod val="75000"/>
                            </a:schemeClr>
                          </a:solidFill>
                          <a:effectLst/>
                          <a:latin typeface="Century Gothic" panose="020B0502020202020204" pitchFamily="34" charset="0"/>
                        </a:rPr>
                        <a:t>1</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la </a:t>
                      </a:r>
                      <a:r>
                        <a:rPr lang="en-GB" sz="2000" b="0" dirty="0" err="1">
                          <a:solidFill>
                            <a:schemeClr val="accent1">
                              <a:lumMod val="75000"/>
                            </a:schemeClr>
                          </a:solidFill>
                          <a:effectLst/>
                          <a:latin typeface="Century Gothic" panose="020B0502020202020204" pitchFamily="34" charset="0"/>
                        </a:rPr>
                        <a:t>fille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629</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noun</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2</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le</a:t>
                      </a:r>
                      <a:r>
                        <a:rPr lang="en-GB" sz="2000" b="0" baseline="0" dirty="0">
                          <a:solidFill>
                            <a:schemeClr val="accent1">
                              <a:lumMod val="75000"/>
                            </a:schemeClr>
                          </a:solidFill>
                          <a:effectLst/>
                          <a:latin typeface="Century Gothic" panose="020B0502020202020204" pitchFamily="34" charset="0"/>
                          <a:ea typeface="+mn-ea"/>
                          <a:cs typeface="+mn-cs"/>
                        </a:rPr>
                        <a:t> </a:t>
                      </a:r>
                      <a:r>
                        <a:rPr lang="en-GB" sz="2000" b="0" baseline="0" dirty="0" err="1">
                          <a:solidFill>
                            <a:schemeClr val="accent1">
                              <a:lumMod val="75000"/>
                            </a:schemeClr>
                          </a:solidFill>
                          <a:effectLst/>
                          <a:latin typeface="Century Gothic" panose="020B0502020202020204" pitchFamily="34" charset="0"/>
                          <a:ea typeface="+mn-ea"/>
                          <a:cs typeface="+mn-cs"/>
                        </a:rPr>
                        <a:t>fils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735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a:solidFill>
                            <a:schemeClr val="accent1">
                              <a:lumMod val="75000"/>
                            </a:schemeClr>
                          </a:solidFill>
                          <a:effectLst/>
                          <a:latin typeface="Century Gothic" panose="020B0502020202020204" pitchFamily="34" charset="0"/>
                        </a:rPr>
                        <a:t>noun</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3</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1">
                              <a:lumMod val="75000"/>
                            </a:schemeClr>
                          </a:solidFill>
                          <a:latin typeface="Century Gothic" panose="020B0502020202020204" pitchFamily="34" charset="0"/>
                        </a:rPr>
                        <a:t>les </a:t>
                      </a:r>
                      <a:r>
                        <a:rPr lang="en-GB" b="0" dirty="0" err="1">
                          <a:solidFill>
                            <a:schemeClr val="accent1">
                              <a:lumMod val="75000"/>
                            </a:schemeClr>
                          </a:solidFill>
                          <a:latin typeface="Century Gothic" panose="020B0502020202020204" pitchFamily="34" charset="0"/>
                        </a:rPr>
                        <a:t>cheveux</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2296</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a:solidFill>
                            <a:schemeClr val="accent1">
                              <a:lumMod val="75000"/>
                            </a:schemeClr>
                          </a:solidFill>
                          <a:effectLst/>
                          <a:latin typeface="Century Gothic" panose="020B0502020202020204" pitchFamily="34" charset="0"/>
                        </a:rPr>
                        <a:t>noun</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4</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a:solidFill>
                            <a:schemeClr val="accent1">
                              <a:lumMod val="75000"/>
                            </a:schemeClr>
                          </a:solidFill>
                          <a:latin typeface="Century Gothic" panose="020B0502020202020204" pitchFamily="34" charset="0"/>
                        </a:rPr>
                        <a:t>ans</a:t>
                      </a:r>
                      <a:r>
                        <a:rPr lang="en-GB" b="0" dirty="0">
                          <a:solidFill>
                            <a:schemeClr val="accent1">
                              <a:lumMod val="75000"/>
                            </a:schemeClr>
                          </a:solidFill>
                          <a:latin typeface="Century Gothic" panose="020B0502020202020204" pitchFamily="34" charset="0"/>
                        </a:rPr>
                        <a:t> (m.pl.)</a:t>
                      </a: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76</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noun</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44087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5</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a:solidFill>
                            <a:schemeClr val="accent1">
                              <a:lumMod val="75000"/>
                            </a:schemeClr>
                          </a:solidFill>
                          <a:latin typeface="Century Gothic" panose="020B0502020202020204" pitchFamily="34" charset="0"/>
                        </a:rPr>
                        <a:t>avoir</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8</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6</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a:solidFill>
                            <a:schemeClr val="accent1">
                              <a:lumMod val="75000"/>
                            </a:schemeClr>
                          </a:solidFill>
                          <a:latin typeface="Century Gothic" panose="020B0502020202020204" pitchFamily="34" charset="0"/>
                        </a:rPr>
                        <a:t>être</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7</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long(s)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202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8</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court(s)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545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9</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err="1">
                          <a:solidFill>
                            <a:schemeClr val="accent1">
                              <a:lumMod val="75000"/>
                            </a:schemeClr>
                          </a:solidFill>
                          <a:effectLst/>
                          <a:latin typeface="Century Gothic" panose="020B0502020202020204" pitchFamily="34" charset="0"/>
                        </a:rPr>
                        <a:t>jeune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ea typeface="+mn-ea"/>
                          <a:cs typeface="+mn-cs"/>
                        </a:rPr>
                        <a:t>152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10</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unique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402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3981417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693356" cy="707849"/>
          </a:xfrm>
        </p:spPr>
        <p:txBody>
          <a:bodyPr>
            <a:normAutofit/>
          </a:bodyPr>
          <a:lstStyle/>
          <a:p>
            <a:r>
              <a:rPr lang="en-GB" sz="3600" b="1" dirty="0" err="1">
                <a:solidFill>
                  <a:schemeClr val="bg1"/>
                </a:solidFill>
              </a:rPr>
              <a:t>Unterwegs</a:t>
            </a:r>
            <a:r>
              <a:rPr lang="en-GB" sz="3600" b="1" dirty="0">
                <a:solidFill>
                  <a:schemeClr val="bg1"/>
                </a:solidFill>
              </a:rPr>
              <a:t> [On the road]</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graphicFrame>
        <p:nvGraphicFramePr>
          <p:cNvPr id="8" name="Table 7"/>
          <p:cNvGraphicFramePr>
            <a:graphicFrameLocks noGrp="1"/>
          </p:cNvGraphicFramePr>
          <p:nvPr>
            <p:extLst/>
          </p:nvPr>
        </p:nvGraphicFramePr>
        <p:xfrm>
          <a:off x="1509401" y="1816326"/>
          <a:ext cx="7724912" cy="3587496"/>
        </p:xfrm>
        <a:graphic>
          <a:graphicData uri="http://schemas.openxmlformats.org/drawingml/2006/table">
            <a:tbl>
              <a:tblPr firstRow="1" firstCol="1" bandRow="1">
                <a:tableStyleId>{5940675A-B579-460E-94D1-54222C63F5DA}</a:tableStyleId>
              </a:tblPr>
              <a:tblGrid>
                <a:gridCol w="521538">
                  <a:extLst>
                    <a:ext uri="{9D8B030D-6E8A-4147-A177-3AD203B41FA5}">
                      <a16:colId xmlns="" xmlns:a16="http://schemas.microsoft.com/office/drawing/2014/main" val="20000"/>
                    </a:ext>
                  </a:extLst>
                </a:gridCol>
                <a:gridCol w="2144652">
                  <a:extLst>
                    <a:ext uri="{9D8B030D-6E8A-4147-A177-3AD203B41FA5}">
                      <a16:colId xmlns="" xmlns:a16="http://schemas.microsoft.com/office/drawing/2014/main" val="20001"/>
                    </a:ext>
                  </a:extLst>
                </a:gridCol>
                <a:gridCol w="2529361">
                  <a:extLst>
                    <a:ext uri="{9D8B030D-6E8A-4147-A177-3AD203B41FA5}">
                      <a16:colId xmlns="" xmlns:a16="http://schemas.microsoft.com/office/drawing/2014/main" val="20002"/>
                    </a:ext>
                  </a:extLst>
                </a:gridCol>
                <a:gridCol w="2529361">
                  <a:extLst>
                    <a:ext uri="{9D8B030D-6E8A-4147-A177-3AD203B41FA5}">
                      <a16:colId xmlns="" xmlns:a16="http://schemas.microsoft.com/office/drawing/2014/main" val="20003"/>
                    </a:ext>
                  </a:extLst>
                </a:gridCol>
              </a:tblGrid>
              <a:tr h="0">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1</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Auto</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490</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2</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der Zug</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3</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spät</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171</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4</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schnell</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233</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5</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langsam</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604</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6</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169</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7</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1596</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8</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nehmen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139</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9</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oft</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215</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adverb</a:t>
                      </a:r>
                    </a:p>
                  </a:txBody>
                  <a:tcPr marL="68580" marR="68580" marT="0" marB="0"/>
                </a:tc>
                <a:extLst>
                  <a:ext uri="{0D108BD9-81ED-4DB2-BD59-A6C34878D82A}">
                    <a16:rowId xmlns="" xmlns:a16="http://schemas.microsoft.com/office/drawing/2014/main" val="10009"/>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10</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die Stadt</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186</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830068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0297" y="67645"/>
            <a:ext cx="10515600" cy="1325563"/>
          </a:xfrm>
        </p:spPr>
        <p:txBody>
          <a:bodyPr>
            <a:normAutofit/>
          </a:bodyPr>
          <a:lstStyle/>
          <a:p>
            <a:r>
              <a:rPr lang="en-GB" sz="3200" b="1" dirty="0">
                <a:solidFill>
                  <a:schemeClr val="bg1"/>
                </a:solidFill>
              </a:rPr>
              <a:t>Developing use</a:t>
            </a:r>
          </a:p>
        </p:txBody>
      </p:sp>
      <p:sp>
        <p:nvSpPr>
          <p:cNvPr id="2" name="Content Placeholder 1"/>
          <p:cNvSpPr>
            <a:spLocks noGrp="1"/>
          </p:cNvSpPr>
          <p:nvPr>
            <p:ph idx="1"/>
          </p:nvPr>
        </p:nvSpPr>
        <p:spPr>
          <a:xfrm>
            <a:off x="838200" y="1622426"/>
            <a:ext cx="10515600" cy="4351338"/>
          </a:xfrm>
        </p:spPr>
        <p:txBody>
          <a:bodyPr/>
          <a:lstStyle/>
          <a:p>
            <a:pPr marL="0" indent="0">
              <a:buNone/>
            </a:pPr>
            <a:r>
              <a:rPr lang="en-GB" b="1" dirty="0"/>
              <a:t>Information gaps</a:t>
            </a:r>
            <a:br>
              <a:rPr lang="en-GB" b="1" dirty="0"/>
            </a:br>
            <a:endParaRPr lang="en-GB" b="1" dirty="0"/>
          </a:p>
          <a:p>
            <a:pPr>
              <a:buFont typeface="Wingdings" panose="05000000000000000000" pitchFamily="2" charset="2"/>
              <a:buChar char="§"/>
            </a:pPr>
            <a:r>
              <a:rPr lang="en-GB" dirty="0"/>
              <a:t>Spot the difference</a:t>
            </a:r>
          </a:p>
          <a:p>
            <a:pPr>
              <a:buFont typeface="Wingdings" panose="05000000000000000000" pitchFamily="2" charset="2"/>
              <a:buChar char="§"/>
            </a:pPr>
            <a:r>
              <a:rPr lang="en-GB" dirty="0"/>
              <a:t>Map tasks</a:t>
            </a:r>
          </a:p>
          <a:p>
            <a:pPr>
              <a:buFont typeface="Wingdings" panose="05000000000000000000" pitchFamily="2" charset="2"/>
              <a:buChar char="§"/>
            </a:pPr>
            <a:r>
              <a:rPr lang="en-GB" dirty="0"/>
              <a:t>Guess who style tasks</a:t>
            </a:r>
          </a:p>
          <a:p>
            <a:pPr>
              <a:buFont typeface="Wingdings" panose="05000000000000000000" pitchFamily="2" charset="2"/>
              <a:buChar char="§"/>
            </a:pPr>
            <a:r>
              <a:rPr lang="en-GB" dirty="0" err="1"/>
              <a:t>Dictogloss</a:t>
            </a: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spTree>
    <p:extLst>
      <p:ext uri="{BB962C8B-B14F-4D97-AF65-F5344CB8AC3E}">
        <p14:creationId xmlns:p14="http://schemas.microsoft.com/office/powerpoint/2010/main" val="2170207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a:t>
            </a:r>
          </a:p>
        </p:txBody>
      </p:sp>
      <p:pic>
        <p:nvPicPr>
          <p:cNvPr id="9" name="Picture 8"/>
          <p:cNvPicPr>
            <a:picLocks noChangeAspect="1"/>
          </p:cNvPicPr>
          <p:nvPr/>
        </p:nvPicPr>
        <p:blipFill>
          <a:blip r:embed="rId4"/>
          <a:stretch>
            <a:fillRect/>
          </a:stretch>
        </p:blipFill>
        <p:spPr>
          <a:xfrm>
            <a:off x="1205278" y="372351"/>
            <a:ext cx="4034937" cy="5732807"/>
          </a:xfrm>
          <a:prstGeom prst="rect">
            <a:avLst/>
          </a:prstGeom>
          <a:effectLst>
            <a:outerShdw blurRad="50800" dist="38100" dir="5400000" algn="t" rotWithShape="0">
              <a:prstClr val="black">
                <a:alpha val="40000"/>
              </a:prstClr>
            </a:outerShdw>
          </a:effectLst>
        </p:spPr>
      </p:pic>
      <p:pic>
        <p:nvPicPr>
          <p:cNvPr id="10" name="Picture 9"/>
          <p:cNvPicPr>
            <a:picLocks noChangeAspect="1"/>
          </p:cNvPicPr>
          <p:nvPr/>
        </p:nvPicPr>
        <p:blipFill>
          <a:blip r:embed="rId5"/>
          <a:stretch>
            <a:fillRect/>
          </a:stretch>
        </p:blipFill>
        <p:spPr>
          <a:xfrm>
            <a:off x="5996355" y="274326"/>
            <a:ext cx="4111502" cy="59288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826693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a:extLst>
              <a:ext uri="{FF2B5EF4-FFF2-40B4-BE49-F238E27FC236}">
                <a16:creationId xmlns="" xmlns:a16="http://schemas.microsoft.com/office/drawing/2014/main" id="{5BC62D05-AD73-2E40-A74F-3B7DCEF459E4}"/>
              </a:ext>
            </a:extLst>
          </p:cNvPr>
          <p:cNvGrpSpPr/>
          <p:nvPr/>
        </p:nvGrpSpPr>
        <p:grpSpPr>
          <a:xfrm>
            <a:off x="2193568" y="3492914"/>
            <a:ext cx="2534189" cy="2779820"/>
            <a:chOff x="2193568" y="3492914"/>
            <a:chExt cx="2534189" cy="2779820"/>
          </a:xfrm>
        </p:grpSpPr>
        <p:pic>
          <p:nvPicPr>
            <p:cNvPr id="35" name="Picture 34">
              <a:extLst>
                <a:ext uri="{FF2B5EF4-FFF2-40B4-BE49-F238E27FC236}">
                  <a16:creationId xmlns="" xmlns:a16="http://schemas.microsoft.com/office/drawing/2014/main" id="{9B6AA66F-EE63-DF40-BAE3-274280289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68" y="3492914"/>
              <a:ext cx="2534189" cy="2779820"/>
            </a:xfrm>
            <a:prstGeom prst="rect">
              <a:avLst/>
            </a:prstGeom>
          </p:spPr>
        </p:pic>
        <p:sp>
          <p:nvSpPr>
            <p:cNvPr id="36" name="TextBox 35">
              <a:extLst>
                <a:ext uri="{FF2B5EF4-FFF2-40B4-BE49-F238E27FC236}">
                  <a16:creationId xmlns="" xmlns:a16="http://schemas.microsoft.com/office/drawing/2014/main" id="{B593C9A8-5DF0-8541-893A-FAA01CBC4FC8}"/>
                </a:ext>
              </a:extLst>
            </p:cNvPr>
            <p:cNvSpPr txBox="1"/>
            <p:nvPr/>
          </p:nvSpPr>
          <p:spPr>
            <a:xfrm>
              <a:off x="3239287" y="4545358"/>
              <a:ext cx="442750" cy="646331"/>
            </a:xfrm>
            <a:prstGeom prst="rect">
              <a:avLst/>
            </a:prstGeom>
            <a:noFill/>
          </p:spPr>
          <p:txBody>
            <a:bodyPr wrap="none" rtlCol="0">
              <a:spAutoFit/>
            </a:bodyPr>
            <a:lstStyle/>
            <a:p>
              <a:r>
                <a:rPr lang="en-US" sz="3600" b="1" dirty="0">
                  <a:solidFill>
                    <a:prstClr val="white"/>
                  </a:solidFill>
                  <a:latin typeface="Century Gothic" panose="020B0502020202020204" pitchFamily="34" charset="0"/>
                </a:rPr>
                <a:t>3</a:t>
              </a:r>
            </a:p>
          </p:txBody>
        </p:sp>
      </p:grpSp>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322121" y="2138366"/>
            <a:ext cx="5414904" cy="1862048"/>
          </a:xfrm>
          <a:prstGeom prst="rect">
            <a:avLst/>
          </a:prstGeom>
          <a:noFill/>
        </p:spPr>
        <p:txBody>
          <a:bodyPr wrap="square" rtlCol="0">
            <a:spAutoFit/>
          </a:bodyPr>
          <a:lstStyle/>
          <a:p>
            <a:pPr algn="ctr">
              <a:defRPr/>
            </a:pPr>
            <a:r>
              <a:rPr lang="en-GB" sz="11500" b="1" dirty="0">
                <a:solidFill>
                  <a:srgbClr val="5B9BD5">
                    <a:lumMod val="50000"/>
                  </a:srgbClr>
                </a:solidFill>
                <a:latin typeface="Century Gothic" panose="020B0502020202020204" pitchFamily="34" charset="0"/>
              </a:rPr>
              <a:t>A</a:t>
            </a:r>
          </a:p>
        </p:txBody>
      </p:sp>
      <p:grpSp>
        <p:nvGrpSpPr>
          <p:cNvPr id="10" name="Group 9">
            <a:extLst>
              <a:ext uri="{FF2B5EF4-FFF2-40B4-BE49-F238E27FC236}">
                <a16:creationId xmlns="" xmlns:a16="http://schemas.microsoft.com/office/drawing/2014/main" id="{6CCF0A67-01B8-9D40-BE97-6436107B8CD9}"/>
              </a:ext>
            </a:extLst>
          </p:cNvPr>
          <p:cNvGrpSpPr/>
          <p:nvPr/>
        </p:nvGrpSpPr>
        <p:grpSpPr>
          <a:xfrm>
            <a:off x="165934" y="165726"/>
            <a:ext cx="2919413" cy="2189560"/>
            <a:chOff x="0" y="0"/>
            <a:chExt cx="2919413" cy="2189560"/>
          </a:xfrm>
        </p:grpSpPr>
        <p:pic>
          <p:nvPicPr>
            <p:cNvPr id="11" name="Picture 10">
              <a:extLst>
                <a:ext uri="{FF2B5EF4-FFF2-40B4-BE49-F238E27FC236}">
                  <a16:creationId xmlns="" xmlns:a16="http://schemas.microsoft.com/office/drawing/2014/main" id="{66A65DEF-0F74-3C44-95C4-C1702DDFD478}"/>
                </a:ext>
              </a:extLst>
            </p:cNvPr>
            <p:cNvPicPr>
              <a:picLocks noChangeAspect="1"/>
            </p:cNvPicPr>
            <p:nvPr/>
          </p:nvPicPr>
          <p:blipFill>
            <a:blip r:embed="rId4"/>
            <a:stretch>
              <a:fillRect/>
            </a:stretch>
          </p:blipFill>
          <p:spPr>
            <a:xfrm>
              <a:off x="0" y="0"/>
              <a:ext cx="2919413" cy="2189560"/>
            </a:xfrm>
            <a:prstGeom prst="rect">
              <a:avLst/>
            </a:prstGeom>
          </p:spPr>
        </p:pic>
        <p:sp>
          <p:nvSpPr>
            <p:cNvPr id="12" name="TextBox 11">
              <a:extLst>
                <a:ext uri="{FF2B5EF4-FFF2-40B4-BE49-F238E27FC236}">
                  <a16:creationId xmlns="" xmlns:a16="http://schemas.microsoft.com/office/drawing/2014/main" id="{D79FADAA-8FB9-544D-B0AA-1E6401FEEC1D}"/>
                </a:ext>
              </a:extLst>
            </p:cNvPr>
            <p:cNvSpPr txBox="1"/>
            <p:nvPr/>
          </p:nvSpPr>
          <p:spPr>
            <a:xfrm>
              <a:off x="2314830" y="122985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1</a:t>
              </a:r>
            </a:p>
          </p:txBody>
        </p:sp>
      </p:grpSp>
      <p:grpSp>
        <p:nvGrpSpPr>
          <p:cNvPr id="13" name="Group 12">
            <a:extLst>
              <a:ext uri="{FF2B5EF4-FFF2-40B4-BE49-F238E27FC236}">
                <a16:creationId xmlns="" xmlns:a16="http://schemas.microsoft.com/office/drawing/2014/main" id="{DE59C47D-B673-664E-ADAA-EF9333578186}"/>
              </a:ext>
            </a:extLst>
          </p:cNvPr>
          <p:cNvGrpSpPr/>
          <p:nvPr/>
        </p:nvGrpSpPr>
        <p:grpSpPr>
          <a:xfrm>
            <a:off x="312090" y="3281460"/>
            <a:ext cx="2125341" cy="2821124"/>
            <a:chOff x="0" y="4036876"/>
            <a:chExt cx="2125341" cy="2821124"/>
          </a:xfrm>
        </p:grpSpPr>
        <p:pic>
          <p:nvPicPr>
            <p:cNvPr id="14" name="Picture 13">
              <a:extLst>
                <a:ext uri="{FF2B5EF4-FFF2-40B4-BE49-F238E27FC236}">
                  <a16:creationId xmlns="" xmlns:a16="http://schemas.microsoft.com/office/drawing/2014/main" id="{E3DB01D5-CCE3-A144-8A8C-B58018AAB4B5}"/>
                </a:ext>
              </a:extLst>
            </p:cNvPr>
            <p:cNvPicPr>
              <a:picLocks noChangeAspect="1"/>
            </p:cNvPicPr>
            <p:nvPr/>
          </p:nvPicPr>
          <p:blipFill>
            <a:blip r:embed="rId5"/>
            <a:stretch>
              <a:fillRect/>
            </a:stretch>
          </p:blipFill>
          <p:spPr>
            <a:xfrm>
              <a:off x="0" y="4041813"/>
              <a:ext cx="2125341" cy="2816187"/>
            </a:xfrm>
            <a:prstGeom prst="rect">
              <a:avLst/>
            </a:prstGeom>
          </p:spPr>
        </p:pic>
        <p:sp>
          <p:nvSpPr>
            <p:cNvPr id="15" name="TextBox 14">
              <a:extLst>
                <a:ext uri="{FF2B5EF4-FFF2-40B4-BE49-F238E27FC236}">
                  <a16:creationId xmlns="" xmlns:a16="http://schemas.microsoft.com/office/drawing/2014/main" id="{9F27ECC5-21F1-E742-9884-A8A64B2B0D57}"/>
                </a:ext>
              </a:extLst>
            </p:cNvPr>
            <p:cNvSpPr txBox="1"/>
            <p:nvPr/>
          </p:nvSpPr>
          <p:spPr>
            <a:xfrm>
              <a:off x="494010" y="4036876"/>
              <a:ext cx="500458" cy="769441"/>
            </a:xfrm>
            <a:prstGeom prst="rect">
              <a:avLst/>
            </a:prstGeom>
            <a:noFill/>
          </p:spPr>
          <p:txBody>
            <a:bodyPr wrap="none" rtlCol="0">
              <a:spAutoFit/>
            </a:bodyPr>
            <a:lstStyle/>
            <a:p>
              <a:r>
                <a:rPr lang="en-US" sz="4400" b="1" dirty="0">
                  <a:solidFill>
                    <a:srgbClr val="EA5F00"/>
                  </a:solidFill>
                  <a:latin typeface="Century Gothic" panose="020B0502020202020204" pitchFamily="34" charset="0"/>
                </a:rPr>
                <a:t>2</a:t>
              </a:r>
            </a:p>
          </p:txBody>
        </p:sp>
      </p:grpSp>
      <p:grpSp>
        <p:nvGrpSpPr>
          <p:cNvPr id="22" name="Group 21">
            <a:extLst>
              <a:ext uri="{FF2B5EF4-FFF2-40B4-BE49-F238E27FC236}">
                <a16:creationId xmlns="" xmlns:a16="http://schemas.microsoft.com/office/drawing/2014/main" id="{C1CC5076-B557-8040-8373-CEFA1D0DB282}"/>
              </a:ext>
            </a:extLst>
          </p:cNvPr>
          <p:cNvGrpSpPr/>
          <p:nvPr/>
        </p:nvGrpSpPr>
        <p:grpSpPr>
          <a:xfrm>
            <a:off x="7721137" y="3074828"/>
            <a:ext cx="1521842" cy="2428875"/>
            <a:chOff x="10237248" y="4376557"/>
            <a:chExt cx="1521842" cy="2428875"/>
          </a:xfrm>
        </p:grpSpPr>
        <p:pic>
          <p:nvPicPr>
            <p:cNvPr id="23" name="Picture 22">
              <a:extLst>
                <a:ext uri="{FF2B5EF4-FFF2-40B4-BE49-F238E27FC236}">
                  <a16:creationId xmlns="" xmlns:a16="http://schemas.microsoft.com/office/drawing/2014/main" id="{9530E6C6-0D69-724A-AD7C-B1E64254ECF7}"/>
                </a:ext>
              </a:extLst>
            </p:cNvPr>
            <p:cNvPicPr>
              <a:picLocks noChangeAspect="1"/>
            </p:cNvPicPr>
            <p:nvPr/>
          </p:nvPicPr>
          <p:blipFill>
            <a:blip r:embed="rId6"/>
            <a:stretch>
              <a:fillRect/>
            </a:stretch>
          </p:blipFill>
          <p:spPr>
            <a:xfrm>
              <a:off x="10237248" y="4376557"/>
              <a:ext cx="1521842" cy="2428875"/>
            </a:xfrm>
            <a:prstGeom prst="rect">
              <a:avLst/>
            </a:prstGeom>
          </p:spPr>
        </p:pic>
        <p:sp>
          <p:nvSpPr>
            <p:cNvPr id="24" name="TextBox 23">
              <a:extLst>
                <a:ext uri="{FF2B5EF4-FFF2-40B4-BE49-F238E27FC236}">
                  <a16:creationId xmlns="" xmlns:a16="http://schemas.microsoft.com/office/drawing/2014/main" id="{C6B595C2-8A27-274B-AE6E-F7C4FE6365AD}"/>
                </a:ext>
              </a:extLst>
            </p:cNvPr>
            <p:cNvSpPr txBox="1"/>
            <p:nvPr/>
          </p:nvSpPr>
          <p:spPr>
            <a:xfrm>
              <a:off x="10692581" y="4664177"/>
              <a:ext cx="224913" cy="1015663"/>
            </a:xfrm>
            <a:prstGeom prst="rect">
              <a:avLst/>
            </a:prstGeom>
            <a:noFill/>
          </p:spPr>
          <p:txBody>
            <a:bodyPr wrap="square" rtlCol="0">
              <a:spAutoFit/>
            </a:bodyPr>
            <a:lstStyle/>
            <a:p>
              <a:r>
                <a:rPr lang="en-US" sz="6000" b="1" dirty="0">
                  <a:solidFill>
                    <a:prstClr val="white"/>
                  </a:solidFill>
                  <a:latin typeface="Century Gothic" panose="020B0502020202020204" pitchFamily="34" charset="0"/>
                </a:rPr>
                <a:t>6</a:t>
              </a:r>
            </a:p>
          </p:txBody>
        </p:sp>
      </p:grpSp>
      <p:grpSp>
        <p:nvGrpSpPr>
          <p:cNvPr id="25" name="Group 24">
            <a:extLst>
              <a:ext uri="{FF2B5EF4-FFF2-40B4-BE49-F238E27FC236}">
                <a16:creationId xmlns="" xmlns:a16="http://schemas.microsoft.com/office/drawing/2014/main" id="{041CD869-C622-2F43-9E74-7DA239F3064E}"/>
              </a:ext>
            </a:extLst>
          </p:cNvPr>
          <p:cNvGrpSpPr/>
          <p:nvPr/>
        </p:nvGrpSpPr>
        <p:grpSpPr>
          <a:xfrm>
            <a:off x="8914805" y="246140"/>
            <a:ext cx="3147747" cy="2146246"/>
            <a:chOff x="9069843" y="464284"/>
            <a:chExt cx="3147747" cy="2146246"/>
          </a:xfrm>
        </p:grpSpPr>
        <p:pic>
          <p:nvPicPr>
            <p:cNvPr id="26" name="Picture 25">
              <a:extLst>
                <a:ext uri="{FF2B5EF4-FFF2-40B4-BE49-F238E27FC236}">
                  <a16:creationId xmlns="" xmlns:a16="http://schemas.microsoft.com/office/drawing/2014/main" id="{2E961969-D357-2047-94E5-CBA463CA08B5}"/>
                </a:ext>
              </a:extLst>
            </p:cNvPr>
            <p:cNvPicPr>
              <a:picLocks noChangeAspect="1"/>
            </p:cNvPicPr>
            <p:nvPr/>
          </p:nvPicPr>
          <p:blipFill>
            <a:blip r:embed="rId7"/>
            <a:stretch>
              <a:fillRect/>
            </a:stretch>
          </p:blipFill>
          <p:spPr>
            <a:xfrm>
              <a:off x="9069843" y="464284"/>
              <a:ext cx="3147747" cy="2091663"/>
            </a:xfrm>
            <a:prstGeom prst="rect">
              <a:avLst/>
            </a:prstGeom>
          </p:spPr>
        </p:pic>
        <p:sp>
          <p:nvSpPr>
            <p:cNvPr id="27" name="TextBox 26">
              <a:extLst>
                <a:ext uri="{FF2B5EF4-FFF2-40B4-BE49-F238E27FC236}">
                  <a16:creationId xmlns="" xmlns:a16="http://schemas.microsoft.com/office/drawing/2014/main" id="{EFA02653-0B7E-CE48-B113-04B50B7255B1}"/>
                </a:ext>
              </a:extLst>
            </p:cNvPr>
            <p:cNvSpPr txBox="1"/>
            <p:nvPr/>
          </p:nvSpPr>
          <p:spPr>
            <a:xfrm>
              <a:off x="10963856" y="1502534"/>
              <a:ext cx="659155" cy="1107996"/>
            </a:xfrm>
            <a:prstGeom prst="rect">
              <a:avLst/>
            </a:prstGeom>
            <a:noFill/>
          </p:spPr>
          <p:txBody>
            <a:bodyPr wrap="none" rtlCol="0">
              <a:spAutoFit/>
            </a:bodyPr>
            <a:lstStyle/>
            <a:p>
              <a:r>
                <a:rPr lang="en-US" sz="6600" b="1" dirty="0">
                  <a:solidFill>
                    <a:srgbClr val="EA5F00"/>
                  </a:solidFill>
                  <a:latin typeface="Century Gothic" panose="020B0502020202020204" pitchFamily="34" charset="0"/>
                </a:rPr>
                <a:t>7</a:t>
              </a:r>
            </a:p>
          </p:txBody>
        </p:sp>
      </p:grpSp>
      <p:grpSp>
        <p:nvGrpSpPr>
          <p:cNvPr id="28" name="Group 27">
            <a:extLst>
              <a:ext uri="{FF2B5EF4-FFF2-40B4-BE49-F238E27FC236}">
                <a16:creationId xmlns="" xmlns:a16="http://schemas.microsoft.com/office/drawing/2014/main" id="{7C3E60CE-4EA8-D448-BEFF-0AD240DC3274}"/>
              </a:ext>
            </a:extLst>
          </p:cNvPr>
          <p:cNvGrpSpPr/>
          <p:nvPr/>
        </p:nvGrpSpPr>
        <p:grpSpPr>
          <a:xfrm>
            <a:off x="5162981" y="244005"/>
            <a:ext cx="3279000" cy="2284862"/>
            <a:chOff x="4990743" y="0"/>
            <a:chExt cx="3279000" cy="2284862"/>
          </a:xfrm>
        </p:grpSpPr>
        <p:pic>
          <p:nvPicPr>
            <p:cNvPr id="29" name="Picture 28">
              <a:extLst>
                <a:ext uri="{FF2B5EF4-FFF2-40B4-BE49-F238E27FC236}">
                  <a16:creationId xmlns="" xmlns:a16="http://schemas.microsoft.com/office/drawing/2014/main" id="{78D859B7-A357-5B46-B8B3-220348A6723F}"/>
                </a:ext>
              </a:extLst>
            </p:cNvPr>
            <p:cNvPicPr>
              <a:picLocks noChangeAspect="1"/>
            </p:cNvPicPr>
            <p:nvPr/>
          </p:nvPicPr>
          <p:blipFill>
            <a:blip r:embed="rId8"/>
            <a:stretch>
              <a:fillRect/>
            </a:stretch>
          </p:blipFill>
          <p:spPr>
            <a:xfrm>
              <a:off x="4990743" y="0"/>
              <a:ext cx="3279000" cy="2189560"/>
            </a:xfrm>
            <a:prstGeom prst="rect">
              <a:avLst/>
            </a:prstGeom>
          </p:spPr>
        </p:pic>
        <p:sp>
          <p:nvSpPr>
            <p:cNvPr id="30" name="TextBox 29">
              <a:extLst>
                <a:ext uri="{FF2B5EF4-FFF2-40B4-BE49-F238E27FC236}">
                  <a16:creationId xmlns="" xmlns:a16="http://schemas.microsoft.com/office/drawing/2014/main" id="{3F10B228-8599-7041-8588-F090E576F367}"/>
                </a:ext>
              </a:extLst>
            </p:cNvPr>
            <p:cNvSpPr txBox="1"/>
            <p:nvPr/>
          </p:nvSpPr>
          <p:spPr>
            <a:xfrm>
              <a:off x="6092289" y="1453865"/>
              <a:ext cx="529312" cy="830997"/>
            </a:xfrm>
            <a:prstGeom prst="rect">
              <a:avLst/>
            </a:prstGeom>
            <a:noFill/>
          </p:spPr>
          <p:txBody>
            <a:bodyPr wrap="none" rtlCol="0">
              <a:spAutoFit/>
            </a:bodyPr>
            <a:lstStyle/>
            <a:p>
              <a:r>
                <a:rPr lang="en-US" sz="4800" b="1" dirty="0">
                  <a:solidFill>
                    <a:srgbClr val="4472C4">
                      <a:lumMod val="50000"/>
                    </a:srgbClr>
                  </a:solidFill>
                  <a:latin typeface="Century Gothic" panose="020B0502020202020204" pitchFamily="34" charset="0"/>
                </a:rPr>
                <a:t>8</a:t>
              </a:r>
            </a:p>
          </p:txBody>
        </p:sp>
      </p:grpSp>
      <p:pic>
        <p:nvPicPr>
          <p:cNvPr id="3" name="Picture 2">
            <a:extLst>
              <a:ext uri="{FF2B5EF4-FFF2-40B4-BE49-F238E27FC236}">
                <a16:creationId xmlns="" xmlns:a16="http://schemas.microsoft.com/office/drawing/2014/main" id="{C4A8B131-84E3-F943-A0C6-1D6EBCEA1116}"/>
              </a:ext>
            </a:extLst>
          </p:cNvPr>
          <p:cNvPicPr>
            <a:picLocks noChangeAspect="1"/>
          </p:cNvPicPr>
          <p:nvPr/>
        </p:nvPicPr>
        <p:blipFill rotWithShape="1">
          <a:blip r:embed="rId9"/>
          <a:srcRect l="3554" r="3115"/>
          <a:stretch/>
        </p:blipFill>
        <p:spPr>
          <a:xfrm>
            <a:off x="4299938" y="3652169"/>
            <a:ext cx="3638861" cy="2590800"/>
          </a:xfrm>
          <a:prstGeom prst="rect">
            <a:avLst/>
          </a:prstGeom>
        </p:spPr>
      </p:pic>
      <p:pic>
        <p:nvPicPr>
          <p:cNvPr id="38" name="Picture 37">
            <a:extLst>
              <a:ext uri="{FF2B5EF4-FFF2-40B4-BE49-F238E27FC236}">
                <a16:creationId xmlns="" xmlns:a16="http://schemas.microsoft.com/office/drawing/2014/main" id="{AEDE8B99-95E0-0843-9B43-7DE835F2EBF8}"/>
              </a:ext>
            </a:extLst>
          </p:cNvPr>
          <p:cNvPicPr>
            <a:picLocks noChangeAspect="1"/>
          </p:cNvPicPr>
          <p:nvPr/>
        </p:nvPicPr>
        <p:blipFill>
          <a:blip r:embed="rId10"/>
          <a:stretch>
            <a:fillRect/>
          </a:stretch>
        </p:blipFill>
        <p:spPr>
          <a:xfrm>
            <a:off x="3323751" y="508468"/>
            <a:ext cx="1879600" cy="2489200"/>
          </a:xfrm>
          <a:prstGeom prst="rect">
            <a:avLst/>
          </a:prstGeom>
        </p:spPr>
      </p:pic>
      <p:pic>
        <p:nvPicPr>
          <p:cNvPr id="5" name="Picture 4">
            <a:extLst>
              <a:ext uri="{FF2B5EF4-FFF2-40B4-BE49-F238E27FC236}">
                <a16:creationId xmlns="" xmlns:a16="http://schemas.microsoft.com/office/drawing/2014/main" id="{3E3D923F-41D2-0645-B6B8-DA945F189AD5}"/>
              </a:ext>
            </a:extLst>
          </p:cNvPr>
          <p:cNvPicPr>
            <a:picLocks noChangeAspect="1"/>
          </p:cNvPicPr>
          <p:nvPr/>
        </p:nvPicPr>
        <p:blipFill>
          <a:blip r:embed="rId11"/>
          <a:stretch>
            <a:fillRect/>
          </a:stretch>
        </p:blipFill>
        <p:spPr>
          <a:xfrm>
            <a:off x="9485544" y="2373834"/>
            <a:ext cx="2590800" cy="3898900"/>
          </a:xfrm>
          <a:prstGeom prst="rect">
            <a:avLst/>
          </a:prstGeom>
        </p:spPr>
      </p:pic>
      <p:sp>
        <p:nvSpPr>
          <p:cNvPr id="39" name="TextBox 38">
            <a:extLst>
              <a:ext uri="{FF2B5EF4-FFF2-40B4-BE49-F238E27FC236}">
                <a16:creationId xmlns="" xmlns:a16="http://schemas.microsoft.com/office/drawing/2014/main" id="{F2AFDE83-3F35-CF40-BB01-867371A6EE7F}"/>
              </a:ext>
            </a:extLst>
          </p:cNvPr>
          <p:cNvSpPr txBox="1"/>
          <p:nvPr/>
        </p:nvSpPr>
        <p:spPr>
          <a:xfrm>
            <a:off x="10659267" y="2367996"/>
            <a:ext cx="529312" cy="830997"/>
          </a:xfrm>
          <a:prstGeom prst="rect">
            <a:avLst/>
          </a:prstGeom>
          <a:noFill/>
        </p:spPr>
        <p:txBody>
          <a:bodyPr wrap="none" rtlCol="0">
            <a:spAutoFit/>
          </a:bodyPr>
          <a:lstStyle/>
          <a:p>
            <a:r>
              <a:rPr lang="en-US" sz="4800" b="1" dirty="0">
                <a:solidFill>
                  <a:prstClr val="white"/>
                </a:solidFill>
                <a:latin typeface="Century Gothic" panose="020B0502020202020204" pitchFamily="34" charset="0"/>
              </a:rPr>
              <a:t>4</a:t>
            </a:r>
          </a:p>
        </p:txBody>
      </p:sp>
      <p:sp>
        <p:nvSpPr>
          <p:cNvPr id="40" name="TextBox 39">
            <a:extLst>
              <a:ext uri="{FF2B5EF4-FFF2-40B4-BE49-F238E27FC236}">
                <a16:creationId xmlns="" xmlns:a16="http://schemas.microsoft.com/office/drawing/2014/main" id="{72A6A3E3-8926-C645-AE5F-625D9A808947}"/>
              </a:ext>
            </a:extLst>
          </p:cNvPr>
          <p:cNvSpPr txBox="1"/>
          <p:nvPr/>
        </p:nvSpPr>
        <p:spPr>
          <a:xfrm>
            <a:off x="4216002" y="1141746"/>
            <a:ext cx="572593" cy="923330"/>
          </a:xfrm>
          <a:prstGeom prst="rect">
            <a:avLst/>
          </a:prstGeom>
          <a:noFill/>
        </p:spPr>
        <p:txBody>
          <a:bodyPr wrap="none" rtlCol="0">
            <a:spAutoFit/>
          </a:bodyPr>
          <a:lstStyle/>
          <a:p>
            <a:r>
              <a:rPr lang="en-US" sz="5400" b="1" dirty="0">
                <a:solidFill>
                  <a:srgbClr val="5B9BD5">
                    <a:lumMod val="50000"/>
                  </a:srgbClr>
                </a:solidFill>
                <a:latin typeface="Century Gothic" panose="020B0502020202020204" pitchFamily="34" charset="0"/>
              </a:rPr>
              <a:t>5</a:t>
            </a:r>
          </a:p>
        </p:txBody>
      </p:sp>
      <p:sp>
        <p:nvSpPr>
          <p:cNvPr id="41" name="TextBox 40">
            <a:extLst>
              <a:ext uri="{FF2B5EF4-FFF2-40B4-BE49-F238E27FC236}">
                <a16:creationId xmlns="" xmlns:a16="http://schemas.microsoft.com/office/drawing/2014/main" id="{45252602-4F2B-4E4F-B82E-5CF1FE29D9D1}"/>
              </a:ext>
            </a:extLst>
          </p:cNvPr>
          <p:cNvSpPr txBox="1"/>
          <p:nvPr/>
        </p:nvSpPr>
        <p:spPr>
          <a:xfrm>
            <a:off x="5279624" y="4765147"/>
            <a:ext cx="702436" cy="1200329"/>
          </a:xfrm>
          <a:prstGeom prst="rect">
            <a:avLst/>
          </a:prstGeom>
          <a:noFill/>
        </p:spPr>
        <p:txBody>
          <a:bodyPr wrap="none" rtlCol="0">
            <a:spAutoFit/>
          </a:bodyPr>
          <a:lstStyle/>
          <a:p>
            <a:r>
              <a:rPr lang="en-US" sz="7200" b="1" dirty="0">
                <a:solidFill>
                  <a:srgbClr val="4472C4">
                    <a:lumMod val="50000"/>
                  </a:srgbClr>
                </a:solidFill>
                <a:latin typeface="Century Gothic" panose="020B0502020202020204" pitchFamily="34" charset="0"/>
              </a:rPr>
              <a:t>9</a:t>
            </a:r>
          </a:p>
        </p:txBody>
      </p:sp>
    </p:spTree>
    <p:extLst>
      <p:ext uri="{BB962C8B-B14F-4D97-AF65-F5344CB8AC3E}">
        <p14:creationId xmlns:p14="http://schemas.microsoft.com/office/powerpoint/2010/main" val="39476307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209875" y="2331940"/>
            <a:ext cx="5414904" cy="1862048"/>
          </a:xfrm>
          <a:prstGeom prst="rect">
            <a:avLst/>
          </a:prstGeom>
          <a:noFill/>
        </p:spPr>
        <p:txBody>
          <a:bodyPr wrap="square" rtlCol="0">
            <a:spAutoFit/>
          </a:bodyPr>
          <a:lstStyle/>
          <a:p>
            <a:pPr algn="ctr">
              <a:defRPr/>
            </a:pPr>
            <a:r>
              <a:rPr lang="en-GB" sz="11500" b="1" dirty="0">
                <a:solidFill>
                  <a:srgbClr val="5B9BD5">
                    <a:lumMod val="50000"/>
                  </a:srgbClr>
                </a:solidFill>
                <a:latin typeface="Century Gothic" panose="020B0502020202020204" pitchFamily="34" charset="0"/>
              </a:rPr>
              <a:t>B</a:t>
            </a:r>
          </a:p>
        </p:txBody>
      </p:sp>
      <p:grpSp>
        <p:nvGrpSpPr>
          <p:cNvPr id="40" name="Group 39">
            <a:extLst>
              <a:ext uri="{FF2B5EF4-FFF2-40B4-BE49-F238E27FC236}">
                <a16:creationId xmlns="" xmlns:a16="http://schemas.microsoft.com/office/drawing/2014/main" id="{0DE1D7C0-2780-EE49-A791-FF943D1515B1}"/>
              </a:ext>
            </a:extLst>
          </p:cNvPr>
          <p:cNvGrpSpPr/>
          <p:nvPr/>
        </p:nvGrpSpPr>
        <p:grpSpPr>
          <a:xfrm>
            <a:off x="3877471" y="3996069"/>
            <a:ext cx="2919413" cy="2189560"/>
            <a:chOff x="4636293" y="4481529"/>
            <a:chExt cx="2919413" cy="2189560"/>
          </a:xfrm>
        </p:grpSpPr>
        <p:pic>
          <p:nvPicPr>
            <p:cNvPr id="41" name="Picture 40">
              <a:extLst>
                <a:ext uri="{FF2B5EF4-FFF2-40B4-BE49-F238E27FC236}">
                  <a16:creationId xmlns="" xmlns:a16="http://schemas.microsoft.com/office/drawing/2014/main" id="{E74210A0-8C15-AF42-97B1-5305677C7F56}"/>
                </a:ext>
              </a:extLst>
            </p:cNvPr>
            <p:cNvPicPr>
              <a:picLocks noChangeAspect="1"/>
            </p:cNvPicPr>
            <p:nvPr/>
          </p:nvPicPr>
          <p:blipFill>
            <a:blip r:embed="rId3"/>
            <a:stretch>
              <a:fillRect/>
            </a:stretch>
          </p:blipFill>
          <p:spPr>
            <a:xfrm>
              <a:off x="4636293" y="4481529"/>
              <a:ext cx="2919413" cy="2189560"/>
            </a:xfrm>
            <a:prstGeom prst="rect">
              <a:avLst/>
            </a:prstGeom>
          </p:spPr>
        </p:pic>
        <p:sp>
          <p:nvSpPr>
            <p:cNvPr id="42" name="TextBox 41">
              <a:extLst>
                <a:ext uri="{FF2B5EF4-FFF2-40B4-BE49-F238E27FC236}">
                  <a16:creationId xmlns="" xmlns:a16="http://schemas.microsoft.com/office/drawing/2014/main" id="{BF0D37C7-50E3-CA47-8740-1A8033F7227B}"/>
                </a:ext>
              </a:extLst>
            </p:cNvPr>
            <p:cNvSpPr txBox="1"/>
            <p:nvPr/>
          </p:nvSpPr>
          <p:spPr>
            <a:xfrm>
              <a:off x="6419676" y="5334278"/>
              <a:ext cx="659155" cy="1107996"/>
            </a:xfrm>
            <a:prstGeom prst="rect">
              <a:avLst/>
            </a:prstGeom>
            <a:noFill/>
          </p:spPr>
          <p:txBody>
            <a:bodyPr wrap="none" rtlCol="0">
              <a:spAutoFit/>
            </a:bodyPr>
            <a:lstStyle/>
            <a:p>
              <a:r>
                <a:rPr lang="en-US" sz="6600" b="1" dirty="0">
                  <a:solidFill>
                    <a:prstClr val="white"/>
                  </a:solidFill>
                  <a:latin typeface="Century Gothic" panose="020B0502020202020204" pitchFamily="34" charset="0"/>
                </a:rPr>
                <a:t>2</a:t>
              </a:r>
            </a:p>
          </p:txBody>
        </p:sp>
      </p:grpSp>
      <p:grpSp>
        <p:nvGrpSpPr>
          <p:cNvPr id="49" name="Group 48">
            <a:extLst>
              <a:ext uri="{FF2B5EF4-FFF2-40B4-BE49-F238E27FC236}">
                <a16:creationId xmlns="" xmlns:a16="http://schemas.microsoft.com/office/drawing/2014/main" id="{0A2A2DD0-6151-B548-9260-A210FCAA1190}"/>
              </a:ext>
            </a:extLst>
          </p:cNvPr>
          <p:cNvGrpSpPr/>
          <p:nvPr/>
        </p:nvGrpSpPr>
        <p:grpSpPr>
          <a:xfrm>
            <a:off x="8060770" y="2940049"/>
            <a:ext cx="3808536" cy="2485987"/>
            <a:chOff x="7854131" y="4335463"/>
            <a:chExt cx="3808536" cy="2485987"/>
          </a:xfrm>
        </p:grpSpPr>
        <p:pic>
          <p:nvPicPr>
            <p:cNvPr id="50" name="Picture 49">
              <a:extLst>
                <a:ext uri="{FF2B5EF4-FFF2-40B4-BE49-F238E27FC236}">
                  <a16:creationId xmlns="" xmlns:a16="http://schemas.microsoft.com/office/drawing/2014/main" id="{8C0ED4E1-4379-8D46-AED1-433AE68584F5}"/>
                </a:ext>
              </a:extLst>
            </p:cNvPr>
            <p:cNvPicPr>
              <a:picLocks noChangeAspect="1"/>
            </p:cNvPicPr>
            <p:nvPr/>
          </p:nvPicPr>
          <p:blipFill rotWithShape="1">
            <a:blip r:embed="rId4"/>
            <a:srcRect r="11670"/>
            <a:stretch/>
          </p:blipFill>
          <p:spPr>
            <a:xfrm>
              <a:off x="7854131" y="4335463"/>
              <a:ext cx="3808536" cy="2485987"/>
            </a:xfrm>
            <a:prstGeom prst="rect">
              <a:avLst/>
            </a:prstGeom>
          </p:spPr>
        </p:pic>
        <p:sp>
          <p:nvSpPr>
            <p:cNvPr id="51" name="TextBox 50">
              <a:extLst>
                <a:ext uri="{FF2B5EF4-FFF2-40B4-BE49-F238E27FC236}">
                  <a16:creationId xmlns="" xmlns:a16="http://schemas.microsoft.com/office/drawing/2014/main" id="{A8493F43-9BFA-C14C-9C89-987F653FB058}"/>
                </a:ext>
              </a:extLst>
            </p:cNvPr>
            <p:cNvSpPr txBox="1"/>
            <p:nvPr/>
          </p:nvSpPr>
          <p:spPr>
            <a:xfrm>
              <a:off x="9459250" y="491038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5</a:t>
              </a:r>
            </a:p>
          </p:txBody>
        </p:sp>
      </p:grpSp>
      <p:grpSp>
        <p:nvGrpSpPr>
          <p:cNvPr id="52" name="Group 51">
            <a:extLst>
              <a:ext uri="{FF2B5EF4-FFF2-40B4-BE49-F238E27FC236}">
                <a16:creationId xmlns="" xmlns:a16="http://schemas.microsoft.com/office/drawing/2014/main" id="{DA19708D-6366-A441-A53D-9E2ED9337DDC}"/>
              </a:ext>
            </a:extLst>
          </p:cNvPr>
          <p:cNvGrpSpPr/>
          <p:nvPr/>
        </p:nvGrpSpPr>
        <p:grpSpPr>
          <a:xfrm>
            <a:off x="4236115" y="391008"/>
            <a:ext cx="3147747" cy="2091663"/>
            <a:chOff x="4370343" y="0"/>
            <a:chExt cx="3147747" cy="2091663"/>
          </a:xfrm>
        </p:grpSpPr>
        <p:pic>
          <p:nvPicPr>
            <p:cNvPr id="53" name="Picture 52">
              <a:extLst>
                <a:ext uri="{FF2B5EF4-FFF2-40B4-BE49-F238E27FC236}">
                  <a16:creationId xmlns="" xmlns:a16="http://schemas.microsoft.com/office/drawing/2014/main" id="{7B9A2174-3177-9146-BF60-8585CC10B1FD}"/>
                </a:ext>
              </a:extLst>
            </p:cNvPr>
            <p:cNvPicPr>
              <a:picLocks noChangeAspect="1"/>
            </p:cNvPicPr>
            <p:nvPr/>
          </p:nvPicPr>
          <p:blipFill>
            <a:blip r:embed="rId5"/>
            <a:stretch>
              <a:fillRect/>
            </a:stretch>
          </p:blipFill>
          <p:spPr>
            <a:xfrm>
              <a:off x="4370343" y="0"/>
              <a:ext cx="3147747" cy="2091663"/>
            </a:xfrm>
            <a:prstGeom prst="rect">
              <a:avLst/>
            </a:prstGeom>
          </p:spPr>
        </p:pic>
        <p:sp>
          <p:nvSpPr>
            <p:cNvPr id="54" name="TextBox 53">
              <a:extLst>
                <a:ext uri="{FF2B5EF4-FFF2-40B4-BE49-F238E27FC236}">
                  <a16:creationId xmlns="" xmlns:a16="http://schemas.microsoft.com/office/drawing/2014/main" id="{A9DF8815-66D3-774E-B972-5647DF61005E}"/>
                </a:ext>
              </a:extLst>
            </p:cNvPr>
            <p:cNvSpPr txBox="1"/>
            <p:nvPr/>
          </p:nvSpPr>
          <p:spPr>
            <a:xfrm>
              <a:off x="6249201" y="991991"/>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6</a:t>
              </a:r>
            </a:p>
          </p:txBody>
        </p:sp>
      </p:grpSp>
      <p:grpSp>
        <p:nvGrpSpPr>
          <p:cNvPr id="55" name="Group 54">
            <a:extLst>
              <a:ext uri="{FF2B5EF4-FFF2-40B4-BE49-F238E27FC236}">
                <a16:creationId xmlns="" xmlns:a16="http://schemas.microsoft.com/office/drawing/2014/main" id="{71602A9D-95CE-E943-8481-88400B5B78A1}"/>
              </a:ext>
            </a:extLst>
          </p:cNvPr>
          <p:cNvGrpSpPr/>
          <p:nvPr/>
        </p:nvGrpSpPr>
        <p:grpSpPr>
          <a:xfrm>
            <a:off x="182720" y="210750"/>
            <a:ext cx="3880625" cy="2595168"/>
            <a:chOff x="26131" y="29371"/>
            <a:chExt cx="3880625" cy="2595168"/>
          </a:xfrm>
        </p:grpSpPr>
        <p:pic>
          <p:nvPicPr>
            <p:cNvPr id="56" name="Picture 55">
              <a:extLst>
                <a:ext uri="{FF2B5EF4-FFF2-40B4-BE49-F238E27FC236}">
                  <a16:creationId xmlns="" xmlns:a16="http://schemas.microsoft.com/office/drawing/2014/main" id="{51DB7877-0E26-EA41-8A85-05805748D706}"/>
                </a:ext>
              </a:extLst>
            </p:cNvPr>
            <p:cNvPicPr>
              <a:picLocks noChangeAspect="1"/>
            </p:cNvPicPr>
            <p:nvPr/>
          </p:nvPicPr>
          <p:blipFill>
            <a:blip r:embed="rId6"/>
            <a:stretch>
              <a:fillRect/>
            </a:stretch>
          </p:blipFill>
          <p:spPr>
            <a:xfrm>
              <a:off x="26131" y="29371"/>
              <a:ext cx="3880625" cy="2595168"/>
            </a:xfrm>
            <a:prstGeom prst="rect">
              <a:avLst/>
            </a:prstGeom>
          </p:spPr>
        </p:pic>
        <p:sp>
          <p:nvSpPr>
            <p:cNvPr id="57" name="TextBox 56">
              <a:extLst>
                <a:ext uri="{FF2B5EF4-FFF2-40B4-BE49-F238E27FC236}">
                  <a16:creationId xmlns="" xmlns:a16="http://schemas.microsoft.com/office/drawing/2014/main" id="{E5112270-91F0-7B45-9F2E-954B20C1E18D}"/>
                </a:ext>
              </a:extLst>
            </p:cNvPr>
            <p:cNvSpPr txBox="1"/>
            <p:nvPr/>
          </p:nvSpPr>
          <p:spPr>
            <a:xfrm>
              <a:off x="2737375" y="218604"/>
              <a:ext cx="615874" cy="1015663"/>
            </a:xfrm>
            <a:prstGeom prst="rect">
              <a:avLst/>
            </a:prstGeom>
            <a:noFill/>
          </p:spPr>
          <p:txBody>
            <a:bodyPr wrap="none" rtlCol="0">
              <a:spAutoFit/>
            </a:bodyPr>
            <a:lstStyle/>
            <a:p>
              <a:r>
                <a:rPr lang="en-US" sz="6000" b="1" dirty="0">
                  <a:solidFill>
                    <a:prstClr val="white"/>
                  </a:solidFill>
                  <a:latin typeface="Century Gothic" panose="020B0502020202020204" pitchFamily="34" charset="0"/>
                </a:rPr>
                <a:t>7</a:t>
              </a:r>
            </a:p>
          </p:txBody>
        </p:sp>
      </p:grpSp>
      <p:grpSp>
        <p:nvGrpSpPr>
          <p:cNvPr id="15" name="Group 14">
            <a:extLst>
              <a:ext uri="{FF2B5EF4-FFF2-40B4-BE49-F238E27FC236}">
                <a16:creationId xmlns="" xmlns:a16="http://schemas.microsoft.com/office/drawing/2014/main" id="{53B993BC-84A3-F942-8E63-45A2F88152E1}"/>
              </a:ext>
            </a:extLst>
          </p:cNvPr>
          <p:cNvGrpSpPr/>
          <p:nvPr/>
        </p:nvGrpSpPr>
        <p:grpSpPr>
          <a:xfrm>
            <a:off x="1561903" y="1595015"/>
            <a:ext cx="2615894" cy="2773750"/>
            <a:chOff x="1338286" y="1703542"/>
            <a:chExt cx="2615894" cy="2773750"/>
          </a:xfrm>
        </p:grpSpPr>
        <p:pic>
          <p:nvPicPr>
            <p:cNvPr id="27" name="Picture 26">
              <a:extLst>
                <a:ext uri="{FF2B5EF4-FFF2-40B4-BE49-F238E27FC236}">
                  <a16:creationId xmlns="" xmlns:a16="http://schemas.microsoft.com/office/drawing/2014/main" id="{21B9A27A-7E50-3E44-AD4B-0522572FC38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286" y="1703542"/>
              <a:ext cx="2615894" cy="2773750"/>
            </a:xfrm>
            <a:prstGeom prst="rect">
              <a:avLst/>
            </a:prstGeom>
          </p:spPr>
        </p:pic>
        <p:sp>
          <p:nvSpPr>
            <p:cNvPr id="35" name="TextBox 34">
              <a:extLst>
                <a:ext uri="{FF2B5EF4-FFF2-40B4-BE49-F238E27FC236}">
                  <a16:creationId xmlns="" xmlns:a16="http://schemas.microsoft.com/office/drawing/2014/main" id="{3E447904-C805-B049-8995-4D5C35531E6E}"/>
                </a:ext>
              </a:extLst>
            </p:cNvPr>
            <p:cNvSpPr txBox="1"/>
            <p:nvPr/>
          </p:nvSpPr>
          <p:spPr>
            <a:xfrm>
              <a:off x="2474579" y="1910825"/>
              <a:ext cx="511679" cy="830997"/>
            </a:xfrm>
            <a:prstGeom prst="rect">
              <a:avLst/>
            </a:prstGeom>
            <a:noFill/>
          </p:spPr>
          <p:txBody>
            <a:bodyPr wrap="none" rtlCol="0">
              <a:spAutoFit/>
            </a:bodyPr>
            <a:lstStyle/>
            <a:p>
              <a:r>
                <a:rPr lang="en-US" sz="4800" b="1" dirty="0">
                  <a:solidFill>
                    <a:prstClr val="white"/>
                  </a:solidFill>
                </a:rPr>
                <a:t>1</a:t>
              </a:r>
            </a:p>
          </p:txBody>
        </p:sp>
      </p:grpSp>
      <p:grpSp>
        <p:nvGrpSpPr>
          <p:cNvPr id="10" name="Group 9">
            <a:extLst>
              <a:ext uri="{FF2B5EF4-FFF2-40B4-BE49-F238E27FC236}">
                <a16:creationId xmlns="" xmlns:a16="http://schemas.microsoft.com/office/drawing/2014/main" id="{20A69503-8346-2948-9001-2954304B8B59}"/>
              </a:ext>
            </a:extLst>
          </p:cNvPr>
          <p:cNvGrpSpPr/>
          <p:nvPr/>
        </p:nvGrpSpPr>
        <p:grpSpPr>
          <a:xfrm>
            <a:off x="6111320" y="3619525"/>
            <a:ext cx="3898900" cy="2590800"/>
            <a:chOff x="6111320" y="3785101"/>
            <a:chExt cx="3898900" cy="2590800"/>
          </a:xfrm>
        </p:grpSpPr>
        <p:pic>
          <p:nvPicPr>
            <p:cNvPr id="9" name="Picture 8">
              <a:extLst>
                <a:ext uri="{FF2B5EF4-FFF2-40B4-BE49-F238E27FC236}">
                  <a16:creationId xmlns="" xmlns:a16="http://schemas.microsoft.com/office/drawing/2014/main" id="{24FF3C51-9ED1-6F42-95DF-4FC6CF1E22A8}"/>
                </a:ext>
              </a:extLst>
            </p:cNvPr>
            <p:cNvPicPr>
              <a:picLocks noChangeAspect="1"/>
            </p:cNvPicPr>
            <p:nvPr/>
          </p:nvPicPr>
          <p:blipFill>
            <a:blip r:embed="rId8"/>
            <a:stretch>
              <a:fillRect/>
            </a:stretch>
          </p:blipFill>
          <p:spPr>
            <a:xfrm>
              <a:off x="6111320" y="3785101"/>
              <a:ext cx="3898900" cy="2590800"/>
            </a:xfrm>
            <a:prstGeom prst="rect">
              <a:avLst/>
            </a:prstGeom>
          </p:spPr>
        </p:pic>
        <p:sp>
          <p:nvSpPr>
            <p:cNvPr id="36" name="TextBox 35">
              <a:extLst>
                <a:ext uri="{FF2B5EF4-FFF2-40B4-BE49-F238E27FC236}">
                  <a16:creationId xmlns="" xmlns:a16="http://schemas.microsoft.com/office/drawing/2014/main" id="{1023E4AE-0BA7-1542-99F6-0B8DFE51D55B}"/>
                </a:ext>
              </a:extLst>
            </p:cNvPr>
            <p:cNvSpPr txBox="1"/>
            <p:nvPr/>
          </p:nvSpPr>
          <p:spPr>
            <a:xfrm>
              <a:off x="7680102" y="523746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3</a:t>
              </a:r>
            </a:p>
          </p:txBody>
        </p:sp>
      </p:grpSp>
      <p:grpSp>
        <p:nvGrpSpPr>
          <p:cNvPr id="14" name="Group 13">
            <a:extLst>
              <a:ext uri="{FF2B5EF4-FFF2-40B4-BE49-F238E27FC236}">
                <a16:creationId xmlns="" xmlns:a16="http://schemas.microsoft.com/office/drawing/2014/main" id="{B7D6392A-2466-404F-BA96-0B64EB2941A0}"/>
              </a:ext>
            </a:extLst>
          </p:cNvPr>
          <p:cNvGrpSpPr/>
          <p:nvPr/>
        </p:nvGrpSpPr>
        <p:grpSpPr>
          <a:xfrm>
            <a:off x="7537885" y="11989"/>
            <a:ext cx="2485987" cy="2485987"/>
            <a:chOff x="7232495" y="321516"/>
            <a:chExt cx="2485987" cy="2485987"/>
          </a:xfrm>
        </p:grpSpPr>
        <p:pic>
          <p:nvPicPr>
            <p:cNvPr id="28" name="Picture 27">
              <a:extLst>
                <a:ext uri="{FF2B5EF4-FFF2-40B4-BE49-F238E27FC236}">
                  <a16:creationId xmlns="" xmlns:a16="http://schemas.microsoft.com/office/drawing/2014/main" id="{6E7B282A-93D9-0D4D-8DA6-97ED96B0F39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495" y="321516"/>
              <a:ext cx="2485987" cy="2485987"/>
            </a:xfrm>
            <a:prstGeom prst="rect">
              <a:avLst/>
            </a:prstGeom>
          </p:spPr>
        </p:pic>
        <p:sp>
          <p:nvSpPr>
            <p:cNvPr id="59" name="TextBox 58">
              <a:extLst>
                <a:ext uri="{FF2B5EF4-FFF2-40B4-BE49-F238E27FC236}">
                  <a16:creationId xmlns="" xmlns:a16="http://schemas.microsoft.com/office/drawing/2014/main" id="{F025EC6E-60F8-8A48-A471-04A4D375A805}"/>
                </a:ext>
              </a:extLst>
            </p:cNvPr>
            <p:cNvSpPr txBox="1"/>
            <p:nvPr/>
          </p:nvSpPr>
          <p:spPr>
            <a:xfrm>
              <a:off x="7374712" y="381085"/>
              <a:ext cx="615874" cy="1015663"/>
            </a:xfrm>
            <a:prstGeom prst="rect">
              <a:avLst/>
            </a:prstGeom>
            <a:noFill/>
          </p:spPr>
          <p:txBody>
            <a:bodyPr wrap="none" rtlCol="0">
              <a:spAutoFit/>
            </a:bodyPr>
            <a:lstStyle/>
            <a:p>
              <a:r>
                <a:rPr lang="en-US" sz="6000" b="1" dirty="0">
                  <a:solidFill>
                    <a:srgbClr val="4472C4">
                      <a:lumMod val="50000"/>
                    </a:srgbClr>
                  </a:solidFill>
                  <a:latin typeface="Century Gothic" panose="020B0502020202020204" pitchFamily="34" charset="0"/>
                </a:rPr>
                <a:t>4</a:t>
              </a:r>
            </a:p>
          </p:txBody>
        </p:sp>
      </p:grpSp>
      <p:grpSp>
        <p:nvGrpSpPr>
          <p:cNvPr id="13" name="Group 12">
            <a:extLst>
              <a:ext uri="{FF2B5EF4-FFF2-40B4-BE49-F238E27FC236}">
                <a16:creationId xmlns="" xmlns:a16="http://schemas.microsoft.com/office/drawing/2014/main" id="{AA44DAC6-1586-6447-9F04-95D83792CC8E}"/>
              </a:ext>
            </a:extLst>
          </p:cNvPr>
          <p:cNvGrpSpPr/>
          <p:nvPr/>
        </p:nvGrpSpPr>
        <p:grpSpPr>
          <a:xfrm>
            <a:off x="10196642" y="210644"/>
            <a:ext cx="1788225" cy="2386892"/>
            <a:chOff x="10377644" y="-22585"/>
            <a:chExt cx="1788225" cy="2386892"/>
          </a:xfrm>
        </p:grpSpPr>
        <p:pic>
          <p:nvPicPr>
            <p:cNvPr id="12" name="Picture 11">
              <a:extLst>
                <a:ext uri="{FF2B5EF4-FFF2-40B4-BE49-F238E27FC236}">
                  <a16:creationId xmlns="" xmlns:a16="http://schemas.microsoft.com/office/drawing/2014/main" id="{16CACDC4-1C7F-F94B-87C7-21F3C01C1D5F}"/>
                </a:ext>
              </a:extLst>
            </p:cNvPr>
            <p:cNvPicPr>
              <a:picLocks noChangeAspect="1"/>
            </p:cNvPicPr>
            <p:nvPr/>
          </p:nvPicPr>
          <p:blipFill>
            <a:blip r:embed="rId10"/>
            <a:stretch>
              <a:fillRect/>
            </a:stretch>
          </p:blipFill>
          <p:spPr>
            <a:xfrm>
              <a:off x="10377644" y="-22585"/>
              <a:ext cx="1788225" cy="2386892"/>
            </a:xfrm>
            <a:prstGeom prst="rect">
              <a:avLst/>
            </a:prstGeom>
          </p:spPr>
        </p:pic>
        <p:sp>
          <p:nvSpPr>
            <p:cNvPr id="60" name="TextBox 59">
              <a:extLst>
                <a:ext uri="{FF2B5EF4-FFF2-40B4-BE49-F238E27FC236}">
                  <a16:creationId xmlns="" xmlns:a16="http://schemas.microsoft.com/office/drawing/2014/main" id="{3AB88D09-B60E-EB4F-B520-61DD1A09CAA3}"/>
                </a:ext>
              </a:extLst>
            </p:cNvPr>
            <p:cNvSpPr txBox="1"/>
            <p:nvPr/>
          </p:nvSpPr>
          <p:spPr>
            <a:xfrm>
              <a:off x="11111295" y="1404090"/>
              <a:ext cx="572593" cy="923330"/>
            </a:xfrm>
            <a:prstGeom prst="rect">
              <a:avLst/>
            </a:prstGeom>
            <a:noFill/>
          </p:spPr>
          <p:txBody>
            <a:bodyPr wrap="none" rtlCol="0">
              <a:spAutoFit/>
            </a:bodyPr>
            <a:lstStyle/>
            <a:p>
              <a:r>
                <a:rPr lang="en-US" sz="5400" b="1" dirty="0">
                  <a:solidFill>
                    <a:srgbClr val="4472C4">
                      <a:lumMod val="50000"/>
                    </a:srgbClr>
                  </a:solidFill>
                  <a:latin typeface="Century Gothic" panose="020B0502020202020204" pitchFamily="34" charset="0"/>
                </a:rPr>
                <a:t>8</a:t>
              </a:r>
            </a:p>
          </p:txBody>
        </p:sp>
      </p:grpSp>
      <p:grpSp>
        <p:nvGrpSpPr>
          <p:cNvPr id="61" name="Group 60">
            <a:extLst>
              <a:ext uri="{FF2B5EF4-FFF2-40B4-BE49-F238E27FC236}">
                <a16:creationId xmlns="" xmlns:a16="http://schemas.microsoft.com/office/drawing/2014/main" id="{1A1F7809-EC3B-2A49-AA8D-D035B934E63D}"/>
              </a:ext>
            </a:extLst>
          </p:cNvPr>
          <p:cNvGrpSpPr/>
          <p:nvPr/>
        </p:nvGrpSpPr>
        <p:grpSpPr>
          <a:xfrm>
            <a:off x="162777" y="3137771"/>
            <a:ext cx="2125341" cy="2922713"/>
            <a:chOff x="0" y="3935287"/>
            <a:chExt cx="2125341" cy="2922713"/>
          </a:xfrm>
        </p:grpSpPr>
        <p:pic>
          <p:nvPicPr>
            <p:cNvPr id="62" name="Picture 61">
              <a:extLst>
                <a:ext uri="{FF2B5EF4-FFF2-40B4-BE49-F238E27FC236}">
                  <a16:creationId xmlns="" xmlns:a16="http://schemas.microsoft.com/office/drawing/2014/main" id="{37BCB82D-5FAD-1C46-9A94-0EB4F89F4CC6}"/>
                </a:ext>
              </a:extLst>
            </p:cNvPr>
            <p:cNvPicPr>
              <a:picLocks noChangeAspect="1"/>
            </p:cNvPicPr>
            <p:nvPr/>
          </p:nvPicPr>
          <p:blipFill>
            <a:blip r:embed="rId11"/>
            <a:stretch>
              <a:fillRect/>
            </a:stretch>
          </p:blipFill>
          <p:spPr>
            <a:xfrm>
              <a:off x="0" y="4041813"/>
              <a:ext cx="2125341" cy="2816187"/>
            </a:xfrm>
            <a:prstGeom prst="rect">
              <a:avLst/>
            </a:prstGeom>
          </p:spPr>
        </p:pic>
        <p:sp>
          <p:nvSpPr>
            <p:cNvPr id="63" name="TextBox 62">
              <a:extLst>
                <a:ext uri="{FF2B5EF4-FFF2-40B4-BE49-F238E27FC236}">
                  <a16:creationId xmlns="" xmlns:a16="http://schemas.microsoft.com/office/drawing/2014/main" id="{572D3973-4760-9741-93F6-ED87F1CEF4F6}"/>
                </a:ext>
              </a:extLst>
            </p:cNvPr>
            <p:cNvSpPr txBox="1"/>
            <p:nvPr/>
          </p:nvSpPr>
          <p:spPr>
            <a:xfrm>
              <a:off x="429980" y="393528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2</a:t>
              </a:r>
            </a:p>
          </p:txBody>
        </p:sp>
      </p:grpSp>
    </p:spTree>
    <p:extLst>
      <p:ext uri="{BB962C8B-B14F-4D97-AF65-F5344CB8AC3E}">
        <p14:creationId xmlns:p14="http://schemas.microsoft.com/office/powerpoint/2010/main" val="36262431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49629" y="337257"/>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Guess where</a:t>
            </a:r>
          </a:p>
        </p:txBody>
      </p:sp>
      <p:sp>
        <p:nvSpPr>
          <p:cNvPr id="5" name="Rectangle 4"/>
          <p:cNvSpPr/>
          <p:nvPr/>
        </p:nvSpPr>
        <p:spPr>
          <a:xfrm>
            <a:off x="149629" y="1370710"/>
            <a:ext cx="6348940" cy="4185761"/>
          </a:xfrm>
          <a:prstGeom prst="rect">
            <a:avLst/>
          </a:prstGeom>
        </p:spPr>
        <p:txBody>
          <a:bodyPr wrap="square">
            <a:spAutoFit/>
          </a:bodyPr>
          <a:lstStyle/>
          <a:p>
            <a:r>
              <a:rPr lang="en-GB" sz="1400" b="1" dirty="0">
                <a:solidFill>
                  <a:srgbClr val="4472C4">
                    <a:lumMod val="50000"/>
                  </a:srgbClr>
                </a:solidFill>
                <a:latin typeface="Century Gothic" panose="020B0502020202020204" pitchFamily="34" charset="0"/>
              </a:rPr>
              <a:t>Preparation</a:t>
            </a:r>
          </a:p>
          <a:p>
            <a:r>
              <a:rPr lang="en-GB" sz="1400" dirty="0">
                <a:solidFill>
                  <a:srgbClr val="4472C4">
                    <a:lumMod val="50000"/>
                  </a:srgbClr>
                </a:solidFill>
                <a:latin typeface="Century Gothic" panose="020B0502020202020204" pitchFamily="34" charset="0"/>
              </a:rPr>
              <a:t>For each pair of pupils, you will need three sets of the pictures.</a:t>
            </a:r>
          </a:p>
          <a:p>
            <a:r>
              <a:rPr lang="en-GB" sz="1400" dirty="0">
                <a:solidFill>
                  <a:srgbClr val="4472C4">
                    <a:lumMod val="50000"/>
                  </a:srgbClr>
                </a:solidFill>
                <a:latin typeface="Century Gothic" panose="020B0502020202020204" pitchFamily="34" charset="0"/>
              </a:rPr>
              <a:t>Cut them into individual cards along the dotted lines. </a:t>
            </a:r>
          </a:p>
          <a:p>
            <a:r>
              <a:rPr lang="en-GB" sz="1400" dirty="0">
                <a:solidFill>
                  <a:srgbClr val="4472C4">
                    <a:lumMod val="50000"/>
                  </a:srgbClr>
                </a:solidFill>
                <a:latin typeface="Century Gothic" panose="020B0502020202020204" pitchFamily="34" charset="0"/>
              </a:rPr>
              <a:t>You can print them in colour or in black and white.</a:t>
            </a:r>
          </a:p>
          <a:p>
            <a:r>
              <a:rPr lang="en-GB" sz="1400" dirty="0">
                <a:solidFill>
                  <a:srgbClr val="4472C4">
                    <a:lumMod val="50000"/>
                  </a:srgbClr>
                </a:solidFill>
                <a:latin typeface="Century Gothic" panose="020B0502020202020204" pitchFamily="34" charset="0"/>
              </a:rPr>
              <a:t>This activity takes time to prepare but the cards can be re-used time and again.</a:t>
            </a:r>
          </a:p>
          <a:p>
            <a:r>
              <a:rPr lang="en-GB" sz="1400" b="1" dirty="0">
                <a:solidFill>
                  <a:srgbClr val="4472C4">
                    <a:lumMod val="50000"/>
                  </a:srgbClr>
                </a:solidFill>
                <a:latin typeface="Century Gothic" panose="020B0502020202020204" pitchFamily="34" charset="0"/>
              </a:rPr>
              <a:t>Game</a:t>
            </a:r>
          </a:p>
          <a:p>
            <a:r>
              <a:rPr lang="en-GB" sz="1400" dirty="0">
                <a:solidFill>
                  <a:srgbClr val="4472C4">
                    <a:lumMod val="50000"/>
                  </a:srgbClr>
                </a:solidFill>
                <a:latin typeface="Century Gothic" panose="020B0502020202020204" pitchFamily="34" charset="0"/>
              </a:rPr>
              <a:t>Players: 2</a:t>
            </a:r>
          </a:p>
          <a:p>
            <a:r>
              <a:rPr lang="en-GB" sz="1400" dirty="0">
                <a:solidFill>
                  <a:srgbClr val="4472C4">
                    <a:lumMod val="50000"/>
                  </a:srgbClr>
                </a:solidFill>
                <a:latin typeface="Century Gothic" panose="020B0502020202020204" pitchFamily="34" charset="0"/>
              </a:rPr>
              <a:t>Goal: guess which card the other person has</a:t>
            </a:r>
          </a:p>
          <a:p>
            <a:r>
              <a:rPr lang="en-GB" sz="1400" dirty="0">
                <a:solidFill>
                  <a:srgbClr val="4472C4">
                    <a:lumMod val="50000"/>
                  </a:srgbClr>
                </a:solidFill>
                <a:latin typeface="Century Gothic" panose="020B0502020202020204" pitchFamily="34" charset="0"/>
              </a:rPr>
              <a:t>How to play: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This game is a variation on ‘Guess who?’.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Each player has a set of 24 cards in front of him/her.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Both players pick a card from a third set without showing the other player.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Players take turns asking each other yes/no questions about what is on the target card (e.g. Is there a car?) and turn over any cards that the answers eliminate. </a:t>
            </a:r>
          </a:p>
          <a:p>
            <a:pPr marL="285750" indent="-285750">
              <a:buFont typeface="Wingdings" panose="05000000000000000000" pitchFamily="2" charset="2"/>
              <a:buChar char="§"/>
            </a:pPr>
            <a:r>
              <a:rPr lang="en-GB" sz="1400" dirty="0">
                <a:solidFill>
                  <a:srgbClr val="4472C4">
                    <a:lumMod val="50000"/>
                  </a:srgbClr>
                </a:solidFill>
                <a:latin typeface="Century Gothic" panose="020B0502020202020204" pitchFamily="34" charset="0"/>
              </a:rPr>
              <a:t>The winner is the player who correctly identifies their opponent’s card first.</a:t>
            </a:r>
          </a:p>
        </p:txBody>
      </p:sp>
      <p:graphicFrame>
        <p:nvGraphicFramePr>
          <p:cNvPr id="7" name="Table 6"/>
          <p:cNvGraphicFramePr>
            <a:graphicFrameLocks noGrp="1"/>
          </p:cNvGraphicFramePr>
          <p:nvPr>
            <p:extLst/>
          </p:nvPr>
        </p:nvGraphicFramePr>
        <p:xfrm>
          <a:off x="6498570" y="1621191"/>
          <a:ext cx="5431117" cy="4392480"/>
        </p:xfrm>
        <a:graphic>
          <a:graphicData uri="http://schemas.openxmlformats.org/drawingml/2006/table">
            <a:tbl>
              <a:tblPr firstRow="1" firstCol="1" bandRow="1"/>
              <a:tblGrid>
                <a:gridCol w="1786714">
                  <a:extLst>
                    <a:ext uri="{9D8B030D-6E8A-4147-A177-3AD203B41FA5}">
                      <a16:colId xmlns="" xmlns:a16="http://schemas.microsoft.com/office/drawing/2014/main" val="20000"/>
                    </a:ext>
                  </a:extLst>
                </a:gridCol>
                <a:gridCol w="1302469">
                  <a:extLst>
                    <a:ext uri="{9D8B030D-6E8A-4147-A177-3AD203B41FA5}">
                      <a16:colId xmlns="" xmlns:a16="http://schemas.microsoft.com/office/drawing/2014/main" val="20001"/>
                    </a:ext>
                  </a:extLst>
                </a:gridCol>
                <a:gridCol w="2341934">
                  <a:extLst>
                    <a:ext uri="{9D8B030D-6E8A-4147-A177-3AD203B41FA5}">
                      <a16:colId xmlns="" xmlns:a16="http://schemas.microsoft.com/office/drawing/2014/main" val="20002"/>
                    </a:ext>
                  </a:extLst>
                </a:gridCol>
              </a:tblGrid>
              <a:tr h="292832">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class</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frequency</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92832">
                <a:tc>
                  <a:txBody>
                    <a:bodyPr/>
                    <a:lstStyle/>
                    <a:p>
                      <a:pPr algn="l">
                        <a:lnSpc>
                          <a:spcPct val="107000"/>
                        </a:lnSpc>
                        <a:spcAft>
                          <a:spcPts val="800"/>
                        </a:spcAft>
                      </a:pPr>
                      <a:r>
                        <a:rPr lang="fr-FR"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geben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57</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Auto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490</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Zug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1596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Bus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1580</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Person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331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Flugzeug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1395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Fluss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1551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Straße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355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Stadt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186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Brücke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2062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sonnig</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&lt;4000 [953] </a:t>
                      </a:r>
                      <a:r>
                        <a:rPr lang="en-GB"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Sonne</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sein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regnen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3642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bl>
          </a:graphicData>
        </a:graphic>
      </p:graphicFrame>
      <p:pic>
        <p:nvPicPr>
          <p:cNvPr id="8" name="Picture 7"/>
          <p:cNvPicPr>
            <a:picLocks noChangeAspect="1"/>
          </p:cNvPicPr>
          <p:nvPr/>
        </p:nvPicPr>
        <p:blipFill>
          <a:blip r:embed="rId5"/>
          <a:stretch>
            <a:fillRect/>
          </a:stretch>
        </p:blipFill>
        <p:spPr>
          <a:xfrm>
            <a:off x="8266264" y="149269"/>
            <a:ext cx="1961471" cy="1346681"/>
          </a:xfrm>
          <a:prstGeom prst="rect">
            <a:avLst/>
          </a:prstGeom>
        </p:spPr>
      </p:pic>
    </p:spTree>
    <p:extLst>
      <p:ext uri="{BB962C8B-B14F-4D97-AF65-F5344CB8AC3E}">
        <p14:creationId xmlns:p14="http://schemas.microsoft.com/office/powerpoint/2010/main" val="27257920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72570" y="294041"/>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Guess where</a:t>
            </a:r>
          </a:p>
        </p:txBody>
      </p:sp>
      <p:pic>
        <p:nvPicPr>
          <p:cNvPr id="2" name="Picture 1"/>
          <p:cNvPicPr>
            <a:picLocks noChangeAspect="1"/>
          </p:cNvPicPr>
          <p:nvPr/>
        </p:nvPicPr>
        <p:blipFill>
          <a:blip r:embed="rId5"/>
          <a:stretch>
            <a:fillRect/>
          </a:stretch>
        </p:blipFill>
        <p:spPr>
          <a:xfrm>
            <a:off x="172570" y="1317812"/>
            <a:ext cx="3447584" cy="4868956"/>
          </a:xfrm>
          <a:prstGeom prst="rect">
            <a:avLst/>
          </a:prstGeom>
        </p:spPr>
      </p:pic>
      <p:pic>
        <p:nvPicPr>
          <p:cNvPr id="5" name="Picture 4"/>
          <p:cNvPicPr>
            <a:picLocks noChangeAspect="1"/>
          </p:cNvPicPr>
          <p:nvPr/>
        </p:nvPicPr>
        <p:blipFill>
          <a:blip r:embed="rId6"/>
          <a:stretch>
            <a:fillRect/>
          </a:stretch>
        </p:blipFill>
        <p:spPr>
          <a:xfrm>
            <a:off x="4137398" y="1284152"/>
            <a:ext cx="3462898" cy="4902615"/>
          </a:xfrm>
          <a:prstGeom prst="rect">
            <a:avLst/>
          </a:prstGeom>
        </p:spPr>
      </p:pic>
      <p:pic>
        <p:nvPicPr>
          <p:cNvPr id="7" name="Picture 6"/>
          <p:cNvPicPr>
            <a:picLocks noChangeAspect="1"/>
          </p:cNvPicPr>
          <p:nvPr/>
        </p:nvPicPr>
        <p:blipFill>
          <a:blip r:embed="rId7"/>
          <a:stretch>
            <a:fillRect/>
          </a:stretch>
        </p:blipFill>
        <p:spPr>
          <a:xfrm>
            <a:off x="8117541" y="1284153"/>
            <a:ext cx="3471417" cy="4902615"/>
          </a:xfrm>
          <a:prstGeom prst="rect">
            <a:avLst/>
          </a:prstGeom>
        </p:spPr>
      </p:pic>
    </p:spTree>
    <p:extLst>
      <p:ext uri="{BB962C8B-B14F-4D97-AF65-F5344CB8AC3E}">
        <p14:creationId xmlns:p14="http://schemas.microsoft.com/office/powerpoint/2010/main" val="37899473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pic>
        <p:nvPicPr>
          <p:cNvPr id="5" name="Picture 4"/>
          <p:cNvPicPr>
            <a:picLocks noChangeAspect="1"/>
          </p:cNvPicPr>
          <p:nvPr/>
        </p:nvPicPr>
        <p:blipFill>
          <a:blip r:embed="rId5"/>
          <a:stretch>
            <a:fillRect/>
          </a:stretch>
        </p:blipFill>
        <p:spPr>
          <a:xfrm>
            <a:off x="300039" y="1580198"/>
            <a:ext cx="5749070" cy="3300392"/>
          </a:xfrm>
          <a:prstGeom prst="rect">
            <a:avLst/>
          </a:prstGeom>
        </p:spPr>
      </p:pic>
      <p:sp>
        <p:nvSpPr>
          <p:cNvPr id="9" name="Action Button: Forward or Next 8">
            <a:hlinkClick r:id="" action="ppaction://noaction" highlightClick="1">
              <a:snd r:embed="rId6" name="vanina_matieres_preferees.wav"/>
            </a:hlinkClick>
          </p:cNvPr>
          <p:cNvSpPr/>
          <p:nvPr/>
        </p:nvSpPr>
        <p:spPr>
          <a:xfrm>
            <a:off x="11145328" y="296863"/>
            <a:ext cx="828136" cy="867128"/>
          </a:xfrm>
          <a:prstGeom prst="actionButtonForwardNext">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0" name="Table 9"/>
          <p:cNvGraphicFramePr>
            <a:graphicFrameLocks noGrp="1"/>
          </p:cNvGraphicFramePr>
          <p:nvPr>
            <p:extLst/>
          </p:nvPr>
        </p:nvGraphicFramePr>
        <p:xfrm>
          <a:off x="6203284" y="1359729"/>
          <a:ext cx="5430697" cy="4304861"/>
        </p:xfrm>
        <a:graphic>
          <a:graphicData uri="http://schemas.openxmlformats.org/drawingml/2006/table">
            <a:tbl>
              <a:tblPr firstRow="1" firstCol="1" bandRow="1">
                <a:tableStyleId>{5940675A-B579-460E-94D1-54222C63F5DA}</a:tableStyleId>
              </a:tblPr>
              <a:tblGrid>
                <a:gridCol w="535273">
                  <a:extLst>
                    <a:ext uri="{9D8B030D-6E8A-4147-A177-3AD203B41FA5}">
                      <a16:colId xmlns="" xmlns:a16="http://schemas.microsoft.com/office/drawing/2014/main" val="20000"/>
                    </a:ext>
                  </a:extLst>
                </a:gridCol>
                <a:gridCol w="1842735">
                  <a:extLst>
                    <a:ext uri="{9D8B030D-6E8A-4147-A177-3AD203B41FA5}">
                      <a16:colId xmlns="" xmlns:a16="http://schemas.microsoft.com/office/drawing/2014/main" val="20001"/>
                    </a:ext>
                  </a:extLst>
                </a:gridCol>
                <a:gridCol w="1674055">
                  <a:extLst>
                    <a:ext uri="{9D8B030D-6E8A-4147-A177-3AD203B41FA5}">
                      <a16:colId xmlns="" xmlns:a16="http://schemas.microsoft.com/office/drawing/2014/main" val="20002"/>
                    </a:ext>
                  </a:extLst>
                </a:gridCol>
                <a:gridCol w="1378634">
                  <a:extLst>
                    <a:ext uri="{9D8B030D-6E8A-4147-A177-3AD203B41FA5}">
                      <a16:colId xmlns="" xmlns:a16="http://schemas.microsoft.com/office/drawing/2014/main" val="20003"/>
                    </a:ext>
                  </a:extLst>
                </a:gridCol>
              </a:tblGrid>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err="1">
                          <a:solidFill>
                            <a:schemeClr val="accent1">
                              <a:lumMod val="50000"/>
                            </a:schemeClr>
                          </a:solidFill>
                          <a:effectLst/>
                          <a:latin typeface="Century Gothic" panose="020B0502020202020204" pitchFamily="34" charset="0"/>
                        </a:rPr>
                        <a:t>PoS</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latin typeface="Century Gothic" panose="020B0502020202020204" pitchFamily="34" charset="0"/>
                        </a:rPr>
                        <a:t>être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5</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verb</a:t>
                      </a:r>
                    </a:p>
                  </a:txBody>
                  <a:tcPr marL="68580" marR="68580" marT="0" marB="0" anchor="ctr"/>
                </a:tc>
                <a:extLst>
                  <a:ext uri="{0D108BD9-81ED-4DB2-BD59-A6C34878D82A}">
                    <a16:rowId xmlns="" xmlns:a16="http://schemas.microsoft.com/office/drawing/2014/main" val="10001"/>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2</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matière</a:t>
                      </a:r>
                      <a:r>
                        <a:rPr lang="en-GB" sz="2000" dirty="0">
                          <a:solidFill>
                            <a:schemeClr val="accent5">
                              <a:lumMod val="50000"/>
                            </a:schemeClr>
                          </a:solidFill>
                          <a:latin typeface="Century Gothic" panose="020B0502020202020204" pitchFamily="34" charset="0"/>
                        </a:rPr>
                        <a:t>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562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 xmlns:a16="http://schemas.microsoft.com/office/drawing/2014/main" val="10002"/>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3</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facile</a:t>
                      </a:r>
                    </a:p>
                  </a:txBody>
                  <a:tcPr marL="68580" marR="68580" marT="0" marB="0" anchor="ctr"/>
                </a:tc>
                <a:tc>
                  <a:txBody>
                    <a:bodyPr/>
                    <a:lstStyle/>
                    <a:p>
                      <a:r>
                        <a:rPr lang="en-GB" sz="2000">
                          <a:solidFill>
                            <a:schemeClr val="accent5">
                              <a:lumMod val="50000"/>
                            </a:schemeClr>
                          </a:solidFill>
                          <a:latin typeface="Century Gothic" panose="020B0502020202020204" pitchFamily="34" charset="0"/>
                        </a:rPr>
                        <a:t>822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adjective</a:t>
                      </a:r>
                    </a:p>
                  </a:txBody>
                  <a:tcPr marL="68580" marR="68580" marT="0" marB="0" anchor="ctr"/>
                </a:tc>
                <a:extLst>
                  <a:ext uri="{0D108BD9-81ED-4DB2-BD59-A6C34878D82A}">
                    <a16:rowId xmlns="" xmlns:a16="http://schemas.microsoft.com/office/drawing/2014/main" val="10003"/>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4</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anglais</a:t>
                      </a:r>
                      <a:r>
                        <a:rPr lang="en-GB" sz="2000" dirty="0">
                          <a:solidFill>
                            <a:schemeClr val="accent5">
                              <a:lumMod val="50000"/>
                            </a:schemeClr>
                          </a:solidFill>
                          <a:latin typeface="Century Gothic" panose="020B0502020202020204" pitchFamily="34" charset="0"/>
                        </a:rPr>
                        <a:t> (m)</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784</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 xmlns:a16="http://schemas.microsoft.com/office/drawing/2014/main" val="10004"/>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5</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car</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176</a:t>
                      </a:r>
                    </a:p>
                  </a:txBody>
                  <a:tcPr marL="68580" marR="68580" marT="0" marB="0" anchor="ctr"/>
                </a:tc>
                <a:tc>
                  <a:txBody>
                    <a:bodyPr/>
                    <a:lstStyle/>
                    <a:p>
                      <a:r>
                        <a:rPr lang="en-GB" sz="1600" dirty="0">
                          <a:solidFill>
                            <a:schemeClr val="accent5">
                              <a:lumMod val="50000"/>
                            </a:schemeClr>
                          </a:solidFill>
                          <a:latin typeface="Century Gothic" panose="020B0502020202020204" pitchFamily="34" charset="0"/>
                        </a:rPr>
                        <a:t>conjunction</a:t>
                      </a:r>
                    </a:p>
                  </a:txBody>
                  <a:tcPr marL="68580" marR="68580" marT="0" marB="0" anchor="ctr"/>
                </a:tc>
                <a:extLst>
                  <a:ext uri="{0D108BD9-81ED-4DB2-BD59-A6C34878D82A}">
                    <a16:rowId xmlns="" xmlns:a16="http://schemas.microsoft.com/office/drawing/2014/main" val="10005"/>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6</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classe</a:t>
                      </a:r>
                      <a:r>
                        <a:rPr lang="en-GB" sz="2000" dirty="0">
                          <a:solidFill>
                            <a:schemeClr val="accent5">
                              <a:lumMod val="50000"/>
                            </a:schemeClr>
                          </a:solidFill>
                          <a:latin typeface="Century Gothic" panose="020B0502020202020204" pitchFamily="34" charset="0"/>
                        </a:rPr>
                        <a:t>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778</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 xmlns:a16="http://schemas.microsoft.com/office/drawing/2014/main" val="10006"/>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7</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aimer</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242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verb</a:t>
                      </a:r>
                    </a:p>
                  </a:txBody>
                  <a:tcPr marL="68580" marR="68580" marT="0" marB="0" anchor="ctr"/>
                </a:tc>
                <a:extLst>
                  <a:ext uri="{0D108BD9-81ED-4DB2-BD59-A6C34878D82A}">
                    <a16:rowId xmlns="" xmlns:a16="http://schemas.microsoft.com/office/drawing/2014/main" val="10007"/>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8</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beau/belle</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393</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adjective</a:t>
                      </a:r>
                    </a:p>
                  </a:txBody>
                  <a:tcPr marL="68580" marR="68580" marT="0" marB="0" anchor="ctr"/>
                </a:tc>
                <a:extLst>
                  <a:ext uri="{0D108BD9-81ED-4DB2-BD59-A6C34878D82A}">
                    <a16:rowId xmlns="" xmlns:a16="http://schemas.microsoft.com/office/drawing/2014/main" val="10008"/>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9</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langue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712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 xmlns:a16="http://schemas.microsoft.com/office/drawing/2014/main" val="10009"/>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10</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espagnol</a:t>
                      </a:r>
                      <a:r>
                        <a:rPr lang="en-GB" sz="2000" dirty="0">
                          <a:solidFill>
                            <a:schemeClr val="accent5">
                              <a:lumMod val="50000"/>
                            </a:schemeClr>
                          </a:solidFill>
                          <a:latin typeface="Century Gothic" panose="020B0502020202020204" pitchFamily="34" charset="0"/>
                        </a:rPr>
                        <a:t> (m)</a:t>
                      </a:r>
                    </a:p>
                  </a:txBody>
                  <a:tcPr marL="68580" marR="68580" marT="0" marB="0" anchor="ctr"/>
                </a:tc>
                <a:tc>
                  <a:txBody>
                    <a:bodyPr/>
                    <a:lstStyle/>
                    <a:p>
                      <a:r>
                        <a:rPr lang="en-GB" sz="2000">
                          <a:solidFill>
                            <a:schemeClr val="accent5">
                              <a:lumMod val="50000"/>
                            </a:schemeClr>
                          </a:solidFill>
                          <a:latin typeface="Century Gothic" panose="020B0502020202020204" pitchFamily="34" charset="0"/>
                        </a:rPr>
                        <a:t>1666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557109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187878"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French</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nvPr>
        </p:nvGraphicFramePr>
        <p:xfrm>
          <a:off x="331470" y="1078170"/>
          <a:ext cx="11452860" cy="4983946"/>
        </p:xfrm>
        <a:graphic>
          <a:graphicData uri="http://schemas.openxmlformats.org/drawingml/2006/table">
            <a:tbl>
              <a:tblPr firstRow="1" firstCol="1" bandRow="1">
                <a:tableStyleId>{5C22544A-7EE6-4342-B048-85BDC9FD1C3A}</a:tableStyleId>
              </a:tblPr>
              <a:tblGrid>
                <a:gridCol w="1604809">
                  <a:extLst>
                    <a:ext uri="{9D8B030D-6E8A-4147-A177-3AD203B41FA5}">
                      <a16:colId xmlns="" xmlns:a16="http://schemas.microsoft.com/office/drawing/2014/main" val="20000"/>
                    </a:ext>
                  </a:extLst>
                </a:gridCol>
                <a:gridCol w="1629498">
                  <a:extLst>
                    <a:ext uri="{9D8B030D-6E8A-4147-A177-3AD203B41FA5}">
                      <a16:colId xmlns="" xmlns:a16="http://schemas.microsoft.com/office/drawing/2014/main" val="20001"/>
                    </a:ext>
                  </a:extLst>
                </a:gridCol>
                <a:gridCol w="2462998">
                  <a:extLst>
                    <a:ext uri="{9D8B030D-6E8A-4147-A177-3AD203B41FA5}">
                      <a16:colId xmlns="" xmlns:a16="http://schemas.microsoft.com/office/drawing/2014/main" val="20002"/>
                    </a:ext>
                  </a:extLst>
                </a:gridCol>
                <a:gridCol w="1644776">
                  <a:extLst>
                    <a:ext uri="{9D8B030D-6E8A-4147-A177-3AD203B41FA5}">
                      <a16:colId xmlns="" xmlns:a16="http://schemas.microsoft.com/office/drawing/2014/main" val="20003"/>
                    </a:ext>
                  </a:extLst>
                </a:gridCol>
                <a:gridCol w="1681882">
                  <a:extLst>
                    <a:ext uri="{9D8B030D-6E8A-4147-A177-3AD203B41FA5}">
                      <a16:colId xmlns="" xmlns:a16="http://schemas.microsoft.com/office/drawing/2014/main" val="20004"/>
                    </a:ext>
                  </a:extLst>
                </a:gridCol>
                <a:gridCol w="2428897">
                  <a:extLst>
                    <a:ext uri="{9D8B030D-6E8A-4147-A177-3AD203B41FA5}">
                      <a16:colId xmlns="" xmlns:a16="http://schemas.microsoft.com/office/drawing/2014/main" val="20005"/>
                    </a:ext>
                  </a:extLst>
                </a:gridCol>
              </a:tblGrid>
              <a:tr h="706890">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extLst>
                  <a:ext uri="{0D108BD9-81ED-4DB2-BD59-A6C34878D82A}">
                    <a16:rowId xmlns="" xmlns:a16="http://schemas.microsoft.com/office/drawing/2014/main" val="10000"/>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12</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1"/>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2</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a</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2"/>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i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13</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3"/>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eu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a:solidFill>
                            <a:srgbClr val="000099"/>
                          </a:solidFill>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4"/>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5</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5"/>
                  </a:ext>
                </a:extLst>
              </a:tr>
              <a:tr h="389161">
                <a:tc>
                  <a:txBody>
                    <a:bodyPr/>
                    <a:lstStyle/>
                    <a:p>
                      <a:pPr algn="ctr">
                        <a:spcAft>
                          <a:spcPts val="0"/>
                        </a:spcAft>
                      </a:pPr>
                      <a:r>
                        <a:rPr lang="en-GB" sz="2000" kern="100" dirty="0">
                          <a:solidFill>
                            <a:srgbClr val="000099"/>
                          </a:solidFill>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8</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 /eau / au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6"/>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7"/>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17</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8"/>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SFe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18</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9"/>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é</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10"/>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7</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en / an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11"/>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20699534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0297" y="67645"/>
            <a:ext cx="10515600" cy="1325563"/>
          </a:xfrm>
        </p:spPr>
        <p:txBody>
          <a:bodyPr>
            <a:normAutofit/>
          </a:bodyPr>
          <a:lstStyle/>
          <a:p>
            <a:r>
              <a:rPr lang="en-GB" sz="3200" b="1" dirty="0" smtClean="0">
                <a:solidFill>
                  <a:schemeClr val="bg1"/>
                </a:solidFill>
              </a:rPr>
              <a:t>Systematic re-visiting</a:t>
            </a:r>
            <a:endParaRPr lang="en-GB" sz="3200" b="1" dirty="0">
              <a:solidFill>
                <a:schemeClr val="bg1"/>
              </a:solidFill>
            </a:endParaRPr>
          </a:p>
        </p:txBody>
      </p:sp>
      <p:sp>
        <p:nvSpPr>
          <p:cNvPr id="2" name="Content Placeholder 1"/>
          <p:cNvSpPr>
            <a:spLocks noGrp="1"/>
          </p:cNvSpPr>
          <p:nvPr>
            <p:ph idx="1"/>
          </p:nvPr>
        </p:nvSpPr>
        <p:spPr>
          <a:xfrm>
            <a:off x="555568" y="1622426"/>
            <a:ext cx="10515600" cy="4351338"/>
          </a:xfrm>
        </p:spPr>
        <p:txBody>
          <a:bodyPr/>
          <a:lstStyle/>
          <a:p>
            <a:pPr>
              <a:buFont typeface="Wingdings" panose="05000000000000000000" pitchFamily="2" charset="2"/>
              <a:buChar char="§"/>
            </a:pPr>
            <a:r>
              <a:rPr lang="en-GB" dirty="0" smtClean="0"/>
              <a:t>8 – 20 encounters to remember a word</a:t>
            </a:r>
          </a:p>
          <a:p>
            <a:pPr marL="0" indent="0">
              <a:buNone/>
            </a:pPr>
            <a:endParaRPr lang="en-GB" dirty="0"/>
          </a:p>
          <a:p>
            <a:pPr>
              <a:buFont typeface="Wingdings" panose="05000000000000000000" pitchFamily="2" charset="2"/>
              <a:buChar char="§"/>
            </a:pPr>
            <a:r>
              <a:rPr lang="en-GB" dirty="0" smtClean="0"/>
              <a:t>short, medium and long-term revisiting are helpful</a:t>
            </a:r>
          </a:p>
          <a:p>
            <a:pPr marL="0" indent="0">
              <a:buNone/>
            </a:pPr>
            <a:endParaRPr lang="en-GB" dirty="0"/>
          </a:p>
          <a:p>
            <a:pPr>
              <a:buFont typeface="Wingdings" panose="05000000000000000000" pitchFamily="2" charset="2"/>
              <a:buChar char="§"/>
            </a:pPr>
            <a:r>
              <a:rPr lang="en-GB" dirty="0" smtClean="0"/>
              <a:t>NCELP SOW approach includes:</a:t>
            </a:r>
            <a:endParaRPr lang="en-GB" dirty="0"/>
          </a:p>
          <a:p>
            <a:pPr lvl="1">
              <a:buFont typeface="Wingdings" panose="05000000000000000000" pitchFamily="2" charset="2"/>
              <a:buChar char="§"/>
            </a:pPr>
            <a:r>
              <a:rPr lang="en-GB" dirty="0" smtClean="0"/>
              <a:t>self-access pre-learning (Quizlet or audio learning HW)</a:t>
            </a:r>
          </a:p>
          <a:p>
            <a:pPr lvl="1">
              <a:buFont typeface="Wingdings" panose="05000000000000000000" pitchFamily="2" charset="2"/>
              <a:buChar char="§"/>
            </a:pPr>
            <a:r>
              <a:rPr lang="en-GB" dirty="0" smtClean="0"/>
              <a:t>multiple opportunities to use and revisit within a week</a:t>
            </a:r>
          </a:p>
          <a:p>
            <a:pPr lvl="1">
              <a:buFont typeface="Wingdings" panose="05000000000000000000" pitchFamily="2" charset="2"/>
              <a:buChar char="§"/>
            </a:pPr>
            <a:r>
              <a:rPr lang="en-GB" dirty="0" smtClean="0"/>
              <a:t>further systematic recycling within a month, within a term, within a year</a:t>
            </a: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spTree>
    <p:extLst>
      <p:ext uri="{BB962C8B-B14F-4D97-AF65-F5344CB8AC3E}">
        <p14:creationId xmlns:p14="http://schemas.microsoft.com/office/powerpoint/2010/main" val="7182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58891" y="235310"/>
            <a:ext cx="4486534" cy="6040148"/>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65007" y="2589069"/>
            <a:ext cx="5711104" cy="313462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7058891" cy="867128"/>
          </a:xfrm>
          <a:prstGeom prst="rect">
            <a:avLst/>
          </a:prstGeom>
        </p:spPr>
      </p:pic>
      <p:sp>
        <p:nvSpPr>
          <p:cNvPr id="7" name="Title 3"/>
          <p:cNvSpPr>
            <a:spLocks noGrp="1"/>
          </p:cNvSpPr>
          <p:nvPr>
            <p:ph type="title"/>
          </p:nvPr>
        </p:nvSpPr>
        <p:spPr>
          <a:xfrm>
            <a:off x="0" y="0"/>
            <a:ext cx="10515600" cy="1325563"/>
          </a:xfrm>
        </p:spPr>
        <p:txBody>
          <a:bodyPr>
            <a:normAutofit/>
          </a:bodyPr>
          <a:lstStyle/>
          <a:p>
            <a:r>
              <a:rPr lang="en-GB" sz="2800" b="1" dirty="0" smtClean="0">
                <a:solidFill>
                  <a:schemeClr val="bg1"/>
                </a:solidFill>
              </a:rPr>
              <a:t>Quizlet / Audio learning homework</a:t>
            </a:r>
            <a:endParaRPr lang="en-GB" sz="2800" b="1" dirty="0">
              <a:solidFill>
                <a:schemeClr val="bg1"/>
              </a:solidFill>
            </a:endParaRPr>
          </a:p>
        </p:txBody>
      </p:sp>
    </p:spTree>
    <p:extLst>
      <p:ext uri="{BB962C8B-B14F-4D97-AF65-F5344CB8AC3E}">
        <p14:creationId xmlns:p14="http://schemas.microsoft.com/office/powerpoint/2010/main" val="38254452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245092" y="134872"/>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GRAMMAR</a:t>
            </a:r>
          </a:p>
        </p:txBody>
      </p:sp>
      <p:sp>
        <p:nvSpPr>
          <p:cNvPr id="14" name="Title 3"/>
          <p:cNvSpPr txBox="1">
            <a:spLocks/>
          </p:cNvSpPr>
          <p:nvPr/>
        </p:nvSpPr>
        <p:spPr>
          <a:xfrm>
            <a:off x="95073" y="1033654"/>
            <a:ext cx="8098894"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verb paradigms (staging / minimal pairs)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input processing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output activities (trapping the forms</a:t>
            </a:r>
            <a:r>
              <a:rPr lang="en-GB" sz="3200" dirty="0">
                <a:solidFill>
                  <a:prstClr val="white"/>
                </a:solidFill>
                <a:latin typeface="Century Gothic" panose="020B0502020202020204" pitchFamily="34" charset="0"/>
              </a:rPr>
              <a: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9750" y="2847608"/>
            <a:ext cx="11984447" cy="332398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152142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936828" y="6494075"/>
            <a:ext cx="329090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Emma Marsden / Rachel Hawkes</a:t>
            </a:r>
          </a:p>
        </p:txBody>
      </p:sp>
      <p:sp>
        <p:nvSpPr>
          <p:cNvPr id="2" name="Title 1"/>
          <p:cNvSpPr>
            <a:spLocks noGrp="1"/>
          </p:cNvSpPr>
          <p:nvPr>
            <p:ph type="title"/>
          </p:nvPr>
        </p:nvSpPr>
        <p:spPr/>
        <p:txBody>
          <a:bodyPr/>
          <a:lstStyle/>
          <a:p>
            <a:r>
              <a:rPr lang="en-GB" dirty="0"/>
              <a:t>Verb paradigm teaching</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GB" dirty="0"/>
              <a:t>Infinitive (long form) and 3</a:t>
            </a:r>
            <a:r>
              <a:rPr lang="en-GB" baseline="30000" dirty="0"/>
              <a:t>rd</a:t>
            </a:r>
            <a:r>
              <a:rPr lang="en-GB" dirty="0"/>
              <a:t> person singular (short form)</a:t>
            </a:r>
          </a:p>
          <a:p>
            <a:pPr>
              <a:buFont typeface="Wingdings" panose="05000000000000000000" pitchFamily="2" charset="2"/>
              <a:buChar char="§"/>
            </a:pPr>
            <a:r>
              <a:rPr lang="en-GB" dirty="0"/>
              <a:t>1</a:t>
            </a:r>
            <a:r>
              <a:rPr lang="en-GB" baseline="30000" dirty="0"/>
              <a:t>st</a:t>
            </a:r>
            <a:r>
              <a:rPr lang="en-GB" dirty="0"/>
              <a:t> person singular and 2</a:t>
            </a:r>
            <a:r>
              <a:rPr lang="en-GB" baseline="30000" dirty="0"/>
              <a:t>nd</a:t>
            </a:r>
            <a:r>
              <a:rPr lang="en-GB" dirty="0"/>
              <a:t> person singular</a:t>
            </a:r>
          </a:p>
          <a:p>
            <a:pPr>
              <a:buFont typeface="Wingdings" panose="05000000000000000000" pitchFamily="2" charset="2"/>
              <a:buChar char="§"/>
            </a:pPr>
            <a:r>
              <a:rPr lang="en-GB" dirty="0"/>
              <a:t>3</a:t>
            </a:r>
            <a:r>
              <a:rPr lang="en-GB" baseline="30000" dirty="0"/>
              <a:t>rd</a:t>
            </a:r>
            <a:r>
              <a:rPr lang="en-GB" dirty="0"/>
              <a:t> person singular (briefly revisited)</a:t>
            </a:r>
          </a:p>
          <a:p>
            <a:pPr>
              <a:buFont typeface="Wingdings" panose="05000000000000000000" pitchFamily="2" charset="2"/>
              <a:buChar char="§"/>
            </a:pPr>
            <a:r>
              <a:rPr lang="en-GB" dirty="0"/>
              <a:t>3</a:t>
            </a:r>
            <a:r>
              <a:rPr lang="en-GB" baseline="30000" dirty="0"/>
              <a:t>rd</a:t>
            </a:r>
            <a:r>
              <a:rPr lang="en-GB" dirty="0"/>
              <a:t> person singular and 3</a:t>
            </a:r>
            <a:r>
              <a:rPr lang="en-GB" baseline="30000" dirty="0"/>
              <a:t>rd</a:t>
            </a:r>
            <a:r>
              <a:rPr lang="en-GB" dirty="0"/>
              <a:t> person plural</a:t>
            </a:r>
          </a:p>
          <a:p>
            <a:pPr>
              <a:buFont typeface="Wingdings" panose="05000000000000000000" pitchFamily="2" charset="2"/>
              <a:buChar char="§"/>
            </a:pPr>
            <a:r>
              <a:rPr lang="en-GB" dirty="0"/>
              <a:t>1</a:t>
            </a:r>
            <a:r>
              <a:rPr lang="en-GB" baseline="30000" dirty="0"/>
              <a:t>st</a:t>
            </a:r>
            <a:r>
              <a:rPr lang="en-GB" dirty="0"/>
              <a:t> person singular and 1</a:t>
            </a:r>
            <a:r>
              <a:rPr lang="en-GB" baseline="30000" dirty="0"/>
              <a:t>st</a:t>
            </a:r>
            <a:r>
              <a:rPr lang="en-GB" dirty="0"/>
              <a:t> person plural</a:t>
            </a:r>
          </a:p>
          <a:p>
            <a:pPr>
              <a:buFont typeface="Wingdings" panose="05000000000000000000" pitchFamily="2" charset="2"/>
              <a:buChar char="§"/>
            </a:pPr>
            <a:r>
              <a:rPr lang="en-GB" dirty="0"/>
              <a:t>2</a:t>
            </a:r>
            <a:r>
              <a:rPr lang="en-GB" baseline="30000" dirty="0"/>
              <a:t>nd</a:t>
            </a:r>
            <a:r>
              <a:rPr lang="en-GB" dirty="0"/>
              <a:t> person singular and 2</a:t>
            </a:r>
            <a:r>
              <a:rPr lang="en-GB" baseline="30000" dirty="0"/>
              <a:t>nd</a:t>
            </a:r>
            <a:r>
              <a:rPr lang="en-GB" dirty="0"/>
              <a:t> person formal</a:t>
            </a:r>
          </a:p>
          <a:p>
            <a:pPr>
              <a:buFont typeface="Wingdings" panose="05000000000000000000" pitchFamily="2" charset="2"/>
              <a:buChar char="§"/>
            </a:pPr>
            <a:r>
              <a:rPr lang="en-GB" dirty="0"/>
              <a:t>2</a:t>
            </a:r>
            <a:r>
              <a:rPr lang="en-GB" baseline="30000" dirty="0"/>
              <a:t>nd</a:t>
            </a:r>
            <a:r>
              <a:rPr lang="en-GB" dirty="0"/>
              <a:t> person singular and 2</a:t>
            </a:r>
            <a:r>
              <a:rPr lang="en-GB" baseline="30000" dirty="0"/>
              <a:t>nd</a:t>
            </a:r>
            <a:r>
              <a:rPr lang="en-GB" dirty="0"/>
              <a:t> person plural (Gm, </a:t>
            </a:r>
            <a:r>
              <a:rPr lang="en-GB" dirty="0" err="1"/>
              <a:t>Sp</a:t>
            </a:r>
            <a:r>
              <a:rPr lang="en-GB" dirty="0"/>
              <a:t>)</a:t>
            </a:r>
          </a:p>
          <a:p>
            <a:pPr>
              <a:buFont typeface="Wingdings" panose="05000000000000000000" pitchFamily="2" charset="2"/>
              <a:buChar char="§"/>
            </a:pPr>
            <a:r>
              <a:rPr lang="en-GB" dirty="0"/>
              <a:t>whole paradigm</a:t>
            </a:r>
          </a:p>
          <a:p>
            <a:pPr>
              <a:buFont typeface="Wingdings" panose="05000000000000000000" pitchFamily="2" charset="2"/>
              <a:buChar char="§"/>
            </a:pPr>
            <a:endParaRPr lang="en-GB" dirty="0"/>
          </a:p>
        </p:txBody>
      </p:sp>
    </p:spTree>
    <p:extLst>
      <p:ext uri="{BB962C8B-B14F-4D97-AF65-F5344CB8AC3E}">
        <p14:creationId xmlns:p14="http://schemas.microsoft.com/office/powerpoint/2010/main" val="42693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Input processing</a:t>
            </a:r>
          </a:p>
        </p:txBody>
      </p:sp>
      <p:sp>
        <p:nvSpPr>
          <p:cNvPr id="5" name="Content Placeholder 2"/>
          <p:cNvSpPr txBox="1">
            <a:spLocks/>
          </p:cNvSpPr>
          <p:nvPr/>
        </p:nvSpPr>
        <p:spPr>
          <a:xfrm>
            <a:off x="676775" y="1636849"/>
            <a:ext cx="1138688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E87D1E"/>
              </a:buClr>
              <a:buSzPts val="2000"/>
              <a:buFont typeface="Arial" panose="020B0604020202020204" pitchFamily="34" charset="0"/>
              <a:buNone/>
            </a:pPr>
            <a:r>
              <a:rPr lang="en-GB" b="1" i="1" dirty="0">
                <a:solidFill>
                  <a:srgbClr val="104F75"/>
                </a:solidFill>
                <a:ea typeface="Calibri"/>
                <a:cs typeface="Calibri"/>
                <a:sym typeface="Calibri"/>
              </a:rPr>
              <a:t>Key grammar recommendations from the Pedagogy Review</a:t>
            </a:r>
            <a:endParaRPr lang="en-GB" dirty="0">
              <a:solidFill>
                <a:srgbClr val="4472C4">
                  <a:lumMod val="50000"/>
                </a:srgbClr>
              </a:solidFill>
            </a:endParaRPr>
          </a:p>
          <a:p>
            <a:pPr>
              <a:buClr>
                <a:srgbClr val="E87D1E"/>
              </a:buClr>
              <a:buSzPts val="2000"/>
              <a:buFont typeface="Noto Sans Symbols"/>
              <a:buChar char="▪"/>
            </a:pPr>
            <a:r>
              <a:rPr lang="en-GB" b="1" dirty="0">
                <a:solidFill>
                  <a:srgbClr val="104F75"/>
                </a:solidFill>
                <a:ea typeface="Calibri"/>
                <a:cs typeface="Calibri"/>
                <a:sym typeface="Calibri"/>
              </a:rPr>
              <a:t>Provide an explicit but succinct description of the grammatical feature to be taught</a:t>
            </a:r>
            <a:endParaRPr lang="en-GB" b="1"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Provide practice of the grammar point in ‘input language’ (reading / listening)</a:t>
            </a:r>
          </a:p>
          <a:p>
            <a:pPr>
              <a:buClr>
                <a:srgbClr val="E87D1E"/>
              </a:buClr>
              <a:buSzPts val="2000"/>
              <a:buFont typeface="Noto Sans Symbols"/>
              <a:buChar char="▪"/>
            </a:pPr>
            <a:r>
              <a:rPr lang="en-GB" dirty="0">
                <a:solidFill>
                  <a:srgbClr val="104F75"/>
                </a:solidFill>
                <a:ea typeface="Calibri"/>
                <a:cs typeface="Calibri"/>
                <a:sym typeface="Calibri"/>
              </a:rPr>
              <a:t>Provide practice in productive use of the features being taught</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Practice productive use in free writing and speech in a range of contexts</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Utilise standard grammatical terminology</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Build on knowledge developed at key stage 2</a:t>
            </a:r>
            <a:endParaRPr lang="en-GB" dirty="0">
              <a:solidFill>
                <a:srgbClr val="4472C4">
                  <a:lumMod val="50000"/>
                </a:srgbClr>
              </a:solidFill>
            </a:endParaRPr>
          </a:p>
          <a:p>
            <a:endParaRPr lang="en-GB" dirty="0">
              <a:solidFill>
                <a:srgbClr val="4472C4">
                  <a:lumMod val="50000"/>
                </a:srgbClr>
              </a:solidFill>
            </a:endParaRPr>
          </a:p>
        </p:txBody>
      </p:sp>
    </p:spTree>
    <p:extLst>
      <p:ext uri="{BB962C8B-B14F-4D97-AF65-F5344CB8AC3E}">
        <p14:creationId xmlns:p14="http://schemas.microsoft.com/office/powerpoint/2010/main" val="327746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68926"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769441"/>
          </a:xfrm>
          <a:prstGeom prst="rect">
            <a:avLst/>
          </a:prstGeom>
          <a:noFill/>
        </p:spPr>
        <p:txBody>
          <a:bodyPr wrap="square" rtlCol="0">
            <a:spAutoFit/>
          </a:bodyPr>
          <a:lstStyle/>
          <a:p>
            <a:r>
              <a:rPr lang="en-GB" sz="4400" b="1" dirty="0">
                <a:solidFill>
                  <a:prstClr val="white"/>
                </a:solidFill>
                <a:latin typeface="Century Gothic" panose="020B0502020202020204" pitchFamily="34" charset="0"/>
              </a:rPr>
              <a:t>AVOIR versus ÊTRE</a:t>
            </a: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Distinguishing between having and being</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TextBox 2"/>
          <p:cNvSpPr txBox="1"/>
          <p:nvPr/>
        </p:nvSpPr>
        <p:spPr>
          <a:xfrm>
            <a:off x="0" y="6286271"/>
            <a:ext cx="4182058" cy="523220"/>
          </a:xfrm>
          <a:prstGeom prst="rect">
            <a:avLst/>
          </a:prstGeom>
          <a:noFill/>
        </p:spPr>
        <p:txBody>
          <a:bodyPr wrap="square" rtlCol="0">
            <a:spAutoFit/>
          </a:bodyPr>
          <a:lstStyle/>
          <a:p>
            <a:r>
              <a:rPr lang="en-GB" sz="2800" dirty="0" smtClean="0">
                <a:solidFill>
                  <a:schemeClr val="bg1"/>
                </a:solidFill>
                <a:latin typeface="Century Gothic" panose="020B0502020202020204" pitchFamily="34" charset="0"/>
              </a:rPr>
              <a:t>Year 7 Term 1 Week 5</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439860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Autofit/>
          </a:bodyPr>
          <a:lstStyle/>
          <a:p>
            <a:r>
              <a:rPr lang="en-GB" sz="2800" b="1" dirty="0">
                <a:solidFill>
                  <a:schemeClr val="bg1"/>
                </a:solidFill>
              </a:rPr>
              <a:t>Having and being - using the verbs </a:t>
            </a:r>
            <a:r>
              <a:rPr lang="en-GB" sz="2800" b="1" i="1" dirty="0" err="1">
                <a:solidFill>
                  <a:schemeClr val="bg1"/>
                </a:solidFill>
              </a:rPr>
              <a:t>avoir</a:t>
            </a:r>
            <a:r>
              <a:rPr lang="en-GB" sz="2800" b="1" dirty="0">
                <a:solidFill>
                  <a:schemeClr val="bg1"/>
                </a:solidFill>
              </a:rPr>
              <a:t> and </a:t>
            </a:r>
            <a:r>
              <a:rPr lang="en-GB" sz="2800" b="1" i="1" dirty="0" err="1">
                <a:solidFill>
                  <a:schemeClr val="bg1"/>
                </a:solidFill>
              </a:rPr>
              <a:t>être</a:t>
            </a:r>
            <a:endParaRPr lang="en-GB" sz="28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a:t>
            </a:r>
          </a:p>
        </p:txBody>
      </p:sp>
      <p:sp>
        <p:nvSpPr>
          <p:cNvPr id="2" name="TextBox 1"/>
          <p:cNvSpPr txBox="1"/>
          <p:nvPr/>
        </p:nvSpPr>
        <p:spPr>
          <a:xfrm>
            <a:off x="518960" y="1185686"/>
            <a:ext cx="113792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Remember, to talk in French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something, use the verb </a:t>
            </a:r>
            <a:r>
              <a:rPr lang="en-GB" sz="2400" b="1" i="1" dirty="0" err="1">
                <a:solidFill>
                  <a:srgbClr val="002060"/>
                </a:solidFill>
                <a:latin typeface="Century Gothic" panose="020B0502020202020204" pitchFamily="34" charset="0"/>
              </a:rPr>
              <a:t>avoir</a:t>
            </a:r>
            <a:r>
              <a:rPr lang="en-GB" sz="2400" dirty="0">
                <a:solidFill>
                  <a:srgbClr val="002060"/>
                </a:solidFill>
                <a:latin typeface="Century Gothic" panose="020B0502020202020204" pitchFamily="34" charset="0"/>
              </a:rPr>
              <a:t>.</a:t>
            </a:r>
          </a:p>
        </p:txBody>
      </p:sp>
      <p:sp>
        <p:nvSpPr>
          <p:cNvPr id="3" name="TextBox 2"/>
          <p:cNvSpPr txBox="1"/>
          <p:nvPr/>
        </p:nvSpPr>
        <p:spPr>
          <a:xfrm>
            <a:off x="1100338" y="1669046"/>
            <a:ext cx="10216444" cy="243143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avoir</a:t>
            </a:r>
            <a:r>
              <a:rPr lang="en-GB" sz="3200" dirty="0">
                <a:solidFill>
                  <a:srgbClr val="002060"/>
                </a:solidFill>
                <a:latin typeface="Century Gothic" panose="020B0502020202020204" pitchFamily="34" charset="0"/>
              </a:rPr>
              <a:t>		to have/having</a:t>
            </a: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		he has</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elle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she has</a:t>
            </a:r>
          </a:p>
          <a:p>
            <a:endParaRPr lang="en-GB" sz="28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p:txBody>
      </p:sp>
      <p:sp>
        <p:nvSpPr>
          <p:cNvPr id="5" name="TextBox 4"/>
          <p:cNvSpPr txBox="1"/>
          <p:nvPr/>
        </p:nvSpPr>
        <p:spPr>
          <a:xfrm>
            <a:off x="1100338" y="4835311"/>
            <a:ext cx="10027577" cy="2308324"/>
          </a:xfrm>
          <a:prstGeom prst="rect">
            <a:avLst/>
          </a:prstGeom>
          <a:noFill/>
        </p:spPr>
        <p:txBody>
          <a:bodyPr wrap="square" rtlCol="0">
            <a:spAutoFit/>
          </a:bodyPr>
          <a:lstStyle/>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For example:			</a:t>
            </a:r>
          </a:p>
          <a:p>
            <a:r>
              <a:rPr lang="en-GB" sz="2400" dirty="0">
                <a:solidFill>
                  <a:srgbClr val="002060"/>
                </a:solidFill>
                <a:latin typeface="Century Gothic" panose="020B0502020202020204" pitchFamily="34" charset="0"/>
              </a:rPr>
              <a:t>			Elle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She </a:t>
            </a:r>
            <a:r>
              <a:rPr lang="en-GB" sz="2400" b="1" dirty="0">
                <a:solidFill>
                  <a:srgbClr val="002060"/>
                </a:solidFill>
                <a:latin typeface="Century Gothic" panose="020B0502020202020204" pitchFamily="34" charset="0"/>
              </a:rPr>
              <a:t>has</a:t>
            </a:r>
            <a:r>
              <a:rPr lang="en-GB" sz="2400" dirty="0">
                <a:solidFill>
                  <a:srgbClr val="002060"/>
                </a:solidFill>
                <a:latin typeface="Century Gothic" panose="020B0502020202020204" pitchFamily="34" charset="0"/>
              </a:rPr>
              <a:t> a dog.</a:t>
            </a:r>
          </a:p>
          <a:p>
            <a:r>
              <a:rPr lang="en-GB" sz="2400" dirty="0">
                <a:solidFill>
                  <a:srgbClr val="002060"/>
                </a:solidFill>
                <a:latin typeface="Century Gothic" panose="020B0502020202020204" pitchFamily="34" charset="0"/>
              </a:rPr>
              <a:t>			Elle </a:t>
            </a:r>
            <a:r>
              <a:rPr lang="en-GB" sz="2400" b="1"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grande</a:t>
            </a:r>
            <a:r>
              <a:rPr lang="en-GB" sz="2400" dirty="0">
                <a:solidFill>
                  <a:srgbClr val="002060"/>
                </a:solidFill>
                <a:latin typeface="Century Gothic" panose="020B0502020202020204" pitchFamily="34" charset="0"/>
              </a:rPr>
              <a:t>.	She </a:t>
            </a:r>
            <a:r>
              <a:rPr lang="en-GB" sz="2400" b="1" dirty="0">
                <a:solidFill>
                  <a:srgbClr val="002060"/>
                </a:solidFill>
                <a:latin typeface="Century Gothic" panose="020B0502020202020204" pitchFamily="34" charset="0"/>
              </a:rPr>
              <a:t>is</a:t>
            </a:r>
            <a:r>
              <a:rPr lang="en-GB" sz="2400" dirty="0">
                <a:solidFill>
                  <a:srgbClr val="002060"/>
                </a:solidFill>
                <a:latin typeface="Century Gothic" panose="020B0502020202020204" pitchFamily="34" charset="0"/>
              </a:rPr>
              <a:t> tall.</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9" name="TextBox 8"/>
          <p:cNvSpPr txBox="1"/>
          <p:nvPr/>
        </p:nvSpPr>
        <p:spPr>
          <a:xfrm>
            <a:off x="300038" y="2896824"/>
            <a:ext cx="11379200" cy="830997"/>
          </a:xfrm>
          <a:prstGeom prst="rect">
            <a:avLst/>
          </a:prstGeom>
          <a:noFill/>
        </p:spPr>
        <p:txBody>
          <a:bodyPr wrap="square" rtlCol="0">
            <a:spAutoFit/>
          </a:bodyPr>
          <a:lstStyle/>
          <a:p>
            <a:pPr algn="ctr"/>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 and to talk in French about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 something, use the verb </a:t>
            </a:r>
            <a:r>
              <a:rPr lang="en-GB" sz="2400" b="1" i="1" dirty="0" err="1">
                <a:solidFill>
                  <a:srgbClr val="002060"/>
                </a:solidFill>
                <a:latin typeface="Century Gothic" panose="020B0502020202020204" pitchFamily="34" charset="0"/>
              </a:rPr>
              <a:t>être</a:t>
            </a:r>
            <a:r>
              <a:rPr lang="en-GB" sz="2400" dirty="0">
                <a:solidFill>
                  <a:srgbClr val="002060"/>
                </a:solidFill>
                <a:latin typeface="Century Gothic" panose="020B0502020202020204" pitchFamily="34" charset="0"/>
              </a:rPr>
              <a:t>.</a:t>
            </a:r>
          </a:p>
        </p:txBody>
      </p:sp>
      <p:sp>
        <p:nvSpPr>
          <p:cNvPr id="10" name="TextBox 9"/>
          <p:cNvSpPr txBox="1"/>
          <p:nvPr/>
        </p:nvSpPr>
        <p:spPr>
          <a:xfrm>
            <a:off x="1028153" y="3664145"/>
            <a:ext cx="10171945" cy="2000548"/>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être</a:t>
            </a:r>
            <a:r>
              <a:rPr lang="en-GB" sz="3200" b="1" i="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			to be/being</a:t>
            </a: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he is</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elle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she is</a:t>
            </a:r>
          </a:p>
          <a:p>
            <a:r>
              <a:rPr lang="en-GB" sz="320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350639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Input processing</a:t>
            </a:r>
          </a:p>
        </p:txBody>
      </p:sp>
      <p:sp>
        <p:nvSpPr>
          <p:cNvPr id="5" name="Content Placeholder 2"/>
          <p:cNvSpPr txBox="1">
            <a:spLocks/>
          </p:cNvSpPr>
          <p:nvPr/>
        </p:nvSpPr>
        <p:spPr>
          <a:xfrm>
            <a:off x="676775" y="1636849"/>
            <a:ext cx="1138688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E87D1E"/>
              </a:buClr>
              <a:buSzPts val="2000"/>
              <a:buFont typeface="Arial" panose="020B0604020202020204" pitchFamily="34" charset="0"/>
              <a:buNone/>
            </a:pPr>
            <a:r>
              <a:rPr lang="en-GB" b="1" i="1" dirty="0">
                <a:solidFill>
                  <a:srgbClr val="104F75"/>
                </a:solidFill>
                <a:ea typeface="Calibri"/>
                <a:cs typeface="Calibri"/>
                <a:sym typeface="Calibri"/>
              </a:rPr>
              <a:t>Key grammar recommendations from the Pedagogy Review</a:t>
            </a:r>
            <a:endParaRPr lang="en-GB" dirty="0"/>
          </a:p>
          <a:p>
            <a:pPr>
              <a:buClr>
                <a:srgbClr val="E87D1E"/>
              </a:buClr>
              <a:buSzPts val="2000"/>
              <a:buFont typeface="Noto Sans Symbols"/>
              <a:buChar char="▪"/>
            </a:pPr>
            <a:r>
              <a:rPr lang="en-GB" dirty="0">
                <a:solidFill>
                  <a:srgbClr val="104F75"/>
                </a:solidFill>
                <a:ea typeface="Calibri"/>
                <a:cs typeface="Calibri"/>
                <a:sym typeface="Calibri"/>
              </a:rPr>
              <a:t>Provide an explicit but succinct description of the grammatical feature to be taught</a:t>
            </a:r>
            <a:endParaRPr lang="en-GB" dirty="0"/>
          </a:p>
          <a:p>
            <a:pPr>
              <a:buClr>
                <a:srgbClr val="E87D1E"/>
              </a:buClr>
              <a:buSzPts val="2000"/>
              <a:buFont typeface="Noto Sans Symbols"/>
              <a:buChar char="▪"/>
            </a:pPr>
            <a:r>
              <a:rPr lang="en-GB" b="1" dirty="0">
                <a:solidFill>
                  <a:srgbClr val="104F75"/>
                </a:solidFill>
                <a:ea typeface="Calibri"/>
                <a:cs typeface="Calibri"/>
                <a:sym typeface="Calibri"/>
              </a:rPr>
              <a:t>Provide practice of the grammar point in ‘input language’ (reading / listening)</a:t>
            </a:r>
          </a:p>
          <a:p>
            <a:pPr>
              <a:buClr>
                <a:srgbClr val="E87D1E"/>
              </a:buClr>
              <a:buSzPts val="2000"/>
              <a:buFont typeface="Noto Sans Symbols"/>
              <a:buChar char="▪"/>
            </a:pPr>
            <a:r>
              <a:rPr lang="en-GB" dirty="0">
                <a:solidFill>
                  <a:srgbClr val="104F75"/>
                </a:solidFill>
                <a:ea typeface="Calibri"/>
                <a:cs typeface="Calibri"/>
                <a:sym typeface="Calibri"/>
              </a:rPr>
              <a:t>Provide practice in productive use of the features being taught</a:t>
            </a:r>
            <a:endParaRPr lang="en-GB" dirty="0"/>
          </a:p>
          <a:p>
            <a:pPr>
              <a:buClr>
                <a:srgbClr val="E87D1E"/>
              </a:buClr>
              <a:buSzPts val="2000"/>
              <a:buFont typeface="Noto Sans Symbols"/>
              <a:buChar char="▪"/>
            </a:pPr>
            <a:r>
              <a:rPr lang="en-GB" dirty="0">
                <a:solidFill>
                  <a:srgbClr val="104F75"/>
                </a:solidFill>
                <a:ea typeface="Calibri"/>
                <a:cs typeface="Calibri"/>
                <a:sym typeface="Calibri"/>
              </a:rPr>
              <a:t>Practice productive use in free writing and speech in a range of contexts</a:t>
            </a:r>
            <a:endParaRPr lang="en-GB" dirty="0"/>
          </a:p>
          <a:p>
            <a:pPr>
              <a:buClr>
                <a:srgbClr val="E87D1E"/>
              </a:buClr>
              <a:buSzPts val="2000"/>
              <a:buFont typeface="Noto Sans Symbols"/>
              <a:buChar char="▪"/>
            </a:pPr>
            <a:r>
              <a:rPr lang="en-GB" dirty="0">
                <a:solidFill>
                  <a:srgbClr val="104F75"/>
                </a:solidFill>
                <a:ea typeface="Calibri"/>
                <a:cs typeface="Calibri"/>
                <a:sym typeface="Calibri"/>
              </a:rPr>
              <a:t>Utilise standard grammatical terminology</a:t>
            </a:r>
            <a:endParaRPr lang="en-GB" dirty="0"/>
          </a:p>
          <a:p>
            <a:pPr>
              <a:buClr>
                <a:srgbClr val="E87D1E"/>
              </a:buClr>
              <a:buSzPts val="2000"/>
              <a:buFont typeface="Noto Sans Symbols"/>
              <a:buChar char="▪"/>
            </a:pPr>
            <a:r>
              <a:rPr lang="en-GB" dirty="0">
                <a:solidFill>
                  <a:srgbClr val="104F75"/>
                </a:solidFill>
                <a:ea typeface="Calibri"/>
                <a:cs typeface="Calibri"/>
                <a:sym typeface="Calibri"/>
              </a:rPr>
              <a:t>Build on knowledge developed at key stage 2</a:t>
            </a:r>
            <a:endParaRPr lang="en-GB" dirty="0"/>
          </a:p>
          <a:p>
            <a:endParaRPr lang="en-GB" dirty="0"/>
          </a:p>
        </p:txBody>
      </p:sp>
    </p:spTree>
    <p:extLst>
      <p:ext uri="{BB962C8B-B14F-4D97-AF65-F5344CB8AC3E}">
        <p14:creationId xmlns:p14="http://schemas.microsoft.com/office/powerpoint/2010/main" val="5044351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2039" y="-4315"/>
            <a:ext cx="3733800"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Lire</a:t>
            </a:r>
          </a:p>
        </p:txBody>
      </p:sp>
      <p:sp>
        <p:nvSpPr>
          <p:cNvPr id="20" name="TextBox 19"/>
          <p:cNvSpPr txBox="1"/>
          <p:nvPr/>
        </p:nvSpPr>
        <p:spPr>
          <a:xfrm>
            <a:off x="7033166" y="6485091"/>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 &amp; Emma Marsden</a:t>
            </a:r>
          </a:p>
        </p:txBody>
      </p:sp>
      <p:graphicFrame>
        <p:nvGraphicFramePr>
          <p:cNvPr id="6" name="Content Placeholder 5"/>
          <p:cNvGraphicFramePr>
            <a:graphicFrameLocks noGrp="1"/>
          </p:cNvGraphicFramePr>
          <p:nvPr>
            <p:ph idx="1"/>
            <p:extLst/>
          </p:nvPr>
        </p:nvGraphicFramePr>
        <p:xfrm>
          <a:off x="956260" y="1294516"/>
          <a:ext cx="10549574" cy="4663440"/>
        </p:xfrm>
        <a:graphic>
          <a:graphicData uri="http://schemas.openxmlformats.org/drawingml/2006/table">
            <a:tbl>
              <a:tblPr firstRow="1" bandRow="1">
                <a:tableStyleId>{5C22544A-7EE6-4342-B048-85BDC9FD1C3A}</a:tableStyleId>
              </a:tblPr>
              <a:tblGrid>
                <a:gridCol w="1631313">
                  <a:extLst>
                    <a:ext uri="{9D8B030D-6E8A-4147-A177-3AD203B41FA5}">
                      <a16:colId xmlns:a16="http://schemas.microsoft.com/office/drawing/2014/main" xmlns="" val="65936079"/>
                    </a:ext>
                  </a:extLst>
                </a:gridCol>
                <a:gridCol w="6182261">
                  <a:extLst>
                    <a:ext uri="{9D8B030D-6E8A-4147-A177-3AD203B41FA5}">
                      <a16:colId xmlns:a16="http://schemas.microsoft.com/office/drawing/2014/main" xmlns="" val="3317005183"/>
                    </a:ext>
                  </a:extLst>
                </a:gridCol>
                <a:gridCol w="1368000">
                  <a:extLst>
                    <a:ext uri="{9D8B030D-6E8A-4147-A177-3AD203B41FA5}">
                      <a16:colId xmlns:a16="http://schemas.microsoft.com/office/drawing/2014/main" xmlns="" val="3434829958"/>
                    </a:ext>
                  </a:extLst>
                </a:gridCol>
                <a:gridCol w="1368000">
                  <a:extLst>
                    <a:ext uri="{9D8B030D-6E8A-4147-A177-3AD203B41FA5}">
                      <a16:colId xmlns:a16="http://schemas.microsoft.com/office/drawing/2014/main" xmlns="" val="4293147557"/>
                    </a:ext>
                  </a:extLst>
                </a:gridCol>
              </a:tblGrid>
              <a:tr h="193856">
                <a:tc>
                  <a:txBody>
                    <a:bodyPr/>
                    <a:lstStyle/>
                    <a:p>
                      <a:endParaRPr lang="en-GB" dirty="0"/>
                    </a:p>
                  </a:txBody>
                  <a:tcPr/>
                </a:tc>
                <a:tc>
                  <a:txBody>
                    <a:bodyPr/>
                    <a:lstStyle/>
                    <a:p>
                      <a:pPr algn="ctr"/>
                      <a:endParaRPr lang="en-GB" sz="2800" dirty="0">
                        <a:latin typeface="Century Gothic" panose="020B0502020202020204" pitchFamily="34" charset="0"/>
                      </a:endParaRPr>
                    </a:p>
                  </a:txBody>
                  <a:tcPr/>
                </a:tc>
                <a:tc>
                  <a:txBody>
                    <a:bodyPr/>
                    <a:lstStyle/>
                    <a:p>
                      <a:pPr algn="ctr"/>
                      <a:r>
                        <a:rPr lang="en-GB" sz="2800" dirty="0">
                          <a:latin typeface="Century Gothic" panose="020B0502020202020204" pitchFamily="34" charset="0"/>
                        </a:rPr>
                        <a:t>having</a:t>
                      </a:r>
                    </a:p>
                  </a:txBody>
                  <a:tcPr/>
                </a:tc>
                <a:tc>
                  <a:txBody>
                    <a:bodyPr/>
                    <a:lstStyle/>
                    <a:p>
                      <a:pPr algn="ctr"/>
                      <a:r>
                        <a:rPr lang="en-GB" sz="2800" dirty="0">
                          <a:latin typeface="Century Gothic" panose="020B0502020202020204" pitchFamily="34" charset="0"/>
                        </a:rPr>
                        <a:t>being</a:t>
                      </a:r>
                    </a:p>
                  </a:txBody>
                  <a:tcPr/>
                </a:tc>
                <a:extLst>
                  <a:ext uri="{0D108BD9-81ED-4DB2-BD59-A6C34878D82A}">
                    <a16:rowId xmlns:a16="http://schemas.microsoft.com/office/drawing/2014/main" xmlns="" val="3585969815"/>
                  </a:ext>
                </a:extLst>
              </a:tr>
              <a:tr h="370840">
                <a:tc>
                  <a:txBody>
                    <a:bodyPr/>
                    <a:lstStyle/>
                    <a:p>
                      <a:pPr algn="ctr"/>
                      <a:r>
                        <a:rPr lang="en-GB" sz="2800" b="1" dirty="0">
                          <a:solidFill>
                            <a:srgbClr val="002060"/>
                          </a:solidFill>
                          <a:latin typeface="Century Gothic" panose="020B0502020202020204" pitchFamily="34" charset="0"/>
                        </a:rPr>
                        <a:t>1</a:t>
                      </a:r>
                    </a:p>
                  </a:txBody>
                  <a:tcPr/>
                </a:tc>
                <a:tc>
                  <a:txBody>
                    <a:bodyPr/>
                    <a:lstStyle/>
                    <a:p>
                      <a:pPr algn="l"/>
                      <a:r>
                        <a:rPr lang="fr-FR" sz="2400" b="0" noProof="0" dirty="0">
                          <a:solidFill>
                            <a:schemeClr val="accent5">
                              <a:lumMod val="50000"/>
                            </a:schemeClr>
                          </a:solidFill>
                          <a:latin typeface="Century Gothic" panose="020B0502020202020204" pitchFamily="34" charset="0"/>
                        </a:rPr>
                        <a:t>J’ai un professeur</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aimable</a:t>
                      </a:r>
                      <a:r>
                        <a:rPr lang="fr-FR" sz="2400" b="0" baseline="0" noProof="0" dirty="0">
                          <a:solidFill>
                            <a:schemeClr val="accent5">
                              <a:lumMod val="50000"/>
                            </a:schemeClr>
                          </a:solidFill>
                          <a:latin typeface="Century Gothic" panose="020B0502020202020204" pitchFamily="34" charset="0"/>
                        </a:rPr>
                        <a:t>.</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720189548"/>
                  </a:ext>
                </a:extLst>
              </a:tr>
              <a:tr h="370840">
                <a:tc>
                  <a:txBody>
                    <a:bodyPr/>
                    <a:lstStyle/>
                    <a:p>
                      <a:pPr algn="ctr"/>
                      <a:r>
                        <a:rPr lang="en-GB" sz="2800" b="0" i="1" dirty="0">
                          <a:solidFill>
                            <a:srgbClr val="002060"/>
                          </a:solidFill>
                          <a:latin typeface="Century Gothic" panose="020B0502020202020204" pitchFamily="34" charset="0"/>
                        </a:rPr>
                        <a:t>English: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568798639"/>
                  </a:ext>
                </a:extLst>
              </a:tr>
              <a:tr h="370840">
                <a:tc>
                  <a:txBody>
                    <a:bodyPr/>
                    <a:lstStyle/>
                    <a:p>
                      <a:pPr algn="ctr"/>
                      <a:r>
                        <a:rPr lang="en-GB" sz="2800" b="1" dirty="0">
                          <a:solidFill>
                            <a:srgbClr val="002060"/>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chemeClr val="accent5">
                              <a:lumMod val="50000"/>
                            </a:schemeClr>
                          </a:solidFill>
                          <a:latin typeface="Century Gothic" panose="020B0502020202020204" pitchFamily="34" charset="0"/>
                        </a:rPr>
                        <a:t>Il est un chanteur intéressant.</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318049299"/>
                  </a:ext>
                </a:extLst>
              </a:tr>
              <a:tr h="370840">
                <a:tc>
                  <a:txBody>
                    <a:bodyPr/>
                    <a:lstStyle/>
                    <a:p>
                      <a:pPr algn="ctr"/>
                      <a:r>
                        <a:rPr lang="en-GB" sz="2800" b="1" dirty="0">
                          <a:solidFill>
                            <a:srgbClr val="002060"/>
                          </a:solidFill>
                          <a:latin typeface="Century Gothic" panose="020B0502020202020204" pitchFamily="34" charset="0"/>
                        </a:rPr>
                        <a:t>3</a:t>
                      </a:r>
                    </a:p>
                  </a:txBody>
                  <a:tcPr/>
                </a:tc>
                <a:tc>
                  <a:txBody>
                    <a:bodyPr/>
                    <a:lstStyle/>
                    <a:p>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a</a:t>
                      </a:r>
                      <a:r>
                        <a:rPr lang="fr-FR" sz="2400" b="0" baseline="0" noProof="0" dirty="0">
                          <a:solidFill>
                            <a:schemeClr val="accent5">
                              <a:lumMod val="50000"/>
                            </a:schemeClr>
                          </a:solidFill>
                          <a:latin typeface="Century Gothic" panose="020B0502020202020204" pitchFamily="34" charset="0"/>
                        </a:rPr>
                        <a:t> u</a:t>
                      </a:r>
                      <a:r>
                        <a:rPr lang="fr-FR" sz="2400" b="0" noProof="0" dirty="0">
                          <a:solidFill>
                            <a:schemeClr val="accent5">
                              <a:lumMod val="50000"/>
                            </a:schemeClr>
                          </a:solidFill>
                          <a:latin typeface="Century Gothic" panose="020B0502020202020204" pitchFamily="34" charset="0"/>
                        </a:rPr>
                        <a:t>ne amie sympathique.</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3339347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3033093083"/>
                  </a:ext>
                </a:extLst>
              </a:tr>
              <a:tr h="185420">
                <a:tc>
                  <a:txBody>
                    <a:bodyPr/>
                    <a:lstStyle/>
                    <a:p>
                      <a:pPr algn="ctr"/>
                      <a:r>
                        <a:rPr lang="en-GB" sz="2800" b="1" dirty="0">
                          <a:solidFill>
                            <a:srgbClr val="002060"/>
                          </a:solidFill>
                          <a:latin typeface="Century Gothic" panose="020B0502020202020204" pitchFamily="34" charset="0"/>
                        </a:rPr>
                        <a:t>4</a:t>
                      </a:r>
                    </a:p>
                  </a:txBody>
                  <a:tcPr/>
                </a:tc>
                <a:tc>
                  <a:txBody>
                    <a:bodyPr/>
                    <a:lstStyle/>
                    <a:p>
                      <a:r>
                        <a:rPr lang="fr-FR" sz="2400" b="0" noProof="0" dirty="0">
                          <a:solidFill>
                            <a:schemeClr val="accent5">
                              <a:lumMod val="50000"/>
                            </a:schemeClr>
                          </a:solidFill>
                          <a:latin typeface="Century Gothic" panose="020B0502020202020204" pitchFamily="34" charset="0"/>
                        </a:rPr>
                        <a:t>Tu as un ami </a:t>
                      </a:r>
                      <a:r>
                        <a:rPr lang="fr-FR" sz="2400" b="0" baseline="0" noProof="0" dirty="0">
                          <a:solidFill>
                            <a:schemeClr val="accent5">
                              <a:lumMod val="50000"/>
                            </a:schemeClr>
                          </a:solidFill>
                          <a:latin typeface="Century Gothic" panose="020B0502020202020204" pitchFamily="34" charset="0"/>
                        </a:rPr>
                        <a:t>français ?</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324345315"/>
                  </a:ext>
                </a:extLst>
              </a:tr>
              <a:tr h="185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i="1"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01618890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1694897"/>
            <a:ext cx="498794" cy="5195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3822742"/>
            <a:ext cx="498794" cy="519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9170" y="2704994"/>
            <a:ext cx="498794" cy="51957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4832656"/>
            <a:ext cx="498794" cy="519576"/>
          </a:xfrm>
          <a:prstGeom prst="rect">
            <a:avLst/>
          </a:prstGeom>
        </p:spPr>
      </p:pic>
      <p:sp>
        <p:nvSpPr>
          <p:cNvPr id="2" name="TextBox 1"/>
          <p:cNvSpPr txBox="1"/>
          <p:nvPr/>
        </p:nvSpPr>
        <p:spPr>
          <a:xfrm>
            <a:off x="663160" y="297081"/>
            <a:ext cx="10245407"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Are these sentences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Tick the appropriate column for each. Then translate into English.</a:t>
            </a:r>
          </a:p>
          <a:p>
            <a:endParaRPr lang="en-GB" sz="2400" dirty="0">
              <a:solidFill>
                <a:srgbClr val="002060"/>
              </a:solidFill>
              <a:latin typeface="Century Gothic" panose="020B0502020202020204" pitchFamily="34" charset="0"/>
            </a:endParaRPr>
          </a:p>
        </p:txBody>
      </p:sp>
      <p:sp>
        <p:nvSpPr>
          <p:cNvPr id="16" name="TextBox 15"/>
          <p:cNvSpPr txBox="1"/>
          <p:nvPr/>
        </p:nvSpPr>
        <p:spPr>
          <a:xfrm>
            <a:off x="2790459" y="2417462"/>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I have a </a:t>
            </a:r>
            <a:r>
              <a:rPr lang="fr-FR" sz="2400" i="1" dirty="0" err="1">
                <a:solidFill>
                  <a:srgbClr val="4472C4">
                    <a:lumMod val="50000"/>
                  </a:srgbClr>
                </a:solidFill>
                <a:latin typeface="Century Gothic" panose="020B0502020202020204" pitchFamily="34" charset="0"/>
              </a:rPr>
              <a:t>pleasant</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teacher</a:t>
            </a:r>
            <a:r>
              <a:rPr lang="fr-FR" sz="2400" i="1" dirty="0">
                <a:solidFill>
                  <a:srgbClr val="4472C4">
                    <a:lumMod val="50000"/>
                  </a:srgbClr>
                </a:solidFill>
                <a:latin typeface="Century Gothic" panose="020B0502020202020204" pitchFamily="34" charset="0"/>
              </a:rPr>
              <a:t>.</a:t>
            </a:r>
          </a:p>
        </p:txBody>
      </p:sp>
      <p:sp>
        <p:nvSpPr>
          <p:cNvPr id="18" name="TextBox 17"/>
          <p:cNvSpPr txBox="1"/>
          <p:nvPr/>
        </p:nvSpPr>
        <p:spPr>
          <a:xfrm>
            <a:off x="2790459" y="3374573"/>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He </a:t>
            </a:r>
            <a:r>
              <a:rPr lang="fr-FR" sz="2400" i="1" dirty="0" err="1">
                <a:solidFill>
                  <a:srgbClr val="4472C4">
                    <a:lumMod val="50000"/>
                  </a:srgbClr>
                </a:solidFill>
                <a:latin typeface="Century Gothic" panose="020B0502020202020204" pitchFamily="34" charset="0"/>
              </a:rPr>
              <a:t>is</a:t>
            </a:r>
            <a:r>
              <a:rPr lang="fr-FR" sz="2400" i="1" dirty="0">
                <a:solidFill>
                  <a:srgbClr val="4472C4">
                    <a:lumMod val="50000"/>
                  </a:srgbClr>
                </a:solidFill>
                <a:latin typeface="Century Gothic" panose="020B0502020202020204" pitchFamily="34" charset="0"/>
              </a:rPr>
              <a:t> an </a:t>
            </a:r>
            <a:r>
              <a:rPr lang="fr-FR" sz="2400" i="1" dirty="0" err="1">
                <a:solidFill>
                  <a:srgbClr val="4472C4">
                    <a:lumMod val="50000"/>
                  </a:srgbClr>
                </a:solidFill>
                <a:latin typeface="Century Gothic" panose="020B0502020202020204" pitchFamily="34" charset="0"/>
              </a:rPr>
              <a:t>interesting</a:t>
            </a:r>
            <a:r>
              <a:rPr lang="fr-FR" sz="2400" i="1" dirty="0">
                <a:solidFill>
                  <a:srgbClr val="4472C4">
                    <a:lumMod val="50000"/>
                  </a:srgbClr>
                </a:solidFill>
                <a:latin typeface="Century Gothic" panose="020B0502020202020204" pitchFamily="34" charset="0"/>
              </a:rPr>
              <a:t> singer.</a:t>
            </a:r>
          </a:p>
        </p:txBody>
      </p:sp>
      <p:sp>
        <p:nvSpPr>
          <p:cNvPr id="19" name="TextBox 18"/>
          <p:cNvSpPr txBox="1"/>
          <p:nvPr/>
        </p:nvSpPr>
        <p:spPr>
          <a:xfrm>
            <a:off x="2790459" y="4419085"/>
            <a:ext cx="5810250" cy="461665"/>
          </a:xfrm>
          <a:prstGeom prst="rect">
            <a:avLst/>
          </a:prstGeom>
          <a:noFill/>
        </p:spPr>
        <p:txBody>
          <a:bodyPr wrap="square" rtlCol="0">
            <a:spAutoFit/>
          </a:bodyPr>
          <a:lstStyle/>
          <a:p>
            <a:pPr>
              <a:defRPr/>
            </a:pPr>
            <a:r>
              <a:rPr lang="fr-FR" sz="2400" i="1" dirty="0" err="1">
                <a:solidFill>
                  <a:srgbClr val="4472C4">
                    <a:lumMod val="50000"/>
                  </a:srgbClr>
                </a:solidFill>
                <a:latin typeface="Century Gothic" panose="020B0502020202020204" pitchFamily="34" charset="0"/>
              </a:rPr>
              <a:t>She</a:t>
            </a:r>
            <a:r>
              <a:rPr lang="fr-FR" sz="2400" i="1" dirty="0">
                <a:solidFill>
                  <a:srgbClr val="4472C4">
                    <a:lumMod val="50000"/>
                  </a:srgbClr>
                </a:solidFill>
                <a:latin typeface="Century Gothic" panose="020B0502020202020204" pitchFamily="34" charset="0"/>
              </a:rPr>
              <a:t> has a </a:t>
            </a:r>
            <a:r>
              <a:rPr lang="fr-FR" sz="2400" i="1" dirty="0" err="1">
                <a:solidFill>
                  <a:srgbClr val="4472C4">
                    <a:lumMod val="50000"/>
                  </a:srgbClr>
                </a:solidFill>
                <a:latin typeface="Century Gothic" panose="020B0502020202020204" pitchFamily="34" charset="0"/>
              </a:rPr>
              <a:t>nice</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friend</a:t>
            </a:r>
            <a:r>
              <a:rPr lang="fr-FR" sz="2400" i="1" dirty="0">
                <a:solidFill>
                  <a:srgbClr val="4472C4">
                    <a:lumMod val="50000"/>
                  </a:srgbClr>
                </a:solidFill>
                <a:latin typeface="Century Gothic" panose="020B0502020202020204" pitchFamily="34" charset="0"/>
              </a:rPr>
              <a:t>.</a:t>
            </a:r>
          </a:p>
        </p:txBody>
      </p:sp>
      <p:sp>
        <p:nvSpPr>
          <p:cNvPr id="21" name="TextBox 20"/>
          <p:cNvSpPr txBox="1"/>
          <p:nvPr/>
        </p:nvSpPr>
        <p:spPr>
          <a:xfrm>
            <a:off x="2790459" y="5471306"/>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Do </a:t>
            </a:r>
            <a:r>
              <a:rPr lang="fr-FR" sz="2400" i="1" dirty="0" err="1">
                <a:solidFill>
                  <a:srgbClr val="4472C4">
                    <a:lumMod val="50000"/>
                  </a:srgbClr>
                </a:solidFill>
                <a:latin typeface="Century Gothic" panose="020B0502020202020204" pitchFamily="34" charset="0"/>
              </a:rPr>
              <a:t>you</a:t>
            </a:r>
            <a:r>
              <a:rPr lang="fr-FR" sz="2400" i="1" dirty="0">
                <a:solidFill>
                  <a:srgbClr val="4472C4">
                    <a:lumMod val="50000"/>
                  </a:srgbClr>
                </a:solidFill>
                <a:latin typeface="Century Gothic" panose="020B0502020202020204" pitchFamily="34" charset="0"/>
              </a:rPr>
              <a:t> have a French </a:t>
            </a:r>
            <a:r>
              <a:rPr lang="fr-FR" sz="2400" i="1" dirty="0" err="1">
                <a:solidFill>
                  <a:srgbClr val="4472C4">
                    <a:lumMod val="50000"/>
                  </a:srgbClr>
                </a:solidFill>
                <a:latin typeface="Century Gothic" panose="020B0502020202020204" pitchFamily="34" charset="0"/>
              </a:rPr>
              <a:t>friend</a:t>
            </a:r>
            <a:r>
              <a:rPr lang="fr-FR" sz="2400" i="1" dirty="0">
                <a:solidFill>
                  <a:srgbClr val="4472C4">
                    <a:lumMod val="50000"/>
                  </a:srgbClr>
                </a:solidFill>
                <a:latin typeface="Century Gothic" panose="020B0502020202020204" pitchFamily="34" charset="0"/>
              </a:rPr>
              <a:t>?</a:t>
            </a:r>
          </a:p>
        </p:txBody>
      </p:sp>
    </p:spTree>
    <p:extLst>
      <p:ext uri="{BB962C8B-B14F-4D97-AF65-F5344CB8AC3E}">
        <p14:creationId xmlns:p14="http://schemas.microsoft.com/office/powerpoint/2010/main" val="73602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42161" y="-21093"/>
            <a:ext cx="3733800"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Lire</a:t>
            </a:r>
          </a:p>
        </p:txBody>
      </p:sp>
      <p:graphicFrame>
        <p:nvGraphicFramePr>
          <p:cNvPr id="6" name="Content Placeholder 5"/>
          <p:cNvGraphicFramePr>
            <a:graphicFrameLocks noGrp="1"/>
          </p:cNvGraphicFramePr>
          <p:nvPr>
            <p:ph idx="1"/>
            <p:extLst/>
          </p:nvPr>
        </p:nvGraphicFramePr>
        <p:xfrm>
          <a:off x="959487" y="1380034"/>
          <a:ext cx="10549574" cy="4663440"/>
        </p:xfrm>
        <a:graphic>
          <a:graphicData uri="http://schemas.openxmlformats.org/drawingml/2006/table">
            <a:tbl>
              <a:tblPr firstRow="1" bandRow="1">
                <a:tableStyleId>{5C22544A-7EE6-4342-B048-85BDC9FD1C3A}</a:tableStyleId>
              </a:tblPr>
              <a:tblGrid>
                <a:gridCol w="1631313">
                  <a:extLst>
                    <a:ext uri="{9D8B030D-6E8A-4147-A177-3AD203B41FA5}">
                      <a16:colId xmlns:a16="http://schemas.microsoft.com/office/drawing/2014/main" xmlns="" val="65936079"/>
                    </a:ext>
                  </a:extLst>
                </a:gridCol>
                <a:gridCol w="6182261">
                  <a:extLst>
                    <a:ext uri="{9D8B030D-6E8A-4147-A177-3AD203B41FA5}">
                      <a16:colId xmlns:a16="http://schemas.microsoft.com/office/drawing/2014/main" xmlns="" val="3317005183"/>
                    </a:ext>
                  </a:extLst>
                </a:gridCol>
                <a:gridCol w="1368000">
                  <a:extLst>
                    <a:ext uri="{9D8B030D-6E8A-4147-A177-3AD203B41FA5}">
                      <a16:colId xmlns:a16="http://schemas.microsoft.com/office/drawing/2014/main" xmlns="" val="3434829958"/>
                    </a:ext>
                  </a:extLst>
                </a:gridCol>
                <a:gridCol w="1368000">
                  <a:extLst>
                    <a:ext uri="{9D8B030D-6E8A-4147-A177-3AD203B41FA5}">
                      <a16:colId xmlns:a16="http://schemas.microsoft.com/office/drawing/2014/main" xmlns="" val="4293147557"/>
                    </a:ext>
                  </a:extLst>
                </a:gridCol>
              </a:tblGrid>
              <a:tr h="193856">
                <a:tc>
                  <a:txBody>
                    <a:bodyPr/>
                    <a:lstStyle/>
                    <a:p>
                      <a:endParaRPr lang="en-GB" dirty="0"/>
                    </a:p>
                  </a:txBody>
                  <a:tcPr/>
                </a:tc>
                <a:tc>
                  <a:txBody>
                    <a:bodyPr/>
                    <a:lstStyle/>
                    <a:p>
                      <a:pPr algn="ctr"/>
                      <a:endParaRPr lang="en-GB" sz="2800" dirty="0">
                        <a:latin typeface="Century Gothic" panose="020B0502020202020204" pitchFamily="34" charset="0"/>
                      </a:endParaRPr>
                    </a:p>
                  </a:txBody>
                  <a:tcPr/>
                </a:tc>
                <a:tc>
                  <a:txBody>
                    <a:bodyPr/>
                    <a:lstStyle/>
                    <a:p>
                      <a:pPr algn="ctr"/>
                      <a:r>
                        <a:rPr lang="en-GB" sz="2800" dirty="0">
                          <a:latin typeface="Century Gothic" panose="020B0502020202020204" pitchFamily="34" charset="0"/>
                        </a:rPr>
                        <a:t>having</a:t>
                      </a:r>
                    </a:p>
                  </a:txBody>
                  <a:tcPr/>
                </a:tc>
                <a:tc>
                  <a:txBody>
                    <a:bodyPr/>
                    <a:lstStyle/>
                    <a:p>
                      <a:pPr algn="ctr"/>
                      <a:r>
                        <a:rPr lang="en-GB" sz="2800" dirty="0">
                          <a:latin typeface="Century Gothic" panose="020B0502020202020204" pitchFamily="34" charset="0"/>
                        </a:rPr>
                        <a:t>being</a:t>
                      </a:r>
                    </a:p>
                  </a:txBody>
                  <a:tcPr/>
                </a:tc>
                <a:extLst>
                  <a:ext uri="{0D108BD9-81ED-4DB2-BD59-A6C34878D82A}">
                    <a16:rowId xmlns:a16="http://schemas.microsoft.com/office/drawing/2014/main" xmlns="" val="3585969815"/>
                  </a:ext>
                </a:extLst>
              </a:tr>
              <a:tr h="370840">
                <a:tc>
                  <a:txBody>
                    <a:bodyPr/>
                    <a:lstStyle/>
                    <a:p>
                      <a:pPr algn="ctr"/>
                      <a:r>
                        <a:rPr lang="en-GB" sz="2800" b="1" dirty="0">
                          <a:solidFill>
                            <a:srgbClr val="002060"/>
                          </a:solidFill>
                          <a:latin typeface="Century Gothic" panose="020B0502020202020204" pitchFamily="34" charset="0"/>
                        </a:rPr>
                        <a:t>5</a:t>
                      </a:r>
                    </a:p>
                  </a:txBody>
                  <a:tcPr/>
                </a:tc>
                <a:tc>
                  <a:txBody>
                    <a:bodyPr/>
                    <a:lstStyle/>
                    <a:p>
                      <a:r>
                        <a:rPr lang="fr-FR" sz="2400" b="0" noProof="0" dirty="0">
                          <a:solidFill>
                            <a:schemeClr val="accent5">
                              <a:lumMod val="50000"/>
                            </a:schemeClr>
                          </a:solidFill>
                          <a:latin typeface="Century Gothic" panose="020B0502020202020204" pitchFamily="34" charset="0"/>
                        </a:rPr>
                        <a:t>Je</a:t>
                      </a:r>
                      <a:r>
                        <a:rPr lang="fr-FR" sz="2400" b="0" baseline="0" noProof="0" dirty="0">
                          <a:solidFill>
                            <a:schemeClr val="accent5">
                              <a:lumMod val="50000"/>
                            </a:schemeClr>
                          </a:solidFill>
                          <a:latin typeface="Century Gothic" panose="020B0502020202020204" pitchFamily="34" charset="0"/>
                        </a:rPr>
                        <a:t> suis anglais.</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720189548"/>
                  </a:ext>
                </a:extLst>
              </a:tr>
              <a:tr h="370840">
                <a:tc>
                  <a:txBody>
                    <a:bodyPr/>
                    <a:lstStyle/>
                    <a:p>
                      <a:pPr algn="ctr"/>
                      <a:r>
                        <a:rPr lang="en-GB" sz="2800" b="0" i="1" dirty="0">
                          <a:solidFill>
                            <a:srgbClr val="002060"/>
                          </a:solidFill>
                          <a:latin typeface="Century Gothic" panose="020B0502020202020204" pitchFamily="34" charset="0"/>
                        </a:rPr>
                        <a:t>English: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568798639"/>
                  </a:ext>
                </a:extLst>
              </a:tr>
              <a:tr h="370840">
                <a:tc>
                  <a:txBody>
                    <a:bodyPr/>
                    <a:lstStyle/>
                    <a:p>
                      <a:pPr algn="ctr"/>
                      <a:r>
                        <a:rPr lang="en-GB" sz="2800" b="1" dirty="0">
                          <a:solidFill>
                            <a:srgbClr val="002060"/>
                          </a:solidFill>
                          <a:latin typeface="Century Gothic" panose="020B0502020202020204" pitchFamily="34" charset="0"/>
                        </a:rPr>
                        <a:t>6</a:t>
                      </a:r>
                    </a:p>
                  </a:txBody>
                  <a:tcPr/>
                </a:tc>
                <a:tc>
                  <a:txBody>
                    <a:bodyPr/>
                    <a:lstStyle/>
                    <a:p>
                      <a:r>
                        <a:rPr lang="fr-FR" sz="2400" b="0" noProof="0" dirty="0">
                          <a:solidFill>
                            <a:schemeClr val="accent5">
                              <a:lumMod val="50000"/>
                            </a:schemeClr>
                          </a:solidFill>
                          <a:latin typeface="Century Gothic" panose="020B0502020202020204" pitchFamily="34" charset="0"/>
                        </a:rPr>
                        <a:t>Il a un ami</a:t>
                      </a:r>
                      <a:r>
                        <a:rPr lang="fr-FR" sz="2400" b="0" baseline="0" noProof="0" dirty="0">
                          <a:solidFill>
                            <a:schemeClr val="accent5">
                              <a:lumMod val="50000"/>
                            </a:schemeClr>
                          </a:solidFill>
                          <a:latin typeface="Century Gothic" panose="020B0502020202020204" pitchFamily="34" charset="0"/>
                        </a:rPr>
                        <a:t> </a:t>
                      </a:r>
                      <a:r>
                        <a:rPr lang="fr-FR" sz="2400" b="0" i="0" u="none" strike="noStrike" kern="1200" noProof="0" dirty="0">
                          <a:solidFill>
                            <a:srgbClr val="002060"/>
                          </a:solidFill>
                          <a:effectLst/>
                          <a:latin typeface="Century Gothic" panose="020B0502020202020204" pitchFamily="34" charset="0"/>
                          <a:ea typeface="+mn-ea"/>
                          <a:cs typeface="+mn-cs"/>
                        </a:rPr>
                        <a:t>drôle</a:t>
                      </a:r>
                      <a:r>
                        <a:rPr lang="fr-FR" sz="2400" b="0" noProof="0" dirty="0">
                          <a:solidFill>
                            <a:schemeClr val="accent5">
                              <a:lumMod val="50000"/>
                            </a:schemeClr>
                          </a:solidFill>
                          <a:latin typeface="Century Gothic" panose="020B0502020202020204" pitchFamily="34" charset="0"/>
                        </a:rPr>
                        <a:t>.</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318049299"/>
                  </a:ext>
                </a:extLst>
              </a:tr>
              <a:tr h="370840">
                <a:tc>
                  <a:txBody>
                    <a:bodyPr/>
                    <a:lstStyle/>
                    <a:p>
                      <a:pPr algn="ctr"/>
                      <a:r>
                        <a:rPr lang="en-GB" sz="2800" b="1" dirty="0">
                          <a:solidFill>
                            <a:srgbClr val="002060"/>
                          </a:solidFill>
                          <a:latin typeface="Century Gothic" panose="020B0502020202020204" pitchFamily="34" charset="0"/>
                        </a:rPr>
                        <a:t>7</a:t>
                      </a:r>
                    </a:p>
                  </a:txBody>
                  <a:tcPr/>
                </a:tc>
                <a:tc>
                  <a:txBody>
                    <a:bodyPr/>
                    <a:lstStyle/>
                    <a:p>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es sympathique</a:t>
                      </a:r>
                      <a:r>
                        <a:rPr lang="fr-FR" sz="2400" noProof="0" dirty="0">
                          <a:solidFill>
                            <a:schemeClr val="accent5">
                              <a:lumMod val="50000"/>
                            </a:schemeClr>
                          </a:solidFill>
                          <a:latin typeface="Century Gothic" panose="020B0502020202020204" pitchFamily="34" charset="0"/>
                        </a:rPr>
                        <a:t>.</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3339347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3033093083"/>
                  </a:ext>
                </a:extLst>
              </a:tr>
              <a:tr h="185420">
                <a:tc>
                  <a:txBody>
                    <a:bodyPr/>
                    <a:lstStyle/>
                    <a:p>
                      <a:pPr algn="ctr"/>
                      <a:r>
                        <a:rPr lang="en-GB" sz="2800" b="1" dirty="0">
                          <a:solidFill>
                            <a:srgbClr val="002060"/>
                          </a:solidFill>
                          <a:latin typeface="Century Gothic" panose="020B0502020202020204" pitchFamily="34" charset="0"/>
                        </a:rPr>
                        <a:t>8</a:t>
                      </a:r>
                    </a:p>
                  </a:txBody>
                  <a:tcPr/>
                </a:tc>
                <a:tc>
                  <a:txBody>
                    <a:bodyPr/>
                    <a:lstStyle/>
                    <a:p>
                      <a:r>
                        <a:rPr lang="fr-FR" sz="2400" noProof="0" dirty="0">
                          <a:solidFill>
                            <a:schemeClr val="accent5">
                              <a:lumMod val="50000"/>
                            </a:schemeClr>
                          </a:solidFill>
                          <a:latin typeface="Century Gothic" panose="020B0502020202020204" pitchFamily="34" charset="0"/>
                        </a:rPr>
                        <a:t>Elle est</a:t>
                      </a:r>
                      <a:r>
                        <a:rPr lang="fr-FR" sz="2400" b="0" noProof="0" dirty="0">
                          <a:solidFill>
                            <a:schemeClr val="accent5">
                              <a:lumMod val="50000"/>
                            </a:schemeClr>
                          </a:solidFill>
                          <a:latin typeface="Century Gothic" panose="020B0502020202020204" pitchFamily="34" charset="0"/>
                        </a:rPr>
                        <a:t> aimable.</a:t>
                      </a:r>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324345315"/>
                  </a:ext>
                </a:extLst>
              </a:tr>
              <a:tr h="185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i="1"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01618890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448" y="1882142"/>
            <a:ext cx="498794" cy="5195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448" y="3949067"/>
            <a:ext cx="498794" cy="519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4724" y="2840861"/>
            <a:ext cx="498794" cy="51957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448" y="4989902"/>
            <a:ext cx="498794" cy="519576"/>
          </a:xfrm>
          <a:prstGeom prst="rect">
            <a:avLst/>
          </a:prstGeom>
        </p:spPr>
      </p:pic>
      <p:sp>
        <p:nvSpPr>
          <p:cNvPr id="2" name="TextBox 1"/>
          <p:cNvSpPr txBox="1"/>
          <p:nvPr/>
        </p:nvSpPr>
        <p:spPr>
          <a:xfrm>
            <a:off x="663160" y="297081"/>
            <a:ext cx="974661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Are these sentences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Tick the appropriate column for each. Then translate into English.</a:t>
            </a:r>
          </a:p>
        </p:txBody>
      </p:sp>
      <p:sp>
        <p:nvSpPr>
          <p:cNvPr id="10" name="TextBox 9"/>
          <p:cNvSpPr txBox="1"/>
          <p:nvPr/>
        </p:nvSpPr>
        <p:spPr>
          <a:xfrm>
            <a:off x="2743200" y="2453291"/>
            <a:ext cx="8531225"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I </a:t>
            </a:r>
            <a:r>
              <a:rPr lang="fr-FR" sz="2400" i="1" dirty="0" err="1">
                <a:solidFill>
                  <a:srgbClr val="4472C4">
                    <a:lumMod val="50000"/>
                  </a:srgbClr>
                </a:solidFill>
                <a:latin typeface="Century Gothic" panose="020B0502020202020204" pitchFamily="34" charset="0"/>
              </a:rPr>
              <a:t>am</a:t>
            </a:r>
            <a:r>
              <a:rPr lang="fr-FR" sz="2400" i="1" dirty="0">
                <a:solidFill>
                  <a:srgbClr val="4472C4">
                    <a:lumMod val="50000"/>
                  </a:srgbClr>
                </a:solidFill>
                <a:latin typeface="Century Gothic" panose="020B0502020202020204" pitchFamily="34" charset="0"/>
              </a:rPr>
              <a:t> English.</a:t>
            </a:r>
          </a:p>
        </p:txBody>
      </p:sp>
      <p:sp>
        <p:nvSpPr>
          <p:cNvPr id="11" name="TextBox 10"/>
          <p:cNvSpPr txBox="1"/>
          <p:nvPr/>
        </p:nvSpPr>
        <p:spPr>
          <a:xfrm>
            <a:off x="2743200" y="3506863"/>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He has a </a:t>
            </a:r>
            <a:r>
              <a:rPr lang="fr-FR" sz="2400" i="1" dirty="0" err="1">
                <a:solidFill>
                  <a:srgbClr val="4472C4">
                    <a:lumMod val="50000"/>
                  </a:srgbClr>
                </a:solidFill>
                <a:latin typeface="Century Gothic" panose="020B0502020202020204" pitchFamily="34" charset="0"/>
              </a:rPr>
              <a:t>funny</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friend</a:t>
            </a:r>
            <a:r>
              <a:rPr lang="fr-FR" sz="2400" i="1" dirty="0">
                <a:solidFill>
                  <a:srgbClr val="4472C4">
                    <a:lumMod val="50000"/>
                  </a:srgbClr>
                </a:solidFill>
                <a:latin typeface="Century Gothic" panose="020B0502020202020204" pitchFamily="34" charset="0"/>
              </a:rPr>
              <a:t>.</a:t>
            </a:r>
          </a:p>
        </p:txBody>
      </p:sp>
      <p:sp>
        <p:nvSpPr>
          <p:cNvPr id="12" name="TextBox 11"/>
          <p:cNvSpPr txBox="1"/>
          <p:nvPr/>
        </p:nvSpPr>
        <p:spPr>
          <a:xfrm>
            <a:off x="2743200" y="4518549"/>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You are </a:t>
            </a:r>
            <a:r>
              <a:rPr lang="fr-FR" sz="2400" i="1" dirty="0" err="1">
                <a:solidFill>
                  <a:srgbClr val="4472C4">
                    <a:lumMod val="50000"/>
                  </a:srgbClr>
                </a:solidFill>
                <a:latin typeface="Century Gothic" panose="020B0502020202020204" pitchFamily="34" charset="0"/>
              </a:rPr>
              <a:t>nice</a:t>
            </a:r>
            <a:r>
              <a:rPr lang="fr-FR" sz="2400" i="1" dirty="0">
                <a:solidFill>
                  <a:srgbClr val="4472C4">
                    <a:lumMod val="50000"/>
                  </a:srgbClr>
                </a:solidFill>
                <a:latin typeface="Century Gothic" panose="020B0502020202020204" pitchFamily="34" charset="0"/>
              </a:rPr>
              <a:t>.</a:t>
            </a:r>
          </a:p>
        </p:txBody>
      </p:sp>
      <p:sp>
        <p:nvSpPr>
          <p:cNvPr id="14" name="TextBox 13"/>
          <p:cNvSpPr txBox="1"/>
          <p:nvPr/>
        </p:nvSpPr>
        <p:spPr>
          <a:xfrm>
            <a:off x="2743200" y="5509478"/>
            <a:ext cx="5810250" cy="461665"/>
          </a:xfrm>
          <a:prstGeom prst="rect">
            <a:avLst/>
          </a:prstGeom>
          <a:noFill/>
        </p:spPr>
        <p:txBody>
          <a:bodyPr wrap="square" rtlCol="0">
            <a:spAutoFit/>
          </a:bodyPr>
          <a:lstStyle/>
          <a:p>
            <a:pPr>
              <a:defRPr/>
            </a:pPr>
            <a:r>
              <a:rPr lang="fr-FR" sz="2400" i="1" dirty="0" err="1">
                <a:solidFill>
                  <a:srgbClr val="4472C4">
                    <a:lumMod val="50000"/>
                  </a:srgbClr>
                </a:solidFill>
                <a:latin typeface="Century Gothic" panose="020B0502020202020204" pitchFamily="34" charset="0"/>
              </a:rPr>
              <a:t>She</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is</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pleasant</a:t>
            </a:r>
            <a:r>
              <a:rPr lang="fr-FR" sz="2400" i="1" dirty="0">
                <a:solidFill>
                  <a:srgbClr val="4472C4">
                    <a:lumMod val="50000"/>
                  </a:srgbClr>
                </a:solidFill>
                <a:latin typeface="Century Gothic" panose="020B0502020202020204" pitchFamily="34" charset="0"/>
              </a:rPr>
              <a:t>.</a:t>
            </a:r>
          </a:p>
        </p:txBody>
      </p:sp>
      <p:sp>
        <p:nvSpPr>
          <p:cNvPr id="15" name="TextBox 14"/>
          <p:cNvSpPr txBox="1"/>
          <p:nvPr/>
        </p:nvSpPr>
        <p:spPr>
          <a:xfrm>
            <a:off x="7033166" y="6485091"/>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 &amp; Emma Marsden</a:t>
            </a:r>
          </a:p>
        </p:txBody>
      </p:sp>
    </p:spTree>
    <p:extLst>
      <p:ext uri="{BB962C8B-B14F-4D97-AF65-F5344CB8AC3E}">
        <p14:creationId xmlns:p14="http://schemas.microsoft.com/office/powerpoint/2010/main" val="240354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French </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ext uri="{D42A27DB-BD31-4B8C-83A1-F6EECF244321}">
                <p14:modId xmlns:p14="http://schemas.microsoft.com/office/powerpoint/2010/main" val="2398489889"/>
              </p:ext>
            </p:extLst>
          </p:nvPr>
        </p:nvGraphicFramePr>
        <p:xfrm>
          <a:off x="331470" y="1078170"/>
          <a:ext cx="11578878" cy="4983946"/>
        </p:xfrm>
        <a:graphic>
          <a:graphicData uri="http://schemas.openxmlformats.org/drawingml/2006/table">
            <a:tbl>
              <a:tblPr firstRow="1" firstCol="1" bandRow="1">
                <a:tableStyleId>{5C22544A-7EE6-4342-B048-85BDC9FD1C3A}</a:tableStyleId>
              </a:tblPr>
              <a:tblGrid>
                <a:gridCol w="1140775">
                  <a:extLst>
                    <a:ext uri="{9D8B030D-6E8A-4147-A177-3AD203B41FA5}">
                      <a16:colId xmlns="" xmlns:a16="http://schemas.microsoft.com/office/drawing/2014/main" val="20000"/>
                    </a:ext>
                  </a:extLst>
                </a:gridCol>
                <a:gridCol w="1750817">
                  <a:extLst>
                    <a:ext uri="{9D8B030D-6E8A-4147-A177-3AD203B41FA5}">
                      <a16:colId xmlns="" xmlns:a16="http://schemas.microsoft.com/office/drawing/2014/main" val="20001"/>
                    </a:ext>
                  </a:extLst>
                </a:gridCol>
                <a:gridCol w="1169186">
                  <a:extLst>
                    <a:ext uri="{9D8B030D-6E8A-4147-A177-3AD203B41FA5}">
                      <a16:colId xmlns="" xmlns:a16="http://schemas.microsoft.com/office/drawing/2014/main" val="20002"/>
                    </a:ext>
                  </a:extLst>
                </a:gridCol>
                <a:gridCol w="1233048">
                  <a:extLst>
                    <a:ext uri="{9D8B030D-6E8A-4147-A177-3AD203B41FA5}">
                      <a16:colId xmlns="" xmlns:a16="http://schemas.microsoft.com/office/drawing/2014/main" val="20003"/>
                    </a:ext>
                  </a:extLst>
                </a:gridCol>
                <a:gridCol w="1105324">
                  <a:extLst>
                    <a:ext uri="{9D8B030D-6E8A-4147-A177-3AD203B41FA5}">
                      <a16:colId xmlns="" xmlns:a16="http://schemas.microsoft.com/office/drawing/2014/main" val="20004"/>
                    </a:ext>
                  </a:extLst>
                </a:gridCol>
                <a:gridCol w="1973542">
                  <a:extLst>
                    <a:ext uri="{9D8B030D-6E8A-4147-A177-3AD203B41FA5}">
                      <a16:colId xmlns="" xmlns:a16="http://schemas.microsoft.com/office/drawing/2014/main" val="20005"/>
                    </a:ext>
                  </a:extLst>
                </a:gridCol>
                <a:gridCol w="1479610">
                  <a:extLst>
                    <a:ext uri="{9D8B030D-6E8A-4147-A177-3AD203B41FA5}">
                      <a16:colId xmlns="" xmlns:a16="http://schemas.microsoft.com/office/drawing/2014/main" val="20006"/>
                    </a:ext>
                  </a:extLst>
                </a:gridCol>
                <a:gridCol w="1726576">
                  <a:extLst>
                    <a:ext uri="{9D8B030D-6E8A-4147-A177-3AD203B41FA5}">
                      <a16:colId xmlns="" xmlns:a16="http://schemas.microsoft.com/office/drawing/2014/main" val="20007"/>
                    </a:ext>
                  </a:extLst>
                </a:gridCol>
              </a:tblGrid>
              <a:tr h="706890">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0"/>
                  </a:ext>
                </a:extLst>
              </a:tr>
              <a:tr h="353445">
                <a:tc>
                  <a:txBody>
                    <a:bodyPr/>
                    <a:lstStyle/>
                    <a:p>
                      <a:pPr algn="ctr">
                        <a:spcAft>
                          <a:spcPts val="0"/>
                        </a:spcAft>
                      </a:pPr>
                      <a:r>
                        <a:rPr lang="en-GB" sz="2000" kern="100" dirty="0">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dans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train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232</a:t>
                      </a:r>
                    </a:p>
                  </a:txBody>
                  <a:tcPr marL="0" marR="0" marT="0" marB="0" anchor="ctr"/>
                </a:tc>
                <a:extLst>
                  <a:ext uri="{0D108BD9-81ED-4DB2-BD59-A6C34878D82A}">
                    <a16:rowId xmlns="" xmlns:a16="http://schemas.microsoft.com/office/drawing/2014/main" val="10001"/>
                  </a:ext>
                </a:extLst>
              </a:tr>
              <a:tr h="353445">
                <a:tc>
                  <a:txBody>
                    <a:bodyPr/>
                    <a:lstStyle/>
                    <a:p>
                      <a:pPr algn="ctr">
                        <a:spcAft>
                          <a:spcPts val="0"/>
                        </a:spcAft>
                      </a:pPr>
                      <a:r>
                        <a:rPr lang="en-GB" sz="2000" kern="100" dirty="0">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animal</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1002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tête</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343</a:t>
                      </a:r>
                    </a:p>
                  </a:txBody>
                  <a:tcPr marL="0" marR="0" marT="0" marB="0" anchor="ctr"/>
                </a:tc>
                <a:extLst>
                  <a:ext uri="{0D108BD9-81ED-4DB2-BD59-A6C34878D82A}">
                    <a16:rowId xmlns="" xmlns:a16="http://schemas.microsoft.com/office/drawing/2014/main" val="10002"/>
                  </a:ext>
                </a:extLst>
              </a:tr>
              <a:tr h="353445">
                <a:tc>
                  <a:txBody>
                    <a:bodyPr/>
                    <a:lstStyle/>
                    <a:p>
                      <a:pPr algn="ctr">
                        <a:spcAft>
                          <a:spcPts val="0"/>
                        </a:spcAft>
                      </a:pPr>
                      <a:r>
                        <a:rPr lang="en-GB" sz="2000" kern="100" dirty="0">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midi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2483</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vrai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292</a:t>
                      </a:r>
                    </a:p>
                  </a:txBody>
                  <a:tcPr marL="0" marR="0" marT="0" marB="0" anchor="ctr"/>
                </a:tc>
                <a:extLst>
                  <a:ext uri="{0D108BD9-81ED-4DB2-BD59-A6C34878D82A}">
                    <a16:rowId xmlns="" xmlns:a16="http://schemas.microsoft.com/office/drawing/2014/main" val="10003"/>
                  </a:ext>
                </a:extLst>
              </a:tr>
              <a:tr h="353445">
                <a:tc>
                  <a:txBody>
                    <a:bodyPr/>
                    <a:lstStyle/>
                    <a:p>
                      <a:pPr algn="ctr">
                        <a:spcAft>
                          <a:spcPts val="0"/>
                        </a:spcAft>
                      </a:pPr>
                      <a:r>
                        <a:rPr lang="en-GB" sz="2000" kern="100" dirty="0">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deux</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41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voir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69</a:t>
                      </a:r>
                    </a:p>
                  </a:txBody>
                  <a:tcPr marL="0" marR="0" marT="0" marB="0" anchor="ctr"/>
                </a:tc>
                <a:extLst>
                  <a:ext uri="{0D108BD9-81ED-4DB2-BD59-A6C34878D82A}">
                    <a16:rowId xmlns="" xmlns:a16="http://schemas.microsoft.com/office/drawing/2014/main" val="10004"/>
                  </a:ext>
                </a:extLst>
              </a:tr>
              <a:tr h="353445">
                <a:tc>
                  <a:txBody>
                    <a:bodyPr/>
                    <a:lstStyle/>
                    <a:p>
                      <a:pPr algn="ctr">
                        <a:spcAft>
                          <a:spcPts val="0"/>
                        </a:spcAft>
                      </a:pPr>
                      <a:r>
                        <a:rPr lang="en-GB" sz="2000" kern="100" dirty="0">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je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chercher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336</a:t>
                      </a:r>
                    </a:p>
                  </a:txBody>
                  <a:tcPr marL="0" marR="0" marT="0" marB="0" anchor="ctr"/>
                </a:tc>
                <a:extLst>
                  <a:ext uri="{0D108BD9-81ED-4DB2-BD59-A6C34878D82A}">
                    <a16:rowId xmlns="" xmlns:a16="http://schemas.microsoft.com/office/drawing/2014/main" val="10005"/>
                  </a:ext>
                </a:extLst>
              </a:tr>
              <a:tr h="389161">
                <a:tc>
                  <a:txBody>
                    <a:bodyPr/>
                    <a:lstStyle/>
                    <a:p>
                      <a:pPr algn="ctr">
                        <a:spcAft>
                          <a:spcPts val="0"/>
                        </a:spcAft>
                      </a:pPr>
                      <a:r>
                        <a:rPr lang="en-GB" sz="2000" kern="100" dirty="0">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gauche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607</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ici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167</a:t>
                      </a:r>
                    </a:p>
                  </a:txBody>
                  <a:tcPr marL="0" marR="0" marT="0" marB="0" anchor="ctr"/>
                </a:tc>
                <a:extLst>
                  <a:ext uri="{0D108BD9-81ED-4DB2-BD59-A6C34878D82A}">
                    <a16:rowId xmlns="" xmlns:a16="http://schemas.microsoft.com/office/drawing/2014/main" val="10006"/>
                  </a:ext>
                </a:extLst>
              </a:tr>
              <a:tr h="353445">
                <a:tc>
                  <a:txBody>
                    <a:bodyPr/>
                    <a:lstStyle/>
                    <a:p>
                      <a:pPr algn="ctr">
                        <a:spcAft>
                          <a:spcPts val="0"/>
                        </a:spcAft>
                      </a:pPr>
                      <a:r>
                        <a:rPr lang="en-GB" sz="2000" kern="100" dirty="0">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tu</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question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144</a:t>
                      </a:r>
                    </a:p>
                  </a:txBody>
                  <a:tcPr marL="0" marR="0" marT="0" marB="0" anchor="ctr"/>
                </a:tc>
                <a:extLst>
                  <a:ext uri="{0D108BD9-81ED-4DB2-BD59-A6C34878D82A}">
                    <a16:rowId xmlns="" xmlns:a16="http://schemas.microsoft.com/office/drawing/2014/main" val="10007"/>
                  </a:ext>
                </a:extLst>
              </a:tr>
              <a:tr h="353445">
                <a:tc>
                  <a:txBody>
                    <a:bodyPr/>
                    <a:lstStyle/>
                    <a:p>
                      <a:pPr algn="ctr">
                        <a:spcAft>
                          <a:spcPts val="0"/>
                        </a:spcAft>
                      </a:pPr>
                      <a:r>
                        <a:rPr lang="en-GB" sz="2000" kern="100" dirty="0">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nous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jour</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78</a:t>
                      </a:r>
                    </a:p>
                  </a:txBody>
                  <a:tcPr marL="0" marR="0" marT="0" marB="0" anchor="ctr"/>
                </a:tc>
                <a:extLst>
                  <a:ext uri="{0D108BD9-81ED-4DB2-BD59-A6C34878D82A}">
                    <a16:rowId xmlns="" xmlns:a16="http://schemas.microsoft.com/office/drawing/2014/main" val="10008"/>
                  </a:ext>
                </a:extLst>
              </a:tr>
              <a:tr h="353445">
                <a:tc>
                  <a:txBody>
                    <a:bodyPr/>
                    <a:lstStyle/>
                    <a:p>
                      <a:pPr algn="ctr">
                        <a:spcAft>
                          <a:spcPts val="0"/>
                        </a:spcAft>
                      </a:pPr>
                      <a:r>
                        <a:rPr lang="en-GB" sz="2000" kern="100" dirty="0">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timide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3835</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Attention!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482</a:t>
                      </a:r>
                    </a:p>
                  </a:txBody>
                  <a:tcPr marL="0" marR="0" marT="0" marB="0" anchor="ctr"/>
                </a:tc>
                <a:extLst>
                  <a:ext uri="{0D108BD9-81ED-4DB2-BD59-A6C34878D82A}">
                    <a16:rowId xmlns="" xmlns:a16="http://schemas.microsoft.com/office/drawing/2014/main" val="10009"/>
                  </a:ext>
                </a:extLst>
              </a:tr>
              <a:tr h="353445">
                <a:tc>
                  <a:txBody>
                    <a:bodyPr/>
                    <a:lstStyle/>
                    <a:p>
                      <a:pPr algn="ctr">
                        <a:spcAft>
                          <a:spcPts val="0"/>
                        </a:spcAft>
                      </a:pPr>
                      <a:r>
                        <a:rPr lang="en-GB" sz="2000" kern="100" dirty="0">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écrire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bien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47</a:t>
                      </a:r>
                    </a:p>
                  </a:txBody>
                  <a:tcPr marL="0" marR="0" marT="0" marB="0" anchor="ctr"/>
                </a:tc>
                <a:extLst>
                  <a:ext uri="{0D108BD9-81ED-4DB2-BD59-A6C34878D82A}">
                    <a16:rowId xmlns="" xmlns:a16="http://schemas.microsoft.com/office/drawing/2014/main" val="10010"/>
                  </a:ext>
                </a:extLst>
              </a:tr>
              <a:tr h="353445">
                <a:tc>
                  <a:txBody>
                    <a:bodyPr/>
                    <a:lstStyle/>
                    <a:p>
                      <a:pPr algn="ctr">
                        <a:spcAft>
                          <a:spcPts val="0"/>
                        </a:spcAft>
                      </a:pPr>
                      <a:r>
                        <a:rPr lang="en-GB" sz="2000" kern="100" dirty="0">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enfant</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126</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un</a:t>
                      </a:r>
                    </a:p>
                  </a:txBody>
                  <a:tcPr marL="0" marR="0" marT="0" marB="0" anchor="ctr">
                    <a:solidFill>
                      <a:srgbClr val="EA5F00"/>
                    </a:solidFill>
                  </a:tcPr>
                </a:tc>
                <a:tc>
                  <a:txBody>
                    <a:bodyPr/>
                    <a:lstStyle/>
                    <a:p>
                      <a:pPr algn="ctr" fontAlgn="ctr"/>
                      <a:r>
                        <a:rPr lang="en-GB" sz="2000" b="0" i="0" u="none" strike="noStrike" dirty="0">
                          <a:solidFill>
                            <a:srgbClr val="000000"/>
                          </a:solidFill>
                          <a:effectLst/>
                          <a:latin typeface="Century Gothic" panose="020B0502020202020204" pitchFamily="34" charset="0"/>
                        </a:rPr>
                        <a:t>3</a:t>
                      </a:r>
                    </a:p>
                  </a:txBody>
                  <a:tcPr marL="0" marR="0" marT="0" marB="0" anchor="ctr"/>
                </a:tc>
                <a:extLst>
                  <a:ext uri="{0D108BD9-81ED-4DB2-BD59-A6C34878D82A}">
                    <a16:rowId xmlns="" xmlns:a16="http://schemas.microsoft.com/office/drawing/2014/main" val="10011"/>
                  </a:ext>
                </a:extLst>
              </a:tr>
              <a:tr h="353445">
                <a:tc>
                  <a:txBody>
                    <a:bodyPr/>
                    <a:lstStyle/>
                    <a:p>
                      <a:pPr algn="ctr">
                        <a:spcAft>
                          <a:spcPts val="0"/>
                        </a:spcAft>
                      </a:pPr>
                      <a:r>
                        <a:rPr lang="en-GB" sz="2000" kern="100" dirty="0">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72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 xmlns:a16="http://schemas.microsoft.com/office/drawing/2014/main" val="10012"/>
                  </a:ext>
                </a:extLst>
              </a:tr>
            </a:tbl>
          </a:graphicData>
        </a:graphic>
      </p:graphicFrame>
      <p:sp>
        <p:nvSpPr>
          <p:cNvPr id="5" name="TextBox 4"/>
          <p:cNvSpPr txBox="1"/>
          <p:nvPr/>
        </p:nvSpPr>
        <p:spPr>
          <a:xfrm>
            <a:off x="7187877"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688535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47020" y="99594"/>
            <a:ext cx="1656080" cy="597617"/>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Lire</a:t>
            </a:r>
          </a:p>
        </p:txBody>
      </p:sp>
      <p:graphicFrame>
        <p:nvGraphicFramePr>
          <p:cNvPr id="6" name="Content Placeholder 5"/>
          <p:cNvGraphicFramePr>
            <a:graphicFrameLocks noGrp="1"/>
          </p:cNvGraphicFramePr>
          <p:nvPr>
            <p:ph idx="1"/>
            <p:extLst/>
          </p:nvPr>
        </p:nvGraphicFramePr>
        <p:xfrm>
          <a:off x="387926" y="930591"/>
          <a:ext cx="11305310" cy="5321120"/>
        </p:xfrm>
        <a:graphic>
          <a:graphicData uri="http://schemas.openxmlformats.org/drawingml/2006/table">
            <a:tbl>
              <a:tblPr firstRow="1" bandRow="1">
                <a:tableStyleId>{5C22544A-7EE6-4342-B048-85BDC9FD1C3A}</a:tableStyleId>
              </a:tblPr>
              <a:tblGrid>
                <a:gridCol w="925062">
                  <a:extLst>
                    <a:ext uri="{9D8B030D-6E8A-4147-A177-3AD203B41FA5}">
                      <a16:colId xmlns:a16="http://schemas.microsoft.com/office/drawing/2014/main" xmlns="" val="65936079"/>
                    </a:ext>
                  </a:extLst>
                </a:gridCol>
                <a:gridCol w="4965246">
                  <a:extLst>
                    <a:ext uri="{9D8B030D-6E8A-4147-A177-3AD203B41FA5}">
                      <a16:colId xmlns:a16="http://schemas.microsoft.com/office/drawing/2014/main" xmlns="" val="3317005183"/>
                    </a:ext>
                  </a:extLst>
                </a:gridCol>
                <a:gridCol w="2848364">
                  <a:extLst>
                    <a:ext uri="{9D8B030D-6E8A-4147-A177-3AD203B41FA5}">
                      <a16:colId xmlns:a16="http://schemas.microsoft.com/office/drawing/2014/main" xmlns="" val="2099031213"/>
                    </a:ext>
                  </a:extLst>
                </a:gridCol>
                <a:gridCol w="2566638">
                  <a:extLst>
                    <a:ext uri="{9D8B030D-6E8A-4147-A177-3AD203B41FA5}">
                      <a16:colId xmlns:a16="http://schemas.microsoft.com/office/drawing/2014/main" xmlns="" val="4293147557"/>
                    </a:ext>
                  </a:extLst>
                </a:gridCol>
              </a:tblGrid>
              <a:tr h="755572">
                <a:tc>
                  <a:txBody>
                    <a:bodyPr/>
                    <a:lstStyle/>
                    <a:p>
                      <a:endParaRPr lang="en-GB" dirty="0"/>
                    </a:p>
                  </a:txBody>
                  <a:tcPr/>
                </a:tc>
                <a:tc>
                  <a:txBody>
                    <a:bodyPr/>
                    <a:lstStyle/>
                    <a:p>
                      <a:pPr algn="ctr"/>
                      <a:endParaRPr lang="en-GB" sz="28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Being (</a:t>
                      </a:r>
                      <a:r>
                        <a:rPr lang="en-GB" sz="2400" dirty="0" err="1">
                          <a:latin typeface="Century Gothic" panose="020B0502020202020204" pitchFamily="34" charset="0"/>
                          <a:cs typeface="Calibri" panose="020F0502020204030204" pitchFamily="34" charset="0"/>
                        </a:rPr>
                        <a:t>être</a:t>
                      </a:r>
                      <a:r>
                        <a:rPr lang="en-GB" sz="2400" dirty="0">
                          <a:latin typeface="Century Gothic" panose="020B0502020202020204" pitchFamily="34" charset="0"/>
                        </a:rPr>
                        <a:t>)</a:t>
                      </a:r>
                      <a:r>
                        <a:rPr lang="en-GB" sz="2400" baseline="0" dirty="0">
                          <a:latin typeface="Century Gothic" panose="020B0502020202020204" pitchFamily="34" charset="0"/>
                        </a:rPr>
                        <a:t> </a:t>
                      </a:r>
                      <a:r>
                        <a:rPr lang="en-GB" sz="2400" dirty="0">
                          <a:latin typeface="Century Gothic" panose="020B0502020202020204" pitchFamily="34" charset="0"/>
                        </a:rPr>
                        <a:t>or </a:t>
                      </a:r>
                    </a:p>
                    <a:p>
                      <a:pPr algn="ctr"/>
                      <a:r>
                        <a:rPr lang="en-GB" sz="2400" dirty="0">
                          <a:latin typeface="Century Gothic" panose="020B0502020202020204" pitchFamily="34" charset="0"/>
                        </a:rPr>
                        <a:t>having (</a:t>
                      </a:r>
                      <a:r>
                        <a:rPr lang="en-GB" sz="2400" dirty="0" err="1">
                          <a:latin typeface="Century Gothic" panose="020B0502020202020204" pitchFamily="34" charset="0"/>
                        </a:rPr>
                        <a:t>avoir</a:t>
                      </a:r>
                      <a:r>
                        <a:rPr lang="en-GB" sz="2400" dirty="0">
                          <a:latin typeface="Century Gothic" panose="020B0502020202020204" pitchFamily="34" charset="0"/>
                        </a:rPr>
                        <a:t>)?</a:t>
                      </a:r>
                    </a:p>
                  </a:txBody>
                  <a:tcPr/>
                </a:tc>
                <a:tc>
                  <a:txBody>
                    <a:bodyPr/>
                    <a:lstStyle/>
                    <a:p>
                      <a:pPr algn="ctr"/>
                      <a:r>
                        <a:rPr lang="en-GB" sz="2400" dirty="0">
                          <a:latin typeface="Century Gothic" panose="020B0502020202020204" pitchFamily="34" charset="0"/>
                        </a:rPr>
                        <a:t>Normal </a:t>
                      </a:r>
                      <a:r>
                        <a:rPr lang="en-GB" sz="2400" dirty="0" err="1">
                          <a:latin typeface="Century Gothic" panose="020B0502020202020204" pitchFamily="34" charset="0"/>
                        </a:rPr>
                        <a:t>ou</a:t>
                      </a:r>
                      <a:r>
                        <a:rPr lang="en-GB" sz="2400" baseline="0" dirty="0">
                          <a:latin typeface="Century Gothic" panose="020B0502020202020204" pitchFamily="34" charset="0"/>
                        </a:rPr>
                        <a:t> b</a:t>
                      </a:r>
                      <a:r>
                        <a:rPr lang="en-GB" sz="2400" dirty="0">
                          <a:latin typeface="Century Gothic" panose="020B0502020202020204" pitchFamily="34" charset="0"/>
                        </a:rPr>
                        <a:t>izarre ?</a:t>
                      </a:r>
                    </a:p>
                  </a:txBody>
                  <a:tcPr/>
                </a:tc>
                <a:extLst>
                  <a:ext uri="{0D108BD9-81ED-4DB2-BD59-A6C34878D82A}">
                    <a16:rowId xmlns:a16="http://schemas.microsoft.com/office/drawing/2014/main" xmlns="" val="3585969815"/>
                  </a:ext>
                </a:extLst>
              </a:tr>
              <a:tr h="475730">
                <a:tc>
                  <a:txBody>
                    <a:bodyPr/>
                    <a:lstStyle/>
                    <a:p>
                      <a:pPr algn="ctr"/>
                      <a:r>
                        <a:rPr lang="en-GB" sz="2800" b="1" dirty="0">
                          <a:solidFill>
                            <a:srgbClr val="002060"/>
                          </a:solidFill>
                          <a:latin typeface="Century Gothic" panose="020B0502020202020204" pitchFamily="34" charset="0"/>
                        </a:rPr>
                        <a:t>1</a:t>
                      </a:r>
                    </a:p>
                  </a:txBody>
                  <a:tcPr/>
                </a:tc>
                <a:tc>
                  <a:txBody>
                    <a:bodyPr/>
                    <a:lstStyle/>
                    <a:p>
                      <a:pPr algn="l"/>
                      <a:r>
                        <a:rPr lang="fr-FR" sz="2400" b="0" noProof="0" dirty="0">
                          <a:solidFill>
                            <a:schemeClr val="accent5">
                              <a:lumMod val="50000"/>
                            </a:schemeClr>
                          </a:solidFill>
                          <a:latin typeface="Century Gothic" panose="020B0502020202020204" pitchFamily="34" charset="0"/>
                        </a:rPr>
                        <a:t>J’ai un chat.</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720189548"/>
                  </a:ext>
                </a:extLst>
              </a:tr>
              <a:tr h="475730">
                <a:tc>
                  <a:txBody>
                    <a:bodyPr/>
                    <a:lstStyle/>
                    <a:p>
                      <a:pPr algn="ctr"/>
                      <a:r>
                        <a:rPr lang="en-GB" sz="2800" b="1" dirty="0">
                          <a:solidFill>
                            <a:srgbClr val="002060"/>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chemeClr val="accent5">
                              <a:lumMod val="50000"/>
                            </a:schemeClr>
                          </a:solidFill>
                          <a:latin typeface="Century Gothic" panose="020B0502020202020204" pitchFamily="34" charset="0"/>
                        </a:rPr>
                        <a:t>Je suis un chat.</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568798639"/>
                  </a:ext>
                </a:extLst>
              </a:tr>
              <a:tr h="475730">
                <a:tc>
                  <a:txBody>
                    <a:bodyPr/>
                    <a:lstStyle/>
                    <a:p>
                      <a:pPr algn="ctr"/>
                      <a:r>
                        <a:rPr lang="en-GB" sz="2800" b="1" dirty="0">
                          <a:solidFill>
                            <a:srgbClr val="002060"/>
                          </a:solidFill>
                          <a:latin typeface="Century Gothic" panose="020B0502020202020204" pitchFamily="34" charset="0"/>
                        </a:rPr>
                        <a:t>3</a:t>
                      </a:r>
                    </a:p>
                  </a:txBody>
                  <a:tcPr/>
                </a:tc>
                <a:tc>
                  <a:txBody>
                    <a:bodyPr/>
                    <a:lstStyle/>
                    <a:p>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est </a:t>
                      </a:r>
                      <a:r>
                        <a:rPr lang="fr-FR" sz="2400" b="0" baseline="0" noProof="0" dirty="0">
                          <a:solidFill>
                            <a:schemeClr val="accent5">
                              <a:lumMod val="50000"/>
                            </a:schemeClr>
                          </a:solidFill>
                          <a:latin typeface="Century Gothic" panose="020B0502020202020204" pitchFamily="34" charset="0"/>
                        </a:rPr>
                        <a:t>un portable.</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049515245"/>
                  </a:ext>
                </a:extLst>
              </a:tr>
              <a:tr h="475730">
                <a:tc>
                  <a:txBody>
                    <a:bodyPr/>
                    <a:lstStyle/>
                    <a:p>
                      <a:pPr algn="ctr"/>
                      <a:r>
                        <a:rPr lang="en-GB" sz="2800" b="1" dirty="0">
                          <a:solidFill>
                            <a:srgbClr val="002060"/>
                          </a:solidFill>
                          <a:latin typeface="Century Gothic" panose="020B0502020202020204" pitchFamily="34" charset="0"/>
                        </a:rPr>
                        <a:t>4</a:t>
                      </a:r>
                    </a:p>
                  </a:txBody>
                  <a:tcPr/>
                </a:tc>
                <a:tc>
                  <a:txBody>
                    <a:bodyPr/>
                    <a:lstStyle/>
                    <a:p>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es aimable.</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318049299"/>
                  </a:ext>
                </a:extLst>
              </a:tr>
              <a:tr h="475730">
                <a:tc>
                  <a:txBody>
                    <a:bodyPr/>
                    <a:lstStyle/>
                    <a:p>
                      <a:pPr algn="ctr"/>
                      <a:r>
                        <a:rPr lang="en-GB" sz="2800" b="1" dirty="0">
                          <a:solidFill>
                            <a:srgbClr val="002060"/>
                          </a:solidFill>
                          <a:latin typeface="Century Gothic" panose="020B0502020202020204" pitchFamily="34" charset="0"/>
                        </a:rPr>
                        <a:t>5</a:t>
                      </a:r>
                    </a:p>
                  </a:txBody>
                  <a:tcPr/>
                </a:tc>
                <a:tc>
                  <a:txBody>
                    <a:bodyPr/>
                    <a:lstStyle/>
                    <a:p>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a </a:t>
                      </a:r>
                      <a:r>
                        <a:rPr lang="fr-FR" sz="2400" b="0" baseline="0" noProof="0" dirty="0">
                          <a:solidFill>
                            <a:schemeClr val="accent5">
                              <a:lumMod val="50000"/>
                            </a:schemeClr>
                          </a:solidFill>
                          <a:latin typeface="Century Gothic" panose="020B0502020202020204" pitchFamily="34" charset="0"/>
                        </a:rPr>
                        <a:t>un portable.</a:t>
                      </a:r>
                      <a:endParaRPr lang="fr-FR" sz="240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333934784"/>
                  </a:ext>
                </a:extLst>
              </a:tr>
              <a:tr h="475730">
                <a:tc>
                  <a:txBody>
                    <a:bodyPr/>
                    <a:lstStyle/>
                    <a:p>
                      <a:pPr algn="ctr"/>
                      <a:r>
                        <a:rPr lang="en-GB" sz="2800" b="1" dirty="0">
                          <a:solidFill>
                            <a:srgbClr val="002060"/>
                          </a:solidFill>
                          <a:latin typeface="Century Gothic" panose="020B0502020202020204" pitchFamily="34" charset="0"/>
                        </a:rPr>
                        <a:t>6</a:t>
                      </a:r>
                    </a:p>
                  </a:txBody>
                  <a:tcPr/>
                </a:tc>
                <a:tc>
                  <a:txBody>
                    <a:bodyPr/>
                    <a:lstStyle/>
                    <a:p>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as </a:t>
                      </a:r>
                      <a:r>
                        <a:rPr lang="fr-FR" sz="2400" noProof="0" dirty="0">
                          <a:solidFill>
                            <a:schemeClr val="accent5">
                              <a:lumMod val="50000"/>
                            </a:schemeClr>
                          </a:solidFill>
                          <a:latin typeface="Century Gothic" panose="020B0502020202020204" pitchFamily="34" charset="0"/>
                        </a:rPr>
                        <a:t>un professeur.</a:t>
                      </a: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3033093083"/>
                  </a:ext>
                </a:extLst>
              </a:tr>
              <a:tr h="633628">
                <a:tc>
                  <a:txBody>
                    <a:bodyPr/>
                    <a:lstStyle/>
                    <a:p>
                      <a:pPr algn="ctr"/>
                      <a:r>
                        <a:rPr lang="en-GB" sz="2800" b="1" dirty="0">
                          <a:solidFill>
                            <a:srgbClr val="002060"/>
                          </a:solidFill>
                          <a:latin typeface="Century Gothic" panose="020B0502020202020204" pitchFamily="34" charset="0"/>
                        </a:rPr>
                        <a:t>7</a:t>
                      </a:r>
                    </a:p>
                  </a:txBody>
                  <a:tcPr/>
                </a:tc>
                <a:tc>
                  <a:txBody>
                    <a:bodyPr/>
                    <a:lstStyle/>
                    <a:p>
                      <a:r>
                        <a:rPr lang="fr-FR" sz="2400" noProof="0" dirty="0">
                          <a:solidFill>
                            <a:srgbClr val="002060"/>
                          </a:solidFill>
                          <a:latin typeface="Century Gothic" panose="020B0502020202020204" pitchFamily="34" charset="0"/>
                        </a:rPr>
                        <a:t>I</a:t>
                      </a:r>
                      <a:r>
                        <a:rPr lang="fr-FR" sz="2400" noProof="0" dirty="0">
                          <a:solidFill>
                            <a:schemeClr val="accent5">
                              <a:lumMod val="50000"/>
                            </a:schemeClr>
                          </a:solidFill>
                          <a:latin typeface="Century Gothic" panose="020B0502020202020204" pitchFamily="34" charset="0"/>
                        </a:rPr>
                        <a:t>l est </a:t>
                      </a:r>
                      <a:r>
                        <a:rPr lang="fr-FR" sz="2400" b="0" i="0" u="none" strike="noStrike" kern="1200" noProof="0" dirty="0">
                          <a:solidFill>
                            <a:srgbClr val="002060"/>
                          </a:solidFill>
                          <a:effectLst/>
                          <a:latin typeface="Century Gothic" panose="020B0502020202020204" pitchFamily="34" charset="0"/>
                          <a:ea typeface="+mn-ea"/>
                          <a:cs typeface="+mn-cs"/>
                        </a:rPr>
                        <a:t>calme.</a:t>
                      </a:r>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1324345315"/>
                  </a:ext>
                </a:extLst>
              </a:tr>
              <a:tr h="755572">
                <a:tc>
                  <a:txBody>
                    <a:bodyPr/>
                    <a:lstStyle/>
                    <a:p>
                      <a:pPr algn="ctr"/>
                      <a:r>
                        <a:rPr lang="en-GB" sz="2800" b="1" dirty="0">
                          <a:solidFill>
                            <a:srgbClr val="002060"/>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latin typeface="Century Gothic" panose="020B0502020202020204" pitchFamily="34" charset="0"/>
                        </a:rPr>
                        <a:t>Il a</a:t>
                      </a:r>
                      <a:r>
                        <a:rPr lang="fr-FR" sz="2400" baseline="0" noProof="0" dirty="0">
                          <a:solidFill>
                            <a:schemeClr val="accent5">
                              <a:lumMod val="50000"/>
                            </a:schemeClr>
                          </a:solidFill>
                          <a:latin typeface="Century Gothic" panose="020B0502020202020204" pitchFamily="34" charset="0"/>
                        </a:rPr>
                        <a:t> un ordinateur</a:t>
                      </a:r>
                      <a:r>
                        <a:rPr lang="fr-FR" sz="2400" b="0" i="0" u="none" strike="noStrike" kern="1200" noProof="0" dirty="0">
                          <a:solidFill>
                            <a:srgbClr val="002060"/>
                          </a:solidFill>
                          <a:effectLst/>
                          <a:latin typeface="Century Gothic" panose="020B0502020202020204" pitchFamily="34" charset="0"/>
                          <a:ea typeface="+mn-ea"/>
                          <a:cs typeface="+mn-cs"/>
                        </a:rPr>
                        <a:t>.</a:t>
                      </a:r>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016188903"/>
                  </a:ext>
                </a:extLst>
              </a:tr>
            </a:tbl>
          </a:graphicData>
        </a:graphic>
      </p:graphicFrame>
      <p:sp>
        <p:nvSpPr>
          <p:cNvPr id="2" name="TextBox 1"/>
          <p:cNvSpPr txBox="1"/>
          <p:nvPr/>
        </p:nvSpPr>
        <p:spPr>
          <a:xfrm>
            <a:off x="387926" y="84094"/>
            <a:ext cx="1050489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Say whether each sentence </a:t>
            </a:r>
            <a:r>
              <a:rPr lang="en-GB" sz="2400" dirty="0" smtClean="0">
                <a:solidFill>
                  <a:srgbClr val="002060"/>
                </a:solidFill>
                <a:latin typeface="Century Gothic" panose="020B0502020202020204" pitchFamily="34" charset="0"/>
              </a:rPr>
              <a:t>is about </a:t>
            </a:r>
            <a:r>
              <a:rPr lang="en-GB" sz="2400" dirty="0">
                <a:solidFill>
                  <a:srgbClr val="002060"/>
                </a:solidFill>
                <a:latin typeface="Century Gothic" panose="020B0502020202020204" pitchFamily="34" charset="0"/>
              </a:rPr>
              <a:t>‘being’ or ‘having’.</a:t>
            </a:r>
          </a:p>
          <a:p>
            <a:r>
              <a:rPr lang="en-GB" sz="2400" dirty="0">
                <a:solidFill>
                  <a:srgbClr val="002060"/>
                </a:solidFill>
                <a:latin typeface="Century Gothic" panose="020B0502020202020204" pitchFamily="34" charset="0"/>
              </a:rPr>
              <a:t>Do you think each sentence is ‘normal’ or ‘strange’ (bizarre)? </a:t>
            </a:r>
          </a:p>
        </p:txBody>
      </p:sp>
      <p:sp>
        <p:nvSpPr>
          <p:cNvPr id="7" name="TextBox 6"/>
          <p:cNvSpPr txBox="1"/>
          <p:nvPr/>
        </p:nvSpPr>
        <p:spPr>
          <a:xfrm>
            <a:off x="7033166" y="6485091"/>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 &amp; Emma Marsden</a:t>
            </a:r>
          </a:p>
        </p:txBody>
      </p:sp>
      <p:sp>
        <p:nvSpPr>
          <p:cNvPr id="11" name="TextBox 10"/>
          <p:cNvSpPr txBox="1"/>
          <p:nvPr/>
        </p:nvSpPr>
        <p:spPr>
          <a:xfrm>
            <a:off x="7002088" y="1730588"/>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having</a:t>
            </a:r>
          </a:p>
        </p:txBody>
      </p:sp>
      <p:sp>
        <p:nvSpPr>
          <p:cNvPr id="12" name="TextBox 11"/>
          <p:cNvSpPr txBox="1"/>
          <p:nvPr/>
        </p:nvSpPr>
        <p:spPr>
          <a:xfrm>
            <a:off x="7002088" y="2299597"/>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being</a:t>
            </a:r>
          </a:p>
        </p:txBody>
      </p:sp>
      <p:sp>
        <p:nvSpPr>
          <p:cNvPr id="15" name="TextBox 14"/>
          <p:cNvSpPr txBox="1"/>
          <p:nvPr/>
        </p:nvSpPr>
        <p:spPr>
          <a:xfrm>
            <a:off x="7033166" y="2819833"/>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being</a:t>
            </a:r>
          </a:p>
        </p:txBody>
      </p:sp>
      <p:sp>
        <p:nvSpPr>
          <p:cNvPr id="16" name="TextBox 15"/>
          <p:cNvSpPr txBox="1"/>
          <p:nvPr/>
        </p:nvSpPr>
        <p:spPr>
          <a:xfrm>
            <a:off x="7033165" y="3380508"/>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being</a:t>
            </a:r>
          </a:p>
        </p:txBody>
      </p:sp>
      <p:sp>
        <p:nvSpPr>
          <p:cNvPr id="17" name="TextBox 16"/>
          <p:cNvSpPr txBox="1"/>
          <p:nvPr/>
        </p:nvSpPr>
        <p:spPr>
          <a:xfrm>
            <a:off x="7002087" y="3841491"/>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having</a:t>
            </a:r>
          </a:p>
        </p:txBody>
      </p:sp>
      <p:sp>
        <p:nvSpPr>
          <p:cNvPr id="18" name="TextBox 17"/>
          <p:cNvSpPr txBox="1"/>
          <p:nvPr/>
        </p:nvSpPr>
        <p:spPr>
          <a:xfrm>
            <a:off x="7002086" y="4408577"/>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having</a:t>
            </a:r>
          </a:p>
        </p:txBody>
      </p:sp>
      <p:sp>
        <p:nvSpPr>
          <p:cNvPr id="19" name="TextBox 18"/>
          <p:cNvSpPr txBox="1"/>
          <p:nvPr/>
        </p:nvSpPr>
        <p:spPr>
          <a:xfrm>
            <a:off x="7002085" y="5007935"/>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being</a:t>
            </a:r>
          </a:p>
        </p:txBody>
      </p:sp>
      <p:sp>
        <p:nvSpPr>
          <p:cNvPr id="21" name="TextBox 20"/>
          <p:cNvSpPr txBox="1"/>
          <p:nvPr/>
        </p:nvSpPr>
        <p:spPr>
          <a:xfrm>
            <a:off x="7002084" y="5626695"/>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having</a:t>
            </a:r>
          </a:p>
        </p:txBody>
      </p:sp>
    </p:spTree>
    <p:extLst>
      <p:ext uri="{BB962C8B-B14F-4D97-AF65-F5344CB8AC3E}">
        <p14:creationId xmlns:p14="http://schemas.microsoft.com/office/powerpoint/2010/main" val="5847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8" grpId="0"/>
      <p:bldP spid="19"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46266" y="99594"/>
            <a:ext cx="1756833" cy="584775"/>
          </a:xfrm>
          <a:prstGeom prst="rect">
            <a:avLst/>
          </a:prstGeom>
          <a:noFill/>
        </p:spPr>
        <p:txBody>
          <a:bodyPr wrap="square" rtlCol="0">
            <a:spAutoFit/>
          </a:bodyPr>
          <a:lstStyle/>
          <a:p>
            <a:pPr algn="ctr">
              <a:defRPr/>
            </a:pPr>
            <a:r>
              <a:rPr lang="en-GB" sz="3200" b="1" dirty="0" err="1">
                <a:solidFill>
                  <a:srgbClr val="002060"/>
                </a:solidFill>
                <a:latin typeface="Century Gothic" panose="020B0502020202020204" pitchFamily="34" charset="0"/>
              </a:rPr>
              <a:t>Écouter</a:t>
            </a:r>
            <a:endParaRPr lang="en-GB" sz="3200" b="1" dirty="0">
              <a:solidFill>
                <a:srgbClr val="002060"/>
              </a:solidFill>
              <a:latin typeface="Century Gothic" panose="020B0502020202020204" pitchFamily="34" charset="0"/>
            </a:endParaRPr>
          </a:p>
        </p:txBody>
      </p:sp>
      <p:graphicFrame>
        <p:nvGraphicFramePr>
          <p:cNvPr id="6" name="Content Placeholder 5"/>
          <p:cNvGraphicFramePr>
            <a:graphicFrameLocks noGrp="1"/>
          </p:cNvGraphicFramePr>
          <p:nvPr>
            <p:ph idx="1"/>
            <p:extLst/>
          </p:nvPr>
        </p:nvGraphicFramePr>
        <p:xfrm>
          <a:off x="590532" y="1162596"/>
          <a:ext cx="10549576" cy="5182783"/>
        </p:xfrm>
        <a:graphic>
          <a:graphicData uri="http://schemas.openxmlformats.org/drawingml/2006/table">
            <a:tbl>
              <a:tblPr firstRow="1" bandRow="1">
                <a:tableStyleId>{5C22544A-7EE6-4342-B048-85BDC9FD1C3A}</a:tableStyleId>
              </a:tblPr>
              <a:tblGrid>
                <a:gridCol w="960630">
                  <a:extLst>
                    <a:ext uri="{9D8B030D-6E8A-4147-A177-3AD203B41FA5}">
                      <a16:colId xmlns:a16="http://schemas.microsoft.com/office/drawing/2014/main" xmlns="" val="65936079"/>
                    </a:ext>
                  </a:extLst>
                </a:gridCol>
                <a:gridCol w="4794473">
                  <a:extLst>
                    <a:ext uri="{9D8B030D-6E8A-4147-A177-3AD203B41FA5}">
                      <a16:colId xmlns:a16="http://schemas.microsoft.com/office/drawing/2014/main" xmlns="" val="3317005183"/>
                    </a:ext>
                  </a:extLst>
                </a:gridCol>
                <a:gridCol w="4794473">
                  <a:extLst>
                    <a:ext uri="{9D8B030D-6E8A-4147-A177-3AD203B41FA5}">
                      <a16:colId xmlns:a16="http://schemas.microsoft.com/office/drawing/2014/main" xmlns="" val="4293147557"/>
                    </a:ext>
                  </a:extLst>
                </a:gridCol>
              </a:tblGrid>
              <a:tr h="567628">
                <a:tc>
                  <a:txBody>
                    <a:bodyPr/>
                    <a:lstStyle/>
                    <a:p>
                      <a:endParaRPr lang="en-GB" dirty="0"/>
                    </a:p>
                  </a:txBody>
                  <a:tcPr/>
                </a:tc>
                <a:tc>
                  <a:txBody>
                    <a:bodyPr/>
                    <a:lstStyle/>
                    <a:p>
                      <a:pPr algn="ctr"/>
                      <a:r>
                        <a:rPr lang="en-GB" sz="2800" dirty="0">
                          <a:latin typeface="Century Gothic" panose="020B0502020202020204" pitchFamily="34" charset="0"/>
                        </a:rPr>
                        <a:t>having</a:t>
                      </a:r>
                    </a:p>
                  </a:txBody>
                  <a:tcPr/>
                </a:tc>
                <a:tc>
                  <a:txBody>
                    <a:bodyPr/>
                    <a:lstStyle/>
                    <a:p>
                      <a:pPr algn="ctr"/>
                      <a:r>
                        <a:rPr lang="en-GB" sz="2800" dirty="0">
                          <a:latin typeface="Century Gothic" panose="020B0502020202020204" pitchFamily="34" charset="0"/>
                        </a:rPr>
                        <a:t>being</a:t>
                      </a:r>
                    </a:p>
                  </a:txBody>
                  <a:tcPr/>
                </a:tc>
                <a:extLst>
                  <a:ext uri="{0D108BD9-81ED-4DB2-BD59-A6C34878D82A}">
                    <a16:rowId xmlns:a16="http://schemas.microsoft.com/office/drawing/2014/main" xmlns="" val="3585969815"/>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en-GB" dirty="0"/>
                    </a:p>
                  </a:txBody>
                  <a:tcPr anchor="ctr"/>
                </a:tc>
                <a:tc>
                  <a:txBody>
                    <a:bodyPr/>
                    <a:lstStyle/>
                    <a:p>
                      <a:r>
                        <a:rPr lang="en-GB" dirty="0"/>
                        <a:t>           </a:t>
                      </a:r>
                      <a:endParaRPr lang="en-GB" sz="2400" dirty="0">
                        <a:latin typeface="Century Gothic" panose="020B0502020202020204" pitchFamily="34" charset="0"/>
                      </a:endParaRPr>
                    </a:p>
                  </a:txBody>
                  <a:tcPr/>
                </a:tc>
                <a:extLst>
                  <a:ext uri="{0D108BD9-81ED-4DB2-BD59-A6C34878D82A}">
                    <a16:rowId xmlns:a16="http://schemas.microsoft.com/office/drawing/2014/main" xmlns="" val="720189548"/>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568798639"/>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2049515245"/>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1318049299"/>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2333934784"/>
                  </a:ext>
                </a:extLst>
              </a:tr>
              <a:tr h="641759">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3033093083"/>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1324345315"/>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4016188903"/>
                  </a:ext>
                </a:extLst>
              </a:tr>
            </a:tbl>
          </a:graphicData>
        </a:graphic>
      </p:graphicFrame>
      <p:sp>
        <p:nvSpPr>
          <p:cNvPr id="2" name="TextBox 1"/>
          <p:cNvSpPr txBox="1"/>
          <p:nvPr/>
        </p:nvSpPr>
        <p:spPr>
          <a:xfrm>
            <a:off x="769121" y="226307"/>
            <a:ext cx="914810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Are the sentences you hear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Write the English sentence in the correct column.</a:t>
            </a:r>
          </a:p>
        </p:txBody>
      </p:sp>
      <p:sp>
        <p:nvSpPr>
          <p:cNvPr id="3" name="Action Button: Custom 2">
            <a:hlinkClick r:id="" action="ppaction://noaction" highlightClick="1">
              <a:snd r:embed="rId3" name="week 5_slide 4_item 1.wav"/>
            </a:hlinkClick>
          </p:cNvPr>
          <p:cNvSpPr/>
          <p:nvPr/>
        </p:nvSpPr>
        <p:spPr>
          <a:xfrm>
            <a:off x="811872" y="1730613"/>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latin typeface="Century Gothic" panose="020B0502020202020204" pitchFamily="34" charset="0"/>
              </a:rPr>
              <a:t>1</a:t>
            </a:r>
            <a:endParaRPr lang="en-GB" sz="2800" b="1" dirty="0">
              <a:solidFill>
                <a:srgbClr val="002060"/>
              </a:solidFill>
              <a:latin typeface="Century Gothic" panose="020B0502020202020204" pitchFamily="34" charset="0"/>
            </a:endParaRPr>
          </a:p>
        </p:txBody>
      </p:sp>
      <p:sp>
        <p:nvSpPr>
          <p:cNvPr id="15" name="Action Button: Custom 14">
            <a:hlinkClick r:id="" action="ppaction://noaction" highlightClick="1">
              <a:snd r:embed="rId4" name="week 5_slide 4_item 2.wav"/>
            </a:hlinkClick>
          </p:cNvPr>
          <p:cNvSpPr/>
          <p:nvPr/>
        </p:nvSpPr>
        <p:spPr>
          <a:xfrm>
            <a:off x="811872" y="2302033"/>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16" name="Action Button: Custom 15">
            <a:hlinkClick r:id="" action="ppaction://noaction" highlightClick="1">
              <a:snd r:embed="rId5" name="week 5_slide 4_item 3.wav"/>
            </a:hlinkClick>
          </p:cNvPr>
          <p:cNvSpPr/>
          <p:nvPr/>
        </p:nvSpPr>
        <p:spPr>
          <a:xfrm>
            <a:off x="811872" y="2900139"/>
            <a:ext cx="576470" cy="54245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17" name="Action Button: Custom 16">
            <a:hlinkClick r:id="" action="ppaction://noaction" highlightClick="1">
              <a:snd r:embed="rId6" name="week 5_slide 4_item 4b.wav"/>
            </a:hlinkClick>
          </p:cNvPr>
          <p:cNvSpPr/>
          <p:nvPr/>
        </p:nvSpPr>
        <p:spPr>
          <a:xfrm>
            <a:off x="811872" y="3484470"/>
            <a:ext cx="576470" cy="52416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733" y="2362377"/>
            <a:ext cx="498794" cy="51957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7623" y="3390015"/>
            <a:ext cx="498794" cy="51957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733" y="2904628"/>
            <a:ext cx="498794" cy="51957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306" y="5652291"/>
            <a:ext cx="498794" cy="51957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733" y="4013002"/>
            <a:ext cx="498794" cy="51957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4431" y="5120262"/>
            <a:ext cx="498794" cy="51957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2060" y="4503348"/>
            <a:ext cx="471165" cy="49079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4431" y="1740248"/>
            <a:ext cx="498794" cy="519576"/>
          </a:xfrm>
          <a:prstGeom prst="rect">
            <a:avLst/>
          </a:prstGeom>
        </p:spPr>
      </p:pic>
      <p:sp>
        <p:nvSpPr>
          <p:cNvPr id="5" name="TextBox 4"/>
          <p:cNvSpPr txBox="1"/>
          <p:nvPr/>
        </p:nvSpPr>
        <p:spPr>
          <a:xfrm>
            <a:off x="7445388" y="1759569"/>
            <a:ext cx="3539613"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a:t>
            </a:r>
            <a:endParaRPr lang="en-GB" sz="2400" dirty="0">
              <a:solidFill>
                <a:prstClr val="black"/>
              </a:solidFill>
            </a:endParaRPr>
          </a:p>
        </p:txBody>
      </p:sp>
      <p:sp>
        <p:nvSpPr>
          <p:cNvPr id="29" name="TextBox 28"/>
          <p:cNvSpPr txBox="1"/>
          <p:nvPr/>
        </p:nvSpPr>
        <p:spPr>
          <a:xfrm>
            <a:off x="7806711" y="5345174"/>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You are kind.</a:t>
            </a:r>
            <a:endParaRPr lang="en-GB" sz="2000" dirty="0">
              <a:solidFill>
                <a:prstClr val="black"/>
              </a:solidFill>
            </a:endParaRPr>
          </a:p>
        </p:txBody>
      </p:sp>
      <p:sp>
        <p:nvSpPr>
          <p:cNvPr id="30" name="TextBox 29"/>
          <p:cNvSpPr txBox="1"/>
          <p:nvPr/>
        </p:nvSpPr>
        <p:spPr>
          <a:xfrm>
            <a:off x="2481832" y="5779985"/>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 have an interesting friend.</a:t>
            </a:r>
          </a:p>
        </p:txBody>
      </p:sp>
      <p:sp>
        <p:nvSpPr>
          <p:cNvPr id="32" name="TextBox 31"/>
          <p:cNvSpPr txBox="1"/>
          <p:nvPr/>
        </p:nvSpPr>
        <p:spPr>
          <a:xfrm>
            <a:off x="7268069" y="1928157"/>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He is a nice teacher.</a:t>
            </a:r>
            <a:endParaRPr lang="en-GB" sz="2000" dirty="0">
              <a:solidFill>
                <a:prstClr val="black"/>
              </a:solidFill>
            </a:endParaRPr>
          </a:p>
        </p:txBody>
      </p:sp>
      <p:sp>
        <p:nvSpPr>
          <p:cNvPr id="33" name="TextBox 32"/>
          <p:cNvSpPr txBox="1"/>
          <p:nvPr/>
        </p:nvSpPr>
        <p:spPr>
          <a:xfrm>
            <a:off x="2363527" y="2458702"/>
            <a:ext cx="460705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He has an interesting teacher.</a:t>
            </a:r>
            <a:endParaRPr lang="en-GB" sz="2000" dirty="0">
              <a:solidFill>
                <a:prstClr val="black"/>
              </a:solidFill>
            </a:endParaRPr>
          </a:p>
        </p:txBody>
      </p:sp>
      <p:sp>
        <p:nvSpPr>
          <p:cNvPr id="34" name="TextBox 33"/>
          <p:cNvSpPr txBox="1"/>
          <p:nvPr/>
        </p:nvSpPr>
        <p:spPr>
          <a:xfrm>
            <a:off x="2593932" y="3024094"/>
            <a:ext cx="3840416"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She has a funny friend.</a:t>
            </a:r>
            <a:endParaRPr lang="en-GB" sz="2000" dirty="0">
              <a:solidFill>
                <a:prstClr val="black"/>
              </a:solidFill>
            </a:endParaRPr>
          </a:p>
        </p:txBody>
      </p:sp>
      <p:sp>
        <p:nvSpPr>
          <p:cNvPr id="35" name="TextBox 34"/>
          <p:cNvSpPr txBox="1"/>
          <p:nvPr/>
        </p:nvSpPr>
        <p:spPr>
          <a:xfrm>
            <a:off x="7817163" y="3583149"/>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 am French.</a:t>
            </a:r>
            <a:endParaRPr lang="en-GB" sz="2000" dirty="0">
              <a:solidFill>
                <a:prstClr val="black"/>
              </a:solidFill>
            </a:endParaRPr>
          </a:p>
        </p:txBody>
      </p:sp>
      <p:sp>
        <p:nvSpPr>
          <p:cNvPr id="36" name="TextBox 35"/>
          <p:cNvSpPr txBox="1"/>
          <p:nvPr/>
        </p:nvSpPr>
        <p:spPr>
          <a:xfrm>
            <a:off x="2254831" y="4127863"/>
            <a:ext cx="4125261"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Do you have an English friend?</a:t>
            </a:r>
            <a:endParaRPr lang="en-GB" sz="2000" dirty="0">
              <a:solidFill>
                <a:prstClr val="black"/>
              </a:solidFill>
            </a:endParaRPr>
          </a:p>
        </p:txBody>
      </p:sp>
      <p:sp>
        <p:nvSpPr>
          <p:cNvPr id="37" name="TextBox 36"/>
          <p:cNvSpPr txBox="1"/>
          <p:nvPr/>
        </p:nvSpPr>
        <p:spPr>
          <a:xfrm>
            <a:off x="7371213" y="4688483"/>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She is a nice woman.</a:t>
            </a:r>
            <a:endParaRPr lang="en-GB" sz="2000" dirty="0">
              <a:solidFill>
                <a:prstClr val="black"/>
              </a:solidFill>
            </a:endParaRPr>
          </a:p>
        </p:txBody>
      </p:sp>
      <p:sp>
        <p:nvSpPr>
          <p:cNvPr id="38" name="TextBox 37"/>
          <p:cNvSpPr txBox="1"/>
          <p:nvPr/>
        </p:nvSpPr>
        <p:spPr>
          <a:xfrm>
            <a:off x="7033166" y="6485091"/>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 &amp; Emma Marsden</a:t>
            </a:r>
          </a:p>
        </p:txBody>
      </p:sp>
      <p:sp>
        <p:nvSpPr>
          <p:cNvPr id="40" name="Action Button: Custom 39">
            <a:hlinkClick r:id="" action="ppaction://noaction" highlightClick="1">
              <a:snd r:embed="rId8" name="week 5_slide 4_item 5.wav"/>
            </a:hlinkClick>
          </p:cNvPr>
          <p:cNvSpPr/>
          <p:nvPr/>
        </p:nvSpPr>
        <p:spPr>
          <a:xfrm>
            <a:off x="811872" y="4057970"/>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41" name="Action Button: Custom 40">
            <a:hlinkClick r:id="" action="ppaction://noaction" highlightClick="1">
              <a:snd r:embed="rId9" name="week 5_slide 4_item 6.wav"/>
            </a:hlinkClick>
          </p:cNvPr>
          <p:cNvSpPr/>
          <p:nvPr/>
        </p:nvSpPr>
        <p:spPr>
          <a:xfrm>
            <a:off x="811872" y="4623876"/>
            <a:ext cx="576470" cy="56462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42" name="Action Button: Custom 41">
            <a:hlinkClick r:id="" action="ppaction://noaction" highlightClick="1">
              <a:snd r:embed="rId10" name="week 5_slide 4_item 7.wav"/>
            </a:hlinkClick>
          </p:cNvPr>
          <p:cNvSpPr/>
          <p:nvPr/>
        </p:nvSpPr>
        <p:spPr>
          <a:xfrm>
            <a:off x="809811" y="5223548"/>
            <a:ext cx="576470" cy="48134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43" name="Action Button: Custom 42">
            <a:hlinkClick r:id="" action="ppaction://noaction" highlightClick="1">
              <a:snd r:embed="rId11" name="week 5_slide 4_item 8.wav"/>
            </a:hlinkClick>
          </p:cNvPr>
          <p:cNvSpPr/>
          <p:nvPr/>
        </p:nvSpPr>
        <p:spPr>
          <a:xfrm>
            <a:off x="809811" y="5763793"/>
            <a:ext cx="576470" cy="548811"/>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8</a:t>
            </a:r>
          </a:p>
        </p:txBody>
      </p:sp>
    </p:spTree>
    <p:extLst>
      <p:ext uri="{BB962C8B-B14F-4D97-AF65-F5344CB8AC3E}">
        <p14:creationId xmlns:p14="http://schemas.microsoft.com/office/powerpoint/2010/main" val="12945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Output activities (trapping the forms)</a:t>
            </a:r>
          </a:p>
        </p:txBody>
      </p:sp>
      <p:sp>
        <p:nvSpPr>
          <p:cNvPr id="5" name="Content Placeholder 2"/>
          <p:cNvSpPr txBox="1">
            <a:spLocks/>
          </p:cNvSpPr>
          <p:nvPr/>
        </p:nvSpPr>
        <p:spPr>
          <a:xfrm>
            <a:off x="676775" y="1636849"/>
            <a:ext cx="1138688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E87D1E"/>
              </a:buClr>
              <a:buSzPts val="2000"/>
              <a:buFont typeface="Arial" panose="020B0604020202020204" pitchFamily="34" charset="0"/>
              <a:buNone/>
            </a:pPr>
            <a:r>
              <a:rPr lang="en-GB" b="1" i="1" dirty="0">
                <a:solidFill>
                  <a:srgbClr val="104F75"/>
                </a:solidFill>
                <a:ea typeface="Calibri"/>
                <a:cs typeface="Calibri"/>
                <a:sym typeface="Calibri"/>
              </a:rPr>
              <a:t>Key grammar recommendations from the Pedagogy Review</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Provide an explicit but succinct description of the grammatical feature to be taught</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Provide practice of the grammar point in ‘input language’ (reading / listening)</a:t>
            </a:r>
          </a:p>
          <a:p>
            <a:pPr>
              <a:buClr>
                <a:srgbClr val="E87D1E"/>
              </a:buClr>
              <a:buSzPts val="2000"/>
              <a:buFont typeface="Noto Sans Symbols"/>
              <a:buChar char="▪"/>
            </a:pPr>
            <a:r>
              <a:rPr lang="en-GB" b="1" dirty="0">
                <a:solidFill>
                  <a:srgbClr val="104F75"/>
                </a:solidFill>
                <a:ea typeface="Calibri"/>
                <a:cs typeface="Calibri"/>
                <a:sym typeface="Calibri"/>
              </a:rPr>
              <a:t>Provide practice in productive use of the features being taught</a:t>
            </a:r>
            <a:endParaRPr lang="en-GB" b="1"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Practice productive use in free writing and speech in a range of contexts</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Utilise standard grammatical terminology</a:t>
            </a:r>
            <a:endParaRPr lang="en-GB" dirty="0">
              <a:solidFill>
                <a:srgbClr val="4472C4">
                  <a:lumMod val="50000"/>
                </a:srgbClr>
              </a:solidFill>
            </a:endParaRPr>
          </a:p>
          <a:p>
            <a:pPr>
              <a:buClr>
                <a:srgbClr val="E87D1E"/>
              </a:buClr>
              <a:buSzPts val="2000"/>
              <a:buFont typeface="Noto Sans Symbols"/>
              <a:buChar char="▪"/>
            </a:pPr>
            <a:r>
              <a:rPr lang="en-GB" dirty="0">
                <a:solidFill>
                  <a:srgbClr val="104F75"/>
                </a:solidFill>
                <a:ea typeface="Calibri"/>
                <a:cs typeface="Calibri"/>
                <a:sym typeface="Calibri"/>
              </a:rPr>
              <a:t>Build on knowledge developed at key stage 2</a:t>
            </a:r>
            <a:endParaRPr lang="en-GB" dirty="0">
              <a:solidFill>
                <a:srgbClr val="4472C4">
                  <a:lumMod val="50000"/>
                </a:srgbClr>
              </a:solidFill>
            </a:endParaRPr>
          </a:p>
          <a:p>
            <a:endParaRPr lang="en-GB" dirty="0">
              <a:solidFill>
                <a:srgbClr val="4472C4">
                  <a:lumMod val="50000"/>
                </a:srgbClr>
              </a:solidFill>
            </a:endParaRPr>
          </a:p>
        </p:txBody>
      </p:sp>
    </p:spTree>
    <p:extLst>
      <p:ext uri="{BB962C8B-B14F-4D97-AF65-F5344CB8AC3E}">
        <p14:creationId xmlns:p14="http://schemas.microsoft.com/office/powerpoint/2010/main" val="18035776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46266" y="99594"/>
            <a:ext cx="1756833" cy="1077218"/>
          </a:xfrm>
          <a:prstGeom prst="rect">
            <a:avLst/>
          </a:prstGeom>
          <a:noFill/>
        </p:spPr>
        <p:txBody>
          <a:bodyPr wrap="square" rtlCol="0">
            <a:spAutoFit/>
          </a:bodyPr>
          <a:lstStyle/>
          <a:p>
            <a:pPr algn="ctr">
              <a:defRPr/>
            </a:pPr>
            <a:r>
              <a:rPr lang="en-GB" sz="3200" b="1" dirty="0" err="1">
                <a:solidFill>
                  <a:srgbClr val="002060"/>
                </a:solidFill>
                <a:latin typeface="Century Gothic" panose="020B0502020202020204" pitchFamily="34" charset="0"/>
              </a:rPr>
              <a:t>Parler</a:t>
            </a:r>
            <a:r>
              <a:rPr lang="en-GB" sz="3200" b="1" dirty="0">
                <a:solidFill>
                  <a:srgbClr val="002060"/>
                </a:solidFill>
                <a:latin typeface="Century Gothic" panose="020B0502020202020204" pitchFamily="34" charset="0"/>
              </a:rPr>
              <a:t>/</a:t>
            </a:r>
          </a:p>
          <a:p>
            <a:pPr algn="ctr">
              <a:defRPr/>
            </a:pPr>
            <a:r>
              <a:rPr lang="en-GB" sz="3200" b="1" dirty="0" err="1">
                <a:solidFill>
                  <a:srgbClr val="002060"/>
                </a:solidFill>
                <a:latin typeface="Century Gothic" panose="020B0502020202020204" pitchFamily="34" charset="0"/>
              </a:rPr>
              <a:t>Écrire</a:t>
            </a:r>
            <a:endParaRPr lang="en-GB" sz="3200" b="1" dirty="0">
              <a:solidFill>
                <a:srgbClr val="002060"/>
              </a:solidFill>
              <a:latin typeface="Century Gothic" panose="020B0502020202020204" pitchFamily="34" charset="0"/>
            </a:endParaRPr>
          </a:p>
        </p:txBody>
      </p:sp>
      <p:sp>
        <p:nvSpPr>
          <p:cNvPr id="20" name="TextBox 19"/>
          <p:cNvSpPr txBox="1"/>
          <p:nvPr/>
        </p:nvSpPr>
        <p:spPr>
          <a:xfrm>
            <a:off x="7836452" y="6487183"/>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a:t>
            </a:r>
          </a:p>
        </p:txBody>
      </p:sp>
      <p:graphicFrame>
        <p:nvGraphicFramePr>
          <p:cNvPr id="6" name="Content Placeholder 5"/>
          <p:cNvGraphicFramePr>
            <a:graphicFrameLocks noGrp="1"/>
          </p:cNvGraphicFramePr>
          <p:nvPr>
            <p:ph idx="1"/>
            <p:extLst/>
          </p:nvPr>
        </p:nvGraphicFramePr>
        <p:xfrm>
          <a:off x="675106" y="1234983"/>
          <a:ext cx="10944808" cy="5052087"/>
        </p:xfrm>
        <a:graphic>
          <a:graphicData uri="http://schemas.openxmlformats.org/drawingml/2006/table">
            <a:tbl>
              <a:tblPr firstRow="1" bandRow="1">
                <a:tableStyleId>{5C22544A-7EE6-4342-B048-85BDC9FD1C3A}</a:tableStyleId>
              </a:tblPr>
              <a:tblGrid>
                <a:gridCol w="960630">
                  <a:extLst>
                    <a:ext uri="{9D8B030D-6E8A-4147-A177-3AD203B41FA5}">
                      <a16:colId xmlns:a16="http://schemas.microsoft.com/office/drawing/2014/main" xmlns="" val="65936079"/>
                    </a:ext>
                  </a:extLst>
                </a:gridCol>
                <a:gridCol w="4794473">
                  <a:extLst>
                    <a:ext uri="{9D8B030D-6E8A-4147-A177-3AD203B41FA5}">
                      <a16:colId xmlns:a16="http://schemas.microsoft.com/office/drawing/2014/main" xmlns="" val="3317005183"/>
                    </a:ext>
                  </a:extLst>
                </a:gridCol>
                <a:gridCol w="5189705">
                  <a:extLst>
                    <a:ext uri="{9D8B030D-6E8A-4147-A177-3AD203B41FA5}">
                      <a16:colId xmlns:a16="http://schemas.microsoft.com/office/drawing/2014/main" xmlns="" val="4293147557"/>
                    </a:ext>
                  </a:extLst>
                </a:gridCol>
              </a:tblGrid>
              <a:tr h="553314">
                <a:tc>
                  <a:txBody>
                    <a:bodyPr/>
                    <a:lstStyle/>
                    <a:p>
                      <a:endParaRPr lang="en-GB" dirty="0"/>
                    </a:p>
                  </a:txBody>
                  <a:tcPr/>
                </a:tc>
                <a:tc>
                  <a:txBody>
                    <a:bodyPr/>
                    <a:lstStyle/>
                    <a:p>
                      <a:pPr algn="ctr"/>
                      <a:r>
                        <a:rPr lang="en-GB" sz="2800" dirty="0">
                          <a:latin typeface="Century Gothic" panose="020B0502020202020204" pitchFamily="34" charset="0"/>
                        </a:rPr>
                        <a:t>English</a:t>
                      </a:r>
                    </a:p>
                  </a:txBody>
                  <a:tcPr/>
                </a:tc>
                <a:tc>
                  <a:txBody>
                    <a:bodyPr/>
                    <a:lstStyle/>
                    <a:p>
                      <a:pPr algn="ctr"/>
                      <a:r>
                        <a:rPr lang="en-GB" sz="2800" dirty="0">
                          <a:latin typeface="Century Gothic" panose="020B0502020202020204" pitchFamily="34" charset="0"/>
                        </a:rPr>
                        <a:t>French</a:t>
                      </a:r>
                    </a:p>
                  </a:txBody>
                  <a:tcPr/>
                </a:tc>
                <a:extLst>
                  <a:ext uri="{0D108BD9-81ED-4DB2-BD59-A6C34878D82A}">
                    <a16:rowId xmlns:a16="http://schemas.microsoft.com/office/drawing/2014/main" xmlns="" val="3585969815"/>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en-GB" dirty="0"/>
                    </a:p>
                  </a:txBody>
                  <a:tcPr anchor="ctr"/>
                </a:tc>
                <a:tc>
                  <a:txBody>
                    <a:bodyPr/>
                    <a:lstStyle/>
                    <a:p>
                      <a:r>
                        <a:rPr lang="en-GB" dirty="0"/>
                        <a:t>           </a:t>
                      </a:r>
                      <a:endParaRPr lang="en-GB" sz="2400" dirty="0">
                        <a:latin typeface="Century Gothic" panose="020B0502020202020204" pitchFamily="34" charset="0"/>
                      </a:endParaRPr>
                    </a:p>
                  </a:txBody>
                  <a:tcPr/>
                </a:tc>
                <a:extLst>
                  <a:ext uri="{0D108BD9-81ED-4DB2-BD59-A6C34878D82A}">
                    <a16:rowId xmlns:a16="http://schemas.microsoft.com/office/drawing/2014/main" xmlns="" val="720189548"/>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568798639"/>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2049515245"/>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1318049299"/>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2333934784"/>
                  </a:ext>
                </a:extLst>
              </a:tr>
              <a:tr h="625575">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3033093083"/>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1324345315"/>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a16="http://schemas.microsoft.com/office/drawing/2014/main" xmlns="" val="4016188903"/>
                  </a:ext>
                </a:extLst>
              </a:tr>
            </a:tbl>
          </a:graphicData>
        </a:graphic>
      </p:graphicFrame>
      <p:sp>
        <p:nvSpPr>
          <p:cNvPr id="2" name="TextBox 1"/>
          <p:cNvSpPr txBox="1"/>
          <p:nvPr/>
        </p:nvSpPr>
        <p:spPr>
          <a:xfrm>
            <a:off x="769120" y="226307"/>
            <a:ext cx="971382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Say the sentences in French. Then write them down.</a:t>
            </a:r>
          </a:p>
          <a:p>
            <a:r>
              <a:rPr lang="en-GB" sz="2400" dirty="0">
                <a:solidFill>
                  <a:srgbClr val="002060"/>
                </a:solidFill>
                <a:latin typeface="Century Gothic" panose="020B0502020202020204" pitchFamily="34" charset="0"/>
              </a:rPr>
              <a:t>You can listen again if it helps! (Click the numbers on the slide).</a:t>
            </a:r>
          </a:p>
        </p:txBody>
      </p:sp>
      <p:grpSp>
        <p:nvGrpSpPr>
          <p:cNvPr id="39" name="Group 38"/>
          <p:cNvGrpSpPr/>
          <p:nvPr/>
        </p:nvGrpSpPr>
        <p:grpSpPr>
          <a:xfrm>
            <a:off x="769120" y="1813910"/>
            <a:ext cx="604098" cy="4448960"/>
            <a:chOff x="769120" y="1838110"/>
            <a:chExt cx="604098" cy="4448960"/>
          </a:xfrm>
        </p:grpSpPr>
        <p:sp>
          <p:nvSpPr>
            <p:cNvPr id="3" name="Action Button: Custom 2">
              <a:hlinkClick r:id="" action="ppaction://noaction" highlightClick="1">
                <a:snd r:embed="rId3" name="week 5_slide 4_item 1.wav"/>
              </a:hlinkClick>
            </p:cNvPr>
            <p:cNvSpPr/>
            <p:nvPr/>
          </p:nvSpPr>
          <p:spPr>
            <a:xfrm>
              <a:off x="769120" y="1838110"/>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15" name="Action Button: Custom 14">
              <a:hlinkClick r:id="" action="ppaction://noaction" highlightClick="1">
                <a:snd r:embed="rId4" name="week 5_slide 4_item 2.wav"/>
              </a:hlinkClick>
            </p:cNvPr>
            <p:cNvSpPr/>
            <p:nvPr/>
          </p:nvSpPr>
          <p:spPr>
            <a:xfrm>
              <a:off x="769120" y="2402917"/>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16" name="Action Button: Custom 15">
              <a:hlinkClick r:id="" action="ppaction://noaction" highlightClick="1">
                <a:snd r:embed="rId5" name="week 5_slide 4_item 3.wav"/>
              </a:hlinkClick>
            </p:cNvPr>
            <p:cNvSpPr/>
            <p:nvPr/>
          </p:nvSpPr>
          <p:spPr>
            <a:xfrm>
              <a:off x="784505" y="2962101"/>
              <a:ext cx="576470" cy="50550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17" name="Action Button: Custom 16">
              <a:hlinkClick r:id="" action="ppaction://noaction" highlightClick="1">
                <a:snd r:embed="rId6" name="week 5_slide 4_item 4b.wav"/>
              </a:hlinkClick>
            </p:cNvPr>
            <p:cNvSpPr/>
            <p:nvPr/>
          </p:nvSpPr>
          <p:spPr>
            <a:xfrm>
              <a:off x="784505" y="3512279"/>
              <a:ext cx="576470" cy="52416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18" name="Action Button: Custom 17">
              <a:hlinkClick r:id="" action="ppaction://noaction" highlightClick="1">
                <a:snd r:embed="rId7" name="week 5_slide 4_item 5.wav"/>
              </a:hlinkClick>
            </p:cNvPr>
            <p:cNvSpPr/>
            <p:nvPr/>
          </p:nvSpPr>
          <p:spPr>
            <a:xfrm>
              <a:off x="784505" y="4068130"/>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19" name="Action Button: Custom 18">
              <a:hlinkClick r:id="" action="ppaction://noaction" highlightClick="1">
                <a:snd r:embed="rId8" name="week 5_slide 4_item 6.wav"/>
              </a:hlinkClick>
            </p:cNvPr>
            <p:cNvSpPr/>
            <p:nvPr/>
          </p:nvSpPr>
          <p:spPr>
            <a:xfrm>
              <a:off x="796748" y="4623247"/>
              <a:ext cx="576470" cy="56462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21" name="Action Button: Custom 20">
              <a:hlinkClick r:id="" action="ppaction://noaction" highlightClick="1">
                <a:snd r:embed="rId9" name="week 5_slide 4_item 7.wav"/>
              </a:hlinkClick>
            </p:cNvPr>
            <p:cNvSpPr/>
            <p:nvPr/>
          </p:nvSpPr>
          <p:spPr>
            <a:xfrm>
              <a:off x="796748" y="5222392"/>
              <a:ext cx="576470" cy="48134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22" name="Action Button: Custom 21">
              <a:hlinkClick r:id="" action="ppaction://noaction" highlightClick="1">
                <a:snd r:embed="rId10" name="week 5_slide 4_item 8.wav"/>
              </a:hlinkClick>
            </p:cNvPr>
            <p:cNvSpPr/>
            <p:nvPr/>
          </p:nvSpPr>
          <p:spPr>
            <a:xfrm>
              <a:off x="796748" y="5738259"/>
              <a:ext cx="576470" cy="548811"/>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8</a:t>
              </a:r>
            </a:p>
          </p:txBody>
        </p:sp>
      </p:grpSp>
      <p:sp>
        <p:nvSpPr>
          <p:cNvPr id="29" name="TextBox 28"/>
          <p:cNvSpPr txBox="1"/>
          <p:nvPr/>
        </p:nvSpPr>
        <p:spPr>
          <a:xfrm>
            <a:off x="2427579" y="5274896"/>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You are kind.</a:t>
            </a:r>
            <a:endParaRPr lang="en-GB" sz="2000" dirty="0">
              <a:solidFill>
                <a:prstClr val="black"/>
              </a:solidFill>
            </a:endParaRPr>
          </a:p>
        </p:txBody>
      </p:sp>
      <p:sp>
        <p:nvSpPr>
          <p:cNvPr id="30" name="TextBox 29"/>
          <p:cNvSpPr txBox="1"/>
          <p:nvPr/>
        </p:nvSpPr>
        <p:spPr>
          <a:xfrm>
            <a:off x="2427579" y="5810784"/>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 have an interesting friend. </a:t>
            </a:r>
          </a:p>
        </p:txBody>
      </p:sp>
      <p:sp>
        <p:nvSpPr>
          <p:cNvPr id="32" name="TextBox 31"/>
          <p:cNvSpPr txBox="1"/>
          <p:nvPr/>
        </p:nvSpPr>
        <p:spPr>
          <a:xfrm>
            <a:off x="2363527" y="1893310"/>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He is a nice teacher.</a:t>
            </a:r>
            <a:endParaRPr lang="en-GB" sz="2000" dirty="0">
              <a:solidFill>
                <a:prstClr val="black"/>
              </a:solidFill>
            </a:endParaRPr>
          </a:p>
        </p:txBody>
      </p:sp>
      <p:sp>
        <p:nvSpPr>
          <p:cNvPr id="33" name="TextBox 32"/>
          <p:cNvSpPr txBox="1"/>
          <p:nvPr/>
        </p:nvSpPr>
        <p:spPr>
          <a:xfrm>
            <a:off x="2363527" y="2458702"/>
            <a:ext cx="460705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He has an interesting teacher.</a:t>
            </a:r>
            <a:endParaRPr lang="en-GB" sz="2000" dirty="0">
              <a:solidFill>
                <a:prstClr val="black"/>
              </a:solidFill>
            </a:endParaRPr>
          </a:p>
        </p:txBody>
      </p:sp>
      <p:sp>
        <p:nvSpPr>
          <p:cNvPr id="34" name="TextBox 33"/>
          <p:cNvSpPr txBox="1"/>
          <p:nvPr/>
        </p:nvSpPr>
        <p:spPr>
          <a:xfrm>
            <a:off x="2397253" y="3010587"/>
            <a:ext cx="3840416"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She has a funny friend.</a:t>
            </a:r>
            <a:endParaRPr lang="en-GB" sz="2000" dirty="0">
              <a:solidFill>
                <a:prstClr val="black"/>
              </a:solidFill>
            </a:endParaRPr>
          </a:p>
        </p:txBody>
      </p:sp>
      <p:sp>
        <p:nvSpPr>
          <p:cNvPr id="35" name="TextBox 34"/>
          <p:cNvSpPr txBox="1"/>
          <p:nvPr/>
        </p:nvSpPr>
        <p:spPr>
          <a:xfrm>
            <a:off x="2410281" y="3536098"/>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 am French.</a:t>
            </a:r>
            <a:endParaRPr lang="en-GB" sz="2000" dirty="0">
              <a:solidFill>
                <a:prstClr val="black"/>
              </a:solidFill>
            </a:endParaRPr>
          </a:p>
        </p:txBody>
      </p:sp>
      <p:sp>
        <p:nvSpPr>
          <p:cNvPr id="36" name="TextBox 35"/>
          <p:cNvSpPr txBox="1"/>
          <p:nvPr/>
        </p:nvSpPr>
        <p:spPr>
          <a:xfrm>
            <a:off x="2390905" y="4132530"/>
            <a:ext cx="4125261"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Do you have an English friend?</a:t>
            </a:r>
            <a:endParaRPr lang="en-GB" sz="2000" dirty="0">
              <a:solidFill>
                <a:prstClr val="black"/>
              </a:solidFill>
            </a:endParaRPr>
          </a:p>
        </p:txBody>
      </p:sp>
      <p:sp>
        <p:nvSpPr>
          <p:cNvPr id="37" name="TextBox 36"/>
          <p:cNvSpPr txBox="1"/>
          <p:nvPr/>
        </p:nvSpPr>
        <p:spPr>
          <a:xfrm>
            <a:off x="2416077" y="4728962"/>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She is a nice woman.</a:t>
            </a:r>
            <a:endParaRPr lang="en-GB" sz="2000" dirty="0">
              <a:solidFill>
                <a:prstClr val="black"/>
              </a:solidFill>
            </a:endParaRPr>
          </a:p>
        </p:txBody>
      </p:sp>
      <p:sp>
        <p:nvSpPr>
          <p:cNvPr id="14" name="TextBox 13"/>
          <p:cNvSpPr txBox="1"/>
          <p:nvPr/>
        </p:nvSpPr>
        <p:spPr>
          <a:xfrm>
            <a:off x="6462720" y="1873582"/>
            <a:ext cx="5230357" cy="677108"/>
          </a:xfrm>
          <a:prstGeom prst="rect">
            <a:avLst/>
          </a:prstGeom>
          <a:noFill/>
        </p:spPr>
        <p:txBody>
          <a:bodyPr wrap="square" rtlCol="0">
            <a:spAutoFit/>
          </a:bodyPr>
          <a:lstStyle/>
          <a:p>
            <a:r>
              <a:rPr lang="fr-FR" sz="2000" dirty="0">
                <a:solidFill>
                  <a:prstClr val="black"/>
                </a:solidFill>
                <a:latin typeface="Century Gothic" panose="020B0502020202020204" pitchFamily="34" charset="0"/>
              </a:rPr>
              <a:t>C’est </a:t>
            </a:r>
            <a:r>
              <a:rPr lang="fr-FR" sz="2000" dirty="0" smtClean="0">
                <a:solidFill>
                  <a:prstClr val="black"/>
                </a:solidFill>
                <a:latin typeface="Century Gothic" panose="020B0502020202020204" pitchFamily="34" charset="0"/>
              </a:rPr>
              <a:t>(Il est) un </a:t>
            </a:r>
            <a:r>
              <a:rPr lang="fr-FR" sz="2000" dirty="0">
                <a:solidFill>
                  <a:prstClr val="black"/>
                </a:solidFill>
                <a:latin typeface="Century Gothic" panose="020B0502020202020204" pitchFamily="34" charset="0"/>
              </a:rPr>
              <a:t>professeur sympathique.</a:t>
            </a:r>
            <a:endParaRPr lang="en-GB" sz="2000" dirty="0">
              <a:solidFill>
                <a:prstClr val="black"/>
              </a:solidFill>
              <a:latin typeface="Century Gothic" panose="020B0502020202020204" pitchFamily="34" charset="0"/>
            </a:endParaRPr>
          </a:p>
          <a:p>
            <a:endParaRPr lang="en-GB" dirty="0">
              <a:solidFill>
                <a:prstClr val="black"/>
              </a:solidFill>
              <a:latin typeface="Century Gothic" panose="020B0502020202020204" pitchFamily="34" charset="0"/>
            </a:endParaRPr>
          </a:p>
        </p:txBody>
      </p:sp>
      <p:sp>
        <p:nvSpPr>
          <p:cNvPr id="24" name="TextBox 23"/>
          <p:cNvSpPr txBox="1"/>
          <p:nvPr/>
        </p:nvSpPr>
        <p:spPr>
          <a:xfrm>
            <a:off x="6582792" y="2458702"/>
            <a:ext cx="4232071" cy="400110"/>
          </a:xfrm>
          <a:prstGeom prst="rect">
            <a:avLst/>
          </a:prstGeom>
          <a:noFill/>
        </p:spPr>
        <p:txBody>
          <a:bodyPr wrap="square" rtlCol="0">
            <a:spAutoFit/>
          </a:bodyPr>
          <a:lstStyle/>
          <a:p>
            <a:r>
              <a:rPr lang="fr-FR" sz="2000" dirty="0">
                <a:solidFill>
                  <a:prstClr val="black"/>
                </a:solidFill>
                <a:latin typeface="Century Gothic" panose="020B0502020202020204" pitchFamily="34" charset="0"/>
              </a:rPr>
              <a:t>Il a un professeur intéressant.</a:t>
            </a:r>
            <a:endParaRPr lang="en-GB" sz="2000" dirty="0">
              <a:solidFill>
                <a:prstClr val="black"/>
              </a:solidFill>
              <a:latin typeface="Century Gothic" panose="020B0502020202020204" pitchFamily="34" charset="0"/>
            </a:endParaRPr>
          </a:p>
        </p:txBody>
      </p:sp>
      <p:sp>
        <p:nvSpPr>
          <p:cNvPr id="38" name="TextBox 37"/>
          <p:cNvSpPr txBox="1"/>
          <p:nvPr/>
        </p:nvSpPr>
        <p:spPr>
          <a:xfrm>
            <a:off x="6555607" y="2995295"/>
            <a:ext cx="4232071" cy="707886"/>
          </a:xfrm>
          <a:prstGeom prst="rect">
            <a:avLst/>
          </a:prstGeom>
          <a:noFill/>
        </p:spPr>
        <p:txBody>
          <a:bodyPr wrap="square" rtlCol="0">
            <a:spAutoFit/>
          </a:bodyPr>
          <a:lstStyle/>
          <a:p>
            <a:pPr fontAlgn="ctr"/>
            <a:r>
              <a:rPr lang="fr-FR" sz="2000" dirty="0">
                <a:solidFill>
                  <a:prstClr val="black"/>
                </a:solidFill>
                <a:latin typeface="Century Gothic" panose="020B0502020202020204" pitchFamily="34" charset="0"/>
              </a:rPr>
              <a:t>Elle a une amie drôle.</a:t>
            </a:r>
          </a:p>
          <a:p>
            <a:endParaRPr lang="en-GB" sz="2000" dirty="0">
              <a:solidFill>
                <a:prstClr val="black"/>
              </a:solidFill>
              <a:latin typeface="Century Gothic" panose="020B0502020202020204" pitchFamily="34" charset="0"/>
            </a:endParaRPr>
          </a:p>
        </p:txBody>
      </p:sp>
      <p:sp>
        <p:nvSpPr>
          <p:cNvPr id="40" name="TextBox 39"/>
          <p:cNvSpPr txBox="1"/>
          <p:nvPr/>
        </p:nvSpPr>
        <p:spPr>
          <a:xfrm>
            <a:off x="6555607" y="3536098"/>
            <a:ext cx="4232071" cy="400110"/>
          </a:xfrm>
          <a:prstGeom prst="rect">
            <a:avLst/>
          </a:prstGeom>
          <a:noFill/>
        </p:spPr>
        <p:txBody>
          <a:bodyPr wrap="square" rtlCol="0">
            <a:spAutoFit/>
          </a:bodyPr>
          <a:lstStyle/>
          <a:p>
            <a:pPr fontAlgn="ctr">
              <a:defRPr/>
            </a:pPr>
            <a:r>
              <a:rPr lang="fr-FR" sz="2000" dirty="0">
                <a:solidFill>
                  <a:prstClr val="black"/>
                </a:solidFill>
                <a:latin typeface="Century Gothic" panose="020B0502020202020204" pitchFamily="34" charset="0"/>
              </a:rPr>
              <a:t>Je suis française. </a:t>
            </a:r>
          </a:p>
        </p:txBody>
      </p:sp>
      <p:sp>
        <p:nvSpPr>
          <p:cNvPr id="41" name="TextBox 40"/>
          <p:cNvSpPr txBox="1"/>
          <p:nvPr/>
        </p:nvSpPr>
        <p:spPr>
          <a:xfrm>
            <a:off x="6582792" y="4088600"/>
            <a:ext cx="4232071" cy="400110"/>
          </a:xfrm>
          <a:prstGeom prst="rect">
            <a:avLst/>
          </a:prstGeom>
          <a:noFill/>
        </p:spPr>
        <p:txBody>
          <a:bodyPr wrap="square" rtlCol="0">
            <a:spAutoFit/>
          </a:bodyPr>
          <a:lstStyle/>
          <a:p>
            <a:pPr fontAlgn="ctr">
              <a:defRPr/>
            </a:pPr>
            <a:r>
              <a:rPr lang="fr-FR" sz="2000" dirty="0">
                <a:solidFill>
                  <a:prstClr val="black"/>
                </a:solidFill>
                <a:latin typeface="Century Gothic" panose="020B0502020202020204" pitchFamily="34" charset="0"/>
              </a:rPr>
              <a:t>Tu as un ami anglais ?</a:t>
            </a:r>
            <a:endParaRPr lang="en-GB" sz="2000" dirty="0">
              <a:solidFill>
                <a:prstClr val="black"/>
              </a:solidFill>
              <a:latin typeface="Century Gothic" panose="020B0502020202020204" pitchFamily="34" charset="0"/>
            </a:endParaRPr>
          </a:p>
        </p:txBody>
      </p:sp>
      <p:sp>
        <p:nvSpPr>
          <p:cNvPr id="42" name="TextBox 41"/>
          <p:cNvSpPr txBox="1"/>
          <p:nvPr/>
        </p:nvSpPr>
        <p:spPr>
          <a:xfrm>
            <a:off x="6462720" y="4627861"/>
            <a:ext cx="5328801" cy="677108"/>
          </a:xfrm>
          <a:prstGeom prst="rect">
            <a:avLst/>
          </a:prstGeom>
          <a:noFill/>
        </p:spPr>
        <p:txBody>
          <a:bodyPr wrap="square" rtlCol="0">
            <a:spAutoFit/>
          </a:bodyPr>
          <a:lstStyle/>
          <a:p>
            <a:r>
              <a:rPr lang="fr-FR" sz="2000" dirty="0">
                <a:solidFill>
                  <a:prstClr val="black"/>
                </a:solidFill>
                <a:latin typeface="Century Gothic" panose="020B0502020202020204" pitchFamily="34" charset="0"/>
              </a:rPr>
              <a:t>C’est </a:t>
            </a:r>
            <a:r>
              <a:rPr lang="fr-FR" sz="2000" dirty="0" smtClean="0">
                <a:solidFill>
                  <a:prstClr val="black"/>
                </a:solidFill>
                <a:latin typeface="Century Gothic" panose="020B0502020202020204" pitchFamily="34" charset="0"/>
              </a:rPr>
              <a:t>(Elle est) une </a:t>
            </a:r>
            <a:r>
              <a:rPr lang="fr-FR" sz="2000" dirty="0">
                <a:solidFill>
                  <a:prstClr val="black"/>
                </a:solidFill>
                <a:latin typeface="Century Gothic" panose="020B0502020202020204" pitchFamily="34" charset="0"/>
              </a:rPr>
              <a:t>femme sympathique.</a:t>
            </a:r>
            <a:endParaRPr lang="en-GB" sz="2000" dirty="0">
              <a:solidFill>
                <a:prstClr val="black"/>
              </a:solidFill>
              <a:latin typeface="Century Gothic" panose="020B0502020202020204" pitchFamily="34" charset="0"/>
            </a:endParaRPr>
          </a:p>
          <a:p>
            <a:endParaRPr lang="en-GB" dirty="0">
              <a:solidFill>
                <a:prstClr val="black"/>
              </a:solidFill>
            </a:endParaRPr>
          </a:p>
        </p:txBody>
      </p:sp>
      <p:sp>
        <p:nvSpPr>
          <p:cNvPr id="43" name="TextBox 42"/>
          <p:cNvSpPr txBox="1"/>
          <p:nvPr/>
        </p:nvSpPr>
        <p:spPr>
          <a:xfrm>
            <a:off x="6474800" y="5304113"/>
            <a:ext cx="4232071" cy="677108"/>
          </a:xfrm>
          <a:prstGeom prst="rect">
            <a:avLst/>
          </a:prstGeom>
          <a:noFill/>
        </p:spPr>
        <p:txBody>
          <a:bodyPr wrap="square" rtlCol="0">
            <a:spAutoFit/>
          </a:bodyPr>
          <a:lstStyle/>
          <a:p>
            <a:pPr fontAlgn="ctr"/>
            <a:r>
              <a:rPr lang="fr-FR" sz="2000" dirty="0">
                <a:solidFill>
                  <a:prstClr val="black"/>
                </a:solidFill>
                <a:latin typeface="Century Gothic" panose="020B0502020202020204" pitchFamily="34" charset="0"/>
              </a:rPr>
              <a:t>Tu es aimable.</a:t>
            </a:r>
            <a:endParaRPr lang="en-GB" sz="2000" dirty="0">
              <a:solidFill>
                <a:prstClr val="black"/>
              </a:solidFill>
              <a:latin typeface="Century Gothic" panose="020B0502020202020204" pitchFamily="34" charset="0"/>
            </a:endParaRPr>
          </a:p>
          <a:p>
            <a:endParaRPr lang="en-GB" dirty="0">
              <a:solidFill>
                <a:prstClr val="black"/>
              </a:solidFill>
            </a:endParaRPr>
          </a:p>
        </p:txBody>
      </p:sp>
      <p:sp>
        <p:nvSpPr>
          <p:cNvPr id="44" name="TextBox 43"/>
          <p:cNvSpPr txBox="1"/>
          <p:nvPr/>
        </p:nvSpPr>
        <p:spPr>
          <a:xfrm>
            <a:off x="6511381" y="5820809"/>
            <a:ext cx="4232071" cy="707886"/>
          </a:xfrm>
          <a:prstGeom prst="rect">
            <a:avLst/>
          </a:prstGeom>
          <a:noFill/>
        </p:spPr>
        <p:txBody>
          <a:bodyPr wrap="square" rtlCol="0">
            <a:spAutoFit/>
          </a:bodyPr>
          <a:lstStyle/>
          <a:p>
            <a:pPr fontAlgn="ctr"/>
            <a:r>
              <a:rPr lang="fr-FR" sz="2000" dirty="0">
                <a:solidFill>
                  <a:prstClr val="black"/>
                </a:solidFill>
                <a:latin typeface="Century Gothic" panose="020B0502020202020204" pitchFamily="34" charset="0"/>
              </a:rPr>
              <a:t>J’ai un ami intéressant.</a:t>
            </a:r>
            <a:endParaRPr lang="en-GB" sz="2000" dirty="0">
              <a:solidFill>
                <a:prstClr val="black"/>
              </a:solidFill>
              <a:latin typeface="Century Gothic" panose="020B0502020202020204" pitchFamily="34" charset="0"/>
            </a:endParaRPr>
          </a:p>
          <a:p>
            <a:endParaRPr lang="en-GB" sz="20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8040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P spid="14" grpId="0"/>
      <p:bldP spid="24" grpId="0"/>
      <p:bldP spid="38" grpId="0"/>
      <p:bldP spid="40" grpId="0"/>
      <p:bldP spid="41" grpId="0"/>
      <p:bldP spid="42" grpId="0"/>
      <p:bldP spid="43" grpId="0"/>
      <p:bldP spid="4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24" y="362050"/>
            <a:ext cx="11928676" cy="1325563"/>
          </a:xfrm>
        </p:spPr>
        <p:txBody>
          <a:bodyPr>
            <a:normAutofit/>
          </a:bodyPr>
          <a:lstStyle/>
          <a:p>
            <a:r>
              <a:rPr lang="en-GB" dirty="0" smtClean="0"/>
              <a:t>11 </a:t>
            </a:r>
            <a:r>
              <a:rPr lang="en-GB" sz="2400" b="1" dirty="0">
                <a:solidFill>
                  <a:srgbClr val="EA5F00"/>
                </a:solidFill>
              </a:rPr>
              <a:t>little</a:t>
            </a:r>
            <a:r>
              <a:rPr lang="en-GB" dirty="0"/>
              <a:t> changes that make a </a:t>
            </a:r>
            <a:r>
              <a:rPr lang="en-GB" b="1" dirty="0">
                <a:solidFill>
                  <a:srgbClr val="EA5F00"/>
                </a:solidFill>
              </a:rPr>
              <a:t>BIG</a:t>
            </a:r>
            <a:r>
              <a:rPr lang="en-GB" dirty="0"/>
              <a:t> difference</a:t>
            </a:r>
          </a:p>
        </p:txBody>
      </p:sp>
      <p:sp>
        <p:nvSpPr>
          <p:cNvPr id="3" name="Content Placeholder 2"/>
          <p:cNvSpPr>
            <a:spLocks noGrp="1"/>
          </p:cNvSpPr>
          <p:nvPr>
            <p:ph idx="1"/>
          </p:nvPr>
        </p:nvSpPr>
        <p:spPr>
          <a:xfrm>
            <a:off x="490960" y="1458410"/>
            <a:ext cx="6679861" cy="5000264"/>
          </a:xfrm>
        </p:spPr>
        <p:txBody>
          <a:bodyPr>
            <a:normAutofit fontScale="85000" lnSpcReduction="20000"/>
          </a:bodyPr>
          <a:lstStyle/>
          <a:p>
            <a:pPr>
              <a:buFont typeface="Wingdings" panose="05000000000000000000" pitchFamily="2" charset="2"/>
              <a:buChar char="§"/>
            </a:pPr>
            <a:r>
              <a:rPr lang="en-GB" dirty="0"/>
              <a:t>Phonics </a:t>
            </a:r>
          </a:p>
          <a:p>
            <a:pPr lvl="1">
              <a:buFont typeface="Wingdings" panose="05000000000000000000" pitchFamily="2" charset="2"/>
              <a:buChar char="§"/>
            </a:pPr>
            <a:r>
              <a:rPr lang="en-GB" dirty="0"/>
              <a:t>high-frequency ‘source’ words</a:t>
            </a:r>
          </a:p>
          <a:p>
            <a:pPr lvl="1">
              <a:buFont typeface="Wingdings" panose="05000000000000000000" pitchFamily="2" charset="2"/>
              <a:buChar char="§"/>
            </a:pPr>
            <a:r>
              <a:rPr lang="en-GB" dirty="0"/>
              <a:t>staged roll out with more intensive practice activities (and systematic revisiting)</a:t>
            </a:r>
          </a:p>
          <a:p>
            <a:pPr lvl="1">
              <a:buFont typeface="Wingdings" panose="05000000000000000000" pitchFamily="2" charset="2"/>
              <a:buChar char="§"/>
            </a:pPr>
            <a:r>
              <a:rPr lang="en-GB" dirty="0"/>
              <a:t>much more time for French</a:t>
            </a:r>
          </a:p>
          <a:p>
            <a:pPr lvl="1">
              <a:buFont typeface="Wingdings" panose="05000000000000000000" pitchFamily="2" charset="2"/>
              <a:buChar char="§"/>
            </a:pPr>
            <a:endParaRPr lang="en-GB" dirty="0"/>
          </a:p>
          <a:p>
            <a:pPr>
              <a:buFont typeface="Wingdings" panose="05000000000000000000" pitchFamily="2" charset="2"/>
              <a:buChar char="§"/>
            </a:pPr>
            <a:r>
              <a:rPr lang="en-GB" dirty="0"/>
              <a:t>Vocabulary</a:t>
            </a:r>
          </a:p>
          <a:p>
            <a:pPr lvl="1">
              <a:buFont typeface="Wingdings" panose="05000000000000000000" pitchFamily="2" charset="2"/>
              <a:buChar char="§"/>
            </a:pPr>
            <a:r>
              <a:rPr lang="en-GB" dirty="0"/>
              <a:t>the frequency principle</a:t>
            </a:r>
          </a:p>
          <a:p>
            <a:pPr lvl="1">
              <a:buFont typeface="Wingdings" panose="05000000000000000000" pitchFamily="2" charset="2"/>
              <a:buChar char="§"/>
            </a:pPr>
            <a:r>
              <a:rPr lang="en-GB" dirty="0"/>
              <a:t>the verb lexicon</a:t>
            </a:r>
          </a:p>
          <a:p>
            <a:pPr lvl="1">
              <a:buFont typeface="Wingdings" panose="05000000000000000000" pitchFamily="2" charset="2"/>
              <a:buChar char="§"/>
            </a:pPr>
            <a:r>
              <a:rPr lang="en-GB" dirty="0"/>
              <a:t>mixed word class vocabulary sets</a:t>
            </a:r>
          </a:p>
          <a:p>
            <a:pPr lvl="1">
              <a:buFont typeface="Wingdings" panose="05000000000000000000" pitchFamily="2" charset="2"/>
              <a:buChar char="§"/>
            </a:pPr>
            <a:r>
              <a:rPr lang="en-GB" dirty="0"/>
              <a:t>developing depth (e.g. through information gaps)</a:t>
            </a:r>
          </a:p>
          <a:p>
            <a:pPr lvl="1">
              <a:buFont typeface="Wingdings" panose="05000000000000000000" pitchFamily="2" charset="2"/>
              <a:buChar char="§"/>
            </a:pPr>
            <a:r>
              <a:rPr lang="en-GB" dirty="0"/>
              <a:t>Systematic 4-stage revisiting (within a week, within a month, within a term, within a year)</a:t>
            </a:r>
            <a:br>
              <a:rPr lang="en-GB" dirty="0"/>
            </a:br>
            <a:endParaRPr lang="en-GB" dirty="0"/>
          </a:p>
          <a:p>
            <a:pPr>
              <a:buFont typeface="Wingdings" panose="05000000000000000000" pitchFamily="2" charset="2"/>
              <a:buChar char="§"/>
            </a:pPr>
            <a:r>
              <a:rPr lang="en-GB" dirty="0"/>
              <a:t>Grammar</a:t>
            </a:r>
          </a:p>
          <a:p>
            <a:pPr lvl="1">
              <a:buFont typeface="Wingdings" panose="05000000000000000000" pitchFamily="2" charset="2"/>
              <a:buChar char="§"/>
            </a:pPr>
            <a:r>
              <a:rPr lang="en-GB" dirty="0"/>
              <a:t>verb paradigms (staging / minimal pairs)</a:t>
            </a:r>
          </a:p>
          <a:p>
            <a:pPr lvl="1">
              <a:buFont typeface="Wingdings" panose="05000000000000000000" pitchFamily="2" charset="2"/>
              <a:buChar char="§"/>
            </a:pPr>
            <a:r>
              <a:rPr lang="en-GB" dirty="0"/>
              <a:t>input processing</a:t>
            </a:r>
          </a:p>
          <a:p>
            <a:pPr lvl="1">
              <a:buFont typeface="Wingdings" panose="05000000000000000000" pitchFamily="2" charset="2"/>
              <a:buChar char="§"/>
            </a:pPr>
            <a:r>
              <a:rPr lang="en-GB" dirty="0"/>
              <a:t>output activities (trapping the forms)</a:t>
            </a:r>
          </a:p>
        </p:txBody>
      </p:sp>
      <p:sp>
        <p:nvSpPr>
          <p:cNvPr id="4" name="Rounded Rectangle 3"/>
          <p:cNvSpPr/>
          <p:nvPr/>
        </p:nvSpPr>
        <p:spPr>
          <a:xfrm>
            <a:off x="7425559" y="3168868"/>
            <a:ext cx="4477407" cy="2695903"/>
          </a:xfrm>
          <a:prstGeom prst="round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All NCELP resources and CPD materials are here: </a:t>
            </a:r>
            <a:r>
              <a:rPr lang="en-GB" sz="2400" dirty="0">
                <a:hlinkClick r:id="rId3"/>
              </a:rPr>
              <a:t>https://resources.ncelp.org/</a:t>
            </a:r>
            <a:r>
              <a:rPr lang="en-GB" sz="2400" b="1" dirty="0">
                <a:solidFill>
                  <a:schemeClr val="bg1"/>
                </a:solidFill>
                <a:latin typeface="Century Gothic" panose="020B0502020202020204" pitchFamily="34" charset="0"/>
              </a:rPr>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 There is a fully searchable resource portal.</a:t>
            </a:r>
          </a:p>
        </p:txBody>
      </p:sp>
    </p:spTree>
    <p:extLst>
      <p:ext uri="{BB962C8B-B14F-4D97-AF65-F5344CB8AC3E}">
        <p14:creationId xmlns:p14="http://schemas.microsoft.com/office/powerpoint/2010/main" val="4172380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6089" y="156165"/>
            <a:ext cx="1538686" cy="1377790"/>
          </a:xfrm>
          <a:prstGeom prst="rect">
            <a:avLst/>
          </a:prstGeom>
        </p:spPr>
      </p:pic>
      <p:graphicFrame>
        <p:nvGraphicFramePr>
          <p:cNvPr id="9" name="Table 8">
            <a:extLst>
              <a:ext uri="{FF2B5EF4-FFF2-40B4-BE49-F238E27FC236}">
                <a16:creationId xmlns="" xmlns:a16="http://schemas.microsoft.com/office/drawing/2014/main" id="{5B00EE11-9068-4E74-8438-3F6BE68244BD}"/>
              </a:ext>
            </a:extLst>
          </p:cNvPr>
          <p:cNvGraphicFramePr>
            <a:graphicFrameLocks noGrp="1"/>
          </p:cNvGraphicFramePr>
          <p:nvPr>
            <p:extLst/>
          </p:nvPr>
        </p:nvGraphicFramePr>
        <p:xfrm>
          <a:off x="335703" y="173577"/>
          <a:ext cx="11540065" cy="1231542"/>
        </p:xfrm>
        <a:graphic>
          <a:graphicData uri="http://schemas.openxmlformats.org/drawingml/2006/table">
            <a:tbl>
              <a:tblPr firstRow="1" bandRow="1">
                <a:tableStyleId>{5940675A-B579-460E-94D1-54222C63F5DA}</a:tableStyleId>
              </a:tblPr>
              <a:tblGrid>
                <a:gridCol w="2308013">
                  <a:extLst>
                    <a:ext uri="{9D8B030D-6E8A-4147-A177-3AD203B41FA5}">
                      <a16:colId xmlns="" xmlns:a16="http://schemas.microsoft.com/office/drawing/2014/main" val="1988045768"/>
                    </a:ext>
                  </a:extLst>
                </a:gridCol>
                <a:gridCol w="2308013">
                  <a:extLst>
                    <a:ext uri="{9D8B030D-6E8A-4147-A177-3AD203B41FA5}">
                      <a16:colId xmlns="" xmlns:a16="http://schemas.microsoft.com/office/drawing/2014/main" val="694569702"/>
                    </a:ext>
                  </a:extLst>
                </a:gridCol>
                <a:gridCol w="2308013">
                  <a:extLst>
                    <a:ext uri="{9D8B030D-6E8A-4147-A177-3AD203B41FA5}">
                      <a16:colId xmlns="" xmlns:a16="http://schemas.microsoft.com/office/drawing/2014/main" val="2268552234"/>
                    </a:ext>
                  </a:extLst>
                </a:gridCol>
                <a:gridCol w="2308013">
                  <a:extLst>
                    <a:ext uri="{9D8B030D-6E8A-4147-A177-3AD203B41FA5}">
                      <a16:colId xmlns="" xmlns:a16="http://schemas.microsoft.com/office/drawing/2014/main" val="2419153379"/>
                    </a:ext>
                  </a:extLst>
                </a:gridCol>
                <a:gridCol w="2308013">
                  <a:extLst>
                    <a:ext uri="{9D8B030D-6E8A-4147-A177-3AD203B41FA5}">
                      <a16:colId xmlns="" xmlns:a16="http://schemas.microsoft.com/office/drawing/2014/main" val="2309328029"/>
                    </a:ext>
                  </a:extLst>
                </a:gridCol>
              </a:tblGrid>
              <a:tr h="1231542">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4044428657"/>
                  </a:ext>
                </a:extLst>
              </a:tr>
            </a:tbl>
          </a:graphicData>
        </a:graphic>
      </p:graphicFrame>
      <p:sp>
        <p:nvSpPr>
          <p:cNvPr id="11" name="TextBox 10"/>
          <p:cNvSpPr txBox="1"/>
          <p:nvPr/>
        </p:nvSpPr>
        <p:spPr>
          <a:xfrm rot="10800000" flipV="1">
            <a:off x="225296" y="859487"/>
            <a:ext cx="157486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s</a:t>
            </a:r>
            <a:r>
              <a:rPr lang="en-GB" sz="3200" dirty="0" err="1">
                <a:solidFill>
                  <a:srgbClr val="E65D00"/>
                </a:solidFill>
                <a:latin typeface="Century Gothic" panose="020B0502020202020204" pitchFamily="34" charset="0"/>
                <a:cs typeface="Calibri" panose="020F0502020204030204" pitchFamily="34" charset="0"/>
              </a:rPr>
              <a:t>a</a:t>
            </a:r>
            <a:r>
              <a:rPr lang="en-GB" sz="3200" dirty="0" err="1">
                <a:solidFill>
                  <a:srgbClr val="5B9BD5">
                    <a:lumMod val="50000"/>
                  </a:srgbClr>
                </a:solidFill>
                <a:latin typeface="Century Gothic" panose="020B0502020202020204" pitchFamily="34" charset="0"/>
                <a:cs typeface="Calibri" panose="020F0502020204030204" pitchFamily="34" charset="0"/>
              </a:rPr>
              <a:t>gen</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27545A5E-73DA-49E9-BB52-FBAA40BA9B21}"/>
              </a:ext>
            </a:extLst>
          </p:cNvPr>
          <p:cNvSpPr txBox="1"/>
          <p:nvPr/>
        </p:nvSpPr>
        <p:spPr>
          <a:xfrm>
            <a:off x="31195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a:t>
            </a:r>
          </a:p>
        </p:txBody>
      </p:sp>
      <p:sp>
        <p:nvSpPr>
          <p:cNvPr id="13" name="TextBox 12">
            <a:extLst>
              <a:ext uri="{FF2B5EF4-FFF2-40B4-BE49-F238E27FC236}">
                <a16:creationId xmlns="" xmlns:a16="http://schemas.microsoft.com/office/drawing/2014/main" id="{39F0888F-A463-4264-913D-6587DF2B0911}"/>
              </a:ext>
            </a:extLst>
          </p:cNvPr>
          <p:cNvSpPr txBox="1"/>
          <p:nvPr/>
        </p:nvSpPr>
        <p:spPr>
          <a:xfrm>
            <a:off x="2542573"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e</a:t>
            </a:r>
          </a:p>
        </p:txBody>
      </p:sp>
      <p:sp>
        <p:nvSpPr>
          <p:cNvPr id="14" name="TextBox 13">
            <a:extLst>
              <a:ext uri="{FF2B5EF4-FFF2-40B4-BE49-F238E27FC236}">
                <a16:creationId xmlns="" xmlns:a16="http://schemas.microsoft.com/office/drawing/2014/main" id="{996F03CA-4393-4B59-82AE-47D2DDCE7FC2}"/>
              </a:ext>
            </a:extLst>
          </p:cNvPr>
          <p:cNvSpPr txBox="1"/>
          <p:nvPr/>
        </p:nvSpPr>
        <p:spPr>
          <a:xfrm rot="10800000" flipV="1">
            <a:off x="2274092" y="863522"/>
            <a:ext cx="2208598" cy="584775"/>
          </a:xfrm>
          <a:prstGeom prst="rect">
            <a:avLst/>
          </a:prstGeom>
          <a:no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cs typeface="Calibri" panose="020F0502020204030204" pitchFamily="34" charset="0"/>
              </a:rPr>
              <a:t>g</a:t>
            </a:r>
            <a:r>
              <a:rPr lang="en-GB" sz="3200" dirty="0" err="1">
                <a:solidFill>
                  <a:srgbClr val="E65D00"/>
                </a:solidFill>
                <a:latin typeface="Century Gothic" panose="020B0502020202020204" pitchFamily="34" charset="0"/>
                <a:cs typeface="Calibri" panose="020F0502020204030204" pitchFamily="34" charset="0"/>
              </a:rPr>
              <a:t>e</a:t>
            </a:r>
            <a:r>
              <a:rPr lang="en-GB" sz="3200" dirty="0" err="1">
                <a:solidFill>
                  <a:srgbClr val="5B9BD5">
                    <a:lumMod val="50000"/>
                  </a:srgbClr>
                </a:solidFill>
                <a:latin typeface="Century Gothic" panose="020B0502020202020204" pitchFamily="34" charset="0"/>
                <a:cs typeface="Calibri" panose="020F0502020204030204" pitchFamily="34" charset="0"/>
              </a:rPr>
              <a:t>ben</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 xmlns:a16="http://schemas.microsoft.com/office/drawing/2014/main" id="{E03C17A7-4D3C-4F7A-A902-2FFD30051486}"/>
              </a:ext>
            </a:extLst>
          </p:cNvPr>
          <p:cNvSpPr txBox="1"/>
          <p:nvPr/>
        </p:nvSpPr>
        <p:spPr>
          <a:xfrm>
            <a:off x="4943874" y="79981"/>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ei</a:t>
            </a:r>
            <a:endParaRPr lang="en-GB" sz="2800" b="1" dirty="0">
              <a:solidFill>
                <a:srgbClr val="5B9BD5">
                  <a:lumMod val="50000"/>
                </a:srgbClr>
              </a:solidFill>
              <a:latin typeface="Century Gothic" panose="020B0502020202020204" pitchFamily="34" charset="0"/>
            </a:endParaRPr>
          </a:p>
        </p:txBody>
      </p:sp>
      <p:sp>
        <p:nvSpPr>
          <p:cNvPr id="16" name="TextBox 15">
            <a:extLst>
              <a:ext uri="{FF2B5EF4-FFF2-40B4-BE49-F238E27FC236}">
                <a16:creationId xmlns="" xmlns:a16="http://schemas.microsoft.com/office/drawing/2014/main" id="{21965192-8A44-404D-A8A2-7FE4D3B6FB7A}"/>
              </a:ext>
            </a:extLst>
          </p:cNvPr>
          <p:cNvSpPr txBox="1"/>
          <p:nvPr/>
        </p:nvSpPr>
        <p:spPr>
          <a:xfrm rot="10800000" flipV="1">
            <a:off x="6184924" y="873356"/>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fr</a:t>
            </a:r>
            <a:r>
              <a:rPr lang="en-GB" sz="3200" dirty="0" err="1">
                <a:solidFill>
                  <a:srgbClr val="E65D00"/>
                </a:solidFill>
                <a:latin typeface="Century Gothic" panose="020B0502020202020204" pitchFamily="34" charset="0"/>
                <a:cs typeface="Calibri" panose="020F0502020204030204" pitchFamily="34" charset="0"/>
              </a:rPr>
              <a:t>ei</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17" name="TextBox 16">
            <a:extLst>
              <a:ext uri="{FF2B5EF4-FFF2-40B4-BE49-F238E27FC236}">
                <a16:creationId xmlns="" xmlns:a16="http://schemas.microsoft.com/office/drawing/2014/main" id="{56062E12-3005-440B-9F4D-0DE861F6A42E}"/>
              </a:ext>
            </a:extLst>
          </p:cNvPr>
          <p:cNvSpPr txBox="1"/>
          <p:nvPr/>
        </p:nvSpPr>
        <p:spPr>
          <a:xfrm>
            <a:off x="720835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w</a:t>
            </a:r>
          </a:p>
        </p:txBody>
      </p:sp>
      <p:sp>
        <p:nvSpPr>
          <p:cNvPr id="18" name="TextBox 17">
            <a:extLst>
              <a:ext uri="{FF2B5EF4-FFF2-40B4-BE49-F238E27FC236}">
                <a16:creationId xmlns="" xmlns:a16="http://schemas.microsoft.com/office/drawing/2014/main" id="{C9F86A72-63E1-4A58-8244-EBCBEBDC45B4}"/>
              </a:ext>
            </a:extLst>
          </p:cNvPr>
          <p:cNvSpPr txBox="1"/>
          <p:nvPr/>
        </p:nvSpPr>
        <p:spPr>
          <a:xfrm>
            <a:off x="953092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z</a:t>
            </a:r>
          </a:p>
        </p:txBody>
      </p:sp>
      <p:sp>
        <p:nvSpPr>
          <p:cNvPr id="19" name="TextBox 18">
            <a:extLst>
              <a:ext uri="{FF2B5EF4-FFF2-40B4-BE49-F238E27FC236}">
                <a16:creationId xmlns="" xmlns:a16="http://schemas.microsoft.com/office/drawing/2014/main" id="{21E497C2-6813-45CF-9B5F-EA40A2480F0D}"/>
              </a:ext>
            </a:extLst>
          </p:cNvPr>
          <p:cNvSpPr txBox="1"/>
          <p:nvPr/>
        </p:nvSpPr>
        <p:spPr>
          <a:xfrm rot="10800000" flipV="1">
            <a:off x="7779327" y="914158"/>
            <a:ext cx="1359245"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W</a:t>
            </a:r>
            <a:r>
              <a:rPr lang="en-GB" sz="3200" dirty="0">
                <a:solidFill>
                  <a:srgbClr val="5B9BD5">
                    <a:lumMod val="50000"/>
                  </a:srgbClr>
                </a:solidFill>
                <a:latin typeface="Century Gothic" panose="020B0502020202020204" pitchFamily="34" charset="0"/>
                <a:cs typeface="Arial" panose="020B0604020202020204" pitchFamily="34" charset="0"/>
              </a:rPr>
              <a:t>elt</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 xmlns:a16="http://schemas.microsoft.com/office/drawing/2014/main" id="{8F5AD61F-FF38-4B02-B6A5-FD573E6CA9AA}"/>
              </a:ext>
            </a:extLst>
          </p:cNvPr>
          <p:cNvSpPr txBox="1"/>
          <p:nvPr/>
        </p:nvSpPr>
        <p:spPr>
          <a:xfrm rot="10800000" flipV="1">
            <a:off x="9371184" y="858612"/>
            <a:ext cx="2769668"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Z</a:t>
            </a:r>
            <a:r>
              <a:rPr lang="en-GB" sz="3200" dirty="0">
                <a:solidFill>
                  <a:srgbClr val="5B9BD5">
                    <a:lumMod val="50000"/>
                  </a:srgbClr>
                </a:solidFill>
                <a:latin typeface="Century Gothic" panose="020B0502020202020204" pitchFamily="34" charset="0"/>
                <a:cs typeface="Calibri" panose="020F0502020204030204" pitchFamily="34" charset="0"/>
              </a:rPr>
              <a:t>ug</a:t>
            </a:r>
          </a:p>
        </p:txBody>
      </p:sp>
      <p:graphicFrame>
        <p:nvGraphicFramePr>
          <p:cNvPr id="21" name="Table 20">
            <a:extLst>
              <a:ext uri="{FF2B5EF4-FFF2-40B4-BE49-F238E27FC236}">
                <a16:creationId xmlns="" xmlns:a16="http://schemas.microsoft.com/office/drawing/2014/main" id="{5B00EE11-9068-4E74-8438-3F6BE68244BD}"/>
              </a:ext>
            </a:extLst>
          </p:cNvPr>
          <p:cNvGraphicFramePr>
            <a:graphicFrameLocks noGrp="1"/>
          </p:cNvGraphicFramePr>
          <p:nvPr>
            <p:extLst/>
          </p:nvPr>
        </p:nvGraphicFramePr>
        <p:xfrm>
          <a:off x="335703" y="1401215"/>
          <a:ext cx="11540064" cy="1219632"/>
        </p:xfrm>
        <a:graphic>
          <a:graphicData uri="http://schemas.openxmlformats.org/drawingml/2006/table">
            <a:tbl>
              <a:tblPr firstRow="1" bandRow="1">
                <a:tableStyleId>{5940675A-B579-460E-94D1-54222C63F5DA}</a:tableStyleId>
              </a:tblPr>
              <a:tblGrid>
                <a:gridCol w="2885016">
                  <a:extLst>
                    <a:ext uri="{9D8B030D-6E8A-4147-A177-3AD203B41FA5}">
                      <a16:colId xmlns="" xmlns:a16="http://schemas.microsoft.com/office/drawing/2014/main" val="1988045768"/>
                    </a:ext>
                  </a:extLst>
                </a:gridCol>
                <a:gridCol w="2885016">
                  <a:extLst>
                    <a:ext uri="{9D8B030D-6E8A-4147-A177-3AD203B41FA5}">
                      <a16:colId xmlns="" xmlns:a16="http://schemas.microsoft.com/office/drawing/2014/main" val="694569702"/>
                    </a:ext>
                  </a:extLst>
                </a:gridCol>
                <a:gridCol w="2885016">
                  <a:extLst>
                    <a:ext uri="{9D8B030D-6E8A-4147-A177-3AD203B41FA5}">
                      <a16:colId xmlns="" xmlns:a16="http://schemas.microsoft.com/office/drawing/2014/main" val="2268552234"/>
                    </a:ext>
                  </a:extLst>
                </a:gridCol>
                <a:gridCol w="2885016">
                  <a:extLst>
                    <a:ext uri="{9D8B030D-6E8A-4147-A177-3AD203B41FA5}">
                      <a16:colId xmlns="" xmlns:a16="http://schemas.microsoft.com/office/drawing/2014/main" val="2419153379"/>
                    </a:ext>
                  </a:extLst>
                </a:gridCol>
              </a:tblGrid>
              <a:tr h="1219632">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044428657"/>
                  </a:ext>
                </a:extLst>
              </a:tr>
            </a:tbl>
          </a:graphicData>
        </a:graphic>
      </p:graphicFrame>
      <p:graphicFrame>
        <p:nvGraphicFramePr>
          <p:cNvPr id="22" name="Table 21">
            <a:extLst>
              <a:ext uri="{FF2B5EF4-FFF2-40B4-BE49-F238E27FC236}">
                <a16:creationId xmlns="" xmlns:a16="http://schemas.microsoft.com/office/drawing/2014/main" id="{5B00EE11-9068-4E74-8438-3F6BE68244BD}"/>
              </a:ext>
            </a:extLst>
          </p:cNvPr>
          <p:cNvGraphicFramePr>
            <a:graphicFrameLocks noGrp="1"/>
          </p:cNvGraphicFramePr>
          <p:nvPr>
            <p:extLst/>
          </p:nvPr>
        </p:nvGraphicFramePr>
        <p:xfrm>
          <a:off x="335702" y="2620847"/>
          <a:ext cx="11540064" cy="3551721"/>
        </p:xfrm>
        <a:graphic>
          <a:graphicData uri="http://schemas.openxmlformats.org/drawingml/2006/table">
            <a:tbl>
              <a:tblPr firstRow="1" bandRow="1">
                <a:tableStyleId>{5940675A-B579-460E-94D1-54222C63F5DA}</a:tableStyleId>
              </a:tblPr>
              <a:tblGrid>
                <a:gridCol w="1923344">
                  <a:extLst>
                    <a:ext uri="{9D8B030D-6E8A-4147-A177-3AD203B41FA5}">
                      <a16:colId xmlns="" xmlns:a16="http://schemas.microsoft.com/office/drawing/2014/main" val="1988045768"/>
                    </a:ext>
                  </a:extLst>
                </a:gridCol>
                <a:gridCol w="1923344">
                  <a:extLst>
                    <a:ext uri="{9D8B030D-6E8A-4147-A177-3AD203B41FA5}">
                      <a16:colId xmlns="" xmlns:a16="http://schemas.microsoft.com/office/drawing/2014/main" val="694569702"/>
                    </a:ext>
                  </a:extLst>
                </a:gridCol>
                <a:gridCol w="1923344">
                  <a:extLst>
                    <a:ext uri="{9D8B030D-6E8A-4147-A177-3AD203B41FA5}">
                      <a16:colId xmlns="" xmlns:a16="http://schemas.microsoft.com/office/drawing/2014/main" val="2268552234"/>
                    </a:ext>
                  </a:extLst>
                </a:gridCol>
                <a:gridCol w="1923344">
                  <a:extLst>
                    <a:ext uri="{9D8B030D-6E8A-4147-A177-3AD203B41FA5}">
                      <a16:colId xmlns="" xmlns:a16="http://schemas.microsoft.com/office/drawing/2014/main" val="2419153379"/>
                    </a:ext>
                  </a:extLst>
                </a:gridCol>
                <a:gridCol w="1923344">
                  <a:extLst>
                    <a:ext uri="{9D8B030D-6E8A-4147-A177-3AD203B41FA5}">
                      <a16:colId xmlns="" xmlns:a16="http://schemas.microsoft.com/office/drawing/2014/main" val="2309328029"/>
                    </a:ext>
                  </a:extLst>
                </a:gridCol>
                <a:gridCol w="1923344">
                  <a:extLst>
                    <a:ext uri="{9D8B030D-6E8A-4147-A177-3AD203B41FA5}">
                      <a16:colId xmlns="" xmlns:a16="http://schemas.microsoft.com/office/drawing/2014/main" val="20005"/>
                    </a:ext>
                  </a:extLst>
                </a:gridCol>
              </a:tblGrid>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4044428657"/>
                  </a:ext>
                </a:extLst>
              </a:tr>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10001"/>
                  </a:ext>
                </a:extLst>
              </a:tr>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23" name="TextBox 22">
            <a:extLst>
              <a:ext uri="{FF2B5EF4-FFF2-40B4-BE49-F238E27FC236}">
                <a16:creationId xmlns="" xmlns:a16="http://schemas.microsoft.com/office/drawing/2014/main" id="{27545A5E-73DA-49E9-BB52-FBAA40BA9B21}"/>
              </a:ext>
            </a:extLst>
          </p:cNvPr>
          <p:cNvSpPr txBox="1"/>
          <p:nvPr/>
        </p:nvSpPr>
        <p:spPr>
          <a:xfrm>
            <a:off x="301412" y="1342083"/>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i</a:t>
            </a:r>
            <a:endParaRPr lang="en-GB" sz="2800" b="1" dirty="0">
              <a:solidFill>
                <a:srgbClr val="5B9BD5">
                  <a:lumMod val="50000"/>
                </a:srgbClr>
              </a:solidFill>
              <a:latin typeface="Century Gothic" panose="020B0502020202020204" pitchFamily="34" charset="0"/>
            </a:endParaRPr>
          </a:p>
        </p:txBody>
      </p:sp>
      <p:sp>
        <p:nvSpPr>
          <p:cNvPr id="24" name="TextBox 23">
            <a:extLst>
              <a:ext uri="{FF2B5EF4-FFF2-40B4-BE49-F238E27FC236}">
                <a16:creationId xmlns="" xmlns:a16="http://schemas.microsoft.com/office/drawing/2014/main" id="{39F0888F-A463-4264-913D-6587DF2B0911}"/>
              </a:ext>
            </a:extLst>
          </p:cNvPr>
          <p:cNvSpPr txBox="1"/>
          <p:nvPr/>
        </p:nvSpPr>
        <p:spPr>
          <a:xfrm>
            <a:off x="3091180" y="131715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a:t>
            </a:r>
            <a:r>
              <a:rPr lang="en-GB" sz="2800" b="1" dirty="0" err="1">
                <a:solidFill>
                  <a:srgbClr val="5B9BD5">
                    <a:lumMod val="50000"/>
                  </a:srgbClr>
                </a:solidFill>
                <a:latin typeface="Century Gothic" panose="020B0502020202020204" pitchFamily="34" charset="0"/>
              </a:rPr>
              <a:t>ie</a:t>
            </a:r>
            <a:endParaRPr lang="en-GB" sz="2800" b="1" dirty="0">
              <a:solidFill>
                <a:srgbClr val="5B9BD5">
                  <a:lumMod val="50000"/>
                </a:srgbClr>
              </a:solidFill>
              <a:latin typeface="Century Gothic" panose="020B0502020202020204" pitchFamily="34" charset="0"/>
            </a:endParaRPr>
          </a:p>
        </p:txBody>
      </p:sp>
      <p:sp>
        <p:nvSpPr>
          <p:cNvPr id="25" name="TextBox 24">
            <a:extLst>
              <a:ext uri="{FF2B5EF4-FFF2-40B4-BE49-F238E27FC236}">
                <a16:creationId xmlns="" xmlns:a16="http://schemas.microsoft.com/office/drawing/2014/main" id="{E03C17A7-4D3C-4F7A-A902-2FFD30051486}"/>
              </a:ext>
            </a:extLst>
          </p:cNvPr>
          <p:cNvSpPr txBox="1"/>
          <p:nvPr/>
        </p:nvSpPr>
        <p:spPr>
          <a:xfrm>
            <a:off x="6052815" y="1309835"/>
            <a:ext cx="823360"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ch</a:t>
            </a:r>
            <a:endParaRPr lang="en-GB" sz="2800" b="1" dirty="0">
              <a:solidFill>
                <a:srgbClr val="5B9BD5">
                  <a:lumMod val="50000"/>
                </a:srgbClr>
              </a:solidFill>
              <a:latin typeface="Century Gothic" panose="020B0502020202020204" pitchFamily="34" charset="0"/>
            </a:endParaRPr>
          </a:p>
        </p:txBody>
      </p:sp>
      <p:sp>
        <p:nvSpPr>
          <p:cNvPr id="26" name="TextBox 25">
            <a:extLst>
              <a:ext uri="{FF2B5EF4-FFF2-40B4-BE49-F238E27FC236}">
                <a16:creationId xmlns="" xmlns:a16="http://schemas.microsoft.com/office/drawing/2014/main" id="{56062E12-3005-440B-9F4D-0DE861F6A42E}"/>
              </a:ext>
            </a:extLst>
          </p:cNvPr>
          <p:cNvSpPr txBox="1"/>
          <p:nvPr/>
        </p:nvSpPr>
        <p:spPr>
          <a:xfrm>
            <a:off x="8958398" y="1295000"/>
            <a:ext cx="814251"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sch</a:t>
            </a:r>
            <a:endParaRPr lang="en-GB" sz="2800" b="1" dirty="0">
              <a:solidFill>
                <a:srgbClr val="5B9BD5">
                  <a:lumMod val="50000"/>
                </a:srgbClr>
              </a:solidFill>
              <a:latin typeface="Century Gothic" panose="020B0502020202020204" pitchFamily="34" charset="0"/>
            </a:endParaRPr>
          </a:p>
        </p:txBody>
      </p:sp>
      <p:sp>
        <p:nvSpPr>
          <p:cNvPr id="27" name="TextBox 26">
            <a:extLst>
              <a:ext uri="{FF2B5EF4-FFF2-40B4-BE49-F238E27FC236}">
                <a16:creationId xmlns="" xmlns:a16="http://schemas.microsoft.com/office/drawing/2014/main" id="{27545A5E-73DA-49E9-BB52-FBAA40BA9B21}"/>
              </a:ext>
            </a:extLst>
          </p:cNvPr>
          <p:cNvSpPr txBox="1"/>
          <p:nvPr/>
        </p:nvSpPr>
        <p:spPr>
          <a:xfrm>
            <a:off x="301412" y="2475133"/>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o</a:t>
            </a:r>
          </a:p>
        </p:txBody>
      </p:sp>
      <p:sp>
        <p:nvSpPr>
          <p:cNvPr id="28" name="TextBox 27">
            <a:extLst>
              <a:ext uri="{FF2B5EF4-FFF2-40B4-BE49-F238E27FC236}">
                <a16:creationId xmlns="" xmlns:a16="http://schemas.microsoft.com/office/drawing/2014/main" id="{39F0888F-A463-4264-913D-6587DF2B0911}"/>
              </a:ext>
            </a:extLst>
          </p:cNvPr>
          <p:cNvSpPr txBox="1"/>
          <p:nvPr/>
        </p:nvSpPr>
        <p:spPr>
          <a:xfrm>
            <a:off x="2119662" y="250495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u</a:t>
            </a:r>
          </a:p>
        </p:txBody>
      </p:sp>
      <p:sp>
        <p:nvSpPr>
          <p:cNvPr id="29" name="TextBox 28">
            <a:extLst>
              <a:ext uri="{FF2B5EF4-FFF2-40B4-BE49-F238E27FC236}">
                <a16:creationId xmlns="" xmlns:a16="http://schemas.microsoft.com/office/drawing/2014/main" id="{E03C17A7-4D3C-4F7A-A902-2FFD30051486}"/>
              </a:ext>
            </a:extLst>
          </p:cNvPr>
          <p:cNvSpPr txBox="1"/>
          <p:nvPr/>
        </p:nvSpPr>
        <p:spPr>
          <a:xfrm>
            <a:off x="4178176" y="2504951"/>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er</a:t>
            </a:r>
            <a:endParaRPr lang="en-GB" sz="2800" b="1" dirty="0">
              <a:solidFill>
                <a:srgbClr val="5B9BD5">
                  <a:lumMod val="50000"/>
                </a:srgbClr>
              </a:solidFill>
              <a:latin typeface="Century Gothic" panose="020B0502020202020204" pitchFamily="34" charset="0"/>
            </a:endParaRPr>
          </a:p>
        </p:txBody>
      </p:sp>
      <p:sp>
        <p:nvSpPr>
          <p:cNvPr id="30" name="TextBox 29">
            <a:extLst>
              <a:ext uri="{FF2B5EF4-FFF2-40B4-BE49-F238E27FC236}">
                <a16:creationId xmlns="" xmlns:a16="http://schemas.microsoft.com/office/drawing/2014/main" id="{56062E12-3005-440B-9F4D-0DE861F6A42E}"/>
              </a:ext>
            </a:extLst>
          </p:cNvPr>
          <p:cNvSpPr txBox="1"/>
          <p:nvPr/>
        </p:nvSpPr>
        <p:spPr>
          <a:xfrm>
            <a:off x="6105734" y="246545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r</a:t>
            </a:r>
          </a:p>
        </p:txBody>
      </p:sp>
      <p:sp>
        <p:nvSpPr>
          <p:cNvPr id="31" name="TextBox 30">
            <a:extLst>
              <a:ext uri="{FF2B5EF4-FFF2-40B4-BE49-F238E27FC236}">
                <a16:creationId xmlns="" xmlns:a16="http://schemas.microsoft.com/office/drawing/2014/main" id="{C9F86A72-63E1-4A58-8244-EBCBEBDC45B4}"/>
              </a:ext>
            </a:extLst>
          </p:cNvPr>
          <p:cNvSpPr txBox="1"/>
          <p:nvPr/>
        </p:nvSpPr>
        <p:spPr>
          <a:xfrm>
            <a:off x="9908453" y="2475120"/>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s</a:t>
            </a:r>
          </a:p>
        </p:txBody>
      </p:sp>
      <p:sp>
        <p:nvSpPr>
          <p:cNvPr id="32" name="TextBox 31">
            <a:extLst>
              <a:ext uri="{FF2B5EF4-FFF2-40B4-BE49-F238E27FC236}">
                <a16:creationId xmlns="" xmlns:a16="http://schemas.microsoft.com/office/drawing/2014/main" id="{C9F86A72-63E1-4A58-8244-EBCBEBDC45B4}"/>
              </a:ext>
            </a:extLst>
          </p:cNvPr>
          <p:cNvSpPr txBox="1"/>
          <p:nvPr/>
        </p:nvSpPr>
        <p:spPr>
          <a:xfrm>
            <a:off x="8029214" y="2478977"/>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v</a:t>
            </a:r>
          </a:p>
        </p:txBody>
      </p:sp>
      <p:sp>
        <p:nvSpPr>
          <p:cNvPr id="33" name="TextBox 32">
            <a:extLst>
              <a:ext uri="{FF2B5EF4-FFF2-40B4-BE49-F238E27FC236}">
                <a16:creationId xmlns="" xmlns:a16="http://schemas.microsoft.com/office/drawing/2014/main" id="{C9F86A72-63E1-4A58-8244-EBCBEBDC45B4}"/>
              </a:ext>
            </a:extLst>
          </p:cNvPr>
          <p:cNvSpPr txBox="1"/>
          <p:nvPr/>
        </p:nvSpPr>
        <p:spPr>
          <a:xfrm>
            <a:off x="11523014" y="2501107"/>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ß</a:t>
            </a:r>
          </a:p>
        </p:txBody>
      </p:sp>
      <p:sp>
        <p:nvSpPr>
          <p:cNvPr id="34" name="TextBox 33">
            <a:extLst>
              <a:ext uri="{FF2B5EF4-FFF2-40B4-BE49-F238E27FC236}">
                <a16:creationId xmlns="" xmlns:a16="http://schemas.microsoft.com/office/drawing/2014/main" id="{27545A5E-73DA-49E9-BB52-FBAA40BA9B21}"/>
              </a:ext>
            </a:extLst>
          </p:cNvPr>
          <p:cNvSpPr txBox="1"/>
          <p:nvPr/>
        </p:nvSpPr>
        <p:spPr>
          <a:xfrm>
            <a:off x="301412" y="371372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ü</a:t>
            </a:r>
          </a:p>
        </p:txBody>
      </p:sp>
      <p:sp>
        <p:nvSpPr>
          <p:cNvPr id="35" name="TextBox 34">
            <a:extLst>
              <a:ext uri="{FF2B5EF4-FFF2-40B4-BE49-F238E27FC236}">
                <a16:creationId xmlns="" xmlns:a16="http://schemas.microsoft.com/office/drawing/2014/main" id="{39F0888F-A463-4264-913D-6587DF2B0911}"/>
              </a:ext>
            </a:extLst>
          </p:cNvPr>
          <p:cNvSpPr txBox="1"/>
          <p:nvPr/>
        </p:nvSpPr>
        <p:spPr>
          <a:xfrm>
            <a:off x="2119662" y="3720679"/>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ö</a:t>
            </a:r>
          </a:p>
        </p:txBody>
      </p:sp>
      <p:sp>
        <p:nvSpPr>
          <p:cNvPr id="36" name="TextBox 35">
            <a:extLst>
              <a:ext uri="{FF2B5EF4-FFF2-40B4-BE49-F238E27FC236}">
                <a16:creationId xmlns="" xmlns:a16="http://schemas.microsoft.com/office/drawing/2014/main" id="{E03C17A7-4D3C-4F7A-A902-2FFD30051486}"/>
              </a:ext>
            </a:extLst>
          </p:cNvPr>
          <p:cNvSpPr txBox="1"/>
          <p:nvPr/>
        </p:nvSpPr>
        <p:spPr>
          <a:xfrm>
            <a:off x="4143886" y="3720679"/>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ä</a:t>
            </a:r>
          </a:p>
        </p:txBody>
      </p:sp>
      <p:sp>
        <p:nvSpPr>
          <p:cNvPr id="37" name="TextBox 36">
            <a:extLst>
              <a:ext uri="{FF2B5EF4-FFF2-40B4-BE49-F238E27FC236}">
                <a16:creationId xmlns="" xmlns:a16="http://schemas.microsoft.com/office/drawing/2014/main" id="{56062E12-3005-440B-9F4D-0DE861F6A42E}"/>
              </a:ext>
            </a:extLst>
          </p:cNvPr>
          <p:cNvSpPr txBox="1"/>
          <p:nvPr/>
        </p:nvSpPr>
        <p:spPr>
          <a:xfrm>
            <a:off x="6105733" y="3681180"/>
            <a:ext cx="770441"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au</a:t>
            </a:r>
          </a:p>
        </p:txBody>
      </p:sp>
      <p:sp>
        <p:nvSpPr>
          <p:cNvPr id="38" name="TextBox 37">
            <a:extLst>
              <a:ext uri="{FF2B5EF4-FFF2-40B4-BE49-F238E27FC236}">
                <a16:creationId xmlns="" xmlns:a16="http://schemas.microsoft.com/office/drawing/2014/main" id="{C9F86A72-63E1-4A58-8244-EBCBEBDC45B4}"/>
              </a:ext>
            </a:extLst>
          </p:cNvPr>
          <p:cNvSpPr txBox="1"/>
          <p:nvPr/>
        </p:nvSpPr>
        <p:spPr>
          <a:xfrm>
            <a:off x="9898413" y="3713721"/>
            <a:ext cx="657592"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äu</a:t>
            </a:r>
            <a:endParaRPr lang="en-GB" sz="2800" b="1" dirty="0">
              <a:solidFill>
                <a:srgbClr val="5B9BD5">
                  <a:lumMod val="50000"/>
                </a:srgbClr>
              </a:solidFill>
              <a:latin typeface="Century Gothic" panose="020B0502020202020204" pitchFamily="34" charset="0"/>
            </a:endParaRPr>
          </a:p>
        </p:txBody>
      </p:sp>
      <p:sp>
        <p:nvSpPr>
          <p:cNvPr id="39" name="TextBox 38">
            <a:extLst>
              <a:ext uri="{FF2B5EF4-FFF2-40B4-BE49-F238E27FC236}">
                <a16:creationId xmlns="" xmlns:a16="http://schemas.microsoft.com/office/drawing/2014/main" id="{C9F86A72-63E1-4A58-8244-EBCBEBDC45B4}"/>
              </a:ext>
            </a:extLst>
          </p:cNvPr>
          <p:cNvSpPr txBox="1"/>
          <p:nvPr/>
        </p:nvSpPr>
        <p:spPr>
          <a:xfrm>
            <a:off x="8029214" y="3694705"/>
            <a:ext cx="63688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eu</a:t>
            </a:r>
            <a:endParaRPr lang="en-GB" sz="2800" b="1" dirty="0">
              <a:solidFill>
                <a:srgbClr val="5B9BD5">
                  <a:lumMod val="50000"/>
                </a:srgbClr>
              </a:solidFill>
              <a:latin typeface="Century Gothic" panose="020B0502020202020204" pitchFamily="34" charset="0"/>
            </a:endParaRPr>
          </a:p>
        </p:txBody>
      </p:sp>
      <p:sp>
        <p:nvSpPr>
          <p:cNvPr id="40" name="TextBox 39">
            <a:extLst>
              <a:ext uri="{FF2B5EF4-FFF2-40B4-BE49-F238E27FC236}">
                <a16:creationId xmlns="" xmlns:a16="http://schemas.microsoft.com/office/drawing/2014/main" id="{27545A5E-73DA-49E9-BB52-FBAA40BA9B21}"/>
              </a:ext>
            </a:extLst>
          </p:cNvPr>
          <p:cNvSpPr txBox="1"/>
          <p:nvPr/>
        </p:nvSpPr>
        <p:spPr>
          <a:xfrm>
            <a:off x="320462" y="488060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-d</a:t>
            </a:r>
          </a:p>
        </p:txBody>
      </p:sp>
      <p:sp>
        <p:nvSpPr>
          <p:cNvPr id="41" name="TextBox 40">
            <a:extLst>
              <a:ext uri="{FF2B5EF4-FFF2-40B4-BE49-F238E27FC236}">
                <a16:creationId xmlns="" xmlns:a16="http://schemas.microsoft.com/office/drawing/2014/main" id="{39F0888F-A463-4264-913D-6587DF2B0911}"/>
              </a:ext>
            </a:extLst>
          </p:cNvPr>
          <p:cNvSpPr txBox="1"/>
          <p:nvPr/>
        </p:nvSpPr>
        <p:spPr>
          <a:xfrm>
            <a:off x="2193972" y="4875392"/>
            <a:ext cx="748794"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t>
            </a:r>
            <a:r>
              <a:rPr lang="en-GB" sz="2800" b="1" dirty="0" err="1">
                <a:solidFill>
                  <a:srgbClr val="5B9BD5">
                    <a:lumMod val="50000"/>
                  </a:srgbClr>
                </a:solidFill>
                <a:latin typeface="Century Gothic" panose="020B0502020202020204" pitchFamily="34" charset="0"/>
              </a:rPr>
              <a:t>ig</a:t>
            </a:r>
            <a:endParaRPr lang="en-GB" sz="2800" b="1" dirty="0">
              <a:solidFill>
                <a:srgbClr val="5B9BD5">
                  <a:lumMod val="50000"/>
                </a:srgbClr>
              </a:solidFill>
              <a:latin typeface="Century Gothic" panose="020B0502020202020204" pitchFamily="34" charset="0"/>
            </a:endParaRPr>
          </a:p>
        </p:txBody>
      </p:sp>
      <p:sp>
        <p:nvSpPr>
          <p:cNvPr id="42" name="TextBox 41">
            <a:extLst>
              <a:ext uri="{FF2B5EF4-FFF2-40B4-BE49-F238E27FC236}">
                <a16:creationId xmlns="" xmlns:a16="http://schemas.microsoft.com/office/drawing/2014/main" id="{E03C17A7-4D3C-4F7A-A902-2FFD30051486}"/>
              </a:ext>
            </a:extLst>
          </p:cNvPr>
          <p:cNvSpPr txBox="1"/>
          <p:nvPr/>
        </p:nvSpPr>
        <p:spPr>
          <a:xfrm>
            <a:off x="4127430" y="4906576"/>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st</a:t>
            </a:r>
            <a:r>
              <a:rPr lang="en-GB" sz="2800" b="1" dirty="0">
                <a:solidFill>
                  <a:srgbClr val="5B9BD5">
                    <a:lumMod val="50000"/>
                  </a:srgbClr>
                </a:solidFill>
                <a:latin typeface="Century Gothic" panose="020B0502020202020204" pitchFamily="34" charset="0"/>
              </a:rPr>
              <a:t>-</a:t>
            </a:r>
          </a:p>
        </p:txBody>
      </p:sp>
      <p:sp>
        <p:nvSpPr>
          <p:cNvPr id="43" name="TextBox 42">
            <a:extLst>
              <a:ext uri="{FF2B5EF4-FFF2-40B4-BE49-F238E27FC236}">
                <a16:creationId xmlns="" xmlns:a16="http://schemas.microsoft.com/office/drawing/2014/main" id="{56062E12-3005-440B-9F4D-0DE861F6A42E}"/>
              </a:ext>
            </a:extLst>
          </p:cNvPr>
          <p:cNvSpPr txBox="1"/>
          <p:nvPr/>
        </p:nvSpPr>
        <p:spPr>
          <a:xfrm>
            <a:off x="6124784" y="4870921"/>
            <a:ext cx="751390"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sp</a:t>
            </a:r>
            <a:r>
              <a:rPr lang="en-GB" sz="2800" b="1" dirty="0">
                <a:solidFill>
                  <a:srgbClr val="5B9BD5">
                    <a:lumMod val="50000"/>
                  </a:srgbClr>
                </a:solidFill>
                <a:latin typeface="Century Gothic" panose="020B0502020202020204" pitchFamily="34" charset="0"/>
              </a:rPr>
              <a:t>-</a:t>
            </a:r>
          </a:p>
        </p:txBody>
      </p:sp>
      <p:sp>
        <p:nvSpPr>
          <p:cNvPr id="44" name="TextBox 43">
            <a:extLst>
              <a:ext uri="{FF2B5EF4-FFF2-40B4-BE49-F238E27FC236}">
                <a16:creationId xmlns="" xmlns:a16="http://schemas.microsoft.com/office/drawing/2014/main" id="{C9F86A72-63E1-4A58-8244-EBCBEBDC45B4}"/>
              </a:ext>
            </a:extLst>
          </p:cNvPr>
          <p:cNvSpPr txBox="1"/>
          <p:nvPr/>
        </p:nvSpPr>
        <p:spPr>
          <a:xfrm>
            <a:off x="9931752" y="488060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th</a:t>
            </a:r>
            <a:endParaRPr lang="en-GB" sz="2800" b="1" dirty="0">
              <a:solidFill>
                <a:srgbClr val="5B9BD5">
                  <a:lumMod val="50000"/>
                </a:srgbClr>
              </a:solidFill>
              <a:latin typeface="Century Gothic" panose="020B0502020202020204" pitchFamily="34" charset="0"/>
            </a:endParaRPr>
          </a:p>
        </p:txBody>
      </p:sp>
      <p:sp>
        <p:nvSpPr>
          <p:cNvPr id="45" name="TextBox 44">
            <a:extLst>
              <a:ext uri="{FF2B5EF4-FFF2-40B4-BE49-F238E27FC236}">
                <a16:creationId xmlns="" xmlns:a16="http://schemas.microsoft.com/office/drawing/2014/main" id="{C9F86A72-63E1-4A58-8244-EBCBEBDC45B4}"/>
              </a:ext>
            </a:extLst>
          </p:cNvPr>
          <p:cNvSpPr txBox="1"/>
          <p:nvPr/>
        </p:nvSpPr>
        <p:spPr>
          <a:xfrm>
            <a:off x="8048264" y="4884446"/>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j</a:t>
            </a:r>
          </a:p>
        </p:txBody>
      </p:sp>
      <p:pic>
        <p:nvPicPr>
          <p:cNvPr id="46" name="Picture 4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610" y="274359"/>
            <a:ext cx="1348307" cy="793236"/>
          </a:xfrm>
          <a:prstGeom prst="rect">
            <a:avLst/>
          </a:prstGeom>
        </p:spPr>
      </p:pic>
      <p:pic>
        <p:nvPicPr>
          <p:cNvPr id="47" name="Picture 4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9303" y="147271"/>
            <a:ext cx="937830" cy="929304"/>
          </a:xfrm>
          <a:prstGeom prst="rect">
            <a:avLst/>
          </a:prstGeom>
        </p:spPr>
      </p:pic>
      <p:pic>
        <p:nvPicPr>
          <p:cNvPr id="48" name="Picture 4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7968" y="142611"/>
            <a:ext cx="1258879" cy="987403"/>
          </a:xfrm>
          <a:prstGeom prst="rect">
            <a:avLst/>
          </a:prstGeom>
        </p:spPr>
      </p:pic>
      <p:pic>
        <p:nvPicPr>
          <p:cNvPr id="49" name="Picture 4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46446" y="198147"/>
            <a:ext cx="1240994" cy="699275"/>
          </a:xfrm>
          <a:prstGeom prst="rect">
            <a:avLst/>
          </a:prstGeom>
        </p:spPr>
      </p:pic>
      <p:pic>
        <p:nvPicPr>
          <p:cNvPr id="50" name="Picture 4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4344" y="1517216"/>
            <a:ext cx="1567178" cy="1075860"/>
          </a:xfrm>
          <a:prstGeom prst="rect">
            <a:avLst/>
          </a:prstGeom>
        </p:spPr>
      </p:pic>
      <p:sp>
        <p:nvSpPr>
          <p:cNvPr id="51" name="TextBox 50">
            <a:extLst>
              <a:ext uri="{FF2B5EF4-FFF2-40B4-BE49-F238E27FC236}">
                <a16:creationId xmlns="" xmlns:a16="http://schemas.microsoft.com/office/drawing/2014/main" id="{21E497C2-6813-45CF-9B5F-EA40A2480F0D}"/>
              </a:ext>
            </a:extLst>
          </p:cNvPr>
          <p:cNvSpPr txBox="1"/>
          <p:nvPr/>
        </p:nvSpPr>
        <p:spPr>
          <a:xfrm rot="10800000" flipV="1">
            <a:off x="58096" y="2101760"/>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w</a:t>
            </a:r>
            <a:r>
              <a:rPr lang="en-GB" sz="3200" dirty="0" err="1">
                <a:solidFill>
                  <a:srgbClr val="E65D00"/>
                </a:solidFill>
                <a:latin typeface="Century Gothic" panose="020B0502020202020204" pitchFamily="34" charset="0"/>
                <a:cs typeface="Calibri" panose="020F0502020204030204" pitchFamily="34" charset="0"/>
              </a:rPr>
              <a:t>i</a:t>
            </a:r>
            <a:r>
              <a:rPr lang="en-GB" sz="3200" dirty="0" err="1">
                <a:solidFill>
                  <a:srgbClr val="5B9BD5">
                    <a:lumMod val="50000"/>
                  </a:srgbClr>
                </a:solidFill>
                <a:latin typeface="Century Gothic" panose="020B0502020202020204" pitchFamily="34" charset="0"/>
                <a:cs typeface="Arial" panose="020B0604020202020204" pitchFamily="34" charset="0"/>
              </a:rPr>
              <a:t>r</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2" name="Picture 5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08958" y="1447162"/>
            <a:ext cx="1224095" cy="1108515"/>
          </a:xfrm>
          <a:prstGeom prst="rect">
            <a:avLst/>
          </a:prstGeom>
        </p:spPr>
      </p:pic>
      <p:sp>
        <p:nvSpPr>
          <p:cNvPr id="53" name="TextBox 52">
            <a:extLst>
              <a:ext uri="{FF2B5EF4-FFF2-40B4-BE49-F238E27FC236}">
                <a16:creationId xmlns="" xmlns:a16="http://schemas.microsoft.com/office/drawing/2014/main" id="{21E497C2-6813-45CF-9B5F-EA40A2480F0D}"/>
              </a:ext>
            </a:extLst>
          </p:cNvPr>
          <p:cNvSpPr txBox="1"/>
          <p:nvPr/>
        </p:nvSpPr>
        <p:spPr>
          <a:xfrm rot="10800000" flipV="1">
            <a:off x="4423342" y="2120133"/>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L</a:t>
            </a:r>
            <a:r>
              <a:rPr lang="en-GB" sz="3200" dirty="0" err="1">
                <a:solidFill>
                  <a:srgbClr val="E65D00"/>
                </a:solidFill>
                <a:latin typeface="Century Gothic" panose="020B0502020202020204" pitchFamily="34" charset="0"/>
                <a:cs typeface="Calibri" panose="020F0502020204030204" pitchFamily="34" charset="0"/>
              </a:rPr>
              <a:t>ie</a:t>
            </a:r>
            <a:r>
              <a:rPr lang="en-GB" sz="3200" dirty="0" err="1">
                <a:solidFill>
                  <a:srgbClr val="5B9BD5">
                    <a:lumMod val="50000"/>
                  </a:srgbClr>
                </a:solidFill>
                <a:latin typeface="Century Gothic" panose="020B0502020202020204" pitchFamily="34" charset="0"/>
                <a:cs typeface="Arial" panose="020B0604020202020204" pitchFamily="34" charset="0"/>
              </a:rPr>
              <a:t>be</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4" name="Picture 5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2491" y="1446097"/>
            <a:ext cx="1348131" cy="925486"/>
          </a:xfrm>
          <a:prstGeom prst="rect">
            <a:avLst/>
          </a:prstGeom>
        </p:spPr>
      </p:pic>
      <p:sp>
        <p:nvSpPr>
          <p:cNvPr id="55" name="TextBox 54">
            <a:extLst>
              <a:ext uri="{FF2B5EF4-FFF2-40B4-BE49-F238E27FC236}">
                <a16:creationId xmlns="" xmlns:a16="http://schemas.microsoft.com/office/drawing/2014/main" id="{21E497C2-6813-45CF-9B5F-EA40A2480F0D}"/>
              </a:ext>
            </a:extLst>
          </p:cNvPr>
          <p:cNvSpPr txBox="1"/>
          <p:nvPr/>
        </p:nvSpPr>
        <p:spPr>
          <a:xfrm rot="10800000" flipV="1">
            <a:off x="5832182" y="2095204"/>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i</a:t>
            </a:r>
            <a:r>
              <a:rPr lang="en-GB" sz="3200" dirty="0" err="1">
                <a:solidFill>
                  <a:srgbClr val="E65D00"/>
                </a:solidFill>
                <a:latin typeface="Century Gothic" panose="020B0502020202020204" pitchFamily="34" charset="0"/>
                <a:cs typeface="Calibri" panose="020F0502020204030204" pitchFamily="34" charset="0"/>
              </a:rPr>
              <a:t>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41539" y="1471969"/>
            <a:ext cx="708145" cy="660935"/>
          </a:xfrm>
          <a:prstGeom prst="rect">
            <a:avLst/>
          </a:prstGeom>
        </p:spPr>
      </p:pic>
      <p:sp>
        <p:nvSpPr>
          <p:cNvPr id="57" name="TextBox 56">
            <a:extLst>
              <a:ext uri="{FF2B5EF4-FFF2-40B4-BE49-F238E27FC236}">
                <a16:creationId xmlns="" xmlns:a16="http://schemas.microsoft.com/office/drawing/2014/main" id="{21E497C2-6813-45CF-9B5F-EA40A2480F0D}"/>
              </a:ext>
            </a:extLst>
          </p:cNvPr>
          <p:cNvSpPr txBox="1"/>
          <p:nvPr/>
        </p:nvSpPr>
        <p:spPr>
          <a:xfrm rot="10800000" flipV="1">
            <a:off x="7779327" y="2087298"/>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Bu</a:t>
            </a:r>
            <a:r>
              <a:rPr lang="en-GB" sz="3200" dirty="0" err="1">
                <a:solidFill>
                  <a:srgbClr val="E65D00"/>
                </a:solidFill>
                <a:latin typeface="Century Gothic" panose="020B0502020202020204" pitchFamily="34" charset="0"/>
                <a:cs typeface="Calibri" panose="020F0502020204030204" pitchFamily="34" charset="0"/>
              </a:rPr>
              <a:t>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8" name="Picture 5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4715" y="1352373"/>
            <a:ext cx="870183" cy="922694"/>
          </a:xfrm>
          <a:prstGeom prst="rect">
            <a:avLst/>
          </a:prstGeom>
        </p:spPr>
      </p:pic>
      <p:sp>
        <p:nvSpPr>
          <p:cNvPr id="59" name="TextBox 58">
            <a:extLst>
              <a:ext uri="{FF2B5EF4-FFF2-40B4-BE49-F238E27FC236}">
                <a16:creationId xmlns="" xmlns:a16="http://schemas.microsoft.com/office/drawing/2014/main" id="{21E497C2-6813-45CF-9B5F-EA40A2480F0D}"/>
              </a:ext>
            </a:extLst>
          </p:cNvPr>
          <p:cNvSpPr txBox="1"/>
          <p:nvPr/>
        </p:nvSpPr>
        <p:spPr>
          <a:xfrm rot="10800000" flipV="1">
            <a:off x="9460638" y="2083149"/>
            <a:ext cx="2194164"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sch</a:t>
            </a:r>
            <a:r>
              <a:rPr lang="en-GB" sz="3200" dirty="0" err="1">
                <a:solidFill>
                  <a:srgbClr val="5B9BD5">
                    <a:lumMod val="50000"/>
                  </a:srgbClr>
                </a:solidFill>
                <a:latin typeface="Century Gothic" panose="020B0502020202020204" pitchFamily="34" charset="0"/>
                <a:cs typeface="Arial" panose="020B0604020202020204" pitchFamily="34" charset="0"/>
              </a:rPr>
              <a:t>reiben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60" name="Picture 59"/>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9514" y="2621717"/>
            <a:ext cx="969869" cy="925542"/>
          </a:xfrm>
          <a:prstGeom prst="rect">
            <a:avLst/>
          </a:prstGeom>
        </p:spPr>
      </p:pic>
      <p:sp>
        <p:nvSpPr>
          <p:cNvPr id="61" name="TextBox 60">
            <a:extLst>
              <a:ext uri="{FF2B5EF4-FFF2-40B4-BE49-F238E27FC236}">
                <a16:creationId xmlns="" xmlns:a16="http://schemas.microsoft.com/office/drawing/2014/main" id="{21E497C2-6813-45CF-9B5F-EA40A2480F0D}"/>
              </a:ext>
            </a:extLst>
          </p:cNvPr>
          <p:cNvSpPr txBox="1"/>
          <p:nvPr/>
        </p:nvSpPr>
        <p:spPr>
          <a:xfrm rot="10800000" flipV="1">
            <a:off x="233006" y="3299391"/>
            <a:ext cx="1073321" cy="553998"/>
          </a:xfrm>
          <a:prstGeom prst="rect">
            <a:avLst/>
          </a:prstGeom>
          <a:noFill/>
        </p:spPr>
        <p:txBody>
          <a:bodyPr wrap="square" rtlCol="0">
            <a:spAutoFit/>
          </a:bodyPr>
          <a:lstStyle/>
          <a:p>
            <a:pPr algn="ctr">
              <a:defRPr/>
            </a:pPr>
            <a:r>
              <a:rPr lang="en-GB" sz="3000" dirty="0">
                <a:solidFill>
                  <a:srgbClr val="5B9BD5">
                    <a:lumMod val="50000"/>
                  </a:srgbClr>
                </a:solidFill>
                <a:latin typeface="Century Gothic" panose="020B0502020202020204" pitchFamily="34" charset="0"/>
                <a:cs typeface="Arial" panose="020B0604020202020204" pitchFamily="34" charset="0"/>
              </a:rPr>
              <a:t>w</a:t>
            </a:r>
            <a:r>
              <a:rPr lang="en-GB" sz="3000" dirty="0">
                <a:solidFill>
                  <a:srgbClr val="E65D00"/>
                </a:solidFill>
                <a:latin typeface="Century Gothic" panose="020B0502020202020204" pitchFamily="34" charset="0"/>
                <a:cs typeface="Calibri" panose="020F0502020204030204" pitchFamily="34" charset="0"/>
              </a:rPr>
              <a:t>o</a:t>
            </a:r>
            <a:r>
              <a:rPr lang="en-GB" sz="3000" dirty="0">
                <a:solidFill>
                  <a:srgbClr val="5B9BD5">
                    <a:lumMod val="50000"/>
                  </a:srgbClr>
                </a:solidFill>
                <a:latin typeface="Century Gothic" panose="020B0502020202020204" pitchFamily="34" charset="0"/>
                <a:cs typeface="Arial" panose="020B0604020202020204" pitchFamily="34" charset="0"/>
              </a:rPr>
              <a:t>?</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62" name="Picture 61"/>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7199" y="2621353"/>
            <a:ext cx="1282003" cy="880089"/>
          </a:xfrm>
          <a:prstGeom prst="rect">
            <a:avLst/>
          </a:prstGeom>
        </p:spPr>
      </p:pic>
      <p:sp>
        <p:nvSpPr>
          <p:cNvPr id="63" name="TextBox 62">
            <a:extLst>
              <a:ext uri="{FF2B5EF4-FFF2-40B4-BE49-F238E27FC236}">
                <a16:creationId xmlns="" xmlns:a16="http://schemas.microsoft.com/office/drawing/2014/main" id="{21E497C2-6813-45CF-9B5F-EA40A2480F0D}"/>
              </a:ext>
            </a:extLst>
          </p:cNvPr>
          <p:cNvSpPr txBox="1"/>
          <p:nvPr/>
        </p:nvSpPr>
        <p:spPr>
          <a:xfrm rot="10800000" flipV="1">
            <a:off x="2721879" y="3334455"/>
            <a:ext cx="1073321" cy="553998"/>
          </a:xfrm>
          <a:prstGeom prst="rect">
            <a:avLst/>
          </a:prstGeom>
          <a:noFill/>
        </p:spPr>
        <p:txBody>
          <a:bodyPr wrap="square" rtlCol="0">
            <a:spAutoFit/>
          </a:bodyPr>
          <a:lstStyle/>
          <a:p>
            <a:pPr algn="ctr">
              <a:defRPr/>
            </a:pPr>
            <a:r>
              <a:rPr lang="en-GB" sz="3000" dirty="0">
                <a:solidFill>
                  <a:srgbClr val="5B9BD5">
                    <a:lumMod val="50000"/>
                  </a:srgbClr>
                </a:solidFill>
                <a:latin typeface="Century Gothic" panose="020B0502020202020204" pitchFamily="34" charset="0"/>
                <a:cs typeface="Arial" panose="020B0604020202020204" pitchFamily="34" charset="0"/>
              </a:rPr>
              <a:t>d</a:t>
            </a:r>
            <a:r>
              <a:rPr lang="en-GB" sz="3000" dirty="0">
                <a:solidFill>
                  <a:srgbClr val="E65D00"/>
                </a:solidFill>
                <a:latin typeface="Century Gothic" panose="020B0502020202020204" pitchFamily="34" charset="0"/>
                <a:cs typeface="Calibri" panose="020F0502020204030204" pitchFamily="34" charset="0"/>
              </a:rPr>
              <a:t>u</a:t>
            </a:r>
          </a:p>
        </p:txBody>
      </p:sp>
      <p:pic>
        <p:nvPicPr>
          <p:cNvPr id="64" name="Picture 63"/>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0177" y="2659978"/>
            <a:ext cx="1182004" cy="811440"/>
          </a:xfrm>
          <a:prstGeom prst="rect">
            <a:avLst/>
          </a:prstGeom>
        </p:spPr>
      </p:pic>
      <p:sp>
        <p:nvSpPr>
          <p:cNvPr id="65" name="TextBox 64">
            <a:extLst>
              <a:ext uri="{FF2B5EF4-FFF2-40B4-BE49-F238E27FC236}">
                <a16:creationId xmlns="" xmlns:a16="http://schemas.microsoft.com/office/drawing/2014/main" id="{21E497C2-6813-45CF-9B5F-EA40A2480F0D}"/>
              </a:ext>
            </a:extLst>
          </p:cNvPr>
          <p:cNvSpPr txBox="1"/>
          <p:nvPr/>
        </p:nvSpPr>
        <p:spPr>
          <a:xfrm rot="10800000" flipV="1">
            <a:off x="4715626" y="3298715"/>
            <a:ext cx="1073321" cy="553998"/>
          </a:xfrm>
          <a:prstGeom prst="rect">
            <a:avLst/>
          </a:prstGeom>
          <a:noFill/>
        </p:spPr>
        <p:txBody>
          <a:bodyPr wrap="square" rtlCol="0">
            <a:spAutoFit/>
          </a:bodyPr>
          <a:lstStyle/>
          <a:p>
            <a:pPr algn="ctr">
              <a:defRPr/>
            </a:pPr>
            <a:r>
              <a:rPr lang="en-GB" sz="3000" dirty="0" err="1">
                <a:solidFill>
                  <a:srgbClr val="E65D00"/>
                </a:solidFill>
                <a:latin typeface="Century Gothic" panose="020B0502020202020204" pitchFamily="34" charset="0"/>
                <a:cs typeface="Calibri" panose="020F0502020204030204" pitchFamily="34" charset="0"/>
              </a:rPr>
              <a:t>er</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66" name="Picture 65"/>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2487" y="2704074"/>
            <a:ext cx="1153471" cy="827645"/>
          </a:xfrm>
          <a:prstGeom prst="rect">
            <a:avLst/>
          </a:prstGeom>
        </p:spPr>
      </p:pic>
      <p:pic>
        <p:nvPicPr>
          <p:cNvPr id="67" name="Picture 6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946973" y="2975870"/>
            <a:ext cx="935716" cy="547286"/>
          </a:xfrm>
          <a:prstGeom prst="rect">
            <a:avLst/>
          </a:prstGeom>
        </p:spPr>
      </p:pic>
      <p:sp>
        <p:nvSpPr>
          <p:cNvPr id="68" name="TextBox 67">
            <a:extLst>
              <a:ext uri="{FF2B5EF4-FFF2-40B4-BE49-F238E27FC236}">
                <a16:creationId xmlns="" xmlns:a16="http://schemas.microsoft.com/office/drawing/2014/main" id="{996F03CA-4393-4B59-82AE-47D2DDCE7FC2}"/>
              </a:ext>
            </a:extLst>
          </p:cNvPr>
          <p:cNvSpPr txBox="1"/>
          <p:nvPr/>
        </p:nvSpPr>
        <p:spPr>
          <a:xfrm rot="10800000" flipV="1">
            <a:off x="6376477" y="3329494"/>
            <a:ext cx="1390514" cy="523220"/>
          </a:xfrm>
          <a:prstGeom prst="rect">
            <a:avLst/>
          </a:prstGeom>
          <a:noFill/>
        </p:spPr>
        <p:txBody>
          <a:bodyPr wrap="square" rtlCol="0">
            <a:spAutoFit/>
          </a:bodyPr>
          <a:lstStyle/>
          <a:p>
            <a:pPr algn="ctr">
              <a:defRPr/>
            </a:pPr>
            <a:r>
              <a:rPr lang="en-GB" sz="2800" dirty="0">
                <a:solidFill>
                  <a:srgbClr val="E65D00"/>
                </a:solidFill>
                <a:latin typeface="Century Gothic" panose="020B0502020202020204" pitchFamily="34" charset="0"/>
                <a:cs typeface="Calibri" panose="020F0502020204030204" pitchFamily="34" charset="0"/>
              </a:rPr>
              <a:t>r</a:t>
            </a:r>
            <a:r>
              <a:rPr lang="en-GB" sz="2800" dirty="0">
                <a:solidFill>
                  <a:srgbClr val="5B9BD5">
                    <a:lumMod val="50000"/>
                  </a:srgbClr>
                </a:solidFill>
                <a:latin typeface="Century Gothic" panose="020B0502020202020204" pitchFamily="34" charset="0"/>
                <a:cs typeface="Calibri" panose="020F0502020204030204" pitchFamily="34" charset="0"/>
              </a:rPr>
              <a:t>ed</a:t>
            </a:r>
            <a:r>
              <a:rPr lang="en-GB" sz="2800" dirty="0" err="1">
                <a:solidFill>
                  <a:srgbClr val="5B9BD5">
                    <a:lumMod val="50000"/>
                  </a:srgbClr>
                </a:solidFill>
                <a:latin typeface="Century Gothic" panose="020B0502020202020204" pitchFamily="34" charset="0"/>
                <a:cs typeface="Calibri" panose="020F0502020204030204" pitchFamily="34" charset="0"/>
              </a:rPr>
              <a:t>en</a:t>
            </a:r>
            <a:endParaRPr lang="en-GB" sz="2800" dirty="0">
              <a:solidFill>
                <a:srgbClr val="5B9BD5">
                  <a:lumMod val="50000"/>
                </a:srgbClr>
              </a:solidFill>
              <a:latin typeface="Century Gothic" panose="020B0502020202020204" pitchFamily="34" charset="0"/>
              <a:cs typeface="Calibri" panose="020F0502020204030204" pitchFamily="34" charset="0"/>
            </a:endParaRPr>
          </a:p>
        </p:txBody>
      </p:sp>
      <p:pic>
        <p:nvPicPr>
          <p:cNvPr id="69" name="Picture 6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271" y="2624206"/>
            <a:ext cx="1231735" cy="1116564"/>
          </a:xfrm>
          <a:prstGeom prst="rect">
            <a:avLst/>
          </a:prstGeom>
        </p:spPr>
      </p:pic>
      <p:pic>
        <p:nvPicPr>
          <p:cNvPr id="70" name="Picture 69"/>
          <p:cNvPicPr>
            <a:picLocks noChangeAspect="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10039912" y="2824338"/>
            <a:ext cx="691444" cy="791130"/>
          </a:xfrm>
          <a:prstGeom prst="rect">
            <a:avLst/>
          </a:prstGeom>
        </p:spPr>
      </p:pic>
      <p:sp>
        <p:nvSpPr>
          <p:cNvPr id="71" name="TextBox 70">
            <a:extLst>
              <a:ext uri="{FF2B5EF4-FFF2-40B4-BE49-F238E27FC236}">
                <a16:creationId xmlns="" xmlns:a16="http://schemas.microsoft.com/office/drawing/2014/main" id="{996F03CA-4393-4B59-82AE-47D2DDCE7FC2}"/>
              </a:ext>
            </a:extLst>
          </p:cNvPr>
          <p:cNvSpPr txBox="1"/>
          <p:nvPr/>
        </p:nvSpPr>
        <p:spPr>
          <a:xfrm rot="10800000" flipV="1">
            <a:off x="9729371" y="3405410"/>
            <a:ext cx="1390514" cy="461665"/>
          </a:xfrm>
          <a:prstGeom prst="rect">
            <a:avLst/>
          </a:prstGeom>
          <a:noFill/>
        </p:spPr>
        <p:txBody>
          <a:bodyPr wrap="square" rtlCol="0">
            <a:spAutoFit/>
          </a:bodyPr>
          <a:lstStyle/>
          <a:p>
            <a:pPr algn="ctr">
              <a:defRPr/>
            </a:pPr>
            <a:r>
              <a:rPr lang="en-GB" sz="2400" dirty="0" err="1">
                <a:solidFill>
                  <a:srgbClr val="E65D00"/>
                </a:solidFill>
                <a:latin typeface="Century Gothic" panose="020B0502020202020204" pitchFamily="34" charset="0"/>
                <a:cs typeface="Calibri" panose="020F0502020204030204" pitchFamily="34" charset="0"/>
              </a:rPr>
              <a:t>s</a:t>
            </a:r>
            <a:r>
              <a:rPr lang="en-GB" sz="2400" dirty="0" err="1">
                <a:solidFill>
                  <a:srgbClr val="5B9BD5">
                    <a:lumMod val="50000"/>
                  </a:srgbClr>
                </a:solidFill>
                <a:latin typeface="Century Gothic" panose="020B0502020202020204" pitchFamily="34" charset="0"/>
                <a:cs typeface="Calibri" panose="020F0502020204030204" pitchFamily="34" charset="0"/>
              </a:rPr>
              <a:t>ollen</a:t>
            </a:r>
            <a:endParaRPr lang="en-GB" sz="2400" dirty="0">
              <a:solidFill>
                <a:srgbClr val="5B9BD5">
                  <a:lumMod val="50000"/>
                </a:srgbClr>
              </a:solidFill>
              <a:latin typeface="Century Gothic" panose="020B0502020202020204" pitchFamily="34" charset="0"/>
              <a:cs typeface="Calibri" panose="020F0502020204030204" pitchFamily="34" charset="0"/>
            </a:endParaRPr>
          </a:p>
        </p:txBody>
      </p:sp>
      <p:pic>
        <p:nvPicPr>
          <p:cNvPr id="72" name="Picture 71"/>
          <p:cNvPicPr>
            <a:picLocks noChangeAspect="1"/>
          </p:cNvPicPr>
          <p:nvPr/>
        </p:nvPicPr>
        <p:blipFill>
          <a:blip r:embed="rId2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888446" y="2643039"/>
            <a:ext cx="444819" cy="1109694"/>
          </a:xfrm>
          <a:prstGeom prst="rect">
            <a:avLst/>
          </a:prstGeom>
        </p:spPr>
      </p:pic>
      <p:sp>
        <p:nvSpPr>
          <p:cNvPr id="73" name="TextBox 72">
            <a:extLst>
              <a:ext uri="{FF2B5EF4-FFF2-40B4-BE49-F238E27FC236}">
                <a16:creationId xmlns="" xmlns:a16="http://schemas.microsoft.com/office/drawing/2014/main" id="{21E497C2-6813-45CF-9B5F-EA40A2480F0D}"/>
              </a:ext>
            </a:extLst>
          </p:cNvPr>
          <p:cNvSpPr txBox="1"/>
          <p:nvPr/>
        </p:nvSpPr>
        <p:spPr>
          <a:xfrm rot="10800000" flipV="1">
            <a:off x="10822000" y="3430581"/>
            <a:ext cx="1522382" cy="400110"/>
          </a:xfrm>
          <a:prstGeom prst="rect">
            <a:avLst/>
          </a:prstGeom>
          <a:noFill/>
        </p:spPr>
        <p:txBody>
          <a:bodyPr wrap="square" rtlCol="0">
            <a:spAutoFit/>
          </a:bodyPr>
          <a:lstStyle/>
          <a:p>
            <a:pPr algn="ctr">
              <a:defRPr/>
            </a:pPr>
            <a:r>
              <a:rPr lang="en-GB" sz="2000" dirty="0" err="1">
                <a:solidFill>
                  <a:srgbClr val="5B9BD5">
                    <a:lumMod val="50000"/>
                  </a:srgbClr>
                </a:solidFill>
                <a:latin typeface="Century Gothic" panose="020B0502020202020204" pitchFamily="34" charset="0"/>
                <a:cs typeface="Arial" panose="020B0604020202020204" pitchFamily="34" charset="0"/>
              </a:rPr>
              <a:t>gro</a:t>
            </a:r>
            <a:r>
              <a:rPr lang="en-GB" sz="2000" dirty="0" err="1">
                <a:solidFill>
                  <a:srgbClr val="E65D00"/>
                </a:solidFill>
                <a:latin typeface="Century Gothic" panose="020B0502020202020204" pitchFamily="34" charset="0"/>
                <a:cs typeface="Calibri" panose="020F0502020204030204" pitchFamily="34" charset="0"/>
              </a:rPr>
              <a:t>ß</a:t>
            </a:r>
            <a:endParaRPr lang="en-GB" sz="2000" dirty="0">
              <a:solidFill>
                <a:srgbClr val="E65D00"/>
              </a:solidFill>
              <a:latin typeface="Century Gothic" panose="020B0502020202020204" pitchFamily="34" charset="0"/>
              <a:cs typeface="Calibri" panose="020F0502020204030204" pitchFamily="34" charset="0"/>
            </a:endParaRPr>
          </a:p>
        </p:txBody>
      </p:sp>
      <p:pic>
        <p:nvPicPr>
          <p:cNvPr id="74" name="Picture 7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25385" y="3906412"/>
            <a:ext cx="600931" cy="979001"/>
          </a:xfrm>
          <a:prstGeom prst="rect">
            <a:avLst/>
          </a:prstGeom>
        </p:spPr>
      </p:pic>
      <p:sp>
        <p:nvSpPr>
          <p:cNvPr id="75" name="TextBox 74">
            <a:extLst>
              <a:ext uri="{FF2B5EF4-FFF2-40B4-BE49-F238E27FC236}">
                <a16:creationId xmlns="" xmlns:a16="http://schemas.microsoft.com/office/drawing/2014/main" id="{21E497C2-6813-45CF-9B5F-EA40A2480F0D}"/>
              </a:ext>
            </a:extLst>
          </p:cNvPr>
          <p:cNvSpPr txBox="1"/>
          <p:nvPr/>
        </p:nvSpPr>
        <p:spPr>
          <a:xfrm rot="10800000" flipV="1">
            <a:off x="73670" y="4493491"/>
            <a:ext cx="1073321" cy="553998"/>
          </a:xfrm>
          <a:prstGeom prst="rect">
            <a:avLst/>
          </a:prstGeom>
          <a:noFill/>
        </p:spPr>
        <p:txBody>
          <a:bodyPr wrap="square" rtlCol="0">
            <a:spAutoFit/>
          </a:bodyPr>
          <a:lstStyle/>
          <a:p>
            <a:pPr algn="ctr">
              <a:defRPr/>
            </a:pPr>
            <a:r>
              <a:rPr lang="en-GB" sz="3000" dirty="0" err="1">
                <a:solidFill>
                  <a:srgbClr val="5B9BD5">
                    <a:lumMod val="50000"/>
                  </a:srgbClr>
                </a:solidFill>
                <a:latin typeface="Century Gothic" panose="020B0502020202020204" pitchFamily="34" charset="0"/>
                <a:cs typeface="Arial" panose="020B0604020202020204" pitchFamily="34" charset="0"/>
              </a:rPr>
              <a:t>T</a:t>
            </a:r>
            <a:r>
              <a:rPr lang="en-GB" sz="3000" dirty="0" err="1">
                <a:solidFill>
                  <a:srgbClr val="E65D00"/>
                </a:solidFill>
                <a:latin typeface="Century Gothic" panose="020B0502020202020204" pitchFamily="34" charset="0"/>
                <a:cs typeface="Calibri" panose="020F0502020204030204" pitchFamily="34" charset="0"/>
              </a:rPr>
              <a:t>ü</a:t>
            </a:r>
            <a:r>
              <a:rPr lang="en-GB" sz="3000" dirty="0" err="1">
                <a:solidFill>
                  <a:srgbClr val="5B9BD5">
                    <a:lumMod val="50000"/>
                  </a:srgbClr>
                </a:solidFill>
                <a:latin typeface="Century Gothic" panose="020B0502020202020204" pitchFamily="34" charset="0"/>
                <a:cs typeface="Arial" panose="020B0604020202020204" pitchFamily="34" charset="0"/>
              </a:rPr>
              <a:t>r</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76" name="Picture 75"/>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7817" y="3779026"/>
            <a:ext cx="780106" cy="1175981"/>
          </a:xfrm>
          <a:prstGeom prst="rect">
            <a:avLst/>
          </a:prstGeom>
        </p:spPr>
      </p:pic>
      <p:sp>
        <p:nvSpPr>
          <p:cNvPr id="77" name="TextBox 76">
            <a:extLst>
              <a:ext uri="{FF2B5EF4-FFF2-40B4-BE49-F238E27FC236}">
                <a16:creationId xmlns="" xmlns:a16="http://schemas.microsoft.com/office/drawing/2014/main" id="{21E497C2-6813-45CF-9B5F-EA40A2480F0D}"/>
              </a:ext>
            </a:extLst>
          </p:cNvPr>
          <p:cNvSpPr txBox="1"/>
          <p:nvPr/>
        </p:nvSpPr>
        <p:spPr>
          <a:xfrm rot="10800000" flipV="1">
            <a:off x="2126880" y="4464582"/>
            <a:ext cx="1524229"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sch</a:t>
            </a:r>
            <a:r>
              <a:rPr lang="en-GB" sz="3200" dirty="0" err="1">
                <a:solidFill>
                  <a:srgbClr val="E65D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78" name="Picture 77"/>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2261" y="3806013"/>
            <a:ext cx="1024831" cy="1101565"/>
          </a:xfrm>
          <a:prstGeom prst="rect">
            <a:avLst/>
          </a:prstGeom>
        </p:spPr>
      </p:pic>
      <p:sp>
        <p:nvSpPr>
          <p:cNvPr id="79" name="TextBox 78">
            <a:extLst>
              <a:ext uri="{FF2B5EF4-FFF2-40B4-BE49-F238E27FC236}">
                <a16:creationId xmlns="" xmlns:a16="http://schemas.microsoft.com/office/drawing/2014/main" id="{21E497C2-6813-45CF-9B5F-EA40A2480F0D}"/>
              </a:ext>
            </a:extLst>
          </p:cNvPr>
          <p:cNvSpPr txBox="1"/>
          <p:nvPr/>
        </p:nvSpPr>
        <p:spPr>
          <a:xfrm rot="10800000" flipV="1">
            <a:off x="4062272" y="4457942"/>
            <a:ext cx="1190419"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sp</a:t>
            </a:r>
            <a:r>
              <a:rPr lang="en-GB" sz="3200" dirty="0" err="1">
                <a:solidFill>
                  <a:srgbClr val="E65D00"/>
                </a:solidFill>
                <a:latin typeface="Century Gothic" panose="020B0502020202020204" pitchFamily="34" charset="0"/>
                <a:cs typeface="Calibri" panose="020F0502020204030204" pitchFamily="34" charset="0"/>
              </a:rPr>
              <a:t>ä</a:t>
            </a:r>
            <a:r>
              <a:rPr lang="en-GB" sz="3200" dirty="0" err="1">
                <a:solidFill>
                  <a:srgbClr val="5B9BD5">
                    <a:lumMod val="50000"/>
                  </a:srgbClr>
                </a:solidFill>
                <a:latin typeface="Century Gothic" panose="020B0502020202020204" pitchFamily="34" charset="0"/>
                <a:cs typeface="Arial" panose="020B0604020202020204" pitchFamily="34" charset="0"/>
              </a:rPr>
              <a:t>t</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80" name="Picture 79"/>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4653" y="3806446"/>
            <a:ext cx="1126327" cy="741682"/>
          </a:xfrm>
          <a:prstGeom prst="rect">
            <a:avLst/>
          </a:prstGeom>
        </p:spPr>
      </p:pic>
      <p:sp>
        <p:nvSpPr>
          <p:cNvPr id="81" name="TextBox 80">
            <a:extLst>
              <a:ext uri="{FF2B5EF4-FFF2-40B4-BE49-F238E27FC236}">
                <a16:creationId xmlns="" xmlns:a16="http://schemas.microsoft.com/office/drawing/2014/main" id="{21E497C2-6813-45CF-9B5F-EA40A2480F0D}"/>
              </a:ext>
            </a:extLst>
          </p:cNvPr>
          <p:cNvSpPr txBox="1"/>
          <p:nvPr/>
        </p:nvSpPr>
        <p:spPr>
          <a:xfrm rot="10800000" flipV="1">
            <a:off x="5969977" y="4453680"/>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H</a:t>
            </a:r>
            <a:r>
              <a:rPr lang="en-GB" sz="3200" dirty="0" err="1">
                <a:solidFill>
                  <a:srgbClr val="E65D00"/>
                </a:solidFill>
                <a:latin typeface="Century Gothic" panose="020B0502020202020204" pitchFamily="34" charset="0"/>
                <a:cs typeface="Calibri" panose="020F0502020204030204" pitchFamily="34" charset="0"/>
              </a:rPr>
              <a:t>au</a:t>
            </a:r>
            <a:r>
              <a:rPr lang="en-GB" sz="3200" dirty="0" err="1">
                <a:solidFill>
                  <a:srgbClr val="5B9BD5">
                    <a:lumMod val="50000"/>
                  </a:srgbClr>
                </a:solidFill>
                <a:latin typeface="Century Gothic" panose="020B0502020202020204" pitchFamily="34" charset="0"/>
                <a:cs typeface="Arial" panose="020B0604020202020204" pitchFamily="34" charset="0"/>
              </a:rPr>
              <a:t>s</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82" name="Picture 81"/>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9614" y="3818467"/>
            <a:ext cx="917041" cy="917041"/>
          </a:xfrm>
          <a:prstGeom prst="rect">
            <a:avLst/>
          </a:prstGeom>
        </p:spPr>
      </p:pic>
      <p:sp>
        <p:nvSpPr>
          <p:cNvPr id="83" name="TextBox 82">
            <a:extLst>
              <a:ext uri="{FF2B5EF4-FFF2-40B4-BE49-F238E27FC236}">
                <a16:creationId xmlns="" xmlns:a16="http://schemas.microsoft.com/office/drawing/2014/main" id="{21E497C2-6813-45CF-9B5F-EA40A2480F0D}"/>
              </a:ext>
            </a:extLst>
          </p:cNvPr>
          <p:cNvSpPr txBox="1"/>
          <p:nvPr/>
        </p:nvSpPr>
        <p:spPr>
          <a:xfrm rot="10800000" flipV="1">
            <a:off x="7971584" y="4595493"/>
            <a:ext cx="2068327" cy="461665"/>
          </a:xfrm>
          <a:prstGeom prst="rect">
            <a:avLst/>
          </a:prstGeom>
          <a:noFill/>
        </p:spPr>
        <p:txBody>
          <a:bodyPr wrap="square" rtlCol="0">
            <a:spAutoFit/>
          </a:bodyPr>
          <a:lstStyle/>
          <a:p>
            <a:pPr>
              <a:defRPr/>
            </a:pPr>
            <a:r>
              <a:rPr lang="en-GB" sz="2400" dirty="0">
                <a:solidFill>
                  <a:srgbClr val="5B9BD5">
                    <a:lumMod val="50000"/>
                  </a:srgbClr>
                </a:solidFill>
                <a:latin typeface="Century Gothic" panose="020B0502020202020204" pitchFamily="34" charset="0"/>
                <a:cs typeface="Arial" panose="020B0604020202020204" pitchFamily="34" charset="0"/>
              </a:rPr>
              <a:t>D</a:t>
            </a:r>
            <a:r>
              <a:rPr lang="en-GB" sz="2400" dirty="0">
                <a:solidFill>
                  <a:srgbClr val="E65D00"/>
                </a:solidFill>
                <a:latin typeface="Century Gothic" panose="020B0502020202020204" pitchFamily="34" charset="0"/>
                <a:cs typeface="Calibri" panose="020F0502020204030204" pitchFamily="34" charset="0"/>
              </a:rPr>
              <a:t>eu</a:t>
            </a:r>
            <a:r>
              <a:rPr lang="en-GB" sz="2400" dirty="0">
                <a:solidFill>
                  <a:srgbClr val="5B9BD5">
                    <a:lumMod val="50000"/>
                  </a:srgbClr>
                </a:solidFill>
                <a:latin typeface="Century Gothic" panose="020B0502020202020204" pitchFamily="34" charset="0"/>
                <a:cs typeface="Arial" panose="020B0604020202020204" pitchFamily="34" charset="0"/>
              </a:rPr>
              <a:t>tschland</a:t>
            </a:r>
            <a:endParaRPr lang="en-GB" sz="2400" dirty="0">
              <a:solidFill>
                <a:srgbClr val="E65D00"/>
              </a:solidFill>
              <a:latin typeface="Century Gothic" panose="020B0502020202020204" pitchFamily="34" charset="0"/>
              <a:cs typeface="Calibri" panose="020F0502020204030204" pitchFamily="34" charset="0"/>
            </a:endParaRPr>
          </a:p>
        </p:txBody>
      </p:sp>
      <p:pic>
        <p:nvPicPr>
          <p:cNvPr id="84" name="Picture 83"/>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6290" y="3809117"/>
            <a:ext cx="1278763" cy="903742"/>
          </a:xfrm>
          <a:prstGeom prst="rect">
            <a:avLst/>
          </a:prstGeom>
        </p:spPr>
      </p:pic>
      <p:sp>
        <p:nvSpPr>
          <p:cNvPr id="85" name="TextBox 84">
            <a:extLst>
              <a:ext uri="{FF2B5EF4-FFF2-40B4-BE49-F238E27FC236}">
                <a16:creationId xmlns="" xmlns:a16="http://schemas.microsoft.com/office/drawing/2014/main" id="{21E497C2-6813-45CF-9B5F-EA40A2480F0D}"/>
              </a:ext>
            </a:extLst>
          </p:cNvPr>
          <p:cNvSpPr txBox="1"/>
          <p:nvPr/>
        </p:nvSpPr>
        <p:spPr>
          <a:xfrm rot="10800000" flipV="1">
            <a:off x="9931948" y="4543740"/>
            <a:ext cx="1878760" cy="461665"/>
          </a:xfrm>
          <a:prstGeom prst="rect">
            <a:avLst/>
          </a:prstGeom>
          <a:noFill/>
        </p:spPr>
        <p:txBody>
          <a:bodyPr wrap="square" rtlCol="0">
            <a:spAutoFit/>
          </a:bodyPr>
          <a:lstStyle/>
          <a:p>
            <a:pPr>
              <a:defRPr/>
            </a:pPr>
            <a:r>
              <a:rPr lang="en-GB" sz="2400" dirty="0" err="1">
                <a:solidFill>
                  <a:srgbClr val="5B9BD5">
                    <a:lumMod val="50000"/>
                  </a:srgbClr>
                </a:solidFill>
                <a:latin typeface="Century Gothic" panose="020B0502020202020204" pitchFamily="34" charset="0"/>
                <a:cs typeface="Arial" panose="020B0604020202020204" pitchFamily="34" charset="0"/>
              </a:rPr>
              <a:t>M</a:t>
            </a:r>
            <a:r>
              <a:rPr lang="en-GB" sz="2400" dirty="0" err="1">
                <a:solidFill>
                  <a:srgbClr val="E65D00"/>
                </a:solidFill>
                <a:latin typeface="Century Gothic" panose="020B0502020202020204" pitchFamily="34" charset="0"/>
                <a:cs typeface="Calibri" panose="020F0502020204030204" pitchFamily="34" charset="0"/>
              </a:rPr>
              <a:t>äu</a:t>
            </a:r>
            <a:r>
              <a:rPr lang="en-GB" sz="2400" dirty="0" err="1">
                <a:solidFill>
                  <a:srgbClr val="5B9BD5">
                    <a:lumMod val="50000"/>
                  </a:srgbClr>
                </a:solidFill>
                <a:latin typeface="Century Gothic" panose="020B0502020202020204" pitchFamily="34" charset="0"/>
                <a:cs typeface="Arial" panose="020B0604020202020204" pitchFamily="34" charset="0"/>
              </a:rPr>
              <a:t>se</a:t>
            </a:r>
            <a:endParaRPr lang="en-GB" sz="2400" dirty="0">
              <a:solidFill>
                <a:srgbClr val="E65D00"/>
              </a:solidFill>
              <a:latin typeface="Century Gothic" panose="020B0502020202020204" pitchFamily="34" charset="0"/>
              <a:cs typeface="Calibri" panose="020F0502020204030204" pitchFamily="34" charset="0"/>
            </a:endParaRPr>
          </a:p>
        </p:txBody>
      </p:sp>
      <p:pic>
        <p:nvPicPr>
          <p:cNvPr id="86" name="Picture 85"/>
          <p:cNvPicPr>
            <a:picLocks noChangeAspect="1"/>
          </p:cNvPicPr>
          <p:nvPr/>
        </p:nvPicPr>
        <p:blipFill>
          <a:blip r:embed="rId2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94270" y="5123116"/>
            <a:ext cx="999701" cy="999701"/>
          </a:xfrm>
          <a:prstGeom prst="rect">
            <a:avLst/>
          </a:prstGeom>
        </p:spPr>
      </p:pic>
      <p:sp>
        <p:nvSpPr>
          <p:cNvPr id="87" name="TextBox 86">
            <a:extLst>
              <a:ext uri="{FF2B5EF4-FFF2-40B4-BE49-F238E27FC236}">
                <a16:creationId xmlns="" xmlns:a16="http://schemas.microsoft.com/office/drawing/2014/main" id="{21E497C2-6813-45CF-9B5F-EA40A2480F0D}"/>
              </a:ext>
            </a:extLst>
          </p:cNvPr>
          <p:cNvSpPr txBox="1"/>
          <p:nvPr/>
        </p:nvSpPr>
        <p:spPr>
          <a:xfrm rot="10800000" flipV="1">
            <a:off x="120018" y="563838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cs typeface="Arial" panose="020B0604020202020204" pitchFamily="34" charset="0"/>
              </a:rPr>
              <a:t>un</a:t>
            </a:r>
            <a:r>
              <a:rPr lang="en-GB" sz="3200" dirty="0">
                <a:solidFill>
                  <a:srgbClr val="E65D00"/>
                </a:solidFill>
                <a:latin typeface="Century Gothic" panose="020B0502020202020204" pitchFamily="34" charset="0"/>
                <a:cs typeface="Calibri" panose="020F0502020204030204" pitchFamily="34" charset="0"/>
              </a:rPr>
              <a:t>d</a:t>
            </a:r>
          </a:p>
        </p:txBody>
      </p:sp>
      <p:pic>
        <p:nvPicPr>
          <p:cNvPr id="88" name="Picture 87"/>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0908" y="4853716"/>
            <a:ext cx="1100212" cy="1100212"/>
          </a:xfrm>
          <a:prstGeom prst="rect">
            <a:avLst/>
          </a:prstGeom>
        </p:spPr>
      </p:pic>
      <p:sp>
        <p:nvSpPr>
          <p:cNvPr id="89" name="TextBox 88">
            <a:extLst>
              <a:ext uri="{FF2B5EF4-FFF2-40B4-BE49-F238E27FC236}">
                <a16:creationId xmlns="" xmlns:a16="http://schemas.microsoft.com/office/drawing/2014/main" id="{21E497C2-6813-45CF-9B5F-EA40A2480F0D}"/>
              </a:ext>
            </a:extLst>
          </p:cNvPr>
          <p:cNvSpPr txBox="1"/>
          <p:nvPr/>
        </p:nvSpPr>
        <p:spPr>
          <a:xfrm rot="10800000" flipV="1">
            <a:off x="2088625" y="5630103"/>
            <a:ext cx="1678742"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richt</a:t>
            </a:r>
            <a:r>
              <a:rPr lang="en-GB" sz="3200" dirty="0" err="1">
                <a:solidFill>
                  <a:srgbClr val="E65D00"/>
                </a:solidFill>
                <a:latin typeface="Century Gothic" panose="020B0502020202020204" pitchFamily="34" charset="0"/>
                <a:cs typeface="Calibri" panose="020F0502020204030204" pitchFamily="34" charset="0"/>
              </a:rPr>
              <a:t>ig</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0" name="Picture 89"/>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1009" y="5005183"/>
            <a:ext cx="951877" cy="1130354"/>
          </a:xfrm>
          <a:prstGeom prst="rect">
            <a:avLst/>
          </a:prstGeom>
        </p:spPr>
      </p:pic>
      <p:sp>
        <p:nvSpPr>
          <p:cNvPr id="91" name="TextBox 90">
            <a:extLst>
              <a:ext uri="{FF2B5EF4-FFF2-40B4-BE49-F238E27FC236}">
                <a16:creationId xmlns="" xmlns:a16="http://schemas.microsoft.com/office/drawing/2014/main" id="{21E497C2-6813-45CF-9B5F-EA40A2480F0D}"/>
              </a:ext>
            </a:extLst>
          </p:cNvPr>
          <p:cNvSpPr txBox="1"/>
          <p:nvPr/>
        </p:nvSpPr>
        <p:spPr>
          <a:xfrm rot="10800000" flipV="1">
            <a:off x="3865070" y="5641397"/>
            <a:ext cx="1678742"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st</a:t>
            </a:r>
            <a:r>
              <a:rPr lang="en-GB" sz="3200" dirty="0">
                <a:solidFill>
                  <a:srgbClr val="5B9BD5">
                    <a:lumMod val="50000"/>
                  </a:srgbClr>
                </a:solidFill>
                <a:latin typeface="Century Gothic" panose="020B0502020202020204" pitchFamily="34" charset="0"/>
                <a:cs typeface="Arial" panose="020B0604020202020204" pitchFamily="34" charset="0"/>
              </a:rPr>
              <a:t>ark</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92" name="TextBox 91">
            <a:extLst>
              <a:ext uri="{FF2B5EF4-FFF2-40B4-BE49-F238E27FC236}">
                <a16:creationId xmlns="" xmlns:a16="http://schemas.microsoft.com/office/drawing/2014/main" id="{21E497C2-6813-45CF-9B5F-EA40A2480F0D}"/>
              </a:ext>
            </a:extLst>
          </p:cNvPr>
          <p:cNvSpPr txBox="1"/>
          <p:nvPr/>
        </p:nvSpPr>
        <p:spPr>
          <a:xfrm rot="10800000" flipV="1">
            <a:off x="6032822" y="5645822"/>
            <a:ext cx="1678742"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sp</a:t>
            </a:r>
            <a:r>
              <a:rPr lang="en-GB" sz="3200" dirty="0" err="1">
                <a:solidFill>
                  <a:srgbClr val="5B9BD5">
                    <a:lumMod val="50000"/>
                  </a:srgbClr>
                </a:solidFill>
                <a:latin typeface="Century Gothic" panose="020B0502020202020204" pitchFamily="34" charset="0"/>
                <a:cs typeface="Arial" panose="020B0604020202020204" pitchFamily="34" charset="0"/>
              </a:rPr>
              <a:t>ielen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3" name="Picture 92"/>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0639" y="5032188"/>
            <a:ext cx="985556" cy="847017"/>
          </a:xfrm>
          <a:prstGeom prst="rect">
            <a:avLst/>
          </a:prstGeom>
        </p:spPr>
      </p:pic>
      <p:pic>
        <p:nvPicPr>
          <p:cNvPr id="94" name="Picture 93"/>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8179" y="5187297"/>
            <a:ext cx="1183295" cy="1013049"/>
          </a:xfrm>
          <a:prstGeom prst="rect">
            <a:avLst/>
          </a:prstGeom>
        </p:spPr>
      </p:pic>
      <p:sp>
        <p:nvSpPr>
          <p:cNvPr id="95" name="TextBox 94">
            <a:extLst>
              <a:ext uri="{FF2B5EF4-FFF2-40B4-BE49-F238E27FC236}">
                <a16:creationId xmlns="" xmlns:a16="http://schemas.microsoft.com/office/drawing/2014/main" id="{21E497C2-6813-45CF-9B5F-EA40A2480F0D}"/>
              </a:ext>
            </a:extLst>
          </p:cNvPr>
          <p:cNvSpPr txBox="1"/>
          <p:nvPr/>
        </p:nvSpPr>
        <p:spPr>
          <a:xfrm rot="10800000" flipV="1">
            <a:off x="7962491" y="5638386"/>
            <a:ext cx="663294"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j</a:t>
            </a:r>
            <a:r>
              <a:rPr lang="en-GB" sz="3200" dirty="0" err="1">
                <a:solidFill>
                  <a:srgbClr val="5B9BD5">
                    <a:lumMod val="50000"/>
                  </a:srgbClr>
                </a:solidFill>
                <a:latin typeface="Century Gothic" panose="020B0502020202020204" pitchFamily="34" charset="0"/>
                <a:cs typeface="Arial" panose="020B0604020202020204" pitchFamily="34" charset="0"/>
              </a:rPr>
              <a:t>a</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6" name="Picture 95"/>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01985" y="5039625"/>
            <a:ext cx="927371" cy="735274"/>
          </a:xfrm>
          <a:prstGeom prst="rect">
            <a:avLst/>
          </a:prstGeom>
        </p:spPr>
      </p:pic>
      <p:sp>
        <p:nvSpPr>
          <p:cNvPr id="97" name="TextBox 96">
            <a:extLst>
              <a:ext uri="{FF2B5EF4-FFF2-40B4-BE49-F238E27FC236}">
                <a16:creationId xmlns="" xmlns:a16="http://schemas.microsoft.com/office/drawing/2014/main" id="{21E497C2-6813-45CF-9B5F-EA40A2480F0D}"/>
              </a:ext>
            </a:extLst>
          </p:cNvPr>
          <p:cNvSpPr txBox="1"/>
          <p:nvPr/>
        </p:nvSpPr>
        <p:spPr>
          <a:xfrm rot="10800000" flipV="1">
            <a:off x="9898413" y="5638387"/>
            <a:ext cx="2436973" cy="584775"/>
          </a:xfrm>
          <a:prstGeom prst="rect">
            <a:avLst/>
          </a:prstGeom>
          <a:noFill/>
        </p:spPr>
        <p:txBody>
          <a:bodyPr wrap="square" rtlCol="0">
            <a:spAutoFit/>
          </a:bodyPr>
          <a:lstStyle/>
          <a:p>
            <a:pPr>
              <a:defRPr/>
            </a:pPr>
            <a:r>
              <a:rPr lang="en-GB" sz="3200" dirty="0" err="1">
                <a:solidFill>
                  <a:srgbClr val="E65D00"/>
                </a:solidFill>
                <a:latin typeface="Century Gothic" panose="020B0502020202020204" pitchFamily="34" charset="0"/>
                <a:cs typeface="Calibri" panose="020F0502020204030204" pitchFamily="34" charset="0"/>
              </a:rPr>
              <a:t>Th</a:t>
            </a:r>
            <a:r>
              <a:rPr lang="en-GB" sz="3200" dirty="0" err="1">
                <a:solidFill>
                  <a:srgbClr val="5B9BD5">
                    <a:lumMod val="50000"/>
                  </a:srgbClr>
                </a:solidFill>
                <a:latin typeface="Century Gothic" panose="020B0502020202020204" pitchFamily="34" charset="0"/>
                <a:cs typeface="Arial" panose="020B0604020202020204" pitchFamily="34" charset="0"/>
              </a:rPr>
              <a:t>eater</a:t>
            </a:r>
            <a:endParaRPr lang="en-GB" sz="3200" dirty="0">
              <a:solidFill>
                <a:srgbClr val="E65D00"/>
              </a:solidFill>
              <a:latin typeface="Century Gothic" panose="020B0502020202020204" pitchFamily="34" charset="0"/>
              <a:cs typeface="Calibri" panose="020F0502020204030204" pitchFamily="34" charset="0"/>
            </a:endParaRPr>
          </a:p>
        </p:txBody>
      </p:sp>
      <p:cxnSp>
        <p:nvCxnSpPr>
          <p:cNvPr id="98" name="Straight Connector 97"/>
          <p:cNvCxnSpPr/>
          <p:nvPr/>
        </p:nvCxnSpPr>
        <p:spPr>
          <a:xfrm>
            <a:off x="10883206" y="2616234"/>
            <a:ext cx="0" cy="1189779"/>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 xmlns:a16="http://schemas.microsoft.com/office/drawing/2014/main" id="{996F03CA-4393-4B59-82AE-47D2DDCE7FC2}"/>
              </a:ext>
            </a:extLst>
          </p:cNvPr>
          <p:cNvSpPr txBox="1"/>
          <p:nvPr/>
        </p:nvSpPr>
        <p:spPr>
          <a:xfrm rot="10800000" flipV="1">
            <a:off x="7927774" y="3298715"/>
            <a:ext cx="1043567"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vo</a:t>
            </a:r>
            <a:r>
              <a:rPr lang="en-GB" sz="3200" dirty="0" err="1">
                <a:solidFill>
                  <a:srgbClr val="E65D00"/>
                </a:solidFill>
                <a:latin typeface="Century Gothic" panose="020B0502020202020204" pitchFamily="34" charset="0"/>
                <a:cs typeface="Calibri" panose="020F0502020204030204" pitchFamily="34" charset="0"/>
              </a:rPr>
              <a:t>r</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904781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graphicFrame>
        <p:nvGraphicFramePr>
          <p:cNvPr id="100" name="Table 99"/>
          <p:cNvGraphicFramePr>
            <a:graphicFrameLocks noGrp="1"/>
          </p:cNvGraphicFramePr>
          <p:nvPr>
            <p:extLst>
              <p:ext uri="{D42A27DB-BD31-4B8C-83A1-F6EECF244321}">
                <p14:modId xmlns:p14="http://schemas.microsoft.com/office/powerpoint/2010/main" val="448286296"/>
              </p:ext>
            </p:extLst>
          </p:nvPr>
        </p:nvGraphicFramePr>
        <p:xfrm>
          <a:off x="339264" y="669905"/>
          <a:ext cx="5455745" cy="5120640"/>
        </p:xfrm>
        <a:graphic>
          <a:graphicData uri="http://schemas.openxmlformats.org/drawingml/2006/table">
            <a:tbl>
              <a:tblPr firstRow="1" firstCol="1" bandRow="1">
                <a:tableStyleId>{ED083AE6-46FA-4A59-8FB0-9F97EB10719F}</a:tableStyleId>
              </a:tblPr>
              <a:tblGrid>
                <a:gridCol w="2094397">
                  <a:extLst>
                    <a:ext uri="{9D8B030D-6E8A-4147-A177-3AD203B41FA5}">
                      <a16:colId xmlns="" xmlns:a16="http://schemas.microsoft.com/office/drawing/2014/main" val="20000"/>
                    </a:ext>
                  </a:extLst>
                </a:gridCol>
                <a:gridCol w="3361348">
                  <a:extLst>
                    <a:ext uri="{9D8B030D-6E8A-4147-A177-3AD203B41FA5}">
                      <a16:colId xmlns="" xmlns:a16="http://schemas.microsoft.com/office/drawing/2014/main" val="20001"/>
                    </a:ext>
                  </a:extLst>
                </a:gridCol>
              </a:tblGrid>
              <a:tr h="492237">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0"/>
                  </a:ext>
                </a:extLst>
              </a:tr>
              <a:tr h="910046">
                <a:tc>
                  <a:txBody>
                    <a:bodyPr/>
                    <a:lstStyle/>
                    <a:p>
                      <a:pPr algn="ctr">
                        <a:spcAft>
                          <a:spcPts val="0"/>
                        </a:spcAft>
                      </a:pPr>
                      <a:r>
                        <a:rPr lang="en-GB" sz="2400" b="0" kern="100" dirty="0">
                          <a:solidFill>
                            <a:srgbClr val="002060"/>
                          </a:solidFill>
                          <a:effectLst/>
                          <a:latin typeface="Century Gothic" panose="020B0502020202020204" pitchFamily="34" charset="0"/>
                        </a:rPr>
                        <a:t>Group 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 (long), a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e (long),</a:t>
                      </a:r>
                      <a:r>
                        <a:rPr lang="en-GB" sz="1800" b="0" kern="100" baseline="0" dirty="0">
                          <a:solidFill>
                            <a:srgbClr val="002060"/>
                          </a:solidFill>
                          <a:effectLst/>
                          <a:latin typeface="Century Gothic" panose="020B0502020202020204" pitchFamily="34" charset="0"/>
                          <a:ea typeface="Calibri" panose="020F0502020204030204" pitchFamily="34" charset="0"/>
                        </a:rPr>
                        <a:t> </a:t>
                      </a:r>
                      <a:r>
                        <a:rPr lang="en-GB" sz="1800" b="0" kern="100" dirty="0">
                          <a:solidFill>
                            <a:srgbClr val="002060"/>
                          </a:solidFill>
                          <a:effectLst/>
                          <a:latin typeface="Century Gothic" panose="020B0502020202020204" pitchFamily="34" charset="0"/>
                          <a:ea typeface="Calibri" panose="020F0502020204030204" pitchFamily="34" charset="0"/>
                        </a:rPr>
                        <a:t> e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ei</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w</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z</a:t>
                      </a:r>
                    </a:p>
                  </a:txBody>
                  <a:tcPr marL="68580" marR="68580" marT="0" marB="0" anchor="ctr"/>
                </a:tc>
                <a:extLst>
                  <a:ext uri="{0D108BD9-81ED-4DB2-BD59-A6C34878D82A}">
                    <a16:rowId xmlns="" xmlns:a16="http://schemas.microsoft.com/office/drawing/2014/main" val="10001"/>
                  </a:ext>
                </a:extLst>
              </a:tr>
              <a:tr h="728037">
                <a:tc>
                  <a:txBody>
                    <a:bodyPr/>
                    <a:lstStyle/>
                    <a:p>
                      <a:pPr algn="ctr">
                        <a:spcAft>
                          <a:spcPts val="0"/>
                        </a:spcAft>
                      </a:pPr>
                      <a:r>
                        <a:rPr lang="en-GB" sz="2400" b="0" kern="100" dirty="0">
                          <a:solidFill>
                            <a:srgbClr val="002060"/>
                          </a:solidFill>
                          <a:effectLst/>
                          <a:latin typeface="Century Gothic" panose="020B0502020202020204" pitchFamily="34" charset="0"/>
                        </a:rPr>
                        <a:t>Group 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(long), </a:t>
                      </a:r>
                      <a:r>
                        <a:rPr lang="en-GB" sz="1800" b="0" kern="100" dirty="0" err="1">
                          <a:solidFill>
                            <a:srgbClr val="002060"/>
                          </a:solidFill>
                          <a:effectLst/>
                          <a:latin typeface="Century Gothic" panose="020B0502020202020204" pitchFamily="34" charset="0"/>
                          <a:ea typeface="Calibri" panose="020F0502020204030204" pitchFamily="34" charset="0"/>
                        </a:rPr>
                        <a:t>i</a:t>
                      </a:r>
                      <a:r>
                        <a:rPr lang="en-GB" sz="1800" b="0" kern="100" dirty="0">
                          <a:solidFill>
                            <a:srgbClr val="002060"/>
                          </a:solidFill>
                          <a:effectLst/>
                          <a:latin typeface="Century Gothic" panose="020B0502020202020204" pitchFamily="34" charset="0"/>
                          <a:ea typeface="Calibri" panose="020F0502020204030204" pitchFamily="34" charset="0"/>
                        </a:rPr>
                        <a:t>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ie</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ch</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sch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2"/>
                  </a:ext>
                </a:extLst>
              </a:tr>
              <a:tr h="364018">
                <a:tc>
                  <a:txBody>
                    <a:bodyPr/>
                    <a:lstStyle/>
                    <a:p>
                      <a:pPr algn="ctr">
                        <a:spcAft>
                          <a:spcPts val="0"/>
                        </a:spcAft>
                      </a:pPr>
                      <a:r>
                        <a:rPr lang="en-GB" sz="2400" b="0" kern="100" dirty="0">
                          <a:solidFill>
                            <a:srgbClr val="002060"/>
                          </a:solidFill>
                          <a:effectLst/>
                          <a:latin typeface="Century Gothic" panose="020B0502020202020204" pitchFamily="34" charset="0"/>
                        </a:rPr>
                        <a:t>Group 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o (long), o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u (long), u (short)</a:t>
                      </a:r>
                    </a:p>
                  </a:txBody>
                  <a:tcPr marL="68580" marR="68580" marT="0" marB="0" anchor="ctr"/>
                </a:tc>
                <a:extLst>
                  <a:ext uri="{0D108BD9-81ED-4DB2-BD59-A6C34878D82A}">
                    <a16:rowId xmlns="" xmlns:a16="http://schemas.microsoft.com/office/drawing/2014/main" val="10003"/>
                  </a:ext>
                </a:extLst>
              </a:tr>
              <a:tr h="910046">
                <a:tc>
                  <a:txBody>
                    <a:bodyPr/>
                    <a:lstStyle/>
                    <a:p>
                      <a:pPr algn="ctr">
                        <a:spcAft>
                          <a:spcPts val="0"/>
                        </a:spcAft>
                      </a:pPr>
                      <a:r>
                        <a:rPr lang="en-GB" sz="2400" b="0" kern="100" dirty="0">
                          <a:solidFill>
                            <a:srgbClr val="002060"/>
                          </a:solidFill>
                          <a:effectLst/>
                          <a:latin typeface="Century Gothic" panose="020B0502020202020204" pitchFamily="34" charset="0"/>
                        </a:rPr>
                        <a:t>Group 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a:solidFill>
                            <a:srgbClr val="002060"/>
                          </a:solidFill>
                          <a:effectLst/>
                          <a:latin typeface="Century Gothic" panose="020B0502020202020204" pitchFamily="34" charset="0"/>
                          <a:ea typeface="Calibri" panose="020F0502020204030204" pitchFamily="34" charset="0"/>
                        </a:rPr>
                        <a:t>er</a:t>
                      </a:r>
                      <a:r>
                        <a:rPr lang="en-GB" sz="1800" b="0" kern="100" dirty="0">
                          <a:solidFill>
                            <a:srgbClr val="002060"/>
                          </a:solidFill>
                          <a:effectLst/>
                          <a:latin typeface="Century Gothic" panose="020B0502020202020204" pitchFamily="34" charset="0"/>
                          <a:ea typeface="Calibri" panose="020F0502020204030204" pitchFamily="34" charset="0"/>
                        </a:rPr>
                        <a:t> (stressed)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er</a:t>
                      </a:r>
                      <a:r>
                        <a:rPr lang="en-GB" sz="1800" b="0" kern="100" dirty="0">
                          <a:solidFill>
                            <a:srgbClr val="002060"/>
                          </a:solidFill>
                          <a:effectLst/>
                          <a:latin typeface="Century Gothic" panose="020B0502020202020204" pitchFamily="34" charset="0"/>
                          <a:ea typeface="Calibri" panose="020F0502020204030204" pitchFamily="34" charset="0"/>
                        </a:rPr>
                        <a:t> (unstressed)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r (vocalic),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r (consonantal)</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v</a:t>
                      </a:r>
                    </a:p>
                  </a:txBody>
                  <a:tcPr marL="68580" marR="68580" marT="0" marB="0" anchor="ctr"/>
                </a:tc>
                <a:extLst>
                  <a:ext uri="{0D108BD9-81ED-4DB2-BD59-A6C34878D82A}">
                    <a16:rowId xmlns="" xmlns:a16="http://schemas.microsoft.com/office/drawing/2014/main" val="10004"/>
                  </a:ext>
                </a:extLst>
              </a:tr>
            </a:tbl>
          </a:graphicData>
        </a:graphic>
      </p:graphicFrame>
      <p:graphicFrame>
        <p:nvGraphicFramePr>
          <p:cNvPr id="101" name="Table 100"/>
          <p:cNvGraphicFramePr>
            <a:graphicFrameLocks noGrp="1"/>
          </p:cNvGraphicFramePr>
          <p:nvPr>
            <p:extLst>
              <p:ext uri="{D42A27DB-BD31-4B8C-83A1-F6EECF244321}">
                <p14:modId xmlns:p14="http://schemas.microsoft.com/office/powerpoint/2010/main" val="3268087614"/>
              </p:ext>
            </p:extLst>
          </p:nvPr>
        </p:nvGraphicFramePr>
        <p:xfrm>
          <a:off x="5954882" y="669906"/>
          <a:ext cx="5920887" cy="4297680"/>
        </p:xfrm>
        <a:graphic>
          <a:graphicData uri="http://schemas.openxmlformats.org/drawingml/2006/table">
            <a:tbl>
              <a:tblPr firstRow="1" firstCol="1" bandRow="1">
                <a:tableStyleId>{ED083AE6-46FA-4A59-8FB0-9F97EB10719F}</a:tableStyleId>
              </a:tblPr>
              <a:tblGrid>
                <a:gridCol w="2335877">
                  <a:extLst>
                    <a:ext uri="{9D8B030D-6E8A-4147-A177-3AD203B41FA5}">
                      <a16:colId xmlns="" xmlns:a16="http://schemas.microsoft.com/office/drawing/2014/main" val="20000"/>
                    </a:ext>
                  </a:extLst>
                </a:gridCol>
                <a:gridCol w="3585010">
                  <a:extLst>
                    <a:ext uri="{9D8B030D-6E8A-4147-A177-3AD203B41FA5}">
                      <a16:colId xmlns="" xmlns:a16="http://schemas.microsoft.com/office/drawing/2014/main" val="20001"/>
                    </a:ext>
                  </a:extLst>
                </a:gridCol>
              </a:tblGrid>
              <a:tr h="268184">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0"/>
                  </a:ext>
                </a:extLst>
              </a:tr>
              <a:tr h="201138">
                <a:tc>
                  <a:txBody>
                    <a:bodyPr/>
                    <a:lstStyle/>
                    <a:p>
                      <a:pPr algn="ctr">
                        <a:spcAft>
                          <a:spcPts val="0"/>
                        </a:spcAft>
                      </a:pPr>
                      <a:r>
                        <a:rPr lang="en-GB" sz="2400" b="0" kern="100" dirty="0">
                          <a:solidFill>
                            <a:srgbClr val="002060"/>
                          </a:solidFill>
                          <a:effectLst/>
                          <a:latin typeface="Century Gothic" panose="020B0502020202020204" pitchFamily="34" charset="0"/>
                        </a:rPr>
                        <a:t>Group 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s (start/middle)</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ss</a:t>
                      </a:r>
                      <a:r>
                        <a:rPr lang="en-GB" sz="1800" b="0" kern="100" baseline="0" dirty="0">
                          <a:solidFill>
                            <a:srgbClr val="002060"/>
                          </a:solidFill>
                          <a:effectLst/>
                          <a:latin typeface="Century Gothic" panose="020B0502020202020204" pitchFamily="34" charset="0"/>
                          <a:ea typeface="Calibri" panose="020F0502020204030204" pitchFamily="34" charset="0"/>
                        </a:rPr>
                        <a:t> / ß / -s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1"/>
                  </a:ext>
                </a:extLst>
              </a:tr>
              <a:tr h="301707">
                <a:tc>
                  <a:txBody>
                    <a:bodyPr/>
                    <a:lstStyle/>
                    <a:p>
                      <a:pPr algn="ctr">
                        <a:spcAft>
                          <a:spcPts val="0"/>
                        </a:spcAft>
                      </a:pPr>
                      <a:r>
                        <a:rPr lang="en-GB" sz="2400" b="0" kern="100" dirty="0">
                          <a:solidFill>
                            <a:srgbClr val="002060"/>
                          </a:solidFill>
                          <a:effectLst/>
                          <a:latin typeface="Century Gothic" panose="020B0502020202020204" pitchFamily="34" charset="0"/>
                        </a:rPr>
                        <a:t>Group 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ü (long), ü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ö (long), ö (short)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ä (long), ä (short)</a:t>
                      </a:r>
                    </a:p>
                  </a:txBody>
                  <a:tcPr marL="68580" marR="68580" marT="0" marB="0" anchor="ctr"/>
                </a:tc>
                <a:extLst>
                  <a:ext uri="{0D108BD9-81ED-4DB2-BD59-A6C34878D82A}">
                    <a16:rowId xmlns="" xmlns:a16="http://schemas.microsoft.com/office/drawing/2014/main" val="10002"/>
                  </a:ext>
                </a:extLst>
              </a:tr>
              <a:tr h="301707">
                <a:tc>
                  <a:txBody>
                    <a:bodyPr/>
                    <a:lstStyle/>
                    <a:p>
                      <a:pPr algn="ctr">
                        <a:spcAft>
                          <a:spcPts val="0"/>
                        </a:spcAft>
                      </a:pPr>
                      <a:r>
                        <a:rPr lang="en-GB" sz="2400" b="0" kern="100" dirty="0">
                          <a:solidFill>
                            <a:srgbClr val="002060"/>
                          </a:solidFill>
                          <a:effectLst/>
                          <a:latin typeface="Century Gothic" panose="020B0502020202020204" pitchFamily="34" charset="0"/>
                        </a:rPr>
                        <a:t>Group 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au</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eu</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äu</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3"/>
                  </a:ext>
                </a:extLst>
              </a:tr>
              <a:tr h="502846">
                <a:tc>
                  <a:txBody>
                    <a:bodyPr/>
                    <a:lstStyle/>
                    <a:p>
                      <a:pPr algn="ctr">
                        <a:spcAft>
                          <a:spcPts val="0"/>
                        </a:spcAft>
                      </a:pPr>
                      <a:r>
                        <a:rPr lang="en-GB" sz="2400" b="0" kern="100" dirty="0">
                          <a:solidFill>
                            <a:srgbClr val="002060"/>
                          </a:solidFill>
                          <a:effectLst/>
                          <a:latin typeface="Century Gothic" panose="020B0502020202020204" pitchFamily="34" charset="0"/>
                          <a:ea typeface="+mn-ea"/>
                        </a:rPr>
                        <a:t>Group</a:t>
                      </a:r>
                      <a:r>
                        <a:rPr lang="en-GB" sz="2400" b="0" kern="100" baseline="0" dirty="0">
                          <a:solidFill>
                            <a:srgbClr val="002060"/>
                          </a:solidFill>
                          <a:effectLst/>
                          <a:latin typeface="Century Gothic" panose="020B0502020202020204" pitchFamily="34" charset="0"/>
                          <a:ea typeface="+mn-ea"/>
                        </a:rPr>
                        <a:t> 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a:solidFill>
                            <a:srgbClr val="002060"/>
                          </a:solidFill>
                          <a:effectLst/>
                          <a:latin typeface="Century Gothic" panose="020B0502020202020204" pitchFamily="34" charset="0"/>
                          <a:ea typeface="Calibri" panose="020F0502020204030204" pitchFamily="34" charset="0"/>
                        </a:rPr>
                        <a:t>-d</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a:t>
                      </a:r>
                      <a:r>
                        <a:rPr lang="en-GB" sz="1800" b="0" kern="100" dirty="0" err="1">
                          <a:solidFill>
                            <a:srgbClr val="002060"/>
                          </a:solidFill>
                          <a:effectLst/>
                          <a:latin typeface="Century Gothic" panose="020B0502020202020204" pitchFamily="34" charset="0"/>
                          <a:ea typeface="Calibri" panose="020F0502020204030204" pitchFamily="34" charset="0"/>
                        </a:rPr>
                        <a:t>ig</a:t>
                      </a:r>
                      <a:r>
                        <a:rPr lang="en-GB" sz="1800" b="0" kern="100" dirty="0">
                          <a:solidFill>
                            <a:srgbClr val="002060"/>
                          </a:solidFill>
                          <a:effectLst/>
                          <a:latin typeface="Century Gothic" panose="020B0502020202020204" pitchFamily="34" charset="0"/>
                          <a:ea typeface="Calibri" panose="020F0502020204030204" pitchFamily="34" charset="0"/>
                        </a:rPr>
                        <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st</a:t>
                      </a:r>
                      <a:r>
                        <a:rPr lang="en-GB" sz="1800" b="0" kern="100" dirty="0">
                          <a:solidFill>
                            <a:srgbClr val="002060"/>
                          </a:solidFill>
                          <a:effectLst/>
                          <a:latin typeface="Century Gothic" panose="020B0502020202020204" pitchFamily="34" charset="0"/>
                          <a:ea typeface="Calibri" panose="020F0502020204030204" pitchFamily="34" charset="0"/>
                        </a:rPr>
                        <a:t>-, </a:t>
                      </a:r>
                      <a:r>
                        <a:rPr lang="en-GB" sz="1800" b="0" kern="100" dirty="0" err="1">
                          <a:solidFill>
                            <a:srgbClr val="002060"/>
                          </a:solidFill>
                          <a:effectLst/>
                          <a:latin typeface="Century Gothic" panose="020B0502020202020204" pitchFamily="34" charset="0"/>
                          <a:ea typeface="Calibri" panose="020F0502020204030204" pitchFamily="34" charset="0"/>
                        </a:rPr>
                        <a:t>sp</a:t>
                      </a:r>
                      <a:r>
                        <a:rPr lang="en-GB" sz="1800" b="0" kern="100" dirty="0">
                          <a:solidFill>
                            <a:srgbClr val="002060"/>
                          </a:solidFill>
                          <a:effectLst/>
                          <a:latin typeface="Century Gothic" panose="020B0502020202020204" pitchFamily="34" charset="0"/>
                          <a:ea typeface="Calibri" panose="020F0502020204030204" pitchFamily="34" charset="0"/>
                        </a:rPr>
                        <a:t>-</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a:solidFill>
                            <a:srgbClr val="002060"/>
                          </a:solidFill>
                          <a:effectLst/>
                          <a:latin typeface="Century Gothic" panose="020B0502020202020204" pitchFamily="34" charset="0"/>
                          <a:ea typeface="Calibri" panose="020F0502020204030204" pitchFamily="34" charset="0"/>
                        </a:rPr>
                        <a:t>j</a:t>
                      </a:r>
                      <a:br>
                        <a:rPr lang="en-GB" sz="1800" b="0" kern="100" dirty="0">
                          <a:solidFill>
                            <a:srgbClr val="002060"/>
                          </a:solidFill>
                          <a:effectLst/>
                          <a:latin typeface="Century Gothic" panose="020B0502020202020204" pitchFamily="34" charset="0"/>
                          <a:ea typeface="Calibri" panose="020F0502020204030204" pitchFamily="34" charset="0"/>
                        </a:rPr>
                      </a:br>
                      <a:r>
                        <a:rPr lang="en-GB" sz="1800" b="0" kern="100" dirty="0" err="1">
                          <a:solidFill>
                            <a:srgbClr val="002060"/>
                          </a:solidFill>
                          <a:effectLst/>
                          <a:latin typeface="Century Gothic" panose="020B0502020202020204" pitchFamily="34" charset="0"/>
                          <a:ea typeface="Calibri" panose="020F0502020204030204" pitchFamily="34" charset="0"/>
                        </a:rPr>
                        <a:t>th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 xmlns:a16="http://schemas.microsoft.com/office/drawing/2014/main" val="10004"/>
                  </a:ext>
                </a:extLst>
              </a:tr>
            </a:tbl>
          </a:graphicData>
        </a:graphic>
      </p:graphicFrame>
      <p:sp>
        <p:nvSpPr>
          <p:cNvPr id="102" name="TextBox 101"/>
          <p:cNvSpPr txBox="1"/>
          <p:nvPr/>
        </p:nvSpPr>
        <p:spPr>
          <a:xfrm>
            <a:off x="1592580" y="8513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German</a:t>
            </a:r>
            <a:endParaRPr lang="en-GB" sz="3200" dirty="0">
              <a:solidFill>
                <a:prstClr val="black"/>
              </a:solidFill>
              <a:latin typeface="Century Gothic" panose="020B0502020202020204" pitchFamily="34" charset="0"/>
            </a:endParaRPr>
          </a:p>
        </p:txBody>
      </p:sp>
      <p:sp>
        <p:nvSpPr>
          <p:cNvPr id="7" name="TextBox 6"/>
          <p:cNvSpPr txBox="1"/>
          <p:nvPr/>
        </p:nvSpPr>
        <p:spPr>
          <a:xfrm>
            <a:off x="5817299" y="5007555"/>
            <a:ext cx="6196052" cy="1446550"/>
          </a:xfrm>
          <a:prstGeom prst="rect">
            <a:avLst/>
          </a:prstGeom>
          <a:noFill/>
        </p:spPr>
        <p:txBody>
          <a:bodyPr wrap="square" rtlCol="0">
            <a:spAutoFit/>
          </a:bodyPr>
          <a:lstStyle/>
          <a:p>
            <a:r>
              <a:rPr lang="en-GB" sz="800" dirty="0">
                <a:solidFill>
                  <a:srgbClr val="002060"/>
                </a:solidFill>
              </a:rPr>
              <a:t>1) The long vowels </a:t>
            </a:r>
            <a:r>
              <a:rPr lang="en-GB" sz="800" dirty="0" err="1">
                <a:solidFill>
                  <a:srgbClr val="002060"/>
                </a:solidFill>
              </a:rPr>
              <a:t>a,e,i,o,u</a:t>
            </a:r>
            <a:r>
              <a:rPr lang="en-GB" sz="800" dirty="0">
                <a:solidFill>
                  <a:srgbClr val="002060"/>
                </a:solidFill>
              </a:rPr>
              <a:t> in German are less straightforward than the short vowels. They are presented together for contrast purposes. Later they can be contrasted with the trickier ä, ö, ü.</a:t>
            </a:r>
            <a:br>
              <a:rPr lang="en-GB" sz="800" dirty="0">
                <a:solidFill>
                  <a:srgbClr val="002060"/>
                </a:solidFill>
              </a:rPr>
            </a:br>
            <a:r>
              <a:rPr lang="en-GB" sz="800" dirty="0">
                <a:solidFill>
                  <a:srgbClr val="002060"/>
                </a:solidFill>
              </a:rPr>
              <a:t>2) Likewise the ‘</a:t>
            </a:r>
            <a:r>
              <a:rPr lang="en-GB" sz="800" dirty="0" err="1">
                <a:solidFill>
                  <a:srgbClr val="002060"/>
                </a:solidFill>
              </a:rPr>
              <a:t>er</a:t>
            </a:r>
            <a:r>
              <a:rPr lang="en-GB" sz="800" dirty="0">
                <a:solidFill>
                  <a:srgbClr val="002060"/>
                </a:solidFill>
              </a:rPr>
              <a:t>’ unstressed sound is very similar to the –</a:t>
            </a:r>
            <a:r>
              <a:rPr lang="en-GB" sz="800" dirty="0" err="1">
                <a:solidFill>
                  <a:srgbClr val="002060"/>
                </a:solidFill>
              </a:rPr>
              <a:t>er</a:t>
            </a:r>
            <a:r>
              <a:rPr lang="en-GB" sz="800" dirty="0">
                <a:solidFill>
                  <a:srgbClr val="002060"/>
                </a:solidFill>
              </a:rPr>
              <a:t> at the end of ‘mother’, but the ‘</a:t>
            </a:r>
            <a:r>
              <a:rPr lang="en-GB" sz="800" dirty="0" err="1">
                <a:solidFill>
                  <a:srgbClr val="002060"/>
                </a:solidFill>
              </a:rPr>
              <a:t>er</a:t>
            </a:r>
            <a:r>
              <a:rPr lang="en-GB" sz="800" dirty="0">
                <a:solidFill>
                  <a:srgbClr val="002060"/>
                </a:solidFill>
              </a:rPr>
              <a:t>’ stressed is a rather different sound, so the two are presented together.  </a:t>
            </a:r>
            <a:br>
              <a:rPr lang="en-GB" sz="800" dirty="0">
                <a:solidFill>
                  <a:srgbClr val="002060"/>
                </a:solidFill>
              </a:rPr>
            </a:br>
            <a:r>
              <a:rPr lang="en-GB" sz="800" dirty="0">
                <a:solidFill>
                  <a:srgbClr val="002060"/>
                </a:solidFill>
              </a:rPr>
              <a:t>3. A tentative, suggested time frame might be to spend 10-12 minutes each lesson on phonics.  So, for example, a / e would be lesson 1, </a:t>
            </a:r>
            <a:r>
              <a:rPr lang="en-GB" sz="800" dirty="0" err="1">
                <a:solidFill>
                  <a:srgbClr val="002060"/>
                </a:solidFill>
              </a:rPr>
              <a:t>ei</a:t>
            </a:r>
            <a:r>
              <a:rPr lang="en-GB" sz="800" dirty="0">
                <a:solidFill>
                  <a:srgbClr val="002060"/>
                </a:solidFill>
              </a:rPr>
              <a:t>/w/z in lesson 2.  The following week would revisit all of these, before starting in Week 3 with Group 2.  This would put the initial introduction and practice phase at 16 weeks, just over one term.  After that, specific contrasts would be practised regularly: u/ü, o/ö, </a:t>
            </a:r>
            <a:r>
              <a:rPr lang="en-GB" sz="800" dirty="0" err="1">
                <a:solidFill>
                  <a:srgbClr val="002060"/>
                </a:solidFill>
              </a:rPr>
              <a:t>a,ä</a:t>
            </a:r>
            <a:r>
              <a:rPr lang="en-GB" sz="800" dirty="0">
                <a:solidFill>
                  <a:srgbClr val="002060"/>
                </a:solidFill>
              </a:rPr>
              <a:t>, </a:t>
            </a:r>
            <a:r>
              <a:rPr lang="en-GB" sz="800" dirty="0" err="1">
                <a:solidFill>
                  <a:srgbClr val="002060"/>
                </a:solidFill>
              </a:rPr>
              <a:t>ei</a:t>
            </a:r>
            <a:r>
              <a:rPr lang="en-GB" sz="800" dirty="0">
                <a:solidFill>
                  <a:srgbClr val="002060"/>
                </a:solidFill>
              </a:rPr>
              <a:t>/</a:t>
            </a:r>
            <a:r>
              <a:rPr lang="en-GB" sz="800" dirty="0" err="1">
                <a:solidFill>
                  <a:srgbClr val="002060"/>
                </a:solidFill>
              </a:rPr>
              <a:t>ie</a:t>
            </a:r>
            <a:r>
              <a:rPr lang="en-GB" sz="800" dirty="0">
                <a:solidFill>
                  <a:srgbClr val="002060"/>
                </a:solidFill>
              </a:rPr>
              <a:t>, z/s-, </a:t>
            </a:r>
            <a:r>
              <a:rPr lang="en-GB" sz="800" dirty="0" err="1">
                <a:solidFill>
                  <a:srgbClr val="002060"/>
                </a:solidFill>
              </a:rPr>
              <a:t>sch</a:t>
            </a:r>
            <a:r>
              <a:rPr lang="en-GB" sz="800" dirty="0">
                <a:solidFill>
                  <a:srgbClr val="002060"/>
                </a:solidFill>
              </a:rPr>
              <a:t>/</a:t>
            </a:r>
            <a:r>
              <a:rPr lang="en-GB" sz="800" dirty="0" err="1">
                <a:solidFill>
                  <a:srgbClr val="002060"/>
                </a:solidFill>
              </a:rPr>
              <a:t>st</a:t>
            </a:r>
            <a:r>
              <a:rPr lang="en-GB" sz="800" dirty="0">
                <a:solidFill>
                  <a:srgbClr val="002060"/>
                </a:solidFill>
              </a:rPr>
              <a:t>/</a:t>
            </a:r>
            <a:r>
              <a:rPr lang="en-GB" sz="800" dirty="0" err="1">
                <a:solidFill>
                  <a:srgbClr val="002060"/>
                </a:solidFill>
              </a:rPr>
              <a:t>sp</a:t>
            </a:r>
            <a:r>
              <a:rPr lang="en-GB" sz="800" dirty="0">
                <a:solidFill>
                  <a:srgbClr val="002060"/>
                </a:solidFill>
              </a:rPr>
              <a:t>, v/w and </a:t>
            </a:r>
            <a:r>
              <a:rPr lang="en-GB" sz="800" dirty="0" err="1">
                <a:solidFill>
                  <a:srgbClr val="002060"/>
                </a:solidFill>
              </a:rPr>
              <a:t>sch</a:t>
            </a:r>
            <a:r>
              <a:rPr lang="en-GB" sz="800" dirty="0">
                <a:solidFill>
                  <a:srgbClr val="002060"/>
                </a:solidFill>
              </a:rPr>
              <a:t>/</a:t>
            </a:r>
            <a:r>
              <a:rPr lang="en-GB" sz="800" dirty="0" err="1">
                <a:solidFill>
                  <a:srgbClr val="002060"/>
                </a:solidFill>
              </a:rPr>
              <a:t>ch</a:t>
            </a:r>
            <a:r>
              <a:rPr lang="en-GB" sz="800" dirty="0">
                <a:solidFill>
                  <a:srgbClr val="002060"/>
                </a:solidFill>
              </a:rPr>
              <a:t>, as well as other tasks that combine several SSCs. This would run over the spring term.  The summer term of Y1 would continue to develop and apply SSC knowledge, including through the use of more extended, authentic texts.</a:t>
            </a:r>
            <a:br>
              <a:rPr lang="en-GB" sz="800" dirty="0">
                <a:solidFill>
                  <a:srgbClr val="002060"/>
                </a:solidFill>
              </a:rPr>
            </a:br>
            <a:r>
              <a:rPr lang="en-GB" sz="800" dirty="0">
                <a:solidFill>
                  <a:srgbClr val="002060"/>
                </a:solidFill>
              </a:rPr>
              <a:t>4) Diagnostic assessment of pupils’ development would also inform the re-visiting of specifically challenging SSCs.</a:t>
            </a:r>
            <a:br>
              <a:rPr lang="en-GB" sz="800" dirty="0">
                <a:solidFill>
                  <a:srgbClr val="002060"/>
                </a:solidFill>
              </a:rPr>
            </a:br>
            <a:endParaRPr lang="en-GB" sz="800" dirty="0">
              <a:solidFill>
                <a:srgbClr val="002060"/>
              </a:solidFill>
            </a:endParaRPr>
          </a:p>
        </p:txBody>
      </p:sp>
    </p:spTree>
    <p:extLst>
      <p:ext uri="{BB962C8B-B14F-4D97-AF65-F5344CB8AC3E}">
        <p14:creationId xmlns:p14="http://schemas.microsoft.com/office/powerpoint/2010/main" val="913435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1.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docProps/app.xml><?xml version="1.0" encoding="utf-8"?>
<Properties xmlns="http://schemas.openxmlformats.org/officeDocument/2006/extended-properties" xmlns:vt="http://schemas.openxmlformats.org/officeDocument/2006/docPropsVTypes">
  <TotalTime>2225</TotalTime>
  <Words>6985</Words>
  <Application>Microsoft Office PowerPoint</Application>
  <PresentationFormat>Widescreen</PresentationFormat>
  <Paragraphs>1761</Paragraphs>
  <Slides>74</Slides>
  <Notes>62</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74</vt:i4>
      </vt:variant>
    </vt:vector>
  </HeadingPairs>
  <TitlesOfParts>
    <vt:vector size="95" baseType="lpstr">
      <vt:lpstr>Noto Sans Symbols</vt:lpstr>
      <vt:lpstr>SimSun</vt:lpstr>
      <vt:lpstr>华文仿宋</vt:lpstr>
      <vt:lpstr>Arial</vt:lpstr>
      <vt:lpstr>Calibri</vt:lpstr>
      <vt:lpstr>Century Gothic</vt:lpstr>
      <vt:lpstr>Imprint MT Shadow</vt:lpstr>
      <vt:lpstr>Times New Roman</vt:lpstr>
      <vt:lpstr>Tw Cen MT</vt:lpstr>
      <vt:lpstr>Wingdings</vt:lpstr>
      <vt:lpstr>1_Office Theme</vt:lpstr>
      <vt:lpstr>Office Theme</vt:lpstr>
      <vt:lpstr>2_Office Theme</vt:lpstr>
      <vt:lpstr>3_Office Theme</vt:lpstr>
      <vt:lpstr>4_Office Theme</vt:lpstr>
      <vt:lpstr>6_Office Theme</vt:lpstr>
      <vt:lpstr>7_Office Theme</vt:lpstr>
      <vt:lpstr>8_Office Theme</vt:lpstr>
      <vt:lpstr>9_Office Theme</vt:lpstr>
      <vt:lpstr>10_Office Theme</vt:lpstr>
      <vt:lpstr>13_Office Theme</vt:lpstr>
      <vt:lpstr>PowerPoint Presentation</vt:lpstr>
      <vt:lpstr>PowerPoint Presentation</vt:lpstr>
      <vt:lpstr>10 little changes that make a BIG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words?</vt:lpstr>
      <vt:lpstr>GCSE frequency lists</vt:lpstr>
      <vt:lpstr>PowerPoint Presentation</vt:lpstr>
      <vt:lpstr>Which words?</vt:lpstr>
      <vt:lpstr>First encounters with high-frequency verbs</vt:lpstr>
      <vt:lpstr>Examples – 25 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teach and learn vocabulary</vt:lpstr>
      <vt:lpstr>PowerPoint Presentation</vt:lpstr>
      <vt:lpstr>Décrire les gens [describing people]</vt:lpstr>
      <vt:lpstr>Unterwegs [On the road]</vt:lpstr>
      <vt:lpstr>Developing use</vt:lpstr>
      <vt:lpstr>PowerPoint Presentation</vt:lpstr>
      <vt:lpstr>PowerPoint Presentation</vt:lpstr>
      <vt:lpstr>PowerPoint Presentation</vt:lpstr>
      <vt:lpstr>PowerPoint Presentation</vt:lpstr>
      <vt:lpstr>PowerPoint Presentation</vt:lpstr>
      <vt:lpstr>Dictogloss</vt:lpstr>
      <vt:lpstr>Systematic re-visiting</vt:lpstr>
      <vt:lpstr>Quizlet / Audio learning homework</vt:lpstr>
      <vt:lpstr>PowerPoint Presentation</vt:lpstr>
      <vt:lpstr>Verb paradigm teaching</vt:lpstr>
      <vt:lpstr>Input processing</vt:lpstr>
      <vt:lpstr>PowerPoint Presentation</vt:lpstr>
      <vt:lpstr>Having and being - using the verbs avoir and être</vt:lpstr>
      <vt:lpstr>Input processing</vt:lpstr>
      <vt:lpstr>PowerPoint Presentation</vt:lpstr>
      <vt:lpstr>PowerPoint Presentation</vt:lpstr>
      <vt:lpstr>PowerPoint Presentation</vt:lpstr>
      <vt:lpstr>PowerPoint Presentation</vt:lpstr>
      <vt:lpstr>Output activities (trapping the forms)</vt:lpstr>
      <vt:lpstr>PowerPoint Presentation</vt:lpstr>
      <vt:lpstr>11 little changes that make a BIG difference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64</cp:revision>
  <dcterms:created xsi:type="dcterms:W3CDTF">2019-04-06T18:25:19Z</dcterms:created>
  <dcterms:modified xsi:type="dcterms:W3CDTF">2019-10-08T18:51:08Z</dcterms:modified>
</cp:coreProperties>
</file>