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2"/>
  </p:notesMasterIdLst>
  <p:sldIdLst>
    <p:sldId id="256" r:id="rId3"/>
    <p:sldId id="268" r:id="rId4"/>
    <p:sldId id="258" r:id="rId5"/>
    <p:sldId id="266" r:id="rId6"/>
    <p:sldId id="267" r:id="rId7"/>
    <p:sldId id="269" r:id="rId8"/>
    <p:sldId id="257" r:id="rId9"/>
    <p:sldId id="260" r:id="rId10"/>
    <p:sldId id="270" r:id="rId11"/>
    <p:sldId id="279" r:id="rId12"/>
    <p:sldId id="285" r:id="rId13"/>
    <p:sldId id="278" r:id="rId14"/>
    <p:sldId id="271" r:id="rId15"/>
    <p:sldId id="272" r:id="rId16"/>
    <p:sldId id="273" r:id="rId17"/>
    <p:sldId id="274" r:id="rId18"/>
    <p:sldId id="275" r:id="rId19"/>
    <p:sldId id="276" r:id="rId20"/>
    <p:sldId id="277" r:id="rId21"/>
    <p:sldId id="281" r:id="rId22"/>
    <p:sldId id="283" r:id="rId23"/>
    <p:sldId id="259" r:id="rId24"/>
    <p:sldId id="262" r:id="rId25"/>
    <p:sldId id="263" r:id="rId26"/>
    <p:sldId id="261" r:id="rId27"/>
    <p:sldId id="264" r:id="rId28"/>
    <p:sldId id="286" r:id="rId29"/>
    <p:sldId id="265" r:id="rId30"/>
    <p:sldId id="28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2037" autoAdjust="0"/>
  </p:normalViewPr>
  <p:slideViewPr>
    <p:cSldViewPr snapToGrid="0">
      <p:cViewPr varScale="1">
        <p:scale>
          <a:sx n="84" d="100"/>
          <a:sy n="84" d="100"/>
        </p:scale>
        <p:origin x="2376" y="78"/>
      </p:cViewPr>
      <p:guideLst/>
    </p:cSldViewPr>
  </p:slideViewPr>
  <p:notesTextViewPr>
    <p:cViewPr>
      <p:scale>
        <a:sx n="1" d="1"/>
        <a:sy n="1" d="1"/>
      </p:scale>
      <p:origin x="0" y="0"/>
    </p:cViewPr>
  </p:notesTextViewPr>
  <p:sorterViewPr>
    <p:cViewPr>
      <p:scale>
        <a:sx n="100" d="100"/>
        <a:sy n="100" d="100"/>
      </p:scale>
      <p:origin x="0" y="-18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1DA66F-5029-4015-B1AD-14C887263F22}" type="datetimeFigureOut">
              <a:rPr lang="en-GB" smtClean="0"/>
              <a:t>11/05/2017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B9C1C9-CEFE-4710-A746-9EF5605B7930}" type="slidenum">
              <a:rPr lang="en-GB" smtClean="0"/>
              <a:t>‹#›</a:t>
            </a:fld>
            <a:endParaRPr lang="en-GB"/>
          </a:p>
        </p:txBody>
      </p:sp>
    </p:spTree>
    <p:extLst>
      <p:ext uri="{BB962C8B-B14F-4D97-AF65-F5344CB8AC3E}">
        <p14:creationId xmlns:p14="http://schemas.microsoft.com/office/powerpoint/2010/main" val="2260891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session is about stripping</a:t>
            </a:r>
            <a:r>
              <a:rPr lang="en-GB" baseline="0" dirty="0" smtClean="0"/>
              <a:t> down the words to get at the essentials of what we need to teach at KS3/KS4.</a:t>
            </a:r>
            <a:endParaRPr lang="en-GB" dirty="0"/>
          </a:p>
        </p:txBody>
      </p:sp>
      <p:sp>
        <p:nvSpPr>
          <p:cNvPr id="4" name="Slide Number Placeholder 3"/>
          <p:cNvSpPr>
            <a:spLocks noGrp="1"/>
          </p:cNvSpPr>
          <p:nvPr>
            <p:ph type="sldNum" sz="quarter" idx="10"/>
          </p:nvPr>
        </p:nvSpPr>
        <p:spPr/>
        <p:txBody>
          <a:bodyPr/>
          <a:lstStyle/>
          <a:p>
            <a:fld id="{C0B9C1C9-CEFE-4710-A746-9EF5605B7930}" type="slidenum">
              <a:rPr lang="en-GB" smtClean="0"/>
              <a:t>1</a:t>
            </a:fld>
            <a:endParaRPr lang="en-GB"/>
          </a:p>
        </p:txBody>
      </p:sp>
    </p:spTree>
    <p:extLst>
      <p:ext uri="{BB962C8B-B14F-4D97-AF65-F5344CB8AC3E}">
        <p14:creationId xmlns:p14="http://schemas.microsoft.com/office/powerpoint/2010/main" val="1771052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202C7C-90EA-41B8-8A73-B3935B3561E0}"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428002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students</a:t>
            </a:r>
            <a:r>
              <a:rPr lang="en-GB" baseline="0" dirty="0" smtClean="0"/>
              <a:t> will automatically understand that this is what happens.  They won’t even really think about it.  They have a sense that learning is a good thing and they are happy to have more of it.</a:t>
            </a:r>
            <a:br>
              <a:rPr lang="en-GB" baseline="0" dirty="0" smtClean="0"/>
            </a:br>
            <a:r>
              <a:rPr lang="en-GB" baseline="0" dirty="0" smtClean="0"/>
              <a:t>Those people are like those in this room!</a:t>
            </a:r>
            <a:br>
              <a:rPr lang="en-GB" baseline="0" dirty="0" smtClean="0"/>
            </a:br>
            <a:r>
              <a:rPr lang="en-GB" baseline="0" dirty="0" smtClean="0"/>
              <a:t>Other students are helped by having the point of what they are doing made explicit (not every lesson!) but at the beginning when you are building the learning relationship with the class, and every now and then, when you feel you need to add to that relationship, steer it back on course, do mini interventions etc..</a:t>
            </a:r>
            <a:br>
              <a:rPr lang="en-GB" baseline="0" dirty="0" smtClean="0"/>
            </a:br>
            <a:r>
              <a:rPr lang="en-GB" baseline="0" dirty="0" smtClean="0"/>
              <a:t>So I do show the ladder still, every now and then, and  share examples like this, back with the class.</a:t>
            </a:r>
          </a:p>
          <a:p>
            <a:endParaRPr lang="en-GB" dirty="0" smtClean="0"/>
          </a:p>
          <a:p>
            <a:r>
              <a:rPr lang="en-GB" dirty="0" smtClean="0"/>
              <a:t>This is all very well, but</a:t>
            </a:r>
            <a:r>
              <a:rPr lang="en-GB" baseline="0" dirty="0" smtClean="0"/>
              <a:t> if we teach 10+ classes of 30 students?</a:t>
            </a:r>
          </a:p>
          <a:p>
            <a:r>
              <a:rPr lang="en-GB" baseline="0" dirty="0" smtClean="0"/>
              <a:t>This is just a tiny specific example of progress from one student with one set of vocabulary.</a:t>
            </a:r>
            <a:br>
              <a:rPr lang="en-GB" baseline="0" dirty="0" smtClean="0"/>
            </a:br>
            <a:r>
              <a:rPr lang="en-GB" baseline="0" dirty="0" smtClean="0"/>
              <a:t>What do we focus on that tell us if students are making progress?</a:t>
            </a:r>
            <a:br>
              <a:rPr lang="en-GB" baseline="0" dirty="0" smtClean="0"/>
            </a:br>
            <a:r>
              <a:rPr lang="en-GB" baseline="0" dirty="0" smtClean="0"/>
              <a:t>We cannot focus on everything.</a:t>
            </a:r>
            <a:br>
              <a:rPr lang="en-GB" baseline="0" dirty="0" smtClean="0"/>
            </a:br>
            <a:r>
              <a:rPr lang="en-GB" baseline="0" dirty="0" smtClean="0"/>
              <a:t>Teachers I work with, in this time of upheaval and uncertainty, are keen to have a few, key essential indicators so that they don’t lose sight of the picture.</a:t>
            </a:r>
            <a:endParaRPr lang="en-GB" dirty="0"/>
          </a:p>
        </p:txBody>
      </p:sp>
      <p:sp>
        <p:nvSpPr>
          <p:cNvPr id="4" name="Slide Number Placeholder 3"/>
          <p:cNvSpPr>
            <a:spLocks noGrp="1"/>
          </p:cNvSpPr>
          <p:nvPr>
            <p:ph type="sldNum" sz="quarter" idx="10"/>
          </p:nvPr>
        </p:nvSpPr>
        <p:spPr/>
        <p:txBody>
          <a:bodyPr/>
          <a:lstStyle/>
          <a:p>
            <a:fld id="{1E6B0744-033F-4D22-A8CF-601F10F00837}"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2310325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Vocabulary tests (in sentences) are a good way to see whether</a:t>
            </a:r>
            <a:r>
              <a:rPr lang="en-GB" baseline="0" dirty="0" smtClean="0"/>
              <a:t> students have mastered specific structures and grammar.</a:t>
            </a:r>
          </a:p>
          <a:p>
            <a:r>
              <a:rPr lang="en-GB" baseline="0" dirty="0" smtClean="0"/>
              <a:t>But they are not the same as free production, where we will expect more errors to be produced.</a:t>
            </a:r>
            <a:endParaRPr lang="en-GB" dirty="0"/>
          </a:p>
        </p:txBody>
      </p:sp>
      <p:sp>
        <p:nvSpPr>
          <p:cNvPr id="4" name="Slide Number Placeholder 3"/>
          <p:cNvSpPr>
            <a:spLocks noGrp="1"/>
          </p:cNvSpPr>
          <p:nvPr>
            <p:ph type="sldNum" sz="quarter" idx="10"/>
          </p:nvPr>
        </p:nvSpPr>
        <p:spPr/>
        <p:txBody>
          <a:bodyPr/>
          <a:lstStyle/>
          <a:p>
            <a:fld id="{C0B9C1C9-CEFE-4710-A746-9EF5605B7930}" type="slidenum">
              <a:rPr lang="en-GB" smtClean="0"/>
              <a:t>19</a:t>
            </a:fld>
            <a:endParaRPr lang="en-GB"/>
          </a:p>
        </p:txBody>
      </p:sp>
    </p:spTree>
    <p:extLst>
      <p:ext uri="{BB962C8B-B14F-4D97-AF65-F5344CB8AC3E}">
        <p14:creationId xmlns:p14="http://schemas.microsoft.com/office/powerpoint/2010/main" val="528719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are the advantages of</a:t>
            </a:r>
            <a:r>
              <a:rPr lang="en-GB" baseline="0" dirty="0" smtClean="0"/>
              <a:t> testing vocabulary in sentences like this?</a:t>
            </a:r>
            <a:endParaRPr lang="en-GB" dirty="0"/>
          </a:p>
        </p:txBody>
      </p:sp>
      <p:sp>
        <p:nvSpPr>
          <p:cNvPr id="4" name="Slide Number Placeholder 3"/>
          <p:cNvSpPr>
            <a:spLocks noGrp="1"/>
          </p:cNvSpPr>
          <p:nvPr>
            <p:ph type="sldNum" sz="quarter" idx="10"/>
          </p:nvPr>
        </p:nvSpPr>
        <p:spPr/>
        <p:txBody>
          <a:bodyPr/>
          <a:lstStyle/>
          <a:p>
            <a:fld id="{C0B9C1C9-CEFE-4710-A746-9EF5605B7930}" type="slidenum">
              <a:rPr lang="en-GB" smtClean="0"/>
              <a:t>20</a:t>
            </a:fld>
            <a:endParaRPr lang="en-GB"/>
          </a:p>
        </p:txBody>
      </p:sp>
    </p:spTree>
    <p:extLst>
      <p:ext uri="{BB962C8B-B14F-4D97-AF65-F5344CB8AC3E}">
        <p14:creationId xmlns:p14="http://schemas.microsoft.com/office/powerpoint/2010/main" val="900047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Making the link between the key structures: e.g. </a:t>
            </a:r>
            <a:r>
              <a:rPr lang="en-GB" dirty="0" err="1" smtClean="0"/>
              <a:t>Qué</a:t>
            </a:r>
            <a:r>
              <a:rPr lang="en-GB" dirty="0" smtClean="0"/>
              <a:t> hay?  </a:t>
            </a:r>
          </a:p>
          <a:p>
            <a:r>
              <a:rPr lang="en-GB" dirty="0" smtClean="0"/>
              <a:t>This is something we have to do with students, make explicit </a:t>
            </a:r>
            <a:r>
              <a:rPr lang="en-GB" baseline="0" dirty="0" smtClean="0"/>
              <a:t>the ‘structural glue’ that holds different thematic / vocabulary content together.</a:t>
            </a:r>
            <a:endParaRPr lang="en-GB" dirty="0" smtClean="0"/>
          </a:p>
          <a:p>
            <a:endParaRPr lang="en-GB" dirty="0" smtClean="0"/>
          </a:p>
          <a:p>
            <a:r>
              <a:rPr lang="en-GB" dirty="0" smtClean="0"/>
              <a:t>These are the key questions</a:t>
            </a:r>
            <a:r>
              <a:rPr lang="en-GB" baseline="0" dirty="0" smtClean="0"/>
              <a:t> that Y7 learns how to ask and answer.</a:t>
            </a:r>
            <a:br>
              <a:rPr lang="en-GB" baseline="0" dirty="0" smtClean="0"/>
            </a:br>
            <a:r>
              <a:rPr lang="en-GB" baseline="0" dirty="0" smtClean="0"/>
              <a:t>The asking part is absolutely central.  If they can ask they can answer, and you can start a conversation with anyone, but most importantly your learning partner in the lesson, if you can ask the questions.</a:t>
            </a:r>
            <a:br>
              <a:rPr lang="en-GB" baseline="0" dirty="0" smtClean="0"/>
            </a:br>
            <a:r>
              <a:rPr lang="en-GB" baseline="0" dirty="0" smtClean="0"/>
              <a:t>This means that a lot more interactions / conversations are possible, than if it is the only the teacher who has the competence to ask questions in the TL.</a:t>
            </a:r>
          </a:p>
          <a:p>
            <a:r>
              <a:rPr lang="en-GB" baseline="0" dirty="0" smtClean="0"/>
              <a:t>It also feels empowering to be able to initiate a conversation and you need to be able to ask questions to do that.</a:t>
            </a:r>
            <a:br>
              <a:rPr lang="en-GB" baseline="0" dirty="0" smtClean="0"/>
            </a:br>
            <a:r>
              <a:rPr lang="en-GB" baseline="0" dirty="0" smtClean="0"/>
              <a:t>We start with the individual question words – and we check frequently that students know what these are still  - that need to recycle continuously.</a:t>
            </a:r>
            <a:br>
              <a:rPr lang="en-GB" baseline="0" dirty="0" smtClean="0"/>
            </a:br>
            <a:r>
              <a:rPr lang="en-GB" baseline="0" dirty="0" smtClean="0"/>
              <a:t>Then we learn and practise key Qs and As in the context of the topic we are doing, but constantly modelling how new questions can be formed from small adaptations, once you know the main question words.</a:t>
            </a:r>
            <a:br>
              <a:rPr lang="en-GB" baseline="0" dirty="0" smtClean="0"/>
            </a:br>
            <a:r>
              <a:rPr lang="en-GB" baseline="0" dirty="0" smtClean="0"/>
              <a:t>At the start the process is modelled by the teacher, in response to students wanting to say new things, but over time this will develop into students finding they can </a:t>
            </a:r>
            <a:r>
              <a:rPr lang="en-GB" baseline="0" dirty="0" err="1" smtClean="0"/>
              <a:t>innvoate</a:t>
            </a:r>
            <a:r>
              <a:rPr lang="en-GB" baseline="0" dirty="0" smtClean="0"/>
              <a:t> and manipulate, too.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But also to encourage students to use the question words and key verbs in other contexts, as often as possible, in listening / reading </a:t>
            </a:r>
            <a:r>
              <a:rPr lang="en-GB" baseline="0" dirty="0" err="1" smtClean="0"/>
              <a:t>etc</a:t>
            </a:r>
            <a:r>
              <a:rPr lang="en-GB" baseline="0" dirty="0" smtClean="0"/>
              <a:t>….</a:t>
            </a:r>
            <a:endParaRPr lang="en-GB" dirty="0" smtClean="0"/>
          </a:p>
          <a:p>
            <a:r>
              <a:rPr lang="en-GB" dirty="0" smtClean="0"/>
              <a:t>We keep coming back to the questions from the topic before, so that students need to recycle</a:t>
            </a:r>
            <a:r>
              <a:rPr lang="en-GB" baseline="0" dirty="0" smtClean="0"/>
              <a:t> the previous questions – this is vital and I still don’t think I do it enough, even though I’m conscious of trying to do it.  Forgetting will happen if we don’t do it, it won’t, if we do, very simple…</a:t>
            </a:r>
            <a:endParaRPr lang="en-GB" dirty="0" smtClean="0"/>
          </a:p>
          <a:p>
            <a:r>
              <a:rPr lang="en-GB" dirty="0" smtClean="0"/>
              <a:t>The need to recycle continuously…</a:t>
            </a:r>
          </a:p>
          <a:p>
            <a:r>
              <a:rPr lang="en-GB" dirty="0" smtClean="0"/>
              <a:t>And</a:t>
            </a:r>
            <a:r>
              <a:rPr lang="en-GB" baseline="0" dirty="0" smtClean="0"/>
              <a:t> in Y8?  And Y9?  Do we go back to these Y7 questions and ensure that students can still ask / answer / converse on these topics…</a:t>
            </a:r>
            <a:br>
              <a:rPr lang="en-GB" baseline="0" dirty="0" smtClean="0"/>
            </a:br>
            <a:r>
              <a:rPr lang="en-GB" baseline="0" dirty="0" smtClean="0"/>
              <a:t>Do we help them see the links between the questions / structures?</a:t>
            </a:r>
          </a:p>
          <a:p>
            <a:r>
              <a:rPr lang="en-GB" baseline="0" dirty="0" smtClean="0"/>
              <a:t>By the time you get to the summer term, the questions are all repeats of previous question structures, except the near future tense ones.</a:t>
            </a:r>
            <a:br>
              <a:rPr lang="en-GB" baseline="0" dirty="0" smtClean="0"/>
            </a:br>
            <a:endParaRPr lang="en-GB" dirty="0"/>
          </a:p>
        </p:txBody>
      </p:sp>
      <p:sp>
        <p:nvSpPr>
          <p:cNvPr id="4" name="Slide Number Placeholder 3"/>
          <p:cNvSpPr>
            <a:spLocks noGrp="1"/>
          </p:cNvSpPr>
          <p:nvPr>
            <p:ph type="sldNum" sz="quarter" idx="10"/>
          </p:nvPr>
        </p:nvSpPr>
        <p:spPr/>
        <p:txBody>
          <a:bodyPr/>
          <a:lstStyle/>
          <a:p>
            <a:fld id="{1E6B0744-033F-4D22-A8CF-601F10F00837}" type="slidenum">
              <a:rPr lang="en-GB" smtClean="0"/>
              <a:t>21</a:t>
            </a:fld>
            <a:endParaRPr lang="en-GB"/>
          </a:p>
        </p:txBody>
      </p:sp>
    </p:spTree>
    <p:extLst>
      <p:ext uri="{BB962C8B-B14F-4D97-AF65-F5344CB8AC3E}">
        <p14:creationId xmlns:p14="http://schemas.microsoft.com/office/powerpoint/2010/main" val="3075052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Listening and reading</a:t>
            </a:r>
            <a:r>
              <a:rPr lang="en-GB" baseline="0" dirty="0" smtClean="0"/>
              <a:t> skills can be developed from the very beginning of the course.</a:t>
            </a:r>
            <a:br>
              <a:rPr lang="en-GB" baseline="0" dirty="0" smtClean="0"/>
            </a:br>
            <a:r>
              <a:rPr lang="en-GB" baseline="0" dirty="0" smtClean="0"/>
              <a:t>Rather than seeing listening and reading solely as first steps in accessing new language content, we can see them also as ways to develop these essential comprehension skills.</a:t>
            </a:r>
          </a:p>
          <a:p>
            <a:r>
              <a:rPr lang="en-GB" baseline="0" dirty="0" smtClean="0"/>
              <a:t>It has often been the case that we become really explicit about listening and reading skills when revising / preparing for the GCSE exams.</a:t>
            </a:r>
          </a:p>
          <a:p>
            <a:r>
              <a:rPr lang="en-GB" baseline="0" dirty="0" smtClean="0"/>
              <a:t>However, we can do a lot with these skills over time, building them into our normal lesson planning.</a:t>
            </a:r>
          </a:p>
          <a:p>
            <a:r>
              <a:rPr lang="en-GB" baseline="0" dirty="0" smtClean="0"/>
              <a:t>We will just look at a couple of quick examples here, but return to this when we look at planning lessons in more depth in the next session.</a:t>
            </a:r>
            <a:endParaRPr lang="en-GB" dirty="0"/>
          </a:p>
        </p:txBody>
      </p:sp>
      <p:sp>
        <p:nvSpPr>
          <p:cNvPr id="4" name="Slide Number Placeholder 3"/>
          <p:cNvSpPr>
            <a:spLocks noGrp="1"/>
          </p:cNvSpPr>
          <p:nvPr>
            <p:ph type="sldNum" sz="quarter" idx="10"/>
          </p:nvPr>
        </p:nvSpPr>
        <p:spPr/>
        <p:txBody>
          <a:bodyPr/>
          <a:lstStyle/>
          <a:p>
            <a:fld id="{C0B9C1C9-CEFE-4710-A746-9EF5605B7930}" type="slidenum">
              <a:rPr lang="en-GB" smtClean="0"/>
              <a:t>22</a:t>
            </a:fld>
            <a:endParaRPr lang="en-GB"/>
          </a:p>
        </p:txBody>
      </p:sp>
    </p:spTree>
    <p:extLst>
      <p:ext uri="{BB962C8B-B14F-4D97-AF65-F5344CB8AC3E}">
        <p14:creationId xmlns:p14="http://schemas.microsoft.com/office/powerpoint/2010/main" val="1138554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kern="1200" dirty="0" err="1" smtClean="0">
                <a:solidFill>
                  <a:schemeClr val="tx1"/>
                </a:solidFill>
                <a:effectLst/>
                <a:latin typeface="+mn-lt"/>
                <a:ea typeface="+mn-ea"/>
                <a:cs typeface="+mn-cs"/>
              </a:rPr>
              <a:t>Slide</a:t>
            </a:r>
            <a:r>
              <a:rPr lang="es-ES" sz="1200" b="1" kern="1200" dirty="0" smtClean="0">
                <a:solidFill>
                  <a:schemeClr val="tx1"/>
                </a:solidFill>
                <a:effectLst/>
                <a:latin typeface="+mn-lt"/>
                <a:ea typeface="+mn-ea"/>
                <a:cs typeface="+mn-cs"/>
              </a:rPr>
              <a:t> to </a:t>
            </a:r>
            <a:r>
              <a:rPr lang="es-ES" sz="1200" b="1" kern="1200" dirty="0" err="1" smtClean="0">
                <a:solidFill>
                  <a:schemeClr val="tx1"/>
                </a:solidFill>
                <a:effectLst/>
                <a:latin typeface="+mn-lt"/>
                <a:ea typeface="+mn-ea"/>
                <a:cs typeface="+mn-cs"/>
              </a:rPr>
              <a:t>model</a:t>
            </a:r>
            <a:r>
              <a:rPr lang="es-ES" sz="1200" b="1" kern="1200" dirty="0" smtClean="0">
                <a:solidFill>
                  <a:schemeClr val="tx1"/>
                </a:solidFill>
                <a:effectLst/>
                <a:latin typeface="+mn-lt"/>
                <a:ea typeface="+mn-ea"/>
                <a:cs typeface="+mn-cs"/>
              </a:rPr>
              <a:t> and </a:t>
            </a:r>
            <a:r>
              <a:rPr lang="es-ES" sz="1200" b="1" kern="1200" dirty="0" err="1" smtClean="0">
                <a:solidFill>
                  <a:schemeClr val="tx1"/>
                </a:solidFill>
                <a:effectLst/>
                <a:latin typeface="+mn-lt"/>
                <a:ea typeface="+mn-ea"/>
                <a:cs typeface="+mn-cs"/>
              </a:rPr>
              <a:t>practise</a:t>
            </a:r>
            <a:r>
              <a:rPr lang="es-ES" sz="1200" b="1" kern="1200" dirty="0" smtClean="0">
                <a:solidFill>
                  <a:schemeClr val="tx1"/>
                </a:solidFill>
                <a:effectLst/>
                <a:latin typeface="+mn-lt"/>
                <a:ea typeface="+mn-ea"/>
                <a:cs typeface="+mn-cs"/>
              </a:rPr>
              <a:t> </a:t>
            </a:r>
            <a:r>
              <a:rPr lang="es-ES" sz="1200" b="1" kern="1200" dirty="0" err="1" smtClean="0">
                <a:solidFill>
                  <a:schemeClr val="tx1"/>
                </a:solidFill>
                <a:effectLst/>
                <a:latin typeface="+mn-lt"/>
                <a:ea typeface="+mn-ea"/>
                <a:cs typeface="+mn-cs"/>
              </a:rPr>
              <a:t>prediction</a:t>
            </a:r>
            <a:r>
              <a:rPr lang="es-ES" sz="1200" b="1" kern="1200" dirty="0" smtClean="0">
                <a:solidFill>
                  <a:schemeClr val="tx1"/>
                </a:solidFill>
                <a:effectLst/>
                <a:latin typeface="+mn-lt"/>
                <a:ea typeface="+mn-ea"/>
                <a:cs typeface="+mn-cs"/>
              </a:rPr>
              <a:t> as a </a:t>
            </a:r>
            <a:r>
              <a:rPr lang="es-ES" sz="1200" b="1" kern="1200" dirty="0" err="1" smtClean="0">
                <a:solidFill>
                  <a:schemeClr val="tx1"/>
                </a:solidFill>
                <a:effectLst/>
                <a:latin typeface="+mn-lt"/>
                <a:ea typeface="+mn-ea"/>
                <a:cs typeface="+mn-cs"/>
              </a:rPr>
              <a:t>listening</a:t>
            </a:r>
            <a:r>
              <a:rPr lang="es-ES" sz="1200" b="1" kern="1200" dirty="0" smtClean="0">
                <a:solidFill>
                  <a:schemeClr val="tx1"/>
                </a:solidFill>
                <a:effectLst/>
                <a:latin typeface="+mn-lt"/>
                <a:ea typeface="+mn-ea"/>
                <a:cs typeface="+mn-cs"/>
              </a:rPr>
              <a:t> </a:t>
            </a:r>
            <a:r>
              <a:rPr lang="es-ES" sz="1200" b="1" kern="1200" dirty="0" err="1" smtClean="0">
                <a:solidFill>
                  <a:schemeClr val="tx1"/>
                </a:solidFill>
                <a:effectLst/>
                <a:latin typeface="+mn-lt"/>
                <a:ea typeface="+mn-ea"/>
                <a:cs typeface="+mn-cs"/>
              </a:rPr>
              <a:t>skill</a:t>
            </a:r>
            <a:r>
              <a:rPr lang="es-ES" sz="1200" b="1" kern="1200" dirty="0" smtClean="0">
                <a:solidFill>
                  <a:schemeClr val="tx1"/>
                </a:solidFill>
                <a:effectLst/>
                <a:latin typeface="+mn-lt"/>
                <a:ea typeface="+mn-ea"/>
                <a:cs typeface="+mn-cs"/>
              </a:rPr>
              <a:t/>
            </a:r>
            <a:br>
              <a:rPr lang="es-ES" sz="1200" b="1" kern="1200" dirty="0" smtClean="0">
                <a:solidFill>
                  <a:schemeClr val="tx1"/>
                </a:solidFill>
                <a:effectLst/>
                <a:latin typeface="+mn-lt"/>
                <a:ea typeface="+mn-ea"/>
                <a:cs typeface="+mn-cs"/>
              </a:rPr>
            </a:br>
            <a:r>
              <a:rPr lang="es-ES" sz="1200" b="1" kern="1200" dirty="0" err="1" smtClean="0">
                <a:solidFill>
                  <a:schemeClr val="tx1"/>
                </a:solidFill>
                <a:effectLst/>
                <a:latin typeface="+mn-lt"/>
                <a:ea typeface="+mn-ea"/>
                <a:cs typeface="+mn-cs"/>
              </a:rPr>
              <a:t>Students</a:t>
            </a:r>
            <a:r>
              <a:rPr lang="es-ES" sz="1200" b="1" kern="1200" dirty="0" smtClean="0">
                <a:solidFill>
                  <a:schemeClr val="tx1"/>
                </a:solidFill>
                <a:effectLst/>
                <a:latin typeface="+mn-lt"/>
                <a:ea typeface="+mn-ea"/>
                <a:cs typeface="+mn-cs"/>
              </a:rPr>
              <a:t> do </a:t>
            </a:r>
            <a:r>
              <a:rPr lang="es-ES" sz="1200" b="1" kern="1200" dirty="0" err="1" smtClean="0">
                <a:solidFill>
                  <a:schemeClr val="tx1"/>
                </a:solidFill>
                <a:effectLst/>
                <a:latin typeface="+mn-lt"/>
                <a:ea typeface="+mn-ea"/>
                <a:cs typeface="+mn-cs"/>
              </a:rPr>
              <a:t>this</a:t>
            </a:r>
            <a:r>
              <a:rPr lang="es-ES" sz="1200" b="1" kern="1200" dirty="0" smtClean="0">
                <a:solidFill>
                  <a:schemeClr val="tx1"/>
                </a:solidFill>
                <a:effectLst/>
                <a:latin typeface="+mn-lt"/>
                <a:ea typeface="+mn-ea"/>
                <a:cs typeface="+mn-cs"/>
              </a:rPr>
              <a:t> in </a:t>
            </a:r>
            <a:r>
              <a:rPr lang="es-ES" sz="1200" b="1" kern="1200" dirty="0" err="1" smtClean="0">
                <a:solidFill>
                  <a:schemeClr val="tx1"/>
                </a:solidFill>
                <a:effectLst/>
                <a:latin typeface="+mn-lt"/>
                <a:ea typeface="+mn-ea"/>
                <a:cs typeface="+mn-cs"/>
              </a:rPr>
              <a:t>pairs</a:t>
            </a:r>
            <a:r>
              <a:rPr lang="es-ES" sz="1200" b="1" kern="1200" dirty="0" smtClean="0">
                <a:solidFill>
                  <a:schemeClr val="tx1"/>
                </a:solidFill>
                <a:effectLst/>
                <a:latin typeface="+mn-lt"/>
                <a:ea typeface="+mn-ea"/>
                <a:cs typeface="+mn-cs"/>
              </a:rPr>
              <a:t> </a:t>
            </a:r>
            <a:r>
              <a:rPr lang="es-ES" sz="1200" b="1" kern="1200" dirty="0" err="1" smtClean="0">
                <a:solidFill>
                  <a:schemeClr val="tx1"/>
                </a:solidFill>
                <a:effectLst/>
                <a:latin typeface="+mn-lt"/>
                <a:ea typeface="+mn-ea"/>
                <a:cs typeface="+mn-cs"/>
              </a:rPr>
              <a:t>or</a:t>
            </a:r>
            <a:r>
              <a:rPr lang="es-ES" sz="1200" b="1" kern="1200" dirty="0" smtClean="0">
                <a:solidFill>
                  <a:schemeClr val="tx1"/>
                </a:solidFill>
                <a:effectLst/>
                <a:latin typeface="+mn-lt"/>
                <a:ea typeface="+mn-ea"/>
                <a:cs typeface="+mn-cs"/>
              </a:rPr>
              <a:t> </a:t>
            </a:r>
            <a:r>
              <a:rPr lang="es-ES" sz="1200" b="1" kern="1200" dirty="0" err="1" smtClean="0">
                <a:solidFill>
                  <a:schemeClr val="tx1"/>
                </a:solidFill>
                <a:effectLst/>
                <a:latin typeface="+mn-lt"/>
                <a:ea typeface="+mn-ea"/>
                <a:cs typeface="+mn-cs"/>
              </a:rPr>
              <a:t>fours</a:t>
            </a:r>
            <a:r>
              <a:rPr lang="es-ES" sz="1200" b="1" kern="1200" dirty="0" smtClean="0">
                <a:solidFill>
                  <a:schemeClr val="tx1"/>
                </a:solidFill>
                <a:effectLst/>
                <a:latin typeface="+mn-lt"/>
                <a:ea typeface="+mn-ea"/>
                <a:cs typeface="+mn-cs"/>
              </a:rPr>
              <a:t>.</a:t>
            </a:r>
          </a:p>
          <a:p>
            <a:endParaRPr lang="es-ES" sz="1200" b="1"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Escucha. ¿Qué no se menciona? Escribe las dos letras correctas.</a:t>
            </a:r>
            <a:endParaRPr lang="en-GB" sz="1200" b="1"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 </a:t>
            </a:r>
            <a:endParaRPr lang="en-GB" sz="1200" b="1"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¿Qué haces durante el recreo, Juana?</a:t>
            </a:r>
            <a:endParaRPr lang="en-GB"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Durante el recreo... a ver… primero como algo, un bocadillo o a veces una chocolatina. </a:t>
            </a:r>
            <a:endParaRPr lang="en-GB"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Un momentito… primero comes un bocadillo, o a veces una chocolatina… muy bien. ¿Qué más?</a:t>
            </a:r>
            <a:endParaRPr lang="en-GB"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Normalmente bebo agua.</a:t>
            </a:r>
            <a:endParaRPr lang="en-GB"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…bebes agua… ¿Y luego? ¿Qué haces?</a:t>
            </a:r>
            <a:endParaRPr lang="en-GB"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Luego juego al fútbol o al baloncesto en el patio con mis amigos.</a:t>
            </a:r>
            <a:endParaRPr lang="en-GB"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 Juegas al fútbol o al baloncesto… muy bien. ¿Algo más?</a:t>
            </a:r>
            <a:endParaRPr lang="en-GB"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A veces leo mis SMS.</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5471EC2-380C-4C23-81F5-8A1B45D849CD}" type="slidenum">
              <a:rPr lang="en-GB" smtClean="0"/>
              <a:t>24</a:t>
            </a:fld>
            <a:endParaRPr lang="en-GB"/>
          </a:p>
        </p:txBody>
      </p:sp>
    </p:spTree>
    <p:extLst>
      <p:ext uri="{BB962C8B-B14F-4D97-AF65-F5344CB8AC3E}">
        <p14:creationId xmlns:p14="http://schemas.microsoft.com/office/powerpoint/2010/main" val="2634671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smtClean="0">
                <a:ln>
                  <a:noFill/>
                </a:ln>
                <a:solidFill>
                  <a:sysClr val="windowText" lastClr="000000">
                    <a:lumMod val="65000"/>
                    <a:lumOff val="35000"/>
                  </a:sysClr>
                </a:solidFill>
                <a:effectLst/>
                <a:uLnTx/>
                <a:uFillTx/>
                <a:latin typeface="Arial" panose="020B0604020202020204" pitchFamily="34" charset="0"/>
                <a:ea typeface="+mn-ea"/>
                <a:cs typeface="Arial" panose="020B0604020202020204" pitchFamily="34" charset="0"/>
              </a:rPr>
              <a:t>Read the rubric (instructions) carefully</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GB" sz="1200" b="1" dirty="0" smtClean="0">
                <a:solidFill>
                  <a:sysClr val="windowText" lastClr="000000">
                    <a:lumMod val="65000"/>
                    <a:lumOff val="35000"/>
                  </a:sysClr>
                </a:solidFill>
                <a:latin typeface="Arial" panose="020B0604020202020204" pitchFamily="34" charset="0"/>
                <a:cs typeface="Arial" panose="020B0604020202020204" pitchFamily="34" charset="0"/>
              </a:rPr>
              <a:t>Answer in the correct language</a:t>
            </a:r>
            <a:endParaRPr kumimoji="0" lang="en-GB" sz="1200" b="1" i="0" u="none" strike="noStrike" kern="1200" cap="none" spc="0" normalizeH="0" baseline="0" noProof="0" dirty="0" smtClean="0">
              <a:ln>
                <a:noFill/>
              </a:ln>
              <a:solidFill>
                <a:sysClr val="windowText" lastClr="000000">
                  <a:lumMod val="65000"/>
                  <a:lumOff val="35000"/>
                </a:sysClr>
              </a:solidFill>
              <a:effectLst/>
              <a:uLnTx/>
              <a:uFillTx/>
              <a:latin typeface="Arial" panose="020B0604020202020204" pitchFamily="34" charset="0"/>
              <a:ea typeface="+mn-ea"/>
              <a:cs typeface="Arial" panose="020B0604020202020204" pitchFamily="34"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smtClean="0">
                <a:ln>
                  <a:noFill/>
                </a:ln>
                <a:solidFill>
                  <a:sysClr val="windowText" lastClr="000000">
                    <a:lumMod val="65000"/>
                    <a:lumOff val="35000"/>
                  </a:sysClr>
                </a:solidFill>
                <a:effectLst/>
                <a:uLnTx/>
                <a:uFillTx/>
                <a:latin typeface="Arial" panose="020B0604020202020204" pitchFamily="34" charset="0"/>
                <a:ea typeface="+mn-ea"/>
                <a:cs typeface="Arial" panose="020B0604020202020204" pitchFamily="34" charset="0"/>
              </a:rPr>
              <a:t>Make final answers absolutely clear (check no gaps left or ‘double</a:t>
            </a:r>
            <a:r>
              <a:rPr kumimoji="0" lang="en-GB" sz="1200" b="1" i="0" u="none" strike="noStrike" kern="1200" cap="none" spc="0" normalizeH="0" noProof="0" dirty="0" smtClean="0">
                <a:ln>
                  <a:noFill/>
                </a:ln>
                <a:solidFill>
                  <a:sysClr val="windowText" lastClr="000000">
                    <a:lumMod val="65000"/>
                    <a:lumOff val="35000"/>
                  </a:sysClr>
                </a:solidFill>
                <a:effectLst/>
                <a:uLnTx/>
                <a:uFillTx/>
                <a:latin typeface="Arial" panose="020B0604020202020204" pitchFamily="34" charset="0"/>
                <a:ea typeface="+mn-ea"/>
                <a:cs typeface="Arial" panose="020B0604020202020204" pitchFamily="34" charset="0"/>
              </a:rPr>
              <a:t> answers’)</a:t>
            </a:r>
            <a:endParaRPr kumimoji="0" lang="en-GB" sz="1200" b="1" i="0" u="none" strike="noStrike" kern="1200" cap="none" spc="0" normalizeH="0" baseline="0" noProof="0" dirty="0" smtClean="0">
              <a:ln>
                <a:noFill/>
              </a:ln>
              <a:solidFill>
                <a:sysClr val="windowText" lastClr="000000">
                  <a:lumMod val="65000"/>
                  <a:lumOff val="35000"/>
                </a:sysClr>
              </a:solidFill>
              <a:effectLst/>
              <a:uLnTx/>
              <a:uFillTx/>
              <a:latin typeface="Arial" panose="020B0604020202020204" pitchFamily="34" charset="0"/>
              <a:ea typeface="+mn-ea"/>
              <a:cs typeface="Arial" panose="020B0604020202020204" pitchFamily="34"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smtClean="0">
                <a:ln>
                  <a:noFill/>
                </a:ln>
                <a:solidFill>
                  <a:sysClr val="windowText" lastClr="000000">
                    <a:lumMod val="65000"/>
                    <a:lumOff val="35000"/>
                  </a:sysClr>
                </a:solidFill>
                <a:effectLst/>
                <a:uLnTx/>
                <a:uFillTx/>
                <a:latin typeface="Arial" panose="020B0604020202020204" pitchFamily="34" charset="0"/>
                <a:ea typeface="+mn-ea"/>
                <a:cs typeface="Arial" panose="020B0604020202020204" pitchFamily="34" charset="0"/>
              </a:rPr>
              <a:t>Learn and test yourself on vocabulary to prepare</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smtClean="0">
                <a:ln>
                  <a:noFill/>
                </a:ln>
                <a:solidFill>
                  <a:sysClr val="windowText" lastClr="000000">
                    <a:lumMod val="65000"/>
                    <a:lumOff val="35000"/>
                  </a:sysClr>
                </a:solidFill>
                <a:effectLst/>
                <a:uLnTx/>
                <a:uFillTx/>
                <a:latin typeface="Arial" panose="020B0604020202020204" pitchFamily="34" charset="0"/>
                <a:ea typeface="+mn-ea"/>
                <a:cs typeface="Arial" panose="020B0604020202020204" pitchFamily="34" charset="0"/>
              </a:rPr>
              <a:t>Pay attention to the negative</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smtClean="0">
                <a:ln>
                  <a:noFill/>
                </a:ln>
                <a:solidFill>
                  <a:sysClr val="windowText" lastClr="000000">
                    <a:lumMod val="65000"/>
                    <a:lumOff val="35000"/>
                  </a:sysClr>
                </a:solidFill>
                <a:effectLst/>
                <a:uLnTx/>
                <a:uFillTx/>
                <a:latin typeface="Arial" panose="020B0604020202020204" pitchFamily="34" charset="0"/>
                <a:ea typeface="+mn-ea"/>
                <a:cs typeface="Arial" panose="020B0604020202020204" pitchFamily="34" charset="0"/>
              </a:rPr>
              <a:t>Expect ‘distractors’ and don’t fall for them</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smtClean="0">
                <a:ln>
                  <a:noFill/>
                </a:ln>
                <a:solidFill>
                  <a:sysClr val="windowText" lastClr="000000">
                    <a:lumMod val="65000"/>
                    <a:lumOff val="35000"/>
                  </a:sysClr>
                </a:solidFill>
                <a:effectLst/>
                <a:uLnTx/>
                <a:uFillTx/>
                <a:latin typeface="Arial" panose="020B0604020202020204" pitchFamily="34" charset="0"/>
                <a:ea typeface="+mn-ea"/>
                <a:cs typeface="Arial" panose="020B0604020202020204" pitchFamily="34" charset="0"/>
              </a:rPr>
              <a:t>Don’t jump to conclusions – read the text to the end</a:t>
            </a:r>
          </a:p>
          <a:p>
            <a:endParaRPr lang="en-GB" dirty="0"/>
          </a:p>
        </p:txBody>
      </p:sp>
      <p:sp>
        <p:nvSpPr>
          <p:cNvPr id="4" name="Slide Number Placeholder 3"/>
          <p:cNvSpPr>
            <a:spLocks noGrp="1"/>
          </p:cNvSpPr>
          <p:nvPr>
            <p:ph type="sldNum" sz="quarter" idx="10"/>
          </p:nvPr>
        </p:nvSpPr>
        <p:spPr/>
        <p:txBody>
          <a:bodyPr/>
          <a:lstStyle/>
          <a:p>
            <a:fld id="{C0B9C1C9-CEFE-4710-A746-9EF5605B7930}" type="slidenum">
              <a:rPr lang="en-GB" smtClean="0"/>
              <a:t>25</a:t>
            </a:fld>
            <a:endParaRPr lang="en-GB"/>
          </a:p>
        </p:txBody>
      </p:sp>
    </p:spTree>
    <p:extLst>
      <p:ext uri="{BB962C8B-B14F-4D97-AF65-F5344CB8AC3E}">
        <p14:creationId xmlns:p14="http://schemas.microsoft.com/office/powerpoint/2010/main" val="714645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Think about</a:t>
            </a:r>
            <a:r>
              <a:rPr lang="en-GB" baseline="0" dirty="0" smtClean="0"/>
              <a:t> the skills you are using to do this, (assuming you don’t understand every word).</a:t>
            </a:r>
            <a:endParaRPr lang="en-GB" dirty="0"/>
          </a:p>
        </p:txBody>
      </p:sp>
      <p:sp>
        <p:nvSpPr>
          <p:cNvPr id="4" name="Slide Number Placeholder 3"/>
          <p:cNvSpPr>
            <a:spLocks noGrp="1"/>
          </p:cNvSpPr>
          <p:nvPr>
            <p:ph type="sldNum" sz="quarter" idx="10"/>
          </p:nvPr>
        </p:nvSpPr>
        <p:spPr/>
        <p:txBody>
          <a:bodyPr/>
          <a:lstStyle/>
          <a:p>
            <a:fld id="{C0B9C1C9-CEFE-4710-A746-9EF5605B7930}"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2630533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Time for </a:t>
            </a:r>
            <a:r>
              <a:rPr lang="en-GB" smtClean="0"/>
              <a:t>a break.</a:t>
            </a:r>
            <a:endParaRPr lang="en-GB"/>
          </a:p>
        </p:txBody>
      </p:sp>
      <p:sp>
        <p:nvSpPr>
          <p:cNvPr id="4" name="Slide Number Placeholder 3"/>
          <p:cNvSpPr>
            <a:spLocks noGrp="1"/>
          </p:cNvSpPr>
          <p:nvPr>
            <p:ph type="sldNum" sz="quarter" idx="10"/>
          </p:nvPr>
        </p:nvSpPr>
        <p:spPr/>
        <p:txBody>
          <a:bodyPr/>
          <a:lstStyle/>
          <a:p>
            <a:fld id="{C0B9C1C9-CEFE-4710-A746-9EF5605B7930}" type="slidenum">
              <a:rPr lang="en-GB" smtClean="0"/>
              <a:t>29</a:t>
            </a:fld>
            <a:endParaRPr lang="en-GB"/>
          </a:p>
        </p:txBody>
      </p:sp>
    </p:spTree>
    <p:extLst>
      <p:ext uri="{BB962C8B-B14F-4D97-AF65-F5344CB8AC3E}">
        <p14:creationId xmlns:p14="http://schemas.microsoft.com/office/powerpoint/2010/main" val="3117377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Learning a foreign language is a life skill and provides </a:t>
            </a:r>
            <a:r>
              <a:rPr lang="en-GB" baseline="0" dirty="0" smtClean="0"/>
              <a:t>an </a:t>
            </a:r>
            <a:r>
              <a:rPr lang="en-GB" dirty="0" smtClean="0"/>
              <a:t>opening to other cultures.  Through</a:t>
            </a:r>
            <a:r>
              <a:rPr lang="en-GB" baseline="0" dirty="0" smtClean="0"/>
              <a:t> the teaching and learning, students build</a:t>
            </a:r>
            <a:r>
              <a:rPr lang="en-GB" dirty="0" smtClean="0"/>
              <a:t> a communicative repertoire of language,</a:t>
            </a:r>
            <a:r>
              <a:rPr lang="en-GB" baseline="0" dirty="0" smtClean="0"/>
              <a:t> enabling them to express their ideas and thoughts in another language.  Their learning at KS3 provides a foundation for learning further languages in the future, and as students learn how the new language works, they become much more aware of the structure of English, which improves their overall literacy.</a:t>
            </a:r>
            <a:endParaRPr lang="en-GB" dirty="0"/>
          </a:p>
        </p:txBody>
      </p:sp>
      <p:sp>
        <p:nvSpPr>
          <p:cNvPr id="4" name="Slide Number Placeholder 3"/>
          <p:cNvSpPr>
            <a:spLocks noGrp="1"/>
          </p:cNvSpPr>
          <p:nvPr>
            <p:ph type="sldNum" sz="quarter" idx="10"/>
          </p:nvPr>
        </p:nvSpPr>
        <p:spPr/>
        <p:txBody>
          <a:bodyPr/>
          <a:lstStyle/>
          <a:p>
            <a:fld id="{C0B9C1C9-CEFE-4710-A746-9EF5605B7930}" type="slidenum">
              <a:rPr lang="en-GB" smtClean="0"/>
              <a:t>2</a:t>
            </a:fld>
            <a:endParaRPr lang="en-GB"/>
          </a:p>
        </p:txBody>
      </p:sp>
    </p:spTree>
    <p:extLst>
      <p:ext uri="{BB962C8B-B14F-4D97-AF65-F5344CB8AC3E}">
        <p14:creationId xmlns:p14="http://schemas.microsoft.com/office/powerpoint/2010/main" val="3159963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Mention translation from and into and use of authentic resources,</a:t>
            </a:r>
            <a:r>
              <a:rPr lang="en-GB" baseline="0" dirty="0" smtClean="0"/>
              <a:t> and key questions and answers.</a:t>
            </a:r>
            <a:endParaRPr lang="en-GB" dirty="0"/>
          </a:p>
        </p:txBody>
      </p:sp>
      <p:sp>
        <p:nvSpPr>
          <p:cNvPr id="4" name="Slide Number Placeholder 3"/>
          <p:cNvSpPr>
            <a:spLocks noGrp="1"/>
          </p:cNvSpPr>
          <p:nvPr>
            <p:ph type="sldNum" sz="quarter" idx="10"/>
          </p:nvPr>
        </p:nvSpPr>
        <p:spPr/>
        <p:txBody>
          <a:bodyPr/>
          <a:lstStyle/>
          <a:p>
            <a:fld id="{C0B9C1C9-CEFE-4710-A746-9EF5605B7930}" type="slidenum">
              <a:rPr lang="en-GB" smtClean="0"/>
              <a:t>4</a:t>
            </a:fld>
            <a:endParaRPr lang="en-GB"/>
          </a:p>
        </p:txBody>
      </p:sp>
    </p:spTree>
    <p:extLst>
      <p:ext uri="{BB962C8B-B14F-4D97-AF65-F5344CB8AC3E}">
        <p14:creationId xmlns:p14="http://schemas.microsoft.com/office/powerpoint/2010/main" val="85009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all about knowing clearly</a:t>
            </a:r>
            <a:r>
              <a:rPr lang="en-GB" baseline="0" dirty="0" smtClean="0"/>
              <a:t> what will be expected of students at the end of KS4 students.</a:t>
            </a:r>
          </a:p>
          <a:p>
            <a:r>
              <a:rPr lang="en-GB" baseline="0" dirty="0" smtClean="0"/>
              <a:t>This is the foundation writing paper. </a:t>
            </a:r>
            <a:br>
              <a:rPr lang="en-GB" baseline="0" dirty="0" smtClean="0"/>
            </a:br>
            <a:r>
              <a:rPr lang="en-GB" baseline="0" dirty="0" smtClean="0"/>
              <a:t>I think it’s helpful to focus on middle –lower attaining students as these are often the ones who struggle with retention over KS3.</a:t>
            </a:r>
            <a:endParaRPr lang="en-GB" dirty="0"/>
          </a:p>
        </p:txBody>
      </p:sp>
      <p:sp>
        <p:nvSpPr>
          <p:cNvPr id="4" name="Slide Number Placeholder 3"/>
          <p:cNvSpPr>
            <a:spLocks noGrp="1"/>
          </p:cNvSpPr>
          <p:nvPr>
            <p:ph type="sldNum" sz="quarter" idx="10"/>
          </p:nvPr>
        </p:nvSpPr>
        <p:spPr/>
        <p:txBody>
          <a:bodyPr/>
          <a:lstStyle/>
          <a:p>
            <a:fld id="{C0B9C1C9-CEFE-4710-A746-9EF5605B7930}" type="slidenum">
              <a:rPr lang="en-GB" smtClean="0"/>
              <a:t>6</a:t>
            </a:fld>
            <a:endParaRPr lang="en-GB"/>
          </a:p>
        </p:txBody>
      </p:sp>
    </p:spTree>
    <p:extLst>
      <p:ext uri="{BB962C8B-B14F-4D97-AF65-F5344CB8AC3E}">
        <p14:creationId xmlns:p14="http://schemas.microsoft.com/office/powerpoint/2010/main" val="3671544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FF0066"/>
                </a:solidFill>
              </a:rPr>
              <a:t>Me </a:t>
            </a:r>
            <a:r>
              <a:rPr lang="en-GB" dirty="0" err="1" smtClean="0">
                <a:solidFill>
                  <a:srgbClr val="FF0066"/>
                </a:solidFill>
              </a:rPr>
              <a:t>encanta</a:t>
            </a:r>
            <a:r>
              <a:rPr lang="en-GB" dirty="0" smtClean="0">
                <a:solidFill>
                  <a:srgbClr val="FF0066"/>
                </a:solidFill>
              </a:rPr>
              <a:t> la </a:t>
            </a:r>
            <a:r>
              <a:rPr lang="en-GB" dirty="0" err="1" smtClean="0">
                <a:solidFill>
                  <a:srgbClr val="FF0066"/>
                </a:solidFill>
              </a:rPr>
              <a:t>música</a:t>
            </a:r>
            <a:r>
              <a:rPr lang="en-GB" dirty="0" smtClean="0">
                <a:solidFill>
                  <a:srgbClr val="FF0066"/>
                </a:solidFill>
              </a:rPr>
              <a:t>. De </a:t>
            </a:r>
            <a:r>
              <a:rPr lang="en-GB" dirty="0" err="1" smtClean="0">
                <a:solidFill>
                  <a:srgbClr val="FF0066"/>
                </a:solidFill>
              </a:rPr>
              <a:t>momento</a:t>
            </a:r>
            <a:r>
              <a:rPr lang="en-GB" dirty="0" smtClean="0">
                <a:solidFill>
                  <a:srgbClr val="FF0066"/>
                </a:solidFill>
              </a:rPr>
              <a:t> mi </a:t>
            </a:r>
            <a:r>
              <a:rPr lang="en-GB" dirty="0" err="1" smtClean="0">
                <a:solidFill>
                  <a:srgbClr val="FF0066"/>
                </a:solidFill>
              </a:rPr>
              <a:t>cantante</a:t>
            </a:r>
            <a:r>
              <a:rPr lang="en-GB" dirty="0" smtClean="0">
                <a:solidFill>
                  <a:srgbClr val="FF0066"/>
                </a:solidFill>
              </a:rPr>
              <a:t> </a:t>
            </a:r>
            <a:r>
              <a:rPr lang="en-GB" dirty="0" err="1" smtClean="0">
                <a:solidFill>
                  <a:srgbClr val="FF0066"/>
                </a:solidFill>
              </a:rPr>
              <a:t>favorita</a:t>
            </a:r>
            <a:r>
              <a:rPr lang="en-GB" dirty="0" smtClean="0">
                <a:solidFill>
                  <a:srgbClr val="FF0066"/>
                </a:solidFill>
              </a:rPr>
              <a:t> </a:t>
            </a:r>
            <a:r>
              <a:rPr lang="en-GB" dirty="0" err="1" smtClean="0">
                <a:solidFill>
                  <a:srgbClr val="FF0066"/>
                </a:solidFill>
              </a:rPr>
              <a:t>es</a:t>
            </a:r>
            <a:r>
              <a:rPr lang="en-GB" dirty="0" smtClean="0">
                <a:solidFill>
                  <a:srgbClr val="FF0066"/>
                </a:solidFill>
              </a:rPr>
              <a:t> Adele.  Me </a:t>
            </a:r>
            <a:r>
              <a:rPr lang="en-GB" dirty="0" err="1" smtClean="0">
                <a:solidFill>
                  <a:srgbClr val="FF0066"/>
                </a:solidFill>
              </a:rPr>
              <a:t>gusta</a:t>
            </a:r>
            <a:r>
              <a:rPr lang="en-GB" dirty="0" smtClean="0">
                <a:solidFill>
                  <a:srgbClr val="FF0066"/>
                </a:solidFill>
              </a:rPr>
              <a:t> mucho </a:t>
            </a:r>
            <a:r>
              <a:rPr lang="en-GB" dirty="0" err="1" smtClean="0">
                <a:solidFill>
                  <a:srgbClr val="FF0066"/>
                </a:solidFill>
              </a:rPr>
              <a:t>porque</a:t>
            </a:r>
            <a:r>
              <a:rPr lang="en-GB" dirty="0" smtClean="0">
                <a:solidFill>
                  <a:srgbClr val="FF0066"/>
                </a:solidFill>
              </a:rPr>
              <a:t> </a:t>
            </a:r>
            <a:r>
              <a:rPr lang="en-GB" dirty="0" err="1" smtClean="0">
                <a:solidFill>
                  <a:srgbClr val="FF0066"/>
                </a:solidFill>
              </a:rPr>
              <a:t>tiene</a:t>
            </a:r>
            <a:r>
              <a:rPr lang="en-GB" dirty="0" smtClean="0">
                <a:solidFill>
                  <a:srgbClr val="FF0066"/>
                </a:solidFill>
              </a:rPr>
              <a:t> </a:t>
            </a:r>
            <a:r>
              <a:rPr lang="en-GB" dirty="0" err="1" smtClean="0">
                <a:solidFill>
                  <a:srgbClr val="FF0066"/>
                </a:solidFill>
              </a:rPr>
              <a:t>una</a:t>
            </a:r>
            <a:r>
              <a:rPr lang="en-GB" dirty="0" smtClean="0">
                <a:solidFill>
                  <a:srgbClr val="FF0066"/>
                </a:solidFill>
              </a:rPr>
              <a:t> </a:t>
            </a:r>
            <a:r>
              <a:rPr lang="en-GB" dirty="0" err="1" smtClean="0">
                <a:solidFill>
                  <a:srgbClr val="FF0066"/>
                </a:solidFill>
              </a:rPr>
              <a:t>voz</a:t>
            </a:r>
            <a:r>
              <a:rPr lang="en-GB" dirty="0" smtClean="0">
                <a:solidFill>
                  <a:srgbClr val="FF0066"/>
                </a:solidFill>
              </a:rPr>
              <a:t> </a:t>
            </a:r>
            <a:r>
              <a:rPr lang="en-GB" dirty="0" err="1" smtClean="0">
                <a:solidFill>
                  <a:srgbClr val="FF0066"/>
                </a:solidFill>
              </a:rPr>
              <a:t>muy</a:t>
            </a:r>
            <a:r>
              <a:rPr lang="en-GB" dirty="0" smtClean="0">
                <a:solidFill>
                  <a:srgbClr val="FF0066"/>
                </a:solidFill>
              </a:rPr>
              <a:t> </a:t>
            </a:r>
            <a:r>
              <a:rPr lang="en-GB" dirty="0" err="1" smtClean="0">
                <a:solidFill>
                  <a:srgbClr val="FF0066"/>
                </a:solidFill>
              </a:rPr>
              <a:t>expresiva</a:t>
            </a:r>
            <a:r>
              <a:rPr lang="en-GB" dirty="0" smtClean="0">
                <a:solidFill>
                  <a:srgbClr val="FF0066"/>
                </a:solidFill>
              </a:rPr>
              <a:t>. </a:t>
            </a:r>
            <a:r>
              <a:rPr lang="en-GB" sz="1200" dirty="0" smtClean="0">
                <a:solidFill>
                  <a:srgbClr val="FF0066"/>
                </a:solidFill>
              </a:rPr>
              <a:t>El </a:t>
            </a:r>
            <a:r>
              <a:rPr lang="en-GB" sz="1200" dirty="0" err="1" smtClean="0">
                <a:solidFill>
                  <a:srgbClr val="FF0066"/>
                </a:solidFill>
              </a:rPr>
              <a:t>año</a:t>
            </a:r>
            <a:r>
              <a:rPr lang="en-GB" sz="1200" dirty="0" smtClean="0">
                <a:solidFill>
                  <a:srgbClr val="FF0066"/>
                </a:solidFill>
              </a:rPr>
              <a:t> </a:t>
            </a:r>
            <a:r>
              <a:rPr lang="en-GB" sz="1200" dirty="0" err="1" smtClean="0">
                <a:solidFill>
                  <a:srgbClr val="FF0066"/>
                </a:solidFill>
              </a:rPr>
              <a:t>pasado</a:t>
            </a:r>
            <a:r>
              <a:rPr lang="en-GB" sz="1200" dirty="0" smtClean="0">
                <a:solidFill>
                  <a:srgbClr val="FF0066"/>
                </a:solidFill>
              </a:rPr>
              <a:t> </a:t>
            </a:r>
            <a:r>
              <a:rPr lang="en-GB" sz="1200" dirty="0" err="1" smtClean="0">
                <a:solidFill>
                  <a:srgbClr val="FF0066"/>
                </a:solidFill>
              </a:rPr>
              <a:t>fui</a:t>
            </a:r>
            <a:r>
              <a:rPr lang="en-GB" sz="1200" dirty="0" smtClean="0">
                <a:solidFill>
                  <a:srgbClr val="FF0066"/>
                </a:solidFill>
              </a:rPr>
              <a:t> a </a:t>
            </a:r>
            <a:r>
              <a:rPr lang="en-GB" sz="1200" dirty="0" err="1" smtClean="0">
                <a:solidFill>
                  <a:srgbClr val="FF0066"/>
                </a:solidFill>
              </a:rPr>
              <a:t>ver</a:t>
            </a:r>
            <a:r>
              <a:rPr lang="en-GB" sz="1200" dirty="0" smtClean="0">
                <a:solidFill>
                  <a:srgbClr val="FF0066"/>
                </a:solidFill>
              </a:rPr>
              <a:t> a Adele </a:t>
            </a:r>
            <a:r>
              <a:rPr lang="en-GB" sz="1200" dirty="0" err="1" smtClean="0">
                <a:solidFill>
                  <a:srgbClr val="FF0066"/>
                </a:solidFill>
              </a:rPr>
              <a:t>en</a:t>
            </a:r>
            <a:r>
              <a:rPr lang="en-GB" sz="1200" dirty="0" smtClean="0">
                <a:solidFill>
                  <a:srgbClr val="FF0066"/>
                </a:solidFill>
              </a:rPr>
              <a:t> un </a:t>
            </a:r>
            <a:r>
              <a:rPr lang="en-GB" sz="1200" dirty="0" err="1" smtClean="0">
                <a:solidFill>
                  <a:srgbClr val="FF0066"/>
                </a:solidFill>
              </a:rPr>
              <a:t>concierto</a:t>
            </a:r>
            <a:r>
              <a:rPr lang="en-GB" sz="1200" dirty="0" smtClean="0">
                <a:solidFill>
                  <a:srgbClr val="FF0066"/>
                </a:solidFill>
              </a:rPr>
              <a:t> </a:t>
            </a:r>
            <a:r>
              <a:rPr lang="en-GB" sz="1200" dirty="0" err="1" smtClean="0">
                <a:solidFill>
                  <a:srgbClr val="FF0066"/>
                </a:solidFill>
              </a:rPr>
              <a:t>en</a:t>
            </a:r>
            <a:r>
              <a:rPr lang="en-GB" sz="1200" dirty="0" smtClean="0">
                <a:solidFill>
                  <a:srgbClr val="FF0066"/>
                </a:solidFill>
              </a:rPr>
              <a:t> el </a:t>
            </a:r>
            <a:r>
              <a:rPr lang="en-GB" sz="1200" dirty="0" err="1" smtClean="0">
                <a:solidFill>
                  <a:srgbClr val="FF0066"/>
                </a:solidFill>
              </a:rPr>
              <a:t>estadio</a:t>
            </a:r>
            <a:r>
              <a:rPr lang="en-GB" sz="1200" dirty="0" smtClean="0">
                <a:solidFill>
                  <a:srgbClr val="FF0066"/>
                </a:solidFill>
              </a:rPr>
              <a:t> O2.  </a:t>
            </a:r>
            <a:r>
              <a:rPr lang="en-GB" sz="1200" dirty="0" err="1" smtClean="0">
                <a:solidFill>
                  <a:srgbClr val="FF0066"/>
                </a:solidFill>
              </a:rPr>
              <a:t>Había</a:t>
            </a:r>
            <a:r>
              <a:rPr lang="en-GB" sz="1200" dirty="0" smtClean="0">
                <a:solidFill>
                  <a:srgbClr val="FF0066"/>
                </a:solidFill>
              </a:rPr>
              <a:t> 20,000 personas y </a:t>
            </a:r>
            <a:r>
              <a:rPr lang="en-GB" sz="1200" dirty="0" err="1" smtClean="0">
                <a:solidFill>
                  <a:srgbClr val="FF0066"/>
                </a:solidFill>
              </a:rPr>
              <a:t>fue</a:t>
            </a:r>
            <a:r>
              <a:rPr lang="en-GB" sz="1200" dirty="0" smtClean="0">
                <a:solidFill>
                  <a:srgbClr val="FF0066"/>
                </a:solidFill>
              </a:rPr>
              <a:t> </a:t>
            </a:r>
            <a:r>
              <a:rPr lang="en-GB" sz="1200" dirty="0" err="1" smtClean="0">
                <a:solidFill>
                  <a:srgbClr val="FF0066"/>
                </a:solidFill>
              </a:rPr>
              <a:t>fantástico</a:t>
            </a:r>
            <a:r>
              <a:rPr lang="en-GB" sz="1200" dirty="0" smtClean="0">
                <a:solidFill>
                  <a:srgbClr val="FF0066"/>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smtClean="0">
                <a:solidFill>
                  <a:srgbClr val="FF0066"/>
                </a:solidFill>
              </a:rPr>
              <a:t>Aunque</a:t>
            </a:r>
            <a:r>
              <a:rPr lang="en-GB" sz="1200" dirty="0" smtClean="0">
                <a:solidFill>
                  <a:srgbClr val="FF0066"/>
                </a:solidFill>
              </a:rPr>
              <a:t> me </a:t>
            </a:r>
            <a:r>
              <a:rPr lang="en-GB" sz="1200" dirty="0" err="1" smtClean="0">
                <a:solidFill>
                  <a:srgbClr val="FF0066"/>
                </a:solidFill>
              </a:rPr>
              <a:t>encanta</a:t>
            </a:r>
            <a:r>
              <a:rPr lang="en-GB" sz="1200" dirty="0" smtClean="0">
                <a:solidFill>
                  <a:srgbClr val="FF0066"/>
                </a:solidFill>
              </a:rPr>
              <a:t> la </a:t>
            </a:r>
            <a:r>
              <a:rPr lang="en-GB" sz="1200" dirty="0" err="1" smtClean="0">
                <a:solidFill>
                  <a:srgbClr val="FF0066"/>
                </a:solidFill>
              </a:rPr>
              <a:t>música</a:t>
            </a:r>
            <a:r>
              <a:rPr lang="en-GB" sz="1200" dirty="0" smtClean="0">
                <a:solidFill>
                  <a:srgbClr val="FF0066"/>
                </a:solidFill>
              </a:rPr>
              <a:t> </a:t>
            </a:r>
            <a:r>
              <a:rPr lang="en-GB" sz="1200" dirty="0" err="1" smtClean="0">
                <a:solidFill>
                  <a:srgbClr val="FF0066"/>
                </a:solidFill>
              </a:rPr>
              <a:t>prefiero</a:t>
            </a:r>
            <a:r>
              <a:rPr lang="en-GB" sz="1200" dirty="0" smtClean="0">
                <a:solidFill>
                  <a:srgbClr val="FF0066"/>
                </a:solidFill>
              </a:rPr>
              <a:t> </a:t>
            </a:r>
            <a:r>
              <a:rPr lang="en-GB" sz="1200" dirty="0" err="1" smtClean="0">
                <a:solidFill>
                  <a:srgbClr val="FF0066"/>
                </a:solidFill>
              </a:rPr>
              <a:t>hacer</a:t>
            </a:r>
            <a:r>
              <a:rPr lang="en-GB" sz="1200" dirty="0" smtClean="0">
                <a:solidFill>
                  <a:srgbClr val="FF0066"/>
                </a:solidFill>
              </a:rPr>
              <a:t> </a:t>
            </a:r>
            <a:r>
              <a:rPr lang="en-GB" sz="1200" dirty="0" err="1" smtClean="0">
                <a:solidFill>
                  <a:srgbClr val="FF0066"/>
                </a:solidFill>
              </a:rPr>
              <a:t>deporte</a:t>
            </a:r>
            <a:r>
              <a:rPr lang="en-GB" sz="1200" dirty="0" smtClean="0">
                <a:solidFill>
                  <a:srgbClr val="FF0066"/>
                </a:solidFill>
              </a:rPr>
              <a:t> con </a:t>
            </a:r>
            <a:r>
              <a:rPr lang="en-GB" sz="1200" dirty="0" err="1" smtClean="0">
                <a:solidFill>
                  <a:srgbClr val="FF0066"/>
                </a:solidFill>
              </a:rPr>
              <a:t>mis</a:t>
            </a:r>
            <a:r>
              <a:rPr lang="en-GB" sz="1200" dirty="0" smtClean="0">
                <a:solidFill>
                  <a:srgbClr val="FF0066"/>
                </a:solidFill>
              </a:rPr>
              <a:t> amigos. A </a:t>
            </a:r>
            <a:r>
              <a:rPr lang="en-GB" sz="1200" dirty="0" err="1" smtClean="0">
                <a:solidFill>
                  <a:srgbClr val="FF0066"/>
                </a:solidFill>
              </a:rPr>
              <a:t>veces</a:t>
            </a:r>
            <a:r>
              <a:rPr lang="en-GB" sz="1200" dirty="0" smtClean="0">
                <a:solidFill>
                  <a:srgbClr val="FF0066"/>
                </a:solidFill>
              </a:rPr>
              <a:t> </a:t>
            </a:r>
            <a:r>
              <a:rPr lang="en-GB" sz="1200" dirty="0" err="1" smtClean="0">
                <a:solidFill>
                  <a:srgbClr val="FF0066"/>
                </a:solidFill>
              </a:rPr>
              <a:t>vamos</a:t>
            </a:r>
            <a:r>
              <a:rPr lang="en-GB" sz="1200" dirty="0" smtClean="0">
                <a:solidFill>
                  <a:srgbClr val="FF0066"/>
                </a:solidFill>
              </a:rPr>
              <a:t> al </a:t>
            </a:r>
            <a:r>
              <a:rPr lang="en-GB" sz="1200" dirty="0" err="1" smtClean="0">
                <a:solidFill>
                  <a:srgbClr val="FF0066"/>
                </a:solidFill>
              </a:rPr>
              <a:t>parque</a:t>
            </a:r>
            <a:r>
              <a:rPr lang="en-GB" sz="1200" dirty="0" smtClean="0">
                <a:solidFill>
                  <a:srgbClr val="FF0066"/>
                </a:solidFill>
              </a:rPr>
              <a:t> a </a:t>
            </a:r>
            <a:r>
              <a:rPr lang="en-GB" sz="1200" dirty="0" err="1" smtClean="0">
                <a:solidFill>
                  <a:srgbClr val="FF0066"/>
                </a:solidFill>
              </a:rPr>
              <a:t>jugar</a:t>
            </a:r>
            <a:r>
              <a:rPr lang="en-GB" sz="1200" dirty="0" smtClean="0">
                <a:solidFill>
                  <a:srgbClr val="FF0066"/>
                </a:solidFill>
              </a:rPr>
              <a:t> al </a:t>
            </a:r>
            <a:r>
              <a:rPr lang="en-GB" sz="1200" dirty="0" err="1" smtClean="0">
                <a:solidFill>
                  <a:srgbClr val="FF0066"/>
                </a:solidFill>
              </a:rPr>
              <a:t>tenis</a:t>
            </a:r>
            <a:r>
              <a:rPr lang="en-GB" sz="1200" dirty="0" smtClean="0">
                <a:solidFill>
                  <a:srgbClr val="FF0066"/>
                </a:solidFill>
              </a:rPr>
              <a:t> o </a:t>
            </a:r>
            <a:r>
              <a:rPr lang="en-GB" sz="1200" dirty="0" err="1" smtClean="0">
                <a:solidFill>
                  <a:srgbClr val="FF0066"/>
                </a:solidFill>
              </a:rPr>
              <a:t>vamos</a:t>
            </a:r>
            <a:r>
              <a:rPr lang="en-GB" sz="1200" dirty="0" smtClean="0">
                <a:solidFill>
                  <a:srgbClr val="FF0066"/>
                </a:solidFill>
              </a:rPr>
              <a:t> a la </a:t>
            </a:r>
            <a:r>
              <a:rPr lang="en-GB" sz="1200" dirty="0" err="1" smtClean="0">
                <a:solidFill>
                  <a:srgbClr val="FF0066"/>
                </a:solidFill>
              </a:rPr>
              <a:t>piscina</a:t>
            </a:r>
            <a:r>
              <a:rPr lang="en-GB" sz="1200" dirty="0" smtClean="0">
                <a:solidFill>
                  <a:srgbClr val="FF0066"/>
                </a:solidFill>
              </a:rPr>
              <a:t>. Me </a:t>
            </a:r>
            <a:r>
              <a:rPr lang="en-GB" sz="1200" dirty="0" err="1" smtClean="0">
                <a:solidFill>
                  <a:srgbClr val="FF0066"/>
                </a:solidFill>
              </a:rPr>
              <a:t>gusta</a:t>
            </a:r>
            <a:r>
              <a:rPr lang="en-GB" sz="1200" dirty="0" smtClean="0">
                <a:solidFill>
                  <a:srgbClr val="FF0066"/>
                </a:solidFill>
              </a:rPr>
              <a:t> mucho </a:t>
            </a:r>
            <a:r>
              <a:rPr lang="en-GB" sz="1200" dirty="0" err="1" smtClean="0">
                <a:solidFill>
                  <a:srgbClr val="FF0066"/>
                </a:solidFill>
              </a:rPr>
              <a:t>nadar</a:t>
            </a:r>
            <a:r>
              <a:rPr lang="en-GB" sz="1200" dirty="0" smtClean="0">
                <a:solidFill>
                  <a:srgbClr val="FF0066"/>
                </a:solidFill>
              </a:rPr>
              <a:t> </a:t>
            </a:r>
            <a:r>
              <a:rPr lang="en-GB" sz="1200" dirty="0" err="1" smtClean="0">
                <a:solidFill>
                  <a:srgbClr val="FF0066"/>
                </a:solidFill>
              </a:rPr>
              <a:t>porque</a:t>
            </a:r>
            <a:r>
              <a:rPr lang="en-GB" sz="1200" dirty="0" smtClean="0">
                <a:solidFill>
                  <a:srgbClr val="FF0066"/>
                </a:solidFill>
              </a:rPr>
              <a:t> </a:t>
            </a:r>
            <a:r>
              <a:rPr lang="en-GB" sz="1200" dirty="0" err="1" smtClean="0">
                <a:solidFill>
                  <a:srgbClr val="FF0066"/>
                </a:solidFill>
              </a:rPr>
              <a:t>es</a:t>
            </a:r>
            <a:r>
              <a:rPr lang="en-GB" sz="1200" dirty="0" smtClean="0">
                <a:solidFill>
                  <a:srgbClr val="FF0066"/>
                </a:solidFill>
              </a:rPr>
              <a:t> </a:t>
            </a:r>
            <a:r>
              <a:rPr lang="en-GB" sz="1200" dirty="0" err="1" smtClean="0">
                <a:solidFill>
                  <a:srgbClr val="FF0066"/>
                </a:solidFill>
              </a:rPr>
              <a:t>relajante</a:t>
            </a:r>
            <a:r>
              <a:rPr lang="en-GB" sz="1200" dirty="0" smtClean="0">
                <a:solidFill>
                  <a:srgbClr val="FF0066"/>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FF0066"/>
                </a:solidFill>
              </a:rPr>
              <a:t>Este </a:t>
            </a:r>
            <a:r>
              <a:rPr lang="en-GB" sz="1200" dirty="0" err="1" smtClean="0">
                <a:solidFill>
                  <a:srgbClr val="FF0066"/>
                </a:solidFill>
              </a:rPr>
              <a:t>mes</a:t>
            </a:r>
            <a:r>
              <a:rPr lang="en-GB" sz="1200" dirty="0" smtClean="0">
                <a:solidFill>
                  <a:srgbClr val="FF0066"/>
                </a:solidFill>
              </a:rPr>
              <a:t> </a:t>
            </a:r>
            <a:r>
              <a:rPr lang="en-GB" sz="1200" dirty="0" err="1" smtClean="0">
                <a:solidFill>
                  <a:srgbClr val="FF0066"/>
                </a:solidFill>
              </a:rPr>
              <a:t>voy</a:t>
            </a:r>
            <a:r>
              <a:rPr lang="en-GB" sz="1200" dirty="0" smtClean="0">
                <a:solidFill>
                  <a:srgbClr val="FF0066"/>
                </a:solidFill>
              </a:rPr>
              <a:t> a </a:t>
            </a:r>
            <a:r>
              <a:rPr lang="en-GB" sz="1200" dirty="0" err="1" smtClean="0">
                <a:solidFill>
                  <a:srgbClr val="FF0066"/>
                </a:solidFill>
              </a:rPr>
              <a:t>ir</a:t>
            </a:r>
            <a:r>
              <a:rPr lang="en-GB" sz="1200" dirty="0" smtClean="0">
                <a:solidFill>
                  <a:srgbClr val="FF0066"/>
                </a:solidFill>
              </a:rPr>
              <a:t> a </a:t>
            </a:r>
            <a:r>
              <a:rPr lang="en-GB" sz="1200" dirty="0" err="1" smtClean="0">
                <a:solidFill>
                  <a:srgbClr val="FF0066"/>
                </a:solidFill>
              </a:rPr>
              <a:t>Londres</a:t>
            </a:r>
            <a:r>
              <a:rPr lang="en-GB" sz="1200" dirty="0" smtClean="0">
                <a:solidFill>
                  <a:srgbClr val="FF0066"/>
                </a:solidFill>
              </a:rPr>
              <a:t> con mi </a:t>
            </a:r>
            <a:r>
              <a:rPr lang="en-GB" sz="1200" dirty="0" err="1" smtClean="0">
                <a:solidFill>
                  <a:srgbClr val="FF0066"/>
                </a:solidFill>
              </a:rPr>
              <a:t>familia</a:t>
            </a:r>
            <a:r>
              <a:rPr lang="en-GB" sz="1200" dirty="0" smtClean="0">
                <a:solidFill>
                  <a:srgbClr val="FF0066"/>
                </a:solidFill>
              </a:rPr>
              <a:t> </a:t>
            </a:r>
            <a:r>
              <a:rPr lang="en-GB" sz="1200" dirty="0" err="1" smtClean="0">
                <a:solidFill>
                  <a:srgbClr val="FF0066"/>
                </a:solidFill>
              </a:rPr>
              <a:t>porque</a:t>
            </a:r>
            <a:r>
              <a:rPr lang="en-GB" sz="1200" dirty="0" smtClean="0">
                <a:solidFill>
                  <a:srgbClr val="FF0066"/>
                </a:solidFill>
              </a:rPr>
              <a:t> </a:t>
            </a:r>
            <a:r>
              <a:rPr lang="en-GB" sz="1200" dirty="0" err="1" smtClean="0">
                <a:solidFill>
                  <a:srgbClr val="FF0066"/>
                </a:solidFill>
              </a:rPr>
              <a:t>es</a:t>
            </a:r>
            <a:r>
              <a:rPr lang="en-GB" sz="1200" dirty="0" smtClean="0">
                <a:solidFill>
                  <a:srgbClr val="FF0066"/>
                </a:solidFill>
              </a:rPr>
              <a:t> el </a:t>
            </a:r>
            <a:r>
              <a:rPr lang="en-GB" sz="1200" dirty="0" err="1" smtClean="0">
                <a:solidFill>
                  <a:srgbClr val="FF0066"/>
                </a:solidFill>
              </a:rPr>
              <a:t>cumpleaños</a:t>
            </a:r>
            <a:r>
              <a:rPr lang="en-GB" sz="1200" dirty="0" smtClean="0">
                <a:solidFill>
                  <a:srgbClr val="FF0066"/>
                </a:solidFill>
              </a:rPr>
              <a:t> de mi </a:t>
            </a:r>
            <a:r>
              <a:rPr lang="en-GB" sz="1200" dirty="0" err="1" smtClean="0">
                <a:solidFill>
                  <a:srgbClr val="FF0066"/>
                </a:solidFill>
              </a:rPr>
              <a:t>madre</a:t>
            </a:r>
            <a:r>
              <a:rPr lang="en-GB" sz="1200" dirty="0" smtClean="0">
                <a:solidFill>
                  <a:srgbClr val="FF0066"/>
                </a:solidFill>
              </a:rPr>
              <a:t>.  </a:t>
            </a:r>
            <a:r>
              <a:rPr lang="en-GB" sz="1200" dirty="0" err="1" smtClean="0">
                <a:solidFill>
                  <a:srgbClr val="FF0066"/>
                </a:solidFill>
              </a:rPr>
              <a:t>Vamos</a:t>
            </a:r>
            <a:r>
              <a:rPr lang="en-GB" sz="1200" dirty="0" smtClean="0">
                <a:solidFill>
                  <a:srgbClr val="FF0066"/>
                </a:solidFill>
              </a:rPr>
              <a:t> a </a:t>
            </a:r>
            <a:r>
              <a:rPr lang="en-GB" sz="1200" dirty="0" err="1" smtClean="0">
                <a:solidFill>
                  <a:srgbClr val="FF0066"/>
                </a:solidFill>
              </a:rPr>
              <a:t>ir</a:t>
            </a:r>
            <a:r>
              <a:rPr lang="en-GB" sz="1200" dirty="0" smtClean="0">
                <a:solidFill>
                  <a:srgbClr val="FF0066"/>
                </a:solidFill>
              </a:rPr>
              <a:t> al </a:t>
            </a:r>
            <a:r>
              <a:rPr lang="en-GB" sz="1200" dirty="0" err="1" smtClean="0">
                <a:solidFill>
                  <a:srgbClr val="FF0066"/>
                </a:solidFill>
              </a:rPr>
              <a:t>teatro</a:t>
            </a:r>
            <a:r>
              <a:rPr lang="en-GB" sz="1200" dirty="0" smtClean="0">
                <a:solidFill>
                  <a:srgbClr val="FF0066"/>
                </a:solidFill>
              </a:rPr>
              <a:t> y </a:t>
            </a:r>
            <a:r>
              <a:rPr lang="en-GB" sz="1200" dirty="0" err="1" smtClean="0">
                <a:solidFill>
                  <a:srgbClr val="FF0066"/>
                </a:solidFill>
              </a:rPr>
              <a:t>luego</a:t>
            </a:r>
            <a:r>
              <a:rPr lang="en-GB" sz="1200" dirty="0" smtClean="0">
                <a:solidFill>
                  <a:srgbClr val="FF0066"/>
                </a:solidFill>
              </a:rPr>
              <a:t> a un </a:t>
            </a:r>
            <a:r>
              <a:rPr lang="en-GB" sz="1200" dirty="0" err="1" smtClean="0">
                <a:solidFill>
                  <a:srgbClr val="FF0066"/>
                </a:solidFill>
              </a:rPr>
              <a:t>restaurante</a:t>
            </a:r>
            <a:r>
              <a:rPr lang="en-GB" sz="1200" dirty="0" smtClean="0">
                <a:solidFill>
                  <a:srgbClr val="FF0066"/>
                </a:solidFill>
              </a:rPr>
              <a:t> </a:t>
            </a:r>
            <a:r>
              <a:rPr lang="en-GB" sz="1200" dirty="0" err="1" smtClean="0">
                <a:solidFill>
                  <a:srgbClr val="FF0066"/>
                </a:solidFill>
              </a:rPr>
              <a:t>chinco</a:t>
            </a:r>
            <a:r>
              <a:rPr lang="en-GB" sz="1200" dirty="0" smtClean="0">
                <a:solidFill>
                  <a:srgbClr val="FF0066"/>
                </a:solidFill>
              </a:rPr>
              <a:t>, </a:t>
            </a:r>
            <a:r>
              <a:rPr lang="en-GB" sz="1200" dirty="0" err="1" smtClean="0">
                <a:solidFill>
                  <a:srgbClr val="FF0066"/>
                </a:solidFill>
              </a:rPr>
              <a:t>porque</a:t>
            </a:r>
            <a:r>
              <a:rPr lang="en-GB" sz="1200" dirty="0" smtClean="0">
                <a:solidFill>
                  <a:srgbClr val="FF0066"/>
                </a:solidFill>
              </a:rPr>
              <a:t> a mi </a:t>
            </a:r>
            <a:r>
              <a:rPr lang="en-GB" sz="1200" dirty="0" err="1" smtClean="0">
                <a:solidFill>
                  <a:srgbClr val="FF0066"/>
                </a:solidFill>
              </a:rPr>
              <a:t>madre</a:t>
            </a:r>
            <a:r>
              <a:rPr lang="en-GB" sz="1200" dirty="0" smtClean="0">
                <a:solidFill>
                  <a:srgbClr val="FF0066"/>
                </a:solidFill>
              </a:rPr>
              <a:t> le </a:t>
            </a:r>
            <a:r>
              <a:rPr lang="en-GB" sz="1200" dirty="0" err="1" smtClean="0">
                <a:solidFill>
                  <a:srgbClr val="FF0066"/>
                </a:solidFill>
              </a:rPr>
              <a:t>chifla</a:t>
            </a:r>
            <a:r>
              <a:rPr lang="en-GB" sz="1200" dirty="0" smtClean="0">
                <a:solidFill>
                  <a:srgbClr val="FF0066"/>
                </a:solidFill>
              </a:rPr>
              <a:t> la comida china.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rgbClr val="FF0066"/>
              </a:solidFill>
            </a:endParaRPr>
          </a:p>
          <a:p>
            <a:endParaRPr lang="en-GB" dirty="0"/>
          </a:p>
        </p:txBody>
      </p:sp>
      <p:sp>
        <p:nvSpPr>
          <p:cNvPr id="4" name="Slide Number Placeholder 3"/>
          <p:cNvSpPr>
            <a:spLocks noGrp="1"/>
          </p:cNvSpPr>
          <p:nvPr>
            <p:ph type="sldNum" sz="quarter" idx="10"/>
          </p:nvPr>
        </p:nvSpPr>
        <p:spPr/>
        <p:txBody>
          <a:bodyPr/>
          <a:lstStyle/>
          <a:p>
            <a:fld id="{C0B9C1C9-CEFE-4710-A746-9EF5605B7930}" type="slidenum">
              <a:rPr lang="en-GB" smtClean="0"/>
              <a:t>8</a:t>
            </a:fld>
            <a:endParaRPr lang="en-GB"/>
          </a:p>
        </p:txBody>
      </p:sp>
    </p:spTree>
    <p:extLst>
      <p:ext uri="{BB962C8B-B14F-4D97-AF65-F5344CB8AC3E}">
        <p14:creationId xmlns:p14="http://schemas.microsoft.com/office/powerpoint/2010/main" val="3240625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Most of this structure is introduced in Y7 (except</a:t>
            </a:r>
            <a:r>
              <a:rPr lang="en-GB" baseline="0" dirty="0" smtClean="0"/>
              <a:t> </a:t>
            </a:r>
            <a:r>
              <a:rPr lang="en-GB" baseline="0" dirty="0" err="1" smtClean="0"/>
              <a:t>preterite</a:t>
            </a:r>
            <a:r>
              <a:rPr lang="en-GB" baseline="0" dirty="0" smtClean="0"/>
              <a:t>, imperfect, and future tenses, where only the near future is covered + present).</a:t>
            </a:r>
            <a:br>
              <a:rPr lang="en-GB" baseline="0" dirty="0" smtClean="0"/>
            </a:br>
            <a:r>
              <a:rPr lang="en-GB" baseline="0" dirty="0" smtClean="0"/>
              <a:t>But the key thing is knowing when ‘mastery’ happens!</a:t>
            </a:r>
            <a:endParaRPr lang="en-GB" dirty="0"/>
          </a:p>
        </p:txBody>
      </p:sp>
      <p:sp>
        <p:nvSpPr>
          <p:cNvPr id="4" name="Slide Number Placeholder 3"/>
          <p:cNvSpPr>
            <a:spLocks noGrp="1"/>
          </p:cNvSpPr>
          <p:nvPr>
            <p:ph type="sldNum" sz="quarter" idx="10"/>
          </p:nvPr>
        </p:nvSpPr>
        <p:spPr/>
        <p:txBody>
          <a:bodyPr/>
          <a:lstStyle/>
          <a:p>
            <a:fld id="{C0B9C1C9-CEFE-4710-A746-9EF5605B7930}" type="slidenum">
              <a:rPr lang="en-GB" smtClean="0"/>
              <a:t>9</a:t>
            </a:fld>
            <a:endParaRPr lang="en-GB"/>
          </a:p>
        </p:txBody>
      </p:sp>
    </p:spTree>
    <p:extLst>
      <p:ext uri="{BB962C8B-B14F-4D97-AF65-F5344CB8AC3E}">
        <p14:creationId xmlns:p14="http://schemas.microsoft.com/office/powerpoint/2010/main" val="321225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(Or, if not yet teaching languages, predict which verbs would be taught).</a:t>
            </a:r>
          </a:p>
          <a:p>
            <a:endParaRPr lang="en-GB" dirty="0"/>
          </a:p>
        </p:txBody>
      </p:sp>
      <p:sp>
        <p:nvSpPr>
          <p:cNvPr id="4" name="Slide Number Placeholder 3"/>
          <p:cNvSpPr>
            <a:spLocks noGrp="1"/>
          </p:cNvSpPr>
          <p:nvPr>
            <p:ph type="sldNum" sz="quarter" idx="10"/>
          </p:nvPr>
        </p:nvSpPr>
        <p:spPr/>
        <p:txBody>
          <a:bodyPr/>
          <a:lstStyle/>
          <a:p>
            <a:fld id="{C0B9C1C9-CEFE-4710-A746-9EF5605B7930}" type="slidenum">
              <a:rPr lang="en-GB" smtClean="0"/>
              <a:t>11</a:t>
            </a:fld>
            <a:endParaRPr lang="en-GB"/>
          </a:p>
        </p:txBody>
      </p:sp>
    </p:spTree>
    <p:extLst>
      <p:ext uri="{BB962C8B-B14F-4D97-AF65-F5344CB8AC3E}">
        <p14:creationId xmlns:p14="http://schemas.microsoft.com/office/powerpoint/2010/main" val="2176185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https://www.youtube.com/watch?v=qpSatdroK8o&amp;feature=em-subs_digest</a:t>
            </a:r>
          </a:p>
          <a:p>
            <a:endParaRPr lang="en-GB" dirty="0" smtClean="0"/>
          </a:p>
          <a:p>
            <a:r>
              <a:rPr lang="en-GB" dirty="0" smtClean="0"/>
              <a:t>There are 40 verbs here, which I think Y7 meet in the first year of our</a:t>
            </a:r>
            <a:r>
              <a:rPr lang="en-GB" baseline="0" dirty="0" smtClean="0"/>
              <a:t> KS3 curriculum.</a:t>
            </a:r>
          </a:p>
          <a:p>
            <a:endParaRPr lang="en-GB" dirty="0"/>
          </a:p>
        </p:txBody>
      </p:sp>
      <p:sp>
        <p:nvSpPr>
          <p:cNvPr id="4" name="Slide Number Placeholder 3"/>
          <p:cNvSpPr>
            <a:spLocks noGrp="1"/>
          </p:cNvSpPr>
          <p:nvPr>
            <p:ph type="sldNum" sz="quarter" idx="10"/>
          </p:nvPr>
        </p:nvSpPr>
        <p:spPr/>
        <p:txBody>
          <a:bodyPr/>
          <a:lstStyle/>
          <a:p>
            <a:fld id="{77956E79-5D71-442C-AC98-7B12ADF70F45}"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929720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202C7C-90EA-41B8-8A73-B3935B3561E0}"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959346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CA64DE0-F6F9-479A-8356-C32ED028F617}" type="datetimeFigureOut">
              <a:rPr lang="en-GB" smtClean="0"/>
              <a:t>11/05/2017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D30E71-D098-46C5-BD47-158FB03EC2C9}" type="slidenum">
              <a:rPr lang="en-GB" smtClean="0"/>
              <a:t>‹#›</a:t>
            </a:fld>
            <a:endParaRPr lang="en-GB"/>
          </a:p>
        </p:txBody>
      </p:sp>
    </p:spTree>
    <p:extLst>
      <p:ext uri="{BB962C8B-B14F-4D97-AF65-F5344CB8AC3E}">
        <p14:creationId xmlns:p14="http://schemas.microsoft.com/office/powerpoint/2010/main" val="424355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A64DE0-F6F9-479A-8356-C32ED028F617}" type="datetimeFigureOut">
              <a:rPr lang="en-GB" smtClean="0"/>
              <a:t>11/05/2017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D30E71-D098-46C5-BD47-158FB03EC2C9}" type="slidenum">
              <a:rPr lang="en-GB" smtClean="0"/>
              <a:t>‹#›</a:t>
            </a:fld>
            <a:endParaRPr lang="en-GB"/>
          </a:p>
        </p:txBody>
      </p:sp>
    </p:spTree>
    <p:extLst>
      <p:ext uri="{BB962C8B-B14F-4D97-AF65-F5344CB8AC3E}">
        <p14:creationId xmlns:p14="http://schemas.microsoft.com/office/powerpoint/2010/main" val="3428794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A64DE0-F6F9-479A-8356-C32ED028F617}" type="datetimeFigureOut">
              <a:rPr lang="en-GB" smtClean="0"/>
              <a:t>11/05/2017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D30E71-D098-46C5-BD47-158FB03EC2C9}" type="slidenum">
              <a:rPr lang="en-GB" smtClean="0"/>
              <a:t>‹#›</a:t>
            </a:fld>
            <a:endParaRPr lang="en-GB"/>
          </a:p>
        </p:txBody>
      </p:sp>
    </p:spTree>
    <p:extLst>
      <p:ext uri="{BB962C8B-B14F-4D97-AF65-F5344CB8AC3E}">
        <p14:creationId xmlns:p14="http://schemas.microsoft.com/office/powerpoint/2010/main" val="976057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CA64DE0-F6F9-479A-8356-C32ED028F617}" type="datetimeFigureOut">
              <a:rPr lang="en-GB" smtClean="0">
                <a:solidFill>
                  <a:prstClr val="black">
                    <a:tint val="75000"/>
                  </a:prstClr>
                </a:solidFill>
              </a:rPr>
              <a:pPr/>
              <a:t>11/05/2017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0D30E71-D098-46C5-BD47-158FB03EC2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7481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A64DE0-F6F9-479A-8356-C32ED028F617}" type="datetimeFigureOut">
              <a:rPr lang="en-GB" smtClean="0">
                <a:solidFill>
                  <a:prstClr val="black">
                    <a:tint val="75000"/>
                  </a:prstClr>
                </a:solidFill>
              </a:rPr>
              <a:pPr/>
              <a:t>11/05/2017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0D30E71-D098-46C5-BD47-158FB03EC2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2986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A64DE0-F6F9-479A-8356-C32ED028F617}" type="datetimeFigureOut">
              <a:rPr lang="en-GB" smtClean="0">
                <a:solidFill>
                  <a:prstClr val="black">
                    <a:tint val="75000"/>
                  </a:prstClr>
                </a:solidFill>
              </a:rPr>
              <a:pPr/>
              <a:t>11/05/2017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0D30E71-D098-46C5-BD47-158FB03EC2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68046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A64DE0-F6F9-479A-8356-C32ED028F617}" type="datetimeFigureOut">
              <a:rPr lang="en-GB" smtClean="0">
                <a:solidFill>
                  <a:prstClr val="black">
                    <a:tint val="75000"/>
                  </a:prstClr>
                </a:solidFill>
              </a:rPr>
              <a:pPr/>
              <a:t>11/05/2017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0D30E71-D098-46C5-BD47-158FB03EC2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43469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CA64DE0-F6F9-479A-8356-C32ED028F617}" type="datetimeFigureOut">
              <a:rPr lang="en-GB" smtClean="0">
                <a:solidFill>
                  <a:prstClr val="black">
                    <a:tint val="75000"/>
                  </a:prstClr>
                </a:solidFill>
              </a:rPr>
              <a:pPr/>
              <a:t>11/05/2017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0D30E71-D098-46C5-BD47-158FB03EC2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87167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A64DE0-F6F9-479A-8356-C32ED028F617}" type="datetimeFigureOut">
              <a:rPr lang="en-GB" smtClean="0">
                <a:solidFill>
                  <a:prstClr val="black">
                    <a:tint val="75000"/>
                  </a:prstClr>
                </a:solidFill>
              </a:rPr>
              <a:pPr/>
              <a:t>11/05/2017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0D30E71-D098-46C5-BD47-158FB03EC2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23278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A64DE0-F6F9-479A-8356-C32ED028F617}" type="datetimeFigureOut">
              <a:rPr lang="en-GB" smtClean="0">
                <a:solidFill>
                  <a:prstClr val="black">
                    <a:tint val="75000"/>
                  </a:prstClr>
                </a:solidFill>
              </a:rPr>
              <a:pPr/>
              <a:t>11/05/2017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0D30E71-D098-46C5-BD47-158FB03EC2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49672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A64DE0-F6F9-479A-8356-C32ED028F617}" type="datetimeFigureOut">
              <a:rPr lang="en-GB" smtClean="0">
                <a:solidFill>
                  <a:prstClr val="black">
                    <a:tint val="75000"/>
                  </a:prstClr>
                </a:solidFill>
              </a:rPr>
              <a:pPr/>
              <a:t>11/05/2017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0D30E71-D098-46C5-BD47-158FB03EC2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23172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A64DE0-F6F9-479A-8356-C32ED028F617}" type="datetimeFigureOut">
              <a:rPr lang="en-GB" smtClean="0"/>
              <a:t>11/05/2017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D30E71-D098-46C5-BD47-158FB03EC2C9}" type="slidenum">
              <a:rPr lang="en-GB" smtClean="0"/>
              <a:t>‹#›</a:t>
            </a:fld>
            <a:endParaRPr lang="en-GB"/>
          </a:p>
        </p:txBody>
      </p:sp>
    </p:spTree>
    <p:extLst>
      <p:ext uri="{BB962C8B-B14F-4D97-AF65-F5344CB8AC3E}">
        <p14:creationId xmlns:p14="http://schemas.microsoft.com/office/powerpoint/2010/main" val="1566334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A64DE0-F6F9-479A-8356-C32ED028F617}" type="datetimeFigureOut">
              <a:rPr lang="en-GB" smtClean="0">
                <a:solidFill>
                  <a:prstClr val="black">
                    <a:tint val="75000"/>
                  </a:prstClr>
                </a:solidFill>
              </a:rPr>
              <a:pPr/>
              <a:t>11/05/2017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0D30E71-D098-46C5-BD47-158FB03EC2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97272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A64DE0-F6F9-479A-8356-C32ED028F617}" type="datetimeFigureOut">
              <a:rPr lang="en-GB" smtClean="0">
                <a:solidFill>
                  <a:prstClr val="black">
                    <a:tint val="75000"/>
                  </a:prstClr>
                </a:solidFill>
              </a:rPr>
              <a:pPr/>
              <a:t>11/05/2017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0D30E71-D098-46C5-BD47-158FB03EC2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66422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A64DE0-F6F9-479A-8356-C32ED028F617}" type="datetimeFigureOut">
              <a:rPr lang="en-GB" smtClean="0">
                <a:solidFill>
                  <a:prstClr val="black">
                    <a:tint val="75000"/>
                  </a:prstClr>
                </a:solidFill>
              </a:rPr>
              <a:pPr/>
              <a:t>11/05/2017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0D30E71-D098-46C5-BD47-158FB03EC2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8099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A64DE0-F6F9-479A-8356-C32ED028F617}" type="datetimeFigureOut">
              <a:rPr lang="en-GB" smtClean="0"/>
              <a:t>11/05/2017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D30E71-D098-46C5-BD47-158FB03EC2C9}" type="slidenum">
              <a:rPr lang="en-GB" smtClean="0"/>
              <a:t>‹#›</a:t>
            </a:fld>
            <a:endParaRPr lang="en-GB"/>
          </a:p>
        </p:txBody>
      </p:sp>
    </p:spTree>
    <p:extLst>
      <p:ext uri="{BB962C8B-B14F-4D97-AF65-F5344CB8AC3E}">
        <p14:creationId xmlns:p14="http://schemas.microsoft.com/office/powerpoint/2010/main" val="510468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A64DE0-F6F9-479A-8356-C32ED028F617}" type="datetimeFigureOut">
              <a:rPr lang="en-GB" smtClean="0"/>
              <a:t>11/05/2017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D30E71-D098-46C5-BD47-158FB03EC2C9}" type="slidenum">
              <a:rPr lang="en-GB" smtClean="0"/>
              <a:t>‹#›</a:t>
            </a:fld>
            <a:endParaRPr lang="en-GB"/>
          </a:p>
        </p:txBody>
      </p:sp>
    </p:spTree>
    <p:extLst>
      <p:ext uri="{BB962C8B-B14F-4D97-AF65-F5344CB8AC3E}">
        <p14:creationId xmlns:p14="http://schemas.microsoft.com/office/powerpoint/2010/main" val="3740372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CA64DE0-F6F9-479A-8356-C32ED028F617}" type="datetimeFigureOut">
              <a:rPr lang="en-GB" smtClean="0"/>
              <a:t>11/05/2017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D30E71-D098-46C5-BD47-158FB03EC2C9}" type="slidenum">
              <a:rPr lang="en-GB" smtClean="0"/>
              <a:t>‹#›</a:t>
            </a:fld>
            <a:endParaRPr lang="en-GB"/>
          </a:p>
        </p:txBody>
      </p:sp>
    </p:spTree>
    <p:extLst>
      <p:ext uri="{BB962C8B-B14F-4D97-AF65-F5344CB8AC3E}">
        <p14:creationId xmlns:p14="http://schemas.microsoft.com/office/powerpoint/2010/main" val="457789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A64DE0-F6F9-479A-8356-C32ED028F617}" type="datetimeFigureOut">
              <a:rPr lang="en-GB" smtClean="0"/>
              <a:t>11/05/2017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0D30E71-D098-46C5-BD47-158FB03EC2C9}" type="slidenum">
              <a:rPr lang="en-GB" smtClean="0"/>
              <a:t>‹#›</a:t>
            </a:fld>
            <a:endParaRPr lang="en-GB"/>
          </a:p>
        </p:txBody>
      </p:sp>
    </p:spTree>
    <p:extLst>
      <p:ext uri="{BB962C8B-B14F-4D97-AF65-F5344CB8AC3E}">
        <p14:creationId xmlns:p14="http://schemas.microsoft.com/office/powerpoint/2010/main" val="1592500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A64DE0-F6F9-479A-8356-C32ED028F617}" type="datetimeFigureOut">
              <a:rPr lang="en-GB" smtClean="0"/>
              <a:t>11/05/2017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0D30E71-D098-46C5-BD47-158FB03EC2C9}" type="slidenum">
              <a:rPr lang="en-GB" smtClean="0"/>
              <a:t>‹#›</a:t>
            </a:fld>
            <a:endParaRPr lang="en-GB"/>
          </a:p>
        </p:txBody>
      </p:sp>
    </p:spTree>
    <p:extLst>
      <p:ext uri="{BB962C8B-B14F-4D97-AF65-F5344CB8AC3E}">
        <p14:creationId xmlns:p14="http://schemas.microsoft.com/office/powerpoint/2010/main" val="752926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A64DE0-F6F9-479A-8356-C32ED028F617}" type="datetimeFigureOut">
              <a:rPr lang="en-GB" smtClean="0"/>
              <a:t>11/05/2017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D30E71-D098-46C5-BD47-158FB03EC2C9}" type="slidenum">
              <a:rPr lang="en-GB" smtClean="0"/>
              <a:t>‹#›</a:t>
            </a:fld>
            <a:endParaRPr lang="en-GB"/>
          </a:p>
        </p:txBody>
      </p:sp>
    </p:spTree>
    <p:extLst>
      <p:ext uri="{BB962C8B-B14F-4D97-AF65-F5344CB8AC3E}">
        <p14:creationId xmlns:p14="http://schemas.microsoft.com/office/powerpoint/2010/main" val="225373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A64DE0-F6F9-479A-8356-C32ED028F617}" type="datetimeFigureOut">
              <a:rPr lang="en-GB" smtClean="0"/>
              <a:t>11/05/2017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D30E71-D098-46C5-BD47-158FB03EC2C9}" type="slidenum">
              <a:rPr lang="en-GB" smtClean="0"/>
              <a:t>‹#›</a:t>
            </a:fld>
            <a:endParaRPr lang="en-GB"/>
          </a:p>
        </p:txBody>
      </p:sp>
    </p:spTree>
    <p:extLst>
      <p:ext uri="{BB962C8B-B14F-4D97-AF65-F5344CB8AC3E}">
        <p14:creationId xmlns:p14="http://schemas.microsoft.com/office/powerpoint/2010/main" val="1720433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A64DE0-F6F9-479A-8356-C32ED028F617}" type="datetimeFigureOut">
              <a:rPr lang="en-GB" smtClean="0"/>
              <a:t>11/05/2017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D30E71-D098-46C5-BD47-158FB03EC2C9}" type="slidenum">
              <a:rPr lang="en-GB" smtClean="0"/>
              <a:t>‹#›</a:t>
            </a:fld>
            <a:endParaRPr lang="en-GB"/>
          </a:p>
        </p:txBody>
      </p:sp>
    </p:spTree>
    <p:extLst>
      <p:ext uri="{BB962C8B-B14F-4D97-AF65-F5344CB8AC3E}">
        <p14:creationId xmlns:p14="http://schemas.microsoft.com/office/powerpoint/2010/main" val="3357969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A64DE0-F6F9-479A-8356-C32ED028F617}" type="datetimeFigureOut">
              <a:rPr lang="en-GB" smtClean="0">
                <a:solidFill>
                  <a:prstClr val="black">
                    <a:tint val="75000"/>
                  </a:prstClr>
                </a:solidFill>
              </a:rPr>
              <a:pPr/>
              <a:t>11/05/2017</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D30E71-D098-46C5-BD47-158FB03EC2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175484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5.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jpeg"/></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11500" b="1" dirty="0" smtClean="0">
                <a:latin typeface="Tw Cen MT" panose="020B0602020104020603" pitchFamily="34" charset="0"/>
              </a:rPr>
              <a:t>Session 1</a:t>
            </a:r>
            <a:endParaRPr lang="en-GB" sz="11500" b="1" dirty="0">
              <a:latin typeface="Tw Cen MT" panose="020B0602020104020603" pitchFamily="34" charset="0"/>
            </a:endParaRPr>
          </a:p>
        </p:txBody>
      </p:sp>
      <p:sp>
        <p:nvSpPr>
          <p:cNvPr id="3" name="Subtitle 2"/>
          <p:cNvSpPr>
            <a:spLocks noGrp="1"/>
          </p:cNvSpPr>
          <p:nvPr>
            <p:ph type="subTitle" idx="1"/>
          </p:nvPr>
        </p:nvSpPr>
        <p:spPr>
          <a:xfrm>
            <a:off x="937042" y="3153299"/>
            <a:ext cx="6858000" cy="1655762"/>
          </a:xfrm>
        </p:spPr>
        <p:txBody>
          <a:bodyPr>
            <a:normAutofit/>
          </a:bodyPr>
          <a:lstStyle/>
          <a:p>
            <a:r>
              <a:rPr lang="en-GB" sz="4800" dirty="0" smtClean="0">
                <a:latin typeface="Tw Cen MT" panose="020B0602020104020603" pitchFamily="34" charset="0"/>
              </a:rPr>
              <a:t>Core language, </a:t>
            </a:r>
            <a:br>
              <a:rPr lang="en-GB" sz="4800" dirty="0" smtClean="0">
                <a:latin typeface="Tw Cen MT" panose="020B0602020104020603" pitchFamily="34" charset="0"/>
              </a:rPr>
            </a:br>
            <a:r>
              <a:rPr lang="en-GB" sz="4800" dirty="0" smtClean="0">
                <a:latin typeface="Tw Cen MT" panose="020B0602020104020603" pitchFamily="34" charset="0"/>
              </a:rPr>
              <a:t>core knowledge, core skills</a:t>
            </a:r>
            <a:endParaRPr lang="en-GB" sz="4800" dirty="0">
              <a:latin typeface="Tw Cen MT" panose="020B0602020104020603" pitchFamily="34" charset="0"/>
            </a:endParaRPr>
          </a:p>
        </p:txBody>
      </p:sp>
      <p:sp>
        <p:nvSpPr>
          <p:cNvPr id="4" name="Rectangle 3"/>
          <p:cNvSpPr/>
          <p:nvPr/>
        </p:nvSpPr>
        <p:spPr>
          <a:xfrm>
            <a:off x="1564105" y="4683400"/>
            <a:ext cx="6015789" cy="1569660"/>
          </a:xfrm>
          <a:prstGeom prst="rect">
            <a:avLst/>
          </a:prstGeom>
        </p:spPr>
        <p:txBody>
          <a:bodyPr wrap="square">
            <a:spAutoFit/>
          </a:bodyPr>
          <a:lstStyle/>
          <a:p>
            <a:r>
              <a:rPr lang="en-GB" sz="1600" b="1" dirty="0" smtClean="0">
                <a:solidFill>
                  <a:srgbClr val="111111"/>
                </a:solidFill>
              </a:rPr>
              <a:t>core</a:t>
            </a:r>
            <a:r>
              <a:rPr lang="en-GB" sz="1600" b="1" baseline="30000" dirty="0" smtClean="0">
                <a:solidFill>
                  <a:srgbClr val="111111"/>
                </a:solidFill>
              </a:rPr>
              <a:t>1</a:t>
            </a:r>
            <a:r>
              <a:rPr lang="en-GB" sz="1600" dirty="0" smtClean="0">
                <a:solidFill>
                  <a:srgbClr val="111111"/>
                </a:solidFill>
              </a:rPr>
              <a:t/>
            </a:r>
            <a:br>
              <a:rPr lang="en-GB" sz="1600" dirty="0" smtClean="0">
                <a:solidFill>
                  <a:srgbClr val="111111"/>
                </a:solidFill>
              </a:rPr>
            </a:br>
            <a:r>
              <a:rPr lang="en-GB" sz="1600" dirty="0" smtClean="0">
                <a:solidFill>
                  <a:srgbClr val="111111"/>
                </a:solidFill>
              </a:rPr>
              <a:t>NOUN</a:t>
            </a:r>
            <a:br>
              <a:rPr lang="en-GB" sz="1600" dirty="0" smtClean="0">
                <a:solidFill>
                  <a:srgbClr val="111111"/>
                </a:solidFill>
              </a:rPr>
            </a:br>
            <a:r>
              <a:rPr lang="en-GB" sz="1600" dirty="0" smtClean="0">
                <a:solidFill>
                  <a:srgbClr val="111111"/>
                </a:solidFill>
              </a:rPr>
              <a:t>1.  </a:t>
            </a:r>
            <a:r>
              <a:rPr lang="en-GB" sz="1600" dirty="0" smtClean="0"/>
              <a:t>the </a:t>
            </a:r>
            <a:r>
              <a:rPr lang="en-GB" sz="1600" dirty="0">
                <a:solidFill>
                  <a:srgbClr val="FF0066"/>
                </a:solidFill>
              </a:rPr>
              <a:t>tough central part</a:t>
            </a:r>
            <a:r>
              <a:rPr lang="en-GB" sz="1600" dirty="0"/>
              <a:t> of various fruits, </a:t>
            </a:r>
            <a:r>
              <a:rPr lang="en-GB" sz="1600" dirty="0">
                <a:solidFill>
                  <a:srgbClr val="FF0066"/>
                </a:solidFill>
              </a:rPr>
              <a:t>containing the seeds</a:t>
            </a:r>
            <a:r>
              <a:rPr lang="en-GB" sz="1600" dirty="0"/>
              <a:t>:</a:t>
            </a:r>
          </a:p>
          <a:p>
            <a:r>
              <a:rPr lang="en-GB" sz="1600" i="1" dirty="0"/>
              <a:t>"a pineapple core"</a:t>
            </a:r>
          </a:p>
          <a:p>
            <a:r>
              <a:rPr lang="en-GB" sz="1600" dirty="0" smtClean="0"/>
              <a:t>2.  the </a:t>
            </a:r>
            <a:r>
              <a:rPr lang="en-GB" sz="1600" dirty="0"/>
              <a:t>part of something that is </a:t>
            </a:r>
            <a:r>
              <a:rPr lang="en-GB" sz="1600" dirty="0">
                <a:solidFill>
                  <a:srgbClr val="FF0066"/>
                </a:solidFill>
              </a:rPr>
              <a:t>central to its existence or character:</a:t>
            </a:r>
          </a:p>
          <a:p>
            <a:r>
              <a:rPr lang="en-GB" sz="1600" i="1" dirty="0"/>
              <a:t>"the plan has the interests of children at its core" </a:t>
            </a:r>
            <a:r>
              <a:rPr lang="en-GB" sz="1600" dirty="0">
                <a:solidFill>
                  <a:srgbClr val="767676"/>
                </a:solidFill>
              </a:rPr>
              <a:t>·</a:t>
            </a:r>
            <a:endParaRPr lang="en-GB" sz="1600" b="0" i="0" dirty="0">
              <a:solidFill>
                <a:srgbClr val="444444"/>
              </a:solidFill>
              <a:effectLst/>
            </a:endParaRPr>
          </a:p>
        </p:txBody>
      </p:sp>
      <p:pic>
        <p:nvPicPr>
          <p:cNvPr id="1026" name="Picture 2" descr="Image result for cor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9980" y="4338448"/>
            <a:ext cx="1254125" cy="1838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183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13620" y="31703"/>
            <a:ext cx="1341706" cy="950643"/>
          </a:xfrm>
          <a:prstGeom prst="rect">
            <a:avLst/>
          </a:prstGeom>
        </p:spPr>
      </p:pic>
      <p:sp>
        <p:nvSpPr>
          <p:cNvPr id="3" name="Title 3"/>
          <p:cNvSpPr txBox="1">
            <a:spLocks/>
          </p:cNvSpPr>
          <p:nvPr/>
        </p:nvSpPr>
        <p:spPr>
          <a:xfrm>
            <a:off x="628650" y="982346"/>
            <a:ext cx="7886700" cy="708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mtClean="0">
                <a:latin typeface="Tw Cen MT" panose="020B0602020104020603" pitchFamily="34" charset="0"/>
              </a:rPr>
              <a:t>Verbs</a:t>
            </a:r>
            <a:endParaRPr lang="en-GB" dirty="0">
              <a:latin typeface="Tw Cen MT" panose="020B0602020104020603" pitchFamily="34" charset="0"/>
            </a:endParaRPr>
          </a:p>
        </p:txBody>
      </p:sp>
      <p:sp>
        <p:nvSpPr>
          <p:cNvPr id="4" name="Content Placeholder 4"/>
          <p:cNvSpPr txBox="1">
            <a:spLocks/>
          </p:cNvSpPr>
          <p:nvPr/>
        </p:nvSpPr>
        <p:spPr>
          <a:xfrm>
            <a:off x="628650" y="1825625"/>
            <a:ext cx="7886700" cy="28933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mtClean="0">
                <a:latin typeface="Tw Cen MT" panose="020B0602020104020603" pitchFamily="34" charset="0"/>
              </a:rPr>
              <a:t>In the early stages of a language course, particular attention should be paid to the planned building of pupils’ verb lexicon, focussing on the meaning of the stem or infinitive form of common verbs.  A strong basic verb lexicon has been found to relate positively to pupils’ ability to learn to manipulate those verbs at later stages.</a:t>
            </a:r>
            <a:endParaRPr lang="en-GB" dirty="0">
              <a:latin typeface="Tw Cen MT" panose="020B0602020104020603" pitchFamily="34" charset="0"/>
            </a:endParaRPr>
          </a:p>
        </p:txBody>
      </p:sp>
      <p:sp>
        <p:nvSpPr>
          <p:cNvPr id="5" name="Rectangle 4"/>
          <p:cNvSpPr/>
          <p:nvPr/>
        </p:nvSpPr>
        <p:spPr>
          <a:xfrm>
            <a:off x="3697851" y="6297776"/>
            <a:ext cx="5382627"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1" u="none" strike="noStrike" kern="0" cap="none" spc="0" normalizeH="0" baseline="0" noProof="0" dirty="0" smtClean="0">
                <a:ln>
                  <a:noFill/>
                </a:ln>
                <a:solidFill>
                  <a:prstClr val="black"/>
                </a:solidFill>
                <a:effectLst/>
                <a:uLnTx/>
                <a:uFillTx/>
                <a:ea typeface="Calibri" panose="020F0502020204030204" pitchFamily="34" charset="0"/>
                <a:cs typeface="Times New Roman" panose="02020603050405020304" pitchFamily="18" charset="0"/>
              </a:rPr>
              <a:t>p.10 MFL Pedagogy Review Report November 2016</a:t>
            </a:r>
            <a:endParaRPr kumimoji="0" lang="en-GB" sz="2000" b="0" i="1"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4093526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Task 2</a:t>
            </a:r>
            <a:endParaRPr lang="en-GB" dirty="0"/>
          </a:p>
        </p:txBody>
      </p:sp>
      <p:sp>
        <p:nvSpPr>
          <p:cNvPr id="5" name="Text Placeholder 4"/>
          <p:cNvSpPr>
            <a:spLocks noGrp="1"/>
          </p:cNvSpPr>
          <p:nvPr>
            <p:ph type="body" idx="1"/>
          </p:nvPr>
        </p:nvSpPr>
        <p:spPr/>
        <p:txBody>
          <a:bodyPr/>
          <a:lstStyle/>
          <a:p>
            <a:r>
              <a:rPr lang="en-GB" dirty="0" smtClean="0"/>
              <a:t>List all the verbs that have come up in your teaching of Y7 this year so far. </a:t>
            </a:r>
            <a:endParaRPr lang="en-GB" dirty="0"/>
          </a:p>
        </p:txBody>
      </p:sp>
      <p:pic>
        <p:nvPicPr>
          <p:cNvPr id="6" name="Picture 5"/>
          <p:cNvPicPr>
            <a:picLocks noChangeAspect="1"/>
          </p:cNvPicPr>
          <p:nvPr/>
        </p:nvPicPr>
        <p:blipFill>
          <a:blip r:embed="rId3"/>
          <a:stretch>
            <a:fillRect/>
          </a:stretch>
        </p:blipFill>
        <p:spPr>
          <a:xfrm>
            <a:off x="1079544" y="209144"/>
            <a:ext cx="7431044" cy="3320254"/>
          </a:xfrm>
          <a:prstGeom prst="rect">
            <a:avLst/>
          </a:prstGeom>
        </p:spPr>
      </p:pic>
    </p:spTree>
    <p:extLst>
      <p:ext uri="{BB962C8B-B14F-4D97-AF65-F5344CB8AC3E}">
        <p14:creationId xmlns:p14="http://schemas.microsoft.com/office/powerpoint/2010/main" val="3085187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33803" y="222284"/>
          <a:ext cx="4053872" cy="6400800"/>
        </p:xfrm>
        <a:graphic>
          <a:graphicData uri="http://schemas.openxmlformats.org/drawingml/2006/table">
            <a:tbl>
              <a:tblPr firstRow="1" bandRow="1">
                <a:tableStyleId>{5940675A-B579-460E-94D1-54222C63F5DA}</a:tableStyleId>
              </a:tblPr>
              <a:tblGrid>
                <a:gridCol w="1994800"/>
                <a:gridCol w="2059072"/>
              </a:tblGrid>
              <a:tr h="5977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err="1" smtClean="0"/>
                        <a:t>ayud</a:t>
                      </a:r>
                      <a:r>
                        <a:rPr lang="en-GB" sz="3600" dirty="0" err="1" smtClean="0"/>
                        <a:t>ar</a:t>
                      </a:r>
                      <a:endParaRPr lang="en-GB" sz="36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err="1" smtClean="0"/>
                        <a:t>llev</a:t>
                      </a:r>
                      <a:r>
                        <a:rPr lang="en-GB" sz="3600" dirty="0" err="1" smtClean="0"/>
                        <a:t>ar</a:t>
                      </a:r>
                      <a:endParaRPr lang="en-GB" sz="3600" dirty="0" smtClean="0"/>
                    </a:p>
                  </a:txBody>
                  <a:tcPr/>
                </a:tc>
              </a:tr>
              <a:tr h="5977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err="1" smtClean="0"/>
                        <a:t>bail</a:t>
                      </a:r>
                      <a:r>
                        <a:rPr lang="en-GB" sz="3600" dirty="0" err="1" smtClean="0"/>
                        <a:t>ar</a:t>
                      </a:r>
                      <a:endParaRPr lang="en-GB" sz="36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err="1" smtClean="0"/>
                        <a:t>mand</a:t>
                      </a:r>
                      <a:r>
                        <a:rPr lang="en-GB" sz="3600" dirty="0" err="1" smtClean="0"/>
                        <a:t>ar</a:t>
                      </a:r>
                      <a:endParaRPr lang="en-GB" sz="3600" dirty="0" smtClean="0"/>
                    </a:p>
                  </a:txBody>
                  <a:tcPr/>
                </a:tc>
              </a:tr>
              <a:tr h="5977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err="1" smtClean="0"/>
                        <a:t>cant</a:t>
                      </a:r>
                      <a:r>
                        <a:rPr lang="en-GB" sz="3600" dirty="0" err="1" smtClean="0"/>
                        <a:t>ar</a:t>
                      </a:r>
                      <a:endParaRPr lang="en-GB" sz="36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err="1" smtClean="0"/>
                        <a:t>mont</a:t>
                      </a:r>
                      <a:r>
                        <a:rPr lang="en-GB" sz="3600" dirty="0" err="1" smtClean="0"/>
                        <a:t>ar</a:t>
                      </a:r>
                      <a:endParaRPr lang="en-GB" sz="3600" dirty="0" smtClean="0"/>
                    </a:p>
                  </a:txBody>
                  <a:tcPr/>
                </a:tc>
              </a:tr>
              <a:tr h="5977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err="1" smtClean="0"/>
                        <a:t>chate</a:t>
                      </a:r>
                      <a:r>
                        <a:rPr lang="en-GB" sz="3600" dirty="0" err="1" smtClean="0"/>
                        <a:t>ar</a:t>
                      </a:r>
                      <a:endParaRPr lang="en-GB" sz="36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err="1" smtClean="0"/>
                        <a:t>naveg</a:t>
                      </a:r>
                      <a:r>
                        <a:rPr lang="en-GB" sz="3600" dirty="0" err="1" smtClean="0"/>
                        <a:t>ar</a:t>
                      </a:r>
                      <a:endParaRPr lang="en-GB" sz="3600" dirty="0" smtClean="0"/>
                    </a:p>
                  </a:txBody>
                  <a:tcPr/>
                </a:tc>
              </a:tr>
              <a:tr h="5977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err="1" smtClean="0"/>
                        <a:t>dibuj</a:t>
                      </a:r>
                      <a:r>
                        <a:rPr lang="en-GB" sz="3600" dirty="0" err="1" smtClean="0"/>
                        <a:t>ar</a:t>
                      </a:r>
                      <a:endParaRPr lang="en-GB" sz="36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kern="1200" dirty="0" err="1" smtClean="0">
                          <a:solidFill>
                            <a:schemeClr val="tx1"/>
                          </a:solidFill>
                          <a:latin typeface="+mn-lt"/>
                          <a:ea typeface="+mn-ea"/>
                          <a:cs typeface="+mn-cs"/>
                        </a:rPr>
                        <a:t>odiar</a:t>
                      </a:r>
                      <a:endParaRPr lang="en-GB" sz="3600" b="1" kern="1200" dirty="0" smtClean="0">
                        <a:solidFill>
                          <a:schemeClr val="tx1"/>
                        </a:solidFill>
                        <a:latin typeface="+mn-lt"/>
                        <a:ea typeface="+mn-ea"/>
                        <a:cs typeface="+mn-cs"/>
                      </a:endParaRPr>
                    </a:p>
                  </a:txBody>
                  <a:tcPr/>
                </a:tc>
              </a:tr>
              <a:tr h="5977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err="1" smtClean="0"/>
                        <a:t>escuch</a:t>
                      </a:r>
                      <a:r>
                        <a:rPr lang="en-GB" sz="3600" dirty="0" err="1" smtClean="0"/>
                        <a:t>ar</a:t>
                      </a:r>
                      <a:endParaRPr lang="en-GB" sz="36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err="1" smtClean="0"/>
                        <a:t>olvid</a:t>
                      </a:r>
                      <a:r>
                        <a:rPr lang="en-GB" sz="3600" dirty="0" err="1" smtClean="0"/>
                        <a:t>ar</a:t>
                      </a:r>
                      <a:endParaRPr lang="en-GB" sz="3600" dirty="0" smtClean="0"/>
                    </a:p>
                  </a:txBody>
                  <a:tcPr/>
                </a:tc>
              </a:tr>
              <a:tr h="5977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err="1" smtClean="0"/>
                        <a:t>encontr</a:t>
                      </a:r>
                      <a:r>
                        <a:rPr lang="en-GB" sz="3600" dirty="0" err="1" smtClean="0"/>
                        <a:t>ar</a:t>
                      </a:r>
                      <a:endParaRPr lang="en-GB" sz="36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err="1" smtClean="0"/>
                        <a:t>os</a:t>
                      </a:r>
                      <a:r>
                        <a:rPr lang="en-GB" sz="3600" dirty="0" err="1" smtClean="0"/>
                        <a:t>ar</a:t>
                      </a:r>
                      <a:endParaRPr lang="en-GB" sz="3600" dirty="0" smtClean="0"/>
                    </a:p>
                  </a:txBody>
                  <a:tcPr/>
                </a:tc>
              </a:tr>
              <a:tr h="5977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err="1" smtClean="0"/>
                        <a:t>habl</a:t>
                      </a:r>
                      <a:r>
                        <a:rPr lang="en-GB" sz="3600" dirty="0" err="1" smtClean="0"/>
                        <a:t>ar</a:t>
                      </a:r>
                      <a:endParaRPr lang="en-GB" sz="36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err="1" smtClean="0"/>
                        <a:t>pens</a:t>
                      </a:r>
                      <a:r>
                        <a:rPr lang="en-GB" sz="3600" dirty="0" err="1" smtClean="0"/>
                        <a:t>ar</a:t>
                      </a:r>
                      <a:r>
                        <a:rPr lang="en-GB" sz="3600" dirty="0" smtClean="0"/>
                        <a:t>*</a:t>
                      </a:r>
                    </a:p>
                  </a:txBody>
                  <a:tcPr/>
                </a:tc>
              </a:tr>
              <a:tr h="5977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err="1" smtClean="0"/>
                        <a:t>jug</a:t>
                      </a:r>
                      <a:r>
                        <a:rPr lang="en-GB" sz="3600" dirty="0" err="1" smtClean="0"/>
                        <a:t>ar</a:t>
                      </a:r>
                      <a:r>
                        <a:rPr lang="en-GB" sz="3600" dirty="0" smtClean="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err="1" smtClean="0"/>
                        <a:t>pregunt</a:t>
                      </a:r>
                      <a:r>
                        <a:rPr lang="en-GB" sz="3600" dirty="0" err="1" smtClean="0"/>
                        <a:t>ar</a:t>
                      </a:r>
                      <a:endParaRPr lang="en-GB" sz="3600" dirty="0" smtClean="0"/>
                    </a:p>
                  </a:txBody>
                  <a:tcPr/>
                </a:tc>
              </a:tr>
              <a:tr h="5977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err="1" smtClean="0"/>
                        <a:t>llam</a:t>
                      </a:r>
                      <a:r>
                        <a:rPr lang="en-GB" sz="3600" dirty="0" err="1" smtClean="0"/>
                        <a:t>ar</a:t>
                      </a:r>
                      <a:r>
                        <a:rPr lang="en-GB" sz="3600" i="1" dirty="0" err="1" smtClean="0"/>
                        <a:t>se</a:t>
                      </a:r>
                      <a:endParaRPr lang="en-GB" sz="3600" i="1"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err="1" smtClean="0"/>
                        <a:t>sac</a:t>
                      </a:r>
                      <a:r>
                        <a:rPr lang="en-GB" sz="3600" dirty="0" err="1" smtClean="0"/>
                        <a:t>ar</a:t>
                      </a:r>
                      <a:endParaRPr lang="en-GB" sz="3600" dirty="0" smtClean="0"/>
                    </a:p>
                  </a:txBody>
                  <a:tcPr/>
                </a:tc>
              </a:tr>
            </a:tbl>
          </a:graphicData>
        </a:graphic>
      </p:graphicFrame>
      <p:graphicFrame>
        <p:nvGraphicFramePr>
          <p:cNvPr id="4" name="Table 3"/>
          <p:cNvGraphicFramePr>
            <a:graphicFrameLocks noGrp="1"/>
          </p:cNvGraphicFramePr>
          <p:nvPr>
            <p:extLst/>
          </p:nvPr>
        </p:nvGraphicFramePr>
        <p:xfrm>
          <a:off x="4187675" y="222284"/>
          <a:ext cx="2433193" cy="1280160"/>
        </p:xfrm>
        <a:graphic>
          <a:graphicData uri="http://schemas.openxmlformats.org/drawingml/2006/table">
            <a:tbl>
              <a:tblPr firstRow="1" bandRow="1">
                <a:tableStyleId>{5940675A-B579-460E-94D1-54222C63F5DA}</a:tableStyleId>
              </a:tblPr>
              <a:tblGrid>
                <a:gridCol w="2433193"/>
              </a:tblGrid>
              <a:tr h="370840">
                <a:tc>
                  <a:txBody>
                    <a:bodyPr/>
                    <a:lstStyle/>
                    <a:p>
                      <a:r>
                        <a:rPr lang="en-GB" sz="3600" b="1" dirty="0" err="1" smtClean="0"/>
                        <a:t>termin</a:t>
                      </a:r>
                      <a:r>
                        <a:rPr lang="en-GB" sz="3600" dirty="0" err="1" smtClean="0"/>
                        <a:t>ar</a:t>
                      </a:r>
                      <a:endParaRPr lang="en-GB" sz="360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smtClean="0"/>
                        <a:t>toc</a:t>
                      </a:r>
                      <a:r>
                        <a:rPr lang="en-GB" sz="3600" dirty="0" smtClean="0"/>
                        <a:t>ar</a:t>
                      </a:r>
                    </a:p>
                  </a:txBody>
                  <a:tcPr/>
                </a:tc>
              </a:tr>
            </a:tbl>
          </a:graphicData>
        </a:graphic>
      </p:graphicFrame>
      <p:graphicFrame>
        <p:nvGraphicFramePr>
          <p:cNvPr id="5" name="Table 4"/>
          <p:cNvGraphicFramePr>
            <a:graphicFrameLocks noGrp="1"/>
          </p:cNvGraphicFramePr>
          <p:nvPr>
            <p:extLst/>
          </p:nvPr>
        </p:nvGraphicFramePr>
        <p:xfrm>
          <a:off x="6620868" y="222284"/>
          <a:ext cx="2433193" cy="1280160"/>
        </p:xfrm>
        <a:graphic>
          <a:graphicData uri="http://schemas.openxmlformats.org/drawingml/2006/table">
            <a:tbl>
              <a:tblPr firstRow="1" bandRow="1">
                <a:tableStyleId>{5940675A-B579-460E-94D1-54222C63F5DA}</a:tableStyleId>
              </a:tblPr>
              <a:tblGrid>
                <a:gridCol w="2433193"/>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err="1" smtClean="0"/>
                        <a:t>trabaj</a:t>
                      </a:r>
                      <a:r>
                        <a:rPr lang="en-GB" sz="3600" dirty="0" err="1" smtClean="0"/>
                        <a:t>ar</a:t>
                      </a:r>
                      <a:endParaRPr lang="en-GB" sz="3600" dirty="0" smtClean="0"/>
                    </a:p>
                  </a:txBody>
                  <a:tcPr/>
                </a:tc>
              </a:tr>
              <a:tr h="370840">
                <a:tc>
                  <a:txBody>
                    <a:bodyPr/>
                    <a:lstStyle/>
                    <a:p>
                      <a:r>
                        <a:rPr lang="en-GB" sz="3600" b="1" dirty="0" err="1" smtClean="0"/>
                        <a:t>visit</a:t>
                      </a:r>
                      <a:r>
                        <a:rPr lang="en-GB" sz="3600" dirty="0" err="1" smtClean="0"/>
                        <a:t>ar</a:t>
                      </a:r>
                      <a:endParaRPr lang="en-GB" sz="3600" dirty="0"/>
                    </a:p>
                  </a:txBody>
                  <a:tcPr/>
                </a:tc>
              </a:tr>
            </a:tbl>
          </a:graphicData>
        </a:graphic>
      </p:graphicFrame>
      <p:graphicFrame>
        <p:nvGraphicFramePr>
          <p:cNvPr id="6" name="Table 5"/>
          <p:cNvGraphicFramePr>
            <a:graphicFrameLocks noGrp="1"/>
          </p:cNvGraphicFramePr>
          <p:nvPr>
            <p:extLst/>
          </p:nvPr>
        </p:nvGraphicFramePr>
        <p:xfrm>
          <a:off x="4451391" y="1571415"/>
          <a:ext cx="2169477" cy="5051669"/>
        </p:xfrm>
        <a:graphic>
          <a:graphicData uri="http://schemas.openxmlformats.org/drawingml/2006/table">
            <a:tbl>
              <a:tblPr firstRow="1" bandRow="1">
                <a:tableStyleId>{5940675A-B579-460E-94D1-54222C63F5DA}</a:tableStyleId>
              </a:tblPr>
              <a:tblGrid>
                <a:gridCol w="2169477"/>
              </a:tblGrid>
              <a:tr h="590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err="1" smtClean="0"/>
                        <a:t>aprend</a:t>
                      </a:r>
                      <a:r>
                        <a:rPr lang="en-GB" sz="3200" dirty="0" err="1" smtClean="0"/>
                        <a:t>er</a:t>
                      </a:r>
                      <a:endParaRPr lang="en-GB" sz="3200" dirty="0" smtClean="0"/>
                    </a:p>
                  </a:txBody>
                  <a:tcPr/>
                </a:tc>
              </a:tr>
              <a:tr h="590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err="1" smtClean="0"/>
                        <a:t>beber</a:t>
                      </a:r>
                      <a:endParaRPr lang="en-GB" sz="3200" b="1" dirty="0" smtClean="0"/>
                    </a:p>
                  </a:txBody>
                  <a:tcPr/>
                </a:tc>
              </a:tr>
              <a:tr h="590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smtClean="0"/>
                        <a:t>comer</a:t>
                      </a:r>
                    </a:p>
                  </a:txBody>
                  <a:tcPr/>
                </a:tc>
              </a:tr>
              <a:tr h="590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smtClean="0"/>
                        <a:t>le</a:t>
                      </a:r>
                      <a:r>
                        <a:rPr lang="en-GB" sz="3200" dirty="0" smtClean="0"/>
                        <a:t>er</a:t>
                      </a:r>
                    </a:p>
                  </a:txBody>
                  <a:tcPr/>
                </a:tc>
              </a:tr>
              <a:tr h="590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err="1" smtClean="0"/>
                        <a:t>ve</a:t>
                      </a:r>
                      <a:r>
                        <a:rPr lang="en-GB" sz="3200" dirty="0" err="1" smtClean="0"/>
                        <a:t>r</a:t>
                      </a:r>
                      <a:endParaRPr lang="en-GB" sz="3200" dirty="0" smtClean="0"/>
                    </a:p>
                  </a:txBody>
                  <a:tcPr/>
                </a:tc>
              </a:tr>
              <a:tr h="324941">
                <a:tc>
                  <a:txBody>
                    <a:bodyPr/>
                    <a:lstStyle/>
                    <a:p>
                      <a:endParaRPr lang="en-GB" sz="1000" dirty="0"/>
                    </a:p>
                  </a:txBody>
                  <a:tcPr>
                    <a:solidFill>
                      <a:schemeClr val="bg1">
                        <a:lumMod val="65000"/>
                      </a:schemeClr>
                    </a:solidFill>
                  </a:tcPr>
                </a:tc>
              </a:tr>
              <a:tr h="590841">
                <a:tc>
                  <a:txBody>
                    <a:bodyPr/>
                    <a:lstStyle/>
                    <a:p>
                      <a:r>
                        <a:rPr lang="en-GB" sz="3200" b="1" dirty="0" err="1" smtClean="0"/>
                        <a:t>escrib</a:t>
                      </a:r>
                      <a:r>
                        <a:rPr lang="en-GB" sz="3200" dirty="0" err="1" smtClean="0"/>
                        <a:t>ir</a:t>
                      </a:r>
                      <a:endParaRPr lang="en-GB" sz="3200" dirty="0"/>
                    </a:p>
                  </a:txBody>
                  <a:tcPr/>
                </a:tc>
              </a:tr>
              <a:tr h="590841">
                <a:tc>
                  <a:txBody>
                    <a:bodyPr/>
                    <a:lstStyle/>
                    <a:p>
                      <a:r>
                        <a:rPr lang="en-GB" sz="3200" b="1" dirty="0" smtClean="0"/>
                        <a:t>sal</a:t>
                      </a:r>
                      <a:r>
                        <a:rPr lang="en-GB" sz="3200" dirty="0" smtClean="0"/>
                        <a:t>ir</a:t>
                      </a:r>
                      <a:endParaRPr lang="en-GB" sz="3200" dirty="0"/>
                    </a:p>
                  </a:txBody>
                  <a:tcPr/>
                </a:tc>
              </a:tr>
              <a:tr h="590841">
                <a:tc>
                  <a:txBody>
                    <a:bodyPr/>
                    <a:lstStyle/>
                    <a:p>
                      <a:r>
                        <a:rPr lang="en-GB" sz="3200" b="1" dirty="0" err="1" smtClean="0"/>
                        <a:t>viv</a:t>
                      </a:r>
                      <a:r>
                        <a:rPr lang="en-GB" sz="3200" b="0" dirty="0" err="1" smtClean="0"/>
                        <a:t>ir</a:t>
                      </a:r>
                      <a:endParaRPr lang="en-GB" sz="3200" b="0" dirty="0"/>
                    </a:p>
                  </a:txBody>
                  <a:tcPr/>
                </a:tc>
              </a:tr>
            </a:tbl>
          </a:graphicData>
        </a:graphic>
      </p:graphicFrame>
      <p:graphicFrame>
        <p:nvGraphicFramePr>
          <p:cNvPr id="7" name="Table 6"/>
          <p:cNvGraphicFramePr>
            <a:graphicFrameLocks noGrp="1"/>
          </p:cNvGraphicFramePr>
          <p:nvPr>
            <p:extLst/>
          </p:nvPr>
        </p:nvGraphicFramePr>
        <p:xfrm>
          <a:off x="6884584" y="1896356"/>
          <a:ext cx="1809713" cy="4726728"/>
        </p:xfrm>
        <a:graphic>
          <a:graphicData uri="http://schemas.openxmlformats.org/drawingml/2006/table">
            <a:tbl>
              <a:tblPr firstRow="1" bandRow="1">
                <a:tableStyleId>{5940675A-B579-460E-94D1-54222C63F5DA}</a:tableStyleId>
              </a:tblPr>
              <a:tblGrid>
                <a:gridCol w="1809713"/>
              </a:tblGrid>
              <a:tr h="590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smtClean="0"/>
                        <a:t>estar</a:t>
                      </a:r>
                    </a:p>
                  </a:txBody>
                  <a:tcPr/>
                </a:tc>
              </a:tr>
              <a:tr h="590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smtClean="0"/>
                        <a:t>ir</a:t>
                      </a:r>
                    </a:p>
                  </a:txBody>
                  <a:tcPr/>
                </a:tc>
              </a:tr>
              <a:tr h="590841">
                <a:tc>
                  <a:txBody>
                    <a:bodyPr/>
                    <a:lstStyle/>
                    <a:p>
                      <a:r>
                        <a:rPr lang="en-GB" sz="3200" b="1" dirty="0" smtClean="0"/>
                        <a:t>hac</a:t>
                      </a:r>
                      <a:r>
                        <a:rPr lang="en-GB" sz="3200" dirty="0" smtClean="0"/>
                        <a:t>er</a:t>
                      </a:r>
                      <a:endParaRPr lang="en-GB" sz="3200" dirty="0"/>
                    </a:p>
                  </a:txBody>
                  <a:tcPr/>
                </a:tc>
              </a:tr>
              <a:tr h="590841">
                <a:tc>
                  <a:txBody>
                    <a:bodyPr/>
                    <a:lstStyle/>
                    <a:p>
                      <a:r>
                        <a:rPr lang="en-GB" sz="3200" b="1" dirty="0" err="1" smtClean="0"/>
                        <a:t>quer</a:t>
                      </a:r>
                      <a:r>
                        <a:rPr lang="en-GB" sz="3200" b="0" dirty="0" err="1" smtClean="0"/>
                        <a:t>er</a:t>
                      </a:r>
                      <a:endParaRPr lang="en-GB" sz="3200" b="0" dirty="0"/>
                    </a:p>
                  </a:txBody>
                  <a:tcPr/>
                </a:tc>
              </a:tr>
              <a:tr h="590841">
                <a:tc>
                  <a:txBody>
                    <a:bodyPr/>
                    <a:lstStyle/>
                    <a:p>
                      <a:r>
                        <a:rPr lang="en-GB" sz="3200" b="1" dirty="0" err="1" smtClean="0"/>
                        <a:t>se</a:t>
                      </a:r>
                      <a:r>
                        <a:rPr lang="en-GB" sz="3200" dirty="0" err="1" smtClean="0"/>
                        <a:t>r</a:t>
                      </a:r>
                      <a:endParaRPr lang="en-GB" sz="3200" dirty="0" smtClean="0"/>
                    </a:p>
                  </a:txBody>
                  <a:tcPr/>
                </a:tc>
              </a:tr>
              <a:tr h="590841">
                <a:tc>
                  <a:txBody>
                    <a:bodyPr/>
                    <a:lstStyle/>
                    <a:p>
                      <a:r>
                        <a:rPr lang="en-GB" sz="3200" b="1" dirty="0" err="1" smtClean="0"/>
                        <a:t>ten</a:t>
                      </a:r>
                      <a:r>
                        <a:rPr lang="en-GB" sz="3200" dirty="0" err="1" smtClean="0"/>
                        <a:t>er</a:t>
                      </a:r>
                      <a:endParaRPr lang="en-GB" sz="3200" dirty="0"/>
                    </a:p>
                  </a:txBody>
                  <a:tcPr/>
                </a:tc>
              </a:tr>
              <a:tr h="590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err="1" smtClean="0">
                          <a:solidFill>
                            <a:srgbClr val="7030A0"/>
                          </a:solidFill>
                        </a:rPr>
                        <a:t>encant</a:t>
                      </a:r>
                      <a:r>
                        <a:rPr lang="en-GB" sz="3200" dirty="0" err="1" smtClean="0">
                          <a:solidFill>
                            <a:srgbClr val="7030A0"/>
                          </a:solidFill>
                        </a:rPr>
                        <a:t>ar</a:t>
                      </a:r>
                      <a:endParaRPr lang="en-GB" sz="3200" dirty="0" smtClean="0">
                        <a:solidFill>
                          <a:srgbClr val="7030A0"/>
                        </a:solidFill>
                      </a:endParaRPr>
                    </a:p>
                  </a:txBody>
                  <a:tcPr/>
                </a:tc>
              </a:tr>
              <a:tr h="590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err="1" smtClean="0">
                          <a:solidFill>
                            <a:srgbClr val="7030A0"/>
                          </a:solidFill>
                        </a:rPr>
                        <a:t>gust</a:t>
                      </a:r>
                      <a:r>
                        <a:rPr lang="en-GB" sz="3200" dirty="0" err="1" smtClean="0">
                          <a:solidFill>
                            <a:srgbClr val="7030A0"/>
                          </a:solidFill>
                        </a:rPr>
                        <a:t>ar</a:t>
                      </a:r>
                      <a:endParaRPr lang="en-GB" sz="3200" dirty="0" smtClean="0">
                        <a:solidFill>
                          <a:srgbClr val="7030A0"/>
                        </a:solidFill>
                      </a:endParaRPr>
                    </a:p>
                  </a:txBody>
                  <a:tcPr/>
                </a:tc>
              </a:tr>
            </a:tbl>
          </a:graphicData>
        </a:graphic>
      </p:graphicFrame>
    </p:spTree>
    <p:extLst>
      <p:ext uri="{BB962C8B-B14F-4D97-AF65-F5344CB8AC3E}">
        <p14:creationId xmlns:p14="http://schemas.microsoft.com/office/powerpoint/2010/main" val="405411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prstClr val="black"/>
                </a:solidFill>
                <a:latin typeface="+mn-lt"/>
              </a:rPr>
              <a:t>Progress: learning stages</a:t>
            </a:r>
            <a:endParaRPr lang="en-GB" dirty="0">
              <a:solidFill>
                <a:prstClr val="black"/>
              </a:solidFill>
              <a:latin typeface="+mn-lt"/>
            </a:endParaRPr>
          </a:p>
        </p:txBody>
      </p:sp>
      <p:sp>
        <p:nvSpPr>
          <p:cNvPr id="3" name="Content Placeholder 2"/>
          <p:cNvSpPr txBox="1">
            <a:spLocks/>
          </p:cNvSpPr>
          <p:nvPr/>
        </p:nvSpPr>
        <p:spPr>
          <a:xfrm>
            <a:off x="628650" y="18256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dirty="0" smtClean="0">
                <a:solidFill>
                  <a:sysClr val="windowText" lastClr="000000"/>
                </a:solidFill>
              </a:rPr>
              <a:t>Recognise (in sound / writing)</a:t>
            </a:r>
          </a:p>
          <a:p>
            <a:pPr>
              <a:defRPr/>
            </a:pPr>
            <a:r>
              <a:rPr lang="en-GB" dirty="0" smtClean="0">
                <a:solidFill>
                  <a:sysClr val="windowText" lastClr="000000"/>
                </a:solidFill>
              </a:rPr>
              <a:t>Understand (in sound / writing)</a:t>
            </a:r>
          </a:p>
          <a:p>
            <a:pPr>
              <a:defRPr/>
            </a:pPr>
            <a:r>
              <a:rPr lang="en-GB" dirty="0" smtClean="0">
                <a:solidFill>
                  <a:sysClr val="windowText" lastClr="000000"/>
                </a:solidFill>
              </a:rPr>
              <a:t>Pronounce (independently)</a:t>
            </a:r>
          </a:p>
          <a:p>
            <a:pPr>
              <a:defRPr/>
            </a:pPr>
            <a:r>
              <a:rPr lang="en-GB" dirty="0" smtClean="0">
                <a:solidFill>
                  <a:sysClr val="windowText" lastClr="000000"/>
                </a:solidFill>
              </a:rPr>
              <a:t>Produce (in speech / writing) with support</a:t>
            </a:r>
          </a:p>
          <a:p>
            <a:pPr>
              <a:defRPr/>
            </a:pPr>
            <a:r>
              <a:rPr lang="en-GB" dirty="0" smtClean="0">
                <a:solidFill>
                  <a:sysClr val="windowText" lastClr="000000"/>
                </a:solidFill>
              </a:rPr>
              <a:t>Produce (in speech / writing) from memory</a:t>
            </a:r>
          </a:p>
          <a:p>
            <a:pPr>
              <a:defRPr/>
            </a:pPr>
            <a:r>
              <a:rPr lang="en-GB" dirty="0" smtClean="0">
                <a:solidFill>
                  <a:sysClr val="windowText" lastClr="000000"/>
                </a:solidFill>
              </a:rPr>
              <a:t>Use (in speech / writing) in free communication</a:t>
            </a:r>
            <a:endParaRPr lang="en-GB" dirty="0">
              <a:solidFill>
                <a:sysClr val="windowText" lastClr="000000"/>
              </a:solidFill>
            </a:endParaRPr>
          </a:p>
        </p:txBody>
      </p:sp>
      <p:sp>
        <p:nvSpPr>
          <p:cNvPr id="4" name="TextBox 3"/>
          <p:cNvSpPr txBox="1"/>
          <p:nvPr/>
        </p:nvSpPr>
        <p:spPr>
          <a:xfrm>
            <a:off x="511629" y="5334000"/>
            <a:ext cx="8262257" cy="923330"/>
          </a:xfrm>
          <a:prstGeom prst="rect">
            <a:avLst/>
          </a:prstGeom>
          <a:solidFill>
            <a:srgbClr val="33CCCC"/>
          </a:solidFill>
          <a:effectLst>
            <a:outerShdw blurRad="50800" dist="38100" dir="5400000" algn="t" rotWithShape="0">
              <a:prstClr val="black">
                <a:alpha val="40000"/>
              </a:prstClr>
            </a:outerShdw>
          </a:effectLst>
        </p:spPr>
        <p:txBody>
          <a:bodyPr wrap="square" rtlCol="0">
            <a:spAutoFit/>
          </a:bodyPr>
          <a:lstStyle/>
          <a:p>
            <a:r>
              <a:rPr lang="en-GB" b="1" dirty="0" smtClean="0">
                <a:solidFill>
                  <a:prstClr val="black"/>
                </a:solidFill>
              </a:rPr>
              <a:t>The main curriculum content in language learning is grammar and vocabulary.  </a:t>
            </a:r>
            <a:br>
              <a:rPr lang="en-GB" b="1" dirty="0" smtClean="0">
                <a:solidFill>
                  <a:prstClr val="black"/>
                </a:solidFill>
              </a:rPr>
            </a:br>
            <a:r>
              <a:rPr lang="en-GB" b="1" dirty="0" smtClean="0">
                <a:solidFill>
                  <a:prstClr val="black"/>
                </a:solidFill>
              </a:rPr>
              <a:t>Apply these stages in your planning whether the learning focus is grammar or vocabulary, or both.</a:t>
            </a:r>
            <a:endParaRPr lang="en-GB" b="1" dirty="0">
              <a:solidFill>
                <a:prstClr val="black"/>
              </a:solidFill>
            </a:endParaRPr>
          </a:p>
        </p:txBody>
      </p:sp>
      <p:pic>
        <p:nvPicPr>
          <p:cNvPr id="5" name="Picture 4"/>
          <p:cNvPicPr>
            <a:picLocks noChangeAspect="1"/>
          </p:cNvPicPr>
          <p:nvPr/>
        </p:nvPicPr>
        <p:blipFill>
          <a:blip r:embed="rId2">
            <a:duotone>
              <a:prstClr val="black"/>
              <a:srgbClr val="33CCCC">
                <a:tint val="45000"/>
                <a:satMod val="400000"/>
              </a:srgbClr>
            </a:duotone>
            <a:extLst>
              <a:ext uri="{28A0092B-C50C-407E-A947-70E740481C1C}">
                <a14:useLocalDpi xmlns:a14="http://schemas.microsoft.com/office/drawing/2010/main" val="0"/>
              </a:ext>
            </a:extLst>
          </a:blip>
          <a:stretch>
            <a:fillRect/>
          </a:stretch>
        </p:blipFill>
        <p:spPr>
          <a:xfrm>
            <a:off x="7567612" y="227919"/>
            <a:ext cx="1895475" cy="1895475"/>
          </a:xfrm>
          <a:prstGeom prst="rect">
            <a:avLst/>
          </a:prstGeom>
        </p:spPr>
      </p:pic>
    </p:spTree>
    <p:extLst>
      <p:ext uri="{BB962C8B-B14F-4D97-AF65-F5344CB8AC3E}">
        <p14:creationId xmlns:p14="http://schemas.microsoft.com/office/powerpoint/2010/main" val="2597525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533400"/>
            <a:ext cx="9144000" cy="0"/>
          </a:xfrm>
          <a:prstGeom prst="line">
            <a:avLst/>
          </a:prstGeom>
          <a:ln w="76200">
            <a:solidFill>
              <a:srgbClr val="FF00FF"/>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752600" y="-228600"/>
            <a:ext cx="5334000" cy="923330"/>
          </a:xfrm>
          <a:prstGeom prst="rect">
            <a:avLst/>
          </a:prstGeom>
          <a:noFill/>
        </p:spPr>
        <p:txBody>
          <a:bodyPr wrap="square" rtlCol="0">
            <a:spAutoFit/>
          </a:bodyPr>
          <a:lstStyle/>
          <a:p>
            <a:pPr algn="ctr"/>
            <a:r>
              <a:rPr lang="en-GB" sz="5400" dirty="0" err="1" smtClean="0">
                <a:solidFill>
                  <a:prstClr val="black"/>
                </a:solidFill>
              </a:rPr>
              <a:t>siempre</a:t>
            </a:r>
            <a:endParaRPr lang="en-GB" sz="5400" dirty="0">
              <a:solidFill>
                <a:prstClr val="black"/>
              </a:solidFill>
            </a:endParaRPr>
          </a:p>
        </p:txBody>
      </p:sp>
      <p:sp>
        <p:nvSpPr>
          <p:cNvPr id="10" name="TextBox 9"/>
          <p:cNvSpPr txBox="1"/>
          <p:nvPr/>
        </p:nvSpPr>
        <p:spPr>
          <a:xfrm>
            <a:off x="0" y="914400"/>
            <a:ext cx="9144000" cy="584775"/>
          </a:xfrm>
          <a:prstGeom prst="rect">
            <a:avLst/>
          </a:prstGeom>
          <a:noFill/>
          <a:ln>
            <a:noFill/>
            <a:prstDash val="dash"/>
          </a:ln>
        </p:spPr>
        <p:txBody>
          <a:bodyPr wrap="square" rtlCol="0">
            <a:spAutoFit/>
          </a:bodyPr>
          <a:lstStyle/>
          <a:p>
            <a:r>
              <a:rPr lang="en-GB" sz="3200" dirty="0" smtClean="0">
                <a:solidFill>
                  <a:srgbClr val="00B0F0"/>
                </a:solidFill>
              </a:rPr>
              <a:t>…………………………………………………………</a:t>
            </a:r>
            <a:endParaRPr lang="en-GB" sz="3200" dirty="0">
              <a:solidFill>
                <a:srgbClr val="00B0F0"/>
              </a:solidFill>
            </a:endParaRPr>
          </a:p>
        </p:txBody>
      </p:sp>
      <p:sp>
        <p:nvSpPr>
          <p:cNvPr id="16" name="TextBox 15"/>
          <p:cNvSpPr txBox="1"/>
          <p:nvPr/>
        </p:nvSpPr>
        <p:spPr>
          <a:xfrm>
            <a:off x="1752600" y="452735"/>
            <a:ext cx="5334000" cy="923330"/>
          </a:xfrm>
          <a:prstGeom prst="rect">
            <a:avLst/>
          </a:prstGeom>
          <a:noFill/>
        </p:spPr>
        <p:txBody>
          <a:bodyPr wrap="square" rtlCol="0">
            <a:spAutoFit/>
          </a:bodyPr>
          <a:lstStyle/>
          <a:p>
            <a:pPr algn="ctr"/>
            <a:r>
              <a:rPr lang="en-GB" sz="5400" dirty="0" err="1" smtClean="0">
                <a:solidFill>
                  <a:prstClr val="black"/>
                </a:solidFill>
              </a:rPr>
              <a:t>todos</a:t>
            </a:r>
            <a:r>
              <a:rPr lang="en-GB" sz="5400" dirty="0" smtClean="0">
                <a:solidFill>
                  <a:prstClr val="black"/>
                </a:solidFill>
              </a:rPr>
              <a:t> </a:t>
            </a:r>
            <a:r>
              <a:rPr lang="en-GB" sz="5400" dirty="0" err="1" smtClean="0">
                <a:solidFill>
                  <a:prstClr val="black"/>
                </a:solidFill>
              </a:rPr>
              <a:t>los</a:t>
            </a:r>
            <a:r>
              <a:rPr lang="en-GB" sz="5400" dirty="0" smtClean="0">
                <a:solidFill>
                  <a:prstClr val="black"/>
                </a:solidFill>
              </a:rPr>
              <a:t> </a:t>
            </a:r>
            <a:r>
              <a:rPr lang="en-GB" sz="5400" dirty="0" err="1" smtClean="0">
                <a:solidFill>
                  <a:prstClr val="black"/>
                </a:solidFill>
              </a:rPr>
              <a:t>días</a:t>
            </a:r>
            <a:endParaRPr lang="en-GB" sz="5400" dirty="0">
              <a:solidFill>
                <a:prstClr val="black"/>
              </a:solidFill>
            </a:endParaRPr>
          </a:p>
        </p:txBody>
      </p:sp>
      <p:sp>
        <p:nvSpPr>
          <p:cNvPr id="13" name="Freeform 12"/>
          <p:cNvSpPr/>
          <p:nvPr/>
        </p:nvSpPr>
        <p:spPr>
          <a:xfrm>
            <a:off x="-6724" y="1801906"/>
            <a:ext cx="9164171" cy="1042147"/>
          </a:xfrm>
          <a:custGeom>
            <a:avLst/>
            <a:gdLst>
              <a:gd name="connsiteX0" fmla="*/ 0 w 9164171"/>
              <a:gd name="connsiteY0" fmla="*/ 1042147 h 1042147"/>
              <a:gd name="connsiteX1" fmla="*/ 853889 w 9164171"/>
              <a:gd name="connsiteY1" fmla="*/ 26894 h 1042147"/>
              <a:gd name="connsiteX2" fmla="*/ 1680883 w 9164171"/>
              <a:gd name="connsiteY2" fmla="*/ 1028700 h 1042147"/>
              <a:gd name="connsiteX3" fmla="*/ 2575112 w 9164171"/>
              <a:gd name="connsiteY3" fmla="*/ 40341 h 1042147"/>
              <a:gd name="connsiteX4" fmla="*/ 3482789 w 9164171"/>
              <a:gd name="connsiteY4" fmla="*/ 1008529 h 1042147"/>
              <a:gd name="connsiteX5" fmla="*/ 4296336 w 9164171"/>
              <a:gd name="connsiteY5" fmla="*/ 33618 h 1042147"/>
              <a:gd name="connsiteX6" fmla="*/ 5143500 w 9164171"/>
              <a:gd name="connsiteY6" fmla="*/ 1035423 h 1042147"/>
              <a:gd name="connsiteX7" fmla="*/ 6037730 w 9164171"/>
              <a:gd name="connsiteY7" fmla="*/ 33618 h 1042147"/>
              <a:gd name="connsiteX8" fmla="*/ 6905065 w 9164171"/>
              <a:gd name="connsiteY8" fmla="*/ 1028700 h 1042147"/>
              <a:gd name="connsiteX9" fmla="*/ 7624483 w 9164171"/>
              <a:gd name="connsiteY9" fmla="*/ 33618 h 1042147"/>
              <a:gd name="connsiteX10" fmla="*/ 8390965 w 9164171"/>
              <a:gd name="connsiteY10" fmla="*/ 1028700 h 1042147"/>
              <a:gd name="connsiteX11" fmla="*/ 9164171 w 9164171"/>
              <a:gd name="connsiteY11" fmla="*/ 0 h 1042147"/>
              <a:gd name="connsiteX12" fmla="*/ 9164171 w 9164171"/>
              <a:gd name="connsiteY12" fmla="*/ 0 h 104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64171" h="1042147">
                <a:moveTo>
                  <a:pt x="0" y="1042147"/>
                </a:moveTo>
                <a:cubicBezTo>
                  <a:pt x="286871" y="535641"/>
                  <a:pt x="573742" y="29135"/>
                  <a:pt x="853889" y="26894"/>
                </a:cubicBezTo>
                <a:cubicBezTo>
                  <a:pt x="1134036" y="24653"/>
                  <a:pt x="1394013" y="1026459"/>
                  <a:pt x="1680883" y="1028700"/>
                </a:cubicBezTo>
                <a:cubicBezTo>
                  <a:pt x="1967753" y="1030941"/>
                  <a:pt x="2274794" y="43703"/>
                  <a:pt x="2575112" y="40341"/>
                </a:cubicBezTo>
                <a:cubicBezTo>
                  <a:pt x="2875430" y="36979"/>
                  <a:pt x="3195918" y="1009649"/>
                  <a:pt x="3482789" y="1008529"/>
                </a:cubicBezTo>
                <a:cubicBezTo>
                  <a:pt x="3769660" y="1007409"/>
                  <a:pt x="4019551" y="29136"/>
                  <a:pt x="4296336" y="33618"/>
                </a:cubicBezTo>
                <a:cubicBezTo>
                  <a:pt x="4573121" y="38100"/>
                  <a:pt x="4853268" y="1035423"/>
                  <a:pt x="5143500" y="1035423"/>
                </a:cubicBezTo>
                <a:cubicBezTo>
                  <a:pt x="5433732" y="1035423"/>
                  <a:pt x="5744136" y="34738"/>
                  <a:pt x="6037730" y="33618"/>
                </a:cubicBezTo>
                <a:cubicBezTo>
                  <a:pt x="6331324" y="32497"/>
                  <a:pt x="6640606" y="1028700"/>
                  <a:pt x="6905065" y="1028700"/>
                </a:cubicBezTo>
                <a:cubicBezTo>
                  <a:pt x="7169524" y="1028700"/>
                  <a:pt x="7376833" y="33618"/>
                  <a:pt x="7624483" y="33618"/>
                </a:cubicBezTo>
                <a:cubicBezTo>
                  <a:pt x="7872133" y="33618"/>
                  <a:pt x="8134350" y="1034303"/>
                  <a:pt x="8390965" y="1028700"/>
                </a:cubicBezTo>
                <a:cubicBezTo>
                  <a:pt x="8647580" y="1023097"/>
                  <a:pt x="9164171" y="0"/>
                  <a:pt x="9164171" y="0"/>
                </a:cubicBezTo>
                <a:lnTo>
                  <a:pt x="9164171" y="0"/>
                </a:ln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 name="TextBox 23"/>
          <p:cNvSpPr txBox="1"/>
          <p:nvPr/>
        </p:nvSpPr>
        <p:spPr>
          <a:xfrm>
            <a:off x="1750359" y="1753720"/>
            <a:ext cx="5334000" cy="923330"/>
          </a:xfrm>
          <a:prstGeom prst="rect">
            <a:avLst/>
          </a:prstGeom>
          <a:noFill/>
        </p:spPr>
        <p:txBody>
          <a:bodyPr wrap="square" rtlCol="0">
            <a:spAutoFit/>
          </a:bodyPr>
          <a:lstStyle/>
          <a:p>
            <a:pPr algn="ctr"/>
            <a:r>
              <a:rPr lang="en-GB" sz="5400" dirty="0" err="1" smtClean="0">
                <a:solidFill>
                  <a:prstClr val="black"/>
                </a:solidFill>
              </a:rPr>
              <a:t>normalmente</a:t>
            </a:r>
            <a:endParaRPr lang="en-GB" sz="5400" dirty="0">
              <a:solidFill>
                <a:prstClr val="black"/>
              </a:solidFill>
            </a:endParaRPr>
          </a:p>
        </p:txBody>
      </p:sp>
      <p:sp>
        <p:nvSpPr>
          <p:cNvPr id="14" name="Freeform 13"/>
          <p:cNvSpPr/>
          <p:nvPr/>
        </p:nvSpPr>
        <p:spPr>
          <a:xfrm>
            <a:off x="1098176" y="3151266"/>
            <a:ext cx="1492624" cy="1120416"/>
          </a:xfrm>
          <a:custGeom>
            <a:avLst/>
            <a:gdLst>
              <a:gd name="connsiteX0" fmla="*/ 0 w 983576"/>
              <a:gd name="connsiteY0" fmla="*/ 397451 h 707642"/>
              <a:gd name="connsiteX1" fmla="*/ 981636 w 983576"/>
              <a:gd name="connsiteY1" fmla="*/ 195745 h 707642"/>
              <a:gd name="connsiteX2" fmla="*/ 268942 w 983576"/>
              <a:gd name="connsiteY2" fmla="*/ 706733 h 707642"/>
              <a:gd name="connsiteX3" fmla="*/ 914400 w 983576"/>
              <a:gd name="connsiteY3" fmla="*/ 47827 h 707642"/>
              <a:gd name="connsiteX4" fmla="*/ 954742 w 983576"/>
              <a:gd name="connsiteY4" fmla="*/ 47827 h 707642"/>
              <a:gd name="connsiteX5" fmla="*/ 954742 w 983576"/>
              <a:gd name="connsiteY5" fmla="*/ 20933 h 70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576" h="707642">
                <a:moveTo>
                  <a:pt x="0" y="397451"/>
                </a:moveTo>
                <a:cubicBezTo>
                  <a:pt x="468406" y="270824"/>
                  <a:pt x="936812" y="144198"/>
                  <a:pt x="981636" y="195745"/>
                </a:cubicBezTo>
                <a:cubicBezTo>
                  <a:pt x="1026460" y="247292"/>
                  <a:pt x="280148" y="731386"/>
                  <a:pt x="268942" y="706733"/>
                </a:cubicBezTo>
                <a:cubicBezTo>
                  <a:pt x="257736" y="682080"/>
                  <a:pt x="800100" y="157645"/>
                  <a:pt x="914400" y="47827"/>
                </a:cubicBezTo>
                <a:cubicBezTo>
                  <a:pt x="1028700" y="-61991"/>
                  <a:pt x="948018" y="52309"/>
                  <a:pt x="954742" y="47827"/>
                </a:cubicBezTo>
                <a:cubicBezTo>
                  <a:pt x="961466" y="43345"/>
                  <a:pt x="958104" y="32139"/>
                  <a:pt x="954742" y="20933"/>
                </a:cubicBezTo>
              </a:path>
            </a:pathLst>
          </a:custGeom>
          <a:no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5" name="Freeform 24"/>
          <p:cNvSpPr/>
          <p:nvPr/>
        </p:nvSpPr>
        <p:spPr>
          <a:xfrm>
            <a:off x="2590800" y="3146784"/>
            <a:ext cx="1492624" cy="1120416"/>
          </a:xfrm>
          <a:custGeom>
            <a:avLst/>
            <a:gdLst>
              <a:gd name="connsiteX0" fmla="*/ 0 w 983576"/>
              <a:gd name="connsiteY0" fmla="*/ 397451 h 707642"/>
              <a:gd name="connsiteX1" fmla="*/ 981636 w 983576"/>
              <a:gd name="connsiteY1" fmla="*/ 195745 h 707642"/>
              <a:gd name="connsiteX2" fmla="*/ 268942 w 983576"/>
              <a:gd name="connsiteY2" fmla="*/ 706733 h 707642"/>
              <a:gd name="connsiteX3" fmla="*/ 914400 w 983576"/>
              <a:gd name="connsiteY3" fmla="*/ 47827 h 707642"/>
              <a:gd name="connsiteX4" fmla="*/ 954742 w 983576"/>
              <a:gd name="connsiteY4" fmla="*/ 47827 h 707642"/>
              <a:gd name="connsiteX5" fmla="*/ 954742 w 983576"/>
              <a:gd name="connsiteY5" fmla="*/ 20933 h 70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576" h="707642">
                <a:moveTo>
                  <a:pt x="0" y="397451"/>
                </a:moveTo>
                <a:cubicBezTo>
                  <a:pt x="468406" y="270824"/>
                  <a:pt x="936812" y="144198"/>
                  <a:pt x="981636" y="195745"/>
                </a:cubicBezTo>
                <a:cubicBezTo>
                  <a:pt x="1026460" y="247292"/>
                  <a:pt x="280148" y="731386"/>
                  <a:pt x="268942" y="706733"/>
                </a:cubicBezTo>
                <a:cubicBezTo>
                  <a:pt x="257736" y="682080"/>
                  <a:pt x="800100" y="157645"/>
                  <a:pt x="914400" y="47827"/>
                </a:cubicBezTo>
                <a:cubicBezTo>
                  <a:pt x="1028700" y="-61991"/>
                  <a:pt x="948018" y="52309"/>
                  <a:pt x="954742" y="47827"/>
                </a:cubicBezTo>
                <a:cubicBezTo>
                  <a:pt x="961466" y="43345"/>
                  <a:pt x="958104" y="32139"/>
                  <a:pt x="954742" y="20933"/>
                </a:cubicBezTo>
              </a:path>
            </a:pathLst>
          </a:custGeom>
          <a:no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6" name="Freeform 25"/>
          <p:cNvSpPr/>
          <p:nvPr/>
        </p:nvSpPr>
        <p:spPr>
          <a:xfrm>
            <a:off x="4191000" y="3146784"/>
            <a:ext cx="1492624" cy="1120416"/>
          </a:xfrm>
          <a:custGeom>
            <a:avLst/>
            <a:gdLst>
              <a:gd name="connsiteX0" fmla="*/ 0 w 983576"/>
              <a:gd name="connsiteY0" fmla="*/ 397451 h 707642"/>
              <a:gd name="connsiteX1" fmla="*/ 981636 w 983576"/>
              <a:gd name="connsiteY1" fmla="*/ 195745 h 707642"/>
              <a:gd name="connsiteX2" fmla="*/ 268942 w 983576"/>
              <a:gd name="connsiteY2" fmla="*/ 706733 h 707642"/>
              <a:gd name="connsiteX3" fmla="*/ 914400 w 983576"/>
              <a:gd name="connsiteY3" fmla="*/ 47827 h 707642"/>
              <a:gd name="connsiteX4" fmla="*/ 954742 w 983576"/>
              <a:gd name="connsiteY4" fmla="*/ 47827 h 707642"/>
              <a:gd name="connsiteX5" fmla="*/ 954742 w 983576"/>
              <a:gd name="connsiteY5" fmla="*/ 20933 h 70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576" h="707642">
                <a:moveTo>
                  <a:pt x="0" y="397451"/>
                </a:moveTo>
                <a:cubicBezTo>
                  <a:pt x="468406" y="270824"/>
                  <a:pt x="936812" y="144198"/>
                  <a:pt x="981636" y="195745"/>
                </a:cubicBezTo>
                <a:cubicBezTo>
                  <a:pt x="1026460" y="247292"/>
                  <a:pt x="280148" y="731386"/>
                  <a:pt x="268942" y="706733"/>
                </a:cubicBezTo>
                <a:cubicBezTo>
                  <a:pt x="257736" y="682080"/>
                  <a:pt x="800100" y="157645"/>
                  <a:pt x="914400" y="47827"/>
                </a:cubicBezTo>
                <a:cubicBezTo>
                  <a:pt x="1028700" y="-61991"/>
                  <a:pt x="948018" y="52309"/>
                  <a:pt x="954742" y="47827"/>
                </a:cubicBezTo>
                <a:cubicBezTo>
                  <a:pt x="961466" y="43345"/>
                  <a:pt x="958104" y="32139"/>
                  <a:pt x="954742" y="20933"/>
                </a:cubicBezTo>
              </a:path>
            </a:pathLst>
          </a:custGeom>
          <a:no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7" name="Freeform 26"/>
          <p:cNvSpPr/>
          <p:nvPr/>
        </p:nvSpPr>
        <p:spPr>
          <a:xfrm>
            <a:off x="5867400" y="3146784"/>
            <a:ext cx="1492624" cy="1120416"/>
          </a:xfrm>
          <a:custGeom>
            <a:avLst/>
            <a:gdLst>
              <a:gd name="connsiteX0" fmla="*/ 0 w 983576"/>
              <a:gd name="connsiteY0" fmla="*/ 397451 h 707642"/>
              <a:gd name="connsiteX1" fmla="*/ 981636 w 983576"/>
              <a:gd name="connsiteY1" fmla="*/ 195745 h 707642"/>
              <a:gd name="connsiteX2" fmla="*/ 268942 w 983576"/>
              <a:gd name="connsiteY2" fmla="*/ 706733 h 707642"/>
              <a:gd name="connsiteX3" fmla="*/ 914400 w 983576"/>
              <a:gd name="connsiteY3" fmla="*/ 47827 h 707642"/>
              <a:gd name="connsiteX4" fmla="*/ 954742 w 983576"/>
              <a:gd name="connsiteY4" fmla="*/ 47827 h 707642"/>
              <a:gd name="connsiteX5" fmla="*/ 954742 w 983576"/>
              <a:gd name="connsiteY5" fmla="*/ 20933 h 70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576" h="707642">
                <a:moveTo>
                  <a:pt x="0" y="397451"/>
                </a:moveTo>
                <a:cubicBezTo>
                  <a:pt x="468406" y="270824"/>
                  <a:pt x="936812" y="144198"/>
                  <a:pt x="981636" y="195745"/>
                </a:cubicBezTo>
                <a:cubicBezTo>
                  <a:pt x="1026460" y="247292"/>
                  <a:pt x="280148" y="731386"/>
                  <a:pt x="268942" y="706733"/>
                </a:cubicBezTo>
                <a:cubicBezTo>
                  <a:pt x="257736" y="682080"/>
                  <a:pt x="800100" y="157645"/>
                  <a:pt x="914400" y="47827"/>
                </a:cubicBezTo>
                <a:cubicBezTo>
                  <a:pt x="1028700" y="-61991"/>
                  <a:pt x="948018" y="52309"/>
                  <a:pt x="954742" y="47827"/>
                </a:cubicBezTo>
                <a:cubicBezTo>
                  <a:pt x="961466" y="43345"/>
                  <a:pt x="958104" y="32139"/>
                  <a:pt x="954742" y="20933"/>
                </a:cubicBezTo>
              </a:path>
            </a:pathLst>
          </a:custGeom>
          <a:no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8" name="TextBox 27"/>
          <p:cNvSpPr txBox="1"/>
          <p:nvPr/>
        </p:nvSpPr>
        <p:spPr>
          <a:xfrm>
            <a:off x="1718983" y="3151120"/>
            <a:ext cx="5334000" cy="923330"/>
          </a:xfrm>
          <a:prstGeom prst="rect">
            <a:avLst/>
          </a:prstGeom>
          <a:noFill/>
        </p:spPr>
        <p:txBody>
          <a:bodyPr wrap="square" rtlCol="0">
            <a:spAutoFit/>
          </a:bodyPr>
          <a:lstStyle/>
          <a:p>
            <a:pPr algn="ctr"/>
            <a:r>
              <a:rPr lang="en-GB" sz="5400" dirty="0" smtClean="0">
                <a:solidFill>
                  <a:prstClr val="black"/>
                </a:solidFill>
              </a:rPr>
              <a:t>a menudo</a:t>
            </a:r>
            <a:endParaRPr lang="en-GB" sz="5400" dirty="0">
              <a:solidFill>
                <a:prstClr val="black"/>
              </a:solidFill>
            </a:endParaRPr>
          </a:p>
        </p:txBody>
      </p:sp>
      <p:cxnSp>
        <p:nvCxnSpPr>
          <p:cNvPr id="17" name="Straight Connector 16"/>
          <p:cNvCxnSpPr/>
          <p:nvPr/>
        </p:nvCxnSpPr>
        <p:spPr>
          <a:xfrm>
            <a:off x="533400" y="4572000"/>
            <a:ext cx="0" cy="106680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438400" y="4572000"/>
            <a:ext cx="0" cy="106680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419600" y="4572000"/>
            <a:ext cx="0" cy="106680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477000" y="4495800"/>
            <a:ext cx="0" cy="106680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534400" y="4495800"/>
            <a:ext cx="0" cy="106680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750359" y="4374768"/>
            <a:ext cx="5334000" cy="923330"/>
          </a:xfrm>
          <a:prstGeom prst="rect">
            <a:avLst/>
          </a:prstGeom>
          <a:noFill/>
        </p:spPr>
        <p:txBody>
          <a:bodyPr wrap="square" rtlCol="0">
            <a:spAutoFit/>
          </a:bodyPr>
          <a:lstStyle/>
          <a:p>
            <a:pPr algn="ctr"/>
            <a:r>
              <a:rPr lang="en-GB" sz="5400" dirty="0" smtClean="0">
                <a:solidFill>
                  <a:prstClr val="black"/>
                </a:solidFill>
              </a:rPr>
              <a:t>a </a:t>
            </a:r>
            <a:r>
              <a:rPr lang="en-GB" sz="5400" dirty="0" err="1" smtClean="0">
                <a:solidFill>
                  <a:prstClr val="black"/>
                </a:solidFill>
              </a:rPr>
              <a:t>veces</a:t>
            </a:r>
            <a:endParaRPr lang="en-GB" sz="5400" dirty="0">
              <a:solidFill>
                <a:prstClr val="black"/>
              </a:solidFill>
            </a:endParaRPr>
          </a:p>
        </p:txBody>
      </p:sp>
      <p:sp>
        <p:nvSpPr>
          <p:cNvPr id="18" name="Multiply 17"/>
          <p:cNvSpPr/>
          <p:nvPr/>
        </p:nvSpPr>
        <p:spPr>
          <a:xfrm>
            <a:off x="3007659" y="5836032"/>
            <a:ext cx="2819400" cy="1210088"/>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prstClr val="white"/>
              </a:solidFill>
            </a:endParaRPr>
          </a:p>
        </p:txBody>
      </p:sp>
      <p:sp>
        <p:nvSpPr>
          <p:cNvPr id="35" name="TextBox 34"/>
          <p:cNvSpPr txBox="1"/>
          <p:nvPr/>
        </p:nvSpPr>
        <p:spPr>
          <a:xfrm>
            <a:off x="1750359" y="5253404"/>
            <a:ext cx="5334000" cy="923330"/>
          </a:xfrm>
          <a:prstGeom prst="rect">
            <a:avLst/>
          </a:prstGeom>
          <a:noFill/>
        </p:spPr>
        <p:txBody>
          <a:bodyPr wrap="square" rtlCol="0">
            <a:spAutoFit/>
          </a:bodyPr>
          <a:lstStyle/>
          <a:p>
            <a:pPr algn="ctr"/>
            <a:r>
              <a:rPr lang="en-GB" sz="5400" dirty="0" err="1" smtClean="0">
                <a:solidFill>
                  <a:prstClr val="black"/>
                </a:solidFill>
              </a:rPr>
              <a:t>nunca</a:t>
            </a:r>
            <a:endParaRPr lang="en-GB" sz="5400" dirty="0">
              <a:solidFill>
                <a:prstClr val="black"/>
              </a:solidFill>
            </a:endParaRPr>
          </a:p>
        </p:txBody>
      </p:sp>
      <p:sp>
        <p:nvSpPr>
          <p:cNvPr id="21" name="Rectangle 20"/>
          <p:cNvSpPr/>
          <p:nvPr/>
        </p:nvSpPr>
        <p:spPr>
          <a:xfrm>
            <a:off x="7365733" y="-28897"/>
            <a:ext cx="2766683" cy="1475404"/>
          </a:xfrm>
          <a:prstGeom prst="rect">
            <a:avLst/>
          </a:prstGeom>
        </p:spPr>
        <p:txBody>
          <a:bodyPr wrap="square">
            <a:spAutoFit/>
          </a:bodyPr>
          <a:lstStyle/>
          <a:p>
            <a:pPr>
              <a:lnSpc>
                <a:spcPct val="107000"/>
              </a:lnSpc>
              <a:spcAft>
                <a:spcPts val="800"/>
              </a:spcAft>
            </a:pPr>
            <a:r>
              <a:rPr lang="es-E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Usar </a:t>
            </a:r>
            <a:r>
              <a:rPr lang="es-E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para </a:t>
            </a:r>
            <a:r>
              <a:rPr lang="es-E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comunicarse</a:t>
            </a:r>
            <a:br>
              <a:rPr lang="es-E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s-E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Producir de memoria</a:t>
            </a:r>
            <a:r>
              <a:rPr lang="es-E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s-E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s-E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Producir con ayuda</a:t>
            </a:r>
            <a:r>
              <a:rPr lang="es-E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s-E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s-E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Pronunciar</a:t>
            </a:r>
            <a:r>
              <a:rPr lang="es-E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s-E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s-ES" sz="1400" b="1"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Comprender</a:t>
            </a:r>
            <a:br>
              <a:rPr lang="es-ES" sz="1400" b="1"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s-ES" sz="1400" b="1"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Reconocer</a:t>
            </a:r>
            <a:endParaRPr lang="en-GB" sz="1400" b="1" u="sng"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2" name="Picture 21"/>
          <p:cNvPicPr>
            <a:picLocks noChangeAspect="1"/>
          </p:cNvPicPr>
          <p:nvPr/>
        </p:nvPicPr>
        <p:blipFill>
          <a:blip r:embed="rId3">
            <a:duotone>
              <a:prstClr val="black"/>
              <a:srgbClr val="33CCCC">
                <a:tint val="45000"/>
                <a:satMod val="400000"/>
              </a:srgbClr>
            </a:duotone>
            <a:extLst>
              <a:ext uri="{28A0092B-C50C-407E-A947-70E740481C1C}">
                <a14:useLocalDpi xmlns:a14="http://schemas.microsoft.com/office/drawing/2010/main" val="0"/>
              </a:ext>
            </a:extLst>
          </a:blip>
          <a:stretch>
            <a:fillRect/>
          </a:stretch>
        </p:blipFill>
        <p:spPr>
          <a:xfrm>
            <a:off x="6560245" y="50016"/>
            <a:ext cx="1261504" cy="1261506"/>
          </a:xfrm>
          <a:prstGeom prst="rect">
            <a:avLst/>
          </a:prstGeom>
        </p:spPr>
      </p:pic>
    </p:spTree>
    <p:extLst>
      <p:ext uri="{BB962C8B-B14F-4D97-AF65-F5344CB8AC3E}">
        <p14:creationId xmlns:p14="http://schemas.microsoft.com/office/powerpoint/2010/main" val="387492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2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down)">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down)">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up)">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up)">
                                      <p:cBhvr>
                                        <p:cTn id="68" dur="500"/>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nodeType="click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up)">
                                      <p:cBhvr>
                                        <p:cTn id="78" dur="500"/>
                                        <p:tgtEl>
                                          <p:spTgt spid="32"/>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nodeType="click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wipe(up)">
                                      <p:cBhvr>
                                        <p:cTn id="83" dur="500"/>
                                        <p:tgtEl>
                                          <p:spTgt spid="33"/>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500"/>
                                        <p:tgtEl>
                                          <p:spTgt spid="34"/>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500"/>
                                        <p:tgtEl>
                                          <p:spTgt spid="3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fade">
                                      <p:cBhvr>
                                        <p:cTn id="9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3" grpId="0" animBg="1"/>
      <p:bldP spid="24" grpId="0"/>
      <p:bldP spid="14" grpId="0" animBg="1"/>
      <p:bldP spid="25" grpId="0" animBg="1"/>
      <p:bldP spid="26" grpId="0" animBg="1"/>
      <p:bldP spid="27" grpId="0" animBg="1"/>
      <p:bldP spid="28" grpId="0"/>
      <p:bldP spid="34" grpId="0"/>
      <p:bldP spid="18" grpId="0" animBg="1"/>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533400"/>
            <a:ext cx="9144000" cy="0"/>
          </a:xfrm>
          <a:prstGeom prst="line">
            <a:avLst/>
          </a:prstGeom>
          <a:ln w="76200">
            <a:solidFill>
              <a:srgbClr val="FF00FF"/>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752600" y="-228600"/>
            <a:ext cx="5334000" cy="923330"/>
          </a:xfrm>
          <a:prstGeom prst="rect">
            <a:avLst/>
          </a:prstGeom>
          <a:noFill/>
        </p:spPr>
        <p:txBody>
          <a:bodyPr wrap="square" rtlCol="0">
            <a:spAutoFit/>
          </a:bodyPr>
          <a:lstStyle/>
          <a:p>
            <a:pPr algn="ctr"/>
            <a:r>
              <a:rPr lang="en-GB" sz="5400" dirty="0" err="1" smtClean="0">
                <a:solidFill>
                  <a:prstClr val="black"/>
                </a:solidFill>
              </a:rPr>
              <a:t>siempre</a:t>
            </a:r>
            <a:endParaRPr lang="en-GB" sz="5400" dirty="0">
              <a:solidFill>
                <a:prstClr val="black"/>
              </a:solidFill>
            </a:endParaRPr>
          </a:p>
        </p:txBody>
      </p:sp>
      <p:sp>
        <p:nvSpPr>
          <p:cNvPr id="10" name="TextBox 9"/>
          <p:cNvSpPr txBox="1"/>
          <p:nvPr/>
        </p:nvSpPr>
        <p:spPr>
          <a:xfrm>
            <a:off x="0" y="914400"/>
            <a:ext cx="9144000" cy="584775"/>
          </a:xfrm>
          <a:prstGeom prst="rect">
            <a:avLst/>
          </a:prstGeom>
          <a:noFill/>
          <a:ln>
            <a:noFill/>
            <a:prstDash val="dash"/>
          </a:ln>
        </p:spPr>
        <p:txBody>
          <a:bodyPr wrap="square" rtlCol="0">
            <a:spAutoFit/>
          </a:bodyPr>
          <a:lstStyle/>
          <a:p>
            <a:r>
              <a:rPr lang="en-GB" sz="3200" dirty="0" smtClean="0">
                <a:solidFill>
                  <a:srgbClr val="00B0F0"/>
                </a:solidFill>
              </a:rPr>
              <a:t>…………………………………………………………</a:t>
            </a:r>
            <a:endParaRPr lang="en-GB" sz="3200" dirty="0">
              <a:solidFill>
                <a:srgbClr val="00B0F0"/>
              </a:solidFill>
            </a:endParaRPr>
          </a:p>
        </p:txBody>
      </p:sp>
      <p:sp>
        <p:nvSpPr>
          <p:cNvPr id="16" name="TextBox 15"/>
          <p:cNvSpPr txBox="1"/>
          <p:nvPr/>
        </p:nvSpPr>
        <p:spPr>
          <a:xfrm>
            <a:off x="1752600" y="452735"/>
            <a:ext cx="5334000" cy="923330"/>
          </a:xfrm>
          <a:prstGeom prst="rect">
            <a:avLst/>
          </a:prstGeom>
          <a:noFill/>
        </p:spPr>
        <p:txBody>
          <a:bodyPr wrap="square" rtlCol="0">
            <a:spAutoFit/>
          </a:bodyPr>
          <a:lstStyle/>
          <a:p>
            <a:pPr algn="ctr"/>
            <a:r>
              <a:rPr lang="en-GB" sz="5400" dirty="0" err="1" smtClean="0">
                <a:solidFill>
                  <a:prstClr val="black"/>
                </a:solidFill>
              </a:rPr>
              <a:t>todos</a:t>
            </a:r>
            <a:r>
              <a:rPr lang="en-GB" sz="5400" dirty="0" smtClean="0">
                <a:solidFill>
                  <a:prstClr val="black"/>
                </a:solidFill>
              </a:rPr>
              <a:t> </a:t>
            </a:r>
            <a:r>
              <a:rPr lang="en-GB" sz="5400" dirty="0" err="1" smtClean="0">
                <a:solidFill>
                  <a:prstClr val="black"/>
                </a:solidFill>
              </a:rPr>
              <a:t>los</a:t>
            </a:r>
            <a:r>
              <a:rPr lang="en-GB" sz="5400" dirty="0" smtClean="0">
                <a:solidFill>
                  <a:prstClr val="black"/>
                </a:solidFill>
              </a:rPr>
              <a:t> </a:t>
            </a:r>
            <a:r>
              <a:rPr lang="en-GB" sz="5400" dirty="0" err="1" smtClean="0">
                <a:solidFill>
                  <a:prstClr val="black"/>
                </a:solidFill>
              </a:rPr>
              <a:t>días</a:t>
            </a:r>
            <a:endParaRPr lang="en-GB" sz="5400" dirty="0">
              <a:solidFill>
                <a:prstClr val="black"/>
              </a:solidFill>
            </a:endParaRPr>
          </a:p>
        </p:txBody>
      </p:sp>
      <p:sp>
        <p:nvSpPr>
          <p:cNvPr id="13" name="Freeform 12"/>
          <p:cNvSpPr/>
          <p:nvPr/>
        </p:nvSpPr>
        <p:spPr>
          <a:xfrm>
            <a:off x="-6724" y="1801906"/>
            <a:ext cx="9164171" cy="1042147"/>
          </a:xfrm>
          <a:custGeom>
            <a:avLst/>
            <a:gdLst>
              <a:gd name="connsiteX0" fmla="*/ 0 w 9164171"/>
              <a:gd name="connsiteY0" fmla="*/ 1042147 h 1042147"/>
              <a:gd name="connsiteX1" fmla="*/ 853889 w 9164171"/>
              <a:gd name="connsiteY1" fmla="*/ 26894 h 1042147"/>
              <a:gd name="connsiteX2" fmla="*/ 1680883 w 9164171"/>
              <a:gd name="connsiteY2" fmla="*/ 1028700 h 1042147"/>
              <a:gd name="connsiteX3" fmla="*/ 2575112 w 9164171"/>
              <a:gd name="connsiteY3" fmla="*/ 40341 h 1042147"/>
              <a:gd name="connsiteX4" fmla="*/ 3482789 w 9164171"/>
              <a:gd name="connsiteY4" fmla="*/ 1008529 h 1042147"/>
              <a:gd name="connsiteX5" fmla="*/ 4296336 w 9164171"/>
              <a:gd name="connsiteY5" fmla="*/ 33618 h 1042147"/>
              <a:gd name="connsiteX6" fmla="*/ 5143500 w 9164171"/>
              <a:gd name="connsiteY6" fmla="*/ 1035423 h 1042147"/>
              <a:gd name="connsiteX7" fmla="*/ 6037730 w 9164171"/>
              <a:gd name="connsiteY7" fmla="*/ 33618 h 1042147"/>
              <a:gd name="connsiteX8" fmla="*/ 6905065 w 9164171"/>
              <a:gd name="connsiteY8" fmla="*/ 1028700 h 1042147"/>
              <a:gd name="connsiteX9" fmla="*/ 7624483 w 9164171"/>
              <a:gd name="connsiteY9" fmla="*/ 33618 h 1042147"/>
              <a:gd name="connsiteX10" fmla="*/ 8390965 w 9164171"/>
              <a:gd name="connsiteY10" fmla="*/ 1028700 h 1042147"/>
              <a:gd name="connsiteX11" fmla="*/ 9164171 w 9164171"/>
              <a:gd name="connsiteY11" fmla="*/ 0 h 1042147"/>
              <a:gd name="connsiteX12" fmla="*/ 9164171 w 9164171"/>
              <a:gd name="connsiteY12" fmla="*/ 0 h 104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64171" h="1042147">
                <a:moveTo>
                  <a:pt x="0" y="1042147"/>
                </a:moveTo>
                <a:cubicBezTo>
                  <a:pt x="286871" y="535641"/>
                  <a:pt x="573742" y="29135"/>
                  <a:pt x="853889" y="26894"/>
                </a:cubicBezTo>
                <a:cubicBezTo>
                  <a:pt x="1134036" y="24653"/>
                  <a:pt x="1394013" y="1026459"/>
                  <a:pt x="1680883" y="1028700"/>
                </a:cubicBezTo>
                <a:cubicBezTo>
                  <a:pt x="1967753" y="1030941"/>
                  <a:pt x="2274794" y="43703"/>
                  <a:pt x="2575112" y="40341"/>
                </a:cubicBezTo>
                <a:cubicBezTo>
                  <a:pt x="2875430" y="36979"/>
                  <a:pt x="3195918" y="1009649"/>
                  <a:pt x="3482789" y="1008529"/>
                </a:cubicBezTo>
                <a:cubicBezTo>
                  <a:pt x="3769660" y="1007409"/>
                  <a:pt x="4019551" y="29136"/>
                  <a:pt x="4296336" y="33618"/>
                </a:cubicBezTo>
                <a:cubicBezTo>
                  <a:pt x="4573121" y="38100"/>
                  <a:pt x="4853268" y="1035423"/>
                  <a:pt x="5143500" y="1035423"/>
                </a:cubicBezTo>
                <a:cubicBezTo>
                  <a:pt x="5433732" y="1035423"/>
                  <a:pt x="5744136" y="34738"/>
                  <a:pt x="6037730" y="33618"/>
                </a:cubicBezTo>
                <a:cubicBezTo>
                  <a:pt x="6331324" y="32497"/>
                  <a:pt x="6640606" y="1028700"/>
                  <a:pt x="6905065" y="1028700"/>
                </a:cubicBezTo>
                <a:cubicBezTo>
                  <a:pt x="7169524" y="1028700"/>
                  <a:pt x="7376833" y="33618"/>
                  <a:pt x="7624483" y="33618"/>
                </a:cubicBezTo>
                <a:cubicBezTo>
                  <a:pt x="7872133" y="33618"/>
                  <a:pt x="8134350" y="1034303"/>
                  <a:pt x="8390965" y="1028700"/>
                </a:cubicBezTo>
                <a:cubicBezTo>
                  <a:pt x="8647580" y="1023097"/>
                  <a:pt x="9164171" y="0"/>
                  <a:pt x="9164171" y="0"/>
                </a:cubicBezTo>
                <a:lnTo>
                  <a:pt x="9164171" y="0"/>
                </a:ln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 name="TextBox 23"/>
          <p:cNvSpPr txBox="1"/>
          <p:nvPr/>
        </p:nvSpPr>
        <p:spPr>
          <a:xfrm>
            <a:off x="1750359" y="1753720"/>
            <a:ext cx="5334000" cy="923330"/>
          </a:xfrm>
          <a:prstGeom prst="rect">
            <a:avLst/>
          </a:prstGeom>
          <a:noFill/>
        </p:spPr>
        <p:txBody>
          <a:bodyPr wrap="square" rtlCol="0">
            <a:spAutoFit/>
          </a:bodyPr>
          <a:lstStyle/>
          <a:p>
            <a:pPr algn="ctr"/>
            <a:r>
              <a:rPr lang="en-GB" sz="5400" dirty="0" err="1" smtClean="0">
                <a:solidFill>
                  <a:prstClr val="black"/>
                </a:solidFill>
              </a:rPr>
              <a:t>normalmente</a:t>
            </a:r>
            <a:endParaRPr lang="en-GB" sz="5400" dirty="0">
              <a:solidFill>
                <a:prstClr val="black"/>
              </a:solidFill>
            </a:endParaRPr>
          </a:p>
        </p:txBody>
      </p:sp>
      <p:sp>
        <p:nvSpPr>
          <p:cNvPr id="14" name="Freeform 13"/>
          <p:cNvSpPr/>
          <p:nvPr/>
        </p:nvSpPr>
        <p:spPr>
          <a:xfrm>
            <a:off x="1098176" y="3151266"/>
            <a:ext cx="1492624" cy="1120416"/>
          </a:xfrm>
          <a:custGeom>
            <a:avLst/>
            <a:gdLst>
              <a:gd name="connsiteX0" fmla="*/ 0 w 983576"/>
              <a:gd name="connsiteY0" fmla="*/ 397451 h 707642"/>
              <a:gd name="connsiteX1" fmla="*/ 981636 w 983576"/>
              <a:gd name="connsiteY1" fmla="*/ 195745 h 707642"/>
              <a:gd name="connsiteX2" fmla="*/ 268942 w 983576"/>
              <a:gd name="connsiteY2" fmla="*/ 706733 h 707642"/>
              <a:gd name="connsiteX3" fmla="*/ 914400 w 983576"/>
              <a:gd name="connsiteY3" fmla="*/ 47827 h 707642"/>
              <a:gd name="connsiteX4" fmla="*/ 954742 w 983576"/>
              <a:gd name="connsiteY4" fmla="*/ 47827 h 707642"/>
              <a:gd name="connsiteX5" fmla="*/ 954742 w 983576"/>
              <a:gd name="connsiteY5" fmla="*/ 20933 h 70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576" h="707642">
                <a:moveTo>
                  <a:pt x="0" y="397451"/>
                </a:moveTo>
                <a:cubicBezTo>
                  <a:pt x="468406" y="270824"/>
                  <a:pt x="936812" y="144198"/>
                  <a:pt x="981636" y="195745"/>
                </a:cubicBezTo>
                <a:cubicBezTo>
                  <a:pt x="1026460" y="247292"/>
                  <a:pt x="280148" y="731386"/>
                  <a:pt x="268942" y="706733"/>
                </a:cubicBezTo>
                <a:cubicBezTo>
                  <a:pt x="257736" y="682080"/>
                  <a:pt x="800100" y="157645"/>
                  <a:pt x="914400" y="47827"/>
                </a:cubicBezTo>
                <a:cubicBezTo>
                  <a:pt x="1028700" y="-61991"/>
                  <a:pt x="948018" y="52309"/>
                  <a:pt x="954742" y="47827"/>
                </a:cubicBezTo>
                <a:cubicBezTo>
                  <a:pt x="961466" y="43345"/>
                  <a:pt x="958104" y="32139"/>
                  <a:pt x="954742" y="20933"/>
                </a:cubicBezTo>
              </a:path>
            </a:pathLst>
          </a:custGeom>
          <a:no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5" name="Freeform 24"/>
          <p:cNvSpPr/>
          <p:nvPr/>
        </p:nvSpPr>
        <p:spPr>
          <a:xfrm>
            <a:off x="2590800" y="3146784"/>
            <a:ext cx="1492624" cy="1120416"/>
          </a:xfrm>
          <a:custGeom>
            <a:avLst/>
            <a:gdLst>
              <a:gd name="connsiteX0" fmla="*/ 0 w 983576"/>
              <a:gd name="connsiteY0" fmla="*/ 397451 h 707642"/>
              <a:gd name="connsiteX1" fmla="*/ 981636 w 983576"/>
              <a:gd name="connsiteY1" fmla="*/ 195745 h 707642"/>
              <a:gd name="connsiteX2" fmla="*/ 268942 w 983576"/>
              <a:gd name="connsiteY2" fmla="*/ 706733 h 707642"/>
              <a:gd name="connsiteX3" fmla="*/ 914400 w 983576"/>
              <a:gd name="connsiteY3" fmla="*/ 47827 h 707642"/>
              <a:gd name="connsiteX4" fmla="*/ 954742 w 983576"/>
              <a:gd name="connsiteY4" fmla="*/ 47827 h 707642"/>
              <a:gd name="connsiteX5" fmla="*/ 954742 w 983576"/>
              <a:gd name="connsiteY5" fmla="*/ 20933 h 70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576" h="707642">
                <a:moveTo>
                  <a:pt x="0" y="397451"/>
                </a:moveTo>
                <a:cubicBezTo>
                  <a:pt x="468406" y="270824"/>
                  <a:pt x="936812" y="144198"/>
                  <a:pt x="981636" y="195745"/>
                </a:cubicBezTo>
                <a:cubicBezTo>
                  <a:pt x="1026460" y="247292"/>
                  <a:pt x="280148" y="731386"/>
                  <a:pt x="268942" y="706733"/>
                </a:cubicBezTo>
                <a:cubicBezTo>
                  <a:pt x="257736" y="682080"/>
                  <a:pt x="800100" y="157645"/>
                  <a:pt x="914400" y="47827"/>
                </a:cubicBezTo>
                <a:cubicBezTo>
                  <a:pt x="1028700" y="-61991"/>
                  <a:pt x="948018" y="52309"/>
                  <a:pt x="954742" y="47827"/>
                </a:cubicBezTo>
                <a:cubicBezTo>
                  <a:pt x="961466" y="43345"/>
                  <a:pt x="958104" y="32139"/>
                  <a:pt x="954742" y="20933"/>
                </a:cubicBezTo>
              </a:path>
            </a:pathLst>
          </a:custGeom>
          <a:no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6" name="Freeform 25"/>
          <p:cNvSpPr/>
          <p:nvPr/>
        </p:nvSpPr>
        <p:spPr>
          <a:xfrm>
            <a:off x="4191000" y="3146784"/>
            <a:ext cx="1492624" cy="1120416"/>
          </a:xfrm>
          <a:custGeom>
            <a:avLst/>
            <a:gdLst>
              <a:gd name="connsiteX0" fmla="*/ 0 w 983576"/>
              <a:gd name="connsiteY0" fmla="*/ 397451 h 707642"/>
              <a:gd name="connsiteX1" fmla="*/ 981636 w 983576"/>
              <a:gd name="connsiteY1" fmla="*/ 195745 h 707642"/>
              <a:gd name="connsiteX2" fmla="*/ 268942 w 983576"/>
              <a:gd name="connsiteY2" fmla="*/ 706733 h 707642"/>
              <a:gd name="connsiteX3" fmla="*/ 914400 w 983576"/>
              <a:gd name="connsiteY3" fmla="*/ 47827 h 707642"/>
              <a:gd name="connsiteX4" fmla="*/ 954742 w 983576"/>
              <a:gd name="connsiteY4" fmla="*/ 47827 h 707642"/>
              <a:gd name="connsiteX5" fmla="*/ 954742 w 983576"/>
              <a:gd name="connsiteY5" fmla="*/ 20933 h 70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576" h="707642">
                <a:moveTo>
                  <a:pt x="0" y="397451"/>
                </a:moveTo>
                <a:cubicBezTo>
                  <a:pt x="468406" y="270824"/>
                  <a:pt x="936812" y="144198"/>
                  <a:pt x="981636" y="195745"/>
                </a:cubicBezTo>
                <a:cubicBezTo>
                  <a:pt x="1026460" y="247292"/>
                  <a:pt x="280148" y="731386"/>
                  <a:pt x="268942" y="706733"/>
                </a:cubicBezTo>
                <a:cubicBezTo>
                  <a:pt x="257736" y="682080"/>
                  <a:pt x="800100" y="157645"/>
                  <a:pt x="914400" y="47827"/>
                </a:cubicBezTo>
                <a:cubicBezTo>
                  <a:pt x="1028700" y="-61991"/>
                  <a:pt x="948018" y="52309"/>
                  <a:pt x="954742" y="47827"/>
                </a:cubicBezTo>
                <a:cubicBezTo>
                  <a:pt x="961466" y="43345"/>
                  <a:pt x="958104" y="32139"/>
                  <a:pt x="954742" y="20933"/>
                </a:cubicBezTo>
              </a:path>
            </a:pathLst>
          </a:custGeom>
          <a:no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7" name="Freeform 26"/>
          <p:cNvSpPr/>
          <p:nvPr/>
        </p:nvSpPr>
        <p:spPr>
          <a:xfrm>
            <a:off x="5867400" y="3146784"/>
            <a:ext cx="1492624" cy="1120416"/>
          </a:xfrm>
          <a:custGeom>
            <a:avLst/>
            <a:gdLst>
              <a:gd name="connsiteX0" fmla="*/ 0 w 983576"/>
              <a:gd name="connsiteY0" fmla="*/ 397451 h 707642"/>
              <a:gd name="connsiteX1" fmla="*/ 981636 w 983576"/>
              <a:gd name="connsiteY1" fmla="*/ 195745 h 707642"/>
              <a:gd name="connsiteX2" fmla="*/ 268942 w 983576"/>
              <a:gd name="connsiteY2" fmla="*/ 706733 h 707642"/>
              <a:gd name="connsiteX3" fmla="*/ 914400 w 983576"/>
              <a:gd name="connsiteY3" fmla="*/ 47827 h 707642"/>
              <a:gd name="connsiteX4" fmla="*/ 954742 w 983576"/>
              <a:gd name="connsiteY4" fmla="*/ 47827 h 707642"/>
              <a:gd name="connsiteX5" fmla="*/ 954742 w 983576"/>
              <a:gd name="connsiteY5" fmla="*/ 20933 h 70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576" h="707642">
                <a:moveTo>
                  <a:pt x="0" y="397451"/>
                </a:moveTo>
                <a:cubicBezTo>
                  <a:pt x="468406" y="270824"/>
                  <a:pt x="936812" y="144198"/>
                  <a:pt x="981636" y="195745"/>
                </a:cubicBezTo>
                <a:cubicBezTo>
                  <a:pt x="1026460" y="247292"/>
                  <a:pt x="280148" y="731386"/>
                  <a:pt x="268942" y="706733"/>
                </a:cubicBezTo>
                <a:cubicBezTo>
                  <a:pt x="257736" y="682080"/>
                  <a:pt x="800100" y="157645"/>
                  <a:pt x="914400" y="47827"/>
                </a:cubicBezTo>
                <a:cubicBezTo>
                  <a:pt x="1028700" y="-61991"/>
                  <a:pt x="948018" y="52309"/>
                  <a:pt x="954742" y="47827"/>
                </a:cubicBezTo>
                <a:cubicBezTo>
                  <a:pt x="961466" y="43345"/>
                  <a:pt x="958104" y="32139"/>
                  <a:pt x="954742" y="20933"/>
                </a:cubicBezTo>
              </a:path>
            </a:pathLst>
          </a:custGeom>
          <a:no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8" name="TextBox 27"/>
          <p:cNvSpPr txBox="1"/>
          <p:nvPr/>
        </p:nvSpPr>
        <p:spPr>
          <a:xfrm>
            <a:off x="1718983" y="3151120"/>
            <a:ext cx="5334000" cy="923330"/>
          </a:xfrm>
          <a:prstGeom prst="rect">
            <a:avLst/>
          </a:prstGeom>
          <a:noFill/>
        </p:spPr>
        <p:txBody>
          <a:bodyPr wrap="square" rtlCol="0">
            <a:spAutoFit/>
          </a:bodyPr>
          <a:lstStyle/>
          <a:p>
            <a:pPr algn="ctr"/>
            <a:r>
              <a:rPr lang="en-GB" sz="5400" dirty="0" smtClean="0">
                <a:solidFill>
                  <a:prstClr val="black"/>
                </a:solidFill>
              </a:rPr>
              <a:t>a menudo</a:t>
            </a:r>
            <a:endParaRPr lang="en-GB" sz="5400" dirty="0">
              <a:solidFill>
                <a:prstClr val="black"/>
              </a:solidFill>
            </a:endParaRPr>
          </a:p>
        </p:txBody>
      </p:sp>
      <p:cxnSp>
        <p:nvCxnSpPr>
          <p:cNvPr id="17" name="Straight Connector 16"/>
          <p:cNvCxnSpPr/>
          <p:nvPr/>
        </p:nvCxnSpPr>
        <p:spPr>
          <a:xfrm>
            <a:off x="533400" y="4572000"/>
            <a:ext cx="0" cy="106680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438400" y="4572000"/>
            <a:ext cx="0" cy="106680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419600" y="4572000"/>
            <a:ext cx="0" cy="106680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477000" y="4495800"/>
            <a:ext cx="0" cy="106680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534400" y="4495800"/>
            <a:ext cx="0" cy="106680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750359" y="4374768"/>
            <a:ext cx="5334000" cy="923330"/>
          </a:xfrm>
          <a:prstGeom prst="rect">
            <a:avLst/>
          </a:prstGeom>
          <a:noFill/>
        </p:spPr>
        <p:txBody>
          <a:bodyPr wrap="square" rtlCol="0">
            <a:spAutoFit/>
          </a:bodyPr>
          <a:lstStyle/>
          <a:p>
            <a:pPr algn="ctr"/>
            <a:r>
              <a:rPr lang="en-GB" sz="5400" dirty="0" smtClean="0">
                <a:solidFill>
                  <a:prstClr val="black"/>
                </a:solidFill>
              </a:rPr>
              <a:t>a </a:t>
            </a:r>
            <a:r>
              <a:rPr lang="en-GB" sz="5400" dirty="0" err="1" smtClean="0">
                <a:solidFill>
                  <a:prstClr val="black"/>
                </a:solidFill>
              </a:rPr>
              <a:t>veces</a:t>
            </a:r>
            <a:endParaRPr lang="en-GB" sz="5400" dirty="0">
              <a:solidFill>
                <a:prstClr val="black"/>
              </a:solidFill>
            </a:endParaRPr>
          </a:p>
        </p:txBody>
      </p:sp>
      <p:sp>
        <p:nvSpPr>
          <p:cNvPr id="18" name="Multiply 17"/>
          <p:cNvSpPr/>
          <p:nvPr/>
        </p:nvSpPr>
        <p:spPr>
          <a:xfrm>
            <a:off x="3007659" y="5836032"/>
            <a:ext cx="2819400" cy="1210088"/>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prstClr val="white"/>
              </a:solidFill>
            </a:endParaRPr>
          </a:p>
        </p:txBody>
      </p:sp>
      <p:sp>
        <p:nvSpPr>
          <p:cNvPr id="35" name="TextBox 34"/>
          <p:cNvSpPr txBox="1"/>
          <p:nvPr/>
        </p:nvSpPr>
        <p:spPr>
          <a:xfrm>
            <a:off x="1750359" y="5253404"/>
            <a:ext cx="5334000" cy="923330"/>
          </a:xfrm>
          <a:prstGeom prst="rect">
            <a:avLst/>
          </a:prstGeom>
          <a:noFill/>
        </p:spPr>
        <p:txBody>
          <a:bodyPr wrap="square" rtlCol="0">
            <a:spAutoFit/>
          </a:bodyPr>
          <a:lstStyle/>
          <a:p>
            <a:pPr algn="ctr"/>
            <a:r>
              <a:rPr lang="en-GB" sz="5400" dirty="0" err="1" smtClean="0">
                <a:solidFill>
                  <a:prstClr val="black"/>
                </a:solidFill>
              </a:rPr>
              <a:t>nunca</a:t>
            </a:r>
            <a:endParaRPr lang="en-GB" sz="5400" dirty="0">
              <a:solidFill>
                <a:prstClr val="black"/>
              </a:solidFill>
            </a:endParaRPr>
          </a:p>
        </p:txBody>
      </p:sp>
      <p:sp>
        <p:nvSpPr>
          <p:cNvPr id="21" name="Rectangle 20"/>
          <p:cNvSpPr/>
          <p:nvPr/>
        </p:nvSpPr>
        <p:spPr>
          <a:xfrm>
            <a:off x="7365733" y="-28897"/>
            <a:ext cx="2766683" cy="1475404"/>
          </a:xfrm>
          <a:prstGeom prst="rect">
            <a:avLst/>
          </a:prstGeom>
        </p:spPr>
        <p:txBody>
          <a:bodyPr wrap="square">
            <a:spAutoFit/>
          </a:bodyPr>
          <a:lstStyle/>
          <a:p>
            <a:pPr>
              <a:lnSpc>
                <a:spcPct val="107000"/>
              </a:lnSpc>
              <a:spcAft>
                <a:spcPts val="800"/>
              </a:spcAft>
            </a:pPr>
            <a:r>
              <a:rPr lang="es-E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Usar </a:t>
            </a:r>
            <a:r>
              <a:rPr lang="es-E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para </a:t>
            </a:r>
            <a:r>
              <a:rPr lang="es-E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comunicarse</a:t>
            </a:r>
            <a:br>
              <a:rPr lang="es-E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s-E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Producir de memoria</a:t>
            </a:r>
            <a:r>
              <a:rPr lang="es-E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s-E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s-E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Producir con ayuda</a:t>
            </a:r>
            <a:r>
              <a:rPr lang="es-E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s-E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s-ES" sz="1400" b="1"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Pronunciar</a:t>
            </a:r>
            <a:r>
              <a:rPr lang="es-E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s-E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s-E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Comprender</a:t>
            </a:r>
            <a:br>
              <a:rPr lang="es-E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s-E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Reconocer</a:t>
            </a:r>
            <a:endParaRPr lang="en-GB"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2" name="Picture 21"/>
          <p:cNvPicPr>
            <a:picLocks noChangeAspect="1"/>
          </p:cNvPicPr>
          <p:nvPr/>
        </p:nvPicPr>
        <p:blipFill>
          <a:blip r:embed="rId3">
            <a:duotone>
              <a:prstClr val="black"/>
              <a:srgbClr val="33CCCC">
                <a:tint val="45000"/>
                <a:satMod val="400000"/>
              </a:srgbClr>
            </a:duotone>
            <a:extLst>
              <a:ext uri="{28A0092B-C50C-407E-A947-70E740481C1C}">
                <a14:useLocalDpi xmlns:a14="http://schemas.microsoft.com/office/drawing/2010/main" val="0"/>
              </a:ext>
            </a:extLst>
          </a:blip>
          <a:stretch>
            <a:fillRect/>
          </a:stretch>
        </p:blipFill>
        <p:spPr>
          <a:xfrm>
            <a:off x="6562757" y="50016"/>
            <a:ext cx="1261504" cy="1261506"/>
          </a:xfrm>
          <a:prstGeom prst="rect">
            <a:avLst/>
          </a:prstGeom>
        </p:spPr>
      </p:pic>
    </p:spTree>
    <p:extLst>
      <p:ext uri="{BB962C8B-B14F-4D97-AF65-F5344CB8AC3E}">
        <p14:creationId xmlns:p14="http://schemas.microsoft.com/office/powerpoint/2010/main" val="1486173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533400"/>
            <a:ext cx="9144000" cy="0"/>
          </a:xfrm>
          <a:prstGeom prst="line">
            <a:avLst/>
          </a:prstGeom>
          <a:ln w="76200">
            <a:solidFill>
              <a:srgbClr val="FF00FF"/>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752600" y="-228600"/>
            <a:ext cx="5334000" cy="923330"/>
          </a:xfrm>
          <a:prstGeom prst="rect">
            <a:avLst/>
          </a:prstGeom>
          <a:noFill/>
        </p:spPr>
        <p:txBody>
          <a:bodyPr wrap="square" rtlCol="0">
            <a:spAutoFit/>
          </a:bodyPr>
          <a:lstStyle/>
          <a:p>
            <a:pPr algn="ctr"/>
            <a:r>
              <a:rPr lang="en-GB" sz="5400" dirty="0">
                <a:solidFill>
                  <a:prstClr val="black"/>
                </a:solidFill>
              </a:rPr>
              <a:t>s</a:t>
            </a:r>
            <a:r>
              <a:rPr lang="en-GB" sz="5400" dirty="0" smtClean="0">
                <a:solidFill>
                  <a:prstClr val="black"/>
                </a:solidFill>
              </a:rPr>
              <a:t>_ _ m _ _ _</a:t>
            </a:r>
            <a:endParaRPr lang="en-GB" sz="5400" dirty="0">
              <a:solidFill>
                <a:prstClr val="black"/>
              </a:solidFill>
            </a:endParaRPr>
          </a:p>
        </p:txBody>
      </p:sp>
      <p:sp>
        <p:nvSpPr>
          <p:cNvPr id="10" name="TextBox 9"/>
          <p:cNvSpPr txBox="1"/>
          <p:nvPr/>
        </p:nvSpPr>
        <p:spPr>
          <a:xfrm>
            <a:off x="0" y="914400"/>
            <a:ext cx="9144000" cy="584775"/>
          </a:xfrm>
          <a:prstGeom prst="rect">
            <a:avLst/>
          </a:prstGeom>
          <a:noFill/>
          <a:ln>
            <a:noFill/>
            <a:prstDash val="dash"/>
          </a:ln>
        </p:spPr>
        <p:txBody>
          <a:bodyPr wrap="square" rtlCol="0">
            <a:spAutoFit/>
          </a:bodyPr>
          <a:lstStyle/>
          <a:p>
            <a:r>
              <a:rPr lang="en-GB" sz="3200" dirty="0" smtClean="0">
                <a:solidFill>
                  <a:srgbClr val="00B0F0"/>
                </a:solidFill>
              </a:rPr>
              <a:t>…………………………………………………………</a:t>
            </a:r>
            <a:endParaRPr lang="en-GB" sz="3200" dirty="0">
              <a:solidFill>
                <a:srgbClr val="00B0F0"/>
              </a:solidFill>
            </a:endParaRPr>
          </a:p>
        </p:txBody>
      </p:sp>
      <p:sp>
        <p:nvSpPr>
          <p:cNvPr id="16" name="TextBox 15"/>
          <p:cNvSpPr txBox="1"/>
          <p:nvPr/>
        </p:nvSpPr>
        <p:spPr>
          <a:xfrm>
            <a:off x="1752600" y="452735"/>
            <a:ext cx="5334000" cy="923330"/>
          </a:xfrm>
          <a:prstGeom prst="rect">
            <a:avLst/>
          </a:prstGeom>
          <a:noFill/>
        </p:spPr>
        <p:txBody>
          <a:bodyPr wrap="square" rtlCol="0">
            <a:spAutoFit/>
          </a:bodyPr>
          <a:lstStyle/>
          <a:p>
            <a:pPr algn="ctr"/>
            <a:r>
              <a:rPr lang="en-GB" sz="5400" dirty="0">
                <a:solidFill>
                  <a:prstClr val="black"/>
                </a:solidFill>
              </a:rPr>
              <a:t>t</a:t>
            </a:r>
            <a:r>
              <a:rPr lang="en-GB" sz="5400" dirty="0" smtClean="0">
                <a:solidFill>
                  <a:prstClr val="black"/>
                </a:solidFill>
              </a:rPr>
              <a:t>_ </a:t>
            </a:r>
            <a:r>
              <a:rPr lang="en-GB" sz="5400" dirty="0" err="1" smtClean="0">
                <a:solidFill>
                  <a:prstClr val="black"/>
                </a:solidFill>
              </a:rPr>
              <a:t>d_s</a:t>
            </a:r>
            <a:r>
              <a:rPr lang="en-GB" sz="5400" dirty="0" smtClean="0">
                <a:solidFill>
                  <a:prstClr val="black"/>
                </a:solidFill>
              </a:rPr>
              <a:t>  l_ _ d_ _ _</a:t>
            </a:r>
            <a:endParaRPr lang="en-GB" sz="5400" dirty="0">
              <a:solidFill>
                <a:prstClr val="black"/>
              </a:solidFill>
            </a:endParaRPr>
          </a:p>
        </p:txBody>
      </p:sp>
      <p:sp>
        <p:nvSpPr>
          <p:cNvPr id="13" name="Freeform 12"/>
          <p:cNvSpPr/>
          <p:nvPr/>
        </p:nvSpPr>
        <p:spPr>
          <a:xfrm>
            <a:off x="-6724" y="1801906"/>
            <a:ext cx="9164171" cy="1042147"/>
          </a:xfrm>
          <a:custGeom>
            <a:avLst/>
            <a:gdLst>
              <a:gd name="connsiteX0" fmla="*/ 0 w 9164171"/>
              <a:gd name="connsiteY0" fmla="*/ 1042147 h 1042147"/>
              <a:gd name="connsiteX1" fmla="*/ 853889 w 9164171"/>
              <a:gd name="connsiteY1" fmla="*/ 26894 h 1042147"/>
              <a:gd name="connsiteX2" fmla="*/ 1680883 w 9164171"/>
              <a:gd name="connsiteY2" fmla="*/ 1028700 h 1042147"/>
              <a:gd name="connsiteX3" fmla="*/ 2575112 w 9164171"/>
              <a:gd name="connsiteY3" fmla="*/ 40341 h 1042147"/>
              <a:gd name="connsiteX4" fmla="*/ 3482789 w 9164171"/>
              <a:gd name="connsiteY4" fmla="*/ 1008529 h 1042147"/>
              <a:gd name="connsiteX5" fmla="*/ 4296336 w 9164171"/>
              <a:gd name="connsiteY5" fmla="*/ 33618 h 1042147"/>
              <a:gd name="connsiteX6" fmla="*/ 5143500 w 9164171"/>
              <a:gd name="connsiteY6" fmla="*/ 1035423 h 1042147"/>
              <a:gd name="connsiteX7" fmla="*/ 6037730 w 9164171"/>
              <a:gd name="connsiteY7" fmla="*/ 33618 h 1042147"/>
              <a:gd name="connsiteX8" fmla="*/ 6905065 w 9164171"/>
              <a:gd name="connsiteY8" fmla="*/ 1028700 h 1042147"/>
              <a:gd name="connsiteX9" fmla="*/ 7624483 w 9164171"/>
              <a:gd name="connsiteY9" fmla="*/ 33618 h 1042147"/>
              <a:gd name="connsiteX10" fmla="*/ 8390965 w 9164171"/>
              <a:gd name="connsiteY10" fmla="*/ 1028700 h 1042147"/>
              <a:gd name="connsiteX11" fmla="*/ 9164171 w 9164171"/>
              <a:gd name="connsiteY11" fmla="*/ 0 h 1042147"/>
              <a:gd name="connsiteX12" fmla="*/ 9164171 w 9164171"/>
              <a:gd name="connsiteY12" fmla="*/ 0 h 104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64171" h="1042147">
                <a:moveTo>
                  <a:pt x="0" y="1042147"/>
                </a:moveTo>
                <a:cubicBezTo>
                  <a:pt x="286871" y="535641"/>
                  <a:pt x="573742" y="29135"/>
                  <a:pt x="853889" y="26894"/>
                </a:cubicBezTo>
                <a:cubicBezTo>
                  <a:pt x="1134036" y="24653"/>
                  <a:pt x="1394013" y="1026459"/>
                  <a:pt x="1680883" y="1028700"/>
                </a:cubicBezTo>
                <a:cubicBezTo>
                  <a:pt x="1967753" y="1030941"/>
                  <a:pt x="2274794" y="43703"/>
                  <a:pt x="2575112" y="40341"/>
                </a:cubicBezTo>
                <a:cubicBezTo>
                  <a:pt x="2875430" y="36979"/>
                  <a:pt x="3195918" y="1009649"/>
                  <a:pt x="3482789" y="1008529"/>
                </a:cubicBezTo>
                <a:cubicBezTo>
                  <a:pt x="3769660" y="1007409"/>
                  <a:pt x="4019551" y="29136"/>
                  <a:pt x="4296336" y="33618"/>
                </a:cubicBezTo>
                <a:cubicBezTo>
                  <a:pt x="4573121" y="38100"/>
                  <a:pt x="4853268" y="1035423"/>
                  <a:pt x="5143500" y="1035423"/>
                </a:cubicBezTo>
                <a:cubicBezTo>
                  <a:pt x="5433732" y="1035423"/>
                  <a:pt x="5744136" y="34738"/>
                  <a:pt x="6037730" y="33618"/>
                </a:cubicBezTo>
                <a:cubicBezTo>
                  <a:pt x="6331324" y="32497"/>
                  <a:pt x="6640606" y="1028700"/>
                  <a:pt x="6905065" y="1028700"/>
                </a:cubicBezTo>
                <a:cubicBezTo>
                  <a:pt x="7169524" y="1028700"/>
                  <a:pt x="7376833" y="33618"/>
                  <a:pt x="7624483" y="33618"/>
                </a:cubicBezTo>
                <a:cubicBezTo>
                  <a:pt x="7872133" y="33618"/>
                  <a:pt x="8134350" y="1034303"/>
                  <a:pt x="8390965" y="1028700"/>
                </a:cubicBezTo>
                <a:cubicBezTo>
                  <a:pt x="8647580" y="1023097"/>
                  <a:pt x="9164171" y="0"/>
                  <a:pt x="9164171" y="0"/>
                </a:cubicBezTo>
                <a:lnTo>
                  <a:pt x="9164171" y="0"/>
                </a:ln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 name="TextBox 23"/>
          <p:cNvSpPr txBox="1"/>
          <p:nvPr/>
        </p:nvSpPr>
        <p:spPr>
          <a:xfrm>
            <a:off x="1750359" y="1753720"/>
            <a:ext cx="6144390" cy="923330"/>
          </a:xfrm>
          <a:prstGeom prst="rect">
            <a:avLst/>
          </a:prstGeom>
          <a:noFill/>
        </p:spPr>
        <p:txBody>
          <a:bodyPr wrap="square" rtlCol="0">
            <a:spAutoFit/>
          </a:bodyPr>
          <a:lstStyle/>
          <a:p>
            <a:pPr algn="ctr"/>
            <a:r>
              <a:rPr lang="en-GB" sz="5400" dirty="0">
                <a:solidFill>
                  <a:prstClr val="black"/>
                </a:solidFill>
              </a:rPr>
              <a:t>n</a:t>
            </a:r>
            <a:r>
              <a:rPr lang="en-GB" sz="5400" dirty="0" smtClean="0">
                <a:solidFill>
                  <a:prstClr val="black"/>
                </a:solidFill>
              </a:rPr>
              <a:t>_ _ _ _ _ m_ _ _ _</a:t>
            </a:r>
            <a:endParaRPr lang="en-GB" sz="5400" dirty="0">
              <a:solidFill>
                <a:prstClr val="black"/>
              </a:solidFill>
            </a:endParaRPr>
          </a:p>
        </p:txBody>
      </p:sp>
      <p:sp>
        <p:nvSpPr>
          <p:cNvPr id="14" name="Freeform 13"/>
          <p:cNvSpPr/>
          <p:nvPr/>
        </p:nvSpPr>
        <p:spPr>
          <a:xfrm>
            <a:off x="1098176" y="3151266"/>
            <a:ext cx="1492624" cy="1120416"/>
          </a:xfrm>
          <a:custGeom>
            <a:avLst/>
            <a:gdLst>
              <a:gd name="connsiteX0" fmla="*/ 0 w 983576"/>
              <a:gd name="connsiteY0" fmla="*/ 397451 h 707642"/>
              <a:gd name="connsiteX1" fmla="*/ 981636 w 983576"/>
              <a:gd name="connsiteY1" fmla="*/ 195745 h 707642"/>
              <a:gd name="connsiteX2" fmla="*/ 268942 w 983576"/>
              <a:gd name="connsiteY2" fmla="*/ 706733 h 707642"/>
              <a:gd name="connsiteX3" fmla="*/ 914400 w 983576"/>
              <a:gd name="connsiteY3" fmla="*/ 47827 h 707642"/>
              <a:gd name="connsiteX4" fmla="*/ 954742 w 983576"/>
              <a:gd name="connsiteY4" fmla="*/ 47827 h 707642"/>
              <a:gd name="connsiteX5" fmla="*/ 954742 w 983576"/>
              <a:gd name="connsiteY5" fmla="*/ 20933 h 70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576" h="707642">
                <a:moveTo>
                  <a:pt x="0" y="397451"/>
                </a:moveTo>
                <a:cubicBezTo>
                  <a:pt x="468406" y="270824"/>
                  <a:pt x="936812" y="144198"/>
                  <a:pt x="981636" y="195745"/>
                </a:cubicBezTo>
                <a:cubicBezTo>
                  <a:pt x="1026460" y="247292"/>
                  <a:pt x="280148" y="731386"/>
                  <a:pt x="268942" y="706733"/>
                </a:cubicBezTo>
                <a:cubicBezTo>
                  <a:pt x="257736" y="682080"/>
                  <a:pt x="800100" y="157645"/>
                  <a:pt x="914400" y="47827"/>
                </a:cubicBezTo>
                <a:cubicBezTo>
                  <a:pt x="1028700" y="-61991"/>
                  <a:pt x="948018" y="52309"/>
                  <a:pt x="954742" y="47827"/>
                </a:cubicBezTo>
                <a:cubicBezTo>
                  <a:pt x="961466" y="43345"/>
                  <a:pt x="958104" y="32139"/>
                  <a:pt x="954742" y="20933"/>
                </a:cubicBezTo>
              </a:path>
            </a:pathLst>
          </a:custGeom>
          <a:no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5" name="Freeform 24"/>
          <p:cNvSpPr/>
          <p:nvPr/>
        </p:nvSpPr>
        <p:spPr>
          <a:xfrm>
            <a:off x="2590800" y="3146784"/>
            <a:ext cx="1492624" cy="1120416"/>
          </a:xfrm>
          <a:custGeom>
            <a:avLst/>
            <a:gdLst>
              <a:gd name="connsiteX0" fmla="*/ 0 w 983576"/>
              <a:gd name="connsiteY0" fmla="*/ 397451 h 707642"/>
              <a:gd name="connsiteX1" fmla="*/ 981636 w 983576"/>
              <a:gd name="connsiteY1" fmla="*/ 195745 h 707642"/>
              <a:gd name="connsiteX2" fmla="*/ 268942 w 983576"/>
              <a:gd name="connsiteY2" fmla="*/ 706733 h 707642"/>
              <a:gd name="connsiteX3" fmla="*/ 914400 w 983576"/>
              <a:gd name="connsiteY3" fmla="*/ 47827 h 707642"/>
              <a:gd name="connsiteX4" fmla="*/ 954742 w 983576"/>
              <a:gd name="connsiteY4" fmla="*/ 47827 h 707642"/>
              <a:gd name="connsiteX5" fmla="*/ 954742 w 983576"/>
              <a:gd name="connsiteY5" fmla="*/ 20933 h 70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576" h="707642">
                <a:moveTo>
                  <a:pt x="0" y="397451"/>
                </a:moveTo>
                <a:cubicBezTo>
                  <a:pt x="468406" y="270824"/>
                  <a:pt x="936812" y="144198"/>
                  <a:pt x="981636" y="195745"/>
                </a:cubicBezTo>
                <a:cubicBezTo>
                  <a:pt x="1026460" y="247292"/>
                  <a:pt x="280148" y="731386"/>
                  <a:pt x="268942" y="706733"/>
                </a:cubicBezTo>
                <a:cubicBezTo>
                  <a:pt x="257736" y="682080"/>
                  <a:pt x="800100" y="157645"/>
                  <a:pt x="914400" y="47827"/>
                </a:cubicBezTo>
                <a:cubicBezTo>
                  <a:pt x="1028700" y="-61991"/>
                  <a:pt x="948018" y="52309"/>
                  <a:pt x="954742" y="47827"/>
                </a:cubicBezTo>
                <a:cubicBezTo>
                  <a:pt x="961466" y="43345"/>
                  <a:pt x="958104" y="32139"/>
                  <a:pt x="954742" y="20933"/>
                </a:cubicBezTo>
              </a:path>
            </a:pathLst>
          </a:custGeom>
          <a:no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6" name="Freeform 25"/>
          <p:cNvSpPr/>
          <p:nvPr/>
        </p:nvSpPr>
        <p:spPr>
          <a:xfrm>
            <a:off x="4191000" y="3146784"/>
            <a:ext cx="1492624" cy="1120416"/>
          </a:xfrm>
          <a:custGeom>
            <a:avLst/>
            <a:gdLst>
              <a:gd name="connsiteX0" fmla="*/ 0 w 983576"/>
              <a:gd name="connsiteY0" fmla="*/ 397451 h 707642"/>
              <a:gd name="connsiteX1" fmla="*/ 981636 w 983576"/>
              <a:gd name="connsiteY1" fmla="*/ 195745 h 707642"/>
              <a:gd name="connsiteX2" fmla="*/ 268942 w 983576"/>
              <a:gd name="connsiteY2" fmla="*/ 706733 h 707642"/>
              <a:gd name="connsiteX3" fmla="*/ 914400 w 983576"/>
              <a:gd name="connsiteY3" fmla="*/ 47827 h 707642"/>
              <a:gd name="connsiteX4" fmla="*/ 954742 w 983576"/>
              <a:gd name="connsiteY4" fmla="*/ 47827 h 707642"/>
              <a:gd name="connsiteX5" fmla="*/ 954742 w 983576"/>
              <a:gd name="connsiteY5" fmla="*/ 20933 h 70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576" h="707642">
                <a:moveTo>
                  <a:pt x="0" y="397451"/>
                </a:moveTo>
                <a:cubicBezTo>
                  <a:pt x="468406" y="270824"/>
                  <a:pt x="936812" y="144198"/>
                  <a:pt x="981636" y="195745"/>
                </a:cubicBezTo>
                <a:cubicBezTo>
                  <a:pt x="1026460" y="247292"/>
                  <a:pt x="280148" y="731386"/>
                  <a:pt x="268942" y="706733"/>
                </a:cubicBezTo>
                <a:cubicBezTo>
                  <a:pt x="257736" y="682080"/>
                  <a:pt x="800100" y="157645"/>
                  <a:pt x="914400" y="47827"/>
                </a:cubicBezTo>
                <a:cubicBezTo>
                  <a:pt x="1028700" y="-61991"/>
                  <a:pt x="948018" y="52309"/>
                  <a:pt x="954742" y="47827"/>
                </a:cubicBezTo>
                <a:cubicBezTo>
                  <a:pt x="961466" y="43345"/>
                  <a:pt x="958104" y="32139"/>
                  <a:pt x="954742" y="20933"/>
                </a:cubicBezTo>
              </a:path>
            </a:pathLst>
          </a:custGeom>
          <a:no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7" name="Freeform 26"/>
          <p:cNvSpPr/>
          <p:nvPr/>
        </p:nvSpPr>
        <p:spPr>
          <a:xfrm>
            <a:off x="5867400" y="3146784"/>
            <a:ext cx="1492624" cy="1120416"/>
          </a:xfrm>
          <a:custGeom>
            <a:avLst/>
            <a:gdLst>
              <a:gd name="connsiteX0" fmla="*/ 0 w 983576"/>
              <a:gd name="connsiteY0" fmla="*/ 397451 h 707642"/>
              <a:gd name="connsiteX1" fmla="*/ 981636 w 983576"/>
              <a:gd name="connsiteY1" fmla="*/ 195745 h 707642"/>
              <a:gd name="connsiteX2" fmla="*/ 268942 w 983576"/>
              <a:gd name="connsiteY2" fmla="*/ 706733 h 707642"/>
              <a:gd name="connsiteX3" fmla="*/ 914400 w 983576"/>
              <a:gd name="connsiteY3" fmla="*/ 47827 h 707642"/>
              <a:gd name="connsiteX4" fmla="*/ 954742 w 983576"/>
              <a:gd name="connsiteY4" fmla="*/ 47827 h 707642"/>
              <a:gd name="connsiteX5" fmla="*/ 954742 w 983576"/>
              <a:gd name="connsiteY5" fmla="*/ 20933 h 70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576" h="707642">
                <a:moveTo>
                  <a:pt x="0" y="397451"/>
                </a:moveTo>
                <a:cubicBezTo>
                  <a:pt x="468406" y="270824"/>
                  <a:pt x="936812" y="144198"/>
                  <a:pt x="981636" y="195745"/>
                </a:cubicBezTo>
                <a:cubicBezTo>
                  <a:pt x="1026460" y="247292"/>
                  <a:pt x="280148" y="731386"/>
                  <a:pt x="268942" y="706733"/>
                </a:cubicBezTo>
                <a:cubicBezTo>
                  <a:pt x="257736" y="682080"/>
                  <a:pt x="800100" y="157645"/>
                  <a:pt x="914400" y="47827"/>
                </a:cubicBezTo>
                <a:cubicBezTo>
                  <a:pt x="1028700" y="-61991"/>
                  <a:pt x="948018" y="52309"/>
                  <a:pt x="954742" y="47827"/>
                </a:cubicBezTo>
                <a:cubicBezTo>
                  <a:pt x="961466" y="43345"/>
                  <a:pt x="958104" y="32139"/>
                  <a:pt x="954742" y="20933"/>
                </a:cubicBezTo>
              </a:path>
            </a:pathLst>
          </a:custGeom>
          <a:no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8" name="TextBox 27"/>
          <p:cNvSpPr txBox="1"/>
          <p:nvPr/>
        </p:nvSpPr>
        <p:spPr>
          <a:xfrm>
            <a:off x="1718983" y="3151120"/>
            <a:ext cx="5334000" cy="923330"/>
          </a:xfrm>
          <a:prstGeom prst="rect">
            <a:avLst/>
          </a:prstGeom>
          <a:noFill/>
        </p:spPr>
        <p:txBody>
          <a:bodyPr wrap="square" rtlCol="0">
            <a:spAutoFit/>
          </a:bodyPr>
          <a:lstStyle/>
          <a:p>
            <a:pPr algn="ctr"/>
            <a:r>
              <a:rPr lang="en-GB" sz="5400" dirty="0" smtClean="0">
                <a:solidFill>
                  <a:prstClr val="black"/>
                </a:solidFill>
              </a:rPr>
              <a:t>a m_ _ _ _ _</a:t>
            </a:r>
            <a:endParaRPr lang="en-GB" sz="5400" dirty="0">
              <a:solidFill>
                <a:prstClr val="black"/>
              </a:solidFill>
            </a:endParaRPr>
          </a:p>
        </p:txBody>
      </p:sp>
      <p:cxnSp>
        <p:nvCxnSpPr>
          <p:cNvPr id="17" name="Straight Connector 16"/>
          <p:cNvCxnSpPr/>
          <p:nvPr/>
        </p:nvCxnSpPr>
        <p:spPr>
          <a:xfrm>
            <a:off x="533400" y="4572000"/>
            <a:ext cx="0" cy="106680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438400" y="4572000"/>
            <a:ext cx="0" cy="106680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419600" y="4572000"/>
            <a:ext cx="0" cy="106680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477000" y="4495800"/>
            <a:ext cx="0" cy="106680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534400" y="4495800"/>
            <a:ext cx="0" cy="106680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750359" y="4374768"/>
            <a:ext cx="5334000" cy="923330"/>
          </a:xfrm>
          <a:prstGeom prst="rect">
            <a:avLst/>
          </a:prstGeom>
          <a:noFill/>
        </p:spPr>
        <p:txBody>
          <a:bodyPr wrap="square" rtlCol="0">
            <a:spAutoFit/>
          </a:bodyPr>
          <a:lstStyle/>
          <a:p>
            <a:pPr algn="ctr"/>
            <a:r>
              <a:rPr lang="en-GB" sz="5400" dirty="0" smtClean="0">
                <a:solidFill>
                  <a:prstClr val="black"/>
                </a:solidFill>
              </a:rPr>
              <a:t>a v_ _ _ _</a:t>
            </a:r>
            <a:endParaRPr lang="en-GB" sz="5400" dirty="0">
              <a:solidFill>
                <a:prstClr val="black"/>
              </a:solidFill>
            </a:endParaRPr>
          </a:p>
        </p:txBody>
      </p:sp>
      <p:sp>
        <p:nvSpPr>
          <p:cNvPr id="18" name="Multiply 17"/>
          <p:cNvSpPr/>
          <p:nvPr/>
        </p:nvSpPr>
        <p:spPr>
          <a:xfrm>
            <a:off x="3007659" y="5836032"/>
            <a:ext cx="2819400" cy="1210088"/>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prstClr val="white"/>
              </a:solidFill>
            </a:endParaRPr>
          </a:p>
        </p:txBody>
      </p:sp>
      <p:sp>
        <p:nvSpPr>
          <p:cNvPr id="35" name="TextBox 34"/>
          <p:cNvSpPr txBox="1"/>
          <p:nvPr/>
        </p:nvSpPr>
        <p:spPr>
          <a:xfrm>
            <a:off x="1750359" y="5253404"/>
            <a:ext cx="5334000" cy="923330"/>
          </a:xfrm>
          <a:prstGeom prst="rect">
            <a:avLst/>
          </a:prstGeom>
          <a:noFill/>
        </p:spPr>
        <p:txBody>
          <a:bodyPr wrap="square" rtlCol="0">
            <a:spAutoFit/>
          </a:bodyPr>
          <a:lstStyle/>
          <a:p>
            <a:pPr algn="ctr"/>
            <a:r>
              <a:rPr lang="en-GB" sz="5400" dirty="0">
                <a:solidFill>
                  <a:prstClr val="black"/>
                </a:solidFill>
              </a:rPr>
              <a:t>n</a:t>
            </a:r>
            <a:r>
              <a:rPr lang="en-GB" sz="5400" dirty="0" smtClean="0">
                <a:solidFill>
                  <a:prstClr val="black"/>
                </a:solidFill>
              </a:rPr>
              <a:t>_ _ _ _</a:t>
            </a:r>
            <a:endParaRPr lang="en-GB" sz="5400" dirty="0">
              <a:solidFill>
                <a:prstClr val="black"/>
              </a:solidFill>
            </a:endParaRPr>
          </a:p>
        </p:txBody>
      </p:sp>
      <p:sp>
        <p:nvSpPr>
          <p:cNvPr id="21" name="Rectangle 20"/>
          <p:cNvSpPr/>
          <p:nvPr/>
        </p:nvSpPr>
        <p:spPr>
          <a:xfrm>
            <a:off x="7365733" y="-28897"/>
            <a:ext cx="2766683" cy="1475404"/>
          </a:xfrm>
          <a:prstGeom prst="rect">
            <a:avLst/>
          </a:prstGeom>
        </p:spPr>
        <p:txBody>
          <a:bodyPr wrap="square">
            <a:spAutoFit/>
          </a:bodyPr>
          <a:lstStyle/>
          <a:p>
            <a:pPr>
              <a:lnSpc>
                <a:spcPct val="107000"/>
              </a:lnSpc>
              <a:spcAft>
                <a:spcPts val="800"/>
              </a:spcAft>
            </a:pPr>
            <a:r>
              <a:rPr lang="es-E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Usar </a:t>
            </a:r>
            <a:r>
              <a:rPr lang="es-E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para </a:t>
            </a:r>
            <a:r>
              <a:rPr lang="es-E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comunicarse</a:t>
            </a:r>
            <a:br>
              <a:rPr lang="es-E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s-E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Producir de memoria</a:t>
            </a:r>
            <a:r>
              <a:rPr lang="es-E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s-E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s-ES" sz="1400" b="1"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Producir con ayuda</a:t>
            </a:r>
            <a:r>
              <a:rPr lang="es-E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s-E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s-E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Pronunciar</a:t>
            </a:r>
            <a:r>
              <a:rPr lang="es-E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s-E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s-E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Comprender</a:t>
            </a:r>
            <a:br>
              <a:rPr lang="es-E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s-E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Reconocer</a:t>
            </a:r>
            <a:endParaRPr lang="en-GB"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2" name="Picture 21"/>
          <p:cNvPicPr>
            <a:picLocks noChangeAspect="1"/>
          </p:cNvPicPr>
          <p:nvPr/>
        </p:nvPicPr>
        <p:blipFill>
          <a:blip r:embed="rId2">
            <a:duotone>
              <a:prstClr val="black"/>
              <a:srgbClr val="33CCCC">
                <a:tint val="45000"/>
                <a:satMod val="400000"/>
              </a:srgbClr>
            </a:duotone>
            <a:extLst>
              <a:ext uri="{28A0092B-C50C-407E-A947-70E740481C1C}">
                <a14:useLocalDpi xmlns:a14="http://schemas.microsoft.com/office/drawing/2010/main" val="0"/>
              </a:ext>
            </a:extLst>
          </a:blip>
          <a:stretch>
            <a:fillRect/>
          </a:stretch>
        </p:blipFill>
        <p:spPr>
          <a:xfrm>
            <a:off x="6562757" y="50016"/>
            <a:ext cx="1261504" cy="1261506"/>
          </a:xfrm>
          <a:prstGeom prst="rect">
            <a:avLst/>
          </a:prstGeom>
        </p:spPr>
      </p:pic>
    </p:spTree>
    <p:extLst>
      <p:ext uri="{BB962C8B-B14F-4D97-AF65-F5344CB8AC3E}">
        <p14:creationId xmlns:p14="http://schemas.microsoft.com/office/powerpoint/2010/main" val="36799389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533400"/>
            <a:ext cx="9144000" cy="0"/>
          </a:xfrm>
          <a:prstGeom prst="line">
            <a:avLst/>
          </a:prstGeom>
          <a:ln w="76200">
            <a:solidFill>
              <a:srgbClr val="FF00FF"/>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914400"/>
            <a:ext cx="9144000" cy="584775"/>
          </a:xfrm>
          <a:prstGeom prst="rect">
            <a:avLst/>
          </a:prstGeom>
          <a:noFill/>
          <a:ln>
            <a:noFill/>
            <a:prstDash val="dash"/>
          </a:ln>
        </p:spPr>
        <p:txBody>
          <a:bodyPr wrap="square" rtlCol="0">
            <a:spAutoFit/>
          </a:bodyPr>
          <a:lstStyle/>
          <a:p>
            <a:r>
              <a:rPr lang="en-GB" sz="3200" dirty="0" smtClean="0">
                <a:solidFill>
                  <a:srgbClr val="00B0F0"/>
                </a:solidFill>
              </a:rPr>
              <a:t>…………………………………………………………</a:t>
            </a:r>
            <a:endParaRPr lang="en-GB" sz="3200" dirty="0">
              <a:solidFill>
                <a:srgbClr val="00B0F0"/>
              </a:solidFill>
            </a:endParaRPr>
          </a:p>
        </p:txBody>
      </p:sp>
      <p:sp>
        <p:nvSpPr>
          <p:cNvPr id="13" name="Freeform 12"/>
          <p:cNvSpPr/>
          <p:nvPr/>
        </p:nvSpPr>
        <p:spPr>
          <a:xfrm>
            <a:off x="-6724" y="1801906"/>
            <a:ext cx="9164171" cy="1042147"/>
          </a:xfrm>
          <a:custGeom>
            <a:avLst/>
            <a:gdLst>
              <a:gd name="connsiteX0" fmla="*/ 0 w 9164171"/>
              <a:gd name="connsiteY0" fmla="*/ 1042147 h 1042147"/>
              <a:gd name="connsiteX1" fmla="*/ 853889 w 9164171"/>
              <a:gd name="connsiteY1" fmla="*/ 26894 h 1042147"/>
              <a:gd name="connsiteX2" fmla="*/ 1680883 w 9164171"/>
              <a:gd name="connsiteY2" fmla="*/ 1028700 h 1042147"/>
              <a:gd name="connsiteX3" fmla="*/ 2575112 w 9164171"/>
              <a:gd name="connsiteY3" fmla="*/ 40341 h 1042147"/>
              <a:gd name="connsiteX4" fmla="*/ 3482789 w 9164171"/>
              <a:gd name="connsiteY4" fmla="*/ 1008529 h 1042147"/>
              <a:gd name="connsiteX5" fmla="*/ 4296336 w 9164171"/>
              <a:gd name="connsiteY5" fmla="*/ 33618 h 1042147"/>
              <a:gd name="connsiteX6" fmla="*/ 5143500 w 9164171"/>
              <a:gd name="connsiteY6" fmla="*/ 1035423 h 1042147"/>
              <a:gd name="connsiteX7" fmla="*/ 6037730 w 9164171"/>
              <a:gd name="connsiteY7" fmla="*/ 33618 h 1042147"/>
              <a:gd name="connsiteX8" fmla="*/ 6905065 w 9164171"/>
              <a:gd name="connsiteY8" fmla="*/ 1028700 h 1042147"/>
              <a:gd name="connsiteX9" fmla="*/ 7624483 w 9164171"/>
              <a:gd name="connsiteY9" fmla="*/ 33618 h 1042147"/>
              <a:gd name="connsiteX10" fmla="*/ 8390965 w 9164171"/>
              <a:gd name="connsiteY10" fmla="*/ 1028700 h 1042147"/>
              <a:gd name="connsiteX11" fmla="*/ 9164171 w 9164171"/>
              <a:gd name="connsiteY11" fmla="*/ 0 h 1042147"/>
              <a:gd name="connsiteX12" fmla="*/ 9164171 w 9164171"/>
              <a:gd name="connsiteY12" fmla="*/ 0 h 104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64171" h="1042147">
                <a:moveTo>
                  <a:pt x="0" y="1042147"/>
                </a:moveTo>
                <a:cubicBezTo>
                  <a:pt x="286871" y="535641"/>
                  <a:pt x="573742" y="29135"/>
                  <a:pt x="853889" y="26894"/>
                </a:cubicBezTo>
                <a:cubicBezTo>
                  <a:pt x="1134036" y="24653"/>
                  <a:pt x="1394013" y="1026459"/>
                  <a:pt x="1680883" y="1028700"/>
                </a:cubicBezTo>
                <a:cubicBezTo>
                  <a:pt x="1967753" y="1030941"/>
                  <a:pt x="2274794" y="43703"/>
                  <a:pt x="2575112" y="40341"/>
                </a:cubicBezTo>
                <a:cubicBezTo>
                  <a:pt x="2875430" y="36979"/>
                  <a:pt x="3195918" y="1009649"/>
                  <a:pt x="3482789" y="1008529"/>
                </a:cubicBezTo>
                <a:cubicBezTo>
                  <a:pt x="3769660" y="1007409"/>
                  <a:pt x="4019551" y="29136"/>
                  <a:pt x="4296336" y="33618"/>
                </a:cubicBezTo>
                <a:cubicBezTo>
                  <a:pt x="4573121" y="38100"/>
                  <a:pt x="4853268" y="1035423"/>
                  <a:pt x="5143500" y="1035423"/>
                </a:cubicBezTo>
                <a:cubicBezTo>
                  <a:pt x="5433732" y="1035423"/>
                  <a:pt x="5744136" y="34738"/>
                  <a:pt x="6037730" y="33618"/>
                </a:cubicBezTo>
                <a:cubicBezTo>
                  <a:pt x="6331324" y="32497"/>
                  <a:pt x="6640606" y="1028700"/>
                  <a:pt x="6905065" y="1028700"/>
                </a:cubicBezTo>
                <a:cubicBezTo>
                  <a:pt x="7169524" y="1028700"/>
                  <a:pt x="7376833" y="33618"/>
                  <a:pt x="7624483" y="33618"/>
                </a:cubicBezTo>
                <a:cubicBezTo>
                  <a:pt x="7872133" y="33618"/>
                  <a:pt x="8134350" y="1034303"/>
                  <a:pt x="8390965" y="1028700"/>
                </a:cubicBezTo>
                <a:cubicBezTo>
                  <a:pt x="8647580" y="1023097"/>
                  <a:pt x="9164171" y="0"/>
                  <a:pt x="9164171" y="0"/>
                </a:cubicBezTo>
                <a:lnTo>
                  <a:pt x="9164171" y="0"/>
                </a:ln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Freeform 13"/>
          <p:cNvSpPr/>
          <p:nvPr/>
        </p:nvSpPr>
        <p:spPr>
          <a:xfrm>
            <a:off x="1098176" y="3151266"/>
            <a:ext cx="1492624" cy="1120416"/>
          </a:xfrm>
          <a:custGeom>
            <a:avLst/>
            <a:gdLst>
              <a:gd name="connsiteX0" fmla="*/ 0 w 983576"/>
              <a:gd name="connsiteY0" fmla="*/ 397451 h 707642"/>
              <a:gd name="connsiteX1" fmla="*/ 981636 w 983576"/>
              <a:gd name="connsiteY1" fmla="*/ 195745 h 707642"/>
              <a:gd name="connsiteX2" fmla="*/ 268942 w 983576"/>
              <a:gd name="connsiteY2" fmla="*/ 706733 h 707642"/>
              <a:gd name="connsiteX3" fmla="*/ 914400 w 983576"/>
              <a:gd name="connsiteY3" fmla="*/ 47827 h 707642"/>
              <a:gd name="connsiteX4" fmla="*/ 954742 w 983576"/>
              <a:gd name="connsiteY4" fmla="*/ 47827 h 707642"/>
              <a:gd name="connsiteX5" fmla="*/ 954742 w 983576"/>
              <a:gd name="connsiteY5" fmla="*/ 20933 h 70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576" h="707642">
                <a:moveTo>
                  <a:pt x="0" y="397451"/>
                </a:moveTo>
                <a:cubicBezTo>
                  <a:pt x="468406" y="270824"/>
                  <a:pt x="936812" y="144198"/>
                  <a:pt x="981636" y="195745"/>
                </a:cubicBezTo>
                <a:cubicBezTo>
                  <a:pt x="1026460" y="247292"/>
                  <a:pt x="280148" y="731386"/>
                  <a:pt x="268942" y="706733"/>
                </a:cubicBezTo>
                <a:cubicBezTo>
                  <a:pt x="257736" y="682080"/>
                  <a:pt x="800100" y="157645"/>
                  <a:pt x="914400" y="47827"/>
                </a:cubicBezTo>
                <a:cubicBezTo>
                  <a:pt x="1028700" y="-61991"/>
                  <a:pt x="948018" y="52309"/>
                  <a:pt x="954742" y="47827"/>
                </a:cubicBezTo>
                <a:cubicBezTo>
                  <a:pt x="961466" y="43345"/>
                  <a:pt x="958104" y="32139"/>
                  <a:pt x="954742" y="20933"/>
                </a:cubicBezTo>
              </a:path>
            </a:pathLst>
          </a:custGeom>
          <a:no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5" name="Freeform 24"/>
          <p:cNvSpPr/>
          <p:nvPr/>
        </p:nvSpPr>
        <p:spPr>
          <a:xfrm>
            <a:off x="2590800" y="3146784"/>
            <a:ext cx="1492624" cy="1120416"/>
          </a:xfrm>
          <a:custGeom>
            <a:avLst/>
            <a:gdLst>
              <a:gd name="connsiteX0" fmla="*/ 0 w 983576"/>
              <a:gd name="connsiteY0" fmla="*/ 397451 h 707642"/>
              <a:gd name="connsiteX1" fmla="*/ 981636 w 983576"/>
              <a:gd name="connsiteY1" fmla="*/ 195745 h 707642"/>
              <a:gd name="connsiteX2" fmla="*/ 268942 w 983576"/>
              <a:gd name="connsiteY2" fmla="*/ 706733 h 707642"/>
              <a:gd name="connsiteX3" fmla="*/ 914400 w 983576"/>
              <a:gd name="connsiteY3" fmla="*/ 47827 h 707642"/>
              <a:gd name="connsiteX4" fmla="*/ 954742 w 983576"/>
              <a:gd name="connsiteY4" fmla="*/ 47827 h 707642"/>
              <a:gd name="connsiteX5" fmla="*/ 954742 w 983576"/>
              <a:gd name="connsiteY5" fmla="*/ 20933 h 70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576" h="707642">
                <a:moveTo>
                  <a:pt x="0" y="397451"/>
                </a:moveTo>
                <a:cubicBezTo>
                  <a:pt x="468406" y="270824"/>
                  <a:pt x="936812" y="144198"/>
                  <a:pt x="981636" y="195745"/>
                </a:cubicBezTo>
                <a:cubicBezTo>
                  <a:pt x="1026460" y="247292"/>
                  <a:pt x="280148" y="731386"/>
                  <a:pt x="268942" y="706733"/>
                </a:cubicBezTo>
                <a:cubicBezTo>
                  <a:pt x="257736" y="682080"/>
                  <a:pt x="800100" y="157645"/>
                  <a:pt x="914400" y="47827"/>
                </a:cubicBezTo>
                <a:cubicBezTo>
                  <a:pt x="1028700" y="-61991"/>
                  <a:pt x="948018" y="52309"/>
                  <a:pt x="954742" y="47827"/>
                </a:cubicBezTo>
                <a:cubicBezTo>
                  <a:pt x="961466" y="43345"/>
                  <a:pt x="958104" y="32139"/>
                  <a:pt x="954742" y="20933"/>
                </a:cubicBezTo>
              </a:path>
            </a:pathLst>
          </a:custGeom>
          <a:no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6" name="Freeform 25"/>
          <p:cNvSpPr/>
          <p:nvPr/>
        </p:nvSpPr>
        <p:spPr>
          <a:xfrm>
            <a:off x="4191000" y="3146784"/>
            <a:ext cx="1492624" cy="1120416"/>
          </a:xfrm>
          <a:custGeom>
            <a:avLst/>
            <a:gdLst>
              <a:gd name="connsiteX0" fmla="*/ 0 w 983576"/>
              <a:gd name="connsiteY0" fmla="*/ 397451 h 707642"/>
              <a:gd name="connsiteX1" fmla="*/ 981636 w 983576"/>
              <a:gd name="connsiteY1" fmla="*/ 195745 h 707642"/>
              <a:gd name="connsiteX2" fmla="*/ 268942 w 983576"/>
              <a:gd name="connsiteY2" fmla="*/ 706733 h 707642"/>
              <a:gd name="connsiteX3" fmla="*/ 914400 w 983576"/>
              <a:gd name="connsiteY3" fmla="*/ 47827 h 707642"/>
              <a:gd name="connsiteX4" fmla="*/ 954742 w 983576"/>
              <a:gd name="connsiteY4" fmla="*/ 47827 h 707642"/>
              <a:gd name="connsiteX5" fmla="*/ 954742 w 983576"/>
              <a:gd name="connsiteY5" fmla="*/ 20933 h 70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576" h="707642">
                <a:moveTo>
                  <a:pt x="0" y="397451"/>
                </a:moveTo>
                <a:cubicBezTo>
                  <a:pt x="468406" y="270824"/>
                  <a:pt x="936812" y="144198"/>
                  <a:pt x="981636" y="195745"/>
                </a:cubicBezTo>
                <a:cubicBezTo>
                  <a:pt x="1026460" y="247292"/>
                  <a:pt x="280148" y="731386"/>
                  <a:pt x="268942" y="706733"/>
                </a:cubicBezTo>
                <a:cubicBezTo>
                  <a:pt x="257736" y="682080"/>
                  <a:pt x="800100" y="157645"/>
                  <a:pt x="914400" y="47827"/>
                </a:cubicBezTo>
                <a:cubicBezTo>
                  <a:pt x="1028700" y="-61991"/>
                  <a:pt x="948018" y="52309"/>
                  <a:pt x="954742" y="47827"/>
                </a:cubicBezTo>
                <a:cubicBezTo>
                  <a:pt x="961466" y="43345"/>
                  <a:pt x="958104" y="32139"/>
                  <a:pt x="954742" y="20933"/>
                </a:cubicBezTo>
              </a:path>
            </a:pathLst>
          </a:custGeom>
          <a:no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7" name="Freeform 26"/>
          <p:cNvSpPr/>
          <p:nvPr/>
        </p:nvSpPr>
        <p:spPr>
          <a:xfrm>
            <a:off x="5867400" y="3146784"/>
            <a:ext cx="1492624" cy="1120416"/>
          </a:xfrm>
          <a:custGeom>
            <a:avLst/>
            <a:gdLst>
              <a:gd name="connsiteX0" fmla="*/ 0 w 983576"/>
              <a:gd name="connsiteY0" fmla="*/ 397451 h 707642"/>
              <a:gd name="connsiteX1" fmla="*/ 981636 w 983576"/>
              <a:gd name="connsiteY1" fmla="*/ 195745 h 707642"/>
              <a:gd name="connsiteX2" fmla="*/ 268942 w 983576"/>
              <a:gd name="connsiteY2" fmla="*/ 706733 h 707642"/>
              <a:gd name="connsiteX3" fmla="*/ 914400 w 983576"/>
              <a:gd name="connsiteY3" fmla="*/ 47827 h 707642"/>
              <a:gd name="connsiteX4" fmla="*/ 954742 w 983576"/>
              <a:gd name="connsiteY4" fmla="*/ 47827 h 707642"/>
              <a:gd name="connsiteX5" fmla="*/ 954742 w 983576"/>
              <a:gd name="connsiteY5" fmla="*/ 20933 h 70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576" h="707642">
                <a:moveTo>
                  <a:pt x="0" y="397451"/>
                </a:moveTo>
                <a:cubicBezTo>
                  <a:pt x="468406" y="270824"/>
                  <a:pt x="936812" y="144198"/>
                  <a:pt x="981636" y="195745"/>
                </a:cubicBezTo>
                <a:cubicBezTo>
                  <a:pt x="1026460" y="247292"/>
                  <a:pt x="280148" y="731386"/>
                  <a:pt x="268942" y="706733"/>
                </a:cubicBezTo>
                <a:cubicBezTo>
                  <a:pt x="257736" y="682080"/>
                  <a:pt x="800100" y="157645"/>
                  <a:pt x="914400" y="47827"/>
                </a:cubicBezTo>
                <a:cubicBezTo>
                  <a:pt x="1028700" y="-61991"/>
                  <a:pt x="948018" y="52309"/>
                  <a:pt x="954742" y="47827"/>
                </a:cubicBezTo>
                <a:cubicBezTo>
                  <a:pt x="961466" y="43345"/>
                  <a:pt x="958104" y="32139"/>
                  <a:pt x="954742" y="20933"/>
                </a:cubicBezTo>
              </a:path>
            </a:pathLst>
          </a:custGeom>
          <a:no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7" name="Straight Connector 16"/>
          <p:cNvCxnSpPr/>
          <p:nvPr/>
        </p:nvCxnSpPr>
        <p:spPr>
          <a:xfrm>
            <a:off x="533400" y="4572000"/>
            <a:ext cx="0" cy="106680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438400" y="4572000"/>
            <a:ext cx="0" cy="106680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419600" y="4572000"/>
            <a:ext cx="0" cy="106680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477000" y="4495800"/>
            <a:ext cx="0" cy="106680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534400" y="4495800"/>
            <a:ext cx="0" cy="106680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8" name="Multiply 17"/>
          <p:cNvSpPr/>
          <p:nvPr/>
        </p:nvSpPr>
        <p:spPr>
          <a:xfrm>
            <a:off x="3007659" y="5836032"/>
            <a:ext cx="2819400" cy="1210088"/>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prstClr val="white"/>
              </a:solidFill>
            </a:endParaRPr>
          </a:p>
        </p:txBody>
      </p:sp>
      <p:sp>
        <p:nvSpPr>
          <p:cNvPr id="19" name="Rectangle 18"/>
          <p:cNvSpPr/>
          <p:nvPr/>
        </p:nvSpPr>
        <p:spPr>
          <a:xfrm>
            <a:off x="7365733" y="-28897"/>
            <a:ext cx="2766683" cy="1475404"/>
          </a:xfrm>
          <a:prstGeom prst="rect">
            <a:avLst/>
          </a:prstGeom>
        </p:spPr>
        <p:txBody>
          <a:bodyPr wrap="square">
            <a:spAutoFit/>
          </a:bodyPr>
          <a:lstStyle/>
          <a:p>
            <a:pPr>
              <a:lnSpc>
                <a:spcPct val="107000"/>
              </a:lnSpc>
              <a:spcAft>
                <a:spcPts val="800"/>
              </a:spcAft>
            </a:pPr>
            <a:r>
              <a:rPr lang="es-E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Usar </a:t>
            </a:r>
            <a:r>
              <a:rPr lang="es-E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para </a:t>
            </a:r>
            <a:r>
              <a:rPr lang="es-E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comunicarse</a:t>
            </a:r>
            <a:br>
              <a:rPr lang="es-E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s-ES" sz="1400" b="1"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Producir de memoria</a:t>
            </a:r>
            <a:r>
              <a:rPr lang="es-E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s-E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s-E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Producir con ayuda</a:t>
            </a:r>
            <a:r>
              <a:rPr lang="es-E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s-E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s-E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Pronunciar</a:t>
            </a:r>
            <a:r>
              <a:rPr lang="es-E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s-E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s-E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Comprender</a:t>
            </a:r>
            <a:br>
              <a:rPr lang="es-E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s-E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Reconocer</a:t>
            </a:r>
            <a:endParaRPr lang="en-GB"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9"/>
          <p:cNvPicPr>
            <a:picLocks noChangeAspect="1"/>
          </p:cNvPicPr>
          <p:nvPr/>
        </p:nvPicPr>
        <p:blipFill>
          <a:blip r:embed="rId2">
            <a:duotone>
              <a:prstClr val="black"/>
              <a:srgbClr val="33CCCC">
                <a:tint val="45000"/>
                <a:satMod val="400000"/>
              </a:srgbClr>
            </a:duotone>
            <a:extLst>
              <a:ext uri="{28A0092B-C50C-407E-A947-70E740481C1C}">
                <a14:useLocalDpi xmlns:a14="http://schemas.microsoft.com/office/drawing/2010/main" val="0"/>
              </a:ext>
            </a:extLst>
          </a:blip>
          <a:stretch>
            <a:fillRect/>
          </a:stretch>
        </p:blipFill>
        <p:spPr>
          <a:xfrm>
            <a:off x="6562757" y="50016"/>
            <a:ext cx="1261504" cy="1261506"/>
          </a:xfrm>
          <a:prstGeom prst="rect">
            <a:avLst/>
          </a:prstGeom>
        </p:spPr>
      </p:pic>
    </p:spTree>
    <p:extLst>
      <p:ext uri="{BB962C8B-B14F-4D97-AF65-F5344CB8AC3E}">
        <p14:creationId xmlns:p14="http://schemas.microsoft.com/office/powerpoint/2010/main" val="35745373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08" t="45244" r="5590" b="22375"/>
          <a:stretch/>
        </p:blipFill>
        <p:spPr>
          <a:xfrm rot="10800000">
            <a:off x="168939" y="1525420"/>
            <a:ext cx="8975061" cy="4082143"/>
          </a:xfrm>
          <a:prstGeom prst="rect">
            <a:avLst/>
          </a:prstGeom>
        </p:spPr>
      </p:pic>
      <p:sp>
        <p:nvSpPr>
          <p:cNvPr id="3" name="Oval 2"/>
          <p:cNvSpPr/>
          <p:nvPr/>
        </p:nvSpPr>
        <p:spPr>
          <a:xfrm>
            <a:off x="7625443" y="2292864"/>
            <a:ext cx="947057" cy="42454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Oval 3"/>
          <p:cNvSpPr/>
          <p:nvPr/>
        </p:nvSpPr>
        <p:spPr>
          <a:xfrm>
            <a:off x="4182940" y="2717407"/>
            <a:ext cx="1728003" cy="42454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Oval 4"/>
          <p:cNvSpPr/>
          <p:nvPr/>
        </p:nvSpPr>
        <p:spPr>
          <a:xfrm>
            <a:off x="755354" y="3141950"/>
            <a:ext cx="947057" cy="42454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Oval 5"/>
          <p:cNvSpPr/>
          <p:nvPr/>
        </p:nvSpPr>
        <p:spPr>
          <a:xfrm>
            <a:off x="7641772" y="4649621"/>
            <a:ext cx="947057" cy="42454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p:nvSpPr>
        <p:spPr>
          <a:xfrm>
            <a:off x="7365733" y="-28897"/>
            <a:ext cx="2766683" cy="1475404"/>
          </a:xfrm>
          <a:prstGeom prst="rect">
            <a:avLst/>
          </a:prstGeom>
        </p:spPr>
        <p:txBody>
          <a:bodyPr wrap="square">
            <a:spAutoFit/>
          </a:bodyPr>
          <a:lstStyle/>
          <a:p>
            <a:pPr>
              <a:lnSpc>
                <a:spcPct val="107000"/>
              </a:lnSpc>
              <a:spcAft>
                <a:spcPts val="800"/>
              </a:spcAft>
            </a:pPr>
            <a:r>
              <a:rPr lang="es-ES" sz="1400" b="1" u="sng"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Usar </a:t>
            </a:r>
            <a:r>
              <a:rPr lang="es-ES" sz="1400" b="1"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para </a:t>
            </a:r>
            <a:r>
              <a:rPr lang="es-ES" sz="1400" b="1" u="sng"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comunicarse</a:t>
            </a:r>
            <a:r>
              <a:rPr lang="es-E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s-E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s-E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Producir de memoria</a:t>
            </a:r>
            <a:r>
              <a:rPr lang="es-E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s-E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s-E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Producir con ayuda</a:t>
            </a:r>
            <a:r>
              <a:rPr lang="es-E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s-E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s-E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Pronunciar</a:t>
            </a:r>
            <a:r>
              <a:rPr lang="es-E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s-E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s-E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Comprender</a:t>
            </a:r>
            <a:br>
              <a:rPr lang="es-E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s-E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Reconocer</a:t>
            </a:r>
            <a:endParaRPr lang="en-GB"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4">
            <a:duotone>
              <a:prstClr val="black"/>
              <a:srgbClr val="33CCCC">
                <a:tint val="45000"/>
                <a:satMod val="400000"/>
              </a:srgbClr>
            </a:duotone>
            <a:extLst>
              <a:ext uri="{28A0092B-C50C-407E-A947-70E740481C1C}">
                <a14:useLocalDpi xmlns:a14="http://schemas.microsoft.com/office/drawing/2010/main" val="0"/>
              </a:ext>
            </a:extLst>
          </a:blip>
          <a:stretch>
            <a:fillRect/>
          </a:stretch>
        </p:blipFill>
        <p:spPr>
          <a:xfrm>
            <a:off x="6546428" y="50016"/>
            <a:ext cx="1261504" cy="1261506"/>
          </a:xfrm>
          <a:prstGeom prst="rect">
            <a:avLst/>
          </a:prstGeom>
        </p:spPr>
      </p:pic>
    </p:spTree>
    <p:extLst>
      <p:ext uri="{BB962C8B-B14F-4D97-AF65-F5344CB8AC3E}">
        <p14:creationId xmlns:p14="http://schemas.microsoft.com/office/powerpoint/2010/main" val="114020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6062" y="206059"/>
            <a:ext cx="8783392" cy="6186309"/>
          </a:xfrm>
          <a:prstGeom prst="rect">
            <a:avLst/>
          </a:prstGeom>
          <a:noFill/>
        </p:spPr>
        <p:txBody>
          <a:bodyPr wrap="square" rtlCol="0">
            <a:spAutoFit/>
          </a:bodyPr>
          <a:lstStyle/>
          <a:p>
            <a:r>
              <a:rPr lang="en-GB" sz="2200" b="1" dirty="0" smtClean="0">
                <a:solidFill>
                  <a:prstClr val="black"/>
                </a:solidFill>
              </a:rPr>
              <a:t>Vocabulary testing at KS3</a:t>
            </a:r>
          </a:p>
          <a:p>
            <a:pPr marL="342900" indent="-342900">
              <a:buFont typeface="Arial" panose="020B0604020202020204" pitchFamily="34" charset="0"/>
              <a:buChar char="•"/>
            </a:pPr>
            <a:r>
              <a:rPr lang="en-GB" sz="2200" dirty="0" smtClean="0">
                <a:solidFill>
                  <a:prstClr val="black"/>
                </a:solidFill>
              </a:rPr>
              <a:t>Vocabulary learning homework &amp; testing every two weeks.</a:t>
            </a:r>
          </a:p>
          <a:p>
            <a:pPr marL="342900" indent="-342900">
              <a:buFont typeface="Arial" panose="020B0604020202020204" pitchFamily="34" charset="0"/>
              <a:buChar char="•"/>
            </a:pPr>
            <a:r>
              <a:rPr lang="en-GB" sz="2200" dirty="0" smtClean="0">
                <a:solidFill>
                  <a:prstClr val="black"/>
                </a:solidFill>
              </a:rPr>
              <a:t>15 words set, 10 words tested (10 words set for SL/lower sets).</a:t>
            </a:r>
          </a:p>
          <a:p>
            <a:pPr marL="342900" indent="-342900">
              <a:buFont typeface="Arial" panose="020B0604020202020204" pitchFamily="34" charset="0"/>
              <a:buChar char="•"/>
            </a:pPr>
            <a:r>
              <a:rPr lang="en-GB" sz="2200" dirty="0" smtClean="0">
                <a:solidFill>
                  <a:prstClr val="black"/>
                </a:solidFill>
              </a:rPr>
              <a:t>Common Quizlet lists for all groups to facilitate smooth transfers.</a:t>
            </a:r>
          </a:p>
          <a:p>
            <a:pPr marL="342900" indent="-342900">
              <a:buFont typeface="Arial" panose="020B0604020202020204" pitchFamily="34" charset="0"/>
              <a:buChar char="•"/>
            </a:pPr>
            <a:r>
              <a:rPr lang="en-GB" sz="2200" dirty="0" smtClean="0">
                <a:solidFill>
                  <a:prstClr val="black"/>
                </a:solidFill>
              </a:rPr>
              <a:t>Possibility of additional lists with extra vocabulary for keen beans.</a:t>
            </a:r>
          </a:p>
          <a:p>
            <a:pPr marL="342900" indent="-342900">
              <a:buFont typeface="Arial" panose="020B0604020202020204" pitchFamily="34" charset="0"/>
              <a:buChar char="•"/>
            </a:pPr>
            <a:r>
              <a:rPr lang="en-GB" sz="2200" dirty="0" smtClean="0">
                <a:solidFill>
                  <a:prstClr val="black"/>
                </a:solidFill>
              </a:rPr>
              <a:t>All tests marked out of 20 and 14/20 is pass mark.</a:t>
            </a:r>
          </a:p>
          <a:p>
            <a:pPr marL="342900" indent="-342900">
              <a:buFont typeface="Arial" panose="020B0604020202020204" pitchFamily="34" charset="0"/>
              <a:buChar char="•"/>
            </a:pPr>
            <a:r>
              <a:rPr lang="en-GB" sz="2200" dirty="0" smtClean="0">
                <a:solidFill>
                  <a:prstClr val="black"/>
                </a:solidFill>
              </a:rPr>
              <a:t>Marking may be by teacher or peer, perhaps alternating depending on marking load.</a:t>
            </a:r>
          </a:p>
          <a:p>
            <a:pPr marL="342900" indent="-342900">
              <a:buFont typeface="Arial" panose="020B0604020202020204" pitchFamily="34" charset="0"/>
              <a:buChar char="•"/>
            </a:pPr>
            <a:r>
              <a:rPr lang="en-GB" sz="2200" dirty="0" smtClean="0">
                <a:solidFill>
                  <a:prstClr val="black"/>
                </a:solidFill>
              </a:rPr>
              <a:t>Pupils should maintain a vocabulary test average of 14 or above.</a:t>
            </a:r>
          </a:p>
          <a:p>
            <a:pPr marL="342900" indent="-342900">
              <a:buFont typeface="Arial" panose="020B0604020202020204" pitchFamily="34" charset="0"/>
              <a:buChar char="•"/>
            </a:pPr>
            <a:r>
              <a:rPr lang="en-GB" sz="2200" dirty="0" smtClean="0">
                <a:solidFill>
                  <a:prstClr val="black"/>
                </a:solidFill>
              </a:rPr>
              <a:t>Tests may incorporate sentence structure or grammar points but only the vocabulary set is officially marked – the rest might inform a starter, for example.</a:t>
            </a:r>
          </a:p>
          <a:p>
            <a:pPr marL="342900" indent="-342900">
              <a:buFont typeface="Arial" panose="020B0604020202020204" pitchFamily="34" charset="0"/>
              <a:buChar char="•"/>
            </a:pPr>
            <a:r>
              <a:rPr lang="en-GB" sz="2200" dirty="0" smtClean="0">
                <a:solidFill>
                  <a:prstClr val="black"/>
                </a:solidFill>
              </a:rPr>
              <a:t>If pupils are absent for a test then they should expect to do it in the next lesson.</a:t>
            </a:r>
          </a:p>
          <a:p>
            <a:pPr marL="342900" indent="-342900">
              <a:buFont typeface="Arial" panose="020B0604020202020204" pitchFamily="34" charset="0"/>
              <a:buChar char="•"/>
            </a:pPr>
            <a:r>
              <a:rPr lang="en-GB" sz="2200" dirty="0" smtClean="0">
                <a:solidFill>
                  <a:prstClr val="black"/>
                </a:solidFill>
              </a:rPr>
              <a:t>Swift communication with parents if average falls below 14 and pupils must attend homework club – this will start after half-term.</a:t>
            </a:r>
          </a:p>
          <a:p>
            <a:pPr marL="342900" indent="-342900">
              <a:buFont typeface="Arial" panose="020B0604020202020204" pitchFamily="34" charset="0"/>
              <a:buChar char="•"/>
            </a:pPr>
            <a:r>
              <a:rPr lang="en-GB" sz="2200" dirty="0" smtClean="0">
                <a:solidFill>
                  <a:prstClr val="black"/>
                </a:solidFill>
              </a:rPr>
              <a:t>Other vocabulary may be learnt &amp; tested in lessons. Other homework tasks may be set as usual between the vocabulary learning tasks.</a:t>
            </a:r>
          </a:p>
        </p:txBody>
      </p:sp>
    </p:spTree>
    <p:extLst>
      <p:ext uri="{BB962C8B-B14F-4D97-AF65-F5344CB8AC3E}">
        <p14:creationId xmlns:p14="http://schemas.microsoft.com/office/powerpoint/2010/main" val="288817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5373" y="164757"/>
            <a:ext cx="3056238" cy="766119"/>
          </a:xfrm>
          <a:prstGeom prst="rect">
            <a:avLst/>
          </a:prstGeom>
          <a:noFill/>
        </p:spPr>
        <p:txBody>
          <a:bodyPr wrap="square" rtlCol="0">
            <a:spAutoFit/>
          </a:bodyPr>
          <a:lstStyle/>
          <a:p>
            <a:endParaRPr lang="en-GB" dirty="0">
              <a:solidFill>
                <a:prstClr val="black"/>
              </a:solidFill>
            </a:endParaRPr>
          </a:p>
        </p:txBody>
      </p:sp>
      <p:sp>
        <p:nvSpPr>
          <p:cNvPr id="3" name="Rectangle 2"/>
          <p:cNvSpPr/>
          <p:nvPr/>
        </p:nvSpPr>
        <p:spPr>
          <a:xfrm>
            <a:off x="360608" y="345763"/>
            <a:ext cx="8525814" cy="6124754"/>
          </a:xfrm>
          <a:prstGeom prst="rect">
            <a:avLst/>
          </a:prstGeom>
        </p:spPr>
        <p:txBody>
          <a:bodyPr wrap="square">
            <a:spAutoFit/>
          </a:bodyPr>
          <a:lstStyle/>
          <a:p>
            <a:r>
              <a:rPr lang="en-GB" sz="2800" b="1" dirty="0">
                <a:solidFill>
                  <a:prstClr val="black"/>
                </a:solidFill>
              </a:rPr>
              <a:t>Purpose of study</a:t>
            </a:r>
          </a:p>
          <a:p>
            <a:r>
              <a:rPr lang="en-GB" sz="2800" dirty="0">
                <a:solidFill>
                  <a:prstClr val="black"/>
                </a:solidFill>
              </a:rPr>
              <a:t>Learning a foreign language is a </a:t>
            </a:r>
            <a:r>
              <a:rPr lang="en-GB" sz="2800" b="1" dirty="0">
                <a:solidFill>
                  <a:srgbClr val="FF0066"/>
                </a:solidFill>
              </a:rPr>
              <a:t>liberation from insularity </a:t>
            </a:r>
            <a:r>
              <a:rPr lang="en-GB" sz="2800" dirty="0">
                <a:solidFill>
                  <a:prstClr val="black"/>
                </a:solidFill>
              </a:rPr>
              <a:t>and provides an </a:t>
            </a:r>
            <a:r>
              <a:rPr lang="en-GB" sz="2800" b="1" dirty="0">
                <a:solidFill>
                  <a:srgbClr val="FF0066"/>
                </a:solidFill>
              </a:rPr>
              <a:t>opening to other cultures</a:t>
            </a:r>
            <a:r>
              <a:rPr lang="en-GB" sz="2800" dirty="0">
                <a:solidFill>
                  <a:prstClr val="black"/>
                </a:solidFill>
              </a:rPr>
              <a:t>. A high-quality languages education should </a:t>
            </a:r>
            <a:r>
              <a:rPr lang="en-GB" sz="2800" b="1" dirty="0">
                <a:solidFill>
                  <a:srgbClr val="FF0066"/>
                </a:solidFill>
              </a:rPr>
              <a:t>foster pupils’ curiosity</a:t>
            </a:r>
            <a:r>
              <a:rPr lang="en-GB" sz="2800" dirty="0">
                <a:solidFill>
                  <a:prstClr val="black"/>
                </a:solidFill>
              </a:rPr>
              <a:t> and </a:t>
            </a:r>
            <a:r>
              <a:rPr lang="en-GB" sz="2800" b="1" dirty="0">
                <a:solidFill>
                  <a:srgbClr val="FF0066"/>
                </a:solidFill>
              </a:rPr>
              <a:t>deepen their understanding of the world</a:t>
            </a:r>
            <a:r>
              <a:rPr lang="en-GB" sz="2800" dirty="0">
                <a:solidFill>
                  <a:prstClr val="black"/>
                </a:solidFill>
              </a:rPr>
              <a:t>. The teaching should enable pupils to </a:t>
            </a:r>
            <a:r>
              <a:rPr lang="en-GB" sz="2800" b="1" dirty="0">
                <a:solidFill>
                  <a:srgbClr val="FF0066"/>
                </a:solidFill>
              </a:rPr>
              <a:t>express their ideas and thoughts</a:t>
            </a:r>
            <a:r>
              <a:rPr lang="en-GB" sz="2800" dirty="0">
                <a:solidFill>
                  <a:prstClr val="black"/>
                </a:solidFill>
              </a:rPr>
              <a:t> in another language and to </a:t>
            </a:r>
            <a:r>
              <a:rPr lang="en-GB" sz="2800" b="1" dirty="0">
                <a:solidFill>
                  <a:srgbClr val="FF0066"/>
                </a:solidFill>
              </a:rPr>
              <a:t>understand and respond </a:t>
            </a:r>
            <a:r>
              <a:rPr lang="en-GB" sz="2800" dirty="0">
                <a:solidFill>
                  <a:prstClr val="black"/>
                </a:solidFill>
              </a:rPr>
              <a:t>to its speakers, both in speech and in writing. It should also provide opportunities for them to </a:t>
            </a:r>
            <a:r>
              <a:rPr lang="en-GB" sz="2800" b="1" dirty="0">
                <a:solidFill>
                  <a:srgbClr val="FF0066"/>
                </a:solidFill>
              </a:rPr>
              <a:t>communicate for practical purposes</a:t>
            </a:r>
            <a:r>
              <a:rPr lang="en-GB" sz="2800" dirty="0">
                <a:solidFill>
                  <a:prstClr val="black"/>
                </a:solidFill>
              </a:rPr>
              <a:t>, </a:t>
            </a:r>
            <a:r>
              <a:rPr lang="en-GB" sz="2800" b="1" dirty="0">
                <a:solidFill>
                  <a:srgbClr val="FF0066"/>
                </a:solidFill>
              </a:rPr>
              <a:t>learn new ways of thinking</a:t>
            </a:r>
            <a:r>
              <a:rPr lang="en-GB" sz="2800" dirty="0">
                <a:solidFill>
                  <a:prstClr val="black"/>
                </a:solidFill>
              </a:rPr>
              <a:t> and </a:t>
            </a:r>
            <a:r>
              <a:rPr lang="en-GB" sz="2800" b="1" dirty="0">
                <a:solidFill>
                  <a:srgbClr val="FF0066"/>
                </a:solidFill>
              </a:rPr>
              <a:t>read great literature </a:t>
            </a:r>
            <a:r>
              <a:rPr lang="en-GB" sz="2800" dirty="0">
                <a:solidFill>
                  <a:prstClr val="black"/>
                </a:solidFill>
              </a:rPr>
              <a:t>in the original language. Language teaching should provide the </a:t>
            </a:r>
            <a:r>
              <a:rPr lang="en-GB" sz="2800" b="1" dirty="0">
                <a:solidFill>
                  <a:srgbClr val="FF0066"/>
                </a:solidFill>
              </a:rPr>
              <a:t>foundation for learning further languages</a:t>
            </a:r>
            <a:r>
              <a:rPr lang="en-GB" sz="2800" dirty="0">
                <a:solidFill>
                  <a:prstClr val="black"/>
                </a:solidFill>
              </a:rPr>
              <a:t>, equipping pupils to study and work in other countries.</a:t>
            </a:r>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13620" y="31703"/>
            <a:ext cx="1341706" cy="950643"/>
          </a:xfrm>
          <a:prstGeom prst="rect">
            <a:avLst/>
          </a:prstGeom>
        </p:spPr>
      </p:pic>
    </p:spTree>
    <p:extLst>
      <p:ext uri="{BB962C8B-B14F-4D97-AF65-F5344CB8AC3E}">
        <p14:creationId xmlns:p14="http://schemas.microsoft.com/office/powerpoint/2010/main" val="35862664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281" y="156519"/>
            <a:ext cx="7512908" cy="584775"/>
          </a:xfrm>
          <a:prstGeom prst="rect">
            <a:avLst/>
          </a:prstGeom>
          <a:noFill/>
        </p:spPr>
        <p:txBody>
          <a:bodyPr wrap="square" rtlCol="0">
            <a:spAutoFit/>
          </a:bodyPr>
          <a:lstStyle/>
          <a:p>
            <a:r>
              <a:rPr lang="en-GB" sz="3200" dirty="0" err="1" smtClean="0">
                <a:solidFill>
                  <a:prstClr val="black"/>
                </a:solidFill>
              </a:rPr>
              <a:t>Prueba</a:t>
            </a:r>
            <a:r>
              <a:rPr lang="en-GB" sz="3200" dirty="0" smtClean="0">
                <a:solidFill>
                  <a:prstClr val="black"/>
                </a:solidFill>
              </a:rPr>
              <a:t> de </a:t>
            </a:r>
            <a:r>
              <a:rPr lang="en-GB" sz="3200" dirty="0" err="1" smtClean="0">
                <a:solidFill>
                  <a:prstClr val="black"/>
                </a:solidFill>
              </a:rPr>
              <a:t>vocabulario</a:t>
            </a:r>
            <a:r>
              <a:rPr lang="en-GB" sz="3200" dirty="0" smtClean="0">
                <a:solidFill>
                  <a:prstClr val="black"/>
                </a:solidFill>
              </a:rPr>
              <a:t> [4]</a:t>
            </a:r>
            <a:endParaRPr lang="en-GB" sz="3200" dirty="0">
              <a:solidFill>
                <a:prstClr val="black"/>
              </a:solidFill>
            </a:endParaRPr>
          </a:p>
        </p:txBody>
      </p:sp>
      <p:graphicFrame>
        <p:nvGraphicFramePr>
          <p:cNvPr id="3" name="Table 2"/>
          <p:cNvGraphicFramePr>
            <a:graphicFrameLocks noGrp="1"/>
          </p:cNvGraphicFramePr>
          <p:nvPr>
            <p:extLst/>
          </p:nvPr>
        </p:nvGraphicFramePr>
        <p:xfrm>
          <a:off x="274040" y="826549"/>
          <a:ext cx="8567956" cy="5825920"/>
        </p:xfrm>
        <a:graphic>
          <a:graphicData uri="http://schemas.openxmlformats.org/drawingml/2006/table">
            <a:tbl>
              <a:tblPr firstRow="1" bandRow="1">
                <a:tableStyleId>{5940675A-B579-460E-94D1-54222C63F5DA}</a:tableStyleId>
              </a:tblPr>
              <a:tblGrid>
                <a:gridCol w="8567956"/>
              </a:tblGrid>
              <a:tr h="582592">
                <a:tc>
                  <a:txBody>
                    <a:bodyPr/>
                    <a:lstStyle/>
                    <a:p>
                      <a:r>
                        <a:rPr lang="en-GB" sz="2400" dirty="0" smtClean="0"/>
                        <a:t>1.  </a:t>
                      </a:r>
                      <a:r>
                        <a:rPr lang="en-GB" sz="2400" dirty="0" smtClean="0">
                          <a:solidFill>
                            <a:srgbClr val="7030A0"/>
                          </a:solidFill>
                        </a:rPr>
                        <a:t>What is there in your city?</a:t>
                      </a:r>
                      <a:endParaRPr lang="en-GB" sz="2400" dirty="0">
                        <a:solidFill>
                          <a:srgbClr val="7030A0"/>
                        </a:solidFill>
                      </a:endParaRPr>
                    </a:p>
                  </a:txBody>
                  <a:tcPr anchor="ctr"/>
                </a:tc>
              </a:tr>
              <a:tr h="582592">
                <a:tc>
                  <a:txBody>
                    <a:bodyPr/>
                    <a:lstStyle/>
                    <a:p>
                      <a:r>
                        <a:rPr lang="en-GB" sz="2400" dirty="0" smtClean="0"/>
                        <a:t>2.  In my neighbourhood</a:t>
                      </a:r>
                      <a:r>
                        <a:rPr lang="en-GB" sz="2400" baseline="0" dirty="0" smtClean="0"/>
                        <a:t> </a:t>
                      </a:r>
                      <a:r>
                        <a:rPr lang="en-GB" sz="2400" baseline="0" dirty="0" smtClean="0">
                          <a:solidFill>
                            <a:srgbClr val="7030A0"/>
                          </a:solidFill>
                        </a:rPr>
                        <a:t>there is </a:t>
                      </a:r>
                      <a:r>
                        <a:rPr lang="en-GB" sz="2400" b="1" baseline="0" dirty="0" smtClean="0">
                          <a:solidFill>
                            <a:srgbClr val="7030A0"/>
                          </a:solidFill>
                        </a:rPr>
                        <a:t>a</a:t>
                      </a:r>
                      <a:r>
                        <a:rPr lang="en-GB" sz="2400" baseline="0" dirty="0" smtClean="0">
                          <a:solidFill>
                            <a:srgbClr val="7030A0"/>
                          </a:solidFill>
                        </a:rPr>
                        <a:t> shopping centre</a:t>
                      </a:r>
                      <a:r>
                        <a:rPr lang="en-GB" sz="2400" baseline="0" dirty="0" smtClean="0"/>
                        <a:t>…</a:t>
                      </a:r>
                      <a:endParaRPr lang="en-GB" sz="2400" dirty="0"/>
                    </a:p>
                  </a:txBody>
                  <a:tcPr anchor="ctr"/>
                </a:tc>
              </a:tr>
              <a:tr h="582592">
                <a:tc>
                  <a:txBody>
                    <a:bodyPr/>
                    <a:lstStyle/>
                    <a:p>
                      <a:r>
                        <a:rPr lang="en-GB" sz="2400" dirty="0" smtClean="0"/>
                        <a:t>3.  with </a:t>
                      </a:r>
                      <a:r>
                        <a:rPr lang="en-GB" sz="2400" b="1" dirty="0" smtClean="0">
                          <a:solidFill>
                            <a:srgbClr val="7030A0"/>
                          </a:solidFill>
                        </a:rPr>
                        <a:t>lots of </a:t>
                      </a:r>
                      <a:r>
                        <a:rPr lang="en-GB" sz="2400" dirty="0" smtClean="0">
                          <a:solidFill>
                            <a:srgbClr val="7030A0"/>
                          </a:solidFill>
                        </a:rPr>
                        <a:t>shops</a:t>
                      </a:r>
                      <a:r>
                        <a:rPr lang="en-GB" sz="2400" baseline="0" dirty="0" smtClean="0">
                          <a:solidFill>
                            <a:srgbClr val="7030A0"/>
                          </a:solidFill>
                        </a:rPr>
                        <a:t> </a:t>
                      </a:r>
                      <a:r>
                        <a:rPr lang="en-GB" sz="2400" baseline="0" dirty="0" smtClean="0"/>
                        <a:t>and </a:t>
                      </a:r>
                      <a:r>
                        <a:rPr lang="en-GB" sz="2400" b="1" baseline="0" dirty="0" smtClean="0">
                          <a:solidFill>
                            <a:srgbClr val="7030A0"/>
                          </a:solidFill>
                        </a:rPr>
                        <a:t>some</a:t>
                      </a:r>
                      <a:r>
                        <a:rPr lang="en-GB" sz="2400" baseline="0" dirty="0" smtClean="0">
                          <a:solidFill>
                            <a:srgbClr val="7030A0"/>
                          </a:solidFill>
                        </a:rPr>
                        <a:t> restaurants</a:t>
                      </a:r>
                      <a:r>
                        <a:rPr lang="en-GB" sz="2400" baseline="0" dirty="0" smtClean="0"/>
                        <a:t>.</a:t>
                      </a:r>
                      <a:endParaRPr lang="en-GB" sz="2400" dirty="0"/>
                    </a:p>
                  </a:txBody>
                  <a:tcPr anchor="ctr"/>
                </a:tc>
              </a:tr>
              <a:tr h="582592">
                <a:tc>
                  <a:txBody>
                    <a:bodyPr/>
                    <a:lstStyle/>
                    <a:p>
                      <a:r>
                        <a:rPr lang="en-GB" sz="2400" dirty="0" smtClean="0"/>
                        <a:t>4. </a:t>
                      </a:r>
                      <a:r>
                        <a:rPr lang="en-GB" sz="2400" baseline="0" dirty="0" smtClean="0"/>
                        <a:t> However, </a:t>
                      </a:r>
                      <a:r>
                        <a:rPr lang="en-GB" sz="2400" b="1" baseline="0" dirty="0" smtClean="0">
                          <a:solidFill>
                            <a:srgbClr val="7030A0"/>
                          </a:solidFill>
                        </a:rPr>
                        <a:t>the</a:t>
                      </a:r>
                      <a:r>
                        <a:rPr lang="en-GB" sz="2400" baseline="0" dirty="0" smtClean="0">
                          <a:solidFill>
                            <a:srgbClr val="7030A0"/>
                          </a:solidFill>
                        </a:rPr>
                        <a:t> stadium </a:t>
                      </a:r>
                      <a:r>
                        <a:rPr lang="en-GB" sz="2400" baseline="0" dirty="0" smtClean="0"/>
                        <a:t>is very small.</a:t>
                      </a:r>
                      <a:endParaRPr lang="en-GB" sz="2400" dirty="0"/>
                    </a:p>
                  </a:txBody>
                  <a:tcPr anchor="ctr"/>
                </a:tc>
              </a:tr>
              <a:tr h="582592">
                <a:tc>
                  <a:txBody>
                    <a:bodyPr/>
                    <a:lstStyle/>
                    <a:p>
                      <a:r>
                        <a:rPr lang="en-GB" sz="2400" dirty="0" smtClean="0"/>
                        <a:t>5.  In</a:t>
                      </a:r>
                      <a:r>
                        <a:rPr lang="en-GB" sz="2400" baseline="0" dirty="0" smtClean="0"/>
                        <a:t> </a:t>
                      </a:r>
                      <a:r>
                        <a:rPr lang="en-GB" sz="2400" b="1" baseline="0" dirty="0" smtClean="0">
                          <a:solidFill>
                            <a:srgbClr val="7030A0"/>
                          </a:solidFill>
                        </a:rPr>
                        <a:t>the</a:t>
                      </a:r>
                      <a:r>
                        <a:rPr lang="en-GB" sz="2400" baseline="0" dirty="0" smtClean="0">
                          <a:solidFill>
                            <a:srgbClr val="7030A0"/>
                          </a:solidFill>
                        </a:rPr>
                        <a:t> square there is </a:t>
                      </a:r>
                      <a:r>
                        <a:rPr lang="en-GB" sz="2400" baseline="0" dirty="0" smtClean="0"/>
                        <a:t>often </a:t>
                      </a:r>
                      <a:r>
                        <a:rPr lang="en-GB" sz="2400" b="1" baseline="0" dirty="0" smtClean="0">
                          <a:solidFill>
                            <a:srgbClr val="7030A0"/>
                          </a:solidFill>
                        </a:rPr>
                        <a:t>a</a:t>
                      </a:r>
                      <a:r>
                        <a:rPr lang="en-GB" sz="2400" baseline="0" dirty="0" smtClean="0">
                          <a:solidFill>
                            <a:srgbClr val="7030A0"/>
                          </a:solidFill>
                        </a:rPr>
                        <a:t> market</a:t>
                      </a:r>
                      <a:r>
                        <a:rPr lang="en-GB" sz="2400" baseline="0" dirty="0" smtClean="0"/>
                        <a:t>, which is pretty.</a:t>
                      </a:r>
                      <a:endParaRPr lang="en-GB" sz="2400" dirty="0"/>
                    </a:p>
                  </a:txBody>
                  <a:tcPr anchor="ctr"/>
                </a:tc>
              </a:tr>
              <a:tr h="582592">
                <a:tc>
                  <a:txBody>
                    <a:bodyPr/>
                    <a:lstStyle/>
                    <a:p>
                      <a:r>
                        <a:rPr lang="en-GB" sz="2400" dirty="0" smtClean="0"/>
                        <a:t>6.  </a:t>
                      </a:r>
                      <a:r>
                        <a:rPr lang="en-GB" sz="2400" dirty="0" smtClean="0">
                          <a:solidFill>
                            <a:srgbClr val="7030A0"/>
                          </a:solidFill>
                        </a:rPr>
                        <a:t>There is also </a:t>
                      </a:r>
                      <a:r>
                        <a:rPr lang="en-GB" sz="2400" b="1" dirty="0" smtClean="0">
                          <a:solidFill>
                            <a:srgbClr val="7030A0"/>
                          </a:solidFill>
                        </a:rPr>
                        <a:t>a</a:t>
                      </a:r>
                      <a:r>
                        <a:rPr lang="en-GB" sz="2400" dirty="0" smtClean="0">
                          <a:solidFill>
                            <a:srgbClr val="7030A0"/>
                          </a:solidFill>
                        </a:rPr>
                        <a:t> </a:t>
                      </a:r>
                      <a:r>
                        <a:rPr lang="en-GB" sz="2400" dirty="0" smtClean="0"/>
                        <a:t>very</a:t>
                      </a:r>
                      <a:r>
                        <a:rPr lang="en-GB" sz="2400" baseline="0" dirty="0" smtClean="0"/>
                        <a:t> big </a:t>
                      </a:r>
                      <a:r>
                        <a:rPr lang="en-GB" sz="2400" dirty="0" smtClean="0">
                          <a:solidFill>
                            <a:srgbClr val="7030A0"/>
                          </a:solidFill>
                        </a:rPr>
                        <a:t>university</a:t>
                      </a:r>
                      <a:r>
                        <a:rPr lang="en-GB" sz="2400" dirty="0" smtClean="0"/>
                        <a:t>.</a:t>
                      </a:r>
                      <a:endParaRPr lang="en-GB" sz="2400" dirty="0"/>
                    </a:p>
                  </a:txBody>
                  <a:tcPr anchor="ctr"/>
                </a:tc>
              </a:tr>
              <a:tr h="582592">
                <a:tc>
                  <a:txBody>
                    <a:bodyPr/>
                    <a:lstStyle/>
                    <a:p>
                      <a:r>
                        <a:rPr lang="en-GB" sz="2400" dirty="0" smtClean="0"/>
                        <a:t>7.  </a:t>
                      </a:r>
                      <a:r>
                        <a:rPr lang="en-GB" sz="2400" b="1" dirty="0" smtClean="0">
                          <a:solidFill>
                            <a:srgbClr val="7030A0"/>
                          </a:solidFill>
                        </a:rPr>
                        <a:t>The</a:t>
                      </a:r>
                      <a:r>
                        <a:rPr lang="en-GB" sz="2400" dirty="0" smtClean="0">
                          <a:solidFill>
                            <a:srgbClr val="7030A0"/>
                          </a:solidFill>
                        </a:rPr>
                        <a:t> university is </a:t>
                      </a:r>
                      <a:r>
                        <a:rPr lang="en-GB" sz="2400" dirty="0" smtClean="0"/>
                        <a:t>very famous.</a:t>
                      </a:r>
                      <a:endParaRPr lang="en-GB" sz="2400" dirty="0"/>
                    </a:p>
                  </a:txBody>
                  <a:tcPr anchor="ctr"/>
                </a:tc>
              </a:tr>
              <a:tr h="5825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t>8. </a:t>
                      </a:r>
                      <a:r>
                        <a:rPr lang="en-GB" sz="2400" b="0" dirty="0" smtClean="0">
                          <a:solidFill>
                            <a:schemeClr val="tx1"/>
                          </a:solidFill>
                        </a:rPr>
                        <a:t>In my village </a:t>
                      </a:r>
                      <a:r>
                        <a:rPr lang="en-GB" sz="2400" b="0" dirty="0" smtClean="0">
                          <a:solidFill>
                            <a:srgbClr val="7030A0"/>
                          </a:solidFill>
                        </a:rPr>
                        <a:t>there is nothing</a:t>
                      </a:r>
                      <a:r>
                        <a:rPr lang="en-GB" sz="2400" b="0" dirty="0" smtClean="0">
                          <a:solidFill>
                            <a:schemeClr val="tx1"/>
                          </a:solidFill>
                        </a:rPr>
                        <a:t>.</a:t>
                      </a:r>
                    </a:p>
                  </a:txBody>
                  <a:tcPr anchor="ctr"/>
                </a:tc>
              </a:tr>
              <a:tr h="582592">
                <a:tc>
                  <a:txBody>
                    <a:bodyPr/>
                    <a:lstStyle/>
                    <a:p>
                      <a:r>
                        <a:rPr lang="en-GB" sz="2400" b="0" dirty="0" smtClean="0">
                          <a:solidFill>
                            <a:schemeClr val="tx1"/>
                          </a:solidFill>
                        </a:rPr>
                        <a:t>9. </a:t>
                      </a:r>
                      <a:r>
                        <a:rPr lang="en-GB" sz="2400" b="0" dirty="0" smtClean="0">
                          <a:solidFill>
                            <a:srgbClr val="7030A0"/>
                          </a:solidFill>
                        </a:rPr>
                        <a:t>There</a:t>
                      </a:r>
                      <a:r>
                        <a:rPr lang="en-GB" sz="2400" b="0" baseline="0" dirty="0" smtClean="0">
                          <a:solidFill>
                            <a:srgbClr val="7030A0"/>
                          </a:solidFill>
                        </a:rPr>
                        <a:t> are no shops</a:t>
                      </a:r>
                      <a:r>
                        <a:rPr lang="en-GB" sz="2400" b="0" baseline="0" dirty="0" smtClean="0">
                          <a:solidFill>
                            <a:schemeClr val="tx1"/>
                          </a:solidFill>
                        </a:rPr>
                        <a:t>. (There aren’t any shops).</a:t>
                      </a:r>
                      <a:endParaRPr lang="en-GB" sz="2400" b="0" dirty="0">
                        <a:solidFill>
                          <a:schemeClr val="tx1"/>
                        </a:solidFill>
                      </a:endParaRPr>
                    </a:p>
                  </a:txBody>
                  <a:tcPr anchor="ctr"/>
                </a:tc>
              </a:tr>
              <a:tr h="582592">
                <a:tc>
                  <a:txBody>
                    <a:bodyPr/>
                    <a:lstStyle/>
                    <a:p>
                      <a:r>
                        <a:rPr lang="en-GB" sz="2400" b="0" dirty="0" smtClean="0">
                          <a:solidFill>
                            <a:schemeClr val="tx1"/>
                          </a:solidFill>
                        </a:rPr>
                        <a:t>10. </a:t>
                      </a:r>
                      <a:r>
                        <a:rPr lang="en-GB" sz="2400" b="0" dirty="0" smtClean="0">
                          <a:solidFill>
                            <a:srgbClr val="7030A0"/>
                          </a:solidFill>
                        </a:rPr>
                        <a:t>There isn’t a pool</a:t>
                      </a:r>
                      <a:r>
                        <a:rPr lang="en-GB" sz="2400" b="0" dirty="0" smtClean="0">
                          <a:solidFill>
                            <a:schemeClr val="tx1"/>
                          </a:solidFill>
                        </a:rPr>
                        <a:t>.  </a:t>
                      </a:r>
                      <a:endParaRPr lang="en-GB" sz="2400" b="0" dirty="0">
                        <a:solidFill>
                          <a:schemeClr val="tx1"/>
                        </a:solidFill>
                      </a:endParaRPr>
                    </a:p>
                  </a:txBody>
                  <a:tcPr anchor="ctr"/>
                </a:tc>
              </a:tr>
            </a:tbl>
          </a:graphicData>
        </a:graphic>
      </p:graphicFrame>
    </p:spTree>
    <p:extLst>
      <p:ext uri="{BB962C8B-B14F-4D97-AF65-F5344CB8AC3E}">
        <p14:creationId xmlns:p14="http://schemas.microsoft.com/office/powerpoint/2010/main" val="2661863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543573682"/>
              </p:ext>
            </p:extLst>
          </p:nvPr>
        </p:nvGraphicFramePr>
        <p:xfrm>
          <a:off x="230932" y="116931"/>
          <a:ext cx="8619153" cy="6492240"/>
        </p:xfrm>
        <a:graphic>
          <a:graphicData uri="http://schemas.openxmlformats.org/drawingml/2006/table">
            <a:tbl>
              <a:tblPr firstRow="1" bandRow="1"/>
              <a:tblGrid>
                <a:gridCol w="1179070"/>
                <a:gridCol w="3272158"/>
                <a:gridCol w="4167925"/>
              </a:tblGrid>
              <a:tr h="249943">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r>
                        <a:rPr lang="en-GB" sz="1400" baseline="0" dirty="0" smtClean="0">
                          <a:latin typeface="Arial" panose="020B0604020202020204" pitchFamily="34" charset="0"/>
                          <a:cs typeface="Arial" panose="020B0604020202020204" pitchFamily="34" charset="0"/>
                        </a:rPr>
                        <a:t>Overview </a:t>
                      </a:r>
                      <a:endParaRPr lang="en-GB" sz="1400" dirty="0">
                        <a:latin typeface="Arial" panose="020B0604020202020204" pitchFamily="34" charset="0"/>
                        <a:cs typeface="Arial" panose="020B0604020202020204" pitchFamily="34" charset="0"/>
                      </a:endParaRPr>
                    </a:p>
                  </a:txBody>
                  <a:tcPr>
                    <a:lnL w="12700" cmpd="sng">
                      <a:solidFill>
                        <a:srgbClr val="A5A5A5"/>
                      </a:solidFill>
                    </a:lnL>
                    <a:lnR w="12700" cmpd="sng">
                      <a:solidFill>
                        <a:srgbClr val="A5A5A5"/>
                      </a:solidFill>
                    </a:lnR>
                    <a:lnT w="12700" cmpd="sng">
                      <a:solidFill>
                        <a:srgbClr val="A5A5A5"/>
                      </a:solidFill>
                    </a:lnT>
                    <a:lnB w="254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r>
                        <a:rPr lang="en-GB" sz="1400" dirty="0" smtClean="0">
                          <a:latin typeface="Arial" panose="020B0604020202020204" pitchFamily="34" charset="0"/>
                          <a:cs typeface="Arial" panose="020B0604020202020204" pitchFamily="34" charset="0"/>
                        </a:rPr>
                        <a:t>Theme / Topic</a:t>
                      </a:r>
                      <a:endParaRPr lang="en-GB" sz="1400" dirty="0">
                        <a:latin typeface="Arial" panose="020B0604020202020204" pitchFamily="34" charset="0"/>
                        <a:cs typeface="Arial" panose="020B0604020202020204" pitchFamily="34" charset="0"/>
                      </a:endParaRPr>
                    </a:p>
                  </a:txBody>
                  <a:tcPr>
                    <a:lnL w="12700" cmpd="sng">
                      <a:solidFill>
                        <a:srgbClr val="A5A5A5"/>
                      </a:solidFill>
                    </a:lnL>
                    <a:lnR w="12700" cmpd="sng">
                      <a:solidFill>
                        <a:srgbClr val="A5A5A5"/>
                      </a:solidFill>
                    </a:lnR>
                    <a:lnT w="12700" cmpd="sng">
                      <a:solidFill>
                        <a:srgbClr val="A5A5A5"/>
                      </a:solidFill>
                    </a:lnT>
                    <a:lnB w="254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r>
                        <a:rPr lang="en-GB" sz="1400" dirty="0" smtClean="0">
                          <a:latin typeface="Arial" panose="020B0604020202020204" pitchFamily="34" charset="0"/>
                          <a:cs typeface="Arial" panose="020B0604020202020204" pitchFamily="34" charset="0"/>
                        </a:rPr>
                        <a:t>Key questions</a:t>
                      </a:r>
                      <a:endParaRPr lang="en-GB" sz="1400" dirty="0">
                        <a:latin typeface="Arial" panose="020B0604020202020204" pitchFamily="34" charset="0"/>
                        <a:cs typeface="Arial" panose="020B0604020202020204" pitchFamily="34" charset="0"/>
                      </a:endParaRPr>
                    </a:p>
                  </a:txBody>
                  <a:tcPr>
                    <a:lnL w="12700" cmpd="sng">
                      <a:solidFill>
                        <a:srgbClr val="A5A5A5"/>
                      </a:solidFill>
                    </a:lnL>
                    <a:lnR w="12700" cmpd="sng">
                      <a:solidFill>
                        <a:srgbClr val="A5A5A5"/>
                      </a:solidFill>
                    </a:lnR>
                    <a:lnT w="12700" cmpd="sng">
                      <a:solidFill>
                        <a:srgbClr val="A5A5A5"/>
                      </a:solidFill>
                    </a:lnT>
                    <a:lnB w="25400" cmpd="sng">
                      <a:solidFill>
                        <a:srgbClr val="A5A5A5"/>
                      </a:solidFill>
                    </a:lnB>
                    <a:lnTlToBr w="12700" cmpd="sng">
                      <a:noFill/>
                      <a:prstDash val="solid"/>
                    </a:lnTlToBr>
                    <a:lnBlToTr w="12700" cmpd="sng">
                      <a:noFill/>
                      <a:prstDash val="solid"/>
                    </a:lnBlToTr>
                    <a:noFill/>
                  </a:tcPr>
                </a:tc>
              </a:tr>
              <a:tr h="97246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smtClean="0">
                          <a:latin typeface="Arial" panose="020B0604020202020204" pitchFamily="34" charset="0"/>
                          <a:cs typeface="Arial" panose="020B0604020202020204" pitchFamily="34" charset="0"/>
                        </a:rPr>
                        <a:t>Autumn Term [1] – 7 weeks</a:t>
                      </a:r>
                      <a:br>
                        <a:rPr lang="en-GB" sz="1400" dirty="0" smtClean="0">
                          <a:latin typeface="Arial" panose="020B0604020202020204" pitchFamily="34" charset="0"/>
                          <a:cs typeface="Arial" panose="020B0604020202020204" pitchFamily="34" charset="0"/>
                        </a:rPr>
                      </a:br>
                      <a:endParaRPr lang="en-GB" sz="1400" dirty="0">
                        <a:latin typeface="Arial" panose="020B0604020202020204" pitchFamily="34" charset="0"/>
                        <a:cs typeface="Arial" panose="020B0604020202020204" pitchFamily="34" charset="0"/>
                      </a:endParaRPr>
                    </a:p>
                  </a:txBody>
                  <a:tcPr>
                    <a:lnL w="12700" cmpd="sng">
                      <a:solidFill>
                        <a:srgbClr val="A5A5A5"/>
                      </a:solidFill>
                    </a:lnL>
                    <a:lnR w="12700" cmpd="sng">
                      <a:solidFill>
                        <a:srgbClr val="A5A5A5"/>
                      </a:solidFill>
                    </a:lnR>
                    <a:lnT w="254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200" dirty="0" smtClean="0">
                          <a:latin typeface="Arial" panose="020B0604020202020204" pitchFamily="34" charset="0"/>
                          <a:cs typeface="Arial" panose="020B0604020202020204" pitchFamily="34" charset="0"/>
                        </a:rPr>
                        <a:t>Phonics,</a:t>
                      </a:r>
                      <a:r>
                        <a:rPr lang="en-GB" sz="1200" baseline="0" dirty="0" smtClean="0">
                          <a:latin typeface="Arial" panose="020B0604020202020204" pitchFamily="34" charset="0"/>
                          <a:cs typeface="Arial" panose="020B0604020202020204" pitchFamily="34" charset="0"/>
                        </a:rPr>
                        <a:t> greetings, name, age, alphabet, where you live, countries, months, birthdays</a:t>
                      </a:r>
                      <a:br>
                        <a:rPr lang="en-GB" sz="1200" baseline="0" dirty="0" smtClean="0">
                          <a:latin typeface="Arial" panose="020B0604020202020204" pitchFamily="34" charset="0"/>
                          <a:cs typeface="Arial" panose="020B0604020202020204" pitchFamily="34" charset="0"/>
                        </a:rPr>
                      </a:br>
                      <a:r>
                        <a:rPr lang="en-GB" sz="1200" baseline="0" dirty="0" smtClean="0">
                          <a:latin typeface="Arial" panose="020B0604020202020204" pitchFamily="34" charset="0"/>
                          <a:cs typeface="Arial" panose="020B0604020202020204" pitchFamily="34" charset="0"/>
                        </a:rPr>
                        <a:t>Classroom instructions / language</a:t>
                      </a:r>
                      <a:br>
                        <a:rPr lang="en-GB" sz="1200" baseline="0" dirty="0" smtClean="0">
                          <a:latin typeface="Arial" panose="020B0604020202020204" pitchFamily="34" charset="0"/>
                          <a:cs typeface="Arial" panose="020B0604020202020204" pitchFamily="34" charset="0"/>
                        </a:rPr>
                      </a:br>
                      <a:r>
                        <a:rPr lang="en-GB" sz="1200" baseline="0" dirty="0" smtClean="0">
                          <a:latin typeface="Arial" panose="020B0604020202020204" pitchFamily="34" charset="0"/>
                          <a:cs typeface="Arial" panose="020B0604020202020204" pitchFamily="34" charset="0"/>
                        </a:rPr>
                        <a:t>Baseline Milestones (Listening, Speaking, Reading, Writing)</a:t>
                      </a:r>
                      <a:endParaRPr lang="en-GB" sz="1200" dirty="0">
                        <a:latin typeface="Arial" panose="020B0604020202020204" pitchFamily="34" charset="0"/>
                        <a:cs typeface="Arial" panose="020B0604020202020204" pitchFamily="34" charset="0"/>
                      </a:endParaRPr>
                    </a:p>
                  </a:txBody>
                  <a:tcPr>
                    <a:lnL w="12700" cmpd="sng">
                      <a:solidFill>
                        <a:srgbClr val="A5A5A5"/>
                      </a:solidFill>
                    </a:lnL>
                    <a:lnR w="12700" cmpd="sng">
                      <a:solidFill>
                        <a:srgbClr val="A5A5A5"/>
                      </a:solidFill>
                    </a:lnR>
                    <a:lnT w="254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normalizeH="0" baseline="0" dirty="0" smtClean="0">
                          <a:ln>
                            <a:noFill/>
                          </a:ln>
                          <a:solidFill>
                            <a:srgbClr val="000000"/>
                          </a:solidFill>
                          <a:effectLst/>
                          <a:latin typeface="+mn-lt"/>
                          <a:ea typeface="+mn-ea"/>
                          <a:cs typeface="Times New Roman" pitchFamily="18" charset="0"/>
                        </a:rPr>
                        <a:t>¿</a:t>
                      </a:r>
                      <a:r>
                        <a:rPr kumimoji="0" lang="es-ES" sz="1400" b="1" i="0" u="none" strike="noStrike" kern="1200" cap="none" normalizeH="0" baseline="0" dirty="0" smtClean="0">
                          <a:ln>
                            <a:noFill/>
                          </a:ln>
                          <a:solidFill>
                            <a:srgbClr val="000000"/>
                          </a:solidFill>
                          <a:effectLst/>
                          <a:latin typeface="+mn-lt"/>
                          <a:ea typeface="+mn-ea"/>
                          <a:cs typeface="Times New Roman" pitchFamily="18" charset="0"/>
                        </a:rPr>
                        <a:t>Cómo</a:t>
                      </a:r>
                      <a:r>
                        <a:rPr kumimoji="0" lang="es-ES" sz="1400" b="0" i="0" u="none" strike="noStrike" kern="1200" cap="none" normalizeH="0" baseline="0" dirty="0" smtClean="0">
                          <a:ln>
                            <a:noFill/>
                          </a:ln>
                          <a:solidFill>
                            <a:srgbClr val="000000"/>
                          </a:solidFill>
                          <a:effectLst/>
                          <a:latin typeface="+mn-lt"/>
                          <a:ea typeface="+mn-ea"/>
                          <a:cs typeface="Times New Roman" pitchFamily="18" charset="0"/>
                        </a:rPr>
                        <a:t> te llamas? </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a:t>
                      </a:r>
                      <a:r>
                        <a:rPr kumimoji="0" lang="en-GB" sz="1400" b="1" i="0" u="none" strike="noStrike" kern="1200" cap="none" normalizeH="0" baseline="0" dirty="0" err="1" smtClean="0">
                          <a:ln>
                            <a:noFill/>
                          </a:ln>
                          <a:solidFill>
                            <a:srgbClr val="000000"/>
                          </a:solidFill>
                          <a:effectLst/>
                          <a:latin typeface="+mn-lt"/>
                          <a:ea typeface="+mn-ea"/>
                          <a:cs typeface="Times New Roman" pitchFamily="18" charset="0"/>
                        </a:rPr>
                        <a:t>Dónde</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400" b="0" i="0" u="none" strike="noStrike" kern="1200" cap="none" normalizeH="0" baseline="0" dirty="0" err="1" smtClean="0">
                          <a:ln>
                            <a:noFill/>
                          </a:ln>
                          <a:solidFill>
                            <a:srgbClr val="000000"/>
                          </a:solidFill>
                          <a:effectLst/>
                          <a:latin typeface="+mn-lt"/>
                          <a:ea typeface="+mn-ea"/>
                          <a:cs typeface="Times New Roman" pitchFamily="18" charset="0"/>
                        </a:rPr>
                        <a:t>vives</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400" b="1" i="0" u="none" strike="noStrike" kern="1200" cap="none" normalizeH="0" baseline="0" dirty="0" smtClean="0">
                          <a:ln>
                            <a:noFill/>
                          </a:ln>
                          <a:solidFill>
                            <a:srgbClr val="000000"/>
                          </a:solidFill>
                          <a:effectLst/>
                          <a:latin typeface="+mn-lt"/>
                          <a:ea typeface="+mn-ea"/>
                          <a:cs typeface="Times New Roman" pitchFamily="18" charset="0"/>
                        </a:rPr>
                        <a:t>De </a:t>
                      </a:r>
                      <a:r>
                        <a:rPr kumimoji="0" lang="en-GB" sz="1400" b="1" i="0" u="none" strike="noStrike" kern="1200" cap="none" normalizeH="0" baseline="0" dirty="0" err="1" smtClean="0">
                          <a:ln>
                            <a:noFill/>
                          </a:ln>
                          <a:solidFill>
                            <a:srgbClr val="000000"/>
                          </a:solidFill>
                          <a:effectLst/>
                          <a:latin typeface="+mn-lt"/>
                          <a:ea typeface="+mn-ea"/>
                          <a:cs typeface="Times New Roman" pitchFamily="18" charset="0"/>
                        </a:rPr>
                        <a:t>dónde</a:t>
                      </a:r>
                      <a:r>
                        <a:rPr kumimoji="0" lang="en-GB" sz="1400" b="1"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400" b="0" i="0" u="none" strike="noStrike" kern="1200" cap="none" normalizeH="0" baseline="0" dirty="0" err="1" smtClean="0">
                          <a:ln>
                            <a:noFill/>
                          </a:ln>
                          <a:solidFill>
                            <a:srgbClr val="000000"/>
                          </a:solidFill>
                          <a:effectLst/>
                          <a:latin typeface="+mn-lt"/>
                          <a:ea typeface="+mn-ea"/>
                          <a:cs typeface="Times New Roman" pitchFamily="18" charset="0"/>
                        </a:rPr>
                        <a:t>eres</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400" b="1" i="0" u="none" strike="noStrike" kern="1200" cap="none" normalizeH="0" baseline="0" dirty="0" err="1" smtClean="0">
                          <a:ln>
                            <a:noFill/>
                          </a:ln>
                          <a:solidFill>
                            <a:srgbClr val="000000"/>
                          </a:solidFill>
                          <a:effectLst/>
                          <a:latin typeface="+mn-lt"/>
                          <a:ea typeface="+mn-ea"/>
                          <a:cs typeface="Times New Roman" pitchFamily="18" charset="0"/>
                        </a:rPr>
                        <a:t>Cuál</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400" b="0" i="0" u="none" strike="noStrike" kern="1200" cap="none" normalizeH="0" baseline="0" dirty="0" err="1" smtClean="0">
                          <a:ln>
                            <a:noFill/>
                          </a:ln>
                          <a:solidFill>
                            <a:srgbClr val="000000"/>
                          </a:solidFill>
                          <a:effectLst/>
                          <a:latin typeface="+mn-lt"/>
                          <a:ea typeface="+mn-ea"/>
                          <a:cs typeface="Times New Roman" pitchFamily="18" charset="0"/>
                        </a:rPr>
                        <a:t>es</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400" b="0" i="0" u="none" strike="noStrike" kern="1200" cap="none" normalizeH="0" baseline="0" dirty="0" err="1" smtClean="0">
                          <a:ln>
                            <a:noFill/>
                          </a:ln>
                          <a:solidFill>
                            <a:srgbClr val="000000"/>
                          </a:solidFill>
                          <a:effectLst/>
                          <a:latin typeface="+mn-lt"/>
                          <a:ea typeface="+mn-ea"/>
                          <a:cs typeface="Times New Roman" pitchFamily="18" charset="0"/>
                        </a:rPr>
                        <a:t>tu</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400" b="0" i="0" u="none" strike="noStrike" kern="1200" cap="none" normalizeH="0" baseline="0" dirty="0" err="1" smtClean="0">
                          <a:ln>
                            <a:noFill/>
                          </a:ln>
                          <a:solidFill>
                            <a:srgbClr val="000000"/>
                          </a:solidFill>
                          <a:effectLst/>
                          <a:latin typeface="+mn-lt"/>
                          <a:ea typeface="+mn-ea"/>
                          <a:cs typeface="Times New Roman" pitchFamily="18" charset="0"/>
                        </a:rPr>
                        <a:t>nacionalidad</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400" b="1" i="0" u="none" strike="noStrike" kern="1200" cap="none" normalizeH="0" baseline="0" dirty="0" err="1" smtClean="0">
                          <a:ln>
                            <a:noFill/>
                          </a:ln>
                          <a:solidFill>
                            <a:srgbClr val="000000"/>
                          </a:solidFill>
                          <a:effectLst/>
                          <a:latin typeface="+mn-lt"/>
                          <a:ea typeface="+mn-ea"/>
                          <a:cs typeface="Times New Roman" pitchFamily="18" charset="0"/>
                        </a:rPr>
                        <a:t>Qué</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400" b="0" i="0" u="none" strike="noStrike" kern="1200" cap="none" normalizeH="0" baseline="0" dirty="0" err="1" smtClean="0">
                          <a:ln>
                            <a:noFill/>
                          </a:ln>
                          <a:solidFill>
                            <a:srgbClr val="000000"/>
                          </a:solidFill>
                          <a:effectLst/>
                          <a:latin typeface="+mn-lt"/>
                          <a:ea typeface="+mn-ea"/>
                          <a:cs typeface="Times New Roman" pitchFamily="18" charset="0"/>
                        </a:rPr>
                        <a:t>idiomas</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400" b="0" i="0" u="none" strike="noStrike" kern="1200" cap="none" normalizeH="0" baseline="0" dirty="0" err="1" smtClean="0">
                          <a:ln>
                            <a:noFill/>
                          </a:ln>
                          <a:solidFill>
                            <a:srgbClr val="000000"/>
                          </a:solidFill>
                          <a:effectLst/>
                          <a:latin typeface="+mn-lt"/>
                          <a:ea typeface="+mn-ea"/>
                          <a:cs typeface="Times New Roman" pitchFamily="18" charset="0"/>
                        </a:rPr>
                        <a:t>hablas</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400" b="1" i="0" u="none" strike="noStrike" kern="1200" cap="none" normalizeH="0" baseline="0" dirty="0" err="1" smtClean="0">
                          <a:ln>
                            <a:noFill/>
                          </a:ln>
                          <a:solidFill>
                            <a:srgbClr val="000000"/>
                          </a:solidFill>
                          <a:effectLst/>
                          <a:latin typeface="+mn-lt"/>
                          <a:ea typeface="+mn-ea"/>
                          <a:cs typeface="Times New Roman" pitchFamily="18" charset="0"/>
                        </a:rPr>
                        <a:t>Cuántos</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400" b="0" i="0" u="none" strike="noStrike" kern="1200" cap="none" normalizeH="0" baseline="0" dirty="0" err="1" smtClean="0">
                          <a:ln>
                            <a:noFill/>
                          </a:ln>
                          <a:solidFill>
                            <a:srgbClr val="000000"/>
                          </a:solidFill>
                          <a:effectLst/>
                          <a:latin typeface="+mn-lt"/>
                          <a:ea typeface="+mn-ea"/>
                          <a:cs typeface="Times New Roman" pitchFamily="18" charset="0"/>
                        </a:rPr>
                        <a:t>anos</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400" b="0" i="0" u="none" strike="noStrike" kern="1200" cap="none" normalizeH="0" baseline="0" dirty="0" err="1" smtClean="0">
                          <a:ln>
                            <a:noFill/>
                          </a:ln>
                          <a:solidFill>
                            <a:srgbClr val="000000"/>
                          </a:solidFill>
                          <a:effectLst/>
                          <a:latin typeface="+mn-lt"/>
                          <a:ea typeface="+mn-ea"/>
                          <a:cs typeface="Times New Roman" pitchFamily="18" charset="0"/>
                        </a:rPr>
                        <a:t>tienes</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a:t>
                      </a:r>
                      <a:r>
                        <a:rPr kumimoji="0" lang="es-ES" sz="1400" b="0" i="0" u="none" strike="noStrike" kern="1200" cap="none" normalizeH="0" baseline="0" dirty="0" smtClean="0">
                          <a:ln>
                            <a:noFill/>
                          </a:ln>
                          <a:solidFill>
                            <a:srgbClr val="000000"/>
                          </a:solidFill>
                          <a:effectLst/>
                          <a:latin typeface="+mn-lt"/>
                          <a:ea typeface="+mn-ea"/>
                          <a:cs typeface="Times New Roman" pitchFamily="18" charset="0"/>
                        </a:rPr>
                        <a:t>¿</a:t>
                      </a:r>
                      <a:r>
                        <a:rPr kumimoji="0" lang="es-ES" sz="1400" b="1" i="0" u="none" strike="noStrike" kern="1200" cap="none" normalizeH="0" baseline="0" dirty="0" smtClean="0">
                          <a:ln>
                            <a:noFill/>
                          </a:ln>
                          <a:solidFill>
                            <a:srgbClr val="000000"/>
                          </a:solidFill>
                          <a:effectLst/>
                          <a:latin typeface="+mn-lt"/>
                          <a:ea typeface="+mn-ea"/>
                          <a:cs typeface="Times New Roman" pitchFamily="18" charset="0"/>
                        </a:rPr>
                        <a:t>Cuándo</a:t>
                      </a:r>
                      <a:r>
                        <a:rPr kumimoji="0" lang="es-ES" sz="1400" b="0" i="0" u="none" strike="noStrike" kern="1200" cap="none" normalizeH="0" baseline="0" dirty="0" smtClean="0">
                          <a:ln>
                            <a:noFill/>
                          </a:ln>
                          <a:solidFill>
                            <a:srgbClr val="000000"/>
                          </a:solidFill>
                          <a:effectLst/>
                          <a:latin typeface="+mn-lt"/>
                          <a:ea typeface="+mn-ea"/>
                          <a:cs typeface="Times New Roman" pitchFamily="18" charset="0"/>
                        </a:rPr>
                        <a:t> es tu cumpleaños? </a:t>
                      </a:r>
                      <a:br>
                        <a:rPr kumimoji="0" lang="es-ES" sz="1400" b="0" i="0" u="none" strike="noStrike" kern="1200" cap="none" normalizeH="0" baseline="0" dirty="0" smtClean="0">
                          <a:ln>
                            <a:noFill/>
                          </a:ln>
                          <a:solidFill>
                            <a:srgbClr val="000000"/>
                          </a:solidFill>
                          <a:effectLst/>
                          <a:latin typeface="+mn-lt"/>
                          <a:ea typeface="+mn-ea"/>
                          <a:cs typeface="Times New Roman" pitchFamily="18" charset="0"/>
                        </a:rPr>
                      </a:br>
                      <a:r>
                        <a:rPr kumimoji="0" lang="es-ES" sz="1400" b="0" i="0" u="none" strike="noStrike" kern="1200" cap="none" normalizeH="0" baseline="0" dirty="0" smtClean="0">
                          <a:ln>
                            <a:noFill/>
                          </a:ln>
                          <a:solidFill>
                            <a:srgbClr val="000000"/>
                          </a:solidFill>
                          <a:effectLst/>
                          <a:latin typeface="+mn-lt"/>
                          <a:ea typeface="+mn-ea"/>
                          <a:cs typeface="Times New Roman" pitchFamily="18" charset="0"/>
                        </a:rPr>
                        <a:t>¿</a:t>
                      </a:r>
                      <a:r>
                        <a:rPr kumimoji="0" lang="es-ES" sz="1400" b="1" i="0" u="none" strike="noStrike" kern="1200" cap="none" normalizeH="0" baseline="0" dirty="0" smtClean="0">
                          <a:ln>
                            <a:noFill/>
                          </a:ln>
                          <a:solidFill>
                            <a:srgbClr val="000000"/>
                          </a:solidFill>
                          <a:effectLst/>
                          <a:latin typeface="+mn-lt"/>
                          <a:ea typeface="+mn-ea"/>
                          <a:cs typeface="Times New Roman" pitchFamily="18" charset="0"/>
                        </a:rPr>
                        <a:t>Qué</a:t>
                      </a:r>
                      <a:r>
                        <a:rPr kumimoji="0" lang="es-ES" sz="1400" b="0" i="0" u="none" strike="noStrike" kern="1200" cap="none" normalizeH="0" baseline="0" dirty="0" smtClean="0">
                          <a:ln>
                            <a:noFill/>
                          </a:ln>
                          <a:solidFill>
                            <a:srgbClr val="000000"/>
                          </a:solidFill>
                          <a:effectLst/>
                          <a:latin typeface="+mn-lt"/>
                          <a:ea typeface="+mn-ea"/>
                          <a:cs typeface="Times New Roman" pitchFamily="18" charset="0"/>
                        </a:rPr>
                        <a:t> tipo de persona eres? </a:t>
                      </a:r>
                      <a:br>
                        <a:rPr kumimoji="0" lang="es-ES" sz="1400" b="0" i="0" u="none" strike="noStrike" kern="1200" cap="none" normalizeH="0" baseline="0" dirty="0" smtClean="0">
                          <a:ln>
                            <a:noFill/>
                          </a:ln>
                          <a:solidFill>
                            <a:srgbClr val="000000"/>
                          </a:solidFill>
                          <a:effectLst/>
                          <a:latin typeface="+mn-lt"/>
                          <a:ea typeface="+mn-ea"/>
                          <a:cs typeface="Times New Roman" pitchFamily="18" charset="0"/>
                        </a:rPr>
                      </a:br>
                      <a:r>
                        <a:rPr kumimoji="0" lang="es-ES" sz="1400" b="0" i="0" u="none" strike="noStrike" kern="1200" cap="none" normalizeH="0" baseline="0" dirty="0" smtClean="0">
                          <a:ln>
                            <a:noFill/>
                          </a:ln>
                          <a:solidFill>
                            <a:srgbClr val="000000"/>
                          </a:solidFill>
                          <a:effectLst/>
                          <a:latin typeface="+mn-lt"/>
                          <a:ea typeface="+mn-ea"/>
                          <a:cs typeface="Times New Roman" pitchFamily="18" charset="0"/>
                        </a:rPr>
                        <a:t>¿</a:t>
                      </a:r>
                      <a:r>
                        <a:rPr kumimoji="0" lang="es-ES" sz="1400" b="1" i="0" u="none" strike="noStrike" kern="1200" cap="none" normalizeH="0" baseline="0" dirty="0" smtClean="0">
                          <a:ln>
                            <a:noFill/>
                          </a:ln>
                          <a:solidFill>
                            <a:srgbClr val="000000"/>
                          </a:solidFill>
                          <a:effectLst/>
                          <a:latin typeface="+mn-lt"/>
                          <a:ea typeface="+mn-ea"/>
                          <a:cs typeface="Times New Roman" pitchFamily="18" charset="0"/>
                        </a:rPr>
                        <a:t>Quién</a:t>
                      </a:r>
                      <a:r>
                        <a:rPr kumimoji="0" lang="es-ES" sz="1400" b="0" i="0" u="none" strike="noStrike" kern="1200" cap="none" normalizeH="0" baseline="0" dirty="0" smtClean="0">
                          <a:ln>
                            <a:noFill/>
                          </a:ln>
                          <a:solidFill>
                            <a:srgbClr val="000000"/>
                          </a:solidFill>
                          <a:effectLst/>
                          <a:latin typeface="+mn-lt"/>
                          <a:ea typeface="+mn-ea"/>
                          <a:cs typeface="Times New Roman" pitchFamily="18" charset="0"/>
                        </a:rPr>
                        <a:t> es tu mejor amigo/a? ¿</a:t>
                      </a:r>
                      <a:r>
                        <a:rPr kumimoji="0" lang="es-ES" sz="1400" b="1" i="0" u="none" strike="noStrike" kern="1200" cap="none" normalizeH="0" baseline="0" dirty="0" smtClean="0">
                          <a:ln>
                            <a:noFill/>
                          </a:ln>
                          <a:solidFill>
                            <a:srgbClr val="000000"/>
                          </a:solidFill>
                          <a:effectLst/>
                          <a:latin typeface="+mn-lt"/>
                          <a:ea typeface="+mn-ea"/>
                          <a:cs typeface="Times New Roman" pitchFamily="18" charset="0"/>
                        </a:rPr>
                        <a:t>Quiénes</a:t>
                      </a:r>
                      <a:r>
                        <a:rPr kumimoji="0" lang="es-ES" sz="1400" b="0" i="0" u="none" strike="noStrike" kern="1200" cap="none" normalizeH="0" baseline="0" dirty="0" smtClean="0">
                          <a:ln>
                            <a:noFill/>
                          </a:ln>
                          <a:solidFill>
                            <a:srgbClr val="000000"/>
                          </a:solidFill>
                          <a:effectLst/>
                          <a:latin typeface="+mn-lt"/>
                          <a:ea typeface="+mn-ea"/>
                          <a:cs typeface="Times New Roman" pitchFamily="18" charset="0"/>
                        </a:rPr>
                        <a:t> son tus amigos/as? </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a:t>
                      </a:r>
                      <a:r>
                        <a:rPr kumimoji="0" lang="en-GB" sz="1400" b="0" i="0" u="none" strike="noStrike" kern="1200" cap="none" normalizeH="0" baseline="0" dirty="0" err="1" smtClean="0">
                          <a:ln>
                            <a:noFill/>
                          </a:ln>
                          <a:solidFill>
                            <a:srgbClr val="000000"/>
                          </a:solidFill>
                          <a:effectLst/>
                          <a:latin typeface="+mn-lt"/>
                          <a:ea typeface="+mn-ea"/>
                          <a:cs typeface="Times New Roman" pitchFamily="18" charset="0"/>
                        </a:rPr>
                        <a:t>Tienes</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400" b="0" i="0" u="none" strike="noStrike" kern="1200" cap="none" normalizeH="0" baseline="0" dirty="0" err="1" smtClean="0">
                          <a:ln>
                            <a:noFill/>
                          </a:ln>
                          <a:solidFill>
                            <a:srgbClr val="000000"/>
                          </a:solidFill>
                          <a:effectLst/>
                          <a:latin typeface="+mn-lt"/>
                          <a:ea typeface="+mn-ea"/>
                          <a:cs typeface="Times New Roman" pitchFamily="18" charset="0"/>
                        </a:rPr>
                        <a:t>mascotas</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a:t>
                      </a:r>
                    </a:p>
                  </a:txBody>
                  <a:tcPr>
                    <a:lnL w="12700" cmpd="sng">
                      <a:solidFill>
                        <a:srgbClr val="A5A5A5"/>
                      </a:solidFill>
                    </a:lnL>
                    <a:lnR w="12700" cmpd="sng">
                      <a:solidFill>
                        <a:srgbClr val="A5A5A5"/>
                      </a:solidFill>
                    </a:lnR>
                    <a:lnT w="254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r>
              <a:tr h="82022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smtClean="0">
                          <a:latin typeface="Arial" panose="020B0604020202020204" pitchFamily="34" charset="0"/>
                          <a:cs typeface="Arial" panose="020B0604020202020204" pitchFamily="34" charset="0"/>
                        </a:rPr>
                        <a:t>Autumn Term [2] – 7 weeks</a:t>
                      </a:r>
                      <a:br>
                        <a:rPr lang="en-GB" sz="1400" dirty="0" smtClean="0">
                          <a:latin typeface="Arial" panose="020B0604020202020204" pitchFamily="34" charset="0"/>
                          <a:cs typeface="Arial" panose="020B0604020202020204" pitchFamily="34" charset="0"/>
                        </a:rPr>
                      </a:br>
                      <a:endParaRPr lang="en-GB" sz="1400" dirty="0">
                        <a:latin typeface="Arial" panose="020B0604020202020204" pitchFamily="34" charset="0"/>
                        <a:cs typeface="Arial" panose="020B0604020202020204" pitchFamily="34" charset="0"/>
                      </a:endParaRPr>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200" dirty="0" smtClean="0">
                          <a:latin typeface="Arial" panose="020B0604020202020204" pitchFamily="34" charset="0"/>
                          <a:cs typeface="Arial" panose="020B0604020202020204" pitchFamily="34" charset="0"/>
                        </a:rPr>
                        <a:t>Free time activities, sports, opinions</a:t>
                      </a:r>
                      <a:r>
                        <a:rPr lang="en-GB" sz="1200" baseline="0" dirty="0" smtClean="0">
                          <a:latin typeface="Arial" panose="020B0604020202020204" pitchFamily="34" charset="0"/>
                          <a:cs typeface="Arial" panose="020B0604020202020204" pitchFamily="34" charset="0"/>
                        </a:rPr>
                        <a:t> and reasons for activities, saying what others do, asking and answering questions</a:t>
                      </a:r>
                      <a:endParaRPr lang="en-GB" sz="1200" dirty="0">
                        <a:latin typeface="Arial" panose="020B0604020202020204" pitchFamily="34" charset="0"/>
                        <a:cs typeface="Arial" panose="020B0604020202020204" pitchFamily="34" charset="0"/>
                      </a:endParaRPr>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a:t>
                      </a:r>
                      <a:r>
                        <a:rPr kumimoji="0" lang="en-GB" sz="1400" b="1" i="0" u="none" strike="noStrike" kern="1200" cap="none" normalizeH="0" baseline="0" dirty="0" err="1" smtClean="0">
                          <a:ln>
                            <a:noFill/>
                          </a:ln>
                          <a:solidFill>
                            <a:srgbClr val="000000"/>
                          </a:solidFill>
                          <a:effectLst/>
                          <a:latin typeface="+mn-lt"/>
                          <a:ea typeface="+mn-ea"/>
                          <a:cs typeface="Times New Roman" pitchFamily="18" charset="0"/>
                        </a:rPr>
                        <a:t>Qué</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400" b="0" i="0" u="none" strike="noStrike" kern="1200" cap="none" normalizeH="0" baseline="0" dirty="0" err="1" smtClean="0">
                          <a:ln>
                            <a:noFill/>
                          </a:ln>
                          <a:solidFill>
                            <a:srgbClr val="000000"/>
                          </a:solidFill>
                          <a:effectLst/>
                          <a:latin typeface="+mn-lt"/>
                          <a:ea typeface="+mn-ea"/>
                          <a:cs typeface="Times New Roman" pitchFamily="18" charset="0"/>
                        </a:rPr>
                        <a:t>te</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400" b="0" i="0" u="none" strike="noStrike" kern="1200" cap="none" normalizeH="0" baseline="0" dirty="0" err="1" smtClean="0">
                          <a:ln>
                            <a:noFill/>
                          </a:ln>
                          <a:solidFill>
                            <a:srgbClr val="000000"/>
                          </a:solidFill>
                          <a:effectLst/>
                          <a:latin typeface="+mn-lt"/>
                          <a:ea typeface="+mn-ea"/>
                          <a:cs typeface="Times New Roman" pitchFamily="18" charset="0"/>
                        </a:rPr>
                        <a:t>gusta</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400" b="0" i="0" u="none" strike="noStrike" kern="1200" cap="none" normalizeH="0" baseline="0" dirty="0" err="1" smtClean="0">
                          <a:ln>
                            <a:noFill/>
                          </a:ln>
                          <a:solidFill>
                            <a:srgbClr val="000000"/>
                          </a:solidFill>
                          <a:effectLst/>
                          <a:latin typeface="+mn-lt"/>
                          <a:ea typeface="+mn-ea"/>
                          <a:cs typeface="Times New Roman" pitchFamily="18" charset="0"/>
                        </a:rPr>
                        <a:t>hacer</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a:t>
                      </a:r>
                      <a:br>
                        <a:rPr kumimoji="0" lang="en-GB" sz="1400" b="0" i="0" u="none" strike="noStrike" kern="1200" cap="none" normalizeH="0" baseline="0" dirty="0" smtClean="0">
                          <a:ln>
                            <a:noFill/>
                          </a:ln>
                          <a:solidFill>
                            <a:srgbClr val="000000"/>
                          </a:solidFill>
                          <a:effectLst/>
                          <a:latin typeface="+mn-lt"/>
                          <a:ea typeface="+mn-ea"/>
                          <a:cs typeface="Times New Roman" pitchFamily="18" charset="0"/>
                        </a:rPr>
                      </a:br>
                      <a:r>
                        <a:rPr lang="en-GB" sz="1400" dirty="0" smtClean="0">
                          <a:solidFill>
                            <a:srgbClr val="000000"/>
                          </a:solidFill>
                          <a:latin typeface="+mn-lt"/>
                          <a:cs typeface="Times New Roman" pitchFamily="18" charset="0"/>
                        </a:rPr>
                        <a:t>¿</a:t>
                      </a:r>
                      <a:r>
                        <a:rPr lang="en-GB" sz="1400" dirty="0" err="1" smtClean="0">
                          <a:solidFill>
                            <a:srgbClr val="000000"/>
                          </a:solidFill>
                          <a:latin typeface="+mn-lt"/>
                          <a:cs typeface="Times New Roman" pitchFamily="18" charset="0"/>
                        </a:rPr>
                        <a:t>Te</a:t>
                      </a:r>
                      <a:r>
                        <a:rPr lang="en-GB" sz="1400" dirty="0" smtClean="0">
                          <a:solidFill>
                            <a:srgbClr val="000000"/>
                          </a:solidFill>
                          <a:latin typeface="+mn-lt"/>
                          <a:cs typeface="Times New Roman" pitchFamily="18" charset="0"/>
                        </a:rPr>
                        <a:t> </a:t>
                      </a:r>
                      <a:r>
                        <a:rPr lang="en-GB" sz="1400" dirty="0" err="1" smtClean="0">
                          <a:solidFill>
                            <a:srgbClr val="000000"/>
                          </a:solidFill>
                          <a:latin typeface="+mn-lt"/>
                          <a:cs typeface="Times New Roman" pitchFamily="18" charset="0"/>
                        </a:rPr>
                        <a:t>gusta</a:t>
                      </a:r>
                      <a:r>
                        <a:rPr lang="en-GB" sz="1400" dirty="0" smtClean="0">
                          <a:solidFill>
                            <a:srgbClr val="000000"/>
                          </a:solidFill>
                          <a:latin typeface="+mn-lt"/>
                          <a:cs typeface="Times New Roman" pitchFamily="18" charset="0"/>
                        </a:rPr>
                        <a:t> (</a:t>
                      </a:r>
                      <a:r>
                        <a:rPr lang="en-GB" sz="1400" dirty="0" err="1" smtClean="0">
                          <a:solidFill>
                            <a:srgbClr val="000000"/>
                          </a:solidFill>
                          <a:latin typeface="+mn-lt"/>
                          <a:cs typeface="Times New Roman" pitchFamily="18" charset="0"/>
                        </a:rPr>
                        <a:t>cantar</a:t>
                      </a:r>
                      <a:r>
                        <a:rPr lang="en-GB" sz="1400" dirty="0" smtClean="0">
                          <a:solidFill>
                            <a:srgbClr val="000000"/>
                          </a:solidFill>
                          <a:latin typeface="+mn-lt"/>
                          <a:cs typeface="Times New Roman" pitchFamily="18" charset="0"/>
                        </a:rPr>
                        <a:t>)?</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a:r>
                      <a:br>
                        <a:rPr kumimoji="0" lang="en-GB" sz="1400" b="0" i="0" u="none" strike="noStrike" kern="1200" cap="none" normalizeH="0" baseline="0" dirty="0" smtClean="0">
                          <a:ln>
                            <a:noFill/>
                          </a:ln>
                          <a:solidFill>
                            <a:srgbClr val="000000"/>
                          </a:solidFill>
                          <a:effectLst/>
                          <a:latin typeface="+mn-lt"/>
                          <a:ea typeface="+mn-ea"/>
                          <a:cs typeface="Times New Roman" pitchFamily="18" charset="0"/>
                        </a:rPr>
                      </a:b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a:t>
                      </a:r>
                      <a:r>
                        <a:rPr kumimoji="0" lang="en-GB" sz="1400" b="1" i="0" u="none" strike="noStrike" kern="1200" cap="none" normalizeH="0" baseline="0" dirty="0" err="1" smtClean="0">
                          <a:ln>
                            <a:noFill/>
                          </a:ln>
                          <a:solidFill>
                            <a:srgbClr val="000000"/>
                          </a:solidFill>
                          <a:effectLst/>
                          <a:latin typeface="+mn-lt"/>
                          <a:ea typeface="+mn-ea"/>
                          <a:cs typeface="Times New Roman" pitchFamily="18" charset="0"/>
                        </a:rPr>
                        <a:t>Qué</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400" b="0" i="0" u="none" strike="noStrike" kern="1200" cap="none" normalizeH="0" baseline="0" dirty="0" err="1" smtClean="0">
                          <a:ln>
                            <a:noFill/>
                          </a:ln>
                          <a:solidFill>
                            <a:srgbClr val="000000"/>
                          </a:solidFill>
                          <a:effectLst/>
                          <a:latin typeface="+mn-lt"/>
                          <a:ea typeface="+mn-ea"/>
                          <a:cs typeface="Times New Roman" pitchFamily="18" charset="0"/>
                        </a:rPr>
                        <a:t>deportes</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400" b="0" i="0" u="none" strike="noStrike" kern="1200" cap="none" normalizeH="0" baseline="0" dirty="0" err="1" smtClean="0">
                          <a:ln>
                            <a:noFill/>
                          </a:ln>
                          <a:solidFill>
                            <a:srgbClr val="000000"/>
                          </a:solidFill>
                          <a:effectLst/>
                          <a:latin typeface="+mn-lt"/>
                          <a:ea typeface="+mn-ea"/>
                          <a:cs typeface="Times New Roman" pitchFamily="18" charset="0"/>
                        </a:rPr>
                        <a:t>haces</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a:t>
                      </a:r>
                      <a:br>
                        <a:rPr kumimoji="0" lang="en-GB" sz="1400" b="0" i="0" u="none" strike="noStrike" kern="1200" cap="none" normalizeH="0" baseline="0" dirty="0" smtClean="0">
                          <a:ln>
                            <a:noFill/>
                          </a:ln>
                          <a:solidFill>
                            <a:srgbClr val="000000"/>
                          </a:solidFill>
                          <a:effectLst/>
                          <a:latin typeface="+mn-lt"/>
                          <a:ea typeface="+mn-ea"/>
                          <a:cs typeface="Times New Roman" pitchFamily="18" charset="0"/>
                        </a:rPr>
                      </a:b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a:t>
                      </a:r>
                      <a:r>
                        <a:rPr kumimoji="0" lang="en-GB" sz="1400" b="1" i="0" u="none" strike="noStrike" kern="1200" cap="none" normalizeH="0" baseline="0" dirty="0" err="1" smtClean="0">
                          <a:ln>
                            <a:noFill/>
                          </a:ln>
                          <a:solidFill>
                            <a:srgbClr val="000000"/>
                          </a:solidFill>
                          <a:effectLst/>
                          <a:latin typeface="+mn-lt"/>
                          <a:ea typeface="+mn-ea"/>
                          <a:cs typeface="Times New Roman" pitchFamily="18" charset="0"/>
                        </a:rPr>
                        <a:t>Qué</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400" b="0" i="0" u="none" strike="noStrike" kern="1200" cap="none" normalizeH="0" baseline="0" dirty="0" err="1" smtClean="0">
                          <a:ln>
                            <a:noFill/>
                          </a:ln>
                          <a:solidFill>
                            <a:srgbClr val="000000"/>
                          </a:solidFill>
                          <a:effectLst/>
                          <a:latin typeface="+mn-lt"/>
                          <a:ea typeface="+mn-ea"/>
                          <a:cs typeface="Times New Roman" pitchFamily="18" charset="0"/>
                        </a:rPr>
                        <a:t>haces</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400" b="0" i="0" u="none" strike="noStrike" kern="1200" cap="none" normalizeH="0" baseline="0" dirty="0" err="1" smtClean="0">
                          <a:ln>
                            <a:noFill/>
                          </a:ln>
                          <a:solidFill>
                            <a:srgbClr val="000000"/>
                          </a:solidFill>
                          <a:effectLst/>
                          <a:latin typeface="+mn-lt"/>
                          <a:ea typeface="+mn-ea"/>
                          <a:cs typeface="Times New Roman" pitchFamily="18" charset="0"/>
                        </a:rPr>
                        <a:t>en</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400" b="0" i="0" u="none" strike="noStrike" kern="1200" cap="none" normalizeH="0" baseline="0" dirty="0" err="1" smtClean="0">
                          <a:ln>
                            <a:noFill/>
                          </a:ln>
                          <a:solidFill>
                            <a:srgbClr val="000000"/>
                          </a:solidFill>
                          <a:effectLst/>
                          <a:latin typeface="+mn-lt"/>
                          <a:ea typeface="+mn-ea"/>
                          <a:cs typeface="Times New Roman" pitchFamily="18" charset="0"/>
                        </a:rPr>
                        <a:t>tu</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400" b="0" i="0" u="none" strike="noStrike" kern="1200" cap="none" normalizeH="0" baseline="0" dirty="0" err="1" smtClean="0">
                          <a:ln>
                            <a:noFill/>
                          </a:ln>
                          <a:solidFill>
                            <a:srgbClr val="000000"/>
                          </a:solidFill>
                          <a:effectLst/>
                          <a:latin typeface="+mn-lt"/>
                          <a:ea typeface="+mn-ea"/>
                          <a:cs typeface="Times New Roman" pitchFamily="18" charset="0"/>
                        </a:rPr>
                        <a:t>tiempo</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400" b="0" i="0" u="none" strike="noStrike" kern="1200" cap="none" normalizeH="0" baseline="0" dirty="0" err="1" smtClean="0">
                          <a:ln>
                            <a:noFill/>
                          </a:ln>
                          <a:solidFill>
                            <a:srgbClr val="000000"/>
                          </a:solidFill>
                          <a:effectLst/>
                          <a:latin typeface="+mn-lt"/>
                          <a:ea typeface="+mn-ea"/>
                          <a:cs typeface="Times New Roman" pitchFamily="18" charset="0"/>
                        </a:rPr>
                        <a:t>libre</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a:t>
                      </a:r>
                      <a:br>
                        <a:rPr kumimoji="0" lang="en-GB" sz="1400" b="0" i="0" u="none" strike="noStrike" kern="1200" cap="none" normalizeH="0" baseline="0" dirty="0" smtClean="0">
                          <a:ln>
                            <a:noFill/>
                          </a:ln>
                          <a:solidFill>
                            <a:srgbClr val="000000"/>
                          </a:solidFill>
                          <a:effectLst/>
                          <a:latin typeface="+mn-lt"/>
                          <a:ea typeface="+mn-ea"/>
                          <a:cs typeface="Times New Roman" pitchFamily="18" charset="0"/>
                        </a:rPr>
                      </a:br>
                      <a:r>
                        <a:rPr lang="en-GB" sz="1400" dirty="0" smtClean="0">
                          <a:solidFill>
                            <a:srgbClr val="000000"/>
                          </a:solidFill>
                          <a:latin typeface="+mn-lt"/>
                          <a:cs typeface="Times New Roman" pitchFamily="18" charset="0"/>
                        </a:rPr>
                        <a:t>¿</a:t>
                      </a:r>
                      <a:r>
                        <a:rPr lang="en-GB" sz="1400" b="1" dirty="0" smtClean="0">
                          <a:solidFill>
                            <a:srgbClr val="000000"/>
                          </a:solidFill>
                          <a:latin typeface="+mn-lt"/>
                          <a:cs typeface="Times New Roman" pitchFamily="18" charset="0"/>
                        </a:rPr>
                        <a:t>Con </a:t>
                      </a:r>
                      <a:r>
                        <a:rPr lang="en-GB" sz="1400" b="1" dirty="0" err="1" smtClean="0">
                          <a:solidFill>
                            <a:srgbClr val="000000"/>
                          </a:solidFill>
                          <a:latin typeface="+mn-lt"/>
                          <a:cs typeface="Times New Roman" pitchFamily="18" charset="0"/>
                        </a:rPr>
                        <a:t>qué</a:t>
                      </a:r>
                      <a:r>
                        <a:rPr lang="en-GB" sz="1400" b="1" baseline="0" dirty="0" smtClean="0">
                          <a:solidFill>
                            <a:srgbClr val="000000"/>
                          </a:solidFill>
                          <a:latin typeface="+mn-lt"/>
                          <a:cs typeface="Times New Roman" pitchFamily="18" charset="0"/>
                        </a:rPr>
                        <a:t> </a:t>
                      </a:r>
                      <a:r>
                        <a:rPr lang="en-GB" sz="1400" b="1" baseline="0" dirty="0" err="1" smtClean="0">
                          <a:solidFill>
                            <a:srgbClr val="000000"/>
                          </a:solidFill>
                          <a:latin typeface="+mn-lt"/>
                          <a:cs typeface="Times New Roman" pitchFamily="18" charset="0"/>
                        </a:rPr>
                        <a:t>frecuencia</a:t>
                      </a:r>
                      <a:r>
                        <a:rPr lang="en-GB" sz="1400" b="1" baseline="0" dirty="0" smtClean="0">
                          <a:solidFill>
                            <a:srgbClr val="000000"/>
                          </a:solidFill>
                          <a:latin typeface="+mn-lt"/>
                          <a:cs typeface="Times New Roman" pitchFamily="18" charset="0"/>
                        </a:rPr>
                        <a:t> </a:t>
                      </a:r>
                      <a:r>
                        <a:rPr lang="en-GB" sz="1400" baseline="0" dirty="0" smtClean="0">
                          <a:solidFill>
                            <a:srgbClr val="000000"/>
                          </a:solidFill>
                          <a:latin typeface="+mn-lt"/>
                          <a:cs typeface="Times New Roman" pitchFamily="18" charset="0"/>
                        </a:rPr>
                        <a:t>(</a:t>
                      </a:r>
                      <a:r>
                        <a:rPr lang="en-GB" sz="1400" baseline="0" dirty="0" err="1" smtClean="0">
                          <a:solidFill>
                            <a:srgbClr val="000000"/>
                          </a:solidFill>
                          <a:latin typeface="+mn-lt"/>
                          <a:cs typeface="Times New Roman" pitchFamily="18" charset="0"/>
                        </a:rPr>
                        <a:t>cantas</a:t>
                      </a:r>
                      <a:r>
                        <a:rPr lang="en-GB" sz="1400" baseline="0" dirty="0" smtClean="0">
                          <a:solidFill>
                            <a:srgbClr val="000000"/>
                          </a:solidFill>
                          <a:latin typeface="+mn-lt"/>
                          <a:cs typeface="Times New Roman" pitchFamily="18" charset="0"/>
                        </a:rPr>
                        <a:t>)?</a:t>
                      </a:r>
                      <a:endParaRPr lang="es-ES" sz="1400" b="0" i="1" u="none" strike="noStrike" kern="1200" baseline="0" dirty="0" smtClean="0">
                        <a:solidFill>
                          <a:schemeClr val="tx1"/>
                        </a:solidFill>
                        <a:latin typeface="+mn-lt"/>
                        <a:ea typeface="+mn-ea"/>
                        <a:cs typeface="+mn-cs"/>
                      </a:endParaRPr>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tr>
              <a:tr h="107913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smtClean="0">
                          <a:latin typeface="Arial" panose="020B0604020202020204" pitchFamily="34" charset="0"/>
                          <a:cs typeface="Arial" panose="020B0604020202020204" pitchFamily="34" charset="0"/>
                        </a:rPr>
                        <a:t>Spring Term [1] – 5 weeks</a:t>
                      </a:r>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200" dirty="0" smtClean="0">
                          <a:latin typeface="Arial" panose="020B0604020202020204" pitchFamily="34" charset="0"/>
                          <a:cs typeface="Arial" panose="020B0604020202020204" pitchFamily="34" charset="0"/>
                        </a:rPr>
                        <a:t>Saying</a:t>
                      </a:r>
                      <a:r>
                        <a:rPr lang="en-GB" sz="1200" baseline="0" dirty="0" smtClean="0">
                          <a:latin typeface="Arial" panose="020B0604020202020204" pitchFamily="34" charset="0"/>
                          <a:cs typeface="Arial" panose="020B0604020202020204" pitchFamily="34" charset="0"/>
                        </a:rPr>
                        <a:t> what subjects you study, </a:t>
                      </a:r>
                      <a:r>
                        <a:rPr lang="en-GB" sz="1200" dirty="0" smtClean="0">
                          <a:latin typeface="Arial" panose="020B0604020202020204" pitchFamily="34" charset="0"/>
                          <a:cs typeface="Arial" panose="020B0604020202020204" pitchFamily="34" charset="0"/>
                        </a:rPr>
                        <a:t>giving opinions and reasons</a:t>
                      </a:r>
                      <a:r>
                        <a:rPr lang="en-GB" sz="1200" baseline="0" dirty="0" smtClean="0">
                          <a:latin typeface="Arial" panose="020B0604020202020204" pitchFamily="34" charset="0"/>
                          <a:cs typeface="Arial" panose="020B0604020202020204" pitchFamily="34" charset="0"/>
                        </a:rPr>
                        <a:t>, describing the facilities in your school, saying what you do at break time</a:t>
                      </a:r>
                      <a:endParaRPr lang="en-GB" sz="1200" dirty="0">
                        <a:latin typeface="Arial" panose="020B0604020202020204" pitchFamily="34" charset="0"/>
                        <a:cs typeface="Arial" panose="020B0604020202020204" pitchFamily="34" charset="0"/>
                      </a:endParaRPr>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kumimoji="0" lang="en-GB" sz="1200" b="0" i="0" u="none" strike="noStrike" kern="1200" cap="none" normalizeH="0" baseline="0" dirty="0" smtClean="0">
                          <a:ln>
                            <a:noFill/>
                          </a:ln>
                          <a:solidFill>
                            <a:srgbClr val="000000"/>
                          </a:solidFill>
                          <a:effectLst/>
                          <a:latin typeface="+mn-lt"/>
                          <a:ea typeface="+mn-ea"/>
                          <a:cs typeface="Times New Roman" pitchFamily="18" charset="0"/>
                        </a:rPr>
                        <a:t>¿</a:t>
                      </a:r>
                      <a:r>
                        <a:rPr kumimoji="0" lang="en-GB" sz="1200" b="1" i="0" u="none" strike="noStrike" kern="1200" cap="none" normalizeH="0" baseline="0" dirty="0" err="1" smtClean="0">
                          <a:ln>
                            <a:noFill/>
                          </a:ln>
                          <a:solidFill>
                            <a:srgbClr val="000000"/>
                          </a:solidFill>
                          <a:effectLst/>
                          <a:latin typeface="+mn-lt"/>
                          <a:ea typeface="+mn-ea"/>
                          <a:cs typeface="Times New Roman" pitchFamily="18" charset="0"/>
                        </a:rPr>
                        <a:t>Qué</a:t>
                      </a:r>
                      <a:r>
                        <a:rPr kumimoji="0" lang="en-GB" sz="12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200" b="0" i="0" u="none" strike="noStrike" kern="1200" cap="none" normalizeH="0" baseline="0" dirty="0" err="1" smtClean="0">
                          <a:ln>
                            <a:noFill/>
                          </a:ln>
                          <a:solidFill>
                            <a:srgbClr val="000000"/>
                          </a:solidFill>
                          <a:effectLst/>
                          <a:latin typeface="+mn-lt"/>
                          <a:ea typeface="+mn-ea"/>
                          <a:cs typeface="Times New Roman" pitchFamily="18" charset="0"/>
                        </a:rPr>
                        <a:t>estudias</a:t>
                      </a:r>
                      <a:r>
                        <a:rPr kumimoji="0" lang="en-GB" sz="12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200" b="1" i="0" u="none" strike="noStrike" kern="1200" cap="none" normalizeH="0" baseline="0" dirty="0" err="1" smtClean="0">
                          <a:ln>
                            <a:noFill/>
                          </a:ln>
                          <a:solidFill>
                            <a:srgbClr val="000000"/>
                          </a:solidFill>
                          <a:effectLst/>
                          <a:latin typeface="+mn-lt"/>
                          <a:ea typeface="+mn-ea"/>
                          <a:cs typeface="Times New Roman" pitchFamily="18" charset="0"/>
                        </a:rPr>
                        <a:t>Cuándo</a:t>
                      </a:r>
                      <a:r>
                        <a:rPr kumimoji="0" lang="en-GB" sz="1200" b="1" i="0" u="none" strike="noStrike" kern="1200" cap="none" normalizeH="0" baseline="0" dirty="0" smtClean="0">
                          <a:ln>
                            <a:noFill/>
                          </a:ln>
                          <a:solidFill>
                            <a:srgbClr val="000000"/>
                          </a:solidFill>
                          <a:effectLst/>
                          <a:latin typeface="+mn-lt"/>
                          <a:ea typeface="+mn-ea"/>
                          <a:cs typeface="Times New Roman" pitchFamily="18" charset="0"/>
                        </a:rPr>
                        <a:t>?</a:t>
                      </a:r>
                      <a:r>
                        <a:rPr kumimoji="0" lang="en-GB" sz="1200" b="0" i="0" u="none" strike="noStrike" kern="1200" cap="none" normalizeH="0" baseline="0" dirty="0" smtClean="0">
                          <a:ln>
                            <a:noFill/>
                          </a:ln>
                          <a:solidFill>
                            <a:srgbClr val="000000"/>
                          </a:solidFill>
                          <a:effectLst/>
                          <a:latin typeface="+mn-lt"/>
                          <a:ea typeface="+mn-ea"/>
                          <a:cs typeface="Times New Roman" pitchFamily="18" charset="0"/>
                        </a:rPr>
                        <a:t> </a:t>
                      </a:r>
                      <a:br>
                        <a:rPr kumimoji="0" lang="en-GB" sz="1200" b="0" i="0" u="none" strike="noStrike" kern="1200" cap="none" normalizeH="0" baseline="0" dirty="0" smtClean="0">
                          <a:ln>
                            <a:noFill/>
                          </a:ln>
                          <a:solidFill>
                            <a:srgbClr val="000000"/>
                          </a:solidFill>
                          <a:effectLst/>
                          <a:latin typeface="+mn-lt"/>
                          <a:ea typeface="+mn-ea"/>
                          <a:cs typeface="Times New Roman" pitchFamily="18" charset="0"/>
                        </a:rPr>
                      </a:br>
                      <a:r>
                        <a:rPr kumimoji="0" lang="en-GB" sz="1200" b="0" i="0" u="none" strike="noStrike" kern="1200" cap="none" normalizeH="0" baseline="0" dirty="0" smtClean="0">
                          <a:ln>
                            <a:noFill/>
                          </a:ln>
                          <a:solidFill>
                            <a:srgbClr val="000000"/>
                          </a:solidFill>
                          <a:effectLst/>
                          <a:latin typeface="+mn-lt"/>
                          <a:ea typeface="+mn-ea"/>
                          <a:cs typeface="Times New Roman" pitchFamily="18" charset="0"/>
                        </a:rPr>
                        <a:t>¿</a:t>
                      </a:r>
                      <a:r>
                        <a:rPr kumimoji="0" lang="en-GB" sz="1200" b="1" i="0" u="none" strike="noStrike" kern="1200" cap="none" normalizeH="0" baseline="0" dirty="0" err="1" smtClean="0">
                          <a:ln>
                            <a:noFill/>
                          </a:ln>
                          <a:solidFill>
                            <a:srgbClr val="000000"/>
                          </a:solidFill>
                          <a:effectLst/>
                          <a:latin typeface="+mn-lt"/>
                          <a:ea typeface="+mn-ea"/>
                          <a:cs typeface="Times New Roman" pitchFamily="18" charset="0"/>
                        </a:rPr>
                        <a:t>Cuál</a:t>
                      </a:r>
                      <a:r>
                        <a:rPr kumimoji="0" lang="en-GB" sz="1200" b="1"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200" b="0" i="0" u="none" strike="noStrike" kern="1200" cap="none" normalizeH="0" baseline="0" dirty="0" err="1" smtClean="0">
                          <a:ln>
                            <a:noFill/>
                          </a:ln>
                          <a:solidFill>
                            <a:srgbClr val="000000"/>
                          </a:solidFill>
                          <a:effectLst/>
                          <a:latin typeface="+mn-lt"/>
                          <a:ea typeface="+mn-ea"/>
                          <a:cs typeface="Times New Roman" pitchFamily="18" charset="0"/>
                        </a:rPr>
                        <a:t>es</a:t>
                      </a:r>
                      <a:r>
                        <a:rPr kumimoji="0" lang="en-GB" sz="12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200" b="0" i="0" u="none" strike="noStrike" kern="1200" cap="none" normalizeH="0" baseline="0" dirty="0" err="1" smtClean="0">
                          <a:ln>
                            <a:noFill/>
                          </a:ln>
                          <a:solidFill>
                            <a:srgbClr val="000000"/>
                          </a:solidFill>
                          <a:effectLst/>
                          <a:latin typeface="+mn-lt"/>
                          <a:ea typeface="+mn-ea"/>
                          <a:cs typeface="Times New Roman" pitchFamily="18" charset="0"/>
                        </a:rPr>
                        <a:t>tu</a:t>
                      </a:r>
                      <a:r>
                        <a:rPr kumimoji="0" lang="en-GB" sz="12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200" b="0" i="0" u="none" strike="noStrike" kern="1200" cap="none" normalizeH="0" baseline="0" dirty="0" err="1" smtClean="0">
                          <a:ln>
                            <a:noFill/>
                          </a:ln>
                          <a:solidFill>
                            <a:srgbClr val="000000"/>
                          </a:solidFill>
                          <a:effectLst/>
                          <a:latin typeface="+mn-lt"/>
                          <a:ea typeface="+mn-ea"/>
                          <a:cs typeface="Times New Roman" pitchFamily="18" charset="0"/>
                        </a:rPr>
                        <a:t>día</a:t>
                      </a:r>
                      <a:r>
                        <a:rPr kumimoji="0" lang="en-GB" sz="12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200" b="0" i="0" u="none" strike="noStrike" kern="1200" cap="none" normalizeH="0" baseline="0" dirty="0" err="1" smtClean="0">
                          <a:ln>
                            <a:noFill/>
                          </a:ln>
                          <a:solidFill>
                            <a:srgbClr val="000000"/>
                          </a:solidFill>
                          <a:effectLst/>
                          <a:latin typeface="+mn-lt"/>
                          <a:ea typeface="+mn-ea"/>
                          <a:cs typeface="Times New Roman" pitchFamily="18" charset="0"/>
                        </a:rPr>
                        <a:t>favorito</a:t>
                      </a:r>
                      <a:r>
                        <a:rPr kumimoji="0" lang="en-GB" sz="12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200" b="0" i="0" u="none" strike="noStrike" kern="1200" cap="none" normalizeH="0" baseline="0" dirty="0" err="1" smtClean="0">
                          <a:ln>
                            <a:noFill/>
                          </a:ln>
                          <a:solidFill>
                            <a:srgbClr val="000000"/>
                          </a:solidFill>
                          <a:effectLst/>
                          <a:latin typeface="+mn-lt"/>
                          <a:ea typeface="+mn-ea"/>
                          <a:cs typeface="Times New Roman" pitchFamily="18" charset="0"/>
                        </a:rPr>
                        <a:t>tu</a:t>
                      </a:r>
                      <a:r>
                        <a:rPr kumimoji="0" lang="en-GB" sz="12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200" b="0" i="0" u="none" strike="noStrike" kern="1200" cap="none" normalizeH="0" baseline="0" dirty="0" err="1" smtClean="0">
                          <a:ln>
                            <a:noFill/>
                          </a:ln>
                          <a:solidFill>
                            <a:srgbClr val="000000"/>
                          </a:solidFill>
                          <a:effectLst/>
                          <a:latin typeface="+mn-lt"/>
                          <a:ea typeface="+mn-ea"/>
                          <a:cs typeface="Times New Roman" pitchFamily="18" charset="0"/>
                        </a:rPr>
                        <a:t>asignatura</a:t>
                      </a:r>
                      <a:r>
                        <a:rPr kumimoji="0" lang="en-GB" sz="12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200" b="0" i="0" u="none" strike="noStrike" kern="1200" cap="none" normalizeH="0" baseline="0" dirty="0" err="1" smtClean="0">
                          <a:ln>
                            <a:noFill/>
                          </a:ln>
                          <a:solidFill>
                            <a:srgbClr val="000000"/>
                          </a:solidFill>
                          <a:effectLst/>
                          <a:latin typeface="+mn-lt"/>
                          <a:ea typeface="+mn-ea"/>
                          <a:cs typeface="Times New Roman" pitchFamily="18" charset="0"/>
                        </a:rPr>
                        <a:t>favorita</a:t>
                      </a:r>
                      <a:r>
                        <a:rPr kumimoji="0" lang="en-GB" sz="1200" b="0" i="0" u="none" strike="noStrike" kern="1200" cap="none" normalizeH="0" baseline="0" dirty="0" smtClean="0">
                          <a:ln>
                            <a:noFill/>
                          </a:ln>
                          <a:solidFill>
                            <a:srgbClr val="000000"/>
                          </a:solidFill>
                          <a:effectLst/>
                          <a:latin typeface="+mn-lt"/>
                          <a:ea typeface="+mn-ea"/>
                          <a:cs typeface="Times New Roman" pitchFamily="18" charset="0"/>
                        </a:rPr>
                        <a:t> / </a:t>
                      </a:r>
                      <a:r>
                        <a:rPr kumimoji="0" lang="en-GB" sz="1200" b="0" i="0" u="none" strike="noStrike" kern="1200" cap="none" normalizeH="0" baseline="0" dirty="0" err="1" smtClean="0">
                          <a:ln>
                            <a:noFill/>
                          </a:ln>
                          <a:solidFill>
                            <a:srgbClr val="000000"/>
                          </a:solidFill>
                          <a:effectLst/>
                          <a:latin typeface="+mn-lt"/>
                          <a:ea typeface="+mn-ea"/>
                          <a:cs typeface="Times New Roman" pitchFamily="18" charset="0"/>
                        </a:rPr>
                        <a:t>tu</a:t>
                      </a:r>
                      <a:r>
                        <a:rPr kumimoji="0" lang="en-GB" sz="12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200" b="0" i="0" u="none" strike="noStrike" kern="1200" cap="none" normalizeH="0" baseline="0" dirty="0" err="1" smtClean="0">
                          <a:ln>
                            <a:noFill/>
                          </a:ln>
                          <a:solidFill>
                            <a:srgbClr val="000000"/>
                          </a:solidFill>
                          <a:effectLst/>
                          <a:latin typeface="+mn-lt"/>
                          <a:ea typeface="+mn-ea"/>
                          <a:cs typeface="Times New Roman" pitchFamily="18" charset="0"/>
                        </a:rPr>
                        <a:t>profesor</a:t>
                      </a:r>
                      <a:r>
                        <a:rPr kumimoji="0" lang="en-GB" sz="1200" b="0" i="0" u="none" strike="noStrike" kern="1200" cap="none" normalizeH="0" baseline="0" dirty="0" smtClean="0">
                          <a:ln>
                            <a:noFill/>
                          </a:ln>
                          <a:solidFill>
                            <a:srgbClr val="000000"/>
                          </a:solidFill>
                          <a:effectLst/>
                          <a:latin typeface="+mn-lt"/>
                          <a:ea typeface="+mn-ea"/>
                          <a:cs typeface="Times New Roman" pitchFamily="18" charset="0"/>
                        </a:rPr>
                        <a:t>/a </a:t>
                      </a:r>
                      <a:r>
                        <a:rPr kumimoji="0" lang="en-GB" sz="1200" b="0" i="0" u="none" strike="noStrike" kern="1200" cap="none" normalizeH="0" baseline="0" dirty="0" err="1" smtClean="0">
                          <a:ln>
                            <a:noFill/>
                          </a:ln>
                          <a:solidFill>
                            <a:srgbClr val="000000"/>
                          </a:solidFill>
                          <a:effectLst/>
                          <a:latin typeface="+mn-lt"/>
                          <a:ea typeface="+mn-ea"/>
                          <a:cs typeface="Times New Roman" pitchFamily="18" charset="0"/>
                        </a:rPr>
                        <a:t>favorito</a:t>
                      </a:r>
                      <a:r>
                        <a:rPr kumimoji="0" lang="en-GB" sz="1200" b="0" i="0" u="none" strike="noStrike" kern="1200" cap="none" normalizeH="0" baseline="0" dirty="0" smtClean="0">
                          <a:ln>
                            <a:noFill/>
                          </a:ln>
                          <a:solidFill>
                            <a:srgbClr val="000000"/>
                          </a:solidFill>
                          <a:effectLst/>
                          <a:latin typeface="+mn-lt"/>
                          <a:ea typeface="+mn-ea"/>
                          <a:cs typeface="Times New Roman" pitchFamily="18" charset="0"/>
                        </a:rPr>
                        <a:t>/a)</a:t>
                      </a:r>
                      <a:br>
                        <a:rPr kumimoji="0" lang="en-GB" sz="1200" b="0" i="0" u="none" strike="noStrike" kern="1200" cap="none" normalizeH="0" baseline="0" dirty="0" smtClean="0">
                          <a:ln>
                            <a:noFill/>
                          </a:ln>
                          <a:solidFill>
                            <a:srgbClr val="000000"/>
                          </a:solidFill>
                          <a:effectLst/>
                          <a:latin typeface="+mn-lt"/>
                          <a:ea typeface="+mn-ea"/>
                          <a:cs typeface="Times New Roman" pitchFamily="18" charset="0"/>
                        </a:rPr>
                      </a:br>
                      <a:r>
                        <a:rPr kumimoji="0" lang="en-GB" sz="12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200" b="0" i="0" u="none" strike="noStrike" kern="1200" cap="none" normalizeH="0" baseline="0" dirty="0" err="1" smtClean="0">
                          <a:ln>
                            <a:noFill/>
                          </a:ln>
                          <a:solidFill>
                            <a:srgbClr val="000000"/>
                          </a:solidFill>
                          <a:effectLst/>
                          <a:latin typeface="+mn-lt"/>
                          <a:ea typeface="+mn-ea"/>
                          <a:cs typeface="Times New Roman" pitchFamily="18" charset="0"/>
                        </a:rPr>
                        <a:t>Te</a:t>
                      </a:r>
                      <a:r>
                        <a:rPr kumimoji="0" lang="en-GB" sz="12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200" b="0" i="0" u="none" strike="noStrike" kern="1200" cap="none" normalizeH="0" baseline="0" dirty="0" err="1" smtClean="0">
                          <a:ln>
                            <a:noFill/>
                          </a:ln>
                          <a:solidFill>
                            <a:srgbClr val="000000"/>
                          </a:solidFill>
                          <a:effectLst/>
                          <a:latin typeface="+mn-lt"/>
                          <a:ea typeface="+mn-ea"/>
                          <a:cs typeface="Times New Roman" pitchFamily="18" charset="0"/>
                        </a:rPr>
                        <a:t>gusta</a:t>
                      </a:r>
                      <a:r>
                        <a:rPr kumimoji="0" lang="en-GB" sz="1200" b="0" i="0" u="none" strike="noStrike" kern="1200" cap="none" normalizeH="0" baseline="0" dirty="0" smtClean="0">
                          <a:ln>
                            <a:noFill/>
                          </a:ln>
                          <a:solidFill>
                            <a:srgbClr val="000000"/>
                          </a:solidFill>
                          <a:effectLst/>
                          <a:latin typeface="+mn-lt"/>
                          <a:ea typeface="+mn-ea"/>
                          <a:cs typeface="Times New Roman" pitchFamily="18" charset="0"/>
                        </a:rPr>
                        <a:t>(n)…? ¿</a:t>
                      </a:r>
                      <a:r>
                        <a:rPr kumimoji="0" lang="en-GB" sz="1200" b="0" i="0" u="none" strike="noStrike" kern="1200" cap="none" normalizeH="0" baseline="0" dirty="0" err="1" smtClean="0">
                          <a:ln>
                            <a:noFill/>
                          </a:ln>
                          <a:solidFill>
                            <a:srgbClr val="000000"/>
                          </a:solidFill>
                          <a:effectLst/>
                          <a:latin typeface="+mn-lt"/>
                          <a:ea typeface="+mn-ea"/>
                          <a:cs typeface="Times New Roman" pitchFamily="18" charset="0"/>
                        </a:rPr>
                        <a:t>Por</a:t>
                      </a:r>
                      <a:r>
                        <a:rPr kumimoji="0" lang="en-GB" sz="12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200" b="0" i="0" u="none" strike="noStrike" kern="1200" cap="none" normalizeH="0" baseline="0" dirty="0" err="1" smtClean="0">
                          <a:ln>
                            <a:noFill/>
                          </a:ln>
                          <a:solidFill>
                            <a:srgbClr val="000000"/>
                          </a:solidFill>
                          <a:effectLst/>
                          <a:latin typeface="+mn-lt"/>
                          <a:ea typeface="+mn-ea"/>
                          <a:cs typeface="Times New Roman" pitchFamily="18" charset="0"/>
                        </a:rPr>
                        <a:t>qué</a:t>
                      </a:r>
                      <a:r>
                        <a:rPr kumimoji="0" lang="en-GB" sz="1200" b="0" i="0" u="none" strike="noStrike" kern="1200" cap="none" normalizeH="0" baseline="0" dirty="0" smtClean="0">
                          <a:ln>
                            <a:noFill/>
                          </a:ln>
                          <a:solidFill>
                            <a:srgbClr val="000000"/>
                          </a:solidFill>
                          <a:effectLst/>
                          <a:latin typeface="+mn-lt"/>
                          <a:ea typeface="+mn-ea"/>
                          <a:cs typeface="Times New Roman" pitchFamily="18" charset="0"/>
                        </a:rPr>
                        <a:t> (no)?</a:t>
                      </a:r>
                      <a:br>
                        <a:rPr kumimoji="0" lang="en-GB" sz="1200" b="0" i="0" u="none" strike="noStrike" kern="1200" cap="none" normalizeH="0" baseline="0" dirty="0" smtClean="0">
                          <a:ln>
                            <a:noFill/>
                          </a:ln>
                          <a:solidFill>
                            <a:srgbClr val="000000"/>
                          </a:solidFill>
                          <a:effectLst/>
                          <a:latin typeface="+mn-lt"/>
                          <a:ea typeface="+mn-ea"/>
                          <a:cs typeface="Times New Roman" pitchFamily="18" charset="0"/>
                        </a:rPr>
                      </a:br>
                      <a:r>
                        <a:rPr kumimoji="0" lang="en-GB" sz="1200" b="0" i="0" u="none" strike="noStrike" kern="1200" cap="none" normalizeH="0" baseline="0" dirty="0" smtClean="0">
                          <a:ln>
                            <a:noFill/>
                          </a:ln>
                          <a:solidFill>
                            <a:srgbClr val="000000"/>
                          </a:solidFill>
                          <a:effectLst/>
                          <a:latin typeface="+mn-lt"/>
                          <a:ea typeface="+mn-ea"/>
                          <a:cs typeface="Times New Roman" pitchFamily="18" charset="0"/>
                        </a:rPr>
                        <a:t>¿</a:t>
                      </a:r>
                      <a:r>
                        <a:rPr kumimoji="0" lang="en-GB" sz="1200" b="1" i="0" u="none" strike="noStrike" kern="1200" cap="none" normalizeH="0" baseline="0" dirty="0" err="1" smtClean="0">
                          <a:ln>
                            <a:noFill/>
                          </a:ln>
                          <a:solidFill>
                            <a:srgbClr val="000000"/>
                          </a:solidFill>
                          <a:effectLst/>
                          <a:latin typeface="+mn-lt"/>
                          <a:ea typeface="+mn-ea"/>
                          <a:cs typeface="Times New Roman" pitchFamily="18" charset="0"/>
                        </a:rPr>
                        <a:t>Cómo</a:t>
                      </a:r>
                      <a:r>
                        <a:rPr kumimoji="0" lang="en-GB" sz="1200" b="1"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200" b="0" i="0" u="none" strike="noStrike" kern="1200" cap="none" normalizeH="0" baseline="0" dirty="0" err="1" smtClean="0">
                          <a:ln>
                            <a:noFill/>
                          </a:ln>
                          <a:solidFill>
                            <a:srgbClr val="000000"/>
                          </a:solidFill>
                          <a:effectLst/>
                          <a:latin typeface="+mn-lt"/>
                          <a:ea typeface="+mn-ea"/>
                          <a:cs typeface="Times New Roman" pitchFamily="18" charset="0"/>
                        </a:rPr>
                        <a:t>es</a:t>
                      </a:r>
                      <a:r>
                        <a:rPr kumimoji="0" lang="en-GB" sz="12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200" b="0" i="0" u="none" strike="noStrike" kern="1200" cap="none" normalizeH="0" baseline="0" dirty="0" err="1" smtClean="0">
                          <a:ln>
                            <a:noFill/>
                          </a:ln>
                          <a:solidFill>
                            <a:srgbClr val="000000"/>
                          </a:solidFill>
                          <a:effectLst/>
                          <a:latin typeface="+mn-lt"/>
                          <a:ea typeface="+mn-ea"/>
                          <a:cs typeface="Times New Roman" pitchFamily="18" charset="0"/>
                        </a:rPr>
                        <a:t>tu</a:t>
                      </a:r>
                      <a:r>
                        <a:rPr kumimoji="0" lang="en-GB" sz="12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200" b="0" i="0" u="none" strike="noStrike" kern="1200" cap="none" normalizeH="0" baseline="0" dirty="0" err="1" smtClean="0">
                          <a:ln>
                            <a:noFill/>
                          </a:ln>
                          <a:solidFill>
                            <a:srgbClr val="000000"/>
                          </a:solidFill>
                          <a:effectLst/>
                          <a:latin typeface="+mn-lt"/>
                          <a:ea typeface="+mn-ea"/>
                          <a:cs typeface="Times New Roman" pitchFamily="18" charset="0"/>
                        </a:rPr>
                        <a:t>profesor</a:t>
                      </a:r>
                      <a:r>
                        <a:rPr kumimoji="0" lang="en-GB" sz="1200" b="0" i="0" u="none" strike="noStrike" kern="1200" cap="none" normalizeH="0" baseline="0" dirty="0" smtClean="0">
                          <a:ln>
                            <a:noFill/>
                          </a:ln>
                          <a:solidFill>
                            <a:srgbClr val="000000"/>
                          </a:solidFill>
                          <a:effectLst/>
                          <a:latin typeface="+mn-lt"/>
                          <a:ea typeface="+mn-ea"/>
                          <a:cs typeface="Times New Roman" pitchFamily="18" charset="0"/>
                        </a:rPr>
                        <a:t>/a de …? </a:t>
                      </a:r>
                      <a:br>
                        <a:rPr kumimoji="0" lang="en-GB" sz="1200" b="0" i="0" u="none" strike="noStrike" kern="1200" cap="none" normalizeH="0" baseline="0" dirty="0" smtClean="0">
                          <a:ln>
                            <a:noFill/>
                          </a:ln>
                          <a:solidFill>
                            <a:srgbClr val="000000"/>
                          </a:solidFill>
                          <a:effectLst/>
                          <a:latin typeface="+mn-lt"/>
                          <a:ea typeface="+mn-ea"/>
                          <a:cs typeface="Times New Roman" pitchFamily="18" charset="0"/>
                        </a:rPr>
                      </a:br>
                      <a:r>
                        <a:rPr kumimoji="0" lang="en-GB" sz="1200" b="0" i="0" u="none" strike="noStrike" kern="1200" cap="none" normalizeH="0" baseline="0" dirty="0" smtClean="0">
                          <a:ln>
                            <a:noFill/>
                          </a:ln>
                          <a:solidFill>
                            <a:srgbClr val="000000"/>
                          </a:solidFill>
                          <a:effectLst/>
                          <a:latin typeface="+mn-lt"/>
                          <a:ea typeface="+mn-ea"/>
                          <a:cs typeface="Times New Roman" pitchFamily="18" charset="0"/>
                        </a:rPr>
                        <a:t>¿</a:t>
                      </a:r>
                      <a:r>
                        <a:rPr kumimoji="0" lang="en-GB" sz="1200" b="1" i="0" u="none" strike="noStrike" kern="1200" cap="none" normalizeH="0" baseline="0" dirty="0" err="1" smtClean="0">
                          <a:ln>
                            <a:noFill/>
                          </a:ln>
                          <a:solidFill>
                            <a:srgbClr val="000000"/>
                          </a:solidFill>
                          <a:effectLst/>
                          <a:latin typeface="+mn-lt"/>
                          <a:ea typeface="+mn-ea"/>
                          <a:cs typeface="Times New Roman" pitchFamily="18" charset="0"/>
                        </a:rPr>
                        <a:t>Qué</a:t>
                      </a:r>
                      <a:r>
                        <a:rPr kumimoji="0" lang="en-GB" sz="1200" b="1"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200" b="0" i="0" u="none" strike="noStrike" kern="1200" cap="none" normalizeH="0" baseline="0" dirty="0" err="1" smtClean="0">
                          <a:ln>
                            <a:noFill/>
                          </a:ln>
                          <a:solidFill>
                            <a:srgbClr val="000000"/>
                          </a:solidFill>
                          <a:effectLst/>
                          <a:latin typeface="+mn-lt"/>
                          <a:ea typeface="+mn-ea"/>
                          <a:cs typeface="Times New Roman" pitchFamily="18" charset="0"/>
                        </a:rPr>
                        <a:t>opinas</a:t>
                      </a:r>
                      <a:r>
                        <a:rPr kumimoji="0" lang="en-GB" sz="1200" b="0" i="0" u="none" strike="noStrike" kern="1200" cap="none" normalizeH="0" baseline="0" dirty="0" smtClean="0">
                          <a:ln>
                            <a:noFill/>
                          </a:ln>
                          <a:solidFill>
                            <a:srgbClr val="000000"/>
                          </a:solidFill>
                          <a:effectLst/>
                          <a:latin typeface="+mn-lt"/>
                          <a:ea typeface="+mn-ea"/>
                          <a:cs typeface="Times New Roman" pitchFamily="18" charset="0"/>
                        </a:rPr>
                        <a:t> de… ? </a:t>
                      </a:r>
                      <a:br>
                        <a:rPr kumimoji="0" lang="en-GB" sz="1200" b="0" i="0" u="none" strike="noStrike" kern="1200" cap="none" normalizeH="0" baseline="0" dirty="0" smtClean="0">
                          <a:ln>
                            <a:noFill/>
                          </a:ln>
                          <a:solidFill>
                            <a:srgbClr val="000000"/>
                          </a:solidFill>
                          <a:effectLst/>
                          <a:latin typeface="+mn-lt"/>
                          <a:ea typeface="+mn-ea"/>
                          <a:cs typeface="Times New Roman" pitchFamily="18" charset="0"/>
                        </a:rPr>
                      </a:br>
                      <a:r>
                        <a:rPr kumimoji="0" lang="en-GB" sz="1200" b="0" i="0" u="none" strike="noStrike" kern="1200" cap="none" normalizeH="0" baseline="0" dirty="0" smtClean="0">
                          <a:ln>
                            <a:noFill/>
                          </a:ln>
                          <a:solidFill>
                            <a:srgbClr val="FF0066"/>
                          </a:solidFill>
                          <a:effectLst/>
                          <a:latin typeface="+mn-lt"/>
                          <a:ea typeface="+mn-ea"/>
                          <a:cs typeface="Times New Roman" pitchFamily="18" charset="0"/>
                        </a:rPr>
                        <a:t>¿</a:t>
                      </a:r>
                      <a:r>
                        <a:rPr kumimoji="0" lang="en-GB" sz="1200" b="1" i="0" u="none" strike="noStrike" kern="1200" cap="none" normalizeH="0" baseline="0" dirty="0" err="1" smtClean="0">
                          <a:ln>
                            <a:noFill/>
                          </a:ln>
                          <a:solidFill>
                            <a:srgbClr val="FF0066"/>
                          </a:solidFill>
                          <a:effectLst/>
                          <a:latin typeface="+mn-lt"/>
                          <a:ea typeface="+mn-ea"/>
                          <a:cs typeface="Times New Roman" pitchFamily="18" charset="0"/>
                        </a:rPr>
                        <a:t>Qué</a:t>
                      </a:r>
                      <a:r>
                        <a:rPr kumimoji="0" lang="en-GB" sz="1200" b="0" i="0" u="none" strike="noStrike" kern="1200" cap="none" normalizeH="0" baseline="0" dirty="0" smtClean="0">
                          <a:ln>
                            <a:noFill/>
                          </a:ln>
                          <a:solidFill>
                            <a:srgbClr val="FF0066"/>
                          </a:solidFill>
                          <a:effectLst/>
                          <a:latin typeface="+mn-lt"/>
                          <a:ea typeface="+mn-ea"/>
                          <a:cs typeface="Times New Roman" pitchFamily="18" charset="0"/>
                        </a:rPr>
                        <a:t> hay </a:t>
                      </a:r>
                      <a:r>
                        <a:rPr kumimoji="0" lang="en-GB" sz="1200" b="0" i="0" u="none" strike="noStrike" kern="1200" cap="none" normalizeH="0" baseline="0" dirty="0" err="1" smtClean="0">
                          <a:ln>
                            <a:noFill/>
                          </a:ln>
                          <a:solidFill>
                            <a:srgbClr val="FF0066"/>
                          </a:solidFill>
                          <a:effectLst/>
                          <a:latin typeface="+mn-lt"/>
                          <a:ea typeface="+mn-ea"/>
                          <a:cs typeface="Times New Roman" pitchFamily="18" charset="0"/>
                        </a:rPr>
                        <a:t>en</a:t>
                      </a:r>
                      <a:r>
                        <a:rPr kumimoji="0" lang="en-GB" sz="1200" b="0" i="0" u="none" strike="noStrike" kern="1200" cap="none" normalizeH="0" baseline="0" dirty="0" smtClean="0">
                          <a:ln>
                            <a:noFill/>
                          </a:ln>
                          <a:solidFill>
                            <a:srgbClr val="FF0066"/>
                          </a:solidFill>
                          <a:effectLst/>
                          <a:latin typeface="+mn-lt"/>
                          <a:ea typeface="+mn-ea"/>
                          <a:cs typeface="Times New Roman" pitchFamily="18" charset="0"/>
                        </a:rPr>
                        <a:t> </a:t>
                      </a:r>
                      <a:r>
                        <a:rPr kumimoji="0" lang="en-GB" sz="1200" b="0" i="0" u="none" strike="noStrike" kern="1200" cap="none" normalizeH="0" baseline="0" dirty="0" err="1" smtClean="0">
                          <a:ln>
                            <a:noFill/>
                          </a:ln>
                          <a:solidFill>
                            <a:srgbClr val="FF0066"/>
                          </a:solidFill>
                          <a:effectLst/>
                          <a:latin typeface="+mn-lt"/>
                          <a:ea typeface="+mn-ea"/>
                          <a:cs typeface="Times New Roman" pitchFamily="18" charset="0"/>
                        </a:rPr>
                        <a:t>tu</a:t>
                      </a:r>
                      <a:r>
                        <a:rPr kumimoji="0" lang="en-GB" sz="1200" b="0" i="0" u="none" strike="noStrike" kern="1200" cap="none" normalizeH="0" baseline="0" dirty="0" smtClean="0">
                          <a:ln>
                            <a:noFill/>
                          </a:ln>
                          <a:solidFill>
                            <a:srgbClr val="FF0066"/>
                          </a:solidFill>
                          <a:effectLst/>
                          <a:latin typeface="+mn-lt"/>
                          <a:ea typeface="+mn-ea"/>
                          <a:cs typeface="Times New Roman" pitchFamily="18" charset="0"/>
                        </a:rPr>
                        <a:t> </a:t>
                      </a:r>
                      <a:r>
                        <a:rPr kumimoji="0" lang="en-GB" sz="1200" b="0" i="0" u="none" strike="noStrike" kern="1200" cap="none" normalizeH="0" baseline="0" dirty="0" err="1" smtClean="0">
                          <a:ln>
                            <a:noFill/>
                          </a:ln>
                          <a:solidFill>
                            <a:srgbClr val="FF0066"/>
                          </a:solidFill>
                          <a:effectLst/>
                          <a:latin typeface="+mn-lt"/>
                          <a:ea typeface="+mn-ea"/>
                          <a:cs typeface="Times New Roman" pitchFamily="18" charset="0"/>
                        </a:rPr>
                        <a:t>insti</a:t>
                      </a:r>
                      <a:r>
                        <a:rPr kumimoji="0" lang="en-GB" sz="1200" b="0" i="0" u="none" strike="noStrike" kern="1200" cap="none" normalizeH="0" baseline="0" dirty="0" smtClean="0">
                          <a:ln>
                            <a:noFill/>
                          </a:ln>
                          <a:solidFill>
                            <a:srgbClr val="FF0066"/>
                          </a:solidFill>
                          <a:effectLst/>
                          <a:latin typeface="+mn-lt"/>
                          <a:ea typeface="+mn-ea"/>
                          <a:cs typeface="Times New Roman" pitchFamily="18" charset="0"/>
                        </a:rPr>
                        <a:t>? </a:t>
                      </a:r>
                      <a:r>
                        <a:rPr kumimoji="0" lang="es-ES" sz="1200" b="0" i="0" u="none" strike="noStrike" kern="1200" cap="none" normalizeH="0" baseline="0" dirty="0" smtClean="0">
                          <a:ln>
                            <a:noFill/>
                          </a:ln>
                          <a:solidFill>
                            <a:srgbClr val="000000"/>
                          </a:solidFill>
                          <a:effectLst/>
                          <a:latin typeface="+mn-lt"/>
                          <a:ea typeface="+mn-ea"/>
                          <a:cs typeface="Times New Roman" pitchFamily="18" charset="0"/>
                        </a:rPr>
                        <a:t>¿</a:t>
                      </a:r>
                      <a:r>
                        <a:rPr kumimoji="0" lang="es-ES" sz="1200" b="1" i="0" u="none" strike="noStrike" kern="1200" cap="none" normalizeH="0" baseline="0" dirty="0" smtClean="0">
                          <a:ln>
                            <a:noFill/>
                          </a:ln>
                          <a:solidFill>
                            <a:srgbClr val="000000"/>
                          </a:solidFill>
                          <a:effectLst/>
                          <a:latin typeface="+mn-lt"/>
                          <a:ea typeface="+mn-ea"/>
                          <a:cs typeface="Times New Roman" pitchFamily="18" charset="0"/>
                        </a:rPr>
                        <a:t>Cómo</a:t>
                      </a:r>
                      <a:r>
                        <a:rPr kumimoji="0" lang="es-ES" sz="1200" b="0" i="0" u="none" strike="noStrike" kern="1200" cap="none" normalizeH="0" baseline="0" dirty="0" smtClean="0">
                          <a:ln>
                            <a:noFill/>
                          </a:ln>
                          <a:solidFill>
                            <a:srgbClr val="000000"/>
                          </a:solidFill>
                          <a:effectLst/>
                          <a:latin typeface="+mn-lt"/>
                          <a:ea typeface="+mn-ea"/>
                          <a:cs typeface="Times New Roman" pitchFamily="18" charset="0"/>
                        </a:rPr>
                        <a:t>  es tu </a:t>
                      </a:r>
                      <a:r>
                        <a:rPr kumimoji="0" lang="es-ES" sz="1200" b="0" i="0" u="none" strike="noStrike" kern="1200" cap="none" normalizeH="0" baseline="0" dirty="0" err="1" smtClean="0">
                          <a:ln>
                            <a:noFill/>
                          </a:ln>
                          <a:solidFill>
                            <a:srgbClr val="000000"/>
                          </a:solidFill>
                          <a:effectLst/>
                          <a:latin typeface="+mn-lt"/>
                          <a:ea typeface="+mn-ea"/>
                          <a:cs typeface="Times New Roman" pitchFamily="18" charset="0"/>
                        </a:rPr>
                        <a:t>insti</a:t>
                      </a:r>
                      <a:r>
                        <a:rPr kumimoji="0" lang="es-ES" sz="12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200" b="0" i="0" u="none" strike="noStrike" kern="1200" cap="none" normalizeH="0" baseline="0" dirty="0" smtClean="0">
                          <a:ln>
                            <a:noFill/>
                          </a:ln>
                          <a:solidFill>
                            <a:srgbClr val="000000"/>
                          </a:solidFill>
                          <a:effectLst/>
                          <a:latin typeface="+mn-lt"/>
                          <a:ea typeface="+mn-ea"/>
                          <a:cs typeface="Times New Roman" pitchFamily="18" charset="0"/>
                        </a:rPr>
                        <a:t>¿</a:t>
                      </a:r>
                      <a:r>
                        <a:rPr kumimoji="0" lang="en-GB" sz="1200" b="1" i="0" u="none" strike="noStrike" kern="1200" cap="none" normalizeH="0" baseline="0" dirty="0" err="1" smtClean="0">
                          <a:ln>
                            <a:noFill/>
                          </a:ln>
                          <a:solidFill>
                            <a:srgbClr val="000000"/>
                          </a:solidFill>
                          <a:effectLst/>
                          <a:latin typeface="+mn-lt"/>
                          <a:ea typeface="+mn-ea"/>
                          <a:cs typeface="Times New Roman" pitchFamily="18" charset="0"/>
                        </a:rPr>
                        <a:t>Qué</a:t>
                      </a:r>
                      <a:r>
                        <a:rPr kumimoji="0" lang="en-GB" sz="1200" b="0" i="0" u="none" strike="noStrike" kern="1200" cap="none" normalizeH="0" baseline="0" dirty="0" smtClean="0">
                          <a:ln>
                            <a:noFill/>
                          </a:ln>
                          <a:solidFill>
                            <a:srgbClr val="000000"/>
                          </a:solidFill>
                          <a:effectLst/>
                          <a:latin typeface="+mn-lt"/>
                          <a:ea typeface="+mn-ea"/>
                          <a:cs typeface="Times New Roman" pitchFamily="18" charset="0"/>
                        </a:rPr>
                        <a:t> comes / </a:t>
                      </a:r>
                      <a:r>
                        <a:rPr kumimoji="0" lang="en-GB" sz="1200" b="0" i="0" u="none" strike="noStrike" kern="1200" cap="none" normalizeH="0" baseline="0" dirty="0" err="1" smtClean="0">
                          <a:ln>
                            <a:noFill/>
                          </a:ln>
                          <a:solidFill>
                            <a:srgbClr val="000000"/>
                          </a:solidFill>
                          <a:effectLst/>
                          <a:latin typeface="+mn-lt"/>
                          <a:ea typeface="+mn-ea"/>
                          <a:cs typeface="Times New Roman" pitchFamily="18" charset="0"/>
                        </a:rPr>
                        <a:t>bebes</a:t>
                      </a:r>
                      <a:r>
                        <a:rPr kumimoji="0" lang="en-GB" sz="1200" b="0" i="0" u="none" strike="noStrike" kern="1200" cap="none" normalizeH="0" baseline="0" dirty="0" smtClean="0">
                          <a:ln>
                            <a:noFill/>
                          </a:ln>
                          <a:solidFill>
                            <a:srgbClr val="000000"/>
                          </a:solidFill>
                          <a:effectLst/>
                          <a:latin typeface="+mn-lt"/>
                          <a:ea typeface="+mn-ea"/>
                          <a:cs typeface="Times New Roman" pitchFamily="18" charset="0"/>
                        </a:rPr>
                        <a:t> / </a:t>
                      </a:r>
                      <a:r>
                        <a:rPr kumimoji="0" lang="en-GB" sz="1200" b="0" i="0" u="none" strike="noStrike" kern="1200" cap="none" normalizeH="0" baseline="0" dirty="0" err="1" smtClean="0">
                          <a:ln>
                            <a:noFill/>
                          </a:ln>
                          <a:solidFill>
                            <a:srgbClr val="000000"/>
                          </a:solidFill>
                          <a:effectLst/>
                          <a:latin typeface="+mn-lt"/>
                          <a:ea typeface="+mn-ea"/>
                          <a:cs typeface="Times New Roman" pitchFamily="18" charset="0"/>
                        </a:rPr>
                        <a:t>tomas</a:t>
                      </a:r>
                      <a:r>
                        <a:rPr kumimoji="0" lang="en-GB" sz="12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200" b="1" i="0" u="none" strike="noStrike" kern="1200" cap="none" normalizeH="0" baseline="0" dirty="0" err="1" smtClean="0">
                          <a:ln>
                            <a:noFill/>
                          </a:ln>
                          <a:solidFill>
                            <a:srgbClr val="000000"/>
                          </a:solidFill>
                          <a:effectLst/>
                          <a:latin typeface="+mn-lt"/>
                          <a:ea typeface="+mn-ea"/>
                          <a:cs typeface="Times New Roman" pitchFamily="18" charset="0"/>
                        </a:rPr>
                        <a:t>Qué</a:t>
                      </a:r>
                      <a:r>
                        <a:rPr kumimoji="0" lang="en-GB" sz="12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200" b="0" i="0" u="none" strike="noStrike" kern="1200" cap="none" normalizeH="0" baseline="0" dirty="0" err="1" smtClean="0">
                          <a:ln>
                            <a:noFill/>
                          </a:ln>
                          <a:solidFill>
                            <a:srgbClr val="000000"/>
                          </a:solidFill>
                          <a:effectLst/>
                          <a:latin typeface="+mn-lt"/>
                          <a:ea typeface="+mn-ea"/>
                          <a:cs typeface="Times New Roman" pitchFamily="18" charset="0"/>
                        </a:rPr>
                        <a:t>haces</a:t>
                      </a:r>
                      <a:r>
                        <a:rPr kumimoji="0" lang="en-GB" sz="12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200" b="0" i="0" u="none" strike="noStrike" kern="1200" cap="none" normalizeH="0" baseline="0" dirty="0" err="1" smtClean="0">
                          <a:ln>
                            <a:noFill/>
                          </a:ln>
                          <a:solidFill>
                            <a:srgbClr val="000000"/>
                          </a:solidFill>
                          <a:effectLst/>
                          <a:latin typeface="+mn-lt"/>
                          <a:ea typeface="+mn-ea"/>
                          <a:cs typeface="Times New Roman" pitchFamily="18" charset="0"/>
                        </a:rPr>
                        <a:t>durante</a:t>
                      </a:r>
                      <a:r>
                        <a:rPr kumimoji="0" lang="en-GB" sz="1200" b="0" i="0" u="none" strike="noStrike" kern="1200" cap="none" normalizeH="0" baseline="0" dirty="0" smtClean="0">
                          <a:ln>
                            <a:noFill/>
                          </a:ln>
                          <a:solidFill>
                            <a:srgbClr val="000000"/>
                          </a:solidFill>
                          <a:effectLst/>
                          <a:latin typeface="+mn-lt"/>
                          <a:ea typeface="+mn-ea"/>
                          <a:cs typeface="Times New Roman" pitchFamily="18" charset="0"/>
                        </a:rPr>
                        <a:t> el </a:t>
                      </a:r>
                      <a:r>
                        <a:rPr kumimoji="0" lang="en-GB" sz="1200" b="0" i="0" u="none" strike="noStrike" kern="1200" cap="none" normalizeH="0" baseline="0" dirty="0" err="1" smtClean="0">
                          <a:ln>
                            <a:noFill/>
                          </a:ln>
                          <a:solidFill>
                            <a:srgbClr val="000000"/>
                          </a:solidFill>
                          <a:effectLst/>
                          <a:latin typeface="+mn-lt"/>
                          <a:ea typeface="+mn-ea"/>
                          <a:cs typeface="Times New Roman" pitchFamily="18" charset="0"/>
                        </a:rPr>
                        <a:t>recreo</a:t>
                      </a:r>
                      <a:r>
                        <a:rPr kumimoji="0" lang="en-GB" sz="1200" b="0" i="0" u="none" strike="noStrike" kern="1200" cap="none" normalizeH="0" baseline="0" dirty="0" smtClean="0">
                          <a:ln>
                            <a:noFill/>
                          </a:ln>
                          <a:solidFill>
                            <a:srgbClr val="000000"/>
                          </a:solidFill>
                          <a:effectLst/>
                          <a:latin typeface="+mn-lt"/>
                          <a:ea typeface="+mn-ea"/>
                          <a:cs typeface="Times New Roman" pitchFamily="18" charset="0"/>
                        </a:rPr>
                        <a:t>?</a:t>
                      </a:r>
                      <a:endParaRPr lang="en-GB" sz="1200" i="1" dirty="0">
                        <a:latin typeface="+mn-lt"/>
                        <a:cs typeface="Arial" panose="020B0604020202020204" pitchFamily="34" charset="0"/>
                      </a:endParaRPr>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r>
              <a:tr h="67378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smtClean="0">
                          <a:latin typeface="Arial" panose="020B0604020202020204" pitchFamily="34" charset="0"/>
                          <a:cs typeface="Arial" panose="020B0604020202020204" pitchFamily="34" charset="0"/>
                        </a:rPr>
                        <a:t>Spring</a:t>
                      </a:r>
                      <a:r>
                        <a:rPr lang="en-GB" sz="1400" baseline="0" dirty="0" smtClean="0">
                          <a:latin typeface="Arial" panose="020B0604020202020204" pitchFamily="34" charset="0"/>
                          <a:cs typeface="Arial" panose="020B0604020202020204" pitchFamily="34" charset="0"/>
                        </a:rPr>
                        <a:t> Term [2] – 6 weeks</a:t>
                      </a:r>
                      <a:endParaRPr lang="en-GB" sz="1400" dirty="0">
                        <a:latin typeface="Arial" panose="020B0604020202020204" pitchFamily="34" charset="0"/>
                        <a:cs typeface="Arial" panose="020B0604020202020204" pitchFamily="34" charset="0"/>
                      </a:endParaRPr>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panose="020B0604020202020204" pitchFamily="34" charset="0"/>
                          <a:cs typeface="Arial" panose="020B0604020202020204" pitchFamily="34" charset="0"/>
                        </a:rPr>
                        <a:t>Milestones</a:t>
                      </a:r>
                      <a:r>
                        <a:rPr lang="en-GB" sz="1200" baseline="0" dirty="0" smtClean="0">
                          <a:latin typeface="Arial" panose="020B0604020202020204" pitchFamily="34" charset="0"/>
                          <a:cs typeface="Arial" panose="020B0604020202020204" pitchFamily="34" charset="0"/>
                        </a:rPr>
                        <a:t> (L, S, R, W)</a:t>
                      </a:r>
                      <a:endParaRPr lang="en-GB" sz="12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panose="020B0604020202020204" pitchFamily="34" charset="0"/>
                          <a:cs typeface="Arial" panose="020B0604020202020204" pitchFamily="34" charset="0"/>
                        </a:rPr>
                        <a:t>Family members, describing</a:t>
                      </a:r>
                      <a:r>
                        <a:rPr lang="en-GB" sz="1200" baseline="0" dirty="0" smtClean="0">
                          <a:latin typeface="Arial" panose="020B0604020202020204" pitchFamily="34" charset="0"/>
                          <a:cs typeface="Arial" panose="020B0604020202020204" pitchFamily="34" charset="0"/>
                        </a:rPr>
                        <a:t> self and others physically</a:t>
                      </a:r>
                      <a:endParaRPr lang="en-GB" sz="1200" dirty="0">
                        <a:latin typeface="Arial" panose="020B0604020202020204" pitchFamily="34" charset="0"/>
                        <a:cs typeface="Arial" panose="020B0604020202020204" pitchFamily="34" charset="0"/>
                      </a:endParaRPr>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smtClean="0">
                          <a:ln>
                            <a:noFill/>
                          </a:ln>
                          <a:solidFill>
                            <a:srgbClr val="FF0066"/>
                          </a:solidFill>
                          <a:effectLst/>
                          <a:latin typeface="+mn-lt"/>
                          <a:ea typeface="+mn-ea"/>
                          <a:cs typeface="Times New Roman" pitchFamily="18" charset="0"/>
                        </a:rPr>
                        <a:t>¿</a:t>
                      </a:r>
                      <a:r>
                        <a:rPr kumimoji="0" lang="en-GB" sz="1400" b="1" i="0" u="none" strike="noStrike" kern="1200" cap="none" normalizeH="0" baseline="0" dirty="0" err="1" smtClean="0">
                          <a:ln>
                            <a:noFill/>
                          </a:ln>
                          <a:solidFill>
                            <a:srgbClr val="FF0066"/>
                          </a:solidFill>
                          <a:effectLst/>
                          <a:latin typeface="+mn-lt"/>
                          <a:ea typeface="+mn-ea"/>
                          <a:cs typeface="Times New Roman" pitchFamily="18" charset="0"/>
                        </a:rPr>
                        <a:t>Cuántas</a:t>
                      </a:r>
                      <a:r>
                        <a:rPr kumimoji="0" lang="en-GB" sz="1400" b="1" i="0" u="none" strike="noStrike" kern="1200" cap="none" normalizeH="0" baseline="0" dirty="0" smtClean="0">
                          <a:ln>
                            <a:noFill/>
                          </a:ln>
                          <a:solidFill>
                            <a:srgbClr val="FF0066"/>
                          </a:solidFill>
                          <a:effectLst/>
                          <a:latin typeface="+mn-lt"/>
                          <a:ea typeface="+mn-ea"/>
                          <a:cs typeface="Times New Roman" pitchFamily="18" charset="0"/>
                        </a:rPr>
                        <a:t> </a:t>
                      </a:r>
                      <a:r>
                        <a:rPr kumimoji="0" lang="en-GB" sz="1400" b="0" i="0" u="none" strike="noStrike" kern="1200" cap="none" normalizeH="0" baseline="0" dirty="0" smtClean="0">
                          <a:ln>
                            <a:noFill/>
                          </a:ln>
                          <a:solidFill>
                            <a:srgbClr val="FF0066"/>
                          </a:solidFill>
                          <a:effectLst/>
                          <a:latin typeface="+mn-lt"/>
                          <a:ea typeface="+mn-ea"/>
                          <a:cs typeface="Times New Roman" pitchFamily="18" charset="0"/>
                        </a:rPr>
                        <a:t>personas hay </a:t>
                      </a:r>
                      <a:r>
                        <a:rPr kumimoji="0" lang="en-GB" sz="1400" b="0" i="0" u="none" strike="noStrike" kern="1200" cap="none" normalizeH="0" baseline="0" dirty="0" err="1" smtClean="0">
                          <a:ln>
                            <a:noFill/>
                          </a:ln>
                          <a:solidFill>
                            <a:srgbClr val="FF0066"/>
                          </a:solidFill>
                          <a:effectLst/>
                          <a:latin typeface="+mn-lt"/>
                          <a:ea typeface="+mn-ea"/>
                          <a:cs typeface="Times New Roman" pitchFamily="18" charset="0"/>
                        </a:rPr>
                        <a:t>en</a:t>
                      </a:r>
                      <a:r>
                        <a:rPr kumimoji="0" lang="en-GB" sz="1400" b="0" i="0" u="none" strike="noStrike" kern="1200" cap="none" normalizeH="0" baseline="0" dirty="0" smtClean="0">
                          <a:ln>
                            <a:noFill/>
                          </a:ln>
                          <a:solidFill>
                            <a:srgbClr val="FF0066"/>
                          </a:solidFill>
                          <a:effectLst/>
                          <a:latin typeface="+mn-lt"/>
                          <a:ea typeface="+mn-ea"/>
                          <a:cs typeface="Times New Roman" pitchFamily="18" charset="0"/>
                        </a:rPr>
                        <a:t> </a:t>
                      </a:r>
                      <a:r>
                        <a:rPr kumimoji="0" lang="en-GB" sz="1400" b="0" i="0" u="none" strike="noStrike" kern="1200" cap="none" normalizeH="0" baseline="0" dirty="0" err="1" smtClean="0">
                          <a:ln>
                            <a:noFill/>
                          </a:ln>
                          <a:solidFill>
                            <a:srgbClr val="FF0066"/>
                          </a:solidFill>
                          <a:effectLst/>
                          <a:latin typeface="+mn-lt"/>
                          <a:ea typeface="+mn-ea"/>
                          <a:cs typeface="Times New Roman" pitchFamily="18" charset="0"/>
                        </a:rPr>
                        <a:t>tu</a:t>
                      </a:r>
                      <a:r>
                        <a:rPr kumimoji="0" lang="en-GB" sz="1400" b="0" i="0" u="none" strike="noStrike" kern="1200" cap="none" normalizeH="0" baseline="0" dirty="0" smtClean="0">
                          <a:ln>
                            <a:noFill/>
                          </a:ln>
                          <a:solidFill>
                            <a:srgbClr val="FF0066"/>
                          </a:solidFill>
                          <a:effectLst/>
                          <a:latin typeface="+mn-lt"/>
                          <a:ea typeface="+mn-ea"/>
                          <a:cs typeface="Times New Roman" pitchFamily="18" charset="0"/>
                        </a:rPr>
                        <a:t> </a:t>
                      </a:r>
                      <a:r>
                        <a:rPr kumimoji="0" lang="en-GB" sz="1400" b="0" i="0" u="none" strike="noStrike" kern="1200" cap="none" normalizeH="0" baseline="0" dirty="0" err="1" smtClean="0">
                          <a:ln>
                            <a:noFill/>
                          </a:ln>
                          <a:solidFill>
                            <a:srgbClr val="FF0066"/>
                          </a:solidFill>
                          <a:effectLst/>
                          <a:latin typeface="+mn-lt"/>
                          <a:ea typeface="+mn-ea"/>
                          <a:cs typeface="Times New Roman" pitchFamily="18" charset="0"/>
                        </a:rPr>
                        <a:t>familia</a:t>
                      </a:r>
                      <a:r>
                        <a:rPr kumimoji="0" lang="en-GB" sz="1400" b="0" i="0" u="none" strike="noStrike" kern="1200" cap="none" normalizeH="0" baseline="0" dirty="0" smtClean="0">
                          <a:ln>
                            <a:noFill/>
                          </a:ln>
                          <a:solidFill>
                            <a:srgbClr val="FF0066"/>
                          </a:solidFill>
                          <a:effectLst/>
                          <a:latin typeface="+mn-lt"/>
                          <a:ea typeface="+mn-ea"/>
                          <a:cs typeface="Times New Roman" pitchFamily="18" charset="0"/>
                        </a:rPr>
                        <a:t>? </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a:t>
                      </a:r>
                      <a:r>
                        <a:rPr kumimoji="0" lang="en-GB" sz="1400" b="0" i="0" u="none" strike="noStrike" kern="1200" cap="none" normalizeH="0" baseline="0" dirty="0" err="1" smtClean="0">
                          <a:ln>
                            <a:noFill/>
                          </a:ln>
                          <a:solidFill>
                            <a:srgbClr val="000000"/>
                          </a:solidFill>
                          <a:effectLst/>
                          <a:latin typeface="+mn-lt"/>
                          <a:ea typeface="+mn-ea"/>
                          <a:cs typeface="Times New Roman" pitchFamily="18" charset="0"/>
                        </a:rPr>
                        <a:t>Tienes</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400" b="0" i="0" u="none" strike="noStrike" kern="1200" cap="none" normalizeH="0" baseline="0" dirty="0" err="1" smtClean="0">
                          <a:ln>
                            <a:noFill/>
                          </a:ln>
                          <a:solidFill>
                            <a:srgbClr val="000000"/>
                          </a:solidFill>
                          <a:effectLst/>
                          <a:latin typeface="+mn-lt"/>
                          <a:ea typeface="+mn-ea"/>
                          <a:cs typeface="Times New Roman" pitchFamily="18" charset="0"/>
                        </a:rPr>
                        <a:t>hermanos</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o </a:t>
                      </a:r>
                      <a:r>
                        <a:rPr kumimoji="0" lang="en-GB" sz="1400" b="0" i="0" u="none" strike="noStrike" kern="1200" cap="none" normalizeH="0" baseline="0" dirty="0" err="1" smtClean="0">
                          <a:ln>
                            <a:noFill/>
                          </a:ln>
                          <a:solidFill>
                            <a:srgbClr val="000000"/>
                          </a:solidFill>
                          <a:effectLst/>
                          <a:latin typeface="+mn-lt"/>
                          <a:ea typeface="+mn-ea"/>
                          <a:cs typeface="Times New Roman" pitchFamily="18" charset="0"/>
                        </a:rPr>
                        <a:t>hermanas</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a:t>
                      </a:r>
                      <a:r>
                        <a:rPr kumimoji="0" lang="es-ES" sz="1400" b="0" i="0" u="none" strike="noStrike" kern="1200" cap="none" normalizeH="0" baseline="0" dirty="0" smtClean="0">
                          <a:ln>
                            <a:noFill/>
                          </a:ln>
                          <a:solidFill>
                            <a:srgbClr val="000000"/>
                          </a:solidFill>
                          <a:effectLst/>
                          <a:latin typeface="+mn-lt"/>
                          <a:ea typeface="+mn-ea"/>
                          <a:cs typeface="Times New Roman" pitchFamily="18" charset="0"/>
                        </a:rPr>
                        <a:t>¿</a:t>
                      </a:r>
                      <a:r>
                        <a:rPr kumimoji="0" lang="es-ES" sz="1400" b="1" i="0" u="none" strike="noStrike" kern="1200" cap="none" normalizeH="0" baseline="0" dirty="0" smtClean="0">
                          <a:ln>
                            <a:noFill/>
                          </a:ln>
                          <a:solidFill>
                            <a:srgbClr val="000000"/>
                          </a:solidFill>
                          <a:effectLst/>
                          <a:latin typeface="+mn-lt"/>
                          <a:ea typeface="+mn-ea"/>
                          <a:cs typeface="Times New Roman" pitchFamily="18" charset="0"/>
                        </a:rPr>
                        <a:t>Cómo</a:t>
                      </a:r>
                      <a:r>
                        <a:rPr kumimoji="0" lang="es-ES" sz="1400" b="0" i="0" u="none" strike="noStrike" kern="1200" cap="none" normalizeH="0" baseline="0" dirty="0" smtClean="0">
                          <a:ln>
                            <a:noFill/>
                          </a:ln>
                          <a:solidFill>
                            <a:srgbClr val="000000"/>
                          </a:solidFill>
                          <a:effectLst/>
                          <a:latin typeface="+mn-lt"/>
                          <a:ea typeface="+mn-ea"/>
                          <a:cs typeface="Times New Roman" pitchFamily="18" charset="0"/>
                        </a:rPr>
                        <a:t> eres? </a:t>
                      </a:r>
                      <a:br>
                        <a:rPr kumimoji="0" lang="es-ES" sz="1400" b="0" i="0" u="none" strike="noStrike" kern="1200" cap="none" normalizeH="0" baseline="0" dirty="0" smtClean="0">
                          <a:ln>
                            <a:noFill/>
                          </a:ln>
                          <a:solidFill>
                            <a:srgbClr val="000000"/>
                          </a:solidFill>
                          <a:effectLst/>
                          <a:latin typeface="+mn-lt"/>
                          <a:ea typeface="+mn-ea"/>
                          <a:cs typeface="Times New Roman" pitchFamily="18" charset="0"/>
                        </a:rPr>
                      </a:b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a:t>
                      </a:r>
                      <a:r>
                        <a:rPr kumimoji="0" lang="en-GB" sz="1400" b="1" i="0" u="none" strike="noStrike" kern="1200" cap="none" normalizeH="0" baseline="0" dirty="0" smtClean="0">
                          <a:ln>
                            <a:noFill/>
                          </a:ln>
                          <a:solidFill>
                            <a:srgbClr val="000000"/>
                          </a:solidFill>
                          <a:effectLst/>
                          <a:latin typeface="+mn-lt"/>
                          <a:ea typeface="+mn-ea"/>
                          <a:cs typeface="Times New Roman" pitchFamily="18" charset="0"/>
                        </a:rPr>
                        <a:t>De </a:t>
                      </a:r>
                      <a:r>
                        <a:rPr kumimoji="0" lang="en-GB" sz="1400" b="1" i="0" u="none" strike="noStrike" kern="1200" cap="none" normalizeH="0" baseline="0" dirty="0" err="1" smtClean="0">
                          <a:ln>
                            <a:noFill/>
                          </a:ln>
                          <a:solidFill>
                            <a:srgbClr val="000000"/>
                          </a:solidFill>
                          <a:effectLst/>
                          <a:latin typeface="+mn-lt"/>
                          <a:ea typeface="+mn-ea"/>
                          <a:cs typeface="Times New Roman" pitchFamily="18" charset="0"/>
                        </a:rPr>
                        <a:t>qué</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400" b="0" i="0" u="none" strike="noStrike" kern="1200" cap="none" normalizeH="0" baseline="0" dirty="0" err="1" smtClean="0">
                          <a:ln>
                            <a:noFill/>
                          </a:ln>
                          <a:solidFill>
                            <a:srgbClr val="000000"/>
                          </a:solidFill>
                          <a:effectLst/>
                          <a:latin typeface="+mn-lt"/>
                          <a:ea typeface="+mn-ea"/>
                          <a:cs typeface="Times New Roman" pitchFamily="18" charset="0"/>
                        </a:rPr>
                        <a:t>color</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400" b="0" i="0" u="none" strike="noStrike" kern="1200" cap="none" normalizeH="0" baseline="0" dirty="0" err="1" smtClean="0">
                          <a:ln>
                            <a:noFill/>
                          </a:ln>
                          <a:solidFill>
                            <a:srgbClr val="000000"/>
                          </a:solidFill>
                          <a:effectLst/>
                          <a:latin typeface="+mn-lt"/>
                          <a:ea typeface="+mn-ea"/>
                          <a:cs typeface="Times New Roman" pitchFamily="18" charset="0"/>
                        </a:rPr>
                        <a:t>tienes</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el </a:t>
                      </a:r>
                      <a:r>
                        <a:rPr kumimoji="0" lang="en-GB" sz="1400" b="0" i="0" u="none" strike="noStrike" kern="1200" cap="none" normalizeH="0" baseline="0" dirty="0" err="1" smtClean="0">
                          <a:ln>
                            <a:noFill/>
                          </a:ln>
                          <a:solidFill>
                            <a:srgbClr val="000000"/>
                          </a:solidFill>
                          <a:effectLst/>
                          <a:latin typeface="+mn-lt"/>
                          <a:ea typeface="+mn-ea"/>
                          <a:cs typeface="Times New Roman" pitchFamily="18" charset="0"/>
                        </a:rPr>
                        <a:t>pelo</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a:t>
                      </a:r>
                      <a:br>
                        <a:rPr kumimoji="0" lang="en-GB" sz="1400" b="0" i="0" u="none" strike="noStrike" kern="1200" cap="none" normalizeH="0" baseline="0" dirty="0" smtClean="0">
                          <a:ln>
                            <a:noFill/>
                          </a:ln>
                          <a:solidFill>
                            <a:srgbClr val="000000"/>
                          </a:solidFill>
                          <a:effectLst/>
                          <a:latin typeface="+mn-lt"/>
                          <a:ea typeface="+mn-ea"/>
                          <a:cs typeface="Times New Roman" pitchFamily="18" charset="0"/>
                        </a:rPr>
                      </a:b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a:t>
                      </a:r>
                      <a:r>
                        <a:rPr kumimoji="0" lang="en-GB" sz="1400" b="1" i="0" u="none" strike="noStrike" kern="1200" cap="none" normalizeH="0" baseline="0" dirty="0" smtClean="0">
                          <a:ln>
                            <a:noFill/>
                          </a:ln>
                          <a:solidFill>
                            <a:srgbClr val="000000"/>
                          </a:solidFill>
                          <a:effectLst/>
                          <a:latin typeface="+mn-lt"/>
                          <a:ea typeface="+mn-ea"/>
                          <a:cs typeface="Times New Roman" pitchFamily="18" charset="0"/>
                        </a:rPr>
                        <a:t>De </a:t>
                      </a:r>
                      <a:r>
                        <a:rPr kumimoji="0" lang="en-GB" sz="1400" b="1" i="0" u="none" strike="noStrike" kern="1200" cap="none" normalizeH="0" baseline="0" dirty="0" err="1" smtClean="0">
                          <a:ln>
                            <a:noFill/>
                          </a:ln>
                          <a:solidFill>
                            <a:srgbClr val="000000"/>
                          </a:solidFill>
                          <a:effectLst/>
                          <a:latin typeface="+mn-lt"/>
                          <a:ea typeface="+mn-ea"/>
                          <a:cs typeface="Times New Roman" pitchFamily="18" charset="0"/>
                        </a:rPr>
                        <a:t>qué</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400" b="0" i="0" u="none" strike="noStrike" kern="1200" cap="none" normalizeH="0" baseline="0" dirty="0" err="1" smtClean="0">
                          <a:ln>
                            <a:noFill/>
                          </a:ln>
                          <a:solidFill>
                            <a:srgbClr val="000000"/>
                          </a:solidFill>
                          <a:effectLst/>
                          <a:latin typeface="+mn-lt"/>
                          <a:ea typeface="+mn-ea"/>
                          <a:cs typeface="Times New Roman" pitchFamily="18" charset="0"/>
                        </a:rPr>
                        <a:t>color</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400" b="0" i="0" u="none" strike="noStrike" kern="1200" cap="none" normalizeH="0" baseline="0" dirty="0" err="1" smtClean="0">
                          <a:ln>
                            <a:noFill/>
                          </a:ln>
                          <a:solidFill>
                            <a:srgbClr val="000000"/>
                          </a:solidFill>
                          <a:effectLst/>
                          <a:latin typeface="+mn-lt"/>
                          <a:ea typeface="+mn-ea"/>
                          <a:cs typeface="Times New Roman" pitchFamily="18" charset="0"/>
                        </a:rPr>
                        <a:t>tienes</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los </a:t>
                      </a:r>
                      <a:r>
                        <a:rPr kumimoji="0" lang="en-GB" sz="1400" b="0" i="0" u="none" strike="noStrike" kern="1200" cap="none" normalizeH="0" baseline="0" dirty="0" err="1" smtClean="0">
                          <a:ln>
                            <a:noFill/>
                          </a:ln>
                          <a:solidFill>
                            <a:srgbClr val="000000"/>
                          </a:solidFill>
                          <a:effectLst/>
                          <a:latin typeface="+mn-lt"/>
                          <a:ea typeface="+mn-ea"/>
                          <a:cs typeface="Times New Roman" pitchFamily="18" charset="0"/>
                        </a:rPr>
                        <a:t>ojos</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a:t>
                      </a:r>
                      <a:r>
                        <a:rPr kumimoji="0" lang="es-ES" sz="1400" b="0" i="0" u="none" strike="noStrike" kern="1200" cap="none" normalizeH="0" baseline="0" dirty="0" smtClean="0">
                          <a:ln>
                            <a:noFill/>
                          </a:ln>
                          <a:solidFill>
                            <a:srgbClr val="000000"/>
                          </a:solidFill>
                          <a:effectLst/>
                          <a:latin typeface="+mn-lt"/>
                          <a:ea typeface="+mn-ea"/>
                          <a:cs typeface="Times New Roman" pitchFamily="18" charset="0"/>
                        </a:rPr>
                        <a:t>¿</a:t>
                      </a:r>
                      <a:r>
                        <a:rPr kumimoji="0" lang="es-ES" sz="1400" b="1" i="0" u="none" strike="noStrike" kern="1200" cap="none" normalizeH="0" baseline="0" dirty="0" smtClean="0">
                          <a:ln>
                            <a:noFill/>
                          </a:ln>
                          <a:solidFill>
                            <a:srgbClr val="000000"/>
                          </a:solidFill>
                          <a:effectLst/>
                          <a:latin typeface="+mn-lt"/>
                          <a:ea typeface="+mn-ea"/>
                          <a:cs typeface="Times New Roman" pitchFamily="18" charset="0"/>
                        </a:rPr>
                        <a:t>Cómo</a:t>
                      </a:r>
                      <a:r>
                        <a:rPr kumimoji="0" lang="es-ES" sz="1400" b="0" i="0" u="none" strike="noStrike" kern="1200" cap="none" normalizeH="0" baseline="0" dirty="0" smtClean="0">
                          <a:ln>
                            <a:noFill/>
                          </a:ln>
                          <a:solidFill>
                            <a:srgbClr val="000000"/>
                          </a:solidFill>
                          <a:effectLst/>
                          <a:latin typeface="+mn-lt"/>
                          <a:ea typeface="+mn-ea"/>
                          <a:cs typeface="Times New Roman" pitchFamily="18" charset="0"/>
                        </a:rPr>
                        <a:t> es (tu madre)?</a:t>
                      </a:r>
                      <a:endParaRPr kumimoji="0" lang="en-GB" sz="1400" b="0" i="0" u="none" strike="noStrike" kern="1200" cap="none" normalizeH="0" baseline="0" dirty="0" smtClean="0">
                        <a:ln>
                          <a:noFill/>
                        </a:ln>
                        <a:solidFill>
                          <a:srgbClr val="000000"/>
                        </a:solidFill>
                        <a:effectLst/>
                        <a:latin typeface="+mn-lt"/>
                        <a:ea typeface="+mn-ea"/>
                        <a:cs typeface="Times New Roman" pitchFamily="18" charset="0"/>
                      </a:endParaRPr>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tr>
              <a:tr h="80481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smtClean="0">
                          <a:latin typeface="Arial" panose="020B0604020202020204" pitchFamily="34" charset="0"/>
                          <a:cs typeface="Arial" panose="020B0604020202020204" pitchFamily="34" charset="0"/>
                        </a:rPr>
                        <a:t>Summer Term [1] – 5 weeks</a:t>
                      </a:r>
                      <a:endParaRPr lang="en-GB" sz="1400" dirty="0">
                        <a:latin typeface="Arial" panose="020B0604020202020204" pitchFamily="34" charset="0"/>
                        <a:cs typeface="Arial" panose="020B0604020202020204" pitchFamily="34" charset="0"/>
                      </a:endParaRPr>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panose="020B0604020202020204" pitchFamily="34" charset="0"/>
                          <a:cs typeface="Arial" panose="020B0604020202020204" pitchFamily="34" charset="0"/>
                        </a:rPr>
                        <a:t>Saying what is in your town, saying what you do there,</a:t>
                      </a:r>
                      <a:r>
                        <a:rPr lang="en-GB" sz="1200" baseline="0" dirty="0" smtClean="0">
                          <a:latin typeface="Arial" panose="020B0604020202020204" pitchFamily="34" charset="0"/>
                          <a:cs typeface="Arial" panose="020B0604020202020204" pitchFamily="34" charset="0"/>
                        </a:rPr>
                        <a:t> ordering in a café, saying what you are going to do, saying if and why you like / don’t like your town</a:t>
                      </a:r>
                      <a:endParaRPr lang="en-GB" sz="1200" dirty="0">
                        <a:latin typeface="Arial" panose="020B0604020202020204" pitchFamily="34" charset="0"/>
                        <a:cs typeface="Arial" panose="020B0604020202020204" pitchFamily="34" charset="0"/>
                      </a:endParaRPr>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smtClean="0">
                          <a:ln>
                            <a:noFill/>
                          </a:ln>
                          <a:solidFill>
                            <a:srgbClr val="FF0066"/>
                          </a:solidFill>
                          <a:effectLst/>
                          <a:latin typeface="+mn-lt"/>
                          <a:ea typeface="+mn-ea"/>
                          <a:cs typeface="Times New Roman" pitchFamily="18" charset="0"/>
                        </a:rPr>
                        <a:t>¿</a:t>
                      </a:r>
                      <a:r>
                        <a:rPr kumimoji="0" lang="en-GB" sz="1400" b="1" i="0" u="none" strike="noStrike" kern="1200" cap="none" normalizeH="0" baseline="0" dirty="0" err="1" smtClean="0">
                          <a:ln>
                            <a:noFill/>
                          </a:ln>
                          <a:solidFill>
                            <a:srgbClr val="FF0066"/>
                          </a:solidFill>
                          <a:effectLst/>
                          <a:latin typeface="+mn-lt"/>
                          <a:ea typeface="+mn-ea"/>
                          <a:cs typeface="Times New Roman" pitchFamily="18" charset="0"/>
                        </a:rPr>
                        <a:t>Qué</a:t>
                      </a:r>
                      <a:r>
                        <a:rPr kumimoji="0" lang="en-GB" sz="1400" b="0" i="0" u="none" strike="noStrike" kern="1200" cap="none" normalizeH="0" baseline="0" dirty="0" smtClean="0">
                          <a:ln>
                            <a:noFill/>
                          </a:ln>
                          <a:solidFill>
                            <a:srgbClr val="FF0066"/>
                          </a:solidFill>
                          <a:effectLst/>
                          <a:latin typeface="+mn-lt"/>
                          <a:ea typeface="+mn-ea"/>
                          <a:cs typeface="Times New Roman" pitchFamily="18" charset="0"/>
                        </a:rPr>
                        <a:t> hay </a:t>
                      </a:r>
                      <a:r>
                        <a:rPr kumimoji="0" lang="en-GB" sz="1400" b="0" i="0" u="none" strike="noStrike" kern="1200" cap="none" normalizeH="0" baseline="0" dirty="0" err="1" smtClean="0">
                          <a:ln>
                            <a:noFill/>
                          </a:ln>
                          <a:solidFill>
                            <a:srgbClr val="FF0066"/>
                          </a:solidFill>
                          <a:effectLst/>
                          <a:latin typeface="+mn-lt"/>
                          <a:ea typeface="+mn-ea"/>
                          <a:cs typeface="Times New Roman" pitchFamily="18" charset="0"/>
                        </a:rPr>
                        <a:t>en</a:t>
                      </a:r>
                      <a:r>
                        <a:rPr kumimoji="0" lang="en-GB" sz="1400" b="0" i="0" u="none" strike="noStrike" kern="1200" cap="none" normalizeH="0" baseline="0" dirty="0" smtClean="0">
                          <a:ln>
                            <a:noFill/>
                          </a:ln>
                          <a:solidFill>
                            <a:srgbClr val="FF0066"/>
                          </a:solidFill>
                          <a:effectLst/>
                          <a:latin typeface="+mn-lt"/>
                          <a:ea typeface="+mn-ea"/>
                          <a:cs typeface="Times New Roman" pitchFamily="18" charset="0"/>
                        </a:rPr>
                        <a:t> </a:t>
                      </a:r>
                      <a:r>
                        <a:rPr kumimoji="0" lang="en-GB" sz="1400" b="0" i="0" u="none" strike="noStrike" kern="1200" cap="none" normalizeH="0" baseline="0" dirty="0" err="1" smtClean="0">
                          <a:ln>
                            <a:noFill/>
                          </a:ln>
                          <a:solidFill>
                            <a:srgbClr val="FF0066"/>
                          </a:solidFill>
                          <a:effectLst/>
                          <a:latin typeface="+mn-lt"/>
                          <a:ea typeface="+mn-ea"/>
                          <a:cs typeface="Times New Roman" pitchFamily="18" charset="0"/>
                        </a:rPr>
                        <a:t>tu</a:t>
                      </a:r>
                      <a:r>
                        <a:rPr kumimoji="0" lang="en-GB" sz="1400" b="0" i="0" u="none" strike="noStrike" kern="1200" cap="none" normalizeH="0" baseline="0" dirty="0" smtClean="0">
                          <a:ln>
                            <a:noFill/>
                          </a:ln>
                          <a:solidFill>
                            <a:srgbClr val="FF0066"/>
                          </a:solidFill>
                          <a:effectLst/>
                          <a:latin typeface="+mn-lt"/>
                          <a:ea typeface="+mn-ea"/>
                          <a:cs typeface="Times New Roman" pitchFamily="18" charset="0"/>
                        </a:rPr>
                        <a:t> ciudad? </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a:r>
                      <a:br>
                        <a:rPr kumimoji="0" lang="en-GB" sz="1400" b="0" i="0" u="none" strike="noStrike" kern="1200" cap="none" normalizeH="0" baseline="0" dirty="0" smtClean="0">
                          <a:ln>
                            <a:noFill/>
                          </a:ln>
                          <a:solidFill>
                            <a:srgbClr val="000000"/>
                          </a:solidFill>
                          <a:effectLst/>
                          <a:latin typeface="+mn-lt"/>
                          <a:ea typeface="+mn-ea"/>
                          <a:cs typeface="Times New Roman" pitchFamily="18" charset="0"/>
                        </a:rPr>
                      </a:b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a:t>
                      </a:r>
                      <a:r>
                        <a:rPr kumimoji="0" lang="en-GB" sz="1400" b="1" i="0" u="none" strike="noStrike" kern="1200" cap="none" normalizeH="0" baseline="0" dirty="0" err="1" smtClean="0">
                          <a:ln>
                            <a:noFill/>
                          </a:ln>
                          <a:solidFill>
                            <a:srgbClr val="000000"/>
                          </a:solidFill>
                          <a:effectLst/>
                          <a:latin typeface="+mn-lt"/>
                          <a:ea typeface="+mn-ea"/>
                          <a:cs typeface="Times New Roman" pitchFamily="18" charset="0"/>
                        </a:rPr>
                        <a:t>Qué</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400" b="0" i="0" u="none" strike="noStrike" kern="1200" cap="none" normalizeH="0" baseline="0" dirty="0" err="1" smtClean="0">
                          <a:ln>
                            <a:noFill/>
                          </a:ln>
                          <a:solidFill>
                            <a:srgbClr val="000000"/>
                          </a:solidFill>
                          <a:effectLst/>
                          <a:latin typeface="+mn-lt"/>
                          <a:ea typeface="+mn-ea"/>
                          <a:cs typeface="Times New Roman" pitchFamily="18" charset="0"/>
                        </a:rPr>
                        <a:t>haces</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400" b="0" i="0" u="none" strike="noStrike" kern="1200" cap="none" normalizeH="0" baseline="0" dirty="0" err="1" smtClean="0">
                          <a:ln>
                            <a:noFill/>
                          </a:ln>
                          <a:solidFill>
                            <a:srgbClr val="000000"/>
                          </a:solidFill>
                          <a:effectLst/>
                          <a:latin typeface="+mn-lt"/>
                          <a:ea typeface="+mn-ea"/>
                          <a:cs typeface="Times New Roman" pitchFamily="18" charset="0"/>
                        </a:rPr>
                        <a:t>en</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400" b="0" i="0" u="none" strike="noStrike" kern="1200" cap="none" normalizeH="0" baseline="0" dirty="0" err="1" smtClean="0">
                          <a:ln>
                            <a:noFill/>
                          </a:ln>
                          <a:solidFill>
                            <a:srgbClr val="000000"/>
                          </a:solidFill>
                          <a:effectLst/>
                          <a:latin typeface="+mn-lt"/>
                          <a:ea typeface="+mn-ea"/>
                          <a:cs typeface="Times New Roman" pitchFamily="18" charset="0"/>
                        </a:rPr>
                        <a:t>tu</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ciudad? </a:t>
                      </a:r>
                      <a:br>
                        <a:rPr kumimoji="0" lang="en-GB" sz="1400" b="0" i="0" u="none" strike="noStrike" kern="1200" cap="none" normalizeH="0" baseline="0" dirty="0" smtClean="0">
                          <a:ln>
                            <a:noFill/>
                          </a:ln>
                          <a:solidFill>
                            <a:srgbClr val="000000"/>
                          </a:solidFill>
                          <a:effectLst/>
                          <a:latin typeface="+mn-lt"/>
                          <a:ea typeface="+mn-ea"/>
                          <a:cs typeface="Times New Roman" pitchFamily="18" charset="0"/>
                        </a:rPr>
                      </a:b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a:t>
                      </a:r>
                      <a:r>
                        <a:rPr kumimoji="0" lang="en-GB" sz="1400" b="1" i="0" u="none" strike="noStrike" kern="1200" cap="none" normalizeH="0" baseline="0" dirty="0" err="1" smtClean="0">
                          <a:ln>
                            <a:noFill/>
                          </a:ln>
                          <a:solidFill>
                            <a:srgbClr val="000000"/>
                          </a:solidFill>
                          <a:effectLst/>
                          <a:latin typeface="+mn-lt"/>
                          <a:ea typeface="+mn-ea"/>
                          <a:cs typeface="Times New Roman" pitchFamily="18" charset="0"/>
                        </a:rPr>
                        <a:t>Qué</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hora </a:t>
                      </a:r>
                      <a:r>
                        <a:rPr kumimoji="0" lang="en-GB" sz="1400" b="0" i="0" u="none" strike="noStrike" kern="1200" cap="none" normalizeH="0" baseline="0" dirty="0" err="1" smtClean="0">
                          <a:ln>
                            <a:noFill/>
                          </a:ln>
                          <a:solidFill>
                            <a:srgbClr val="000000"/>
                          </a:solidFill>
                          <a:effectLst/>
                          <a:latin typeface="+mn-lt"/>
                          <a:ea typeface="+mn-ea"/>
                          <a:cs typeface="Times New Roman" pitchFamily="18" charset="0"/>
                        </a:rPr>
                        <a:t>es</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a:t>
                      </a:r>
                      <a:br>
                        <a:rPr kumimoji="0" lang="en-GB" sz="1400" b="0" i="0" u="none" strike="noStrike" kern="1200" cap="none" normalizeH="0" baseline="0" dirty="0" smtClean="0">
                          <a:ln>
                            <a:noFill/>
                          </a:ln>
                          <a:solidFill>
                            <a:srgbClr val="000000"/>
                          </a:solidFill>
                          <a:effectLst/>
                          <a:latin typeface="+mn-lt"/>
                          <a:ea typeface="+mn-ea"/>
                          <a:cs typeface="Times New Roman" pitchFamily="18" charset="0"/>
                        </a:rPr>
                      </a:b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a:t>
                      </a:r>
                      <a:r>
                        <a:rPr kumimoji="0" lang="en-GB" sz="1400" b="1" i="0" u="none" strike="noStrike" kern="1200" cap="none" normalizeH="0" baseline="0" dirty="0" err="1" smtClean="0">
                          <a:ln>
                            <a:noFill/>
                          </a:ln>
                          <a:solidFill>
                            <a:srgbClr val="000000"/>
                          </a:solidFill>
                          <a:effectLst/>
                          <a:latin typeface="+mn-lt"/>
                          <a:ea typeface="+mn-ea"/>
                          <a:cs typeface="Times New Roman" pitchFamily="18" charset="0"/>
                        </a:rPr>
                        <a:t>Qué</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vas a </a:t>
                      </a:r>
                      <a:r>
                        <a:rPr kumimoji="0" lang="en-GB" sz="1400" b="0" i="0" u="none" strike="noStrike" kern="1200" cap="none" normalizeH="0" baseline="0" dirty="0" err="1" smtClean="0">
                          <a:ln>
                            <a:noFill/>
                          </a:ln>
                          <a:solidFill>
                            <a:srgbClr val="000000"/>
                          </a:solidFill>
                          <a:effectLst/>
                          <a:latin typeface="+mn-lt"/>
                          <a:ea typeface="+mn-ea"/>
                          <a:cs typeface="Times New Roman" pitchFamily="18" charset="0"/>
                        </a:rPr>
                        <a:t>hacer</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400" b="0" i="0" u="none" strike="noStrike" kern="1200" cap="none" normalizeH="0" baseline="0" dirty="0" err="1" smtClean="0">
                          <a:ln>
                            <a:noFill/>
                          </a:ln>
                          <a:solidFill>
                            <a:srgbClr val="000000"/>
                          </a:solidFill>
                          <a:effectLst/>
                          <a:latin typeface="+mn-lt"/>
                          <a:ea typeface="+mn-ea"/>
                          <a:cs typeface="Times New Roman" pitchFamily="18" charset="0"/>
                        </a:rPr>
                        <a:t>este</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fin de </a:t>
                      </a:r>
                      <a:r>
                        <a:rPr kumimoji="0" lang="en-GB" sz="1400" b="0" i="0" u="none" strike="noStrike" kern="1200" cap="none" normalizeH="0" baseline="0" dirty="0" err="1" smtClean="0">
                          <a:ln>
                            <a:noFill/>
                          </a:ln>
                          <a:solidFill>
                            <a:srgbClr val="000000"/>
                          </a:solidFill>
                          <a:effectLst/>
                          <a:latin typeface="+mn-lt"/>
                          <a:ea typeface="+mn-ea"/>
                          <a:cs typeface="Times New Roman" pitchFamily="18" charset="0"/>
                        </a:rPr>
                        <a:t>semana</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a:t>
                      </a:r>
                      <a:br>
                        <a:rPr kumimoji="0" lang="en-GB" sz="1400" b="0" i="0" u="none" strike="noStrike" kern="1200" cap="none" normalizeH="0" baseline="0" dirty="0" smtClean="0">
                          <a:ln>
                            <a:noFill/>
                          </a:ln>
                          <a:solidFill>
                            <a:srgbClr val="000000"/>
                          </a:solidFill>
                          <a:effectLst/>
                          <a:latin typeface="+mn-lt"/>
                          <a:ea typeface="+mn-ea"/>
                          <a:cs typeface="Times New Roman" pitchFamily="18" charset="0"/>
                        </a:rPr>
                      </a:b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a:t>
                      </a:r>
                      <a:r>
                        <a:rPr kumimoji="0" lang="en-GB" sz="1400" b="0" i="0" u="none" strike="noStrike" kern="1200" cap="none" normalizeH="0" baseline="0" dirty="0" err="1" smtClean="0">
                          <a:ln>
                            <a:noFill/>
                          </a:ln>
                          <a:solidFill>
                            <a:srgbClr val="000000"/>
                          </a:solidFill>
                          <a:effectLst/>
                          <a:latin typeface="+mn-lt"/>
                          <a:ea typeface="+mn-ea"/>
                          <a:cs typeface="Times New Roman" pitchFamily="18" charset="0"/>
                        </a:rPr>
                        <a:t>Te</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400" b="0" i="0" u="none" strike="noStrike" kern="1200" cap="none" normalizeH="0" baseline="0" dirty="0" err="1" smtClean="0">
                          <a:ln>
                            <a:noFill/>
                          </a:ln>
                          <a:solidFill>
                            <a:srgbClr val="000000"/>
                          </a:solidFill>
                          <a:effectLst/>
                          <a:latin typeface="+mn-lt"/>
                          <a:ea typeface="+mn-ea"/>
                          <a:cs typeface="Times New Roman" pitchFamily="18" charset="0"/>
                        </a:rPr>
                        <a:t>gusta</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a:t>
                      </a:r>
                      <a:r>
                        <a:rPr kumimoji="0" lang="en-GB" sz="1400" b="0" i="0" u="none" strike="noStrike" kern="1200" cap="none" normalizeH="0" baseline="0" dirty="0" err="1" smtClean="0">
                          <a:ln>
                            <a:noFill/>
                          </a:ln>
                          <a:solidFill>
                            <a:srgbClr val="000000"/>
                          </a:solidFill>
                          <a:effectLst/>
                          <a:latin typeface="+mn-lt"/>
                          <a:ea typeface="+mn-ea"/>
                          <a:cs typeface="Times New Roman" pitchFamily="18" charset="0"/>
                        </a:rPr>
                        <a:t>tu</a:t>
                      </a:r>
                      <a:r>
                        <a:rPr kumimoji="0" lang="en-GB" sz="1400" b="0" i="0" u="none" strike="noStrike" kern="1200" cap="none" normalizeH="0" baseline="0" dirty="0" smtClean="0">
                          <a:ln>
                            <a:noFill/>
                          </a:ln>
                          <a:solidFill>
                            <a:srgbClr val="000000"/>
                          </a:solidFill>
                          <a:effectLst/>
                          <a:latin typeface="+mn-lt"/>
                          <a:ea typeface="+mn-ea"/>
                          <a:cs typeface="Times New Roman" pitchFamily="18" charset="0"/>
                        </a:rPr>
                        <a:t> ciudad?</a:t>
                      </a:r>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r>
            </a:tbl>
          </a:graphicData>
        </a:graphic>
      </p:graphicFrame>
    </p:spTree>
    <p:extLst>
      <p:ext uri="{BB962C8B-B14F-4D97-AF65-F5344CB8AC3E}">
        <p14:creationId xmlns:p14="http://schemas.microsoft.com/office/powerpoint/2010/main" val="1406381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4" name="Title 2"/>
          <p:cNvSpPr txBox="1">
            <a:spLocks/>
          </p:cNvSpPr>
          <p:nvPr/>
        </p:nvSpPr>
        <p:spPr>
          <a:xfrm>
            <a:off x="311756" y="316820"/>
            <a:ext cx="8520487" cy="1325563"/>
          </a:xfrm>
          <a:prstGeom prst="rect">
            <a:avLst/>
          </a:prstGeom>
          <a:noFill/>
          <a:effectLst>
            <a:outerShdw blurRad="50800" dist="38100" dir="5400000" algn="t" rotWithShape="0">
              <a:prstClr val="black">
                <a:alpha val="40000"/>
              </a:prstClr>
            </a:outerShdw>
          </a:effec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smtClean="0">
                <a:ln>
                  <a:noFill/>
                </a:ln>
                <a:uLnTx/>
                <a:uFillTx/>
                <a:latin typeface="+mn-lt"/>
                <a:ea typeface="+mj-ea"/>
                <a:cs typeface="+mj-cs"/>
              </a:rPr>
              <a:t>Listening strategies and skills</a:t>
            </a:r>
            <a:endParaRPr kumimoji="0" lang="en-GB" sz="4400" b="1" i="0" u="none" strike="noStrike" kern="1200" cap="none" spc="0" normalizeH="0" baseline="0" noProof="0" dirty="0">
              <a:ln>
                <a:noFill/>
              </a:ln>
              <a:uLnTx/>
              <a:uFillTx/>
              <a:latin typeface="+mn-lt"/>
              <a:ea typeface="+mj-ea"/>
              <a:cs typeface="+mj-cs"/>
            </a:endParaRPr>
          </a:p>
        </p:txBody>
      </p:sp>
      <p:sp>
        <p:nvSpPr>
          <p:cNvPr id="5" name="Content Placeholder 4"/>
          <p:cNvSpPr txBox="1">
            <a:spLocks/>
          </p:cNvSpPr>
          <p:nvPr/>
        </p:nvSpPr>
        <p:spPr>
          <a:xfrm>
            <a:off x="311756" y="1642383"/>
            <a:ext cx="8520487" cy="4892931"/>
          </a:xfrm>
          <a:prstGeom prst="rect">
            <a:avLst/>
          </a:prstGeom>
          <a:solidFill>
            <a:schemeClr val="accent4">
              <a:lumMod val="40000"/>
              <a:lumOff val="60000"/>
            </a:schemeClr>
          </a:soli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2900" b="1" dirty="0">
                <a:cs typeface="Arial" panose="020B0604020202020204" pitchFamily="34" charset="0"/>
              </a:rPr>
              <a:t>A good knowledge of vocabulary, high frequency words and synonyms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900" b="1" i="0" u="none" strike="noStrike" kern="1200" cap="none" spc="0" normalizeH="0" baseline="0" noProof="0" dirty="0" smtClean="0">
                <a:ln>
                  <a:noFill/>
                </a:ln>
                <a:effectLst/>
                <a:uLnTx/>
                <a:uFillTx/>
                <a:cs typeface="Arial" panose="020B0604020202020204" pitchFamily="34" charset="0"/>
              </a:rPr>
              <a:t>Prediction</a:t>
            </a:r>
          </a:p>
          <a:p>
            <a:r>
              <a:rPr lang="en-GB" sz="2900" b="1" dirty="0" smtClean="0">
                <a:cs typeface="Arial" panose="020B0604020202020204" pitchFamily="34" charset="0"/>
              </a:rPr>
              <a:t>Ability </a:t>
            </a:r>
            <a:r>
              <a:rPr lang="en-GB" sz="2900" b="1" dirty="0">
                <a:cs typeface="Arial" panose="020B0604020202020204" pitchFamily="34" charset="0"/>
              </a:rPr>
              <a:t>to spot opinions and changes of </a:t>
            </a:r>
            <a:r>
              <a:rPr lang="en-GB" sz="2900" b="1" dirty="0" smtClean="0">
                <a:cs typeface="Arial" panose="020B0604020202020204" pitchFamily="34" charset="0"/>
              </a:rPr>
              <a:t>opinion</a:t>
            </a:r>
          </a:p>
          <a:p>
            <a:r>
              <a:rPr lang="en-GB" sz="2900" b="1" dirty="0">
                <a:cs typeface="Arial" panose="020B0604020202020204" pitchFamily="34" charset="0"/>
              </a:rPr>
              <a:t>Avoidance of distractors and sustained </a:t>
            </a:r>
            <a:r>
              <a:rPr lang="en-GB" sz="2900" b="1" dirty="0" smtClean="0">
                <a:cs typeface="Arial" panose="020B0604020202020204" pitchFamily="34" charset="0"/>
              </a:rPr>
              <a:t>concentration</a:t>
            </a:r>
          </a:p>
          <a:p>
            <a:r>
              <a:rPr lang="en-GB" sz="2900" b="1" dirty="0">
                <a:cs typeface="Arial" panose="020B0604020202020204" pitchFamily="34" charset="0"/>
              </a:rPr>
              <a:t>Infer and make associations from synonymous </a:t>
            </a:r>
            <a:r>
              <a:rPr lang="en-GB" sz="2900" b="1" dirty="0" smtClean="0">
                <a:cs typeface="Arial" panose="020B0604020202020204" pitchFamily="34" charset="0"/>
              </a:rPr>
              <a:t>phrases</a:t>
            </a:r>
          </a:p>
          <a:p>
            <a:r>
              <a:rPr kumimoji="0" lang="en-GB" sz="2900" b="1" i="0" u="none" strike="noStrike" kern="1200" cap="none" spc="0" normalizeH="0" baseline="0" noProof="0" dirty="0">
                <a:ln>
                  <a:noFill/>
                </a:ln>
                <a:effectLst/>
                <a:uLnTx/>
                <a:uFillTx/>
                <a:cs typeface="Arial" panose="020B0604020202020204" pitchFamily="34" charset="0"/>
              </a:rPr>
              <a:t> </a:t>
            </a:r>
            <a:r>
              <a:rPr kumimoji="0" lang="en-GB" sz="2900" b="1" i="0" u="none" strike="noStrike" kern="1200" cap="none" spc="0" normalizeH="0" baseline="0" noProof="0" dirty="0" smtClean="0">
                <a:ln>
                  <a:noFill/>
                </a:ln>
                <a:effectLst/>
                <a:uLnTx/>
                <a:uFillTx/>
                <a:cs typeface="Arial" panose="020B0604020202020204" pitchFamily="34" charset="0"/>
              </a:rPr>
              <a:t>Ability to cope with unfamiliar language / manage the panic!</a:t>
            </a:r>
          </a:p>
          <a:p>
            <a:pPr lvl="0">
              <a:defRPr/>
            </a:pPr>
            <a:r>
              <a:rPr kumimoji="0" lang="en-GB" sz="2900" b="1" i="0" u="none" strike="noStrike" kern="1200" cap="none" spc="0" normalizeH="0" baseline="0" noProof="0" dirty="0" smtClean="0">
                <a:ln>
                  <a:noFill/>
                </a:ln>
                <a:effectLst/>
                <a:uLnTx/>
                <a:uFillTx/>
                <a:cs typeface="Arial" panose="020B0604020202020204" pitchFamily="34" charset="0"/>
              </a:rPr>
              <a:t>Ability to recognise and decode cognates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GB" sz="2900" b="1" i="0" u="none" strike="noStrike" kern="1200" cap="none" spc="0" normalizeH="0" baseline="0" noProof="0" dirty="0" smtClean="0">
              <a:ln>
                <a:noFill/>
              </a:ln>
              <a:effectLst/>
              <a:uLnTx/>
              <a:uFillTx/>
              <a:cs typeface="Arial" panose="020B0604020202020204" pitchFamily="34"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GB" sz="2900" b="1" i="0" u="none" strike="noStrike" kern="1200" cap="none" spc="0" normalizeH="0" baseline="0" noProof="0" dirty="0">
              <a:ln>
                <a:noFill/>
              </a:ln>
              <a:effectLst/>
              <a:uLnTx/>
              <a:uFillTx/>
              <a:cs typeface="Arial" panose="020B0604020202020204" pitchFamily="34" charset="0"/>
            </a:endParaRPr>
          </a:p>
        </p:txBody>
      </p:sp>
      <p:pic>
        <p:nvPicPr>
          <p:cNvPr id="6" name="Picture 5"/>
          <p:cNvPicPr>
            <a:picLocks noChangeAspect="1"/>
          </p:cNvPicPr>
          <p:nvPr/>
        </p:nvPicPr>
        <p:blipFill>
          <a:blip r:embed="rId3">
            <a:clrChange>
              <a:clrFrom>
                <a:srgbClr val="FFFFFF"/>
              </a:clrFrom>
              <a:clrTo>
                <a:srgbClr val="FFFFFF">
                  <a:alpha val="0"/>
                </a:srgbClr>
              </a:clrTo>
            </a:clrChange>
            <a:duotone>
              <a:prstClr val="black"/>
              <a:srgbClr val="4472C4">
                <a:tint val="45000"/>
                <a:satMod val="400000"/>
              </a:srgbClr>
            </a:duotone>
            <a:extLst>
              <a:ext uri="{28A0092B-C50C-407E-A947-70E740481C1C}">
                <a14:useLocalDpi xmlns:a14="http://schemas.microsoft.com/office/drawing/2010/main" val="0"/>
              </a:ext>
            </a:extLst>
          </a:blip>
          <a:stretch>
            <a:fillRect/>
          </a:stretch>
        </p:blipFill>
        <p:spPr>
          <a:xfrm>
            <a:off x="7038732" y="201953"/>
            <a:ext cx="1668834" cy="2145645"/>
          </a:xfrm>
          <a:prstGeom prst="rect">
            <a:avLst/>
          </a:prstGeom>
        </p:spPr>
      </p:pic>
    </p:spTree>
    <p:extLst>
      <p:ext uri="{BB962C8B-B14F-4D97-AF65-F5344CB8AC3E}">
        <p14:creationId xmlns:p14="http://schemas.microsoft.com/office/powerpoint/2010/main" val="6379549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4071" y="290945"/>
            <a:ext cx="8312727" cy="6234545"/>
          </a:xfrm>
          <a:prstGeom prst="rect">
            <a:avLst/>
          </a:prstGeom>
        </p:spPr>
      </p:pic>
    </p:spTree>
    <p:extLst>
      <p:ext uri="{BB962C8B-B14F-4D97-AF65-F5344CB8AC3E}">
        <p14:creationId xmlns:p14="http://schemas.microsoft.com/office/powerpoint/2010/main" val="6265876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clrChange>
              <a:clrFrom>
                <a:srgbClr val="F5F7FB"/>
              </a:clrFrom>
              <a:clrTo>
                <a:srgbClr val="F5F7FB">
                  <a:alpha val="0"/>
                </a:srgbClr>
              </a:clrTo>
            </a:clrChange>
          </a:blip>
          <a:stretch>
            <a:fillRect/>
          </a:stretch>
        </p:blipFill>
        <p:spPr>
          <a:xfrm>
            <a:off x="145473" y="659390"/>
            <a:ext cx="8832272" cy="2425018"/>
          </a:xfrm>
          <a:prstGeom prst="rect">
            <a:avLst/>
          </a:prstGeom>
        </p:spPr>
      </p:pic>
      <p:pic>
        <p:nvPicPr>
          <p:cNvPr id="5" name="47_Module3_Unit4_Ex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45581" y="0"/>
            <a:ext cx="609600" cy="609600"/>
          </a:xfrm>
          <a:prstGeom prst="rect">
            <a:avLst/>
          </a:prstGeom>
        </p:spPr>
      </p:pic>
      <p:sp>
        <p:nvSpPr>
          <p:cNvPr id="6" name="TextBox 5"/>
          <p:cNvSpPr txBox="1"/>
          <p:nvPr/>
        </p:nvSpPr>
        <p:spPr>
          <a:xfrm rot="20679087">
            <a:off x="873127" y="4196905"/>
            <a:ext cx="1579418" cy="707886"/>
          </a:xfrm>
          <a:prstGeom prst="rect">
            <a:avLst/>
          </a:prstGeom>
          <a:noFill/>
        </p:spPr>
        <p:txBody>
          <a:bodyPr wrap="square" rtlCol="0">
            <a:spAutoFit/>
          </a:bodyPr>
          <a:lstStyle/>
          <a:p>
            <a:pPr algn="ctr"/>
            <a:r>
              <a:rPr lang="en-GB" sz="4000" b="1" dirty="0" err="1" smtClean="0">
                <a:solidFill>
                  <a:srgbClr val="7030A0"/>
                </a:solidFill>
              </a:rPr>
              <a:t>agua</a:t>
            </a:r>
            <a:endParaRPr lang="en-GB" sz="4000" b="1" dirty="0">
              <a:solidFill>
                <a:srgbClr val="7030A0"/>
              </a:solidFill>
            </a:endParaRPr>
          </a:p>
        </p:txBody>
      </p:sp>
      <p:pic>
        <p:nvPicPr>
          <p:cNvPr id="1028" name="Picture 4" descr="Image result for lluvia de idea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7993" y="400050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21130196">
            <a:off x="2327566" y="3292614"/>
            <a:ext cx="2743198" cy="707886"/>
          </a:xfrm>
          <a:prstGeom prst="rect">
            <a:avLst/>
          </a:prstGeom>
          <a:noFill/>
        </p:spPr>
        <p:txBody>
          <a:bodyPr wrap="square" rtlCol="0">
            <a:spAutoFit/>
          </a:bodyPr>
          <a:lstStyle/>
          <a:p>
            <a:pPr algn="ctr"/>
            <a:r>
              <a:rPr lang="en-GB" sz="4000" b="1" dirty="0" err="1" smtClean="0">
                <a:solidFill>
                  <a:srgbClr val="7030A0"/>
                </a:solidFill>
              </a:rPr>
              <a:t>bocadillo</a:t>
            </a:r>
            <a:endParaRPr lang="en-GB" sz="4000" b="1" dirty="0">
              <a:solidFill>
                <a:srgbClr val="7030A0"/>
              </a:solidFill>
            </a:endParaRPr>
          </a:p>
        </p:txBody>
      </p:sp>
      <p:sp>
        <p:nvSpPr>
          <p:cNvPr id="11" name="TextBox 10"/>
          <p:cNvSpPr txBox="1"/>
          <p:nvPr/>
        </p:nvSpPr>
        <p:spPr>
          <a:xfrm>
            <a:off x="152546" y="5167087"/>
            <a:ext cx="2545483" cy="707886"/>
          </a:xfrm>
          <a:prstGeom prst="rect">
            <a:avLst/>
          </a:prstGeom>
          <a:noFill/>
        </p:spPr>
        <p:txBody>
          <a:bodyPr wrap="square" rtlCol="0">
            <a:spAutoFit/>
          </a:bodyPr>
          <a:lstStyle/>
          <a:p>
            <a:pPr algn="ctr"/>
            <a:r>
              <a:rPr lang="en-GB" sz="4000" b="1" dirty="0" smtClean="0">
                <a:solidFill>
                  <a:srgbClr val="7030A0"/>
                </a:solidFill>
              </a:rPr>
              <a:t>chocolate</a:t>
            </a:r>
            <a:endParaRPr lang="en-GB" sz="4000" b="1" dirty="0">
              <a:solidFill>
                <a:srgbClr val="7030A0"/>
              </a:solidFill>
            </a:endParaRPr>
          </a:p>
        </p:txBody>
      </p:sp>
      <p:sp>
        <p:nvSpPr>
          <p:cNvPr id="12" name="TextBox 11"/>
          <p:cNvSpPr txBox="1"/>
          <p:nvPr/>
        </p:nvSpPr>
        <p:spPr>
          <a:xfrm rot="21094945">
            <a:off x="462187" y="5845193"/>
            <a:ext cx="3138054" cy="584775"/>
          </a:xfrm>
          <a:prstGeom prst="rect">
            <a:avLst/>
          </a:prstGeom>
          <a:noFill/>
        </p:spPr>
        <p:txBody>
          <a:bodyPr wrap="square" rtlCol="0">
            <a:spAutoFit/>
          </a:bodyPr>
          <a:lstStyle/>
          <a:p>
            <a:pPr algn="ctr"/>
            <a:r>
              <a:rPr lang="en-GB" sz="3200" b="1" dirty="0" err="1" smtClean="0">
                <a:solidFill>
                  <a:srgbClr val="7030A0"/>
                </a:solidFill>
              </a:rPr>
              <a:t>una</a:t>
            </a:r>
            <a:r>
              <a:rPr lang="en-GB" sz="3200" b="1" dirty="0" smtClean="0">
                <a:solidFill>
                  <a:srgbClr val="7030A0"/>
                </a:solidFill>
              </a:rPr>
              <a:t> </a:t>
            </a:r>
            <a:r>
              <a:rPr lang="en-GB" sz="3200" b="1" dirty="0" err="1" smtClean="0">
                <a:solidFill>
                  <a:srgbClr val="7030A0"/>
                </a:solidFill>
              </a:rPr>
              <a:t>chocolatina</a:t>
            </a:r>
            <a:endParaRPr lang="en-GB" sz="3200" b="1" dirty="0">
              <a:solidFill>
                <a:srgbClr val="7030A0"/>
              </a:solidFill>
            </a:endParaRPr>
          </a:p>
        </p:txBody>
      </p:sp>
      <p:sp>
        <p:nvSpPr>
          <p:cNvPr id="13" name="TextBox 12"/>
          <p:cNvSpPr txBox="1"/>
          <p:nvPr/>
        </p:nvSpPr>
        <p:spPr>
          <a:xfrm>
            <a:off x="4806247" y="3104054"/>
            <a:ext cx="2545483" cy="707886"/>
          </a:xfrm>
          <a:prstGeom prst="rect">
            <a:avLst/>
          </a:prstGeom>
          <a:noFill/>
        </p:spPr>
        <p:txBody>
          <a:bodyPr wrap="square" rtlCol="0">
            <a:spAutoFit/>
          </a:bodyPr>
          <a:lstStyle/>
          <a:p>
            <a:pPr algn="ctr"/>
            <a:r>
              <a:rPr lang="en-GB" sz="4000" b="1" dirty="0" smtClean="0">
                <a:solidFill>
                  <a:srgbClr val="7030A0"/>
                </a:solidFill>
              </a:rPr>
              <a:t>un </a:t>
            </a:r>
            <a:r>
              <a:rPr lang="en-GB" sz="4000" b="1" dirty="0" err="1" smtClean="0">
                <a:solidFill>
                  <a:srgbClr val="7030A0"/>
                </a:solidFill>
              </a:rPr>
              <a:t>refresco</a:t>
            </a:r>
            <a:endParaRPr lang="en-GB" sz="4000" b="1" dirty="0">
              <a:solidFill>
                <a:srgbClr val="7030A0"/>
              </a:solidFill>
            </a:endParaRPr>
          </a:p>
        </p:txBody>
      </p:sp>
      <p:sp>
        <p:nvSpPr>
          <p:cNvPr id="14" name="TextBox 13"/>
          <p:cNvSpPr txBox="1"/>
          <p:nvPr/>
        </p:nvSpPr>
        <p:spPr>
          <a:xfrm rot="511860">
            <a:off x="5193276" y="3810613"/>
            <a:ext cx="2545483" cy="707886"/>
          </a:xfrm>
          <a:prstGeom prst="rect">
            <a:avLst/>
          </a:prstGeom>
          <a:noFill/>
        </p:spPr>
        <p:txBody>
          <a:bodyPr wrap="square" rtlCol="0">
            <a:spAutoFit/>
          </a:bodyPr>
          <a:lstStyle/>
          <a:p>
            <a:pPr algn="ctr"/>
            <a:r>
              <a:rPr lang="en-GB" sz="4000" b="1" dirty="0" smtClean="0">
                <a:solidFill>
                  <a:srgbClr val="7030A0"/>
                </a:solidFill>
              </a:rPr>
              <a:t>un </a:t>
            </a:r>
            <a:r>
              <a:rPr lang="en-GB" sz="4000" b="1" dirty="0" err="1" smtClean="0">
                <a:solidFill>
                  <a:srgbClr val="7030A0"/>
                </a:solidFill>
              </a:rPr>
              <a:t>zumo</a:t>
            </a:r>
            <a:endParaRPr lang="en-GB" sz="4000" b="1" dirty="0">
              <a:solidFill>
                <a:srgbClr val="7030A0"/>
              </a:solidFill>
            </a:endParaRPr>
          </a:p>
        </p:txBody>
      </p:sp>
      <p:sp>
        <p:nvSpPr>
          <p:cNvPr id="15" name="TextBox 14"/>
          <p:cNvSpPr txBox="1"/>
          <p:nvPr/>
        </p:nvSpPr>
        <p:spPr>
          <a:xfrm>
            <a:off x="4806247" y="4467422"/>
            <a:ext cx="4454538" cy="707886"/>
          </a:xfrm>
          <a:prstGeom prst="rect">
            <a:avLst/>
          </a:prstGeom>
          <a:noFill/>
        </p:spPr>
        <p:txBody>
          <a:bodyPr wrap="square" rtlCol="0">
            <a:spAutoFit/>
          </a:bodyPr>
          <a:lstStyle/>
          <a:p>
            <a:pPr algn="ctr"/>
            <a:r>
              <a:rPr lang="en-GB" sz="4000" b="1" dirty="0" err="1" smtClean="0">
                <a:solidFill>
                  <a:srgbClr val="7030A0"/>
                </a:solidFill>
              </a:rPr>
              <a:t>juego</a:t>
            </a:r>
            <a:r>
              <a:rPr lang="en-GB" sz="4000" b="1" dirty="0" smtClean="0">
                <a:solidFill>
                  <a:srgbClr val="7030A0"/>
                </a:solidFill>
              </a:rPr>
              <a:t> al </a:t>
            </a:r>
            <a:r>
              <a:rPr lang="en-GB" sz="4000" b="1" dirty="0" err="1" smtClean="0">
                <a:solidFill>
                  <a:srgbClr val="7030A0"/>
                </a:solidFill>
              </a:rPr>
              <a:t>fútbol</a:t>
            </a:r>
            <a:endParaRPr lang="en-GB" sz="4000" b="1" dirty="0">
              <a:solidFill>
                <a:srgbClr val="7030A0"/>
              </a:solidFill>
            </a:endParaRPr>
          </a:p>
        </p:txBody>
      </p:sp>
      <p:sp>
        <p:nvSpPr>
          <p:cNvPr id="16" name="TextBox 15"/>
          <p:cNvSpPr txBox="1"/>
          <p:nvPr/>
        </p:nvSpPr>
        <p:spPr>
          <a:xfrm>
            <a:off x="4516279" y="5244704"/>
            <a:ext cx="4454538" cy="707886"/>
          </a:xfrm>
          <a:prstGeom prst="rect">
            <a:avLst/>
          </a:prstGeom>
          <a:noFill/>
        </p:spPr>
        <p:txBody>
          <a:bodyPr wrap="square" rtlCol="0">
            <a:spAutoFit/>
          </a:bodyPr>
          <a:lstStyle/>
          <a:p>
            <a:pPr algn="ctr"/>
            <a:r>
              <a:rPr lang="en-GB" sz="4000" b="1" dirty="0" err="1" smtClean="0">
                <a:solidFill>
                  <a:srgbClr val="7030A0"/>
                </a:solidFill>
              </a:rPr>
              <a:t>leo</a:t>
            </a:r>
            <a:r>
              <a:rPr lang="en-GB" sz="4000" b="1" dirty="0" smtClean="0">
                <a:solidFill>
                  <a:srgbClr val="7030A0"/>
                </a:solidFill>
              </a:rPr>
              <a:t> </a:t>
            </a:r>
            <a:r>
              <a:rPr lang="en-GB" sz="4000" b="1" dirty="0" err="1" smtClean="0">
                <a:solidFill>
                  <a:srgbClr val="7030A0"/>
                </a:solidFill>
              </a:rPr>
              <a:t>mis</a:t>
            </a:r>
            <a:r>
              <a:rPr lang="en-GB" sz="4000" b="1" dirty="0" smtClean="0">
                <a:solidFill>
                  <a:srgbClr val="7030A0"/>
                </a:solidFill>
              </a:rPr>
              <a:t> SMS</a:t>
            </a:r>
            <a:endParaRPr lang="en-GB" sz="4000" b="1" dirty="0">
              <a:solidFill>
                <a:srgbClr val="7030A0"/>
              </a:solidFill>
            </a:endParaRPr>
          </a:p>
        </p:txBody>
      </p:sp>
      <p:sp>
        <p:nvSpPr>
          <p:cNvPr id="17" name="TextBox 16"/>
          <p:cNvSpPr txBox="1"/>
          <p:nvPr/>
        </p:nvSpPr>
        <p:spPr>
          <a:xfrm>
            <a:off x="4806247" y="6167352"/>
            <a:ext cx="4454538" cy="584775"/>
          </a:xfrm>
          <a:prstGeom prst="rect">
            <a:avLst/>
          </a:prstGeom>
          <a:noFill/>
        </p:spPr>
        <p:txBody>
          <a:bodyPr wrap="square" rtlCol="0">
            <a:spAutoFit/>
          </a:bodyPr>
          <a:lstStyle/>
          <a:p>
            <a:pPr algn="ctr"/>
            <a:r>
              <a:rPr lang="en-GB" sz="3200" b="1" dirty="0" err="1" smtClean="0">
                <a:solidFill>
                  <a:srgbClr val="7030A0"/>
                </a:solidFill>
              </a:rPr>
              <a:t>juego</a:t>
            </a:r>
            <a:r>
              <a:rPr lang="en-GB" sz="3200" b="1" dirty="0" smtClean="0">
                <a:solidFill>
                  <a:srgbClr val="7030A0"/>
                </a:solidFill>
              </a:rPr>
              <a:t> al </a:t>
            </a:r>
            <a:r>
              <a:rPr lang="en-GB" sz="3200" b="1" dirty="0" err="1" smtClean="0">
                <a:solidFill>
                  <a:srgbClr val="7030A0"/>
                </a:solidFill>
              </a:rPr>
              <a:t>baloncesto</a:t>
            </a:r>
            <a:endParaRPr lang="en-GB" sz="3200" b="1" dirty="0">
              <a:solidFill>
                <a:srgbClr val="7030A0"/>
              </a:solidFill>
            </a:endParaRPr>
          </a:p>
        </p:txBody>
      </p:sp>
      <p:sp>
        <p:nvSpPr>
          <p:cNvPr id="8" name="Oval 7"/>
          <p:cNvSpPr/>
          <p:nvPr/>
        </p:nvSpPr>
        <p:spPr>
          <a:xfrm>
            <a:off x="2292134" y="810491"/>
            <a:ext cx="1334007" cy="1787236"/>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4487848" y="1128258"/>
            <a:ext cx="1334007" cy="1787236"/>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92389" y="-49143"/>
            <a:ext cx="4713858" cy="707886"/>
          </a:xfrm>
          <a:prstGeom prst="rect">
            <a:avLst/>
          </a:prstGeom>
          <a:noFill/>
        </p:spPr>
        <p:txBody>
          <a:bodyPr wrap="square" rtlCol="0">
            <a:spAutoFit/>
          </a:bodyPr>
          <a:lstStyle/>
          <a:p>
            <a:r>
              <a:rPr lang="en-GB" sz="4000" b="1" dirty="0" smtClean="0">
                <a:solidFill>
                  <a:srgbClr val="7030A0"/>
                </a:solidFill>
              </a:rPr>
              <a:t>La </a:t>
            </a:r>
            <a:r>
              <a:rPr lang="en-GB" sz="4000" b="1" dirty="0" err="1" smtClean="0">
                <a:solidFill>
                  <a:srgbClr val="7030A0"/>
                </a:solidFill>
              </a:rPr>
              <a:t>predicción</a:t>
            </a:r>
            <a:endParaRPr lang="en-GB" sz="4000" b="1" dirty="0">
              <a:solidFill>
                <a:srgbClr val="7030A0"/>
              </a:solidFill>
            </a:endParaRPr>
          </a:p>
        </p:txBody>
      </p:sp>
    </p:spTree>
    <p:extLst>
      <p:ext uri="{BB962C8B-B14F-4D97-AF65-F5344CB8AC3E}">
        <p14:creationId xmlns:p14="http://schemas.microsoft.com/office/powerpoint/2010/main" val="157852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8" restart="whenNotActive" fill="hold" evtFilter="cancelBubble" nodeType="interactiveSeq">
                <p:stCondLst>
                  <p:cond evt="onClick" delay="0">
                    <p:tgtEl>
                      <p:spTgt spid="5"/>
                    </p:tgtEl>
                  </p:cond>
                </p:stCondLst>
                <p:endSync evt="end" delay="0">
                  <p:rtn val="all"/>
                </p:endSync>
                <p:childTnLst>
                  <p:par>
                    <p:cTn id="59" fill="hold">
                      <p:stCondLst>
                        <p:cond delay="0"/>
                      </p:stCondLst>
                      <p:childTnLst>
                        <p:par>
                          <p:cTn id="60" fill="hold">
                            <p:stCondLst>
                              <p:cond delay="0"/>
                            </p:stCondLst>
                            <p:childTnLst>
                              <p:par>
                                <p:cTn id="61" presetID="1" presetClass="mediacall" presetSubtype="0" fill="hold" nodeType="clickEffect">
                                  <p:stCondLst>
                                    <p:cond delay="0"/>
                                  </p:stCondLst>
                                  <p:childTnLst>
                                    <p:cmd type="call" cmd="playFrom(0.0)">
                                      <p:cBhvr>
                                        <p:cTn id="62" dur="59214" fill="hold"/>
                                        <p:tgtEl>
                                          <p:spTgt spid="5"/>
                                        </p:tgtEl>
                                      </p:cBhvr>
                                    </p:cmd>
                                  </p:childTnLst>
                                </p:cTn>
                              </p:par>
                            </p:childTnLst>
                          </p:cTn>
                        </p:par>
                      </p:childTnLst>
                    </p:cTn>
                  </p:par>
                </p:childTnLst>
              </p:cTn>
              <p:nextCondLst>
                <p:cond evt="onClick" delay="0">
                  <p:tgtEl>
                    <p:spTgt spid="5"/>
                  </p:tgtEl>
                </p:cond>
              </p:nextCondLst>
            </p:seq>
            <p:audio>
              <p:cMediaNode vol="80000">
                <p:cTn id="63" fill="hold" display="0">
                  <p:stCondLst>
                    <p:cond delay="indefinite"/>
                  </p:stCondLst>
                  <p:endCondLst>
                    <p:cond evt="onStopAudio" delay="0">
                      <p:tgtEl>
                        <p:sldTgt/>
                      </p:tgtEl>
                    </p:cond>
                  </p:endCondLst>
                </p:cTn>
                <p:tgtEl>
                  <p:spTgt spid="5"/>
                </p:tgtEl>
              </p:cMediaNode>
            </p:audio>
          </p:childTnLst>
        </p:cTn>
      </p:par>
    </p:tnLst>
    <p:bldLst>
      <p:bldP spid="6" grpId="0"/>
      <p:bldP spid="10" grpId="0"/>
      <p:bldP spid="11" grpId="0"/>
      <p:bldP spid="12" grpId="0"/>
      <p:bldP spid="13" grpId="0"/>
      <p:bldP spid="14" grpId="0"/>
      <p:bldP spid="15" grpId="0"/>
      <p:bldP spid="16" grpId="0"/>
      <p:bldP spid="17" grpId="0"/>
      <p:bldP spid="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401836" y="127617"/>
            <a:ext cx="8520487" cy="1325563"/>
          </a:xfrm>
          <a:prstGeom prst="rect">
            <a:avLst/>
          </a:prstGeom>
          <a:noFill/>
          <a:effectLst>
            <a:outerShdw blurRad="50800" dist="38100" dir="5400000" algn="t" rotWithShape="0">
              <a:prstClr val="black">
                <a:alpha val="40000"/>
              </a:prstClr>
            </a:outerShdw>
          </a:effec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prstClr val="black"/>
                </a:solidFill>
                <a:effectLst/>
                <a:uLnTx/>
                <a:uFillTx/>
                <a:latin typeface="Tw Cen MT"/>
                <a:ea typeface="+mj-ea"/>
                <a:cs typeface="+mj-cs"/>
              </a:rPr>
              <a:t>Reading strategies and skills</a:t>
            </a:r>
            <a:endParaRPr kumimoji="0" lang="en-GB" sz="4400" b="1" i="0" u="none" strike="noStrike" kern="1200" cap="none" spc="0" normalizeH="0" baseline="0" noProof="0" dirty="0">
              <a:ln>
                <a:noFill/>
              </a:ln>
              <a:solidFill>
                <a:prstClr val="black"/>
              </a:solidFill>
              <a:effectLst/>
              <a:uLnTx/>
              <a:uFillTx/>
              <a:latin typeface="Tw Cen MT"/>
              <a:ea typeface="+mj-ea"/>
              <a:cs typeface="+mj-cs"/>
            </a:endParaRPr>
          </a:p>
        </p:txBody>
      </p:sp>
      <p:sp>
        <p:nvSpPr>
          <p:cNvPr id="5" name="Content Placeholder 4"/>
          <p:cNvSpPr txBox="1">
            <a:spLocks/>
          </p:cNvSpPr>
          <p:nvPr/>
        </p:nvSpPr>
        <p:spPr>
          <a:xfrm>
            <a:off x="401836" y="1524696"/>
            <a:ext cx="8520487" cy="5034366"/>
          </a:xfrm>
          <a:prstGeom prst="rect">
            <a:avLst/>
          </a:prstGeom>
          <a:solidFill>
            <a:schemeClr val="accent4">
              <a:lumMod val="40000"/>
              <a:lumOff val="60000"/>
            </a:schemeClr>
          </a:solidFill>
          <a:effectLst>
            <a:outerShdw blurRad="50800" dist="38100" dir="5400000" algn="t" rotWithShape="0">
              <a:prstClr val="black">
                <a:alpha val="40000"/>
              </a:prstClr>
            </a:outerShdw>
          </a:effectLst>
        </p:spPr>
        <p:txBody>
          <a:bodyPr>
            <a:no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a:buClr>
                <a:srgbClr val="FEB80A"/>
              </a:buClr>
            </a:pPr>
            <a:r>
              <a:rPr lang="en-GB" sz="2600" b="1" dirty="0" smtClean="0">
                <a:solidFill>
                  <a:prstClr val="black">
                    <a:lumMod val="65000"/>
                    <a:lumOff val="35000"/>
                  </a:prstClr>
                </a:solidFill>
                <a:latin typeface="Arial" panose="020B0604020202020204" pitchFamily="34" charset="0"/>
                <a:cs typeface="Arial" panose="020B0604020202020204" pitchFamily="34" charset="0"/>
              </a:rPr>
              <a:t>Recognise high frequency and other key language</a:t>
            </a:r>
          </a:p>
          <a:p>
            <a:pPr>
              <a:buClr>
                <a:srgbClr val="FEB80A"/>
              </a:buClr>
            </a:pPr>
            <a:r>
              <a:rPr lang="en-GB" sz="2600" b="1" dirty="0" smtClean="0">
                <a:solidFill>
                  <a:prstClr val="black">
                    <a:lumMod val="65000"/>
                    <a:lumOff val="35000"/>
                  </a:prstClr>
                </a:solidFill>
                <a:latin typeface="Arial" panose="020B0604020202020204" pitchFamily="34" charset="0"/>
                <a:cs typeface="Arial" panose="020B0604020202020204" pitchFamily="34" charset="0"/>
              </a:rPr>
              <a:t>Use cognates and near cognates to work out meaning</a:t>
            </a:r>
          </a:p>
          <a:p>
            <a:pPr>
              <a:buClr>
                <a:srgbClr val="FEB80A"/>
              </a:buClr>
            </a:pPr>
            <a:r>
              <a:rPr lang="en-GB" sz="2600" b="1" dirty="0" smtClean="0">
                <a:solidFill>
                  <a:prstClr val="black">
                    <a:lumMod val="65000"/>
                    <a:lumOff val="35000"/>
                  </a:prstClr>
                </a:solidFill>
                <a:latin typeface="Arial" panose="020B0604020202020204" pitchFamily="34" charset="0"/>
                <a:cs typeface="Arial" panose="020B0604020202020204" pitchFamily="34" charset="0"/>
              </a:rPr>
              <a:t>Use context to work out meaning</a:t>
            </a:r>
          </a:p>
          <a:p>
            <a:pPr>
              <a:buClr>
                <a:srgbClr val="FEB80A"/>
              </a:buClr>
            </a:pPr>
            <a:r>
              <a:rPr lang="en-GB" sz="2600" b="1" dirty="0" smtClean="0">
                <a:solidFill>
                  <a:prstClr val="black">
                    <a:lumMod val="65000"/>
                    <a:lumOff val="35000"/>
                  </a:prstClr>
                </a:solidFill>
                <a:latin typeface="Arial" panose="020B0604020202020204" pitchFamily="34" charset="0"/>
                <a:cs typeface="Arial" panose="020B0604020202020204" pitchFamily="34" charset="0"/>
              </a:rPr>
              <a:t>Use skimming to get the overall idea</a:t>
            </a:r>
          </a:p>
          <a:p>
            <a:pPr>
              <a:buClr>
                <a:srgbClr val="FEB80A"/>
              </a:buClr>
            </a:pPr>
            <a:r>
              <a:rPr lang="en-GB" sz="2600" b="1" dirty="0" smtClean="0">
                <a:solidFill>
                  <a:prstClr val="black">
                    <a:lumMod val="65000"/>
                    <a:lumOff val="35000"/>
                  </a:prstClr>
                </a:solidFill>
                <a:latin typeface="Arial" panose="020B0604020202020204" pitchFamily="34" charset="0"/>
                <a:cs typeface="Arial" panose="020B0604020202020204" pitchFamily="34" charset="0"/>
              </a:rPr>
              <a:t>Use scanning to find specific details</a:t>
            </a:r>
          </a:p>
          <a:p>
            <a:pPr>
              <a:buClr>
                <a:srgbClr val="FEB80A"/>
              </a:buClr>
            </a:pPr>
            <a:r>
              <a:rPr lang="en-GB" sz="2600" b="1" dirty="0" smtClean="0">
                <a:solidFill>
                  <a:prstClr val="black">
                    <a:lumMod val="65000"/>
                    <a:lumOff val="35000"/>
                  </a:prstClr>
                </a:solidFill>
                <a:latin typeface="Arial" panose="020B0604020202020204" pitchFamily="34" charset="0"/>
                <a:cs typeface="Arial" panose="020B0604020202020204" pitchFamily="34" charset="0"/>
              </a:rPr>
              <a:t>Deduce and infer meaning from clues</a:t>
            </a:r>
          </a:p>
          <a:p>
            <a:pPr>
              <a:buClr>
                <a:srgbClr val="FEB80A"/>
              </a:buClr>
            </a:pPr>
            <a:r>
              <a:rPr lang="en-GB" sz="2600" b="1" dirty="0" smtClean="0">
                <a:solidFill>
                  <a:prstClr val="black">
                    <a:lumMod val="65000"/>
                    <a:lumOff val="35000"/>
                  </a:prstClr>
                </a:solidFill>
                <a:latin typeface="Arial" panose="020B0604020202020204" pitchFamily="34" charset="0"/>
                <a:cs typeface="Arial" panose="020B0604020202020204" pitchFamily="34" charset="0"/>
              </a:rPr>
              <a:t>Use grammatical clues to work out meaning and especially tenses.</a:t>
            </a:r>
          </a:p>
          <a:p>
            <a:pPr>
              <a:buClr>
                <a:srgbClr val="FEB80A"/>
              </a:buClr>
            </a:pPr>
            <a:r>
              <a:rPr lang="en-GB" sz="2600" b="1" dirty="0" smtClean="0">
                <a:solidFill>
                  <a:prstClr val="black">
                    <a:lumMod val="65000"/>
                    <a:lumOff val="35000"/>
                  </a:prstClr>
                </a:solidFill>
                <a:latin typeface="Arial" panose="020B0604020202020204" pitchFamily="34" charset="0"/>
                <a:cs typeface="Arial" panose="020B0604020202020204" pitchFamily="34" charset="0"/>
              </a:rPr>
              <a:t>Take much more time than you think you need – read carefully two or three times.</a:t>
            </a:r>
          </a:p>
          <a:p>
            <a:pPr>
              <a:buClr>
                <a:srgbClr val="FEB80A"/>
              </a:buClr>
            </a:pPr>
            <a:endParaRPr lang="en-GB" sz="2800" b="1" dirty="0">
              <a:solidFill>
                <a:prstClr val="black">
                  <a:lumMod val="65000"/>
                  <a:lumOff val="35000"/>
                </a:prst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duotone>
              <a:srgbClr val="A5A5A5">
                <a:shade val="45000"/>
                <a:satMod val="135000"/>
              </a:srgbClr>
              <a:prstClr val="white"/>
            </a:duotone>
            <a:extLst>
              <a:ext uri="{28A0092B-C50C-407E-A947-70E740481C1C}">
                <a14:useLocalDpi xmlns:a14="http://schemas.microsoft.com/office/drawing/2010/main" val="0"/>
              </a:ext>
            </a:extLst>
          </a:blip>
          <a:stretch>
            <a:fillRect/>
          </a:stretch>
        </p:blipFill>
        <p:spPr>
          <a:xfrm>
            <a:off x="7644031" y="193369"/>
            <a:ext cx="1090190" cy="1090190"/>
          </a:xfrm>
          <a:prstGeom prst="rect">
            <a:avLst/>
          </a:prstGeom>
        </p:spPr>
      </p:pic>
      <p:pic>
        <p:nvPicPr>
          <p:cNvPr id="7" name="Picture 6" descr="Image result for Scanning vs Skimming in Reading"/>
          <p:cNvPicPr>
            <a:picLocks noChangeAspect="1" noChangeArrowheads="1"/>
          </p:cNvPicPr>
          <p:nvPr/>
        </p:nvPicPr>
        <p:blipFill rotWithShape="1">
          <a:blip r:embed="rId4">
            <a:extLst>
              <a:ext uri="{28A0092B-C50C-407E-A947-70E740481C1C}">
                <a14:useLocalDpi xmlns:a14="http://schemas.microsoft.com/office/drawing/2010/main" val="0"/>
              </a:ext>
            </a:extLst>
          </a:blip>
          <a:srcRect t="14313" b="-1"/>
          <a:stretch/>
        </p:blipFill>
        <p:spPr bwMode="auto">
          <a:xfrm>
            <a:off x="6664897" y="3135614"/>
            <a:ext cx="935205" cy="9470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6907996" y="4074295"/>
            <a:ext cx="967153" cy="695011"/>
          </a:xfrm>
          <a:prstGeom prst="rect">
            <a:avLst/>
          </a:prstGeom>
        </p:spPr>
      </p:pic>
      <p:pic>
        <p:nvPicPr>
          <p:cNvPr id="9" name="Picture 2" descr="Image result for key clk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015715" flipV="1">
            <a:off x="7667768" y="1942169"/>
            <a:ext cx="1042714" cy="8931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British fla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2530501" y="2533752"/>
            <a:ext cx="658510" cy="3948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 result for magnifying glass clk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62137" y="4407324"/>
            <a:ext cx="683162" cy="9231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2+2 =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07753" y="2731176"/>
            <a:ext cx="557144" cy="557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1936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opinions"/>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24"/>
          <a:stretch/>
        </p:blipFill>
        <p:spPr bwMode="auto">
          <a:xfrm>
            <a:off x="1260621" y="1204983"/>
            <a:ext cx="6341404" cy="40035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1015" y="250876"/>
            <a:ext cx="8440616"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smtClean="0">
                <a:ln>
                  <a:noFill/>
                </a:ln>
                <a:solidFill>
                  <a:prstClr val="black"/>
                </a:solidFill>
                <a:effectLst/>
                <a:uLnTx/>
                <a:uFillTx/>
              </a:rPr>
              <a:t>Opinions </a:t>
            </a:r>
            <a:r>
              <a:rPr kumimoji="0" lang="en-GB" sz="2800" b="0" i="0" u="none" strike="noStrike" kern="0" cap="none" spc="0" normalizeH="0" baseline="0" noProof="0" dirty="0" smtClean="0">
                <a:ln>
                  <a:noFill/>
                </a:ln>
                <a:solidFill>
                  <a:prstClr val="black"/>
                </a:solidFill>
                <a:effectLst/>
                <a:uLnTx/>
                <a:uFillTx/>
              </a:rPr>
              <a:t>can be expressed in many different ways, and often without using the familiar verbs of opinion..</a:t>
            </a:r>
          </a:p>
        </p:txBody>
      </p:sp>
      <p:sp>
        <p:nvSpPr>
          <p:cNvPr id="4" name="TextBox 3"/>
          <p:cNvSpPr txBox="1"/>
          <p:nvPr/>
        </p:nvSpPr>
        <p:spPr>
          <a:xfrm>
            <a:off x="211015" y="5329502"/>
            <a:ext cx="8663354" cy="13849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smtClean="0">
                <a:ln>
                  <a:noFill/>
                </a:ln>
                <a:solidFill>
                  <a:prstClr val="black"/>
                </a:solidFill>
                <a:effectLst/>
                <a:uLnTx/>
                <a:uFillTx/>
              </a:rPr>
              <a:t>Changes of opinion </a:t>
            </a:r>
            <a:r>
              <a:rPr kumimoji="0" lang="en-GB" sz="2800" b="0" i="0" u="none" strike="noStrike" kern="0" cap="none" spc="0" normalizeH="0" baseline="0" noProof="0" dirty="0" smtClean="0">
                <a:ln>
                  <a:noFill/>
                </a:ln>
                <a:solidFill>
                  <a:prstClr val="black"/>
                </a:solidFill>
                <a:effectLst/>
                <a:uLnTx/>
                <a:uFillTx/>
              </a:rPr>
              <a:t>can often be signalled by conjunctions or adverbs: </a:t>
            </a:r>
            <a:r>
              <a:rPr kumimoji="0" lang="en-GB" sz="2800" b="0" i="0" u="none" strike="noStrike" kern="0" cap="none" spc="0" normalizeH="0" baseline="0" noProof="0" dirty="0" err="1" smtClean="0">
                <a:ln>
                  <a:noFill/>
                </a:ln>
                <a:solidFill>
                  <a:prstClr val="black"/>
                </a:solidFill>
                <a:effectLst/>
                <a:uLnTx/>
                <a:uFillTx/>
              </a:rPr>
              <a:t>pero</a:t>
            </a:r>
            <a:r>
              <a:rPr kumimoji="0" lang="en-GB" sz="2800" b="0" i="0" u="none" strike="noStrike" kern="0" cap="none" spc="0" normalizeH="0" baseline="0" noProof="0" dirty="0" smtClean="0">
                <a:ln>
                  <a:noFill/>
                </a:ln>
                <a:solidFill>
                  <a:prstClr val="black"/>
                </a:solidFill>
                <a:effectLst/>
                <a:uLnTx/>
                <a:uFillTx/>
              </a:rPr>
              <a:t>, sin embargo, </a:t>
            </a:r>
            <a:r>
              <a:rPr kumimoji="0" lang="en-GB" sz="2800" b="0" i="0" u="none" strike="noStrike" kern="0" cap="none" spc="0" normalizeH="0" baseline="0" noProof="0" dirty="0" err="1" smtClean="0">
                <a:ln>
                  <a:noFill/>
                </a:ln>
                <a:solidFill>
                  <a:prstClr val="black"/>
                </a:solidFill>
                <a:effectLst/>
                <a:uLnTx/>
                <a:uFillTx/>
              </a:rPr>
              <a:t>aunque</a:t>
            </a:r>
            <a:r>
              <a:rPr kumimoji="0" lang="en-GB" sz="2800" b="0" i="0" u="none" strike="noStrike" kern="0" cap="none" spc="0" normalizeH="0" baseline="0" noProof="0" dirty="0" smtClean="0">
                <a:ln>
                  <a:noFill/>
                </a:ln>
                <a:solidFill>
                  <a:prstClr val="black"/>
                </a:solidFill>
                <a:effectLst/>
                <a:uLnTx/>
                <a:uFillTx/>
              </a:rPr>
              <a:t>, des(</a:t>
            </a:r>
            <a:r>
              <a:rPr kumimoji="0" lang="en-GB" sz="2800" b="0" i="0" u="none" strike="noStrike" kern="0" cap="none" spc="0" normalizeH="0" baseline="0" noProof="0" dirty="0" err="1" smtClean="0">
                <a:ln>
                  <a:noFill/>
                </a:ln>
                <a:solidFill>
                  <a:prstClr val="black"/>
                </a:solidFill>
                <a:effectLst/>
                <a:uLnTx/>
                <a:uFillTx/>
              </a:rPr>
              <a:t>afortunadamente</a:t>
            </a:r>
            <a:r>
              <a:rPr kumimoji="0" lang="en-GB" sz="2800" b="0" i="0" u="none" strike="noStrike" kern="0" cap="none" spc="0" normalizeH="0" baseline="0" noProof="0" dirty="0" smtClean="0">
                <a:ln>
                  <a:noFill/>
                </a:ln>
                <a:solidFill>
                  <a:prstClr val="black"/>
                </a:solidFill>
                <a:effectLst/>
                <a:uLnTx/>
                <a:uFillTx/>
              </a:rPr>
              <a:t>), </a:t>
            </a:r>
            <a:r>
              <a:rPr kumimoji="0" lang="en-GB" sz="2800" b="0" i="0" u="none" strike="noStrike" kern="0" cap="none" spc="0" normalizeH="0" baseline="0" noProof="0" dirty="0" err="1" smtClean="0">
                <a:ln>
                  <a:noFill/>
                </a:ln>
                <a:solidFill>
                  <a:prstClr val="black"/>
                </a:solidFill>
                <a:effectLst/>
                <a:uLnTx/>
                <a:uFillTx/>
              </a:rPr>
              <a:t>por</a:t>
            </a:r>
            <a:r>
              <a:rPr kumimoji="0" lang="en-GB" sz="2800" b="0" i="0" u="none" strike="noStrike" kern="0" cap="none" spc="0" normalizeH="0" baseline="0" noProof="0" dirty="0" smtClean="0">
                <a:ln>
                  <a:noFill/>
                </a:ln>
                <a:solidFill>
                  <a:prstClr val="black"/>
                </a:solidFill>
                <a:effectLst/>
                <a:uLnTx/>
                <a:uFillTx/>
              </a:rPr>
              <a:t> </a:t>
            </a:r>
            <a:r>
              <a:rPr kumimoji="0" lang="en-GB" sz="2800" b="0" i="0" u="none" strike="noStrike" kern="0" cap="none" spc="0" normalizeH="0" baseline="0" noProof="0" dirty="0" err="1" smtClean="0">
                <a:ln>
                  <a:noFill/>
                </a:ln>
                <a:solidFill>
                  <a:prstClr val="black"/>
                </a:solidFill>
                <a:effectLst/>
                <a:uLnTx/>
                <a:uFillTx/>
              </a:rPr>
              <a:t>otro</a:t>
            </a:r>
            <a:r>
              <a:rPr kumimoji="0" lang="en-GB" sz="2800" b="0" i="0" u="none" strike="noStrike" kern="0" cap="none" spc="0" normalizeH="0" baseline="0" noProof="0" dirty="0" smtClean="0">
                <a:ln>
                  <a:noFill/>
                </a:ln>
                <a:solidFill>
                  <a:prstClr val="black"/>
                </a:solidFill>
                <a:effectLst/>
                <a:uLnTx/>
                <a:uFillTx/>
              </a:rPr>
              <a:t> </a:t>
            </a:r>
            <a:r>
              <a:rPr kumimoji="0" lang="en-GB" sz="2800" b="0" i="0" u="none" strike="noStrike" kern="0" cap="none" spc="0" normalizeH="0" baseline="0" noProof="0" dirty="0" err="1" smtClean="0">
                <a:ln>
                  <a:noFill/>
                </a:ln>
                <a:solidFill>
                  <a:prstClr val="black"/>
                </a:solidFill>
                <a:effectLst/>
                <a:uLnTx/>
                <a:uFillTx/>
              </a:rPr>
              <a:t>lado</a:t>
            </a:r>
            <a:r>
              <a:rPr kumimoji="0" lang="en-GB" sz="2800" b="0" i="0" u="none" strike="noStrike" kern="0" cap="none" spc="0" normalizeH="0" baseline="0" noProof="0" dirty="0" smtClean="0">
                <a:ln>
                  <a:noFill/>
                </a:ln>
                <a:solidFill>
                  <a:prstClr val="black"/>
                </a:solidFill>
                <a:effectLst/>
                <a:uLnTx/>
                <a:uFillTx/>
              </a:rPr>
              <a:t>, </a:t>
            </a:r>
            <a:r>
              <a:rPr kumimoji="0" lang="en-GB" sz="2800" b="0" i="0" u="none" strike="noStrike" kern="0" cap="none" spc="0" normalizeH="0" baseline="0" noProof="0" dirty="0" err="1" smtClean="0">
                <a:ln>
                  <a:noFill/>
                </a:ln>
                <a:solidFill>
                  <a:prstClr val="black"/>
                </a:solidFill>
                <a:effectLst/>
                <a:uLnTx/>
                <a:uFillTx/>
              </a:rPr>
              <a:t>mientras</a:t>
            </a:r>
            <a:r>
              <a:rPr kumimoji="0" lang="en-GB" sz="2800" b="0" i="0" u="none" strike="noStrike" kern="0" cap="none" spc="0" normalizeH="0" baseline="0" noProof="0" dirty="0" smtClean="0">
                <a:ln>
                  <a:noFill/>
                </a:ln>
                <a:solidFill>
                  <a:prstClr val="black"/>
                </a:solidFill>
                <a:effectLst/>
                <a:uLnTx/>
                <a:uFillTx/>
              </a:rPr>
              <a:t> que </a:t>
            </a:r>
          </a:p>
        </p:txBody>
      </p:sp>
    </p:spTree>
    <p:extLst>
      <p:ext uri="{BB962C8B-B14F-4D97-AF65-F5344CB8AC3E}">
        <p14:creationId xmlns:p14="http://schemas.microsoft.com/office/powerpoint/2010/main" val="36905086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Task </a:t>
            </a:r>
            <a:r>
              <a:rPr lang="en-GB" dirty="0" smtClean="0"/>
              <a:t>3</a:t>
            </a:r>
            <a:endParaRPr lang="en-GB" dirty="0"/>
          </a:p>
        </p:txBody>
      </p:sp>
      <p:sp>
        <p:nvSpPr>
          <p:cNvPr id="5" name="Text Placeholder 4"/>
          <p:cNvSpPr>
            <a:spLocks noGrp="1"/>
          </p:cNvSpPr>
          <p:nvPr>
            <p:ph type="body" idx="1"/>
          </p:nvPr>
        </p:nvSpPr>
        <p:spPr/>
        <p:txBody>
          <a:bodyPr/>
          <a:lstStyle/>
          <a:p>
            <a:r>
              <a:rPr lang="en-GB" dirty="0" smtClean="0"/>
              <a:t>Complete the opinions task (even, or especially, if you don’t know any Spanish!  If you don’t understand every word, you’re in a good place to identify the skills / thought processes you are using)</a:t>
            </a:r>
            <a:endParaRPr lang="en-GB" dirty="0"/>
          </a:p>
        </p:txBody>
      </p:sp>
      <p:pic>
        <p:nvPicPr>
          <p:cNvPr id="6" name="Picture 5"/>
          <p:cNvPicPr>
            <a:picLocks noChangeAspect="1"/>
          </p:cNvPicPr>
          <p:nvPr/>
        </p:nvPicPr>
        <p:blipFill>
          <a:blip r:embed="rId3"/>
          <a:stretch>
            <a:fillRect/>
          </a:stretch>
        </p:blipFill>
        <p:spPr>
          <a:xfrm>
            <a:off x="1079544" y="209144"/>
            <a:ext cx="7431044" cy="3320254"/>
          </a:xfrm>
          <a:prstGeom prst="rect">
            <a:avLst/>
          </a:prstGeom>
        </p:spPr>
      </p:pic>
    </p:spTree>
    <p:extLst>
      <p:ext uri="{BB962C8B-B14F-4D97-AF65-F5344CB8AC3E}">
        <p14:creationId xmlns:p14="http://schemas.microsoft.com/office/powerpoint/2010/main" val="33095409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29435157"/>
              </p:ext>
            </p:extLst>
          </p:nvPr>
        </p:nvGraphicFramePr>
        <p:xfrm>
          <a:off x="998996" y="1996144"/>
          <a:ext cx="7317101" cy="3657600"/>
        </p:xfrm>
        <a:graphic>
          <a:graphicData uri="http://schemas.openxmlformats.org/drawingml/2006/table">
            <a:tbl>
              <a:tblPr firstRow="1" bandRow="1"/>
              <a:tblGrid>
                <a:gridCol w="5967046"/>
                <a:gridCol w="1350055"/>
              </a:tblGrid>
              <a:tr h="370840">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GB" sz="2400" dirty="0" smtClean="0"/>
                        <a:t>1. </a:t>
                      </a:r>
                      <a:endParaRPr lang="en-GB" sz="24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endParaRPr lang="en-GB" sz="24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370840">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GB" sz="2400" dirty="0" smtClean="0"/>
                        <a:t>2. </a:t>
                      </a:r>
                      <a:endParaRPr lang="en-GB" sz="24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endParaRPr lang="en-GB" sz="24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370840">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GB" sz="2400" dirty="0" smtClean="0"/>
                        <a:t>3. </a:t>
                      </a:r>
                      <a:endParaRPr lang="en-GB" sz="24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endParaRPr lang="en-GB" sz="24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370840">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GB" sz="2400" dirty="0" smtClean="0"/>
                        <a:t>4. </a:t>
                      </a:r>
                      <a:endParaRPr lang="en-GB" sz="24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endParaRPr lang="en-GB" sz="24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370840">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GB" sz="2400" dirty="0" smtClean="0"/>
                        <a:t>5. </a:t>
                      </a:r>
                      <a:endParaRPr lang="en-GB" sz="24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endParaRPr lang="en-GB" sz="24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370840">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GB" sz="2400" dirty="0" smtClean="0"/>
                        <a:t>6. </a:t>
                      </a:r>
                      <a:endParaRPr lang="en-GB" sz="2400" dirty="0"/>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endParaRPr lang="en-GB" sz="2400" dirty="0"/>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r>
              <a:tr h="370840">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GB" sz="2400" dirty="0" smtClean="0"/>
                        <a:t>7. </a:t>
                      </a:r>
                      <a:endParaRPr lang="en-GB" sz="24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endParaRPr lang="en-GB" sz="24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370840">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GB" sz="2400" dirty="0" smtClean="0"/>
                        <a:t>8. </a:t>
                      </a:r>
                      <a:endParaRPr lang="en-GB" sz="24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endParaRPr lang="en-GB" sz="24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TextBox 1"/>
          <p:cNvSpPr txBox="1"/>
          <p:nvPr/>
        </p:nvSpPr>
        <p:spPr>
          <a:xfrm>
            <a:off x="211014" y="250876"/>
            <a:ext cx="8804031"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smtClean="0">
                <a:ln>
                  <a:noFill/>
                </a:ln>
                <a:solidFill>
                  <a:prstClr val="black"/>
                </a:solidFill>
                <a:effectLst/>
                <a:uLnTx/>
                <a:uFillTx/>
              </a:rPr>
              <a:t>Indicate if these statements are positive or negative, or positive and negative.  </a:t>
            </a:r>
            <a:br>
              <a:rPr kumimoji="0" lang="en-GB" sz="3200" b="0" i="0" u="none" strike="noStrike" kern="0" cap="none" spc="0" normalizeH="0" baseline="0" noProof="0" dirty="0" smtClean="0">
                <a:ln>
                  <a:noFill/>
                </a:ln>
                <a:solidFill>
                  <a:prstClr val="black"/>
                </a:solidFill>
                <a:effectLst/>
                <a:uLnTx/>
                <a:uFillTx/>
              </a:rPr>
            </a:br>
            <a:r>
              <a:rPr kumimoji="0" lang="en-GB" sz="3200" b="0" i="0" u="none" strike="noStrike" kern="0" cap="none" spc="0" normalizeH="0" baseline="0" noProof="0" dirty="0" smtClean="0">
                <a:ln>
                  <a:noFill/>
                </a:ln>
                <a:solidFill>
                  <a:prstClr val="black"/>
                </a:solidFill>
                <a:effectLst/>
                <a:uLnTx/>
                <a:uFillTx/>
              </a:rPr>
              <a:t>Put </a:t>
            </a:r>
            <a:r>
              <a:rPr kumimoji="0" lang="en-GB" sz="3200" b="0" i="0" u="none" strike="noStrike" kern="0" cap="none" spc="0" normalizeH="0" baseline="0" noProof="0" dirty="0" smtClean="0">
                <a:ln>
                  <a:noFill/>
                </a:ln>
                <a:solidFill>
                  <a:prstClr val="black"/>
                </a:solidFill>
                <a:effectLst/>
                <a:uLnTx/>
                <a:uFillTx/>
                <a:sym typeface="Wingdings" panose="05000000000000000000" pitchFamily="2" charset="2"/>
              </a:rPr>
              <a:t> or  next to each one. (or /) </a:t>
            </a:r>
            <a:endParaRPr kumimoji="0" lang="en-GB" sz="3200" b="0" i="0" u="none" strike="noStrike" kern="0" cap="none" spc="0" normalizeH="0" baseline="0" noProof="0" dirty="0" smtClean="0">
              <a:ln>
                <a:noFill/>
              </a:ln>
              <a:solidFill>
                <a:prstClr val="black"/>
              </a:solidFill>
              <a:effectLst/>
              <a:uLnTx/>
              <a:uFillTx/>
            </a:endParaRPr>
          </a:p>
        </p:txBody>
      </p:sp>
      <p:sp>
        <p:nvSpPr>
          <p:cNvPr id="4" name="TextBox 3"/>
          <p:cNvSpPr txBox="1"/>
          <p:nvPr/>
        </p:nvSpPr>
        <p:spPr>
          <a:xfrm>
            <a:off x="7071550" y="1917469"/>
            <a:ext cx="738554"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smtClean="0">
                <a:ln>
                  <a:noFill/>
                </a:ln>
                <a:solidFill>
                  <a:srgbClr val="FF00FF"/>
                </a:solidFill>
                <a:effectLst/>
                <a:uLnTx/>
                <a:uFillTx/>
                <a:sym typeface="Wingdings" panose="05000000000000000000" pitchFamily="2" charset="2"/>
              </a:rPr>
              <a:t></a:t>
            </a:r>
            <a:endParaRPr kumimoji="0" lang="en-GB" sz="3600" b="1" i="0" u="none" strike="noStrike" kern="0" cap="none" spc="0" normalizeH="0" baseline="0" noProof="0" dirty="0" smtClean="0">
              <a:ln>
                <a:noFill/>
              </a:ln>
              <a:solidFill>
                <a:srgbClr val="FF00FF"/>
              </a:solidFill>
              <a:effectLst/>
              <a:uLnTx/>
              <a:uFillTx/>
            </a:endParaRPr>
          </a:p>
        </p:txBody>
      </p:sp>
      <p:sp>
        <p:nvSpPr>
          <p:cNvPr id="5" name="TextBox 4"/>
          <p:cNvSpPr txBox="1"/>
          <p:nvPr/>
        </p:nvSpPr>
        <p:spPr>
          <a:xfrm>
            <a:off x="7071550" y="2348096"/>
            <a:ext cx="738554"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smtClean="0">
                <a:ln>
                  <a:noFill/>
                </a:ln>
                <a:solidFill>
                  <a:srgbClr val="FF00FF"/>
                </a:solidFill>
                <a:effectLst/>
                <a:uLnTx/>
                <a:uFillTx/>
                <a:sym typeface="Wingdings" panose="05000000000000000000" pitchFamily="2" charset="2"/>
              </a:rPr>
              <a:t></a:t>
            </a:r>
            <a:endParaRPr kumimoji="0" lang="en-GB" sz="3600" b="1" i="0" u="none" strike="noStrike" kern="0" cap="none" spc="0" normalizeH="0" baseline="0" noProof="0" dirty="0" smtClean="0">
              <a:ln>
                <a:noFill/>
              </a:ln>
              <a:solidFill>
                <a:srgbClr val="FF00FF"/>
              </a:solidFill>
              <a:effectLst/>
              <a:uLnTx/>
              <a:uFillTx/>
            </a:endParaRPr>
          </a:p>
        </p:txBody>
      </p:sp>
      <p:sp>
        <p:nvSpPr>
          <p:cNvPr id="6" name="TextBox 5"/>
          <p:cNvSpPr txBox="1"/>
          <p:nvPr/>
        </p:nvSpPr>
        <p:spPr>
          <a:xfrm>
            <a:off x="7071550" y="2823921"/>
            <a:ext cx="738554"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smtClean="0">
                <a:ln>
                  <a:noFill/>
                </a:ln>
                <a:solidFill>
                  <a:srgbClr val="FF00FF"/>
                </a:solidFill>
                <a:effectLst/>
                <a:uLnTx/>
                <a:uFillTx/>
                <a:sym typeface="Wingdings" panose="05000000000000000000" pitchFamily="2" charset="2"/>
              </a:rPr>
              <a:t></a:t>
            </a:r>
            <a:endParaRPr kumimoji="0" lang="en-GB" sz="3600" b="1" i="0" u="none" strike="noStrike" kern="0" cap="none" spc="0" normalizeH="0" baseline="0" noProof="0" dirty="0" smtClean="0">
              <a:ln>
                <a:noFill/>
              </a:ln>
              <a:solidFill>
                <a:srgbClr val="FF00FF"/>
              </a:solidFill>
              <a:effectLst/>
              <a:uLnTx/>
              <a:uFillTx/>
            </a:endParaRPr>
          </a:p>
        </p:txBody>
      </p:sp>
      <p:sp>
        <p:nvSpPr>
          <p:cNvPr id="7" name="TextBox 6"/>
          <p:cNvSpPr txBox="1"/>
          <p:nvPr/>
        </p:nvSpPr>
        <p:spPr>
          <a:xfrm>
            <a:off x="7071550" y="3281770"/>
            <a:ext cx="738554"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smtClean="0">
                <a:ln>
                  <a:noFill/>
                </a:ln>
                <a:solidFill>
                  <a:srgbClr val="FF00FF"/>
                </a:solidFill>
                <a:effectLst/>
                <a:uLnTx/>
                <a:uFillTx/>
                <a:sym typeface="Wingdings" panose="05000000000000000000" pitchFamily="2" charset="2"/>
              </a:rPr>
              <a:t></a:t>
            </a:r>
            <a:endParaRPr kumimoji="0" lang="en-GB" sz="3600" b="1" i="0" u="none" strike="noStrike" kern="0" cap="none" spc="0" normalizeH="0" baseline="0" noProof="0" dirty="0" smtClean="0">
              <a:ln>
                <a:noFill/>
              </a:ln>
              <a:solidFill>
                <a:srgbClr val="FF00FF"/>
              </a:solidFill>
              <a:effectLst/>
              <a:uLnTx/>
              <a:uFillTx/>
            </a:endParaRPr>
          </a:p>
        </p:txBody>
      </p:sp>
      <p:sp>
        <p:nvSpPr>
          <p:cNvPr id="8" name="TextBox 7"/>
          <p:cNvSpPr txBox="1"/>
          <p:nvPr/>
        </p:nvSpPr>
        <p:spPr>
          <a:xfrm>
            <a:off x="7071549" y="3730373"/>
            <a:ext cx="1244547"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smtClean="0">
                <a:ln>
                  <a:noFill/>
                </a:ln>
                <a:solidFill>
                  <a:srgbClr val="FF00FF"/>
                </a:solidFill>
                <a:effectLst/>
                <a:uLnTx/>
                <a:uFillTx/>
                <a:sym typeface="Wingdings" panose="05000000000000000000" pitchFamily="2" charset="2"/>
              </a:rPr>
              <a:t>/</a:t>
            </a:r>
            <a:endParaRPr kumimoji="0" lang="en-GB" sz="3600" b="1" i="0" u="none" strike="noStrike" kern="0" cap="none" spc="0" normalizeH="0" baseline="0" noProof="0" dirty="0" smtClean="0">
              <a:ln>
                <a:noFill/>
              </a:ln>
              <a:solidFill>
                <a:srgbClr val="FF00FF"/>
              </a:solidFill>
              <a:effectLst/>
              <a:uLnTx/>
              <a:uFillTx/>
            </a:endParaRPr>
          </a:p>
        </p:txBody>
      </p:sp>
      <p:sp>
        <p:nvSpPr>
          <p:cNvPr id="9" name="TextBox 8"/>
          <p:cNvSpPr txBox="1"/>
          <p:nvPr/>
        </p:nvSpPr>
        <p:spPr>
          <a:xfrm>
            <a:off x="7071550" y="4188222"/>
            <a:ext cx="738554"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smtClean="0">
                <a:ln>
                  <a:noFill/>
                </a:ln>
                <a:solidFill>
                  <a:srgbClr val="FF00FF"/>
                </a:solidFill>
                <a:effectLst/>
                <a:uLnTx/>
                <a:uFillTx/>
                <a:sym typeface="Wingdings" panose="05000000000000000000" pitchFamily="2" charset="2"/>
              </a:rPr>
              <a:t></a:t>
            </a:r>
            <a:endParaRPr kumimoji="0" lang="en-GB" sz="3600" b="1" i="0" u="none" strike="noStrike" kern="0" cap="none" spc="0" normalizeH="0" baseline="0" noProof="0" dirty="0" smtClean="0">
              <a:ln>
                <a:noFill/>
              </a:ln>
              <a:solidFill>
                <a:srgbClr val="FF00FF"/>
              </a:solidFill>
              <a:effectLst/>
              <a:uLnTx/>
              <a:uFillTx/>
            </a:endParaRPr>
          </a:p>
        </p:txBody>
      </p:sp>
      <p:sp>
        <p:nvSpPr>
          <p:cNvPr id="10" name="TextBox 9"/>
          <p:cNvSpPr txBox="1"/>
          <p:nvPr/>
        </p:nvSpPr>
        <p:spPr>
          <a:xfrm>
            <a:off x="7071550" y="4636825"/>
            <a:ext cx="738554"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smtClean="0">
                <a:ln>
                  <a:noFill/>
                </a:ln>
                <a:solidFill>
                  <a:srgbClr val="FF00FF"/>
                </a:solidFill>
                <a:effectLst/>
                <a:uLnTx/>
                <a:uFillTx/>
                <a:sym typeface="Wingdings" panose="05000000000000000000" pitchFamily="2" charset="2"/>
              </a:rPr>
              <a:t></a:t>
            </a:r>
            <a:endParaRPr kumimoji="0" lang="en-GB" sz="3600" b="1" i="0" u="none" strike="noStrike" kern="0" cap="none" spc="0" normalizeH="0" baseline="0" noProof="0" dirty="0" smtClean="0">
              <a:ln>
                <a:noFill/>
              </a:ln>
              <a:solidFill>
                <a:srgbClr val="FF00FF"/>
              </a:solidFill>
              <a:effectLst/>
              <a:uLnTx/>
              <a:uFillTx/>
            </a:endParaRPr>
          </a:p>
        </p:txBody>
      </p:sp>
      <p:sp>
        <p:nvSpPr>
          <p:cNvPr id="11" name="TextBox 10"/>
          <p:cNvSpPr txBox="1"/>
          <p:nvPr/>
        </p:nvSpPr>
        <p:spPr>
          <a:xfrm>
            <a:off x="7071549" y="5129447"/>
            <a:ext cx="134340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smtClean="0">
                <a:ln>
                  <a:noFill/>
                </a:ln>
                <a:solidFill>
                  <a:srgbClr val="FF00FF"/>
                </a:solidFill>
                <a:effectLst/>
                <a:uLnTx/>
                <a:uFillTx/>
                <a:sym typeface="Wingdings" panose="05000000000000000000" pitchFamily="2" charset="2"/>
              </a:rPr>
              <a:t>/</a:t>
            </a:r>
            <a:endParaRPr kumimoji="0" lang="en-GB" sz="3600" b="1" i="0" u="none" strike="noStrike" kern="0" cap="none" spc="0" normalizeH="0" baseline="0" noProof="0" dirty="0" smtClean="0">
              <a:ln>
                <a:noFill/>
              </a:ln>
              <a:solidFill>
                <a:srgbClr val="FF00FF"/>
              </a:solidFill>
              <a:effectLst/>
              <a:uLnTx/>
              <a:uFillTx/>
            </a:endParaRPr>
          </a:p>
        </p:txBody>
      </p:sp>
      <p:sp>
        <p:nvSpPr>
          <p:cNvPr id="14" name="Rectangle 13"/>
          <p:cNvSpPr/>
          <p:nvPr/>
        </p:nvSpPr>
        <p:spPr>
          <a:xfrm>
            <a:off x="1368300" y="1941016"/>
            <a:ext cx="563968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smtClean="0">
                <a:ln>
                  <a:noFill/>
                </a:ln>
                <a:solidFill>
                  <a:prstClr val="black"/>
                </a:solidFill>
                <a:effectLst/>
                <a:uLnTx/>
                <a:uFillTx/>
              </a:rPr>
              <a:t>Hay </a:t>
            </a:r>
            <a:r>
              <a:rPr kumimoji="0" lang="en-GB" sz="2400" b="0" i="0" u="none" strike="noStrike" kern="0" cap="none" spc="0" normalizeH="0" baseline="0" noProof="0" dirty="0" err="1" smtClean="0">
                <a:ln>
                  <a:noFill/>
                </a:ln>
                <a:solidFill>
                  <a:prstClr val="black"/>
                </a:solidFill>
                <a:effectLst/>
                <a:uLnTx/>
                <a:uFillTx/>
              </a:rPr>
              <a:t>muchos</a:t>
            </a:r>
            <a:r>
              <a:rPr kumimoji="0" lang="en-GB" sz="2400" b="0" i="0" u="none" strike="noStrike" kern="0" cap="none" spc="0" normalizeH="0" baseline="0" noProof="0" dirty="0" smtClean="0">
                <a:ln>
                  <a:noFill/>
                </a:ln>
                <a:solidFill>
                  <a:prstClr val="black"/>
                </a:solidFill>
                <a:effectLst/>
                <a:uLnTx/>
                <a:uFillTx/>
              </a:rPr>
              <a:t> </a:t>
            </a:r>
            <a:r>
              <a:rPr kumimoji="0" lang="en-GB" sz="2400" b="0" i="0" u="none" strike="noStrike" kern="0" cap="none" spc="0" normalizeH="0" baseline="0" noProof="0" dirty="0" err="1" smtClean="0">
                <a:ln>
                  <a:noFill/>
                </a:ln>
                <a:solidFill>
                  <a:prstClr val="black"/>
                </a:solidFill>
                <a:effectLst/>
                <a:uLnTx/>
                <a:uFillTx/>
              </a:rPr>
              <a:t>turistas</a:t>
            </a:r>
            <a:r>
              <a:rPr kumimoji="0" lang="en-GB" sz="2400" b="0" i="0" u="none" strike="noStrike" kern="0" cap="none" spc="0" normalizeH="0" baseline="0" noProof="0" dirty="0" smtClean="0">
                <a:ln>
                  <a:noFill/>
                </a:ln>
                <a:solidFill>
                  <a:prstClr val="black"/>
                </a:solidFill>
                <a:effectLst/>
                <a:uLnTx/>
                <a:uFillTx/>
              </a:rPr>
              <a:t> y no </a:t>
            </a:r>
            <a:r>
              <a:rPr kumimoji="0" lang="en-GB" sz="2400" b="0" i="0" u="none" strike="noStrike" kern="0" cap="none" spc="0" normalizeH="0" baseline="0" noProof="0" dirty="0" err="1" smtClean="0">
                <a:ln>
                  <a:noFill/>
                </a:ln>
                <a:solidFill>
                  <a:prstClr val="black"/>
                </a:solidFill>
                <a:effectLst/>
                <a:uLnTx/>
                <a:uFillTx/>
              </a:rPr>
              <a:t>es</a:t>
            </a:r>
            <a:r>
              <a:rPr kumimoji="0" lang="en-GB" sz="2400" b="0" i="0" u="none" strike="noStrike" kern="0" cap="none" spc="0" normalizeH="0" noProof="0" dirty="0" smtClean="0">
                <a:ln>
                  <a:noFill/>
                </a:ln>
                <a:solidFill>
                  <a:prstClr val="black"/>
                </a:solidFill>
                <a:effectLst/>
                <a:uLnTx/>
                <a:uFillTx/>
              </a:rPr>
              <a:t> </a:t>
            </a:r>
            <a:r>
              <a:rPr kumimoji="0" lang="en-GB" sz="2400" b="0" i="0" u="none" strike="noStrike" kern="0" cap="none" spc="0" normalizeH="0" noProof="0" dirty="0" err="1" smtClean="0">
                <a:ln>
                  <a:noFill/>
                </a:ln>
                <a:solidFill>
                  <a:prstClr val="black"/>
                </a:solidFill>
                <a:effectLst/>
                <a:uLnTx/>
                <a:uFillTx/>
              </a:rPr>
              <a:t>posible</a:t>
            </a:r>
            <a:r>
              <a:rPr kumimoji="0" lang="en-GB" sz="2400" b="0" i="0" u="none" strike="noStrike" kern="0" cap="none" spc="0" normalizeH="0" noProof="0" dirty="0" smtClean="0">
                <a:ln>
                  <a:noFill/>
                </a:ln>
                <a:solidFill>
                  <a:prstClr val="black"/>
                </a:solidFill>
                <a:effectLst/>
                <a:uLnTx/>
                <a:uFillTx/>
              </a:rPr>
              <a:t> </a:t>
            </a:r>
            <a:r>
              <a:rPr kumimoji="0" lang="en-GB" sz="2400" b="0" i="0" u="none" strike="noStrike" kern="0" cap="none" spc="0" normalizeH="0" noProof="0" dirty="0" err="1" smtClean="0">
                <a:ln>
                  <a:noFill/>
                </a:ln>
                <a:solidFill>
                  <a:prstClr val="black"/>
                </a:solidFill>
                <a:effectLst/>
                <a:uLnTx/>
                <a:uFillTx/>
              </a:rPr>
              <a:t>aparcar</a:t>
            </a:r>
            <a:r>
              <a:rPr kumimoji="0" lang="en-GB" sz="2400" b="0" i="0" u="none" strike="noStrike" kern="0" cap="none" spc="0" normalizeH="0" noProof="0" dirty="0" smtClean="0">
                <a:ln>
                  <a:noFill/>
                </a:ln>
                <a:solidFill>
                  <a:prstClr val="black"/>
                </a:solidFill>
                <a:effectLst/>
                <a:uLnTx/>
                <a:uFillTx/>
              </a:rPr>
              <a:t>.</a:t>
            </a:r>
            <a:endParaRPr kumimoji="0" lang="en-GB" sz="2400" b="0" i="0" u="none" strike="noStrike" kern="0" cap="none" spc="0" normalizeH="0" baseline="0" noProof="0" dirty="0" smtClean="0">
              <a:ln>
                <a:noFill/>
              </a:ln>
              <a:solidFill>
                <a:prstClr val="black"/>
              </a:solidFill>
              <a:effectLst/>
              <a:uLnTx/>
              <a:uFillTx/>
            </a:endParaRPr>
          </a:p>
        </p:txBody>
      </p:sp>
      <p:sp>
        <p:nvSpPr>
          <p:cNvPr id="15" name="Rectangle 14"/>
          <p:cNvSpPr/>
          <p:nvPr/>
        </p:nvSpPr>
        <p:spPr>
          <a:xfrm>
            <a:off x="1368300" y="2388763"/>
            <a:ext cx="2646878"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smtClean="0">
                <a:ln>
                  <a:noFill/>
                </a:ln>
                <a:solidFill>
                  <a:prstClr val="black"/>
                </a:solidFill>
                <a:effectLst/>
                <a:uLnTx/>
                <a:uFillTx/>
              </a:rPr>
              <a:t>No </a:t>
            </a:r>
            <a:r>
              <a:rPr kumimoji="0" lang="en-GB" sz="2800" b="0" i="0" u="none" strike="noStrike" kern="0" cap="none" spc="0" normalizeH="0" baseline="0" noProof="0" dirty="0" err="1" smtClean="0">
                <a:ln>
                  <a:noFill/>
                </a:ln>
                <a:solidFill>
                  <a:prstClr val="black"/>
                </a:solidFill>
                <a:effectLst/>
                <a:uLnTx/>
                <a:uFillTx/>
              </a:rPr>
              <a:t>es</a:t>
            </a:r>
            <a:r>
              <a:rPr kumimoji="0" lang="en-GB" sz="2800" b="0" i="0" u="none" strike="noStrike" kern="0" cap="none" spc="0" normalizeH="0" noProof="0" dirty="0" smtClean="0">
                <a:ln>
                  <a:noFill/>
                </a:ln>
                <a:solidFill>
                  <a:prstClr val="black"/>
                </a:solidFill>
                <a:effectLst/>
                <a:uLnTx/>
                <a:uFillTx/>
              </a:rPr>
              <a:t> nada </a:t>
            </a:r>
            <a:r>
              <a:rPr kumimoji="0" lang="en-GB" sz="2800" b="0" i="0" u="none" strike="noStrike" kern="0" cap="none" spc="0" normalizeH="0" noProof="0" dirty="0" err="1" smtClean="0">
                <a:ln>
                  <a:noFill/>
                </a:ln>
                <a:solidFill>
                  <a:prstClr val="black"/>
                </a:solidFill>
                <a:effectLst/>
                <a:uLnTx/>
                <a:uFillTx/>
              </a:rPr>
              <a:t>fácil</a:t>
            </a:r>
            <a:r>
              <a:rPr kumimoji="0" lang="en-GB" sz="2800" b="0" i="0" u="none" strike="noStrike" kern="0" cap="none" spc="0" normalizeH="0" baseline="0" noProof="0" dirty="0" smtClean="0">
                <a:ln>
                  <a:noFill/>
                </a:ln>
                <a:solidFill>
                  <a:prstClr val="black"/>
                </a:solidFill>
                <a:effectLst/>
                <a:uLnTx/>
                <a:uFillTx/>
              </a:rPr>
              <a:t>.</a:t>
            </a:r>
          </a:p>
        </p:txBody>
      </p:sp>
      <p:sp>
        <p:nvSpPr>
          <p:cNvPr id="16" name="Rectangle 15"/>
          <p:cNvSpPr/>
          <p:nvPr/>
        </p:nvSpPr>
        <p:spPr>
          <a:xfrm>
            <a:off x="1368300" y="2848563"/>
            <a:ext cx="2920992"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800" kern="0" dirty="0" smtClean="0">
                <a:solidFill>
                  <a:prstClr val="black"/>
                </a:solidFill>
              </a:rPr>
              <a:t>Me </a:t>
            </a:r>
            <a:r>
              <a:rPr lang="en-GB" sz="2800" kern="0" dirty="0" err="1" smtClean="0">
                <a:solidFill>
                  <a:prstClr val="black"/>
                </a:solidFill>
              </a:rPr>
              <a:t>interesa</a:t>
            </a:r>
            <a:r>
              <a:rPr lang="en-GB" sz="2800" kern="0" dirty="0" smtClean="0">
                <a:solidFill>
                  <a:prstClr val="black"/>
                </a:solidFill>
              </a:rPr>
              <a:t> mucho.</a:t>
            </a:r>
            <a:endParaRPr kumimoji="0" lang="en-GB" sz="2800" b="0" i="0" u="none" strike="noStrike" kern="0" cap="none" spc="0" normalizeH="0" baseline="0" noProof="0" dirty="0" smtClean="0">
              <a:ln>
                <a:noFill/>
              </a:ln>
              <a:solidFill>
                <a:prstClr val="black"/>
              </a:solidFill>
              <a:effectLst/>
              <a:uLnTx/>
              <a:uFillTx/>
            </a:endParaRPr>
          </a:p>
        </p:txBody>
      </p:sp>
      <p:sp>
        <p:nvSpPr>
          <p:cNvPr id="17" name="Rectangle 16"/>
          <p:cNvSpPr/>
          <p:nvPr/>
        </p:nvSpPr>
        <p:spPr>
          <a:xfrm>
            <a:off x="1368300" y="3281770"/>
            <a:ext cx="3355406"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smtClean="0">
                <a:ln>
                  <a:noFill/>
                </a:ln>
                <a:solidFill>
                  <a:prstClr val="black"/>
                </a:solidFill>
                <a:effectLst/>
                <a:uLnTx/>
                <a:uFillTx/>
              </a:rPr>
              <a:t>Hay mucho que </a:t>
            </a:r>
            <a:r>
              <a:rPr kumimoji="0" lang="en-GB" sz="2800" b="0" i="0" u="none" strike="noStrike" kern="0" cap="none" spc="0" normalizeH="0" baseline="0" noProof="0" dirty="0" err="1" smtClean="0">
                <a:ln>
                  <a:noFill/>
                </a:ln>
                <a:solidFill>
                  <a:prstClr val="black"/>
                </a:solidFill>
                <a:effectLst/>
                <a:uLnTx/>
                <a:uFillTx/>
              </a:rPr>
              <a:t>hacer</a:t>
            </a:r>
            <a:r>
              <a:rPr kumimoji="0" lang="en-GB" sz="2800" b="0" i="0" u="none" strike="noStrike" kern="0" cap="none" spc="0" normalizeH="0" baseline="0" noProof="0" dirty="0" smtClean="0">
                <a:ln>
                  <a:noFill/>
                </a:ln>
                <a:solidFill>
                  <a:prstClr val="black"/>
                </a:solidFill>
                <a:effectLst/>
                <a:uLnTx/>
                <a:uFillTx/>
              </a:rPr>
              <a:t>.</a:t>
            </a:r>
          </a:p>
        </p:txBody>
      </p:sp>
      <p:sp>
        <p:nvSpPr>
          <p:cNvPr id="18" name="Rectangle 17"/>
          <p:cNvSpPr/>
          <p:nvPr/>
        </p:nvSpPr>
        <p:spPr>
          <a:xfrm>
            <a:off x="1368300" y="3770340"/>
            <a:ext cx="5341527"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err="1" smtClean="0">
                <a:ln>
                  <a:noFill/>
                </a:ln>
                <a:solidFill>
                  <a:prstClr val="black"/>
                </a:solidFill>
                <a:effectLst/>
                <a:uLnTx/>
                <a:uFillTx/>
              </a:rPr>
              <a:t>Es</a:t>
            </a:r>
            <a:r>
              <a:rPr kumimoji="0" lang="en-GB" sz="2800" b="0" i="0" u="none" strike="noStrike" kern="0" cap="none" spc="0" normalizeH="0" baseline="0" noProof="0" dirty="0" smtClean="0">
                <a:ln>
                  <a:noFill/>
                </a:ln>
                <a:solidFill>
                  <a:prstClr val="black"/>
                </a:solidFill>
                <a:effectLst/>
                <a:uLnTx/>
                <a:uFillTx/>
              </a:rPr>
              <a:t> bonito </a:t>
            </a:r>
            <a:r>
              <a:rPr kumimoji="0" lang="en-GB" sz="2800" b="0" i="0" u="none" strike="noStrike" kern="0" cap="none" spc="0" normalizeH="0" baseline="0" noProof="0" dirty="0" err="1" smtClean="0">
                <a:ln>
                  <a:noFill/>
                </a:ln>
                <a:solidFill>
                  <a:prstClr val="black"/>
                </a:solidFill>
                <a:effectLst/>
                <a:uLnTx/>
                <a:uFillTx/>
              </a:rPr>
              <a:t>pero</a:t>
            </a:r>
            <a:r>
              <a:rPr kumimoji="0" lang="en-GB" sz="2800" b="0" i="0" u="none" strike="noStrike" kern="0" cap="none" spc="0" normalizeH="0" noProof="0" dirty="0" smtClean="0">
                <a:ln>
                  <a:noFill/>
                </a:ln>
                <a:solidFill>
                  <a:prstClr val="black"/>
                </a:solidFill>
                <a:effectLst/>
                <a:uLnTx/>
                <a:uFillTx/>
              </a:rPr>
              <a:t> </a:t>
            </a:r>
            <a:r>
              <a:rPr kumimoji="0" lang="en-GB" sz="2800" b="0" i="0" u="none" strike="noStrike" kern="0" cap="none" spc="0" normalizeH="0" noProof="0" dirty="0" err="1" smtClean="0">
                <a:ln>
                  <a:noFill/>
                </a:ln>
                <a:solidFill>
                  <a:prstClr val="black"/>
                </a:solidFill>
                <a:effectLst/>
                <a:uLnTx/>
                <a:uFillTx/>
              </a:rPr>
              <a:t>también</a:t>
            </a:r>
            <a:r>
              <a:rPr kumimoji="0" lang="en-GB" sz="2800" b="0" i="0" u="none" strike="noStrike" kern="0" cap="none" spc="0" normalizeH="0" noProof="0" dirty="0" smtClean="0">
                <a:ln>
                  <a:noFill/>
                </a:ln>
                <a:solidFill>
                  <a:prstClr val="black"/>
                </a:solidFill>
                <a:effectLst/>
                <a:uLnTx/>
                <a:uFillTx/>
              </a:rPr>
              <a:t> </a:t>
            </a:r>
            <a:r>
              <a:rPr kumimoji="0" lang="en-GB" sz="2800" b="0" i="0" u="none" strike="noStrike" kern="0" cap="none" spc="0" normalizeH="0" noProof="0" dirty="0" err="1" smtClean="0">
                <a:ln>
                  <a:noFill/>
                </a:ln>
                <a:solidFill>
                  <a:prstClr val="black"/>
                </a:solidFill>
                <a:effectLst/>
                <a:uLnTx/>
                <a:uFillTx/>
              </a:rPr>
              <a:t>es</a:t>
            </a:r>
            <a:r>
              <a:rPr kumimoji="0" lang="en-GB" sz="2800" b="0" i="0" u="none" strike="noStrike" kern="0" cap="none" spc="0" normalizeH="0" noProof="0" dirty="0" smtClean="0">
                <a:ln>
                  <a:noFill/>
                </a:ln>
                <a:solidFill>
                  <a:prstClr val="black"/>
                </a:solidFill>
                <a:effectLst/>
                <a:uLnTx/>
                <a:uFillTx/>
              </a:rPr>
              <a:t> industrial.</a:t>
            </a:r>
            <a:endParaRPr kumimoji="0" lang="en-GB" sz="2800" b="0" i="0" u="none" strike="noStrike" kern="0" cap="none" spc="0" normalizeH="0" baseline="0" noProof="0" dirty="0" smtClean="0">
              <a:ln>
                <a:noFill/>
              </a:ln>
              <a:solidFill>
                <a:prstClr val="black"/>
              </a:solidFill>
              <a:effectLst/>
              <a:uLnTx/>
              <a:uFillTx/>
            </a:endParaRPr>
          </a:p>
        </p:txBody>
      </p:sp>
      <p:sp>
        <p:nvSpPr>
          <p:cNvPr id="21" name="Rectangle 20"/>
          <p:cNvSpPr/>
          <p:nvPr/>
        </p:nvSpPr>
        <p:spPr>
          <a:xfrm>
            <a:off x="1368300" y="4230452"/>
            <a:ext cx="549701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smtClean="0">
                <a:ln>
                  <a:noFill/>
                </a:ln>
                <a:solidFill>
                  <a:prstClr val="black"/>
                </a:solidFill>
                <a:effectLst/>
                <a:uLnTx/>
                <a:uFillTx/>
              </a:rPr>
              <a:t>El </a:t>
            </a:r>
            <a:r>
              <a:rPr lang="en-GB" sz="2400" kern="0" dirty="0" err="1" smtClean="0">
                <a:solidFill>
                  <a:prstClr val="black"/>
                </a:solidFill>
              </a:rPr>
              <a:t>centro</a:t>
            </a:r>
            <a:r>
              <a:rPr lang="en-GB" sz="2400" kern="0" dirty="0" smtClean="0">
                <a:solidFill>
                  <a:prstClr val="black"/>
                </a:solidFill>
              </a:rPr>
              <a:t> </a:t>
            </a:r>
            <a:r>
              <a:rPr lang="en-GB" sz="2400" kern="0" dirty="0" err="1" smtClean="0">
                <a:solidFill>
                  <a:prstClr val="black"/>
                </a:solidFill>
              </a:rPr>
              <a:t>comercial</a:t>
            </a:r>
            <a:r>
              <a:rPr lang="en-GB" sz="2400" kern="0" dirty="0" smtClean="0">
                <a:solidFill>
                  <a:prstClr val="black"/>
                </a:solidFill>
              </a:rPr>
              <a:t> no </a:t>
            </a:r>
            <a:r>
              <a:rPr lang="en-GB" sz="2400" kern="0" dirty="0" err="1" smtClean="0">
                <a:solidFill>
                  <a:prstClr val="black"/>
                </a:solidFill>
              </a:rPr>
              <a:t>tiene</a:t>
            </a:r>
            <a:r>
              <a:rPr lang="en-GB" sz="2400" kern="0" dirty="0" smtClean="0">
                <a:solidFill>
                  <a:prstClr val="black"/>
                </a:solidFill>
              </a:rPr>
              <a:t> </a:t>
            </a:r>
            <a:r>
              <a:rPr lang="en-GB" sz="2400" kern="0" dirty="0" err="1" smtClean="0">
                <a:solidFill>
                  <a:prstClr val="black"/>
                </a:solidFill>
              </a:rPr>
              <a:t>muchas</a:t>
            </a:r>
            <a:r>
              <a:rPr lang="en-GB" sz="2400" kern="0" dirty="0" smtClean="0">
                <a:solidFill>
                  <a:prstClr val="black"/>
                </a:solidFill>
              </a:rPr>
              <a:t> </a:t>
            </a:r>
            <a:r>
              <a:rPr lang="en-GB" sz="2400" kern="0" dirty="0" err="1" smtClean="0">
                <a:solidFill>
                  <a:prstClr val="black"/>
                </a:solidFill>
              </a:rPr>
              <a:t>tiendas</a:t>
            </a:r>
            <a:r>
              <a:rPr kumimoji="0" lang="en-GB" sz="2400" b="0" i="0" u="none" strike="noStrike" kern="0" cap="none" spc="0" normalizeH="0" baseline="0" noProof="0" dirty="0" smtClean="0">
                <a:ln>
                  <a:noFill/>
                </a:ln>
                <a:solidFill>
                  <a:prstClr val="black"/>
                </a:solidFill>
                <a:effectLst/>
                <a:uLnTx/>
                <a:uFillTx/>
              </a:rPr>
              <a:t>.</a:t>
            </a:r>
          </a:p>
        </p:txBody>
      </p:sp>
      <p:sp>
        <p:nvSpPr>
          <p:cNvPr id="22" name="Rectangle 21"/>
          <p:cNvSpPr/>
          <p:nvPr/>
        </p:nvSpPr>
        <p:spPr>
          <a:xfrm>
            <a:off x="1419041" y="5199554"/>
            <a:ext cx="5708614"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err="1" smtClean="0">
                <a:ln>
                  <a:noFill/>
                </a:ln>
                <a:solidFill>
                  <a:prstClr val="black"/>
                </a:solidFill>
                <a:effectLst/>
                <a:uLnTx/>
                <a:uFillTx/>
              </a:rPr>
              <a:t>Es</a:t>
            </a:r>
            <a:r>
              <a:rPr kumimoji="0" lang="en-GB" sz="2000" b="0" i="0" u="none" strike="noStrike" kern="0" cap="none" spc="0" normalizeH="0" baseline="0" noProof="0" dirty="0" smtClean="0">
                <a:ln>
                  <a:noFill/>
                </a:ln>
                <a:solidFill>
                  <a:prstClr val="black"/>
                </a:solidFill>
                <a:effectLst/>
                <a:uLnTx/>
                <a:uFillTx/>
              </a:rPr>
              <a:t> </a:t>
            </a:r>
            <a:r>
              <a:rPr kumimoji="0" lang="en-GB" sz="2000" b="0" i="0" u="none" strike="noStrike" kern="0" cap="none" spc="0" normalizeH="0" baseline="0" noProof="0" dirty="0" err="1" smtClean="0">
                <a:ln>
                  <a:noFill/>
                </a:ln>
                <a:solidFill>
                  <a:prstClr val="black"/>
                </a:solidFill>
                <a:effectLst/>
                <a:uLnTx/>
                <a:uFillTx/>
              </a:rPr>
              <a:t>muy</a:t>
            </a:r>
            <a:r>
              <a:rPr lang="en-GB" sz="2000" kern="0" noProof="0" dirty="0">
                <a:solidFill>
                  <a:prstClr val="black"/>
                </a:solidFill>
              </a:rPr>
              <a:t> </a:t>
            </a:r>
            <a:r>
              <a:rPr lang="en-GB" sz="2000" kern="0" noProof="0" dirty="0" err="1" smtClean="0">
                <a:solidFill>
                  <a:prstClr val="black"/>
                </a:solidFill>
              </a:rPr>
              <a:t>interesante</a:t>
            </a:r>
            <a:r>
              <a:rPr lang="en-GB" sz="2000" kern="0" dirty="0" smtClean="0">
                <a:solidFill>
                  <a:prstClr val="black"/>
                </a:solidFill>
              </a:rPr>
              <a:t>. Sin embargo, </a:t>
            </a:r>
            <a:r>
              <a:rPr lang="en-GB" sz="2000" kern="0" dirty="0" err="1" smtClean="0">
                <a:solidFill>
                  <a:prstClr val="black"/>
                </a:solidFill>
              </a:rPr>
              <a:t>es</a:t>
            </a:r>
            <a:r>
              <a:rPr lang="en-GB" sz="2000" kern="0" dirty="0" smtClean="0">
                <a:solidFill>
                  <a:prstClr val="black"/>
                </a:solidFill>
              </a:rPr>
              <a:t> un </a:t>
            </a:r>
            <a:r>
              <a:rPr lang="en-GB" sz="2000" kern="0" dirty="0" err="1" smtClean="0">
                <a:solidFill>
                  <a:prstClr val="black"/>
                </a:solidFill>
              </a:rPr>
              <a:t>poco</a:t>
            </a:r>
            <a:r>
              <a:rPr lang="en-GB" sz="2000" kern="0" dirty="0" smtClean="0">
                <a:solidFill>
                  <a:prstClr val="black"/>
                </a:solidFill>
              </a:rPr>
              <a:t> </a:t>
            </a:r>
            <a:r>
              <a:rPr lang="en-GB" sz="2000" kern="0" dirty="0" err="1" smtClean="0">
                <a:solidFill>
                  <a:prstClr val="black"/>
                </a:solidFill>
              </a:rPr>
              <a:t>tranquilo</a:t>
            </a:r>
            <a:r>
              <a:rPr lang="en-GB" sz="2000" kern="0" dirty="0" smtClean="0">
                <a:solidFill>
                  <a:prstClr val="black"/>
                </a:solidFill>
              </a:rPr>
              <a:t>.</a:t>
            </a:r>
            <a:endParaRPr kumimoji="0" lang="en-GB" sz="2000" b="0" i="0" u="none" strike="noStrike" kern="0" cap="none" spc="0" normalizeH="0" baseline="0" noProof="0" dirty="0" smtClean="0">
              <a:ln>
                <a:noFill/>
              </a:ln>
              <a:solidFill>
                <a:prstClr val="black"/>
              </a:solidFill>
              <a:effectLst/>
              <a:uLnTx/>
              <a:uFillTx/>
            </a:endParaRPr>
          </a:p>
        </p:txBody>
      </p:sp>
      <p:sp>
        <p:nvSpPr>
          <p:cNvPr id="23" name="Rectangle 22"/>
          <p:cNvSpPr/>
          <p:nvPr/>
        </p:nvSpPr>
        <p:spPr>
          <a:xfrm>
            <a:off x="1419041" y="4746017"/>
            <a:ext cx="4939173"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err="1" smtClean="0">
                <a:ln>
                  <a:noFill/>
                </a:ln>
                <a:solidFill>
                  <a:prstClr val="black"/>
                </a:solidFill>
                <a:effectLst/>
                <a:uLnTx/>
                <a:uFillTx/>
              </a:rPr>
              <a:t>Voy</a:t>
            </a:r>
            <a:r>
              <a:rPr kumimoji="0" lang="en-GB" sz="2000" b="0" i="0" u="none" strike="noStrike" kern="0" cap="none" spc="0" normalizeH="0" baseline="0" noProof="0" dirty="0" smtClean="0">
                <a:ln>
                  <a:noFill/>
                </a:ln>
                <a:solidFill>
                  <a:prstClr val="black"/>
                </a:solidFill>
                <a:effectLst/>
                <a:uLnTx/>
                <a:uFillTx/>
              </a:rPr>
              <a:t> a la ciudad </a:t>
            </a:r>
            <a:r>
              <a:rPr kumimoji="0" lang="en-GB" sz="2000" b="0" i="0" u="none" strike="noStrike" kern="0" cap="none" spc="0" normalizeH="0" baseline="0" noProof="0" dirty="0" err="1" smtClean="0">
                <a:ln>
                  <a:noFill/>
                </a:ln>
                <a:solidFill>
                  <a:prstClr val="black"/>
                </a:solidFill>
                <a:effectLst/>
                <a:uLnTx/>
                <a:uFillTx/>
              </a:rPr>
              <a:t>en</a:t>
            </a:r>
            <a:r>
              <a:rPr kumimoji="0" lang="en-GB" sz="2000" b="0" i="0" u="none" strike="noStrike" kern="0" cap="none" spc="0" normalizeH="0" baseline="0" noProof="0" dirty="0" smtClean="0">
                <a:ln>
                  <a:noFill/>
                </a:ln>
                <a:solidFill>
                  <a:prstClr val="black"/>
                </a:solidFill>
                <a:effectLst/>
                <a:uLnTx/>
                <a:uFillTx/>
              </a:rPr>
              <a:t> </a:t>
            </a:r>
            <a:r>
              <a:rPr kumimoji="0" lang="en-GB" sz="2000" b="0" i="0" u="none" strike="noStrike" kern="0" cap="none" spc="0" normalizeH="0" baseline="0" noProof="0" dirty="0" err="1" smtClean="0">
                <a:ln>
                  <a:noFill/>
                </a:ln>
                <a:solidFill>
                  <a:prstClr val="black"/>
                </a:solidFill>
                <a:effectLst/>
                <a:uLnTx/>
                <a:uFillTx/>
              </a:rPr>
              <a:t>autobús</a:t>
            </a:r>
            <a:r>
              <a:rPr kumimoji="0" lang="en-GB" sz="2000" b="0" i="0" u="none" strike="noStrike" kern="0" cap="none" spc="0" normalizeH="0" baseline="0" noProof="0" dirty="0" smtClean="0">
                <a:ln>
                  <a:noFill/>
                </a:ln>
                <a:solidFill>
                  <a:prstClr val="black"/>
                </a:solidFill>
                <a:effectLst/>
                <a:uLnTx/>
                <a:uFillTx/>
              </a:rPr>
              <a:t> y</a:t>
            </a:r>
            <a:r>
              <a:rPr kumimoji="0" lang="en-GB" sz="2000" b="0" i="0" u="none" strike="noStrike" kern="0" cap="none" spc="0" normalizeH="0" noProof="0" dirty="0" smtClean="0">
                <a:ln>
                  <a:noFill/>
                </a:ln>
                <a:solidFill>
                  <a:prstClr val="black"/>
                </a:solidFill>
                <a:effectLst/>
                <a:uLnTx/>
                <a:uFillTx/>
              </a:rPr>
              <a:t> ¡</a:t>
            </a:r>
            <a:r>
              <a:rPr kumimoji="0" lang="en-GB" sz="2000" b="0" i="0" u="none" strike="noStrike" kern="0" cap="none" spc="0" normalizeH="0" noProof="0" dirty="0" err="1" smtClean="0">
                <a:ln>
                  <a:noFill/>
                </a:ln>
                <a:solidFill>
                  <a:prstClr val="black"/>
                </a:solidFill>
                <a:effectLst/>
                <a:uLnTx/>
                <a:uFillTx/>
              </a:rPr>
              <a:t>tarda</a:t>
            </a:r>
            <a:r>
              <a:rPr kumimoji="0" lang="en-GB" sz="2000" b="0" i="0" u="none" strike="noStrike" kern="0" cap="none" spc="0" normalizeH="0" noProof="0" dirty="0" smtClean="0">
                <a:ln>
                  <a:noFill/>
                </a:ln>
                <a:solidFill>
                  <a:prstClr val="black"/>
                </a:solidFill>
                <a:effectLst/>
                <a:uLnTx/>
                <a:uFillTx/>
              </a:rPr>
              <a:t> </a:t>
            </a:r>
            <a:r>
              <a:rPr kumimoji="0" lang="en-GB" sz="2000" b="0" i="0" u="none" strike="noStrike" kern="0" cap="none" spc="0" normalizeH="0" noProof="0" dirty="0" err="1" smtClean="0">
                <a:ln>
                  <a:noFill/>
                </a:ln>
                <a:solidFill>
                  <a:prstClr val="black"/>
                </a:solidFill>
                <a:effectLst/>
                <a:uLnTx/>
                <a:uFillTx/>
              </a:rPr>
              <a:t>una</a:t>
            </a:r>
            <a:r>
              <a:rPr kumimoji="0" lang="en-GB" sz="2000" b="0" i="0" u="none" strike="noStrike" kern="0" cap="none" spc="0" normalizeH="0" noProof="0" dirty="0" smtClean="0">
                <a:ln>
                  <a:noFill/>
                </a:ln>
                <a:solidFill>
                  <a:prstClr val="black"/>
                </a:solidFill>
                <a:effectLst/>
                <a:uLnTx/>
                <a:uFillTx/>
              </a:rPr>
              <a:t> hora!</a:t>
            </a:r>
            <a:endParaRPr kumimoji="0" lang="en-GB" sz="20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102703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fade">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4" grpId="0"/>
      <p:bldP spid="15" grpId="0"/>
      <p:bldP spid="16" grpId="0"/>
      <p:bldP spid="17" grpId="0"/>
      <p:bldP spid="18" grpId="0"/>
      <p:bldP spid="21" grpId="0"/>
      <p:bldP spid="22"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Recreo</a:t>
            </a:r>
            <a:endParaRPr lang="en-GB" dirty="0"/>
          </a:p>
        </p:txBody>
      </p:sp>
      <p:sp>
        <p:nvSpPr>
          <p:cNvPr id="3" name="Text Placeholder 2"/>
          <p:cNvSpPr>
            <a:spLocks noGrp="1"/>
          </p:cNvSpPr>
          <p:nvPr>
            <p:ph type="body" idx="1"/>
          </p:nvPr>
        </p:nvSpPr>
        <p:spPr/>
        <p:txBody>
          <a:bodyPr/>
          <a:lstStyle/>
          <a:p>
            <a:endParaRPr lang="en-GB" dirty="0"/>
          </a:p>
        </p:txBody>
      </p:sp>
      <p:pic>
        <p:nvPicPr>
          <p:cNvPr id="4" name="Picture 3"/>
          <p:cNvPicPr>
            <a:picLocks noChangeAspect="1"/>
          </p:cNvPicPr>
          <p:nvPr/>
        </p:nvPicPr>
        <p:blipFill>
          <a:blip r:embed="rId3">
            <a:duotone>
              <a:prstClr val="black"/>
              <a:srgbClr val="D9C3A5">
                <a:tint val="50000"/>
                <a:satMod val="180000"/>
              </a:srgbClr>
            </a:duotone>
          </a:blip>
          <a:stretch>
            <a:fillRect/>
          </a:stretch>
        </p:blipFill>
        <p:spPr>
          <a:xfrm>
            <a:off x="623888" y="4514594"/>
            <a:ext cx="8025842" cy="2057658"/>
          </a:xfrm>
          <a:prstGeom prst="rect">
            <a:avLst/>
          </a:prstGeom>
        </p:spPr>
      </p:pic>
    </p:spTree>
    <p:extLst>
      <p:ext uri="{BB962C8B-B14F-4D97-AF65-F5344CB8AC3E}">
        <p14:creationId xmlns:p14="http://schemas.microsoft.com/office/powerpoint/2010/main" val="579377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26357268"/>
              </p:ext>
            </p:extLst>
          </p:nvPr>
        </p:nvGraphicFramePr>
        <p:xfrm>
          <a:off x="107505" y="177120"/>
          <a:ext cx="8928992" cy="6593501"/>
        </p:xfrm>
        <a:graphic>
          <a:graphicData uri="http://schemas.openxmlformats.org/drawingml/2006/table">
            <a:tbl>
              <a:tblPr firstRow="1" bandRow="1">
                <a:tableStyleId>{5940675A-B579-460E-94D1-54222C63F5DA}</a:tableStyleId>
              </a:tblPr>
              <a:tblGrid>
                <a:gridCol w="4248472"/>
                <a:gridCol w="4680520"/>
              </a:tblGrid>
              <a:tr h="6593501">
                <a:tc>
                  <a:txBody>
                    <a:bodyPr/>
                    <a:lstStyle/>
                    <a:p>
                      <a:pPr marL="0" lvl="0" indent="0" algn="l">
                        <a:buFont typeface="Wingdings" pitchFamily="2" charset="2"/>
                        <a:buNone/>
                      </a:pPr>
                      <a:r>
                        <a:rPr lang="en-GB" sz="1200" kern="1200" dirty="0" smtClean="0">
                          <a:effectLst/>
                        </a:rPr>
                        <a:t>Listening</a:t>
                      </a:r>
                    </a:p>
                    <a:p>
                      <a:pPr marL="171450" lvl="0" indent="-171450">
                        <a:buFont typeface="Wingdings" pitchFamily="2" charset="2"/>
                        <a:buChar char="§"/>
                      </a:pPr>
                      <a:r>
                        <a:rPr lang="en-GB" sz="1200" b="1" kern="1200" dirty="0" smtClean="0">
                          <a:effectLst/>
                        </a:rPr>
                        <a:t>listen attentively </a:t>
                      </a:r>
                      <a:r>
                        <a:rPr lang="en-GB" sz="1200" kern="1200" dirty="0" smtClean="0">
                          <a:effectLst/>
                        </a:rPr>
                        <a:t>to spoken language and show understanding by joining in and responding </a:t>
                      </a:r>
                    </a:p>
                    <a:p>
                      <a:pPr marL="171450" lvl="0" indent="-171450">
                        <a:buFont typeface="Wingdings" pitchFamily="2" charset="2"/>
                        <a:buChar char="§"/>
                      </a:pPr>
                      <a:r>
                        <a:rPr lang="en-GB" sz="1200" kern="1200" dirty="0" smtClean="0">
                          <a:effectLst/>
                        </a:rPr>
                        <a:t>explore the patterns and sounds of language through songs and rhymes and </a:t>
                      </a:r>
                      <a:r>
                        <a:rPr lang="en-GB" sz="1200" b="1" kern="1200" dirty="0" smtClean="0">
                          <a:effectLst/>
                        </a:rPr>
                        <a:t>link the spelling, sound and meaning of words </a:t>
                      </a:r>
                    </a:p>
                    <a:p>
                      <a:pPr marL="0" lvl="0" indent="0">
                        <a:buFont typeface="Wingdings" pitchFamily="2" charset="2"/>
                        <a:buNone/>
                      </a:pPr>
                      <a:r>
                        <a:rPr lang="en-GB" sz="1200" kern="1200" dirty="0" smtClean="0">
                          <a:effectLst/>
                        </a:rPr>
                        <a:t>Speaking</a:t>
                      </a:r>
                    </a:p>
                    <a:p>
                      <a:pPr marL="171450" lvl="0" indent="-171450">
                        <a:buFont typeface="Wingdings" pitchFamily="2" charset="2"/>
                        <a:buChar char="§"/>
                      </a:pPr>
                      <a:r>
                        <a:rPr lang="en-GB" sz="1200" b="1" kern="1200" dirty="0" smtClean="0">
                          <a:effectLst/>
                        </a:rPr>
                        <a:t>engage in conversations</a:t>
                      </a:r>
                      <a:r>
                        <a:rPr lang="en-GB" sz="1200" kern="1200" dirty="0" smtClean="0">
                          <a:effectLst/>
                        </a:rPr>
                        <a:t>; ask and answer questions; express opinions and respond to those of others; seek clarification and help* </a:t>
                      </a:r>
                    </a:p>
                    <a:p>
                      <a:pPr marL="171450" lvl="0" indent="-171450">
                        <a:buFont typeface="Wingdings" pitchFamily="2" charset="2"/>
                        <a:buChar char="§"/>
                      </a:pPr>
                      <a:r>
                        <a:rPr lang="en-GB" sz="1200" b="1" kern="1200" dirty="0" smtClean="0">
                          <a:effectLst/>
                        </a:rPr>
                        <a:t>speak in sentences, </a:t>
                      </a:r>
                      <a:r>
                        <a:rPr lang="en-GB" sz="1200" kern="1200" dirty="0" smtClean="0">
                          <a:effectLst/>
                        </a:rPr>
                        <a:t>using familiar vocabulary, phrases and basic language structures </a:t>
                      </a:r>
                    </a:p>
                    <a:p>
                      <a:pPr marL="171450" lvl="0" indent="-171450">
                        <a:buFont typeface="Wingdings" pitchFamily="2" charset="2"/>
                        <a:buChar char="§"/>
                      </a:pPr>
                      <a:r>
                        <a:rPr lang="en-GB" sz="1200" b="1" kern="1200" dirty="0" smtClean="0">
                          <a:effectLst/>
                        </a:rPr>
                        <a:t>develop accurate pronunciation and intonation </a:t>
                      </a:r>
                      <a:r>
                        <a:rPr lang="en-GB" sz="1200" kern="1200" dirty="0" smtClean="0">
                          <a:effectLst/>
                        </a:rPr>
                        <a:t>so that others understand when they are reading aloud or using familiar words and phrases* </a:t>
                      </a:r>
                    </a:p>
                    <a:p>
                      <a:pPr marL="171450" lvl="0" indent="-171450">
                        <a:buFont typeface="Wingdings" pitchFamily="2" charset="2"/>
                        <a:buChar char="§"/>
                      </a:pPr>
                      <a:r>
                        <a:rPr lang="en-GB" sz="1200" kern="1200" dirty="0" smtClean="0">
                          <a:effectLst/>
                        </a:rPr>
                        <a:t>present ideas and information orally to a range of audiences* </a:t>
                      </a:r>
                    </a:p>
                    <a:p>
                      <a:pPr marL="0" lvl="0" indent="0">
                        <a:buFont typeface="Wingdings" pitchFamily="2" charset="2"/>
                        <a:buNone/>
                      </a:pPr>
                      <a:r>
                        <a:rPr lang="en-GB" sz="1200" kern="1200" dirty="0" smtClean="0">
                          <a:effectLst/>
                        </a:rPr>
                        <a:t>Reading</a:t>
                      </a:r>
                    </a:p>
                    <a:p>
                      <a:pPr marL="171450" lvl="0" indent="-171450">
                        <a:buFont typeface="Wingdings" pitchFamily="2" charset="2"/>
                        <a:buChar char="§"/>
                      </a:pPr>
                      <a:r>
                        <a:rPr lang="en-GB" sz="1200" b="1" kern="1200" dirty="0" smtClean="0">
                          <a:effectLst/>
                        </a:rPr>
                        <a:t>read</a:t>
                      </a:r>
                      <a:r>
                        <a:rPr lang="en-GB" sz="1200" kern="1200" dirty="0" smtClean="0">
                          <a:effectLst/>
                        </a:rPr>
                        <a:t> carefully and show understanding of </a:t>
                      </a:r>
                      <a:r>
                        <a:rPr lang="en-GB" sz="1200" b="1" kern="1200" dirty="0" smtClean="0">
                          <a:effectLst/>
                        </a:rPr>
                        <a:t>words, phrases and simple writing </a:t>
                      </a:r>
                    </a:p>
                    <a:p>
                      <a:pPr marL="171450" lvl="0" indent="-171450">
                        <a:buFont typeface="Wingdings" pitchFamily="2" charset="2"/>
                        <a:buChar char="§"/>
                      </a:pPr>
                      <a:r>
                        <a:rPr lang="en-GB" sz="1200" b="1" kern="1200" dirty="0" smtClean="0">
                          <a:effectLst/>
                        </a:rPr>
                        <a:t>appreciate stories, songs, poems and rhymes in the language </a:t>
                      </a:r>
                    </a:p>
                    <a:p>
                      <a:pPr marL="171450" lvl="0" indent="-171450">
                        <a:buFont typeface="Wingdings" pitchFamily="2" charset="2"/>
                        <a:buChar char="§"/>
                      </a:pPr>
                      <a:r>
                        <a:rPr lang="en-GB" sz="1200" kern="1200" dirty="0" smtClean="0">
                          <a:effectLst/>
                        </a:rPr>
                        <a:t>broaden their vocabulary and develop their ability to understand new words that are introduced into familiar written material, including through using a dictionary </a:t>
                      </a:r>
                    </a:p>
                    <a:p>
                      <a:pPr marL="0" lvl="0" indent="0">
                        <a:buFont typeface="Wingdings" pitchFamily="2" charset="2"/>
                        <a:buNone/>
                      </a:pPr>
                      <a:r>
                        <a:rPr lang="en-GB" sz="1200" kern="1200" dirty="0" smtClean="0">
                          <a:effectLst/>
                        </a:rPr>
                        <a:t>Writing</a:t>
                      </a:r>
                    </a:p>
                    <a:p>
                      <a:pPr marL="171450" lvl="0" indent="-171450">
                        <a:buFont typeface="Wingdings" pitchFamily="2" charset="2"/>
                        <a:buChar char="§"/>
                      </a:pPr>
                      <a:r>
                        <a:rPr lang="en-GB" sz="1200" b="1" kern="1200" dirty="0" smtClean="0">
                          <a:effectLst/>
                        </a:rPr>
                        <a:t>write phrases from memory, and adapt these </a:t>
                      </a:r>
                      <a:r>
                        <a:rPr lang="en-GB" sz="1200" kern="1200" dirty="0" smtClean="0">
                          <a:effectLst/>
                        </a:rPr>
                        <a:t>to create new sentences, to express ideas clearly </a:t>
                      </a:r>
                    </a:p>
                    <a:p>
                      <a:pPr marL="171450" lvl="0" indent="-171450">
                        <a:buFont typeface="Wingdings" pitchFamily="2" charset="2"/>
                        <a:buChar char="§"/>
                      </a:pPr>
                      <a:r>
                        <a:rPr lang="en-GB" sz="1200" kern="1200" dirty="0" smtClean="0">
                          <a:effectLst/>
                        </a:rPr>
                        <a:t>describe people, places, things and actions orally* and in writing</a:t>
                      </a:r>
                    </a:p>
                    <a:p>
                      <a:pPr marL="0" lvl="0" indent="0">
                        <a:buFont typeface="Wingdings" pitchFamily="2" charset="2"/>
                        <a:buNone/>
                      </a:pPr>
                      <a:r>
                        <a:rPr lang="en-GB" sz="1200" kern="1200" dirty="0" smtClean="0">
                          <a:effectLst/>
                        </a:rPr>
                        <a:t>Grammar</a:t>
                      </a:r>
                    </a:p>
                    <a:p>
                      <a:pPr marL="171450" lvl="0" indent="-171450">
                        <a:buFont typeface="Wingdings" pitchFamily="2" charset="2"/>
                        <a:buChar char="§"/>
                      </a:pPr>
                      <a:r>
                        <a:rPr lang="en-GB" sz="1200" b="1" kern="1200" dirty="0" smtClean="0">
                          <a:effectLst/>
                        </a:rPr>
                        <a:t>understand basic grammar </a:t>
                      </a:r>
                      <a:r>
                        <a:rPr lang="en-GB" sz="1200" kern="1200" dirty="0" smtClean="0">
                          <a:effectLst/>
                        </a:rPr>
                        <a:t>appropriate to the language being studied, such as (where relevant): feminine, masculine and neuter forms and the conjugation of high-frequency verbs; key features and patterns of the language; how to apply these, for instance, to build sentences; and how these differ from or are similar to English. </a:t>
                      </a:r>
                    </a:p>
                  </a:txBody>
                  <a:tcPr>
                    <a:solidFill>
                      <a:schemeClr val="accent4">
                        <a:lumMod val="40000"/>
                        <a:lumOff val="60000"/>
                      </a:schemeClr>
                    </a:solidFill>
                  </a:tcPr>
                </a:tc>
                <a:tc>
                  <a:txBody>
                    <a:bodyPr/>
                    <a:lstStyle/>
                    <a:p>
                      <a:pPr marL="0" lvl="0" indent="0">
                        <a:buFont typeface="Wingdings" pitchFamily="2" charset="2"/>
                        <a:buNone/>
                      </a:pPr>
                      <a:r>
                        <a:rPr lang="en-GB" sz="1200" kern="1200" dirty="0" smtClean="0">
                          <a:solidFill>
                            <a:schemeClr val="tx1"/>
                          </a:solidFill>
                          <a:effectLst/>
                          <a:latin typeface="+mn-lt"/>
                          <a:ea typeface="+mn-ea"/>
                          <a:cs typeface="+mn-cs"/>
                        </a:rPr>
                        <a:t>Listening</a:t>
                      </a:r>
                    </a:p>
                    <a:p>
                      <a:pPr marL="171450" lvl="0" indent="-171450">
                        <a:buFont typeface="Wingdings" pitchFamily="2" charset="2"/>
                        <a:buChar char="§"/>
                      </a:pPr>
                      <a:r>
                        <a:rPr lang="en-GB" sz="1200" kern="1200" dirty="0" smtClean="0">
                          <a:solidFill>
                            <a:schemeClr val="tx1"/>
                          </a:solidFill>
                          <a:effectLst/>
                          <a:latin typeface="+mn-lt"/>
                          <a:ea typeface="+mn-ea"/>
                          <a:cs typeface="+mn-cs"/>
                        </a:rPr>
                        <a:t>listen to </a:t>
                      </a:r>
                      <a:r>
                        <a:rPr lang="en-GB" sz="1200" b="1" kern="1200" dirty="0" smtClean="0">
                          <a:solidFill>
                            <a:schemeClr val="tx1"/>
                          </a:solidFill>
                          <a:effectLst/>
                          <a:latin typeface="+mn-lt"/>
                          <a:ea typeface="+mn-ea"/>
                          <a:cs typeface="+mn-cs"/>
                        </a:rPr>
                        <a:t>a variety of forms of spoken language </a:t>
                      </a:r>
                      <a:r>
                        <a:rPr lang="en-GB" sz="1200" kern="1200" dirty="0" smtClean="0">
                          <a:solidFill>
                            <a:schemeClr val="tx1"/>
                          </a:solidFill>
                          <a:effectLst/>
                          <a:latin typeface="+mn-lt"/>
                          <a:ea typeface="+mn-ea"/>
                          <a:cs typeface="+mn-cs"/>
                        </a:rPr>
                        <a:t>to obtain information and respond appropriately </a:t>
                      </a:r>
                    </a:p>
                    <a:p>
                      <a:pPr marL="171450" lvl="0" indent="-171450">
                        <a:buFont typeface="Wingdings" pitchFamily="2" charset="2"/>
                        <a:buChar char="§"/>
                      </a:pPr>
                      <a:r>
                        <a:rPr lang="en-GB" sz="1200" b="1" kern="1200" dirty="0" smtClean="0">
                          <a:solidFill>
                            <a:schemeClr val="tx1"/>
                          </a:solidFill>
                          <a:effectLst/>
                          <a:latin typeface="+mn-lt"/>
                          <a:ea typeface="+mn-ea"/>
                          <a:cs typeface="+mn-cs"/>
                        </a:rPr>
                        <a:t>transcribe</a:t>
                      </a:r>
                      <a:r>
                        <a:rPr lang="en-GB" sz="1200" kern="1200" dirty="0" smtClean="0">
                          <a:solidFill>
                            <a:schemeClr val="tx1"/>
                          </a:solidFill>
                          <a:effectLst/>
                          <a:latin typeface="+mn-lt"/>
                          <a:ea typeface="+mn-ea"/>
                          <a:cs typeface="+mn-cs"/>
                        </a:rPr>
                        <a:t> words and short sentences that they hear with increasing accuracy </a:t>
                      </a:r>
                    </a:p>
                    <a:p>
                      <a:pPr marL="0" lvl="0" indent="0">
                        <a:buFont typeface="Wingdings" pitchFamily="2" charset="2"/>
                        <a:buNone/>
                      </a:pPr>
                      <a:r>
                        <a:rPr lang="en-GB" sz="1200" kern="1200" dirty="0" smtClean="0">
                          <a:solidFill>
                            <a:schemeClr val="tx1"/>
                          </a:solidFill>
                          <a:effectLst/>
                          <a:latin typeface="+mn-lt"/>
                          <a:ea typeface="+mn-ea"/>
                          <a:cs typeface="+mn-cs"/>
                        </a:rPr>
                        <a:t>Speaking</a:t>
                      </a:r>
                    </a:p>
                    <a:p>
                      <a:pPr marL="171450" lvl="0" indent="-171450">
                        <a:buFont typeface="Wingdings" pitchFamily="2" charset="2"/>
                        <a:buChar char="§"/>
                      </a:pPr>
                      <a:r>
                        <a:rPr lang="en-GB" sz="1200" b="1" kern="1200" dirty="0" smtClean="0">
                          <a:solidFill>
                            <a:schemeClr val="tx1"/>
                          </a:solidFill>
                          <a:effectLst/>
                          <a:latin typeface="+mn-lt"/>
                          <a:ea typeface="+mn-ea"/>
                          <a:cs typeface="+mn-cs"/>
                        </a:rPr>
                        <a:t>initiate and develop conversations</a:t>
                      </a:r>
                      <a:r>
                        <a:rPr lang="en-GB" sz="1200" kern="1200" dirty="0" smtClean="0">
                          <a:solidFill>
                            <a:schemeClr val="tx1"/>
                          </a:solidFill>
                          <a:effectLst/>
                          <a:latin typeface="+mn-lt"/>
                          <a:ea typeface="+mn-ea"/>
                          <a:cs typeface="+mn-cs"/>
                        </a:rPr>
                        <a:t>, coping with unfamiliar language and unexpected responses, making use of important social conventions such as formal modes of address </a:t>
                      </a:r>
                    </a:p>
                    <a:p>
                      <a:pPr marL="171450" lvl="0" indent="-171450">
                        <a:buFont typeface="Wingdings" pitchFamily="2" charset="2"/>
                        <a:buChar char="§"/>
                      </a:pPr>
                      <a:r>
                        <a:rPr lang="en-GB" sz="1200" b="1" kern="1200" dirty="0" smtClean="0">
                          <a:solidFill>
                            <a:schemeClr val="tx1"/>
                          </a:solidFill>
                          <a:effectLst/>
                          <a:latin typeface="+mn-lt"/>
                          <a:ea typeface="+mn-ea"/>
                          <a:cs typeface="+mn-cs"/>
                        </a:rPr>
                        <a:t>express and develop ideas clearly</a:t>
                      </a:r>
                      <a:r>
                        <a:rPr lang="en-GB" sz="1200" kern="1200" dirty="0" smtClean="0">
                          <a:solidFill>
                            <a:schemeClr val="tx1"/>
                          </a:solidFill>
                          <a:effectLst/>
                          <a:latin typeface="+mn-lt"/>
                          <a:ea typeface="+mn-ea"/>
                          <a:cs typeface="+mn-cs"/>
                        </a:rPr>
                        <a:t> and with increasing accuracy, both orally and in writing </a:t>
                      </a:r>
                    </a:p>
                    <a:p>
                      <a:pPr marL="171450" lvl="0" indent="-171450">
                        <a:buFont typeface="Wingdings" pitchFamily="2" charset="2"/>
                        <a:buChar char="§"/>
                      </a:pPr>
                      <a:r>
                        <a:rPr lang="en-GB" sz="1200" b="1" kern="1200" dirty="0" smtClean="0">
                          <a:solidFill>
                            <a:schemeClr val="tx1"/>
                          </a:solidFill>
                          <a:effectLst/>
                          <a:latin typeface="+mn-lt"/>
                          <a:ea typeface="+mn-ea"/>
                          <a:cs typeface="+mn-cs"/>
                        </a:rPr>
                        <a:t>speak coherently and confidently, with increasingly accurate pronunciation and intonation </a:t>
                      </a:r>
                    </a:p>
                    <a:p>
                      <a:pPr marL="0" lvl="0" indent="0">
                        <a:buFont typeface="Wingdings" pitchFamily="2" charset="2"/>
                        <a:buNone/>
                      </a:pPr>
                      <a:r>
                        <a:rPr lang="en-GB" sz="1200" kern="1200" dirty="0" smtClean="0">
                          <a:solidFill>
                            <a:schemeClr val="tx1"/>
                          </a:solidFill>
                          <a:effectLst/>
                          <a:latin typeface="+mn-lt"/>
                          <a:ea typeface="+mn-ea"/>
                          <a:cs typeface="+mn-cs"/>
                        </a:rPr>
                        <a:t>Reading</a:t>
                      </a:r>
                    </a:p>
                    <a:p>
                      <a:pPr marL="171450" lvl="0" indent="-171450">
                        <a:buFont typeface="Wingdings" pitchFamily="2" charset="2"/>
                        <a:buChar char="§"/>
                      </a:pPr>
                      <a:r>
                        <a:rPr lang="en-GB" sz="1200" b="1" kern="1200" dirty="0" smtClean="0">
                          <a:solidFill>
                            <a:schemeClr val="tx1"/>
                          </a:solidFill>
                          <a:effectLst/>
                          <a:latin typeface="+mn-lt"/>
                          <a:ea typeface="+mn-ea"/>
                          <a:cs typeface="+mn-cs"/>
                        </a:rPr>
                        <a:t>read </a:t>
                      </a:r>
                      <a:r>
                        <a:rPr lang="en-GB" sz="1200" kern="1200" dirty="0" smtClean="0">
                          <a:solidFill>
                            <a:schemeClr val="tx1"/>
                          </a:solidFill>
                          <a:effectLst/>
                          <a:latin typeface="+mn-lt"/>
                          <a:ea typeface="+mn-ea"/>
                          <a:cs typeface="+mn-cs"/>
                        </a:rPr>
                        <a:t>and show comprehension of </a:t>
                      </a:r>
                      <a:r>
                        <a:rPr lang="en-GB" sz="1200" b="1" kern="1200" dirty="0" smtClean="0">
                          <a:solidFill>
                            <a:schemeClr val="tx1"/>
                          </a:solidFill>
                          <a:effectLst/>
                          <a:latin typeface="+mn-lt"/>
                          <a:ea typeface="+mn-ea"/>
                          <a:cs typeface="+mn-cs"/>
                        </a:rPr>
                        <a:t>original and adapted materials from a range of different sources,</a:t>
                      </a:r>
                      <a:r>
                        <a:rPr lang="en-GB" sz="1200" kern="1200" dirty="0" smtClean="0">
                          <a:solidFill>
                            <a:schemeClr val="tx1"/>
                          </a:solidFill>
                          <a:effectLst/>
                          <a:latin typeface="+mn-lt"/>
                          <a:ea typeface="+mn-ea"/>
                          <a:cs typeface="+mn-cs"/>
                        </a:rPr>
                        <a:t> understanding the purpose, important ideas and details, and </a:t>
                      </a:r>
                      <a:r>
                        <a:rPr lang="en-GB" sz="1200" b="1" kern="1200" dirty="0" smtClean="0">
                          <a:solidFill>
                            <a:schemeClr val="tx1"/>
                          </a:solidFill>
                          <a:effectLst/>
                          <a:latin typeface="+mn-lt"/>
                          <a:ea typeface="+mn-ea"/>
                          <a:cs typeface="+mn-cs"/>
                        </a:rPr>
                        <a:t>provide an accurate English translation of short, suitable material </a:t>
                      </a:r>
                    </a:p>
                    <a:p>
                      <a:pPr marL="171450" lvl="0" indent="-171450">
                        <a:buFont typeface="Wingdings" pitchFamily="2" charset="2"/>
                        <a:buChar char="§"/>
                      </a:pPr>
                      <a:r>
                        <a:rPr lang="en-GB" sz="1200" b="1" kern="1200" dirty="0" smtClean="0">
                          <a:solidFill>
                            <a:schemeClr val="tx1"/>
                          </a:solidFill>
                          <a:effectLst/>
                          <a:latin typeface="+mn-lt"/>
                          <a:ea typeface="+mn-ea"/>
                          <a:cs typeface="+mn-cs"/>
                        </a:rPr>
                        <a:t>read literary texts in the language, such as stories, songs, poems and letters, </a:t>
                      </a:r>
                      <a:r>
                        <a:rPr lang="en-GB" sz="1200" kern="1200" dirty="0" smtClean="0">
                          <a:solidFill>
                            <a:schemeClr val="tx1"/>
                          </a:solidFill>
                          <a:effectLst/>
                          <a:latin typeface="+mn-lt"/>
                          <a:ea typeface="+mn-ea"/>
                          <a:cs typeface="+mn-cs"/>
                        </a:rPr>
                        <a:t>to stimulate ideas, develop creative expression and expand understanding of the language and culture </a:t>
                      </a:r>
                    </a:p>
                    <a:p>
                      <a:pPr marL="0" lvl="0" indent="0">
                        <a:buFont typeface="Wingdings" pitchFamily="2" charset="2"/>
                        <a:buNone/>
                      </a:pPr>
                      <a:r>
                        <a:rPr lang="en-GB" sz="1200" kern="1200" dirty="0" smtClean="0">
                          <a:solidFill>
                            <a:schemeClr val="tx1"/>
                          </a:solidFill>
                          <a:effectLst/>
                          <a:latin typeface="+mn-lt"/>
                          <a:ea typeface="+mn-ea"/>
                          <a:cs typeface="+mn-cs"/>
                        </a:rPr>
                        <a:t>Writing</a:t>
                      </a:r>
                    </a:p>
                    <a:p>
                      <a:pPr marL="171450" lvl="0" indent="-171450">
                        <a:buFont typeface="Wingdings" pitchFamily="2" charset="2"/>
                        <a:buChar char="§"/>
                      </a:pPr>
                      <a:r>
                        <a:rPr lang="en-GB" sz="1200" b="1" kern="1200" dirty="0" smtClean="0">
                          <a:solidFill>
                            <a:schemeClr val="tx1"/>
                          </a:solidFill>
                          <a:effectLst/>
                          <a:latin typeface="+mn-lt"/>
                          <a:ea typeface="+mn-ea"/>
                          <a:cs typeface="+mn-cs"/>
                        </a:rPr>
                        <a:t>write prose using an increasingly wide range of grammar and vocabulary, write creatively to express their own ideas and opinions, and translate short written text accurately into the foreign language.</a:t>
                      </a:r>
                    </a:p>
                    <a:p>
                      <a:pPr marL="0" lvl="0" indent="0">
                        <a:buFont typeface="Wingdings" pitchFamily="2" charset="2"/>
                        <a:buNone/>
                      </a:pPr>
                      <a:r>
                        <a:rPr lang="en-GB" sz="1200" kern="1200" dirty="0" smtClean="0">
                          <a:solidFill>
                            <a:schemeClr val="tx1"/>
                          </a:solidFill>
                          <a:effectLst/>
                          <a:latin typeface="+mn-lt"/>
                          <a:ea typeface="+mn-ea"/>
                          <a:cs typeface="+mn-cs"/>
                        </a:rPr>
                        <a:t>Grammar</a:t>
                      </a:r>
                    </a:p>
                    <a:p>
                      <a:pPr marL="171450" lvl="0" indent="-171450">
                        <a:buFont typeface="Wingdings" pitchFamily="2" charset="2"/>
                        <a:buChar char="§"/>
                      </a:pPr>
                      <a:r>
                        <a:rPr lang="en-GB" sz="1200" b="1" kern="1200" dirty="0" smtClean="0">
                          <a:solidFill>
                            <a:schemeClr val="tx1"/>
                          </a:solidFill>
                          <a:effectLst/>
                          <a:latin typeface="+mn-lt"/>
                          <a:ea typeface="+mn-ea"/>
                          <a:cs typeface="+mn-cs"/>
                        </a:rPr>
                        <a:t>identify and use tenses </a:t>
                      </a:r>
                      <a:r>
                        <a:rPr lang="en-GB" sz="1200" kern="1200" dirty="0" smtClean="0">
                          <a:solidFill>
                            <a:schemeClr val="tx1"/>
                          </a:solidFill>
                          <a:effectLst/>
                          <a:latin typeface="+mn-lt"/>
                          <a:ea typeface="+mn-ea"/>
                          <a:cs typeface="+mn-cs"/>
                        </a:rPr>
                        <a:t>or other structures which convey the present, past, and future as appropriate to the language being studied </a:t>
                      </a:r>
                    </a:p>
                    <a:p>
                      <a:pPr marL="171450" lvl="0" indent="-171450">
                        <a:buFont typeface="Wingdings" pitchFamily="2" charset="2"/>
                        <a:buChar char="§"/>
                      </a:pPr>
                      <a:r>
                        <a:rPr lang="en-GB" sz="1200" kern="1200" dirty="0" smtClean="0">
                          <a:solidFill>
                            <a:schemeClr val="tx1"/>
                          </a:solidFill>
                          <a:effectLst/>
                          <a:latin typeface="+mn-lt"/>
                          <a:ea typeface="+mn-ea"/>
                          <a:cs typeface="+mn-cs"/>
                        </a:rPr>
                        <a:t>use and manipulate a </a:t>
                      </a:r>
                      <a:r>
                        <a:rPr lang="en-GB" sz="1200" b="1" kern="1200" dirty="0" smtClean="0">
                          <a:solidFill>
                            <a:schemeClr val="tx1"/>
                          </a:solidFill>
                          <a:effectLst/>
                          <a:latin typeface="+mn-lt"/>
                          <a:ea typeface="+mn-ea"/>
                          <a:cs typeface="+mn-cs"/>
                        </a:rPr>
                        <a:t>variety of key grammatical structures </a:t>
                      </a:r>
                      <a:r>
                        <a:rPr lang="en-GB" sz="1200" kern="1200" dirty="0" smtClean="0">
                          <a:solidFill>
                            <a:schemeClr val="tx1"/>
                          </a:solidFill>
                          <a:effectLst/>
                          <a:latin typeface="+mn-lt"/>
                          <a:ea typeface="+mn-ea"/>
                          <a:cs typeface="+mn-cs"/>
                        </a:rPr>
                        <a:t>and patterns, </a:t>
                      </a:r>
                      <a:r>
                        <a:rPr lang="en-GB" sz="1200" b="1" kern="1200" dirty="0" smtClean="0">
                          <a:solidFill>
                            <a:schemeClr val="tx1"/>
                          </a:solidFill>
                          <a:effectLst/>
                          <a:latin typeface="+mn-lt"/>
                          <a:ea typeface="+mn-ea"/>
                          <a:cs typeface="+mn-cs"/>
                        </a:rPr>
                        <a:t>including voices and moods</a:t>
                      </a:r>
                      <a:r>
                        <a:rPr lang="en-GB" sz="1200" kern="1200" dirty="0" smtClean="0">
                          <a:solidFill>
                            <a:schemeClr val="tx1"/>
                          </a:solidFill>
                          <a:effectLst/>
                          <a:latin typeface="+mn-lt"/>
                          <a:ea typeface="+mn-ea"/>
                          <a:cs typeface="+mn-cs"/>
                        </a:rPr>
                        <a:t>, as appropriate </a:t>
                      </a:r>
                    </a:p>
                    <a:p>
                      <a:pPr marL="171450" lvl="0" indent="-171450">
                        <a:buFont typeface="Wingdings" pitchFamily="2" charset="2"/>
                        <a:buChar char="§"/>
                      </a:pPr>
                      <a:r>
                        <a:rPr lang="en-GB" sz="1200" kern="1200" dirty="0" smtClean="0">
                          <a:solidFill>
                            <a:schemeClr val="tx1"/>
                          </a:solidFill>
                          <a:effectLst/>
                          <a:latin typeface="+mn-lt"/>
                          <a:ea typeface="+mn-ea"/>
                          <a:cs typeface="+mn-cs"/>
                        </a:rPr>
                        <a:t>develop and </a:t>
                      </a:r>
                      <a:r>
                        <a:rPr lang="en-GB" sz="1200" b="1" kern="1200" dirty="0" smtClean="0">
                          <a:solidFill>
                            <a:schemeClr val="tx1"/>
                          </a:solidFill>
                          <a:effectLst/>
                          <a:latin typeface="+mn-lt"/>
                          <a:ea typeface="+mn-ea"/>
                          <a:cs typeface="+mn-cs"/>
                        </a:rPr>
                        <a:t>use a wide-ranging and deepening vocabulary </a:t>
                      </a:r>
                      <a:r>
                        <a:rPr lang="en-GB" sz="1200" kern="1200" dirty="0" smtClean="0">
                          <a:solidFill>
                            <a:schemeClr val="tx1"/>
                          </a:solidFill>
                          <a:effectLst/>
                          <a:latin typeface="+mn-lt"/>
                          <a:ea typeface="+mn-ea"/>
                          <a:cs typeface="+mn-cs"/>
                        </a:rPr>
                        <a:t>that goes beyond their immediate needs and interests, allowing them to give and justify opinions and take part in discussion about wider issues </a:t>
                      </a:r>
                    </a:p>
                    <a:p>
                      <a:pPr marL="171450" lvl="0" indent="-171450">
                        <a:buFont typeface="Wingdings" pitchFamily="2" charset="2"/>
                        <a:buChar char="§"/>
                      </a:pPr>
                      <a:r>
                        <a:rPr lang="en-GB" sz="1200" kern="1200" dirty="0" smtClean="0">
                          <a:solidFill>
                            <a:schemeClr val="tx1"/>
                          </a:solidFill>
                          <a:effectLst/>
                          <a:latin typeface="+mn-lt"/>
                          <a:ea typeface="+mn-ea"/>
                          <a:cs typeface="+mn-cs"/>
                        </a:rPr>
                        <a:t>use accurate grammar, spelling and punctuation.</a:t>
                      </a:r>
                    </a:p>
                  </a:txBody>
                  <a:tcPr>
                    <a:solidFill>
                      <a:schemeClr val="accent4">
                        <a:lumMod val="40000"/>
                        <a:lumOff val="60000"/>
                      </a:schemeClr>
                    </a:solidFill>
                  </a:tcPr>
                </a:tc>
              </a:tr>
            </a:tbl>
          </a:graphicData>
        </a:graphic>
      </p:graphicFrame>
    </p:spTree>
    <p:extLst>
      <p:ext uri="{BB962C8B-B14F-4D97-AF65-F5344CB8AC3E}">
        <p14:creationId xmlns:p14="http://schemas.microsoft.com/office/powerpoint/2010/main" val="1881762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E</a:t>
            </a:r>
            <a:r>
              <a:rPr lang="en-GB" sz="4000" b="1" dirty="0" smtClean="0"/>
              <a:t>ssentials of </a:t>
            </a:r>
            <a:r>
              <a:rPr lang="en-GB" sz="4000" b="1" dirty="0" smtClean="0"/>
              <a:t>the KS3/4 </a:t>
            </a:r>
            <a:r>
              <a:rPr lang="en-GB" sz="4000" b="1" dirty="0" smtClean="0"/>
              <a:t>curriculum</a:t>
            </a:r>
            <a:endParaRPr lang="en-GB" sz="4000" b="1" dirty="0"/>
          </a:p>
        </p:txBody>
      </p:sp>
      <p:sp>
        <p:nvSpPr>
          <p:cNvPr id="3" name="Content Placeholder 2"/>
          <p:cNvSpPr>
            <a:spLocks noGrp="1"/>
          </p:cNvSpPr>
          <p:nvPr>
            <p:ph idx="1"/>
          </p:nvPr>
        </p:nvSpPr>
        <p:spPr/>
        <p:txBody>
          <a:bodyPr>
            <a:normAutofit/>
          </a:bodyPr>
          <a:lstStyle/>
          <a:p>
            <a:r>
              <a:rPr lang="en-GB" sz="3200" dirty="0" smtClean="0"/>
              <a:t>Long-term memory </a:t>
            </a:r>
          </a:p>
          <a:p>
            <a:r>
              <a:rPr lang="en-GB" sz="3200" dirty="0" smtClean="0"/>
              <a:t>Verb knowledge and creative application </a:t>
            </a:r>
            <a:endParaRPr lang="en-GB" sz="3200" dirty="0"/>
          </a:p>
          <a:p>
            <a:r>
              <a:rPr lang="en-GB" sz="3200" dirty="0" smtClean="0"/>
              <a:t>Accuracy (attention to detail in understanding and use)</a:t>
            </a:r>
          </a:p>
          <a:p>
            <a:r>
              <a:rPr lang="en-GB" sz="3200" dirty="0" smtClean="0"/>
              <a:t>Reading and listening skills</a:t>
            </a:r>
          </a:p>
          <a:p>
            <a:r>
              <a:rPr lang="en-GB" sz="3200" dirty="0" smtClean="0"/>
              <a:t>Speaking (without support)</a:t>
            </a:r>
          </a:p>
          <a:p>
            <a:r>
              <a:rPr lang="en-GB" sz="3200" dirty="0" smtClean="0"/>
              <a:t>Writing (without support)</a:t>
            </a:r>
            <a:endParaRPr lang="en-GB" sz="3200" dirty="0"/>
          </a:p>
        </p:txBody>
      </p:sp>
    </p:spTree>
    <p:extLst>
      <p:ext uri="{BB962C8B-B14F-4D97-AF65-F5344CB8AC3E}">
        <p14:creationId xmlns:p14="http://schemas.microsoft.com/office/powerpoint/2010/main" val="3072991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w Cen MT" panose="020B0602020104020603" pitchFamily="34" charset="0"/>
              </a:rPr>
              <a:t>Identification</a:t>
            </a:r>
            <a:endParaRPr lang="en-GB" dirty="0">
              <a:latin typeface="Tw Cen MT" panose="020B0602020104020603" pitchFamily="34" charset="0"/>
            </a:endParaRPr>
          </a:p>
        </p:txBody>
      </p:sp>
      <p:sp>
        <p:nvSpPr>
          <p:cNvPr id="3" name="Content Placeholder 2"/>
          <p:cNvSpPr>
            <a:spLocks noGrp="1"/>
          </p:cNvSpPr>
          <p:nvPr>
            <p:ph idx="1"/>
          </p:nvPr>
        </p:nvSpPr>
        <p:spPr>
          <a:xfrm>
            <a:off x="628650" y="1386514"/>
            <a:ext cx="7886700" cy="5016842"/>
          </a:xfrm>
        </p:spPr>
        <p:txBody>
          <a:bodyPr>
            <a:normAutofit fontScale="92500" lnSpcReduction="10000"/>
          </a:bodyPr>
          <a:lstStyle/>
          <a:p>
            <a:pPr>
              <a:buFont typeface="Wingdings" panose="05000000000000000000" pitchFamily="2" charset="2"/>
              <a:buChar char="§"/>
            </a:pPr>
            <a:r>
              <a:rPr lang="en-GB" dirty="0" smtClean="0">
                <a:latin typeface="Tw Cen MT" panose="020B0602020104020603" pitchFamily="34" charset="0"/>
              </a:rPr>
              <a:t>Students cannot learn every word to the point where they can use it independently and accurately in their own production.</a:t>
            </a:r>
          </a:p>
          <a:p>
            <a:pPr>
              <a:buFont typeface="Wingdings" panose="05000000000000000000" pitchFamily="2" charset="2"/>
              <a:buChar char="§"/>
            </a:pPr>
            <a:r>
              <a:rPr lang="en-GB" dirty="0" smtClean="0">
                <a:latin typeface="Tw Cen MT" panose="020B0602020104020603" pitchFamily="34" charset="0"/>
              </a:rPr>
              <a:t>We therefore need to identify clearly the language that is most important for them to know for productive use, i.e. words that they cannot do without for sentence-building in several contexts.</a:t>
            </a:r>
          </a:p>
          <a:p>
            <a:pPr>
              <a:buFont typeface="Wingdings" panose="05000000000000000000" pitchFamily="2" charset="2"/>
              <a:buChar char="§"/>
            </a:pPr>
            <a:r>
              <a:rPr lang="en-GB" dirty="0" smtClean="0">
                <a:latin typeface="Tw Cen MT" panose="020B0602020104020603" pitchFamily="34" charset="0"/>
              </a:rPr>
              <a:t>There will be another raft of words that students will know the meaning of; these will often be cognates, but not always.</a:t>
            </a:r>
          </a:p>
          <a:p>
            <a:pPr>
              <a:buFont typeface="Wingdings" panose="05000000000000000000" pitchFamily="2" charset="2"/>
              <a:buChar char="§"/>
            </a:pPr>
            <a:r>
              <a:rPr lang="en-GB" dirty="0" smtClean="0">
                <a:latin typeface="Tw Cen MT" panose="020B0602020104020603" pitchFamily="34" charset="0"/>
              </a:rPr>
              <a:t>Students also need to be taught to use ‘word families’; to recognise the root of a word in a different form, and to be able to infer its meaning from the surrounding words in the sentence.</a:t>
            </a:r>
            <a:endParaRPr lang="en-GB" dirty="0">
              <a:latin typeface="Tw Cen MT" panose="020B0602020104020603" pitchFamily="34" charset="0"/>
            </a:endParaRPr>
          </a:p>
        </p:txBody>
      </p:sp>
    </p:spTree>
    <p:extLst>
      <p:ext uri="{BB962C8B-B14F-4D97-AF65-F5344CB8AC3E}">
        <p14:creationId xmlns:p14="http://schemas.microsoft.com/office/powerpoint/2010/main" val="49891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Task 1</a:t>
            </a:r>
            <a:endParaRPr lang="en-GB" dirty="0"/>
          </a:p>
        </p:txBody>
      </p:sp>
      <p:sp>
        <p:nvSpPr>
          <p:cNvPr id="5" name="Text Placeholder 4"/>
          <p:cNvSpPr>
            <a:spLocks noGrp="1"/>
          </p:cNvSpPr>
          <p:nvPr>
            <p:ph type="body" idx="1"/>
          </p:nvPr>
        </p:nvSpPr>
        <p:spPr/>
        <p:txBody>
          <a:bodyPr/>
          <a:lstStyle/>
          <a:p>
            <a:r>
              <a:rPr lang="en-GB" dirty="0" smtClean="0"/>
              <a:t>Look at the Y10 writing exam paper.  Note the language that is needed (in the language you teach) to complete the tasks.</a:t>
            </a:r>
            <a:endParaRPr lang="en-GB" dirty="0"/>
          </a:p>
        </p:txBody>
      </p:sp>
      <p:pic>
        <p:nvPicPr>
          <p:cNvPr id="6" name="Picture 5"/>
          <p:cNvPicPr>
            <a:picLocks noChangeAspect="1"/>
          </p:cNvPicPr>
          <p:nvPr/>
        </p:nvPicPr>
        <p:blipFill>
          <a:blip r:embed="rId3"/>
          <a:stretch>
            <a:fillRect/>
          </a:stretch>
        </p:blipFill>
        <p:spPr>
          <a:xfrm>
            <a:off x="1079544" y="209144"/>
            <a:ext cx="7431044" cy="3320254"/>
          </a:xfrm>
          <a:prstGeom prst="rect">
            <a:avLst/>
          </a:prstGeom>
        </p:spPr>
      </p:pic>
    </p:spTree>
    <p:extLst>
      <p:ext uri="{BB962C8B-B14F-4D97-AF65-F5344CB8AC3E}">
        <p14:creationId xmlns:p14="http://schemas.microsoft.com/office/powerpoint/2010/main" val="1006002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5373" y="164757"/>
            <a:ext cx="3056238" cy="766119"/>
          </a:xfrm>
          <a:prstGeom prst="rect">
            <a:avLst/>
          </a:prstGeom>
          <a:noFill/>
        </p:spPr>
        <p:txBody>
          <a:bodyPr wrap="square" rtlCol="0">
            <a:spAutoFit/>
          </a:bodyPr>
          <a:lstStyle/>
          <a:p>
            <a:endParaRPr lang="en-GB" dirty="0"/>
          </a:p>
        </p:txBody>
      </p:sp>
      <p:pic>
        <p:nvPicPr>
          <p:cNvPr id="2" name="Picture 1"/>
          <p:cNvPicPr>
            <a:picLocks noChangeAspect="1"/>
          </p:cNvPicPr>
          <p:nvPr/>
        </p:nvPicPr>
        <p:blipFill>
          <a:blip r:embed="rId2"/>
          <a:stretch>
            <a:fillRect/>
          </a:stretch>
        </p:blipFill>
        <p:spPr>
          <a:xfrm>
            <a:off x="31433" y="480447"/>
            <a:ext cx="4465917" cy="6059838"/>
          </a:xfrm>
          <a:prstGeom prst="rect">
            <a:avLst/>
          </a:prstGeom>
        </p:spPr>
      </p:pic>
      <p:pic>
        <p:nvPicPr>
          <p:cNvPr id="3" name="Picture 2"/>
          <p:cNvPicPr>
            <a:picLocks noChangeAspect="1"/>
          </p:cNvPicPr>
          <p:nvPr/>
        </p:nvPicPr>
        <p:blipFill>
          <a:blip r:embed="rId3"/>
          <a:stretch>
            <a:fillRect/>
          </a:stretch>
        </p:blipFill>
        <p:spPr>
          <a:xfrm>
            <a:off x="4644120" y="480447"/>
            <a:ext cx="4499880" cy="6059838"/>
          </a:xfrm>
          <a:prstGeom prst="rect">
            <a:avLst/>
          </a:prstGeom>
        </p:spPr>
      </p:pic>
      <p:sp>
        <p:nvSpPr>
          <p:cNvPr id="4" name="TextBox 3"/>
          <p:cNvSpPr txBox="1"/>
          <p:nvPr/>
        </p:nvSpPr>
        <p:spPr>
          <a:xfrm>
            <a:off x="861848" y="4572000"/>
            <a:ext cx="3111062" cy="369332"/>
          </a:xfrm>
          <a:prstGeom prst="rect">
            <a:avLst/>
          </a:prstGeom>
          <a:noFill/>
        </p:spPr>
        <p:txBody>
          <a:bodyPr wrap="square" rtlCol="0">
            <a:spAutoFit/>
          </a:bodyPr>
          <a:lstStyle/>
          <a:p>
            <a:r>
              <a:rPr lang="en-GB" dirty="0" err="1" smtClean="0">
                <a:solidFill>
                  <a:srgbClr val="FF0066"/>
                </a:solidFill>
              </a:rPr>
              <a:t>Es</a:t>
            </a:r>
            <a:r>
              <a:rPr lang="en-GB" dirty="0" smtClean="0">
                <a:solidFill>
                  <a:srgbClr val="FF0066"/>
                </a:solidFill>
              </a:rPr>
              <a:t> </a:t>
            </a:r>
            <a:r>
              <a:rPr lang="en-GB" dirty="0" err="1" smtClean="0">
                <a:solidFill>
                  <a:srgbClr val="FF0066"/>
                </a:solidFill>
              </a:rPr>
              <a:t>verano</a:t>
            </a:r>
            <a:r>
              <a:rPr lang="en-GB" dirty="0" smtClean="0">
                <a:solidFill>
                  <a:srgbClr val="FF0066"/>
                </a:solidFill>
              </a:rPr>
              <a:t> y </a:t>
            </a:r>
            <a:r>
              <a:rPr lang="en-GB" dirty="0" err="1" smtClean="0">
                <a:solidFill>
                  <a:srgbClr val="FF0066"/>
                </a:solidFill>
              </a:rPr>
              <a:t>hace</a:t>
            </a:r>
            <a:r>
              <a:rPr lang="en-GB" dirty="0" smtClean="0">
                <a:solidFill>
                  <a:srgbClr val="FF0066"/>
                </a:solidFill>
              </a:rPr>
              <a:t> sol.</a:t>
            </a:r>
            <a:endParaRPr lang="en-GB" dirty="0">
              <a:solidFill>
                <a:srgbClr val="FF0066"/>
              </a:solidFill>
            </a:endParaRPr>
          </a:p>
        </p:txBody>
      </p:sp>
      <p:sp>
        <p:nvSpPr>
          <p:cNvPr id="7" name="TextBox 6"/>
          <p:cNvSpPr txBox="1"/>
          <p:nvPr/>
        </p:nvSpPr>
        <p:spPr>
          <a:xfrm>
            <a:off x="861847" y="3876657"/>
            <a:ext cx="3402791" cy="369332"/>
          </a:xfrm>
          <a:prstGeom prst="rect">
            <a:avLst/>
          </a:prstGeom>
          <a:noFill/>
        </p:spPr>
        <p:txBody>
          <a:bodyPr wrap="square" rtlCol="0">
            <a:spAutoFit/>
          </a:bodyPr>
          <a:lstStyle/>
          <a:p>
            <a:r>
              <a:rPr lang="en-GB" dirty="0" smtClean="0">
                <a:solidFill>
                  <a:srgbClr val="FF0066"/>
                </a:solidFill>
              </a:rPr>
              <a:t>Hay un camping con </a:t>
            </a:r>
            <a:r>
              <a:rPr lang="en-GB" dirty="0" err="1" smtClean="0">
                <a:solidFill>
                  <a:srgbClr val="FF0066"/>
                </a:solidFill>
              </a:rPr>
              <a:t>una</a:t>
            </a:r>
            <a:r>
              <a:rPr lang="en-GB" dirty="0" smtClean="0">
                <a:solidFill>
                  <a:srgbClr val="FF0066"/>
                </a:solidFill>
              </a:rPr>
              <a:t> </a:t>
            </a:r>
            <a:r>
              <a:rPr lang="en-GB" dirty="0" err="1" smtClean="0">
                <a:solidFill>
                  <a:srgbClr val="FF0066"/>
                </a:solidFill>
              </a:rPr>
              <a:t>familia</a:t>
            </a:r>
            <a:r>
              <a:rPr lang="en-GB" dirty="0" smtClean="0">
                <a:solidFill>
                  <a:srgbClr val="FF0066"/>
                </a:solidFill>
              </a:rPr>
              <a:t>.</a:t>
            </a:r>
            <a:endParaRPr lang="en-GB" dirty="0">
              <a:solidFill>
                <a:srgbClr val="FF0066"/>
              </a:solidFill>
            </a:endParaRPr>
          </a:p>
        </p:txBody>
      </p:sp>
      <p:sp>
        <p:nvSpPr>
          <p:cNvPr id="8" name="TextBox 7"/>
          <p:cNvSpPr txBox="1"/>
          <p:nvPr/>
        </p:nvSpPr>
        <p:spPr>
          <a:xfrm>
            <a:off x="861847" y="5208471"/>
            <a:ext cx="3111062" cy="369332"/>
          </a:xfrm>
          <a:prstGeom prst="rect">
            <a:avLst/>
          </a:prstGeom>
          <a:noFill/>
        </p:spPr>
        <p:txBody>
          <a:bodyPr wrap="square" rtlCol="0">
            <a:spAutoFit/>
          </a:bodyPr>
          <a:lstStyle/>
          <a:p>
            <a:r>
              <a:rPr lang="en-GB" dirty="0" smtClean="0">
                <a:solidFill>
                  <a:srgbClr val="FF0066"/>
                </a:solidFill>
              </a:rPr>
              <a:t>Un </a:t>
            </a:r>
            <a:r>
              <a:rPr lang="en-GB" dirty="0" err="1" smtClean="0">
                <a:solidFill>
                  <a:srgbClr val="FF0066"/>
                </a:solidFill>
              </a:rPr>
              <a:t>chico</a:t>
            </a:r>
            <a:r>
              <a:rPr lang="en-GB" dirty="0" smtClean="0">
                <a:solidFill>
                  <a:srgbClr val="FF0066"/>
                </a:solidFill>
              </a:rPr>
              <a:t> </a:t>
            </a:r>
            <a:r>
              <a:rPr lang="en-GB" dirty="0" err="1" smtClean="0">
                <a:solidFill>
                  <a:srgbClr val="FF0066"/>
                </a:solidFill>
              </a:rPr>
              <a:t>monta</a:t>
            </a:r>
            <a:r>
              <a:rPr lang="en-GB" dirty="0" smtClean="0">
                <a:solidFill>
                  <a:srgbClr val="FF0066"/>
                </a:solidFill>
              </a:rPr>
              <a:t> </a:t>
            </a:r>
            <a:r>
              <a:rPr lang="en-GB" dirty="0" err="1" smtClean="0">
                <a:solidFill>
                  <a:srgbClr val="FF0066"/>
                </a:solidFill>
              </a:rPr>
              <a:t>en</a:t>
            </a:r>
            <a:r>
              <a:rPr lang="en-GB" dirty="0" smtClean="0">
                <a:solidFill>
                  <a:srgbClr val="FF0066"/>
                </a:solidFill>
              </a:rPr>
              <a:t> </a:t>
            </a:r>
            <a:r>
              <a:rPr lang="en-GB" dirty="0" err="1" smtClean="0">
                <a:solidFill>
                  <a:srgbClr val="FF0066"/>
                </a:solidFill>
              </a:rPr>
              <a:t>bici</a:t>
            </a:r>
            <a:r>
              <a:rPr lang="en-GB" dirty="0" smtClean="0">
                <a:solidFill>
                  <a:srgbClr val="FF0066"/>
                </a:solidFill>
              </a:rPr>
              <a:t>.</a:t>
            </a:r>
            <a:endParaRPr lang="en-GB" dirty="0">
              <a:solidFill>
                <a:srgbClr val="FF0066"/>
              </a:solidFill>
            </a:endParaRPr>
          </a:p>
        </p:txBody>
      </p:sp>
      <p:sp>
        <p:nvSpPr>
          <p:cNvPr id="9" name="TextBox 8"/>
          <p:cNvSpPr txBox="1"/>
          <p:nvPr/>
        </p:nvSpPr>
        <p:spPr>
          <a:xfrm>
            <a:off x="861847" y="5903814"/>
            <a:ext cx="3111062" cy="369332"/>
          </a:xfrm>
          <a:prstGeom prst="rect">
            <a:avLst/>
          </a:prstGeom>
          <a:noFill/>
        </p:spPr>
        <p:txBody>
          <a:bodyPr wrap="square" rtlCol="0">
            <a:spAutoFit/>
          </a:bodyPr>
          <a:lstStyle/>
          <a:p>
            <a:r>
              <a:rPr lang="en-GB" dirty="0" err="1" smtClean="0">
                <a:solidFill>
                  <a:srgbClr val="FF0066"/>
                </a:solidFill>
              </a:rPr>
              <a:t>Están</a:t>
            </a:r>
            <a:r>
              <a:rPr lang="en-GB" dirty="0" smtClean="0">
                <a:solidFill>
                  <a:srgbClr val="FF0066"/>
                </a:solidFill>
              </a:rPr>
              <a:t> de </a:t>
            </a:r>
            <a:r>
              <a:rPr lang="en-GB" dirty="0" err="1" smtClean="0">
                <a:solidFill>
                  <a:srgbClr val="FF0066"/>
                </a:solidFill>
              </a:rPr>
              <a:t>vacaciones</a:t>
            </a:r>
            <a:r>
              <a:rPr lang="en-GB" dirty="0" smtClean="0">
                <a:solidFill>
                  <a:srgbClr val="FF0066"/>
                </a:solidFill>
              </a:rPr>
              <a:t>.</a:t>
            </a:r>
            <a:endParaRPr lang="en-GB" dirty="0">
              <a:solidFill>
                <a:srgbClr val="FF0066"/>
              </a:solidFill>
            </a:endParaRPr>
          </a:p>
        </p:txBody>
      </p:sp>
      <p:sp>
        <p:nvSpPr>
          <p:cNvPr id="10" name="TextBox 9"/>
          <p:cNvSpPr txBox="1"/>
          <p:nvPr/>
        </p:nvSpPr>
        <p:spPr>
          <a:xfrm>
            <a:off x="4910052" y="3437386"/>
            <a:ext cx="3402791" cy="369332"/>
          </a:xfrm>
          <a:prstGeom prst="rect">
            <a:avLst/>
          </a:prstGeom>
          <a:noFill/>
        </p:spPr>
        <p:txBody>
          <a:bodyPr wrap="square" rtlCol="0">
            <a:spAutoFit/>
          </a:bodyPr>
          <a:lstStyle/>
          <a:p>
            <a:r>
              <a:rPr lang="en-GB" dirty="0" smtClean="0">
                <a:solidFill>
                  <a:srgbClr val="FF0066"/>
                </a:solidFill>
              </a:rPr>
              <a:t>¡</a:t>
            </a:r>
            <a:r>
              <a:rPr lang="en-GB" dirty="0" err="1" smtClean="0">
                <a:solidFill>
                  <a:srgbClr val="FF0066"/>
                </a:solidFill>
              </a:rPr>
              <a:t>Hola</a:t>
            </a:r>
            <a:r>
              <a:rPr lang="en-GB" dirty="0" smtClean="0">
                <a:solidFill>
                  <a:srgbClr val="FF0066"/>
                </a:solidFill>
              </a:rPr>
              <a:t>! ¿</a:t>
            </a:r>
            <a:r>
              <a:rPr lang="en-GB" dirty="0" err="1" smtClean="0">
                <a:solidFill>
                  <a:srgbClr val="FF0066"/>
                </a:solidFill>
              </a:rPr>
              <a:t>Qué</a:t>
            </a:r>
            <a:r>
              <a:rPr lang="en-GB" dirty="0" smtClean="0">
                <a:solidFill>
                  <a:srgbClr val="FF0066"/>
                </a:solidFill>
              </a:rPr>
              <a:t> </a:t>
            </a:r>
            <a:r>
              <a:rPr lang="en-GB" dirty="0" err="1" smtClean="0">
                <a:solidFill>
                  <a:srgbClr val="FF0066"/>
                </a:solidFill>
              </a:rPr>
              <a:t>tal</a:t>
            </a:r>
            <a:r>
              <a:rPr lang="en-GB" dirty="0" smtClean="0">
                <a:solidFill>
                  <a:srgbClr val="FF0066"/>
                </a:solidFill>
              </a:rPr>
              <a:t>?</a:t>
            </a:r>
            <a:endParaRPr lang="en-GB" dirty="0">
              <a:solidFill>
                <a:srgbClr val="FF0066"/>
              </a:solidFill>
            </a:endParaRPr>
          </a:p>
        </p:txBody>
      </p:sp>
      <p:sp>
        <p:nvSpPr>
          <p:cNvPr id="11" name="TextBox 10"/>
          <p:cNvSpPr txBox="1"/>
          <p:nvPr/>
        </p:nvSpPr>
        <p:spPr>
          <a:xfrm>
            <a:off x="4910051" y="3691991"/>
            <a:ext cx="3997660" cy="646331"/>
          </a:xfrm>
          <a:prstGeom prst="rect">
            <a:avLst/>
          </a:prstGeom>
          <a:noFill/>
        </p:spPr>
        <p:txBody>
          <a:bodyPr wrap="square" rtlCol="0">
            <a:spAutoFit/>
          </a:bodyPr>
          <a:lstStyle/>
          <a:p>
            <a:r>
              <a:rPr lang="en-GB" dirty="0" err="1" smtClean="0">
                <a:solidFill>
                  <a:srgbClr val="FF0066"/>
                </a:solidFill>
              </a:rPr>
              <a:t>Mi</a:t>
            </a:r>
            <a:r>
              <a:rPr lang="en-GB" dirty="0" smtClean="0">
                <a:solidFill>
                  <a:srgbClr val="FF0066"/>
                </a:solidFill>
              </a:rPr>
              <a:t> </a:t>
            </a:r>
            <a:r>
              <a:rPr lang="en-GB" dirty="0" err="1" smtClean="0">
                <a:solidFill>
                  <a:srgbClr val="FF0066"/>
                </a:solidFill>
              </a:rPr>
              <a:t>insti</a:t>
            </a:r>
            <a:r>
              <a:rPr lang="en-GB" dirty="0" smtClean="0">
                <a:solidFill>
                  <a:srgbClr val="FF0066"/>
                </a:solidFill>
              </a:rPr>
              <a:t> </a:t>
            </a:r>
            <a:r>
              <a:rPr lang="en-GB" dirty="0" err="1" smtClean="0">
                <a:solidFill>
                  <a:srgbClr val="FF0066"/>
                </a:solidFill>
              </a:rPr>
              <a:t>está</a:t>
            </a:r>
            <a:r>
              <a:rPr lang="en-GB" dirty="0" smtClean="0">
                <a:solidFill>
                  <a:srgbClr val="FF0066"/>
                </a:solidFill>
              </a:rPr>
              <a:t> </a:t>
            </a:r>
            <a:r>
              <a:rPr lang="en-GB" dirty="0" err="1" smtClean="0">
                <a:solidFill>
                  <a:srgbClr val="FF0066"/>
                </a:solidFill>
              </a:rPr>
              <a:t>bastante</a:t>
            </a:r>
            <a:r>
              <a:rPr lang="en-GB" dirty="0" smtClean="0">
                <a:solidFill>
                  <a:srgbClr val="FF0066"/>
                </a:solidFill>
              </a:rPr>
              <a:t> </a:t>
            </a:r>
            <a:r>
              <a:rPr lang="en-GB" dirty="0" err="1" smtClean="0">
                <a:solidFill>
                  <a:srgbClr val="FF0066"/>
                </a:solidFill>
              </a:rPr>
              <a:t>lejos</a:t>
            </a:r>
            <a:r>
              <a:rPr lang="en-GB" dirty="0" smtClean="0">
                <a:solidFill>
                  <a:srgbClr val="FF0066"/>
                </a:solidFill>
              </a:rPr>
              <a:t> de mi casa, y </a:t>
            </a:r>
            <a:r>
              <a:rPr lang="en-GB" dirty="0" err="1" smtClean="0">
                <a:solidFill>
                  <a:srgbClr val="FF0066"/>
                </a:solidFill>
              </a:rPr>
              <a:t>por</a:t>
            </a:r>
            <a:r>
              <a:rPr lang="en-GB" dirty="0" smtClean="0">
                <a:solidFill>
                  <a:srgbClr val="FF0066"/>
                </a:solidFill>
              </a:rPr>
              <a:t> </a:t>
            </a:r>
            <a:r>
              <a:rPr lang="en-GB" dirty="0" err="1" smtClean="0">
                <a:solidFill>
                  <a:srgbClr val="FF0066"/>
                </a:solidFill>
              </a:rPr>
              <a:t>eso</a:t>
            </a:r>
            <a:r>
              <a:rPr lang="en-GB" dirty="0" smtClean="0">
                <a:solidFill>
                  <a:srgbClr val="FF0066"/>
                </a:solidFill>
              </a:rPr>
              <a:t> </a:t>
            </a:r>
            <a:r>
              <a:rPr lang="en-GB" dirty="0" err="1" smtClean="0">
                <a:solidFill>
                  <a:srgbClr val="FF0066"/>
                </a:solidFill>
              </a:rPr>
              <a:t>voy</a:t>
            </a:r>
            <a:r>
              <a:rPr lang="en-GB" dirty="0" smtClean="0">
                <a:solidFill>
                  <a:srgbClr val="FF0066"/>
                </a:solidFill>
              </a:rPr>
              <a:t> </a:t>
            </a:r>
            <a:r>
              <a:rPr lang="en-GB" dirty="0" err="1" smtClean="0">
                <a:solidFill>
                  <a:srgbClr val="FF0066"/>
                </a:solidFill>
              </a:rPr>
              <a:t>en</a:t>
            </a:r>
            <a:r>
              <a:rPr lang="en-GB" dirty="0" smtClean="0">
                <a:solidFill>
                  <a:srgbClr val="FF0066"/>
                </a:solidFill>
              </a:rPr>
              <a:t> </a:t>
            </a:r>
            <a:r>
              <a:rPr lang="en-GB" dirty="0" err="1" smtClean="0">
                <a:solidFill>
                  <a:srgbClr val="FF0066"/>
                </a:solidFill>
              </a:rPr>
              <a:t>autobús</a:t>
            </a:r>
            <a:r>
              <a:rPr lang="en-GB" dirty="0" smtClean="0">
                <a:solidFill>
                  <a:srgbClr val="FF0066"/>
                </a:solidFill>
              </a:rPr>
              <a:t>.</a:t>
            </a:r>
            <a:endParaRPr lang="en-GB" dirty="0">
              <a:solidFill>
                <a:srgbClr val="FF0066"/>
              </a:solidFill>
            </a:endParaRPr>
          </a:p>
        </p:txBody>
      </p:sp>
      <p:sp>
        <p:nvSpPr>
          <p:cNvPr id="12" name="TextBox 11"/>
          <p:cNvSpPr txBox="1"/>
          <p:nvPr/>
        </p:nvSpPr>
        <p:spPr>
          <a:xfrm>
            <a:off x="4910050" y="4283481"/>
            <a:ext cx="4233950" cy="923330"/>
          </a:xfrm>
          <a:prstGeom prst="rect">
            <a:avLst/>
          </a:prstGeom>
          <a:noFill/>
        </p:spPr>
        <p:txBody>
          <a:bodyPr wrap="square" rtlCol="0">
            <a:spAutoFit/>
          </a:bodyPr>
          <a:lstStyle/>
          <a:p>
            <a:r>
              <a:rPr lang="en-GB" dirty="0" smtClean="0">
                <a:solidFill>
                  <a:srgbClr val="FF0066"/>
                </a:solidFill>
              </a:rPr>
              <a:t>Las </a:t>
            </a:r>
            <a:r>
              <a:rPr lang="en-GB" dirty="0" err="1" smtClean="0">
                <a:solidFill>
                  <a:srgbClr val="FF0066"/>
                </a:solidFill>
              </a:rPr>
              <a:t>clases</a:t>
            </a:r>
            <a:r>
              <a:rPr lang="en-GB" dirty="0" smtClean="0">
                <a:solidFill>
                  <a:srgbClr val="FF0066"/>
                </a:solidFill>
              </a:rPr>
              <a:t> </a:t>
            </a:r>
            <a:r>
              <a:rPr lang="en-GB" dirty="0" err="1" smtClean="0">
                <a:solidFill>
                  <a:srgbClr val="FF0066"/>
                </a:solidFill>
              </a:rPr>
              <a:t>empiezan</a:t>
            </a:r>
            <a:r>
              <a:rPr lang="en-GB" dirty="0" smtClean="0">
                <a:solidFill>
                  <a:srgbClr val="FF0066"/>
                </a:solidFill>
              </a:rPr>
              <a:t> a las </a:t>
            </a:r>
            <a:r>
              <a:rPr lang="en-GB" dirty="0" err="1" smtClean="0">
                <a:solidFill>
                  <a:srgbClr val="FF0066"/>
                </a:solidFill>
              </a:rPr>
              <a:t>ocho</a:t>
            </a:r>
            <a:r>
              <a:rPr lang="en-GB" dirty="0" smtClean="0">
                <a:solidFill>
                  <a:srgbClr val="FF0066"/>
                </a:solidFill>
              </a:rPr>
              <a:t> y media y </a:t>
            </a:r>
            <a:r>
              <a:rPr lang="en-GB" dirty="0" err="1" smtClean="0">
                <a:solidFill>
                  <a:srgbClr val="FF0066"/>
                </a:solidFill>
              </a:rPr>
              <a:t>terminan</a:t>
            </a:r>
            <a:r>
              <a:rPr lang="en-GB" dirty="0" smtClean="0">
                <a:solidFill>
                  <a:srgbClr val="FF0066"/>
                </a:solidFill>
              </a:rPr>
              <a:t> a las </a:t>
            </a:r>
            <a:r>
              <a:rPr lang="en-GB" dirty="0" err="1" smtClean="0">
                <a:solidFill>
                  <a:srgbClr val="FF0066"/>
                </a:solidFill>
              </a:rPr>
              <a:t>tres</a:t>
            </a:r>
            <a:r>
              <a:rPr lang="en-GB" dirty="0" smtClean="0">
                <a:solidFill>
                  <a:srgbClr val="FF0066"/>
                </a:solidFill>
              </a:rPr>
              <a:t>. </a:t>
            </a:r>
            <a:r>
              <a:rPr lang="en-GB" dirty="0" err="1" smtClean="0">
                <a:solidFill>
                  <a:srgbClr val="FF0066"/>
                </a:solidFill>
              </a:rPr>
              <a:t>Tenemos</a:t>
            </a:r>
            <a:r>
              <a:rPr lang="en-GB" dirty="0" smtClean="0">
                <a:solidFill>
                  <a:srgbClr val="FF0066"/>
                </a:solidFill>
              </a:rPr>
              <a:t> </a:t>
            </a:r>
            <a:r>
              <a:rPr lang="en-GB" dirty="0" err="1" smtClean="0">
                <a:solidFill>
                  <a:srgbClr val="FF0066"/>
                </a:solidFill>
              </a:rPr>
              <a:t>seis</a:t>
            </a:r>
            <a:r>
              <a:rPr lang="en-GB" dirty="0" smtClean="0">
                <a:solidFill>
                  <a:srgbClr val="FF0066"/>
                </a:solidFill>
              </a:rPr>
              <a:t> </a:t>
            </a:r>
            <a:r>
              <a:rPr lang="en-GB" dirty="0" err="1" smtClean="0">
                <a:solidFill>
                  <a:srgbClr val="FF0066"/>
                </a:solidFill>
              </a:rPr>
              <a:t>clases</a:t>
            </a:r>
            <a:r>
              <a:rPr lang="en-GB" dirty="0" smtClean="0">
                <a:solidFill>
                  <a:srgbClr val="FF0066"/>
                </a:solidFill>
              </a:rPr>
              <a:t> al </a:t>
            </a:r>
            <a:r>
              <a:rPr lang="en-GB" dirty="0" err="1" smtClean="0">
                <a:solidFill>
                  <a:srgbClr val="FF0066"/>
                </a:solidFill>
              </a:rPr>
              <a:t>día</a:t>
            </a:r>
            <a:r>
              <a:rPr lang="en-GB" dirty="0" smtClean="0">
                <a:solidFill>
                  <a:srgbClr val="FF0066"/>
                </a:solidFill>
              </a:rPr>
              <a:t>.</a:t>
            </a:r>
            <a:endParaRPr lang="en-GB" dirty="0">
              <a:solidFill>
                <a:srgbClr val="FF0066"/>
              </a:solidFill>
            </a:endParaRPr>
          </a:p>
        </p:txBody>
      </p:sp>
      <p:sp>
        <p:nvSpPr>
          <p:cNvPr id="13" name="TextBox 12"/>
          <p:cNvSpPr txBox="1"/>
          <p:nvPr/>
        </p:nvSpPr>
        <p:spPr>
          <a:xfrm>
            <a:off x="4910049" y="5151970"/>
            <a:ext cx="3402791" cy="646331"/>
          </a:xfrm>
          <a:prstGeom prst="rect">
            <a:avLst/>
          </a:prstGeom>
          <a:noFill/>
        </p:spPr>
        <p:txBody>
          <a:bodyPr wrap="square" rtlCol="0">
            <a:spAutoFit/>
          </a:bodyPr>
          <a:lstStyle/>
          <a:p>
            <a:r>
              <a:rPr lang="en-GB" dirty="0" err="1" smtClean="0">
                <a:solidFill>
                  <a:srgbClr val="FF0066"/>
                </a:solidFill>
              </a:rPr>
              <a:t>En</a:t>
            </a:r>
            <a:r>
              <a:rPr lang="en-GB" dirty="0" smtClean="0">
                <a:solidFill>
                  <a:srgbClr val="FF0066"/>
                </a:solidFill>
              </a:rPr>
              <a:t> el </a:t>
            </a:r>
            <a:r>
              <a:rPr lang="en-GB" dirty="0" err="1" smtClean="0">
                <a:solidFill>
                  <a:srgbClr val="FF0066"/>
                </a:solidFill>
              </a:rPr>
              <a:t>recreo</a:t>
            </a:r>
            <a:r>
              <a:rPr lang="en-GB" dirty="0" smtClean="0">
                <a:solidFill>
                  <a:srgbClr val="FF0066"/>
                </a:solidFill>
              </a:rPr>
              <a:t> </a:t>
            </a:r>
            <a:r>
              <a:rPr lang="en-GB" dirty="0" err="1" smtClean="0">
                <a:solidFill>
                  <a:srgbClr val="FF0066"/>
                </a:solidFill>
              </a:rPr>
              <a:t>hablo</a:t>
            </a:r>
            <a:r>
              <a:rPr lang="en-GB" dirty="0" smtClean="0">
                <a:solidFill>
                  <a:srgbClr val="FF0066"/>
                </a:solidFill>
              </a:rPr>
              <a:t> con </a:t>
            </a:r>
            <a:r>
              <a:rPr lang="en-GB" dirty="0" err="1" smtClean="0">
                <a:solidFill>
                  <a:srgbClr val="FF0066"/>
                </a:solidFill>
              </a:rPr>
              <a:t>mis</a:t>
            </a:r>
            <a:r>
              <a:rPr lang="en-GB" dirty="0" smtClean="0">
                <a:solidFill>
                  <a:srgbClr val="FF0066"/>
                </a:solidFill>
              </a:rPr>
              <a:t> amigos o </a:t>
            </a:r>
            <a:r>
              <a:rPr lang="en-GB" dirty="0" err="1" smtClean="0">
                <a:solidFill>
                  <a:srgbClr val="FF0066"/>
                </a:solidFill>
              </a:rPr>
              <a:t>juego</a:t>
            </a:r>
            <a:r>
              <a:rPr lang="en-GB" dirty="0" smtClean="0">
                <a:solidFill>
                  <a:srgbClr val="FF0066"/>
                </a:solidFill>
              </a:rPr>
              <a:t> al </a:t>
            </a:r>
            <a:r>
              <a:rPr lang="en-GB" dirty="0" err="1" smtClean="0">
                <a:solidFill>
                  <a:srgbClr val="FF0066"/>
                </a:solidFill>
              </a:rPr>
              <a:t>fútbol</a:t>
            </a:r>
            <a:r>
              <a:rPr lang="en-GB" dirty="0" smtClean="0">
                <a:solidFill>
                  <a:srgbClr val="FF0066"/>
                </a:solidFill>
              </a:rPr>
              <a:t>.</a:t>
            </a:r>
            <a:endParaRPr lang="en-GB" dirty="0">
              <a:solidFill>
                <a:srgbClr val="FF0066"/>
              </a:solidFill>
            </a:endParaRPr>
          </a:p>
        </p:txBody>
      </p:sp>
      <p:sp>
        <p:nvSpPr>
          <p:cNvPr id="14" name="TextBox 13"/>
          <p:cNvSpPr txBox="1"/>
          <p:nvPr/>
        </p:nvSpPr>
        <p:spPr>
          <a:xfrm>
            <a:off x="4910048" y="5798301"/>
            <a:ext cx="3402791" cy="646331"/>
          </a:xfrm>
          <a:prstGeom prst="rect">
            <a:avLst/>
          </a:prstGeom>
          <a:noFill/>
        </p:spPr>
        <p:txBody>
          <a:bodyPr wrap="square" rtlCol="0">
            <a:spAutoFit/>
          </a:bodyPr>
          <a:lstStyle/>
          <a:p>
            <a:r>
              <a:rPr lang="en-GB" dirty="0" err="1" smtClean="0">
                <a:solidFill>
                  <a:srgbClr val="FF0066"/>
                </a:solidFill>
              </a:rPr>
              <a:t>Tengo</a:t>
            </a:r>
            <a:r>
              <a:rPr lang="en-GB" dirty="0" smtClean="0">
                <a:solidFill>
                  <a:srgbClr val="FF0066"/>
                </a:solidFill>
              </a:rPr>
              <a:t> que </a:t>
            </a:r>
            <a:r>
              <a:rPr lang="en-GB" dirty="0" err="1" smtClean="0">
                <a:solidFill>
                  <a:srgbClr val="FF0066"/>
                </a:solidFill>
              </a:rPr>
              <a:t>llevar</a:t>
            </a:r>
            <a:r>
              <a:rPr lang="en-GB" dirty="0" smtClean="0">
                <a:solidFill>
                  <a:srgbClr val="FF0066"/>
                </a:solidFill>
              </a:rPr>
              <a:t> </a:t>
            </a:r>
            <a:r>
              <a:rPr lang="en-GB" dirty="0" err="1" smtClean="0">
                <a:solidFill>
                  <a:srgbClr val="FF0066"/>
                </a:solidFill>
              </a:rPr>
              <a:t>uniforme</a:t>
            </a:r>
            <a:r>
              <a:rPr lang="en-GB" dirty="0" smtClean="0">
                <a:solidFill>
                  <a:srgbClr val="FF0066"/>
                </a:solidFill>
              </a:rPr>
              <a:t>, que no me </a:t>
            </a:r>
            <a:r>
              <a:rPr lang="en-GB" dirty="0" err="1" smtClean="0">
                <a:solidFill>
                  <a:srgbClr val="FF0066"/>
                </a:solidFill>
              </a:rPr>
              <a:t>gusta</a:t>
            </a:r>
            <a:r>
              <a:rPr lang="en-GB" dirty="0" smtClean="0">
                <a:solidFill>
                  <a:srgbClr val="FF0066"/>
                </a:solidFill>
              </a:rPr>
              <a:t> nada.</a:t>
            </a:r>
            <a:endParaRPr lang="en-GB" dirty="0">
              <a:solidFill>
                <a:srgbClr val="FF0066"/>
              </a:solidFill>
            </a:endParaRPr>
          </a:p>
        </p:txBody>
      </p:sp>
    </p:spTree>
    <p:extLst>
      <p:ext uri="{BB962C8B-B14F-4D97-AF65-F5344CB8AC3E}">
        <p14:creationId xmlns:p14="http://schemas.microsoft.com/office/powerpoint/2010/main" val="235260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9350"/>
          <a:stretch/>
        </p:blipFill>
        <p:spPr>
          <a:xfrm>
            <a:off x="0" y="336281"/>
            <a:ext cx="4188941" cy="5971529"/>
          </a:xfrm>
          <a:prstGeom prst="rect">
            <a:avLst/>
          </a:prstGeom>
        </p:spPr>
      </p:pic>
      <p:pic>
        <p:nvPicPr>
          <p:cNvPr id="5" name="Picture 4"/>
          <p:cNvPicPr>
            <a:picLocks noChangeAspect="1"/>
          </p:cNvPicPr>
          <p:nvPr/>
        </p:nvPicPr>
        <p:blipFill>
          <a:blip r:embed="rId4"/>
          <a:stretch>
            <a:fillRect/>
          </a:stretch>
        </p:blipFill>
        <p:spPr>
          <a:xfrm>
            <a:off x="4712446" y="144469"/>
            <a:ext cx="4431554" cy="6054994"/>
          </a:xfrm>
          <a:prstGeom prst="rect">
            <a:avLst/>
          </a:prstGeom>
        </p:spPr>
      </p:pic>
      <p:sp>
        <p:nvSpPr>
          <p:cNvPr id="6" name="TextBox 5"/>
          <p:cNvSpPr txBox="1"/>
          <p:nvPr/>
        </p:nvSpPr>
        <p:spPr>
          <a:xfrm>
            <a:off x="424548" y="1035288"/>
            <a:ext cx="3402791" cy="369332"/>
          </a:xfrm>
          <a:prstGeom prst="rect">
            <a:avLst/>
          </a:prstGeom>
          <a:noFill/>
        </p:spPr>
        <p:txBody>
          <a:bodyPr wrap="square" rtlCol="0">
            <a:spAutoFit/>
          </a:bodyPr>
          <a:lstStyle/>
          <a:p>
            <a:r>
              <a:rPr lang="en-GB" dirty="0" err="1" smtClean="0">
                <a:solidFill>
                  <a:srgbClr val="FF0066"/>
                </a:solidFill>
              </a:rPr>
              <a:t>Tengo</a:t>
            </a:r>
            <a:r>
              <a:rPr lang="en-GB" dirty="0" smtClean="0">
                <a:solidFill>
                  <a:srgbClr val="FF0066"/>
                </a:solidFill>
              </a:rPr>
              <a:t> el </a:t>
            </a:r>
            <a:r>
              <a:rPr lang="en-GB" dirty="0" err="1" smtClean="0">
                <a:solidFill>
                  <a:srgbClr val="FF0066"/>
                </a:solidFill>
              </a:rPr>
              <a:t>pelo</a:t>
            </a:r>
            <a:r>
              <a:rPr lang="en-GB" dirty="0" smtClean="0">
                <a:solidFill>
                  <a:srgbClr val="FF0066"/>
                </a:solidFill>
              </a:rPr>
              <a:t> </a:t>
            </a:r>
            <a:r>
              <a:rPr lang="en-GB" dirty="0" err="1" smtClean="0">
                <a:solidFill>
                  <a:srgbClr val="FF0066"/>
                </a:solidFill>
              </a:rPr>
              <a:t>corto</a:t>
            </a:r>
            <a:r>
              <a:rPr lang="en-GB" dirty="0" smtClean="0">
                <a:solidFill>
                  <a:srgbClr val="FF0066"/>
                </a:solidFill>
              </a:rPr>
              <a:t> y </a:t>
            </a:r>
            <a:r>
              <a:rPr lang="en-GB" dirty="0" err="1" smtClean="0">
                <a:solidFill>
                  <a:srgbClr val="FF0066"/>
                </a:solidFill>
              </a:rPr>
              <a:t>castaño</a:t>
            </a:r>
            <a:r>
              <a:rPr lang="en-GB" dirty="0" smtClean="0">
                <a:solidFill>
                  <a:srgbClr val="FF0066"/>
                </a:solidFill>
              </a:rPr>
              <a:t>.</a:t>
            </a:r>
            <a:endParaRPr lang="en-GB" dirty="0">
              <a:solidFill>
                <a:srgbClr val="FF0066"/>
              </a:solidFill>
            </a:endParaRPr>
          </a:p>
        </p:txBody>
      </p:sp>
      <p:sp>
        <p:nvSpPr>
          <p:cNvPr id="7" name="TextBox 6"/>
          <p:cNvSpPr txBox="1"/>
          <p:nvPr/>
        </p:nvSpPr>
        <p:spPr>
          <a:xfrm>
            <a:off x="424547" y="2103627"/>
            <a:ext cx="3402791" cy="646331"/>
          </a:xfrm>
          <a:prstGeom prst="rect">
            <a:avLst/>
          </a:prstGeom>
          <a:noFill/>
        </p:spPr>
        <p:txBody>
          <a:bodyPr wrap="square" rtlCol="0">
            <a:spAutoFit/>
          </a:bodyPr>
          <a:lstStyle/>
          <a:p>
            <a:r>
              <a:rPr lang="en-GB" dirty="0" err="1" smtClean="0">
                <a:solidFill>
                  <a:srgbClr val="FF0066"/>
                </a:solidFill>
              </a:rPr>
              <a:t>Uso</a:t>
            </a:r>
            <a:r>
              <a:rPr lang="en-GB" dirty="0" smtClean="0">
                <a:solidFill>
                  <a:srgbClr val="FF0066"/>
                </a:solidFill>
              </a:rPr>
              <a:t> las </a:t>
            </a:r>
            <a:r>
              <a:rPr lang="en-GB" dirty="0" err="1" smtClean="0">
                <a:solidFill>
                  <a:srgbClr val="FF0066"/>
                </a:solidFill>
              </a:rPr>
              <a:t>redes</a:t>
            </a:r>
            <a:r>
              <a:rPr lang="en-GB" dirty="0" smtClean="0">
                <a:solidFill>
                  <a:srgbClr val="FF0066"/>
                </a:solidFill>
              </a:rPr>
              <a:t> </a:t>
            </a:r>
            <a:r>
              <a:rPr lang="en-GB" dirty="0" err="1" smtClean="0">
                <a:solidFill>
                  <a:srgbClr val="FF0066"/>
                </a:solidFill>
              </a:rPr>
              <a:t>sociales</a:t>
            </a:r>
            <a:r>
              <a:rPr lang="en-GB" dirty="0" smtClean="0">
                <a:solidFill>
                  <a:srgbClr val="FF0066"/>
                </a:solidFill>
              </a:rPr>
              <a:t> para </a:t>
            </a:r>
            <a:r>
              <a:rPr lang="en-GB" dirty="0" err="1" smtClean="0">
                <a:solidFill>
                  <a:srgbClr val="FF0066"/>
                </a:solidFill>
              </a:rPr>
              <a:t>pasar</a:t>
            </a:r>
            <a:r>
              <a:rPr lang="en-GB" dirty="0" smtClean="0">
                <a:solidFill>
                  <a:srgbClr val="FF0066"/>
                </a:solidFill>
              </a:rPr>
              <a:t> el </a:t>
            </a:r>
            <a:r>
              <a:rPr lang="en-GB" dirty="0" err="1" smtClean="0">
                <a:solidFill>
                  <a:srgbClr val="FF0066"/>
                </a:solidFill>
              </a:rPr>
              <a:t>tiempo</a:t>
            </a:r>
            <a:r>
              <a:rPr lang="en-GB" dirty="0" smtClean="0">
                <a:solidFill>
                  <a:srgbClr val="FF0066"/>
                </a:solidFill>
              </a:rPr>
              <a:t>.</a:t>
            </a:r>
            <a:endParaRPr lang="en-GB" dirty="0">
              <a:solidFill>
                <a:srgbClr val="FF0066"/>
              </a:solidFill>
            </a:endParaRPr>
          </a:p>
        </p:txBody>
      </p:sp>
      <p:sp>
        <p:nvSpPr>
          <p:cNvPr id="8" name="TextBox 7"/>
          <p:cNvSpPr txBox="1"/>
          <p:nvPr/>
        </p:nvSpPr>
        <p:spPr>
          <a:xfrm>
            <a:off x="424547" y="3171966"/>
            <a:ext cx="3402791" cy="646331"/>
          </a:xfrm>
          <a:prstGeom prst="rect">
            <a:avLst/>
          </a:prstGeom>
          <a:noFill/>
        </p:spPr>
        <p:txBody>
          <a:bodyPr wrap="square" rtlCol="0">
            <a:spAutoFit/>
          </a:bodyPr>
          <a:lstStyle/>
          <a:p>
            <a:r>
              <a:rPr lang="en-GB" dirty="0" smtClean="0">
                <a:solidFill>
                  <a:srgbClr val="FF0066"/>
                </a:solidFill>
              </a:rPr>
              <a:t>Un </a:t>
            </a:r>
            <a:r>
              <a:rPr lang="en-GB" dirty="0" err="1" smtClean="0">
                <a:solidFill>
                  <a:srgbClr val="FF0066"/>
                </a:solidFill>
              </a:rPr>
              <a:t>buen</a:t>
            </a:r>
            <a:r>
              <a:rPr lang="en-GB" dirty="0" smtClean="0">
                <a:solidFill>
                  <a:srgbClr val="FF0066"/>
                </a:solidFill>
              </a:rPr>
              <a:t> amigo </a:t>
            </a:r>
            <a:r>
              <a:rPr lang="en-GB" dirty="0" err="1" smtClean="0">
                <a:solidFill>
                  <a:srgbClr val="FF0066"/>
                </a:solidFill>
              </a:rPr>
              <a:t>siempre</a:t>
            </a:r>
            <a:r>
              <a:rPr lang="en-GB" dirty="0" smtClean="0">
                <a:solidFill>
                  <a:srgbClr val="FF0066"/>
                </a:solidFill>
              </a:rPr>
              <a:t> </a:t>
            </a:r>
            <a:r>
              <a:rPr lang="en-GB" dirty="0" err="1" smtClean="0">
                <a:solidFill>
                  <a:srgbClr val="FF0066"/>
                </a:solidFill>
              </a:rPr>
              <a:t>te</a:t>
            </a:r>
            <a:r>
              <a:rPr lang="en-GB" dirty="0" smtClean="0">
                <a:solidFill>
                  <a:srgbClr val="FF0066"/>
                </a:solidFill>
              </a:rPr>
              <a:t> </a:t>
            </a:r>
            <a:r>
              <a:rPr lang="en-GB" dirty="0" err="1" smtClean="0">
                <a:solidFill>
                  <a:srgbClr val="FF0066"/>
                </a:solidFill>
              </a:rPr>
              <a:t>hace</a:t>
            </a:r>
            <a:r>
              <a:rPr lang="en-GB" dirty="0" smtClean="0">
                <a:solidFill>
                  <a:srgbClr val="FF0066"/>
                </a:solidFill>
              </a:rPr>
              <a:t> </a:t>
            </a:r>
            <a:r>
              <a:rPr lang="en-GB" dirty="0" err="1" smtClean="0">
                <a:solidFill>
                  <a:srgbClr val="FF0066"/>
                </a:solidFill>
              </a:rPr>
              <a:t>reír</a:t>
            </a:r>
            <a:r>
              <a:rPr lang="en-GB" dirty="0" smtClean="0">
                <a:solidFill>
                  <a:srgbClr val="FF0066"/>
                </a:solidFill>
              </a:rPr>
              <a:t>.</a:t>
            </a:r>
            <a:endParaRPr lang="en-GB" dirty="0">
              <a:solidFill>
                <a:srgbClr val="FF0066"/>
              </a:solidFill>
            </a:endParaRPr>
          </a:p>
        </p:txBody>
      </p:sp>
      <p:sp>
        <p:nvSpPr>
          <p:cNvPr id="9" name="TextBox 8"/>
          <p:cNvSpPr txBox="1"/>
          <p:nvPr/>
        </p:nvSpPr>
        <p:spPr>
          <a:xfrm>
            <a:off x="424547" y="4240305"/>
            <a:ext cx="3402791" cy="646331"/>
          </a:xfrm>
          <a:prstGeom prst="rect">
            <a:avLst/>
          </a:prstGeom>
          <a:noFill/>
        </p:spPr>
        <p:txBody>
          <a:bodyPr wrap="square" rtlCol="0">
            <a:spAutoFit/>
          </a:bodyPr>
          <a:lstStyle/>
          <a:p>
            <a:r>
              <a:rPr lang="en-GB" dirty="0" smtClean="0">
                <a:solidFill>
                  <a:srgbClr val="FF0066"/>
                </a:solidFill>
              </a:rPr>
              <a:t>No </a:t>
            </a:r>
            <a:r>
              <a:rPr lang="en-GB" dirty="0" err="1" smtClean="0">
                <a:solidFill>
                  <a:srgbClr val="FF0066"/>
                </a:solidFill>
              </a:rPr>
              <a:t>quiero</a:t>
            </a:r>
            <a:r>
              <a:rPr lang="en-GB" dirty="0" smtClean="0">
                <a:solidFill>
                  <a:srgbClr val="FF0066"/>
                </a:solidFill>
              </a:rPr>
              <a:t> </a:t>
            </a:r>
            <a:r>
              <a:rPr lang="en-GB" dirty="0" err="1" smtClean="0">
                <a:solidFill>
                  <a:srgbClr val="FF0066"/>
                </a:solidFill>
              </a:rPr>
              <a:t>salir</a:t>
            </a:r>
            <a:r>
              <a:rPr lang="en-GB" dirty="0" smtClean="0">
                <a:solidFill>
                  <a:srgbClr val="FF0066"/>
                </a:solidFill>
              </a:rPr>
              <a:t> </a:t>
            </a:r>
            <a:r>
              <a:rPr lang="en-GB" dirty="0" err="1" smtClean="0">
                <a:solidFill>
                  <a:srgbClr val="FF0066"/>
                </a:solidFill>
              </a:rPr>
              <a:t>porque</a:t>
            </a:r>
            <a:r>
              <a:rPr lang="en-GB" dirty="0" smtClean="0">
                <a:solidFill>
                  <a:srgbClr val="FF0066"/>
                </a:solidFill>
              </a:rPr>
              <a:t> </a:t>
            </a:r>
            <a:r>
              <a:rPr lang="en-GB" dirty="0" err="1" smtClean="0">
                <a:solidFill>
                  <a:srgbClr val="FF0066"/>
                </a:solidFill>
              </a:rPr>
              <a:t>está</a:t>
            </a:r>
            <a:r>
              <a:rPr lang="en-GB" dirty="0" smtClean="0">
                <a:solidFill>
                  <a:srgbClr val="FF0066"/>
                </a:solidFill>
              </a:rPr>
              <a:t> </a:t>
            </a:r>
            <a:r>
              <a:rPr lang="en-GB" dirty="0" err="1" smtClean="0">
                <a:solidFill>
                  <a:srgbClr val="FF0066"/>
                </a:solidFill>
              </a:rPr>
              <a:t>lloviendo</a:t>
            </a:r>
            <a:r>
              <a:rPr lang="en-GB" dirty="0" smtClean="0">
                <a:solidFill>
                  <a:srgbClr val="FF0066"/>
                </a:solidFill>
              </a:rPr>
              <a:t>.</a:t>
            </a:r>
            <a:endParaRPr lang="en-GB" dirty="0">
              <a:solidFill>
                <a:srgbClr val="FF0066"/>
              </a:solidFill>
            </a:endParaRPr>
          </a:p>
        </p:txBody>
      </p:sp>
      <p:sp>
        <p:nvSpPr>
          <p:cNvPr id="10" name="TextBox 9"/>
          <p:cNvSpPr txBox="1"/>
          <p:nvPr/>
        </p:nvSpPr>
        <p:spPr>
          <a:xfrm>
            <a:off x="424547" y="5412557"/>
            <a:ext cx="3402791" cy="369332"/>
          </a:xfrm>
          <a:prstGeom prst="rect">
            <a:avLst/>
          </a:prstGeom>
          <a:noFill/>
        </p:spPr>
        <p:txBody>
          <a:bodyPr wrap="square" rtlCol="0">
            <a:spAutoFit/>
          </a:bodyPr>
          <a:lstStyle/>
          <a:p>
            <a:r>
              <a:rPr lang="en-GB" dirty="0" err="1" smtClean="0">
                <a:solidFill>
                  <a:srgbClr val="FF0066"/>
                </a:solidFill>
              </a:rPr>
              <a:t>Vimos</a:t>
            </a:r>
            <a:r>
              <a:rPr lang="en-GB" dirty="0" smtClean="0">
                <a:solidFill>
                  <a:srgbClr val="FF0066"/>
                </a:solidFill>
              </a:rPr>
              <a:t> mi </a:t>
            </a:r>
            <a:r>
              <a:rPr lang="en-GB" dirty="0" err="1" smtClean="0">
                <a:solidFill>
                  <a:srgbClr val="FF0066"/>
                </a:solidFill>
              </a:rPr>
              <a:t>serie</a:t>
            </a:r>
            <a:r>
              <a:rPr lang="en-GB" dirty="0" smtClean="0">
                <a:solidFill>
                  <a:srgbClr val="FF0066"/>
                </a:solidFill>
              </a:rPr>
              <a:t> </a:t>
            </a:r>
            <a:r>
              <a:rPr lang="en-GB" dirty="0" err="1" smtClean="0">
                <a:solidFill>
                  <a:srgbClr val="FF0066"/>
                </a:solidFill>
              </a:rPr>
              <a:t>favorita</a:t>
            </a:r>
            <a:r>
              <a:rPr lang="en-GB" dirty="0" smtClean="0">
                <a:solidFill>
                  <a:srgbClr val="FF0066"/>
                </a:solidFill>
              </a:rPr>
              <a:t>.</a:t>
            </a:r>
            <a:endParaRPr lang="en-GB" dirty="0">
              <a:solidFill>
                <a:srgbClr val="FF0066"/>
              </a:solidFill>
            </a:endParaRPr>
          </a:p>
        </p:txBody>
      </p:sp>
      <p:sp>
        <p:nvSpPr>
          <p:cNvPr id="11" name="TextBox 10"/>
          <p:cNvSpPr txBox="1"/>
          <p:nvPr/>
        </p:nvSpPr>
        <p:spPr>
          <a:xfrm>
            <a:off x="4188941" y="3246108"/>
            <a:ext cx="4670957" cy="877163"/>
          </a:xfrm>
          <a:prstGeom prst="rect">
            <a:avLst/>
          </a:prstGeom>
          <a:noFill/>
        </p:spPr>
        <p:txBody>
          <a:bodyPr wrap="square" rtlCol="0">
            <a:spAutoFit/>
          </a:bodyPr>
          <a:lstStyle/>
          <a:p>
            <a:r>
              <a:rPr lang="en-GB" sz="1700" dirty="0" smtClean="0">
                <a:solidFill>
                  <a:srgbClr val="FF0066"/>
                </a:solidFill>
              </a:rPr>
              <a:t>Me </a:t>
            </a:r>
            <a:r>
              <a:rPr lang="en-GB" sz="1700" dirty="0" err="1" smtClean="0">
                <a:solidFill>
                  <a:srgbClr val="FF0066"/>
                </a:solidFill>
              </a:rPr>
              <a:t>encanta</a:t>
            </a:r>
            <a:r>
              <a:rPr lang="en-GB" sz="1700" dirty="0" smtClean="0">
                <a:solidFill>
                  <a:srgbClr val="FF0066"/>
                </a:solidFill>
              </a:rPr>
              <a:t> la </a:t>
            </a:r>
            <a:r>
              <a:rPr lang="en-GB" sz="1700" dirty="0" err="1" smtClean="0">
                <a:solidFill>
                  <a:srgbClr val="FF0066"/>
                </a:solidFill>
              </a:rPr>
              <a:t>música</a:t>
            </a:r>
            <a:r>
              <a:rPr lang="en-GB" sz="1700" dirty="0" smtClean="0">
                <a:solidFill>
                  <a:srgbClr val="FF0066"/>
                </a:solidFill>
              </a:rPr>
              <a:t>. De </a:t>
            </a:r>
            <a:r>
              <a:rPr lang="en-GB" sz="1700" dirty="0" err="1" smtClean="0">
                <a:solidFill>
                  <a:srgbClr val="FF0066"/>
                </a:solidFill>
              </a:rPr>
              <a:t>momento</a:t>
            </a:r>
            <a:r>
              <a:rPr lang="en-GB" sz="1700" dirty="0" smtClean="0">
                <a:solidFill>
                  <a:srgbClr val="FF0066"/>
                </a:solidFill>
              </a:rPr>
              <a:t> mi </a:t>
            </a:r>
            <a:r>
              <a:rPr lang="en-GB" sz="1700" dirty="0" err="1" smtClean="0">
                <a:solidFill>
                  <a:srgbClr val="FF0066"/>
                </a:solidFill>
              </a:rPr>
              <a:t>cantante</a:t>
            </a:r>
            <a:r>
              <a:rPr lang="en-GB" sz="1700" dirty="0" smtClean="0">
                <a:solidFill>
                  <a:srgbClr val="FF0066"/>
                </a:solidFill>
              </a:rPr>
              <a:t> </a:t>
            </a:r>
            <a:r>
              <a:rPr lang="en-GB" sz="1700" dirty="0" err="1" smtClean="0">
                <a:solidFill>
                  <a:srgbClr val="FF0066"/>
                </a:solidFill>
              </a:rPr>
              <a:t>favorita</a:t>
            </a:r>
            <a:r>
              <a:rPr lang="en-GB" sz="1700" dirty="0" smtClean="0">
                <a:solidFill>
                  <a:srgbClr val="FF0066"/>
                </a:solidFill>
              </a:rPr>
              <a:t> </a:t>
            </a:r>
            <a:r>
              <a:rPr lang="en-GB" sz="1700" dirty="0" err="1" smtClean="0">
                <a:solidFill>
                  <a:srgbClr val="FF0066"/>
                </a:solidFill>
              </a:rPr>
              <a:t>es</a:t>
            </a:r>
            <a:r>
              <a:rPr lang="en-GB" sz="1700" dirty="0" smtClean="0">
                <a:solidFill>
                  <a:srgbClr val="FF0066"/>
                </a:solidFill>
              </a:rPr>
              <a:t> Adele.  Me </a:t>
            </a:r>
            <a:r>
              <a:rPr lang="en-GB" sz="1700" dirty="0" err="1" smtClean="0">
                <a:solidFill>
                  <a:srgbClr val="FF0066"/>
                </a:solidFill>
              </a:rPr>
              <a:t>gusta</a:t>
            </a:r>
            <a:r>
              <a:rPr lang="en-GB" sz="1700" dirty="0" smtClean="0">
                <a:solidFill>
                  <a:srgbClr val="FF0066"/>
                </a:solidFill>
              </a:rPr>
              <a:t> mucho </a:t>
            </a:r>
            <a:r>
              <a:rPr lang="en-GB" sz="1700" dirty="0" err="1" smtClean="0">
                <a:solidFill>
                  <a:srgbClr val="FF0066"/>
                </a:solidFill>
              </a:rPr>
              <a:t>porque</a:t>
            </a:r>
            <a:r>
              <a:rPr lang="en-GB" sz="1700" dirty="0" smtClean="0">
                <a:solidFill>
                  <a:srgbClr val="FF0066"/>
                </a:solidFill>
              </a:rPr>
              <a:t> </a:t>
            </a:r>
            <a:r>
              <a:rPr lang="en-GB" sz="1700" dirty="0" err="1" smtClean="0">
                <a:solidFill>
                  <a:srgbClr val="FF0066"/>
                </a:solidFill>
              </a:rPr>
              <a:t>tiene</a:t>
            </a:r>
            <a:r>
              <a:rPr lang="en-GB" sz="1700" dirty="0" smtClean="0">
                <a:solidFill>
                  <a:srgbClr val="FF0066"/>
                </a:solidFill>
              </a:rPr>
              <a:t> </a:t>
            </a:r>
            <a:r>
              <a:rPr lang="en-GB" sz="1700" dirty="0" err="1" smtClean="0">
                <a:solidFill>
                  <a:srgbClr val="FF0066"/>
                </a:solidFill>
              </a:rPr>
              <a:t>una</a:t>
            </a:r>
            <a:r>
              <a:rPr lang="en-GB" sz="1700" dirty="0" smtClean="0">
                <a:solidFill>
                  <a:srgbClr val="FF0066"/>
                </a:solidFill>
              </a:rPr>
              <a:t> </a:t>
            </a:r>
            <a:r>
              <a:rPr lang="en-GB" sz="1700" dirty="0" err="1" smtClean="0">
                <a:solidFill>
                  <a:srgbClr val="FF0066"/>
                </a:solidFill>
              </a:rPr>
              <a:t>voz</a:t>
            </a:r>
            <a:r>
              <a:rPr lang="en-GB" sz="1700" dirty="0" smtClean="0">
                <a:solidFill>
                  <a:srgbClr val="FF0066"/>
                </a:solidFill>
              </a:rPr>
              <a:t> </a:t>
            </a:r>
            <a:r>
              <a:rPr lang="en-GB" sz="1700" dirty="0" err="1" smtClean="0">
                <a:solidFill>
                  <a:srgbClr val="FF0066"/>
                </a:solidFill>
              </a:rPr>
              <a:t>muy</a:t>
            </a:r>
            <a:r>
              <a:rPr lang="en-GB" sz="1700" dirty="0" smtClean="0">
                <a:solidFill>
                  <a:srgbClr val="FF0066"/>
                </a:solidFill>
              </a:rPr>
              <a:t> </a:t>
            </a:r>
            <a:r>
              <a:rPr lang="en-GB" sz="1700" dirty="0" err="1" smtClean="0">
                <a:solidFill>
                  <a:srgbClr val="FF0066"/>
                </a:solidFill>
              </a:rPr>
              <a:t>expresiva</a:t>
            </a:r>
            <a:r>
              <a:rPr lang="en-GB" sz="1700" dirty="0" smtClean="0">
                <a:solidFill>
                  <a:srgbClr val="FF0066"/>
                </a:solidFill>
              </a:rPr>
              <a:t>.</a:t>
            </a:r>
            <a:endParaRPr lang="en-GB" sz="1700" dirty="0">
              <a:solidFill>
                <a:srgbClr val="FF0066"/>
              </a:solidFill>
            </a:endParaRPr>
          </a:p>
        </p:txBody>
      </p:sp>
      <p:sp>
        <p:nvSpPr>
          <p:cNvPr id="12" name="TextBox 11"/>
          <p:cNvSpPr txBox="1"/>
          <p:nvPr/>
        </p:nvSpPr>
        <p:spPr>
          <a:xfrm>
            <a:off x="4188940" y="4064617"/>
            <a:ext cx="5189837" cy="615553"/>
          </a:xfrm>
          <a:prstGeom prst="rect">
            <a:avLst/>
          </a:prstGeom>
          <a:noFill/>
        </p:spPr>
        <p:txBody>
          <a:bodyPr wrap="square" rtlCol="0">
            <a:spAutoFit/>
          </a:bodyPr>
          <a:lstStyle/>
          <a:p>
            <a:r>
              <a:rPr lang="en-GB" sz="1700" dirty="0" smtClean="0">
                <a:solidFill>
                  <a:srgbClr val="FF0066"/>
                </a:solidFill>
              </a:rPr>
              <a:t>El </a:t>
            </a:r>
            <a:r>
              <a:rPr lang="en-GB" sz="1700" dirty="0" err="1" smtClean="0">
                <a:solidFill>
                  <a:srgbClr val="FF0066"/>
                </a:solidFill>
              </a:rPr>
              <a:t>año</a:t>
            </a:r>
            <a:r>
              <a:rPr lang="en-GB" sz="1700" dirty="0" smtClean="0">
                <a:solidFill>
                  <a:srgbClr val="FF0066"/>
                </a:solidFill>
              </a:rPr>
              <a:t> </a:t>
            </a:r>
            <a:r>
              <a:rPr lang="en-GB" sz="1700" dirty="0" err="1" smtClean="0">
                <a:solidFill>
                  <a:srgbClr val="FF0066"/>
                </a:solidFill>
              </a:rPr>
              <a:t>pasado</a:t>
            </a:r>
            <a:r>
              <a:rPr lang="en-GB" sz="1700" dirty="0" smtClean="0">
                <a:solidFill>
                  <a:srgbClr val="FF0066"/>
                </a:solidFill>
              </a:rPr>
              <a:t> </a:t>
            </a:r>
            <a:r>
              <a:rPr lang="en-GB" sz="1700" dirty="0" err="1" smtClean="0">
                <a:solidFill>
                  <a:srgbClr val="FF0066"/>
                </a:solidFill>
              </a:rPr>
              <a:t>fui</a:t>
            </a:r>
            <a:r>
              <a:rPr lang="en-GB" sz="1700" dirty="0" smtClean="0">
                <a:solidFill>
                  <a:srgbClr val="FF0066"/>
                </a:solidFill>
              </a:rPr>
              <a:t> a </a:t>
            </a:r>
            <a:r>
              <a:rPr lang="en-GB" sz="1700" dirty="0" err="1" smtClean="0">
                <a:solidFill>
                  <a:srgbClr val="FF0066"/>
                </a:solidFill>
              </a:rPr>
              <a:t>ver</a:t>
            </a:r>
            <a:r>
              <a:rPr lang="en-GB" sz="1700" dirty="0" smtClean="0">
                <a:solidFill>
                  <a:srgbClr val="FF0066"/>
                </a:solidFill>
              </a:rPr>
              <a:t> a Adele </a:t>
            </a:r>
            <a:r>
              <a:rPr lang="en-GB" sz="1700" dirty="0" err="1" smtClean="0">
                <a:solidFill>
                  <a:srgbClr val="FF0066"/>
                </a:solidFill>
              </a:rPr>
              <a:t>en</a:t>
            </a:r>
            <a:r>
              <a:rPr lang="en-GB" sz="1700" dirty="0" smtClean="0">
                <a:solidFill>
                  <a:srgbClr val="FF0066"/>
                </a:solidFill>
              </a:rPr>
              <a:t> un </a:t>
            </a:r>
            <a:r>
              <a:rPr lang="en-GB" sz="1700" dirty="0" err="1" smtClean="0">
                <a:solidFill>
                  <a:srgbClr val="FF0066"/>
                </a:solidFill>
              </a:rPr>
              <a:t>concierto</a:t>
            </a:r>
            <a:r>
              <a:rPr lang="en-GB" sz="1700" dirty="0" smtClean="0">
                <a:solidFill>
                  <a:srgbClr val="FF0066"/>
                </a:solidFill>
              </a:rPr>
              <a:t> </a:t>
            </a:r>
            <a:r>
              <a:rPr lang="en-GB" sz="1700" dirty="0" err="1" smtClean="0">
                <a:solidFill>
                  <a:srgbClr val="FF0066"/>
                </a:solidFill>
              </a:rPr>
              <a:t>en</a:t>
            </a:r>
            <a:r>
              <a:rPr lang="en-GB" sz="1700" dirty="0" smtClean="0">
                <a:solidFill>
                  <a:srgbClr val="FF0066"/>
                </a:solidFill>
              </a:rPr>
              <a:t> el </a:t>
            </a:r>
            <a:r>
              <a:rPr lang="en-GB" sz="1700" dirty="0" err="1" smtClean="0">
                <a:solidFill>
                  <a:srgbClr val="FF0066"/>
                </a:solidFill>
              </a:rPr>
              <a:t>estadio</a:t>
            </a:r>
            <a:r>
              <a:rPr lang="en-GB" sz="1700" dirty="0" smtClean="0">
                <a:solidFill>
                  <a:srgbClr val="FF0066"/>
                </a:solidFill>
              </a:rPr>
              <a:t> O2.  </a:t>
            </a:r>
            <a:r>
              <a:rPr lang="en-GB" sz="1700" dirty="0" err="1" smtClean="0">
                <a:solidFill>
                  <a:srgbClr val="FF0066"/>
                </a:solidFill>
              </a:rPr>
              <a:t>Había</a:t>
            </a:r>
            <a:r>
              <a:rPr lang="en-GB" sz="1700" dirty="0" smtClean="0">
                <a:solidFill>
                  <a:srgbClr val="FF0066"/>
                </a:solidFill>
              </a:rPr>
              <a:t> 20,000 personas y </a:t>
            </a:r>
            <a:r>
              <a:rPr lang="en-GB" sz="1700" dirty="0" err="1" smtClean="0">
                <a:solidFill>
                  <a:srgbClr val="FF0066"/>
                </a:solidFill>
              </a:rPr>
              <a:t>fue</a:t>
            </a:r>
            <a:r>
              <a:rPr lang="en-GB" sz="1700" dirty="0" smtClean="0">
                <a:solidFill>
                  <a:srgbClr val="FF0066"/>
                </a:solidFill>
              </a:rPr>
              <a:t> </a:t>
            </a:r>
            <a:r>
              <a:rPr lang="en-GB" sz="1700" dirty="0" err="1" smtClean="0">
                <a:solidFill>
                  <a:srgbClr val="FF0066"/>
                </a:solidFill>
              </a:rPr>
              <a:t>fantástico</a:t>
            </a:r>
            <a:r>
              <a:rPr lang="en-GB" sz="1700" dirty="0" smtClean="0">
                <a:solidFill>
                  <a:srgbClr val="FF0066"/>
                </a:solidFill>
              </a:rPr>
              <a:t>.</a:t>
            </a:r>
            <a:endParaRPr lang="en-GB" sz="1700" dirty="0">
              <a:solidFill>
                <a:srgbClr val="FF0066"/>
              </a:solidFill>
            </a:endParaRPr>
          </a:p>
        </p:txBody>
      </p:sp>
      <p:sp>
        <p:nvSpPr>
          <p:cNvPr id="13" name="TextBox 12"/>
          <p:cNvSpPr txBox="1"/>
          <p:nvPr/>
        </p:nvSpPr>
        <p:spPr>
          <a:xfrm>
            <a:off x="4176688" y="4643116"/>
            <a:ext cx="4967312" cy="1138773"/>
          </a:xfrm>
          <a:prstGeom prst="rect">
            <a:avLst/>
          </a:prstGeom>
          <a:noFill/>
        </p:spPr>
        <p:txBody>
          <a:bodyPr wrap="square" rtlCol="0">
            <a:spAutoFit/>
          </a:bodyPr>
          <a:lstStyle/>
          <a:p>
            <a:r>
              <a:rPr lang="en-GB" sz="1700" dirty="0" err="1" smtClean="0">
                <a:solidFill>
                  <a:srgbClr val="FF0066"/>
                </a:solidFill>
              </a:rPr>
              <a:t>Aunque</a:t>
            </a:r>
            <a:r>
              <a:rPr lang="en-GB" sz="1700" dirty="0" smtClean="0">
                <a:solidFill>
                  <a:srgbClr val="FF0066"/>
                </a:solidFill>
              </a:rPr>
              <a:t> me </a:t>
            </a:r>
            <a:r>
              <a:rPr lang="en-GB" sz="1700" dirty="0" err="1" smtClean="0">
                <a:solidFill>
                  <a:srgbClr val="FF0066"/>
                </a:solidFill>
              </a:rPr>
              <a:t>encanta</a:t>
            </a:r>
            <a:r>
              <a:rPr lang="en-GB" sz="1700" dirty="0" smtClean="0">
                <a:solidFill>
                  <a:srgbClr val="FF0066"/>
                </a:solidFill>
              </a:rPr>
              <a:t> la </a:t>
            </a:r>
            <a:r>
              <a:rPr lang="en-GB" sz="1700" dirty="0" err="1" smtClean="0">
                <a:solidFill>
                  <a:srgbClr val="FF0066"/>
                </a:solidFill>
              </a:rPr>
              <a:t>música</a:t>
            </a:r>
            <a:r>
              <a:rPr lang="en-GB" sz="1700" dirty="0" smtClean="0">
                <a:solidFill>
                  <a:srgbClr val="FF0066"/>
                </a:solidFill>
              </a:rPr>
              <a:t> </a:t>
            </a:r>
            <a:r>
              <a:rPr lang="en-GB" sz="1700" dirty="0" err="1" smtClean="0">
                <a:solidFill>
                  <a:srgbClr val="FF0066"/>
                </a:solidFill>
              </a:rPr>
              <a:t>prefiero</a:t>
            </a:r>
            <a:r>
              <a:rPr lang="en-GB" sz="1700" dirty="0" smtClean="0">
                <a:solidFill>
                  <a:srgbClr val="FF0066"/>
                </a:solidFill>
              </a:rPr>
              <a:t> </a:t>
            </a:r>
            <a:r>
              <a:rPr lang="en-GB" sz="1700" dirty="0" err="1" smtClean="0">
                <a:solidFill>
                  <a:srgbClr val="FF0066"/>
                </a:solidFill>
              </a:rPr>
              <a:t>hacer</a:t>
            </a:r>
            <a:r>
              <a:rPr lang="en-GB" sz="1700" dirty="0" smtClean="0">
                <a:solidFill>
                  <a:srgbClr val="FF0066"/>
                </a:solidFill>
              </a:rPr>
              <a:t> </a:t>
            </a:r>
            <a:r>
              <a:rPr lang="en-GB" sz="1700" dirty="0" err="1" smtClean="0">
                <a:solidFill>
                  <a:srgbClr val="FF0066"/>
                </a:solidFill>
              </a:rPr>
              <a:t>deporte</a:t>
            </a:r>
            <a:r>
              <a:rPr lang="en-GB" sz="1700" dirty="0" smtClean="0">
                <a:solidFill>
                  <a:srgbClr val="FF0066"/>
                </a:solidFill>
              </a:rPr>
              <a:t> con </a:t>
            </a:r>
            <a:r>
              <a:rPr lang="en-GB" sz="1700" dirty="0" err="1" smtClean="0">
                <a:solidFill>
                  <a:srgbClr val="FF0066"/>
                </a:solidFill>
              </a:rPr>
              <a:t>mis</a:t>
            </a:r>
            <a:r>
              <a:rPr lang="en-GB" sz="1700" dirty="0" smtClean="0">
                <a:solidFill>
                  <a:srgbClr val="FF0066"/>
                </a:solidFill>
              </a:rPr>
              <a:t> amigos. A </a:t>
            </a:r>
            <a:r>
              <a:rPr lang="en-GB" sz="1700" dirty="0" err="1" smtClean="0">
                <a:solidFill>
                  <a:srgbClr val="FF0066"/>
                </a:solidFill>
              </a:rPr>
              <a:t>veces</a:t>
            </a:r>
            <a:r>
              <a:rPr lang="en-GB" sz="1700" dirty="0" smtClean="0">
                <a:solidFill>
                  <a:srgbClr val="FF0066"/>
                </a:solidFill>
              </a:rPr>
              <a:t> </a:t>
            </a:r>
            <a:r>
              <a:rPr lang="en-GB" sz="1700" dirty="0" err="1" smtClean="0">
                <a:solidFill>
                  <a:srgbClr val="FF0066"/>
                </a:solidFill>
              </a:rPr>
              <a:t>vamos</a:t>
            </a:r>
            <a:r>
              <a:rPr lang="en-GB" sz="1700" dirty="0" smtClean="0">
                <a:solidFill>
                  <a:srgbClr val="FF0066"/>
                </a:solidFill>
              </a:rPr>
              <a:t> al </a:t>
            </a:r>
            <a:r>
              <a:rPr lang="en-GB" sz="1700" dirty="0" err="1" smtClean="0">
                <a:solidFill>
                  <a:srgbClr val="FF0066"/>
                </a:solidFill>
              </a:rPr>
              <a:t>parque</a:t>
            </a:r>
            <a:r>
              <a:rPr lang="en-GB" sz="1700" dirty="0" smtClean="0">
                <a:solidFill>
                  <a:srgbClr val="FF0066"/>
                </a:solidFill>
              </a:rPr>
              <a:t> a </a:t>
            </a:r>
            <a:r>
              <a:rPr lang="en-GB" sz="1700" dirty="0" err="1" smtClean="0">
                <a:solidFill>
                  <a:srgbClr val="FF0066"/>
                </a:solidFill>
              </a:rPr>
              <a:t>jugar</a:t>
            </a:r>
            <a:r>
              <a:rPr lang="en-GB" sz="1700" dirty="0" smtClean="0">
                <a:solidFill>
                  <a:srgbClr val="FF0066"/>
                </a:solidFill>
              </a:rPr>
              <a:t> al </a:t>
            </a:r>
            <a:r>
              <a:rPr lang="en-GB" sz="1700" dirty="0" err="1" smtClean="0">
                <a:solidFill>
                  <a:srgbClr val="FF0066"/>
                </a:solidFill>
              </a:rPr>
              <a:t>tenis</a:t>
            </a:r>
            <a:r>
              <a:rPr lang="en-GB" sz="1700" dirty="0" smtClean="0">
                <a:solidFill>
                  <a:srgbClr val="FF0066"/>
                </a:solidFill>
              </a:rPr>
              <a:t> o </a:t>
            </a:r>
            <a:r>
              <a:rPr lang="en-GB" sz="1700" dirty="0" err="1" smtClean="0">
                <a:solidFill>
                  <a:srgbClr val="FF0066"/>
                </a:solidFill>
              </a:rPr>
              <a:t>vamos</a:t>
            </a:r>
            <a:r>
              <a:rPr lang="en-GB" sz="1700" dirty="0" smtClean="0">
                <a:solidFill>
                  <a:srgbClr val="FF0066"/>
                </a:solidFill>
              </a:rPr>
              <a:t> a la </a:t>
            </a:r>
            <a:r>
              <a:rPr lang="en-GB" sz="1700" dirty="0" err="1" smtClean="0">
                <a:solidFill>
                  <a:srgbClr val="FF0066"/>
                </a:solidFill>
              </a:rPr>
              <a:t>piscina</a:t>
            </a:r>
            <a:r>
              <a:rPr lang="en-GB" sz="1700" dirty="0" smtClean="0">
                <a:solidFill>
                  <a:srgbClr val="FF0066"/>
                </a:solidFill>
              </a:rPr>
              <a:t>. Me </a:t>
            </a:r>
            <a:r>
              <a:rPr lang="en-GB" sz="1700" dirty="0" err="1" smtClean="0">
                <a:solidFill>
                  <a:srgbClr val="FF0066"/>
                </a:solidFill>
              </a:rPr>
              <a:t>gusta</a:t>
            </a:r>
            <a:r>
              <a:rPr lang="en-GB" sz="1700" dirty="0" smtClean="0">
                <a:solidFill>
                  <a:srgbClr val="FF0066"/>
                </a:solidFill>
              </a:rPr>
              <a:t> mucho </a:t>
            </a:r>
            <a:r>
              <a:rPr lang="en-GB" sz="1700" dirty="0" err="1" smtClean="0">
                <a:solidFill>
                  <a:srgbClr val="FF0066"/>
                </a:solidFill>
              </a:rPr>
              <a:t>nadar</a:t>
            </a:r>
            <a:r>
              <a:rPr lang="en-GB" sz="1700" dirty="0" smtClean="0">
                <a:solidFill>
                  <a:srgbClr val="FF0066"/>
                </a:solidFill>
              </a:rPr>
              <a:t> </a:t>
            </a:r>
            <a:r>
              <a:rPr lang="en-GB" sz="1700" dirty="0" err="1" smtClean="0">
                <a:solidFill>
                  <a:srgbClr val="FF0066"/>
                </a:solidFill>
              </a:rPr>
              <a:t>porque</a:t>
            </a:r>
            <a:r>
              <a:rPr lang="en-GB" sz="1700" dirty="0" smtClean="0">
                <a:solidFill>
                  <a:srgbClr val="FF0066"/>
                </a:solidFill>
              </a:rPr>
              <a:t> </a:t>
            </a:r>
            <a:r>
              <a:rPr lang="en-GB" sz="1700" dirty="0" err="1" smtClean="0">
                <a:solidFill>
                  <a:srgbClr val="FF0066"/>
                </a:solidFill>
              </a:rPr>
              <a:t>es</a:t>
            </a:r>
            <a:r>
              <a:rPr lang="en-GB" sz="1700" dirty="0" smtClean="0">
                <a:solidFill>
                  <a:srgbClr val="FF0066"/>
                </a:solidFill>
              </a:rPr>
              <a:t> </a:t>
            </a:r>
            <a:r>
              <a:rPr lang="en-GB" sz="1700" dirty="0" err="1" smtClean="0">
                <a:solidFill>
                  <a:srgbClr val="FF0066"/>
                </a:solidFill>
              </a:rPr>
              <a:t>relajante</a:t>
            </a:r>
            <a:r>
              <a:rPr lang="en-GB" sz="1700" dirty="0" smtClean="0">
                <a:solidFill>
                  <a:srgbClr val="FF0066"/>
                </a:solidFill>
              </a:rPr>
              <a:t>.</a:t>
            </a:r>
            <a:endParaRPr lang="en-GB" sz="1700" dirty="0">
              <a:solidFill>
                <a:srgbClr val="FF0066"/>
              </a:solidFill>
            </a:endParaRPr>
          </a:p>
        </p:txBody>
      </p:sp>
      <p:sp>
        <p:nvSpPr>
          <p:cNvPr id="14" name="TextBox 13"/>
          <p:cNvSpPr txBox="1"/>
          <p:nvPr/>
        </p:nvSpPr>
        <p:spPr>
          <a:xfrm>
            <a:off x="4218176" y="5695490"/>
            <a:ext cx="4925823" cy="1138773"/>
          </a:xfrm>
          <a:prstGeom prst="rect">
            <a:avLst/>
          </a:prstGeom>
          <a:noFill/>
        </p:spPr>
        <p:txBody>
          <a:bodyPr wrap="square" rtlCol="0">
            <a:spAutoFit/>
          </a:bodyPr>
          <a:lstStyle/>
          <a:p>
            <a:r>
              <a:rPr lang="en-GB" sz="1700" dirty="0" smtClean="0">
                <a:solidFill>
                  <a:srgbClr val="FF0066"/>
                </a:solidFill>
              </a:rPr>
              <a:t>Este </a:t>
            </a:r>
            <a:r>
              <a:rPr lang="en-GB" sz="1700" dirty="0" err="1" smtClean="0">
                <a:solidFill>
                  <a:srgbClr val="FF0066"/>
                </a:solidFill>
              </a:rPr>
              <a:t>mes</a:t>
            </a:r>
            <a:r>
              <a:rPr lang="en-GB" sz="1700" dirty="0" smtClean="0">
                <a:solidFill>
                  <a:srgbClr val="FF0066"/>
                </a:solidFill>
              </a:rPr>
              <a:t> </a:t>
            </a:r>
            <a:r>
              <a:rPr lang="en-GB" sz="1700" dirty="0" err="1" smtClean="0">
                <a:solidFill>
                  <a:srgbClr val="FF0066"/>
                </a:solidFill>
              </a:rPr>
              <a:t>voy</a:t>
            </a:r>
            <a:r>
              <a:rPr lang="en-GB" sz="1700" dirty="0" smtClean="0">
                <a:solidFill>
                  <a:srgbClr val="FF0066"/>
                </a:solidFill>
              </a:rPr>
              <a:t> a </a:t>
            </a:r>
            <a:r>
              <a:rPr lang="en-GB" sz="1700" dirty="0" err="1" smtClean="0">
                <a:solidFill>
                  <a:srgbClr val="FF0066"/>
                </a:solidFill>
              </a:rPr>
              <a:t>ir</a:t>
            </a:r>
            <a:r>
              <a:rPr lang="en-GB" sz="1700" dirty="0" smtClean="0">
                <a:solidFill>
                  <a:srgbClr val="FF0066"/>
                </a:solidFill>
              </a:rPr>
              <a:t> a </a:t>
            </a:r>
            <a:r>
              <a:rPr lang="en-GB" sz="1700" dirty="0" err="1" smtClean="0">
                <a:solidFill>
                  <a:srgbClr val="FF0066"/>
                </a:solidFill>
              </a:rPr>
              <a:t>Londres</a:t>
            </a:r>
            <a:r>
              <a:rPr lang="en-GB" sz="1700" dirty="0" smtClean="0">
                <a:solidFill>
                  <a:srgbClr val="FF0066"/>
                </a:solidFill>
              </a:rPr>
              <a:t> con mi </a:t>
            </a:r>
            <a:r>
              <a:rPr lang="en-GB" sz="1700" dirty="0" err="1" smtClean="0">
                <a:solidFill>
                  <a:srgbClr val="FF0066"/>
                </a:solidFill>
              </a:rPr>
              <a:t>familia</a:t>
            </a:r>
            <a:r>
              <a:rPr lang="en-GB" sz="1700" dirty="0">
                <a:solidFill>
                  <a:srgbClr val="FF0066"/>
                </a:solidFill>
              </a:rPr>
              <a:t> </a:t>
            </a:r>
            <a:r>
              <a:rPr lang="en-GB" sz="1700" dirty="0" err="1" smtClean="0">
                <a:solidFill>
                  <a:srgbClr val="FF0066"/>
                </a:solidFill>
              </a:rPr>
              <a:t>porque</a:t>
            </a:r>
            <a:r>
              <a:rPr lang="en-GB" sz="1700" dirty="0" smtClean="0">
                <a:solidFill>
                  <a:srgbClr val="FF0066"/>
                </a:solidFill>
              </a:rPr>
              <a:t> </a:t>
            </a:r>
            <a:r>
              <a:rPr lang="en-GB" sz="1700" dirty="0" err="1" smtClean="0">
                <a:solidFill>
                  <a:srgbClr val="FF0066"/>
                </a:solidFill>
              </a:rPr>
              <a:t>es</a:t>
            </a:r>
            <a:r>
              <a:rPr lang="en-GB" sz="1700" dirty="0" smtClean="0">
                <a:solidFill>
                  <a:srgbClr val="FF0066"/>
                </a:solidFill>
              </a:rPr>
              <a:t> el </a:t>
            </a:r>
            <a:r>
              <a:rPr lang="en-GB" sz="1700" dirty="0" err="1" smtClean="0">
                <a:solidFill>
                  <a:srgbClr val="FF0066"/>
                </a:solidFill>
              </a:rPr>
              <a:t>cumpleaños</a:t>
            </a:r>
            <a:r>
              <a:rPr lang="en-GB" sz="1700" dirty="0" smtClean="0">
                <a:solidFill>
                  <a:srgbClr val="FF0066"/>
                </a:solidFill>
              </a:rPr>
              <a:t> de mi </a:t>
            </a:r>
            <a:r>
              <a:rPr lang="en-GB" sz="1700" dirty="0" err="1" smtClean="0">
                <a:solidFill>
                  <a:srgbClr val="FF0066"/>
                </a:solidFill>
              </a:rPr>
              <a:t>madre</a:t>
            </a:r>
            <a:r>
              <a:rPr lang="en-GB" sz="1700" dirty="0" smtClean="0">
                <a:solidFill>
                  <a:srgbClr val="FF0066"/>
                </a:solidFill>
              </a:rPr>
              <a:t>.  </a:t>
            </a:r>
            <a:r>
              <a:rPr lang="en-GB" sz="1700" dirty="0" err="1" smtClean="0">
                <a:solidFill>
                  <a:srgbClr val="FF0066"/>
                </a:solidFill>
              </a:rPr>
              <a:t>Vamos</a:t>
            </a:r>
            <a:r>
              <a:rPr lang="en-GB" sz="1700" dirty="0">
                <a:solidFill>
                  <a:srgbClr val="FF0066"/>
                </a:solidFill>
              </a:rPr>
              <a:t> </a:t>
            </a:r>
            <a:r>
              <a:rPr lang="en-GB" sz="1700" dirty="0" smtClean="0">
                <a:solidFill>
                  <a:srgbClr val="FF0066"/>
                </a:solidFill>
              </a:rPr>
              <a:t>a </a:t>
            </a:r>
            <a:r>
              <a:rPr lang="en-GB" sz="1700" dirty="0" err="1" smtClean="0">
                <a:solidFill>
                  <a:srgbClr val="FF0066"/>
                </a:solidFill>
              </a:rPr>
              <a:t>ir</a:t>
            </a:r>
            <a:r>
              <a:rPr lang="en-GB" sz="1700" dirty="0" smtClean="0">
                <a:solidFill>
                  <a:srgbClr val="FF0066"/>
                </a:solidFill>
              </a:rPr>
              <a:t> al </a:t>
            </a:r>
            <a:r>
              <a:rPr lang="en-GB" sz="1700" dirty="0" err="1" smtClean="0">
                <a:solidFill>
                  <a:srgbClr val="FF0066"/>
                </a:solidFill>
              </a:rPr>
              <a:t>teatro</a:t>
            </a:r>
            <a:r>
              <a:rPr lang="en-GB" sz="1700" dirty="0" smtClean="0">
                <a:solidFill>
                  <a:srgbClr val="FF0066"/>
                </a:solidFill>
              </a:rPr>
              <a:t> y </a:t>
            </a:r>
            <a:r>
              <a:rPr lang="en-GB" sz="1700" dirty="0" err="1" smtClean="0">
                <a:solidFill>
                  <a:srgbClr val="FF0066"/>
                </a:solidFill>
              </a:rPr>
              <a:t>luego</a:t>
            </a:r>
            <a:r>
              <a:rPr lang="en-GB" sz="1700" dirty="0" smtClean="0">
                <a:solidFill>
                  <a:srgbClr val="FF0066"/>
                </a:solidFill>
              </a:rPr>
              <a:t> a un </a:t>
            </a:r>
            <a:r>
              <a:rPr lang="en-GB" sz="1700" dirty="0" err="1" smtClean="0">
                <a:solidFill>
                  <a:srgbClr val="FF0066"/>
                </a:solidFill>
              </a:rPr>
              <a:t>restaurante</a:t>
            </a:r>
            <a:r>
              <a:rPr lang="en-GB" sz="1700" dirty="0" smtClean="0">
                <a:solidFill>
                  <a:srgbClr val="FF0066"/>
                </a:solidFill>
              </a:rPr>
              <a:t> </a:t>
            </a:r>
            <a:r>
              <a:rPr lang="en-GB" sz="1700" dirty="0" err="1" smtClean="0">
                <a:solidFill>
                  <a:srgbClr val="FF0066"/>
                </a:solidFill>
              </a:rPr>
              <a:t>chinco</a:t>
            </a:r>
            <a:r>
              <a:rPr lang="en-GB" sz="1700" dirty="0" smtClean="0">
                <a:solidFill>
                  <a:srgbClr val="FF0066"/>
                </a:solidFill>
              </a:rPr>
              <a:t>, </a:t>
            </a:r>
            <a:r>
              <a:rPr lang="en-GB" sz="1700" dirty="0" err="1" smtClean="0">
                <a:solidFill>
                  <a:srgbClr val="FF0066"/>
                </a:solidFill>
              </a:rPr>
              <a:t>porque</a:t>
            </a:r>
            <a:r>
              <a:rPr lang="en-GB" sz="1700" dirty="0" smtClean="0">
                <a:solidFill>
                  <a:srgbClr val="FF0066"/>
                </a:solidFill>
              </a:rPr>
              <a:t> a mi </a:t>
            </a:r>
            <a:r>
              <a:rPr lang="en-GB" sz="1700" dirty="0" err="1" smtClean="0">
                <a:solidFill>
                  <a:srgbClr val="FF0066"/>
                </a:solidFill>
              </a:rPr>
              <a:t>madre</a:t>
            </a:r>
            <a:r>
              <a:rPr lang="en-GB" sz="1700" dirty="0" smtClean="0">
                <a:solidFill>
                  <a:srgbClr val="FF0066"/>
                </a:solidFill>
              </a:rPr>
              <a:t> le </a:t>
            </a:r>
            <a:r>
              <a:rPr lang="en-GB" sz="1700" dirty="0" err="1" smtClean="0">
                <a:solidFill>
                  <a:srgbClr val="FF0066"/>
                </a:solidFill>
              </a:rPr>
              <a:t>chifla</a:t>
            </a:r>
            <a:r>
              <a:rPr lang="en-GB" sz="1700" dirty="0" smtClean="0">
                <a:solidFill>
                  <a:srgbClr val="FF0066"/>
                </a:solidFill>
              </a:rPr>
              <a:t> la comida china.</a:t>
            </a:r>
            <a:endParaRPr lang="en-GB" sz="1700" dirty="0">
              <a:solidFill>
                <a:srgbClr val="FF0066"/>
              </a:solidFill>
            </a:endParaRPr>
          </a:p>
        </p:txBody>
      </p:sp>
      <p:sp>
        <p:nvSpPr>
          <p:cNvPr id="2" name="Rectangle 1"/>
          <p:cNvSpPr/>
          <p:nvPr/>
        </p:nvSpPr>
        <p:spPr>
          <a:xfrm>
            <a:off x="2286000" y="2967335"/>
            <a:ext cx="4572000" cy="369332"/>
          </a:xfrm>
          <a:prstGeom prst="rect">
            <a:avLst/>
          </a:prstGeom>
        </p:spPr>
        <p:txBody>
          <a:bodyPr>
            <a:spAutoFit/>
          </a:bodyPr>
          <a:lstStyle/>
          <a:p>
            <a:endParaRPr lang="en-GB" dirty="0">
              <a:solidFill>
                <a:srgbClr val="FF0066"/>
              </a:solidFill>
            </a:endParaRPr>
          </a:p>
        </p:txBody>
      </p:sp>
    </p:spTree>
    <p:extLst>
      <p:ext uri="{BB962C8B-B14F-4D97-AF65-F5344CB8AC3E}">
        <p14:creationId xmlns:p14="http://schemas.microsoft.com/office/powerpoint/2010/main" val="303958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25871390"/>
              </p:ext>
            </p:extLst>
          </p:nvPr>
        </p:nvGraphicFramePr>
        <p:xfrm>
          <a:off x="78258" y="99540"/>
          <a:ext cx="3183924" cy="6675120"/>
        </p:xfrm>
        <a:graphic>
          <a:graphicData uri="http://schemas.openxmlformats.org/drawingml/2006/table">
            <a:tbl>
              <a:tblPr firstRow="1" bandRow="1">
                <a:tableStyleId>{5940675A-B579-460E-94D1-54222C63F5DA}</a:tableStyleId>
              </a:tblPr>
              <a:tblGrid>
                <a:gridCol w="3183924"/>
              </a:tblGrid>
              <a:tr h="370840">
                <a:tc>
                  <a:txBody>
                    <a:bodyPr/>
                    <a:lstStyle/>
                    <a:p>
                      <a:r>
                        <a:rPr lang="en-GB" sz="2400" b="1" dirty="0" smtClean="0"/>
                        <a:t>Verbs followed by an infinitive</a:t>
                      </a:r>
                      <a:endParaRPr lang="en-GB" sz="2400" b="1" dirty="0"/>
                    </a:p>
                  </a:txBody>
                  <a:tcPr/>
                </a:tc>
              </a:tr>
              <a:tr h="370840">
                <a:tc>
                  <a:txBody>
                    <a:bodyPr/>
                    <a:lstStyle/>
                    <a:p>
                      <a:r>
                        <a:rPr lang="en-GB" sz="2400" dirty="0" smtClean="0"/>
                        <a:t>me </a:t>
                      </a:r>
                      <a:r>
                        <a:rPr lang="en-GB" sz="2400" dirty="0" err="1" smtClean="0"/>
                        <a:t>gusta</a:t>
                      </a:r>
                      <a:r>
                        <a:rPr lang="en-GB" sz="2400" dirty="0" smtClean="0"/>
                        <a:t> / me </a:t>
                      </a:r>
                      <a:r>
                        <a:rPr lang="en-GB" sz="2400" dirty="0" err="1" smtClean="0"/>
                        <a:t>encanta</a:t>
                      </a:r>
                      <a:endParaRPr lang="en-GB" sz="2400" dirty="0"/>
                    </a:p>
                  </a:txBody>
                  <a:tcPr/>
                </a:tc>
              </a:tr>
              <a:tr h="370840">
                <a:tc>
                  <a:txBody>
                    <a:bodyPr/>
                    <a:lstStyle/>
                    <a:p>
                      <a:r>
                        <a:rPr lang="en-GB" sz="2400" dirty="0" err="1" smtClean="0"/>
                        <a:t>prefiero</a:t>
                      </a:r>
                      <a:r>
                        <a:rPr lang="en-GB" sz="2400" dirty="0" smtClean="0"/>
                        <a:t> / </a:t>
                      </a:r>
                      <a:r>
                        <a:rPr lang="en-GB" sz="2400" dirty="0" err="1" smtClean="0"/>
                        <a:t>odio</a:t>
                      </a:r>
                      <a:r>
                        <a:rPr lang="en-GB" sz="2400" dirty="0" smtClean="0"/>
                        <a:t> / </a:t>
                      </a:r>
                      <a:r>
                        <a:rPr lang="en-GB" sz="2400" dirty="0" err="1" smtClean="0"/>
                        <a:t>detesto</a:t>
                      </a:r>
                      <a:endParaRPr lang="en-GB" sz="2400" dirty="0"/>
                    </a:p>
                  </a:txBody>
                  <a:tcPr/>
                </a:tc>
              </a:tr>
              <a:tr h="370840">
                <a:tc>
                  <a:txBody>
                    <a:bodyPr/>
                    <a:lstStyle/>
                    <a:p>
                      <a:r>
                        <a:rPr lang="en-GB" sz="2400" dirty="0" err="1" smtClean="0"/>
                        <a:t>quiero</a:t>
                      </a:r>
                      <a:endParaRPr lang="en-GB" sz="2400" dirty="0"/>
                    </a:p>
                  </a:txBody>
                  <a:tcPr/>
                </a:tc>
              </a:tr>
              <a:tr h="370840">
                <a:tc>
                  <a:txBody>
                    <a:bodyPr/>
                    <a:lstStyle/>
                    <a:p>
                      <a:r>
                        <a:rPr lang="en-GB" sz="2400" dirty="0" smtClean="0"/>
                        <a:t>me </a:t>
                      </a:r>
                      <a:r>
                        <a:rPr lang="en-GB" sz="2400" dirty="0" err="1" smtClean="0"/>
                        <a:t>gustaría</a:t>
                      </a:r>
                      <a:r>
                        <a:rPr lang="en-GB" sz="2400" dirty="0" smtClean="0"/>
                        <a:t> / </a:t>
                      </a:r>
                      <a:r>
                        <a:rPr lang="en-GB" sz="2400" dirty="0" err="1" smtClean="0"/>
                        <a:t>quisiera</a:t>
                      </a:r>
                      <a:endParaRPr lang="en-GB" sz="2400" dirty="0"/>
                    </a:p>
                  </a:txBody>
                  <a:tcPr/>
                </a:tc>
              </a:tr>
              <a:tr h="370840">
                <a:tc>
                  <a:txBody>
                    <a:bodyPr/>
                    <a:lstStyle/>
                    <a:p>
                      <a:r>
                        <a:rPr lang="en-GB" sz="2400" dirty="0" err="1" smtClean="0"/>
                        <a:t>puedo</a:t>
                      </a:r>
                      <a:r>
                        <a:rPr lang="en-GB" sz="2400" dirty="0" smtClean="0"/>
                        <a:t> / se </a:t>
                      </a:r>
                      <a:r>
                        <a:rPr lang="en-GB" sz="2400" dirty="0" err="1" smtClean="0"/>
                        <a:t>puede</a:t>
                      </a:r>
                      <a:endParaRPr lang="en-GB" sz="2400" dirty="0"/>
                    </a:p>
                  </a:txBody>
                  <a:tcPr/>
                </a:tc>
              </a:tr>
              <a:tr h="370840">
                <a:tc>
                  <a:txBody>
                    <a:bodyPr/>
                    <a:lstStyle/>
                    <a:p>
                      <a:r>
                        <a:rPr lang="en-GB" sz="2400" dirty="0" err="1" smtClean="0"/>
                        <a:t>debo</a:t>
                      </a:r>
                      <a:r>
                        <a:rPr lang="en-GB" sz="2400" baseline="0" dirty="0" smtClean="0"/>
                        <a:t> / </a:t>
                      </a:r>
                      <a:r>
                        <a:rPr lang="en-GB" sz="2400" baseline="0" dirty="0" err="1" smtClean="0"/>
                        <a:t>tengo</a:t>
                      </a:r>
                      <a:r>
                        <a:rPr lang="en-GB" sz="2400" baseline="0" dirty="0" smtClean="0"/>
                        <a:t> que</a:t>
                      </a:r>
                      <a:endParaRPr lang="en-GB" sz="2400" dirty="0"/>
                    </a:p>
                  </a:txBody>
                  <a:tcPr/>
                </a:tc>
              </a:tr>
              <a:tr h="370840">
                <a:tc>
                  <a:txBody>
                    <a:bodyPr/>
                    <a:lstStyle/>
                    <a:p>
                      <a:r>
                        <a:rPr lang="en-GB" sz="2400" dirty="0" smtClean="0"/>
                        <a:t>hay que /se </a:t>
                      </a:r>
                      <a:r>
                        <a:rPr lang="en-GB" sz="2400" dirty="0" err="1" smtClean="0"/>
                        <a:t>debe</a:t>
                      </a:r>
                      <a:endParaRPr lang="en-GB" sz="240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t>se</a:t>
                      </a:r>
                      <a:r>
                        <a:rPr lang="en-GB" sz="2400" baseline="0" dirty="0" smtClean="0"/>
                        <a:t> </a:t>
                      </a:r>
                      <a:r>
                        <a:rPr lang="en-GB" sz="2400" baseline="0" dirty="0" err="1" smtClean="0"/>
                        <a:t>debería</a:t>
                      </a:r>
                      <a:endParaRPr lang="en-GB" sz="2400" dirty="0" smtClean="0"/>
                    </a:p>
                  </a:txBody>
                  <a:tcPr/>
                </a:tc>
              </a:tr>
              <a:tr h="370840">
                <a:tc>
                  <a:txBody>
                    <a:bodyPr/>
                    <a:lstStyle/>
                    <a:p>
                      <a:r>
                        <a:rPr lang="en-GB" sz="2400" dirty="0" err="1" smtClean="0"/>
                        <a:t>voy</a:t>
                      </a:r>
                      <a:r>
                        <a:rPr lang="en-GB" sz="2400" dirty="0" smtClean="0"/>
                        <a:t> a (</a:t>
                      </a:r>
                      <a:r>
                        <a:rPr lang="en-GB" sz="2400" dirty="0" err="1" smtClean="0"/>
                        <a:t>fui</a:t>
                      </a:r>
                      <a:r>
                        <a:rPr lang="en-GB" sz="2400" dirty="0" smtClean="0"/>
                        <a:t> a)</a:t>
                      </a:r>
                      <a:endParaRPr lang="en-GB" sz="2400" dirty="0"/>
                    </a:p>
                  </a:txBody>
                  <a:tcPr/>
                </a:tc>
              </a:tr>
              <a:tr h="370840">
                <a:tc>
                  <a:txBody>
                    <a:bodyPr/>
                    <a:lstStyle/>
                    <a:p>
                      <a:r>
                        <a:rPr lang="en-GB" sz="2400" dirty="0" err="1" smtClean="0"/>
                        <a:t>tengo</a:t>
                      </a:r>
                      <a:r>
                        <a:rPr lang="en-GB" sz="2400" dirty="0" smtClean="0"/>
                        <a:t> la </a:t>
                      </a:r>
                      <a:r>
                        <a:rPr lang="en-GB" sz="2400" dirty="0" err="1" smtClean="0"/>
                        <a:t>intención</a:t>
                      </a:r>
                      <a:r>
                        <a:rPr lang="en-GB" sz="2400" dirty="0" smtClean="0"/>
                        <a:t> de</a:t>
                      </a:r>
                      <a:endParaRPr lang="en-GB" sz="2400" dirty="0"/>
                    </a:p>
                  </a:txBody>
                  <a:tcPr/>
                </a:tc>
              </a:tr>
              <a:tr h="370840">
                <a:tc>
                  <a:txBody>
                    <a:bodyPr/>
                    <a:lstStyle/>
                    <a:p>
                      <a:r>
                        <a:rPr lang="en-GB" sz="2400" dirty="0" err="1" smtClean="0"/>
                        <a:t>espero</a:t>
                      </a:r>
                      <a:endParaRPr lang="en-GB" sz="2400" dirty="0"/>
                    </a:p>
                  </a:txBody>
                  <a:tcPr/>
                </a:tc>
              </a:tr>
              <a:tr h="370840">
                <a:tc>
                  <a:txBody>
                    <a:bodyPr/>
                    <a:lstStyle/>
                    <a:p>
                      <a:r>
                        <a:rPr lang="en-GB" sz="2400" dirty="0" err="1" smtClean="0"/>
                        <a:t>suelo</a:t>
                      </a:r>
                      <a:endParaRPr lang="en-GB" sz="2400"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76657498"/>
              </p:ext>
            </p:extLst>
          </p:nvPr>
        </p:nvGraphicFramePr>
        <p:xfrm>
          <a:off x="3356920" y="87183"/>
          <a:ext cx="3307492" cy="457200"/>
        </p:xfrm>
        <a:graphic>
          <a:graphicData uri="http://schemas.openxmlformats.org/drawingml/2006/table">
            <a:tbl>
              <a:tblPr firstRow="1" bandRow="1">
                <a:tableStyleId>{5940675A-B579-460E-94D1-54222C63F5DA}</a:tableStyleId>
              </a:tblPr>
              <a:tblGrid>
                <a:gridCol w="3307492"/>
              </a:tblGrid>
              <a:tr h="370840">
                <a:tc>
                  <a:txBody>
                    <a:bodyPr/>
                    <a:lstStyle/>
                    <a:p>
                      <a:r>
                        <a:rPr lang="en-GB" sz="2400" b="1" dirty="0" smtClean="0"/>
                        <a:t>Some</a:t>
                      </a:r>
                      <a:r>
                        <a:rPr lang="en-GB" sz="2400" b="1" baseline="0" dirty="0" smtClean="0"/>
                        <a:t> infinitives (50?)</a:t>
                      </a:r>
                      <a:endParaRPr lang="en-GB" sz="2400" b="1" dirty="0"/>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2237427"/>
              </p:ext>
            </p:extLst>
          </p:nvPr>
        </p:nvGraphicFramePr>
        <p:xfrm>
          <a:off x="3356920" y="721496"/>
          <a:ext cx="3307492" cy="1188720"/>
        </p:xfrm>
        <a:graphic>
          <a:graphicData uri="http://schemas.openxmlformats.org/drawingml/2006/table">
            <a:tbl>
              <a:tblPr firstRow="1" bandRow="1">
                <a:tableStyleId>{5940675A-B579-460E-94D1-54222C63F5DA}</a:tableStyleId>
              </a:tblPr>
              <a:tblGrid>
                <a:gridCol w="3307492"/>
              </a:tblGrid>
              <a:tr h="370840">
                <a:tc>
                  <a:txBody>
                    <a:bodyPr/>
                    <a:lstStyle/>
                    <a:p>
                      <a:r>
                        <a:rPr lang="en-GB" sz="2400" b="1" dirty="0" smtClean="0"/>
                        <a:t>Conjugations</a:t>
                      </a:r>
                      <a:r>
                        <a:rPr lang="en-GB" sz="2400" b="1" baseline="0" dirty="0" smtClean="0"/>
                        <a:t> </a:t>
                      </a:r>
                      <a:r>
                        <a:rPr lang="en-GB" sz="2400" b="0" baseline="0" dirty="0" smtClean="0"/>
                        <a:t>(present, </a:t>
                      </a:r>
                      <a:r>
                        <a:rPr lang="en-GB" sz="2400" b="0" baseline="0" dirty="0" err="1" smtClean="0"/>
                        <a:t>preterite</a:t>
                      </a:r>
                      <a:r>
                        <a:rPr lang="en-GB" sz="2400" b="0" baseline="0" dirty="0" smtClean="0"/>
                        <a:t>, imperfect, future)</a:t>
                      </a:r>
                      <a:endParaRPr lang="en-GB" sz="2400" b="0"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64870009"/>
              </p:ext>
            </p:extLst>
          </p:nvPr>
        </p:nvGraphicFramePr>
        <p:xfrm>
          <a:off x="3356920" y="2087329"/>
          <a:ext cx="3307492" cy="1005840"/>
        </p:xfrm>
        <a:graphic>
          <a:graphicData uri="http://schemas.openxmlformats.org/drawingml/2006/table">
            <a:tbl>
              <a:tblPr firstRow="1" bandRow="1">
                <a:tableStyleId>{5940675A-B579-460E-94D1-54222C63F5DA}</a:tableStyleId>
              </a:tblPr>
              <a:tblGrid>
                <a:gridCol w="3307492"/>
              </a:tblGrid>
              <a:tr h="370840">
                <a:tc>
                  <a:txBody>
                    <a:bodyPr/>
                    <a:lstStyle/>
                    <a:p>
                      <a:r>
                        <a:rPr lang="en-GB" sz="2000" b="1" dirty="0" smtClean="0"/>
                        <a:t>The</a:t>
                      </a:r>
                      <a:r>
                        <a:rPr lang="en-GB" sz="2000" b="1" baseline="0" dirty="0" smtClean="0"/>
                        <a:t> 5 key irregulars in 3 tenses: </a:t>
                      </a:r>
                      <a:r>
                        <a:rPr lang="en-GB" sz="2000" b="0" baseline="0" dirty="0" smtClean="0"/>
                        <a:t>TENER / SER / ESTAR / IR / HACER (plus HAY)</a:t>
                      </a:r>
                      <a:endParaRPr lang="en-GB" sz="2000" b="0"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9690577"/>
              </p:ext>
            </p:extLst>
          </p:nvPr>
        </p:nvGraphicFramePr>
        <p:xfrm>
          <a:off x="3356920" y="3317303"/>
          <a:ext cx="3307492" cy="1188720"/>
        </p:xfrm>
        <a:graphic>
          <a:graphicData uri="http://schemas.openxmlformats.org/drawingml/2006/table">
            <a:tbl>
              <a:tblPr firstRow="1" bandRow="1">
                <a:tableStyleId>{5940675A-B579-460E-94D1-54222C63F5DA}</a:tableStyleId>
              </a:tblPr>
              <a:tblGrid>
                <a:gridCol w="3307492"/>
              </a:tblGrid>
              <a:tr h="370840">
                <a:tc>
                  <a:txBody>
                    <a:bodyPr/>
                    <a:lstStyle/>
                    <a:p>
                      <a:r>
                        <a:rPr lang="en-GB" sz="2400" b="1" dirty="0" smtClean="0"/>
                        <a:t>Article</a:t>
                      </a:r>
                      <a:r>
                        <a:rPr lang="en-GB" sz="2400" b="1" baseline="0" dirty="0" smtClean="0"/>
                        <a:t>s and their use: </a:t>
                      </a:r>
                      <a:r>
                        <a:rPr lang="en-GB" sz="2400" b="0" i="0" baseline="0" dirty="0" smtClean="0"/>
                        <a:t>‘the’, (‘this/these’)‘a’, ‘some’, ‘many/lots’</a:t>
                      </a:r>
                      <a:endParaRPr lang="en-GB" sz="2400" b="0" i="0"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665026756"/>
              </p:ext>
            </p:extLst>
          </p:nvPr>
        </p:nvGraphicFramePr>
        <p:xfrm>
          <a:off x="3356920" y="4648983"/>
          <a:ext cx="3307492" cy="822960"/>
        </p:xfrm>
        <a:graphic>
          <a:graphicData uri="http://schemas.openxmlformats.org/drawingml/2006/table">
            <a:tbl>
              <a:tblPr firstRow="1" bandRow="1">
                <a:tableStyleId>{5940675A-B579-460E-94D1-54222C63F5DA}</a:tableStyleId>
              </a:tblPr>
              <a:tblGrid>
                <a:gridCol w="3307492"/>
              </a:tblGrid>
              <a:tr h="370840">
                <a:tc>
                  <a:txBody>
                    <a:bodyPr/>
                    <a:lstStyle/>
                    <a:p>
                      <a:r>
                        <a:rPr lang="en-GB" sz="2400" b="1" dirty="0" smtClean="0"/>
                        <a:t>Adjectives:</a:t>
                      </a:r>
                      <a:r>
                        <a:rPr lang="en-GB" sz="2400" b="1" baseline="0" dirty="0" smtClean="0"/>
                        <a:t> </a:t>
                      </a:r>
                      <a:r>
                        <a:rPr lang="en-GB" sz="2400" b="0" baseline="0" dirty="0" smtClean="0"/>
                        <a:t>agreement and position</a:t>
                      </a:r>
                      <a:endParaRPr lang="en-GB" sz="2400" b="0"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284694758"/>
              </p:ext>
            </p:extLst>
          </p:nvPr>
        </p:nvGraphicFramePr>
        <p:xfrm>
          <a:off x="3356920" y="5548869"/>
          <a:ext cx="3307492" cy="1188720"/>
        </p:xfrm>
        <a:graphic>
          <a:graphicData uri="http://schemas.openxmlformats.org/drawingml/2006/table">
            <a:tbl>
              <a:tblPr firstRow="1" bandRow="1">
                <a:tableStyleId>{5940675A-B579-460E-94D1-54222C63F5DA}</a:tableStyleId>
              </a:tblPr>
              <a:tblGrid>
                <a:gridCol w="3307492"/>
              </a:tblGrid>
              <a:tr h="370840">
                <a:tc>
                  <a:txBody>
                    <a:bodyPr/>
                    <a:lstStyle/>
                    <a:p>
                      <a:r>
                        <a:rPr lang="en-GB" sz="2400" b="1" dirty="0" smtClean="0"/>
                        <a:t>Conjunctions:</a:t>
                      </a:r>
                      <a:r>
                        <a:rPr lang="en-GB" sz="2400" b="1" baseline="0" dirty="0" smtClean="0"/>
                        <a:t> </a:t>
                      </a:r>
                      <a:r>
                        <a:rPr lang="en-GB" sz="2400" b="0" baseline="0" dirty="0" smtClean="0"/>
                        <a:t>y, </a:t>
                      </a:r>
                      <a:r>
                        <a:rPr lang="en-GB" sz="2400" b="0" baseline="0" dirty="0" err="1" smtClean="0"/>
                        <a:t>pero</a:t>
                      </a:r>
                      <a:r>
                        <a:rPr lang="en-GB" sz="2400" b="0" baseline="0" dirty="0" smtClean="0"/>
                        <a:t>, </a:t>
                      </a:r>
                      <a:r>
                        <a:rPr lang="en-GB" sz="2400" b="0" baseline="0" dirty="0" err="1" smtClean="0"/>
                        <a:t>también</a:t>
                      </a:r>
                      <a:r>
                        <a:rPr lang="en-GB" sz="2400" b="0" baseline="0" dirty="0" smtClean="0"/>
                        <a:t>, sin embargo, </a:t>
                      </a:r>
                      <a:r>
                        <a:rPr lang="en-GB" sz="2400" b="0" baseline="0" dirty="0" err="1" smtClean="0"/>
                        <a:t>así</a:t>
                      </a:r>
                      <a:r>
                        <a:rPr lang="en-GB" sz="2400" b="0" baseline="0" dirty="0" smtClean="0"/>
                        <a:t> que, </a:t>
                      </a:r>
                      <a:r>
                        <a:rPr lang="en-GB" sz="2400" b="0" baseline="0" dirty="0" err="1" smtClean="0"/>
                        <a:t>por</a:t>
                      </a:r>
                      <a:r>
                        <a:rPr lang="en-GB" sz="2400" b="0" baseline="0" dirty="0" smtClean="0"/>
                        <a:t> </a:t>
                      </a:r>
                      <a:r>
                        <a:rPr lang="en-GB" sz="2400" b="0" baseline="0" dirty="0" err="1" smtClean="0"/>
                        <a:t>eso</a:t>
                      </a:r>
                      <a:endParaRPr lang="en-GB" sz="2400" b="0"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548456532"/>
              </p:ext>
            </p:extLst>
          </p:nvPr>
        </p:nvGraphicFramePr>
        <p:xfrm>
          <a:off x="6759151" y="148968"/>
          <a:ext cx="2261282" cy="2651760"/>
        </p:xfrm>
        <a:graphic>
          <a:graphicData uri="http://schemas.openxmlformats.org/drawingml/2006/table">
            <a:tbl>
              <a:tblPr firstRow="1" bandRow="1">
                <a:tableStyleId>{5940675A-B579-460E-94D1-54222C63F5DA}</a:tableStyleId>
              </a:tblPr>
              <a:tblGrid>
                <a:gridCol w="2261282"/>
              </a:tblGrid>
              <a:tr h="370840">
                <a:tc>
                  <a:txBody>
                    <a:bodyPr/>
                    <a:lstStyle/>
                    <a:p>
                      <a:r>
                        <a:rPr lang="en-GB" sz="2400" b="1" dirty="0" smtClean="0"/>
                        <a:t>Subordination:</a:t>
                      </a:r>
                      <a:br>
                        <a:rPr lang="en-GB" sz="2400" b="1" dirty="0" smtClean="0"/>
                      </a:br>
                      <a:r>
                        <a:rPr lang="en-GB" sz="2400" b="0" dirty="0" smtClean="0"/>
                        <a:t>que,</a:t>
                      </a:r>
                      <a:r>
                        <a:rPr lang="en-GB" sz="2400" b="0" baseline="0" dirty="0" smtClean="0"/>
                        <a:t> </a:t>
                      </a:r>
                      <a:r>
                        <a:rPr lang="en-GB" sz="2400" b="0" baseline="0" dirty="0" err="1" smtClean="0"/>
                        <a:t>aunque</a:t>
                      </a:r>
                      <a:r>
                        <a:rPr lang="en-GB" sz="2400" b="0" baseline="0" dirty="0" smtClean="0"/>
                        <a:t>, </a:t>
                      </a:r>
                      <a:r>
                        <a:rPr lang="en-GB" sz="2400" b="0" baseline="0" dirty="0" err="1" smtClean="0"/>
                        <a:t>porque</a:t>
                      </a:r>
                      <a:r>
                        <a:rPr lang="en-GB" sz="2400" b="0" baseline="0" dirty="0" smtClean="0"/>
                        <a:t>, </a:t>
                      </a:r>
                      <a:r>
                        <a:rPr lang="en-GB" sz="2400" b="0" baseline="0" dirty="0" err="1" smtClean="0"/>
                        <a:t>puesto</a:t>
                      </a:r>
                      <a:r>
                        <a:rPr lang="en-GB" sz="2400" b="0" baseline="0" dirty="0" smtClean="0"/>
                        <a:t> que, </a:t>
                      </a:r>
                      <a:r>
                        <a:rPr lang="en-GB" sz="2400" b="0" baseline="0" dirty="0" err="1" smtClean="0"/>
                        <a:t>ya</a:t>
                      </a:r>
                      <a:r>
                        <a:rPr lang="en-GB" sz="2400" b="0" baseline="0" dirty="0" smtClean="0"/>
                        <a:t> que, </a:t>
                      </a:r>
                      <a:r>
                        <a:rPr lang="en-GB" sz="2400" b="0" baseline="0" dirty="0" err="1" smtClean="0"/>
                        <a:t>cuando</a:t>
                      </a:r>
                      <a:r>
                        <a:rPr lang="en-GB" sz="2400" b="0" baseline="0" dirty="0" smtClean="0"/>
                        <a:t>, </a:t>
                      </a:r>
                      <a:r>
                        <a:rPr lang="en-GB" sz="2400" b="0" baseline="0" dirty="0" err="1" smtClean="0"/>
                        <a:t>donde</a:t>
                      </a:r>
                      <a:r>
                        <a:rPr lang="en-GB" sz="2400" b="0" baseline="0" dirty="0" smtClean="0"/>
                        <a:t>, </a:t>
                      </a:r>
                      <a:r>
                        <a:rPr lang="en-GB" sz="2400" b="0" baseline="0" dirty="0" err="1" smtClean="0"/>
                        <a:t>mientras</a:t>
                      </a:r>
                      <a:r>
                        <a:rPr lang="en-GB" sz="2400" b="0" baseline="0" dirty="0" smtClean="0"/>
                        <a:t>, </a:t>
                      </a:r>
                      <a:r>
                        <a:rPr lang="en-GB" sz="2400" b="0" baseline="0" dirty="0" err="1" smtClean="0"/>
                        <a:t>mientras</a:t>
                      </a:r>
                      <a:r>
                        <a:rPr lang="en-GB" sz="2400" b="0" baseline="0" dirty="0" smtClean="0"/>
                        <a:t> que</a:t>
                      </a:r>
                      <a:endParaRPr lang="en-GB" sz="2400" b="0" dirty="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740303012"/>
              </p:ext>
            </p:extLst>
          </p:nvPr>
        </p:nvGraphicFramePr>
        <p:xfrm>
          <a:off x="6759151" y="3024928"/>
          <a:ext cx="2261282" cy="1188720"/>
        </p:xfrm>
        <a:graphic>
          <a:graphicData uri="http://schemas.openxmlformats.org/drawingml/2006/table">
            <a:tbl>
              <a:tblPr firstRow="1" bandRow="1">
                <a:tableStyleId>{5940675A-B579-460E-94D1-54222C63F5DA}</a:tableStyleId>
              </a:tblPr>
              <a:tblGrid>
                <a:gridCol w="2261282"/>
              </a:tblGrid>
              <a:tr h="370840">
                <a:tc>
                  <a:txBody>
                    <a:bodyPr/>
                    <a:lstStyle/>
                    <a:p>
                      <a:r>
                        <a:rPr lang="en-GB" sz="2400" b="1" dirty="0" smtClean="0"/>
                        <a:t>Expressions</a:t>
                      </a:r>
                      <a:r>
                        <a:rPr lang="en-GB" sz="2400" b="1" baseline="0" dirty="0" smtClean="0"/>
                        <a:t> of frequency, time, </a:t>
                      </a:r>
                      <a:r>
                        <a:rPr lang="en-GB" sz="2400" b="1" baseline="0" dirty="0" smtClean="0"/>
                        <a:t>and sequence</a:t>
                      </a:r>
                      <a:endParaRPr lang="en-GB" sz="2400" b="1" dirty="0"/>
                    </a:p>
                  </a:txBody>
                  <a:tcPr/>
                </a:tc>
              </a:tr>
            </a:tbl>
          </a:graphicData>
        </a:graphic>
      </p:graphicFrame>
    </p:spTree>
    <p:extLst>
      <p:ext uri="{BB962C8B-B14F-4D97-AF65-F5344CB8AC3E}">
        <p14:creationId xmlns:p14="http://schemas.microsoft.com/office/powerpoint/2010/main" val="39087565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st_it_best" id="{2B4782D1-3725-49E2-86EC-5D21F22BC470}" vid="{20FDAD1C-BDD9-4DDD-9D01-CCAAD8B07512}"/>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st_it_best" id="{2B4782D1-3725-49E2-86EC-5D21F22BC470}" vid="{20FDAD1C-BDD9-4DDD-9D01-CCAAD8B0751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Post_it_best</Template>
  <TotalTime>320</TotalTime>
  <Words>2954</Words>
  <Application>Microsoft Office PowerPoint</Application>
  <PresentationFormat>On-screen Show (4:3)</PresentationFormat>
  <Paragraphs>348</Paragraphs>
  <Slides>29</Slides>
  <Notes>19</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Calibri</vt:lpstr>
      <vt:lpstr>Times New Roman</vt:lpstr>
      <vt:lpstr>Tw Cen MT</vt:lpstr>
      <vt:lpstr>Wingdings</vt:lpstr>
      <vt:lpstr>Office Theme</vt:lpstr>
      <vt:lpstr>2_Office Theme</vt:lpstr>
      <vt:lpstr>Session 1</vt:lpstr>
      <vt:lpstr>PowerPoint Presentation</vt:lpstr>
      <vt:lpstr>PowerPoint Presentation</vt:lpstr>
      <vt:lpstr>Essentials of the KS3/4 curriculum</vt:lpstr>
      <vt:lpstr>Identification</vt:lpstr>
      <vt:lpstr>Task 1</vt:lpstr>
      <vt:lpstr>PowerPoint Presentation</vt:lpstr>
      <vt:lpstr>PowerPoint Presentation</vt:lpstr>
      <vt:lpstr>PowerPoint Presentation</vt:lpstr>
      <vt:lpstr>PowerPoint Presentation</vt:lpstr>
      <vt:lpstr>Task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Task 3</vt:lpstr>
      <vt:lpstr>PowerPoint Presentation</vt:lpstr>
      <vt:lpstr>Recreo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Study</dc:creator>
  <cp:lastModifiedBy>Study</cp:lastModifiedBy>
  <cp:revision>33</cp:revision>
  <dcterms:created xsi:type="dcterms:W3CDTF">2017-05-06T17:43:02Z</dcterms:created>
  <dcterms:modified xsi:type="dcterms:W3CDTF">2017-05-11T05:03:36Z</dcterms:modified>
</cp:coreProperties>
</file>