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notesMasterIdLst>
    <p:notesMasterId r:id="rId36"/>
  </p:notesMasterIdLst>
  <p:sldIdLst>
    <p:sldId id="257" r:id="rId5"/>
    <p:sldId id="258" r:id="rId6"/>
    <p:sldId id="259" r:id="rId7"/>
    <p:sldId id="261" r:id="rId8"/>
    <p:sldId id="265" r:id="rId9"/>
    <p:sldId id="262" r:id="rId10"/>
    <p:sldId id="260" r:id="rId11"/>
    <p:sldId id="263" r:id="rId12"/>
    <p:sldId id="266" r:id="rId13"/>
    <p:sldId id="268" r:id="rId14"/>
    <p:sldId id="269" r:id="rId15"/>
    <p:sldId id="264" r:id="rId16"/>
    <p:sldId id="270"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71" r:id="rId35"/>
  </p:sldIdLst>
  <p:sldSz cx="9144000" cy="6858000" type="screen4x3"/>
  <p:notesSz cx="6858000" cy="9144000"/>
  <p:defaultTextStyle>
    <a:defPPr>
      <a:defRPr lang="en-US"/>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57371" autoAdjust="0"/>
  </p:normalViewPr>
  <p:slideViewPr>
    <p:cSldViewPr>
      <p:cViewPr>
        <p:scale>
          <a:sx n="78" d="100"/>
          <a:sy n="78" d="100"/>
        </p:scale>
        <p:origin x="-2574"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27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2EF1C7-0E3C-4C38-9D5B-CEA96C4F1737}" type="datetimeFigureOut">
              <a:rPr lang="en-GB" smtClean="0"/>
              <a:t>12/11/2013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876697-95E7-4ED0-A74F-A52AB7EB4E0C}" type="slidenum">
              <a:rPr lang="en-GB" smtClean="0"/>
              <a:t>‹#›</a:t>
            </a:fld>
            <a:endParaRPr lang="en-GB"/>
          </a:p>
        </p:txBody>
      </p:sp>
    </p:spTree>
    <p:extLst>
      <p:ext uri="{BB962C8B-B14F-4D97-AF65-F5344CB8AC3E}">
        <p14:creationId xmlns:p14="http://schemas.microsoft.com/office/powerpoint/2010/main" val="1997493405"/>
      </p:ext>
    </p:extLst>
  </p:cSld>
  <p:clrMap bg1="lt1" tx1="dk1" bg2="lt2" tx2="dk2" accent1="accent1" accent2="accent2" accent3="accent3" accent4="accent4" accent5="accent5" accent6="accent6" hlink="hlink" folHlink="folHlink"/>
  <p:notesStyle>
    <a:lvl1pPr marL="0" algn="l" defTabSz="914353" rtl="0" eaLnBrk="1" latinLnBrk="0" hangingPunct="1">
      <a:defRPr sz="1200" kern="1200">
        <a:solidFill>
          <a:schemeClr val="tx1"/>
        </a:solidFill>
        <a:latin typeface="+mn-lt"/>
        <a:ea typeface="+mn-ea"/>
        <a:cs typeface="+mn-cs"/>
      </a:defRPr>
    </a:lvl1pPr>
    <a:lvl2pPr marL="457177" algn="l" defTabSz="914353" rtl="0" eaLnBrk="1" latinLnBrk="0" hangingPunct="1">
      <a:defRPr sz="1200" kern="1200">
        <a:solidFill>
          <a:schemeClr val="tx1"/>
        </a:solidFill>
        <a:latin typeface="+mn-lt"/>
        <a:ea typeface="+mn-ea"/>
        <a:cs typeface="+mn-cs"/>
      </a:defRPr>
    </a:lvl2pPr>
    <a:lvl3pPr marL="914353" algn="l" defTabSz="914353" rtl="0" eaLnBrk="1" latinLnBrk="0" hangingPunct="1">
      <a:defRPr sz="1200" kern="1200">
        <a:solidFill>
          <a:schemeClr val="tx1"/>
        </a:solidFill>
        <a:latin typeface="+mn-lt"/>
        <a:ea typeface="+mn-ea"/>
        <a:cs typeface="+mn-cs"/>
      </a:defRPr>
    </a:lvl3pPr>
    <a:lvl4pPr marL="1371530" algn="l" defTabSz="914353" rtl="0" eaLnBrk="1" latinLnBrk="0" hangingPunct="1">
      <a:defRPr sz="1200" kern="1200">
        <a:solidFill>
          <a:schemeClr val="tx1"/>
        </a:solidFill>
        <a:latin typeface="+mn-lt"/>
        <a:ea typeface="+mn-ea"/>
        <a:cs typeface="+mn-cs"/>
      </a:defRPr>
    </a:lvl4pPr>
    <a:lvl5pPr marL="1828706" algn="l" defTabSz="914353" rtl="0" eaLnBrk="1" latinLnBrk="0" hangingPunct="1">
      <a:defRPr sz="1200" kern="1200">
        <a:solidFill>
          <a:schemeClr val="tx1"/>
        </a:solidFill>
        <a:latin typeface="+mn-lt"/>
        <a:ea typeface="+mn-ea"/>
        <a:cs typeface="+mn-cs"/>
      </a:defRPr>
    </a:lvl5pPr>
    <a:lvl6pPr marL="2285883" algn="l" defTabSz="914353" rtl="0" eaLnBrk="1" latinLnBrk="0" hangingPunct="1">
      <a:defRPr sz="1200" kern="1200">
        <a:solidFill>
          <a:schemeClr val="tx1"/>
        </a:solidFill>
        <a:latin typeface="+mn-lt"/>
        <a:ea typeface="+mn-ea"/>
        <a:cs typeface="+mn-cs"/>
      </a:defRPr>
    </a:lvl6pPr>
    <a:lvl7pPr marL="2743060" algn="l" defTabSz="914353" rtl="0" eaLnBrk="1" latinLnBrk="0" hangingPunct="1">
      <a:defRPr sz="1200" kern="1200">
        <a:solidFill>
          <a:schemeClr val="tx1"/>
        </a:solidFill>
        <a:latin typeface="+mn-lt"/>
        <a:ea typeface="+mn-ea"/>
        <a:cs typeface="+mn-cs"/>
      </a:defRPr>
    </a:lvl7pPr>
    <a:lvl8pPr marL="3200236" algn="l" defTabSz="914353" rtl="0" eaLnBrk="1" latinLnBrk="0" hangingPunct="1">
      <a:defRPr sz="1200" kern="1200">
        <a:solidFill>
          <a:schemeClr val="tx1"/>
        </a:solidFill>
        <a:latin typeface="+mn-lt"/>
        <a:ea typeface="+mn-ea"/>
        <a:cs typeface="+mn-cs"/>
      </a:defRPr>
    </a:lvl8pPr>
    <a:lvl9pPr marL="3657413" algn="l" defTabSz="91435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2.vobs.at/bezirksbuecherei-bludenz/Bilder/annefrank.jpg"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Rot="1" noChangeAspect="1" noChangeArrowheads="1"/>
          </p:cNvSpPr>
          <p:nvPr>
            <p:ph type="sldImg"/>
          </p:nvPr>
        </p:nvSpPr>
        <p:spPr/>
      </p:sp>
      <p:sp>
        <p:nvSpPr>
          <p:cNvPr id="6146" name="Rectangle 2"/>
          <p:cNvSpPr>
            <a:spLocks noGrp="1" noChangeArrowheads="1"/>
          </p:cNvSpPr>
          <p:nvPr>
            <p:ph type="body" idx="1"/>
          </p:nvPr>
        </p:nvSpPr>
        <p:spPr/>
        <p:txBody>
          <a:bodyPr/>
          <a:lstStyle/>
          <a:p>
            <a:r>
              <a:rPr lang="fr-FR"/>
              <a:t>Ideas</a:t>
            </a:r>
          </a:p>
          <a:p>
            <a:r>
              <a:rPr lang="fr-FR"/>
              <a:t>1.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53" rtl="0" eaLnBrk="1" fontAlgn="auto" latinLnBrk="0" hangingPunct="1">
              <a:lnSpc>
                <a:spcPct val="100000"/>
              </a:lnSpc>
              <a:spcBef>
                <a:spcPts val="0"/>
              </a:spcBef>
              <a:spcAft>
                <a:spcPts val="0"/>
              </a:spcAft>
              <a:buClrTx/>
              <a:buSzTx/>
              <a:buFontTx/>
              <a:buNone/>
              <a:tabLst/>
              <a:defRPr/>
            </a:pPr>
            <a:r>
              <a:rPr lang="en-GB" dirty="0" smtClean="0"/>
              <a:t>Students still</a:t>
            </a:r>
            <a:r>
              <a:rPr lang="en-GB" baseline="0" dirty="0" smtClean="0"/>
              <a:t> need to understand spoken and written material, so they still very much need both vocabulary knowledge and strategies for acquiring it. </a:t>
            </a:r>
            <a:br>
              <a:rPr lang="en-GB" baseline="0" dirty="0" smtClean="0"/>
            </a:br>
            <a:r>
              <a:rPr lang="en-GB" baseline="0" dirty="0" smtClean="0"/>
              <a:t>They also really will need to develop listening and reading strategies – skills for approaching texts, inferring meaning with unfamiliar language.</a:t>
            </a:r>
            <a:endParaRPr lang="en-GB" dirty="0" smtClean="0"/>
          </a:p>
          <a:p>
            <a:endParaRPr lang="en-GB" dirty="0" smtClean="0"/>
          </a:p>
        </p:txBody>
      </p:sp>
      <p:sp>
        <p:nvSpPr>
          <p:cNvPr id="4" name="Slide Number Placeholder 3"/>
          <p:cNvSpPr>
            <a:spLocks noGrp="1"/>
          </p:cNvSpPr>
          <p:nvPr>
            <p:ph type="sldNum" sz="quarter" idx="10"/>
          </p:nvPr>
        </p:nvSpPr>
        <p:spPr/>
        <p:txBody>
          <a:bodyPr/>
          <a:lstStyle/>
          <a:p>
            <a:fld id="{0A30950B-1B20-4D20-B707-A694F13979AF}"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11289129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53" rtl="0" eaLnBrk="1" fontAlgn="auto" latinLnBrk="0" hangingPunct="1">
              <a:lnSpc>
                <a:spcPct val="100000"/>
              </a:lnSpc>
              <a:spcBef>
                <a:spcPts val="0"/>
              </a:spcBef>
              <a:spcAft>
                <a:spcPts val="0"/>
              </a:spcAft>
              <a:buClrTx/>
              <a:buSzTx/>
              <a:buFontTx/>
              <a:buNone/>
              <a:tabLst/>
              <a:defRPr/>
            </a:pPr>
            <a:r>
              <a:rPr lang="en-GB" dirty="0" smtClean="0"/>
              <a:t>Some have mentioned that</a:t>
            </a:r>
            <a:r>
              <a:rPr lang="en-GB" baseline="0" dirty="0" smtClean="0"/>
              <a:t> the new </a:t>
            </a:r>
            <a:r>
              <a:rPr lang="en-GB" baseline="0" dirty="0" err="1" smtClean="0"/>
              <a:t>PoS</a:t>
            </a:r>
            <a:r>
              <a:rPr lang="en-GB" baseline="0" dirty="0" smtClean="0"/>
              <a:t> marks a return to grammar teaching, as though we have not been focused on teaching grammar for the last 20 years!</a:t>
            </a:r>
            <a:br>
              <a:rPr lang="en-GB" baseline="0" dirty="0" smtClean="0"/>
            </a:br>
            <a:r>
              <a:rPr lang="en-GB" baseline="0" dirty="0" smtClean="0"/>
              <a:t>It’s not a return to grammar-translation, despite the appearance of the word ‘translation’ which I will come to shortly.  </a:t>
            </a:r>
          </a:p>
          <a:p>
            <a:endParaRPr lang="en-GB" dirty="0"/>
          </a:p>
        </p:txBody>
      </p:sp>
      <p:sp>
        <p:nvSpPr>
          <p:cNvPr id="4" name="Slide Number Placeholder 3"/>
          <p:cNvSpPr>
            <a:spLocks noGrp="1"/>
          </p:cNvSpPr>
          <p:nvPr>
            <p:ph type="sldNum" sz="quarter" idx="10"/>
          </p:nvPr>
        </p:nvSpPr>
        <p:spPr/>
        <p:txBody>
          <a:bodyPr/>
          <a:lstStyle/>
          <a:p>
            <a:fld id="{265D245C-E892-4610-83F0-C9AD455B933E}"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3136537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Use language independently</a:t>
            </a:r>
            <a:r>
              <a:rPr lang="en-GB" baseline="0" dirty="0" smtClean="0"/>
              <a:t> and from memory to create new sentences.  </a:t>
            </a:r>
            <a:br>
              <a:rPr lang="en-GB" baseline="0" dirty="0" smtClean="0"/>
            </a:br>
            <a:r>
              <a:rPr lang="en-GB" baseline="0" dirty="0" smtClean="0"/>
              <a:t>Grammar puts sense into sentences.  It is the knowledge that joins words together to create meaning.</a:t>
            </a:r>
            <a:br>
              <a:rPr lang="en-GB" baseline="0" dirty="0" smtClean="0"/>
            </a:br>
            <a:endParaRPr lang="en-GB" baseline="0" dirty="0" smtClean="0"/>
          </a:p>
          <a:p>
            <a:r>
              <a:rPr lang="en-GB" baseline="0" dirty="0" smtClean="0"/>
              <a:t>This is present in the new </a:t>
            </a:r>
            <a:r>
              <a:rPr lang="en-GB" baseline="0" dirty="0" err="1" smtClean="0"/>
              <a:t>PoS</a:t>
            </a:r>
            <a:r>
              <a:rPr lang="en-GB" baseline="0" dirty="0" smtClean="0"/>
              <a:t>, just as it really was for me at least in the last one.</a:t>
            </a:r>
          </a:p>
          <a:p>
            <a:r>
              <a:rPr lang="en-GB" baseline="0" dirty="0" smtClean="0"/>
              <a:t>Many teachers at KS3 used the old new curriculum to innovate with their curricula, introducing themes that were more age-appropriate and intrinsically interesting, including opportunities for extended and creative writing.</a:t>
            </a:r>
            <a:br>
              <a:rPr lang="en-GB" baseline="0" dirty="0" smtClean="0"/>
            </a:br>
            <a:r>
              <a:rPr lang="en-GB" baseline="0" dirty="0" smtClean="0"/>
              <a:t>These continue to be very valid approaches.</a:t>
            </a:r>
            <a:endParaRPr lang="en-GB" dirty="0" smtClean="0"/>
          </a:p>
          <a:p>
            <a:endParaRPr lang="en-GB" dirty="0" smtClean="0"/>
          </a:p>
        </p:txBody>
      </p:sp>
      <p:sp>
        <p:nvSpPr>
          <p:cNvPr id="4" name="Slide Number Placeholder 3"/>
          <p:cNvSpPr>
            <a:spLocks noGrp="1"/>
          </p:cNvSpPr>
          <p:nvPr>
            <p:ph type="sldNum" sz="quarter" idx="10"/>
          </p:nvPr>
        </p:nvSpPr>
        <p:spPr/>
        <p:txBody>
          <a:bodyPr/>
          <a:lstStyle/>
          <a:p>
            <a:fld id="{0A30950B-1B20-4D20-B707-A694F13979AF}"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11289129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  Formal modes of address – this has slipped off</a:t>
            </a:r>
            <a:r>
              <a:rPr lang="en-GB" baseline="0" dirty="0" smtClean="0"/>
              <a:t> the radar in recent incarnations of policy documents, but its return is not unwelcome.  A Y7 boy remarked to his mum last week (she emailed me to tell me) that Spanish is a bit confusing because it has four versions of ‘you’.  I replied that ‘yes, it certainly is a bit of a nightmare, but great that he has picked up on this major difference between Spanish and English and flagged it as the complexity it is!’  The ideal way to integrate this element back in is to teach students to address you as the teacher in the formal ‘you’.  This is the ideal, real context in which they can learn this and put it into action regularly.</a:t>
            </a:r>
            <a:br>
              <a:rPr lang="en-GB" baseline="0" dirty="0" smtClean="0"/>
            </a:br>
            <a:r>
              <a:rPr lang="en-GB" baseline="0" dirty="0" smtClean="0"/>
              <a:t>2.  KS2 – I have to confess that I haven’t yet seen it as a priority to bring dictionaries to my Spanish Y6 class, but the idea doesn’t isn’t abhorrent.  They are certainly deducing the meaning of new words every lesson, as we work through my instructions in the TL, iron out any communicative difficulties, listen to songs and rhymes etc.. with a mixture of familiar and unfamiliar language.  The main thing here I think is to develop learners as inquisitive meaning makers – ensure that they have to deduce meaning from context on a regular basis.</a:t>
            </a:r>
            <a:br>
              <a:rPr lang="en-GB" baseline="0" dirty="0" smtClean="0"/>
            </a:br>
            <a:r>
              <a:rPr lang="en-GB" baseline="0" dirty="0" smtClean="0"/>
              <a:t>3.  This is also doable.  It does present us with an interesting ‘joining up’ challenge that we haven’t had before, at least to my knowledge.  If we consider primary methodology with its rich input of authentic stories and songs and rhymes where learners listen and respond, join in and recite, knowing the overall meaning but without necessarily being able / or being asked to come up with an English equivalent for each word, and then contrast this with the bottom up approach of secondary, where we tend to start at word level and move upwards towards simple sentences etc.., we can see that learners might find the abrupt change of pedagogical direction quite difficult to adjust to.  Is it in fact an appropriate pedagogy for learners who will have had 4 x years of language teaching, some of which has included immersion/acquisition based aspects?  Is there not an excellent opportunity here to recognise the benefit of working top down from authentic texts, where learners are exposed to a variety of material that includes unfamiliar language, but where the overall meaning is made clear.</a:t>
            </a:r>
          </a:p>
          <a:p>
            <a:r>
              <a:rPr lang="en-GB" baseline="0" dirty="0" smtClean="0"/>
              <a:t>Charting the course for this new direction, including working out just how much ‘dissection’ of the text to do with learners, is the challenge, and there is an extent to which we will need to do this by trial and error, working with students and eliciting their feedback all the while.</a:t>
            </a:r>
            <a:endParaRPr lang="en-GB" dirty="0"/>
          </a:p>
        </p:txBody>
      </p:sp>
      <p:sp>
        <p:nvSpPr>
          <p:cNvPr id="4" name="Slide Number Placeholder 3"/>
          <p:cNvSpPr>
            <a:spLocks noGrp="1"/>
          </p:cNvSpPr>
          <p:nvPr>
            <p:ph type="sldNum" sz="quarter" idx="10"/>
          </p:nvPr>
        </p:nvSpPr>
        <p:spPr/>
        <p:txBody>
          <a:bodyPr/>
          <a:lstStyle/>
          <a:p>
            <a:fld id="{265D245C-E892-4610-83F0-C9AD455B933E}"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12534286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LITERARY</a:t>
            </a:r>
            <a:r>
              <a:rPr lang="en-GB" baseline="0" dirty="0" smtClean="0"/>
              <a:t> TEXTS one.</a:t>
            </a:r>
            <a:endParaRPr lang="fr-FR" dirty="0"/>
          </a:p>
        </p:txBody>
      </p:sp>
      <p:sp>
        <p:nvSpPr>
          <p:cNvPr id="4" name="Slide Number Placeholder 3"/>
          <p:cNvSpPr>
            <a:spLocks noGrp="1"/>
          </p:cNvSpPr>
          <p:nvPr>
            <p:ph type="sldNum" sz="quarter" idx="10"/>
          </p:nvPr>
        </p:nvSpPr>
        <p:spPr/>
        <p:txBody>
          <a:bodyPr/>
          <a:lstStyle/>
          <a:p>
            <a:fld id="{0A30950B-1B20-4D20-B707-A694F13979AF}"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40918553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p.42 (Fischer </a:t>
            </a:r>
            <a:r>
              <a:rPr lang="en-GB" dirty="0" err="1" smtClean="0"/>
              <a:t>Taschenb</a:t>
            </a:r>
            <a:r>
              <a:rPr lang="en-GB" dirty="0" err="1" smtClean="0">
                <a:latin typeface="Calibri"/>
              </a:rPr>
              <a:t>ücher</a:t>
            </a:r>
            <a:r>
              <a:rPr lang="en-GB" dirty="0" smtClean="0">
                <a:latin typeface="Calibri"/>
              </a:rPr>
              <a:t> Edition)</a:t>
            </a:r>
            <a:br>
              <a:rPr lang="en-GB" dirty="0" smtClean="0">
                <a:latin typeface="Calibri"/>
              </a:rPr>
            </a:br>
            <a:r>
              <a:rPr lang="en-GB" sz="1200" u="sng" kern="1200" dirty="0" smtClean="0">
                <a:solidFill>
                  <a:schemeClr val="tx1"/>
                </a:solidFill>
                <a:effectLst/>
                <a:latin typeface="+mn-lt"/>
                <a:ea typeface="+mn-ea"/>
                <a:cs typeface="+mn-cs"/>
                <a:hlinkClick r:id="rId3"/>
              </a:rPr>
              <a:t>http://www2.vobs.at/bezirksbuecherei-bludenz/Bilder/annefrank.jpg</a:t>
            </a:r>
            <a:r>
              <a:rPr lang="en-GB"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0A30950B-1B20-4D20-B707-A694F13979AF}"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1473728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http://www.cuentosparachicos.com/ESP/fabulas/Caballo-Asno.htm </a:t>
            </a:r>
            <a:endParaRPr lang="fr-FR" dirty="0"/>
          </a:p>
        </p:txBody>
      </p:sp>
      <p:sp>
        <p:nvSpPr>
          <p:cNvPr id="4" name="Slide Number Placeholder 3"/>
          <p:cNvSpPr>
            <a:spLocks noGrp="1"/>
          </p:cNvSpPr>
          <p:nvPr>
            <p:ph type="sldNum" sz="quarter" idx="10"/>
          </p:nvPr>
        </p:nvSpPr>
        <p:spPr/>
        <p:txBody>
          <a:bodyPr/>
          <a:lstStyle/>
          <a:p>
            <a:fld id="{0A30950B-1B20-4D20-B707-A694F13979AF}"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22201699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http://www.youtube.com/watch?v=gWAzi5ibkR8</a:t>
            </a:r>
            <a:endParaRPr lang="fr-FR" dirty="0"/>
          </a:p>
        </p:txBody>
      </p:sp>
      <p:sp>
        <p:nvSpPr>
          <p:cNvPr id="4" name="Slide Number Placeholder 3"/>
          <p:cNvSpPr>
            <a:spLocks noGrp="1"/>
          </p:cNvSpPr>
          <p:nvPr>
            <p:ph type="sldNum" sz="quarter" idx="10"/>
          </p:nvPr>
        </p:nvSpPr>
        <p:spPr/>
        <p:txBody>
          <a:bodyPr/>
          <a:lstStyle/>
          <a:p>
            <a:fld id="{0A30950B-1B20-4D20-B707-A694F13979AF}" type="slidenum">
              <a:rPr lang="en-GB" smtClean="0">
                <a:solidFill>
                  <a:prstClr val="black"/>
                </a:solidFill>
              </a:rPr>
              <a:pPr/>
              <a:t>17</a:t>
            </a:fld>
            <a:endParaRPr lang="en-GB">
              <a:solidFill>
                <a:prstClr val="black"/>
              </a:solidFill>
            </a:endParaRPr>
          </a:p>
        </p:txBody>
      </p:sp>
    </p:spTree>
    <p:extLst>
      <p:ext uri="{BB962C8B-B14F-4D97-AF65-F5344CB8AC3E}">
        <p14:creationId xmlns:p14="http://schemas.microsoft.com/office/powerpoint/2010/main" val="30014013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Translation from and into the FL.</a:t>
            </a:r>
            <a:endParaRPr lang="fr-FR" dirty="0" smtClean="0"/>
          </a:p>
          <a:p>
            <a:endParaRPr lang="fr-FR" dirty="0" smtClean="0"/>
          </a:p>
          <a:p>
            <a:r>
              <a:rPr lang="fr-FR" dirty="0" smtClean="0"/>
              <a:t>http://1.bp.blogspot.com/_AhsF55lJzBo/TKtZeRuOviI/AAAAAAAAFAo/KEWVV8ipiS8/s1600/uebersetzen.jpg</a:t>
            </a:r>
            <a:endParaRPr lang="fr-FR" dirty="0"/>
          </a:p>
        </p:txBody>
      </p:sp>
      <p:sp>
        <p:nvSpPr>
          <p:cNvPr id="4" name="Slide Number Placeholder 3"/>
          <p:cNvSpPr>
            <a:spLocks noGrp="1"/>
          </p:cNvSpPr>
          <p:nvPr>
            <p:ph type="sldNum" sz="quarter" idx="10"/>
          </p:nvPr>
        </p:nvSpPr>
        <p:spPr/>
        <p:txBody>
          <a:bodyPr/>
          <a:lstStyle/>
          <a:p>
            <a:fld id="{0A30950B-1B20-4D20-B707-A694F13979AF}" type="slidenum">
              <a:rPr lang="en-GB" smtClean="0"/>
              <a:t>18</a:t>
            </a:fld>
            <a:endParaRPr lang="en-GB"/>
          </a:p>
        </p:txBody>
      </p:sp>
    </p:spTree>
    <p:extLst>
      <p:ext uri="{BB962C8B-B14F-4D97-AF65-F5344CB8AC3E}">
        <p14:creationId xmlns:p14="http://schemas.microsoft.com/office/powerpoint/2010/main" val="32163706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But, given that this is of concern, let’s tackle it…</a:t>
            </a:r>
            <a:endParaRPr lang="fr-FR" dirty="0"/>
          </a:p>
        </p:txBody>
      </p:sp>
      <p:sp>
        <p:nvSpPr>
          <p:cNvPr id="4" name="Slide Number Placeholder 3"/>
          <p:cNvSpPr>
            <a:spLocks noGrp="1"/>
          </p:cNvSpPr>
          <p:nvPr>
            <p:ph type="sldNum" sz="quarter" idx="10"/>
          </p:nvPr>
        </p:nvSpPr>
        <p:spPr/>
        <p:txBody>
          <a:bodyPr/>
          <a:lstStyle/>
          <a:p>
            <a:fld id="{0A30950B-1B20-4D20-B707-A694F13979AF}" type="slidenum">
              <a:rPr lang="en-GB" smtClean="0"/>
              <a:t>19</a:t>
            </a:fld>
            <a:endParaRPr lang="en-GB"/>
          </a:p>
        </p:txBody>
      </p:sp>
    </p:spTree>
    <p:extLst>
      <p:ext uri="{BB962C8B-B14F-4D97-AF65-F5344CB8AC3E}">
        <p14:creationId xmlns:p14="http://schemas.microsoft.com/office/powerpoint/2010/main" val="208382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smtClean="0"/>
              <a:t>KS2 on the left and KS3 on the right</a:t>
            </a:r>
            <a:br>
              <a:rPr lang="en-GB" sz="1400" dirty="0" smtClean="0"/>
            </a:br>
            <a:r>
              <a:rPr lang="en-GB" sz="1400" dirty="0" smtClean="0"/>
              <a:t>Adapted to show more clearly the continuity between KS2 and KS3</a:t>
            </a:r>
            <a:br>
              <a:rPr lang="en-GB" sz="1400" dirty="0" smtClean="0"/>
            </a:br>
            <a:r>
              <a:rPr lang="en-GB" sz="1400" dirty="0" smtClean="0"/>
              <a:t/>
            </a:r>
            <a:br>
              <a:rPr lang="en-GB" sz="1400" dirty="0" smtClean="0"/>
            </a:br>
            <a:r>
              <a:rPr lang="en-GB" sz="1400" dirty="0" smtClean="0"/>
              <a:t>J</a:t>
            </a:r>
            <a:r>
              <a:rPr lang="en-GB" sz="1400" baseline="0" dirty="0" smtClean="0"/>
              <a:t>oining up KS2 and KS3 – arguably the most important piece of work we will do in our careers over the next 5 x years.    The level of responsibility for this will differ, Heads of languages in secondary schools will have an obligation to grapple with it – otherwise their learners will not reach the levels required at the end of KS4 (even though we have not see what those are, we can guess from Curriculum 14 that the standards will be tough).  But classroom teachers have the responsibility similarly to respond to what the learners in front of them know – to build on it, to notice the words, skills they already have, and not to assume a ‘from zero’ approach in Y7.  </a:t>
            </a:r>
            <a:br>
              <a:rPr lang="en-GB" sz="1400" baseline="0" dirty="0" smtClean="0"/>
            </a:br>
            <a:r>
              <a:rPr lang="en-GB" sz="1400" baseline="0" dirty="0" smtClean="0"/>
              <a:t/>
            </a:r>
            <a:br>
              <a:rPr lang="en-GB" sz="1400" baseline="0" dirty="0" smtClean="0"/>
            </a:br>
            <a:r>
              <a:rPr lang="en-GB" sz="1400" baseline="0" dirty="0" smtClean="0"/>
              <a:t>There are things we can do to make this explicit, too.  </a:t>
            </a:r>
            <a:br>
              <a:rPr lang="en-GB" sz="1400" baseline="0" dirty="0" smtClean="0"/>
            </a:br>
            <a:r>
              <a:rPr lang="en-GB" sz="1400" baseline="0" dirty="0" smtClean="0"/>
              <a:t>Group learners strategically and give them the theme for the lesson and a piece of sugar paper to write down any TL words at all that they think they might be able to make use of in that topic area.  Get them to share all of the words in the group – including teaching each other the words.</a:t>
            </a:r>
          </a:p>
          <a:p>
            <a:r>
              <a:rPr lang="en-GB" sz="1400" baseline="0" dirty="0" smtClean="0"/>
              <a:t>Welcome their previous knowledge, and make it clear that it all counts.</a:t>
            </a:r>
            <a:br>
              <a:rPr lang="en-GB" sz="1400" baseline="0" dirty="0" smtClean="0"/>
            </a:br>
            <a:endParaRPr lang="fr-FR" sz="1400" dirty="0" smtClean="0"/>
          </a:p>
          <a:p>
            <a:r>
              <a:rPr lang="en-GB" sz="1400" dirty="0" smtClean="0"/>
              <a:t>This new NC document may be minimal, but sometimes there is strength in that.  I found</a:t>
            </a:r>
            <a:r>
              <a:rPr lang="en-GB" sz="1400" baseline="0" dirty="0" smtClean="0"/>
              <a:t> that this has been the first document that I’ve been able to share with heads of primary schools to get the message across about the need for sharing a common 7-year purpose and framework.  It really hasn’t been clear enough before now.  For the first time, there is  a sense of pulling together – and a championing of the languages cause in the same way that primary and secondary have come together over literacy and numeracy – in terms of transition – </a:t>
            </a:r>
            <a:r>
              <a:rPr lang="en-GB" sz="1400" baseline="0" dirty="0" err="1" smtClean="0"/>
              <a:t>ie</a:t>
            </a:r>
            <a:r>
              <a:rPr lang="en-GB" sz="1400" baseline="0" dirty="0" smtClean="0"/>
              <a:t>. recognising the need for regular meetings and for sharing practice.  This all on one A4 page doc has been a helpful catalyst here.  </a:t>
            </a:r>
          </a:p>
          <a:p>
            <a:endParaRPr lang="en-GB" sz="1400" baseline="0" dirty="0" smtClean="0"/>
          </a:p>
          <a:p>
            <a:r>
              <a:rPr lang="en-GB" sz="1400" baseline="0" dirty="0" smtClean="0"/>
              <a:t>Let’s just take the sound-spelling link statement at KS2.</a:t>
            </a:r>
          </a:p>
          <a:p>
            <a:endParaRPr lang="en-GB" sz="1400" baseline="0" dirty="0" smtClean="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0A30950B-1B20-4D20-B707-A694F13979AF}"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21284728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a:t>
            </a:r>
            <a:r>
              <a:rPr lang="en-GB" dirty="0" err="1" smtClean="0"/>
              <a:t>musn’t</a:t>
            </a:r>
            <a:r>
              <a:rPr lang="en-GB" dirty="0" smtClean="0"/>
              <a:t> forget that this is the reality of the world we live</a:t>
            </a:r>
            <a:r>
              <a:rPr lang="en-GB" baseline="0" dirty="0" smtClean="0"/>
              <a:t> in, where computer generated translation is ‘instant’.  </a:t>
            </a:r>
            <a:endParaRPr lang="fr-FR" dirty="0"/>
          </a:p>
        </p:txBody>
      </p:sp>
      <p:sp>
        <p:nvSpPr>
          <p:cNvPr id="4" name="Slide Number Placeholder 3"/>
          <p:cNvSpPr>
            <a:spLocks noGrp="1"/>
          </p:cNvSpPr>
          <p:nvPr>
            <p:ph type="sldNum" sz="quarter" idx="10"/>
          </p:nvPr>
        </p:nvSpPr>
        <p:spPr/>
        <p:txBody>
          <a:bodyPr/>
          <a:lstStyle/>
          <a:p>
            <a:fld id="{0A30950B-1B20-4D20-B707-A694F13979AF}" type="slidenum">
              <a:rPr lang="en-GB" smtClean="0"/>
              <a:t>20</a:t>
            </a:fld>
            <a:endParaRPr lang="en-GB"/>
          </a:p>
        </p:txBody>
      </p:sp>
    </p:spTree>
    <p:extLst>
      <p:ext uri="{BB962C8B-B14F-4D97-AF65-F5344CB8AC3E}">
        <p14:creationId xmlns:p14="http://schemas.microsoft.com/office/powerpoint/2010/main" val="42605727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Approaching translation from the point of view of communicating</a:t>
            </a:r>
            <a:r>
              <a:rPr lang="en-GB" baseline="0" dirty="0" smtClean="0"/>
              <a:t> the message – an introduction into the field of non-literal word-for-word translation.  </a:t>
            </a:r>
            <a:br>
              <a:rPr lang="en-GB" baseline="0" dirty="0" smtClean="0"/>
            </a:br>
            <a:r>
              <a:rPr lang="en-GB" baseline="0" dirty="0" smtClean="0"/>
              <a:t>Students using their world knowledge, the picture clues and asking themselves ‘what sounds right?’</a:t>
            </a:r>
          </a:p>
          <a:p>
            <a:endParaRPr lang="fr-FR" dirty="0"/>
          </a:p>
        </p:txBody>
      </p:sp>
      <p:sp>
        <p:nvSpPr>
          <p:cNvPr id="4" name="Slide Number Placeholder 3"/>
          <p:cNvSpPr>
            <a:spLocks noGrp="1"/>
          </p:cNvSpPr>
          <p:nvPr>
            <p:ph type="sldNum" sz="quarter" idx="10"/>
          </p:nvPr>
        </p:nvSpPr>
        <p:spPr/>
        <p:txBody>
          <a:bodyPr/>
          <a:lstStyle/>
          <a:p>
            <a:fld id="{0A30950B-1B20-4D20-B707-A694F13979AF}" type="slidenum">
              <a:rPr lang="en-GB" smtClean="0"/>
              <a:t>21</a:t>
            </a:fld>
            <a:endParaRPr lang="en-GB"/>
          </a:p>
        </p:txBody>
      </p:sp>
    </p:spTree>
    <p:extLst>
      <p:ext uri="{BB962C8B-B14F-4D97-AF65-F5344CB8AC3E}">
        <p14:creationId xmlns:p14="http://schemas.microsoft.com/office/powerpoint/2010/main" val="21533404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my take on the positive benefits of translation – as long as the teaching purpose is clear and</a:t>
            </a:r>
            <a:r>
              <a:rPr lang="en-GB" baseline="0" dirty="0" smtClean="0"/>
              <a:t> the text chosen is suitable.  </a:t>
            </a:r>
            <a:endParaRPr lang="fr-FR" dirty="0"/>
          </a:p>
        </p:txBody>
      </p:sp>
      <p:sp>
        <p:nvSpPr>
          <p:cNvPr id="4" name="Slide Number Placeholder 3"/>
          <p:cNvSpPr>
            <a:spLocks noGrp="1"/>
          </p:cNvSpPr>
          <p:nvPr>
            <p:ph type="sldNum" sz="quarter" idx="10"/>
          </p:nvPr>
        </p:nvSpPr>
        <p:spPr/>
        <p:txBody>
          <a:bodyPr/>
          <a:lstStyle/>
          <a:p>
            <a:fld id="{0A30950B-1B20-4D20-B707-A694F13979AF}" type="slidenum">
              <a:rPr lang="en-GB" smtClean="0"/>
              <a:t>22</a:t>
            </a:fld>
            <a:endParaRPr lang="en-GB"/>
          </a:p>
        </p:txBody>
      </p:sp>
    </p:spTree>
    <p:extLst>
      <p:ext uri="{BB962C8B-B14F-4D97-AF65-F5344CB8AC3E}">
        <p14:creationId xmlns:p14="http://schemas.microsoft.com/office/powerpoint/2010/main" val="14078692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Other things I might be tempted to translate apart from signs… - both literally and then idiomatically to get at the real</a:t>
            </a:r>
            <a:r>
              <a:rPr lang="en-GB" baseline="0" dirty="0" smtClean="0"/>
              <a:t> meaning.</a:t>
            </a:r>
            <a:endParaRPr lang="fr-FR" dirty="0" smtClean="0"/>
          </a:p>
          <a:p>
            <a:endParaRPr lang="fr-FR" dirty="0" smtClean="0"/>
          </a:p>
          <a:p>
            <a:r>
              <a:rPr lang="fr-FR" dirty="0" smtClean="0"/>
              <a:t>http://www.popartshop.de/images/wwwArtworksFull/Schule_ist_Banane-%287B2960A8-C6BD-1004-8212-821652525123%29.jpg</a:t>
            </a:r>
          </a:p>
          <a:p>
            <a:r>
              <a:rPr lang="fr-FR" dirty="0" smtClean="0"/>
              <a:t>http://4.bp.blogspot.com/-kMtvMFUY_zQ/UPvsPwRLfkI/AAAAAAAAC_o/FfdOXvj75lk/s1600/running-late.gif</a:t>
            </a:r>
          </a:p>
          <a:p>
            <a:r>
              <a:rPr lang="fr-FR" dirty="0" smtClean="0"/>
              <a:t>http://3.bp.blogspot.com/_ZhySOrZlnPs/SroBlTOdquI/AAAAAAAAAP8/n7Pd6dXHJKk/s400/HastDuEinenVogel.jpg</a:t>
            </a:r>
            <a:endParaRPr lang="fr-FR" dirty="0"/>
          </a:p>
        </p:txBody>
      </p:sp>
      <p:sp>
        <p:nvSpPr>
          <p:cNvPr id="4" name="Slide Number Placeholder 3"/>
          <p:cNvSpPr>
            <a:spLocks noGrp="1"/>
          </p:cNvSpPr>
          <p:nvPr>
            <p:ph type="sldNum" sz="quarter" idx="10"/>
          </p:nvPr>
        </p:nvSpPr>
        <p:spPr/>
        <p:txBody>
          <a:bodyPr/>
          <a:lstStyle/>
          <a:p>
            <a:fld id="{0A30950B-1B20-4D20-B707-A694F13979AF}" type="slidenum">
              <a:rPr lang="en-GB" smtClean="0"/>
              <a:t>23</a:t>
            </a:fld>
            <a:endParaRPr lang="en-GB"/>
          </a:p>
        </p:txBody>
      </p:sp>
    </p:spTree>
    <p:extLst>
      <p:ext uri="{BB962C8B-B14F-4D97-AF65-F5344CB8AC3E}">
        <p14:creationId xmlns:p14="http://schemas.microsoft.com/office/powerpoint/2010/main" val="17465774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Advert text</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http://www.youtube.com/watch?v=6rgRcbzPl7g</a:t>
            </a:r>
            <a:br>
              <a:rPr lang="en-GB" dirty="0" smtClean="0"/>
            </a:br>
            <a:r>
              <a:rPr lang="en-GB" dirty="0" smtClean="0"/>
              <a:t>Oreo </a:t>
            </a:r>
            <a:r>
              <a:rPr lang="en-GB" dirty="0" err="1" smtClean="0"/>
              <a:t>Kekse</a:t>
            </a:r>
            <a:r>
              <a:rPr lang="en-GB" dirty="0" smtClean="0"/>
              <a:t> </a:t>
            </a:r>
            <a:r>
              <a:rPr lang="en-GB" dirty="0" err="1" smtClean="0"/>
              <a:t>Werbung</a:t>
            </a:r>
            <a:endParaRPr lang="en-GB" dirty="0" smtClean="0"/>
          </a:p>
          <a:p>
            <a:endParaRPr lang="fr-FR" dirty="0"/>
          </a:p>
        </p:txBody>
      </p:sp>
      <p:sp>
        <p:nvSpPr>
          <p:cNvPr id="4" name="Slide Number Placeholder 3"/>
          <p:cNvSpPr>
            <a:spLocks noGrp="1"/>
          </p:cNvSpPr>
          <p:nvPr>
            <p:ph type="sldNum" sz="quarter" idx="10"/>
          </p:nvPr>
        </p:nvSpPr>
        <p:spPr/>
        <p:txBody>
          <a:bodyPr/>
          <a:lstStyle/>
          <a:p>
            <a:fld id="{0A30950B-1B20-4D20-B707-A694F13979AF}" type="slidenum">
              <a:rPr lang="en-GB" smtClean="0"/>
              <a:t>24</a:t>
            </a:fld>
            <a:endParaRPr lang="en-GB"/>
          </a:p>
        </p:txBody>
      </p:sp>
    </p:spTree>
    <p:extLst>
      <p:ext uri="{BB962C8B-B14F-4D97-AF65-F5344CB8AC3E}">
        <p14:creationId xmlns:p14="http://schemas.microsoft.com/office/powerpoint/2010/main" val="13595077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Mercedes advert – in English</a:t>
            </a:r>
            <a:br>
              <a:rPr lang="en-GB" dirty="0" smtClean="0"/>
            </a:br>
            <a:r>
              <a:rPr lang="en-GB" dirty="0" smtClean="0"/>
              <a:t>This is something I would definitely</a:t>
            </a:r>
            <a:r>
              <a:rPr lang="en-GB" baseline="0" dirty="0" smtClean="0"/>
              <a:t> give to my students to translate into different languages.</a:t>
            </a:r>
            <a:br>
              <a:rPr lang="en-GB" baseline="0" dirty="0" smtClean="0"/>
            </a:br>
            <a:r>
              <a:rPr lang="en-GB" baseline="0" dirty="0" smtClean="0"/>
              <a:t>It might start us off on a series of sketches in the FL too…!</a:t>
            </a:r>
            <a:endParaRPr lang="fr-FR" dirty="0"/>
          </a:p>
        </p:txBody>
      </p:sp>
      <p:sp>
        <p:nvSpPr>
          <p:cNvPr id="4" name="Slide Number Placeholder 3"/>
          <p:cNvSpPr>
            <a:spLocks noGrp="1"/>
          </p:cNvSpPr>
          <p:nvPr>
            <p:ph type="sldNum" sz="quarter" idx="10"/>
          </p:nvPr>
        </p:nvSpPr>
        <p:spPr/>
        <p:txBody>
          <a:bodyPr/>
          <a:lstStyle/>
          <a:p>
            <a:fld id="{0A30950B-1B20-4D20-B707-A694F13979AF}" type="slidenum">
              <a:rPr lang="en-GB" smtClean="0"/>
              <a:t>26</a:t>
            </a:fld>
            <a:endParaRPr lang="en-GB"/>
          </a:p>
        </p:txBody>
      </p:sp>
    </p:spTree>
    <p:extLst>
      <p:ext uri="{BB962C8B-B14F-4D97-AF65-F5344CB8AC3E}">
        <p14:creationId xmlns:p14="http://schemas.microsoft.com/office/powerpoint/2010/main" val="31773900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Writing about work experience (whilst</a:t>
            </a:r>
            <a:r>
              <a:rPr lang="en-GB" baseline="0" dirty="0" smtClean="0"/>
              <a:t> it’s still fresh in their minds!)</a:t>
            </a:r>
            <a:endParaRPr lang="en-GB" dirty="0" smtClean="0"/>
          </a:p>
          <a:p>
            <a:r>
              <a:rPr lang="en-GB" dirty="0" smtClean="0"/>
              <a:t>Explain the task:</a:t>
            </a:r>
            <a:br>
              <a:rPr lang="en-GB" dirty="0" smtClean="0"/>
            </a:br>
            <a:r>
              <a:rPr lang="en-GB" dirty="0" smtClean="0"/>
              <a:t>Stage</a:t>
            </a:r>
            <a:r>
              <a:rPr lang="en-GB" baseline="0" dirty="0" smtClean="0"/>
              <a:t> 1:  Brainstorm in Spanish anything from your head that you could use to write a short piece of 100 words about your work experience (5-10 minutes) Teacher to correct the TL whilst students to stage 2.</a:t>
            </a:r>
            <a:br>
              <a:rPr lang="en-GB" baseline="0" dirty="0" smtClean="0"/>
            </a:br>
            <a:r>
              <a:rPr lang="en-GB" baseline="0" dirty="0" smtClean="0"/>
              <a:t>Stage 2:  Write in English a piece of 100 words about your work experience.  Bear in mind that the end goal is to write a similar piece in Spanish so try to have that in mind i.e. don’t make the sentences too long or complicated (15 minutes)</a:t>
            </a:r>
            <a:br>
              <a:rPr lang="en-GB" baseline="0" dirty="0" smtClean="0"/>
            </a:br>
            <a:r>
              <a:rPr lang="en-GB" baseline="0" dirty="0" smtClean="0"/>
              <a:t>Stage 3:  Get some feedback from your teacher on what you have produced.  S/he will help you ‘notice the gap’ between what you have produced in English and your current level of knowledge in Spanish.  S/he will help you to focus on some strategies to bridge the gap.  See next slide.</a:t>
            </a:r>
            <a:endParaRPr lang="fr-FR" dirty="0"/>
          </a:p>
        </p:txBody>
      </p:sp>
      <p:sp>
        <p:nvSpPr>
          <p:cNvPr id="4" name="Slide Number Placeholder 3"/>
          <p:cNvSpPr>
            <a:spLocks noGrp="1"/>
          </p:cNvSpPr>
          <p:nvPr>
            <p:ph type="sldNum" sz="quarter" idx="10"/>
          </p:nvPr>
        </p:nvSpPr>
        <p:spPr/>
        <p:txBody>
          <a:bodyPr/>
          <a:lstStyle/>
          <a:p>
            <a:fld id="{E3681938-D697-4681-B6EA-34CBE9FBB967}" type="slidenum">
              <a:rPr lang="fr-FR" smtClean="0"/>
              <a:t>28</a:t>
            </a:fld>
            <a:endParaRPr lang="fr-FR"/>
          </a:p>
        </p:txBody>
      </p:sp>
    </p:spTree>
    <p:extLst>
      <p:ext uri="{BB962C8B-B14F-4D97-AF65-F5344CB8AC3E}">
        <p14:creationId xmlns:p14="http://schemas.microsoft.com/office/powerpoint/2010/main" val="17242255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Remind students what the strategies</a:t>
            </a:r>
            <a:r>
              <a:rPr lang="en-GB" baseline="0" dirty="0" smtClean="0"/>
              <a:t> were and point out how well they used them – give specific examples</a:t>
            </a:r>
            <a:br>
              <a:rPr lang="en-GB" baseline="0" dirty="0" smtClean="0"/>
            </a:br>
            <a:r>
              <a:rPr lang="en-GB" baseline="0" dirty="0" smtClean="0"/>
              <a:t/>
            </a:r>
            <a:br>
              <a:rPr lang="en-GB" baseline="0" dirty="0" smtClean="0"/>
            </a:br>
            <a:r>
              <a:rPr lang="en-GB" baseline="0" dirty="0" smtClean="0"/>
              <a:t>1) restructuring set phrase – Phoebe used ‘me </a:t>
            </a:r>
            <a:r>
              <a:rPr lang="en-GB" baseline="0" dirty="0" err="1" smtClean="0"/>
              <a:t>hacían</a:t>
            </a:r>
            <a:r>
              <a:rPr lang="en-GB" baseline="0" dirty="0" smtClean="0"/>
              <a:t> </a:t>
            </a:r>
            <a:r>
              <a:rPr lang="en-GB" baseline="0" dirty="0" err="1" smtClean="0"/>
              <a:t>reír</a:t>
            </a:r>
            <a:r>
              <a:rPr lang="en-GB" baseline="0" dirty="0" smtClean="0"/>
              <a:t>’ – they made me laugh, which was from media unit – me </a:t>
            </a:r>
            <a:r>
              <a:rPr lang="en-GB" baseline="0" dirty="0" err="1" smtClean="0"/>
              <a:t>hacen</a:t>
            </a:r>
            <a:r>
              <a:rPr lang="en-GB" baseline="0" dirty="0" smtClean="0"/>
              <a:t> </a:t>
            </a:r>
            <a:r>
              <a:rPr lang="en-GB" baseline="0" dirty="0" err="1" smtClean="0"/>
              <a:t>reír</a:t>
            </a:r>
            <a:r>
              <a:rPr lang="en-GB" baseline="0" dirty="0" smtClean="0"/>
              <a:t> from films</a:t>
            </a:r>
            <a:br>
              <a:rPr lang="en-GB" baseline="0" dirty="0" smtClean="0"/>
            </a:br>
            <a:r>
              <a:rPr lang="en-GB" baseline="0" dirty="0" smtClean="0"/>
              <a:t>2)  avoidance – instead of ‘I got lifts every day’ Ellis used ‘ </a:t>
            </a:r>
            <a:r>
              <a:rPr lang="en-GB" baseline="0" dirty="0" err="1" smtClean="0"/>
              <a:t>Iba</a:t>
            </a:r>
            <a:r>
              <a:rPr lang="en-GB" baseline="0" dirty="0" smtClean="0"/>
              <a:t> en </a:t>
            </a:r>
            <a:r>
              <a:rPr lang="en-GB" baseline="0" dirty="0" err="1" smtClean="0"/>
              <a:t>coche</a:t>
            </a:r>
            <a:r>
              <a:rPr lang="en-GB" baseline="0" dirty="0" smtClean="0"/>
              <a:t> </a:t>
            </a:r>
            <a:r>
              <a:rPr lang="en-GB" baseline="0" dirty="0" err="1" smtClean="0"/>
              <a:t>todos</a:t>
            </a:r>
            <a:r>
              <a:rPr lang="en-GB" baseline="0" dirty="0" smtClean="0"/>
              <a:t> los </a:t>
            </a:r>
            <a:r>
              <a:rPr lang="en-GB" baseline="0" dirty="0" err="1" smtClean="0"/>
              <a:t>días</a:t>
            </a:r>
            <a:r>
              <a:rPr lang="en-GB" baseline="0" dirty="0" smtClean="0"/>
              <a:t>’.</a:t>
            </a:r>
            <a:br>
              <a:rPr lang="en-GB" baseline="0" dirty="0" smtClean="0"/>
            </a:br>
            <a:r>
              <a:rPr lang="en-GB" baseline="0" dirty="0" smtClean="0"/>
              <a:t>3)  using set phrases – Lo </a:t>
            </a:r>
            <a:r>
              <a:rPr lang="en-GB" baseline="0" dirty="0" err="1" smtClean="0"/>
              <a:t>pasé</a:t>
            </a:r>
            <a:r>
              <a:rPr lang="en-GB" baseline="0" dirty="0" smtClean="0"/>
              <a:t> </a:t>
            </a:r>
            <a:r>
              <a:rPr lang="en-GB" baseline="0" dirty="0" err="1" smtClean="0"/>
              <a:t>bomba</a:t>
            </a:r>
            <a:r>
              <a:rPr lang="en-GB" baseline="0" dirty="0" smtClean="0"/>
              <a:t> used by lots of people</a:t>
            </a:r>
            <a:br>
              <a:rPr lang="en-GB" baseline="0" dirty="0" smtClean="0"/>
            </a:br>
            <a:r>
              <a:rPr lang="en-GB" baseline="0" dirty="0" smtClean="0"/>
              <a:t>4)  simplifying ideas – I was welcomed by the people </a:t>
            </a:r>
            <a:r>
              <a:rPr lang="en-GB" baseline="0" dirty="0" smtClean="0">
                <a:sym typeface="Wingdings" pitchFamily="2" charset="2"/>
              </a:rPr>
              <a:t> la </a:t>
            </a:r>
            <a:r>
              <a:rPr lang="en-GB" baseline="0" dirty="0" err="1" smtClean="0">
                <a:sym typeface="Wingdings" pitchFamily="2" charset="2"/>
              </a:rPr>
              <a:t>gente</a:t>
            </a:r>
            <a:r>
              <a:rPr lang="en-GB" baseline="0" dirty="0" smtClean="0">
                <a:sym typeface="Wingdings" pitchFamily="2" charset="2"/>
              </a:rPr>
              <a:t> era </a:t>
            </a:r>
            <a:r>
              <a:rPr lang="en-GB" baseline="0" dirty="0" err="1" smtClean="0">
                <a:sym typeface="Wingdings" pitchFamily="2" charset="2"/>
              </a:rPr>
              <a:t>muy</a:t>
            </a:r>
            <a:r>
              <a:rPr lang="en-GB" baseline="0" dirty="0" smtClean="0">
                <a:sym typeface="Wingdings" pitchFamily="2" charset="2"/>
              </a:rPr>
              <a:t> </a:t>
            </a:r>
            <a:r>
              <a:rPr lang="en-GB" baseline="0" dirty="0" err="1" smtClean="0">
                <a:sym typeface="Wingdings" pitchFamily="2" charset="2"/>
              </a:rPr>
              <a:t>simpática</a:t>
            </a:r>
            <a:r>
              <a:rPr lang="en-GB" baseline="0" dirty="0" smtClean="0">
                <a:sym typeface="Wingdings" pitchFamily="2" charset="2"/>
              </a:rPr>
              <a:t/>
            </a:r>
            <a:br>
              <a:rPr lang="en-GB" baseline="0" dirty="0" smtClean="0">
                <a:sym typeface="Wingdings" pitchFamily="2" charset="2"/>
              </a:rPr>
            </a:br>
            <a:r>
              <a:rPr lang="en-GB" baseline="0" dirty="0" smtClean="0">
                <a:sym typeface="Wingdings" pitchFamily="2" charset="2"/>
              </a:rPr>
              <a:t>5)  translation word for word – Ben I assisted in evaluating and developing software – era </a:t>
            </a:r>
            <a:r>
              <a:rPr lang="en-GB" baseline="0" dirty="0" err="1" smtClean="0">
                <a:sym typeface="Wingdings" pitchFamily="2" charset="2"/>
              </a:rPr>
              <a:t>asistente</a:t>
            </a:r>
            <a:r>
              <a:rPr lang="en-GB" baseline="0" dirty="0" smtClean="0">
                <a:sym typeface="Wingdings" pitchFamily="2" charset="2"/>
              </a:rPr>
              <a:t> de </a:t>
            </a:r>
            <a:r>
              <a:rPr lang="en-GB" baseline="0" dirty="0" err="1" smtClean="0">
                <a:sym typeface="Wingdings" pitchFamily="2" charset="2"/>
              </a:rPr>
              <a:t>pruebas</a:t>
            </a:r>
            <a:r>
              <a:rPr lang="en-GB" baseline="0" dirty="0" smtClean="0">
                <a:sym typeface="Wingdings" pitchFamily="2" charset="2"/>
              </a:rPr>
              <a:t> de </a:t>
            </a:r>
            <a:r>
              <a:rPr lang="en-GB" baseline="0" dirty="0" err="1" smtClean="0">
                <a:sym typeface="Wingdings" pitchFamily="2" charset="2"/>
              </a:rPr>
              <a:t>desarrollo</a:t>
            </a:r>
            <a:r>
              <a:rPr lang="en-GB" baseline="0" dirty="0" smtClean="0">
                <a:sym typeface="Wingdings" pitchFamily="2" charset="2"/>
              </a:rPr>
              <a:t> de software</a:t>
            </a:r>
            <a:endParaRPr lang="en-GB" dirty="0" smtClean="0"/>
          </a:p>
          <a:p>
            <a:endParaRPr lang="en-GB" dirty="0" smtClean="0"/>
          </a:p>
          <a:p>
            <a:endParaRPr lang="en-GB" dirty="0" smtClean="0"/>
          </a:p>
          <a:p>
            <a:r>
              <a:rPr lang="en-GB" dirty="0" smtClean="0"/>
              <a:t>Bridging</a:t>
            </a:r>
            <a:r>
              <a:rPr lang="en-GB" baseline="0" dirty="0" smtClean="0"/>
              <a:t> the gap strategies – display this while students are writing first TL draft.  </a:t>
            </a:r>
          </a:p>
          <a:p>
            <a:endParaRPr lang="en-GB" baseline="0" dirty="0" smtClean="0"/>
          </a:p>
          <a:p>
            <a:r>
              <a:rPr lang="en-GB" baseline="0" dirty="0" smtClean="0"/>
              <a:t>Use what you have in front of you – i.e. corrected TL brainstorm + English draft + Work Experience booklet + dictionary to write your first draft of 100 words in TL.</a:t>
            </a:r>
            <a:br>
              <a:rPr lang="en-GB" baseline="0" dirty="0" smtClean="0"/>
            </a:br>
            <a:r>
              <a:rPr lang="en-GB" baseline="0" dirty="0" smtClean="0"/>
              <a:t/>
            </a:r>
            <a:br>
              <a:rPr lang="en-GB" baseline="0" dirty="0" smtClean="0"/>
            </a:br>
            <a:r>
              <a:rPr lang="en-GB" baseline="0" dirty="0" smtClean="0"/>
              <a:t>Teacher to correct this overnight for Tuesday morning.    On fresh piece of A4 lined paper.</a:t>
            </a:r>
            <a:endParaRPr lang="fr-FR" dirty="0"/>
          </a:p>
        </p:txBody>
      </p:sp>
      <p:sp>
        <p:nvSpPr>
          <p:cNvPr id="4" name="Slide Number Placeholder 3"/>
          <p:cNvSpPr>
            <a:spLocks noGrp="1"/>
          </p:cNvSpPr>
          <p:nvPr>
            <p:ph type="sldNum" sz="quarter" idx="10"/>
          </p:nvPr>
        </p:nvSpPr>
        <p:spPr/>
        <p:txBody>
          <a:bodyPr/>
          <a:lstStyle/>
          <a:p>
            <a:fld id="{E3681938-D697-4681-B6EA-34CBE9FBB967}" type="slidenum">
              <a:rPr lang="fr-FR" smtClean="0"/>
              <a:t>29</a:t>
            </a:fld>
            <a:endParaRPr lang="fr-FR"/>
          </a:p>
        </p:txBody>
      </p:sp>
    </p:spTree>
    <p:extLst>
      <p:ext uri="{BB962C8B-B14F-4D97-AF65-F5344CB8AC3E}">
        <p14:creationId xmlns:p14="http://schemas.microsoft.com/office/powerpoint/2010/main" val="38524537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a:t>
            </a:r>
            <a:r>
              <a:rPr lang="en-GB" baseline="0" dirty="0" smtClean="0"/>
              <a:t> now we’re left with ‘voices and moods’!  Yes, well.  There’s not much I have to say about that one, really, except that there are 3 x moods in Spanish / English: indicative, subjunctive, imperative.  We do teach the imperative and indicative already at KS3, so to that extent we already delivery on the moods front.  Voices – active and passive.  Well, in Spanish the passive is often avoided using verbs reflexively, and by other means:  I taught Y6 ‘</a:t>
            </a:r>
            <a:r>
              <a:rPr lang="en-GB" baseline="0" dirty="0" err="1" smtClean="0"/>
              <a:t>Aquí</a:t>
            </a:r>
            <a:r>
              <a:rPr lang="en-GB" baseline="0" dirty="0" smtClean="0"/>
              <a:t> se </a:t>
            </a:r>
            <a:r>
              <a:rPr lang="en-GB" baseline="0" dirty="0" err="1" smtClean="0"/>
              <a:t>habla</a:t>
            </a:r>
            <a:r>
              <a:rPr lang="en-GB" baseline="0" dirty="0" smtClean="0"/>
              <a:t> el </a:t>
            </a:r>
            <a:r>
              <a:rPr lang="en-GB" baseline="0" dirty="0" err="1" smtClean="0"/>
              <a:t>español</a:t>
            </a:r>
            <a:r>
              <a:rPr lang="en-GB" baseline="0" dirty="0" smtClean="0"/>
              <a:t>’ last week so arguably I’ve taught them to express a passive meaning ‘Spanish is spoken here’!</a:t>
            </a:r>
            <a:br>
              <a:rPr lang="en-GB" baseline="0" dirty="0" smtClean="0"/>
            </a:br>
            <a:r>
              <a:rPr lang="en-GB" baseline="0" dirty="0" smtClean="0"/>
              <a:t/>
            </a:r>
            <a:br>
              <a:rPr lang="en-GB" baseline="0" dirty="0" smtClean="0"/>
            </a:br>
            <a:r>
              <a:rPr lang="en-GB" baseline="0" dirty="0" smtClean="0"/>
              <a:t>Seriously, I think that we are likely to be led to include in the later year of KS3 what is useful and necessary for the exams that await our learners at KS4, about which there is currently not so much certainty.  On this score, it does seem to be a matter of ‘let’s wait and see!’</a:t>
            </a:r>
            <a:endParaRPr lang="en-GB" dirty="0"/>
          </a:p>
        </p:txBody>
      </p:sp>
      <p:sp>
        <p:nvSpPr>
          <p:cNvPr id="4" name="Slide Number Placeholder 3"/>
          <p:cNvSpPr>
            <a:spLocks noGrp="1"/>
          </p:cNvSpPr>
          <p:nvPr>
            <p:ph type="sldNum" sz="quarter" idx="10"/>
          </p:nvPr>
        </p:nvSpPr>
        <p:spPr/>
        <p:txBody>
          <a:bodyPr/>
          <a:lstStyle/>
          <a:p>
            <a:fld id="{265D245C-E892-4610-83F0-C9AD455B933E}" type="slidenum">
              <a:rPr lang="en-GB" smtClean="0"/>
              <a:t>30</a:t>
            </a:fld>
            <a:endParaRPr lang="en-GB"/>
          </a:p>
        </p:txBody>
      </p:sp>
    </p:spTree>
    <p:extLst>
      <p:ext uri="{BB962C8B-B14F-4D97-AF65-F5344CB8AC3E}">
        <p14:creationId xmlns:p14="http://schemas.microsoft.com/office/powerpoint/2010/main" val="1253428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are, as I see it,  the opportunities for ‘business as usual’ and to develop our practice very much along the lines we have been pursuing over the last 15 years or so.</a:t>
            </a:r>
            <a:endParaRPr lang="en-GB" dirty="0"/>
          </a:p>
        </p:txBody>
      </p:sp>
      <p:sp>
        <p:nvSpPr>
          <p:cNvPr id="4" name="Slide Number Placeholder 3"/>
          <p:cNvSpPr>
            <a:spLocks noGrp="1"/>
          </p:cNvSpPr>
          <p:nvPr>
            <p:ph type="sldNum" sz="quarter" idx="10"/>
          </p:nvPr>
        </p:nvSpPr>
        <p:spPr/>
        <p:txBody>
          <a:bodyPr/>
          <a:lstStyle/>
          <a:p>
            <a:fld id="{265D245C-E892-4610-83F0-C9AD455B933E}"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3136537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 think we would be hard pushed to find languages</a:t>
            </a:r>
            <a:r>
              <a:rPr lang="en-GB" baseline="0" dirty="0" smtClean="0"/>
              <a:t> teachers that cannot see the rationale for explicitly teaching the sound: writing relationship.  That is not to say that there are not still plenty of languages teachers not doing it, not doing it thoroughly enough, uncertain about how to go about doing it – we have the whole spectrum of experience and expertise in the area of phonics teaching.  </a:t>
            </a:r>
            <a:br>
              <a:rPr lang="en-GB" baseline="0" dirty="0" smtClean="0"/>
            </a:br>
            <a:r>
              <a:rPr lang="en-GB" baseline="0" dirty="0" smtClean="0"/>
              <a:t>But if we assume for a moment that learners at KS3 are learning to link the spelling, sound and meaning of words, would it not be a natural progression at KS3 to assume that they would be developing the ability to predict with some accuracy the spelling of new words they hear, and that they would naturally do this as part of practically every lesson.  </a:t>
            </a:r>
          </a:p>
          <a:p>
            <a:r>
              <a:rPr lang="en-GB" baseline="0" dirty="0" smtClean="0"/>
              <a:t>So that, for example, having learnt the key phonics in Week 1 of German in Y8, learners in Week 4 would be trying to write down words they hear with increasingly accurate spelling, by applying their phonics knowledge.</a:t>
            </a:r>
          </a:p>
          <a:p>
            <a:r>
              <a:rPr lang="en-GB" baseline="0" dirty="0" smtClean="0"/>
              <a:t>The word TRANSCRIPTION has conjured up for some teachers a return to the ‘</a:t>
            </a:r>
            <a:r>
              <a:rPr lang="en-GB" baseline="0" dirty="0" err="1" smtClean="0"/>
              <a:t>dictée</a:t>
            </a:r>
            <a:r>
              <a:rPr lang="en-GB" baseline="0" dirty="0" smtClean="0"/>
              <a:t>’, whereas I see this process of transcription as naturally occurring in lesson activities, and fully integrated into message/meaning-focused communicative language teaching, not as an activity in its own right, where the meaning of the dictated text was somehow secondary or irrelevant.</a:t>
            </a:r>
            <a:endParaRPr lang="en-GB" dirty="0" smtClean="0"/>
          </a:p>
          <a:p>
            <a:endParaRPr lang="en-GB" dirty="0" smtClean="0"/>
          </a:p>
          <a:p>
            <a:r>
              <a:rPr lang="en-GB" dirty="0" smtClean="0"/>
              <a:t>So for me, this is</a:t>
            </a:r>
            <a:r>
              <a:rPr lang="en-GB" baseline="0" dirty="0" smtClean="0"/>
              <a:t> no change – just a welcome reinforcement of the importance of phonics in our language teaching methodology.  So ‘phonics’ is to stay.</a:t>
            </a:r>
            <a:endParaRPr lang="en-GB" dirty="0" smtClean="0"/>
          </a:p>
        </p:txBody>
      </p:sp>
      <p:sp>
        <p:nvSpPr>
          <p:cNvPr id="4" name="Slide Number Placeholder 3"/>
          <p:cNvSpPr>
            <a:spLocks noGrp="1"/>
          </p:cNvSpPr>
          <p:nvPr>
            <p:ph type="sldNum" sz="quarter" idx="10"/>
          </p:nvPr>
        </p:nvSpPr>
        <p:spPr/>
        <p:txBody>
          <a:bodyPr/>
          <a:lstStyle/>
          <a:p>
            <a:fld id="{0A30950B-1B20-4D20-B707-A694F13979AF}"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1128912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also</a:t>
            </a:r>
            <a:r>
              <a:rPr lang="en-GB" baseline="0" dirty="0" smtClean="0"/>
              <a:t> points towards the centrality of phonics.</a:t>
            </a:r>
            <a:endParaRPr lang="en-GB" dirty="0" smtClean="0"/>
          </a:p>
        </p:txBody>
      </p:sp>
      <p:sp>
        <p:nvSpPr>
          <p:cNvPr id="4" name="Slide Number Placeholder 3"/>
          <p:cNvSpPr>
            <a:spLocks noGrp="1"/>
          </p:cNvSpPr>
          <p:nvPr>
            <p:ph type="sldNum" sz="quarter" idx="10"/>
          </p:nvPr>
        </p:nvSpPr>
        <p:spPr/>
        <p:txBody>
          <a:bodyPr/>
          <a:lstStyle/>
          <a:p>
            <a:fld id="{0A30950B-1B20-4D20-B707-A694F13979AF}"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1128912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65D245C-E892-4610-83F0-C9AD455B933E}"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3136537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word ‘conversations’ appears in both.</a:t>
            </a:r>
          </a:p>
          <a:p>
            <a:r>
              <a:rPr lang="en-GB" dirty="0" smtClean="0"/>
              <a:t>There is a need to be</a:t>
            </a:r>
            <a:r>
              <a:rPr lang="en-GB" baseline="0" dirty="0" smtClean="0"/>
              <a:t> able to ask as well as answer questions, unscripted and unexpected, as you would in a conversational context.</a:t>
            </a:r>
            <a:br>
              <a:rPr lang="en-GB" baseline="0" dirty="0" smtClean="0"/>
            </a:br>
            <a:r>
              <a:rPr lang="en-GB" baseline="0" dirty="0" smtClean="0"/>
              <a:t>This is really hinting at ‘chatting’ in the language – giving opinions, justifying them, debating, agreeing / disagreeing, seeking information from others.</a:t>
            </a:r>
            <a:br>
              <a:rPr lang="en-GB" baseline="0" dirty="0" smtClean="0"/>
            </a:br>
            <a:r>
              <a:rPr lang="en-GB" baseline="0" dirty="0" smtClean="0"/>
              <a:t/>
            </a:r>
            <a:br>
              <a:rPr lang="en-GB" baseline="0" dirty="0" smtClean="0"/>
            </a:br>
            <a:r>
              <a:rPr lang="en-GB" baseline="0" dirty="0" smtClean="0"/>
              <a:t>There is a lot of work that has been done on how to approach this in the classroom.  We have the Group Talk project, which is significant in this respect.  We also have a lot of work that is available about types of task that generate questions and unscripted talk from students.</a:t>
            </a:r>
            <a:br>
              <a:rPr lang="en-GB" baseline="0" dirty="0" smtClean="0"/>
            </a:br>
            <a:r>
              <a:rPr lang="en-GB" baseline="0" dirty="0" smtClean="0"/>
              <a:t/>
            </a:r>
            <a:br>
              <a:rPr lang="en-GB" baseline="0" dirty="0" smtClean="0"/>
            </a:br>
            <a:r>
              <a:rPr lang="en-GB" baseline="0" dirty="0" smtClean="0"/>
              <a:t>It is very positive indeed to see this aspect of language learning featuring so prominently in this new </a:t>
            </a:r>
            <a:r>
              <a:rPr lang="en-GB" baseline="0" dirty="0" err="1" smtClean="0"/>
              <a:t>PoS.</a:t>
            </a:r>
            <a:endParaRPr lang="en-GB" dirty="0" smtClean="0"/>
          </a:p>
        </p:txBody>
      </p:sp>
      <p:sp>
        <p:nvSpPr>
          <p:cNvPr id="4" name="Slide Number Placeholder 3"/>
          <p:cNvSpPr>
            <a:spLocks noGrp="1"/>
          </p:cNvSpPr>
          <p:nvPr>
            <p:ph type="sldNum" sz="quarter" idx="10"/>
          </p:nvPr>
        </p:nvSpPr>
        <p:spPr/>
        <p:txBody>
          <a:bodyPr/>
          <a:lstStyle/>
          <a:p>
            <a:fld id="{0A30950B-1B20-4D20-B707-A694F13979AF}"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1128912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65D245C-E892-4610-83F0-C9AD455B933E}"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3136537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0A30950B-1B20-4D20-B707-A694F13979AF}"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1128912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fr-FR"/>
          </a:p>
        </p:txBody>
      </p:sp>
      <p:sp>
        <p:nvSpPr>
          <p:cNvPr id="3" name="Subtitle 2"/>
          <p:cNvSpPr>
            <a:spLocks noGrp="1"/>
          </p:cNvSpPr>
          <p:nvPr>
            <p:ph type="subTitle" idx="1"/>
          </p:nvPr>
        </p:nvSpPr>
        <p:spPr>
          <a:xfrm>
            <a:off x="1371824" y="3886647"/>
            <a:ext cx="6400354" cy="1752451"/>
          </a:xfrm>
        </p:spPr>
        <p:txBody>
          <a:bodyPr/>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n-US" smtClean="0"/>
              <a:t>Click to edit Master subtitle style</a:t>
            </a:r>
            <a:endParaRPr lang="fr-FR"/>
          </a:p>
        </p:txBody>
      </p:sp>
    </p:spTree>
    <p:extLst>
      <p:ext uri="{BB962C8B-B14F-4D97-AF65-F5344CB8AC3E}">
        <p14:creationId xmlns:p14="http://schemas.microsoft.com/office/powerpoint/2010/main" val="3418043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extLst>
      <p:ext uri="{BB962C8B-B14F-4D97-AF65-F5344CB8AC3E}">
        <p14:creationId xmlns:p14="http://schemas.microsoft.com/office/powerpoint/2010/main" val="2890061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4107656"/>
            <a:ext cx="1839516" cy="185737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892969" y="4107656"/>
            <a:ext cx="5411391" cy="1857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extLst>
      <p:ext uri="{BB962C8B-B14F-4D97-AF65-F5344CB8AC3E}">
        <p14:creationId xmlns:p14="http://schemas.microsoft.com/office/powerpoint/2010/main" val="3259904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67A29B8-6831-4A25-874F-3A2DA34BCC7D}" type="datetimeFigureOut">
              <a:rPr lang="en-GB" smtClean="0">
                <a:solidFill>
                  <a:prstClr val="black">
                    <a:tint val="75000"/>
                  </a:prstClr>
                </a:solidFill>
              </a:rPr>
              <a:pPr/>
              <a:t>12/11/2013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C18E039-6874-47A3-A734-B013CA12ACF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857004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67A29B8-6831-4A25-874F-3A2DA34BCC7D}" type="datetimeFigureOut">
              <a:rPr lang="en-GB" smtClean="0">
                <a:solidFill>
                  <a:prstClr val="black">
                    <a:tint val="75000"/>
                  </a:prstClr>
                </a:solidFill>
              </a:rPr>
              <a:pPr/>
              <a:t>12/11/2013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C18E039-6874-47A3-A734-B013CA12ACF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236289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7A29B8-6831-4A25-874F-3A2DA34BCC7D}" type="datetimeFigureOut">
              <a:rPr lang="en-GB" smtClean="0">
                <a:solidFill>
                  <a:prstClr val="black">
                    <a:tint val="75000"/>
                  </a:prstClr>
                </a:solidFill>
              </a:rPr>
              <a:pPr/>
              <a:t>12/11/2013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C18E039-6874-47A3-A734-B013CA12ACF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322601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67A29B8-6831-4A25-874F-3A2DA34BCC7D}" type="datetimeFigureOut">
              <a:rPr lang="en-GB" smtClean="0">
                <a:solidFill>
                  <a:prstClr val="black">
                    <a:tint val="75000"/>
                  </a:prstClr>
                </a:solidFill>
              </a:rPr>
              <a:pPr/>
              <a:t>12/11/2013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C18E039-6874-47A3-A734-B013CA12ACF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332843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67A29B8-6831-4A25-874F-3A2DA34BCC7D}" type="datetimeFigureOut">
              <a:rPr lang="en-GB" smtClean="0">
                <a:solidFill>
                  <a:prstClr val="black">
                    <a:tint val="75000"/>
                  </a:prstClr>
                </a:solidFill>
              </a:rPr>
              <a:pPr/>
              <a:t>12/11/2013</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CC18E039-6874-47A3-A734-B013CA12ACF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377130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67A29B8-6831-4A25-874F-3A2DA34BCC7D}" type="datetimeFigureOut">
              <a:rPr lang="en-GB" smtClean="0">
                <a:solidFill>
                  <a:prstClr val="black">
                    <a:tint val="75000"/>
                  </a:prstClr>
                </a:solidFill>
              </a:rPr>
              <a:pPr/>
              <a:t>12/11/2013</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CC18E039-6874-47A3-A734-B013CA12ACF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411354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7A29B8-6831-4A25-874F-3A2DA34BCC7D}" type="datetimeFigureOut">
              <a:rPr lang="en-GB" smtClean="0">
                <a:solidFill>
                  <a:prstClr val="black">
                    <a:tint val="75000"/>
                  </a:prstClr>
                </a:solidFill>
              </a:rPr>
              <a:pPr/>
              <a:t>12/11/2013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CC18E039-6874-47A3-A734-B013CA12ACF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14980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7A29B8-6831-4A25-874F-3A2DA34BCC7D}" type="datetimeFigureOut">
              <a:rPr lang="en-GB" smtClean="0">
                <a:solidFill>
                  <a:prstClr val="black">
                    <a:tint val="75000"/>
                  </a:prstClr>
                </a:solidFill>
              </a:rPr>
              <a:pPr/>
              <a:t>12/11/2013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C18E039-6874-47A3-A734-B013CA12ACF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32863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extLst>
      <p:ext uri="{BB962C8B-B14F-4D97-AF65-F5344CB8AC3E}">
        <p14:creationId xmlns:p14="http://schemas.microsoft.com/office/powerpoint/2010/main" val="36663907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7A29B8-6831-4A25-874F-3A2DA34BCC7D}" type="datetimeFigureOut">
              <a:rPr lang="en-GB" smtClean="0">
                <a:solidFill>
                  <a:prstClr val="black">
                    <a:tint val="75000"/>
                  </a:prstClr>
                </a:solidFill>
              </a:rPr>
              <a:pPr/>
              <a:t>12/11/2013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C18E039-6874-47A3-A734-B013CA12ACF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176953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67A29B8-6831-4A25-874F-3A2DA34BCC7D}" type="datetimeFigureOut">
              <a:rPr lang="en-GB" smtClean="0">
                <a:solidFill>
                  <a:prstClr val="black">
                    <a:tint val="75000"/>
                  </a:prstClr>
                </a:solidFill>
              </a:rPr>
              <a:pPr/>
              <a:t>12/11/2013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C18E039-6874-47A3-A734-B013CA12ACF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864946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67A29B8-6831-4A25-874F-3A2DA34BCC7D}" type="datetimeFigureOut">
              <a:rPr lang="en-GB" smtClean="0">
                <a:solidFill>
                  <a:prstClr val="black">
                    <a:tint val="75000"/>
                  </a:prstClr>
                </a:solidFill>
              </a:rPr>
              <a:pPr/>
              <a:t>12/11/2013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C18E039-6874-47A3-A734-B013CA12ACF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449184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67A29B8-6831-4A25-874F-3A2DA34BCC7D}" type="datetimeFigureOut">
              <a:rPr lang="en-GB" smtClean="0">
                <a:solidFill>
                  <a:prstClr val="black">
                    <a:tint val="75000"/>
                  </a:prstClr>
                </a:solidFill>
              </a:rPr>
              <a:pPr/>
              <a:t>12/11/2013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C18E039-6874-47A3-A734-B013CA12ACF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444131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67A29B8-6831-4A25-874F-3A2DA34BCC7D}" type="datetimeFigureOut">
              <a:rPr lang="en-GB" smtClean="0">
                <a:solidFill>
                  <a:prstClr val="black">
                    <a:tint val="75000"/>
                  </a:prstClr>
                </a:solidFill>
              </a:rPr>
              <a:pPr/>
              <a:t>12/11/2013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C18E039-6874-47A3-A734-B013CA12ACF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021616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7A29B8-6831-4A25-874F-3A2DA34BCC7D}" type="datetimeFigureOut">
              <a:rPr lang="en-GB" smtClean="0">
                <a:solidFill>
                  <a:prstClr val="black">
                    <a:tint val="75000"/>
                  </a:prstClr>
                </a:solidFill>
              </a:rPr>
              <a:pPr/>
              <a:t>12/11/2013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C18E039-6874-47A3-A734-B013CA12ACF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096561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67A29B8-6831-4A25-874F-3A2DA34BCC7D}" type="datetimeFigureOut">
              <a:rPr lang="en-GB" smtClean="0">
                <a:solidFill>
                  <a:prstClr val="black">
                    <a:tint val="75000"/>
                  </a:prstClr>
                </a:solidFill>
              </a:rPr>
              <a:pPr/>
              <a:t>12/11/2013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C18E039-6874-47A3-A734-B013CA12ACF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503427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67A29B8-6831-4A25-874F-3A2DA34BCC7D}" type="datetimeFigureOut">
              <a:rPr lang="en-GB" smtClean="0">
                <a:solidFill>
                  <a:prstClr val="black">
                    <a:tint val="75000"/>
                  </a:prstClr>
                </a:solidFill>
              </a:rPr>
              <a:pPr/>
              <a:t>12/11/2013</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CC18E039-6874-47A3-A734-B013CA12ACF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013661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67A29B8-6831-4A25-874F-3A2DA34BCC7D}" type="datetimeFigureOut">
              <a:rPr lang="en-GB" smtClean="0">
                <a:solidFill>
                  <a:prstClr val="black">
                    <a:tint val="75000"/>
                  </a:prstClr>
                </a:solidFill>
              </a:rPr>
              <a:pPr/>
              <a:t>12/11/2013</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CC18E039-6874-47A3-A734-B013CA12ACF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536573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7A29B8-6831-4A25-874F-3A2DA34BCC7D}" type="datetimeFigureOut">
              <a:rPr lang="en-GB" smtClean="0">
                <a:solidFill>
                  <a:prstClr val="black">
                    <a:tint val="75000"/>
                  </a:prstClr>
                </a:solidFill>
              </a:rPr>
              <a:pPr/>
              <a:t>12/11/2013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CC18E039-6874-47A3-A734-B013CA12ACF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11259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1"/>
            <a:ext cx="7772176" cy="1361777"/>
          </a:xfrm>
        </p:spPr>
        <p:txBody>
          <a:bodyPr anchor="t"/>
          <a:lstStyle>
            <a:lvl1pPr algn="l">
              <a:defRPr sz="2800" b="1" cap="all"/>
            </a:lvl1pPr>
          </a:lstStyle>
          <a:p>
            <a:r>
              <a:rPr lang="en-US" smtClean="0"/>
              <a:t>Click to edit Master title style</a:t>
            </a:r>
            <a:endParaRPr lang="fr-FR"/>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457" indent="0">
              <a:buNone/>
              <a:defRPr sz="1300"/>
            </a:lvl2pPr>
            <a:lvl3pPr marL="642915" indent="0">
              <a:buNone/>
              <a:defRPr sz="1100"/>
            </a:lvl3pPr>
            <a:lvl4pPr marL="964372" indent="0">
              <a:buNone/>
              <a:defRPr sz="1000"/>
            </a:lvl4pPr>
            <a:lvl5pPr marL="1285829" indent="0">
              <a:buNone/>
              <a:defRPr sz="1000"/>
            </a:lvl5pPr>
            <a:lvl6pPr marL="1607287" indent="0">
              <a:buNone/>
              <a:defRPr sz="1000"/>
            </a:lvl6pPr>
            <a:lvl7pPr marL="1928744" indent="0">
              <a:buNone/>
              <a:defRPr sz="1000"/>
            </a:lvl7pPr>
            <a:lvl8pPr marL="2250201" indent="0">
              <a:buNone/>
              <a:defRPr sz="1000"/>
            </a:lvl8pPr>
            <a:lvl9pPr marL="2571659" indent="0">
              <a:buNone/>
              <a:defRPr sz="1000"/>
            </a:lvl9pPr>
          </a:lstStyle>
          <a:p>
            <a:pPr lvl="0"/>
            <a:r>
              <a:rPr lang="en-US" smtClean="0"/>
              <a:t>Click to edit Master text styles</a:t>
            </a:r>
          </a:p>
        </p:txBody>
      </p:sp>
    </p:spTree>
    <p:extLst>
      <p:ext uri="{BB962C8B-B14F-4D97-AF65-F5344CB8AC3E}">
        <p14:creationId xmlns:p14="http://schemas.microsoft.com/office/powerpoint/2010/main" val="4783322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7A29B8-6831-4A25-874F-3A2DA34BCC7D}" type="datetimeFigureOut">
              <a:rPr lang="en-GB" smtClean="0">
                <a:solidFill>
                  <a:prstClr val="black">
                    <a:tint val="75000"/>
                  </a:prstClr>
                </a:solidFill>
              </a:rPr>
              <a:pPr/>
              <a:t>12/11/2013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C18E039-6874-47A3-A734-B013CA12ACF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154327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7A29B8-6831-4A25-874F-3A2DA34BCC7D}" type="datetimeFigureOut">
              <a:rPr lang="en-GB" smtClean="0">
                <a:solidFill>
                  <a:prstClr val="black">
                    <a:tint val="75000"/>
                  </a:prstClr>
                </a:solidFill>
              </a:rPr>
              <a:pPr/>
              <a:t>12/11/2013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C18E039-6874-47A3-A734-B013CA12ACF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20380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67A29B8-6831-4A25-874F-3A2DA34BCC7D}" type="datetimeFigureOut">
              <a:rPr lang="en-GB" smtClean="0">
                <a:solidFill>
                  <a:prstClr val="black">
                    <a:tint val="75000"/>
                  </a:prstClr>
                </a:solidFill>
              </a:rPr>
              <a:pPr/>
              <a:t>12/11/2013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C18E039-6874-47A3-A734-B013CA12ACF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515751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67A29B8-6831-4A25-874F-3A2DA34BCC7D}" type="datetimeFigureOut">
              <a:rPr lang="en-GB" smtClean="0">
                <a:solidFill>
                  <a:prstClr val="black">
                    <a:tint val="75000"/>
                  </a:prstClr>
                </a:solidFill>
              </a:rPr>
              <a:pPr/>
              <a:t>12/11/2013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C18E039-6874-47A3-A734-B013CA12ACF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843354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67A29B8-6831-4A25-874F-3A2DA34BCC7D}" type="datetimeFigureOut">
              <a:rPr lang="en-GB" smtClean="0">
                <a:solidFill>
                  <a:prstClr val="black">
                    <a:tint val="75000"/>
                  </a:prstClr>
                </a:solidFill>
              </a:rPr>
              <a:pPr/>
              <a:t>12/11/2013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C18E039-6874-47A3-A734-B013CA12ACF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428858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67A29B8-6831-4A25-874F-3A2DA34BCC7D}" type="datetimeFigureOut">
              <a:rPr lang="en-GB" smtClean="0">
                <a:solidFill>
                  <a:prstClr val="black">
                    <a:tint val="75000"/>
                  </a:prstClr>
                </a:solidFill>
              </a:rPr>
              <a:pPr/>
              <a:t>12/11/2013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C18E039-6874-47A3-A734-B013CA12ACF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288424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7A29B8-6831-4A25-874F-3A2DA34BCC7D}" type="datetimeFigureOut">
              <a:rPr lang="en-GB" smtClean="0">
                <a:solidFill>
                  <a:prstClr val="black">
                    <a:tint val="75000"/>
                  </a:prstClr>
                </a:solidFill>
              </a:rPr>
              <a:pPr/>
              <a:t>12/11/2013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C18E039-6874-47A3-A734-B013CA12ACF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557224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67A29B8-6831-4A25-874F-3A2DA34BCC7D}" type="datetimeFigureOut">
              <a:rPr lang="en-GB" smtClean="0">
                <a:solidFill>
                  <a:prstClr val="black">
                    <a:tint val="75000"/>
                  </a:prstClr>
                </a:solidFill>
              </a:rPr>
              <a:pPr/>
              <a:t>12/11/2013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C18E039-6874-47A3-A734-B013CA12ACF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199975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67A29B8-6831-4A25-874F-3A2DA34BCC7D}" type="datetimeFigureOut">
              <a:rPr lang="en-GB" smtClean="0">
                <a:solidFill>
                  <a:prstClr val="black">
                    <a:tint val="75000"/>
                  </a:prstClr>
                </a:solidFill>
              </a:rPr>
              <a:pPr/>
              <a:t>12/11/2013</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CC18E039-6874-47A3-A734-B013CA12ACF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450432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67A29B8-6831-4A25-874F-3A2DA34BCC7D}" type="datetimeFigureOut">
              <a:rPr lang="en-GB" smtClean="0">
                <a:solidFill>
                  <a:prstClr val="black">
                    <a:tint val="75000"/>
                  </a:prstClr>
                </a:solidFill>
              </a:rPr>
              <a:pPr/>
              <a:t>12/11/2013</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CC18E039-6874-47A3-A734-B013CA12ACF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1713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892969" y="5170289"/>
            <a:ext cx="3625453" cy="794742"/>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25578" y="5170289"/>
            <a:ext cx="3625453" cy="794742"/>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extLst>
      <p:ext uri="{BB962C8B-B14F-4D97-AF65-F5344CB8AC3E}">
        <p14:creationId xmlns:p14="http://schemas.microsoft.com/office/powerpoint/2010/main" val="16896103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7A29B8-6831-4A25-874F-3A2DA34BCC7D}" type="datetimeFigureOut">
              <a:rPr lang="en-GB" smtClean="0">
                <a:solidFill>
                  <a:prstClr val="black">
                    <a:tint val="75000"/>
                  </a:prstClr>
                </a:solidFill>
              </a:rPr>
              <a:pPr/>
              <a:t>12/11/2013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CC18E039-6874-47A3-A734-B013CA12ACF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574697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7A29B8-6831-4A25-874F-3A2DA34BCC7D}" type="datetimeFigureOut">
              <a:rPr lang="en-GB" smtClean="0">
                <a:solidFill>
                  <a:prstClr val="black">
                    <a:tint val="75000"/>
                  </a:prstClr>
                </a:solidFill>
              </a:rPr>
              <a:pPr/>
              <a:t>12/11/2013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C18E039-6874-47A3-A734-B013CA12ACF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037702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7A29B8-6831-4A25-874F-3A2DA34BCC7D}" type="datetimeFigureOut">
              <a:rPr lang="en-GB" smtClean="0">
                <a:solidFill>
                  <a:prstClr val="black">
                    <a:tint val="75000"/>
                  </a:prstClr>
                </a:solidFill>
              </a:rPr>
              <a:pPr/>
              <a:t>12/11/2013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C18E039-6874-47A3-A734-B013CA12ACF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623378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67A29B8-6831-4A25-874F-3A2DA34BCC7D}" type="datetimeFigureOut">
              <a:rPr lang="en-GB" smtClean="0">
                <a:solidFill>
                  <a:prstClr val="black">
                    <a:tint val="75000"/>
                  </a:prstClr>
                </a:solidFill>
              </a:rPr>
              <a:pPr/>
              <a:t>12/11/2013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C18E039-6874-47A3-A734-B013CA12ACF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783221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67A29B8-6831-4A25-874F-3A2DA34BCC7D}" type="datetimeFigureOut">
              <a:rPr lang="en-GB" smtClean="0">
                <a:solidFill>
                  <a:prstClr val="black">
                    <a:tint val="75000"/>
                  </a:prstClr>
                </a:solidFill>
              </a:rPr>
              <a:pPr/>
              <a:t>12/11/2013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C18E039-6874-47A3-A734-B013CA12ACF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9416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extLst>
      <p:ext uri="{BB962C8B-B14F-4D97-AF65-F5344CB8AC3E}">
        <p14:creationId xmlns:p14="http://schemas.microsoft.com/office/powerpoint/2010/main" val="3043730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Tree>
    <p:extLst>
      <p:ext uri="{BB962C8B-B14F-4D97-AF65-F5344CB8AC3E}">
        <p14:creationId xmlns:p14="http://schemas.microsoft.com/office/powerpoint/2010/main" val="3881035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3187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1161975"/>
          </a:xfrm>
        </p:spPr>
        <p:txBody>
          <a:bodyPr/>
          <a:lstStyle>
            <a:lvl1pPr algn="l">
              <a:defRPr sz="1400" b="1"/>
            </a:lvl1pPr>
          </a:lstStyle>
          <a:p>
            <a:r>
              <a:rPr lang="en-US" smtClean="0"/>
              <a:t>Click to edit Master title style</a:t>
            </a:r>
            <a:endParaRPr lang="fr-FR"/>
          </a:p>
        </p:txBody>
      </p:sp>
      <p:sp>
        <p:nvSpPr>
          <p:cNvPr id="3" name="Content Placeholder 2"/>
          <p:cNvSpPr>
            <a:spLocks noGrp="1"/>
          </p:cNvSpPr>
          <p:nvPr>
            <p:ph idx="1"/>
          </p:nvPr>
        </p:nvSpPr>
        <p:spPr>
          <a:xfrm>
            <a:off x="3575224" y="273472"/>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647" y="1435448"/>
            <a:ext cx="3008189" cy="469031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smtClean="0"/>
              <a:t>Click to edit Master text styles</a:t>
            </a:r>
          </a:p>
        </p:txBody>
      </p:sp>
    </p:spTree>
    <p:extLst>
      <p:ext uri="{BB962C8B-B14F-4D97-AF65-F5344CB8AC3E}">
        <p14:creationId xmlns:p14="http://schemas.microsoft.com/office/powerpoint/2010/main" val="2832988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5" y="4800824"/>
            <a:ext cx="5486177" cy="567035"/>
          </a:xfrm>
        </p:spPr>
        <p:txBody>
          <a:bodyPr/>
          <a:lstStyle>
            <a:lvl1pPr algn="l">
              <a:defRPr sz="1400" b="1"/>
            </a:lvl1pPr>
          </a:lstStyle>
          <a:p>
            <a:r>
              <a:rPr lang="en-US" smtClean="0"/>
              <a:t>Click to edit Master title style</a:t>
            </a:r>
            <a:endParaRPr lang="fr-FR"/>
          </a:p>
        </p:txBody>
      </p:sp>
      <p:sp>
        <p:nvSpPr>
          <p:cNvPr id="3" name="Picture Placeholder 2"/>
          <p:cNvSpPr>
            <a:spLocks noGrp="1"/>
          </p:cNvSpPr>
          <p:nvPr>
            <p:ph type="pic" idx="1"/>
          </p:nvPr>
        </p:nvSpPr>
        <p:spPr>
          <a:xfrm>
            <a:off x="1792635" y="612800"/>
            <a:ext cx="5486177" cy="4114354"/>
          </a:xfrm>
        </p:spPr>
        <p:txBody>
          <a:bodyPr/>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endParaRPr lang="fr-FR"/>
          </a:p>
        </p:txBody>
      </p:sp>
      <p:sp>
        <p:nvSpPr>
          <p:cNvPr id="4" name="Text Placeholder 3"/>
          <p:cNvSpPr>
            <a:spLocks noGrp="1"/>
          </p:cNvSpPr>
          <p:nvPr>
            <p:ph type="body" sz="half" idx="2"/>
          </p:nvPr>
        </p:nvSpPr>
        <p:spPr>
          <a:xfrm>
            <a:off x="1792635" y="5367859"/>
            <a:ext cx="5486177" cy="80478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smtClean="0"/>
              <a:t>Click to edit Master text styles</a:t>
            </a:r>
          </a:p>
        </p:txBody>
      </p:sp>
    </p:spTree>
    <p:extLst>
      <p:ext uri="{BB962C8B-B14F-4D97-AF65-F5344CB8AC3E}">
        <p14:creationId xmlns:p14="http://schemas.microsoft.com/office/powerpoint/2010/main" val="4124557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p:cNvSpPr>
          <p:nvPr>
            <p:ph type="body" idx="1"/>
          </p:nvPr>
        </p:nvSpPr>
        <p:spPr bwMode="auto">
          <a:xfrm>
            <a:off x="892969" y="5170289"/>
            <a:ext cx="7358063" cy="7947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fr-FR" smtClean="0">
                <a:sym typeface="Helvetica Light" charset="0"/>
              </a:rPr>
              <a:t>Click to edit Master text styles</a:t>
            </a:r>
          </a:p>
          <a:p>
            <a:pPr lvl="1"/>
            <a:r>
              <a:rPr lang="fr-FR" smtClean="0">
                <a:sym typeface="Helvetica Light" charset="0"/>
              </a:rPr>
              <a:t>Second level</a:t>
            </a:r>
          </a:p>
          <a:p>
            <a:pPr lvl="2"/>
            <a:r>
              <a:rPr lang="fr-FR" smtClean="0">
                <a:sym typeface="Helvetica Light" charset="0"/>
              </a:rPr>
              <a:t>Third level</a:t>
            </a:r>
          </a:p>
          <a:p>
            <a:pPr lvl="3"/>
            <a:r>
              <a:rPr lang="fr-FR" smtClean="0">
                <a:sym typeface="Helvetica Light" charset="0"/>
              </a:rPr>
              <a:t>Fourth level</a:t>
            </a:r>
          </a:p>
          <a:p>
            <a:pPr lvl="4"/>
            <a:r>
              <a:rPr lang="fr-FR" smtClean="0">
                <a:sym typeface="Helvetica Light" charset="0"/>
              </a:rPr>
              <a:t>Fifth level</a:t>
            </a:r>
          </a:p>
        </p:txBody>
      </p:sp>
      <p:sp>
        <p:nvSpPr>
          <p:cNvPr id="1026" name="Rectangle 2"/>
          <p:cNvSpPr>
            <a:spLocks noGrp="1"/>
          </p:cNvSpPr>
          <p:nvPr>
            <p:ph type="title"/>
          </p:nvPr>
        </p:nvSpPr>
        <p:spPr bwMode="auto">
          <a:xfrm>
            <a:off x="892969" y="4107656"/>
            <a:ext cx="7358063" cy="100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p>
            <a:pPr lvl="0"/>
            <a:r>
              <a:rPr lang="fr-FR" smtClean="0">
                <a:sym typeface="Helvetica Light" charset="0"/>
              </a:rPr>
              <a:t>Click to edit Master title style</a:t>
            </a:r>
          </a:p>
        </p:txBody>
      </p:sp>
    </p:spTree>
    <p:extLst>
      <p:ext uri="{BB962C8B-B14F-4D97-AF65-F5344CB8AC3E}">
        <p14:creationId xmlns:p14="http://schemas.microsoft.com/office/powerpoint/2010/main" val="39839963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10751" rtl="0" fontAlgn="base" hangingPunct="0">
        <a:spcBef>
          <a:spcPct val="0"/>
        </a:spcBef>
        <a:spcAft>
          <a:spcPct val="0"/>
        </a:spcAft>
        <a:defRPr sz="5600">
          <a:solidFill>
            <a:srgbClr val="000000"/>
          </a:solidFill>
          <a:latin typeface="+mj-lt"/>
          <a:ea typeface="+mj-ea"/>
          <a:cs typeface="+mj-cs"/>
          <a:sym typeface="Helvetica Light" charset="0"/>
        </a:defRPr>
      </a:lvl1pPr>
      <a:lvl2pPr algn="ctr" defTabSz="410751"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2pPr>
      <a:lvl3pPr algn="ctr" defTabSz="410751"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3pPr>
      <a:lvl4pPr algn="ctr" defTabSz="410751"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4pPr>
      <a:lvl5pPr algn="ctr" defTabSz="410751"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5pPr>
      <a:lvl6pPr marL="321457" algn="ctr" defTabSz="410751"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2915" algn="ctr" defTabSz="410751"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4372" algn="ctr" defTabSz="410751"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5829" algn="ctr" defTabSz="410751"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p:titleStyle>
    <p:bodyStyle>
      <a:lvl1pPr algn="l" defTabSz="410751" rtl="0" fontAlgn="base" hangingPunct="0">
        <a:spcBef>
          <a:spcPts val="2953"/>
        </a:spcBef>
        <a:spcAft>
          <a:spcPct val="0"/>
        </a:spcAft>
        <a:defRPr sz="2700">
          <a:solidFill>
            <a:srgbClr val="000000"/>
          </a:solidFill>
          <a:latin typeface="+mn-lt"/>
          <a:ea typeface="+mn-ea"/>
          <a:cs typeface="+mn-cs"/>
          <a:sym typeface="Helvetica Light" charset="0"/>
        </a:defRPr>
      </a:lvl1pPr>
      <a:lvl2pPr marL="241093" algn="l" defTabSz="410751" rtl="0" fontAlgn="base" hangingPunct="0">
        <a:spcBef>
          <a:spcPts val="2953"/>
        </a:spcBef>
        <a:spcAft>
          <a:spcPct val="0"/>
        </a:spcAft>
        <a:defRPr sz="2700">
          <a:solidFill>
            <a:srgbClr val="000000"/>
          </a:solidFill>
          <a:latin typeface="+mn-lt"/>
          <a:ea typeface="+mn-ea"/>
          <a:cs typeface="+mn-cs"/>
          <a:sym typeface="Helvetica Light" charset="0"/>
        </a:defRPr>
      </a:lvl2pPr>
      <a:lvl3pPr marL="482186" algn="l" defTabSz="410751" rtl="0" fontAlgn="base" hangingPunct="0">
        <a:spcBef>
          <a:spcPts val="2953"/>
        </a:spcBef>
        <a:spcAft>
          <a:spcPct val="0"/>
        </a:spcAft>
        <a:defRPr sz="2700">
          <a:solidFill>
            <a:srgbClr val="000000"/>
          </a:solidFill>
          <a:latin typeface="+mn-lt"/>
          <a:ea typeface="+mn-ea"/>
          <a:cs typeface="+mn-cs"/>
          <a:sym typeface="Helvetica Light" charset="0"/>
        </a:defRPr>
      </a:lvl3pPr>
      <a:lvl4pPr marL="723279" algn="l" defTabSz="410751" rtl="0" fontAlgn="base" hangingPunct="0">
        <a:spcBef>
          <a:spcPts val="2953"/>
        </a:spcBef>
        <a:spcAft>
          <a:spcPct val="0"/>
        </a:spcAft>
        <a:defRPr sz="2700">
          <a:solidFill>
            <a:srgbClr val="000000"/>
          </a:solidFill>
          <a:latin typeface="+mn-lt"/>
          <a:ea typeface="+mn-ea"/>
          <a:cs typeface="+mn-cs"/>
          <a:sym typeface="Helvetica Light" charset="0"/>
        </a:defRPr>
      </a:lvl4pPr>
      <a:lvl5pPr marL="964372" algn="l" defTabSz="410751" rtl="0" fontAlgn="base" hangingPunct="0">
        <a:spcBef>
          <a:spcPts val="2953"/>
        </a:spcBef>
        <a:spcAft>
          <a:spcPct val="0"/>
        </a:spcAft>
        <a:defRPr sz="2700">
          <a:solidFill>
            <a:srgbClr val="000000"/>
          </a:solidFill>
          <a:latin typeface="+mn-lt"/>
          <a:ea typeface="+mn-ea"/>
          <a:cs typeface="+mn-cs"/>
          <a:sym typeface="Helvetica Light" charset="0"/>
        </a:defRPr>
      </a:lvl5pPr>
      <a:lvl6pPr marL="1285829" algn="l" defTabSz="410751" rtl="0" fontAlgn="base" hangingPunct="0">
        <a:spcBef>
          <a:spcPts val="2953"/>
        </a:spcBef>
        <a:spcAft>
          <a:spcPct val="0"/>
        </a:spcAft>
        <a:defRPr sz="2700">
          <a:solidFill>
            <a:srgbClr val="000000"/>
          </a:solidFill>
          <a:latin typeface="+mn-lt"/>
          <a:ea typeface="+mn-ea"/>
          <a:cs typeface="+mn-cs"/>
          <a:sym typeface="Helvetica Light" charset="0"/>
        </a:defRPr>
      </a:lvl6pPr>
      <a:lvl7pPr marL="1607287" algn="l" defTabSz="410751" rtl="0" fontAlgn="base" hangingPunct="0">
        <a:spcBef>
          <a:spcPts val="2953"/>
        </a:spcBef>
        <a:spcAft>
          <a:spcPct val="0"/>
        </a:spcAft>
        <a:defRPr sz="2700">
          <a:solidFill>
            <a:srgbClr val="000000"/>
          </a:solidFill>
          <a:latin typeface="+mn-lt"/>
          <a:ea typeface="+mn-ea"/>
          <a:cs typeface="+mn-cs"/>
          <a:sym typeface="Helvetica Light" charset="0"/>
        </a:defRPr>
      </a:lvl7pPr>
      <a:lvl8pPr marL="1928744" algn="l" defTabSz="410751" rtl="0" fontAlgn="base" hangingPunct="0">
        <a:spcBef>
          <a:spcPts val="2953"/>
        </a:spcBef>
        <a:spcAft>
          <a:spcPct val="0"/>
        </a:spcAft>
        <a:defRPr sz="2700">
          <a:solidFill>
            <a:srgbClr val="000000"/>
          </a:solidFill>
          <a:latin typeface="+mn-lt"/>
          <a:ea typeface="+mn-ea"/>
          <a:cs typeface="+mn-cs"/>
          <a:sym typeface="Helvetica Light" charset="0"/>
        </a:defRPr>
      </a:lvl8pPr>
      <a:lvl9pPr marL="2250201" algn="l" defTabSz="410751" rtl="0" fontAlgn="base" hangingPunct="0">
        <a:spcBef>
          <a:spcPts val="2953"/>
        </a:spcBef>
        <a:spcAft>
          <a:spcPct val="0"/>
        </a:spcAft>
        <a:defRPr sz="2700">
          <a:solidFill>
            <a:srgbClr val="000000"/>
          </a:solidFill>
          <a:latin typeface="+mn-lt"/>
          <a:ea typeface="+mn-ea"/>
          <a:cs typeface="+mn-cs"/>
          <a:sym typeface="Helvetica Light" charset="0"/>
        </a:defRPr>
      </a:lvl9pPr>
    </p:bodyStyle>
    <p:otherStyle>
      <a:defPPr>
        <a:defRPr lang="fr-FR"/>
      </a:defPPr>
      <a:lvl1pPr marL="0" algn="l" defTabSz="642915" rtl="0" eaLnBrk="1" latinLnBrk="0" hangingPunct="1">
        <a:defRPr sz="1300" kern="1200">
          <a:solidFill>
            <a:schemeClr val="tx1"/>
          </a:solidFill>
          <a:latin typeface="+mn-lt"/>
          <a:ea typeface="+mn-ea"/>
          <a:cs typeface="+mn-cs"/>
        </a:defRPr>
      </a:lvl1pPr>
      <a:lvl2pPr marL="321457" algn="l" defTabSz="642915" rtl="0" eaLnBrk="1" latinLnBrk="0" hangingPunct="1">
        <a:defRPr sz="1300" kern="1200">
          <a:solidFill>
            <a:schemeClr val="tx1"/>
          </a:solidFill>
          <a:latin typeface="+mn-lt"/>
          <a:ea typeface="+mn-ea"/>
          <a:cs typeface="+mn-cs"/>
        </a:defRPr>
      </a:lvl2pPr>
      <a:lvl3pPr marL="642915" algn="l" defTabSz="642915" rtl="0" eaLnBrk="1" latinLnBrk="0" hangingPunct="1">
        <a:defRPr sz="1300" kern="1200">
          <a:solidFill>
            <a:schemeClr val="tx1"/>
          </a:solidFill>
          <a:latin typeface="+mn-lt"/>
          <a:ea typeface="+mn-ea"/>
          <a:cs typeface="+mn-cs"/>
        </a:defRPr>
      </a:lvl3pPr>
      <a:lvl4pPr marL="964372" algn="l" defTabSz="642915" rtl="0" eaLnBrk="1" latinLnBrk="0" hangingPunct="1">
        <a:defRPr sz="1300" kern="1200">
          <a:solidFill>
            <a:schemeClr val="tx1"/>
          </a:solidFill>
          <a:latin typeface="+mn-lt"/>
          <a:ea typeface="+mn-ea"/>
          <a:cs typeface="+mn-cs"/>
        </a:defRPr>
      </a:lvl4pPr>
      <a:lvl5pPr marL="1285829" algn="l" defTabSz="642915" rtl="0" eaLnBrk="1" latinLnBrk="0" hangingPunct="1">
        <a:defRPr sz="1300" kern="1200">
          <a:solidFill>
            <a:schemeClr val="tx1"/>
          </a:solidFill>
          <a:latin typeface="+mn-lt"/>
          <a:ea typeface="+mn-ea"/>
          <a:cs typeface="+mn-cs"/>
        </a:defRPr>
      </a:lvl5pPr>
      <a:lvl6pPr marL="1607287" algn="l" defTabSz="642915" rtl="0" eaLnBrk="1" latinLnBrk="0" hangingPunct="1">
        <a:defRPr sz="1300" kern="1200">
          <a:solidFill>
            <a:schemeClr val="tx1"/>
          </a:solidFill>
          <a:latin typeface="+mn-lt"/>
          <a:ea typeface="+mn-ea"/>
          <a:cs typeface="+mn-cs"/>
        </a:defRPr>
      </a:lvl6pPr>
      <a:lvl7pPr marL="1928744" algn="l" defTabSz="642915" rtl="0" eaLnBrk="1" latinLnBrk="0" hangingPunct="1">
        <a:defRPr sz="1300" kern="1200">
          <a:solidFill>
            <a:schemeClr val="tx1"/>
          </a:solidFill>
          <a:latin typeface="+mn-lt"/>
          <a:ea typeface="+mn-ea"/>
          <a:cs typeface="+mn-cs"/>
        </a:defRPr>
      </a:lvl7pPr>
      <a:lvl8pPr marL="2250201" algn="l" defTabSz="642915" rtl="0" eaLnBrk="1" latinLnBrk="0" hangingPunct="1">
        <a:defRPr sz="1300" kern="1200">
          <a:solidFill>
            <a:schemeClr val="tx1"/>
          </a:solidFill>
          <a:latin typeface="+mn-lt"/>
          <a:ea typeface="+mn-ea"/>
          <a:cs typeface="+mn-cs"/>
        </a:defRPr>
      </a:lvl8pPr>
      <a:lvl9pPr marL="2571659" algn="l" defTabSz="642915" rtl="0" eaLnBrk="1" latinLnBrk="0" hangingPunct="1">
        <a:defRPr sz="1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67A29B8-6831-4A25-874F-3A2DA34BCC7D}" type="datetimeFigureOut">
              <a:rPr lang="en-GB" smtClean="0">
                <a:solidFill>
                  <a:prstClr val="black">
                    <a:tint val="75000"/>
                  </a:prstClr>
                </a:solidFill>
              </a:rPr>
              <a:pPr defTabSz="914400"/>
              <a:t>12/11/2013</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CC18E039-6874-47A3-A734-B013CA12ACF2}"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38446683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67A29B8-6831-4A25-874F-3A2DA34BCC7D}" type="datetimeFigureOut">
              <a:rPr lang="en-GB" smtClean="0">
                <a:solidFill>
                  <a:prstClr val="black">
                    <a:tint val="75000"/>
                  </a:prstClr>
                </a:solidFill>
              </a:rPr>
              <a:pPr defTabSz="914400"/>
              <a:t>12/11/2013</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CC18E039-6874-47A3-A734-B013CA12ACF2}"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11645529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67A29B8-6831-4A25-874F-3A2DA34BCC7D}" type="datetimeFigureOut">
              <a:rPr lang="en-GB" smtClean="0">
                <a:solidFill>
                  <a:prstClr val="black">
                    <a:tint val="75000"/>
                  </a:prstClr>
                </a:solidFill>
              </a:rPr>
              <a:pPr defTabSz="914400"/>
              <a:t>12/11/2013</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CC18E039-6874-47A3-A734-B013CA12ACF2}"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302646632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5.xml"/><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8.xml"/><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40.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40.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notesSlide" Target="../notesSlides/notesSlide23.xml"/><Relationship Id="rId1" Type="http://schemas.openxmlformats.org/officeDocument/2006/relationships/slideLayout" Target="../slideLayouts/slideLayout40.xml"/><Relationship Id="rId6" Type="http://schemas.openxmlformats.org/officeDocument/2006/relationships/image" Target="../media/image16.gif"/><Relationship Id="rId5" Type="http://schemas.openxmlformats.org/officeDocument/2006/relationships/image" Target="../media/image15.jpe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video" Target="../media/media1.wmv"/><Relationship Id="rId1" Type="http://schemas.microsoft.com/office/2007/relationships/media" Target="../media/media1.wmv"/><Relationship Id="rId6" Type="http://schemas.openxmlformats.org/officeDocument/2006/relationships/image" Target="../media/image2.png"/><Relationship Id="rId5" Type="http://schemas.openxmlformats.org/officeDocument/2006/relationships/image" Target="../media/image19.png"/><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video" Target="../media/media2.wmv"/><Relationship Id="rId1" Type="http://schemas.microsoft.com/office/2007/relationships/media" Target="../media/media2.wmv"/><Relationship Id="rId5" Type="http://schemas.openxmlformats.org/officeDocument/2006/relationships/image" Target="../media/image21.png"/><Relationship Id="rId4"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40.xml"/><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0.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descr="asset.jpg"/>
          <p:cNvPicPr>
            <a:picLocks noChangeAspect="1"/>
          </p:cNvPicPr>
          <p:nvPr/>
        </p:nvPicPr>
        <p:blipFill>
          <a:blip r:embed="rId3">
            <a:extLst>
              <a:ext uri="{28A0092B-C50C-407E-A947-70E740481C1C}">
                <a14:useLocalDpi xmlns:a14="http://schemas.microsoft.com/office/drawing/2010/main" val="0"/>
              </a:ext>
            </a:extLst>
          </a:blip>
          <a:srcRect l="5431" r="5431"/>
          <a:stretch>
            <a:fillRect/>
          </a:stretch>
        </p:blipFill>
        <p:spPr bwMode="auto">
          <a:xfrm>
            <a:off x="1714500" y="901898"/>
            <a:ext cx="5715000" cy="32057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2" name="Rectangle 2"/>
          <p:cNvSpPr>
            <a:spLocks noGrp="1" noChangeArrowheads="1"/>
          </p:cNvSpPr>
          <p:nvPr>
            <p:ph type="body" idx="1"/>
          </p:nvPr>
        </p:nvSpPr>
        <p:spPr>
          <a:xfrm>
            <a:off x="892969" y="6090642"/>
            <a:ext cx="7358063" cy="794742"/>
          </a:xfrm>
        </p:spPr>
        <p:txBody>
          <a:bodyPr/>
          <a:lstStyle/>
          <a:p>
            <a:pPr algn="ctr">
              <a:spcBef>
                <a:spcPct val="0"/>
              </a:spcBef>
            </a:pPr>
            <a:r>
              <a:rPr lang="fr-FR" sz="2200" dirty="0" smtClean="0"/>
              <a:t>Dr Rachel </a:t>
            </a:r>
            <a:r>
              <a:rPr lang="fr-FR" sz="2200" dirty="0"/>
              <a:t>Hawkes</a:t>
            </a:r>
            <a:endParaRPr lang="fr-FR" dirty="0"/>
          </a:p>
        </p:txBody>
      </p:sp>
      <p:sp>
        <p:nvSpPr>
          <p:cNvPr id="5123" name="Rectangle 3"/>
          <p:cNvSpPr>
            <a:spLocks noGrp="1" noChangeArrowheads="1"/>
          </p:cNvSpPr>
          <p:nvPr>
            <p:ph type="title"/>
          </p:nvPr>
        </p:nvSpPr>
        <p:spPr>
          <a:xfrm>
            <a:off x="892969" y="2686323"/>
            <a:ext cx="7358063" cy="3046933"/>
          </a:xfrm>
        </p:spPr>
        <p:txBody>
          <a:bodyPr/>
          <a:lstStyle/>
          <a:p>
            <a:r>
              <a:rPr lang="fr-FR" sz="4400" b="1" dirty="0" smtClean="0"/>
              <a:t>SSAT National </a:t>
            </a:r>
            <a:r>
              <a:rPr lang="fr-FR" sz="4400" b="1" dirty="0" err="1" smtClean="0"/>
              <a:t>Languages</a:t>
            </a:r>
            <a:r>
              <a:rPr lang="fr-FR" sz="4400" b="1" dirty="0" smtClean="0"/>
              <a:t> </a:t>
            </a:r>
            <a:r>
              <a:rPr lang="fr-FR" sz="4400" b="1" dirty="0" err="1" smtClean="0"/>
              <a:t>Conference</a:t>
            </a:r>
            <a:r>
              <a:rPr lang="fr-FR" sz="4400" b="1" dirty="0" smtClean="0"/>
              <a:t> 2013</a:t>
            </a:r>
            <a:endParaRPr lang="fr-FR" sz="4400" b="1" dirty="0"/>
          </a:p>
        </p:txBody>
      </p:sp>
      <p:pic>
        <p:nvPicPr>
          <p:cNvPr id="6" name="Picture 5"/>
          <p:cNvPicPr>
            <a:picLocks noChangeAspect="1"/>
          </p:cNvPicPr>
          <p:nvPr/>
        </p:nvPicPr>
        <p:blipFill>
          <a:blip r:embed="rId4">
            <a:duotone>
              <a:srgbClr val="9BBB59">
                <a:shade val="45000"/>
                <a:satMod val="135000"/>
              </a:srgbClr>
              <a:prstClr val="white"/>
            </a:duotone>
          </a:blip>
          <a:srcRect/>
          <a:stretch>
            <a:fillRect/>
          </a:stretch>
        </p:blipFill>
        <p:spPr bwMode="auto">
          <a:xfrm>
            <a:off x="8459788" y="6161088"/>
            <a:ext cx="684212" cy="684212"/>
          </a:xfrm>
          <a:prstGeom prst="rect">
            <a:avLst/>
          </a:prstGeom>
          <a:noFill/>
          <a:ln w="9525">
            <a:noFill/>
            <a:miter lim="800000"/>
            <a:headEnd/>
            <a:tailEnd/>
          </a:ln>
        </p:spPr>
      </p:pic>
      <p:pic>
        <p:nvPicPr>
          <p:cNvPr id="7" name="Picture 2" descr="G:\WiderProfessionalRoles\Communications\Logos\ProudtobeMemberOfALLMagent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32" y="104130"/>
            <a:ext cx="1873774" cy="1008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709818"/>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20876276">
            <a:off x="507813" y="1577277"/>
            <a:ext cx="4572000" cy="1384995"/>
          </a:xfrm>
          <a:prstGeom prst="rect">
            <a:avLst/>
          </a:prstGeom>
        </p:spPr>
        <p:txBody>
          <a:bodyPr>
            <a:spAutoFit/>
          </a:bodyPr>
          <a:lstStyle/>
          <a:p>
            <a:pPr marL="171450" lvl="0" indent="-171450">
              <a:buFont typeface="Wingdings" pitchFamily="2" charset="2"/>
              <a:buChar char="§"/>
            </a:pPr>
            <a:r>
              <a:rPr lang="en-GB" sz="2800" dirty="0">
                <a:solidFill>
                  <a:prstClr val="black"/>
                </a:solidFill>
              </a:rPr>
              <a:t> </a:t>
            </a:r>
            <a:r>
              <a:rPr lang="en-GB" sz="2800" b="1" dirty="0"/>
              <a:t>read</a:t>
            </a:r>
            <a:r>
              <a:rPr lang="en-GB" sz="2800" dirty="0"/>
              <a:t> carefully and show understanding of </a:t>
            </a:r>
            <a:r>
              <a:rPr lang="en-GB" sz="2800" b="1" dirty="0"/>
              <a:t>words, phrases and simple writing </a:t>
            </a:r>
          </a:p>
        </p:txBody>
      </p:sp>
      <p:sp>
        <p:nvSpPr>
          <p:cNvPr id="3" name="Rectangle 2"/>
          <p:cNvSpPr/>
          <p:nvPr/>
        </p:nvSpPr>
        <p:spPr>
          <a:xfrm rot="20746334">
            <a:off x="4240032" y="3452913"/>
            <a:ext cx="4572000" cy="2677656"/>
          </a:xfrm>
          <a:prstGeom prst="rect">
            <a:avLst/>
          </a:prstGeom>
        </p:spPr>
        <p:txBody>
          <a:bodyPr>
            <a:spAutoFit/>
          </a:bodyPr>
          <a:lstStyle/>
          <a:p>
            <a:pPr marL="171450" indent="-171450">
              <a:buFont typeface="Wingdings" pitchFamily="2" charset="2"/>
              <a:buChar char="§"/>
            </a:pPr>
            <a:r>
              <a:rPr lang="en-GB" sz="2800" b="1" dirty="0" smtClean="0"/>
              <a:t> </a:t>
            </a:r>
            <a:r>
              <a:rPr lang="en-GB" sz="2800" b="1" dirty="0"/>
              <a:t>read </a:t>
            </a:r>
            <a:r>
              <a:rPr lang="en-GB" sz="2800" dirty="0"/>
              <a:t>and show comprehension of </a:t>
            </a:r>
            <a:r>
              <a:rPr lang="en-GB" sz="2800" b="1" dirty="0"/>
              <a:t>original and adapted materials from a range of different sources,</a:t>
            </a:r>
            <a:r>
              <a:rPr lang="en-GB" sz="2800" dirty="0"/>
              <a:t> understanding the purpose, important ideas and details</a:t>
            </a:r>
            <a:endParaRPr lang="en-GB" sz="2800" b="1" dirty="0"/>
          </a:p>
        </p:txBody>
      </p:sp>
      <p:sp>
        <p:nvSpPr>
          <p:cNvPr id="4" name="Rectangle 3"/>
          <p:cNvSpPr/>
          <p:nvPr/>
        </p:nvSpPr>
        <p:spPr>
          <a:xfrm>
            <a:off x="61468" y="44624"/>
            <a:ext cx="1472070" cy="1107996"/>
          </a:xfrm>
          <a:prstGeom prst="rect">
            <a:avLst/>
          </a:prstGeom>
          <a:noFill/>
        </p:spPr>
        <p:txBody>
          <a:bodyPr wrap="none" lIns="91440" tIns="45720" rIns="91440" bIns="45720">
            <a:spAutoFit/>
          </a:bodyPr>
          <a:lstStyle/>
          <a:p>
            <a:pPr algn="ctr" defTabSz="914400"/>
            <a:r>
              <a:rPr lang="en-US" sz="6600" b="1" dirty="0">
                <a:ln w="19050">
                  <a:solidFill>
                    <a:srgbClr val="1F497D">
                      <a:tint val="1000"/>
                    </a:srgbClr>
                  </a:solidFill>
                  <a:prstDash val="solid"/>
                </a:ln>
                <a:solidFill>
                  <a:srgbClr val="9BBB59"/>
                </a:solidFill>
                <a:effectLst>
                  <a:outerShdw blurRad="50000" dist="50800" dir="7500000" algn="tl">
                    <a:srgbClr val="000000">
                      <a:shade val="5000"/>
                      <a:alpha val="35000"/>
                    </a:srgbClr>
                  </a:outerShdw>
                </a:effectLst>
              </a:rPr>
              <a:t>KS2</a:t>
            </a:r>
          </a:p>
        </p:txBody>
      </p:sp>
      <p:sp>
        <p:nvSpPr>
          <p:cNvPr id="5" name="Rectangle 4"/>
          <p:cNvSpPr/>
          <p:nvPr/>
        </p:nvSpPr>
        <p:spPr>
          <a:xfrm>
            <a:off x="7524328" y="5650272"/>
            <a:ext cx="1472070" cy="1107996"/>
          </a:xfrm>
          <a:prstGeom prst="rect">
            <a:avLst/>
          </a:prstGeom>
          <a:noFill/>
        </p:spPr>
        <p:txBody>
          <a:bodyPr wrap="none" lIns="91440" tIns="45720" rIns="91440" bIns="45720">
            <a:spAutoFit/>
          </a:bodyPr>
          <a:lstStyle/>
          <a:p>
            <a:pPr algn="ctr" defTabSz="914400"/>
            <a:r>
              <a:rPr lang="en-US" sz="6600" b="1" dirty="0">
                <a:ln w="19050">
                  <a:solidFill>
                    <a:srgbClr val="1F497D">
                      <a:tint val="1000"/>
                    </a:srgbClr>
                  </a:solidFill>
                  <a:prstDash val="solid"/>
                </a:ln>
                <a:solidFill>
                  <a:srgbClr val="9BBB59"/>
                </a:solidFill>
                <a:effectLst>
                  <a:outerShdw blurRad="50000" dist="50800" dir="7500000" algn="tl">
                    <a:srgbClr val="000000">
                      <a:shade val="5000"/>
                      <a:alpha val="35000"/>
                    </a:srgbClr>
                  </a:outerShdw>
                </a:effectLst>
              </a:rPr>
              <a:t>KS3</a:t>
            </a:r>
          </a:p>
        </p:txBody>
      </p:sp>
    </p:spTree>
    <p:extLst>
      <p:ext uri="{BB962C8B-B14F-4D97-AF65-F5344CB8AC3E}">
        <p14:creationId xmlns:p14="http://schemas.microsoft.com/office/powerpoint/2010/main" val="32405831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3"/>
          </a:fillRef>
          <a:effectRef idx="1">
            <a:schemeClr val="accent3"/>
          </a:effectRef>
          <a:fontRef idx="minor">
            <a:schemeClr val="lt1"/>
          </a:fontRef>
        </p:style>
        <p:txBody>
          <a:bodyPr/>
          <a:lstStyle/>
          <a:p>
            <a:r>
              <a:rPr lang="en-GB" dirty="0" smtClean="0"/>
              <a:t>Curriculum 2014: no change</a:t>
            </a:r>
            <a:endParaRPr lang="en-GB" dirty="0"/>
          </a:p>
        </p:txBody>
      </p:sp>
      <p:sp>
        <p:nvSpPr>
          <p:cNvPr id="3" name="Content Placeholder 2"/>
          <p:cNvSpPr>
            <a:spLocks noGrp="1"/>
          </p:cNvSpPr>
          <p:nvPr>
            <p:ph idx="1"/>
          </p:nvPr>
        </p:nvSpPr>
        <p:spPr>
          <a:xfrm>
            <a:off x="467544" y="1639341"/>
            <a:ext cx="8229600" cy="4525963"/>
          </a:xfrm>
        </p:spPr>
        <p:txBody>
          <a:bodyPr>
            <a:normAutofit fontScale="92500" lnSpcReduction="10000"/>
          </a:bodyPr>
          <a:lstStyle/>
          <a:p>
            <a:r>
              <a:rPr lang="en-GB" dirty="0" smtClean="0"/>
              <a:t>Phonics</a:t>
            </a:r>
          </a:p>
          <a:p>
            <a:r>
              <a:rPr lang="en-GB" dirty="0" smtClean="0"/>
              <a:t>TL talk (teacher and students)</a:t>
            </a:r>
          </a:p>
          <a:p>
            <a:r>
              <a:rPr lang="en-GB" dirty="0" smtClean="0"/>
              <a:t>Questions</a:t>
            </a:r>
          </a:p>
          <a:p>
            <a:r>
              <a:rPr lang="en-GB" dirty="0" smtClean="0"/>
              <a:t>Spontaneous TL talk</a:t>
            </a:r>
          </a:p>
          <a:p>
            <a:r>
              <a:rPr lang="en-GB" dirty="0" smtClean="0"/>
              <a:t>Memory (use of VAK strategies)</a:t>
            </a:r>
          </a:p>
          <a:p>
            <a:r>
              <a:rPr lang="en-GB" dirty="0" smtClean="0"/>
              <a:t>Vocabulary acquisition</a:t>
            </a:r>
          </a:p>
          <a:p>
            <a:r>
              <a:rPr lang="en-GB" dirty="0" smtClean="0"/>
              <a:t>Key structures and sentence-building (grammar)</a:t>
            </a:r>
          </a:p>
          <a:p>
            <a:r>
              <a:rPr lang="en-GB" dirty="0" err="1" smtClean="0"/>
              <a:t>AfL</a:t>
            </a:r>
            <a:r>
              <a:rPr lang="en-GB" dirty="0" smtClean="0"/>
              <a:t> – detailed feedback to increase quality of language in writing</a:t>
            </a:r>
            <a:endParaRPr lang="en-GB" dirty="0"/>
          </a:p>
        </p:txBody>
      </p:sp>
      <p:pic>
        <p:nvPicPr>
          <p:cNvPr id="4" name="Picture 3"/>
          <p:cNvPicPr>
            <a:picLocks noChangeAspect="1"/>
          </p:cNvPicPr>
          <p:nvPr/>
        </p:nvPicPr>
        <p:blipFill>
          <a:blip r:embed="rId3">
            <a:duotone>
              <a:schemeClr val="accent3">
                <a:shade val="45000"/>
                <a:satMod val="135000"/>
              </a:schemeClr>
              <a:prstClr val="white"/>
            </a:duotone>
          </a:blip>
          <a:srcRect/>
          <a:stretch>
            <a:fillRect/>
          </a:stretch>
        </p:blipFill>
        <p:spPr bwMode="auto">
          <a:xfrm>
            <a:off x="8459788" y="6161088"/>
            <a:ext cx="684212" cy="684212"/>
          </a:xfrm>
          <a:prstGeom prst="rect">
            <a:avLst/>
          </a:prstGeom>
          <a:noFill/>
          <a:ln w="9525">
            <a:noFill/>
            <a:miter lim="800000"/>
            <a:headEnd/>
            <a:tailEnd/>
          </a:ln>
        </p:spPr>
      </p:pic>
    </p:spTree>
    <p:extLst>
      <p:ext uri="{BB962C8B-B14F-4D97-AF65-F5344CB8AC3E}">
        <p14:creationId xmlns:p14="http://schemas.microsoft.com/office/powerpoint/2010/main" val="8573736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20876276">
            <a:off x="507813" y="1146390"/>
            <a:ext cx="4572000" cy="2246769"/>
          </a:xfrm>
          <a:prstGeom prst="rect">
            <a:avLst/>
          </a:prstGeom>
        </p:spPr>
        <p:txBody>
          <a:bodyPr>
            <a:spAutoFit/>
          </a:bodyPr>
          <a:lstStyle/>
          <a:p>
            <a:pPr marL="171450" indent="-171450">
              <a:buFont typeface="Wingdings" pitchFamily="2" charset="2"/>
              <a:buChar char="§"/>
            </a:pPr>
            <a:r>
              <a:rPr lang="en-GB" sz="2800" dirty="0">
                <a:solidFill>
                  <a:prstClr val="black"/>
                </a:solidFill>
              </a:rPr>
              <a:t> </a:t>
            </a:r>
            <a:r>
              <a:rPr lang="en-GB" sz="2800" b="1" dirty="0"/>
              <a:t>write phrases from memory, and adapt these </a:t>
            </a:r>
            <a:r>
              <a:rPr lang="en-GB" sz="2800" dirty="0"/>
              <a:t>to create new sentences, to express ideas clearly </a:t>
            </a:r>
          </a:p>
          <a:p>
            <a:pPr marL="171450" lvl="0" indent="-171450">
              <a:buFont typeface="Wingdings" pitchFamily="2" charset="2"/>
              <a:buChar char="§"/>
            </a:pPr>
            <a:endParaRPr lang="en-GB" sz="2800" dirty="0"/>
          </a:p>
        </p:txBody>
      </p:sp>
      <p:sp>
        <p:nvSpPr>
          <p:cNvPr id="3" name="Rectangle 2"/>
          <p:cNvSpPr/>
          <p:nvPr/>
        </p:nvSpPr>
        <p:spPr>
          <a:xfrm rot="20746334">
            <a:off x="4091797" y="3222511"/>
            <a:ext cx="4572000" cy="2677656"/>
          </a:xfrm>
          <a:prstGeom prst="rect">
            <a:avLst/>
          </a:prstGeom>
        </p:spPr>
        <p:txBody>
          <a:bodyPr>
            <a:spAutoFit/>
          </a:bodyPr>
          <a:lstStyle/>
          <a:p>
            <a:pPr marL="171450" lvl="0" indent="-171450">
              <a:buFont typeface="Wingdings" pitchFamily="2" charset="2"/>
              <a:buChar char="§"/>
            </a:pPr>
            <a:r>
              <a:rPr lang="en-GB" sz="2800" b="1" dirty="0">
                <a:solidFill>
                  <a:prstClr val="black"/>
                </a:solidFill>
              </a:rPr>
              <a:t> </a:t>
            </a:r>
            <a:r>
              <a:rPr lang="en-GB" sz="2800" b="1" dirty="0"/>
              <a:t>write prose using an increasingly wide range of grammar and vocabulary, write creatively to express their own ideas and opinions, </a:t>
            </a:r>
            <a:endParaRPr lang="en-GB" sz="2800" dirty="0"/>
          </a:p>
        </p:txBody>
      </p:sp>
      <p:sp>
        <p:nvSpPr>
          <p:cNvPr id="4" name="Rectangle 3"/>
          <p:cNvSpPr/>
          <p:nvPr/>
        </p:nvSpPr>
        <p:spPr>
          <a:xfrm>
            <a:off x="61468" y="44624"/>
            <a:ext cx="1472070" cy="1107996"/>
          </a:xfrm>
          <a:prstGeom prst="rect">
            <a:avLst/>
          </a:prstGeom>
          <a:noFill/>
        </p:spPr>
        <p:txBody>
          <a:bodyPr wrap="none" lIns="91440" tIns="45720" rIns="91440" bIns="45720">
            <a:spAutoFit/>
          </a:bodyPr>
          <a:lstStyle/>
          <a:p>
            <a:pPr algn="ctr" defTabSz="914400"/>
            <a:r>
              <a:rPr lang="en-US" sz="6600" b="1" dirty="0">
                <a:ln w="19050">
                  <a:solidFill>
                    <a:srgbClr val="1F497D">
                      <a:tint val="1000"/>
                    </a:srgbClr>
                  </a:solidFill>
                  <a:prstDash val="solid"/>
                </a:ln>
                <a:solidFill>
                  <a:srgbClr val="9BBB59"/>
                </a:solidFill>
                <a:effectLst>
                  <a:outerShdw blurRad="50000" dist="50800" dir="7500000" algn="tl">
                    <a:srgbClr val="000000">
                      <a:shade val="5000"/>
                      <a:alpha val="35000"/>
                    </a:srgbClr>
                  </a:outerShdw>
                </a:effectLst>
              </a:rPr>
              <a:t>KS2</a:t>
            </a:r>
          </a:p>
        </p:txBody>
      </p:sp>
      <p:sp>
        <p:nvSpPr>
          <p:cNvPr id="5" name="Rectangle 4"/>
          <p:cNvSpPr/>
          <p:nvPr/>
        </p:nvSpPr>
        <p:spPr>
          <a:xfrm>
            <a:off x="7524328" y="5650272"/>
            <a:ext cx="1472070" cy="1107996"/>
          </a:xfrm>
          <a:prstGeom prst="rect">
            <a:avLst/>
          </a:prstGeom>
          <a:noFill/>
        </p:spPr>
        <p:txBody>
          <a:bodyPr wrap="none" lIns="91440" tIns="45720" rIns="91440" bIns="45720">
            <a:spAutoFit/>
          </a:bodyPr>
          <a:lstStyle/>
          <a:p>
            <a:pPr algn="ctr" defTabSz="914400"/>
            <a:r>
              <a:rPr lang="en-US" sz="6600" b="1" dirty="0">
                <a:ln w="19050">
                  <a:solidFill>
                    <a:srgbClr val="1F497D">
                      <a:tint val="1000"/>
                    </a:srgbClr>
                  </a:solidFill>
                  <a:prstDash val="solid"/>
                </a:ln>
                <a:solidFill>
                  <a:srgbClr val="9BBB59"/>
                </a:solidFill>
                <a:effectLst>
                  <a:outerShdw blurRad="50000" dist="50800" dir="7500000" algn="tl">
                    <a:srgbClr val="000000">
                      <a:shade val="5000"/>
                      <a:alpha val="35000"/>
                    </a:srgbClr>
                  </a:outerShdw>
                </a:effectLst>
              </a:rPr>
              <a:t>KS3</a:t>
            </a:r>
          </a:p>
        </p:txBody>
      </p:sp>
    </p:spTree>
    <p:extLst>
      <p:ext uri="{BB962C8B-B14F-4D97-AF65-F5344CB8AC3E}">
        <p14:creationId xmlns:p14="http://schemas.microsoft.com/office/powerpoint/2010/main" val="39807521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3"/>
          </a:fillRef>
          <a:effectRef idx="1">
            <a:schemeClr val="accent3"/>
          </a:effectRef>
          <a:fontRef idx="minor">
            <a:schemeClr val="lt1"/>
          </a:fontRef>
        </p:style>
        <p:txBody>
          <a:bodyPr/>
          <a:lstStyle/>
          <a:p>
            <a:r>
              <a:rPr lang="en-GB" dirty="0" smtClean="0"/>
              <a:t>Curriculum 2014: </a:t>
            </a:r>
            <a:r>
              <a:rPr lang="en-GB" dirty="0"/>
              <a:t>W</a:t>
            </a:r>
            <a:r>
              <a:rPr lang="en-GB" dirty="0" smtClean="0"/>
              <a:t>hat is new?</a:t>
            </a:r>
            <a:endParaRPr lang="en-GB" dirty="0"/>
          </a:p>
        </p:txBody>
      </p:sp>
      <p:sp>
        <p:nvSpPr>
          <p:cNvPr id="3" name="Content Placeholder 2"/>
          <p:cNvSpPr>
            <a:spLocks noGrp="1"/>
          </p:cNvSpPr>
          <p:nvPr>
            <p:ph idx="1"/>
          </p:nvPr>
        </p:nvSpPr>
        <p:spPr>
          <a:xfrm>
            <a:off x="467544" y="1639341"/>
            <a:ext cx="8229600" cy="4525963"/>
          </a:xfrm>
        </p:spPr>
        <p:txBody>
          <a:bodyPr>
            <a:normAutofit fontScale="85000" lnSpcReduction="10000"/>
          </a:bodyPr>
          <a:lstStyle/>
          <a:p>
            <a:r>
              <a:rPr lang="en-GB" dirty="0" smtClean="0"/>
              <a:t>Formal </a:t>
            </a:r>
            <a:r>
              <a:rPr lang="en-GB" dirty="0"/>
              <a:t>modes of </a:t>
            </a:r>
            <a:r>
              <a:rPr lang="en-GB" dirty="0" smtClean="0"/>
              <a:t>address</a:t>
            </a:r>
          </a:p>
          <a:p>
            <a:r>
              <a:rPr lang="en-GB" dirty="0" smtClean="0"/>
              <a:t>KS2 </a:t>
            </a:r>
            <a:r>
              <a:rPr lang="en-GB" dirty="0"/>
              <a:t>– ability to deduce the meaning of new words inserted into familiar text, and use of </a:t>
            </a:r>
            <a:r>
              <a:rPr lang="en-GB" dirty="0" smtClean="0"/>
              <a:t>dictionary</a:t>
            </a:r>
          </a:p>
          <a:p>
            <a:r>
              <a:rPr lang="en-GB" dirty="0" smtClean="0"/>
              <a:t>Read </a:t>
            </a:r>
            <a:r>
              <a:rPr lang="en-GB" dirty="0"/>
              <a:t>literary texts in the language, such as stories, songs, poems and letters (let’s not forget using film in all this</a:t>
            </a:r>
            <a:r>
              <a:rPr lang="en-GB" dirty="0" smtClean="0"/>
              <a:t>!)</a:t>
            </a:r>
          </a:p>
          <a:p>
            <a:r>
              <a:rPr lang="en-GB" dirty="0" smtClean="0"/>
              <a:t>Translate into English</a:t>
            </a:r>
          </a:p>
          <a:p>
            <a:r>
              <a:rPr lang="en-GB" dirty="0" smtClean="0"/>
              <a:t>Translate </a:t>
            </a:r>
            <a:r>
              <a:rPr lang="en-GB" dirty="0"/>
              <a:t>into the foreign </a:t>
            </a:r>
            <a:r>
              <a:rPr lang="en-GB" dirty="0" smtClean="0"/>
              <a:t>language</a:t>
            </a:r>
          </a:p>
          <a:p>
            <a:r>
              <a:rPr lang="en-GB" dirty="0" smtClean="0"/>
              <a:t>Use </a:t>
            </a:r>
            <a:r>
              <a:rPr lang="en-GB" dirty="0"/>
              <a:t>voices and moods </a:t>
            </a:r>
            <a:r>
              <a:rPr lang="en-GB" dirty="0" smtClean="0"/>
              <a:t>(does this mean passive </a:t>
            </a:r>
            <a:r>
              <a:rPr lang="en-GB" dirty="0"/>
              <a:t>and </a:t>
            </a:r>
            <a:r>
              <a:rPr lang="en-GB" dirty="0" smtClean="0"/>
              <a:t>subjunctive?!)</a:t>
            </a:r>
            <a:endParaRPr lang="en-GB" dirty="0"/>
          </a:p>
        </p:txBody>
      </p:sp>
      <p:pic>
        <p:nvPicPr>
          <p:cNvPr id="4" name="Picture 3"/>
          <p:cNvPicPr>
            <a:picLocks noChangeAspect="1"/>
          </p:cNvPicPr>
          <p:nvPr/>
        </p:nvPicPr>
        <p:blipFill>
          <a:blip r:embed="rId3">
            <a:duotone>
              <a:schemeClr val="accent3">
                <a:shade val="45000"/>
                <a:satMod val="135000"/>
              </a:schemeClr>
              <a:prstClr val="white"/>
            </a:duotone>
          </a:blip>
          <a:srcRect/>
          <a:stretch>
            <a:fillRect/>
          </a:stretch>
        </p:blipFill>
        <p:spPr bwMode="auto">
          <a:xfrm>
            <a:off x="8459788" y="6161088"/>
            <a:ext cx="684212" cy="684212"/>
          </a:xfrm>
          <a:prstGeom prst="rect">
            <a:avLst/>
          </a:prstGeom>
          <a:noFill/>
          <a:ln w="9525">
            <a:noFill/>
            <a:miter lim="800000"/>
            <a:headEnd/>
            <a:tailEnd/>
          </a:ln>
        </p:spPr>
      </p:pic>
    </p:spTree>
    <p:extLst>
      <p:ext uri="{BB962C8B-B14F-4D97-AF65-F5344CB8AC3E}">
        <p14:creationId xmlns:p14="http://schemas.microsoft.com/office/powerpoint/2010/main" val="26610859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41241"/>
          <a:stretch/>
        </p:blipFill>
        <p:spPr>
          <a:xfrm>
            <a:off x="683568" y="116741"/>
            <a:ext cx="7920880" cy="6574696"/>
          </a:xfrm>
          <a:prstGeom prst="rect">
            <a:avLst/>
          </a:prstGeom>
        </p:spPr>
      </p:pic>
      <p:sp>
        <p:nvSpPr>
          <p:cNvPr id="2" name="Rectangle 1"/>
          <p:cNvSpPr/>
          <p:nvPr/>
        </p:nvSpPr>
        <p:spPr>
          <a:xfrm rot="20692773">
            <a:off x="510152" y="3836056"/>
            <a:ext cx="8915741" cy="2062103"/>
          </a:xfrm>
          <a:prstGeom prst="rect">
            <a:avLst/>
          </a:prstGeom>
        </p:spPr>
        <p:txBody>
          <a:bodyPr wrap="square">
            <a:spAutoFit/>
          </a:bodyPr>
          <a:lstStyle/>
          <a:p>
            <a:pPr marL="171450" indent="-171450" defTabSz="914400">
              <a:buFont typeface="Wingdings" pitchFamily="2" charset="2"/>
              <a:buChar char="§"/>
            </a:pPr>
            <a:r>
              <a:rPr lang="en-GB" sz="3200" b="1" dirty="0">
                <a:solidFill>
                  <a:prstClr val="black"/>
                </a:solidFill>
              </a:rPr>
              <a:t> read literary texts in the language, such as stories, songs, poems and letters, to stimulate ideas, develop creative expression and expand understanding of the language and culture </a:t>
            </a:r>
          </a:p>
        </p:txBody>
      </p:sp>
      <p:sp>
        <p:nvSpPr>
          <p:cNvPr id="4" name="Rectangle 3"/>
          <p:cNvSpPr/>
          <p:nvPr/>
        </p:nvSpPr>
        <p:spPr>
          <a:xfrm>
            <a:off x="827584" y="260648"/>
            <a:ext cx="1472070" cy="1107996"/>
          </a:xfrm>
          <a:prstGeom prst="rect">
            <a:avLst/>
          </a:prstGeom>
          <a:noFill/>
        </p:spPr>
        <p:txBody>
          <a:bodyPr wrap="none" lIns="91440" tIns="45720" rIns="91440" bIns="45720">
            <a:spAutoFit/>
          </a:bodyPr>
          <a:lstStyle/>
          <a:p>
            <a:pPr algn="ctr" defTabSz="914400"/>
            <a:r>
              <a:rPr lang="en-US" sz="6600" b="1" dirty="0">
                <a:ln w="19050">
                  <a:solidFill>
                    <a:srgbClr val="1F497D">
                      <a:tint val="1000"/>
                    </a:srgbClr>
                  </a:solidFill>
                  <a:prstDash val="solid"/>
                </a:ln>
                <a:solidFill>
                  <a:srgbClr val="9BBB59"/>
                </a:solidFill>
                <a:effectLst>
                  <a:outerShdw blurRad="50000" dist="50800" dir="7500000" algn="tl">
                    <a:srgbClr val="000000">
                      <a:shade val="5000"/>
                      <a:alpha val="35000"/>
                    </a:srgbClr>
                  </a:outerShdw>
                </a:effectLst>
              </a:rPr>
              <a:t>KS3</a:t>
            </a:r>
          </a:p>
        </p:txBody>
      </p:sp>
    </p:spTree>
    <p:extLst>
      <p:ext uri="{BB962C8B-B14F-4D97-AF65-F5344CB8AC3E}">
        <p14:creationId xmlns:p14="http://schemas.microsoft.com/office/powerpoint/2010/main" val="22853475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3528" y="476672"/>
            <a:ext cx="4752528" cy="6247864"/>
          </a:xfrm>
          <a:prstGeom prst="rect">
            <a:avLst/>
          </a:prstGeom>
          <a:noFill/>
        </p:spPr>
        <p:txBody>
          <a:bodyPr wrap="square" rtlCol="0">
            <a:spAutoFit/>
          </a:bodyPr>
          <a:lstStyle/>
          <a:p>
            <a:pPr defTabSz="914400"/>
            <a:r>
              <a:rPr lang="en-GB" sz="2000" dirty="0" err="1">
                <a:solidFill>
                  <a:prstClr val="black"/>
                </a:solidFill>
              </a:rPr>
              <a:t>Liebe</a:t>
            </a:r>
            <a:r>
              <a:rPr lang="en-GB" sz="2000" dirty="0">
                <a:solidFill>
                  <a:prstClr val="black"/>
                </a:solidFill>
              </a:rPr>
              <a:t> Kitty!</a:t>
            </a:r>
            <a:br>
              <a:rPr lang="en-GB" sz="2000" dirty="0">
                <a:solidFill>
                  <a:prstClr val="black"/>
                </a:solidFill>
              </a:rPr>
            </a:br>
            <a:r>
              <a:rPr lang="en-GB" sz="2000" dirty="0" err="1">
                <a:solidFill>
                  <a:prstClr val="black"/>
                </a:solidFill>
              </a:rPr>
              <a:t>Gestern</a:t>
            </a:r>
            <a:r>
              <a:rPr lang="en-GB" sz="2000" dirty="0">
                <a:solidFill>
                  <a:prstClr val="black"/>
                </a:solidFill>
              </a:rPr>
              <a:t> </a:t>
            </a:r>
            <a:r>
              <a:rPr lang="en-GB" sz="2000" dirty="0" err="1">
                <a:solidFill>
                  <a:prstClr val="black"/>
                </a:solidFill>
              </a:rPr>
              <a:t>hatte</a:t>
            </a:r>
            <a:r>
              <a:rPr lang="en-GB" sz="2000" dirty="0">
                <a:solidFill>
                  <a:prstClr val="black"/>
                </a:solidFill>
              </a:rPr>
              <a:t> Peter </a:t>
            </a:r>
            <a:r>
              <a:rPr lang="en-GB" sz="2000" dirty="0" err="1">
                <a:solidFill>
                  <a:prstClr val="black"/>
                </a:solidFill>
              </a:rPr>
              <a:t>Geburtstag</a:t>
            </a:r>
            <a:r>
              <a:rPr lang="en-GB" sz="2000" dirty="0">
                <a:solidFill>
                  <a:prstClr val="black"/>
                </a:solidFill>
              </a:rPr>
              <a:t>.  </a:t>
            </a:r>
            <a:r>
              <a:rPr lang="en-GB" sz="2000" dirty="0" err="1">
                <a:solidFill>
                  <a:prstClr val="black"/>
                </a:solidFill>
              </a:rPr>
              <a:t>Er</a:t>
            </a:r>
            <a:r>
              <a:rPr lang="en-GB" sz="2000" dirty="0">
                <a:solidFill>
                  <a:prstClr val="black"/>
                </a:solidFill>
              </a:rPr>
              <a:t> hat </a:t>
            </a:r>
            <a:r>
              <a:rPr lang="en-GB" sz="2000" dirty="0" err="1">
                <a:solidFill>
                  <a:prstClr val="black"/>
                </a:solidFill>
              </a:rPr>
              <a:t>hübsche</a:t>
            </a:r>
            <a:r>
              <a:rPr lang="en-GB" sz="2000" dirty="0">
                <a:solidFill>
                  <a:prstClr val="black"/>
                </a:solidFill>
              </a:rPr>
              <a:t> </a:t>
            </a:r>
            <a:r>
              <a:rPr lang="en-GB" sz="2000" dirty="0" err="1">
                <a:solidFill>
                  <a:prstClr val="black"/>
                </a:solidFill>
              </a:rPr>
              <a:t>Geschenke</a:t>
            </a:r>
            <a:r>
              <a:rPr lang="en-GB" sz="2000" dirty="0">
                <a:solidFill>
                  <a:prstClr val="black"/>
                </a:solidFill>
              </a:rPr>
              <a:t>, </a:t>
            </a:r>
            <a:r>
              <a:rPr lang="en-GB" sz="2000" dirty="0" err="1">
                <a:solidFill>
                  <a:prstClr val="black"/>
                </a:solidFill>
              </a:rPr>
              <a:t>unter</a:t>
            </a:r>
            <a:r>
              <a:rPr lang="en-GB" sz="2000" dirty="0">
                <a:solidFill>
                  <a:prstClr val="black"/>
                </a:solidFill>
              </a:rPr>
              <a:t> </a:t>
            </a:r>
            <a:r>
              <a:rPr lang="en-GB" sz="2000" dirty="0" err="1">
                <a:solidFill>
                  <a:prstClr val="black"/>
                </a:solidFill>
              </a:rPr>
              <a:t>anderen</a:t>
            </a:r>
            <a:r>
              <a:rPr lang="en-GB" sz="2000" dirty="0">
                <a:solidFill>
                  <a:prstClr val="black"/>
                </a:solidFill>
              </a:rPr>
              <a:t> </a:t>
            </a:r>
            <a:r>
              <a:rPr lang="en-GB" sz="2000" dirty="0" err="1">
                <a:solidFill>
                  <a:prstClr val="black"/>
                </a:solidFill>
              </a:rPr>
              <a:t>ein</a:t>
            </a:r>
            <a:r>
              <a:rPr lang="en-GB" sz="2000" dirty="0">
                <a:solidFill>
                  <a:prstClr val="black"/>
                </a:solidFill>
              </a:rPr>
              <a:t> </a:t>
            </a:r>
            <a:r>
              <a:rPr lang="en-GB" sz="2000" dirty="0" err="1">
                <a:solidFill>
                  <a:prstClr val="black"/>
                </a:solidFill>
              </a:rPr>
              <a:t>schönes</a:t>
            </a:r>
            <a:r>
              <a:rPr lang="en-GB" sz="2000" dirty="0">
                <a:solidFill>
                  <a:prstClr val="black"/>
                </a:solidFill>
              </a:rPr>
              <a:t> Spiel, </a:t>
            </a:r>
            <a:r>
              <a:rPr lang="en-GB" sz="2000" dirty="0" err="1">
                <a:solidFill>
                  <a:prstClr val="black"/>
                </a:solidFill>
              </a:rPr>
              <a:t>einen</a:t>
            </a:r>
            <a:r>
              <a:rPr lang="en-GB" sz="2000" dirty="0">
                <a:solidFill>
                  <a:prstClr val="black"/>
                </a:solidFill>
              </a:rPr>
              <a:t> </a:t>
            </a:r>
            <a:r>
              <a:rPr lang="en-GB" sz="2000" dirty="0" err="1">
                <a:solidFill>
                  <a:prstClr val="black"/>
                </a:solidFill>
              </a:rPr>
              <a:t>Rasierapparat</a:t>
            </a:r>
            <a:r>
              <a:rPr lang="en-GB" sz="2000" dirty="0">
                <a:solidFill>
                  <a:prstClr val="black"/>
                </a:solidFill>
              </a:rPr>
              <a:t> und </a:t>
            </a:r>
            <a:r>
              <a:rPr lang="en-GB" sz="2000" dirty="0" err="1">
                <a:solidFill>
                  <a:prstClr val="black"/>
                </a:solidFill>
              </a:rPr>
              <a:t>einen</a:t>
            </a:r>
            <a:r>
              <a:rPr lang="en-GB" sz="2000" dirty="0">
                <a:solidFill>
                  <a:prstClr val="black"/>
                </a:solidFill>
              </a:rPr>
              <a:t> </a:t>
            </a:r>
            <a:r>
              <a:rPr lang="en-GB" sz="2000" dirty="0" err="1">
                <a:solidFill>
                  <a:prstClr val="black"/>
                </a:solidFill>
              </a:rPr>
              <a:t>Zigarettenanzünder</a:t>
            </a:r>
            <a:r>
              <a:rPr lang="en-GB" sz="2000" dirty="0">
                <a:solidFill>
                  <a:prstClr val="black"/>
                </a:solidFill>
              </a:rPr>
              <a:t> </a:t>
            </a:r>
            <a:r>
              <a:rPr lang="en-GB" sz="2000" dirty="0" err="1">
                <a:solidFill>
                  <a:prstClr val="black"/>
                </a:solidFill>
              </a:rPr>
              <a:t>bekommen</a:t>
            </a:r>
            <a:r>
              <a:rPr lang="en-GB" sz="2000" dirty="0">
                <a:solidFill>
                  <a:prstClr val="black"/>
                </a:solidFill>
              </a:rPr>
              <a:t>, </a:t>
            </a:r>
            <a:r>
              <a:rPr lang="en-GB" sz="2000" dirty="0" err="1">
                <a:solidFill>
                  <a:prstClr val="black"/>
                </a:solidFill>
              </a:rPr>
              <a:t>weniger</a:t>
            </a:r>
            <a:r>
              <a:rPr lang="en-GB" sz="2000" dirty="0">
                <a:solidFill>
                  <a:prstClr val="black"/>
                </a:solidFill>
              </a:rPr>
              <a:t> </a:t>
            </a:r>
            <a:r>
              <a:rPr lang="en-GB" sz="2000" dirty="0" err="1">
                <a:solidFill>
                  <a:prstClr val="black"/>
                </a:solidFill>
              </a:rPr>
              <a:t>weil</a:t>
            </a:r>
            <a:r>
              <a:rPr lang="en-GB" sz="2000" dirty="0">
                <a:solidFill>
                  <a:prstClr val="black"/>
                </a:solidFill>
              </a:rPr>
              <a:t> </a:t>
            </a:r>
            <a:r>
              <a:rPr lang="en-GB" sz="2000" dirty="0" err="1">
                <a:solidFill>
                  <a:prstClr val="black"/>
                </a:solidFill>
              </a:rPr>
              <a:t>er</a:t>
            </a:r>
            <a:r>
              <a:rPr lang="en-GB" sz="2000" dirty="0">
                <a:solidFill>
                  <a:prstClr val="black"/>
                </a:solidFill>
              </a:rPr>
              <a:t> </a:t>
            </a:r>
            <a:r>
              <a:rPr lang="en-GB" sz="2000" dirty="0" err="1">
                <a:solidFill>
                  <a:prstClr val="black"/>
                </a:solidFill>
              </a:rPr>
              <a:t>raucht</a:t>
            </a:r>
            <a:r>
              <a:rPr lang="en-GB" sz="2000" dirty="0">
                <a:solidFill>
                  <a:prstClr val="black"/>
                </a:solidFill>
              </a:rPr>
              <a:t>, </a:t>
            </a:r>
            <a:r>
              <a:rPr lang="en-GB" sz="2000" dirty="0" err="1">
                <a:solidFill>
                  <a:prstClr val="black"/>
                </a:solidFill>
              </a:rPr>
              <a:t>sondern</a:t>
            </a:r>
            <a:r>
              <a:rPr lang="en-GB" sz="2000" dirty="0">
                <a:solidFill>
                  <a:prstClr val="black"/>
                </a:solidFill>
              </a:rPr>
              <a:t> </a:t>
            </a:r>
            <a:r>
              <a:rPr lang="en-GB" sz="2000" dirty="0" err="1">
                <a:solidFill>
                  <a:prstClr val="black"/>
                </a:solidFill>
              </a:rPr>
              <a:t>weil</a:t>
            </a:r>
            <a:r>
              <a:rPr lang="en-GB" sz="2000" dirty="0">
                <a:solidFill>
                  <a:prstClr val="black"/>
                </a:solidFill>
              </a:rPr>
              <a:t> </a:t>
            </a:r>
            <a:r>
              <a:rPr lang="en-GB" sz="2000" dirty="0" err="1">
                <a:solidFill>
                  <a:prstClr val="black"/>
                </a:solidFill>
              </a:rPr>
              <a:t>es</a:t>
            </a:r>
            <a:r>
              <a:rPr lang="en-GB" sz="2000" dirty="0">
                <a:solidFill>
                  <a:prstClr val="black"/>
                </a:solidFill>
              </a:rPr>
              <a:t> </a:t>
            </a:r>
            <a:r>
              <a:rPr lang="en-GB" sz="2000" dirty="0" err="1">
                <a:solidFill>
                  <a:prstClr val="black"/>
                </a:solidFill>
              </a:rPr>
              <a:t>schick</a:t>
            </a:r>
            <a:r>
              <a:rPr lang="en-GB" sz="2000" dirty="0">
                <a:solidFill>
                  <a:prstClr val="black"/>
                </a:solidFill>
              </a:rPr>
              <a:t> </a:t>
            </a:r>
            <a:r>
              <a:rPr lang="en-GB" sz="2000" dirty="0" err="1">
                <a:solidFill>
                  <a:prstClr val="black"/>
                </a:solidFill>
              </a:rPr>
              <a:t>ist</a:t>
            </a:r>
            <a:r>
              <a:rPr lang="en-GB" sz="2000" dirty="0">
                <a:solidFill>
                  <a:prstClr val="black"/>
                </a:solidFill>
              </a:rPr>
              <a:t>.</a:t>
            </a:r>
            <a:br>
              <a:rPr lang="en-GB" sz="2000" dirty="0">
                <a:solidFill>
                  <a:prstClr val="black"/>
                </a:solidFill>
              </a:rPr>
            </a:br>
            <a:r>
              <a:rPr lang="en-GB" sz="2000" dirty="0">
                <a:solidFill>
                  <a:prstClr val="black"/>
                </a:solidFill>
              </a:rPr>
              <a:t>Die </a:t>
            </a:r>
            <a:r>
              <a:rPr lang="en-GB" sz="2000" dirty="0" err="1">
                <a:solidFill>
                  <a:prstClr val="black"/>
                </a:solidFill>
              </a:rPr>
              <a:t>größte</a:t>
            </a:r>
            <a:r>
              <a:rPr lang="en-GB" sz="2000" dirty="0">
                <a:solidFill>
                  <a:prstClr val="black"/>
                </a:solidFill>
              </a:rPr>
              <a:t> </a:t>
            </a:r>
            <a:r>
              <a:rPr lang="en-GB" sz="2000" dirty="0" err="1">
                <a:solidFill>
                  <a:prstClr val="black"/>
                </a:solidFill>
              </a:rPr>
              <a:t>Überraschung</a:t>
            </a:r>
            <a:r>
              <a:rPr lang="en-GB" sz="2000" dirty="0">
                <a:solidFill>
                  <a:prstClr val="black"/>
                </a:solidFill>
              </a:rPr>
              <a:t> </a:t>
            </a:r>
            <a:r>
              <a:rPr lang="en-GB" sz="2000" dirty="0" err="1">
                <a:solidFill>
                  <a:prstClr val="black"/>
                </a:solidFill>
              </a:rPr>
              <a:t>brachte</a:t>
            </a:r>
            <a:r>
              <a:rPr lang="en-GB" sz="2000" dirty="0">
                <a:solidFill>
                  <a:prstClr val="black"/>
                </a:solidFill>
              </a:rPr>
              <a:t> Herr v. </a:t>
            </a:r>
            <a:r>
              <a:rPr lang="en-GB" sz="2000" dirty="0" err="1">
                <a:solidFill>
                  <a:prstClr val="black"/>
                </a:solidFill>
              </a:rPr>
              <a:t>Daan</a:t>
            </a:r>
            <a:r>
              <a:rPr lang="en-GB" sz="2000" dirty="0">
                <a:solidFill>
                  <a:prstClr val="black"/>
                </a:solidFill>
              </a:rPr>
              <a:t> </a:t>
            </a:r>
            <a:r>
              <a:rPr lang="en-GB" sz="2000" dirty="0" err="1">
                <a:solidFill>
                  <a:prstClr val="black"/>
                </a:solidFill>
              </a:rPr>
              <a:t>mit</a:t>
            </a:r>
            <a:r>
              <a:rPr lang="en-GB" sz="2000" dirty="0">
                <a:solidFill>
                  <a:prstClr val="black"/>
                </a:solidFill>
              </a:rPr>
              <a:t> der </a:t>
            </a:r>
            <a:r>
              <a:rPr lang="en-GB" sz="2000" dirty="0" err="1">
                <a:solidFill>
                  <a:prstClr val="black"/>
                </a:solidFill>
              </a:rPr>
              <a:t>Nachricht</a:t>
            </a:r>
            <a:r>
              <a:rPr lang="en-GB" sz="2000" dirty="0">
                <a:solidFill>
                  <a:prstClr val="black"/>
                </a:solidFill>
              </a:rPr>
              <a:t>, </a:t>
            </a:r>
            <a:r>
              <a:rPr lang="en-GB" sz="2000" dirty="0" err="1">
                <a:solidFill>
                  <a:prstClr val="black"/>
                </a:solidFill>
              </a:rPr>
              <a:t>dass</a:t>
            </a:r>
            <a:r>
              <a:rPr lang="en-GB" sz="2000" dirty="0">
                <a:solidFill>
                  <a:prstClr val="black"/>
                </a:solidFill>
              </a:rPr>
              <a:t> die </a:t>
            </a:r>
            <a:r>
              <a:rPr lang="en-GB" sz="2000" dirty="0" err="1">
                <a:solidFill>
                  <a:prstClr val="black"/>
                </a:solidFill>
              </a:rPr>
              <a:t>Engländer</a:t>
            </a:r>
            <a:r>
              <a:rPr lang="en-GB" sz="2000" dirty="0">
                <a:solidFill>
                  <a:prstClr val="black"/>
                </a:solidFill>
              </a:rPr>
              <a:t> in Tunis, Casablanca, </a:t>
            </a:r>
            <a:r>
              <a:rPr lang="en-GB" sz="2000" dirty="0" err="1">
                <a:solidFill>
                  <a:prstClr val="black"/>
                </a:solidFill>
              </a:rPr>
              <a:t>Algier</a:t>
            </a:r>
            <a:r>
              <a:rPr lang="en-GB" sz="2000" dirty="0">
                <a:solidFill>
                  <a:prstClr val="black"/>
                </a:solidFill>
              </a:rPr>
              <a:t> und Oran </a:t>
            </a:r>
            <a:r>
              <a:rPr lang="en-GB" sz="2000" dirty="0" err="1">
                <a:solidFill>
                  <a:prstClr val="black"/>
                </a:solidFill>
              </a:rPr>
              <a:t>gelandet</a:t>
            </a:r>
            <a:r>
              <a:rPr lang="en-GB" sz="2000" dirty="0">
                <a:solidFill>
                  <a:prstClr val="black"/>
                </a:solidFill>
              </a:rPr>
              <a:t> </a:t>
            </a:r>
            <a:r>
              <a:rPr lang="en-GB" sz="2000" dirty="0" err="1">
                <a:solidFill>
                  <a:prstClr val="black"/>
                </a:solidFill>
              </a:rPr>
              <a:t>wären</a:t>
            </a:r>
            <a:r>
              <a:rPr lang="en-GB" sz="2000" dirty="0">
                <a:solidFill>
                  <a:prstClr val="black"/>
                </a:solidFill>
              </a:rPr>
              <a:t>.</a:t>
            </a:r>
            <a:br>
              <a:rPr lang="en-GB" sz="2000" dirty="0">
                <a:solidFill>
                  <a:prstClr val="black"/>
                </a:solidFill>
              </a:rPr>
            </a:br>
            <a:r>
              <a:rPr lang="en-GB" sz="2000" dirty="0">
                <a:solidFill>
                  <a:prstClr val="black"/>
                </a:solidFill>
              </a:rPr>
              <a:t>“Das </a:t>
            </a:r>
            <a:r>
              <a:rPr lang="en-GB" sz="2000" dirty="0" err="1">
                <a:solidFill>
                  <a:prstClr val="black"/>
                </a:solidFill>
              </a:rPr>
              <a:t>ist</a:t>
            </a:r>
            <a:r>
              <a:rPr lang="en-GB" sz="2000" dirty="0">
                <a:solidFill>
                  <a:prstClr val="black"/>
                </a:solidFill>
              </a:rPr>
              <a:t> der </a:t>
            </a:r>
            <a:r>
              <a:rPr lang="en-GB" sz="2000" dirty="0" err="1">
                <a:solidFill>
                  <a:prstClr val="black"/>
                </a:solidFill>
              </a:rPr>
              <a:t>Anfang</a:t>
            </a:r>
            <a:r>
              <a:rPr lang="en-GB" sz="2000" dirty="0">
                <a:solidFill>
                  <a:prstClr val="black"/>
                </a:solidFill>
              </a:rPr>
              <a:t> </a:t>
            </a:r>
            <a:r>
              <a:rPr lang="en-GB" sz="2000" dirty="0" err="1">
                <a:solidFill>
                  <a:prstClr val="black"/>
                </a:solidFill>
              </a:rPr>
              <a:t>vom</a:t>
            </a:r>
            <a:r>
              <a:rPr lang="en-GB" sz="2000" dirty="0">
                <a:solidFill>
                  <a:prstClr val="black"/>
                </a:solidFill>
              </a:rPr>
              <a:t> </a:t>
            </a:r>
            <a:r>
              <a:rPr lang="en-GB" sz="2000" dirty="0" err="1">
                <a:solidFill>
                  <a:prstClr val="black"/>
                </a:solidFill>
              </a:rPr>
              <a:t>Ende</a:t>
            </a:r>
            <a:r>
              <a:rPr lang="en-GB" sz="2000" dirty="0">
                <a:solidFill>
                  <a:prstClr val="black"/>
                </a:solidFill>
              </a:rPr>
              <a:t>”, </a:t>
            </a:r>
            <a:r>
              <a:rPr lang="en-GB" sz="2000" dirty="0" err="1">
                <a:solidFill>
                  <a:prstClr val="black"/>
                </a:solidFill>
              </a:rPr>
              <a:t>sagten</a:t>
            </a:r>
            <a:r>
              <a:rPr lang="en-GB" sz="2000" dirty="0">
                <a:solidFill>
                  <a:prstClr val="black"/>
                </a:solidFill>
              </a:rPr>
              <a:t> </a:t>
            </a:r>
            <a:r>
              <a:rPr lang="en-GB" sz="2000" dirty="0" err="1">
                <a:solidFill>
                  <a:prstClr val="black"/>
                </a:solidFill>
              </a:rPr>
              <a:t>alle</a:t>
            </a:r>
            <a:r>
              <a:rPr lang="en-GB" sz="2000" dirty="0">
                <a:solidFill>
                  <a:prstClr val="black"/>
                </a:solidFill>
              </a:rPr>
              <a:t>.</a:t>
            </a:r>
            <a:br>
              <a:rPr lang="en-GB" sz="2000" dirty="0">
                <a:solidFill>
                  <a:prstClr val="black"/>
                </a:solidFill>
              </a:rPr>
            </a:br>
            <a:r>
              <a:rPr lang="en-GB" sz="2000" dirty="0" err="1">
                <a:solidFill>
                  <a:prstClr val="black"/>
                </a:solidFill>
              </a:rPr>
              <a:t>Aber</a:t>
            </a:r>
            <a:r>
              <a:rPr lang="en-GB" sz="2000" dirty="0">
                <a:solidFill>
                  <a:prstClr val="black"/>
                </a:solidFill>
              </a:rPr>
              <a:t> Churchill, der </a:t>
            </a:r>
            <a:r>
              <a:rPr lang="en-GB" sz="2000" dirty="0" err="1">
                <a:solidFill>
                  <a:prstClr val="black"/>
                </a:solidFill>
              </a:rPr>
              <a:t>englische</a:t>
            </a:r>
            <a:r>
              <a:rPr lang="en-GB" sz="2000" dirty="0">
                <a:solidFill>
                  <a:prstClr val="black"/>
                </a:solidFill>
              </a:rPr>
              <a:t> Premier, der </a:t>
            </a:r>
            <a:r>
              <a:rPr lang="en-GB" sz="2000" dirty="0" err="1">
                <a:solidFill>
                  <a:prstClr val="black"/>
                </a:solidFill>
              </a:rPr>
              <a:t>diese</a:t>
            </a:r>
            <a:r>
              <a:rPr lang="en-GB" sz="2000" dirty="0">
                <a:solidFill>
                  <a:prstClr val="black"/>
                </a:solidFill>
              </a:rPr>
              <a:t> </a:t>
            </a:r>
            <a:r>
              <a:rPr lang="en-GB" sz="2000" dirty="0" err="1">
                <a:solidFill>
                  <a:prstClr val="black"/>
                </a:solidFill>
              </a:rPr>
              <a:t>Meinung</a:t>
            </a:r>
            <a:r>
              <a:rPr lang="en-GB" sz="2000" dirty="0">
                <a:solidFill>
                  <a:prstClr val="black"/>
                </a:solidFill>
              </a:rPr>
              <a:t> in England </a:t>
            </a:r>
            <a:r>
              <a:rPr lang="en-GB" sz="2000" dirty="0" err="1">
                <a:solidFill>
                  <a:prstClr val="black"/>
                </a:solidFill>
              </a:rPr>
              <a:t>wohl</a:t>
            </a:r>
            <a:r>
              <a:rPr lang="en-GB" sz="2000" dirty="0">
                <a:solidFill>
                  <a:prstClr val="black"/>
                </a:solidFill>
              </a:rPr>
              <a:t> </a:t>
            </a:r>
            <a:r>
              <a:rPr lang="en-GB" sz="2000" dirty="0" err="1">
                <a:solidFill>
                  <a:prstClr val="black"/>
                </a:solidFill>
              </a:rPr>
              <a:t>auch</a:t>
            </a:r>
            <a:r>
              <a:rPr lang="en-GB" sz="2000" dirty="0">
                <a:solidFill>
                  <a:prstClr val="black"/>
                </a:solidFill>
              </a:rPr>
              <a:t> </a:t>
            </a:r>
            <a:r>
              <a:rPr lang="en-GB" sz="2000" dirty="0" err="1">
                <a:solidFill>
                  <a:prstClr val="black"/>
                </a:solidFill>
              </a:rPr>
              <a:t>viel</a:t>
            </a:r>
            <a:r>
              <a:rPr lang="en-GB" sz="2000" dirty="0">
                <a:solidFill>
                  <a:prstClr val="black"/>
                </a:solidFill>
              </a:rPr>
              <a:t> </a:t>
            </a:r>
            <a:r>
              <a:rPr lang="en-GB" sz="2000" dirty="0" err="1">
                <a:solidFill>
                  <a:prstClr val="black"/>
                </a:solidFill>
              </a:rPr>
              <a:t>gehört</a:t>
            </a:r>
            <a:r>
              <a:rPr lang="en-GB" sz="2000" dirty="0">
                <a:solidFill>
                  <a:prstClr val="black"/>
                </a:solidFill>
              </a:rPr>
              <a:t> hat, </a:t>
            </a:r>
            <a:r>
              <a:rPr lang="en-GB" sz="2000" dirty="0" err="1">
                <a:solidFill>
                  <a:prstClr val="black"/>
                </a:solidFill>
              </a:rPr>
              <a:t>sagte</a:t>
            </a:r>
            <a:r>
              <a:rPr lang="en-GB" sz="2000" dirty="0">
                <a:solidFill>
                  <a:prstClr val="black"/>
                </a:solidFill>
              </a:rPr>
              <a:t> in </a:t>
            </a:r>
            <a:r>
              <a:rPr lang="en-GB" sz="2000" dirty="0" err="1">
                <a:solidFill>
                  <a:prstClr val="black"/>
                </a:solidFill>
              </a:rPr>
              <a:t>einer</a:t>
            </a:r>
            <a:r>
              <a:rPr lang="en-GB" sz="2000" dirty="0">
                <a:solidFill>
                  <a:prstClr val="black"/>
                </a:solidFill>
              </a:rPr>
              <a:t> </a:t>
            </a:r>
            <a:r>
              <a:rPr lang="en-GB" sz="2000" dirty="0" err="1">
                <a:solidFill>
                  <a:prstClr val="black"/>
                </a:solidFill>
              </a:rPr>
              <a:t>Rede</a:t>
            </a:r>
            <a:r>
              <a:rPr lang="en-GB" sz="2000" dirty="0">
                <a:solidFill>
                  <a:prstClr val="black"/>
                </a:solidFill>
              </a:rPr>
              <a:t>:</a:t>
            </a:r>
            <a:br>
              <a:rPr lang="en-GB" sz="2000" dirty="0">
                <a:solidFill>
                  <a:prstClr val="black"/>
                </a:solidFill>
              </a:rPr>
            </a:br>
            <a:r>
              <a:rPr lang="en-GB" sz="2000" dirty="0">
                <a:solidFill>
                  <a:prstClr val="black"/>
                </a:solidFill>
              </a:rPr>
              <a:t>“</a:t>
            </a:r>
            <a:r>
              <a:rPr lang="en-GB" sz="2000" dirty="0" err="1">
                <a:solidFill>
                  <a:prstClr val="black"/>
                </a:solidFill>
              </a:rPr>
              <a:t>Diese</a:t>
            </a:r>
            <a:r>
              <a:rPr lang="en-GB" sz="2000" dirty="0">
                <a:solidFill>
                  <a:prstClr val="black"/>
                </a:solidFill>
              </a:rPr>
              <a:t> </a:t>
            </a:r>
            <a:r>
              <a:rPr lang="en-GB" sz="2000" dirty="0" err="1">
                <a:solidFill>
                  <a:prstClr val="black"/>
                </a:solidFill>
              </a:rPr>
              <a:t>Landung</a:t>
            </a:r>
            <a:r>
              <a:rPr lang="en-GB" sz="2000" dirty="0">
                <a:solidFill>
                  <a:prstClr val="black"/>
                </a:solidFill>
              </a:rPr>
              <a:t> </a:t>
            </a:r>
            <a:r>
              <a:rPr lang="en-GB" sz="2000" dirty="0" err="1">
                <a:solidFill>
                  <a:prstClr val="black"/>
                </a:solidFill>
              </a:rPr>
              <a:t>ist</a:t>
            </a:r>
            <a:r>
              <a:rPr lang="en-GB" sz="2000" dirty="0">
                <a:solidFill>
                  <a:prstClr val="black"/>
                </a:solidFill>
              </a:rPr>
              <a:t> </a:t>
            </a:r>
            <a:r>
              <a:rPr lang="en-GB" sz="2000" dirty="0" err="1">
                <a:solidFill>
                  <a:prstClr val="black"/>
                </a:solidFill>
              </a:rPr>
              <a:t>eine</a:t>
            </a:r>
            <a:r>
              <a:rPr lang="en-GB" sz="2000" dirty="0">
                <a:solidFill>
                  <a:prstClr val="black"/>
                </a:solidFill>
              </a:rPr>
              <a:t> </a:t>
            </a:r>
            <a:r>
              <a:rPr lang="en-GB" sz="2000" dirty="0" err="1">
                <a:solidFill>
                  <a:prstClr val="black"/>
                </a:solidFill>
              </a:rPr>
              <a:t>sehr</a:t>
            </a:r>
            <a:r>
              <a:rPr lang="en-GB" sz="2000" dirty="0">
                <a:solidFill>
                  <a:prstClr val="black"/>
                </a:solidFill>
              </a:rPr>
              <a:t> </a:t>
            </a:r>
            <a:r>
              <a:rPr lang="en-GB" sz="2000" dirty="0" err="1">
                <a:solidFill>
                  <a:prstClr val="black"/>
                </a:solidFill>
              </a:rPr>
              <a:t>wichtige</a:t>
            </a:r>
            <a:r>
              <a:rPr lang="en-GB" sz="2000" dirty="0">
                <a:solidFill>
                  <a:prstClr val="black"/>
                </a:solidFill>
              </a:rPr>
              <a:t> </a:t>
            </a:r>
            <a:r>
              <a:rPr lang="en-GB" sz="2000" dirty="0" err="1">
                <a:solidFill>
                  <a:prstClr val="black"/>
                </a:solidFill>
              </a:rPr>
              <a:t>Etappe</a:t>
            </a:r>
            <a:r>
              <a:rPr lang="en-GB" sz="2000" dirty="0">
                <a:solidFill>
                  <a:prstClr val="black"/>
                </a:solidFill>
              </a:rPr>
              <a:t>, </a:t>
            </a:r>
            <a:r>
              <a:rPr lang="en-GB" sz="2000" dirty="0" err="1">
                <a:solidFill>
                  <a:prstClr val="black"/>
                </a:solidFill>
              </a:rPr>
              <a:t>aber</a:t>
            </a:r>
            <a:r>
              <a:rPr lang="en-GB" sz="2000" dirty="0">
                <a:solidFill>
                  <a:prstClr val="black"/>
                </a:solidFill>
              </a:rPr>
              <a:t> </a:t>
            </a:r>
            <a:r>
              <a:rPr lang="en-GB" sz="2000" dirty="0" err="1">
                <a:solidFill>
                  <a:prstClr val="black"/>
                </a:solidFill>
              </a:rPr>
              <a:t>niemand</a:t>
            </a:r>
            <a:r>
              <a:rPr lang="en-GB" sz="2000" dirty="0">
                <a:solidFill>
                  <a:prstClr val="black"/>
                </a:solidFill>
              </a:rPr>
              <a:t> </a:t>
            </a:r>
            <a:r>
              <a:rPr lang="en-GB" sz="2000" dirty="0" err="1">
                <a:solidFill>
                  <a:prstClr val="black"/>
                </a:solidFill>
              </a:rPr>
              <a:t>soll</a:t>
            </a:r>
            <a:r>
              <a:rPr lang="en-GB" sz="2000" dirty="0">
                <a:solidFill>
                  <a:prstClr val="black"/>
                </a:solidFill>
              </a:rPr>
              <a:t> </a:t>
            </a:r>
            <a:r>
              <a:rPr lang="en-GB" sz="2000" dirty="0" err="1">
                <a:solidFill>
                  <a:prstClr val="black"/>
                </a:solidFill>
              </a:rPr>
              <a:t>glauben</a:t>
            </a:r>
            <a:r>
              <a:rPr lang="en-GB" sz="2000" dirty="0">
                <a:solidFill>
                  <a:prstClr val="black"/>
                </a:solidFill>
              </a:rPr>
              <a:t>, </a:t>
            </a:r>
            <a:r>
              <a:rPr lang="en-GB" sz="2000" dirty="0" err="1">
                <a:solidFill>
                  <a:prstClr val="black"/>
                </a:solidFill>
              </a:rPr>
              <a:t>dass</a:t>
            </a:r>
            <a:r>
              <a:rPr lang="en-GB" sz="2000" dirty="0">
                <a:solidFill>
                  <a:prstClr val="black"/>
                </a:solidFill>
              </a:rPr>
              <a:t> </a:t>
            </a:r>
            <a:r>
              <a:rPr lang="en-GB" sz="2000" dirty="0" err="1">
                <a:solidFill>
                  <a:prstClr val="black"/>
                </a:solidFill>
              </a:rPr>
              <a:t>sie</a:t>
            </a:r>
            <a:r>
              <a:rPr lang="en-GB" sz="2000" dirty="0">
                <a:solidFill>
                  <a:prstClr val="black"/>
                </a:solidFill>
              </a:rPr>
              <a:t> den </a:t>
            </a:r>
            <a:r>
              <a:rPr lang="en-GB" sz="2000" dirty="0" err="1">
                <a:solidFill>
                  <a:prstClr val="black"/>
                </a:solidFill>
              </a:rPr>
              <a:t>Anfang</a:t>
            </a:r>
            <a:r>
              <a:rPr lang="en-GB" sz="2000" dirty="0">
                <a:solidFill>
                  <a:prstClr val="black"/>
                </a:solidFill>
              </a:rPr>
              <a:t> </a:t>
            </a:r>
            <a:r>
              <a:rPr lang="en-GB" sz="2000" dirty="0" err="1">
                <a:solidFill>
                  <a:prstClr val="black"/>
                </a:solidFill>
              </a:rPr>
              <a:t>vom</a:t>
            </a:r>
            <a:r>
              <a:rPr lang="en-GB" sz="2000" dirty="0">
                <a:solidFill>
                  <a:prstClr val="black"/>
                </a:solidFill>
              </a:rPr>
              <a:t> </a:t>
            </a:r>
            <a:r>
              <a:rPr lang="en-GB" sz="2000" dirty="0" err="1">
                <a:solidFill>
                  <a:prstClr val="black"/>
                </a:solidFill>
              </a:rPr>
              <a:t>Ende</a:t>
            </a:r>
            <a:r>
              <a:rPr lang="en-GB" sz="2000" dirty="0">
                <a:solidFill>
                  <a:prstClr val="black"/>
                </a:solidFill>
              </a:rPr>
              <a:t> </a:t>
            </a:r>
            <a:r>
              <a:rPr lang="en-GB" sz="2000" dirty="0" err="1">
                <a:solidFill>
                  <a:prstClr val="black"/>
                </a:solidFill>
              </a:rPr>
              <a:t>darstellt</a:t>
            </a:r>
            <a:r>
              <a:rPr lang="en-GB" sz="2000" dirty="0">
                <a:solidFill>
                  <a:prstClr val="black"/>
                </a:solidFill>
              </a:rPr>
              <a:t>.  </a:t>
            </a:r>
            <a:r>
              <a:rPr lang="en-GB" sz="2000" dirty="0" err="1">
                <a:solidFill>
                  <a:prstClr val="black"/>
                </a:solidFill>
              </a:rPr>
              <a:t>Ich</a:t>
            </a:r>
            <a:r>
              <a:rPr lang="en-GB" sz="2000" dirty="0">
                <a:solidFill>
                  <a:prstClr val="black"/>
                </a:solidFill>
              </a:rPr>
              <a:t> </a:t>
            </a:r>
            <a:r>
              <a:rPr lang="en-GB" sz="2000" dirty="0" err="1">
                <a:solidFill>
                  <a:prstClr val="black"/>
                </a:solidFill>
              </a:rPr>
              <a:t>möchte</a:t>
            </a:r>
            <a:r>
              <a:rPr lang="en-GB" sz="2000" dirty="0">
                <a:solidFill>
                  <a:prstClr val="black"/>
                </a:solidFill>
              </a:rPr>
              <a:t> </a:t>
            </a:r>
            <a:r>
              <a:rPr lang="en-GB" sz="2000" dirty="0" err="1">
                <a:solidFill>
                  <a:prstClr val="black"/>
                </a:solidFill>
              </a:rPr>
              <a:t>eher</a:t>
            </a:r>
            <a:r>
              <a:rPr lang="en-GB" sz="2000" dirty="0">
                <a:solidFill>
                  <a:prstClr val="black"/>
                </a:solidFill>
              </a:rPr>
              <a:t> </a:t>
            </a:r>
            <a:r>
              <a:rPr lang="en-GB" sz="2000" dirty="0" err="1">
                <a:solidFill>
                  <a:prstClr val="black"/>
                </a:solidFill>
              </a:rPr>
              <a:t>sagen</a:t>
            </a:r>
            <a:r>
              <a:rPr lang="en-GB" sz="2000" dirty="0">
                <a:solidFill>
                  <a:prstClr val="black"/>
                </a:solidFill>
              </a:rPr>
              <a:t>, </a:t>
            </a:r>
            <a:r>
              <a:rPr lang="en-GB" sz="2000" dirty="0" err="1">
                <a:solidFill>
                  <a:prstClr val="black"/>
                </a:solidFill>
              </a:rPr>
              <a:t>dass</a:t>
            </a:r>
            <a:r>
              <a:rPr lang="en-GB" sz="2000" dirty="0">
                <a:solidFill>
                  <a:prstClr val="black"/>
                </a:solidFill>
              </a:rPr>
              <a:t> </a:t>
            </a:r>
            <a:r>
              <a:rPr lang="en-GB" sz="2000" dirty="0" err="1">
                <a:solidFill>
                  <a:prstClr val="black"/>
                </a:solidFill>
              </a:rPr>
              <a:t>sie</a:t>
            </a:r>
            <a:r>
              <a:rPr lang="en-GB" sz="2000" dirty="0">
                <a:solidFill>
                  <a:prstClr val="black"/>
                </a:solidFill>
              </a:rPr>
              <a:t> das </a:t>
            </a:r>
            <a:r>
              <a:rPr lang="en-GB" sz="2000" dirty="0" err="1">
                <a:solidFill>
                  <a:prstClr val="black"/>
                </a:solidFill>
              </a:rPr>
              <a:t>Ende</a:t>
            </a:r>
            <a:r>
              <a:rPr lang="en-GB" sz="2000" dirty="0">
                <a:solidFill>
                  <a:prstClr val="black"/>
                </a:solidFill>
              </a:rPr>
              <a:t> </a:t>
            </a:r>
            <a:r>
              <a:rPr lang="en-GB" sz="2000" dirty="0" err="1">
                <a:solidFill>
                  <a:prstClr val="black"/>
                </a:solidFill>
              </a:rPr>
              <a:t>vom</a:t>
            </a:r>
            <a:r>
              <a:rPr lang="en-GB" sz="2000" dirty="0">
                <a:solidFill>
                  <a:prstClr val="black"/>
                </a:solidFill>
              </a:rPr>
              <a:t> </a:t>
            </a:r>
            <a:r>
              <a:rPr lang="en-GB" sz="2000" dirty="0" err="1">
                <a:solidFill>
                  <a:prstClr val="black"/>
                </a:solidFill>
              </a:rPr>
              <a:t>Anfang</a:t>
            </a:r>
            <a:r>
              <a:rPr lang="en-GB" sz="2000" dirty="0">
                <a:solidFill>
                  <a:prstClr val="black"/>
                </a:solidFill>
              </a:rPr>
              <a:t> </a:t>
            </a:r>
            <a:r>
              <a:rPr lang="en-GB" sz="2000" dirty="0" err="1">
                <a:solidFill>
                  <a:prstClr val="black"/>
                </a:solidFill>
              </a:rPr>
              <a:t>ist</a:t>
            </a:r>
            <a:r>
              <a:rPr lang="en-GB" sz="2000" dirty="0">
                <a:solidFill>
                  <a:prstClr val="black"/>
                </a:solidFill>
              </a:rPr>
              <a:t>.”</a:t>
            </a:r>
          </a:p>
        </p:txBody>
      </p:sp>
      <p:sp>
        <p:nvSpPr>
          <p:cNvPr id="4" name="TextBox 3"/>
          <p:cNvSpPr txBox="1"/>
          <p:nvPr/>
        </p:nvSpPr>
        <p:spPr>
          <a:xfrm>
            <a:off x="1475656" y="116632"/>
            <a:ext cx="3024336" cy="369332"/>
          </a:xfrm>
          <a:prstGeom prst="rect">
            <a:avLst/>
          </a:prstGeom>
          <a:noFill/>
        </p:spPr>
        <p:txBody>
          <a:bodyPr wrap="square" rtlCol="0">
            <a:spAutoFit/>
          </a:bodyPr>
          <a:lstStyle/>
          <a:p>
            <a:pPr algn="r" defTabSz="914400"/>
            <a:r>
              <a:rPr lang="en-GB" dirty="0" err="1">
                <a:solidFill>
                  <a:prstClr val="black"/>
                </a:solidFill>
              </a:rPr>
              <a:t>Montag</a:t>
            </a:r>
            <a:r>
              <a:rPr lang="en-GB" dirty="0">
                <a:solidFill>
                  <a:prstClr val="black"/>
                </a:solidFill>
              </a:rPr>
              <a:t>, 9.November 1942</a:t>
            </a:r>
            <a:endParaRPr lang="fr-FR" dirty="0">
              <a:solidFill>
                <a:prstClr val="black"/>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0072" y="620688"/>
            <a:ext cx="3528392" cy="5513113"/>
          </a:xfrm>
          <a:prstGeom prst="rect">
            <a:avLst/>
          </a:prstGeom>
        </p:spPr>
      </p:pic>
    </p:spTree>
    <p:extLst>
      <p:ext uri="{BB962C8B-B14F-4D97-AF65-F5344CB8AC3E}">
        <p14:creationId xmlns:p14="http://schemas.microsoft.com/office/powerpoint/2010/main" val="37206830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884" y="332656"/>
            <a:ext cx="8498587" cy="6191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26723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942" y="188640"/>
            <a:ext cx="6318448" cy="6740307"/>
          </a:xfrm>
          <a:prstGeom prst="rect">
            <a:avLst/>
          </a:prstGeom>
        </p:spPr>
        <p:txBody>
          <a:bodyPr wrap="square">
            <a:spAutoFit/>
          </a:bodyPr>
          <a:lstStyle/>
          <a:p>
            <a:pPr defTabSz="914400"/>
            <a:r>
              <a:rPr lang="es-ES" b="1" dirty="0">
                <a:solidFill>
                  <a:prstClr val="black"/>
                </a:solidFill>
              </a:rPr>
              <a:t>El Viernes Te Olvido Yo </a:t>
            </a:r>
            <a:r>
              <a:rPr lang="es-ES" dirty="0">
                <a:solidFill>
                  <a:prstClr val="black"/>
                </a:solidFill>
              </a:rPr>
              <a:t>– Allison </a:t>
            </a:r>
            <a:r>
              <a:rPr lang="es-ES" dirty="0" err="1">
                <a:solidFill>
                  <a:prstClr val="black"/>
                </a:solidFill>
              </a:rPr>
              <a:t>Iraheta</a:t>
            </a:r>
            <a:endParaRPr lang="es-ES" dirty="0">
              <a:solidFill>
                <a:prstClr val="black"/>
              </a:solidFill>
            </a:endParaRPr>
          </a:p>
          <a:p>
            <a:pPr defTabSz="914400"/>
            <a:r>
              <a:rPr lang="es-ES" dirty="0">
                <a:solidFill>
                  <a:prstClr val="black"/>
                </a:solidFill>
              </a:rPr>
              <a:t>Lunes, martes puro amor</a:t>
            </a:r>
          </a:p>
          <a:p>
            <a:pPr defTabSz="914400"/>
            <a:r>
              <a:rPr lang="es-ES" dirty="0">
                <a:solidFill>
                  <a:prstClr val="black"/>
                </a:solidFill>
              </a:rPr>
              <a:t>Para miércoles dolor</a:t>
            </a:r>
          </a:p>
          <a:p>
            <a:pPr defTabSz="914400"/>
            <a:r>
              <a:rPr lang="es-ES" dirty="0">
                <a:solidFill>
                  <a:prstClr val="black"/>
                </a:solidFill>
              </a:rPr>
              <a:t>Me mentías sin piedad</a:t>
            </a:r>
          </a:p>
          <a:p>
            <a:pPr defTabSz="914400"/>
            <a:r>
              <a:rPr lang="es-ES" dirty="0">
                <a:solidFill>
                  <a:prstClr val="black"/>
                </a:solidFill>
              </a:rPr>
              <a:t>Me escondías la verdad</a:t>
            </a:r>
          </a:p>
          <a:p>
            <a:pPr defTabSz="914400"/>
            <a:endParaRPr lang="es-ES" dirty="0">
              <a:solidFill>
                <a:prstClr val="black"/>
              </a:solidFill>
            </a:endParaRPr>
          </a:p>
          <a:p>
            <a:pPr defTabSz="914400"/>
            <a:r>
              <a:rPr lang="es-ES" dirty="0">
                <a:solidFill>
                  <a:prstClr val="black"/>
                </a:solidFill>
              </a:rPr>
              <a:t>Que tonta fui, te creí</a:t>
            </a:r>
          </a:p>
          <a:p>
            <a:pPr defTabSz="914400"/>
            <a:r>
              <a:rPr lang="es-ES" dirty="0">
                <a:solidFill>
                  <a:prstClr val="black"/>
                </a:solidFill>
              </a:rPr>
              <a:t>Oh-oh-oh, perdida en ti</a:t>
            </a:r>
          </a:p>
          <a:p>
            <a:pPr defTabSz="914400"/>
            <a:r>
              <a:rPr lang="es-ES" dirty="0">
                <a:solidFill>
                  <a:prstClr val="black"/>
                </a:solidFill>
              </a:rPr>
              <a:t>Tarde es para tu perdón</a:t>
            </a:r>
          </a:p>
          <a:p>
            <a:pPr defTabSz="914400"/>
            <a:r>
              <a:rPr lang="es-ES" dirty="0">
                <a:solidFill>
                  <a:prstClr val="black"/>
                </a:solidFill>
              </a:rPr>
              <a:t>Oh-oh-oh, adiós me voy</a:t>
            </a:r>
          </a:p>
          <a:p>
            <a:pPr defTabSz="914400"/>
            <a:endParaRPr lang="es-ES" dirty="0">
              <a:solidFill>
                <a:prstClr val="black"/>
              </a:solidFill>
            </a:endParaRPr>
          </a:p>
          <a:p>
            <a:pPr defTabSz="914400"/>
            <a:r>
              <a:rPr lang="es-ES" dirty="0">
                <a:solidFill>
                  <a:prstClr val="black"/>
                </a:solidFill>
              </a:rPr>
              <a:t>¿Qué escondes? ¿Qué sientes?</a:t>
            </a:r>
          </a:p>
          <a:p>
            <a:pPr defTabSz="914400"/>
            <a:r>
              <a:rPr lang="es-ES" dirty="0">
                <a:solidFill>
                  <a:prstClr val="black"/>
                </a:solidFill>
              </a:rPr>
              <a:t>¿Quién eres si no estoy?</a:t>
            </a:r>
          </a:p>
          <a:p>
            <a:pPr defTabSz="914400"/>
            <a:r>
              <a:rPr lang="es-ES" dirty="0">
                <a:solidFill>
                  <a:prstClr val="black"/>
                </a:solidFill>
              </a:rPr>
              <a:t>No quiero sufrirte</a:t>
            </a:r>
          </a:p>
          <a:p>
            <a:pPr defTabSz="914400"/>
            <a:r>
              <a:rPr lang="es-ES" dirty="0">
                <a:solidFill>
                  <a:prstClr val="black"/>
                </a:solidFill>
              </a:rPr>
              <a:t>No aguanto tu traición</a:t>
            </a:r>
          </a:p>
          <a:p>
            <a:pPr defTabSz="914400"/>
            <a:r>
              <a:rPr lang="es-ES" dirty="0">
                <a:solidFill>
                  <a:prstClr val="black"/>
                </a:solidFill>
              </a:rPr>
              <a:t>Me tuviste, me olvidaste</a:t>
            </a:r>
          </a:p>
          <a:p>
            <a:pPr defTabSz="914400"/>
            <a:r>
              <a:rPr lang="es-ES" dirty="0">
                <a:solidFill>
                  <a:prstClr val="black"/>
                </a:solidFill>
              </a:rPr>
              <a:t>Oh-oh-oh, se terminó</a:t>
            </a:r>
          </a:p>
          <a:p>
            <a:pPr defTabSz="914400"/>
            <a:r>
              <a:rPr lang="es-ES" dirty="0">
                <a:solidFill>
                  <a:prstClr val="black"/>
                </a:solidFill>
              </a:rPr>
              <a:t>Me tuviste, me olvidaste</a:t>
            </a:r>
          </a:p>
          <a:p>
            <a:pPr defTabSz="914400"/>
            <a:r>
              <a:rPr lang="es-ES" dirty="0">
                <a:solidFill>
                  <a:prstClr val="black"/>
                </a:solidFill>
              </a:rPr>
              <a:t>Y el viernes te olvido yo</a:t>
            </a:r>
          </a:p>
          <a:p>
            <a:pPr defTabSz="914400"/>
            <a:endParaRPr lang="es-ES" dirty="0">
              <a:solidFill>
                <a:prstClr val="black"/>
              </a:solidFill>
            </a:endParaRPr>
          </a:p>
          <a:p>
            <a:pPr defTabSz="914400"/>
            <a:r>
              <a:rPr lang="es-ES" dirty="0">
                <a:solidFill>
                  <a:prstClr val="black"/>
                </a:solidFill>
              </a:rPr>
              <a:t>No </a:t>
            </a:r>
            <a:r>
              <a:rPr lang="es-ES" dirty="0" err="1">
                <a:solidFill>
                  <a:prstClr val="black"/>
                </a:solidFill>
              </a:rPr>
              <a:t>no</a:t>
            </a:r>
            <a:r>
              <a:rPr lang="es-ES" dirty="0">
                <a:solidFill>
                  <a:prstClr val="black"/>
                </a:solidFill>
              </a:rPr>
              <a:t> ya no lloraré</a:t>
            </a:r>
          </a:p>
          <a:p>
            <a:pPr defTabSz="914400"/>
            <a:r>
              <a:rPr lang="es-ES" dirty="0">
                <a:solidFill>
                  <a:prstClr val="black"/>
                </a:solidFill>
              </a:rPr>
              <a:t>Ve con ella lárgate</a:t>
            </a:r>
          </a:p>
          <a:p>
            <a:pPr defTabSz="914400"/>
            <a:r>
              <a:rPr lang="es-ES" dirty="0">
                <a:solidFill>
                  <a:prstClr val="black"/>
                </a:solidFill>
              </a:rPr>
              <a:t>La noche de ayer, se acabó</a:t>
            </a:r>
          </a:p>
          <a:p>
            <a:pPr defTabSz="914400"/>
            <a:r>
              <a:rPr lang="es-ES" dirty="0">
                <a:solidFill>
                  <a:prstClr val="black"/>
                </a:solidFill>
              </a:rPr>
              <a:t>Y el viernes te olvido yo</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1512" y="1124744"/>
            <a:ext cx="3954904" cy="4997560"/>
          </a:xfrm>
          <a:prstGeom prst="rect">
            <a:avLst/>
          </a:prstGeom>
        </p:spPr>
      </p:pic>
    </p:spTree>
    <p:extLst>
      <p:ext uri="{BB962C8B-B14F-4D97-AF65-F5344CB8AC3E}">
        <p14:creationId xmlns:p14="http://schemas.microsoft.com/office/powerpoint/2010/main" val="22700540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3404" y="886073"/>
            <a:ext cx="8520947" cy="5112568"/>
          </a:xfrm>
          <a:prstGeom prst="rect">
            <a:avLst/>
          </a:prstGeom>
        </p:spPr>
      </p:pic>
      <p:sp>
        <p:nvSpPr>
          <p:cNvPr id="3" name="TextBox 2"/>
          <p:cNvSpPr txBox="1"/>
          <p:nvPr/>
        </p:nvSpPr>
        <p:spPr>
          <a:xfrm>
            <a:off x="246498" y="116632"/>
            <a:ext cx="8136904" cy="769441"/>
          </a:xfrm>
          <a:prstGeom prst="rect">
            <a:avLst/>
          </a:prstGeom>
          <a:noFill/>
        </p:spPr>
        <p:txBody>
          <a:bodyPr wrap="square" rtlCol="0">
            <a:spAutoFit/>
          </a:bodyPr>
          <a:lstStyle/>
          <a:p>
            <a:r>
              <a:rPr lang="en-GB" sz="4400" b="1" dirty="0" smtClean="0"/>
              <a:t>Lost in translation?</a:t>
            </a:r>
            <a:endParaRPr lang="fr-FR" sz="4400" b="1" dirty="0"/>
          </a:p>
        </p:txBody>
      </p:sp>
      <p:sp>
        <p:nvSpPr>
          <p:cNvPr id="4" name="Rectangle 3"/>
          <p:cNvSpPr/>
          <p:nvPr/>
        </p:nvSpPr>
        <p:spPr>
          <a:xfrm>
            <a:off x="246618" y="5661248"/>
            <a:ext cx="8547733" cy="954107"/>
          </a:xfrm>
          <a:prstGeom prst="rect">
            <a:avLst/>
          </a:prstGeom>
          <a:solidFill>
            <a:schemeClr val="bg1"/>
          </a:solidFill>
        </p:spPr>
        <p:txBody>
          <a:bodyPr wrap="square">
            <a:spAutoFit/>
          </a:bodyPr>
          <a:lstStyle/>
          <a:p>
            <a:r>
              <a:rPr lang="es-ES" sz="2800" b="1" i="1" dirty="0"/>
              <a:t>“Traducir es la forma más profunda de leer”. </a:t>
            </a:r>
            <a:br>
              <a:rPr lang="es-ES" sz="2800" b="1" i="1" dirty="0"/>
            </a:br>
            <a:r>
              <a:rPr lang="es-ES" sz="2800" dirty="0"/>
              <a:t>--Gabriel García Márquez</a:t>
            </a:r>
            <a:endParaRPr lang="fr-FR" sz="2800" dirty="0"/>
          </a:p>
        </p:txBody>
      </p:sp>
      <p:sp>
        <p:nvSpPr>
          <p:cNvPr id="5" name="Rectangle 4"/>
          <p:cNvSpPr/>
          <p:nvPr/>
        </p:nvSpPr>
        <p:spPr>
          <a:xfrm>
            <a:off x="7524328" y="5650272"/>
            <a:ext cx="1472070" cy="1107996"/>
          </a:xfrm>
          <a:prstGeom prst="rect">
            <a:avLst/>
          </a:prstGeom>
          <a:noFill/>
        </p:spPr>
        <p:txBody>
          <a:bodyPr wrap="none" lIns="91440" tIns="45720" rIns="91440" bIns="45720">
            <a:spAutoFit/>
          </a:bodyPr>
          <a:lstStyle/>
          <a:p>
            <a:pPr algn="ctr"/>
            <a:r>
              <a:rPr lang="en-US" sz="66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KS3</a:t>
            </a:r>
            <a:endParaRPr lang="en-US" sz="66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23217950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6498" y="116632"/>
            <a:ext cx="8136904" cy="769441"/>
          </a:xfrm>
          <a:prstGeom prst="rect">
            <a:avLst/>
          </a:prstGeom>
          <a:noFill/>
        </p:spPr>
        <p:txBody>
          <a:bodyPr wrap="square" rtlCol="0">
            <a:spAutoFit/>
          </a:bodyPr>
          <a:lstStyle/>
          <a:p>
            <a:r>
              <a:rPr lang="en-GB" sz="4400" b="1" dirty="0" smtClean="0"/>
              <a:t>Lost in translation?</a:t>
            </a:r>
            <a:endParaRPr lang="fr-FR" sz="4400" b="1" dirty="0"/>
          </a:p>
        </p:txBody>
      </p:sp>
      <p:sp>
        <p:nvSpPr>
          <p:cNvPr id="3" name="Rectangle 2"/>
          <p:cNvSpPr/>
          <p:nvPr/>
        </p:nvSpPr>
        <p:spPr>
          <a:xfrm rot="21096202">
            <a:off x="510152" y="4082277"/>
            <a:ext cx="8915741" cy="1569660"/>
          </a:xfrm>
          <a:prstGeom prst="rect">
            <a:avLst/>
          </a:prstGeom>
        </p:spPr>
        <p:txBody>
          <a:bodyPr wrap="square">
            <a:spAutoFit/>
          </a:bodyPr>
          <a:lstStyle/>
          <a:p>
            <a:pPr marL="171450" indent="-171450">
              <a:buFont typeface="Wingdings" pitchFamily="2" charset="2"/>
              <a:buChar char="§"/>
            </a:pPr>
            <a:r>
              <a:rPr lang="en-GB" sz="3200" b="1" dirty="0" smtClean="0"/>
              <a:t> … </a:t>
            </a:r>
            <a:r>
              <a:rPr lang="en-GB" sz="3200" dirty="0" smtClean="0"/>
              <a:t>and </a:t>
            </a:r>
            <a:r>
              <a:rPr lang="en-GB" sz="3200" dirty="0"/>
              <a:t>translate short written text accurately into the foreign language.</a:t>
            </a:r>
          </a:p>
          <a:p>
            <a:pPr marL="171450" lvl="0" indent="-171450">
              <a:buFont typeface="Wingdings" pitchFamily="2" charset="2"/>
              <a:buChar char="§"/>
            </a:pPr>
            <a:endParaRPr lang="en-GB" sz="3200" b="1" dirty="0"/>
          </a:p>
        </p:txBody>
      </p:sp>
      <p:sp>
        <p:nvSpPr>
          <p:cNvPr id="4" name="Rectangle 3"/>
          <p:cNvSpPr/>
          <p:nvPr/>
        </p:nvSpPr>
        <p:spPr>
          <a:xfrm rot="296212">
            <a:off x="298660" y="1876504"/>
            <a:ext cx="8915741" cy="1569660"/>
          </a:xfrm>
          <a:prstGeom prst="rect">
            <a:avLst/>
          </a:prstGeom>
        </p:spPr>
        <p:txBody>
          <a:bodyPr wrap="square">
            <a:spAutoFit/>
          </a:bodyPr>
          <a:lstStyle/>
          <a:p>
            <a:pPr marL="171450" lvl="0" indent="-171450">
              <a:buFont typeface="Wingdings" pitchFamily="2" charset="2"/>
              <a:buChar char="§"/>
            </a:pPr>
            <a:r>
              <a:rPr lang="en-GB" sz="3200" b="1" dirty="0" smtClean="0"/>
              <a:t> … </a:t>
            </a:r>
            <a:r>
              <a:rPr lang="en-GB" sz="3200" dirty="0"/>
              <a:t>and provide an accurate English translation of short, suitable </a:t>
            </a:r>
            <a:r>
              <a:rPr lang="en-GB" sz="3200" dirty="0" smtClean="0"/>
              <a:t>material.</a:t>
            </a:r>
            <a:endParaRPr lang="en-GB" sz="3200" dirty="0"/>
          </a:p>
          <a:p>
            <a:pPr marL="171450" lvl="0" indent="-171450">
              <a:buFont typeface="Wingdings" pitchFamily="2" charset="2"/>
              <a:buChar char="§"/>
            </a:pPr>
            <a:endParaRPr lang="en-GB" sz="3200" b="1" dirty="0"/>
          </a:p>
        </p:txBody>
      </p:sp>
      <p:pic>
        <p:nvPicPr>
          <p:cNvPr id="5" name="Picture 3"/>
          <p:cNvPicPr>
            <a:picLocks noChangeAspect="1"/>
          </p:cNvPicPr>
          <p:nvPr/>
        </p:nvPicPr>
        <p:blipFill>
          <a:blip r:embed="rId3">
            <a:duotone>
              <a:schemeClr val="accent3">
                <a:shade val="45000"/>
                <a:satMod val="135000"/>
              </a:schemeClr>
              <a:prstClr val="white"/>
            </a:duotone>
          </a:blip>
          <a:srcRect/>
          <a:stretch>
            <a:fillRect/>
          </a:stretch>
        </p:blipFill>
        <p:spPr bwMode="auto">
          <a:xfrm>
            <a:off x="8459788" y="6161088"/>
            <a:ext cx="684212" cy="684212"/>
          </a:xfrm>
          <a:prstGeom prst="rect">
            <a:avLst/>
          </a:prstGeom>
          <a:noFill/>
          <a:ln w="9525">
            <a:noFill/>
            <a:miter lim="800000"/>
            <a:headEnd/>
            <a:tailEnd/>
          </a:ln>
        </p:spPr>
      </p:pic>
    </p:spTree>
    <p:extLst>
      <p:ext uri="{BB962C8B-B14F-4D97-AF65-F5344CB8AC3E}">
        <p14:creationId xmlns:p14="http://schemas.microsoft.com/office/powerpoint/2010/main" val="31028038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531370429"/>
              </p:ext>
            </p:extLst>
          </p:nvPr>
        </p:nvGraphicFramePr>
        <p:xfrm>
          <a:off x="107505" y="177120"/>
          <a:ext cx="8928992" cy="6593501"/>
        </p:xfrm>
        <a:graphic>
          <a:graphicData uri="http://schemas.openxmlformats.org/drawingml/2006/table">
            <a:tbl>
              <a:tblPr firstRow="1" bandRow="1">
                <a:tableStyleId>{5940675A-B579-460E-94D1-54222C63F5DA}</a:tableStyleId>
              </a:tblPr>
              <a:tblGrid>
                <a:gridCol w="4248472"/>
                <a:gridCol w="4680520"/>
              </a:tblGrid>
              <a:tr h="6593501">
                <a:tc>
                  <a:txBody>
                    <a:bodyPr/>
                    <a:lstStyle/>
                    <a:p>
                      <a:pPr marL="0" lvl="0" indent="0" algn="l">
                        <a:buFont typeface="Wingdings" pitchFamily="2" charset="2"/>
                        <a:buNone/>
                      </a:pPr>
                      <a:r>
                        <a:rPr lang="en-GB" sz="1200" kern="1200" dirty="0" smtClean="0">
                          <a:effectLst/>
                        </a:rPr>
                        <a:t>Listening</a:t>
                      </a:r>
                    </a:p>
                    <a:p>
                      <a:pPr marL="171450" lvl="0" indent="-171450">
                        <a:buFont typeface="Wingdings" pitchFamily="2" charset="2"/>
                        <a:buChar char="§"/>
                      </a:pPr>
                      <a:r>
                        <a:rPr lang="en-GB" sz="1200" b="1" kern="1200" dirty="0" smtClean="0">
                          <a:effectLst/>
                        </a:rPr>
                        <a:t>listen attentively </a:t>
                      </a:r>
                      <a:r>
                        <a:rPr lang="en-GB" sz="1200" kern="1200" dirty="0" smtClean="0">
                          <a:effectLst/>
                        </a:rPr>
                        <a:t>to spoken language and show understanding by joining in and responding </a:t>
                      </a:r>
                    </a:p>
                    <a:p>
                      <a:pPr marL="171450" lvl="0" indent="-171450">
                        <a:buFont typeface="Wingdings" pitchFamily="2" charset="2"/>
                        <a:buChar char="§"/>
                      </a:pPr>
                      <a:r>
                        <a:rPr lang="en-GB" sz="1200" kern="1200" dirty="0" smtClean="0">
                          <a:effectLst/>
                        </a:rPr>
                        <a:t>explore the patterns and sounds of language through songs and rhymes and </a:t>
                      </a:r>
                      <a:r>
                        <a:rPr lang="en-GB" sz="1200" b="1" kern="1200" dirty="0" smtClean="0">
                          <a:effectLst/>
                        </a:rPr>
                        <a:t>link the spelling, sound and meaning of words </a:t>
                      </a:r>
                    </a:p>
                    <a:p>
                      <a:pPr marL="0" lvl="0" indent="0">
                        <a:buFont typeface="Wingdings" pitchFamily="2" charset="2"/>
                        <a:buNone/>
                      </a:pPr>
                      <a:r>
                        <a:rPr lang="en-GB" sz="1200" kern="1200" dirty="0" smtClean="0">
                          <a:effectLst/>
                        </a:rPr>
                        <a:t>Speaking</a:t>
                      </a:r>
                    </a:p>
                    <a:p>
                      <a:pPr marL="171450" lvl="0" indent="-171450">
                        <a:buFont typeface="Wingdings" pitchFamily="2" charset="2"/>
                        <a:buChar char="§"/>
                      </a:pPr>
                      <a:r>
                        <a:rPr lang="en-GB" sz="1200" b="1" kern="1200" dirty="0" smtClean="0">
                          <a:effectLst/>
                        </a:rPr>
                        <a:t>engage in conversations</a:t>
                      </a:r>
                      <a:r>
                        <a:rPr lang="en-GB" sz="1200" kern="1200" dirty="0" smtClean="0">
                          <a:effectLst/>
                        </a:rPr>
                        <a:t>; ask and answer questions; express opinions and respond to those of others; seek clarification and help* </a:t>
                      </a:r>
                    </a:p>
                    <a:p>
                      <a:pPr marL="171450" lvl="0" indent="-171450">
                        <a:buFont typeface="Wingdings" pitchFamily="2" charset="2"/>
                        <a:buChar char="§"/>
                      </a:pPr>
                      <a:r>
                        <a:rPr lang="en-GB" sz="1200" b="1" kern="1200" dirty="0" smtClean="0">
                          <a:effectLst/>
                        </a:rPr>
                        <a:t>speak in sentences, </a:t>
                      </a:r>
                      <a:r>
                        <a:rPr lang="en-GB" sz="1200" kern="1200" dirty="0" smtClean="0">
                          <a:effectLst/>
                        </a:rPr>
                        <a:t>using familiar vocabulary, phrases and basic language structures </a:t>
                      </a:r>
                    </a:p>
                    <a:p>
                      <a:pPr marL="171450" lvl="0" indent="-171450">
                        <a:buFont typeface="Wingdings" pitchFamily="2" charset="2"/>
                        <a:buChar char="§"/>
                      </a:pPr>
                      <a:r>
                        <a:rPr lang="en-GB" sz="1200" b="1" kern="1200" dirty="0" smtClean="0">
                          <a:effectLst/>
                        </a:rPr>
                        <a:t>develop accurate pronunciation and intonation </a:t>
                      </a:r>
                      <a:r>
                        <a:rPr lang="en-GB" sz="1200" kern="1200" dirty="0" smtClean="0">
                          <a:effectLst/>
                        </a:rPr>
                        <a:t>so that others understand when they are reading aloud or using familiar words and phrases* </a:t>
                      </a:r>
                    </a:p>
                    <a:p>
                      <a:pPr marL="171450" lvl="0" indent="-171450">
                        <a:buFont typeface="Wingdings" pitchFamily="2" charset="2"/>
                        <a:buChar char="§"/>
                      </a:pPr>
                      <a:r>
                        <a:rPr lang="en-GB" sz="1200" kern="1200" dirty="0" smtClean="0">
                          <a:effectLst/>
                        </a:rPr>
                        <a:t>present ideas and information orally to a range of audiences* </a:t>
                      </a:r>
                    </a:p>
                    <a:p>
                      <a:pPr marL="0" lvl="0" indent="0">
                        <a:buFont typeface="Wingdings" pitchFamily="2" charset="2"/>
                        <a:buNone/>
                      </a:pPr>
                      <a:r>
                        <a:rPr lang="en-GB" sz="1200" kern="1200" dirty="0" smtClean="0">
                          <a:effectLst/>
                        </a:rPr>
                        <a:t>Reading</a:t>
                      </a:r>
                    </a:p>
                    <a:p>
                      <a:pPr marL="171450" lvl="0" indent="-171450">
                        <a:buFont typeface="Wingdings" pitchFamily="2" charset="2"/>
                        <a:buChar char="§"/>
                      </a:pPr>
                      <a:r>
                        <a:rPr lang="en-GB" sz="1200" b="1" kern="1200" dirty="0" smtClean="0">
                          <a:effectLst/>
                        </a:rPr>
                        <a:t>read</a:t>
                      </a:r>
                      <a:r>
                        <a:rPr lang="en-GB" sz="1200" kern="1200" dirty="0" smtClean="0">
                          <a:effectLst/>
                        </a:rPr>
                        <a:t> carefully and show understanding of </a:t>
                      </a:r>
                      <a:r>
                        <a:rPr lang="en-GB" sz="1200" b="1" kern="1200" dirty="0" smtClean="0">
                          <a:effectLst/>
                        </a:rPr>
                        <a:t>words, phrases and simple writing </a:t>
                      </a:r>
                    </a:p>
                    <a:p>
                      <a:pPr marL="171450" lvl="0" indent="-171450">
                        <a:buFont typeface="Wingdings" pitchFamily="2" charset="2"/>
                        <a:buChar char="§"/>
                      </a:pPr>
                      <a:r>
                        <a:rPr lang="en-GB" sz="1200" b="1" kern="1200" dirty="0" smtClean="0">
                          <a:effectLst/>
                        </a:rPr>
                        <a:t>appreciate stories, songs, poems and rhymes in the language </a:t>
                      </a:r>
                    </a:p>
                    <a:p>
                      <a:pPr marL="171450" lvl="0" indent="-171450">
                        <a:buFont typeface="Wingdings" pitchFamily="2" charset="2"/>
                        <a:buChar char="§"/>
                      </a:pPr>
                      <a:r>
                        <a:rPr lang="en-GB" sz="1200" kern="1200" dirty="0" smtClean="0">
                          <a:effectLst/>
                        </a:rPr>
                        <a:t>broaden their vocabulary and develop their ability to understand new words that are introduced into familiar written material, including through using a dictionary </a:t>
                      </a:r>
                    </a:p>
                    <a:p>
                      <a:pPr marL="0" lvl="0" indent="0">
                        <a:buFont typeface="Wingdings" pitchFamily="2" charset="2"/>
                        <a:buNone/>
                      </a:pPr>
                      <a:r>
                        <a:rPr lang="en-GB" sz="1200" kern="1200" dirty="0" smtClean="0">
                          <a:effectLst/>
                        </a:rPr>
                        <a:t>Writing</a:t>
                      </a:r>
                    </a:p>
                    <a:p>
                      <a:pPr marL="171450" lvl="0" indent="-171450">
                        <a:buFont typeface="Wingdings" pitchFamily="2" charset="2"/>
                        <a:buChar char="§"/>
                      </a:pPr>
                      <a:r>
                        <a:rPr lang="en-GB" sz="1200" b="1" kern="1200" dirty="0" smtClean="0">
                          <a:effectLst/>
                        </a:rPr>
                        <a:t>write phrases from memory, and adapt these </a:t>
                      </a:r>
                      <a:r>
                        <a:rPr lang="en-GB" sz="1200" kern="1200" dirty="0" smtClean="0">
                          <a:effectLst/>
                        </a:rPr>
                        <a:t>to create new sentences, to express ideas clearly </a:t>
                      </a:r>
                    </a:p>
                    <a:p>
                      <a:pPr marL="171450" lvl="0" indent="-171450">
                        <a:buFont typeface="Wingdings" pitchFamily="2" charset="2"/>
                        <a:buChar char="§"/>
                      </a:pPr>
                      <a:r>
                        <a:rPr lang="en-GB" sz="1200" kern="1200" dirty="0" smtClean="0">
                          <a:effectLst/>
                        </a:rPr>
                        <a:t>describe people, places, things and actions orally* and in writing</a:t>
                      </a:r>
                    </a:p>
                    <a:p>
                      <a:pPr marL="0" lvl="0" indent="0">
                        <a:buFont typeface="Wingdings" pitchFamily="2" charset="2"/>
                        <a:buNone/>
                      </a:pPr>
                      <a:r>
                        <a:rPr lang="en-GB" sz="1200" kern="1200" dirty="0" smtClean="0">
                          <a:effectLst/>
                        </a:rPr>
                        <a:t>Grammar</a:t>
                      </a:r>
                    </a:p>
                    <a:p>
                      <a:pPr marL="171450" lvl="0" indent="-171450">
                        <a:buFont typeface="Wingdings" pitchFamily="2" charset="2"/>
                        <a:buChar char="§"/>
                      </a:pPr>
                      <a:r>
                        <a:rPr lang="en-GB" sz="1200" b="1" kern="1200" dirty="0" smtClean="0">
                          <a:effectLst/>
                        </a:rPr>
                        <a:t>understand basic grammar </a:t>
                      </a:r>
                      <a:r>
                        <a:rPr lang="en-GB" sz="1200" kern="1200" dirty="0" smtClean="0">
                          <a:effectLst/>
                        </a:rPr>
                        <a:t>appropriate to the language being studied, such as (where relevant): feminine, masculine and neuter forms and the conjugation of high-frequency verbs; key features and patterns of the language; how to apply these, for instance, to build sentences; and how these differ from or are similar to English. </a:t>
                      </a:r>
                    </a:p>
                  </a:txBody>
                  <a:tcPr/>
                </a:tc>
                <a:tc>
                  <a:txBody>
                    <a:bodyPr/>
                    <a:lstStyle/>
                    <a:p>
                      <a:pPr marL="0" lvl="0" indent="0">
                        <a:buFont typeface="Wingdings" pitchFamily="2" charset="2"/>
                        <a:buNone/>
                      </a:pPr>
                      <a:r>
                        <a:rPr lang="en-GB" sz="1200" kern="1200" dirty="0" smtClean="0">
                          <a:solidFill>
                            <a:schemeClr val="tx1"/>
                          </a:solidFill>
                          <a:effectLst/>
                          <a:latin typeface="+mn-lt"/>
                          <a:ea typeface="+mn-ea"/>
                          <a:cs typeface="+mn-cs"/>
                        </a:rPr>
                        <a:t>Listening</a:t>
                      </a:r>
                    </a:p>
                    <a:p>
                      <a:pPr marL="171450" lvl="0" indent="-171450">
                        <a:buFont typeface="Wingdings" pitchFamily="2" charset="2"/>
                        <a:buChar char="§"/>
                      </a:pPr>
                      <a:r>
                        <a:rPr lang="en-GB" sz="1200" kern="1200" dirty="0" smtClean="0">
                          <a:solidFill>
                            <a:schemeClr val="tx1"/>
                          </a:solidFill>
                          <a:effectLst/>
                          <a:latin typeface="+mn-lt"/>
                          <a:ea typeface="+mn-ea"/>
                          <a:cs typeface="+mn-cs"/>
                        </a:rPr>
                        <a:t>listen to </a:t>
                      </a:r>
                      <a:r>
                        <a:rPr lang="en-GB" sz="1200" b="1" kern="1200" dirty="0" smtClean="0">
                          <a:solidFill>
                            <a:schemeClr val="tx1"/>
                          </a:solidFill>
                          <a:effectLst/>
                          <a:latin typeface="+mn-lt"/>
                          <a:ea typeface="+mn-ea"/>
                          <a:cs typeface="+mn-cs"/>
                        </a:rPr>
                        <a:t>a variety of forms of spoken language </a:t>
                      </a:r>
                      <a:r>
                        <a:rPr lang="en-GB" sz="1200" kern="1200" dirty="0" smtClean="0">
                          <a:solidFill>
                            <a:schemeClr val="tx1"/>
                          </a:solidFill>
                          <a:effectLst/>
                          <a:latin typeface="+mn-lt"/>
                          <a:ea typeface="+mn-ea"/>
                          <a:cs typeface="+mn-cs"/>
                        </a:rPr>
                        <a:t>to obtain information and respond appropriately </a:t>
                      </a:r>
                    </a:p>
                    <a:p>
                      <a:pPr marL="171450" lvl="0" indent="-171450">
                        <a:buFont typeface="Wingdings" pitchFamily="2" charset="2"/>
                        <a:buChar char="§"/>
                      </a:pPr>
                      <a:r>
                        <a:rPr lang="en-GB" sz="1200" b="1" kern="1200" dirty="0" smtClean="0">
                          <a:solidFill>
                            <a:schemeClr val="tx1"/>
                          </a:solidFill>
                          <a:effectLst/>
                          <a:latin typeface="+mn-lt"/>
                          <a:ea typeface="+mn-ea"/>
                          <a:cs typeface="+mn-cs"/>
                        </a:rPr>
                        <a:t>transcribe</a:t>
                      </a:r>
                      <a:r>
                        <a:rPr lang="en-GB" sz="1200" kern="1200" dirty="0" smtClean="0">
                          <a:solidFill>
                            <a:schemeClr val="tx1"/>
                          </a:solidFill>
                          <a:effectLst/>
                          <a:latin typeface="+mn-lt"/>
                          <a:ea typeface="+mn-ea"/>
                          <a:cs typeface="+mn-cs"/>
                        </a:rPr>
                        <a:t> words and short sentences that they hear with increasing accuracy </a:t>
                      </a:r>
                    </a:p>
                    <a:p>
                      <a:pPr marL="0" lvl="0" indent="0">
                        <a:buFont typeface="Wingdings" pitchFamily="2" charset="2"/>
                        <a:buNone/>
                      </a:pPr>
                      <a:r>
                        <a:rPr lang="en-GB" sz="1200" kern="1200" dirty="0" smtClean="0">
                          <a:solidFill>
                            <a:schemeClr val="tx1"/>
                          </a:solidFill>
                          <a:effectLst/>
                          <a:latin typeface="+mn-lt"/>
                          <a:ea typeface="+mn-ea"/>
                          <a:cs typeface="+mn-cs"/>
                        </a:rPr>
                        <a:t>Speaking</a:t>
                      </a:r>
                    </a:p>
                    <a:p>
                      <a:pPr marL="171450" lvl="0" indent="-171450">
                        <a:buFont typeface="Wingdings" pitchFamily="2" charset="2"/>
                        <a:buChar char="§"/>
                      </a:pPr>
                      <a:r>
                        <a:rPr lang="en-GB" sz="1200" b="1" kern="1200" dirty="0" smtClean="0">
                          <a:solidFill>
                            <a:schemeClr val="tx1"/>
                          </a:solidFill>
                          <a:effectLst/>
                          <a:latin typeface="+mn-lt"/>
                          <a:ea typeface="+mn-ea"/>
                          <a:cs typeface="+mn-cs"/>
                        </a:rPr>
                        <a:t>initiate and develop conversations</a:t>
                      </a:r>
                      <a:r>
                        <a:rPr lang="en-GB" sz="1200" kern="1200" dirty="0" smtClean="0">
                          <a:solidFill>
                            <a:schemeClr val="tx1"/>
                          </a:solidFill>
                          <a:effectLst/>
                          <a:latin typeface="+mn-lt"/>
                          <a:ea typeface="+mn-ea"/>
                          <a:cs typeface="+mn-cs"/>
                        </a:rPr>
                        <a:t>, coping with unfamiliar language and unexpected responses, making use of important social conventions such as formal modes of address </a:t>
                      </a:r>
                    </a:p>
                    <a:p>
                      <a:pPr marL="171450" lvl="0" indent="-171450">
                        <a:buFont typeface="Wingdings" pitchFamily="2" charset="2"/>
                        <a:buChar char="§"/>
                      </a:pPr>
                      <a:r>
                        <a:rPr lang="en-GB" sz="1200" b="1" kern="1200" dirty="0" smtClean="0">
                          <a:solidFill>
                            <a:schemeClr val="tx1"/>
                          </a:solidFill>
                          <a:effectLst/>
                          <a:latin typeface="+mn-lt"/>
                          <a:ea typeface="+mn-ea"/>
                          <a:cs typeface="+mn-cs"/>
                        </a:rPr>
                        <a:t>express and develop ideas clearly</a:t>
                      </a:r>
                      <a:r>
                        <a:rPr lang="en-GB" sz="1200" kern="1200" dirty="0" smtClean="0">
                          <a:solidFill>
                            <a:schemeClr val="tx1"/>
                          </a:solidFill>
                          <a:effectLst/>
                          <a:latin typeface="+mn-lt"/>
                          <a:ea typeface="+mn-ea"/>
                          <a:cs typeface="+mn-cs"/>
                        </a:rPr>
                        <a:t> and with increasing accuracy, both orally and in writing </a:t>
                      </a:r>
                    </a:p>
                    <a:p>
                      <a:pPr marL="171450" lvl="0" indent="-171450">
                        <a:buFont typeface="Wingdings" pitchFamily="2" charset="2"/>
                        <a:buChar char="§"/>
                      </a:pPr>
                      <a:r>
                        <a:rPr lang="en-GB" sz="1200" b="1" kern="1200" dirty="0" smtClean="0">
                          <a:solidFill>
                            <a:schemeClr val="tx1"/>
                          </a:solidFill>
                          <a:effectLst/>
                          <a:latin typeface="+mn-lt"/>
                          <a:ea typeface="+mn-ea"/>
                          <a:cs typeface="+mn-cs"/>
                        </a:rPr>
                        <a:t>speak coherently and confidently, with increasingly accurate pronunciation and intonation </a:t>
                      </a:r>
                    </a:p>
                    <a:p>
                      <a:pPr marL="0" lvl="0" indent="0">
                        <a:buFont typeface="Wingdings" pitchFamily="2" charset="2"/>
                        <a:buNone/>
                      </a:pPr>
                      <a:r>
                        <a:rPr lang="en-GB" sz="1200" kern="1200" dirty="0" smtClean="0">
                          <a:solidFill>
                            <a:schemeClr val="tx1"/>
                          </a:solidFill>
                          <a:effectLst/>
                          <a:latin typeface="+mn-lt"/>
                          <a:ea typeface="+mn-ea"/>
                          <a:cs typeface="+mn-cs"/>
                        </a:rPr>
                        <a:t>Reading</a:t>
                      </a:r>
                    </a:p>
                    <a:p>
                      <a:pPr marL="171450" lvl="0" indent="-171450">
                        <a:buFont typeface="Wingdings" pitchFamily="2" charset="2"/>
                        <a:buChar char="§"/>
                      </a:pPr>
                      <a:r>
                        <a:rPr lang="en-GB" sz="1200" b="1" kern="1200" dirty="0" smtClean="0">
                          <a:solidFill>
                            <a:schemeClr val="tx1"/>
                          </a:solidFill>
                          <a:effectLst/>
                          <a:latin typeface="+mn-lt"/>
                          <a:ea typeface="+mn-ea"/>
                          <a:cs typeface="+mn-cs"/>
                        </a:rPr>
                        <a:t>read </a:t>
                      </a:r>
                      <a:r>
                        <a:rPr lang="en-GB" sz="1200" kern="1200" dirty="0" smtClean="0">
                          <a:solidFill>
                            <a:schemeClr val="tx1"/>
                          </a:solidFill>
                          <a:effectLst/>
                          <a:latin typeface="+mn-lt"/>
                          <a:ea typeface="+mn-ea"/>
                          <a:cs typeface="+mn-cs"/>
                        </a:rPr>
                        <a:t>and show comprehension of </a:t>
                      </a:r>
                      <a:r>
                        <a:rPr lang="en-GB" sz="1200" b="1" kern="1200" dirty="0" smtClean="0">
                          <a:solidFill>
                            <a:schemeClr val="tx1"/>
                          </a:solidFill>
                          <a:effectLst/>
                          <a:latin typeface="+mn-lt"/>
                          <a:ea typeface="+mn-ea"/>
                          <a:cs typeface="+mn-cs"/>
                        </a:rPr>
                        <a:t>original and adapted materials from a range of different sources,</a:t>
                      </a:r>
                      <a:r>
                        <a:rPr lang="en-GB" sz="1200" kern="1200" dirty="0" smtClean="0">
                          <a:solidFill>
                            <a:schemeClr val="tx1"/>
                          </a:solidFill>
                          <a:effectLst/>
                          <a:latin typeface="+mn-lt"/>
                          <a:ea typeface="+mn-ea"/>
                          <a:cs typeface="+mn-cs"/>
                        </a:rPr>
                        <a:t> understanding the purpose, important ideas and details, and </a:t>
                      </a:r>
                      <a:r>
                        <a:rPr lang="en-GB" sz="1200" b="1" kern="1200" dirty="0" smtClean="0">
                          <a:solidFill>
                            <a:schemeClr val="tx1"/>
                          </a:solidFill>
                          <a:effectLst/>
                          <a:latin typeface="+mn-lt"/>
                          <a:ea typeface="+mn-ea"/>
                          <a:cs typeface="+mn-cs"/>
                        </a:rPr>
                        <a:t>provide an accurate English translation of short, suitable material </a:t>
                      </a:r>
                    </a:p>
                    <a:p>
                      <a:pPr marL="171450" lvl="0" indent="-171450">
                        <a:buFont typeface="Wingdings" pitchFamily="2" charset="2"/>
                        <a:buChar char="§"/>
                      </a:pPr>
                      <a:r>
                        <a:rPr lang="en-GB" sz="1200" b="1" kern="1200" dirty="0" smtClean="0">
                          <a:solidFill>
                            <a:schemeClr val="tx1"/>
                          </a:solidFill>
                          <a:effectLst/>
                          <a:latin typeface="+mn-lt"/>
                          <a:ea typeface="+mn-ea"/>
                          <a:cs typeface="+mn-cs"/>
                        </a:rPr>
                        <a:t>read literary texts in the language, such as stories, songs, poems and letters, </a:t>
                      </a:r>
                      <a:r>
                        <a:rPr lang="en-GB" sz="1200" kern="1200" dirty="0" smtClean="0">
                          <a:solidFill>
                            <a:schemeClr val="tx1"/>
                          </a:solidFill>
                          <a:effectLst/>
                          <a:latin typeface="+mn-lt"/>
                          <a:ea typeface="+mn-ea"/>
                          <a:cs typeface="+mn-cs"/>
                        </a:rPr>
                        <a:t>to stimulate ideas, develop creative expression and expand understanding of the language and culture </a:t>
                      </a:r>
                    </a:p>
                    <a:p>
                      <a:pPr marL="0" lvl="0" indent="0">
                        <a:buFont typeface="Wingdings" pitchFamily="2" charset="2"/>
                        <a:buNone/>
                      </a:pPr>
                      <a:r>
                        <a:rPr lang="en-GB" sz="1200" kern="1200" dirty="0" smtClean="0">
                          <a:solidFill>
                            <a:schemeClr val="tx1"/>
                          </a:solidFill>
                          <a:effectLst/>
                          <a:latin typeface="+mn-lt"/>
                          <a:ea typeface="+mn-ea"/>
                          <a:cs typeface="+mn-cs"/>
                        </a:rPr>
                        <a:t>Writing</a:t>
                      </a:r>
                    </a:p>
                    <a:p>
                      <a:pPr marL="171450" lvl="0" indent="-171450">
                        <a:buFont typeface="Wingdings" pitchFamily="2" charset="2"/>
                        <a:buChar char="§"/>
                      </a:pPr>
                      <a:r>
                        <a:rPr lang="en-GB" sz="1200" b="1" kern="1200" dirty="0" smtClean="0">
                          <a:solidFill>
                            <a:schemeClr val="tx1"/>
                          </a:solidFill>
                          <a:effectLst/>
                          <a:latin typeface="+mn-lt"/>
                          <a:ea typeface="+mn-ea"/>
                          <a:cs typeface="+mn-cs"/>
                        </a:rPr>
                        <a:t>write prose using an increasingly wide range of grammar and vocabulary, write creatively to express their own ideas and opinions, and translate short written text accurately into the foreign language.</a:t>
                      </a:r>
                    </a:p>
                    <a:p>
                      <a:pPr marL="0" lvl="0" indent="0">
                        <a:buFont typeface="Wingdings" pitchFamily="2" charset="2"/>
                        <a:buNone/>
                      </a:pPr>
                      <a:r>
                        <a:rPr lang="en-GB" sz="1200" kern="1200" dirty="0" smtClean="0">
                          <a:solidFill>
                            <a:schemeClr val="tx1"/>
                          </a:solidFill>
                          <a:effectLst/>
                          <a:latin typeface="+mn-lt"/>
                          <a:ea typeface="+mn-ea"/>
                          <a:cs typeface="+mn-cs"/>
                        </a:rPr>
                        <a:t>Grammar</a:t>
                      </a:r>
                    </a:p>
                    <a:p>
                      <a:pPr marL="171450" lvl="0" indent="-171450">
                        <a:buFont typeface="Wingdings" pitchFamily="2" charset="2"/>
                        <a:buChar char="§"/>
                      </a:pPr>
                      <a:r>
                        <a:rPr lang="en-GB" sz="1200" b="1" kern="1200" dirty="0" smtClean="0">
                          <a:solidFill>
                            <a:schemeClr val="tx1"/>
                          </a:solidFill>
                          <a:effectLst/>
                          <a:latin typeface="+mn-lt"/>
                          <a:ea typeface="+mn-ea"/>
                          <a:cs typeface="+mn-cs"/>
                        </a:rPr>
                        <a:t>identify and use tenses </a:t>
                      </a:r>
                      <a:r>
                        <a:rPr lang="en-GB" sz="1200" kern="1200" dirty="0" smtClean="0">
                          <a:solidFill>
                            <a:schemeClr val="tx1"/>
                          </a:solidFill>
                          <a:effectLst/>
                          <a:latin typeface="+mn-lt"/>
                          <a:ea typeface="+mn-ea"/>
                          <a:cs typeface="+mn-cs"/>
                        </a:rPr>
                        <a:t>or other structures which convey the present, past, and future as appropriate to the language being studied </a:t>
                      </a:r>
                    </a:p>
                    <a:p>
                      <a:pPr marL="171450" lvl="0" indent="-171450">
                        <a:buFont typeface="Wingdings" pitchFamily="2" charset="2"/>
                        <a:buChar char="§"/>
                      </a:pPr>
                      <a:r>
                        <a:rPr lang="en-GB" sz="1200" kern="1200" dirty="0" smtClean="0">
                          <a:solidFill>
                            <a:schemeClr val="tx1"/>
                          </a:solidFill>
                          <a:effectLst/>
                          <a:latin typeface="+mn-lt"/>
                          <a:ea typeface="+mn-ea"/>
                          <a:cs typeface="+mn-cs"/>
                        </a:rPr>
                        <a:t>use and manipulate a </a:t>
                      </a:r>
                      <a:r>
                        <a:rPr lang="en-GB" sz="1200" b="1" kern="1200" dirty="0" smtClean="0">
                          <a:solidFill>
                            <a:schemeClr val="tx1"/>
                          </a:solidFill>
                          <a:effectLst/>
                          <a:latin typeface="+mn-lt"/>
                          <a:ea typeface="+mn-ea"/>
                          <a:cs typeface="+mn-cs"/>
                        </a:rPr>
                        <a:t>variety of key grammatical structures </a:t>
                      </a:r>
                      <a:r>
                        <a:rPr lang="en-GB" sz="1200" kern="1200" dirty="0" smtClean="0">
                          <a:solidFill>
                            <a:schemeClr val="tx1"/>
                          </a:solidFill>
                          <a:effectLst/>
                          <a:latin typeface="+mn-lt"/>
                          <a:ea typeface="+mn-ea"/>
                          <a:cs typeface="+mn-cs"/>
                        </a:rPr>
                        <a:t>and patterns, </a:t>
                      </a:r>
                      <a:r>
                        <a:rPr lang="en-GB" sz="1200" b="1" kern="1200" dirty="0" smtClean="0">
                          <a:solidFill>
                            <a:schemeClr val="tx1"/>
                          </a:solidFill>
                          <a:effectLst/>
                          <a:latin typeface="+mn-lt"/>
                          <a:ea typeface="+mn-ea"/>
                          <a:cs typeface="+mn-cs"/>
                        </a:rPr>
                        <a:t>including voices and moods</a:t>
                      </a:r>
                      <a:r>
                        <a:rPr lang="en-GB" sz="1200" kern="1200" dirty="0" smtClean="0">
                          <a:solidFill>
                            <a:schemeClr val="tx1"/>
                          </a:solidFill>
                          <a:effectLst/>
                          <a:latin typeface="+mn-lt"/>
                          <a:ea typeface="+mn-ea"/>
                          <a:cs typeface="+mn-cs"/>
                        </a:rPr>
                        <a:t>, as appropriate </a:t>
                      </a:r>
                    </a:p>
                    <a:p>
                      <a:pPr marL="171450" lvl="0" indent="-171450">
                        <a:buFont typeface="Wingdings" pitchFamily="2" charset="2"/>
                        <a:buChar char="§"/>
                      </a:pPr>
                      <a:r>
                        <a:rPr lang="en-GB" sz="1200" kern="1200" dirty="0" smtClean="0">
                          <a:solidFill>
                            <a:schemeClr val="tx1"/>
                          </a:solidFill>
                          <a:effectLst/>
                          <a:latin typeface="+mn-lt"/>
                          <a:ea typeface="+mn-ea"/>
                          <a:cs typeface="+mn-cs"/>
                        </a:rPr>
                        <a:t>develop and </a:t>
                      </a:r>
                      <a:r>
                        <a:rPr lang="en-GB" sz="1200" b="1" kern="1200" dirty="0" smtClean="0">
                          <a:solidFill>
                            <a:schemeClr val="tx1"/>
                          </a:solidFill>
                          <a:effectLst/>
                          <a:latin typeface="+mn-lt"/>
                          <a:ea typeface="+mn-ea"/>
                          <a:cs typeface="+mn-cs"/>
                        </a:rPr>
                        <a:t>use a wide-ranging and deepening vocabulary </a:t>
                      </a:r>
                      <a:r>
                        <a:rPr lang="en-GB" sz="1200" kern="1200" dirty="0" smtClean="0">
                          <a:solidFill>
                            <a:schemeClr val="tx1"/>
                          </a:solidFill>
                          <a:effectLst/>
                          <a:latin typeface="+mn-lt"/>
                          <a:ea typeface="+mn-ea"/>
                          <a:cs typeface="+mn-cs"/>
                        </a:rPr>
                        <a:t>that goes beyond their immediate needs and interests, allowing them to give and justify opinions and take part in discussion about wider issues </a:t>
                      </a:r>
                    </a:p>
                    <a:p>
                      <a:pPr marL="171450" lvl="0" indent="-171450">
                        <a:buFont typeface="Wingdings" pitchFamily="2" charset="2"/>
                        <a:buChar char="§"/>
                      </a:pPr>
                      <a:r>
                        <a:rPr lang="en-GB" sz="1200" kern="1200" dirty="0" smtClean="0">
                          <a:solidFill>
                            <a:schemeClr val="tx1"/>
                          </a:solidFill>
                          <a:effectLst/>
                          <a:latin typeface="+mn-lt"/>
                          <a:ea typeface="+mn-ea"/>
                          <a:cs typeface="+mn-cs"/>
                        </a:rPr>
                        <a:t>use accurate grammar, spelling and punctuation.</a:t>
                      </a:r>
                    </a:p>
                  </a:txBody>
                  <a:tcPr/>
                </a:tc>
              </a:tr>
            </a:tbl>
          </a:graphicData>
        </a:graphic>
      </p:graphicFrame>
      <p:sp>
        <p:nvSpPr>
          <p:cNvPr id="3" name="TextBox 2"/>
          <p:cNvSpPr txBox="1"/>
          <p:nvPr/>
        </p:nvSpPr>
        <p:spPr>
          <a:xfrm>
            <a:off x="3559387" y="188641"/>
            <a:ext cx="860721" cy="341919"/>
          </a:xfrm>
          <a:prstGeom prst="rect">
            <a:avLst/>
          </a:prstGeom>
          <a:noFill/>
        </p:spPr>
        <p:txBody>
          <a:bodyPr wrap="square" lIns="64291" tIns="32146" rIns="64291" bIns="32146" rtlCol="0">
            <a:spAutoFit/>
          </a:bodyPr>
          <a:lstStyle/>
          <a:p>
            <a:pPr defTabSz="914400"/>
            <a:r>
              <a:rPr lang="en-GB" b="1" dirty="0">
                <a:solidFill>
                  <a:prstClr val="black"/>
                </a:solidFill>
              </a:rPr>
              <a:t>KS2</a:t>
            </a:r>
            <a:endParaRPr lang="fr-FR" b="1" dirty="0">
              <a:solidFill>
                <a:prstClr val="black"/>
              </a:solidFill>
            </a:endParaRPr>
          </a:p>
        </p:txBody>
      </p:sp>
      <p:sp>
        <p:nvSpPr>
          <p:cNvPr id="6" name="TextBox 5"/>
          <p:cNvSpPr txBox="1"/>
          <p:nvPr/>
        </p:nvSpPr>
        <p:spPr>
          <a:xfrm>
            <a:off x="8268035" y="188641"/>
            <a:ext cx="860721" cy="341919"/>
          </a:xfrm>
          <a:prstGeom prst="rect">
            <a:avLst/>
          </a:prstGeom>
          <a:noFill/>
        </p:spPr>
        <p:txBody>
          <a:bodyPr wrap="square" lIns="64291" tIns="32146" rIns="64291" bIns="32146" rtlCol="0">
            <a:spAutoFit/>
          </a:bodyPr>
          <a:lstStyle/>
          <a:p>
            <a:pPr defTabSz="914400"/>
            <a:r>
              <a:rPr lang="en-GB" b="1" dirty="0">
                <a:solidFill>
                  <a:prstClr val="black"/>
                </a:solidFill>
              </a:rPr>
              <a:t>KS3</a:t>
            </a:r>
            <a:endParaRPr lang="fr-FR" b="1" dirty="0">
              <a:solidFill>
                <a:prstClr val="black"/>
              </a:solidFill>
            </a:endParaRPr>
          </a:p>
        </p:txBody>
      </p:sp>
    </p:spTree>
    <p:extLst>
      <p:ext uri="{BB962C8B-B14F-4D97-AF65-F5344CB8AC3E}">
        <p14:creationId xmlns:p14="http://schemas.microsoft.com/office/powerpoint/2010/main" val="15898332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539" y="404664"/>
            <a:ext cx="8316925" cy="5544616"/>
          </a:xfrm>
          <a:prstGeom prst="rect">
            <a:avLst/>
          </a:prstGeom>
        </p:spPr>
      </p:pic>
      <p:sp>
        <p:nvSpPr>
          <p:cNvPr id="3" name="TextBox 2"/>
          <p:cNvSpPr txBox="1"/>
          <p:nvPr/>
        </p:nvSpPr>
        <p:spPr>
          <a:xfrm>
            <a:off x="395536" y="5926638"/>
            <a:ext cx="8136904" cy="707886"/>
          </a:xfrm>
          <a:prstGeom prst="rect">
            <a:avLst/>
          </a:prstGeom>
          <a:noFill/>
        </p:spPr>
        <p:txBody>
          <a:bodyPr wrap="square" rtlCol="0">
            <a:spAutoFit/>
          </a:bodyPr>
          <a:lstStyle/>
          <a:p>
            <a:r>
              <a:rPr lang="en-GB" sz="4000" b="1" dirty="0" smtClean="0"/>
              <a:t>Word Lens app - iPhone</a:t>
            </a:r>
            <a:endParaRPr lang="fr-FR" sz="4000" b="1" dirty="0"/>
          </a:p>
        </p:txBody>
      </p:sp>
      <p:pic>
        <p:nvPicPr>
          <p:cNvPr id="4" name="Picture 3"/>
          <p:cNvPicPr>
            <a:picLocks noChangeAspect="1"/>
          </p:cNvPicPr>
          <p:nvPr/>
        </p:nvPicPr>
        <p:blipFill>
          <a:blip r:embed="rId4">
            <a:duotone>
              <a:schemeClr val="accent3">
                <a:shade val="45000"/>
                <a:satMod val="135000"/>
              </a:schemeClr>
              <a:prstClr val="white"/>
            </a:duotone>
          </a:blip>
          <a:srcRect/>
          <a:stretch>
            <a:fillRect/>
          </a:stretch>
        </p:blipFill>
        <p:spPr bwMode="auto">
          <a:xfrm>
            <a:off x="8459788" y="6161088"/>
            <a:ext cx="684212" cy="684212"/>
          </a:xfrm>
          <a:prstGeom prst="rect">
            <a:avLst/>
          </a:prstGeom>
          <a:noFill/>
          <a:ln w="9525">
            <a:noFill/>
            <a:miter lim="800000"/>
            <a:headEnd/>
            <a:tailEnd/>
          </a:ln>
        </p:spPr>
      </p:pic>
    </p:spTree>
    <p:extLst>
      <p:ext uri="{BB962C8B-B14F-4D97-AF65-F5344CB8AC3E}">
        <p14:creationId xmlns:p14="http://schemas.microsoft.com/office/powerpoint/2010/main" val="10731097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60647"/>
            <a:ext cx="8570913" cy="551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01774" y="5949280"/>
            <a:ext cx="8477151" cy="584775"/>
          </a:xfrm>
          <a:prstGeom prst="rect">
            <a:avLst/>
          </a:prstGeom>
          <a:noFill/>
        </p:spPr>
        <p:txBody>
          <a:bodyPr wrap="square" rtlCol="0">
            <a:spAutoFit/>
          </a:bodyPr>
          <a:lstStyle/>
          <a:p>
            <a:r>
              <a:rPr lang="en-GB" sz="3200" b="1" dirty="0" smtClean="0"/>
              <a:t>What is the message in this poster?</a:t>
            </a:r>
            <a:endParaRPr lang="fr-FR" sz="3200" b="1" dirty="0"/>
          </a:p>
        </p:txBody>
      </p:sp>
      <p:pic>
        <p:nvPicPr>
          <p:cNvPr id="4" name="Picture 3"/>
          <p:cNvPicPr>
            <a:picLocks noChangeAspect="1"/>
          </p:cNvPicPr>
          <p:nvPr/>
        </p:nvPicPr>
        <p:blipFill>
          <a:blip r:embed="rId4">
            <a:duotone>
              <a:schemeClr val="accent3">
                <a:shade val="45000"/>
                <a:satMod val="135000"/>
              </a:schemeClr>
              <a:prstClr val="white"/>
            </a:duotone>
          </a:blip>
          <a:srcRect/>
          <a:stretch>
            <a:fillRect/>
          </a:stretch>
        </p:blipFill>
        <p:spPr bwMode="auto">
          <a:xfrm>
            <a:off x="8459788" y="6161088"/>
            <a:ext cx="684212" cy="684212"/>
          </a:xfrm>
          <a:prstGeom prst="rect">
            <a:avLst/>
          </a:prstGeom>
          <a:noFill/>
          <a:ln w="9525">
            <a:noFill/>
            <a:miter lim="800000"/>
            <a:headEnd/>
            <a:tailEnd/>
          </a:ln>
        </p:spPr>
      </p:pic>
    </p:spTree>
    <p:extLst>
      <p:ext uri="{BB962C8B-B14F-4D97-AF65-F5344CB8AC3E}">
        <p14:creationId xmlns:p14="http://schemas.microsoft.com/office/powerpoint/2010/main" val="9034300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dirty="0" smtClean="0"/>
              <a:t>Translation can be…</a:t>
            </a:r>
            <a:endParaRPr lang="fr-FR" b="1" dirty="0"/>
          </a:p>
        </p:txBody>
      </p:sp>
      <p:sp>
        <p:nvSpPr>
          <p:cNvPr id="3" name="Content Placeholder 2"/>
          <p:cNvSpPr>
            <a:spLocks noGrp="1"/>
          </p:cNvSpPr>
          <p:nvPr>
            <p:ph idx="1"/>
          </p:nvPr>
        </p:nvSpPr>
        <p:spPr>
          <a:xfrm>
            <a:off x="457200" y="1268760"/>
            <a:ext cx="8229600" cy="4857403"/>
          </a:xfrm>
        </p:spPr>
        <p:txBody>
          <a:bodyPr>
            <a:noAutofit/>
          </a:bodyPr>
          <a:lstStyle/>
          <a:p>
            <a:r>
              <a:rPr lang="en-GB" sz="3600" dirty="0" smtClean="0"/>
              <a:t>a spontaneous reaction to FL text with the question ‘What does this mean?’</a:t>
            </a:r>
          </a:p>
          <a:p>
            <a:r>
              <a:rPr lang="en-GB" sz="3600" dirty="0" smtClean="0"/>
              <a:t>the closest reading of a text</a:t>
            </a:r>
          </a:p>
          <a:p>
            <a:r>
              <a:rPr lang="en-GB" sz="3600" dirty="0" smtClean="0"/>
              <a:t>the exploration of the links between language use and grammar</a:t>
            </a:r>
          </a:p>
          <a:p>
            <a:r>
              <a:rPr lang="en-GB" sz="3600" dirty="0" smtClean="0"/>
              <a:t>mental agility, memory, linguistic precision</a:t>
            </a:r>
          </a:p>
          <a:p>
            <a:r>
              <a:rPr lang="en-GB" sz="3600" dirty="0" smtClean="0"/>
              <a:t>a door to intercultural appreciation</a:t>
            </a:r>
            <a:endParaRPr lang="fr-FR" sz="3600" dirty="0"/>
          </a:p>
        </p:txBody>
      </p:sp>
      <p:pic>
        <p:nvPicPr>
          <p:cNvPr id="4" name="Picture 3"/>
          <p:cNvPicPr>
            <a:picLocks noChangeAspect="1"/>
          </p:cNvPicPr>
          <p:nvPr/>
        </p:nvPicPr>
        <p:blipFill>
          <a:blip r:embed="rId3">
            <a:duotone>
              <a:schemeClr val="accent3">
                <a:shade val="45000"/>
                <a:satMod val="135000"/>
              </a:schemeClr>
              <a:prstClr val="white"/>
            </a:duotone>
          </a:blip>
          <a:srcRect/>
          <a:stretch>
            <a:fillRect/>
          </a:stretch>
        </p:blipFill>
        <p:spPr bwMode="auto">
          <a:xfrm>
            <a:off x="8459788" y="6161088"/>
            <a:ext cx="684212" cy="684212"/>
          </a:xfrm>
          <a:prstGeom prst="rect">
            <a:avLst/>
          </a:prstGeom>
          <a:noFill/>
          <a:ln w="9525">
            <a:noFill/>
            <a:miter lim="800000"/>
            <a:headEnd/>
            <a:tailEnd/>
          </a:ln>
        </p:spPr>
      </p:pic>
    </p:spTree>
    <p:extLst>
      <p:ext uri="{BB962C8B-B14F-4D97-AF65-F5344CB8AC3E}">
        <p14:creationId xmlns:p14="http://schemas.microsoft.com/office/powerpoint/2010/main" val="326137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332656"/>
            <a:ext cx="1714572" cy="369332"/>
          </a:xfrm>
          <a:prstGeom prst="rect">
            <a:avLst/>
          </a:prstGeom>
        </p:spPr>
        <p:txBody>
          <a:bodyPr wrap="none">
            <a:spAutoFit/>
          </a:bodyPr>
          <a:lstStyle/>
          <a:p>
            <a:r>
              <a:rPr lang="en-GB" b="1" dirty="0"/>
              <a:t>Das </a:t>
            </a:r>
            <a:r>
              <a:rPr lang="en-GB" b="1" dirty="0" err="1"/>
              <a:t>ist</a:t>
            </a:r>
            <a:r>
              <a:rPr lang="en-GB" b="1" dirty="0"/>
              <a:t> </a:t>
            </a:r>
            <a:r>
              <a:rPr lang="en-GB" b="1" dirty="0" err="1"/>
              <a:t>Banane</a:t>
            </a:r>
            <a:r>
              <a:rPr lang="en-GB" b="1" dirty="0"/>
              <a:t>! </a:t>
            </a:r>
            <a:endParaRPr lang="fr-FR" dirty="0"/>
          </a:p>
        </p:txBody>
      </p:sp>
      <p:sp>
        <p:nvSpPr>
          <p:cNvPr id="3" name="Rectangle 2"/>
          <p:cNvSpPr/>
          <p:nvPr/>
        </p:nvSpPr>
        <p:spPr>
          <a:xfrm>
            <a:off x="251520" y="1851322"/>
            <a:ext cx="4572000" cy="646331"/>
          </a:xfrm>
          <a:prstGeom prst="rect">
            <a:avLst/>
          </a:prstGeom>
        </p:spPr>
        <p:txBody>
          <a:bodyPr>
            <a:spAutoFit/>
          </a:bodyPr>
          <a:lstStyle/>
          <a:p>
            <a:r>
              <a:rPr lang="en-GB" b="1" dirty="0" err="1" smtClean="0"/>
              <a:t>Ich</a:t>
            </a:r>
            <a:r>
              <a:rPr lang="en-GB" b="1" dirty="0" smtClean="0"/>
              <a:t> bin fix und </a:t>
            </a:r>
            <a:r>
              <a:rPr lang="en-GB" b="1" dirty="0" err="1" smtClean="0"/>
              <a:t>fertig</a:t>
            </a:r>
            <a:r>
              <a:rPr lang="en-GB" b="1" dirty="0" smtClean="0"/>
              <a:t>!</a:t>
            </a:r>
            <a:endParaRPr lang="fr-FR" dirty="0"/>
          </a:p>
          <a:p>
            <a:r>
              <a:rPr lang="en-GB" b="1" dirty="0"/>
              <a:t> </a:t>
            </a:r>
            <a:endParaRPr lang="fr-FR" dirty="0"/>
          </a:p>
        </p:txBody>
      </p:sp>
      <p:sp>
        <p:nvSpPr>
          <p:cNvPr id="4" name="Rectangle 3"/>
          <p:cNvSpPr/>
          <p:nvPr/>
        </p:nvSpPr>
        <p:spPr>
          <a:xfrm>
            <a:off x="413792" y="4223298"/>
            <a:ext cx="4572000" cy="369332"/>
          </a:xfrm>
          <a:prstGeom prst="rect">
            <a:avLst/>
          </a:prstGeom>
        </p:spPr>
        <p:txBody>
          <a:bodyPr>
            <a:spAutoFit/>
          </a:bodyPr>
          <a:lstStyle/>
          <a:p>
            <a:r>
              <a:rPr lang="en-GB" b="1" dirty="0" err="1"/>
              <a:t>Es</a:t>
            </a:r>
            <a:r>
              <a:rPr lang="en-GB" b="1" dirty="0"/>
              <a:t> </a:t>
            </a:r>
            <a:r>
              <a:rPr lang="en-GB" b="1" dirty="0" err="1"/>
              <a:t>ist</a:t>
            </a:r>
            <a:r>
              <a:rPr lang="en-GB" b="1" dirty="0"/>
              <a:t> </a:t>
            </a:r>
            <a:r>
              <a:rPr lang="en-GB" b="1" dirty="0" err="1"/>
              <a:t>noch</a:t>
            </a:r>
            <a:r>
              <a:rPr lang="en-GB" b="1" dirty="0"/>
              <a:t> </a:t>
            </a:r>
            <a:r>
              <a:rPr lang="en-GB" b="1" dirty="0" err="1"/>
              <a:t>kein</a:t>
            </a:r>
            <a:r>
              <a:rPr lang="en-GB" b="1" dirty="0"/>
              <a:t> Meister </a:t>
            </a:r>
            <a:r>
              <a:rPr lang="en-GB" b="1" dirty="0" err="1"/>
              <a:t>vom</a:t>
            </a:r>
            <a:r>
              <a:rPr lang="en-GB" b="1" dirty="0"/>
              <a:t> </a:t>
            </a:r>
            <a:r>
              <a:rPr lang="en-GB" b="1" dirty="0" err="1"/>
              <a:t>Himmel</a:t>
            </a:r>
            <a:r>
              <a:rPr lang="en-GB" b="1" dirty="0"/>
              <a:t> </a:t>
            </a:r>
            <a:r>
              <a:rPr lang="en-GB" b="1" dirty="0" err="1"/>
              <a:t>gefallen</a:t>
            </a:r>
            <a:r>
              <a:rPr lang="en-GB" b="1" dirty="0"/>
              <a:t>. </a:t>
            </a:r>
            <a:endParaRPr lang="fr-FR" dirty="0"/>
          </a:p>
        </p:txBody>
      </p:sp>
      <p:sp>
        <p:nvSpPr>
          <p:cNvPr id="6" name="Rectangle 5"/>
          <p:cNvSpPr/>
          <p:nvPr/>
        </p:nvSpPr>
        <p:spPr>
          <a:xfrm>
            <a:off x="2699792" y="2109182"/>
            <a:ext cx="4572000" cy="369332"/>
          </a:xfrm>
          <a:prstGeom prst="rect">
            <a:avLst/>
          </a:prstGeom>
        </p:spPr>
        <p:txBody>
          <a:bodyPr>
            <a:spAutoFit/>
          </a:bodyPr>
          <a:lstStyle/>
          <a:p>
            <a:r>
              <a:rPr lang="en-GB" b="1" dirty="0" err="1" smtClean="0"/>
              <a:t>Lieber</a:t>
            </a:r>
            <a:r>
              <a:rPr lang="en-GB" b="1" dirty="0" smtClean="0"/>
              <a:t> </a:t>
            </a:r>
            <a:r>
              <a:rPr lang="en-GB" b="1" dirty="0" err="1"/>
              <a:t>spät</a:t>
            </a:r>
            <a:r>
              <a:rPr lang="en-GB" b="1" dirty="0"/>
              <a:t> </a:t>
            </a:r>
            <a:r>
              <a:rPr lang="en-GB" b="1" dirty="0" err="1"/>
              <a:t>als</a:t>
            </a:r>
            <a:r>
              <a:rPr lang="en-GB" b="1" dirty="0"/>
              <a:t> </a:t>
            </a:r>
            <a:r>
              <a:rPr lang="en-GB" b="1" dirty="0" err="1"/>
              <a:t>nie</a:t>
            </a:r>
            <a:r>
              <a:rPr lang="en-GB" b="1" dirty="0"/>
              <a:t>.</a:t>
            </a:r>
            <a:r>
              <a:rPr lang="en-GB" dirty="0"/>
              <a:t> (…</a:t>
            </a:r>
            <a:r>
              <a:rPr lang="en-GB" b="1" dirty="0" err="1"/>
              <a:t>aber</a:t>
            </a:r>
            <a:r>
              <a:rPr lang="en-GB" b="1" dirty="0"/>
              <a:t> </a:t>
            </a:r>
            <a:r>
              <a:rPr lang="en-GB" b="1" dirty="0" err="1"/>
              <a:t>lieber</a:t>
            </a:r>
            <a:r>
              <a:rPr lang="en-GB" b="1" dirty="0"/>
              <a:t> </a:t>
            </a:r>
            <a:r>
              <a:rPr lang="en-GB" b="1" dirty="0" err="1"/>
              <a:t>nie</a:t>
            </a:r>
            <a:r>
              <a:rPr lang="en-GB" b="1" dirty="0"/>
              <a:t> </a:t>
            </a:r>
            <a:r>
              <a:rPr lang="en-GB" b="1" dirty="0" err="1"/>
              <a:t>zu</a:t>
            </a:r>
            <a:r>
              <a:rPr lang="en-GB" b="1" dirty="0"/>
              <a:t> </a:t>
            </a:r>
            <a:r>
              <a:rPr lang="en-GB" b="1" dirty="0" err="1"/>
              <a:t>spät</a:t>
            </a:r>
            <a:r>
              <a:rPr lang="en-GB" dirty="0" smtClean="0"/>
              <a:t>)</a:t>
            </a:r>
            <a:endParaRPr lang="fr-FR" dirty="0"/>
          </a:p>
        </p:txBody>
      </p:sp>
      <p:sp>
        <p:nvSpPr>
          <p:cNvPr id="7" name="Rectangle 6"/>
          <p:cNvSpPr/>
          <p:nvPr/>
        </p:nvSpPr>
        <p:spPr>
          <a:xfrm>
            <a:off x="6178255" y="3572641"/>
            <a:ext cx="2187074" cy="369332"/>
          </a:xfrm>
          <a:prstGeom prst="rect">
            <a:avLst/>
          </a:prstGeom>
        </p:spPr>
        <p:txBody>
          <a:bodyPr wrap="none">
            <a:spAutoFit/>
          </a:bodyPr>
          <a:lstStyle/>
          <a:p>
            <a:r>
              <a:rPr lang="en-GB" b="1" dirty="0" smtClean="0"/>
              <a:t>Hast du </a:t>
            </a:r>
            <a:r>
              <a:rPr lang="en-GB" b="1" dirty="0" err="1" smtClean="0"/>
              <a:t>einen</a:t>
            </a:r>
            <a:r>
              <a:rPr lang="en-GB" b="1" dirty="0" smtClean="0"/>
              <a:t> Vogel?</a:t>
            </a:r>
            <a:endParaRPr lang="fr-FR"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630" y="116632"/>
            <a:ext cx="1925960" cy="134817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4248" y="701879"/>
            <a:ext cx="1900157" cy="2285889"/>
          </a:xfrm>
          <a:prstGeom prst="rect">
            <a:avLst/>
          </a:prstGeom>
        </p:spPr>
      </p:pic>
      <p:sp>
        <p:nvSpPr>
          <p:cNvPr id="10" name="Rectangle 9"/>
          <p:cNvSpPr/>
          <p:nvPr/>
        </p:nvSpPr>
        <p:spPr>
          <a:xfrm>
            <a:off x="6084168" y="328965"/>
            <a:ext cx="2686698" cy="369332"/>
          </a:xfrm>
          <a:prstGeom prst="rect">
            <a:avLst/>
          </a:prstGeom>
        </p:spPr>
        <p:txBody>
          <a:bodyPr wrap="none">
            <a:spAutoFit/>
          </a:bodyPr>
          <a:lstStyle/>
          <a:p>
            <a:r>
              <a:rPr lang="en-GB" b="1" dirty="0" err="1"/>
              <a:t>Ich</a:t>
            </a:r>
            <a:r>
              <a:rPr lang="en-GB" b="1" dirty="0"/>
              <a:t> </a:t>
            </a:r>
            <a:r>
              <a:rPr lang="en-GB" b="1" dirty="0" err="1"/>
              <a:t>verstehe</a:t>
            </a:r>
            <a:r>
              <a:rPr lang="en-GB" b="1" dirty="0"/>
              <a:t> </a:t>
            </a:r>
            <a:r>
              <a:rPr lang="en-GB" b="1" dirty="0" err="1"/>
              <a:t>nur</a:t>
            </a:r>
            <a:r>
              <a:rPr lang="en-GB" b="1" dirty="0"/>
              <a:t> </a:t>
            </a:r>
            <a:r>
              <a:rPr lang="en-GB" b="1" dirty="0" err="1"/>
              <a:t>Bahnhof</a:t>
            </a:r>
            <a:r>
              <a:rPr lang="en-GB" b="1" dirty="0"/>
              <a:t>. </a:t>
            </a:r>
            <a:endParaRPr lang="fr-FR" dirty="0"/>
          </a:p>
        </p:txBody>
      </p:sp>
      <p:pic>
        <p:nvPicPr>
          <p:cNvPr id="11" name="Picture 10"/>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1520" y="2077953"/>
            <a:ext cx="1743987" cy="1819629"/>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03015" y="2461208"/>
            <a:ext cx="1441009" cy="1473919"/>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78255" y="4177980"/>
            <a:ext cx="2265040" cy="2265040"/>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49646" y="4592630"/>
            <a:ext cx="2543944" cy="2102729"/>
          </a:xfrm>
          <a:prstGeom prst="rect">
            <a:avLst/>
          </a:prstGeom>
        </p:spPr>
      </p:pic>
    </p:spTree>
    <p:extLst>
      <p:ext uri="{BB962C8B-B14F-4D97-AF65-F5344CB8AC3E}">
        <p14:creationId xmlns:p14="http://schemas.microsoft.com/office/powerpoint/2010/main" val="36699754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reo Werbung 2011 - DEUTSCH GERMAN - YouTube.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524000" y="404664"/>
            <a:ext cx="6096000" cy="3352800"/>
          </a:xfrm>
          <a:prstGeom prst="rect">
            <a:avLst/>
          </a:prstGeom>
        </p:spPr>
      </p:pic>
      <p:sp>
        <p:nvSpPr>
          <p:cNvPr id="3" name="TextBox 2"/>
          <p:cNvSpPr txBox="1"/>
          <p:nvPr/>
        </p:nvSpPr>
        <p:spPr>
          <a:xfrm>
            <a:off x="539552" y="4221088"/>
            <a:ext cx="8280920" cy="1938992"/>
          </a:xfrm>
          <a:prstGeom prst="rect">
            <a:avLst/>
          </a:prstGeom>
          <a:noFill/>
        </p:spPr>
        <p:txBody>
          <a:bodyPr wrap="square" rtlCol="0">
            <a:spAutoFit/>
          </a:bodyPr>
          <a:lstStyle/>
          <a:p>
            <a:r>
              <a:rPr lang="en-GB" sz="2400" dirty="0" err="1" smtClean="0"/>
              <a:t>Ich</a:t>
            </a:r>
            <a:r>
              <a:rPr lang="en-GB" sz="2400" dirty="0" smtClean="0"/>
              <a:t> </a:t>
            </a:r>
            <a:r>
              <a:rPr lang="en-GB" sz="2400" dirty="0" err="1" smtClean="0"/>
              <a:t>zeig</a:t>
            </a:r>
            <a:r>
              <a:rPr lang="en-GB" sz="2400" dirty="0" smtClean="0"/>
              <a:t>’ </a:t>
            </a:r>
            <a:r>
              <a:rPr lang="en-GB" sz="2400" dirty="0" err="1" smtClean="0"/>
              <a:t>dir</a:t>
            </a:r>
            <a:r>
              <a:rPr lang="en-GB" sz="2400" dirty="0" smtClean="0"/>
              <a:t> </a:t>
            </a:r>
            <a:r>
              <a:rPr lang="en-GB" sz="2400" dirty="0" err="1" smtClean="0"/>
              <a:t>jetzt</a:t>
            </a:r>
            <a:r>
              <a:rPr lang="en-GB" sz="2400" dirty="0" smtClean="0"/>
              <a:t> mal </a:t>
            </a:r>
            <a:r>
              <a:rPr lang="en-GB" sz="2400" dirty="0" err="1" smtClean="0"/>
              <a:t>wie</a:t>
            </a:r>
            <a:r>
              <a:rPr lang="en-GB" sz="2400" dirty="0" smtClean="0"/>
              <a:t> man </a:t>
            </a:r>
            <a:r>
              <a:rPr lang="en-GB" sz="2400" dirty="0" err="1" smtClean="0"/>
              <a:t>einen</a:t>
            </a:r>
            <a:r>
              <a:rPr lang="en-GB" sz="2400" dirty="0" smtClean="0"/>
              <a:t> </a:t>
            </a:r>
            <a:r>
              <a:rPr lang="en-GB" sz="2400" dirty="0" err="1" smtClean="0"/>
              <a:t>Oreokeks</a:t>
            </a:r>
            <a:r>
              <a:rPr lang="en-GB" sz="2400" dirty="0" smtClean="0"/>
              <a:t> </a:t>
            </a:r>
            <a:r>
              <a:rPr lang="en-GB" sz="2400" dirty="0" err="1" smtClean="0"/>
              <a:t>isst</a:t>
            </a:r>
            <a:r>
              <a:rPr lang="en-GB" sz="2400" dirty="0" smtClean="0"/>
              <a:t>.  </a:t>
            </a:r>
            <a:r>
              <a:rPr lang="en-GB" sz="2400" dirty="0" err="1" smtClean="0"/>
              <a:t>Zuerst</a:t>
            </a:r>
            <a:r>
              <a:rPr lang="en-GB" sz="2400" dirty="0" smtClean="0"/>
              <a:t> </a:t>
            </a:r>
            <a:r>
              <a:rPr lang="en-GB" sz="2400" dirty="0" err="1" smtClean="0"/>
              <a:t>drehst</a:t>
            </a:r>
            <a:r>
              <a:rPr lang="en-GB" sz="2400" dirty="0" smtClean="0"/>
              <a:t> du </a:t>
            </a:r>
            <a:r>
              <a:rPr lang="en-GB" sz="2400" dirty="0" err="1" smtClean="0"/>
              <a:t>ihn</a:t>
            </a:r>
            <a:r>
              <a:rPr lang="en-GB" sz="2400" dirty="0" smtClean="0"/>
              <a:t> auf.  Und </a:t>
            </a:r>
            <a:r>
              <a:rPr lang="en-GB" sz="2400" dirty="0" err="1" smtClean="0"/>
              <a:t>leckst</a:t>
            </a:r>
            <a:r>
              <a:rPr lang="en-GB" sz="2400" dirty="0" smtClean="0"/>
              <a:t> du </a:t>
            </a:r>
            <a:r>
              <a:rPr lang="en-GB" sz="2400" dirty="0" err="1" smtClean="0"/>
              <a:t>ihn</a:t>
            </a:r>
            <a:r>
              <a:rPr lang="en-GB" sz="2400" dirty="0" smtClean="0"/>
              <a:t> ab.  </a:t>
            </a:r>
            <a:r>
              <a:rPr lang="en-GB" sz="2400" dirty="0" err="1" smtClean="0"/>
              <a:t>Dann</a:t>
            </a:r>
            <a:r>
              <a:rPr lang="en-GB" sz="2400" dirty="0" smtClean="0"/>
              <a:t> </a:t>
            </a:r>
            <a:r>
              <a:rPr lang="en-GB" sz="2400" dirty="0" err="1" smtClean="0"/>
              <a:t>tauchst</a:t>
            </a:r>
            <a:r>
              <a:rPr lang="en-GB" sz="2400" dirty="0" smtClean="0"/>
              <a:t> du </a:t>
            </a:r>
            <a:r>
              <a:rPr lang="en-GB" sz="2400" dirty="0" err="1" smtClean="0"/>
              <a:t>ihn</a:t>
            </a:r>
            <a:r>
              <a:rPr lang="en-GB" sz="2400" dirty="0" smtClean="0"/>
              <a:t> </a:t>
            </a:r>
            <a:r>
              <a:rPr lang="en-GB" sz="2400" dirty="0" err="1" smtClean="0"/>
              <a:t>ein</a:t>
            </a:r>
            <a:r>
              <a:rPr lang="en-GB" sz="2400" dirty="0" smtClean="0"/>
              <a:t>.  </a:t>
            </a:r>
            <a:r>
              <a:rPr lang="en-GB" sz="2400" dirty="0" err="1" smtClean="0"/>
              <a:t>Mmm</a:t>
            </a:r>
            <a:r>
              <a:rPr lang="en-GB" sz="2400" dirty="0" smtClean="0"/>
              <a:t>!  Mama </a:t>
            </a:r>
            <a:r>
              <a:rPr lang="en-GB" sz="2400" dirty="0" err="1" smtClean="0"/>
              <a:t>sagt</a:t>
            </a:r>
            <a:r>
              <a:rPr lang="en-GB" sz="2400" dirty="0" smtClean="0"/>
              <a:t>, </a:t>
            </a:r>
            <a:r>
              <a:rPr lang="en-GB" sz="2400" dirty="0" err="1" smtClean="0"/>
              <a:t>dass</a:t>
            </a:r>
            <a:r>
              <a:rPr lang="en-GB" sz="2400" dirty="0" smtClean="0"/>
              <a:t> </a:t>
            </a:r>
            <a:r>
              <a:rPr lang="en-GB" sz="2400" dirty="0" err="1" smtClean="0"/>
              <a:t>Hunde</a:t>
            </a:r>
            <a:r>
              <a:rPr lang="en-GB" sz="2400" dirty="0" smtClean="0"/>
              <a:t> </a:t>
            </a:r>
            <a:r>
              <a:rPr lang="en-GB" sz="2400" dirty="0" err="1" smtClean="0"/>
              <a:t>keine</a:t>
            </a:r>
            <a:r>
              <a:rPr lang="en-GB" sz="2400" dirty="0" smtClean="0"/>
              <a:t> </a:t>
            </a:r>
            <a:r>
              <a:rPr lang="en-GB" sz="2400" dirty="0" err="1" smtClean="0"/>
              <a:t>Kekse</a:t>
            </a:r>
            <a:r>
              <a:rPr lang="en-GB" sz="2400" dirty="0" smtClean="0"/>
              <a:t> </a:t>
            </a:r>
            <a:r>
              <a:rPr lang="en-GB" sz="2400" dirty="0" err="1" smtClean="0"/>
              <a:t>essen</a:t>
            </a:r>
            <a:r>
              <a:rPr lang="en-GB" sz="2400" dirty="0" smtClean="0"/>
              <a:t> </a:t>
            </a:r>
            <a:r>
              <a:rPr lang="en-GB" sz="2400" dirty="0" err="1" smtClean="0"/>
              <a:t>sollen</a:t>
            </a:r>
            <a:r>
              <a:rPr lang="en-GB" sz="2400" dirty="0" smtClean="0"/>
              <a:t>, also muss </a:t>
            </a:r>
            <a:r>
              <a:rPr lang="en-GB" sz="2400" dirty="0" err="1" smtClean="0"/>
              <a:t>ich</a:t>
            </a:r>
            <a:r>
              <a:rPr lang="en-GB" sz="2400" dirty="0" smtClean="0"/>
              <a:t> </a:t>
            </a:r>
            <a:r>
              <a:rPr lang="en-GB" sz="2400" dirty="0" err="1" smtClean="0"/>
              <a:t>deinen</a:t>
            </a:r>
            <a:r>
              <a:rPr lang="en-GB" sz="2400" dirty="0" smtClean="0"/>
              <a:t> </a:t>
            </a:r>
            <a:r>
              <a:rPr lang="en-GB" sz="2400" dirty="0" err="1" smtClean="0"/>
              <a:t>auch</a:t>
            </a:r>
            <a:r>
              <a:rPr lang="en-GB" sz="2400" dirty="0" smtClean="0"/>
              <a:t> </a:t>
            </a:r>
            <a:r>
              <a:rPr lang="en-GB" sz="2400" dirty="0" err="1" smtClean="0"/>
              <a:t>noch</a:t>
            </a:r>
            <a:r>
              <a:rPr lang="en-GB" sz="2400" dirty="0" smtClean="0"/>
              <a:t> </a:t>
            </a:r>
            <a:r>
              <a:rPr lang="en-GB" sz="2400" dirty="0" err="1" smtClean="0"/>
              <a:t>essen</a:t>
            </a:r>
            <a:r>
              <a:rPr lang="en-GB" sz="2400" dirty="0" smtClean="0"/>
              <a:t>.  Mach </a:t>
            </a:r>
            <a:r>
              <a:rPr lang="en-GB" sz="2400" dirty="0" err="1" smtClean="0"/>
              <a:t>dir</a:t>
            </a:r>
            <a:r>
              <a:rPr lang="en-GB" sz="2400" dirty="0" smtClean="0"/>
              <a:t> </a:t>
            </a:r>
            <a:r>
              <a:rPr lang="en-GB" sz="2400" dirty="0" err="1" smtClean="0"/>
              <a:t>nichts</a:t>
            </a:r>
            <a:r>
              <a:rPr lang="en-GB" sz="2400" dirty="0" smtClean="0"/>
              <a:t> </a:t>
            </a:r>
            <a:r>
              <a:rPr lang="en-GB" sz="2400" dirty="0" err="1" smtClean="0"/>
              <a:t>draus</a:t>
            </a:r>
            <a:r>
              <a:rPr lang="en-GB" sz="2400" dirty="0" smtClean="0"/>
              <a:t>, Charlie…</a:t>
            </a:r>
            <a:endParaRPr lang="fr-FR" sz="2400" dirty="0"/>
          </a:p>
        </p:txBody>
      </p:sp>
      <p:pic>
        <p:nvPicPr>
          <p:cNvPr id="4" name="Picture 3"/>
          <p:cNvPicPr>
            <a:picLocks noChangeAspect="1"/>
          </p:cNvPicPr>
          <p:nvPr/>
        </p:nvPicPr>
        <p:blipFill>
          <a:blip r:embed="rId6">
            <a:duotone>
              <a:schemeClr val="accent3">
                <a:shade val="45000"/>
                <a:satMod val="135000"/>
              </a:schemeClr>
              <a:prstClr val="white"/>
            </a:duotone>
          </a:blip>
          <a:srcRect/>
          <a:stretch>
            <a:fillRect/>
          </a:stretch>
        </p:blipFill>
        <p:spPr bwMode="auto">
          <a:xfrm>
            <a:off x="8459788" y="6161088"/>
            <a:ext cx="684212" cy="684212"/>
          </a:xfrm>
          <a:prstGeom prst="rect">
            <a:avLst/>
          </a:prstGeom>
          <a:noFill/>
          <a:ln w="9525">
            <a:noFill/>
            <a:miter lim="800000"/>
            <a:headEnd/>
            <a:tailEnd/>
          </a:ln>
        </p:spPr>
      </p:pic>
    </p:spTree>
    <p:extLst>
      <p:ext uri="{BB962C8B-B14F-4D97-AF65-F5344CB8AC3E}">
        <p14:creationId xmlns:p14="http://schemas.microsoft.com/office/powerpoint/2010/main" val="186038813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2" y="620688"/>
            <a:ext cx="6030670" cy="4824536"/>
          </a:xfrm>
          <a:prstGeom prst="rect">
            <a:avLst/>
          </a:prstGeom>
        </p:spPr>
      </p:pic>
      <p:sp>
        <p:nvSpPr>
          <p:cNvPr id="3" name="TextBox 2"/>
          <p:cNvSpPr txBox="1"/>
          <p:nvPr/>
        </p:nvSpPr>
        <p:spPr>
          <a:xfrm>
            <a:off x="539552" y="5661248"/>
            <a:ext cx="8136904" cy="923330"/>
          </a:xfrm>
          <a:prstGeom prst="rect">
            <a:avLst/>
          </a:prstGeom>
          <a:noFill/>
        </p:spPr>
        <p:txBody>
          <a:bodyPr wrap="square" rtlCol="0">
            <a:spAutoFit/>
          </a:bodyPr>
          <a:lstStyle/>
          <a:p>
            <a:pPr algn="ctr"/>
            <a:r>
              <a:rPr lang="en-GB" sz="5400" b="1" dirty="0" smtClean="0"/>
              <a:t>Translation into the FL</a:t>
            </a:r>
            <a:endParaRPr lang="fr-FR" sz="5400" b="1" dirty="0"/>
          </a:p>
        </p:txBody>
      </p:sp>
    </p:spTree>
    <p:extLst>
      <p:ext uri="{BB962C8B-B14F-4D97-AF65-F5344CB8AC3E}">
        <p14:creationId xmlns:p14="http://schemas.microsoft.com/office/powerpoint/2010/main" val="25961435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Lustige Mercedes Werbung - YouTube.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619672" y="1052736"/>
            <a:ext cx="6120680" cy="4590510"/>
          </a:xfrm>
          <a:prstGeom prst="rect">
            <a:avLst/>
          </a:prstGeom>
        </p:spPr>
      </p:pic>
      <p:sp>
        <p:nvSpPr>
          <p:cNvPr id="3" name="TextBox 2"/>
          <p:cNvSpPr txBox="1"/>
          <p:nvPr/>
        </p:nvSpPr>
        <p:spPr>
          <a:xfrm>
            <a:off x="246498" y="116632"/>
            <a:ext cx="8136904" cy="769441"/>
          </a:xfrm>
          <a:prstGeom prst="rect">
            <a:avLst/>
          </a:prstGeom>
          <a:noFill/>
        </p:spPr>
        <p:txBody>
          <a:bodyPr wrap="square" rtlCol="0">
            <a:spAutoFit/>
          </a:bodyPr>
          <a:lstStyle/>
          <a:p>
            <a:r>
              <a:rPr lang="en-GB" sz="4400" b="1" dirty="0" smtClean="0"/>
              <a:t>Direct translation - </a:t>
            </a:r>
            <a:r>
              <a:rPr lang="en-GB" sz="4400" b="1" i="1" dirty="0" smtClean="0"/>
              <a:t>adapted</a:t>
            </a:r>
            <a:endParaRPr lang="fr-FR" sz="4400" b="1" i="1" dirty="0"/>
          </a:p>
        </p:txBody>
      </p:sp>
    </p:spTree>
    <p:extLst>
      <p:ext uri="{BB962C8B-B14F-4D97-AF65-F5344CB8AC3E}">
        <p14:creationId xmlns:p14="http://schemas.microsoft.com/office/powerpoint/2010/main" val="168476988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1"/>
          <p:cNvSpPr txBox="1">
            <a:spLocks noChangeArrowheads="1"/>
          </p:cNvSpPr>
          <p:nvPr/>
        </p:nvSpPr>
        <p:spPr bwMode="auto">
          <a:xfrm>
            <a:off x="107504" y="1405626"/>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sz="2000" dirty="0" smtClean="0">
                <a:latin typeface="+mn-lt"/>
                <a:cs typeface="Times New Roman" pitchFamily="18" charset="0"/>
              </a:rPr>
              <a:t>1 ___  ___ gusta </a:t>
            </a:r>
            <a:r>
              <a:rPr lang="es-ES" sz="2000" dirty="0">
                <a:latin typeface="+mn-lt"/>
                <a:cs typeface="Times New Roman" pitchFamily="18" charset="0"/>
              </a:rPr>
              <a:t>viajar en avión porque </a:t>
            </a:r>
            <a:r>
              <a:rPr lang="es-ES" sz="2000" dirty="0" smtClean="0">
                <a:latin typeface="+mn-lt"/>
                <a:cs typeface="Times New Roman" pitchFamily="18" charset="0"/>
              </a:rPr>
              <a:t>_________ </a:t>
            </a:r>
            <a:r>
              <a:rPr lang="es-ES" sz="2000" dirty="0">
                <a:latin typeface="+mn-lt"/>
                <a:cs typeface="Times New Roman" pitchFamily="18" charset="0"/>
              </a:rPr>
              <a:t>me hace vomitar y además es </a:t>
            </a:r>
            <a:r>
              <a:rPr lang="es-ES" sz="2000" dirty="0" smtClean="0">
                <a:latin typeface="+mn-lt"/>
                <a:cs typeface="Times New Roman" pitchFamily="18" charset="0"/>
              </a:rPr>
              <a:t>_________  ____________.</a:t>
            </a:r>
            <a:endParaRPr lang="es-ES" sz="2000" dirty="0">
              <a:latin typeface="+mn-lt"/>
              <a:cs typeface="Times New Roman" pitchFamily="18" charset="0"/>
            </a:endParaRPr>
          </a:p>
        </p:txBody>
      </p:sp>
      <p:sp>
        <p:nvSpPr>
          <p:cNvPr id="7172" name="TextBox 4"/>
          <p:cNvSpPr txBox="1">
            <a:spLocks noChangeArrowheads="1"/>
          </p:cNvSpPr>
          <p:nvPr/>
        </p:nvSpPr>
        <p:spPr bwMode="auto">
          <a:xfrm>
            <a:off x="179388" y="3029381"/>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sz="2000" dirty="0" smtClean="0">
                <a:latin typeface="+mn-lt"/>
                <a:cs typeface="Times New Roman" pitchFamily="18" charset="0"/>
              </a:rPr>
              <a:t>2  _________  ___  ______ __________viajar </a:t>
            </a:r>
            <a:r>
              <a:rPr lang="es-ES" sz="2000" dirty="0">
                <a:latin typeface="+mn-lt"/>
                <a:cs typeface="Times New Roman" pitchFamily="18" charset="0"/>
              </a:rPr>
              <a:t>en autocar, </a:t>
            </a:r>
            <a:r>
              <a:rPr lang="es-ES" sz="2000" dirty="0" smtClean="0">
                <a:latin typeface="+mn-lt"/>
                <a:cs typeface="Times New Roman" pitchFamily="18" charset="0"/>
              </a:rPr>
              <a:t>____  _____ _______ e </a:t>
            </a:r>
            <a:r>
              <a:rPr lang="es-ES" sz="2000" dirty="0">
                <a:latin typeface="+mn-lt"/>
                <a:cs typeface="Times New Roman" pitchFamily="18" charset="0"/>
              </a:rPr>
              <a:t>incómodo, </a:t>
            </a:r>
            <a:r>
              <a:rPr lang="es-ES" sz="2000" dirty="0" smtClean="0">
                <a:latin typeface="+mn-lt"/>
                <a:cs typeface="Times New Roman" pitchFamily="18" charset="0"/>
              </a:rPr>
              <a:t>así que _________ </a:t>
            </a:r>
            <a:r>
              <a:rPr lang="es-ES" sz="2000" dirty="0">
                <a:latin typeface="+mn-lt"/>
                <a:cs typeface="Times New Roman" pitchFamily="18" charset="0"/>
              </a:rPr>
              <a:t>el tren.</a:t>
            </a:r>
          </a:p>
        </p:txBody>
      </p:sp>
      <p:sp>
        <p:nvSpPr>
          <p:cNvPr id="7174" name="TextBox 6"/>
          <p:cNvSpPr txBox="1">
            <a:spLocks noChangeArrowheads="1"/>
          </p:cNvSpPr>
          <p:nvPr/>
        </p:nvSpPr>
        <p:spPr bwMode="auto">
          <a:xfrm>
            <a:off x="180528" y="4685565"/>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sz="2000" dirty="0" smtClean="0">
                <a:latin typeface="+mn-lt"/>
                <a:cs typeface="Times New Roman" pitchFamily="18" charset="0"/>
              </a:rPr>
              <a:t>3  Para </a:t>
            </a:r>
            <a:r>
              <a:rPr lang="es-ES" sz="2000" dirty="0">
                <a:latin typeface="+mn-lt"/>
                <a:cs typeface="Times New Roman" pitchFamily="18" charset="0"/>
              </a:rPr>
              <a:t>mí lo </a:t>
            </a:r>
            <a:r>
              <a:rPr lang="es-ES" sz="2000" dirty="0" smtClean="0">
                <a:latin typeface="+mn-lt"/>
                <a:cs typeface="Times New Roman" pitchFamily="18" charset="0"/>
              </a:rPr>
              <a:t>______es </a:t>
            </a:r>
            <a:r>
              <a:rPr lang="es-ES" sz="2000" dirty="0">
                <a:latin typeface="+mn-lt"/>
                <a:cs typeface="Times New Roman" pitchFamily="18" charset="0"/>
              </a:rPr>
              <a:t>el </a:t>
            </a:r>
            <a:r>
              <a:rPr lang="es-ES" sz="2000" dirty="0" smtClean="0">
                <a:latin typeface="+mn-lt"/>
                <a:cs typeface="Times New Roman" pitchFamily="18" charset="0"/>
              </a:rPr>
              <a:t>________ </a:t>
            </a:r>
            <a:r>
              <a:rPr lang="es-ES" sz="2000" dirty="0">
                <a:latin typeface="+mn-lt"/>
                <a:cs typeface="Times New Roman" pitchFamily="18" charset="0"/>
              </a:rPr>
              <a:t>porque es </a:t>
            </a:r>
            <a:r>
              <a:rPr lang="es-ES" sz="2000" dirty="0" smtClean="0">
                <a:latin typeface="+mn-lt"/>
                <a:cs typeface="Times New Roman" pitchFamily="18" charset="0"/>
              </a:rPr>
              <a:t>_____  </a:t>
            </a:r>
            <a:r>
              <a:rPr lang="es-ES" sz="2000" dirty="0">
                <a:latin typeface="+mn-lt"/>
                <a:cs typeface="Times New Roman" pitchFamily="18" charset="0"/>
              </a:rPr>
              <a:t>rápido y es </a:t>
            </a:r>
            <a:r>
              <a:rPr lang="es-ES" sz="2000" dirty="0" smtClean="0">
                <a:latin typeface="+mn-lt"/>
                <a:cs typeface="Times New Roman" pitchFamily="18" charset="0"/>
              </a:rPr>
              <a:t>__________emocionante.</a:t>
            </a:r>
            <a:endParaRPr lang="es-ES" sz="2000" dirty="0">
              <a:latin typeface="+mn-lt"/>
              <a:cs typeface="Times New Roman" pitchFamily="18" charset="0"/>
            </a:endParaRPr>
          </a:p>
        </p:txBody>
      </p:sp>
      <p:sp>
        <p:nvSpPr>
          <p:cNvPr id="18" name="TextBox 1"/>
          <p:cNvSpPr txBox="1">
            <a:spLocks noChangeArrowheads="1"/>
          </p:cNvSpPr>
          <p:nvPr/>
        </p:nvSpPr>
        <p:spPr bwMode="auto">
          <a:xfrm>
            <a:off x="107504" y="2237293"/>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sz="2000" dirty="0" smtClean="0">
                <a:latin typeface="+mn-lt"/>
                <a:cs typeface="Times New Roman" pitchFamily="18" charset="0"/>
              </a:rPr>
              <a:t>1  I </a:t>
            </a:r>
            <a:r>
              <a:rPr lang="es-ES" sz="2000" dirty="0" err="1" smtClean="0">
                <a:latin typeface="+mn-lt"/>
                <a:cs typeface="Times New Roman" pitchFamily="18" charset="0"/>
              </a:rPr>
              <a:t>don’t</a:t>
            </a:r>
            <a:r>
              <a:rPr lang="es-ES" sz="2000" dirty="0" smtClean="0">
                <a:latin typeface="+mn-lt"/>
                <a:cs typeface="Times New Roman" pitchFamily="18" charset="0"/>
              </a:rPr>
              <a:t> _______ _________ ___ ______ _______ </a:t>
            </a:r>
            <a:r>
              <a:rPr lang="es-ES" sz="2000" dirty="0" err="1" smtClean="0">
                <a:latin typeface="+mn-lt"/>
                <a:cs typeface="Times New Roman" pitchFamily="18" charset="0"/>
              </a:rPr>
              <a:t>sometimes</a:t>
            </a:r>
            <a:r>
              <a:rPr lang="es-ES" sz="2000" dirty="0" smtClean="0">
                <a:latin typeface="+mn-lt"/>
                <a:cs typeface="Times New Roman" pitchFamily="18" charset="0"/>
              </a:rPr>
              <a:t> </a:t>
            </a:r>
            <a:r>
              <a:rPr lang="es-ES" sz="2000" dirty="0" err="1" smtClean="0">
                <a:latin typeface="+mn-lt"/>
                <a:cs typeface="Times New Roman" pitchFamily="18" charset="0"/>
              </a:rPr>
              <a:t>it</a:t>
            </a:r>
            <a:r>
              <a:rPr lang="es-ES" sz="2000" dirty="0" smtClean="0">
                <a:latin typeface="+mn-lt"/>
                <a:cs typeface="Times New Roman" pitchFamily="18" charset="0"/>
              </a:rPr>
              <a:t> </a:t>
            </a:r>
            <a:r>
              <a:rPr lang="es-ES" sz="2000" dirty="0" err="1" smtClean="0">
                <a:latin typeface="+mn-lt"/>
                <a:cs typeface="Times New Roman" pitchFamily="18" charset="0"/>
              </a:rPr>
              <a:t>makes</a:t>
            </a:r>
            <a:r>
              <a:rPr lang="es-ES" sz="2000" dirty="0" smtClean="0">
                <a:latin typeface="+mn-lt"/>
                <a:cs typeface="Times New Roman" pitchFamily="18" charset="0"/>
              </a:rPr>
              <a:t> me </a:t>
            </a:r>
            <a:r>
              <a:rPr lang="es-ES" sz="2000" dirty="0" err="1" smtClean="0">
                <a:latin typeface="+mn-lt"/>
                <a:cs typeface="Times New Roman" pitchFamily="18" charset="0"/>
              </a:rPr>
              <a:t>sick</a:t>
            </a:r>
            <a:r>
              <a:rPr lang="es-ES" sz="2000" dirty="0" smtClean="0">
                <a:latin typeface="+mn-lt"/>
                <a:cs typeface="Times New Roman" pitchFamily="18" charset="0"/>
              </a:rPr>
              <a:t> and </a:t>
            </a:r>
            <a:r>
              <a:rPr lang="es-ES" sz="2000" dirty="0" err="1" smtClean="0">
                <a:latin typeface="+mn-lt"/>
                <a:cs typeface="Times New Roman" pitchFamily="18" charset="0"/>
              </a:rPr>
              <a:t>what’s</a:t>
            </a:r>
            <a:r>
              <a:rPr lang="es-ES" sz="2000" dirty="0" smtClean="0">
                <a:latin typeface="+mn-lt"/>
                <a:cs typeface="Times New Roman" pitchFamily="18" charset="0"/>
              </a:rPr>
              <a:t> more </a:t>
            </a:r>
            <a:r>
              <a:rPr lang="es-ES" sz="2000" dirty="0" err="1" smtClean="0">
                <a:latin typeface="+mn-lt"/>
                <a:cs typeface="Times New Roman" pitchFamily="18" charset="0"/>
              </a:rPr>
              <a:t>it’s</a:t>
            </a:r>
            <a:r>
              <a:rPr lang="es-ES" sz="2000" dirty="0" smtClean="0">
                <a:latin typeface="+mn-lt"/>
                <a:cs typeface="Times New Roman" pitchFamily="18" charset="0"/>
              </a:rPr>
              <a:t> </a:t>
            </a:r>
            <a:r>
              <a:rPr lang="es-ES" sz="2000" dirty="0" err="1" smtClean="0">
                <a:latin typeface="+mn-lt"/>
                <a:cs typeface="Times New Roman" pitchFamily="18" charset="0"/>
              </a:rPr>
              <a:t>very</a:t>
            </a:r>
            <a:r>
              <a:rPr lang="es-ES" sz="2000" dirty="0" smtClean="0">
                <a:latin typeface="+mn-lt"/>
                <a:cs typeface="Times New Roman" pitchFamily="18" charset="0"/>
              </a:rPr>
              <a:t> </a:t>
            </a:r>
            <a:r>
              <a:rPr lang="es-ES" sz="2000" dirty="0" err="1" smtClean="0">
                <a:latin typeface="+mn-lt"/>
                <a:cs typeface="Times New Roman" pitchFamily="18" charset="0"/>
              </a:rPr>
              <a:t>uncomfortable</a:t>
            </a:r>
            <a:r>
              <a:rPr lang="es-ES" sz="2000" dirty="0" smtClean="0">
                <a:latin typeface="+mn-lt"/>
                <a:cs typeface="Times New Roman" pitchFamily="18" charset="0"/>
              </a:rPr>
              <a:t>.</a:t>
            </a:r>
            <a:endParaRPr lang="es-ES" sz="2000" dirty="0">
              <a:latin typeface="+mn-lt"/>
              <a:cs typeface="Times New Roman" pitchFamily="18" charset="0"/>
            </a:endParaRPr>
          </a:p>
        </p:txBody>
      </p:sp>
      <p:sp>
        <p:nvSpPr>
          <p:cNvPr id="19" name="TextBox 4"/>
          <p:cNvSpPr txBox="1">
            <a:spLocks noChangeArrowheads="1"/>
          </p:cNvSpPr>
          <p:nvPr/>
        </p:nvSpPr>
        <p:spPr bwMode="auto">
          <a:xfrm>
            <a:off x="180528" y="3821469"/>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sz="2000" dirty="0" smtClean="0">
                <a:latin typeface="+mn-lt"/>
                <a:cs typeface="Times New Roman" pitchFamily="18" charset="0"/>
              </a:rPr>
              <a:t>2  </a:t>
            </a:r>
            <a:r>
              <a:rPr lang="es-ES" sz="2000" dirty="0" err="1" smtClean="0">
                <a:latin typeface="+mn-lt"/>
                <a:cs typeface="Times New Roman" pitchFamily="18" charset="0"/>
              </a:rPr>
              <a:t>Although</a:t>
            </a:r>
            <a:r>
              <a:rPr lang="es-ES" sz="2000" dirty="0" smtClean="0">
                <a:latin typeface="+mn-lt"/>
                <a:cs typeface="Times New Roman" pitchFamily="18" charset="0"/>
              </a:rPr>
              <a:t> </a:t>
            </a:r>
            <a:r>
              <a:rPr lang="es-ES" sz="2000" dirty="0" err="1" smtClean="0">
                <a:latin typeface="+mn-lt"/>
                <a:cs typeface="Times New Roman" pitchFamily="18" charset="0"/>
              </a:rPr>
              <a:t>it’s</a:t>
            </a:r>
            <a:r>
              <a:rPr lang="es-ES" sz="2000" dirty="0" smtClean="0">
                <a:latin typeface="+mn-lt"/>
                <a:cs typeface="Times New Roman" pitchFamily="18" charset="0"/>
              </a:rPr>
              <a:t> </a:t>
            </a:r>
            <a:r>
              <a:rPr lang="es-ES" sz="2000" dirty="0" err="1" smtClean="0">
                <a:latin typeface="+mn-lt"/>
                <a:cs typeface="Times New Roman" pitchFamily="18" charset="0"/>
              </a:rPr>
              <a:t>cheaper</a:t>
            </a:r>
            <a:r>
              <a:rPr lang="es-ES" sz="2000" dirty="0" smtClean="0">
                <a:latin typeface="+mn-lt"/>
                <a:cs typeface="Times New Roman" pitchFamily="18" charset="0"/>
              </a:rPr>
              <a:t>  ______  ____ _______, </a:t>
            </a:r>
            <a:r>
              <a:rPr lang="es-ES" sz="2000" dirty="0" err="1" smtClean="0">
                <a:latin typeface="+mn-lt"/>
                <a:cs typeface="Times New Roman" pitchFamily="18" charset="0"/>
              </a:rPr>
              <a:t>it</a:t>
            </a:r>
            <a:r>
              <a:rPr lang="es-ES" sz="2000" dirty="0" smtClean="0">
                <a:latin typeface="+mn-lt"/>
                <a:cs typeface="Times New Roman" pitchFamily="18" charset="0"/>
              </a:rPr>
              <a:t> </a:t>
            </a:r>
            <a:r>
              <a:rPr lang="es-ES" sz="2000" dirty="0" err="1" smtClean="0">
                <a:latin typeface="+mn-lt"/>
                <a:cs typeface="Times New Roman" pitchFamily="18" charset="0"/>
              </a:rPr>
              <a:t>is</a:t>
            </a:r>
            <a:r>
              <a:rPr lang="es-ES" sz="2000" dirty="0" smtClean="0">
                <a:latin typeface="+mn-lt"/>
                <a:cs typeface="Times New Roman" pitchFamily="18" charset="0"/>
              </a:rPr>
              <a:t> </a:t>
            </a:r>
            <a:r>
              <a:rPr lang="es-ES" sz="2000" dirty="0" err="1" smtClean="0">
                <a:latin typeface="+mn-lt"/>
                <a:cs typeface="Times New Roman" pitchFamily="18" charset="0"/>
              </a:rPr>
              <a:t>very</a:t>
            </a:r>
            <a:r>
              <a:rPr lang="es-ES" sz="2000" dirty="0" smtClean="0">
                <a:latin typeface="+mn-lt"/>
                <a:cs typeface="Times New Roman" pitchFamily="18" charset="0"/>
              </a:rPr>
              <a:t> </a:t>
            </a:r>
            <a:r>
              <a:rPr lang="es-ES" sz="2000" dirty="0" err="1" smtClean="0">
                <a:latin typeface="+mn-lt"/>
                <a:cs typeface="Times New Roman" pitchFamily="18" charset="0"/>
              </a:rPr>
              <a:t>boring</a:t>
            </a:r>
            <a:r>
              <a:rPr lang="es-ES" sz="2000" dirty="0" smtClean="0">
                <a:latin typeface="+mn-lt"/>
                <a:cs typeface="Times New Roman" pitchFamily="18" charset="0"/>
              </a:rPr>
              <a:t> _______ and </a:t>
            </a:r>
            <a:r>
              <a:rPr lang="es-ES" sz="2000" dirty="0" err="1" smtClean="0">
                <a:latin typeface="+mn-lt"/>
                <a:cs typeface="Times New Roman" pitchFamily="18" charset="0"/>
              </a:rPr>
              <a:t>uncomfortable</a:t>
            </a:r>
            <a:r>
              <a:rPr lang="es-ES" sz="2000" dirty="0" smtClean="0">
                <a:latin typeface="+mn-lt"/>
                <a:cs typeface="Times New Roman" pitchFamily="18" charset="0"/>
              </a:rPr>
              <a:t>, _____ I </a:t>
            </a:r>
            <a:r>
              <a:rPr lang="es-ES" sz="2000" dirty="0" err="1" smtClean="0">
                <a:latin typeface="+mn-lt"/>
                <a:cs typeface="Times New Roman" pitchFamily="18" charset="0"/>
              </a:rPr>
              <a:t>prefer</a:t>
            </a:r>
            <a:r>
              <a:rPr lang="es-ES" sz="2000" dirty="0" smtClean="0">
                <a:latin typeface="+mn-lt"/>
                <a:cs typeface="Times New Roman" pitchFamily="18" charset="0"/>
              </a:rPr>
              <a:t> </a:t>
            </a:r>
            <a:r>
              <a:rPr lang="es-ES" sz="2000" dirty="0" err="1" smtClean="0">
                <a:latin typeface="+mn-lt"/>
                <a:cs typeface="Times New Roman" pitchFamily="18" charset="0"/>
              </a:rPr>
              <a:t>the</a:t>
            </a:r>
            <a:r>
              <a:rPr lang="es-ES" sz="2000" dirty="0" smtClean="0">
                <a:latin typeface="+mn-lt"/>
                <a:cs typeface="Times New Roman" pitchFamily="18" charset="0"/>
              </a:rPr>
              <a:t> </a:t>
            </a:r>
            <a:r>
              <a:rPr lang="es-ES" sz="2000" dirty="0" err="1" smtClean="0">
                <a:latin typeface="+mn-lt"/>
                <a:cs typeface="Times New Roman" pitchFamily="18" charset="0"/>
              </a:rPr>
              <a:t>train</a:t>
            </a:r>
            <a:r>
              <a:rPr lang="es-ES" sz="2000" dirty="0" smtClean="0">
                <a:latin typeface="+mn-lt"/>
                <a:cs typeface="Times New Roman" pitchFamily="18" charset="0"/>
              </a:rPr>
              <a:t>.</a:t>
            </a:r>
            <a:endParaRPr lang="es-ES" sz="2000" dirty="0">
              <a:latin typeface="+mn-lt"/>
              <a:cs typeface="Times New Roman" pitchFamily="18" charset="0"/>
            </a:endParaRPr>
          </a:p>
        </p:txBody>
      </p:sp>
      <p:sp>
        <p:nvSpPr>
          <p:cNvPr id="20" name="TextBox 6"/>
          <p:cNvSpPr txBox="1">
            <a:spLocks noChangeArrowheads="1"/>
          </p:cNvSpPr>
          <p:nvPr/>
        </p:nvSpPr>
        <p:spPr bwMode="auto">
          <a:xfrm>
            <a:off x="180528" y="5549661"/>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sz="2000" dirty="0" smtClean="0">
                <a:latin typeface="+mn-lt"/>
                <a:cs typeface="Times New Roman" pitchFamily="18" charset="0"/>
              </a:rPr>
              <a:t>3  _____ _____  ____ </a:t>
            </a:r>
            <a:r>
              <a:rPr lang="es-ES" sz="2000" dirty="0" err="1" smtClean="0">
                <a:latin typeface="+mn-lt"/>
                <a:cs typeface="Times New Roman" pitchFamily="18" charset="0"/>
              </a:rPr>
              <a:t>best</a:t>
            </a:r>
            <a:r>
              <a:rPr lang="es-ES" sz="2000" dirty="0" smtClean="0">
                <a:latin typeface="+mn-lt"/>
                <a:cs typeface="Times New Roman" pitchFamily="18" charset="0"/>
              </a:rPr>
              <a:t> </a:t>
            </a:r>
            <a:r>
              <a:rPr lang="es-ES" sz="2000" dirty="0" err="1" smtClean="0">
                <a:latin typeface="+mn-lt"/>
                <a:cs typeface="Times New Roman" pitchFamily="18" charset="0"/>
              </a:rPr>
              <a:t>is</a:t>
            </a:r>
            <a:r>
              <a:rPr lang="es-ES" sz="2000" dirty="0" smtClean="0">
                <a:latin typeface="+mn-lt"/>
                <a:cs typeface="Times New Roman" pitchFamily="18" charset="0"/>
              </a:rPr>
              <a:t> </a:t>
            </a:r>
            <a:r>
              <a:rPr lang="es-ES" sz="2000" dirty="0" err="1" smtClean="0">
                <a:latin typeface="+mn-lt"/>
                <a:cs typeface="Times New Roman" pitchFamily="18" charset="0"/>
              </a:rPr>
              <a:t>the</a:t>
            </a:r>
            <a:r>
              <a:rPr lang="es-ES" sz="2000" dirty="0" smtClean="0">
                <a:latin typeface="+mn-lt"/>
                <a:cs typeface="Times New Roman" pitchFamily="18" charset="0"/>
              </a:rPr>
              <a:t> </a:t>
            </a:r>
            <a:r>
              <a:rPr lang="es-ES" sz="2000" dirty="0" err="1" smtClean="0">
                <a:latin typeface="+mn-lt"/>
                <a:cs typeface="Times New Roman" pitchFamily="18" charset="0"/>
              </a:rPr>
              <a:t>plane</a:t>
            </a:r>
            <a:r>
              <a:rPr lang="es-ES" sz="2000" dirty="0" smtClean="0">
                <a:latin typeface="+mn-lt"/>
                <a:cs typeface="Times New Roman" pitchFamily="18" charset="0"/>
              </a:rPr>
              <a:t> </a:t>
            </a:r>
            <a:r>
              <a:rPr lang="es-ES" sz="2000" dirty="0" err="1" smtClean="0">
                <a:latin typeface="+mn-lt"/>
                <a:cs typeface="Times New Roman" pitchFamily="18" charset="0"/>
              </a:rPr>
              <a:t>because</a:t>
            </a:r>
            <a:r>
              <a:rPr lang="es-ES" sz="2000" dirty="0" smtClean="0">
                <a:latin typeface="+mn-lt"/>
                <a:cs typeface="Times New Roman" pitchFamily="18" charset="0"/>
              </a:rPr>
              <a:t> </a:t>
            </a:r>
            <a:r>
              <a:rPr lang="es-ES" sz="2000" dirty="0" err="1" smtClean="0">
                <a:latin typeface="+mn-lt"/>
                <a:cs typeface="Times New Roman" pitchFamily="18" charset="0"/>
              </a:rPr>
              <a:t>it’s</a:t>
            </a:r>
            <a:r>
              <a:rPr lang="es-ES" sz="2000" dirty="0" smtClean="0">
                <a:latin typeface="+mn-lt"/>
                <a:cs typeface="Times New Roman" pitchFamily="18" charset="0"/>
              </a:rPr>
              <a:t> </a:t>
            </a:r>
            <a:r>
              <a:rPr lang="es-ES" sz="2000" dirty="0" err="1" smtClean="0">
                <a:latin typeface="+mn-lt"/>
                <a:cs typeface="Times New Roman" pitchFamily="18" charset="0"/>
              </a:rPr>
              <a:t>very</a:t>
            </a:r>
            <a:r>
              <a:rPr lang="es-ES" sz="2000" dirty="0" smtClean="0">
                <a:latin typeface="+mn-lt"/>
                <a:cs typeface="Times New Roman" pitchFamily="18" charset="0"/>
              </a:rPr>
              <a:t> ______ and quite ____________.</a:t>
            </a:r>
            <a:endParaRPr lang="es-ES" sz="2000" dirty="0">
              <a:latin typeface="+mn-lt"/>
              <a:cs typeface="Times New Roman" pitchFamily="18" charset="0"/>
            </a:endParaRPr>
          </a:p>
        </p:txBody>
      </p:sp>
      <p:sp>
        <p:nvSpPr>
          <p:cNvPr id="2" name="Rectangle 1"/>
          <p:cNvSpPr/>
          <p:nvPr/>
        </p:nvSpPr>
        <p:spPr>
          <a:xfrm>
            <a:off x="107504" y="3029382"/>
            <a:ext cx="8856984" cy="14999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p:nvSpPr>
        <p:spPr>
          <a:xfrm>
            <a:off x="107504" y="1445206"/>
            <a:ext cx="8856984" cy="14999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p:cNvSpPr/>
          <p:nvPr/>
        </p:nvSpPr>
        <p:spPr>
          <a:xfrm>
            <a:off x="107504" y="4613557"/>
            <a:ext cx="8856984" cy="16957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TextBox 15"/>
          <p:cNvSpPr txBox="1"/>
          <p:nvPr/>
        </p:nvSpPr>
        <p:spPr>
          <a:xfrm>
            <a:off x="246498" y="116632"/>
            <a:ext cx="8136904" cy="769441"/>
          </a:xfrm>
          <a:prstGeom prst="rect">
            <a:avLst/>
          </a:prstGeom>
          <a:noFill/>
        </p:spPr>
        <p:txBody>
          <a:bodyPr wrap="square" rtlCol="0">
            <a:spAutoFit/>
          </a:bodyPr>
          <a:lstStyle/>
          <a:p>
            <a:r>
              <a:rPr lang="en-GB" sz="4400" b="1" dirty="0" smtClean="0"/>
              <a:t>Parallel translation - </a:t>
            </a:r>
            <a:r>
              <a:rPr lang="en-GB" sz="4400" b="1" i="1" dirty="0" smtClean="0"/>
              <a:t>adapted</a:t>
            </a:r>
            <a:endParaRPr lang="fr-FR" sz="4400" b="1" i="1" dirty="0"/>
          </a:p>
        </p:txBody>
      </p:sp>
    </p:spTree>
    <p:extLst>
      <p:ext uri="{BB962C8B-B14F-4D97-AF65-F5344CB8AC3E}">
        <p14:creationId xmlns:p14="http://schemas.microsoft.com/office/powerpoint/2010/main" val="5848719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96" y="4005064"/>
            <a:ext cx="6048672" cy="2862322"/>
          </a:xfrm>
          <a:prstGeom prst="rect">
            <a:avLst/>
          </a:prstGeom>
        </p:spPr>
        <p:txBody>
          <a:bodyPr wrap="square">
            <a:spAutoFit/>
          </a:bodyPr>
          <a:lstStyle/>
          <a:p>
            <a:pPr marL="285750" indent="-285750">
              <a:lnSpc>
                <a:spcPct val="200000"/>
              </a:lnSpc>
              <a:buFont typeface="Arial" pitchFamily="34" charset="0"/>
              <a:buChar char="•"/>
            </a:pPr>
            <a:r>
              <a:rPr lang="es-ES" dirty="0" smtClean="0">
                <a:cs typeface="Calibri"/>
              </a:rPr>
              <a:t>  </a:t>
            </a:r>
            <a:r>
              <a:rPr lang="es-ES" dirty="0">
                <a:cs typeface="Calibri"/>
              </a:rPr>
              <a:t>¿Qué experiencia tienes del mundo laboral?</a:t>
            </a:r>
            <a:endParaRPr lang="es-ES" dirty="0" smtClean="0"/>
          </a:p>
          <a:p>
            <a:pPr marL="285750" indent="-285750">
              <a:lnSpc>
                <a:spcPct val="200000"/>
              </a:lnSpc>
              <a:buFont typeface="Arial" pitchFamily="34" charset="0"/>
              <a:buChar char="•"/>
            </a:pPr>
            <a:r>
              <a:rPr lang="es-ES" dirty="0" smtClean="0"/>
              <a:t>¿Dónde hiciste tus prácticas?</a:t>
            </a:r>
          </a:p>
          <a:p>
            <a:pPr marL="285750" indent="-285750">
              <a:lnSpc>
                <a:spcPct val="200000"/>
              </a:lnSpc>
              <a:buFont typeface="Arial" pitchFamily="34" charset="0"/>
              <a:buChar char="•"/>
            </a:pPr>
            <a:r>
              <a:rPr lang="es-ES" dirty="0" smtClean="0"/>
              <a:t> ¿Cuánto tiempo duraron las prácticas?</a:t>
            </a:r>
          </a:p>
          <a:p>
            <a:pPr marL="285750" indent="-285750">
              <a:lnSpc>
                <a:spcPct val="200000"/>
              </a:lnSpc>
              <a:buFont typeface="Arial" pitchFamily="34" charset="0"/>
              <a:buChar char="•"/>
            </a:pPr>
            <a:r>
              <a:rPr lang="es-ES" dirty="0" smtClean="0"/>
              <a:t> ¿Cómo ibas a tu lugar de trabajo?</a:t>
            </a:r>
            <a:r>
              <a:rPr lang="en-GB" dirty="0" smtClean="0"/>
              <a:t> </a:t>
            </a:r>
          </a:p>
          <a:p>
            <a:pPr marL="285750" indent="-285750">
              <a:lnSpc>
                <a:spcPct val="200000"/>
              </a:lnSpc>
              <a:buFont typeface="Arial" pitchFamily="34" charset="0"/>
              <a:buChar char="•"/>
            </a:pPr>
            <a:r>
              <a:rPr lang="en-GB" dirty="0" smtClean="0">
                <a:cs typeface="Calibri"/>
              </a:rPr>
              <a:t>¿</a:t>
            </a:r>
            <a:r>
              <a:rPr lang="en-GB" dirty="0" err="1">
                <a:cs typeface="Calibri"/>
              </a:rPr>
              <a:t>Te</a:t>
            </a:r>
            <a:r>
              <a:rPr lang="en-GB" dirty="0">
                <a:cs typeface="Calibri"/>
              </a:rPr>
              <a:t> </a:t>
            </a:r>
            <a:r>
              <a:rPr lang="en-GB" dirty="0" err="1">
                <a:cs typeface="Calibri"/>
              </a:rPr>
              <a:t>gustaron</a:t>
            </a:r>
            <a:r>
              <a:rPr lang="en-GB" dirty="0">
                <a:cs typeface="Calibri"/>
              </a:rPr>
              <a:t> </a:t>
            </a:r>
            <a:r>
              <a:rPr lang="en-GB" dirty="0" err="1">
                <a:cs typeface="Calibri"/>
              </a:rPr>
              <a:t>las</a:t>
            </a:r>
            <a:r>
              <a:rPr lang="en-GB" dirty="0">
                <a:cs typeface="Calibri"/>
              </a:rPr>
              <a:t> </a:t>
            </a:r>
            <a:r>
              <a:rPr lang="en-GB" dirty="0" err="1">
                <a:cs typeface="Calibri"/>
              </a:rPr>
              <a:t>prácticas</a:t>
            </a:r>
            <a:r>
              <a:rPr lang="en-GB" dirty="0">
                <a:cs typeface="Calibri"/>
              </a:rPr>
              <a:t>?</a:t>
            </a:r>
            <a:endParaRPr lang="fr-FR" dirty="0"/>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7" y="1273351"/>
            <a:ext cx="3606233" cy="284995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rot="20670282">
            <a:off x="5015817" y="2848057"/>
            <a:ext cx="3644369" cy="923330"/>
          </a:xfrm>
          <a:prstGeom prst="rect">
            <a:avLst/>
          </a:prstGeom>
          <a:noFill/>
        </p:spPr>
        <p:txBody>
          <a:bodyPr wrap="square" rtlCol="0">
            <a:spAutoFit/>
          </a:bodyPr>
          <a:lstStyle/>
          <a:p>
            <a:r>
              <a:rPr lang="en-GB" dirty="0" smtClean="0"/>
              <a:t/>
            </a:r>
            <a:br>
              <a:rPr lang="en-GB" dirty="0" smtClean="0"/>
            </a:br>
            <a:r>
              <a:rPr lang="en-GB" sz="3600" dirty="0" smtClean="0"/>
              <a:t>What did you do?</a:t>
            </a:r>
            <a:endParaRPr lang="fr-FR" sz="3600" dirty="0"/>
          </a:p>
        </p:txBody>
      </p:sp>
      <p:sp>
        <p:nvSpPr>
          <p:cNvPr id="5" name="TextBox 4"/>
          <p:cNvSpPr txBox="1"/>
          <p:nvPr/>
        </p:nvSpPr>
        <p:spPr>
          <a:xfrm rot="1495085">
            <a:off x="5361837" y="1916357"/>
            <a:ext cx="2952328" cy="923330"/>
          </a:xfrm>
          <a:prstGeom prst="rect">
            <a:avLst/>
          </a:prstGeom>
          <a:noFill/>
        </p:spPr>
        <p:txBody>
          <a:bodyPr wrap="square" rtlCol="0">
            <a:spAutoFit/>
          </a:bodyPr>
          <a:lstStyle/>
          <a:p>
            <a:r>
              <a:rPr lang="en-GB" dirty="0" smtClean="0"/>
              <a:t/>
            </a:r>
            <a:br>
              <a:rPr lang="en-GB" dirty="0" smtClean="0"/>
            </a:br>
            <a:r>
              <a:rPr lang="en-GB" sz="3600" dirty="0" smtClean="0"/>
              <a:t>Where?</a:t>
            </a:r>
            <a:endParaRPr lang="fr-FR" sz="3600" dirty="0"/>
          </a:p>
        </p:txBody>
      </p:sp>
      <p:sp>
        <p:nvSpPr>
          <p:cNvPr id="6" name="TextBox 5"/>
          <p:cNvSpPr txBox="1"/>
          <p:nvPr/>
        </p:nvSpPr>
        <p:spPr>
          <a:xfrm rot="20424121">
            <a:off x="4031598" y="811685"/>
            <a:ext cx="2952328" cy="923330"/>
          </a:xfrm>
          <a:prstGeom prst="rect">
            <a:avLst/>
          </a:prstGeom>
          <a:noFill/>
        </p:spPr>
        <p:txBody>
          <a:bodyPr wrap="square" rtlCol="0">
            <a:spAutoFit/>
          </a:bodyPr>
          <a:lstStyle/>
          <a:p>
            <a:r>
              <a:rPr lang="en-GB" dirty="0" smtClean="0"/>
              <a:t/>
            </a:r>
            <a:br>
              <a:rPr lang="en-GB" dirty="0" smtClean="0"/>
            </a:br>
            <a:r>
              <a:rPr lang="en-GB" sz="3600" dirty="0" smtClean="0"/>
              <a:t>When?</a:t>
            </a:r>
            <a:endParaRPr lang="fr-FR" sz="3600" dirty="0"/>
          </a:p>
        </p:txBody>
      </p:sp>
      <p:sp>
        <p:nvSpPr>
          <p:cNvPr id="7" name="TextBox 6"/>
          <p:cNvSpPr txBox="1"/>
          <p:nvPr/>
        </p:nvSpPr>
        <p:spPr>
          <a:xfrm rot="1264085">
            <a:off x="4029545" y="2482368"/>
            <a:ext cx="2952328" cy="923330"/>
          </a:xfrm>
          <a:prstGeom prst="rect">
            <a:avLst/>
          </a:prstGeom>
          <a:noFill/>
        </p:spPr>
        <p:txBody>
          <a:bodyPr wrap="square" rtlCol="0">
            <a:spAutoFit/>
          </a:bodyPr>
          <a:lstStyle/>
          <a:p>
            <a:r>
              <a:rPr lang="en-GB" dirty="0" smtClean="0"/>
              <a:t/>
            </a:r>
            <a:br>
              <a:rPr lang="en-GB" dirty="0" smtClean="0"/>
            </a:br>
            <a:r>
              <a:rPr lang="en-GB" sz="3600" dirty="0" smtClean="0"/>
              <a:t>How long?</a:t>
            </a:r>
            <a:endParaRPr lang="fr-FR" sz="3600" dirty="0"/>
          </a:p>
        </p:txBody>
      </p:sp>
      <p:sp>
        <p:nvSpPr>
          <p:cNvPr id="8" name="TextBox 7"/>
          <p:cNvSpPr txBox="1"/>
          <p:nvPr/>
        </p:nvSpPr>
        <p:spPr>
          <a:xfrm rot="371232">
            <a:off x="5905469" y="4139247"/>
            <a:ext cx="4387790" cy="923330"/>
          </a:xfrm>
          <a:prstGeom prst="rect">
            <a:avLst/>
          </a:prstGeom>
          <a:noFill/>
        </p:spPr>
        <p:txBody>
          <a:bodyPr wrap="square" rtlCol="0">
            <a:spAutoFit/>
          </a:bodyPr>
          <a:lstStyle/>
          <a:p>
            <a:r>
              <a:rPr lang="en-GB" dirty="0" smtClean="0"/>
              <a:t/>
            </a:r>
            <a:br>
              <a:rPr lang="en-GB" dirty="0" smtClean="0"/>
            </a:br>
            <a:r>
              <a:rPr lang="en-GB" sz="3600" dirty="0" smtClean="0"/>
              <a:t>How get there?</a:t>
            </a:r>
            <a:endParaRPr lang="fr-FR" sz="3600" dirty="0"/>
          </a:p>
        </p:txBody>
      </p:sp>
      <p:sp>
        <p:nvSpPr>
          <p:cNvPr id="9" name="TextBox 8"/>
          <p:cNvSpPr txBox="1"/>
          <p:nvPr/>
        </p:nvSpPr>
        <p:spPr>
          <a:xfrm rot="20424121">
            <a:off x="3533643" y="5069300"/>
            <a:ext cx="2952328" cy="923330"/>
          </a:xfrm>
          <a:prstGeom prst="rect">
            <a:avLst/>
          </a:prstGeom>
          <a:noFill/>
        </p:spPr>
        <p:txBody>
          <a:bodyPr wrap="square" rtlCol="0">
            <a:spAutoFit/>
          </a:bodyPr>
          <a:lstStyle/>
          <a:p>
            <a:r>
              <a:rPr lang="en-GB" dirty="0" smtClean="0"/>
              <a:t/>
            </a:r>
            <a:br>
              <a:rPr lang="en-GB" dirty="0" smtClean="0"/>
            </a:br>
            <a:r>
              <a:rPr lang="en-GB" sz="3600" dirty="0" smtClean="0"/>
              <a:t>Start / finish?</a:t>
            </a:r>
            <a:endParaRPr lang="fr-FR" sz="3600" dirty="0"/>
          </a:p>
        </p:txBody>
      </p:sp>
      <p:sp>
        <p:nvSpPr>
          <p:cNvPr id="10" name="TextBox 9"/>
          <p:cNvSpPr txBox="1"/>
          <p:nvPr/>
        </p:nvSpPr>
        <p:spPr>
          <a:xfrm rot="1139337">
            <a:off x="6400918" y="5429519"/>
            <a:ext cx="2952328" cy="923330"/>
          </a:xfrm>
          <a:prstGeom prst="rect">
            <a:avLst/>
          </a:prstGeom>
          <a:noFill/>
        </p:spPr>
        <p:txBody>
          <a:bodyPr wrap="square" rtlCol="0">
            <a:spAutoFit/>
          </a:bodyPr>
          <a:lstStyle/>
          <a:p>
            <a:r>
              <a:rPr lang="en-GB" dirty="0" smtClean="0"/>
              <a:t/>
            </a:r>
            <a:br>
              <a:rPr lang="en-GB" dirty="0" smtClean="0"/>
            </a:br>
            <a:r>
              <a:rPr lang="en-GB" sz="3600" dirty="0" smtClean="0"/>
              <a:t>Good / bad?</a:t>
            </a:r>
            <a:endParaRPr lang="fr-FR" sz="3600" dirty="0"/>
          </a:p>
        </p:txBody>
      </p:sp>
      <p:sp>
        <p:nvSpPr>
          <p:cNvPr id="11" name="TextBox 10"/>
          <p:cNvSpPr txBox="1"/>
          <p:nvPr/>
        </p:nvSpPr>
        <p:spPr>
          <a:xfrm>
            <a:off x="5134068" y="5722309"/>
            <a:ext cx="2952328" cy="923330"/>
          </a:xfrm>
          <a:prstGeom prst="rect">
            <a:avLst/>
          </a:prstGeom>
          <a:noFill/>
        </p:spPr>
        <p:txBody>
          <a:bodyPr wrap="square" rtlCol="0">
            <a:spAutoFit/>
          </a:bodyPr>
          <a:lstStyle/>
          <a:p>
            <a:r>
              <a:rPr lang="en-GB" dirty="0" smtClean="0"/>
              <a:t/>
            </a:r>
            <a:br>
              <a:rPr lang="en-GB" dirty="0" smtClean="0"/>
            </a:br>
            <a:r>
              <a:rPr lang="en-GB" sz="3600" dirty="0"/>
              <a:t>P</a:t>
            </a:r>
            <a:r>
              <a:rPr lang="en-GB" sz="3600" dirty="0" smtClean="0"/>
              <a:t>eople?</a:t>
            </a:r>
            <a:endParaRPr lang="fr-FR" sz="3600" dirty="0"/>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9813" y="258760"/>
            <a:ext cx="2014538" cy="1547813"/>
          </a:xfrm>
          <a:prstGeom prst="rect">
            <a:avLst/>
          </a:prstGeom>
        </p:spPr>
      </p:pic>
      <p:sp>
        <p:nvSpPr>
          <p:cNvPr id="13" name="TextBox 12"/>
          <p:cNvSpPr txBox="1"/>
          <p:nvPr/>
        </p:nvSpPr>
        <p:spPr>
          <a:xfrm>
            <a:off x="246498" y="116632"/>
            <a:ext cx="8136904" cy="769441"/>
          </a:xfrm>
          <a:prstGeom prst="rect">
            <a:avLst/>
          </a:prstGeom>
          <a:noFill/>
        </p:spPr>
        <p:txBody>
          <a:bodyPr wrap="square" rtlCol="0">
            <a:spAutoFit/>
          </a:bodyPr>
          <a:lstStyle/>
          <a:p>
            <a:r>
              <a:rPr lang="en-GB" sz="4400" b="1" dirty="0" smtClean="0"/>
              <a:t>Bridging the gap - </a:t>
            </a:r>
            <a:r>
              <a:rPr lang="en-GB" sz="4400" b="1" i="1" dirty="0" smtClean="0"/>
              <a:t>adapted</a:t>
            </a:r>
            <a:endParaRPr lang="fr-FR" sz="4400" b="1" i="1" dirty="0"/>
          </a:p>
        </p:txBody>
      </p:sp>
    </p:spTree>
    <p:extLst>
      <p:ext uri="{BB962C8B-B14F-4D97-AF65-F5344CB8AC3E}">
        <p14:creationId xmlns:p14="http://schemas.microsoft.com/office/powerpoint/2010/main" val="27790540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Arrow Connector 17"/>
          <p:cNvCxnSpPr>
            <a:endCxn id="7" idx="2"/>
          </p:cNvCxnSpPr>
          <p:nvPr/>
        </p:nvCxnSpPr>
        <p:spPr>
          <a:xfrm flipH="1" flipV="1">
            <a:off x="2771800" y="1916832"/>
            <a:ext cx="2967971" cy="1804392"/>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6" idx="3"/>
          </p:cNvCxnSpPr>
          <p:nvPr/>
        </p:nvCxnSpPr>
        <p:spPr>
          <a:xfrm flipH="1" flipV="1">
            <a:off x="3191072" y="3568824"/>
            <a:ext cx="2548699" cy="152400"/>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5" idx="0"/>
          </p:cNvCxnSpPr>
          <p:nvPr/>
        </p:nvCxnSpPr>
        <p:spPr>
          <a:xfrm flipH="1">
            <a:off x="3687797" y="3721224"/>
            <a:ext cx="2051974" cy="1255948"/>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4" idx="0"/>
          </p:cNvCxnSpPr>
          <p:nvPr/>
        </p:nvCxnSpPr>
        <p:spPr>
          <a:xfrm>
            <a:off x="5739771" y="3721224"/>
            <a:ext cx="1557282" cy="1003920"/>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endCxn id="3" idx="2"/>
          </p:cNvCxnSpPr>
          <p:nvPr/>
        </p:nvCxnSpPr>
        <p:spPr>
          <a:xfrm flipV="1">
            <a:off x="5587371" y="2132112"/>
            <a:ext cx="1540913" cy="1436712"/>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3679159" y="2704728"/>
            <a:ext cx="3816424" cy="1728192"/>
          </a:xfrm>
          <a:prstGeom prst="ellipse">
            <a:avLst/>
          </a:prstGeom>
          <a:solidFill>
            <a:srgbClr val="92D05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002060"/>
                </a:solidFill>
              </a:rPr>
              <a:t>Writing / Composition strategies</a:t>
            </a:r>
            <a:endParaRPr lang="fr-FR" sz="2800" b="1" dirty="0">
              <a:solidFill>
                <a:srgbClr val="002060"/>
              </a:solidFill>
            </a:endParaRPr>
          </a:p>
        </p:txBody>
      </p:sp>
      <p:sp>
        <p:nvSpPr>
          <p:cNvPr id="3" name="Rounded Rectangle 2"/>
          <p:cNvSpPr/>
          <p:nvPr/>
        </p:nvSpPr>
        <p:spPr>
          <a:xfrm>
            <a:off x="5940152" y="835968"/>
            <a:ext cx="2376264" cy="1296144"/>
          </a:xfrm>
          <a:prstGeom prst="roundRect">
            <a:avLst/>
          </a:prstGeom>
          <a:solidFill>
            <a:schemeClr val="accent3">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002060"/>
                </a:solidFill>
              </a:rPr>
              <a:t>Re-combining set phrases</a:t>
            </a:r>
            <a:endParaRPr lang="fr-FR" sz="2800" b="1" dirty="0">
              <a:solidFill>
                <a:srgbClr val="002060"/>
              </a:solidFill>
            </a:endParaRPr>
          </a:p>
        </p:txBody>
      </p:sp>
      <p:sp>
        <p:nvSpPr>
          <p:cNvPr id="4" name="Rounded Rectangle 3"/>
          <p:cNvSpPr/>
          <p:nvPr/>
        </p:nvSpPr>
        <p:spPr>
          <a:xfrm>
            <a:off x="5940152" y="4725144"/>
            <a:ext cx="2713801" cy="1368152"/>
          </a:xfrm>
          <a:prstGeom prst="roundRect">
            <a:avLst/>
          </a:prstGeom>
          <a:solidFill>
            <a:schemeClr val="accent3">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002060"/>
                </a:solidFill>
              </a:rPr>
              <a:t>Re-structuring set phrases</a:t>
            </a:r>
            <a:endParaRPr lang="fr-FR" sz="2800" b="1" dirty="0">
              <a:solidFill>
                <a:srgbClr val="002060"/>
              </a:solidFill>
            </a:endParaRPr>
          </a:p>
        </p:txBody>
      </p:sp>
      <p:sp>
        <p:nvSpPr>
          <p:cNvPr id="5" name="Rounded Rectangle 4"/>
          <p:cNvSpPr/>
          <p:nvPr/>
        </p:nvSpPr>
        <p:spPr>
          <a:xfrm>
            <a:off x="2139625" y="4977172"/>
            <a:ext cx="3096344" cy="1620180"/>
          </a:xfrm>
          <a:prstGeom prst="roundRect">
            <a:avLst/>
          </a:prstGeom>
          <a:solidFill>
            <a:schemeClr val="accent3">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002060"/>
                </a:solidFill>
              </a:rPr>
              <a:t>Generating via translation </a:t>
            </a:r>
            <a:br>
              <a:rPr lang="en-GB" sz="2800" b="1" dirty="0" smtClean="0">
                <a:solidFill>
                  <a:srgbClr val="002060"/>
                </a:solidFill>
              </a:rPr>
            </a:br>
            <a:r>
              <a:rPr lang="en-GB" sz="2800" b="1" dirty="0" smtClean="0">
                <a:solidFill>
                  <a:srgbClr val="002060"/>
                </a:solidFill>
              </a:rPr>
              <a:t>word for word</a:t>
            </a:r>
            <a:endParaRPr lang="fr-FR" sz="2800" b="1" dirty="0">
              <a:solidFill>
                <a:srgbClr val="002060"/>
              </a:solidFill>
            </a:endParaRPr>
          </a:p>
        </p:txBody>
      </p:sp>
      <p:sp>
        <p:nvSpPr>
          <p:cNvPr id="6" name="Rounded Rectangle 5"/>
          <p:cNvSpPr/>
          <p:nvPr/>
        </p:nvSpPr>
        <p:spPr>
          <a:xfrm>
            <a:off x="238744" y="2844552"/>
            <a:ext cx="2952328" cy="1448544"/>
          </a:xfrm>
          <a:prstGeom prst="roundRect">
            <a:avLst/>
          </a:prstGeom>
          <a:solidFill>
            <a:schemeClr val="accent3">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002060"/>
                </a:solidFill>
              </a:rPr>
              <a:t>Avoiding</a:t>
            </a:r>
            <a:br>
              <a:rPr lang="en-GB" sz="2800" b="1" dirty="0" smtClean="0">
                <a:solidFill>
                  <a:srgbClr val="002060"/>
                </a:solidFill>
              </a:rPr>
            </a:br>
            <a:r>
              <a:rPr lang="en-GB" sz="2800" b="1" dirty="0" smtClean="0">
                <a:solidFill>
                  <a:srgbClr val="002060"/>
                </a:solidFill>
              </a:rPr>
              <a:t>(say something different)</a:t>
            </a:r>
            <a:endParaRPr lang="fr-FR" sz="2800" b="1" dirty="0">
              <a:solidFill>
                <a:srgbClr val="002060"/>
              </a:solidFill>
            </a:endParaRPr>
          </a:p>
        </p:txBody>
      </p:sp>
      <p:sp>
        <p:nvSpPr>
          <p:cNvPr id="7" name="Rounded Rectangle 6"/>
          <p:cNvSpPr/>
          <p:nvPr/>
        </p:nvSpPr>
        <p:spPr>
          <a:xfrm>
            <a:off x="1199238" y="620688"/>
            <a:ext cx="3145124" cy="1296144"/>
          </a:xfrm>
          <a:prstGeom prst="roundRect">
            <a:avLst/>
          </a:prstGeom>
          <a:solidFill>
            <a:schemeClr val="accent3">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002060"/>
                </a:solidFill>
              </a:rPr>
              <a:t>Simplifying ideas to fit own repertoire</a:t>
            </a:r>
            <a:endParaRPr lang="fr-FR" sz="2800" b="1" dirty="0">
              <a:solidFill>
                <a:srgbClr val="002060"/>
              </a:solidFill>
            </a:endParaRPr>
          </a:p>
        </p:txBody>
      </p:sp>
    </p:spTree>
    <p:extLst>
      <p:ext uri="{BB962C8B-B14F-4D97-AF65-F5344CB8AC3E}">
        <p14:creationId xmlns:p14="http://schemas.microsoft.com/office/powerpoint/2010/main" val="35724593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3"/>
          </a:fillRef>
          <a:effectRef idx="1">
            <a:schemeClr val="accent3"/>
          </a:effectRef>
          <a:fontRef idx="minor">
            <a:schemeClr val="lt1"/>
          </a:fontRef>
        </p:style>
        <p:txBody>
          <a:bodyPr/>
          <a:lstStyle/>
          <a:p>
            <a:r>
              <a:rPr lang="en-GB" dirty="0" smtClean="0"/>
              <a:t>Curriculum 2014: no change</a:t>
            </a:r>
            <a:endParaRPr lang="en-GB" dirty="0"/>
          </a:p>
        </p:txBody>
      </p:sp>
      <p:sp>
        <p:nvSpPr>
          <p:cNvPr id="3" name="Content Placeholder 2"/>
          <p:cNvSpPr>
            <a:spLocks noGrp="1"/>
          </p:cNvSpPr>
          <p:nvPr>
            <p:ph idx="1"/>
          </p:nvPr>
        </p:nvSpPr>
        <p:spPr>
          <a:xfrm>
            <a:off x="467544" y="1639341"/>
            <a:ext cx="8229600" cy="4525963"/>
          </a:xfrm>
        </p:spPr>
        <p:txBody>
          <a:bodyPr>
            <a:normAutofit fontScale="92500" lnSpcReduction="20000"/>
          </a:bodyPr>
          <a:lstStyle/>
          <a:p>
            <a:r>
              <a:rPr lang="en-GB" dirty="0" smtClean="0"/>
              <a:t>Phonics</a:t>
            </a:r>
          </a:p>
          <a:p>
            <a:r>
              <a:rPr lang="en-GB" dirty="0" smtClean="0"/>
              <a:t>TL talk (teacher and students)</a:t>
            </a:r>
          </a:p>
          <a:p>
            <a:r>
              <a:rPr lang="en-GB" dirty="0" smtClean="0"/>
              <a:t>Questions</a:t>
            </a:r>
          </a:p>
          <a:p>
            <a:r>
              <a:rPr lang="en-GB" dirty="0" smtClean="0"/>
              <a:t>Spontaneous TL talk</a:t>
            </a:r>
          </a:p>
          <a:p>
            <a:r>
              <a:rPr lang="en-GB" dirty="0" smtClean="0"/>
              <a:t>Memory (use of VAK strategies)</a:t>
            </a:r>
          </a:p>
          <a:p>
            <a:r>
              <a:rPr lang="en-GB" dirty="0" smtClean="0"/>
              <a:t>Vocabulary acquisition</a:t>
            </a:r>
          </a:p>
          <a:p>
            <a:r>
              <a:rPr lang="en-GB" dirty="0" smtClean="0"/>
              <a:t>Listening, speaking, reading and writing</a:t>
            </a:r>
          </a:p>
          <a:p>
            <a:r>
              <a:rPr lang="en-GB" dirty="0" smtClean="0"/>
              <a:t>Key structures and sentence-building (grammar)</a:t>
            </a:r>
          </a:p>
          <a:p>
            <a:r>
              <a:rPr lang="en-GB" dirty="0" err="1" smtClean="0"/>
              <a:t>AfL</a:t>
            </a:r>
            <a:r>
              <a:rPr lang="en-GB" dirty="0" smtClean="0"/>
              <a:t> – detailed feedback to increase quality of language in writing</a:t>
            </a:r>
            <a:endParaRPr lang="en-GB" dirty="0"/>
          </a:p>
        </p:txBody>
      </p:sp>
      <p:pic>
        <p:nvPicPr>
          <p:cNvPr id="4" name="Picture 3"/>
          <p:cNvPicPr>
            <a:picLocks noChangeAspect="1"/>
          </p:cNvPicPr>
          <p:nvPr/>
        </p:nvPicPr>
        <p:blipFill>
          <a:blip r:embed="rId3">
            <a:duotone>
              <a:schemeClr val="accent3">
                <a:shade val="45000"/>
                <a:satMod val="135000"/>
              </a:schemeClr>
              <a:prstClr val="white"/>
            </a:duotone>
          </a:blip>
          <a:srcRect/>
          <a:stretch>
            <a:fillRect/>
          </a:stretch>
        </p:blipFill>
        <p:spPr bwMode="auto">
          <a:xfrm>
            <a:off x="8459788" y="6161088"/>
            <a:ext cx="684212" cy="684212"/>
          </a:xfrm>
          <a:prstGeom prst="rect">
            <a:avLst/>
          </a:prstGeom>
          <a:noFill/>
          <a:ln w="9525">
            <a:noFill/>
            <a:miter lim="800000"/>
            <a:headEnd/>
            <a:tailEnd/>
          </a:ln>
        </p:spPr>
      </p:pic>
    </p:spTree>
    <p:extLst>
      <p:ext uri="{BB962C8B-B14F-4D97-AF65-F5344CB8AC3E}">
        <p14:creationId xmlns:p14="http://schemas.microsoft.com/office/powerpoint/2010/main" val="4266938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3"/>
          </a:fillRef>
          <a:effectRef idx="1">
            <a:schemeClr val="accent3"/>
          </a:effectRef>
          <a:fontRef idx="minor">
            <a:schemeClr val="lt1"/>
          </a:fontRef>
        </p:style>
        <p:txBody>
          <a:bodyPr/>
          <a:lstStyle/>
          <a:p>
            <a:r>
              <a:rPr lang="en-GB" dirty="0" smtClean="0"/>
              <a:t>Curriculum 2014: </a:t>
            </a:r>
            <a:r>
              <a:rPr lang="en-GB" dirty="0"/>
              <a:t>W</a:t>
            </a:r>
            <a:r>
              <a:rPr lang="en-GB" dirty="0" smtClean="0"/>
              <a:t>hat is new?</a:t>
            </a:r>
            <a:endParaRPr lang="en-GB" dirty="0"/>
          </a:p>
        </p:txBody>
      </p:sp>
      <p:sp>
        <p:nvSpPr>
          <p:cNvPr id="3" name="Content Placeholder 2"/>
          <p:cNvSpPr>
            <a:spLocks noGrp="1"/>
          </p:cNvSpPr>
          <p:nvPr>
            <p:ph idx="1"/>
          </p:nvPr>
        </p:nvSpPr>
        <p:spPr>
          <a:xfrm>
            <a:off x="467544" y="1639341"/>
            <a:ext cx="8229600" cy="4525963"/>
          </a:xfrm>
        </p:spPr>
        <p:txBody>
          <a:bodyPr>
            <a:normAutofit fontScale="85000" lnSpcReduction="10000"/>
          </a:bodyPr>
          <a:lstStyle/>
          <a:p>
            <a:r>
              <a:rPr lang="en-GB" dirty="0" smtClean="0"/>
              <a:t>Formal </a:t>
            </a:r>
            <a:r>
              <a:rPr lang="en-GB" dirty="0"/>
              <a:t>modes of </a:t>
            </a:r>
            <a:r>
              <a:rPr lang="en-GB" dirty="0" smtClean="0"/>
              <a:t>address</a:t>
            </a:r>
          </a:p>
          <a:p>
            <a:r>
              <a:rPr lang="en-GB" dirty="0" smtClean="0"/>
              <a:t>KS2 </a:t>
            </a:r>
            <a:r>
              <a:rPr lang="en-GB" dirty="0"/>
              <a:t>– ability to deduce the meaning of new words inserted into familiar text, and use of </a:t>
            </a:r>
            <a:r>
              <a:rPr lang="en-GB" dirty="0" smtClean="0"/>
              <a:t>dictionary</a:t>
            </a:r>
          </a:p>
          <a:p>
            <a:r>
              <a:rPr lang="en-GB" dirty="0" smtClean="0"/>
              <a:t>Read </a:t>
            </a:r>
            <a:r>
              <a:rPr lang="en-GB" dirty="0"/>
              <a:t>literary texts in the language, such as stories, songs, poems and letters (let’s not forget using film in all this</a:t>
            </a:r>
            <a:r>
              <a:rPr lang="en-GB" dirty="0" smtClean="0"/>
              <a:t>!)</a:t>
            </a:r>
          </a:p>
          <a:p>
            <a:r>
              <a:rPr lang="en-GB" dirty="0" smtClean="0"/>
              <a:t>Translate into English</a:t>
            </a:r>
          </a:p>
          <a:p>
            <a:r>
              <a:rPr lang="en-GB" dirty="0" smtClean="0"/>
              <a:t>Translate </a:t>
            </a:r>
            <a:r>
              <a:rPr lang="en-GB" dirty="0"/>
              <a:t>into the foreign </a:t>
            </a:r>
            <a:r>
              <a:rPr lang="en-GB" dirty="0" smtClean="0"/>
              <a:t>language</a:t>
            </a:r>
          </a:p>
          <a:p>
            <a:r>
              <a:rPr lang="en-GB" dirty="0" smtClean="0"/>
              <a:t>Use </a:t>
            </a:r>
            <a:r>
              <a:rPr lang="en-GB" dirty="0"/>
              <a:t>voices and moods </a:t>
            </a:r>
            <a:r>
              <a:rPr lang="en-GB" dirty="0" smtClean="0"/>
              <a:t>(does this mean passive </a:t>
            </a:r>
            <a:r>
              <a:rPr lang="en-GB" dirty="0"/>
              <a:t>and </a:t>
            </a:r>
            <a:r>
              <a:rPr lang="en-GB" dirty="0" smtClean="0"/>
              <a:t>subjunctive?!)</a:t>
            </a:r>
            <a:endParaRPr lang="en-GB" dirty="0"/>
          </a:p>
        </p:txBody>
      </p:sp>
      <p:pic>
        <p:nvPicPr>
          <p:cNvPr id="4" name="Picture 3"/>
          <p:cNvPicPr>
            <a:picLocks noChangeAspect="1"/>
          </p:cNvPicPr>
          <p:nvPr/>
        </p:nvPicPr>
        <p:blipFill>
          <a:blip r:embed="rId3">
            <a:duotone>
              <a:schemeClr val="accent3">
                <a:shade val="45000"/>
                <a:satMod val="135000"/>
              </a:schemeClr>
              <a:prstClr val="white"/>
            </a:duotone>
          </a:blip>
          <a:srcRect/>
          <a:stretch>
            <a:fillRect/>
          </a:stretch>
        </p:blipFill>
        <p:spPr bwMode="auto">
          <a:xfrm>
            <a:off x="8459788" y="6161088"/>
            <a:ext cx="684212" cy="684212"/>
          </a:xfrm>
          <a:prstGeom prst="rect">
            <a:avLst/>
          </a:prstGeom>
          <a:noFill/>
          <a:ln w="9525">
            <a:noFill/>
            <a:miter lim="800000"/>
            <a:headEnd/>
            <a:tailEnd/>
          </a:ln>
        </p:spPr>
      </p:pic>
    </p:spTree>
    <p:extLst>
      <p:ext uri="{BB962C8B-B14F-4D97-AF65-F5344CB8AC3E}">
        <p14:creationId xmlns:p14="http://schemas.microsoft.com/office/powerpoint/2010/main" val="18342871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asset.jpg"/>
          <p:cNvPicPr>
            <a:picLocks noChangeAspect="1"/>
          </p:cNvPicPr>
          <p:nvPr/>
        </p:nvPicPr>
        <p:blipFill>
          <a:blip r:embed="rId2">
            <a:extLst>
              <a:ext uri="{28A0092B-C50C-407E-A947-70E740481C1C}">
                <a14:useLocalDpi xmlns:a14="http://schemas.microsoft.com/office/drawing/2010/main" val="0"/>
              </a:ext>
            </a:extLst>
          </a:blip>
          <a:srcRect l="5431" r="5431"/>
          <a:stretch>
            <a:fillRect/>
          </a:stretch>
        </p:blipFill>
        <p:spPr bwMode="auto">
          <a:xfrm>
            <a:off x="1714500" y="2504777"/>
            <a:ext cx="5715000" cy="32057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2" descr="G:\WiderProfessionalRoles\Communications\Logos\ProudtobeMemberOfALLMagent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16632"/>
            <a:ext cx="3157735" cy="1698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97695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20876276">
            <a:off x="507813" y="1146390"/>
            <a:ext cx="4572000" cy="2246769"/>
          </a:xfrm>
          <a:prstGeom prst="rect">
            <a:avLst/>
          </a:prstGeom>
        </p:spPr>
        <p:txBody>
          <a:bodyPr>
            <a:spAutoFit/>
          </a:bodyPr>
          <a:lstStyle/>
          <a:p>
            <a:pPr marL="171450" indent="-171450" defTabSz="914400">
              <a:buFont typeface="Wingdings" pitchFamily="2" charset="2"/>
              <a:buChar char="§"/>
            </a:pPr>
            <a:r>
              <a:rPr lang="en-GB" sz="2800" dirty="0">
                <a:solidFill>
                  <a:prstClr val="black"/>
                </a:solidFill>
              </a:rPr>
              <a:t> explore the patterns and sounds of language through songs and rhymes and </a:t>
            </a:r>
            <a:r>
              <a:rPr lang="en-GB" sz="2800" b="1" dirty="0">
                <a:solidFill>
                  <a:prstClr val="black"/>
                </a:solidFill>
              </a:rPr>
              <a:t>link the spelling, sound and meaning of words </a:t>
            </a:r>
          </a:p>
        </p:txBody>
      </p:sp>
      <p:sp>
        <p:nvSpPr>
          <p:cNvPr id="3" name="Rectangle 2"/>
          <p:cNvSpPr/>
          <p:nvPr/>
        </p:nvSpPr>
        <p:spPr>
          <a:xfrm rot="20746334">
            <a:off x="4240032" y="4427772"/>
            <a:ext cx="4572000" cy="1384995"/>
          </a:xfrm>
          <a:prstGeom prst="rect">
            <a:avLst/>
          </a:prstGeom>
        </p:spPr>
        <p:txBody>
          <a:bodyPr>
            <a:spAutoFit/>
          </a:bodyPr>
          <a:lstStyle/>
          <a:p>
            <a:pPr marL="171450" indent="-171450" defTabSz="914400">
              <a:buFont typeface="Wingdings" pitchFamily="2" charset="2"/>
              <a:buChar char="§"/>
            </a:pPr>
            <a:r>
              <a:rPr lang="en-GB" sz="2800" b="1" dirty="0">
                <a:solidFill>
                  <a:prstClr val="black"/>
                </a:solidFill>
              </a:rPr>
              <a:t> transcribe</a:t>
            </a:r>
            <a:r>
              <a:rPr lang="en-GB" sz="2800" dirty="0">
                <a:solidFill>
                  <a:prstClr val="black"/>
                </a:solidFill>
              </a:rPr>
              <a:t> words and short sentences that they hear with increasing accuracy </a:t>
            </a:r>
          </a:p>
        </p:txBody>
      </p:sp>
      <p:sp>
        <p:nvSpPr>
          <p:cNvPr id="4" name="Rectangle 3"/>
          <p:cNvSpPr/>
          <p:nvPr/>
        </p:nvSpPr>
        <p:spPr>
          <a:xfrm>
            <a:off x="61468" y="44624"/>
            <a:ext cx="1472070" cy="1107996"/>
          </a:xfrm>
          <a:prstGeom prst="rect">
            <a:avLst/>
          </a:prstGeom>
          <a:noFill/>
        </p:spPr>
        <p:txBody>
          <a:bodyPr wrap="none" lIns="91440" tIns="45720" rIns="91440" bIns="45720">
            <a:spAutoFit/>
          </a:bodyPr>
          <a:lstStyle/>
          <a:p>
            <a:pPr algn="ctr" defTabSz="914400"/>
            <a:r>
              <a:rPr lang="en-US" sz="6600" b="1" dirty="0">
                <a:ln w="19050">
                  <a:solidFill>
                    <a:srgbClr val="1F497D">
                      <a:tint val="1000"/>
                    </a:srgbClr>
                  </a:solidFill>
                  <a:prstDash val="solid"/>
                </a:ln>
                <a:solidFill>
                  <a:srgbClr val="9BBB59"/>
                </a:solidFill>
                <a:effectLst>
                  <a:outerShdw blurRad="50000" dist="50800" dir="7500000" algn="tl">
                    <a:srgbClr val="000000">
                      <a:shade val="5000"/>
                      <a:alpha val="35000"/>
                    </a:srgbClr>
                  </a:outerShdw>
                </a:effectLst>
              </a:rPr>
              <a:t>KS2</a:t>
            </a:r>
          </a:p>
        </p:txBody>
      </p:sp>
      <p:sp>
        <p:nvSpPr>
          <p:cNvPr id="5" name="Rectangle 4"/>
          <p:cNvSpPr/>
          <p:nvPr/>
        </p:nvSpPr>
        <p:spPr>
          <a:xfrm>
            <a:off x="7524328" y="5650272"/>
            <a:ext cx="1472070" cy="1107996"/>
          </a:xfrm>
          <a:prstGeom prst="rect">
            <a:avLst/>
          </a:prstGeom>
          <a:noFill/>
        </p:spPr>
        <p:txBody>
          <a:bodyPr wrap="none" lIns="91440" tIns="45720" rIns="91440" bIns="45720">
            <a:spAutoFit/>
          </a:bodyPr>
          <a:lstStyle/>
          <a:p>
            <a:pPr algn="ctr" defTabSz="914400"/>
            <a:r>
              <a:rPr lang="en-US" sz="6600" b="1" dirty="0">
                <a:ln w="19050">
                  <a:solidFill>
                    <a:srgbClr val="1F497D">
                      <a:tint val="1000"/>
                    </a:srgbClr>
                  </a:solidFill>
                  <a:prstDash val="solid"/>
                </a:ln>
                <a:solidFill>
                  <a:srgbClr val="9BBB59"/>
                </a:solidFill>
                <a:effectLst>
                  <a:outerShdw blurRad="50000" dist="50800" dir="7500000" algn="tl">
                    <a:srgbClr val="000000">
                      <a:shade val="5000"/>
                      <a:alpha val="35000"/>
                    </a:srgbClr>
                  </a:outerShdw>
                </a:effectLst>
              </a:rPr>
              <a:t>KS3</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1929" y="332656"/>
            <a:ext cx="4224469"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24" y="4017105"/>
            <a:ext cx="3505944" cy="2206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19313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20876276">
            <a:off x="507813" y="930946"/>
            <a:ext cx="4572000" cy="2677656"/>
          </a:xfrm>
          <a:prstGeom prst="rect">
            <a:avLst/>
          </a:prstGeom>
        </p:spPr>
        <p:txBody>
          <a:bodyPr>
            <a:spAutoFit/>
          </a:bodyPr>
          <a:lstStyle/>
          <a:p>
            <a:pPr marL="171450" lvl="0" indent="-171450" defTabSz="914400">
              <a:buFont typeface="Wingdings" pitchFamily="2" charset="2"/>
              <a:buChar char="§"/>
            </a:pPr>
            <a:r>
              <a:rPr lang="en-GB" sz="2800" dirty="0">
                <a:solidFill>
                  <a:prstClr val="black"/>
                </a:solidFill>
              </a:rPr>
              <a:t> </a:t>
            </a:r>
            <a:r>
              <a:rPr lang="en-GB" sz="2800" b="1" dirty="0"/>
              <a:t>develop accurate pronunciation and intonation </a:t>
            </a:r>
            <a:r>
              <a:rPr lang="en-GB" sz="2800" dirty="0"/>
              <a:t>so that others understand when they are reading aloud or using familiar words and phrases* </a:t>
            </a:r>
          </a:p>
        </p:txBody>
      </p:sp>
      <p:sp>
        <p:nvSpPr>
          <p:cNvPr id="3" name="Rectangle 2"/>
          <p:cNvSpPr/>
          <p:nvPr/>
        </p:nvSpPr>
        <p:spPr>
          <a:xfrm rot="20746334">
            <a:off x="4240032" y="3668357"/>
            <a:ext cx="4572000" cy="2246769"/>
          </a:xfrm>
          <a:prstGeom prst="rect">
            <a:avLst/>
          </a:prstGeom>
        </p:spPr>
        <p:txBody>
          <a:bodyPr>
            <a:spAutoFit/>
          </a:bodyPr>
          <a:lstStyle/>
          <a:p>
            <a:pPr marL="171450" lvl="0" indent="-171450">
              <a:buFont typeface="Wingdings" pitchFamily="2" charset="2"/>
              <a:buChar char="§"/>
            </a:pPr>
            <a:r>
              <a:rPr lang="en-GB" sz="2800" b="1" dirty="0" smtClean="0"/>
              <a:t> speak </a:t>
            </a:r>
            <a:r>
              <a:rPr lang="en-GB" sz="2800" b="1" dirty="0"/>
              <a:t>coherently and confidently, with increasingly accurate pronunciation and intonation </a:t>
            </a:r>
          </a:p>
        </p:txBody>
      </p:sp>
      <p:sp>
        <p:nvSpPr>
          <p:cNvPr id="4" name="Rectangle 3"/>
          <p:cNvSpPr/>
          <p:nvPr/>
        </p:nvSpPr>
        <p:spPr>
          <a:xfrm>
            <a:off x="61468" y="44624"/>
            <a:ext cx="1472070" cy="1107996"/>
          </a:xfrm>
          <a:prstGeom prst="rect">
            <a:avLst/>
          </a:prstGeom>
          <a:noFill/>
        </p:spPr>
        <p:txBody>
          <a:bodyPr wrap="none" lIns="91440" tIns="45720" rIns="91440" bIns="45720">
            <a:spAutoFit/>
          </a:bodyPr>
          <a:lstStyle/>
          <a:p>
            <a:pPr algn="ctr" defTabSz="914400"/>
            <a:r>
              <a:rPr lang="en-US" sz="6600" b="1" dirty="0">
                <a:ln w="19050">
                  <a:solidFill>
                    <a:srgbClr val="1F497D">
                      <a:tint val="1000"/>
                    </a:srgbClr>
                  </a:solidFill>
                  <a:prstDash val="solid"/>
                </a:ln>
                <a:solidFill>
                  <a:srgbClr val="9BBB59"/>
                </a:solidFill>
                <a:effectLst>
                  <a:outerShdw blurRad="50000" dist="50800" dir="7500000" algn="tl">
                    <a:srgbClr val="000000">
                      <a:shade val="5000"/>
                      <a:alpha val="35000"/>
                    </a:srgbClr>
                  </a:outerShdw>
                </a:effectLst>
              </a:rPr>
              <a:t>KS2</a:t>
            </a:r>
          </a:p>
        </p:txBody>
      </p:sp>
      <p:sp>
        <p:nvSpPr>
          <p:cNvPr id="5" name="Rectangle 4"/>
          <p:cNvSpPr/>
          <p:nvPr/>
        </p:nvSpPr>
        <p:spPr>
          <a:xfrm>
            <a:off x="7524328" y="5650272"/>
            <a:ext cx="1472070" cy="1107996"/>
          </a:xfrm>
          <a:prstGeom prst="rect">
            <a:avLst/>
          </a:prstGeom>
          <a:noFill/>
        </p:spPr>
        <p:txBody>
          <a:bodyPr wrap="none" lIns="91440" tIns="45720" rIns="91440" bIns="45720">
            <a:spAutoFit/>
          </a:bodyPr>
          <a:lstStyle/>
          <a:p>
            <a:pPr algn="ctr" defTabSz="914400"/>
            <a:r>
              <a:rPr lang="en-US" sz="6600" b="1" dirty="0">
                <a:ln w="19050">
                  <a:solidFill>
                    <a:srgbClr val="1F497D">
                      <a:tint val="1000"/>
                    </a:srgbClr>
                  </a:solidFill>
                  <a:prstDash val="solid"/>
                </a:ln>
                <a:solidFill>
                  <a:srgbClr val="9BBB59"/>
                </a:solidFill>
                <a:effectLst>
                  <a:outerShdw blurRad="50000" dist="50800" dir="7500000" algn="tl">
                    <a:srgbClr val="000000">
                      <a:shade val="5000"/>
                      <a:alpha val="35000"/>
                    </a:srgbClr>
                  </a:outerShdw>
                </a:effectLst>
              </a:rPr>
              <a:t>KS3</a:t>
            </a:r>
          </a:p>
        </p:txBody>
      </p:sp>
    </p:spTree>
    <p:extLst>
      <p:ext uri="{BB962C8B-B14F-4D97-AF65-F5344CB8AC3E}">
        <p14:creationId xmlns:p14="http://schemas.microsoft.com/office/powerpoint/2010/main" val="22280053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3"/>
          </a:fillRef>
          <a:effectRef idx="1">
            <a:schemeClr val="accent3"/>
          </a:effectRef>
          <a:fontRef idx="minor">
            <a:schemeClr val="lt1"/>
          </a:fontRef>
        </p:style>
        <p:txBody>
          <a:bodyPr/>
          <a:lstStyle/>
          <a:p>
            <a:r>
              <a:rPr lang="en-GB" dirty="0" smtClean="0"/>
              <a:t>Curriculum 2014: no change</a:t>
            </a:r>
            <a:endParaRPr lang="en-GB" dirty="0"/>
          </a:p>
        </p:txBody>
      </p:sp>
      <p:sp>
        <p:nvSpPr>
          <p:cNvPr id="3" name="Content Placeholder 2"/>
          <p:cNvSpPr>
            <a:spLocks noGrp="1"/>
          </p:cNvSpPr>
          <p:nvPr>
            <p:ph idx="1"/>
          </p:nvPr>
        </p:nvSpPr>
        <p:spPr>
          <a:xfrm>
            <a:off x="467544" y="1639341"/>
            <a:ext cx="8229600" cy="4525963"/>
          </a:xfrm>
        </p:spPr>
        <p:txBody>
          <a:bodyPr>
            <a:normAutofit fontScale="92500" lnSpcReduction="10000"/>
          </a:bodyPr>
          <a:lstStyle/>
          <a:p>
            <a:r>
              <a:rPr lang="en-GB" dirty="0" smtClean="0"/>
              <a:t>Phonics</a:t>
            </a:r>
          </a:p>
          <a:p>
            <a:r>
              <a:rPr lang="en-GB" dirty="0" smtClean="0"/>
              <a:t>TL talk (teacher and students)</a:t>
            </a:r>
          </a:p>
          <a:p>
            <a:r>
              <a:rPr lang="en-GB" dirty="0" smtClean="0"/>
              <a:t>Questions</a:t>
            </a:r>
          </a:p>
          <a:p>
            <a:r>
              <a:rPr lang="en-GB" dirty="0" smtClean="0"/>
              <a:t>Spontaneous TL talk</a:t>
            </a:r>
          </a:p>
          <a:p>
            <a:r>
              <a:rPr lang="en-GB" dirty="0" smtClean="0"/>
              <a:t>Memory (use of VAK strategies)</a:t>
            </a:r>
          </a:p>
          <a:p>
            <a:r>
              <a:rPr lang="en-GB" dirty="0" smtClean="0"/>
              <a:t>Vocabulary acquisition</a:t>
            </a:r>
          </a:p>
          <a:p>
            <a:r>
              <a:rPr lang="en-GB" dirty="0" smtClean="0"/>
              <a:t>Key structures and sentence-building (grammar)</a:t>
            </a:r>
          </a:p>
          <a:p>
            <a:r>
              <a:rPr lang="en-GB" dirty="0" err="1" smtClean="0"/>
              <a:t>AfL</a:t>
            </a:r>
            <a:r>
              <a:rPr lang="en-GB" dirty="0" smtClean="0"/>
              <a:t> – detailed feedback to increase quality of language in writing</a:t>
            </a:r>
            <a:endParaRPr lang="en-GB" dirty="0"/>
          </a:p>
        </p:txBody>
      </p:sp>
      <p:pic>
        <p:nvPicPr>
          <p:cNvPr id="4" name="Picture 3"/>
          <p:cNvPicPr>
            <a:picLocks noChangeAspect="1"/>
          </p:cNvPicPr>
          <p:nvPr/>
        </p:nvPicPr>
        <p:blipFill>
          <a:blip r:embed="rId3">
            <a:duotone>
              <a:schemeClr val="accent3">
                <a:shade val="45000"/>
                <a:satMod val="135000"/>
              </a:schemeClr>
              <a:prstClr val="white"/>
            </a:duotone>
          </a:blip>
          <a:srcRect/>
          <a:stretch>
            <a:fillRect/>
          </a:stretch>
        </p:blipFill>
        <p:spPr bwMode="auto">
          <a:xfrm>
            <a:off x="8459788" y="6161088"/>
            <a:ext cx="684212" cy="684212"/>
          </a:xfrm>
          <a:prstGeom prst="rect">
            <a:avLst/>
          </a:prstGeom>
          <a:noFill/>
          <a:ln w="9525">
            <a:noFill/>
            <a:miter lim="800000"/>
            <a:headEnd/>
            <a:tailEnd/>
          </a:ln>
        </p:spPr>
      </p:pic>
    </p:spTree>
    <p:extLst>
      <p:ext uri="{BB962C8B-B14F-4D97-AF65-F5344CB8AC3E}">
        <p14:creationId xmlns:p14="http://schemas.microsoft.com/office/powerpoint/2010/main" val="36404322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20876276">
            <a:off x="507813" y="1146390"/>
            <a:ext cx="4572000" cy="2246769"/>
          </a:xfrm>
          <a:prstGeom prst="rect">
            <a:avLst/>
          </a:prstGeom>
        </p:spPr>
        <p:txBody>
          <a:bodyPr>
            <a:spAutoFit/>
          </a:bodyPr>
          <a:lstStyle/>
          <a:p>
            <a:pPr marL="171450" lvl="0" indent="-171450">
              <a:buFont typeface="Wingdings" pitchFamily="2" charset="2"/>
              <a:buChar char="§"/>
            </a:pPr>
            <a:r>
              <a:rPr lang="en-GB" sz="2800" dirty="0">
                <a:solidFill>
                  <a:prstClr val="black"/>
                </a:solidFill>
              </a:rPr>
              <a:t> </a:t>
            </a:r>
            <a:r>
              <a:rPr lang="en-GB" sz="2800" b="1" dirty="0"/>
              <a:t>engage in conversations</a:t>
            </a:r>
            <a:r>
              <a:rPr lang="en-GB" sz="2800" dirty="0"/>
              <a:t>; ask and answer questions; express opinions and respond to those of others; seek clarification and help* </a:t>
            </a:r>
          </a:p>
        </p:txBody>
      </p:sp>
      <p:sp>
        <p:nvSpPr>
          <p:cNvPr id="3" name="Rectangle 2"/>
          <p:cNvSpPr/>
          <p:nvPr/>
        </p:nvSpPr>
        <p:spPr>
          <a:xfrm rot="20746334">
            <a:off x="4091797" y="3007068"/>
            <a:ext cx="4572000" cy="3108543"/>
          </a:xfrm>
          <a:prstGeom prst="rect">
            <a:avLst/>
          </a:prstGeom>
        </p:spPr>
        <p:txBody>
          <a:bodyPr>
            <a:spAutoFit/>
          </a:bodyPr>
          <a:lstStyle/>
          <a:p>
            <a:pPr marL="171450" lvl="0" indent="-171450">
              <a:buFont typeface="Wingdings" pitchFamily="2" charset="2"/>
              <a:buChar char="§"/>
            </a:pPr>
            <a:r>
              <a:rPr lang="en-GB" sz="2800" b="1" dirty="0">
                <a:solidFill>
                  <a:prstClr val="black"/>
                </a:solidFill>
              </a:rPr>
              <a:t> </a:t>
            </a:r>
            <a:r>
              <a:rPr lang="en-GB" sz="2800" b="1" dirty="0"/>
              <a:t>initiate and develop conversations</a:t>
            </a:r>
            <a:r>
              <a:rPr lang="en-GB" sz="2800" dirty="0"/>
              <a:t>, coping with unfamiliar language and unexpected responses, making use of important social conventions such as formal modes of address </a:t>
            </a:r>
          </a:p>
        </p:txBody>
      </p:sp>
      <p:sp>
        <p:nvSpPr>
          <p:cNvPr id="4" name="Rectangle 3"/>
          <p:cNvSpPr/>
          <p:nvPr/>
        </p:nvSpPr>
        <p:spPr>
          <a:xfrm>
            <a:off x="61468" y="44624"/>
            <a:ext cx="1472070" cy="1107996"/>
          </a:xfrm>
          <a:prstGeom prst="rect">
            <a:avLst/>
          </a:prstGeom>
          <a:noFill/>
        </p:spPr>
        <p:txBody>
          <a:bodyPr wrap="none" lIns="91440" tIns="45720" rIns="91440" bIns="45720">
            <a:spAutoFit/>
          </a:bodyPr>
          <a:lstStyle/>
          <a:p>
            <a:pPr algn="ctr" defTabSz="914400"/>
            <a:r>
              <a:rPr lang="en-US" sz="6600" b="1" dirty="0">
                <a:ln w="19050">
                  <a:solidFill>
                    <a:srgbClr val="1F497D">
                      <a:tint val="1000"/>
                    </a:srgbClr>
                  </a:solidFill>
                  <a:prstDash val="solid"/>
                </a:ln>
                <a:solidFill>
                  <a:srgbClr val="9BBB59"/>
                </a:solidFill>
                <a:effectLst>
                  <a:outerShdw blurRad="50000" dist="50800" dir="7500000" algn="tl">
                    <a:srgbClr val="000000">
                      <a:shade val="5000"/>
                      <a:alpha val="35000"/>
                    </a:srgbClr>
                  </a:outerShdw>
                </a:effectLst>
              </a:rPr>
              <a:t>KS2</a:t>
            </a:r>
          </a:p>
        </p:txBody>
      </p:sp>
      <p:sp>
        <p:nvSpPr>
          <p:cNvPr id="5" name="Rectangle 4"/>
          <p:cNvSpPr/>
          <p:nvPr/>
        </p:nvSpPr>
        <p:spPr>
          <a:xfrm>
            <a:off x="7524328" y="5650272"/>
            <a:ext cx="1472070" cy="1107996"/>
          </a:xfrm>
          <a:prstGeom prst="rect">
            <a:avLst/>
          </a:prstGeom>
          <a:noFill/>
        </p:spPr>
        <p:txBody>
          <a:bodyPr wrap="none" lIns="91440" tIns="45720" rIns="91440" bIns="45720">
            <a:spAutoFit/>
          </a:bodyPr>
          <a:lstStyle/>
          <a:p>
            <a:pPr algn="ctr" defTabSz="914400"/>
            <a:r>
              <a:rPr lang="en-US" sz="6600" b="1" dirty="0">
                <a:ln w="19050">
                  <a:solidFill>
                    <a:srgbClr val="1F497D">
                      <a:tint val="1000"/>
                    </a:srgbClr>
                  </a:solidFill>
                  <a:prstDash val="solid"/>
                </a:ln>
                <a:solidFill>
                  <a:srgbClr val="9BBB59"/>
                </a:solidFill>
                <a:effectLst>
                  <a:outerShdw blurRad="50000" dist="50800" dir="7500000" algn="tl">
                    <a:srgbClr val="000000">
                      <a:shade val="5000"/>
                      <a:alpha val="35000"/>
                    </a:srgbClr>
                  </a:outerShdw>
                </a:effectLst>
              </a:rPr>
              <a:t>KS3</a:t>
            </a:r>
          </a:p>
        </p:txBody>
      </p:sp>
    </p:spTree>
    <p:extLst>
      <p:ext uri="{BB962C8B-B14F-4D97-AF65-F5344CB8AC3E}">
        <p14:creationId xmlns:p14="http://schemas.microsoft.com/office/powerpoint/2010/main" val="1515369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3"/>
          </a:fillRef>
          <a:effectRef idx="1">
            <a:schemeClr val="accent3"/>
          </a:effectRef>
          <a:fontRef idx="minor">
            <a:schemeClr val="lt1"/>
          </a:fontRef>
        </p:style>
        <p:txBody>
          <a:bodyPr/>
          <a:lstStyle/>
          <a:p>
            <a:r>
              <a:rPr lang="en-GB" dirty="0" smtClean="0"/>
              <a:t>Curriculum 2014: no change</a:t>
            </a:r>
            <a:endParaRPr lang="en-GB" dirty="0"/>
          </a:p>
        </p:txBody>
      </p:sp>
      <p:sp>
        <p:nvSpPr>
          <p:cNvPr id="3" name="Content Placeholder 2"/>
          <p:cNvSpPr>
            <a:spLocks noGrp="1"/>
          </p:cNvSpPr>
          <p:nvPr>
            <p:ph idx="1"/>
          </p:nvPr>
        </p:nvSpPr>
        <p:spPr>
          <a:xfrm>
            <a:off x="467544" y="1639341"/>
            <a:ext cx="8229600" cy="4525963"/>
          </a:xfrm>
        </p:spPr>
        <p:txBody>
          <a:bodyPr>
            <a:normAutofit fontScale="92500" lnSpcReduction="10000"/>
          </a:bodyPr>
          <a:lstStyle/>
          <a:p>
            <a:r>
              <a:rPr lang="en-GB" dirty="0" smtClean="0"/>
              <a:t>Phonics</a:t>
            </a:r>
          </a:p>
          <a:p>
            <a:r>
              <a:rPr lang="en-GB" dirty="0" smtClean="0"/>
              <a:t>TL talk (teacher and students)</a:t>
            </a:r>
          </a:p>
          <a:p>
            <a:r>
              <a:rPr lang="en-GB" dirty="0" smtClean="0"/>
              <a:t>Questions</a:t>
            </a:r>
          </a:p>
          <a:p>
            <a:r>
              <a:rPr lang="en-GB" dirty="0" smtClean="0"/>
              <a:t>Spontaneous TL talk</a:t>
            </a:r>
          </a:p>
          <a:p>
            <a:r>
              <a:rPr lang="en-GB" dirty="0" smtClean="0"/>
              <a:t>Memory (use of VAK strategies)</a:t>
            </a:r>
          </a:p>
          <a:p>
            <a:r>
              <a:rPr lang="en-GB" dirty="0" smtClean="0"/>
              <a:t>Vocabulary acquisition</a:t>
            </a:r>
          </a:p>
          <a:p>
            <a:r>
              <a:rPr lang="en-GB" dirty="0" smtClean="0"/>
              <a:t>Key structures and sentence-building (grammar)</a:t>
            </a:r>
          </a:p>
          <a:p>
            <a:r>
              <a:rPr lang="en-GB" dirty="0" err="1" smtClean="0"/>
              <a:t>AfL</a:t>
            </a:r>
            <a:r>
              <a:rPr lang="en-GB" dirty="0" smtClean="0"/>
              <a:t> – detailed feedback to increase quality of language in writing</a:t>
            </a:r>
            <a:endParaRPr lang="en-GB" dirty="0"/>
          </a:p>
        </p:txBody>
      </p:sp>
      <p:pic>
        <p:nvPicPr>
          <p:cNvPr id="4" name="Picture 3"/>
          <p:cNvPicPr>
            <a:picLocks noChangeAspect="1"/>
          </p:cNvPicPr>
          <p:nvPr/>
        </p:nvPicPr>
        <p:blipFill>
          <a:blip r:embed="rId3">
            <a:duotone>
              <a:schemeClr val="accent3">
                <a:shade val="45000"/>
                <a:satMod val="135000"/>
              </a:schemeClr>
              <a:prstClr val="white"/>
            </a:duotone>
          </a:blip>
          <a:srcRect/>
          <a:stretch>
            <a:fillRect/>
          </a:stretch>
        </p:blipFill>
        <p:spPr bwMode="auto">
          <a:xfrm>
            <a:off x="8459788" y="6161088"/>
            <a:ext cx="684212" cy="684212"/>
          </a:xfrm>
          <a:prstGeom prst="rect">
            <a:avLst/>
          </a:prstGeom>
          <a:noFill/>
          <a:ln w="9525">
            <a:noFill/>
            <a:miter lim="800000"/>
            <a:headEnd/>
            <a:tailEnd/>
          </a:ln>
        </p:spPr>
      </p:pic>
    </p:spTree>
    <p:extLst>
      <p:ext uri="{BB962C8B-B14F-4D97-AF65-F5344CB8AC3E}">
        <p14:creationId xmlns:p14="http://schemas.microsoft.com/office/powerpoint/2010/main" val="39482726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20876276">
            <a:off x="507813" y="1361833"/>
            <a:ext cx="4572000" cy="1815882"/>
          </a:xfrm>
          <a:prstGeom prst="rect">
            <a:avLst/>
          </a:prstGeom>
        </p:spPr>
        <p:txBody>
          <a:bodyPr>
            <a:spAutoFit/>
          </a:bodyPr>
          <a:lstStyle/>
          <a:p>
            <a:pPr marL="171450" lvl="0" indent="-171450">
              <a:buFont typeface="Wingdings" pitchFamily="2" charset="2"/>
              <a:buChar char="§"/>
            </a:pPr>
            <a:r>
              <a:rPr lang="en-GB" sz="2800" dirty="0">
                <a:solidFill>
                  <a:prstClr val="black"/>
                </a:solidFill>
              </a:rPr>
              <a:t> </a:t>
            </a:r>
            <a:r>
              <a:rPr lang="en-GB" sz="2800" b="1" dirty="0"/>
              <a:t>listen attentively </a:t>
            </a:r>
            <a:r>
              <a:rPr lang="en-GB" sz="2800" dirty="0"/>
              <a:t>to spoken language and show understanding by joining in and responding </a:t>
            </a:r>
          </a:p>
        </p:txBody>
      </p:sp>
      <p:sp>
        <p:nvSpPr>
          <p:cNvPr id="3" name="Rectangle 2"/>
          <p:cNvSpPr/>
          <p:nvPr/>
        </p:nvSpPr>
        <p:spPr>
          <a:xfrm rot="20746334">
            <a:off x="4240032" y="3668357"/>
            <a:ext cx="4572000" cy="2246769"/>
          </a:xfrm>
          <a:prstGeom prst="rect">
            <a:avLst/>
          </a:prstGeom>
        </p:spPr>
        <p:txBody>
          <a:bodyPr>
            <a:spAutoFit/>
          </a:bodyPr>
          <a:lstStyle/>
          <a:p>
            <a:pPr marL="171450" indent="-171450">
              <a:buFont typeface="Wingdings" pitchFamily="2" charset="2"/>
              <a:buChar char="§"/>
            </a:pPr>
            <a:r>
              <a:rPr lang="en-GB" sz="2800" b="1" dirty="0" smtClean="0"/>
              <a:t> </a:t>
            </a:r>
            <a:r>
              <a:rPr lang="en-GB" sz="2800" dirty="0"/>
              <a:t>listen to </a:t>
            </a:r>
            <a:r>
              <a:rPr lang="en-GB" sz="2800" b="1" dirty="0"/>
              <a:t>a variety of forms of spoken language </a:t>
            </a:r>
            <a:r>
              <a:rPr lang="en-GB" sz="2800" dirty="0"/>
              <a:t>to obtain information and respond appropriately </a:t>
            </a:r>
          </a:p>
          <a:p>
            <a:pPr marL="171450" lvl="0" indent="-171450">
              <a:buFont typeface="Wingdings" pitchFamily="2" charset="2"/>
              <a:buChar char="§"/>
            </a:pPr>
            <a:endParaRPr lang="en-GB" sz="2800" b="1" dirty="0"/>
          </a:p>
        </p:txBody>
      </p:sp>
      <p:sp>
        <p:nvSpPr>
          <p:cNvPr id="4" name="Rectangle 3"/>
          <p:cNvSpPr/>
          <p:nvPr/>
        </p:nvSpPr>
        <p:spPr>
          <a:xfrm>
            <a:off x="61468" y="44624"/>
            <a:ext cx="1472070" cy="1107996"/>
          </a:xfrm>
          <a:prstGeom prst="rect">
            <a:avLst/>
          </a:prstGeom>
          <a:noFill/>
        </p:spPr>
        <p:txBody>
          <a:bodyPr wrap="none" lIns="91440" tIns="45720" rIns="91440" bIns="45720">
            <a:spAutoFit/>
          </a:bodyPr>
          <a:lstStyle/>
          <a:p>
            <a:pPr algn="ctr" defTabSz="914400"/>
            <a:r>
              <a:rPr lang="en-US" sz="6600" b="1" dirty="0">
                <a:ln w="19050">
                  <a:solidFill>
                    <a:srgbClr val="1F497D">
                      <a:tint val="1000"/>
                    </a:srgbClr>
                  </a:solidFill>
                  <a:prstDash val="solid"/>
                </a:ln>
                <a:solidFill>
                  <a:srgbClr val="9BBB59"/>
                </a:solidFill>
                <a:effectLst>
                  <a:outerShdw blurRad="50000" dist="50800" dir="7500000" algn="tl">
                    <a:srgbClr val="000000">
                      <a:shade val="5000"/>
                      <a:alpha val="35000"/>
                    </a:srgbClr>
                  </a:outerShdw>
                </a:effectLst>
              </a:rPr>
              <a:t>KS2</a:t>
            </a:r>
          </a:p>
        </p:txBody>
      </p:sp>
      <p:sp>
        <p:nvSpPr>
          <p:cNvPr id="5" name="Rectangle 4"/>
          <p:cNvSpPr/>
          <p:nvPr/>
        </p:nvSpPr>
        <p:spPr>
          <a:xfrm>
            <a:off x="7524328" y="5650272"/>
            <a:ext cx="1472070" cy="1107996"/>
          </a:xfrm>
          <a:prstGeom prst="rect">
            <a:avLst/>
          </a:prstGeom>
          <a:noFill/>
        </p:spPr>
        <p:txBody>
          <a:bodyPr wrap="none" lIns="91440" tIns="45720" rIns="91440" bIns="45720">
            <a:spAutoFit/>
          </a:bodyPr>
          <a:lstStyle/>
          <a:p>
            <a:pPr algn="ctr" defTabSz="914400"/>
            <a:r>
              <a:rPr lang="en-US" sz="6600" b="1" dirty="0">
                <a:ln w="19050">
                  <a:solidFill>
                    <a:srgbClr val="1F497D">
                      <a:tint val="1000"/>
                    </a:srgbClr>
                  </a:solidFill>
                  <a:prstDash val="solid"/>
                </a:ln>
                <a:solidFill>
                  <a:srgbClr val="9BBB59"/>
                </a:solidFill>
                <a:effectLst>
                  <a:outerShdw blurRad="50000" dist="50800" dir="7500000" algn="tl">
                    <a:srgbClr val="000000">
                      <a:shade val="5000"/>
                      <a:alpha val="35000"/>
                    </a:srgbClr>
                  </a:outerShdw>
                </a:effectLst>
              </a:rPr>
              <a:t>KS3</a:t>
            </a:r>
          </a:p>
        </p:txBody>
      </p:sp>
    </p:spTree>
    <p:extLst>
      <p:ext uri="{BB962C8B-B14F-4D97-AF65-F5344CB8AC3E}">
        <p14:creationId xmlns:p14="http://schemas.microsoft.com/office/powerpoint/2010/main" val="275347973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
      <a:dk1>
        <a:srgbClr val="000000"/>
      </a:dk1>
      <a:lt1>
        <a:srgbClr val="FFFFFF"/>
      </a:lt1>
      <a:dk2>
        <a:srgbClr val="42464D"/>
      </a:dk2>
      <a:lt2>
        <a:srgbClr val="D4D6D9"/>
      </a:lt2>
      <a:accent1>
        <a:srgbClr val="095CC4"/>
      </a:accent1>
      <a:accent2>
        <a:srgbClr val="1B8518"/>
      </a:accent2>
      <a:accent3>
        <a:srgbClr val="FFFFFF"/>
      </a:accent3>
      <a:accent4>
        <a:srgbClr val="000000"/>
      </a:accent4>
      <a:accent5>
        <a:srgbClr val="AAB5DE"/>
      </a:accent5>
      <a:accent6>
        <a:srgbClr val="177815"/>
      </a:accent6>
      <a:hlink>
        <a:srgbClr val="0000FF"/>
      </a:hlink>
      <a:folHlink>
        <a:srgbClr val="FF00FF"/>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95CC4"/>
        </a:solidFill>
        <a:ln>
          <a:noFill/>
        </a:ln>
        <a:effectLst/>
        <a:extLst>
          <a:ext uri="{91240B29-F687-4F45-9708-019B960494DF}">
            <a14:hiddenLine xmlns:a14="http://schemas.microsoft.com/office/drawing/2010/main" w="12700" cap="flat" cmpd="sng" algn="ctr">
              <a:solidFill>
                <a:schemeClr val="tx1"/>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342900" marR="0" indent="0" algn="ctr" defTabSz="584200" rtl="0" eaLnBrk="1" fontAlgn="base" latinLnBrk="0" hangingPunct="0">
          <a:lnSpc>
            <a:spcPct val="100000"/>
          </a:lnSpc>
          <a:spcBef>
            <a:spcPct val="0"/>
          </a:spcBef>
          <a:spcAft>
            <a:spcPct val="0"/>
          </a:spcAft>
          <a:buClrTx/>
          <a:buSzTx/>
          <a:buFontTx/>
          <a:buNone/>
          <a:tabLst/>
          <a:defRPr kumimoji="0" lang="fr-FR"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solidFill>
          <a:srgbClr val="095CC4"/>
        </a:solidFill>
        <a:ln>
          <a:noFill/>
        </a:ln>
        <a:effectLst/>
        <a:extLst>
          <a:ext uri="{91240B29-F687-4F45-9708-019B960494DF}">
            <a14:hiddenLine xmlns:a14="http://schemas.microsoft.com/office/drawing/2010/main" w="12700" cap="flat" cmpd="sng" algn="ctr">
              <a:solidFill>
                <a:schemeClr val="tx1"/>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342900" marR="0" indent="0" algn="ctr" defTabSz="584200" rtl="0" eaLnBrk="1" fontAlgn="base" latinLnBrk="0" hangingPunct="0">
          <a:lnSpc>
            <a:spcPct val="100000"/>
          </a:lnSpc>
          <a:spcBef>
            <a:spcPct val="0"/>
          </a:spcBef>
          <a:spcAft>
            <a:spcPct val="0"/>
          </a:spcAft>
          <a:buClrTx/>
          <a:buSzTx/>
          <a:buFontTx/>
          <a:buNone/>
          <a:tabLst/>
          <a:defRPr kumimoji="0" lang="fr-FR"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1904</TotalTime>
  <Words>2355</Words>
  <Application>Microsoft Office PowerPoint</Application>
  <PresentationFormat>On-screen Show (4:3)</PresentationFormat>
  <Paragraphs>271</Paragraphs>
  <Slides>31</Slides>
  <Notes>28</Notes>
  <HiddenSlides>0</HiddenSlides>
  <MMClips>2</MMClips>
  <ScaleCrop>false</ScaleCrop>
  <HeadingPairs>
    <vt:vector size="4" baseType="variant">
      <vt:variant>
        <vt:lpstr>Theme</vt:lpstr>
      </vt:variant>
      <vt:variant>
        <vt:i4>4</vt:i4>
      </vt:variant>
      <vt:variant>
        <vt:lpstr>Slide Titles</vt:lpstr>
      </vt:variant>
      <vt:variant>
        <vt:i4>31</vt:i4>
      </vt:variant>
    </vt:vector>
  </HeadingPairs>
  <TitlesOfParts>
    <vt:vector size="35" baseType="lpstr">
      <vt:lpstr>1_Office Theme</vt:lpstr>
      <vt:lpstr>Office Theme</vt:lpstr>
      <vt:lpstr>2_Office Theme</vt:lpstr>
      <vt:lpstr>3_Office Theme</vt:lpstr>
      <vt:lpstr>SSAT National Languages Conference 2013</vt:lpstr>
      <vt:lpstr>PowerPoint Presentation</vt:lpstr>
      <vt:lpstr>Curriculum 2014: no change</vt:lpstr>
      <vt:lpstr>PowerPoint Presentation</vt:lpstr>
      <vt:lpstr>PowerPoint Presentation</vt:lpstr>
      <vt:lpstr>Curriculum 2014: no change</vt:lpstr>
      <vt:lpstr>PowerPoint Presentation</vt:lpstr>
      <vt:lpstr>Curriculum 2014: no change</vt:lpstr>
      <vt:lpstr>PowerPoint Presentation</vt:lpstr>
      <vt:lpstr>PowerPoint Presentation</vt:lpstr>
      <vt:lpstr>Curriculum 2014: no change</vt:lpstr>
      <vt:lpstr>PowerPoint Presentation</vt:lpstr>
      <vt:lpstr>Curriculum 2014: What is new?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Translation can be…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Curriculum 2014: What is new?</vt:lpstr>
      <vt:lpstr>PowerPoint Presentation</vt:lpstr>
    </vt:vector>
  </TitlesOfParts>
  <Company>CVC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 June Event</dc:title>
  <dc:creator>Rachel Hawkes</dc:creator>
  <cp:lastModifiedBy>55WD</cp:lastModifiedBy>
  <cp:revision>8</cp:revision>
  <dcterms:created xsi:type="dcterms:W3CDTF">2013-10-21T17:34:14Z</dcterms:created>
  <dcterms:modified xsi:type="dcterms:W3CDTF">2013-11-12T04:27:56Z</dcterms:modified>
</cp:coreProperties>
</file>