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2" r:id="rId2"/>
    <p:sldMasterId id="2147483744" r:id="rId3"/>
    <p:sldMasterId id="2147483756" r:id="rId4"/>
    <p:sldMasterId id="2147483768" r:id="rId5"/>
    <p:sldMasterId id="2147483780" r:id="rId6"/>
    <p:sldMasterId id="2147483792" r:id="rId7"/>
    <p:sldMasterId id="2147483804" r:id="rId8"/>
    <p:sldMasterId id="2147483816" r:id="rId9"/>
    <p:sldMasterId id="2147483828" r:id="rId10"/>
  </p:sldMasterIdLst>
  <p:notesMasterIdLst>
    <p:notesMasterId r:id="rId94"/>
  </p:notesMasterIdLst>
  <p:sldIdLst>
    <p:sldId id="256" r:id="rId11"/>
    <p:sldId id="314" r:id="rId12"/>
    <p:sldId id="258" r:id="rId13"/>
    <p:sldId id="259" r:id="rId14"/>
    <p:sldId id="260" r:id="rId15"/>
    <p:sldId id="261" r:id="rId16"/>
    <p:sldId id="272" r:id="rId17"/>
    <p:sldId id="273" r:id="rId18"/>
    <p:sldId id="262" r:id="rId19"/>
    <p:sldId id="315" r:id="rId20"/>
    <p:sldId id="316" r:id="rId21"/>
    <p:sldId id="317" r:id="rId22"/>
    <p:sldId id="320" r:id="rId23"/>
    <p:sldId id="268" r:id="rId24"/>
    <p:sldId id="319" r:id="rId25"/>
    <p:sldId id="318" r:id="rId26"/>
    <p:sldId id="325" r:id="rId27"/>
    <p:sldId id="263" r:id="rId28"/>
    <p:sldId id="264" r:id="rId29"/>
    <p:sldId id="266" r:id="rId30"/>
    <p:sldId id="267" r:id="rId31"/>
    <p:sldId id="269" r:id="rId32"/>
    <p:sldId id="312" r:id="rId33"/>
    <p:sldId id="303" r:id="rId34"/>
    <p:sldId id="304" r:id="rId35"/>
    <p:sldId id="305" r:id="rId36"/>
    <p:sldId id="285" r:id="rId37"/>
    <p:sldId id="289" r:id="rId38"/>
    <p:sldId id="290" r:id="rId39"/>
    <p:sldId id="291" r:id="rId40"/>
    <p:sldId id="307" r:id="rId41"/>
    <p:sldId id="306" r:id="rId42"/>
    <p:sldId id="313" r:id="rId43"/>
    <p:sldId id="308" r:id="rId44"/>
    <p:sldId id="309" r:id="rId45"/>
    <p:sldId id="310" r:id="rId46"/>
    <p:sldId id="324" r:id="rId47"/>
    <p:sldId id="265" r:id="rId48"/>
    <p:sldId id="330" r:id="rId49"/>
    <p:sldId id="326" r:id="rId50"/>
    <p:sldId id="327" r:id="rId51"/>
    <p:sldId id="328" r:id="rId52"/>
    <p:sldId id="311" r:id="rId53"/>
    <p:sldId id="329" r:id="rId54"/>
    <p:sldId id="331" r:id="rId55"/>
    <p:sldId id="322" r:id="rId56"/>
    <p:sldId id="346" r:id="rId57"/>
    <p:sldId id="348" r:id="rId58"/>
    <p:sldId id="335" r:id="rId59"/>
    <p:sldId id="336" r:id="rId60"/>
    <p:sldId id="337" r:id="rId61"/>
    <p:sldId id="338" r:id="rId62"/>
    <p:sldId id="339" r:id="rId63"/>
    <p:sldId id="340" r:id="rId64"/>
    <p:sldId id="341" r:id="rId65"/>
    <p:sldId id="342" r:id="rId66"/>
    <p:sldId id="343" r:id="rId67"/>
    <p:sldId id="344" r:id="rId68"/>
    <p:sldId id="345" r:id="rId69"/>
    <p:sldId id="332" r:id="rId70"/>
    <p:sldId id="333" r:id="rId71"/>
    <p:sldId id="349" r:id="rId72"/>
    <p:sldId id="347" r:id="rId73"/>
    <p:sldId id="334" r:id="rId74"/>
    <p:sldId id="350" r:id="rId75"/>
    <p:sldId id="323" r:id="rId76"/>
    <p:sldId id="352" r:id="rId77"/>
    <p:sldId id="321" r:id="rId78"/>
    <p:sldId id="351" r:id="rId79"/>
    <p:sldId id="353" r:id="rId80"/>
    <p:sldId id="355" r:id="rId81"/>
    <p:sldId id="356" r:id="rId82"/>
    <p:sldId id="357" r:id="rId83"/>
    <p:sldId id="358" r:id="rId84"/>
    <p:sldId id="286" r:id="rId85"/>
    <p:sldId id="287" r:id="rId86"/>
    <p:sldId id="288" r:id="rId87"/>
    <p:sldId id="292" r:id="rId88"/>
    <p:sldId id="293" r:id="rId89"/>
    <p:sldId id="294" r:id="rId90"/>
    <p:sldId id="295" r:id="rId91"/>
    <p:sldId id="296" r:id="rId92"/>
    <p:sldId id="297"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66462" autoAdjust="0"/>
  </p:normalViewPr>
  <p:slideViewPr>
    <p:cSldViewPr snapToGrid="0">
      <p:cViewPr>
        <p:scale>
          <a:sx n="48" d="100"/>
          <a:sy n="48" d="100"/>
        </p:scale>
        <p:origin x="2730" y="588"/>
      </p:cViewPr>
      <p:guideLst/>
    </p:cSldViewPr>
  </p:slideViewPr>
  <p:notesTextViewPr>
    <p:cViewPr>
      <p:scale>
        <a:sx n="1" d="1"/>
        <a:sy n="1" d="1"/>
      </p:scale>
      <p:origin x="0" y="0"/>
    </p:cViewPr>
  </p:notesTextViewPr>
  <p:sorterViewPr>
    <p:cViewPr varScale="1">
      <p:scale>
        <a:sx n="100" d="100"/>
        <a:sy n="100" d="100"/>
      </p:scale>
      <p:origin x="0" y="-178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6410-8DF2-4F4B-B5E4-B91EF76C10C8}" type="datetimeFigureOut">
              <a:rPr lang="en-GB" smtClean="0"/>
              <a:t>30/06/2016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0646C-63DC-478F-8CC9-573CB4871A24}" type="slidenum">
              <a:rPr lang="en-GB" smtClean="0"/>
              <a:t>‹#›</a:t>
            </a:fld>
            <a:endParaRPr lang="en-GB"/>
          </a:p>
        </p:txBody>
      </p:sp>
    </p:spTree>
    <p:extLst>
      <p:ext uri="{BB962C8B-B14F-4D97-AF65-F5344CB8AC3E}">
        <p14:creationId xmlns:p14="http://schemas.microsoft.com/office/powerpoint/2010/main" val="226435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Moving through the Key Stages – planning for progression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endParaRPr lang="en-GB" dirty="0" smtClean="0"/>
          </a:p>
          <a:p>
            <a:endParaRPr lang="en-GB" dirty="0" smtClean="0"/>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a:t>
            </a:fld>
            <a:endParaRPr lang="en-GB"/>
          </a:p>
        </p:txBody>
      </p:sp>
    </p:spTree>
    <p:extLst>
      <p:ext uri="{BB962C8B-B14F-4D97-AF65-F5344CB8AC3E}">
        <p14:creationId xmlns:p14="http://schemas.microsoft.com/office/powerpoint/2010/main" val="38569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10</a:t>
            </a:fld>
            <a:endParaRPr lang="en-GB"/>
          </a:p>
        </p:txBody>
      </p:sp>
    </p:spTree>
    <p:extLst>
      <p:ext uri="{BB962C8B-B14F-4D97-AF65-F5344CB8AC3E}">
        <p14:creationId xmlns:p14="http://schemas.microsoft.com/office/powerpoint/2010/main" val="2797870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11</a:t>
            </a:fld>
            <a:endParaRPr lang="en-GB"/>
          </a:p>
        </p:txBody>
      </p:sp>
    </p:spTree>
    <p:extLst>
      <p:ext uri="{BB962C8B-B14F-4D97-AF65-F5344CB8AC3E}">
        <p14:creationId xmlns:p14="http://schemas.microsoft.com/office/powerpoint/2010/main" val="327090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Yes, we never have enough, but it’s not the end of the story to fling up our arms and say this!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There is some time, by definition, in our day for work and we have to make choices</a:t>
            </a:r>
            <a:r>
              <a:rPr lang="en-GB" sz="1200" kern="1200" baseline="0" dirty="0" smtClean="0">
                <a:solidFill>
                  <a:schemeClr val="tx1"/>
                </a:solidFill>
                <a:effectLst/>
                <a:latin typeface="+mn-lt"/>
                <a:ea typeface="+mn-ea"/>
                <a:cs typeface="+mn-cs"/>
              </a:rPr>
              <a:t> about it – the bit we have control over.</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12</a:t>
            </a:fld>
            <a:endParaRPr lang="en-GB"/>
          </a:p>
        </p:txBody>
      </p:sp>
    </p:spTree>
    <p:extLst>
      <p:ext uri="{BB962C8B-B14F-4D97-AF65-F5344CB8AC3E}">
        <p14:creationId xmlns:p14="http://schemas.microsoft.com/office/powerpoint/2010/main" val="1052903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role of the middle leader</a:t>
            </a:r>
          </a:p>
          <a:p>
            <a:r>
              <a:rPr lang="en-GB" sz="1200" kern="1200" dirty="0" smtClean="0">
                <a:solidFill>
                  <a:schemeClr val="tx1"/>
                </a:solidFill>
                <a:effectLst/>
                <a:latin typeface="+mn-lt"/>
                <a:ea typeface="+mn-ea"/>
                <a:cs typeface="+mn-cs"/>
              </a:rPr>
              <a:t> - time to think (prioritise,</a:t>
            </a:r>
            <a:r>
              <a:rPr lang="en-GB" sz="1200" kern="1200" baseline="0" dirty="0" smtClean="0">
                <a:solidFill>
                  <a:schemeClr val="tx1"/>
                </a:solidFill>
                <a:effectLst/>
                <a:latin typeface="+mn-lt"/>
                <a:ea typeface="+mn-ea"/>
                <a:cs typeface="+mn-cs"/>
              </a:rPr>
              <a:t> analyse, decide where you need to get to and how best to get there, know your own strengths and weaknesses = wisdom)</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85781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14</a:t>
            </a:fld>
            <a:endParaRPr lang="en-GB"/>
          </a:p>
        </p:txBody>
      </p:sp>
    </p:spTree>
    <p:extLst>
      <p:ext uri="{BB962C8B-B14F-4D97-AF65-F5344CB8AC3E}">
        <p14:creationId xmlns:p14="http://schemas.microsoft.com/office/powerpoint/2010/main" val="87265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94213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16</a:t>
            </a:fld>
            <a:endParaRPr lang="en-GB"/>
          </a:p>
        </p:txBody>
      </p:sp>
    </p:spTree>
    <p:extLst>
      <p:ext uri="{BB962C8B-B14F-4D97-AF65-F5344CB8AC3E}">
        <p14:creationId xmlns:p14="http://schemas.microsoft.com/office/powerpoint/2010/main" val="1802395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first thing I looked at was the Common European Framework.  All other European</a:t>
            </a:r>
            <a:r>
              <a:rPr lang="en-GB" sz="1200" kern="1200" baseline="0" dirty="0" smtClean="0">
                <a:solidFill>
                  <a:schemeClr val="tx1"/>
                </a:solidFill>
                <a:effectLst/>
                <a:latin typeface="+mn-lt"/>
                <a:ea typeface="+mn-ea"/>
                <a:cs typeface="+mn-cs"/>
              </a:rPr>
              <a:t> countries use to measure language learning over time.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There are some stable guided learning hours which are useful in terms of setting out what is reasonable and likely from school-based language learning.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 set these hours up against the language learning allocations in two of the schools I work in, to get an idea.</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We’ll come back to how I used this later, but one thing I want us to take from this slide:  We are going to find it much easier to get students to the new GCSE if the statutory learning is in place at KS2…</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GLH were helpful in deciding the approximate progress we can expect during each key stage. All primary and secondary schools vary in their allocation of curriculum time for language learning, but here I have taken as a starting point 30 minutes per week in Years 3 and 4, 60 minutes in Years 5 &amp; 6, and 150 minutes per week across KS3 and KS4.  (This equates to 3 x 50 minute lessons across KS3 and KS4.  This is a rough average. In fact, our dual linguists have less and our single linguist classes have slightly more than this.)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can see from the table that, with this number of GLH, we might reasonably expect learners to achieve at least A1 competence by the end of KS2, and at least A2 by the end of Y8 (assuming the curriculum allocation hours given), making significant progress towards B1 but not reaching it by the end of Y9.  I used this information to peg the key progression points A1 and A2 within the new framework.</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A1 </a:t>
            </a:r>
            <a:r>
              <a:rPr lang="en-GB" sz="1200" kern="1200" baseline="0" dirty="0" smtClean="0">
                <a:solidFill>
                  <a:schemeClr val="tx1"/>
                </a:solidFill>
                <a:effectLst/>
                <a:latin typeface="+mn-lt"/>
                <a:ea typeface="+mn-ea"/>
                <a:cs typeface="+mn-cs"/>
              </a:rPr>
              <a:t> = Step 4 on my framework</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887465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18</a:t>
            </a:fld>
            <a:endParaRPr lang="en-GB"/>
          </a:p>
        </p:txBody>
      </p:sp>
    </p:spTree>
    <p:extLst>
      <p:ext uri="{BB962C8B-B14F-4D97-AF65-F5344CB8AC3E}">
        <p14:creationId xmlns:p14="http://schemas.microsoft.com/office/powerpoint/2010/main" val="280329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19</a:t>
            </a:fld>
            <a:endParaRPr lang="en-GB"/>
          </a:p>
        </p:txBody>
      </p:sp>
    </p:spTree>
    <p:extLst>
      <p:ext uri="{BB962C8B-B14F-4D97-AF65-F5344CB8AC3E}">
        <p14:creationId xmlns:p14="http://schemas.microsoft.com/office/powerpoint/2010/main" val="162906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a:t>
            </a:fld>
            <a:endParaRPr lang="en-GB"/>
          </a:p>
        </p:txBody>
      </p:sp>
    </p:spTree>
    <p:extLst>
      <p:ext uri="{BB962C8B-B14F-4D97-AF65-F5344CB8AC3E}">
        <p14:creationId xmlns:p14="http://schemas.microsoft.com/office/powerpoint/2010/main" val="2311257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20</a:t>
            </a:fld>
            <a:endParaRPr lang="en-GB"/>
          </a:p>
        </p:txBody>
      </p:sp>
    </p:spTree>
    <p:extLst>
      <p:ext uri="{BB962C8B-B14F-4D97-AF65-F5344CB8AC3E}">
        <p14:creationId xmlns:p14="http://schemas.microsoft.com/office/powerpoint/2010/main" val="230842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21</a:t>
            </a:fld>
            <a:endParaRPr lang="en-GB"/>
          </a:p>
        </p:txBody>
      </p:sp>
    </p:spTree>
    <p:extLst>
      <p:ext uri="{BB962C8B-B14F-4D97-AF65-F5344CB8AC3E}">
        <p14:creationId xmlns:p14="http://schemas.microsoft.com/office/powerpoint/2010/main" val="3760420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22</a:t>
            </a:fld>
            <a:endParaRPr lang="en-GB"/>
          </a:p>
        </p:txBody>
      </p:sp>
    </p:spTree>
    <p:extLst>
      <p:ext uri="{BB962C8B-B14F-4D97-AF65-F5344CB8AC3E}">
        <p14:creationId xmlns:p14="http://schemas.microsoft.com/office/powerpoint/2010/main" val="1151713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23</a:t>
            </a:fld>
            <a:endParaRPr lang="en-GB"/>
          </a:p>
        </p:txBody>
      </p:sp>
    </p:spTree>
    <p:extLst>
      <p:ext uri="{BB962C8B-B14F-4D97-AF65-F5344CB8AC3E}">
        <p14:creationId xmlns:p14="http://schemas.microsoft.com/office/powerpoint/2010/main" val="168298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769807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76215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935598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 people to Handout 2</a:t>
            </a:r>
            <a:endParaRPr lang="en-GB" dirty="0"/>
          </a:p>
        </p:txBody>
      </p:sp>
      <p:sp>
        <p:nvSpPr>
          <p:cNvPr id="4" name="Slide Number Placeholder 3"/>
          <p:cNvSpPr>
            <a:spLocks noGrp="1"/>
          </p:cNvSpPr>
          <p:nvPr>
            <p:ph type="sldNum" sz="quarter" idx="10"/>
          </p:nvPr>
        </p:nvSpPr>
        <p:spPr/>
        <p:txBody>
          <a:bodyPr/>
          <a:lstStyle/>
          <a:p>
            <a:fld id="{1B1AD0A8-74BF-48A5-BDD2-9D35E7647842}"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920657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230625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33307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a:t>
            </a:fld>
            <a:endParaRPr lang="en-GB"/>
          </a:p>
        </p:txBody>
      </p:sp>
    </p:spTree>
    <p:extLst>
      <p:ext uri="{BB962C8B-B14F-4D97-AF65-F5344CB8AC3E}">
        <p14:creationId xmlns:p14="http://schemas.microsoft.com/office/powerpoint/2010/main" val="3364344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is what this process</a:t>
            </a:r>
            <a:r>
              <a:rPr lang="en-GB" sz="1200" kern="1200" baseline="0" dirty="0" smtClean="0">
                <a:solidFill>
                  <a:schemeClr val="tx1"/>
                </a:solidFill>
                <a:effectLst/>
                <a:latin typeface="+mn-lt"/>
                <a:ea typeface="+mn-ea"/>
                <a:cs typeface="+mn-cs"/>
              </a:rPr>
              <a:t> of progression mapping should have included for all schools (Time should have been allowed for this!!!!!!!)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4020444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908560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291278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443152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It’s about talking (and not just once at the end of KS2)</a:t>
            </a:r>
          </a:p>
        </p:txBody>
      </p:sp>
      <p:sp>
        <p:nvSpPr>
          <p:cNvPr id="4" name="Slide Number Placeholder 3"/>
          <p:cNvSpPr>
            <a:spLocks noGrp="1"/>
          </p:cNvSpPr>
          <p:nvPr>
            <p:ph type="sldNum" sz="quarter" idx="10"/>
          </p:nvPr>
        </p:nvSpPr>
        <p:spPr/>
        <p:txBody>
          <a:bodyPr/>
          <a:lstStyle/>
          <a:p>
            <a:fld id="{9900646C-63DC-478F-8CC9-573CB4871A24}" type="slidenum">
              <a:rPr lang="en-GB" smtClean="0"/>
              <a:t>37</a:t>
            </a:fld>
            <a:endParaRPr lang="en-GB"/>
          </a:p>
        </p:txBody>
      </p:sp>
    </p:spTree>
    <p:extLst>
      <p:ext uri="{BB962C8B-B14F-4D97-AF65-F5344CB8AC3E}">
        <p14:creationId xmlns:p14="http://schemas.microsoft.com/office/powerpoint/2010/main" val="1815205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38</a:t>
            </a:fld>
            <a:endParaRPr lang="en-GB"/>
          </a:p>
        </p:txBody>
      </p:sp>
    </p:spTree>
    <p:extLst>
      <p:ext uri="{BB962C8B-B14F-4D97-AF65-F5344CB8AC3E}">
        <p14:creationId xmlns:p14="http://schemas.microsoft.com/office/powerpoint/2010/main" val="1169291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this slide </a:t>
            </a:r>
            <a:r>
              <a:rPr lang="en-GB" smtClean="0"/>
              <a:t>for pupils</a:t>
            </a:r>
            <a:r>
              <a:rPr lang="en-GB" baseline="0" smtClean="0"/>
              <a:t> to write on.</a:t>
            </a:r>
            <a:endParaRPr lang="en-GB"/>
          </a:p>
        </p:txBody>
      </p:sp>
      <p:sp>
        <p:nvSpPr>
          <p:cNvPr id="4" name="Slide Number Placeholder 3"/>
          <p:cNvSpPr>
            <a:spLocks noGrp="1"/>
          </p:cNvSpPr>
          <p:nvPr>
            <p:ph type="sldNum" sz="quarter" idx="10"/>
          </p:nvPr>
        </p:nvSpPr>
        <p:spPr/>
        <p:txBody>
          <a:bodyPr/>
          <a:lstStyle/>
          <a:p>
            <a:fld id="{7FEA168E-E64F-4CBF-8F7A-E04F87BAF8D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183211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433370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758471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132996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everything changes at once, it’s fairly interesting!</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is the </a:t>
            </a:r>
            <a:r>
              <a:rPr lang="en-GB" sz="1200" kern="1200" baseline="0" dirty="0" smtClean="0">
                <a:solidFill>
                  <a:schemeClr val="tx1"/>
                </a:solidFill>
                <a:effectLst/>
                <a:latin typeface="+mn-lt"/>
                <a:ea typeface="+mn-ea"/>
                <a:cs typeface="+mn-cs"/>
              </a:rPr>
              <a:t>constant that we can cling to in the face of this uncertainty?</a:t>
            </a:r>
          </a:p>
          <a:p>
            <a:r>
              <a:rPr lang="en-GB" sz="1200" kern="1200" baseline="0" dirty="0" smtClean="0">
                <a:solidFill>
                  <a:schemeClr val="tx1"/>
                </a:solidFill>
                <a:effectLst/>
                <a:latin typeface="+mn-lt"/>
                <a:ea typeface="+mn-ea"/>
                <a:cs typeface="+mn-cs"/>
              </a:rPr>
              <a:t>We need some sort of anchor….</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a:t>
            </a:fld>
            <a:endParaRPr lang="en-GB"/>
          </a:p>
        </p:txBody>
      </p:sp>
    </p:spTree>
    <p:extLst>
      <p:ext uri="{BB962C8B-B14F-4D97-AF65-F5344CB8AC3E}">
        <p14:creationId xmlns:p14="http://schemas.microsoft.com/office/powerpoint/2010/main" val="1104728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43</a:t>
            </a:fld>
            <a:endParaRPr lang="en-GB"/>
          </a:p>
        </p:txBody>
      </p:sp>
    </p:spTree>
    <p:extLst>
      <p:ext uri="{BB962C8B-B14F-4D97-AF65-F5344CB8AC3E}">
        <p14:creationId xmlns:p14="http://schemas.microsoft.com/office/powerpoint/2010/main" val="1977884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715888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140406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46</a:t>
            </a:fld>
            <a:endParaRPr lang="en-GB"/>
          </a:p>
        </p:txBody>
      </p:sp>
    </p:spTree>
    <p:extLst>
      <p:ext uri="{BB962C8B-B14F-4D97-AF65-F5344CB8AC3E}">
        <p14:creationId xmlns:p14="http://schemas.microsoft.com/office/powerpoint/2010/main" val="940587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200" kern="1200" baseline="0" dirty="0" smtClean="0">
                <a:solidFill>
                  <a:schemeClr val="tx1"/>
                </a:solidFill>
                <a:effectLst/>
                <a:latin typeface="+mn-lt"/>
                <a:ea typeface="+mn-ea"/>
                <a:cs typeface="+mn-cs"/>
              </a:rPr>
              <a:t>The 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That’s the first thought.</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562593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Teaching the language of working together – asking for each other’s prior</a:t>
            </a:r>
            <a:r>
              <a:rPr lang="en-GB" baseline="0" dirty="0" smtClean="0"/>
              <a:t> knowledge, but also encouraging hypothesising, risk-taking.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672135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Year 7 – Week 1.  Start with a text and see what students know first.</a:t>
            </a:r>
            <a:br>
              <a:rPr lang="en-GB" dirty="0" smtClean="0"/>
            </a:br>
            <a:r>
              <a:rPr lang="en-GB" dirty="0" smtClean="0"/>
              <a:t>1.</a:t>
            </a:r>
            <a:r>
              <a:rPr lang="en-GB" baseline="0" dirty="0" smtClean="0"/>
              <a:t>  </a:t>
            </a:r>
            <a:r>
              <a:rPr lang="en-GB" dirty="0" smtClean="0"/>
              <a:t>Give them some time to interrogate</a:t>
            </a:r>
            <a:r>
              <a:rPr lang="en-GB" baseline="0" dirty="0" smtClean="0"/>
              <a:t> each other’s knowledge and make some hypotheses about words they might know.  </a:t>
            </a:r>
            <a:br>
              <a:rPr lang="en-GB" baseline="0" dirty="0" smtClean="0"/>
            </a:br>
            <a:r>
              <a:rPr lang="en-GB" baseline="0" dirty="0" smtClean="0"/>
              <a:t/>
            </a:r>
            <a:br>
              <a:rPr lang="en-GB" baseline="0" dirty="0" smtClean="0"/>
            </a:br>
            <a:r>
              <a:rPr lang="en-GB" baseline="0" dirty="0" smtClean="0"/>
              <a:t>When they have finished talking they could record their group knowledge in a couple of different ways.</a:t>
            </a:r>
            <a:br>
              <a:rPr lang="en-GB" baseline="0" dirty="0" smtClean="0"/>
            </a:br>
            <a:r>
              <a:rPr lang="en-GB" baseline="0" dirty="0" smtClean="0"/>
              <a:t>They could have a red / yellow / green post-it notes for unknown / think we know / know words</a:t>
            </a:r>
            <a:br>
              <a:rPr lang="en-GB" baseline="0" dirty="0" smtClean="0"/>
            </a:br>
            <a:r>
              <a:rPr lang="en-GB" baseline="0" dirty="0" smtClean="0"/>
              <a:t>They could shade a large copy of the text with these colours.</a:t>
            </a:r>
          </a:p>
          <a:p>
            <a:endParaRPr lang="en-GB" baseline="0" dirty="0" smtClean="0"/>
          </a:p>
          <a:p>
            <a:r>
              <a:rPr lang="en-GB" baseline="0" dirty="0" smtClean="0"/>
              <a:t>Next steps depend on the knowledge of the class, but there are certain key activities that we can be sure will be beneficial for linguistic and skill development.  So, for example:</a:t>
            </a:r>
            <a:br>
              <a:rPr lang="en-GB" baseline="0" dirty="0" smtClean="0"/>
            </a:br>
            <a:r>
              <a:rPr lang="en-GB" baseline="0" dirty="0" smtClean="0"/>
              <a:t/>
            </a:r>
            <a:br>
              <a:rPr lang="en-GB" baseline="0" dirty="0" smtClean="0"/>
            </a:br>
            <a:r>
              <a:rPr lang="en-GB" baseline="0" dirty="0" smtClean="0"/>
              <a:t>2.  Teacher reads the text several times through (3-4 times) at normal speed, but with a few differences.  These could be differences in wording where the meaning is the same OR different words which change the meaning of the text, but I think it’s clearer to choose either one or the other and keep consistent throughout the text.  So, with this text, I’ve chosen to do different wording where the meaning is the same.  As below:</a:t>
            </a:r>
            <a:br>
              <a:rPr lang="en-GB" baseline="0" dirty="0" smtClean="0"/>
            </a:br>
            <a:r>
              <a:rPr lang="en-GB" baseline="0" dirty="0" smtClean="0"/>
              <a:t/>
            </a:r>
            <a:br>
              <a:rPr lang="en-GB" baseline="0" dirty="0" smtClean="0"/>
            </a:br>
            <a:r>
              <a:rPr lang="en-GB" baseline="0" dirty="0" err="1" smtClean="0"/>
              <a:t>Mi</a:t>
            </a:r>
            <a:r>
              <a:rPr lang="en-GB" baseline="0" dirty="0" smtClean="0"/>
              <a:t> </a:t>
            </a:r>
            <a:r>
              <a:rPr lang="en-GB" baseline="0" dirty="0" err="1" smtClean="0"/>
              <a:t>nombre</a:t>
            </a:r>
            <a:r>
              <a:rPr lang="en-GB" baseline="0" dirty="0" smtClean="0"/>
              <a:t> </a:t>
            </a:r>
            <a:r>
              <a:rPr lang="en-GB" baseline="0" dirty="0" err="1" smtClean="0"/>
              <a:t>es</a:t>
            </a:r>
            <a:r>
              <a:rPr lang="en-GB" baseline="0" dirty="0" smtClean="0"/>
              <a:t> Carlos Vicente.  Soy de </a:t>
            </a:r>
            <a:r>
              <a:rPr lang="en-GB" baseline="0" dirty="0" err="1" smtClean="0"/>
              <a:t>España</a:t>
            </a:r>
            <a:r>
              <a:rPr lang="en-GB" baseline="0" dirty="0" smtClean="0"/>
              <a:t> </a:t>
            </a:r>
            <a:r>
              <a:rPr lang="en-GB" baseline="0" dirty="0" err="1" smtClean="0"/>
              <a:t>pero</a:t>
            </a:r>
            <a:r>
              <a:rPr lang="en-GB" baseline="0" dirty="0" smtClean="0"/>
              <a:t> </a:t>
            </a:r>
            <a:r>
              <a:rPr lang="en-GB" baseline="0" dirty="0" err="1" smtClean="0"/>
              <a:t>mis</a:t>
            </a:r>
            <a:r>
              <a:rPr lang="en-GB" baseline="0" dirty="0" smtClean="0"/>
              <a:t> padres son </a:t>
            </a:r>
            <a:r>
              <a:rPr lang="en-GB" baseline="0" dirty="0" err="1" smtClean="0"/>
              <a:t>argentinos</a:t>
            </a:r>
            <a:r>
              <a:rPr lang="en-GB" baseline="0" dirty="0" smtClean="0"/>
              <a:t> </a:t>
            </a:r>
            <a:r>
              <a:rPr lang="en-GB" baseline="0" dirty="0" err="1" smtClean="0"/>
              <a:t>así</a:t>
            </a:r>
            <a:r>
              <a:rPr lang="en-GB" baseline="0" dirty="0" smtClean="0"/>
              <a:t> </a:t>
            </a:r>
            <a:r>
              <a:rPr lang="en-GB" baseline="0" dirty="0" err="1" smtClean="0"/>
              <a:t>que</a:t>
            </a:r>
            <a:r>
              <a:rPr lang="en-GB" baseline="0" dirty="0" smtClean="0"/>
              <a:t> soy </a:t>
            </a:r>
            <a:r>
              <a:rPr lang="en-GB" baseline="0" dirty="0" err="1" smtClean="0"/>
              <a:t>medio</a:t>
            </a:r>
            <a:r>
              <a:rPr lang="en-GB" baseline="0" dirty="0" smtClean="0"/>
              <a:t> </a:t>
            </a:r>
            <a:r>
              <a:rPr lang="en-GB" baseline="0" dirty="0" err="1" smtClean="0"/>
              <a:t>argentino</a:t>
            </a:r>
            <a:r>
              <a:rPr lang="en-GB" baseline="0" dirty="0" smtClean="0"/>
              <a:t> </a:t>
            </a:r>
            <a:r>
              <a:rPr lang="en-GB" baseline="0" dirty="0" err="1" smtClean="0"/>
              <a:t>medio</a:t>
            </a:r>
            <a:r>
              <a:rPr lang="en-GB" baseline="0" dirty="0" smtClean="0"/>
              <a:t> </a:t>
            </a:r>
            <a:r>
              <a:rPr lang="en-GB" baseline="0" dirty="0" err="1" smtClean="0"/>
              <a:t>español</a:t>
            </a:r>
            <a:r>
              <a:rPr lang="en-GB" baseline="0" dirty="0" smtClean="0"/>
              <a:t>.  </a:t>
            </a:r>
            <a:r>
              <a:rPr lang="en-GB" baseline="0" dirty="0" err="1" smtClean="0"/>
              <a:t>Hablo</a:t>
            </a:r>
            <a:r>
              <a:rPr lang="en-GB" baseline="0" dirty="0" smtClean="0"/>
              <a:t> </a:t>
            </a:r>
            <a:r>
              <a:rPr lang="en-GB" baseline="0" dirty="0" err="1" smtClean="0"/>
              <a:t>español</a:t>
            </a:r>
            <a:r>
              <a:rPr lang="en-GB" baseline="0" dirty="0" smtClean="0"/>
              <a:t>, </a:t>
            </a:r>
            <a:r>
              <a:rPr lang="en-GB" baseline="0" dirty="0" err="1" smtClean="0"/>
              <a:t>claro</a:t>
            </a:r>
            <a:r>
              <a:rPr lang="en-GB" baseline="0" dirty="0" smtClean="0"/>
              <a:t>, </a:t>
            </a:r>
            <a:r>
              <a:rPr lang="en-GB" baseline="0" dirty="0" err="1" smtClean="0"/>
              <a:t>inglés</a:t>
            </a:r>
            <a:r>
              <a:rPr lang="en-GB" baseline="0" dirty="0" smtClean="0"/>
              <a:t> y un </a:t>
            </a:r>
            <a:r>
              <a:rPr lang="en-GB" baseline="0" dirty="0" err="1" smtClean="0"/>
              <a:t>poco</a:t>
            </a:r>
            <a:r>
              <a:rPr lang="en-GB" baseline="0" dirty="0" smtClean="0"/>
              <a:t> de </a:t>
            </a:r>
            <a:r>
              <a:rPr lang="en-GB" baseline="0" dirty="0" err="1" smtClean="0"/>
              <a:t>francés</a:t>
            </a:r>
            <a:r>
              <a:rPr lang="en-GB" baseline="0" dirty="0" smtClean="0"/>
              <a:t>.  Vivo </a:t>
            </a:r>
            <a:r>
              <a:rPr lang="en-GB" baseline="0" dirty="0" err="1" smtClean="0"/>
              <a:t>ahora</a:t>
            </a:r>
            <a:r>
              <a:rPr lang="en-GB" baseline="0" dirty="0" smtClean="0"/>
              <a:t> con mi </a:t>
            </a:r>
            <a:r>
              <a:rPr lang="en-GB" baseline="0" dirty="0" err="1" smtClean="0"/>
              <a:t>familia</a:t>
            </a:r>
            <a:r>
              <a:rPr lang="en-GB" baseline="0" dirty="0" smtClean="0"/>
              <a:t>; </a:t>
            </a:r>
            <a:r>
              <a:rPr lang="en-GB" baseline="0" dirty="0" err="1" smtClean="0"/>
              <a:t>vivimos</a:t>
            </a:r>
            <a:r>
              <a:rPr lang="en-GB" baseline="0" dirty="0" smtClean="0"/>
              <a:t> en Valencia en el </a:t>
            </a:r>
            <a:r>
              <a:rPr lang="en-GB" baseline="0" dirty="0" err="1" smtClean="0"/>
              <a:t>este</a:t>
            </a:r>
            <a:r>
              <a:rPr lang="en-GB" baseline="0" dirty="0" smtClean="0"/>
              <a:t> de </a:t>
            </a:r>
            <a:r>
              <a:rPr lang="en-GB" baseline="0" dirty="0" err="1" smtClean="0"/>
              <a:t>España</a:t>
            </a:r>
            <a:r>
              <a:rPr lang="en-GB" baseline="0" dirty="0" smtClean="0"/>
              <a:t>.  </a:t>
            </a:r>
            <a:r>
              <a:rPr lang="en-GB" baseline="0" dirty="0" err="1" smtClean="0"/>
              <a:t>Mi</a:t>
            </a:r>
            <a:r>
              <a:rPr lang="en-GB" baseline="0" dirty="0" smtClean="0"/>
              <a:t> </a:t>
            </a:r>
            <a:r>
              <a:rPr lang="en-GB" baseline="0" dirty="0" err="1" smtClean="0"/>
              <a:t>hermana</a:t>
            </a:r>
            <a:r>
              <a:rPr lang="en-GB" baseline="0" dirty="0" smtClean="0"/>
              <a:t> no vive en Valencia.  Ella y </a:t>
            </a:r>
            <a:r>
              <a:rPr lang="en-GB" baseline="0" dirty="0" err="1" smtClean="0"/>
              <a:t>su</a:t>
            </a:r>
            <a:r>
              <a:rPr lang="en-GB" baseline="0" dirty="0" smtClean="0"/>
              <a:t> </a:t>
            </a:r>
            <a:r>
              <a:rPr lang="en-GB" baseline="0" dirty="0" err="1" smtClean="0"/>
              <a:t>amiga</a:t>
            </a:r>
            <a:r>
              <a:rPr lang="en-GB" baseline="0" dirty="0" smtClean="0"/>
              <a:t> </a:t>
            </a:r>
            <a:r>
              <a:rPr lang="en-GB" baseline="0" dirty="0" err="1" smtClean="0"/>
              <a:t>tienen</a:t>
            </a:r>
            <a:r>
              <a:rPr lang="en-GB" baseline="0" dirty="0" smtClean="0"/>
              <a:t> un </a:t>
            </a:r>
            <a:r>
              <a:rPr lang="en-GB" baseline="0" dirty="0" err="1" smtClean="0"/>
              <a:t>apartamento</a:t>
            </a:r>
            <a:r>
              <a:rPr lang="en-GB" baseline="0" dirty="0" smtClean="0"/>
              <a:t> en Barcelona.</a:t>
            </a:r>
          </a:p>
          <a:p>
            <a:endParaRPr lang="en-GB" baseline="0" dirty="0" smtClean="0"/>
          </a:p>
          <a:p>
            <a:r>
              <a:rPr lang="en-GB" baseline="0" dirty="0" smtClean="0"/>
              <a:t>There are 6 x differences.  First, students can be asked to underline where the text is different.  On subsequent </a:t>
            </a:r>
            <a:r>
              <a:rPr lang="en-GB" baseline="0" dirty="0" err="1" smtClean="0"/>
              <a:t>listenings</a:t>
            </a:r>
            <a:r>
              <a:rPr lang="en-GB" baseline="0" dirty="0" smtClean="0"/>
              <a:t>, they can try to identify what the exact differences are and write down the words they hear.  This is transcription!  It reinforces phonic knowledge that they may have from primary school.  If they find this hard, the teacher will know that they need some phonics reinforcement (may need to revise the key sounds with gestures from phonics words).  </a:t>
            </a:r>
            <a:br>
              <a:rPr lang="en-GB" baseline="0" dirty="0" smtClean="0"/>
            </a:br>
            <a:r>
              <a:rPr lang="en-GB" baseline="0" dirty="0" smtClean="0"/>
              <a:t/>
            </a:r>
            <a:br>
              <a:rPr lang="en-GB" baseline="0" dirty="0" smtClean="0"/>
            </a:br>
            <a:r>
              <a:rPr lang="en-GB" baseline="0" dirty="0" smtClean="0"/>
              <a:t>The teacher can take whole class feedback here and display the words that are different.  The class can be asked whether the meaning is the same. </a:t>
            </a:r>
            <a:r>
              <a:rPr lang="en-GB" baseline="0" dirty="0" err="1" smtClean="0"/>
              <a:t>Significa</a:t>
            </a:r>
            <a:r>
              <a:rPr lang="en-GB" baseline="0" dirty="0" smtClean="0"/>
              <a:t> lo </a:t>
            </a:r>
            <a:r>
              <a:rPr lang="en-GB" baseline="0" dirty="0" err="1" smtClean="0"/>
              <a:t>mismo</a:t>
            </a:r>
            <a:r>
              <a:rPr lang="en-GB" baseline="0" dirty="0" smtClean="0"/>
              <a:t>?  </a:t>
            </a:r>
            <a:r>
              <a:rPr lang="en-GB" baseline="0" dirty="0" err="1" smtClean="0"/>
              <a:t>Algo</a:t>
            </a:r>
            <a:r>
              <a:rPr lang="en-GB" baseline="0" dirty="0" smtClean="0"/>
              <a:t> </a:t>
            </a:r>
            <a:r>
              <a:rPr lang="en-GB" baseline="0" dirty="0" err="1" smtClean="0"/>
              <a:t>diferente</a:t>
            </a:r>
            <a:r>
              <a:rPr lang="en-GB" baseline="0" dirty="0" smtClean="0"/>
              <a:t>?  The word ‘</a:t>
            </a:r>
            <a:r>
              <a:rPr lang="en-GB" baseline="0" dirty="0" err="1" smtClean="0"/>
              <a:t>sinónimo</a:t>
            </a:r>
            <a:r>
              <a:rPr lang="en-GB" baseline="0" dirty="0" smtClean="0"/>
              <a:t>’ is one they will be familiar with from KS2 literacy – this will make a useful link for them.  It lays a bit of a foundation marker for the next 5 x years of language work too, as we will want them to use a variety of different language in their work.  </a:t>
            </a:r>
            <a:br>
              <a:rPr lang="en-GB" baseline="0" dirty="0" smtClean="0"/>
            </a:br>
            <a:r>
              <a:rPr lang="en-GB" baseline="0" dirty="0" smtClean="0"/>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983082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1.  Teacher reads the text several times through (3-4 times) at normal speed, but with a few differences.  These could be differences in wording where the meaning is the same OR different words which change the meaning of the text, but I think it’s clearer to choose either one or the other and keep consistent throughout the text.  So, with this text, I’ve chosen to do different wording where the meaning is the same.  As below:</a:t>
            </a:r>
            <a:br>
              <a:rPr lang="en-GB" baseline="0" dirty="0" smtClean="0"/>
            </a:br>
            <a:r>
              <a:rPr lang="en-GB" baseline="0" dirty="0" smtClean="0"/>
              <a:t/>
            </a:r>
            <a:br>
              <a:rPr lang="en-GB" baseline="0" dirty="0" smtClean="0"/>
            </a:br>
            <a:r>
              <a:rPr lang="en-GB" baseline="0" dirty="0" err="1" smtClean="0"/>
              <a:t>Mi</a:t>
            </a:r>
            <a:r>
              <a:rPr lang="en-GB" baseline="0" dirty="0" smtClean="0"/>
              <a:t> </a:t>
            </a:r>
            <a:r>
              <a:rPr lang="en-GB" baseline="0" dirty="0" err="1" smtClean="0"/>
              <a:t>nombre</a:t>
            </a:r>
            <a:r>
              <a:rPr lang="en-GB" baseline="0" dirty="0" smtClean="0"/>
              <a:t> </a:t>
            </a:r>
            <a:r>
              <a:rPr lang="en-GB" baseline="0" dirty="0" err="1" smtClean="0"/>
              <a:t>es</a:t>
            </a:r>
            <a:r>
              <a:rPr lang="en-GB" baseline="0" dirty="0" smtClean="0"/>
              <a:t> Carlos Vicente.  Soy de </a:t>
            </a:r>
            <a:r>
              <a:rPr lang="en-GB" baseline="0" dirty="0" err="1" smtClean="0"/>
              <a:t>España</a:t>
            </a:r>
            <a:r>
              <a:rPr lang="en-GB" baseline="0" dirty="0" smtClean="0"/>
              <a:t> </a:t>
            </a:r>
            <a:r>
              <a:rPr lang="en-GB" baseline="0" dirty="0" err="1" smtClean="0"/>
              <a:t>pero</a:t>
            </a:r>
            <a:r>
              <a:rPr lang="en-GB" baseline="0" dirty="0" smtClean="0"/>
              <a:t> </a:t>
            </a:r>
            <a:r>
              <a:rPr lang="en-GB" baseline="0" dirty="0" err="1" smtClean="0"/>
              <a:t>mis</a:t>
            </a:r>
            <a:r>
              <a:rPr lang="en-GB" baseline="0" dirty="0" smtClean="0"/>
              <a:t> padres son </a:t>
            </a:r>
            <a:r>
              <a:rPr lang="en-GB" baseline="0" dirty="0" err="1" smtClean="0"/>
              <a:t>argentinos</a:t>
            </a:r>
            <a:r>
              <a:rPr lang="en-GB" baseline="0" dirty="0" smtClean="0"/>
              <a:t> </a:t>
            </a:r>
            <a:r>
              <a:rPr lang="en-GB" baseline="0" dirty="0" err="1" smtClean="0"/>
              <a:t>así</a:t>
            </a:r>
            <a:r>
              <a:rPr lang="en-GB" baseline="0" dirty="0" smtClean="0"/>
              <a:t> </a:t>
            </a:r>
            <a:r>
              <a:rPr lang="en-GB" baseline="0" dirty="0" err="1" smtClean="0"/>
              <a:t>que</a:t>
            </a:r>
            <a:r>
              <a:rPr lang="en-GB" baseline="0" dirty="0" smtClean="0"/>
              <a:t> soy </a:t>
            </a:r>
            <a:r>
              <a:rPr lang="en-GB" baseline="0" dirty="0" err="1" smtClean="0"/>
              <a:t>argentino</a:t>
            </a:r>
            <a:r>
              <a:rPr lang="en-GB" baseline="0" dirty="0" smtClean="0"/>
              <a:t>.  </a:t>
            </a:r>
            <a:r>
              <a:rPr lang="en-GB" baseline="0" dirty="0" err="1" smtClean="0"/>
              <a:t>Hablo</a:t>
            </a:r>
            <a:r>
              <a:rPr lang="en-GB" baseline="0" dirty="0" smtClean="0"/>
              <a:t> </a:t>
            </a:r>
            <a:r>
              <a:rPr lang="en-GB" baseline="0" dirty="0" err="1" smtClean="0"/>
              <a:t>español</a:t>
            </a:r>
            <a:r>
              <a:rPr lang="en-GB" baseline="0" dirty="0" smtClean="0"/>
              <a:t>, </a:t>
            </a:r>
            <a:r>
              <a:rPr lang="en-GB" baseline="0" dirty="0" err="1" smtClean="0"/>
              <a:t>claro</a:t>
            </a:r>
            <a:r>
              <a:rPr lang="en-GB" baseline="0" dirty="0" smtClean="0"/>
              <a:t>, </a:t>
            </a:r>
            <a:r>
              <a:rPr lang="en-GB" baseline="0" dirty="0" err="1" smtClean="0"/>
              <a:t>inglés</a:t>
            </a:r>
            <a:r>
              <a:rPr lang="en-GB" baseline="0" dirty="0" smtClean="0"/>
              <a:t> y un </a:t>
            </a:r>
            <a:r>
              <a:rPr lang="en-GB" baseline="0" dirty="0" err="1" smtClean="0"/>
              <a:t>poco</a:t>
            </a:r>
            <a:r>
              <a:rPr lang="en-GB" baseline="0" dirty="0" smtClean="0"/>
              <a:t> de </a:t>
            </a:r>
            <a:r>
              <a:rPr lang="en-GB" baseline="0" dirty="0" err="1" smtClean="0"/>
              <a:t>francés</a:t>
            </a:r>
            <a:r>
              <a:rPr lang="en-GB" baseline="0" dirty="0" smtClean="0"/>
              <a:t>.  Vivo </a:t>
            </a:r>
            <a:r>
              <a:rPr lang="en-GB" baseline="0" dirty="0" err="1" smtClean="0"/>
              <a:t>ahora</a:t>
            </a:r>
            <a:r>
              <a:rPr lang="en-GB" baseline="0" dirty="0" smtClean="0"/>
              <a:t> con mi </a:t>
            </a:r>
            <a:r>
              <a:rPr lang="en-GB" baseline="0" dirty="0" err="1" smtClean="0"/>
              <a:t>familia</a:t>
            </a:r>
            <a:r>
              <a:rPr lang="en-GB" baseline="0" dirty="0" smtClean="0"/>
              <a:t>; </a:t>
            </a:r>
            <a:r>
              <a:rPr lang="en-GB" baseline="0" dirty="0" err="1" smtClean="0"/>
              <a:t>vivimos</a:t>
            </a:r>
            <a:r>
              <a:rPr lang="en-GB" baseline="0" dirty="0" smtClean="0"/>
              <a:t> en Valencia en el </a:t>
            </a:r>
            <a:r>
              <a:rPr lang="en-GB" baseline="0" dirty="0" err="1" smtClean="0"/>
              <a:t>este</a:t>
            </a:r>
            <a:r>
              <a:rPr lang="en-GB" baseline="0" dirty="0" smtClean="0"/>
              <a:t> de </a:t>
            </a:r>
            <a:r>
              <a:rPr lang="en-GB" baseline="0" dirty="0" err="1" smtClean="0"/>
              <a:t>España</a:t>
            </a:r>
            <a:r>
              <a:rPr lang="en-GB" baseline="0" dirty="0" smtClean="0"/>
              <a:t>.  </a:t>
            </a:r>
            <a:r>
              <a:rPr lang="en-GB" baseline="0" dirty="0" err="1" smtClean="0"/>
              <a:t>Mi</a:t>
            </a:r>
            <a:r>
              <a:rPr lang="en-GB" baseline="0" dirty="0" smtClean="0"/>
              <a:t> </a:t>
            </a:r>
            <a:r>
              <a:rPr lang="en-GB" baseline="0" dirty="0" err="1" smtClean="0"/>
              <a:t>hermana</a:t>
            </a:r>
            <a:r>
              <a:rPr lang="en-GB" baseline="0" dirty="0" smtClean="0"/>
              <a:t> no vive en Valencia.  Ella y </a:t>
            </a:r>
            <a:r>
              <a:rPr lang="en-GB" baseline="0" dirty="0" err="1" smtClean="0"/>
              <a:t>su</a:t>
            </a:r>
            <a:r>
              <a:rPr lang="en-GB" baseline="0" dirty="0" smtClean="0"/>
              <a:t> </a:t>
            </a:r>
            <a:r>
              <a:rPr lang="en-GB" baseline="0" dirty="0" err="1" smtClean="0"/>
              <a:t>amiga</a:t>
            </a:r>
            <a:r>
              <a:rPr lang="en-GB" baseline="0" dirty="0" smtClean="0"/>
              <a:t> </a:t>
            </a:r>
            <a:r>
              <a:rPr lang="en-GB" baseline="0" dirty="0" err="1" smtClean="0"/>
              <a:t>tienen</a:t>
            </a:r>
            <a:r>
              <a:rPr lang="en-GB" baseline="0" dirty="0" smtClean="0"/>
              <a:t> un </a:t>
            </a:r>
            <a:r>
              <a:rPr lang="en-GB" baseline="0" dirty="0" err="1" smtClean="0"/>
              <a:t>apartamento</a:t>
            </a:r>
            <a:r>
              <a:rPr lang="en-GB" baseline="0" dirty="0" smtClean="0"/>
              <a:t> en Barcelona.</a:t>
            </a:r>
          </a:p>
          <a:p>
            <a:endParaRPr lang="en-GB" baseline="0" dirty="0" smtClean="0"/>
          </a:p>
          <a:p>
            <a:r>
              <a:rPr lang="en-GB" baseline="0" dirty="0" smtClean="0"/>
              <a:t>Students can be invited to compare their answers in their groups, or not, depending on time etc.</a:t>
            </a:r>
            <a:br>
              <a:rPr lang="en-GB" baseline="0" dirty="0" smtClean="0"/>
            </a:br>
            <a:endParaRPr lang="en-GB" baseline="0" dirty="0" smtClean="0"/>
          </a:p>
          <a:p>
            <a:r>
              <a:rPr lang="en-GB" baseline="0" dirty="0" smtClean="0"/>
              <a:t>There are 6 x differences.  First, students can be asked to underline where the text is different.  On subsequent </a:t>
            </a:r>
            <a:r>
              <a:rPr lang="en-GB" baseline="0" dirty="0" err="1" smtClean="0"/>
              <a:t>listenings</a:t>
            </a:r>
            <a:r>
              <a:rPr lang="en-GB" baseline="0" dirty="0" smtClean="0"/>
              <a:t>, they can try to identify what the exact differences are and write down the words they hear.  This is transcription!  It reinforces phonic knowledge that they may have from primary school.  If they find this hard, the teacher will know that they need some phonics reinforcement (may need to revise the key sounds with gestures from phonics words).  The task has built-in differentiation.</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2116468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teacher can take whole class feedback here and display the words that are different.  The class can be asked whether the meaning is the same. </a:t>
            </a:r>
            <a:r>
              <a:rPr lang="en-GB" baseline="0" dirty="0" err="1" smtClean="0"/>
              <a:t>Significa</a:t>
            </a:r>
            <a:r>
              <a:rPr lang="en-GB" baseline="0" dirty="0" smtClean="0"/>
              <a:t> lo </a:t>
            </a:r>
            <a:r>
              <a:rPr lang="en-GB" baseline="0" dirty="0" err="1" smtClean="0"/>
              <a:t>mismo</a:t>
            </a:r>
            <a:r>
              <a:rPr lang="en-GB" baseline="0" dirty="0" smtClean="0"/>
              <a:t>?  </a:t>
            </a:r>
            <a:r>
              <a:rPr lang="en-GB" baseline="0" dirty="0" err="1" smtClean="0"/>
              <a:t>Algo</a:t>
            </a:r>
            <a:r>
              <a:rPr lang="en-GB" baseline="0" dirty="0" smtClean="0"/>
              <a:t> </a:t>
            </a:r>
            <a:r>
              <a:rPr lang="en-GB" baseline="0" dirty="0" err="1" smtClean="0"/>
              <a:t>diferente</a:t>
            </a:r>
            <a:r>
              <a:rPr lang="en-GB" baseline="0" dirty="0" smtClean="0"/>
              <a:t>?  The word ‘</a:t>
            </a:r>
            <a:r>
              <a:rPr lang="en-GB" baseline="0" dirty="0" err="1" smtClean="0"/>
              <a:t>sinónimo</a:t>
            </a:r>
            <a:r>
              <a:rPr lang="en-GB" baseline="0" dirty="0" smtClean="0"/>
              <a:t>’ is one they will be familiar with from KS2 literacy – this will make a useful link for them.  It lays a bit of a foundation marker for the next 5 x years of language work too, as we will want them to use a variety of different language in their work.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9974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After the listening / transcription tasks, there are some next steps that focus further</a:t>
            </a:r>
            <a:r>
              <a:rPr lang="en-GB" baseline="0" dirty="0" smtClean="0"/>
              <a:t> on meaning and/or structure.  The teacher may need to choose here, rather than do everything with one text in one lesson!  </a:t>
            </a:r>
            <a:br>
              <a:rPr lang="en-GB" baseline="0" dirty="0" smtClean="0"/>
            </a:br>
            <a:r>
              <a:rPr lang="en-GB" baseline="0" dirty="0" smtClean="0"/>
              <a:t/>
            </a:r>
            <a:br>
              <a:rPr lang="en-GB" baseline="0" dirty="0" smtClean="0"/>
            </a:br>
            <a:r>
              <a:rPr lang="en-GB" baseline="0" dirty="0" smtClean="0"/>
              <a:t>With this text there are 3 x obvious possibilities:</a:t>
            </a:r>
            <a:br>
              <a:rPr lang="en-GB" baseline="0" dirty="0" smtClean="0"/>
            </a:br>
            <a:r>
              <a:rPr lang="en-GB" baseline="0" dirty="0" smtClean="0"/>
              <a:t/>
            </a:r>
            <a:br>
              <a:rPr lang="en-GB" baseline="0" dirty="0" smtClean="0"/>
            </a:br>
            <a:r>
              <a:rPr lang="en-GB" baseline="0" dirty="0" smtClean="0"/>
              <a:t>1.  Focus on verb forms.</a:t>
            </a:r>
            <a:br>
              <a:rPr lang="en-GB" baseline="0" dirty="0" smtClean="0"/>
            </a:br>
            <a:r>
              <a:rPr lang="en-GB" baseline="0" dirty="0" smtClean="0"/>
              <a:t>2.  Focus on country / nationality / place vocabulary</a:t>
            </a:r>
            <a:br>
              <a:rPr lang="en-GB" baseline="0" dirty="0" smtClean="0"/>
            </a:br>
            <a:r>
              <a:rPr lang="en-GB" baseline="0" dirty="0" smtClean="0"/>
              <a:t>3.  Focus on the meaning of high frequency language – de – </a:t>
            </a:r>
            <a:r>
              <a:rPr lang="en-GB" baseline="0" dirty="0" err="1" smtClean="0"/>
              <a:t>pero</a:t>
            </a:r>
            <a:r>
              <a:rPr lang="en-GB" baseline="0" dirty="0" smtClean="0"/>
              <a:t> – y – con – en – </a:t>
            </a:r>
            <a:r>
              <a:rPr lang="en-GB" baseline="0" dirty="0" err="1" smtClean="0"/>
              <a:t>así</a:t>
            </a:r>
            <a:r>
              <a:rPr lang="en-GB" baseline="0" dirty="0" smtClean="0"/>
              <a:t> </a:t>
            </a:r>
            <a:r>
              <a:rPr lang="en-GB" baseline="0" dirty="0" err="1" smtClean="0"/>
              <a:t>que</a:t>
            </a:r>
            <a:r>
              <a:rPr lang="en-GB" baseline="0" dirty="0" smtClean="0"/>
              <a:t> – </a:t>
            </a:r>
            <a:r>
              <a:rPr lang="en-GB" baseline="0" dirty="0" err="1" smtClean="0"/>
              <a:t>por</a:t>
            </a:r>
            <a:r>
              <a:rPr lang="en-GB" baseline="0" dirty="0" smtClean="0"/>
              <a:t> </a:t>
            </a:r>
            <a:r>
              <a:rPr lang="en-GB" baseline="0" dirty="0" err="1" smtClean="0"/>
              <a:t>supuesto</a:t>
            </a:r>
            <a:r>
              <a:rPr lang="en-GB" baseline="0" dirty="0" smtClean="0"/>
              <a:t> – </a:t>
            </a:r>
            <a:r>
              <a:rPr lang="en-GB" baseline="0" dirty="0" err="1" smtClean="0"/>
              <a:t>allí</a:t>
            </a:r>
            <a:r>
              <a:rPr lang="en-GB" baseline="0" dirty="0" smtClean="0"/>
              <a:t> - </a:t>
            </a:r>
            <a:r>
              <a:rPr lang="en-GB" baseline="0" dirty="0" err="1" smtClean="0"/>
              <a:t>su</a:t>
            </a:r>
            <a:endParaRPr lang="en-GB" baseline="0" dirty="0" smtClean="0"/>
          </a:p>
          <a:p>
            <a:endParaRPr lang="en-GB" baseline="0" dirty="0" smtClean="0"/>
          </a:p>
          <a:p>
            <a:r>
              <a:rPr lang="en-GB" baseline="0" dirty="0" smtClean="0"/>
              <a:t>I would be most tempted to start with the verb forms, to tease out prior knowledge but also work on inference skills.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30529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first thing I looked at was the Common European Framework.  All other European</a:t>
            </a:r>
            <a:r>
              <a:rPr lang="en-GB" sz="1200" kern="1200" baseline="0" dirty="0" smtClean="0">
                <a:solidFill>
                  <a:schemeClr val="tx1"/>
                </a:solidFill>
                <a:effectLst/>
                <a:latin typeface="+mn-lt"/>
                <a:ea typeface="+mn-ea"/>
                <a:cs typeface="+mn-cs"/>
              </a:rPr>
              <a:t> countries use to measure language learning over time.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There are some stable guided learning hours which are useful in terms of setting out what is reasonable and likely from school-based language learning.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 set these hours up against the language learning allocations in two of the schools I work in, to get an idea.</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We’ll come back to how I used this later, but one thing I want us to take from this slide:  We are going to find it much easier to get students to the new GCSE if the statutory learning is in place at KS2…</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GLH were helpful in deciding the approximate progress we can expect during each key stage. All primary and secondary schools vary in their allocation of curriculum time for language learning, but here I have taken as a starting point 30 minutes per week in Years 3 and 4, 60 minutes in Years 5 &amp; 6, and 150 minutes per week across KS3 and KS4.  (This equates to 3 x 50 minute lessons across KS3 and KS4.  This is a rough average. In fact, our dual linguists have less and our single linguist classes have slightly more than this.)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can see from the table that, with this number of GLH, we might reasonably expect learners to achieve at least A1 competence by the end of KS2, and at least A2 by the end of Y8 (assuming the curriculum allocation hours given), making significant progress towards B1 but not reaching it by the end of Y9.  I used this information to peg the key progression points A1 and A2 within the new framework.</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A1 </a:t>
            </a:r>
            <a:r>
              <a:rPr lang="en-GB" sz="1200" kern="1200" baseline="0" dirty="0" smtClean="0">
                <a:solidFill>
                  <a:schemeClr val="tx1"/>
                </a:solidFill>
                <a:effectLst/>
                <a:latin typeface="+mn-lt"/>
                <a:ea typeface="+mn-ea"/>
                <a:cs typeface="+mn-cs"/>
              </a:rPr>
              <a:t> = Step 4 on my framework</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5</a:t>
            </a:fld>
            <a:endParaRPr lang="en-GB"/>
          </a:p>
        </p:txBody>
      </p:sp>
    </p:spTree>
    <p:extLst>
      <p:ext uri="{BB962C8B-B14F-4D97-AF65-F5344CB8AC3E}">
        <p14:creationId xmlns:p14="http://schemas.microsoft.com/office/powerpoint/2010/main" val="2263528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4  Focus on country / nationality + language / place vocabulary</a:t>
            </a:r>
            <a:br>
              <a:rPr lang="en-GB" baseline="0" dirty="0" smtClean="0"/>
            </a:br>
            <a:endParaRPr lang="en-GB" baseline="0" dirty="0" smtClean="0"/>
          </a:p>
          <a:p>
            <a:r>
              <a:rPr lang="en-GB" baseline="0" dirty="0" smtClean="0"/>
              <a:t>I would expect that before doing this activity, the teacher will need to explain the categories.  </a:t>
            </a:r>
            <a:br>
              <a:rPr lang="en-GB" baseline="0" dirty="0" smtClean="0"/>
            </a:br>
            <a:r>
              <a:rPr lang="en-GB" baseline="0" dirty="0" smtClean="0"/>
              <a:t>The idea would be to try to do this in the TL – this provides additional linguistic input through listening, and has the advantage of dealing with one of the words most pupils are unlikely to know – i.e. </a:t>
            </a:r>
            <a:r>
              <a:rPr lang="en-GB" baseline="0" dirty="0" err="1" smtClean="0"/>
              <a:t>país</a:t>
            </a:r>
            <a:r>
              <a:rPr lang="en-GB" baseline="0" dirty="0" smtClean="0"/>
              <a:t/>
            </a:r>
            <a:br>
              <a:rPr lang="en-GB" baseline="0" dirty="0" smtClean="0"/>
            </a:br>
            <a:r>
              <a:rPr lang="en-GB" baseline="0" dirty="0" smtClean="0"/>
              <a:t>It highlights the all important category words, too, which often get overlooked.</a:t>
            </a:r>
            <a:br>
              <a:rPr lang="en-GB" baseline="0" dirty="0" smtClean="0"/>
            </a:br>
            <a:r>
              <a:rPr lang="en-GB" baseline="0" dirty="0" smtClean="0"/>
              <a:t>Many pupils can name lots of individual countries but don’t know the word for country itself.  Try this out on your classes…</a:t>
            </a:r>
          </a:p>
          <a:p>
            <a:endParaRPr lang="en-GB" baseline="0" dirty="0" smtClean="0"/>
          </a:p>
          <a:p>
            <a:r>
              <a:rPr lang="en-GB" baseline="0" dirty="0" smtClean="0"/>
              <a:t>How to </a:t>
            </a:r>
            <a:r>
              <a:rPr lang="en-GB" baseline="0" dirty="0" err="1" smtClean="0"/>
              <a:t>circumlocute</a:t>
            </a:r>
            <a:r>
              <a:rPr lang="en-GB" baseline="0" dirty="0" smtClean="0"/>
              <a:t> these words?</a:t>
            </a:r>
            <a:br>
              <a:rPr lang="en-GB" baseline="0" dirty="0" smtClean="0"/>
            </a:br>
            <a:r>
              <a:rPr lang="en-GB" baseline="0" dirty="0" smtClean="0"/>
              <a:t/>
            </a:r>
            <a:br>
              <a:rPr lang="en-GB" baseline="0" dirty="0" smtClean="0"/>
            </a:br>
            <a:r>
              <a:rPr lang="en-GB" baseline="0" dirty="0" smtClean="0"/>
              <a:t>1.  País – </a:t>
            </a:r>
            <a:r>
              <a:rPr lang="en-GB" baseline="0" dirty="0" err="1" smtClean="0"/>
              <a:t>por</a:t>
            </a:r>
            <a:r>
              <a:rPr lang="en-GB" baseline="0" dirty="0" smtClean="0"/>
              <a:t> </a:t>
            </a:r>
            <a:r>
              <a:rPr lang="en-GB" baseline="0" dirty="0" err="1" smtClean="0"/>
              <a:t>ejemplo</a:t>
            </a:r>
            <a:r>
              <a:rPr lang="en-GB" baseline="0" dirty="0" smtClean="0"/>
              <a:t>, </a:t>
            </a:r>
            <a:r>
              <a:rPr lang="en-GB" baseline="0" dirty="0" err="1" smtClean="0"/>
              <a:t>España</a:t>
            </a:r>
            <a:r>
              <a:rPr lang="en-GB" baseline="0" dirty="0" smtClean="0"/>
              <a:t> </a:t>
            </a:r>
            <a:r>
              <a:rPr lang="en-GB" baseline="0" dirty="0" err="1" smtClean="0"/>
              <a:t>es</a:t>
            </a:r>
            <a:r>
              <a:rPr lang="en-GB" baseline="0" dirty="0" smtClean="0"/>
              <a:t> un </a:t>
            </a:r>
            <a:r>
              <a:rPr lang="en-GB" baseline="0" dirty="0" err="1" smtClean="0"/>
              <a:t>país</a:t>
            </a:r>
            <a:r>
              <a:rPr lang="en-GB" baseline="0" dirty="0" smtClean="0"/>
              <a:t>.  </a:t>
            </a:r>
            <a:r>
              <a:rPr lang="en-GB" baseline="0" dirty="0" err="1" smtClean="0"/>
              <a:t>Inglaterra</a:t>
            </a:r>
            <a:r>
              <a:rPr lang="en-GB" baseline="0" dirty="0" smtClean="0"/>
              <a:t> </a:t>
            </a:r>
            <a:r>
              <a:rPr lang="en-GB" baseline="0" dirty="0" err="1" smtClean="0"/>
              <a:t>es</a:t>
            </a:r>
            <a:r>
              <a:rPr lang="en-GB" baseline="0" dirty="0" smtClean="0"/>
              <a:t> un </a:t>
            </a:r>
            <a:r>
              <a:rPr lang="en-GB" baseline="0" dirty="0" err="1" smtClean="0"/>
              <a:t>país</a:t>
            </a:r>
            <a:r>
              <a:rPr lang="en-GB" baseline="0" dirty="0" smtClean="0"/>
              <a:t>.  Italia </a:t>
            </a:r>
            <a:r>
              <a:rPr lang="en-GB" baseline="0" dirty="0" err="1" smtClean="0"/>
              <a:t>es</a:t>
            </a:r>
            <a:r>
              <a:rPr lang="en-GB" baseline="0" dirty="0" smtClean="0"/>
              <a:t> un </a:t>
            </a:r>
            <a:r>
              <a:rPr lang="en-GB" baseline="0" dirty="0" err="1" smtClean="0"/>
              <a:t>país</a:t>
            </a:r>
            <a:r>
              <a:rPr lang="en-GB" baseline="0" dirty="0" smtClean="0"/>
              <a:t>.  Birmingham no </a:t>
            </a:r>
            <a:r>
              <a:rPr lang="en-GB" baseline="0" dirty="0" err="1" smtClean="0"/>
              <a:t>es</a:t>
            </a:r>
            <a:r>
              <a:rPr lang="en-GB" baseline="0" dirty="0" smtClean="0"/>
              <a:t> un </a:t>
            </a:r>
            <a:r>
              <a:rPr lang="en-GB" baseline="0" dirty="0" err="1" smtClean="0"/>
              <a:t>país</a:t>
            </a:r>
            <a:r>
              <a:rPr lang="en-GB" baseline="0" dirty="0" smtClean="0"/>
              <a:t>.  País?...</a:t>
            </a:r>
            <a:br>
              <a:rPr lang="en-GB" baseline="0" dirty="0" smtClean="0"/>
            </a:br>
            <a:r>
              <a:rPr lang="en-GB" baseline="0" dirty="0" smtClean="0"/>
              <a:t/>
            </a:r>
            <a:br>
              <a:rPr lang="en-GB" baseline="0" dirty="0" smtClean="0"/>
            </a:br>
            <a:r>
              <a:rPr lang="en-GB" baseline="0" dirty="0" smtClean="0"/>
              <a:t>2.  </a:t>
            </a:r>
            <a:r>
              <a:rPr lang="en-GB" baseline="0" dirty="0" err="1" smtClean="0"/>
              <a:t>Nacionalidad</a:t>
            </a:r>
            <a:r>
              <a:rPr lang="en-GB" baseline="0" dirty="0" smtClean="0"/>
              <a:t> / </a:t>
            </a:r>
            <a:r>
              <a:rPr lang="en-GB" baseline="0" dirty="0" err="1" smtClean="0"/>
              <a:t>Idioma</a:t>
            </a:r>
            <a:r>
              <a:rPr lang="en-GB" baseline="0" dirty="0" smtClean="0"/>
              <a:t/>
            </a:r>
            <a:br>
              <a:rPr lang="en-GB" baseline="0" dirty="0" smtClean="0"/>
            </a:br>
            <a:r>
              <a:rPr lang="en-GB" baseline="0" dirty="0" smtClean="0"/>
              <a:t/>
            </a:r>
            <a:br>
              <a:rPr lang="en-GB" baseline="0" dirty="0" smtClean="0"/>
            </a:br>
            <a:r>
              <a:rPr lang="en-GB" baseline="0" dirty="0" smtClean="0"/>
              <a:t>Soy </a:t>
            </a:r>
            <a:r>
              <a:rPr lang="en-GB" baseline="0" dirty="0" err="1" smtClean="0"/>
              <a:t>inglés</a:t>
            </a:r>
            <a:r>
              <a:rPr lang="en-GB" baseline="0" dirty="0" smtClean="0"/>
              <a:t>.  </a:t>
            </a:r>
            <a:r>
              <a:rPr lang="en-GB" baseline="0" dirty="0" err="1" smtClean="0"/>
              <a:t>Es</a:t>
            </a:r>
            <a:r>
              <a:rPr lang="en-GB" baseline="0" dirty="0" smtClean="0"/>
              <a:t> mi </a:t>
            </a:r>
            <a:r>
              <a:rPr lang="en-GB" baseline="0" dirty="0" err="1" smtClean="0"/>
              <a:t>nacionalidad</a:t>
            </a:r>
            <a:r>
              <a:rPr lang="en-GB" baseline="0" dirty="0" smtClean="0"/>
              <a:t>.</a:t>
            </a:r>
            <a:br>
              <a:rPr lang="en-GB" baseline="0" dirty="0" smtClean="0"/>
            </a:br>
            <a:r>
              <a:rPr lang="en-GB" baseline="0" dirty="0" err="1" smtClean="0"/>
              <a:t>Hablo</a:t>
            </a:r>
            <a:r>
              <a:rPr lang="en-GB" baseline="0" dirty="0" smtClean="0"/>
              <a:t> (showing hand gesture for talk, as necessary) </a:t>
            </a:r>
            <a:r>
              <a:rPr lang="en-GB" baseline="0" dirty="0" err="1" smtClean="0"/>
              <a:t>inglés</a:t>
            </a:r>
            <a:r>
              <a:rPr lang="en-GB" baseline="0" dirty="0" smtClean="0"/>
              <a:t>.  </a:t>
            </a:r>
            <a:r>
              <a:rPr lang="en-GB" baseline="0" dirty="0" err="1" smtClean="0"/>
              <a:t>Es</a:t>
            </a:r>
            <a:r>
              <a:rPr lang="en-GB" baseline="0" dirty="0" smtClean="0"/>
              <a:t> mi </a:t>
            </a:r>
            <a:r>
              <a:rPr lang="en-GB" baseline="0" dirty="0" err="1" smtClean="0"/>
              <a:t>idioma</a:t>
            </a:r>
            <a:r>
              <a:rPr lang="en-GB" baseline="0" dirty="0" smtClean="0"/>
              <a:t> </a:t>
            </a:r>
            <a:r>
              <a:rPr lang="en-GB" baseline="0" dirty="0" err="1" smtClean="0"/>
              <a:t>nativo</a:t>
            </a:r>
            <a:r>
              <a:rPr lang="en-GB" baseline="0" dirty="0" smtClean="0"/>
              <a:t>.</a:t>
            </a:r>
            <a:br>
              <a:rPr lang="en-GB" baseline="0" dirty="0" smtClean="0"/>
            </a:br>
            <a:r>
              <a:rPr lang="en-GB" baseline="0" dirty="0" smtClean="0"/>
              <a:t/>
            </a:r>
            <a:br>
              <a:rPr lang="en-GB" baseline="0" dirty="0" smtClean="0"/>
            </a:br>
            <a:r>
              <a:rPr lang="en-GB" baseline="0" dirty="0" smtClean="0"/>
              <a:t>3.  Ciudad</a:t>
            </a:r>
            <a:br>
              <a:rPr lang="en-GB" baseline="0" dirty="0" smtClean="0"/>
            </a:br>
            <a:r>
              <a:rPr lang="en-GB" baseline="0" dirty="0" smtClean="0"/>
              <a:t>Birmingham no </a:t>
            </a:r>
            <a:r>
              <a:rPr lang="en-GB" baseline="0" dirty="0" err="1" smtClean="0"/>
              <a:t>es</a:t>
            </a:r>
            <a:r>
              <a:rPr lang="en-GB" baseline="0" dirty="0" smtClean="0"/>
              <a:t> un </a:t>
            </a:r>
            <a:r>
              <a:rPr lang="en-GB" baseline="0" dirty="0" err="1" smtClean="0"/>
              <a:t>país</a:t>
            </a:r>
            <a:r>
              <a:rPr lang="en-GB" baseline="0" dirty="0" smtClean="0"/>
              <a:t>.  Birmingham </a:t>
            </a:r>
            <a:r>
              <a:rPr lang="en-GB" baseline="0" dirty="0" err="1" smtClean="0"/>
              <a:t>es</a:t>
            </a:r>
            <a:r>
              <a:rPr lang="en-GB" baseline="0" dirty="0" smtClean="0"/>
              <a:t> </a:t>
            </a:r>
            <a:r>
              <a:rPr lang="en-GB" baseline="0" dirty="0" err="1" smtClean="0"/>
              <a:t>una</a:t>
            </a:r>
            <a:r>
              <a:rPr lang="en-GB" baseline="0" dirty="0" smtClean="0"/>
              <a:t> ciudad.  Liverpool </a:t>
            </a:r>
            <a:r>
              <a:rPr lang="en-GB" baseline="0" dirty="0" err="1" smtClean="0"/>
              <a:t>es</a:t>
            </a:r>
            <a:r>
              <a:rPr lang="en-GB" baseline="0" dirty="0" smtClean="0"/>
              <a:t> </a:t>
            </a:r>
            <a:r>
              <a:rPr lang="en-GB" baseline="0" dirty="0" err="1" smtClean="0"/>
              <a:t>una</a:t>
            </a:r>
            <a:r>
              <a:rPr lang="en-GB" baseline="0" dirty="0" smtClean="0"/>
              <a:t> ciudad.  Cambridge </a:t>
            </a:r>
            <a:r>
              <a:rPr lang="en-GB" baseline="0" dirty="0" err="1" smtClean="0"/>
              <a:t>es</a:t>
            </a:r>
            <a:r>
              <a:rPr lang="en-GB" baseline="0" dirty="0" smtClean="0"/>
              <a:t> </a:t>
            </a:r>
            <a:r>
              <a:rPr lang="en-GB" baseline="0" dirty="0" err="1" smtClean="0"/>
              <a:t>una</a:t>
            </a:r>
            <a:r>
              <a:rPr lang="en-GB" baseline="0" dirty="0" smtClean="0"/>
              <a:t> ciudad.  </a:t>
            </a:r>
            <a:r>
              <a:rPr lang="en-GB" baseline="0" dirty="0" err="1" smtClean="0"/>
              <a:t>Londres</a:t>
            </a:r>
            <a:r>
              <a:rPr lang="en-GB" baseline="0" dirty="0" smtClean="0"/>
              <a:t> </a:t>
            </a:r>
            <a:r>
              <a:rPr lang="en-GB" baseline="0" dirty="0" err="1" smtClean="0"/>
              <a:t>es</a:t>
            </a:r>
            <a:r>
              <a:rPr lang="en-GB" baseline="0" dirty="0" smtClean="0"/>
              <a:t> </a:t>
            </a:r>
            <a:r>
              <a:rPr lang="en-GB" baseline="0" dirty="0" err="1" smtClean="0"/>
              <a:t>una</a:t>
            </a:r>
            <a:r>
              <a:rPr lang="en-GB" baseline="0" dirty="0" smtClean="0"/>
              <a:t> ciudad.  Madrid </a:t>
            </a:r>
            <a:r>
              <a:rPr lang="en-GB" baseline="0" dirty="0" err="1" smtClean="0"/>
              <a:t>es</a:t>
            </a:r>
            <a:r>
              <a:rPr lang="en-GB" baseline="0" dirty="0" smtClean="0"/>
              <a:t> </a:t>
            </a:r>
            <a:r>
              <a:rPr lang="en-GB" baseline="0" dirty="0" err="1" smtClean="0"/>
              <a:t>una</a:t>
            </a:r>
            <a:r>
              <a:rPr lang="en-GB" baseline="0" dirty="0" smtClean="0"/>
              <a:t> ciudad….</a:t>
            </a:r>
            <a:br>
              <a:rPr lang="en-GB" baseline="0" dirty="0" smtClean="0"/>
            </a:br>
            <a:r>
              <a:rPr lang="en-GB" baseline="0" dirty="0" smtClean="0"/>
              <a:t/>
            </a:r>
            <a:br>
              <a:rPr lang="en-GB" baseline="0" dirty="0" smtClean="0"/>
            </a:br>
            <a:r>
              <a:rPr lang="en-GB" baseline="0" dirty="0" smtClean="0"/>
              <a:t>Then give students a few moments to identify the words from the text in each category and take whole class feedback.</a:t>
            </a:r>
          </a:p>
          <a:p>
            <a:r>
              <a:rPr lang="en-GB" baseline="0" dirty="0" smtClean="0"/>
              <a:t/>
            </a:r>
            <a:br>
              <a:rPr lang="en-GB" baseline="0" dirty="0" smtClean="0"/>
            </a:br>
            <a:r>
              <a:rPr lang="en-GB" baseline="0" dirty="0" smtClean="0"/>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877153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2.2</a:t>
            </a:r>
            <a:br>
              <a:rPr lang="en-GB" baseline="0" dirty="0" smtClean="0"/>
            </a:br>
            <a:r>
              <a:rPr lang="en-GB" baseline="0" dirty="0" smtClean="0"/>
              <a:t>2</a:t>
            </a:r>
          </a:p>
          <a:p>
            <a:endParaRPr lang="en-GB" baseline="0" dirty="0" smtClean="0"/>
          </a:p>
          <a:p>
            <a:r>
              <a:rPr lang="en-GB" baseline="0" dirty="0" smtClean="0"/>
              <a:t>It’s also always useful to see what other knowledge they bring to the table, so an additional oral prompt to name any other countries in Spanish and / or languages and/or cities in Spain is a really good way to extend / differentiate and get to know the prior knowledge of learners.  Opening out each task to prior knowledge is a useful principle to keep in mind at each stage of lesson planning.</a:t>
            </a:r>
            <a:br>
              <a:rPr lang="en-GB" baseline="0" dirty="0" smtClean="0"/>
            </a:br>
            <a:endParaRPr lang="en-GB" baseline="0" dirty="0" smtClean="0"/>
          </a:p>
          <a:p>
            <a:endParaRPr lang="en-GB" baseline="0" dirty="0" smtClean="0"/>
          </a:p>
          <a:p>
            <a:r>
              <a:rPr lang="en-GB" baseline="0" dirty="0" smtClean="0"/>
              <a:t>When taking whole class feedback it would be a lovely opportunity (if you have not already done this with the new Y7 class to ask them to tell you other languages that they speak or if their parents are different nationalities.  That’s one reason for choosing a text where the character has parents from a different country).  This can be done using the text for reference.</a:t>
            </a:r>
            <a:br>
              <a:rPr lang="en-GB" baseline="0" dirty="0" smtClean="0"/>
            </a:br>
            <a:r>
              <a:rPr lang="en-GB" baseline="0" dirty="0" smtClean="0"/>
              <a:t/>
            </a:r>
            <a:br>
              <a:rPr lang="en-GB" baseline="0" dirty="0" smtClean="0"/>
            </a:br>
            <a:r>
              <a:rPr lang="en-GB" baseline="0" dirty="0" smtClean="0"/>
              <a:t>Ok, </a:t>
            </a:r>
            <a:r>
              <a:rPr lang="en-GB" baseline="0" dirty="0" err="1" smtClean="0"/>
              <a:t>todos</a:t>
            </a:r>
            <a:r>
              <a:rPr lang="en-GB" baseline="0" dirty="0" smtClean="0"/>
              <a:t>.  </a:t>
            </a:r>
            <a:r>
              <a:rPr lang="en-GB" baseline="0" dirty="0" err="1" smtClean="0"/>
              <a:t>Escuchad</a:t>
            </a:r>
            <a:r>
              <a:rPr lang="en-GB" baseline="0" dirty="0" smtClean="0"/>
              <a:t>.  Carlos </a:t>
            </a:r>
            <a:r>
              <a:rPr lang="en-GB" baseline="0" dirty="0" err="1" smtClean="0"/>
              <a:t>es</a:t>
            </a:r>
            <a:r>
              <a:rPr lang="en-GB" baseline="0" dirty="0" smtClean="0"/>
              <a:t> de </a:t>
            </a:r>
            <a:r>
              <a:rPr lang="en-GB" baseline="0" dirty="0" err="1" smtClean="0"/>
              <a:t>España</a:t>
            </a:r>
            <a:r>
              <a:rPr lang="en-GB" baseline="0" dirty="0" smtClean="0"/>
              <a:t>.  Vive en </a:t>
            </a:r>
            <a:r>
              <a:rPr lang="en-GB" baseline="0" dirty="0" err="1" smtClean="0"/>
              <a:t>España</a:t>
            </a:r>
            <a:r>
              <a:rPr lang="en-GB" baseline="0" dirty="0" smtClean="0"/>
              <a:t>, no </a:t>
            </a:r>
            <a:r>
              <a:rPr lang="en-GB" baseline="0" dirty="0" err="1" smtClean="0"/>
              <a:t>es</a:t>
            </a:r>
            <a:r>
              <a:rPr lang="en-GB" baseline="0" dirty="0" smtClean="0"/>
              <a:t> </a:t>
            </a:r>
            <a:r>
              <a:rPr lang="en-GB" baseline="0" dirty="0" err="1" smtClean="0"/>
              <a:t>así</a:t>
            </a:r>
            <a:r>
              <a:rPr lang="en-GB" baseline="0" dirty="0" smtClean="0"/>
              <a:t>?  </a:t>
            </a:r>
            <a:r>
              <a:rPr lang="en-GB" baseline="0" dirty="0" err="1" smtClean="0"/>
              <a:t>Pero</a:t>
            </a:r>
            <a:r>
              <a:rPr lang="en-GB" baseline="0" dirty="0" smtClean="0"/>
              <a:t> sus padres son de Argentina, </a:t>
            </a:r>
            <a:r>
              <a:rPr lang="en-GB" baseline="0" dirty="0" err="1" smtClean="0"/>
              <a:t>verdad</a:t>
            </a:r>
            <a:r>
              <a:rPr lang="en-GB" baseline="0" dirty="0" smtClean="0"/>
              <a:t>?</a:t>
            </a:r>
            <a:br>
              <a:rPr lang="en-GB" baseline="0" dirty="0" smtClean="0"/>
            </a:br>
            <a:r>
              <a:rPr lang="en-GB" baseline="0" dirty="0" smtClean="0"/>
              <a:t/>
            </a:r>
            <a:br>
              <a:rPr lang="en-GB" baseline="0" dirty="0" smtClean="0"/>
            </a:br>
            <a:r>
              <a:rPr lang="en-GB" baseline="0" dirty="0" smtClean="0"/>
              <a:t>Y </a:t>
            </a:r>
            <a:r>
              <a:rPr lang="en-GB" baseline="0" dirty="0" err="1" smtClean="0"/>
              <a:t>vosotros</a:t>
            </a:r>
            <a:r>
              <a:rPr lang="en-GB" baseline="0" dirty="0" smtClean="0"/>
              <a:t>?  </a:t>
            </a:r>
            <a:r>
              <a:rPr lang="en-GB" baseline="0" dirty="0" err="1" smtClean="0"/>
              <a:t>Vuestros</a:t>
            </a:r>
            <a:r>
              <a:rPr lang="en-GB" baseline="0" dirty="0" smtClean="0"/>
              <a:t> padres son de </a:t>
            </a:r>
            <a:r>
              <a:rPr lang="en-GB" baseline="0" dirty="0" err="1" smtClean="0"/>
              <a:t>Inglaterra</a:t>
            </a:r>
            <a:r>
              <a:rPr lang="en-GB" baseline="0" dirty="0" smtClean="0"/>
              <a:t> or de </a:t>
            </a:r>
            <a:r>
              <a:rPr lang="en-GB" baseline="0" dirty="0" err="1" smtClean="0"/>
              <a:t>otro</a:t>
            </a:r>
            <a:r>
              <a:rPr lang="en-GB" baseline="0" dirty="0" smtClean="0"/>
              <a:t> </a:t>
            </a:r>
            <a:r>
              <a:rPr lang="en-GB" baseline="0" dirty="0" err="1" smtClean="0"/>
              <a:t>país</a:t>
            </a:r>
            <a:r>
              <a:rPr lang="en-GB" baseline="0" dirty="0" smtClean="0"/>
              <a:t>?  De </a:t>
            </a:r>
            <a:r>
              <a:rPr lang="en-GB" baseline="0" dirty="0" err="1" smtClean="0"/>
              <a:t>Holanda</a:t>
            </a:r>
            <a:r>
              <a:rPr lang="en-GB" baseline="0" dirty="0" smtClean="0"/>
              <a:t>?  De un </a:t>
            </a:r>
            <a:r>
              <a:rPr lang="en-GB" baseline="0" dirty="0" err="1" smtClean="0"/>
              <a:t>país</a:t>
            </a:r>
            <a:r>
              <a:rPr lang="en-GB" baseline="0" dirty="0" smtClean="0"/>
              <a:t> en Africa?  O Italia?</a:t>
            </a:r>
            <a:br>
              <a:rPr lang="en-GB" baseline="0" dirty="0" smtClean="0"/>
            </a:br>
            <a:r>
              <a:rPr lang="en-GB" baseline="0" dirty="0" smtClean="0"/>
              <a:t/>
            </a:r>
            <a:br>
              <a:rPr lang="en-GB" baseline="0" dirty="0" smtClean="0"/>
            </a:br>
            <a:r>
              <a:rPr lang="en-GB" baseline="0" dirty="0" smtClean="0"/>
              <a:t>If they volunteer some different countries, collect them on a list on the board.  Ask about languages?  En casa (gesture for house if necessary), </a:t>
            </a:r>
            <a:r>
              <a:rPr lang="en-GB" baseline="0" dirty="0" err="1" smtClean="0"/>
              <a:t>habláis</a:t>
            </a:r>
            <a:r>
              <a:rPr lang="en-GB" baseline="0" dirty="0" smtClean="0"/>
              <a:t> </a:t>
            </a:r>
            <a:r>
              <a:rPr lang="en-GB" baseline="0" dirty="0" err="1" smtClean="0"/>
              <a:t>inglés</a:t>
            </a:r>
            <a:r>
              <a:rPr lang="en-GB" baseline="0" dirty="0" smtClean="0"/>
              <a:t>?  No?  </a:t>
            </a:r>
            <a:r>
              <a:rPr lang="en-GB" baseline="0" dirty="0" err="1" smtClean="0"/>
              <a:t>Qué</a:t>
            </a:r>
            <a:r>
              <a:rPr lang="en-GB" baseline="0" dirty="0" smtClean="0"/>
              <a:t> </a:t>
            </a:r>
            <a:r>
              <a:rPr lang="en-GB" baseline="0" dirty="0" err="1" smtClean="0"/>
              <a:t>idioma</a:t>
            </a:r>
            <a:r>
              <a:rPr lang="en-GB" baseline="0" dirty="0" smtClean="0"/>
              <a:t> </a:t>
            </a:r>
            <a:r>
              <a:rPr lang="en-GB" baseline="0" dirty="0" err="1" smtClean="0"/>
              <a:t>habláis</a:t>
            </a:r>
            <a:r>
              <a:rPr lang="en-GB" baseline="0" dirty="0" smtClean="0"/>
              <a:t>?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895249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5  Focus on the meaning of high frequency language – de – </a:t>
            </a:r>
            <a:r>
              <a:rPr lang="en-GB" baseline="0" dirty="0" err="1" smtClean="0"/>
              <a:t>pero</a:t>
            </a:r>
            <a:r>
              <a:rPr lang="en-GB" baseline="0" dirty="0" smtClean="0"/>
              <a:t> – y – con – en – </a:t>
            </a:r>
            <a:r>
              <a:rPr lang="en-GB" baseline="0" dirty="0" err="1" smtClean="0"/>
              <a:t>así</a:t>
            </a:r>
            <a:r>
              <a:rPr lang="en-GB" baseline="0" dirty="0" smtClean="0"/>
              <a:t> </a:t>
            </a:r>
            <a:r>
              <a:rPr lang="en-GB" baseline="0" dirty="0" err="1" smtClean="0"/>
              <a:t>que</a:t>
            </a:r>
            <a:r>
              <a:rPr lang="en-GB" baseline="0" dirty="0" smtClean="0"/>
              <a:t> – </a:t>
            </a:r>
            <a:r>
              <a:rPr lang="en-GB" baseline="0" dirty="0" err="1" smtClean="0"/>
              <a:t>por</a:t>
            </a:r>
            <a:r>
              <a:rPr lang="en-GB" baseline="0" dirty="0" smtClean="0"/>
              <a:t> </a:t>
            </a:r>
            <a:r>
              <a:rPr lang="en-GB" baseline="0" dirty="0" err="1" smtClean="0"/>
              <a:t>supuesto</a:t>
            </a:r>
            <a:r>
              <a:rPr lang="en-GB" baseline="0" dirty="0" smtClean="0"/>
              <a:t> – </a:t>
            </a:r>
            <a:r>
              <a:rPr lang="en-GB" baseline="0" dirty="0" err="1" smtClean="0"/>
              <a:t>allí</a:t>
            </a:r>
            <a:r>
              <a:rPr lang="en-GB" baseline="0" dirty="0" smtClean="0"/>
              <a:t> - </a:t>
            </a:r>
            <a:r>
              <a:rPr lang="en-GB" baseline="0" dirty="0" err="1" smtClean="0"/>
              <a:t>su</a:t>
            </a:r>
            <a:endParaRPr lang="en-GB" baseline="0" dirty="0" smtClean="0"/>
          </a:p>
          <a:p>
            <a:endParaRPr lang="en-GB" dirty="0" smtClean="0"/>
          </a:p>
          <a:p>
            <a:r>
              <a:rPr lang="en-GB" dirty="0" smtClean="0"/>
              <a:t>It is really up to the teacher (and to time) how many high frequency</a:t>
            </a:r>
            <a:r>
              <a:rPr lang="en-GB" baseline="0" dirty="0" smtClean="0"/>
              <a:t> words to focus on in one lesson.</a:t>
            </a:r>
            <a:br>
              <a:rPr lang="en-GB" baseline="0" dirty="0" smtClean="0"/>
            </a:br>
            <a:r>
              <a:rPr lang="en-GB" baseline="0" dirty="0" smtClean="0"/>
              <a:t>At the start of the year with year 7 we will not know which words they know. </a:t>
            </a:r>
            <a:br>
              <a:rPr lang="en-GB" baseline="0" dirty="0" smtClean="0"/>
            </a:br>
            <a:r>
              <a:rPr lang="en-GB" baseline="0" dirty="0" smtClean="0"/>
              <a:t>One thing is sure, though, high frequency words can and should be a priority as they will be needed in every lesson, for understanding but also for sentence-building.</a:t>
            </a:r>
            <a:br>
              <a:rPr lang="en-GB" baseline="0" dirty="0" smtClean="0"/>
            </a:br>
            <a:r>
              <a:rPr lang="en-GB" baseline="0" dirty="0" smtClean="0"/>
              <a:t/>
            </a:r>
            <a:br>
              <a:rPr lang="en-GB" baseline="0" dirty="0" smtClean="0"/>
            </a:br>
            <a:r>
              <a:rPr lang="en-GB" baseline="0" dirty="0" smtClean="0"/>
              <a:t>It doesn’t matter if there are some students in the class for whom these are all new.  They have by now had so much exposure to the text that the overall content meaning of most of it will be familiar.  They will in many cases now be able to infer the meaning of these high-frequency words.</a:t>
            </a:r>
          </a:p>
          <a:p>
            <a:endParaRPr lang="en-GB" baseline="0" dirty="0" smtClean="0"/>
          </a:p>
          <a:p>
            <a:r>
              <a:rPr lang="en-GB" baseline="0" dirty="0" smtClean="0"/>
              <a:t>Inference from the other words in the sentence, leading to a conclusion as to ‘what makes sense here?’ and ‘what sounds right?’ is a linguistic skill that we want to promote from day 1.</a:t>
            </a:r>
            <a:br>
              <a:rPr lang="en-GB" baseline="0" dirty="0" smtClean="0"/>
            </a:br>
            <a:r>
              <a:rPr lang="en-GB" baseline="0" dirty="0" smtClean="0"/>
              <a:t/>
            </a:r>
            <a:br>
              <a:rPr lang="en-GB" baseline="0" dirty="0" smtClean="0"/>
            </a:br>
            <a:r>
              <a:rPr lang="en-GB" baseline="0" dirty="0" smtClean="0"/>
              <a:t>Give students some time in their group – get them to use the group talk routine again to discuss meanings.</a:t>
            </a:r>
            <a:br>
              <a:rPr lang="en-GB" baseline="0" dirty="0" smtClean="0"/>
            </a:br>
            <a:r>
              <a:rPr lang="en-GB" baseline="0" dirty="0" smtClean="0"/>
              <a:t/>
            </a:r>
            <a:br>
              <a:rPr lang="en-GB" baseline="0" dirty="0" smtClean="0"/>
            </a:br>
            <a:r>
              <a:rPr lang="en-GB" baseline="0" dirty="0" smtClean="0"/>
              <a:t>Then take feedback.  Draw out the dual meaning of ‘de’ in particular.  Do all this orally, without writing up the English on the board.</a:t>
            </a:r>
            <a:br>
              <a:rPr lang="en-GB" baseline="0" dirty="0" smtClean="0"/>
            </a:br>
            <a:r>
              <a:rPr lang="en-GB" baseline="0" dirty="0" smtClean="0"/>
              <a:t>There may be some that you have to ‘model’ with the correct intonation (e.g. </a:t>
            </a:r>
            <a:r>
              <a:rPr lang="en-GB" baseline="0" dirty="0" err="1" smtClean="0"/>
              <a:t>por</a:t>
            </a:r>
            <a:r>
              <a:rPr lang="en-GB" baseline="0" dirty="0" smtClean="0"/>
              <a:t> </a:t>
            </a:r>
            <a:r>
              <a:rPr lang="en-GB" baseline="0" dirty="0" err="1" smtClean="0"/>
              <a:t>supuesto</a:t>
            </a:r>
            <a:r>
              <a:rPr lang="en-GB" baseline="0" dirty="0" smtClean="0"/>
              <a:t>  / </a:t>
            </a:r>
            <a:r>
              <a:rPr lang="en-GB" baseline="0" dirty="0" err="1" smtClean="0"/>
              <a:t>ahora</a:t>
            </a:r>
            <a:r>
              <a:rPr lang="en-GB" baseline="0" dirty="0" smtClean="0"/>
              <a:t> / </a:t>
            </a:r>
            <a:r>
              <a:rPr lang="en-GB" baseline="0" dirty="0" err="1" smtClean="0"/>
              <a:t>allí</a:t>
            </a:r>
            <a:r>
              <a:rPr lang="en-GB" baseline="0" dirty="0" smtClean="0"/>
              <a:t> ) or help to define but pupils will get there.</a:t>
            </a:r>
            <a:br>
              <a:rPr lang="en-GB" baseline="0" dirty="0" smtClean="0"/>
            </a:br>
            <a:r>
              <a:rPr lang="en-GB" baseline="0" dirty="0" smtClean="0"/>
              <a:t/>
            </a:r>
            <a:br>
              <a:rPr lang="en-GB" baseline="0" dirty="0" smtClean="0"/>
            </a:br>
            <a:r>
              <a:rPr lang="en-GB" baseline="0" dirty="0" smtClean="0"/>
              <a:t>At the end of this task, perhaps get students to add these words to the back of their exercise books in a ‘high – frequency words’ list. </a:t>
            </a:r>
          </a:p>
          <a:p>
            <a:endParaRPr lang="en-GB" baseline="0" dirty="0" smtClean="0"/>
          </a:p>
          <a:p>
            <a:r>
              <a:rPr lang="en-GB" baseline="0" dirty="0" smtClean="0"/>
              <a:t>It might not be a dreadful idea, at the conclusion of these 3 x text-focused tasks to ask each group to translate one sentence each from the text into English!</a:t>
            </a:r>
          </a:p>
          <a:p>
            <a:r>
              <a:rPr lang="en-GB" baseline="0" dirty="0" smtClean="0"/>
              <a:t>This is just an indication of how I might include transcription and translation into one teaching sequence, rather than ever having one whole lesson on either.</a:t>
            </a:r>
            <a:br>
              <a:rPr lang="en-GB" baseline="0" dirty="0" smtClean="0"/>
            </a:br>
            <a:r>
              <a:rPr lang="en-GB" baseline="0" dirty="0" smtClean="0"/>
              <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226195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6  Reading into speaking </a:t>
            </a:r>
            <a:r>
              <a:rPr lang="en-GB" dirty="0" smtClean="0">
                <a:sym typeface="Wingdings" panose="05000000000000000000" pitchFamily="2" charset="2"/>
              </a:rPr>
              <a:t> </a:t>
            </a:r>
            <a:r>
              <a:rPr lang="en-GB" dirty="0" err="1" smtClean="0">
                <a:sym typeface="Wingdings" panose="05000000000000000000" pitchFamily="2" charset="2"/>
              </a:rPr>
              <a:t>hotseating</a:t>
            </a:r>
            <a:r>
              <a:rPr lang="en-GB" dirty="0" smtClean="0">
                <a:sym typeface="Wingdings" panose="05000000000000000000" pitchFamily="2" charset="2"/>
              </a:rPr>
              <a:t> task</a:t>
            </a:r>
          </a:p>
          <a:p>
            <a:pPr marL="0" indent="0">
              <a:buNone/>
            </a:pPr>
            <a:r>
              <a:rPr lang="en-GB" dirty="0" smtClean="0">
                <a:sym typeface="Wingdings" panose="05000000000000000000" pitchFamily="2" charset="2"/>
              </a:rPr>
              <a:t>We</a:t>
            </a:r>
            <a:r>
              <a:rPr lang="en-GB" baseline="0" dirty="0" smtClean="0">
                <a:sym typeface="Wingdings" panose="05000000000000000000" pitchFamily="2" charset="2"/>
              </a:rPr>
              <a:t> can guess that most students will know the question </a:t>
            </a:r>
            <a:r>
              <a:rPr lang="en-GB" baseline="0" dirty="0" err="1" smtClean="0">
                <a:sym typeface="Wingdings" panose="05000000000000000000" pitchFamily="2" charset="2"/>
              </a:rPr>
              <a:t>como</a:t>
            </a:r>
            <a:r>
              <a:rPr lang="en-GB" baseline="0" dirty="0" smtClean="0">
                <a:sym typeface="Wingdings" panose="05000000000000000000" pitchFamily="2" charset="2"/>
              </a:rPr>
              <a:t> </a:t>
            </a:r>
            <a:r>
              <a:rPr lang="en-GB" baseline="0" dirty="0" err="1" smtClean="0">
                <a:sym typeface="Wingdings" panose="05000000000000000000" pitchFamily="2" charset="2"/>
              </a:rPr>
              <a:t>te</a:t>
            </a:r>
            <a:r>
              <a:rPr lang="en-GB" baseline="0" dirty="0" smtClean="0">
                <a:sym typeface="Wingdings" panose="05000000000000000000" pitchFamily="2" charset="2"/>
              </a:rPr>
              <a:t> llamas.  It may be (perhaps is most likely) that they will not know the others, except perhaps ‘</a:t>
            </a:r>
            <a:r>
              <a:rPr lang="en-GB" baseline="0" dirty="0" err="1" smtClean="0">
                <a:sym typeface="Wingdings" panose="05000000000000000000" pitchFamily="2" charset="2"/>
              </a:rPr>
              <a:t>donde</a:t>
            </a:r>
            <a:r>
              <a:rPr lang="en-GB" baseline="0" dirty="0" smtClean="0">
                <a:sym typeface="Wingdings" panose="05000000000000000000" pitchFamily="2" charset="2"/>
              </a:rPr>
              <a:t> </a:t>
            </a:r>
            <a:r>
              <a:rPr lang="en-GB" baseline="0" dirty="0" err="1" smtClean="0">
                <a:sym typeface="Wingdings" panose="05000000000000000000" pitchFamily="2" charset="2"/>
              </a:rPr>
              <a:t>vives</a:t>
            </a:r>
            <a:r>
              <a:rPr lang="en-GB" baseline="0" dirty="0" smtClean="0">
                <a:sym typeface="Wingdings" panose="05000000000000000000" pitchFamily="2" charset="2"/>
              </a:rPr>
              <a:t>’.</a:t>
            </a:r>
            <a:br>
              <a:rPr lang="en-GB" baseline="0" dirty="0" smtClean="0">
                <a:sym typeface="Wingdings" panose="05000000000000000000" pitchFamily="2" charset="2"/>
              </a:rPr>
            </a:b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In this lesson, the focus is mainly on them answering, but clearly we will need soon to do a lot of work on asking questions.  At this point the skills we are focusing on are:</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1.  Understanding the questions</a:t>
            </a:r>
            <a:br>
              <a:rPr lang="en-GB" baseline="0" dirty="0" smtClean="0">
                <a:sym typeface="Wingdings" panose="05000000000000000000" pitchFamily="2" charset="2"/>
              </a:rPr>
            </a:br>
            <a:r>
              <a:rPr lang="en-GB" baseline="0" dirty="0" smtClean="0">
                <a:sym typeface="Wingdings" panose="05000000000000000000" pitchFamily="2" charset="2"/>
              </a:rPr>
              <a:t>2.  Using the text as support to extract answers to questions – it is useful to highlight here that we can answer without using whole sentences – differentiate for learners to make it clear that your main goal here is that they understand the questions and can respond quickly in some way.</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Give them the choice of just a name, a single word etc.. OR the whole sentence.  Tell them that in real conversational talk, people often just respond with single words.  The key in spontaneous talk is to be able to join in and respond immediately and for that, you have to understand the question.</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Model this to show what you mean.</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3.  Get them to practise in pairs. (They will need to read the questions in this lesson as we have not learnt how to ask the questions yet).  Check that they can pronounce any new key words – e.g. </a:t>
            </a:r>
            <a:r>
              <a:rPr lang="en-GB" baseline="0" dirty="0" err="1" smtClean="0">
                <a:sym typeface="Wingdings" panose="05000000000000000000" pitchFamily="2" charset="2"/>
              </a:rPr>
              <a:t>cual</a:t>
            </a:r>
            <a:r>
              <a:rPr lang="en-GB" baseline="0" dirty="0" smtClean="0">
                <a:sym typeface="Wingdings" panose="05000000000000000000" pitchFamily="2" charset="2"/>
              </a:rPr>
              <a:t> and </a:t>
            </a:r>
            <a:r>
              <a:rPr lang="en-GB" baseline="0" dirty="0" err="1" smtClean="0">
                <a:sym typeface="Wingdings" panose="05000000000000000000" pitchFamily="2" charset="2"/>
              </a:rPr>
              <a:t>que</a:t>
            </a:r>
            <a:r>
              <a:rPr lang="en-GB" baseline="0" dirty="0" smtClean="0">
                <a:sym typeface="Wingdings" panose="05000000000000000000" pitchFamily="2" charset="2"/>
              </a:rPr>
              <a:t> and </a:t>
            </a:r>
            <a:r>
              <a:rPr lang="en-GB" baseline="0" dirty="0" err="1" smtClean="0">
                <a:sym typeface="Wingdings" panose="05000000000000000000" pitchFamily="2" charset="2"/>
              </a:rPr>
              <a:t>donde</a:t>
            </a:r>
            <a:r>
              <a:rPr lang="en-GB" baseline="0" dirty="0" smtClean="0">
                <a:sym typeface="Wingdings" panose="05000000000000000000" pitchFamily="2" charset="2"/>
              </a:rPr>
              <a:t>.</a:t>
            </a:r>
          </a:p>
          <a:p>
            <a:pPr marL="0" indent="0">
              <a:buNone/>
            </a:pPr>
            <a:endParaRPr lang="en-GB" baseline="0" dirty="0" smtClean="0">
              <a:sym typeface="Wingdings" panose="05000000000000000000" pitchFamily="2" charset="2"/>
            </a:endParaRPr>
          </a:p>
          <a:p>
            <a:pPr marL="228600" indent="-228600">
              <a:buAutoNum type="arabicPeriod" startAt="4"/>
            </a:pPr>
            <a:r>
              <a:rPr lang="en-GB" baseline="0" dirty="0" smtClean="0">
                <a:sym typeface="Wingdings" panose="05000000000000000000" pitchFamily="2" charset="2"/>
              </a:rPr>
              <a:t>Using the text as support to structure whole sentence answers to questions – model this too.</a:t>
            </a:r>
          </a:p>
          <a:p>
            <a:pPr marL="0" indent="0">
              <a:buNone/>
            </a:pPr>
            <a:r>
              <a:rPr lang="en-GB" baseline="0" dirty="0" smtClean="0">
                <a:sym typeface="Wingdings" panose="05000000000000000000" pitchFamily="2" charset="2"/>
              </a:rPr>
              <a:t>Make clear that whole sentences are always appropriate in writing (and only sometimes in speaking).   Get them to answer your asking of the questions in whole sentences, using the text as support.</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3164693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smtClean="0">
                <a:sym typeface="Wingdings" panose="05000000000000000000" pitchFamily="2" charset="2"/>
              </a:rPr>
              <a:t>7  Reading  Speaking  Writing</a:t>
            </a:r>
          </a:p>
          <a:p>
            <a:pPr marL="0" indent="0">
              <a:buNone/>
            </a:pPr>
            <a:endParaRPr lang="en-GB" dirty="0" smtClean="0"/>
          </a:p>
          <a:p>
            <a:pPr marL="228600" indent="-228600">
              <a:buAutoNum type="arabicPeriod" startAt="4"/>
            </a:pPr>
            <a:r>
              <a:rPr lang="en-GB" baseline="0" dirty="0" smtClean="0">
                <a:sym typeface="Wingdings" panose="05000000000000000000" pitchFamily="2" charset="2"/>
              </a:rPr>
              <a:t>1  Take the text away.  Ask them to pretend to be Carlos.  Get them to answer by tracing the words with a finger on the table.  Ask ‘</a:t>
            </a:r>
            <a:r>
              <a:rPr lang="en-GB" baseline="0" dirty="0" err="1" smtClean="0">
                <a:sym typeface="Wingdings" panose="05000000000000000000" pitchFamily="2" charset="2"/>
              </a:rPr>
              <a:t>Cómo</a:t>
            </a:r>
            <a:r>
              <a:rPr lang="en-GB" baseline="0" dirty="0" smtClean="0">
                <a:sym typeface="Wingdings" panose="05000000000000000000" pitchFamily="2" charset="2"/>
              </a:rPr>
              <a:t> </a:t>
            </a:r>
            <a:r>
              <a:rPr lang="en-GB" baseline="0" dirty="0" err="1" smtClean="0">
                <a:sym typeface="Wingdings" panose="05000000000000000000" pitchFamily="2" charset="2"/>
              </a:rPr>
              <a:t>te</a:t>
            </a:r>
            <a:r>
              <a:rPr lang="en-GB" baseline="0" dirty="0" smtClean="0">
                <a:sym typeface="Wingdings" panose="05000000000000000000" pitchFamily="2" charset="2"/>
              </a:rPr>
              <a:t> llamas?’ Bring the text back to see if they spelt Me </a:t>
            </a:r>
            <a:r>
              <a:rPr lang="en-GB" baseline="0" dirty="0" err="1" smtClean="0">
                <a:sym typeface="Wingdings" panose="05000000000000000000" pitchFamily="2" charset="2"/>
              </a:rPr>
              <a:t>llamo</a:t>
            </a:r>
            <a:r>
              <a:rPr lang="en-GB" baseline="0" dirty="0" smtClean="0">
                <a:sym typeface="Wingdings" panose="05000000000000000000" pitchFamily="2" charset="2"/>
              </a:rPr>
              <a:t> Carlos correctly.  Do the same with the other questions.</a:t>
            </a:r>
          </a:p>
          <a:p>
            <a:pPr marL="228600" indent="-228600">
              <a:buAutoNum type="arabicPeriod" startAt="4"/>
            </a:pP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4.2  Ask them to be themselves now.  Give them mini whiteboards (or exercise books if you prefer)  Ask ‘</a:t>
            </a:r>
            <a:r>
              <a:rPr lang="en-GB" baseline="0" dirty="0" err="1" smtClean="0">
                <a:sym typeface="Wingdings" panose="05000000000000000000" pitchFamily="2" charset="2"/>
              </a:rPr>
              <a:t>Cómo</a:t>
            </a:r>
            <a:r>
              <a:rPr lang="en-GB" baseline="0" dirty="0" smtClean="0">
                <a:sym typeface="Wingdings" panose="05000000000000000000" pitchFamily="2" charset="2"/>
              </a:rPr>
              <a:t> </a:t>
            </a:r>
            <a:r>
              <a:rPr lang="en-GB" baseline="0" dirty="0" err="1" smtClean="0">
                <a:sym typeface="Wingdings" panose="05000000000000000000" pitchFamily="2" charset="2"/>
              </a:rPr>
              <a:t>te</a:t>
            </a:r>
            <a:r>
              <a:rPr lang="en-GB" baseline="0" dirty="0" smtClean="0">
                <a:sym typeface="Wingdings" panose="05000000000000000000" pitchFamily="2" charset="2"/>
              </a:rPr>
              <a:t> llamas?’ and ask them to write a full sentence answer.  This time, do not bring the text back each time between questions.</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Do the same for all questions.</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NB:  Tell them that they can ask you for words they need e.g. </a:t>
            </a:r>
            <a:r>
              <a:rPr lang="en-GB" baseline="0" dirty="0" err="1" smtClean="0">
                <a:sym typeface="Wingdings" panose="05000000000000000000" pitchFamily="2" charset="2"/>
              </a:rPr>
              <a:t>Inglaterra</a:t>
            </a:r>
            <a:r>
              <a:rPr lang="en-GB" baseline="0" dirty="0" smtClean="0">
                <a:sym typeface="Wingdings" panose="05000000000000000000" pitchFamily="2" charset="2"/>
              </a:rPr>
              <a:t> that have not come up in the lesson so far.</a:t>
            </a:r>
            <a:br>
              <a:rPr lang="en-GB" baseline="0" dirty="0" smtClean="0">
                <a:sym typeface="Wingdings" panose="05000000000000000000" pitchFamily="2" charset="2"/>
              </a:rPr>
            </a:br>
            <a:r>
              <a:rPr lang="en-GB" baseline="0" dirty="0" smtClean="0">
                <a:sym typeface="Wingdings" panose="05000000000000000000" pitchFamily="2" charset="2"/>
              </a:rPr>
              <a:t>They know how to ask “Como se dice…?”  If you haven’t talk “Como se </a:t>
            </a:r>
            <a:r>
              <a:rPr lang="en-GB" baseline="0" dirty="0" err="1" smtClean="0">
                <a:sym typeface="Wingdings" panose="05000000000000000000" pitchFamily="2" charset="2"/>
              </a:rPr>
              <a:t>escribe</a:t>
            </a:r>
            <a:r>
              <a:rPr lang="en-GB" baseline="0" dirty="0" smtClean="0">
                <a:sym typeface="Wingdings" panose="05000000000000000000" pitchFamily="2" charset="2"/>
              </a:rPr>
              <a:t>?” yet this is the time to do it – i.e. when they need it.  </a:t>
            </a:r>
            <a:br>
              <a:rPr lang="en-GB" baseline="0" dirty="0" smtClean="0">
                <a:sym typeface="Wingdings" panose="05000000000000000000" pitchFamily="2" charset="2"/>
              </a:rPr>
            </a:br>
            <a:r>
              <a:rPr lang="en-GB" baseline="0" dirty="0" smtClean="0">
                <a:sym typeface="Wingdings" panose="05000000000000000000" pitchFamily="2" charset="2"/>
              </a:rPr>
              <a:t>Make is very </a:t>
            </a:r>
            <a:r>
              <a:rPr lang="en-GB" baseline="0" dirty="0" err="1" smtClean="0">
                <a:sym typeface="Wingdings" panose="05000000000000000000" pitchFamily="2" charset="2"/>
              </a:rPr>
              <a:t>very</a:t>
            </a:r>
            <a:r>
              <a:rPr lang="en-GB" baseline="0" dirty="0" smtClean="0">
                <a:sym typeface="Wingdings" panose="05000000000000000000" pitchFamily="2" charset="2"/>
              </a:rPr>
              <a:t> clear that you know they are writing from memory and that there will be some mistakes and this is fine!</a:t>
            </a:r>
            <a:br>
              <a:rPr lang="en-GB" baseline="0" dirty="0" smtClean="0">
                <a:sym typeface="Wingdings" panose="05000000000000000000" pitchFamily="2" charset="2"/>
              </a:rPr>
            </a:br>
            <a:r>
              <a:rPr lang="en-GB" baseline="0" dirty="0" smtClean="0">
                <a:sym typeface="Wingdings" panose="05000000000000000000" pitchFamily="2" charset="2"/>
              </a:rPr>
              <a:t>Tell them how important writing from memory is and that copying will not teach them as much.</a:t>
            </a:r>
          </a:p>
          <a:p>
            <a:pPr marL="0" indent="0">
              <a:buNone/>
            </a:pP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They will end up having written a short paragraph about themselves in Spanish. Level 3 / 4 on NC.</a:t>
            </a:r>
          </a:p>
          <a:p>
            <a:pPr marL="0" indent="0">
              <a:buNone/>
            </a:pPr>
            <a:endParaRPr lang="en-GB" baseline="0" dirty="0" smtClean="0">
              <a:sym typeface="Wingdings" panose="05000000000000000000" pitchFamily="2" charset="2"/>
            </a:endParaRPr>
          </a:p>
          <a:p>
            <a:pPr marL="0" indent="0">
              <a:buNone/>
            </a:pPr>
            <a:r>
              <a:rPr lang="en-GB" baseline="0" dirty="0" smtClean="0">
                <a:sym typeface="Wingdings" panose="05000000000000000000" pitchFamily="2" charset="2"/>
              </a:rPr>
              <a:t>Ask them to add any sentences they want to at the end of the text and to give their work in to you.</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Use what you find in their books to inform your next teaching sequence!</a:t>
            </a:r>
          </a:p>
          <a:p>
            <a:pPr marL="0" indent="0">
              <a:buNone/>
            </a:pPr>
            <a:r>
              <a:rPr lang="en-GB" baseline="0" dirty="0" smtClean="0">
                <a:sym typeface="Wingdings" panose="05000000000000000000" pitchFamily="2" charset="2"/>
              </a:rPr>
              <a:t>One of the things you probably won’t find is extensive use of the high-frequency words OR different verb forms apart from the first person.</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So this sets up some learning objectives for the first term immediately.  </a:t>
            </a:r>
            <a:endParaRPr lang="en-GB" dirty="0" smtClean="0"/>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4068543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59</a:t>
            </a:fld>
            <a:endParaRPr lang="en-GB"/>
          </a:p>
        </p:txBody>
      </p:sp>
    </p:spTree>
    <p:extLst>
      <p:ext uri="{BB962C8B-B14F-4D97-AF65-F5344CB8AC3E}">
        <p14:creationId xmlns:p14="http://schemas.microsoft.com/office/powerpoint/2010/main" val="31786362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3070442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2255116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3276926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r>
            <a:br>
              <a:rPr lang="en-GB" baseline="0" dirty="0" smtClean="0"/>
            </a:br>
            <a:r>
              <a:rPr lang="en-GB" baseline="0" dirty="0" smtClean="0"/>
              <a:t>German: </a:t>
            </a:r>
            <a:br>
              <a:rPr lang="en-GB" baseline="0" dirty="0" smtClean="0"/>
            </a:br>
            <a:r>
              <a:rPr lang="en-GB" baseline="0" dirty="0" smtClean="0"/>
              <a:t>http://www.tivi.de/fernsehen/logo/start/ </a:t>
            </a:r>
            <a:br>
              <a:rPr lang="en-GB" baseline="0" dirty="0" smtClean="0"/>
            </a:br>
            <a:r>
              <a:rPr lang="en-GB" baseline="0" dirty="0" smtClean="0"/>
              <a:t>http://www.blinde-kuh.de/aktuell/</a:t>
            </a:r>
          </a:p>
          <a:p>
            <a:r>
              <a:rPr lang="en-GB" dirty="0" smtClean="0"/>
              <a:t>http://www.sowieso.de/portal/</a:t>
            </a:r>
            <a:br>
              <a:rPr lang="en-GB" dirty="0" smtClean="0"/>
            </a:br>
            <a:r>
              <a:rPr lang="en-GB" dirty="0" smtClean="0"/>
              <a:t>Spanish:</a:t>
            </a:r>
          </a:p>
          <a:p>
            <a:r>
              <a:rPr lang="en-GB" dirty="0" smtClean="0"/>
              <a:t>http://cnnespanol.cnn.com/category/ninos/</a:t>
            </a:r>
          </a:p>
          <a:p>
            <a:r>
              <a:rPr lang="en-GB" dirty="0" smtClean="0"/>
              <a:t>French:</a:t>
            </a:r>
            <a:br>
              <a:rPr lang="en-GB" dirty="0" smtClean="0"/>
            </a:br>
            <a:r>
              <a:rPr lang="en-GB" dirty="0" smtClean="0"/>
              <a:t>http://www.1jour1actu.com/</a:t>
            </a:r>
            <a:br>
              <a:rPr lang="en-GB" dirty="0" smtClean="0"/>
            </a:br>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2286396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6</a:t>
            </a:fld>
            <a:endParaRPr lang="en-GB"/>
          </a:p>
        </p:txBody>
      </p:sp>
    </p:spTree>
    <p:extLst>
      <p:ext uri="{BB962C8B-B14F-4D97-AF65-F5344CB8AC3E}">
        <p14:creationId xmlns:p14="http://schemas.microsoft.com/office/powerpoint/2010/main" val="3084741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3611734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66</a:t>
            </a:fld>
            <a:endParaRPr lang="en-GB"/>
          </a:p>
        </p:txBody>
      </p:sp>
    </p:spTree>
    <p:extLst>
      <p:ext uri="{BB962C8B-B14F-4D97-AF65-F5344CB8AC3E}">
        <p14:creationId xmlns:p14="http://schemas.microsoft.com/office/powerpoint/2010/main" val="35167190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30672916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68</a:t>
            </a:fld>
            <a:endParaRPr lang="en-GB"/>
          </a:p>
        </p:txBody>
      </p:sp>
    </p:spTree>
    <p:extLst>
      <p:ext uri="{BB962C8B-B14F-4D97-AF65-F5344CB8AC3E}">
        <p14:creationId xmlns:p14="http://schemas.microsoft.com/office/powerpoint/2010/main" val="32512893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10293311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09A5B2-A33E-413F-A7B9-716C60CF1304}"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20677132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27615989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Moving through the Key Stages – planning for progression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endParaRPr lang="en-GB" dirty="0" smtClean="0"/>
          </a:p>
          <a:p>
            <a:endParaRPr lang="en-GB" dirty="0" smtClean="0"/>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115811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sz="1400" dirty="0" smtClean="0"/>
              <a:t>Handout</a:t>
            </a:r>
            <a:r>
              <a:rPr lang="en-GB" sz="1400" baseline="0" dirty="0" smtClean="0"/>
              <a:t> 1:  The new Programme of Study</a:t>
            </a:r>
            <a:br>
              <a:rPr lang="en-GB" sz="1400" baseline="0" dirty="0" smtClean="0"/>
            </a:br>
            <a:endParaRPr lang="en-GB" sz="1400" dirty="0" smtClean="0"/>
          </a:p>
          <a:p>
            <a:r>
              <a:rPr lang="en-GB" sz="1400" dirty="0" smtClean="0"/>
              <a:t>KS2 on the left and KS3 on the right</a:t>
            </a:r>
            <a:br>
              <a:rPr lang="en-GB" sz="1400" dirty="0" smtClean="0"/>
            </a:br>
            <a:r>
              <a:rPr lang="en-GB" sz="1400" dirty="0" smtClean="0"/>
              <a:t>Adapted to show more clearly the continuity between KS2 and KS3</a:t>
            </a:r>
            <a:br>
              <a:rPr lang="en-GB" sz="1400" dirty="0" smtClean="0"/>
            </a:br>
            <a:r>
              <a:rPr lang="en-GB" sz="1400" dirty="0" smtClean="0"/>
              <a:t/>
            </a:r>
            <a:br>
              <a:rPr lang="en-GB" sz="1400" dirty="0" smtClean="0"/>
            </a:br>
            <a:r>
              <a:rPr lang="en-GB" sz="1400" dirty="0" smtClean="0"/>
              <a:t>J</a:t>
            </a:r>
            <a:r>
              <a:rPr lang="en-GB" sz="1400" baseline="0" dirty="0" smtClean="0"/>
              <a:t>oining up KS2 and KS3 – arguably the most important piece of work we will do in our careers over the next 5 x years.    The level of responsibility for this will differ, Heads of languages in secondary schools will have an obligation to grapple with it – otherwise their learners will not reach the levels required at the end of KS4 (even though we have not see what those are, we can guess from Curriculum 14 that the standards will be tough).  But classroom teachers have the responsibility similarly to respond to what the learners in front of them know – to build on it, to notice the words, skills they already have, and not to assume a ‘from zero’ approach in Y7.  </a:t>
            </a:r>
            <a:br>
              <a:rPr lang="en-GB" sz="1400" baseline="0" dirty="0" smtClean="0"/>
            </a:br>
            <a:r>
              <a:rPr lang="en-GB" sz="1400" baseline="0" dirty="0" smtClean="0"/>
              <a:t/>
            </a:r>
            <a:br>
              <a:rPr lang="en-GB" sz="1400" baseline="0" dirty="0" smtClean="0"/>
            </a:br>
            <a:r>
              <a:rPr lang="en-GB" sz="1400" baseline="0" dirty="0" smtClean="0"/>
              <a:t>There are things we can do to make this explicit, too.  </a:t>
            </a:r>
            <a:br>
              <a:rPr lang="en-GB" sz="1400" baseline="0" dirty="0" smtClean="0"/>
            </a:br>
            <a:r>
              <a:rPr lang="en-GB" sz="1400" baseline="0" dirty="0" smtClean="0"/>
              <a:t>Group learners strategically and give them the theme for the lesson and a piece of sugar paper to write down any TL words at all that they think they might be able to make use of in that topic area.  Get them to share all of the words in the group – including teaching each other the words.</a:t>
            </a:r>
          </a:p>
          <a:p>
            <a:r>
              <a:rPr lang="en-GB" sz="1400" baseline="0" dirty="0" smtClean="0"/>
              <a:t>Welcome their previous knowledge, and make it clear that it all counts.</a:t>
            </a:r>
            <a:br>
              <a:rPr lang="en-GB" sz="1400" baseline="0" dirty="0" smtClean="0"/>
            </a:br>
            <a:endParaRPr lang="fr-FR" sz="1400" dirty="0" smtClean="0"/>
          </a:p>
          <a:p>
            <a:r>
              <a:rPr lang="en-GB" sz="1400" dirty="0" smtClean="0"/>
              <a:t>This new NC document may be minimal, but sometimes there is strength in that.  I found</a:t>
            </a:r>
            <a:r>
              <a:rPr lang="en-GB" sz="1400" baseline="0" dirty="0" smtClean="0"/>
              <a:t> that this has been the first document that I’ve been able to share with heads of primary schools to get the message across about the need for sharing a common 7-year purpose and framework.  It really hasn’t been clear enough before now.  For the first time, there is  a sense of pulling together – and a championing of the languages cause in the same way that primary and secondary have come together over literacy and numeracy – in terms of transition – </a:t>
            </a:r>
            <a:r>
              <a:rPr lang="en-GB" sz="1400" baseline="0" dirty="0" err="1" smtClean="0"/>
              <a:t>ie</a:t>
            </a:r>
            <a:r>
              <a:rPr lang="en-GB" sz="1400" baseline="0" dirty="0" smtClean="0"/>
              <a:t>. recognising the need for regular meetings and for sharing practice.  This all on one A4 page doc has been a helpful catalyst here.  </a:t>
            </a:r>
          </a:p>
          <a:p>
            <a:endParaRPr lang="en-GB" sz="1400" baseline="0" dirty="0" smtClean="0"/>
          </a:p>
          <a:p>
            <a:r>
              <a:rPr lang="en-GB" sz="1400" baseline="0" dirty="0" smtClean="0"/>
              <a:t>Let’s just take the sound-spelling link statement at KS2.</a:t>
            </a:r>
          </a:p>
          <a:p>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71601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Despite</a:t>
            </a:r>
            <a:r>
              <a:rPr lang="en-GB" baseline="0" dirty="0" smtClean="0"/>
              <a:t> (or actually because of) its brevity, the PoS document is very dense.  Here I’ve extracted the key elements further and categorised to achieve greater clarity.</a:t>
            </a:r>
            <a:br>
              <a:rPr lang="en-GB" baseline="0" dirty="0" smtClean="0"/>
            </a:br>
            <a:r>
              <a:rPr lang="en-GB" baseline="0" dirty="0" smtClean="0"/>
              <a:t>Let’s imagine that students actually arrived with this knowledge for a moment…</a:t>
            </a:r>
            <a:endParaRPr lang="en-GB" dirty="0"/>
          </a:p>
        </p:txBody>
      </p:sp>
      <p:sp>
        <p:nvSpPr>
          <p:cNvPr id="4" name="Slide Number Placeholder 3"/>
          <p:cNvSpPr>
            <a:spLocks noGrp="1"/>
          </p:cNvSpPr>
          <p:nvPr>
            <p:ph type="sldNum" sz="quarter" idx="10"/>
          </p:nvPr>
        </p:nvSpPr>
        <p:spPr/>
        <p:txBody>
          <a:bodyPr/>
          <a:lstStyle/>
          <a:p>
            <a:fld id="{6F95E0B4-7B71-429D-89EF-9DCB85F57ED6}"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25924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a:t>
            </a:r>
            <a:r>
              <a:rPr lang="en-GB" baseline="0" dirty="0" smtClean="0"/>
              <a:t> rephrasing ‘It ‘s good to talk’ to ‘It’s bad not to talk’ can subtly alter the way we think about this.</a:t>
            </a:r>
            <a:br>
              <a:rPr lang="en-GB" baseline="0" dirty="0" smtClean="0"/>
            </a:br>
            <a:r>
              <a:rPr lang="en-GB" baseline="0" dirty="0" smtClean="0"/>
              <a:t>There’s no doubt that there are both elements of carrot (reward) and stick (negative consequences) to the issue of KS2 – KS3 languages transition.</a:t>
            </a:r>
          </a:p>
          <a:p>
            <a:r>
              <a:rPr lang="en-GB" baseline="0" dirty="0" smtClean="0"/>
              <a:t>It seems clear that, at the moment, the factors compelling us to focus our energies on transition in a concerted and consistent way are not sufficient.</a:t>
            </a:r>
            <a:br>
              <a:rPr lang="en-GB" baseline="0" dirty="0" smtClean="0"/>
            </a:br>
            <a:r>
              <a:rPr lang="en-GB" baseline="0" dirty="0" smtClean="0"/>
              <a:t>So, perhaps we need to consider a little more carefully what happens if we don’t talk… and on the other hand, what does the ‘doom and gloom’ message do to our motivation?!!!!</a:t>
            </a:r>
            <a:br>
              <a:rPr lang="en-GB" baseline="0" dirty="0" smtClean="0"/>
            </a:br>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9</a:t>
            </a:fld>
            <a:endParaRPr lang="en-GB"/>
          </a:p>
        </p:txBody>
      </p:sp>
    </p:spTree>
    <p:extLst>
      <p:ext uri="{BB962C8B-B14F-4D97-AF65-F5344CB8AC3E}">
        <p14:creationId xmlns:p14="http://schemas.microsoft.com/office/powerpoint/2010/main" val="423559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30/06/2016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18430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30/06/2016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680850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E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07643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801716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E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79820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601672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285740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957757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240855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E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161795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E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893915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510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30/06/2016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3911287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2226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323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383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761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581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0805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7817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810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0985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30/06/2016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45749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5141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4168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1821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173E17E-1AC5-4E65-93A4-65505A740E76}" type="datetimeFigureOut">
              <a:rPr lang="en-US"/>
              <a:pPr/>
              <a:t>6/30/2016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2CA793B-1480-4454-B197-6BD9545B150B}" type="slidenum">
              <a:rPr lang="en-US"/>
              <a:pPr/>
              <a:t>‹#›</a:t>
            </a:fld>
            <a:endParaRPr lang="en-US"/>
          </a:p>
        </p:txBody>
      </p:sp>
    </p:spTree>
    <p:extLst>
      <p:ext uri="{BB962C8B-B14F-4D97-AF65-F5344CB8AC3E}">
        <p14:creationId xmlns:p14="http://schemas.microsoft.com/office/powerpoint/2010/main" val="273524751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5282AEB-B2A3-4D5F-9868-A8D0325E569B}" type="datetimeFigureOut">
              <a:rPr lang="en-US"/>
              <a:pPr/>
              <a:t>6/30/2016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0888C0D-08FA-4AA8-973F-CB4D192FE25C}" type="slidenum">
              <a:rPr lang="en-US"/>
              <a:pPr/>
              <a:t>‹#›</a:t>
            </a:fld>
            <a:endParaRPr lang="en-US"/>
          </a:p>
        </p:txBody>
      </p:sp>
    </p:spTree>
    <p:extLst>
      <p:ext uri="{BB962C8B-B14F-4D97-AF65-F5344CB8AC3E}">
        <p14:creationId xmlns:p14="http://schemas.microsoft.com/office/powerpoint/2010/main" val="12877502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C7A9D97-E238-4AE5-84C4-EE252D2A0F07}" type="datetimeFigureOut">
              <a:rPr lang="en-US"/>
              <a:pPr/>
              <a:t>6/30/2016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D2C6FA4-5158-41DD-9F66-EED17D00DFF7}" type="slidenum">
              <a:rPr lang="en-US"/>
              <a:pPr/>
              <a:t>‹#›</a:t>
            </a:fld>
            <a:endParaRPr lang="en-US"/>
          </a:p>
        </p:txBody>
      </p:sp>
    </p:spTree>
    <p:extLst>
      <p:ext uri="{BB962C8B-B14F-4D97-AF65-F5344CB8AC3E}">
        <p14:creationId xmlns:p14="http://schemas.microsoft.com/office/powerpoint/2010/main" val="69708393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0F0219D-E423-41BC-B795-8B2249480BA9}" type="datetimeFigureOut">
              <a:rPr lang="en-US"/>
              <a:pPr/>
              <a:t>6/30/2016</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D1B352F3-E625-4F95-BA21-C6842A212A19}" type="slidenum">
              <a:rPr lang="en-US"/>
              <a:pPr/>
              <a:t>‹#›</a:t>
            </a:fld>
            <a:endParaRPr lang="en-US"/>
          </a:p>
        </p:txBody>
      </p:sp>
    </p:spTree>
    <p:extLst>
      <p:ext uri="{BB962C8B-B14F-4D97-AF65-F5344CB8AC3E}">
        <p14:creationId xmlns:p14="http://schemas.microsoft.com/office/powerpoint/2010/main" val="28366367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33FC07D-7077-4E06-95B7-155A42FBF5F7}" type="datetimeFigureOut">
              <a:rPr lang="en-US"/>
              <a:pPr/>
              <a:t>6/30/2016</a:t>
            </a:fld>
            <a:endParaRPr lang="en-US"/>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2F7892E1-3C9B-4442-BAFB-9BEE14D65239}" type="slidenum">
              <a:rPr lang="en-US"/>
              <a:pPr/>
              <a:t>‹#›</a:t>
            </a:fld>
            <a:endParaRPr lang="en-US"/>
          </a:p>
        </p:txBody>
      </p:sp>
    </p:spTree>
    <p:extLst>
      <p:ext uri="{BB962C8B-B14F-4D97-AF65-F5344CB8AC3E}">
        <p14:creationId xmlns:p14="http://schemas.microsoft.com/office/powerpoint/2010/main" val="28647432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AFB0247-FDF2-43BB-907E-ED598AA78467}" type="datetimeFigureOut">
              <a:rPr lang="en-US"/>
              <a:pPr/>
              <a:t>6/30/2016</a:t>
            </a:fld>
            <a:endParaRPr lang="en-US"/>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780558E2-DE6B-46AB-ACBF-ECDB3E4250B5}" type="slidenum">
              <a:rPr lang="en-US"/>
              <a:pPr/>
              <a:t>‹#›</a:t>
            </a:fld>
            <a:endParaRPr lang="en-US"/>
          </a:p>
        </p:txBody>
      </p:sp>
    </p:spTree>
    <p:extLst>
      <p:ext uri="{BB962C8B-B14F-4D97-AF65-F5344CB8AC3E}">
        <p14:creationId xmlns:p14="http://schemas.microsoft.com/office/powerpoint/2010/main" val="28087094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43F89C6-83C6-49DF-8429-C1F67B617595}" type="datetimeFigureOut">
              <a:rPr lang="en-US"/>
              <a:pPr/>
              <a:t>6/30/2016</a:t>
            </a:fld>
            <a:endParaRPr lang="en-US"/>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A4B85F50-8755-4EA1-A254-DE84CAAE14C7}" type="slidenum">
              <a:rPr lang="en-US"/>
              <a:pPr/>
              <a:t>‹#›</a:t>
            </a:fld>
            <a:endParaRPr lang="en-US"/>
          </a:p>
        </p:txBody>
      </p:sp>
    </p:spTree>
    <p:extLst>
      <p:ext uri="{BB962C8B-B14F-4D97-AF65-F5344CB8AC3E}">
        <p14:creationId xmlns:p14="http://schemas.microsoft.com/office/powerpoint/2010/main" val="28955505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21F02-11DE-44DD-97F4-9520BA015EFE}" type="datetimeFigureOut">
              <a:rPr lang="en-GB" smtClean="0"/>
              <a:t>30/06/2016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567479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DD0083C-ADC6-488B-B5F5-E0F5494CBB50}" type="datetimeFigureOut">
              <a:rPr lang="en-US"/>
              <a:pPr/>
              <a:t>6/30/2016</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F4FAA513-E4CF-470D-AF0F-C36AA3820514}" type="slidenum">
              <a:rPr lang="en-US"/>
              <a:pPr/>
              <a:t>‹#›</a:t>
            </a:fld>
            <a:endParaRPr lang="en-US"/>
          </a:p>
        </p:txBody>
      </p:sp>
    </p:spTree>
    <p:extLst>
      <p:ext uri="{BB962C8B-B14F-4D97-AF65-F5344CB8AC3E}">
        <p14:creationId xmlns:p14="http://schemas.microsoft.com/office/powerpoint/2010/main" val="410724420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4190B8-D470-4D49-8012-EBF5F3D5BA57}" type="datetimeFigureOut">
              <a:rPr lang="en-US"/>
              <a:pPr/>
              <a:t>6/30/2016</a:t>
            </a:fld>
            <a:endParaRPr lang="en-US"/>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20C2880C-AC05-4C0A-BF9A-E4F764066234}" type="slidenum">
              <a:rPr lang="en-US"/>
              <a:pPr/>
              <a:t>‹#›</a:t>
            </a:fld>
            <a:endParaRPr lang="en-US"/>
          </a:p>
        </p:txBody>
      </p:sp>
    </p:spTree>
    <p:extLst>
      <p:ext uri="{BB962C8B-B14F-4D97-AF65-F5344CB8AC3E}">
        <p14:creationId xmlns:p14="http://schemas.microsoft.com/office/powerpoint/2010/main" val="283324485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54834B1-4EE2-4373-BDDB-C52252195F73}" type="datetimeFigureOut">
              <a:rPr lang="en-US"/>
              <a:pPr/>
              <a:t>6/30/2016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9971FA8-597F-416E-BDA3-5682B0FC1C7F}" type="slidenum">
              <a:rPr lang="en-US"/>
              <a:pPr/>
              <a:t>‹#›</a:t>
            </a:fld>
            <a:endParaRPr lang="en-US"/>
          </a:p>
        </p:txBody>
      </p:sp>
    </p:spTree>
    <p:extLst>
      <p:ext uri="{BB962C8B-B14F-4D97-AF65-F5344CB8AC3E}">
        <p14:creationId xmlns:p14="http://schemas.microsoft.com/office/powerpoint/2010/main" val="246133997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94C97B-AC9F-4728-B3F3-C5888F200E7A}" type="datetimeFigureOut">
              <a:rPr lang="en-US"/>
              <a:pPr/>
              <a:t>6/30/2016</a:t>
            </a:fld>
            <a:endParaRPr lang="en-US"/>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5AF3BAF-BCCD-4C4E-B897-62C687D9324D}" type="slidenum">
              <a:rPr lang="en-US"/>
              <a:pPr/>
              <a:t>‹#›</a:t>
            </a:fld>
            <a:endParaRPr lang="en-US"/>
          </a:p>
        </p:txBody>
      </p:sp>
    </p:spTree>
    <p:extLst>
      <p:ext uri="{BB962C8B-B14F-4D97-AF65-F5344CB8AC3E}">
        <p14:creationId xmlns:p14="http://schemas.microsoft.com/office/powerpoint/2010/main" val="369173855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9913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734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9121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7122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5260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91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C21F02-11DE-44DD-97F4-9520BA015EFE}" type="datetimeFigureOut">
              <a:rPr lang="en-GB" smtClean="0"/>
              <a:t>30/06/2016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531885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6560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55931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6090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9165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4A32F5-5A9F-4AC2-877B-D8524B802859}"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AFE31EC-FDE8-4DA8-958B-2144DBD732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0765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4617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4550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2824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8007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510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C21F02-11DE-44DD-97F4-9520BA015EFE}" type="datetimeFigureOut">
              <a:rPr lang="en-GB" smtClean="0"/>
              <a:t>30/06/2016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1573193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9207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0264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1800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63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5644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689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4520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5271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63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894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C21F02-11DE-44DD-97F4-9520BA015EFE}" type="datetimeFigureOut">
              <a:rPr lang="en-GB" smtClean="0"/>
              <a:t>30/06/2016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545015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82763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8991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07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700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9585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972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1309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8275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817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0878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F02-11DE-44DD-97F4-9520BA015EFE}" type="datetimeFigureOut">
              <a:rPr lang="en-GB" smtClean="0"/>
              <a:t>30/06/2016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985240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1756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6241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3955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9940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25105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62390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6802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35151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72114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231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t>30/06/2016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4278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3334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00243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8093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07914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09695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7489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3589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0794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08989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236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t>30/06/2016</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1046060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82846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7501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15426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50279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74756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55721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24804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52975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88671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516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C21F02-11DE-44DD-97F4-9520BA015EFE}" type="datetimeFigureOut">
              <a:rPr lang="en-GB" smtClean="0"/>
              <a:t>30/06/2016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067C2E-085B-4B45-BE2D-1F9F4D867325}" type="slidenum">
              <a:rPr lang="en-GB" smtClean="0"/>
              <a:t>‹#›</a:t>
            </a:fld>
            <a:endParaRPr lang="en-GB"/>
          </a:p>
        </p:txBody>
      </p:sp>
    </p:spTree>
    <p:extLst>
      <p:ext uri="{BB962C8B-B14F-4D97-AF65-F5344CB8AC3E}">
        <p14:creationId xmlns:p14="http://schemas.microsoft.com/office/powerpoint/2010/main" val="23669217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3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CDB791-2318-4667-8B2B-3AEAB31F1CB4}" type="datetimeFigureOut">
              <a:rPr lang="es-ES" smtClean="0">
                <a:solidFill>
                  <a:prstClr val="black">
                    <a:tint val="75000"/>
                  </a:prstClr>
                </a:solidFill>
              </a:rPr>
              <a:pPr/>
              <a:t>30/06/2016</a:t>
            </a:fld>
            <a:endParaRPr lang="es-E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75BF4F-B94C-4F2F-98E4-4DE5D43BCE8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430227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9C5AB-0197-4A27-B745-B187FB8A4BE6}"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47429-C655-4849-A441-191B3CF682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67965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C2C308C8-8E8E-4F8A-BB1A-886152F74640}" type="datetimeFigureOut">
              <a:rPr lang="en-US">
                <a:cs typeface="Arial" charset="0"/>
              </a:rPr>
              <a:pPr fontAlgn="base">
                <a:spcBef>
                  <a:spcPct val="0"/>
                </a:spcBef>
                <a:spcAft>
                  <a:spcPct val="0"/>
                </a:spcAft>
              </a:pPr>
              <a:t>6/30/2016</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en-GB">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2AF23152-9C36-42F4-A72E-1F52309F8E21}" type="slidenum">
              <a:rPr lang="en-US">
                <a:cs typeface="Arial" charset="0"/>
              </a:rPr>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411686952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A32F5-5A9F-4AC2-877B-D8524B802859}" type="datetimeFigureOut">
              <a:rPr lang="en-GB" smtClean="0">
                <a:solidFill>
                  <a:prstClr val="black">
                    <a:tint val="75000"/>
                  </a:prstClr>
                </a:solidFill>
                <a:cs typeface="Arial" charset="0"/>
              </a:rPr>
              <a:pPr/>
              <a:t>30/06/2016</a:t>
            </a:fld>
            <a:endParaRPr lang="en-GB">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E31EC-FDE8-4DA8-958B-2144DBD7327B}" type="slidenum">
              <a:rPr lang="en-GB" smtClean="0">
                <a:solidFill>
                  <a:prstClr val="black">
                    <a:tint val="75000"/>
                  </a:prstClr>
                </a:solidFill>
                <a:cs typeface="Arial" charset="0"/>
              </a:rPr>
              <a:pPr/>
              <a:t>‹#›</a:t>
            </a:fld>
            <a:endParaRPr lang="en-GB">
              <a:solidFill>
                <a:prstClr val="black">
                  <a:tint val="75000"/>
                </a:prstClr>
              </a:solidFill>
              <a:cs typeface="Arial" charset="0"/>
            </a:endParaRPr>
          </a:p>
        </p:txBody>
      </p:sp>
    </p:spTree>
    <p:extLst>
      <p:ext uri="{BB962C8B-B14F-4D97-AF65-F5344CB8AC3E}">
        <p14:creationId xmlns:p14="http://schemas.microsoft.com/office/powerpoint/2010/main" val="424878573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8710-8195-4946-B9DA-52E16B8286A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EE88F-88BF-4814-8073-42737C72B93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11486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1168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9524B-6586-46FD-8F7A-000E00BA23F3}"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623091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C21F02-11DE-44DD-97F4-9520BA015EFE}"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11719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67400-4B98-4E12-BD2E-B6872C019100}" type="datetimeFigureOut">
              <a:rPr lang="en-GB" smtClean="0">
                <a:solidFill>
                  <a:prstClr val="black">
                    <a:tint val="75000"/>
                  </a:prstClr>
                </a:solidFill>
              </a:rPr>
              <a:pPr/>
              <a:t>30/06/2016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4BBC7-FD2F-4C28-BBC8-589DE74379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139247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rachelhawkes.com/PandT/2014_Curriculum/2014Curr.php"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http://www.rachelhawkes.com/PandT/Assessment_2015/Assess2015.ph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62.xml"/><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gif"/></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1.jpeg"/><Relationship Id="rId4"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www.jde.fr/" TargetMode="External"/><Relationship Id="rId7" Type="http://schemas.openxmlformats.org/officeDocument/2006/relationships/image" Target="../media/image33.gif"/><Relationship Id="rId2" Type="http://schemas.openxmlformats.org/officeDocument/2006/relationships/notesSlide" Target="../notesSlides/notesSlide59.xml"/><Relationship Id="rId1" Type="http://schemas.openxmlformats.org/officeDocument/2006/relationships/slideLayout" Target="../slideLayouts/slideLayout78.xml"/><Relationship Id="rId6" Type="http://schemas.openxmlformats.org/officeDocument/2006/relationships/hyperlink" Target="Resource%20ideas%20-authentic%20reading/NEWS_QUIZ_160509_aufDeutsch.pptx" TargetMode="External"/><Relationship Id="rId5" Type="http://schemas.openxmlformats.org/officeDocument/2006/relationships/hyperlink" Target="http://www.nachrichtenfuerkinder.de/" TargetMode="External"/><Relationship Id="rId4" Type="http://schemas.openxmlformats.org/officeDocument/2006/relationships/hyperlink" Target="http://www.noticiasfacil.es/ES/NOTICIAS/Paginas/default.aspx%20/"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9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hyperlink" Target="http://www.rachelhawkes.com/PandT/2014_Curriculum/2014Curr.php" TargetMode="Externa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extBox 1"/>
          <p:cNvSpPr txBox="1"/>
          <p:nvPr/>
        </p:nvSpPr>
        <p:spPr>
          <a:xfrm>
            <a:off x="1297132" y="252757"/>
            <a:ext cx="6215865" cy="1446550"/>
          </a:xfrm>
          <a:prstGeom prst="rect">
            <a:avLst/>
          </a:prstGeom>
          <a:noFill/>
        </p:spPr>
        <p:txBody>
          <a:bodyPr wrap="square" rtlCol="0">
            <a:spAutoFit/>
          </a:bodyPr>
          <a:lstStyle/>
          <a:p>
            <a:pPr algn="ctr"/>
            <a:r>
              <a:rPr lang="en-GB" sz="4400" b="1" dirty="0" smtClean="0">
                <a:solidFill>
                  <a:schemeClr val="tx1">
                    <a:lumMod val="85000"/>
                    <a:lumOff val="15000"/>
                  </a:schemeClr>
                </a:solidFill>
                <a:latin typeface="Rockwell" panose="02060603020205020403" pitchFamily="18" charset="0"/>
              </a:rPr>
              <a:t>Moving through the Key Stages:</a:t>
            </a:r>
            <a:endParaRPr lang="en-GB" sz="4400" b="1" dirty="0">
              <a:solidFill>
                <a:schemeClr val="tx1">
                  <a:lumMod val="85000"/>
                  <a:lumOff val="15000"/>
                </a:schemeClr>
              </a:solidFill>
              <a:latin typeface="Rockwell" panose="02060603020205020403" pitchFamily="18" charset="0"/>
            </a:endParaRPr>
          </a:p>
        </p:txBody>
      </p:sp>
      <p:sp>
        <p:nvSpPr>
          <p:cNvPr id="8" name="TextBox 7"/>
          <p:cNvSpPr txBox="1"/>
          <p:nvPr/>
        </p:nvSpPr>
        <p:spPr>
          <a:xfrm>
            <a:off x="523982" y="5343263"/>
            <a:ext cx="8283539" cy="769441"/>
          </a:xfrm>
          <a:prstGeom prst="rect">
            <a:avLst/>
          </a:prstGeom>
          <a:noFill/>
        </p:spPr>
        <p:txBody>
          <a:bodyPr wrap="square" rtlCol="0">
            <a:spAutoFit/>
          </a:bodyPr>
          <a:lstStyle/>
          <a:p>
            <a:pPr algn="ctr"/>
            <a:r>
              <a:rPr lang="en-GB" sz="4400" b="1" dirty="0" smtClean="0">
                <a:solidFill>
                  <a:schemeClr val="tx1">
                    <a:lumMod val="85000"/>
                    <a:lumOff val="15000"/>
                  </a:schemeClr>
                </a:solidFill>
                <a:latin typeface="Rockwell" panose="02060603020205020403" pitchFamily="18" charset="0"/>
              </a:rPr>
              <a:t>planning for progression</a:t>
            </a:r>
            <a:endParaRPr lang="en-GB" sz="4400" b="1" dirty="0">
              <a:solidFill>
                <a:schemeClr val="tx1">
                  <a:lumMod val="85000"/>
                  <a:lumOff val="15000"/>
                </a:schemeClr>
              </a:solidFill>
              <a:latin typeface="Rockwell" panose="02060603020205020403" pitchFamily="18" charset="0"/>
            </a:endParaRP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890" y="161943"/>
            <a:ext cx="1758713" cy="1246106"/>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2023814" y="1699307"/>
            <a:ext cx="4762500" cy="3819525"/>
          </a:xfrm>
          <a:prstGeom prst="rect">
            <a:avLst/>
          </a:prstGeom>
        </p:spPr>
      </p:pic>
      <p:sp>
        <p:nvSpPr>
          <p:cNvPr id="7" name="Rectangle 6"/>
          <p:cNvSpPr/>
          <p:nvPr/>
        </p:nvSpPr>
        <p:spPr>
          <a:xfrm>
            <a:off x="1297132" y="6070776"/>
            <a:ext cx="8277621" cy="369332"/>
          </a:xfrm>
          <a:prstGeom prst="rect">
            <a:avLst/>
          </a:prstGeom>
        </p:spPr>
        <p:txBody>
          <a:bodyPr wrap="square">
            <a:spAutoFit/>
          </a:bodyPr>
          <a:lstStyle/>
          <a:p>
            <a:r>
              <a:rPr lang="en-GB" dirty="0">
                <a:hlinkClick r:id="rId5"/>
              </a:rPr>
              <a:t>http://</a:t>
            </a:r>
            <a:r>
              <a:rPr lang="en-GB" dirty="0" smtClean="0">
                <a:hlinkClick r:id="rId5"/>
              </a:rPr>
              <a:t>www.rachelhawkes.com/PandT/2014_Curriculum/2014Curr.php</a:t>
            </a:r>
            <a:r>
              <a:rPr lang="en-GB" dirty="0" smtClean="0"/>
              <a:t> </a:t>
            </a:r>
            <a:endParaRPr lang="en-GB" dirty="0"/>
          </a:p>
        </p:txBody>
      </p:sp>
    </p:spTree>
    <p:extLst>
      <p:ext uri="{BB962C8B-B14F-4D97-AF65-F5344CB8AC3E}">
        <p14:creationId xmlns:p14="http://schemas.microsoft.com/office/powerpoint/2010/main" val="3662136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itle 6"/>
          <p:cNvSpPr txBox="1">
            <a:spLocks/>
          </p:cNvSpPr>
          <p:nvPr/>
        </p:nvSpPr>
        <p:spPr>
          <a:xfrm>
            <a:off x="2246327" y="549321"/>
            <a:ext cx="4611149" cy="660355"/>
          </a:xfrm>
          <a:prstGeom prst="rect">
            <a:avLst/>
          </a:prstGeom>
          <a:solidFill>
            <a:srgbClr val="FFFF0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smtClean="0">
                <a:solidFill>
                  <a:schemeClr val="tx1">
                    <a:lumMod val="75000"/>
                    <a:lumOff val="25000"/>
                  </a:schemeClr>
                </a:solidFill>
                <a:latin typeface="Rockwell" panose="02060603020205020403" pitchFamily="18" charset="0"/>
                <a:cs typeface="MV Boli" panose="02000500030200090000" pitchFamily="2" charset="0"/>
              </a:rPr>
              <a:t>Curriculum design</a:t>
            </a:r>
            <a:endParaRPr lang="en-GB" sz="3600" b="1" dirty="0">
              <a:solidFill>
                <a:schemeClr val="tx1">
                  <a:lumMod val="75000"/>
                  <a:lumOff val="25000"/>
                </a:schemeClr>
              </a:solidFill>
              <a:latin typeface="Rockwell" panose="02060603020205020403" pitchFamily="18"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GB" sz="2800" dirty="0" smtClean="0">
                <a:latin typeface="Rockwell" panose="02060603020205020403" pitchFamily="18" charset="0"/>
              </a:rPr>
              <a:t>intrinsic motivation</a:t>
            </a:r>
          </a:p>
          <a:p>
            <a:r>
              <a:rPr lang="en-GB" sz="2800" dirty="0" smtClean="0">
                <a:latin typeface="Rockwell" panose="02060603020205020403" pitchFamily="18" charset="0"/>
              </a:rPr>
              <a:t>cumulative</a:t>
            </a:r>
          </a:p>
          <a:p>
            <a:r>
              <a:rPr lang="en-GB" sz="2800" dirty="0" smtClean="0">
                <a:latin typeface="Rockwell" panose="02060603020205020403" pitchFamily="18" charset="0"/>
              </a:rPr>
              <a:t>differentiated / flexible</a:t>
            </a:r>
          </a:p>
          <a:p>
            <a:r>
              <a:rPr lang="en-GB" sz="2800" dirty="0" smtClean="0">
                <a:latin typeface="Rockwell" panose="02060603020205020403" pitchFamily="18" charset="0"/>
              </a:rPr>
              <a:t>based on long-term retention</a:t>
            </a:r>
          </a:p>
          <a:p>
            <a:r>
              <a:rPr lang="en-GB" sz="2800" dirty="0" smtClean="0">
                <a:latin typeface="Rockwell" panose="02060603020205020403" pitchFamily="18" charset="0"/>
              </a:rPr>
              <a:t>meaning-focused</a:t>
            </a:r>
          </a:p>
          <a:p>
            <a:r>
              <a:rPr lang="en-GB" sz="2800" dirty="0" smtClean="0">
                <a:latin typeface="Rockwell" panose="02060603020205020403" pitchFamily="18" charset="0"/>
              </a:rPr>
              <a:t>fosters linguistic attributes</a:t>
            </a:r>
          </a:p>
          <a:p>
            <a:r>
              <a:rPr lang="en-GB" sz="2800" dirty="0" smtClean="0">
                <a:latin typeface="Rockwell" panose="02060603020205020403" pitchFamily="18" charset="0"/>
              </a:rPr>
              <a:t>wonder without mystery</a:t>
            </a:r>
          </a:p>
          <a:p>
            <a:r>
              <a:rPr lang="en-GB" sz="2800" dirty="0" smtClean="0">
                <a:latin typeface="Rockwell" panose="02060603020205020403" pitchFamily="18" charset="0"/>
              </a:rPr>
              <a:t>learning not evaluating</a:t>
            </a:r>
            <a:endParaRPr lang="en-GB" sz="2800" dirty="0">
              <a:latin typeface="Rockwell" panose="02060603020205020403" pitchFamily="18"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8" name="Rounded Rectangular Callout 7"/>
          <p:cNvSpPr/>
          <p:nvPr/>
        </p:nvSpPr>
        <p:spPr>
          <a:xfrm>
            <a:off x="5369788" y="1534395"/>
            <a:ext cx="3314700" cy="1681843"/>
          </a:xfrm>
          <a:prstGeom prst="wedgeRoundRectCallout">
            <a:avLst/>
          </a:prstGeom>
          <a:solidFill>
            <a:srgbClr val="00B0F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Rockwell" panose="02060603020205020403" pitchFamily="18" charset="0"/>
              </a:rPr>
              <a:t>Does it make us think</a:t>
            </a:r>
            <a:r>
              <a:rPr lang="en-GB" sz="3200" b="1" dirty="0" smtClean="0">
                <a:latin typeface="Rockwell" panose="02060603020205020403" pitchFamily="18" charset="0"/>
              </a:rPr>
              <a:t>?</a:t>
            </a:r>
            <a:endParaRPr lang="en-GB" sz="3200" b="1" dirty="0">
              <a:latin typeface="Rockwell" panose="02060603020205020403" pitchFamily="18" charset="0"/>
            </a:endParaRPr>
          </a:p>
        </p:txBody>
      </p:sp>
      <p:sp>
        <p:nvSpPr>
          <p:cNvPr id="12" name="Rounded Rectangular Callout 11"/>
          <p:cNvSpPr/>
          <p:nvPr/>
        </p:nvSpPr>
        <p:spPr>
          <a:xfrm>
            <a:off x="5432425" y="3948671"/>
            <a:ext cx="3314700" cy="1681843"/>
          </a:xfrm>
          <a:prstGeom prst="wedgeRoundRectCallout">
            <a:avLst/>
          </a:prstGeom>
          <a:solidFill>
            <a:srgbClr val="00B0F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Rockwell" panose="02060603020205020403" pitchFamily="18" charset="0"/>
              </a:rPr>
              <a:t>Does it make </a:t>
            </a:r>
            <a:r>
              <a:rPr lang="en-GB" sz="3200" b="1" dirty="0" smtClean="0">
                <a:latin typeface="Rockwell" panose="02060603020205020403" pitchFamily="18" charset="0"/>
              </a:rPr>
              <a:t>them </a:t>
            </a:r>
            <a:r>
              <a:rPr lang="en-GB" sz="3200" b="1" dirty="0">
                <a:latin typeface="Rockwell" panose="02060603020205020403" pitchFamily="18" charset="0"/>
              </a:rPr>
              <a:t>think</a:t>
            </a:r>
            <a:r>
              <a:rPr lang="en-GB" sz="3200" b="1" dirty="0" smtClean="0">
                <a:latin typeface="Rockwell" panose="02060603020205020403" pitchFamily="18" charset="0"/>
              </a:rPr>
              <a:t>?</a:t>
            </a:r>
            <a:endParaRPr lang="en-GB" sz="3200" b="1" dirty="0">
              <a:latin typeface="Rockwell" panose="02060603020205020403" pitchFamily="18" charset="0"/>
            </a:endParaRPr>
          </a:p>
        </p:txBody>
      </p:sp>
    </p:spTree>
    <p:extLst>
      <p:ext uri="{BB962C8B-B14F-4D97-AF65-F5344CB8AC3E}">
        <p14:creationId xmlns:p14="http://schemas.microsoft.com/office/powerpoint/2010/main" val="183800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itle 6"/>
          <p:cNvSpPr txBox="1">
            <a:spLocks/>
          </p:cNvSpPr>
          <p:nvPr/>
        </p:nvSpPr>
        <p:spPr>
          <a:xfrm>
            <a:off x="2246327" y="549321"/>
            <a:ext cx="4611149" cy="660355"/>
          </a:xfrm>
          <a:prstGeom prst="rect">
            <a:avLst/>
          </a:prstGeom>
          <a:solidFill>
            <a:srgbClr val="FF6600"/>
          </a:solidFill>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smtClean="0">
                <a:solidFill>
                  <a:schemeClr val="tx1">
                    <a:lumMod val="75000"/>
                    <a:lumOff val="25000"/>
                  </a:schemeClr>
                </a:solidFill>
                <a:latin typeface="Rockwell" panose="02060603020205020403" pitchFamily="18" charset="0"/>
                <a:cs typeface="MV Boli" panose="02000500030200090000" pitchFamily="2" charset="0"/>
              </a:rPr>
              <a:t>Marking / Reporting</a:t>
            </a:r>
            <a:endParaRPr lang="en-GB" sz="3600" b="1" dirty="0">
              <a:solidFill>
                <a:schemeClr val="tx1">
                  <a:lumMod val="75000"/>
                  <a:lumOff val="25000"/>
                </a:schemeClr>
              </a:solidFill>
              <a:latin typeface="Rockwell" panose="02060603020205020403" pitchFamily="18" charset="0"/>
              <a:cs typeface="MV Boli" panose="02000500030200090000" pitchFamily="2" charset="0"/>
            </a:endParaRPr>
          </a:p>
        </p:txBody>
      </p:sp>
      <p:sp>
        <p:nvSpPr>
          <p:cNvPr id="3" name="Content Placeholder 2"/>
          <p:cNvSpPr>
            <a:spLocks noGrp="1"/>
          </p:cNvSpPr>
          <p:nvPr>
            <p:ph idx="1"/>
          </p:nvPr>
        </p:nvSpPr>
        <p:spPr/>
        <p:txBody>
          <a:bodyPr>
            <a:normAutofit/>
          </a:bodyPr>
          <a:lstStyle/>
          <a:p>
            <a:r>
              <a:rPr lang="en-GB" sz="2800" dirty="0" smtClean="0">
                <a:latin typeface="Rockwell" panose="02060603020205020403" pitchFamily="18" charset="0"/>
              </a:rPr>
              <a:t>develops </a:t>
            </a:r>
            <a:r>
              <a:rPr lang="en-GB" sz="2800" dirty="0" smtClean="0">
                <a:latin typeface="Rockwell" panose="02060603020205020403" pitchFamily="18" charset="0"/>
              </a:rPr>
              <a:t>resourcefulness</a:t>
            </a:r>
          </a:p>
          <a:p>
            <a:r>
              <a:rPr lang="en-GB" sz="2800" dirty="0" smtClean="0">
                <a:latin typeface="Rockwell" panose="02060603020205020403" pitchFamily="18" charset="0"/>
              </a:rPr>
              <a:t>shares </a:t>
            </a:r>
            <a:r>
              <a:rPr lang="en-GB" sz="2800" dirty="0" smtClean="0">
                <a:latin typeface="Rockwell" panose="02060603020205020403" pitchFamily="18" charset="0"/>
              </a:rPr>
              <a:t>(and clearly </a:t>
            </a:r>
            <a:r>
              <a:rPr lang="en-GB" sz="2800" dirty="0" smtClean="0">
                <a:latin typeface="Rockwell" panose="02060603020205020403" pitchFamily="18" charset="0"/>
              </a:rPr>
              <a:t>signposts) </a:t>
            </a:r>
            <a:r>
              <a:rPr lang="en-GB" sz="2800" dirty="0" smtClean="0">
                <a:latin typeface="Rockwell" panose="02060603020205020403" pitchFamily="18" charset="0"/>
              </a:rPr>
              <a:t>responsibility</a:t>
            </a:r>
          </a:p>
          <a:p>
            <a:r>
              <a:rPr lang="en-GB" sz="2800" dirty="0" smtClean="0">
                <a:latin typeface="Rockwell" panose="02060603020205020403" pitchFamily="18" charset="0"/>
              </a:rPr>
              <a:t>allows </a:t>
            </a:r>
            <a:r>
              <a:rPr lang="en-GB" sz="2800" dirty="0" smtClean="0">
                <a:latin typeface="Rockwell" panose="02060603020205020403" pitchFamily="18" charset="0"/>
              </a:rPr>
              <a:t>choice and personalisation</a:t>
            </a:r>
          </a:p>
          <a:p>
            <a:r>
              <a:rPr lang="en-GB" sz="2800" dirty="0" smtClean="0">
                <a:latin typeface="Rockwell" panose="02060603020205020403" pitchFamily="18" charset="0"/>
              </a:rPr>
              <a:t>leads to action</a:t>
            </a:r>
          </a:p>
          <a:p>
            <a:r>
              <a:rPr lang="en-GB" sz="2800" dirty="0" smtClean="0">
                <a:latin typeface="Rockwell" panose="02060603020205020403" pitchFamily="18" charset="0"/>
              </a:rPr>
              <a:t>makes progress clear</a:t>
            </a:r>
            <a:endParaRPr lang="en-GB" sz="2800" dirty="0" smtClean="0">
              <a:latin typeface="Rockwell" panose="02060603020205020403" pitchFamily="18" charset="0"/>
            </a:endParaRPr>
          </a:p>
          <a:p>
            <a:r>
              <a:rPr lang="en-GB" sz="2800" dirty="0" smtClean="0">
                <a:latin typeface="Rockwell" panose="02060603020205020403" pitchFamily="18" charset="0"/>
              </a:rPr>
              <a:t>uses consistent strategies over </a:t>
            </a:r>
            <a:r>
              <a:rPr lang="en-GB" sz="2800" dirty="0" smtClean="0">
                <a:latin typeface="Rockwell" panose="02060603020205020403" pitchFamily="18" charset="0"/>
              </a:rPr>
              <a:t>time and across departments</a:t>
            </a:r>
          </a:p>
          <a:p>
            <a:r>
              <a:rPr lang="en-GB" sz="2800" dirty="0" smtClean="0">
                <a:latin typeface="Rockwell" panose="02060603020205020403" pitchFamily="18" charset="0"/>
              </a:rPr>
              <a:t>saves teacher time</a:t>
            </a:r>
            <a:endParaRPr lang="en-GB" sz="2800" dirty="0" smtClean="0">
              <a:latin typeface="Rockwell" panose="02060603020205020403" pitchFamily="18"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2" name="Rectangle 1"/>
          <p:cNvSpPr/>
          <p:nvPr/>
        </p:nvSpPr>
        <p:spPr>
          <a:xfrm>
            <a:off x="1498594" y="1268488"/>
            <a:ext cx="6480236" cy="523220"/>
          </a:xfrm>
          <a:prstGeom prst="rect">
            <a:avLst/>
          </a:prstGeom>
        </p:spPr>
        <p:txBody>
          <a:bodyPr wrap="none">
            <a:spAutoFit/>
          </a:bodyPr>
          <a:lstStyle/>
          <a:p>
            <a:r>
              <a:rPr lang="en-GB" sz="2800" dirty="0" smtClean="0">
                <a:latin typeface="Rockwell" panose="02060603020205020403" pitchFamily="18" charset="0"/>
              </a:rPr>
              <a:t>“meaningful</a:t>
            </a:r>
            <a:r>
              <a:rPr lang="en-GB" sz="2800" dirty="0">
                <a:latin typeface="Rockwell" panose="02060603020205020403" pitchFamily="18" charset="0"/>
              </a:rPr>
              <a:t>, motivating, </a:t>
            </a:r>
            <a:r>
              <a:rPr lang="en-GB" sz="2800" dirty="0" smtClean="0">
                <a:latin typeface="Rockwell" panose="02060603020205020403" pitchFamily="18" charset="0"/>
              </a:rPr>
              <a:t>manageable”</a:t>
            </a:r>
            <a:endParaRPr lang="en-GB" sz="2800" dirty="0">
              <a:latin typeface="Rockwell" panose="02060603020205020403" pitchFamily="18" charset="0"/>
            </a:endParaRPr>
          </a:p>
        </p:txBody>
      </p:sp>
    </p:spTree>
    <p:extLst>
      <p:ext uri="{BB962C8B-B14F-4D97-AF65-F5344CB8AC3E}">
        <p14:creationId xmlns:p14="http://schemas.microsoft.com/office/powerpoint/2010/main" val="32887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83685"/>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2" name="Rectangle 1"/>
          <p:cNvSpPr/>
          <p:nvPr/>
        </p:nvSpPr>
        <p:spPr>
          <a:xfrm>
            <a:off x="2922899" y="659810"/>
            <a:ext cx="3789820" cy="769441"/>
          </a:xfrm>
          <a:prstGeom prst="rect">
            <a:avLst/>
          </a:prstGeom>
        </p:spPr>
        <p:txBody>
          <a:bodyPr wrap="none">
            <a:spAutoFit/>
          </a:bodyPr>
          <a:lstStyle/>
          <a:p>
            <a:r>
              <a:rPr lang="en-GB" sz="4400" b="1" dirty="0" smtClean="0">
                <a:latin typeface="Rockwell" panose="02060603020205020403" pitchFamily="18" charset="0"/>
              </a:rPr>
              <a:t>Making time</a:t>
            </a:r>
            <a:endParaRPr lang="en-GB" sz="4400" b="1" dirty="0">
              <a:latin typeface="Rockwell" panose="02060603020205020403" pitchFamily="18" charset="0"/>
            </a:endParaRPr>
          </a:p>
        </p:txBody>
      </p:sp>
      <p:pic>
        <p:nvPicPr>
          <p:cNvPr id="1026" name="Picture 2" descr="http://www.druckerinstitute.com/wp-content/uploads/2014/10/time-manage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130" y="2005376"/>
            <a:ext cx="6743700" cy="453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482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5" name="Content Placeholder 4"/>
          <p:cNvSpPr>
            <a:spLocks noGrp="1"/>
          </p:cNvSpPr>
          <p:nvPr>
            <p:ph idx="1"/>
          </p:nvPr>
        </p:nvSpPr>
        <p:spPr>
          <a:xfrm>
            <a:off x="775607" y="1662772"/>
            <a:ext cx="8534400" cy="4351338"/>
          </a:xfrm>
        </p:spPr>
        <p:txBody>
          <a:bodyPr>
            <a:noAutofit/>
          </a:bodyPr>
          <a:lstStyle/>
          <a:p>
            <a:r>
              <a:rPr lang="en-GB" sz="2800" dirty="0" smtClean="0">
                <a:latin typeface="Rockwell" panose="02060603020205020403" pitchFamily="18" charset="0"/>
              </a:rPr>
              <a:t>think</a:t>
            </a:r>
          </a:p>
          <a:p>
            <a:r>
              <a:rPr lang="en-GB" sz="2800" dirty="0" smtClean="0">
                <a:latin typeface="Rockwell" panose="02060603020205020403" pitchFamily="18" charset="0"/>
              </a:rPr>
              <a:t>analyse</a:t>
            </a:r>
          </a:p>
          <a:p>
            <a:r>
              <a:rPr lang="en-GB" sz="2800" dirty="0" smtClean="0">
                <a:latin typeface="Rockwell" panose="02060603020205020403" pitchFamily="18" charset="0"/>
              </a:rPr>
              <a:t>prioritise</a:t>
            </a:r>
          </a:p>
          <a:p>
            <a:r>
              <a:rPr lang="en-GB" sz="2800" dirty="0" smtClean="0">
                <a:latin typeface="Rockwell" panose="02060603020205020403" pitchFamily="18" charset="0"/>
              </a:rPr>
              <a:t>know yourself and your team</a:t>
            </a:r>
          </a:p>
          <a:p>
            <a:r>
              <a:rPr lang="en-GB" sz="2800" dirty="0" smtClean="0">
                <a:latin typeface="Rockwell" panose="02060603020205020403" pitchFamily="18" charset="0"/>
              </a:rPr>
              <a:t>make plans</a:t>
            </a:r>
          </a:p>
          <a:p>
            <a:r>
              <a:rPr lang="en-GB" sz="2800" dirty="0" smtClean="0">
                <a:latin typeface="Rockwell" panose="02060603020205020403" pitchFamily="18" charset="0"/>
              </a:rPr>
              <a:t>consult</a:t>
            </a:r>
          </a:p>
          <a:p>
            <a:r>
              <a:rPr lang="en-GB" sz="2800" dirty="0" smtClean="0">
                <a:latin typeface="Rockwell" panose="02060603020205020403" pitchFamily="18" charset="0"/>
              </a:rPr>
              <a:t>act (together and individually)</a:t>
            </a:r>
          </a:p>
          <a:p>
            <a:r>
              <a:rPr lang="en-GB" sz="2800" dirty="0" smtClean="0">
                <a:latin typeface="Rockwell" panose="02060603020205020403" pitchFamily="18" charset="0"/>
              </a:rPr>
              <a:t>reflect</a:t>
            </a:r>
          </a:p>
          <a:p>
            <a:r>
              <a:rPr lang="en-GB" sz="2800" dirty="0" smtClean="0">
                <a:latin typeface="Rockwell" panose="02060603020205020403" pitchFamily="18" charset="0"/>
              </a:rPr>
              <a:t>adapt</a:t>
            </a:r>
          </a:p>
          <a:p>
            <a:r>
              <a:rPr lang="en-GB" sz="2800" dirty="0" smtClean="0">
                <a:latin typeface="Rockwell" panose="02060603020205020403" pitchFamily="18" charset="0"/>
              </a:rPr>
              <a:t>go again!</a:t>
            </a:r>
            <a:endParaRPr lang="en-GB" sz="2800" dirty="0">
              <a:latin typeface="Rockwell" panose="02060603020205020403" pitchFamily="18" charset="0"/>
            </a:endParaRPr>
          </a:p>
        </p:txBody>
      </p:sp>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607" y="205437"/>
            <a:ext cx="949765" cy="1165248"/>
          </a:xfrm>
          <a:prstGeom prst="rect">
            <a:avLst/>
          </a:prstGeom>
        </p:spPr>
      </p:pic>
      <p:sp>
        <p:nvSpPr>
          <p:cNvPr id="11" name="Rectangle 10"/>
          <p:cNvSpPr/>
          <p:nvPr/>
        </p:nvSpPr>
        <p:spPr>
          <a:xfrm>
            <a:off x="1791200" y="620812"/>
            <a:ext cx="5523500" cy="523220"/>
          </a:xfrm>
          <a:prstGeom prst="rect">
            <a:avLst/>
          </a:prstGeom>
        </p:spPr>
        <p:txBody>
          <a:bodyPr wrap="none">
            <a:spAutoFit/>
          </a:bodyPr>
          <a:lstStyle/>
          <a:p>
            <a:r>
              <a:rPr lang="en-GB" sz="2800" b="1" dirty="0">
                <a:latin typeface="Rockwell" panose="02060603020205020403" pitchFamily="18" charset="0"/>
              </a:rPr>
              <a:t>The role of the </a:t>
            </a:r>
            <a:r>
              <a:rPr lang="en-GB" sz="2800" b="1" dirty="0" smtClean="0">
                <a:latin typeface="Rockwell" panose="02060603020205020403" pitchFamily="18" charset="0"/>
              </a:rPr>
              <a:t>(middle) </a:t>
            </a:r>
            <a:r>
              <a:rPr lang="en-GB" sz="2800" b="1" dirty="0">
                <a:latin typeface="Rockwell" panose="02060603020205020403" pitchFamily="18" charset="0"/>
              </a:rPr>
              <a:t>leader</a:t>
            </a:r>
          </a:p>
        </p:txBody>
      </p:sp>
    </p:spTree>
    <p:extLst>
      <p:ext uri="{BB962C8B-B14F-4D97-AF65-F5344CB8AC3E}">
        <p14:creationId xmlns:p14="http://schemas.microsoft.com/office/powerpoint/2010/main" val="179829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475343" y="701360"/>
            <a:ext cx="8668657" cy="577910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823" y="1704523"/>
            <a:ext cx="6239615" cy="4094747"/>
          </a:xfrm>
          <a:prstGeom prst="rect">
            <a:avLst/>
          </a:prstGeom>
        </p:spPr>
      </p:pic>
    </p:spTree>
    <p:extLst>
      <p:ext uri="{BB962C8B-B14F-4D97-AF65-F5344CB8AC3E}">
        <p14:creationId xmlns:p14="http://schemas.microsoft.com/office/powerpoint/2010/main" val="3622750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04800" y="461402"/>
            <a:ext cx="84963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3600" b="1" dirty="0" smtClean="0">
                <a:solidFill>
                  <a:prstClr val="black">
                    <a:lumMod val="85000"/>
                    <a:lumOff val="15000"/>
                  </a:prstClr>
                </a:solidFill>
                <a:latin typeface="Rockwell" panose="02060603020205020403" pitchFamily="18" charset="0"/>
                <a:cs typeface="MV Boli" panose="02000500030200090000" pitchFamily="2" charset="0"/>
              </a:rPr>
              <a:t>Progression means </a:t>
            </a:r>
            <a:r>
              <a:rPr lang="en-GB" sz="3600" b="1" u="sng" dirty="0" smtClean="0">
                <a:solidFill>
                  <a:prstClr val="black">
                    <a:lumMod val="85000"/>
                    <a:lumOff val="15000"/>
                  </a:prstClr>
                </a:solidFill>
                <a:latin typeface="Rockwell" panose="02060603020205020403" pitchFamily="18" charset="0"/>
                <a:cs typeface="MV Boli" panose="02000500030200090000" pitchFamily="2" charset="0"/>
              </a:rPr>
              <a:t>thinking</a:t>
            </a:r>
            <a:r>
              <a:rPr lang="en-GB" sz="3600" b="1" dirty="0" smtClean="0">
                <a:solidFill>
                  <a:prstClr val="black">
                    <a:lumMod val="85000"/>
                    <a:lumOff val="15000"/>
                  </a:prstClr>
                </a:solidFill>
                <a:latin typeface="Rockwell" panose="02060603020205020403" pitchFamily="18" charset="0"/>
                <a:cs typeface="MV Boli" panose="02000500030200090000" pitchFamily="2" charset="0"/>
              </a:rPr>
              <a:t> about:</a:t>
            </a:r>
            <a:endParaRPr lang="en-GB" sz="3600" b="1" dirty="0">
              <a:solidFill>
                <a:prstClr val="black">
                  <a:lumMod val="85000"/>
                  <a:lumOff val="15000"/>
                </a:prstClr>
              </a:solidFill>
              <a:latin typeface="Rockwell" panose="02060603020205020403" pitchFamily="18" charset="0"/>
              <a:cs typeface="MV Boli" panose="02000500030200090000" pitchFamily="2"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890" y="161943"/>
            <a:ext cx="1758713" cy="1246106"/>
          </a:xfrm>
          <a:prstGeom prst="rect">
            <a:avLst/>
          </a:prstGeom>
        </p:spPr>
      </p:pic>
      <p:sp>
        <p:nvSpPr>
          <p:cNvPr id="3" name="Content Placeholder 2"/>
          <p:cNvSpPr>
            <a:spLocks noGrp="1"/>
          </p:cNvSpPr>
          <p:nvPr>
            <p:ph idx="1"/>
          </p:nvPr>
        </p:nvSpPr>
        <p:spPr>
          <a:xfrm>
            <a:off x="609600" y="1757332"/>
            <a:ext cx="7886700" cy="1591381"/>
          </a:xfrm>
        </p:spPr>
        <p:txBody>
          <a:bodyPr>
            <a:noAutofit/>
          </a:bodyPr>
          <a:lstStyle/>
          <a:p>
            <a:pPr>
              <a:lnSpc>
                <a:spcPct val="140000"/>
              </a:lnSpc>
            </a:pPr>
            <a:r>
              <a:rPr lang="en-GB" sz="2200" dirty="0" smtClean="0">
                <a:latin typeface="Rockwell" panose="02060603020205020403" pitchFamily="18" charset="0"/>
              </a:rPr>
              <a:t>assessment</a:t>
            </a:r>
          </a:p>
          <a:p>
            <a:pPr>
              <a:lnSpc>
                <a:spcPct val="140000"/>
              </a:lnSpc>
            </a:pPr>
            <a:r>
              <a:rPr lang="en-GB" sz="2200" dirty="0" smtClean="0">
                <a:latin typeface="Rockwell" panose="02060603020205020403" pitchFamily="18" charset="0"/>
              </a:rPr>
              <a:t>transition</a:t>
            </a:r>
          </a:p>
          <a:p>
            <a:pPr>
              <a:lnSpc>
                <a:spcPct val="140000"/>
              </a:lnSpc>
            </a:pPr>
            <a:r>
              <a:rPr lang="en-GB" sz="2200" dirty="0" smtClean="0">
                <a:latin typeface="Rockwell" panose="02060603020205020403" pitchFamily="18" charset="0"/>
              </a:rPr>
              <a:t>curriculum design / schemes of work</a:t>
            </a:r>
          </a:p>
          <a:p>
            <a:pPr>
              <a:lnSpc>
                <a:spcPct val="140000"/>
              </a:lnSpc>
            </a:pPr>
            <a:r>
              <a:rPr lang="en-GB" sz="2200" dirty="0" smtClean="0">
                <a:latin typeface="Rockwell" panose="02060603020205020403" pitchFamily="18" charset="0"/>
              </a:rPr>
              <a:t>marking / reporting</a:t>
            </a:r>
          </a:p>
          <a:p>
            <a:pPr marL="0" indent="0">
              <a:buNone/>
            </a:pPr>
            <a:endParaRPr lang="en-GB" sz="2200" dirty="0">
              <a:latin typeface="Rockwell" panose="02060603020205020403" pitchFamily="18" charset="0"/>
            </a:endParaRPr>
          </a:p>
        </p:txBody>
      </p:sp>
      <p:sp>
        <p:nvSpPr>
          <p:cNvPr id="5" name="TextBox 4"/>
          <p:cNvSpPr txBox="1"/>
          <p:nvPr/>
        </p:nvSpPr>
        <p:spPr>
          <a:xfrm>
            <a:off x="1992337" y="784996"/>
            <a:ext cx="4539343" cy="523220"/>
          </a:xfrm>
          <a:prstGeom prst="rect">
            <a:avLst/>
          </a:prstGeom>
          <a:noFill/>
        </p:spPr>
        <p:txBody>
          <a:bodyPr wrap="square" rtlCol="0">
            <a:spAutoFit/>
          </a:bodyPr>
          <a:lstStyle/>
          <a:p>
            <a:r>
              <a:rPr lang="en-GB" sz="2800" dirty="0" smtClean="0">
                <a:solidFill>
                  <a:prstClr val="black"/>
                </a:solidFill>
                <a:latin typeface="Arial" panose="020B0604020202020204" pitchFamily="34" charset="0"/>
                <a:cs typeface="Arial" panose="020B0604020202020204" pitchFamily="34" charset="0"/>
              </a:rPr>
              <a:t>in our current context!</a:t>
            </a:r>
            <a:endParaRPr lang="en-GB"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3200401" y="1520321"/>
            <a:ext cx="408214" cy="523220"/>
          </a:xfrm>
          <a:prstGeom prst="rect">
            <a:avLst/>
          </a:prstGeom>
          <a:noFill/>
        </p:spPr>
        <p:txBody>
          <a:bodyPr wrap="square" rtlCol="0">
            <a:spAutoFit/>
          </a:bodyPr>
          <a:lstStyle/>
          <a:p>
            <a:r>
              <a:rPr lang="en-GB" sz="2800" dirty="0" smtClean="0">
                <a:solidFill>
                  <a:prstClr val="black"/>
                </a:solidFill>
                <a:latin typeface="Arial" panose="020B0604020202020204" pitchFamily="34" charset="0"/>
                <a:cs typeface="Arial" panose="020B0604020202020204" pitchFamily="34" charset="0"/>
              </a:rPr>
              <a:t>^</a:t>
            </a:r>
            <a:endParaRPr lang="en-GB" sz="2800" dirty="0">
              <a:solidFill>
                <a:prstClr val="black"/>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27000" y="3235541"/>
            <a:ext cx="84963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3600" b="1" dirty="0" smtClean="0">
                <a:solidFill>
                  <a:prstClr val="black">
                    <a:lumMod val="85000"/>
                    <a:lumOff val="15000"/>
                  </a:prstClr>
                </a:solidFill>
                <a:latin typeface="Rockwell" panose="02060603020205020403" pitchFamily="18" charset="0"/>
                <a:cs typeface="MV Boli" panose="02000500030200090000" pitchFamily="2" charset="0"/>
              </a:rPr>
              <a:t>But let’s remember to </a:t>
            </a:r>
            <a:r>
              <a:rPr lang="en-GB" sz="3600" b="1" u="sng" dirty="0" smtClean="0">
                <a:solidFill>
                  <a:prstClr val="black">
                    <a:lumMod val="85000"/>
                    <a:lumOff val="15000"/>
                  </a:prstClr>
                </a:solidFill>
                <a:latin typeface="Rockwell" panose="02060603020205020403" pitchFamily="18" charset="0"/>
                <a:cs typeface="MV Boli" panose="02000500030200090000" pitchFamily="2" charset="0"/>
              </a:rPr>
              <a:t>think</a:t>
            </a:r>
            <a:r>
              <a:rPr lang="en-GB" sz="3600" b="1" dirty="0" smtClean="0">
                <a:solidFill>
                  <a:prstClr val="black">
                    <a:lumMod val="85000"/>
                    <a:lumOff val="15000"/>
                  </a:prstClr>
                </a:solidFill>
                <a:latin typeface="Rockwell" panose="02060603020205020403" pitchFamily="18" charset="0"/>
                <a:cs typeface="MV Boli" panose="02000500030200090000" pitchFamily="2" charset="0"/>
              </a:rPr>
              <a:t> about:</a:t>
            </a:r>
            <a:endParaRPr lang="en-GB" sz="3600" b="1" dirty="0">
              <a:solidFill>
                <a:prstClr val="black">
                  <a:lumMod val="85000"/>
                  <a:lumOff val="15000"/>
                </a:prstClr>
              </a:solidFill>
              <a:latin typeface="Rockwell" panose="02060603020205020403" pitchFamily="18" charset="0"/>
              <a:cs typeface="MV Boli" panose="02000500030200090000" pitchFamily="2" charset="0"/>
            </a:endParaRPr>
          </a:p>
        </p:txBody>
      </p:sp>
      <p:sp>
        <p:nvSpPr>
          <p:cNvPr id="12" name="Content Placeholder 2"/>
          <p:cNvSpPr txBox="1">
            <a:spLocks/>
          </p:cNvSpPr>
          <p:nvPr/>
        </p:nvSpPr>
        <p:spPr>
          <a:xfrm>
            <a:off x="609600" y="4732614"/>
            <a:ext cx="7886700" cy="159138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dirty="0" smtClean="0">
                <a:solidFill>
                  <a:prstClr val="black"/>
                </a:solidFill>
                <a:latin typeface="Rockwell" panose="02060603020205020403" pitchFamily="18" charset="0"/>
              </a:rPr>
              <a:t>how language learning unfolds in the classroom</a:t>
            </a:r>
          </a:p>
          <a:p>
            <a:r>
              <a:rPr lang="en-GB" sz="2800" dirty="0" smtClean="0">
                <a:solidFill>
                  <a:prstClr val="black"/>
                </a:solidFill>
                <a:latin typeface="Rockwell" panose="02060603020205020403" pitchFamily="18" charset="0"/>
              </a:rPr>
              <a:t>knowledge and skills development</a:t>
            </a:r>
          </a:p>
          <a:p>
            <a:r>
              <a:rPr lang="en-GB" sz="2800" dirty="0" smtClean="0">
                <a:solidFill>
                  <a:prstClr val="black"/>
                </a:solidFill>
                <a:latin typeface="Rockwell" panose="02060603020205020403" pitchFamily="18" charset="0"/>
              </a:rPr>
              <a:t>motivation</a:t>
            </a:r>
          </a:p>
          <a:p>
            <a:pPr marL="0" indent="0">
              <a:buFont typeface="Arial" panose="020B0604020202020204" pitchFamily="34" charset="0"/>
              <a:buNone/>
            </a:pPr>
            <a:endParaRPr lang="en-GB" sz="2800" dirty="0">
              <a:solidFill>
                <a:prstClr val="black"/>
              </a:solidFill>
              <a:latin typeface="Rockwell" panose="02060603020205020403" pitchFamily="18" charset="0"/>
            </a:endParaRPr>
          </a:p>
        </p:txBody>
      </p:sp>
    </p:spTree>
    <p:extLst>
      <p:ext uri="{BB962C8B-B14F-4D97-AF65-F5344CB8AC3E}">
        <p14:creationId xmlns:p14="http://schemas.microsoft.com/office/powerpoint/2010/main" val="30684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7" name="TextBox 6"/>
          <p:cNvSpPr txBox="1"/>
          <p:nvPr/>
        </p:nvSpPr>
        <p:spPr>
          <a:xfrm>
            <a:off x="1115786" y="1604963"/>
            <a:ext cx="6874328" cy="1200329"/>
          </a:xfrm>
          <a:prstGeom prst="rect">
            <a:avLst/>
          </a:prstGeom>
          <a:solidFill>
            <a:srgbClr val="00B0F0"/>
          </a:solidFill>
        </p:spPr>
        <p:txBody>
          <a:bodyPr wrap="square" rtlCol="0">
            <a:spAutoFit/>
          </a:bodyPr>
          <a:lstStyle/>
          <a:p>
            <a:pPr algn="ctr"/>
            <a:r>
              <a:rPr lang="en-GB" sz="7200" b="1" dirty="0" smtClean="0">
                <a:latin typeface="Rockwell" panose="02060603020205020403" pitchFamily="18" charset="0"/>
              </a:rPr>
              <a:t>Assessment</a:t>
            </a:r>
            <a:endParaRPr lang="en-GB" sz="7200" b="1" dirty="0">
              <a:latin typeface="Rockwell" panose="02060603020205020403" pitchFamily="18" charset="0"/>
            </a:endParaRPr>
          </a:p>
        </p:txBody>
      </p:sp>
      <p:pic>
        <p:nvPicPr>
          <p:cNvPr id="8" name="Picture 7"/>
          <p:cNvPicPr>
            <a:picLocks noChangeAspect="1"/>
          </p:cNvPicPr>
          <p:nvPr/>
        </p:nvPicPr>
        <p:blipFill>
          <a:blip r:embed="rId4"/>
          <a:stretch>
            <a:fillRect/>
          </a:stretch>
        </p:blipFill>
        <p:spPr>
          <a:xfrm>
            <a:off x="2193579" y="2935568"/>
            <a:ext cx="4718741" cy="3701669"/>
          </a:xfrm>
          <a:prstGeom prst="rect">
            <a:avLst/>
          </a:prstGeom>
        </p:spPr>
      </p:pic>
    </p:spTree>
    <p:extLst>
      <p:ext uri="{BB962C8B-B14F-4D97-AF65-F5344CB8AC3E}">
        <p14:creationId xmlns:p14="http://schemas.microsoft.com/office/powerpoint/2010/main" val="3021105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8" name="Table 7"/>
          <p:cNvGraphicFramePr>
            <a:graphicFrameLocks noGrp="1"/>
          </p:cNvGraphicFramePr>
          <p:nvPr>
            <p:extLst/>
          </p:nvPr>
        </p:nvGraphicFramePr>
        <p:xfrm>
          <a:off x="2015794" y="1614767"/>
          <a:ext cx="5159911" cy="4239768"/>
        </p:xfrm>
        <a:graphic>
          <a:graphicData uri="http://schemas.openxmlformats.org/drawingml/2006/table">
            <a:tbl>
              <a:tblPr firstRow="1" firstCol="1" bandRow="1">
                <a:tableStyleId>{5940675A-B579-460E-94D1-54222C63F5DA}</a:tableStyleId>
              </a:tblPr>
              <a:tblGrid>
                <a:gridCol w="1123135"/>
                <a:gridCol w="1285908"/>
                <a:gridCol w="1595178"/>
                <a:gridCol w="1155690"/>
              </a:tblGrid>
              <a:tr h="190500">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Year</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Hours of tuition</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Cumulative hours</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CEFR Level</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38</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38*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76</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6</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38*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114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A1</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209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A2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8</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304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A2+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399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494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B1</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11</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589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779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B2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13</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969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C1</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9" name="TextBox 8"/>
          <p:cNvSpPr txBox="1"/>
          <p:nvPr/>
        </p:nvSpPr>
        <p:spPr>
          <a:xfrm>
            <a:off x="405645" y="1085197"/>
            <a:ext cx="8380207" cy="523220"/>
          </a:xfrm>
          <a:prstGeom prst="rect">
            <a:avLst/>
          </a:prstGeom>
          <a:noFill/>
        </p:spPr>
        <p:txBody>
          <a:bodyPr wrap="square" rtlCol="0">
            <a:spAutoFit/>
          </a:bodyPr>
          <a:lstStyle/>
          <a:p>
            <a:r>
              <a:rPr lang="en-GB" sz="2800" b="1" dirty="0" smtClean="0">
                <a:solidFill>
                  <a:prstClr val="black"/>
                </a:solidFill>
                <a:latin typeface="Rockwell" panose="02060603020205020403" pitchFamily="18" charset="0"/>
                <a:cs typeface="Arial" panose="020B0604020202020204" pitchFamily="34" charset="0"/>
              </a:rPr>
              <a:t>Expected Progress </a:t>
            </a:r>
            <a:r>
              <a:rPr lang="en-GB" sz="2800" b="1" dirty="0">
                <a:solidFill>
                  <a:prstClr val="black"/>
                </a:solidFill>
                <a:latin typeface="Rockwell" panose="02060603020205020403" pitchFamily="18" charset="0"/>
                <a:cs typeface="Arial" panose="020B0604020202020204" pitchFamily="34" charset="0"/>
              </a:rPr>
              <a:t>and Guided Learning Hours</a:t>
            </a:r>
          </a:p>
        </p:txBody>
      </p:sp>
      <p:sp>
        <p:nvSpPr>
          <p:cNvPr id="10" name="TextBox 9"/>
          <p:cNvSpPr txBox="1"/>
          <p:nvPr/>
        </p:nvSpPr>
        <p:spPr>
          <a:xfrm>
            <a:off x="771896" y="5854535"/>
            <a:ext cx="7647709" cy="646331"/>
          </a:xfrm>
          <a:prstGeom prst="rect">
            <a:avLst/>
          </a:prstGeom>
          <a:noFill/>
        </p:spPr>
        <p:txBody>
          <a:bodyPr wrap="square" rtlCol="0">
            <a:spAutoFit/>
          </a:bodyPr>
          <a:lstStyle/>
          <a:p>
            <a:r>
              <a:rPr lang="en-GB" i="1" dirty="0">
                <a:solidFill>
                  <a:prstClr val="black"/>
                </a:solidFill>
                <a:latin typeface="Rockwell" panose="02060603020205020403" pitchFamily="18" charset="0"/>
                <a:cs typeface="Arial" panose="020B0604020202020204" pitchFamily="34" charset="0"/>
              </a:rPr>
              <a:t>*Figures based on 30 minutes per week at Y3 and Y4, 60 minutes at Y5 and Y6</a:t>
            </a: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12" name="TextBox 11"/>
          <p:cNvSpPr txBox="1"/>
          <p:nvPr/>
        </p:nvSpPr>
        <p:spPr>
          <a:xfrm>
            <a:off x="2675164" y="350022"/>
            <a:ext cx="3755571" cy="584775"/>
          </a:xfrm>
          <a:prstGeom prst="rect">
            <a:avLst/>
          </a:prstGeom>
          <a:solidFill>
            <a:srgbClr val="00B0F0"/>
          </a:solidFill>
        </p:spPr>
        <p:txBody>
          <a:bodyPr wrap="square" rtlCol="0">
            <a:spAutoFit/>
          </a:bodyPr>
          <a:lstStyle/>
          <a:p>
            <a:pPr algn="ctr"/>
            <a:r>
              <a:rPr lang="en-GB" sz="3200" b="1" dirty="0" smtClean="0">
                <a:solidFill>
                  <a:prstClr val="black"/>
                </a:solidFill>
                <a:latin typeface="Rockwell" panose="02060603020205020403" pitchFamily="18" charset="0"/>
              </a:rPr>
              <a:t>Assessment</a:t>
            </a:r>
            <a:endParaRPr lang="en-GB" sz="3200" b="1" dirty="0">
              <a:solidFill>
                <a:prstClr val="black"/>
              </a:solidFill>
              <a:latin typeface="Rockwell" panose="02060603020205020403" pitchFamily="18" charset="0"/>
            </a:endParaRPr>
          </a:p>
        </p:txBody>
      </p:sp>
    </p:spTree>
    <p:extLst>
      <p:ext uri="{BB962C8B-B14F-4D97-AF65-F5344CB8AC3E}">
        <p14:creationId xmlns:p14="http://schemas.microsoft.com/office/powerpoint/2010/main" val="4190766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41136" y="1656233"/>
            <a:ext cx="8584661" cy="1538883"/>
          </a:xfrm>
          <a:prstGeom prst="rect">
            <a:avLst/>
          </a:prstGeom>
          <a:solidFill>
            <a:srgbClr val="002060"/>
          </a:solidFill>
          <a:ln>
            <a:solidFill>
              <a:schemeClr val="tx1"/>
            </a:solidFill>
          </a:ln>
        </p:spPr>
        <p:txBody>
          <a:bodyPr vert="horz" wrap="square" lIns="91440" tIns="45720" rIns="91440" bIns="45720">
            <a:spAutoFit/>
          </a:bodyPr>
          <a:lstStyle/>
          <a:p>
            <a:pPr algn="ctr"/>
            <a:r>
              <a:rPr lang="en-US" sz="5400" b="1" dirty="0">
                <a:ln w="1905"/>
                <a:solidFill>
                  <a:srgbClr val="FFFF00"/>
                </a:solidFill>
                <a:effectLst>
                  <a:innerShdw blurRad="69850" dist="43180" dir="5400000">
                    <a:srgbClr val="000000">
                      <a:alpha val="65000"/>
                    </a:srgbClr>
                  </a:innerShdw>
                </a:effectLst>
                <a:latin typeface="Arial Black" pitchFamily="34" charset="0"/>
              </a:rPr>
              <a:t>GCSE Grades</a:t>
            </a:r>
          </a:p>
          <a:p>
            <a:pPr algn="ctr"/>
            <a:r>
              <a:rPr lang="en-US" sz="4000" b="1" dirty="0">
                <a:ln w="1905"/>
                <a:solidFill>
                  <a:srgbClr val="FFFF00"/>
                </a:solidFill>
                <a:effectLst>
                  <a:innerShdw blurRad="69850" dist="43180" dir="5400000">
                    <a:srgbClr val="000000">
                      <a:alpha val="65000"/>
                    </a:srgbClr>
                  </a:innerShdw>
                </a:effectLst>
                <a:latin typeface="Arial Black" pitchFamily="34" charset="0"/>
              </a:rPr>
              <a:t>  </a:t>
            </a:r>
            <a:r>
              <a:rPr lang="en-US" sz="4000" b="1" dirty="0" smtClean="0">
                <a:ln w="1905"/>
                <a:solidFill>
                  <a:srgbClr val="FFFF00"/>
                </a:solidFill>
                <a:effectLst>
                  <a:innerShdw blurRad="69850" dist="43180" dir="5400000">
                    <a:srgbClr val="000000">
                      <a:alpha val="65000"/>
                    </a:srgbClr>
                  </a:innerShdw>
                </a:effectLst>
                <a:latin typeface="Arial Black" pitchFamily="34" charset="0"/>
              </a:rPr>
              <a:t>  </a:t>
            </a:r>
            <a:endParaRPr lang="en-US" sz="5400" b="1" dirty="0">
              <a:ln w="1905"/>
              <a:solidFill>
                <a:srgbClr val="FFFF00"/>
              </a:solidFill>
              <a:effectLst>
                <a:innerShdw blurRad="69850" dist="43180" dir="5400000">
                  <a:srgbClr val="000000">
                    <a:alpha val="65000"/>
                  </a:srgbClr>
                </a:innerShdw>
              </a:effectLst>
              <a:latin typeface="Arial Black" pitchFamily="34" charset="0"/>
            </a:endParaRPr>
          </a:p>
        </p:txBody>
      </p:sp>
      <p:graphicFrame>
        <p:nvGraphicFramePr>
          <p:cNvPr id="8" name="Table 7"/>
          <p:cNvGraphicFramePr>
            <a:graphicFrameLocks noGrp="1"/>
          </p:cNvGraphicFramePr>
          <p:nvPr>
            <p:extLst/>
          </p:nvPr>
        </p:nvGraphicFramePr>
        <p:xfrm>
          <a:off x="966628" y="2509059"/>
          <a:ext cx="7859169" cy="701040"/>
        </p:xfrm>
        <a:graphic>
          <a:graphicData uri="http://schemas.openxmlformats.org/drawingml/2006/table">
            <a:tbl>
              <a:tblPr firstRow="1" bandRow="1">
                <a:tableStyleId>{5C22544A-7EE6-4342-B048-85BDC9FD1C3A}</a:tableStyleId>
              </a:tblPr>
              <a:tblGrid>
                <a:gridCol w="873241"/>
                <a:gridCol w="873241"/>
                <a:gridCol w="873241"/>
                <a:gridCol w="873241"/>
                <a:gridCol w="873241"/>
                <a:gridCol w="873241"/>
                <a:gridCol w="873241"/>
                <a:gridCol w="873241"/>
                <a:gridCol w="873241"/>
              </a:tblGrid>
              <a:tr h="370840">
                <a:tc>
                  <a:txBody>
                    <a:bodyPr/>
                    <a:lstStyle/>
                    <a:p>
                      <a:pPr algn="ctr"/>
                      <a:r>
                        <a:rPr lang="en-GB" sz="4000" dirty="0" smtClean="0">
                          <a:solidFill>
                            <a:srgbClr val="FFFF00"/>
                          </a:solidFill>
                          <a:latin typeface="Arial" panose="020B0604020202020204" pitchFamily="34" charset="0"/>
                          <a:cs typeface="Arial" panose="020B0604020202020204" pitchFamily="34" charset="0"/>
                        </a:rPr>
                        <a:t>1</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2</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3</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4</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5</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6</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7</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8</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4000" dirty="0" smtClean="0">
                          <a:solidFill>
                            <a:srgbClr val="FFFF00"/>
                          </a:solidFill>
                          <a:latin typeface="Arial" panose="020B0604020202020204" pitchFamily="34" charset="0"/>
                          <a:cs typeface="Arial" panose="020B0604020202020204" pitchFamily="34" charset="0"/>
                        </a:rPr>
                        <a:t>9</a:t>
                      </a:r>
                      <a:endParaRPr lang="en-GB" sz="4000" dirty="0">
                        <a:solidFill>
                          <a:srgbClr val="FFFF00"/>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r>
            </a:tbl>
          </a:graphicData>
        </a:graphic>
      </p:graphicFrame>
      <p:graphicFrame>
        <p:nvGraphicFramePr>
          <p:cNvPr id="9" name="Table 8"/>
          <p:cNvGraphicFramePr>
            <a:graphicFrameLocks noGrp="1"/>
          </p:cNvGraphicFramePr>
          <p:nvPr>
            <p:extLst/>
          </p:nvPr>
        </p:nvGraphicFramePr>
        <p:xfrm>
          <a:off x="241136" y="3392118"/>
          <a:ext cx="8584664" cy="640080"/>
        </p:xfrm>
        <a:graphic>
          <a:graphicData uri="http://schemas.openxmlformats.org/drawingml/2006/table">
            <a:tbl>
              <a:tblPr firstRow="1" bandRow="1">
                <a:tableStyleId>{5C22544A-7EE6-4342-B048-85BDC9FD1C3A}</a:tableStyleId>
              </a:tblPr>
              <a:tblGrid>
                <a:gridCol w="839519"/>
                <a:gridCol w="748145"/>
                <a:gridCol w="935182"/>
                <a:gridCol w="810491"/>
                <a:gridCol w="935182"/>
                <a:gridCol w="1184563"/>
                <a:gridCol w="1766455"/>
                <a:gridCol w="1365127"/>
              </a:tblGrid>
              <a:tr h="370840">
                <a:tc>
                  <a:txBody>
                    <a:bodyPr/>
                    <a:lstStyle/>
                    <a:p>
                      <a:pPr algn="ctr"/>
                      <a:r>
                        <a:rPr lang="en-GB" sz="3600" dirty="0" smtClean="0">
                          <a:solidFill>
                            <a:srgbClr val="FFFF00"/>
                          </a:solidFill>
                          <a:latin typeface="Arial" panose="020B0604020202020204" pitchFamily="34" charset="0"/>
                          <a:cs typeface="Arial" panose="020B0604020202020204" pitchFamily="34" charset="0"/>
                        </a:rPr>
                        <a:t>G</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c>
                  <a:txBody>
                    <a:bodyPr/>
                    <a:lstStyle/>
                    <a:p>
                      <a:pPr algn="ctr"/>
                      <a:r>
                        <a:rPr lang="en-GB" sz="3600" dirty="0" smtClean="0">
                          <a:solidFill>
                            <a:srgbClr val="FFFF00"/>
                          </a:solidFill>
                          <a:latin typeface="Arial" panose="020B0604020202020204" pitchFamily="34" charset="0"/>
                          <a:cs typeface="Arial" panose="020B0604020202020204" pitchFamily="34" charset="0"/>
                        </a:rPr>
                        <a:t>F</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c>
                  <a:txBody>
                    <a:bodyPr/>
                    <a:lstStyle/>
                    <a:p>
                      <a:pPr algn="ctr"/>
                      <a:r>
                        <a:rPr lang="en-GB" sz="3600" dirty="0" smtClean="0">
                          <a:solidFill>
                            <a:srgbClr val="FFFF00"/>
                          </a:solidFill>
                          <a:latin typeface="Arial" panose="020B0604020202020204" pitchFamily="34" charset="0"/>
                          <a:cs typeface="Arial" panose="020B0604020202020204" pitchFamily="34" charset="0"/>
                        </a:rPr>
                        <a:t>E</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c>
                  <a:txBody>
                    <a:bodyPr/>
                    <a:lstStyle/>
                    <a:p>
                      <a:pPr algn="ctr"/>
                      <a:r>
                        <a:rPr lang="en-GB" sz="3600" dirty="0" smtClean="0">
                          <a:solidFill>
                            <a:srgbClr val="FFFF00"/>
                          </a:solidFill>
                          <a:latin typeface="Arial" panose="020B0604020202020204" pitchFamily="34" charset="0"/>
                          <a:cs typeface="Arial" panose="020B0604020202020204" pitchFamily="34" charset="0"/>
                        </a:rPr>
                        <a:t>D</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c>
                  <a:txBody>
                    <a:bodyPr/>
                    <a:lstStyle/>
                    <a:p>
                      <a:pPr algn="ctr"/>
                      <a:r>
                        <a:rPr lang="en-GB" sz="3600" dirty="0" smtClean="0">
                          <a:solidFill>
                            <a:srgbClr val="FFFF00"/>
                          </a:solidFill>
                          <a:latin typeface="Arial" panose="020B0604020202020204" pitchFamily="34" charset="0"/>
                          <a:cs typeface="Arial" panose="020B0604020202020204" pitchFamily="34" charset="0"/>
                        </a:rPr>
                        <a:t>C</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c>
                  <a:txBody>
                    <a:bodyPr/>
                    <a:lstStyle/>
                    <a:p>
                      <a:pPr algn="ctr"/>
                      <a:r>
                        <a:rPr lang="en-GB" sz="3600" dirty="0" smtClean="0">
                          <a:solidFill>
                            <a:srgbClr val="FFFF00"/>
                          </a:solidFill>
                          <a:latin typeface="Arial" panose="020B0604020202020204" pitchFamily="34" charset="0"/>
                          <a:cs typeface="Arial" panose="020B0604020202020204" pitchFamily="34" charset="0"/>
                        </a:rPr>
                        <a:t>B</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c>
                  <a:txBody>
                    <a:bodyPr/>
                    <a:lstStyle/>
                    <a:p>
                      <a:pPr algn="ctr"/>
                      <a:r>
                        <a:rPr lang="en-GB" sz="3600" dirty="0" smtClean="0">
                          <a:solidFill>
                            <a:srgbClr val="FFFF00"/>
                          </a:solidFill>
                          <a:latin typeface="Arial" panose="020B0604020202020204" pitchFamily="34" charset="0"/>
                          <a:cs typeface="Arial" panose="020B0604020202020204" pitchFamily="34" charset="0"/>
                        </a:rPr>
                        <a:t>A</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c>
                  <a:txBody>
                    <a:bodyPr/>
                    <a:lstStyle/>
                    <a:p>
                      <a:pPr algn="ctr"/>
                      <a:r>
                        <a:rPr lang="en-GB" sz="3600" dirty="0" smtClean="0">
                          <a:solidFill>
                            <a:srgbClr val="FFFF00"/>
                          </a:solidFill>
                          <a:latin typeface="Arial" panose="020B0604020202020204" pitchFamily="34" charset="0"/>
                          <a:cs typeface="Arial" panose="020B0604020202020204" pitchFamily="34" charset="0"/>
                        </a:rPr>
                        <a:t>A*</a:t>
                      </a:r>
                      <a:endParaRPr lang="en-GB" sz="3600" dirty="0">
                        <a:solidFill>
                          <a:srgbClr val="FFFF00"/>
                        </a:solidFill>
                        <a:latin typeface="Arial" panose="020B0604020202020204" pitchFamily="34" charset="0"/>
                        <a:cs typeface="Arial" panose="020B0604020202020204" pitchFamily="34" charset="0"/>
                      </a:endParaRPr>
                    </a:p>
                  </a:txBody>
                  <a:tcPr>
                    <a:solidFill>
                      <a:srgbClr val="002060"/>
                    </a:solidFill>
                  </a:tcPr>
                </a:tc>
              </a:tr>
            </a:tbl>
          </a:graphicData>
        </a:graphic>
      </p:graphicFrame>
      <p:sp>
        <p:nvSpPr>
          <p:cNvPr id="10" name="Rounded Rectangle 9"/>
          <p:cNvSpPr/>
          <p:nvPr/>
        </p:nvSpPr>
        <p:spPr>
          <a:xfrm>
            <a:off x="4533466" y="2535382"/>
            <a:ext cx="4292331" cy="59738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417585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102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13" y="1612880"/>
            <a:ext cx="8791575" cy="4867275"/>
          </a:xfrm>
          <a:prstGeom prst="rect">
            <a:avLst/>
          </a:prstGeom>
          <a:noFill/>
          <a:ln>
            <a:noFill/>
          </a:ln>
          <a:effectLst/>
          <a:extLst/>
        </p:spPr>
      </p:pic>
      <p:sp>
        <p:nvSpPr>
          <p:cNvPr id="8" name="Title 1"/>
          <p:cNvSpPr txBox="1">
            <a:spLocks/>
          </p:cNvSpPr>
          <p:nvPr/>
        </p:nvSpPr>
        <p:spPr>
          <a:xfrm>
            <a:off x="-198949" y="518094"/>
            <a:ext cx="9794212"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chemeClr val="tx1">
                    <a:lumMod val="75000"/>
                    <a:lumOff val="25000"/>
                  </a:schemeClr>
                </a:solidFill>
                <a:latin typeface="Rockwell" panose="02060603020205020403" pitchFamily="18" charset="0"/>
                <a:cs typeface="Arial" panose="020B0604020202020204" pitchFamily="34" charset="0"/>
              </a:rPr>
              <a:t>New GCSE: </a:t>
            </a:r>
            <a:br>
              <a:rPr lang="en-GB" sz="4000" b="1" dirty="0" smtClean="0">
                <a:solidFill>
                  <a:schemeClr val="tx1">
                    <a:lumMod val="75000"/>
                    <a:lumOff val="25000"/>
                  </a:schemeClr>
                </a:solidFill>
                <a:latin typeface="Rockwell" panose="02060603020205020403" pitchFamily="18" charset="0"/>
                <a:cs typeface="Arial" panose="020B0604020202020204" pitchFamily="34" charset="0"/>
              </a:rPr>
            </a:br>
            <a:r>
              <a:rPr lang="en-GB" sz="3200" b="1" dirty="0" smtClean="0">
                <a:solidFill>
                  <a:schemeClr val="tx1">
                    <a:lumMod val="75000"/>
                    <a:lumOff val="25000"/>
                  </a:schemeClr>
                </a:solidFill>
                <a:latin typeface="Rockwell" panose="02060603020205020403" pitchFamily="18" charset="0"/>
                <a:cs typeface="Arial" panose="020B0604020202020204" pitchFamily="34" charset="0"/>
              </a:rPr>
              <a:t>new grading system / new challenge </a:t>
            </a:r>
            <a:endParaRPr lang="en-GB" sz="3200" dirty="0">
              <a:solidFill>
                <a:schemeClr val="tx1">
                  <a:lumMod val="75000"/>
                  <a:lumOff val="25000"/>
                </a:schemeClr>
              </a:solidFill>
              <a:latin typeface="Rockwell" panose="02060603020205020403" pitchFamily="18" charset="0"/>
              <a:cs typeface="Arial" panose="020B0604020202020204" pitchFamily="34" charset="0"/>
            </a:endParaRPr>
          </a:p>
        </p:txBody>
      </p:sp>
      <p:cxnSp>
        <p:nvCxnSpPr>
          <p:cNvPr id="9" name="Straight Arrow Connector 8"/>
          <p:cNvCxnSpPr/>
          <p:nvPr/>
        </p:nvCxnSpPr>
        <p:spPr>
          <a:xfrm flipV="1">
            <a:off x="1115616" y="4190533"/>
            <a:ext cx="4752528" cy="576064"/>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64288" y="3758485"/>
            <a:ext cx="1584176" cy="7920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7826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04800" y="461402"/>
            <a:ext cx="84963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3600" b="1" dirty="0" smtClean="0">
                <a:solidFill>
                  <a:schemeClr val="tx1">
                    <a:lumMod val="85000"/>
                    <a:lumOff val="15000"/>
                  </a:schemeClr>
                </a:solidFill>
                <a:latin typeface="Rockwell" panose="02060603020205020403" pitchFamily="18" charset="0"/>
                <a:cs typeface="MV Boli" panose="02000500030200090000" pitchFamily="2" charset="0"/>
              </a:rPr>
              <a:t>Progression means </a:t>
            </a:r>
            <a:r>
              <a:rPr lang="en-GB" sz="3600" b="1" u="sng" dirty="0" smtClean="0">
                <a:solidFill>
                  <a:schemeClr val="tx1">
                    <a:lumMod val="85000"/>
                    <a:lumOff val="15000"/>
                  </a:schemeClr>
                </a:solidFill>
                <a:latin typeface="Rockwell" panose="02060603020205020403" pitchFamily="18" charset="0"/>
                <a:cs typeface="MV Boli" panose="02000500030200090000" pitchFamily="2" charset="0"/>
              </a:rPr>
              <a:t>thinking</a:t>
            </a:r>
            <a:r>
              <a:rPr lang="en-GB" sz="3600" b="1" dirty="0" smtClean="0">
                <a:solidFill>
                  <a:schemeClr val="tx1">
                    <a:lumMod val="85000"/>
                    <a:lumOff val="15000"/>
                  </a:schemeClr>
                </a:solidFill>
                <a:latin typeface="Rockwell" panose="02060603020205020403" pitchFamily="18" charset="0"/>
                <a:cs typeface="MV Boli" panose="02000500030200090000" pitchFamily="2" charset="0"/>
              </a:rPr>
              <a:t> about:</a:t>
            </a:r>
            <a:endParaRPr lang="en-GB" sz="3600" b="1" dirty="0">
              <a:solidFill>
                <a:schemeClr val="tx1">
                  <a:lumMod val="85000"/>
                  <a:lumOff val="15000"/>
                </a:schemeClr>
              </a:solidFill>
              <a:latin typeface="Rockwell" panose="02060603020205020403" pitchFamily="18" charset="0"/>
              <a:cs typeface="MV Boli" panose="02000500030200090000" pitchFamily="2"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890" y="161943"/>
            <a:ext cx="1758713" cy="1246106"/>
          </a:xfrm>
          <a:prstGeom prst="rect">
            <a:avLst/>
          </a:prstGeom>
        </p:spPr>
      </p:pic>
      <p:sp>
        <p:nvSpPr>
          <p:cNvPr id="3" name="Content Placeholder 2"/>
          <p:cNvSpPr>
            <a:spLocks noGrp="1"/>
          </p:cNvSpPr>
          <p:nvPr>
            <p:ph idx="1"/>
          </p:nvPr>
        </p:nvSpPr>
        <p:spPr>
          <a:xfrm>
            <a:off x="609600" y="1968248"/>
            <a:ext cx="7886700" cy="1591381"/>
          </a:xfrm>
        </p:spPr>
        <p:txBody>
          <a:bodyPr>
            <a:normAutofit fontScale="92500" lnSpcReduction="20000"/>
          </a:bodyPr>
          <a:lstStyle/>
          <a:p>
            <a:r>
              <a:rPr lang="en-GB" sz="2800" dirty="0" smtClean="0">
                <a:latin typeface="Rockwell" panose="02060603020205020403" pitchFamily="18" charset="0"/>
              </a:rPr>
              <a:t>assessment</a:t>
            </a:r>
          </a:p>
          <a:p>
            <a:r>
              <a:rPr lang="en-GB" sz="2800" dirty="0" smtClean="0">
                <a:latin typeface="Rockwell" panose="02060603020205020403" pitchFamily="18" charset="0"/>
              </a:rPr>
              <a:t>transition</a:t>
            </a:r>
          </a:p>
          <a:p>
            <a:r>
              <a:rPr lang="en-GB" sz="2800" dirty="0" smtClean="0">
                <a:latin typeface="Rockwell" panose="02060603020205020403" pitchFamily="18" charset="0"/>
              </a:rPr>
              <a:t>curriculum design / schemes of work</a:t>
            </a:r>
          </a:p>
          <a:p>
            <a:r>
              <a:rPr lang="en-GB" sz="2800" dirty="0" smtClean="0">
                <a:latin typeface="Rockwell" panose="02060603020205020403" pitchFamily="18" charset="0"/>
              </a:rPr>
              <a:t>marking / reporting</a:t>
            </a:r>
          </a:p>
          <a:p>
            <a:pPr marL="0" indent="0">
              <a:buNone/>
            </a:pPr>
            <a:endParaRPr lang="en-GB" sz="2800" dirty="0">
              <a:latin typeface="Rockwell" panose="02060603020205020403" pitchFamily="18" charset="0"/>
            </a:endParaRPr>
          </a:p>
        </p:txBody>
      </p:sp>
      <p:sp>
        <p:nvSpPr>
          <p:cNvPr id="5" name="TextBox 4"/>
          <p:cNvSpPr txBox="1"/>
          <p:nvPr/>
        </p:nvSpPr>
        <p:spPr>
          <a:xfrm>
            <a:off x="1992337" y="784996"/>
            <a:ext cx="4539343" cy="523220"/>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in our current context!</a:t>
            </a:r>
            <a:endParaRPr lang="en-GB" sz="2800" dirty="0">
              <a:latin typeface="Arial" panose="020B0604020202020204" pitchFamily="34" charset="0"/>
              <a:cs typeface="Arial" panose="020B0604020202020204" pitchFamily="34" charset="0"/>
            </a:endParaRPr>
          </a:p>
        </p:txBody>
      </p:sp>
      <p:sp>
        <p:nvSpPr>
          <p:cNvPr id="10" name="TextBox 9"/>
          <p:cNvSpPr txBox="1"/>
          <p:nvPr/>
        </p:nvSpPr>
        <p:spPr>
          <a:xfrm>
            <a:off x="3200401" y="1520321"/>
            <a:ext cx="408214" cy="523220"/>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sp>
        <p:nvSpPr>
          <p:cNvPr id="11" name="Title 1"/>
          <p:cNvSpPr txBox="1">
            <a:spLocks/>
          </p:cNvSpPr>
          <p:nvPr/>
        </p:nvSpPr>
        <p:spPr>
          <a:xfrm>
            <a:off x="127000" y="3235541"/>
            <a:ext cx="84963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3600" b="1" dirty="0" smtClean="0">
                <a:solidFill>
                  <a:schemeClr val="tx1">
                    <a:lumMod val="85000"/>
                    <a:lumOff val="15000"/>
                  </a:schemeClr>
                </a:solidFill>
                <a:latin typeface="Rockwell" panose="02060603020205020403" pitchFamily="18" charset="0"/>
                <a:cs typeface="MV Boli" panose="02000500030200090000" pitchFamily="2" charset="0"/>
              </a:rPr>
              <a:t>But let’s remember to </a:t>
            </a:r>
            <a:r>
              <a:rPr lang="en-GB" sz="3600" b="1" u="sng" dirty="0" smtClean="0">
                <a:solidFill>
                  <a:schemeClr val="tx1">
                    <a:lumMod val="85000"/>
                    <a:lumOff val="15000"/>
                  </a:schemeClr>
                </a:solidFill>
                <a:latin typeface="Rockwell" panose="02060603020205020403" pitchFamily="18" charset="0"/>
                <a:cs typeface="MV Boli" panose="02000500030200090000" pitchFamily="2" charset="0"/>
              </a:rPr>
              <a:t>think</a:t>
            </a:r>
            <a:r>
              <a:rPr lang="en-GB" sz="3600" b="1" dirty="0" smtClean="0">
                <a:solidFill>
                  <a:schemeClr val="tx1">
                    <a:lumMod val="85000"/>
                    <a:lumOff val="15000"/>
                  </a:schemeClr>
                </a:solidFill>
                <a:latin typeface="Rockwell" panose="02060603020205020403" pitchFamily="18" charset="0"/>
                <a:cs typeface="MV Boli" panose="02000500030200090000" pitchFamily="2" charset="0"/>
              </a:rPr>
              <a:t> about:</a:t>
            </a:r>
            <a:endParaRPr lang="en-GB" sz="3600" b="1" dirty="0">
              <a:solidFill>
                <a:schemeClr val="tx1">
                  <a:lumMod val="85000"/>
                  <a:lumOff val="15000"/>
                </a:schemeClr>
              </a:solidFill>
              <a:latin typeface="Rockwell" panose="02060603020205020403" pitchFamily="18" charset="0"/>
              <a:cs typeface="MV Boli" panose="02000500030200090000" pitchFamily="2" charset="0"/>
            </a:endParaRPr>
          </a:p>
        </p:txBody>
      </p:sp>
      <p:sp>
        <p:nvSpPr>
          <p:cNvPr id="12" name="Content Placeholder 2"/>
          <p:cNvSpPr txBox="1">
            <a:spLocks/>
          </p:cNvSpPr>
          <p:nvPr/>
        </p:nvSpPr>
        <p:spPr>
          <a:xfrm>
            <a:off x="609600" y="4732614"/>
            <a:ext cx="7886700" cy="159138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dirty="0" smtClean="0">
                <a:latin typeface="Rockwell" panose="02060603020205020403" pitchFamily="18" charset="0"/>
              </a:rPr>
              <a:t>how language learning unfolds in the classroom</a:t>
            </a:r>
          </a:p>
          <a:p>
            <a:r>
              <a:rPr lang="en-GB" sz="2800" dirty="0" smtClean="0">
                <a:latin typeface="Rockwell" panose="02060603020205020403" pitchFamily="18" charset="0"/>
              </a:rPr>
              <a:t>knowledge and skills development</a:t>
            </a:r>
          </a:p>
          <a:p>
            <a:r>
              <a:rPr lang="en-GB" sz="2800" dirty="0" smtClean="0">
                <a:latin typeface="Rockwell" panose="02060603020205020403" pitchFamily="18" charset="0"/>
              </a:rPr>
              <a:t>motivation</a:t>
            </a:r>
          </a:p>
          <a:p>
            <a:pPr marL="0" indent="0">
              <a:buFont typeface="Arial" panose="020B0604020202020204" pitchFamily="34" charset="0"/>
              <a:buNone/>
            </a:pPr>
            <a:endParaRPr lang="en-GB" sz="2800" dirty="0">
              <a:latin typeface="Rockwell" panose="02060603020205020403" pitchFamily="18" charset="0"/>
            </a:endParaRPr>
          </a:p>
        </p:txBody>
      </p:sp>
    </p:spTree>
    <p:extLst>
      <p:ext uri="{BB962C8B-B14F-4D97-AF65-F5344CB8AC3E}">
        <p14:creationId xmlns:p14="http://schemas.microsoft.com/office/powerpoint/2010/main" val="30617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376486" y="997947"/>
            <a:ext cx="8352928" cy="1815882"/>
          </a:xfrm>
          <a:prstGeom prst="rect">
            <a:avLst/>
          </a:prstGeom>
        </p:spPr>
        <p:txBody>
          <a:bodyPr wrap="square">
            <a:spAutoFit/>
          </a:bodyPr>
          <a:lstStyle/>
          <a:p>
            <a:r>
              <a:rPr lang="en-GB" sz="2800" b="1" dirty="0">
                <a:solidFill>
                  <a:schemeClr val="tx1">
                    <a:lumMod val="75000"/>
                    <a:lumOff val="25000"/>
                  </a:schemeClr>
                </a:solidFill>
                <a:latin typeface="Rockwell" panose="02060603020205020403" pitchFamily="18" charset="0"/>
              </a:rPr>
              <a:t>KS3 Assessment</a:t>
            </a:r>
          </a:p>
          <a:p>
            <a:r>
              <a:rPr lang="en-GB" sz="2800" b="1" dirty="0">
                <a:solidFill>
                  <a:schemeClr val="tx1">
                    <a:lumMod val="75000"/>
                    <a:lumOff val="25000"/>
                  </a:schemeClr>
                </a:solidFill>
                <a:latin typeface="Rockwell" panose="02060603020205020403" pitchFamily="18" charset="0"/>
              </a:rPr>
              <a:t>Life </a:t>
            </a:r>
            <a:r>
              <a:rPr lang="en-GB" sz="2800" b="1" dirty="0" smtClean="0">
                <a:solidFill>
                  <a:schemeClr val="tx1">
                    <a:lumMod val="75000"/>
                    <a:lumOff val="25000"/>
                  </a:schemeClr>
                </a:solidFill>
                <a:latin typeface="Rockwell" panose="02060603020205020403" pitchFamily="18" charset="0"/>
              </a:rPr>
              <a:t>after </a:t>
            </a:r>
            <a:r>
              <a:rPr lang="en-GB" sz="2800" b="1" dirty="0">
                <a:solidFill>
                  <a:schemeClr val="tx1">
                    <a:lumMod val="75000"/>
                    <a:lumOff val="25000"/>
                  </a:schemeClr>
                </a:solidFill>
                <a:latin typeface="Rockwell" panose="02060603020205020403" pitchFamily="18" charset="0"/>
              </a:rPr>
              <a:t>levels …..</a:t>
            </a:r>
          </a:p>
          <a:p>
            <a:r>
              <a:rPr lang="en-GB" sz="2800" b="1" dirty="0" smtClean="0">
                <a:solidFill>
                  <a:schemeClr val="tx1">
                    <a:lumMod val="75000"/>
                    <a:lumOff val="25000"/>
                  </a:schemeClr>
                </a:solidFill>
                <a:latin typeface="Rockwell" panose="02060603020205020403" pitchFamily="18" charset="0"/>
              </a:rPr>
              <a:t>Challenges for languages assessment:</a:t>
            </a:r>
            <a:endParaRPr lang="en-GB" sz="2800" b="1" dirty="0">
              <a:solidFill>
                <a:schemeClr val="tx1">
                  <a:lumMod val="75000"/>
                  <a:lumOff val="25000"/>
                </a:schemeClr>
              </a:solidFill>
              <a:latin typeface="Rockwell" panose="02060603020205020403" pitchFamily="18" charset="0"/>
            </a:endParaRPr>
          </a:p>
          <a:p>
            <a:endParaRPr lang="en-GB" sz="2800" b="1" dirty="0">
              <a:solidFill>
                <a:schemeClr val="tx1">
                  <a:lumMod val="75000"/>
                  <a:lumOff val="25000"/>
                </a:schemeClr>
              </a:solidFill>
              <a:latin typeface="Rockwell" panose="02060603020205020403" pitchFamily="18" charset="0"/>
            </a:endParaRPr>
          </a:p>
        </p:txBody>
      </p:sp>
      <p:sp>
        <p:nvSpPr>
          <p:cNvPr id="8" name="Rectangle 7"/>
          <p:cNvSpPr/>
          <p:nvPr/>
        </p:nvSpPr>
        <p:spPr>
          <a:xfrm>
            <a:off x="623749" y="2649868"/>
            <a:ext cx="8352928" cy="954107"/>
          </a:xfrm>
          <a:prstGeom prst="rect">
            <a:avLst/>
          </a:prstGeom>
        </p:spPr>
        <p:txBody>
          <a:bodyPr wrap="square">
            <a:spAutoFit/>
          </a:bodyPr>
          <a:lstStyle/>
          <a:p>
            <a:pPr marL="571500" indent="-571500">
              <a:buFont typeface="Arial" pitchFamily="34" charset="0"/>
              <a:buChar char="•"/>
            </a:pPr>
            <a:r>
              <a:rPr lang="en-GB" sz="2800" b="1" dirty="0" smtClean="0">
                <a:solidFill>
                  <a:schemeClr val="tx1">
                    <a:lumMod val="75000"/>
                    <a:lumOff val="25000"/>
                  </a:schemeClr>
                </a:solidFill>
                <a:latin typeface="Rockwell" panose="02060603020205020403" pitchFamily="18" charset="0"/>
              </a:rPr>
              <a:t>Accurate description of progression within the subject</a:t>
            </a:r>
            <a:endParaRPr lang="en-GB" sz="2800" b="1" dirty="0">
              <a:solidFill>
                <a:schemeClr val="tx1">
                  <a:lumMod val="75000"/>
                  <a:lumOff val="25000"/>
                </a:schemeClr>
              </a:solidFill>
              <a:latin typeface="Rockwell" panose="02060603020205020403" pitchFamily="18" charset="0"/>
            </a:endParaRPr>
          </a:p>
        </p:txBody>
      </p:sp>
      <p:sp>
        <p:nvSpPr>
          <p:cNvPr id="9" name="Rectangle 8"/>
          <p:cNvSpPr/>
          <p:nvPr/>
        </p:nvSpPr>
        <p:spPr>
          <a:xfrm>
            <a:off x="611530" y="3757864"/>
            <a:ext cx="8262624" cy="523220"/>
          </a:xfrm>
          <a:prstGeom prst="rect">
            <a:avLst/>
          </a:prstGeom>
        </p:spPr>
        <p:txBody>
          <a:bodyPr wrap="square">
            <a:spAutoFit/>
          </a:bodyPr>
          <a:lstStyle/>
          <a:p>
            <a:pPr marL="571500" indent="-571500">
              <a:buFont typeface="Arial" pitchFamily="34" charset="0"/>
              <a:buChar char="•"/>
            </a:pPr>
            <a:r>
              <a:rPr lang="en-GB" sz="2800" b="1" dirty="0" smtClean="0">
                <a:solidFill>
                  <a:schemeClr val="tx1">
                    <a:lumMod val="75000"/>
                    <a:lumOff val="25000"/>
                  </a:schemeClr>
                </a:solidFill>
                <a:latin typeface="Rockwell" panose="02060603020205020403" pitchFamily="18" charset="0"/>
              </a:rPr>
              <a:t>Joined up approach across KS2,3 and 4</a:t>
            </a:r>
            <a:endParaRPr lang="en-GB" sz="2800" b="1" dirty="0">
              <a:solidFill>
                <a:schemeClr val="tx1">
                  <a:lumMod val="75000"/>
                  <a:lumOff val="25000"/>
                </a:schemeClr>
              </a:solidFill>
              <a:latin typeface="Rockwell" panose="02060603020205020403" pitchFamily="18" charset="0"/>
            </a:endParaRPr>
          </a:p>
        </p:txBody>
      </p:sp>
      <p:sp>
        <p:nvSpPr>
          <p:cNvPr id="10" name="Rectangle 9"/>
          <p:cNvSpPr/>
          <p:nvPr/>
        </p:nvSpPr>
        <p:spPr>
          <a:xfrm>
            <a:off x="623749" y="4567113"/>
            <a:ext cx="8352928" cy="954107"/>
          </a:xfrm>
          <a:prstGeom prst="rect">
            <a:avLst/>
          </a:prstGeom>
        </p:spPr>
        <p:txBody>
          <a:bodyPr wrap="square">
            <a:spAutoFit/>
          </a:bodyPr>
          <a:lstStyle/>
          <a:p>
            <a:pPr marL="571500" indent="-571500">
              <a:buFont typeface="Arial" pitchFamily="34" charset="0"/>
              <a:buChar char="•"/>
            </a:pPr>
            <a:r>
              <a:rPr lang="en-GB" sz="2800" b="1" dirty="0" smtClean="0">
                <a:solidFill>
                  <a:schemeClr val="tx1">
                    <a:lumMod val="75000"/>
                    <a:lumOff val="25000"/>
                  </a:schemeClr>
                </a:solidFill>
                <a:latin typeface="Rockwell" panose="02060603020205020403" pitchFamily="18" charset="0"/>
              </a:rPr>
              <a:t>Assess knowledge (conceptual / content) and skills</a:t>
            </a:r>
            <a:endParaRPr lang="en-GB" sz="2800" b="1" dirty="0">
              <a:solidFill>
                <a:schemeClr val="tx1">
                  <a:lumMod val="75000"/>
                  <a:lumOff val="25000"/>
                </a:schemeClr>
              </a:solidFill>
              <a:latin typeface="Rockwell" panose="02060603020205020403" pitchFamily="18" charset="0"/>
            </a:endParaRPr>
          </a:p>
        </p:txBody>
      </p:sp>
      <p:sp>
        <p:nvSpPr>
          <p:cNvPr id="11" name="Rectangle 10"/>
          <p:cNvSpPr/>
          <p:nvPr/>
        </p:nvSpPr>
        <p:spPr>
          <a:xfrm>
            <a:off x="611560" y="5585541"/>
            <a:ext cx="8262594" cy="954107"/>
          </a:xfrm>
          <a:prstGeom prst="rect">
            <a:avLst/>
          </a:prstGeom>
        </p:spPr>
        <p:txBody>
          <a:bodyPr wrap="square">
            <a:spAutoFit/>
          </a:bodyPr>
          <a:lstStyle/>
          <a:p>
            <a:pPr marL="571500" indent="-571500">
              <a:buFont typeface="Arial" pitchFamily="34" charset="0"/>
              <a:buChar char="•"/>
            </a:pPr>
            <a:r>
              <a:rPr lang="en-GB" sz="2800" b="1" dirty="0">
                <a:solidFill>
                  <a:schemeClr val="tx1">
                    <a:lumMod val="75000"/>
                    <a:lumOff val="25000"/>
                  </a:schemeClr>
                </a:solidFill>
                <a:latin typeface="Rockwell" panose="02060603020205020403" pitchFamily="18" charset="0"/>
              </a:rPr>
              <a:t>Consistent with whole school approach</a:t>
            </a:r>
          </a:p>
          <a:p>
            <a:endParaRPr lang="en-GB" sz="2800" b="1" dirty="0">
              <a:solidFill>
                <a:schemeClr val="tx1">
                  <a:lumMod val="75000"/>
                  <a:lumOff val="25000"/>
                </a:schemeClr>
              </a:solidFill>
              <a:latin typeface="Rockwell" panose="02060603020205020403" pitchFamily="18" charset="0"/>
            </a:endParaRPr>
          </a:p>
        </p:txBody>
      </p:sp>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73532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323528" y="1859613"/>
            <a:ext cx="8820472" cy="2246769"/>
          </a:xfrm>
          <a:prstGeom prst="rect">
            <a:avLst/>
          </a:prstGeom>
        </p:spPr>
        <p:txBody>
          <a:bodyPr wrap="square">
            <a:spAutoFit/>
          </a:bodyPr>
          <a:lstStyle/>
          <a:p>
            <a:pPr marL="285750" indent="-285750">
              <a:buFont typeface="Arial" pitchFamily="34" charset="0"/>
              <a:buChar char="•"/>
            </a:pPr>
            <a:r>
              <a:rPr lang="en-GB" sz="2800" dirty="0">
                <a:solidFill>
                  <a:schemeClr val="tx1">
                    <a:lumMod val="75000"/>
                    <a:lumOff val="25000"/>
                  </a:schemeClr>
                </a:solidFill>
                <a:latin typeface="Rockwell" panose="02060603020205020403" pitchFamily="18" charset="0"/>
              </a:rPr>
              <a:t>schools are </a:t>
            </a:r>
            <a:r>
              <a:rPr lang="en-GB" sz="2800" b="1" dirty="0">
                <a:solidFill>
                  <a:schemeClr val="tx1">
                    <a:lumMod val="75000"/>
                    <a:lumOff val="25000"/>
                  </a:schemeClr>
                </a:solidFill>
                <a:latin typeface="Rockwell" panose="02060603020205020403" pitchFamily="18" charset="0"/>
              </a:rPr>
              <a:t>free</a:t>
            </a:r>
            <a:r>
              <a:rPr lang="en-GB" sz="2800" dirty="0">
                <a:solidFill>
                  <a:schemeClr val="tx1">
                    <a:lumMod val="75000"/>
                    <a:lumOff val="25000"/>
                  </a:schemeClr>
                </a:solidFill>
                <a:latin typeface="Rockwell" panose="02060603020205020403" pitchFamily="18" charset="0"/>
              </a:rPr>
              <a:t> to determine their own approach to assessment, data collection, achievement monitoring and reporting to parents</a:t>
            </a:r>
          </a:p>
          <a:p>
            <a:endParaRPr lang="en-GB" sz="2800" dirty="0">
              <a:solidFill>
                <a:schemeClr val="tx1">
                  <a:lumMod val="75000"/>
                  <a:lumOff val="25000"/>
                </a:schemeClr>
              </a:solidFill>
              <a:latin typeface="Rockwell" panose="02060603020205020403" pitchFamily="18" charset="0"/>
            </a:endParaRPr>
          </a:p>
          <a:p>
            <a:r>
              <a:rPr lang="en-GB" sz="2800" dirty="0">
                <a:solidFill>
                  <a:schemeClr val="tx1">
                    <a:lumMod val="75000"/>
                    <a:lumOff val="25000"/>
                  </a:schemeClr>
                </a:solidFill>
                <a:latin typeface="Rockwell" panose="02060603020205020403" pitchFamily="18" charset="0"/>
              </a:rPr>
              <a:t>	</a:t>
            </a:r>
            <a:r>
              <a:rPr lang="en-GB" sz="2800" dirty="0" smtClean="0">
                <a:solidFill>
                  <a:schemeClr val="tx1">
                    <a:lumMod val="75000"/>
                    <a:lumOff val="25000"/>
                  </a:schemeClr>
                </a:solidFill>
                <a:latin typeface="Rockwell" panose="02060603020205020403" pitchFamily="18" charset="0"/>
              </a:rPr>
              <a:t>AND: </a:t>
            </a:r>
            <a:endParaRPr lang="en-GB" sz="2800" dirty="0">
              <a:solidFill>
                <a:schemeClr val="tx1">
                  <a:lumMod val="75000"/>
                  <a:lumOff val="25000"/>
                </a:schemeClr>
              </a:solidFill>
              <a:latin typeface="Rockwell" panose="02060603020205020403" pitchFamily="18" charset="0"/>
            </a:endParaRPr>
          </a:p>
        </p:txBody>
      </p:sp>
      <p:sp>
        <p:nvSpPr>
          <p:cNvPr id="8" name="Rectangle 7"/>
          <p:cNvSpPr/>
          <p:nvPr/>
        </p:nvSpPr>
        <p:spPr>
          <a:xfrm>
            <a:off x="2458801" y="948066"/>
            <a:ext cx="4290085" cy="523220"/>
          </a:xfrm>
          <a:prstGeom prst="rect">
            <a:avLst/>
          </a:prstGeom>
        </p:spPr>
        <p:txBody>
          <a:bodyPr wrap="none">
            <a:spAutoFit/>
          </a:bodyPr>
          <a:lstStyle/>
          <a:p>
            <a:r>
              <a:rPr lang="en-GB" sz="2800" b="1" dirty="0">
                <a:solidFill>
                  <a:schemeClr val="tx1">
                    <a:lumMod val="75000"/>
                    <a:lumOff val="25000"/>
                  </a:schemeClr>
                </a:solidFill>
                <a:latin typeface="Rockwell" panose="02060603020205020403" pitchFamily="18" charset="0"/>
              </a:rPr>
              <a:t>Whole school approach</a:t>
            </a:r>
          </a:p>
        </p:txBody>
      </p:sp>
      <p:sp>
        <p:nvSpPr>
          <p:cNvPr id="9" name="Rectangle 8"/>
          <p:cNvSpPr/>
          <p:nvPr/>
        </p:nvSpPr>
        <p:spPr>
          <a:xfrm>
            <a:off x="376486" y="5245496"/>
            <a:ext cx="8352928" cy="954107"/>
          </a:xfrm>
          <a:prstGeom prst="rect">
            <a:avLst/>
          </a:prstGeom>
          <a:solidFill>
            <a:schemeClr val="tx1">
              <a:lumMod val="85000"/>
              <a:lumOff val="15000"/>
            </a:schemeClr>
          </a:solidFill>
        </p:spPr>
        <p:txBody>
          <a:bodyPr wrap="square">
            <a:spAutoFit/>
          </a:bodyPr>
          <a:lstStyle/>
          <a:p>
            <a:pPr marL="457200" indent="-457200">
              <a:buFont typeface="Arial" pitchFamily="34" charset="0"/>
              <a:buChar char="•"/>
            </a:pPr>
            <a:r>
              <a:rPr lang="en-GB" sz="2800" b="1" dirty="0">
                <a:solidFill>
                  <a:schemeClr val="bg1"/>
                </a:solidFill>
                <a:latin typeface="Rockwell" panose="02060603020205020403" pitchFamily="18" charset="0"/>
              </a:rPr>
              <a:t>individual subject specialists to describe progression within our own subjects</a:t>
            </a:r>
          </a:p>
        </p:txBody>
      </p:sp>
      <p:sp>
        <p:nvSpPr>
          <p:cNvPr id="10" name="Rectangle 9"/>
          <p:cNvSpPr/>
          <p:nvPr/>
        </p:nvSpPr>
        <p:spPr>
          <a:xfrm>
            <a:off x="323528" y="3991704"/>
            <a:ext cx="8820472" cy="954107"/>
          </a:xfrm>
          <a:prstGeom prst="rect">
            <a:avLst/>
          </a:prstGeom>
        </p:spPr>
        <p:txBody>
          <a:bodyPr wrap="square">
            <a:spAutoFit/>
          </a:bodyPr>
          <a:lstStyle/>
          <a:p>
            <a:pPr marL="285750" indent="-285750">
              <a:buFont typeface="Arial" pitchFamily="34" charset="0"/>
              <a:buChar char="•"/>
            </a:pPr>
            <a:r>
              <a:rPr lang="en-GB" sz="2800" dirty="0">
                <a:solidFill>
                  <a:schemeClr val="tx1">
                    <a:lumMod val="75000"/>
                    <a:lumOff val="25000"/>
                  </a:schemeClr>
                </a:solidFill>
                <a:latin typeface="Rockwell" panose="02060603020205020403" pitchFamily="18" charset="0"/>
              </a:rPr>
              <a:t>must publish their assessment policy for KS3 on their own school websites </a:t>
            </a:r>
            <a:r>
              <a:rPr lang="en-GB" sz="2800" b="1" dirty="0">
                <a:solidFill>
                  <a:schemeClr val="tx1">
                    <a:lumMod val="75000"/>
                    <a:lumOff val="25000"/>
                  </a:schemeClr>
                </a:solidFill>
                <a:latin typeface="Rockwell" panose="02060603020205020403" pitchFamily="18" charset="0"/>
              </a:rPr>
              <a:t>by September </a:t>
            </a:r>
            <a:r>
              <a:rPr lang="en-GB" sz="2800" b="1" dirty="0" smtClean="0">
                <a:solidFill>
                  <a:schemeClr val="tx1">
                    <a:lumMod val="75000"/>
                    <a:lumOff val="25000"/>
                  </a:schemeClr>
                </a:solidFill>
                <a:latin typeface="Rockwell" panose="02060603020205020403" pitchFamily="18" charset="0"/>
              </a:rPr>
              <a:t>2015?</a:t>
            </a:r>
            <a:r>
              <a:rPr lang="en-GB" sz="2800" dirty="0" smtClean="0">
                <a:solidFill>
                  <a:schemeClr val="tx1">
                    <a:lumMod val="75000"/>
                    <a:lumOff val="25000"/>
                  </a:schemeClr>
                </a:solidFill>
                <a:latin typeface="Rockwell" panose="02060603020205020403" pitchFamily="18" charset="0"/>
              </a:rPr>
              <a:t> </a:t>
            </a:r>
            <a:endParaRPr lang="en-GB" sz="2800" dirty="0">
              <a:solidFill>
                <a:schemeClr val="tx1">
                  <a:lumMod val="75000"/>
                  <a:lumOff val="25000"/>
                </a:schemeClr>
              </a:solidFill>
              <a:latin typeface="Rockwell" panose="02060603020205020403" pitchFamily="18" charset="0"/>
            </a:endParaRP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7346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58303" y="1897236"/>
            <a:ext cx="8136905" cy="954107"/>
          </a:xfrm>
          <a:prstGeom prst="rect">
            <a:avLst/>
          </a:prstGeom>
        </p:spPr>
        <p:txBody>
          <a:bodyPr wrap="square">
            <a:spAutoFit/>
          </a:bodyPr>
          <a:lstStyle/>
          <a:p>
            <a:pPr marL="571500" indent="-571500">
              <a:buFont typeface="Wingdings" pitchFamily="2" charset="2"/>
              <a:buChar char="q"/>
            </a:pPr>
            <a:r>
              <a:rPr lang="en-GB" sz="2800" b="1" dirty="0">
                <a:solidFill>
                  <a:schemeClr val="tx1">
                    <a:lumMod val="75000"/>
                    <a:lumOff val="25000"/>
                  </a:schemeClr>
                </a:solidFill>
                <a:latin typeface="Rockwell" panose="02060603020205020403" pitchFamily="18" charset="0"/>
              </a:rPr>
              <a:t>based on the requirements of the new Programmes of Study at KS2 and KS3 </a:t>
            </a:r>
          </a:p>
        </p:txBody>
      </p:sp>
      <p:sp>
        <p:nvSpPr>
          <p:cNvPr id="9" name="Rectangle 8"/>
          <p:cNvSpPr/>
          <p:nvPr/>
        </p:nvSpPr>
        <p:spPr>
          <a:xfrm>
            <a:off x="658304" y="3327585"/>
            <a:ext cx="7907425" cy="1384995"/>
          </a:xfrm>
          <a:prstGeom prst="rect">
            <a:avLst/>
          </a:prstGeom>
        </p:spPr>
        <p:txBody>
          <a:bodyPr wrap="square">
            <a:spAutoFit/>
          </a:bodyPr>
          <a:lstStyle/>
          <a:p>
            <a:pPr marL="571500" indent="-571500">
              <a:buFont typeface="Wingdings" pitchFamily="2" charset="2"/>
              <a:buChar char="q"/>
              <a:tabLst>
                <a:tab pos="530225" algn="l"/>
              </a:tabLst>
            </a:pPr>
            <a:r>
              <a:rPr lang="en-GB" sz="2800" b="1" dirty="0" smtClean="0">
                <a:solidFill>
                  <a:schemeClr val="tx1">
                    <a:lumMod val="75000"/>
                    <a:lumOff val="25000"/>
                  </a:schemeClr>
                </a:solidFill>
                <a:latin typeface="Rockwell" panose="02060603020205020403" pitchFamily="18" charset="0"/>
              </a:rPr>
              <a:t>drawing </a:t>
            </a:r>
            <a:r>
              <a:rPr lang="en-GB" sz="2800" b="1" dirty="0">
                <a:solidFill>
                  <a:schemeClr val="tx1">
                    <a:lumMod val="75000"/>
                    <a:lumOff val="25000"/>
                  </a:schemeClr>
                </a:solidFill>
                <a:latin typeface="Rockwell" panose="02060603020205020403" pitchFamily="18" charset="0"/>
              </a:rPr>
              <a:t>also on </a:t>
            </a:r>
          </a:p>
          <a:p>
            <a:pPr marL="571500" indent="-41275">
              <a:buFont typeface="Arial" pitchFamily="34" charset="0"/>
              <a:buChar char="•"/>
              <a:tabLst>
                <a:tab pos="530225" algn="l"/>
              </a:tabLst>
            </a:pPr>
            <a:r>
              <a:rPr lang="en-GB" sz="2800" b="1" dirty="0">
                <a:solidFill>
                  <a:schemeClr val="tx1">
                    <a:lumMod val="75000"/>
                    <a:lumOff val="25000"/>
                  </a:schemeClr>
                </a:solidFill>
                <a:latin typeface="Rockwell" panose="02060603020205020403" pitchFamily="18" charset="0"/>
              </a:rPr>
              <a:t>	the CEFR and the Languages Ladder</a:t>
            </a:r>
          </a:p>
          <a:p>
            <a:pPr marL="571500" indent="-41275">
              <a:buFont typeface="Arial" pitchFamily="34" charset="0"/>
              <a:buChar char="•"/>
              <a:tabLst>
                <a:tab pos="530225" algn="l"/>
              </a:tabLst>
            </a:pPr>
            <a:r>
              <a:rPr lang="en-GB" sz="2800" b="1" dirty="0">
                <a:solidFill>
                  <a:schemeClr val="tx1">
                    <a:lumMod val="75000"/>
                    <a:lumOff val="25000"/>
                  </a:schemeClr>
                </a:solidFill>
                <a:latin typeface="Rockwell" panose="02060603020205020403" pitchFamily="18" charset="0"/>
              </a:rPr>
              <a:t> the KS2 and KS3 Frameworks </a:t>
            </a:r>
          </a:p>
        </p:txBody>
      </p:sp>
      <p:sp>
        <p:nvSpPr>
          <p:cNvPr id="10" name="Rectangle 9"/>
          <p:cNvSpPr/>
          <p:nvPr/>
        </p:nvSpPr>
        <p:spPr>
          <a:xfrm>
            <a:off x="658303" y="5343809"/>
            <a:ext cx="7806148" cy="954107"/>
          </a:xfrm>
          <a:prstGeom prst="rect">
            <a:avLst/>
          </a:prstGeom>
        </p:spPr>
        <p:txBody>
          <a:bodyPr wrap="square">
            <a:spAutoFit/>
          </a:bodyPr>
          <a:lstStyle/>
          <a:p>
            <a:pPr marL="571500" indent="-571500">
              <a:buFont typeface="Wingdings" pitchFamily="2" charset="2"/>
              <a:buChar char="q"/>
              <a:tabLst>
                <a:tab pos="530225" algn="l"/>
              </a:tabLst>
            </a:pPr>
            <a:r>
              <a:rPr lang="en-GB" sz="2800" b="1" dirty="0" smtClean="0">
                <a:solidFill>
                  <a:schemeClr val="tx1">
                    <a:lumMod val="75000"/>
                    <a:lumOff val="25000"/>
                  </a:schemeClr>
                </a:solidFill>
                <a:latin typeface="Rockwell" panose="02060603020205020403" pitchFamily="18" charset="0"/>
              </a:rPr>
              <a:t>attempting </a:t>
            </a:r>
            <a:r>
              <a:rPr lang="en-GB" sz="2800" b="1" dirty="0">
                <a:solidFill>
                  <a:schemeClr val="tx1">
                    <a:lumMod val="75000"/>
                    <a:lumOff val="25000"/>
                  </a:schemeClr>
                </a:solidFill>
                <a:latin typeface="Rockwell" panose="02060603020205020403" pitchFamily="18" charset="0"/>
              </a:rPr>
              <a:t>to avoid some of the pitfalls of the old NC Levels</a:t>
            </a:r>
          </a:p>
        </p:txBody>
      </p:sp>
      <p:sp>
        <p:nvSpPr>
          <p:cNvPr id="11" name="Rectangle 10"/>
          <p:cNvSpPr/>
          <p:nvPr/>
        </p:nvSpPr>
        <p:spPr>
          <a:xfrm>
            <a:off x="994363" y="1000298"/>
            <a:ext cx="6906250" cy="646331"/>
          </a:xfrm>
          <a:prstGeom prst="rect">
            <a:avLst/>
          </a:prstGeom>
        </p:spPr>
        <p:txBody>
          <a:bodyPr wrap="none">
            <a:spAutoFit/>
          </a:bodyPr>
          <a:lstStyle/>
          <a:p>
            <a:r>
              <a:rPr lang="en-GB" sz="3600" b="1" dirty="0" smtClean="0">
                <a:solidFill>
                  <a:schemeClr val="tx1">
                    <a:lumMod val="75000"/>
                    <a:lumOff val="25000"/>
                  </a:schemeClr>
                </a:solidFill>
                <a:latin typeface="Rockwell" panose="02060603020205020403" pitchFamily="18" charset="0"/>
              </a:rPr>
              <a:t>A new assessment framework</a:t>
            </a:r>
            <a:endParaRPr lang="en-GB" sz="3600" b="1" dirty="0">
              <a:solidFill>
                <a:schemeClr val="tx1">
                  <a:lumMod val="75000"/>
                  <a:lumOff val="25000"/>
                </a:schemeClr>
              </a:solidFill>
              <a:latin typeface="Rockwell" panose="02060603020205020403" pitchFamily="18" charset="0"/>
            </a:endParaRPr>
          </a:p>
        </p:txBody>
      </p:sp>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282052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994363" y="1000298"/>
            <a:ext cx="6906250" cy="646331"/>
          </a:xfrm>
          <a:prstGeom prst="rect">
            <a:avLst/>
          </a:prstGeom>
        </p:spPr>
        <p:txBody>
          <a:bodyPr wrap="none">
            <a:spAutoFit/>
          </a:bodyPr>
          <a:lstStyle/>
          <a:p>
            <a:r>
              <a:rPr lang="en-GB" sz="3600" b="1" dirty="0" smtClean="0">
                <a:solidFill>
                  <a:schemeClr val="tx1">
                    <a:lumMod val="75000"/>
                    <a:lumOff val="25000"/>
                  </a:schemeClr>
                </a:solidFill>
                <a:latin typeface="Rockwell" panose="02060603020205020403" pitchFamily="18" charset="0"/>
              </a:rPr>
              <a:t>A new assessment framework</a:t>
            </a:r>
            <a:endParaRPr lang="en-GB" sz="3600" b="1" dirty="0">
              <a:solidFill>
                <a:schemeClr val="tx1">
                  <a:lumMod val="75000"/>
                  <a:lumOff val="25000"/>
                </a:schemeClr>
              </a:solidFill>
              <a:latin typeface="Rockwell" panose="02060603020205020403" pitchFamily="18" charset="0"/>
            </a:endParaRPr>
          </a:p>
        </p:txBody>
      </p:sp>
      <p:sp>
        <p:nvSpPr>
          <p:cNvPr id="12" name="Rectangle 11"/>
          <p:cNvSpPr/>
          <p:nvPr/>
        </p:nvSpPr>
        <p:spPr>
          <a:xfrm>
            <a:off x="374788" y="1659329"/>
            <a:ext cx="8145399" cy="1384995"/>
          </a:xfrm>
          <a:prstGeom prst="rect">
            <a:avLst/>
          </a:prstGeom>
        </p:spPr>
        <p:txBody>
          <a:bodyPr wrap="square">
            <a:spAutoFit/>
          </a:bodyPr>
          <a:lstStyle/>
          <a:p>
            <a:pPr marL="571500" indent="-571500">
              <a:buFont typeface="Wingdings" pitchFamily="2" charset="2"/>
              <a:buChar char="q"/>
              <a:tabLst>
                <a:tab pos="530225" algn="l"/>
              </a:tabLst>
            </a:pPr>
            <a:r>
              <a:rPr lang="en-GB" sz="2800" b="1" dirty="0">
                <a:solidFill>
                  <a:schemeClr val="tx1">
                    <a:lumMod val="75000"/>
                    <a:lumOff val="25000"/>
                  </a:schemeClr>
                </a:solidFill>
                <a:latin typeface="Rockwell" panose="02060603020205020403" pitchFamily="18" charset="0"/>
              </a:rPr>
              <a:t>provides descriptors of emerging linguistic competence, as evidenced through</a:t>
            </a:r>
          </a:p>
        </p:txBody>
      </p:sp>
      <p:sp>
        <p:nvSpPr>
          <p:cNvPr id="13" name="Rectangle 12"/>
          <p:cNvSpPr/>
          <p:nvPr/>
        </p:nvSpPr>
        <p:spPr>
          <a:xfrm>
            <a:off x="755576" y="3138024"/>
            <a:ext cx="8136904" cy="1815882"/>
          </a:xfrm>
          <a:prstGeom prst="rect">
            <a:avLst/>
          </a:prstGeom>
        </p:spPr>
        <p:txBody>
          <a:bodyPr wrap="square">
            <a:spAutoFit/>
          </a:bodyPr>
          <a:lstStyle/>
          <a:p>
            <a:pPr marL="571500" indent="-571500">
              <a:buFont typeface="Arial" pitchFamily="34" charset="0"/>
              <a:buChar char="•"/>
            </a:pPr>
            <a:r>
              <a:rPr lang="en-GB" sz="2800" b="1" dirty="0">
                <a:solidFill>
                  <a:schemeClr val="tx1">
                    <a:lumMod val="75000"/>
                    <a:lumOff val="25000"/>
                  </a:schemeClr>
                </a:solidFill>
                <a:latin typeface="Rockwell" panose="02060603020205020403" pitchFamily="18" charset="0"/>
              </a:rPr>
              <a:t>performance in each of the </a:t>
            </a:r>
            <a:r>
              <a:rPr lang="en-GB" sz="2800" b="1" u="sng" dirty="0">
                <a:solidFill>
                  <a:schemeClr val="tx1">
                    <a:lumMod val="75000"/>
                    <a:lumOff val="25000"/>
                  </a:schemeClr>
                </a:solidFill>
                <a:latin typeface="Rockwell" panose="02060603020205020403" pitchFamily="18" charset="0"/>
              </a:rPr>
              <a:t>4 skills </a:t>
            </a:r>
          </a:p>
          <a:p>
            <a:pPr marL="571500" indent="-571500">
              <a:buFont typeface="Arial" pitchFamily="34" charset="0"/>
              <a:buChar char="•"/>
            </a:pPr>
            <a:r>
              <a:rPr lang="en-GB" sz="2800" b="1" dirty="0">
                <a:solidFill>
                  <a:schemeClr val="tx1">
                    <a:lumMod val="75000"/>
                    <a:lumOff val="25000"/>
                  </a:schemeClr>
                </a:solidFill>
                <a:latin typeface="Rockwell" panose="02060603020205020403" pitchFamily="18" charset="0"/>
              </a:rPr>
              <a:t>applied use of </a:t>
            </a:r>
            <a:r>
              <a:rPr lang="en-GB" sz="2800" b="1" u="sng" dirty="0">
                <a:solidFill>
                  <a:schemeClr val="tx1">
                    <a:lumMod val="75000"/>
                    <a:lumOff val="25000"/>
                  </a:schemeClr>
                </a:solidFill>
                <a:latin typeface="Rockwell" panose="02060603020205020403" pitchFamily="18" charset="0"/>
              </a:rPr>
              <a:t>grammatical</a:t>
            </a:r>
            <a:r>
              <a:rPr lang="en-GB" sz="2800" b="1" dirty="0">
                <a:solidFill>
                  <a:schemeClr val="tx1">
                    <a:lumMod val="75000"/>
                    <a:lumOff val="25000"/>
                  </a:schemeClr>
                </a:solidFill>
                <a:latin typeface="Rockwell" panose="02060603020205020403" pitchFamily="18" charset="0"/>
              </a:rPr>
              <a:t> structures</a:t>
            </a:r>
          </a:p>
          <a:p>
            <a:pPr marL="571500" indent="-571500">
              <a:buFont typeface="Arial" pitchFamily="34" charset="0"/>
              <a:buChar char="•"/>
            </a:pPr>
            <a:r>
              <a:rPr lang="en-GB" sz="2800" b="1" dirty="0">
                <a:solidFill>
                  <a:schemeClr val="tx1">
                    <a:lumMod val="75000"/>
                    <a:lumOff val="25000"/>
                  </a:schemeClr>
                </a:solidFill>
                <a:latin typeface="Rockwell" panose="02060603020205020403" pitchFamily="18" charset="0"/>
              </a:rPr>
              <a:t>supporting </a:t>
            </a:r>
            <a:r>
              <a:rPr lang="en-GB" sz="2800" b="1" u="sng" dirty="0">
                <a:solidFill>
                  <a:schemeClr val="tx1">
                    <a:lumMod val="75000"/>
                    <a:lumOff val="25000"/>
                  </a:schemeClr>
                </a:solidFill>
                <a:latin typeface="Rockwell" panose="02060603020205020403" pitchFamily="18" charset="0"/>
              </a:rPr>
              <a:t>vocabulary</a:t>
            </a:r>
            <a:r>
              <a:rPr lang="en-GB" sz="2800" b="1" dirty="0">
                <a:solidFill>
                  <a:schemeClr val="tx1">
                    <a:lumMod val="75000"/>
                    <a:lumOff val="25000"/>
                  </a:schemeClr>
                </a:solidFill>
                <a:latin typeface="Rockwell" panose="02060603020205020403" pitchFamily="18" charset="0"/>
              </a:rPr>
              <a:t> strand which describes a repertoire of knowledge </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310327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520502" y="1424418"/>
            <a:ext cx="8064896" cy="4832092"/>
          </a:xfrm>
          <a:prstGeom prst="rect">
            <a:avLst/>
          </a:prstGeom>
        </p:spPr>
        <p:txBody>
          <a:bodyPr wrap="square">
            <a:spAutoFit/>
          </a:bodyPr>
          <a:lstStyle/>
          <a:p>
            <a:pPr algn="just"/>
            <a:r>
              <a:rPr lang="en-GB" sz="2800" b="1" i="1" dirty="0">
                <a:solidFill>
                  <a:schemeClr val="tx1">
                    <a:lumMod val="75000"/>
                    <a:lumOff val="25000"/>
                  </a:schemeClr>
                </a:solidFill>
                <a:latin typeface="Rockwell" panose="02060603020205020403" pitchFamily="18" charset="0"/>
              </a:rPr>
              <a:t>One thing I have tried to avoid is providing descriptors that can be reduced to a list of ‘things to do to reach the next level’.  </a:t>
            </a:r>
          </a:p>
          <a:p>
            <a:pPr algn="just"/>
            <a:r>
              <a:rPr lang="en-GB" sz="2800" b="1" i="1" dirty="0">
                <a:solidFill>
                  <a:schemeClr val="tx1">
                    <a:lumMod val="75000"/>
                    <a:lumOff val="25000"/>
                  </a:schemeClr>
                </a:solidFill>
                <a:latin typeface="Rockwell" panose="02060603020205020403" pitchFamily="18" charset="0"/>
              </a:rPr>
              <a:t>There is a fine line between description and prescription.  </a:t>
            </a:r>
          </a:p>
          <a:p>
            <a:pPr algn="just"/>
            <a:r>
              <a:rPr lang="en-GB" sz="2800" b="1" i="1" dirty="0">
                <a:solidFill>
                  <a:schemeClr val="tx1">
                    <a:lumMod val="75000"/>
                    <a:lumOff val="25000"/>
                  </a:schemeClr>
                </a:solidFill>
                <a:latin typeface="Rockwell" panose="02060603020205020403" pitchFamily="18" charset="0"/>
              </a:rPr>
              <a:t>That is not to say that teachers and learners should not look at the descriptors for the next step to help inform their target-setting, but that the descriptors do not provide an itemised checklist of things learners need to ‘do’ to move up to the next level.</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3311779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348184" y="2073499"/>
            <a:ext cx="8350337" cy="584775"/>
          </a:xfrm>
          <a:prstGeom prst="rect">
            <a:avLst/>
          </a:prstGeom>
        </p:spPr>
        <p:txBody>
          <a:bodyPr wrap="square">
            <a:spAutoFit/>
          </a:bodyPr>
          <a:lstStyle/>
          <a:p>
            <a:pPr marL="571500" indent="-571500">
              <a:buFont typeface="Arial" pitchFamily="34" charset="0"/>
              <a:buChar char="•"/>
            </a:pPr>
            <a:r>
              <a:rPr lang="en-GB" sz="3200" b="1" dirty="0">
                <a:solidFill>
                  <a:schemeClr val="tx1">
                    <a:lumMod val="75000"/>
                    <a:lumOff val="25000"/>
                  </a:schemeClr>
                </a:solidFill>
                <a:latin typeface="Rockwell" panose="02060603020205020403" pitchFamily="18" charset="0"/>
              </a:rPr>
              <a:t>10 language learning steps</a:t>
            </a:r>
            <a:endParaRPr lang="en-GB" sz="3200" dirty="0">
              <a:solidFill>
                <a:schemeClr val="tx1">
                  <a:lumMod val="75000"/>
                  <a:lumOff val="25000"/>
                </a:schemeClr>
              </a:solidFill>
              <a:latin typeface="Rockwell" panose="02060603020205020403" pitchFamily="18" charset="0"/>
            </a:endParaRPr>
          </a:p>
        </p:txBody>
      </p:sp>
      <p:sp>
        <p:nvSpPr>
          <p:cNvPr id="8" name="Rectangle 7"/>
          <p:cNvSpPr/>
          <p:nvPr/>
        </p:nvSpPr>
        <p:spPr>
          <a:xfrm>
            <a:off x="216781" y="1154168"/>
            <a:ext cx="4482124" cy="584775"/>
          </a:xfrm>
          <a:prstGeom prst="rect">
            <a:avLst/>
          </a:prstGeom>
        </p:spPr>
        <p:txBody>
          <a:bodyPr wrap="none">
            <a:spAutoFit/>
          </a:bodyPr>
          <a:lstStyle/>
          <a:p>
            <a:r>
              <a:rPr lang="en-GB" sz="3200" b="1" dirty="0">
                <a:solidFill>
                  <a:schemeClr val="tx1">
                    <a:lumMod val="75000"/>
                    <a:lumOff val="25000"/>
                  </a:schemeClr>
                </a:solidFill>
                <a:latin typeface="Rockwell" panose="02060603020205020403" pitchFamily="18" charset="0"/>
              </a:rPr>
              <a:t>Framework structure</a:t>
            </a:r>
            <a:endParaRPr lang="en-GB" sz="3200" dirty="0">
              <a:solidFill>
                <a:schemeClr val="tx1">
                  <a:lumMod val="75000"/>
                  <a:lumOff val="25000"/>
                </a:schemeClr>
              </a:solidFill>
              <a:latin typeface="Rockwell" panose="02060603020205020403" pitchFamily="18" charset="0"/>
            </a:endParaRPr>
          </a:p>
        </p:txBody>
      </p:sp>
      <p:sp>
        <p:nvSpPr>
          <p:cNvPr id="9" name="Rectangle 8"/>
          <p:cNvSpPr/>
          <p:nvPr/>
        </p:nvSpPr>
        <p:spPr>
          <a:xfrm>
            <a:off x="323528" y="2793097"/>
            <a:ext cx="8638370" cy="1077218"/>
          </a:xfrm>
          <a:prstGeom prst="rect">
            <a:avLst/>
          </a:prstGeom>
        </p:spPr>
        <p:txBody>
          <a:bodyPr wrap="square">
            <a:spAutoFit/>
          </a:bodyPr>
          <a:lstStyle/>
          <a:p>
            <a:pPr marL="571500" indent="-571500">
              <a:buFont typeface="Arial" pitchFamily="34" charset="0"/>
              <a:buChar char="•"/>
            </a:pPr>
            <a:r>
              <a:rPr lang="en-GB" sz="3200" b="1" dirty="0">
                <a:solidFill>
                  <a:schemeClr val="tx1">
                    <a:lumMod val="75000"/>
                    <a:lumOff val="25000"/>
                  </a:schemeClr>
                </a:solidFill>
                <a:latin typeface="Rockwell" panose="02060603020205020403" pitchFamily="18" charset="0"/>
              </a:rPr>
              <a:t>Spaced out </a:t>
            </a:r>
            <a:r>
              <a:rPr lang="en-GB" sz="3200" b="1" dirty="0" smtClean="0">
                <a:solidFill>
                  <a:schemeClr val="tx1">
                    <a:lumMod val="75000"/>
                    <a:lumOff val="25000"/>
                  </a:schemeClr>
                </a:solidFill>
                <a:latin typeface="Rockwell" panose="02060603020205020403" pitchFamily="18" charset="0"/>
              </a:rPr>
              <a:t>over the 7 years of KS2 </a:t>
            </a:r>
            <a:r>
              <a:rPr lang="en-GB" sz="3200" b="1" dirty="0">
                <a:solidFill>
                  <a:schemeClr val="tx1">
                    <a:lumMod val="75000"/>
                    <a:lumOff val="25000"/>
                  </a:schemeClr>
                </a:solidFill>
                <a:latin typeface="Rockwell" panose="02060603020205020403" pitchFamily="18" charset="0"/>
              </a:rPr>
              <a:t>and KS3</a:t>
            </a:r>
            <a:endParaRPr lang="en-GB" sz="3200" dirty="0">
              <a:solidFill>
                <a:schemeClr val="tx1">
                  <a:lumMod val="75000"/>
                  <a:lumOff val="25000"/>
                </a:schemeClr>
              </a:solidFill>
              <a:latin typeface="Rockwell" panose="02060603020205020403"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650473173"/>
              </p:ext>
            </p:extLst>
          </p:nvPr>
        </p:nvGraphicFramePr>
        <p:xfrm>
          <a:off x="216781" y="3933056"/>
          <a:ext cx="8676457" cy="1761110"/>
        </p:xfrm>
        <a:graphic>
          <a:graphicData uri="http://schemas.openxmlformats.org/drawingml/2006/table">
            <a:tbl>
              <a:tblPr firstRow="1" firstCol="1" bandRow="1">
                <a:tableStyleId>{5C22544A-7EE6-4342-B048-85BDC9FD1C3A}</a:tableStyleId>
              </a:tblPr>
              <a:tblGrid>
                <a:gridCol w="1787981"/>
                <a:gridCol w="864096"/>
                <a:gridCol w="864096"/>
                <a:gridCol w="936104"/>
                <a:gridCol w="1271976"/>
                <a:gridCol w="984068"/>
                <a:gridCol w="984068"/>
                <a:gridCol w="984068"/>
              </a:tblGrid>
              <a:tr h="200025">
                <a:tc>
                  <a:txBody>
                    <a:bodyPr/>
                    <a:lstStyle/>
                    <a:p>
                      <a:pPr algn="ctr">
                        <a:lnSpc>
                          <a:spcPct val="107000"/>
                        </a:lnSpc>
                        <a:spcAft>
                          <a:spcPts val="0"/>
                        </a:spcAft>
                      </a:pPr>
                      <a:r>
                        <a:rPr lang="en-GB" sz="3600" dirty="0">
                          <a:effectLst/>
                          <a:latin typeface="Rockwell" panose="02060603020205020403" pitchFamily="18" charset="0"/>
                        </a:rPr>
                        <a:t>Year</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3</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4</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5</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6</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7</a:t>
                      </a:r>
                      <a:endParaRPr lang="en-GB" sz="3200" dirty="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8</a:t>
                      </a:r>
                      <a:endParaRPr lang="en-GB" sz="3200">
                        <a:effectLst/>
                        <a:latin typeface="Rockwell" panose="02060603020205020403" pitchFamily="18" charset="0"/>
                        <a:ea typeface="Calibri"/>
                        <a:cs typeface="Times New Roman"/>
                      </a:endParaRPr>
                    </a:p>
                  </a:txBody>
                  <a:tcPr marL="68580" marR="68580" marT="0" marB="0" anchor="b">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9</a:t>
                      </a:r>
                      <a:endParaRPr lang="en-GB" sz="3200">
                        <a:effectLst/>
                        <a:latin typeface="Rockwell" panose="02060603020205020403" pitchFamily="18" charset="0"/>
                        <a:ea typeface="Calibri"/>
                        <a:cs typeface="Times New Roman"/>
                      </a:endParaRPr>
                    </a:p>
                  </a:txBody>
                  <a:tcPr marL="68580" marR="68580" marT="0" marB="0" anchor="b">
                    <a:solidFill>
                      <a:srgbClr val="00B0F0"/>
                    </a:solidFill>
                  </a:tcPr>
                </a:tc>
              </a:tr>
              <a:tr h="200025">
                <a:tc>
                  <a:txBody>
                    <a:bodyPr/>
                    <a:lstStyle/>
                    <a:p>
                      <a:pPr algn="ctr">
                        <a:lnSpc>
                          <a:spcPct val="107000"/>
                        </a:lnSpc>
                        <a:spcAft>
                          <a:spcPts val="0"/>
                        </a:spcAft>
                      </a:pPr>
                      <a:r>
                        <a:rPr lang="en-GB" sz="2400">
                          <a:effectLst/>
                          <a:latin typeface="Rockwell" panose="02060603020205020403" pitchFamily="18" charset="0"/>
                        </a:rPr>
                        <a:t>Steps range KS2 &amp; KS3</a:t>
                      </a:r>
                      <a:endParaRPr lang="en-GB" sz="20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1-2</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1-3</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2-4</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smtClean="0">
                          <a:effectLst/>
                          <a:latin typeface="Rockwell" panose="02060603020205020403" pitchFamily="18" charset="0"/>
                        </a:rPr>
                        <a:t>2-4</a:t>
                      </a:r>
                      <a:r>
                        <a:rPr lang="en-GB" sz="2400" dirty="0" smtClean="0">
                          <a:effectLst/>
                          <a:latin typeface="Rockwell" panose="02060603020205020403" pitchFamily="18" charset="0"/>
                        </a:rPr>
                        <a:t>(+)</a:t>
                      </a:r>
                      <a:endParaRPr lang="en-GB" sz="20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3-6</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5-8</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200" dirty="0">
                          <a:effectLst/>
                          <a:latin typeface="Rockwell" panose="02060603020205020403" pitchFamily="18" charset="0"/>
                        </a:rPr>
                        <a:t>6-10</a:t>
                      </a:r>
                      <a:endParaRPr lang="en-GB" sz="2800" dirty="0">
                        <a:effectLst/>
                        <a:latin typeface="Rockwell" panose="02060603020205020403" pitchFamily="18" charset="0"/>
                        <a:ea typeface="Calibri"/>
                        <a:cs typeface="Times New Roman"/>
                      </a:endParaRPr>
                    </a:p>
                  </a:txBody>
                  <a:tcPr marL="68580" marR="68580" marT="0" marB="0" anchor="ctr">
                    <a:solidFill>
                      <a:srgbClr val="00B0F0"/>
                    </a:solidFill>
                  </a:tcPr>
                </a:tc>
              </a:tr>
            </a:tbl>
          </a:graphicData>
        </a:graphic>
      </p:graphicFrame>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322866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420424" y="1222376"/>
            <a:ext cx="8280920" cy="2431435"/>
          </a:xfrm>
          <a:prstGeom prst="rect">
            <a:avLst/>
          </a:prstGeom>
        </p:spPr>
        <p:txBody>
          <a:bodyPr wrap="square">
            <a:spAutoFit/>
          </a:bodyPr>
          <a:lstStyle/>
          <a:p>
            <a:r>
              <a:rPr lang="en-GB" sz="4000" b="1" dirty="0">
                <a:solidFill>
                  <a:schemeClr val="tx1">
                    <a:lumMod val="75000"/>
                    <a:lumOff val="25000"/>
                  </a:schemeClr>
                </a:solidFill>
                <a:latin typeface="Rockwell" panose="02060603020205020403" pitchFamily="18" charset="0"/>
              </a:rPr>
              <a:t>Expected Grades at GCSE </a:t>
            </a:r>
          </a:p>
          <a:p>
            <a:r>
              <a:rPr lang="en-GB" sz="3600" dirty="0">
                <a:solidFill>
                  <a:schemeClr val="tx1">
                    <a:lumMod val="75000"/>
                    <a:lumOff val="25000"/>
                  </a:schemeClr>
                </a:solidFill>
                <a:latin typeface="Rockwell" panose="02060603020205020403" pitchFamily="18" charset="0"/>
              </a:rPr>
              <a:t>Predicted range of future performance in the new GCSE exams </a:t>
            </a:r>
            <a:r>
              <a:rPr lang="en-GB" sz="2800" dirty="0">
                <a:solidFill>
                  <a:schemeClr val="tx1">
                    <a:lumMod val="75000"/>
                    <a:lumOff val="25000"/>
                  </a:schemeClr>
                </a:solidFill>
                <a:latin typeface="Rockwell" panose="02060603020205020403" pitchFamily="18" charset="0"/>
              </a:rPr>
              <a:t>(first teaching September 2016 to current </a:t>
            </a:r>
            <a:r>
              <a:rPr lang="en-GB" sz="2800" dirty="0" smtClean="0">
                <a:solidFill>
                  <a:schemeClr val="tx1">
                    <a:lumMod val="75000"/>
                    <a:lumOff val="25000"/>
                  </a:schemeClr>
                </a:solidFill>
                <a:latin typeface="Rockwell" panose="02060603020205020403" pitchFamily="18" charset="0"/>
              </a:rPr>
              <a:t>Y9)</a:t>
            </a:r>
            <a:r>
              <a:rPr lang="en-GB" sz="3600" dirty="0" smtClean="0">
                <a:solidFill>
                  <a:schemeClr val="tx1">
                    <a:lumMod val="75000"/>
                    <a:lumOff val="25000"/>
                  </a:schemeClr>
                </a:solidFill>
                <a:latin typeface="Rockwell" panose="02060603020205020403" pitchFamily="18" charset="0"/>
              </a:rPr>
              <a:t>.  </a:t>
            </a:r>
            <a:endParaRPr lang="en-GB" sz="3600" dirty="0">
              <a:solidFill>
                <a:schemeClr val="tx1">
                  <a:lumMod val="75000"/>
                  <a:lumOff val="25000"/>
                </a:schemeClr>
              </a:solidFill>
              <a:latin typeface="Rockwell" panose="02060603020205020403"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98731819"/>
              </p:ext>
            </p:extLst>
          </p:nvPr>
        </p:nvGraphicFramePr>
        <p:xfrm>
          <a:off x="240405" y="3924611"/>
          <a:ext cx="8640958" cy="2022031"/>
        </p:xfrm>
        <a:graphic>
          <a:graphicData uri="http://schemas.openxmlformats.org/drawingml/2006/table">
            <a:tbl>
              <a:tblPr firstRow="1" firstCol="1" bandRow="1">
                <a:tableStyleId>{5C22544A-7EE6-4342-B048-85BDC9FD1C3A}</a:tableStyleId>
              </a:tblPr>
              <a:tblGrid>
                <a:gridCol w="3141423"/>
                <a:gridCol w="1099907"/>
                <a:gridCol w="1099907"/>
                <a:gridCol w="1099907"/>
                <a:gridCol w="1099907"/>
                <a:gridCol w="1099907"/>
              </a:tblGrid>
              <a:tr h="245745">
                <a:tc>
                  <a:txBody>
                    <a:bodyPr/>
                    <a:lstStyle/>
                    <a:p>
                      <a:pPr algn="ctr">
                        <a:lnSpc>
                          <a:spcPct val="107000"/>
                        </a:lnSpc>
                        <a:spcAft>
                          <a:spcPts val="0"/>
                        </a:spcAft>
                      </a:pPr>
                      <a:r>
                        <a:rPr lang="en-GB" sz="3600" dirty="0">
                          <a:effectLst/>
                          <a:latin typeface="Rockwell" panose="02060603020205020403" pitchFamily="18" charset="0"/>
                        </a:rPr>
                        <a:t>Year 9 Step</a:t>
                      </a:r>
                      <a:endParaRPr lang="en-GB" sz="32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6</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7</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8</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9</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10</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r>
              <a:tr h="245745">
                <a:tc>
                  <a:txBody>
                    <a:bodyPr/>
                    <a:lstStyle/>
                    <a:p>
                      <a:pPr algn="ctr">
                        <a:lnSpc>
                          <a:spcPct val="107000"/>
                        </a:lnSpc>
                        <a:spcAft>
                          <a:spcPts val="0"/>
                        </a:spcAft>
                      </a:pPr>
                      <a:r>
                        <a:rPr lang="en-GB" sz="4000" dirty="0">
                          <a:solidFill>
                            <a:schemeClr val="bg1"/>
                          </a:solidFill>
                          <a:effectLst/>
                          <a:latin typeface="Rockwell" panose="02060603020205020403" pitchFamily="18" charset="0"/>
                        </a:rPr>
                        <a:t>new GCSE </a:t>
                      </a:r>
                      <a:endParaRPr lang="en-GB" sz="4000" dirty="0" smtClean="0">
                        <a:solidFill>
                          <a:schemeClr val="bg1"/>
                        </a:solidFill>
                        <a:effectLst/>
                        <a:latin typeface="Rockwell" panose="02060603020205020403" pitchFamily="18" charset="0"/>
                      </a:endParaRPr>
                    </a:p>
                    <a:p>
                      <a:pPr algn="ctr">
                        <a:lnSpc>
                          <a:spcPct val="107000"/>
                        </a:lnSpc>
                        <a:spcAft>
                          <a:spcPts val="0"/>
                        </a:spcAft>
                      </a:pPr>
                      <a:r>
                        <a:rPr lang="en-GB" sz="2400" dirty="0" smtClean="0">
                          <a:effectLst/>
                          <a:latin typeface="Rockwell" panose="02060603020205020403" pitchFamily="18" charset="0"/>
                        </a:rPr>
                        <a:t>predicted </a:t>
                      </a:r>
                      <a:r>
                        <a:rPr lang="en-GB" sz="2400" dirty="0">
                          <a:effectLst/>
                          <a:latin typeface="Rockwell" panose="02060603020205020403" pitchFamily="18" charset="0"/>
                        </a:rPr>
                        <a:t>grade range</a:t>
                      </a:r>
                      <a:endParaRPr lang="en-GB" sz="2000" dirty="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1-4</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4-6</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6-8</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a:effectLst/>
                          <a:latin typeface="Rockwell" panose="02060603020205020403" pitchFamily="18" charset="0"/>
                        </a:rPr>
                        <a:t>7-9</a:t>
                      </a:r>
                      <a:endParaRPr lang="en-GB" sz="3200">
                        <a:effectLst/>
                        <a:latin typeface="Rockwell" panose="02060603020205020403" pitchFamily="18" charset="0"/>
                        <a:ea typeface="Calibri"/>
                        <a:cs typeface="Times New Roman"/>
                      </a:endParaRPr>
                    </a:p>
                  </a:txBody>
                  <a:tcPr marL="68580" marR="68580" marT="0" marB="0" anchor="ctr">
                    <a:solidFill>
                      <a:srgbClr val="00B0F0"/>
                    </a:solidFill>
                  </a:tcPr>
                </a:tc>
                <a:tc>
                  <a:txBody>
                    <a:bodyPr/>
                    <a:lstStyle/>
                    <a:p>
                      <a:pPr algn="ctr">
                        <a:lnSpc>
                          <a:spcPct val="107000"/>
                        </a:lnSpc>
                        <a:spcAft>
                          <a:spcPts val="0"/>
                        </a:spcAft>
                      </a:pPr>
                      <a:r>
                        <a:rPr lang="en-GB" sz="3600" dirty="0">
                          <a:effectLst/>
                          <a:latin typeface="Rockwell" panose="02060603020205020403" pitchFamily="18" charset="0"/>
                        </a:rPr>
                        <a:t>8-9</a:t>
                      </a:r>
                      <a:endParaRPr lang="en-GB" sz="3200" dirty="0">
                        <a:effectLst/>
                        <a:latin typeface="Rockwell" panose="02060603020205020403" pitchFamily="18" charset="0"/>
                        <a:ea typeface="Calibri"/>
                        <a:cs typeface="Times New Roman"/>
                      </a:endParaRPr>
                    </a:p>
                  </a:txBody>
                  <a:tcPr marL="68580" marR="68580" marT="0" marB="0" anchor="ctr">
                    <a:solidFill>
                      <a:srgbClr val="00B0F0"/>
                    </a:solidFill>
                  </a:tcPr>
                </a:tc>
              </a:tr>
            </a:tbl>
          </a:graphicData>
        </a:graphic>
      </p:graphicFrame>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34908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26638"/>
            <a:ext cx="9015512" cy="6178072"/>
          </a:xfrm>
          <a:prstGeom prst="rect">
            <a:avLst/>
          </a:prstGeom>
        </p:spPr>
      </p:pic>
    </p:spTree>
    <p:extLst>
      <p:ext uri="{BB962C8B-B14F-4D97-AF65-F5344CB8AC3E}">
        <p14:creationId xmlns:p14="http://schemas.microsoft.com/office/powerpoint/2010/main" val="617548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Speaking</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black"/>
                </a:solidFill>
              </a:rPr>
              <a:t>ask and answer simple questions on the current </a:t>
            </a:r>
            <a:r>
              <a:rPr lang="en-GB" sz="2000" dirty="0" smtClean="0">
                <a:solidFill>
                  <a:prstClr val="black"/>
                </a:solidFill>
              </a:rPr>
              <a:t>topic and for classroom talk, producing short phrases, including opinions, from memory, with good pronunciation.</a:t>
            </a:r>
            <a:endParaRPr lang="en-GB" sz="20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a:solidFill>
                  <a:prstClr val="black"/>
                </a:solidFill>
              </a:rPr>
              <a:t>ask and answer simple questions on a few </a:t>
            </a:r>
            <a:r>
              <a:rPr lang="en-GB" sz="1800" dirty="0" smtClean="0">
                <a:solidFill>
                  <a:prstClr val="black"/>
                </a:solidFill>
              </a:rPr>
              <a:t>familiar </a:t>
            </a:r>
            <a:r>
              <a:rPr lang="en-GB" sz="1800" dirty="0">
                <a:solidFill>
                  <a:prstClr val="black"/>
                </a:solidFill>
              </a:rPr>
              <a:t>topics and in classroom talk, giving opinions, using simple phrases and sentences independently, with good pronunciation, expressing opinions and responding to those of others.</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100" dirty="0">
                <a:solidFill>
                  <a:prstClr val="black"/>
                </a:solidFill>
              </a:rPr>
              <a:t>ask and answer an increasing range of questions in topic-based and classroom interaction, adapting familiar questions, and can give information </a:t>
            </a:r>
            <a:r>
              <a:rPr lang="en-GB" sz="2100" dirty="0" smtClean="0">
                <a:solidFill>
                  <a:prstClr val="black"/>
                </a:solidFill>
              </a:rPr>
              <a:t>confidently </a:t>
            </a:r>
            <a:r>
              <a:rPr lang="en-GB" sz="2100" dirty="0">
                <a:solidFill>
                  <a:prstClr val="black"/>
                </a:solidFill>
              </a:rPr>
              <a:t>from two-three recent topics. </a:t>
            </a:r>
            <a:endParaRPr lang="en-GB" sz="21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300" dirty="0">
                <a:solidFill>
                  <a:prstClr val="black"/>
                </a:solidFill>
                <a:cs typeface="Segoe UI" panose="020B0502040204020203" pitchFamily="34" charset="0"/>
              </a:rPr>
              <a:t>i</a:t>
            </a:r>
            <a:r>
              <a:rPr lang="en-GB" sz="2300" dirty="0" smtClean="0">
                <a:solidFill>
                  <a:prstClr val="black"/>
                </a:solidFill>
                <a:cs typeface="Segoe UI" panose="020B0502040204020203" pitchFamily="34" charset="0"/>
              </a:rPr>
              <a:t>nteract across three-four topics and in classroom talk, adapting and re-combining pre-learnt language to produce spontaneous exchanges, including forming some questions, with some pauses for thinking.</a:t>
            </a:r>
            <a:endParaRPr lang="en-GB" sz="23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79512" y="1720269"/>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23" y="643892"/>
            <a:ext cx="1876425" cy="1828800"/>
          </a:xfrm>
          <a:prstGeom prst="rect">
            <a:avLst/>
          </a:prstGeom>
        </p:spPr>
      </p:pic>
    </p:spTree>
    <p:extLst>
      <p:ext uri="{BB962C8B-B14F-4D97-AF65-F5344CB8AC3E}">
        <p14:creationId xmlns:p14="http://schemas.microsoft.com/office/powerpoint/2010/main" val="2392136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Speaking</a:t>
            </a:r>
          </a:p>
        </p:txBody>
      </p:sp>
      <p:sp>
        <p:nvSpPr>
          <p:cNvPr id="8" name="Subtitle 2"/>
          <p:cNvSpPr txBox="1">
            <a:spLocks/>
          </p:cNvSpPr>
          <p:nvPr/>
        </p:nvSpPr>
        <p:spPr>
          <a:xfrm>
            <a:off x="134035" y="3933056"/>
            <a:ext cx="2160240" cy="2816393"/>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rPr>
              <a:t>ask and answer an increasing range of questions in topic-based and classroom interaction, adapting familiar questions, and can give information confidently from two-three recent topics. </a:t>
            </a:r>
            <a:endParaRPr lang="en-GB" sz="17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cs typeface="Segoe UI" panose="020B0502040204020203" pitchFamily="34" charset="0"/>
              </a:rPr>
              <a:t>interact across three-four topics and in classroom talk, adapting and re-combining pre-learnt language to produce spontaneous exchanges, including forming some questions, with some pauses for thinking.</a:t>
            </a:r>
          </a:p>
        </p:txBody>
      </p:sp>
      <p:sp>
        <p:nvSpPr>
          <p:cNvPr id="12" name="Horizontal Scroll 11"/>
          <p:cNvSpPr/>
          <p:nvPr/>
        </p:nvSpPr>
        <p:spPr>
          <a:xfrm>
            <a:off x="422067" y="3212976"/>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21566" y="2402495"/>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rPr>
              <a:t>interact confidently within </a:t>
            </a:r>
            <a:r>
              <a:rPr lang="en-GB" sz="2000" dirty="0" smtClean="0">
                <a:solidFill>
                  <a:prstClr val="black"/>
                </a:solidFill>
              </a:rPr>
              <a:t>familiar topics and in classroom talk, asking questions independently, and can express information in more than one time frame, without reference to notes, with some hesitation and/or inaccuracy.</a:t>
            </a:r>
            <a:endParaRPr lang="en-GB" sz="20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take part in multi-exchange conversations on familiar topics, including those covered in previous years, constructing questions </a:t>
            </a:r>
            <a:r>
              <a:rPr lang="en-GB" sz="2000" dirty="0" smtClean="0">
                <a:solidFill>
                  <a:prstClr val="white"/>
                </a:solidFill>
              </a:rPr>
              <a:t>independently and using a variety of structures, with more frequent pauses with less predictable interactions.</a:t>
            </a:r>
            <a:endParaRPr lang="en-GB" sz="20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830" y="1042784"/>
            <a:ext cx="1876425" cy="1828800"/>
          </a:xfrm>
          <a:prstGeom prst="rect">
            <a:avLst/>
          </a:prstGeom>
        </p:spPr>
      </p:pic>
    </p:spTree>
    <p:extLst>
      <p:ext uri="{BB962C8B-B14F-4D97-AF65-F5344CB8AC3E}">
        <p14:creationId xmlns:p14="http://schemas.microsoft.com/office/powerpoint/2010/main" val="1236227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b="1" dirty="0" smtClean="0">
                <a:solidFill>
                  <a:schemeClr val="tx1">
                    <a:lumMod val="85000"/>
                    <a:lumOff val="15000"/>
                  </a:schemeClr>
                </a:solidFill>
                <a:latin typeface="MV Boli" panose="02000500030200090000" pitchFamily="2" charset="0"/>
                <a:cs typeface="MV Boli" panose="02000500030200090000" pitchFamily="2" charset="0"/>
              </a:rPr>
              <a:t>No more levels…</a:t>
            </a:r>
            <a:endParaRPr lang="en-GB" b="1" dirty="0">
              <a:solidFill>
                <a:schemeClr val="tx1">
                  <a:lumMod val="85000"/>
                  <a:lumOff val="15000"/>
                </a:schemeClr>
              </a:solidFill>
              <a:latin typeface="MV Boli" panose="02000500030200090000" pitchFamily="2" charset="0"/>
              <a:cs typeface="MV Boli" panose="02000500030200090000" pitchFamily="2" charset="0"/>
            </a:endParaRPr>
          </a:p>
        </p:txBody>
      </p:sp>
      <p:sp>
        <p:nvSpPr>
          <p:cNvPr id="8" name="Content Placeholder 2"/>
          <p:cNvSpPr txBox="1">
            <a:spLocks/>
          </p:cNvSpPr>
          <p:nvPr/>
        </p:nvSpPr>
        <p:spPr>
          <a:xfrm>
            <a:off x="628650" y="2148354"/>
            <a:ext cx="7886700" cy="435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3200" dirty="0" smtClean="0">
                <a:solidFill>
                  <a:schemeClr val="tx1">
                    <a:lumMod val="85000"/>
                    <a:lumOff val="15000"/>
                  </a:schemeClr>
                </a:solidFill>
                <a:latin typeface="Rockwell" panose="02060603020205020403" pitchFamily="18" charset="0"/>
                <a:cs typeface="Arial" panose="020B0604020202020204" pitchFamily="34" charset="0"/>
              </a:rPr>
              <a:t>In May 2013, the Secretary of State announced: ‘as part of our reforms to the national curriculum, </a:t>
            </a:r>
            <a:r>
              <a:rPr lang="en-GB" sz="3200" b="1" dirty="0" smtClean="0">
                <a:solidFill>
                  <a:schemeClr val="tx1">
                    <a:lumMod val="85000"/>
                    <a:lumOff val="15000"/>
                  </a:schemeClr>
                </a:solidFill>
                <a:latin typeface="Rockwell" panose="02060603020205020403" pitchFamily="18" charset="0"/>
                <a:cs typeface="Arial" panose="020B0604020202020204" pitchFamily="34" charset="0"/>
              </a:rPr>
              <a:t>the current system of ‘levels’ used to report children’s attainment and progress will be removed</a:t>
            </a:r>
            <a:r>
              <a:rPr lang="en-GB" sz="3200" dirty="0" smtClean="0">
                <a:solidFill>
                  <a:schemeClr val="tx1">
                    <a:lumMod val="85000"/>
                    <a:lumOff val="15000"/>
                  </a:schemeClr>
                </a:solidFill>
                <a:latin typeface="Rockwell" panose="02060603020205020403" pitchFamily="18" charset="0"/>
                <a:cs typeface="Arial" panose="020B0604020202020204" pitchFamily="34" charset="0"/>
              </a:rPr>
              <a:t>. It will not be replaced.’</a:t>
            </a:r>
            <a:endParaRPr lang="en-GB" sz="3200" dirty="0">
              <a:solidFill>
                <a:schemeClr val="tx1">
                  <a:lumMod val="85000"/>
                  <a:lumOff val="15000"/>
                </a:schemeClr>
              </a:solidFill>
              <a:latin typeface="Rockwell" panose="02060603020205020403" pitchFamily="18" charset="0"/>
              <a:cs typeface="Arial" panose="020B0604020202020204" pitchFamily="34"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890" y="161943"/>
            <a:ext cx="1758713" cy="1246106"/>
          </a:xfrm>
          <a:prstGeom prst="rect">
            <a:avLst/>
          </a:prstGeom>
        </p:spPr>
      </p:pic>
      <p:sp>
        <p:nvSpPr>
          <p:cNvPr id="2" name="TextBox 1"/>
          <p:cNvSpPr txBox="1"/>
          <p:nvPr/>
        </p:nvSpPr>
        <p:spPr>
          <a:xfrm>
            <a:off x="2675164" y="350022"/>
            <a:ext cx="3755571" cy="584775"/>
          </a:xfrm>
          <a:prstGeom prst="rect">
            <a:avLst/>
          </a:prstGeom>
          <a:solidFill>
            <a:srgbClr val="00B0F0"/>
          </a:solidFill>
        </p:spPr>
        <p:txBody>
          <a:bodyPr wrap="square" rtlCol="0">
            <a:spAutoFit/>
          </a:bodyPr>
          <a:lstStyle/>
          <a:p>
            <a:pPr algn="ctr"/>
            <a:r>
              <a:rPr lang="en-GB" sz="3200" b="1" dirty="0" smtClean="0">
                <a:latin typeface="Rockwell" panose="02060603020205020403" pitchFamily="18" charset="0"/>
              </a:rPr>
              <a:t>Assessment</a:t>
            </a:r>
            <a:endParaRPr lang="en-GB" sz="3200" b="1" dirty="0">
              <a:latin typeface="Rockwell" panose="02060603020205020403" pitchFamily="18" charset="0"/>
            </a:endParaRPr>
          </a:p>
        </p:txBody>
      </p:sp>
    </p:spTree>
    <p:extLst>
      <p:ext uri="{BB962C8B-B14F-4D97-AF65-F5344CB8AC3E}">
        <p14:creationId xmlns:p14="http://schemas.microsoft.com/office/powerpoint/2010/main" val="1309753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924944"/>
            <a:ext cx="1673200" cy="3791115"/>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50" dirty="0">
                <a:solidFill>
                  <a:prstClr val="black"/>
                </a:solidFill>
                <a:cs typeface="Segoe UI" panose="020B0502040204020203" pitchFamily="34" charset="0"/>
              </a:rPr>
              <a:t>interact across three-four topics and in classroom talk, adapting and re-combining pre-learnt language to produce spontaneous exchanges, including forming some questions, with some pauses for thinking.</a:t>
            </a:r>
          </a:p>
        </p:txBody>
      </p:sp>
      <p:sp>
        <p:nvSpPr>
          <p:cNvPr id="13" name="Horizontal Scroll 12"/>
          <p:cNvSpPr/>
          <p:nvPr/>
        </p:nvSpPr>
        <p:spPr>
          <a:xfrm>
            <a:off x="396989" y="2263809"/>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2038" y="1493416"/>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1769248" y="2564905"/>
            <a:ext cx="1680080" cy="4134434"/>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rPr>
              <a:t>interact confidently within familiar topics and in classroom talk, asking questions independently, and can express information in more than one time frame, without reference to notes, with some hesitation and/or inaccuracy</a:t>
            </a:r>
            <a:r>
              <a:rPr lang="en-GB" sz="1600" dirty="0" smtClean="0">
                <a:solidFill>
                  <a:prstClr val="black"/>
                </a:solidFill>
              </a:rPr>
              <a:t>.</a:t>
            </a:r>
            <a:endParaRPr lang="en-GB" sz="16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3440419" y="1853890"/>
            <a:ext cx="1788248" cy="4845449"/>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black"/>
                </a:solidFill>
              </a:rPr>
              <a:t>take part in multi-exchange conversations on familiar topics, including those covered in previous years, constructing questions independently and using a variety of structures, with more frequent pauses with less predictable interactions.</a:t>
            </a:r>
            <a:endParaRPr lang="en-GB" sz="1600" dirty="0">
              <a:solidFill>
                <a:prstClr val="black"/>
              </a:solidFill>
              <a:ea typeface="Calibri" panose="020F0502020204030204" pitchFamily="34" charset="0"/>
              <a:cs typeface="Times New Roman" panose="02020603050405020304" pitchFamily="18" charset="0"/>
            </a:endParaRPr>
          </a:p>
        </p:txBody>
      </p:sp>
      <p:sp>
        <p:nvSpPr>
          <p:cNvPr id="17" name="Horizontal Scroll 16"/>
          <p:cNvSpPr/>
          <p:nvPr/>
        </p:nvSpPr>
        <p:spPr>
          <a:xfrm>
            <a:off x="2018712" y="1853890"/>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59541" y="110171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426930"/>
            <a:ext cx="1788248" cy="5289085"/>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rPr>
              <a:t>initiate and ask a range of questions confidently and appropriately to extend conversations (2-3 minutes) </a:t>
            </a:r>
            <a:r>
              <a:rPr lang="en-GB" sz="1800" dirty="0" smtClean="0">
                <a:solidFill>
                  <a:prstClr val="white"/>
                </a:solidFill>
              </a:rPr>
              <a:t>and can </a:t>
            </a:r>
            <a:r>
              <a:rPr lang="en-GB" sz="1800" dirty="0">
                <a:solidFill>
                  <a:prstClr val="white"/>
                </a:solidFill>
              </a:rPr>
              <a:t>give </a:t>
            </a:r>
            <a:r>
              <a:rPr lang="en-GB" sz="1800" dirty="0" smtClean="0">
                <a:solidFill>
                  <a:prstClr val="white"/>
                </a:solidFill>
              </a:rPr>
              <a:t>more </a:t>
            </a:r>
            <a:r>
              <a:rPr lang="en-GB" sz="1800" dirty="0">
                <a:solidFill>
                  <a:prstClr val="white"/>
                </a:solidFill>
              </a:rPr>
              <a:t>developed responses on a range of topics, which go beyond personal, everyday </a:t>
            </a:r>
            <a:r>
              <a:rPr lang="en-GB" sz="1800" dirty="0" smtClean="0">
                <a:solidFill>
                  <a:prstClr val="white"/>
                </a:solidFill>
              </a:rPr>
              <a:t>issues.</a:t>
            </a:r>
            <a:endParaRPr lang="en-GB" sz="18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983437"/>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900" dirty="0" smtClean="0">
                <a:solidFill>
                  <a:prstClr val="white"/>
                </a:solidFill>
              </a:rPr>
              <a:t>engage </a:t>
            </a:r>
            <a:r>
              <a:rPr lang="en-GB" sz="1900" dirty="0">
                <a:solidFill>
                  <a:prstClr val="white"/>
                </a:solidFill>
              </a:rPr>
              <a:t>in longer stretches of unplanned conversation </a:t>
            </a:r>
            <a:r>
              <a:rPr lang="en-GB" sz="1900" dirty="0" smtClean="0">
                <a:solidFill>
                  <a:prstClr val="white"/>
                </a:solidFill>
              </a:rPr>
              <a:t>on the full range of KS3 topics, </a:t>
            </a:r>
            <a:r>
              <a:rPr lang="en-GB" sz="1900" dirty="0">
                <a:solidFill>
                  <a:prstClr val="white"/>
                </a:solidFill>
              </a:rPr>
              <a:t>showing the ability to cope with unexpected questions or </a:t>
            </a:r>
            <a:r>
              <a:rPr lang="en-GB" sz="1900" dirty="0" smtClean="0">
                <a:solidFill>
                  <a:prstClr val="white"/>
                </a:solidFill>
              </a:rPr>
              <a:t>responses, whilst still  pausing and/or making errors when trying out more ambitious language.</a:t>
            </a:r>
            <a:endParaRPr lang="en-GB" sz="19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500380" y="55162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206" y="438430"/>
            <a:ext cx="1876425" cy="1828800"/>
          </a:xfrm>
          <a:prstGeom prst="rect">
            <a:avLst/>
          </a:prstGeom>
        </p:spPr>
      </p:pic>
      <p:sp>
        <p:nvSpPr>
          <p:cNvPr id="24" name="TextBox 23"/>
          <p:cNvSpPr txBox="1"/>
          <p:nvPr/>
        </p:nvSpPr>
        <p:spPr>
          <a:xfrm>
            <a:off x="1323965" y="39170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Speaking</a:t>
            </a:r>
          </a:p>
        </p:txBody>
      </p:sp>
    </p:spTree>
    <p:extLst>
      <p:ext uri="{BB962C8B-B14F-4D97-AF65-F5344CB8AC3E}">
        <p14:creationId xmlns:p14="http://schemas.microsoft.com/office/powerpoint/2010/main" val="3979116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503040" y="1333372"/>
            <a:ext cx="8640960" cy="4878259"/>
          </a:xfrm>
          <a:prstGeom prst="rect">
            <a:avLst/>
          </a:prstGeom>
        </p:spPr>
        <p:txBody>
          <a:bodyPr wrap="square">
            <a:spAutoFit/>
          </a:bodyPr>
          <a:lstStyle/>
          <a:p>
            <a:r>
              <a:rPr lang="en-GB" sz="100" i="1" dirty="0">
                <a:solidFill>
                  <a:schemeClr val="tx1">
                    <a:lumMod val="75000"/>
                    <a:lumOff val="25000"/>
                  </a:schemeClr>
                </a:solidFill>
                <a:latin typeface="Rockwell" panose="02060603020205020403" pitchFamily="18" charset="0"/>
              </a:rPr>
              <a:t> </a:t>
            </a:r>
            <a:endParaRPr lang="en-GB" sz="100" dirty="0">
              <a:solidFill>
                <a:schemeClr val="tx1">
                  <a:lumMod val="75000"/>
                  <a:lumOff val="25000"/>
                </a:schemeClr>
              </a:solidFill>
              <a:latin typeface="Rockwell" panose="02060603020205020403" pitchFamily="18" charset="0"/>
            </a:endParaRPr>
          </a:p>
          <a:p>
            <a:r>
              <a:rPr lang="en-GB" sz="4000" b="1" dirty="0" smtClean="0">
                <a:solidFill>
                  <a:schemeClr val="tx1">
                    <a:lumMod val="75000"/>
                    <a:lumOff val="25000"/>
                  </a:schemeClr>
                </a:solidFill>
                <a:latin typeface="Rockwell" panose="02060603020205020403" pitchFamily="18" charset="0"/>
              </a:rPr>
              <a:t>Customising the framework</a:t>
            </a:r>
            <a:endParaRPr lang="en-GB" sz="2400" b="1" dirty="0">
              <a:solidFill>
                <a:schemeClr val="tx1">
                  <a:lumMod val="75000"/>
                  <a:lumOff val="25000"/>
                </a:schemeClr>
              </a:solidFill>
              <a:latin typeface="Rockwell" panose="02060603020205020403" pitchFamily="18" charset="0"/>
            </a:endParaRPr>
          </a:p>
          <a:p>
            <a:r>
              <a:rPr lang="en-GB" sz="4000" b="1" dirty="0">
                <a:solidFill>
                  <a:schemeClr val="tx1">
                    <a:lumMod val="75000"/>
                    <a:lumOff val="25000"/>
                  </a:schemeClr>
                </a:solidFill>
                <a:latin typeface="Rockwell" panose="02060603020205020403" pitchFamily="18" charset="0"/>
              </a:rPr>
              <a:t>From the SOW:</a:t>
            </a:r>
            <a:r>
              <a:rPr lang="en-GB" sz="2400" dirty="0">
                <a:solidFill>
                  <a:schemeClr val="tx1">
                    <a:lumMod val="75000"/>
                    <a:lumOff val="25000"/>
                  </a:schemeClr>
                </a:solidFill>
                <a:latin typeface="Rockwell" panose="02060603020205020403" pitchFamily="18" charset="0"/>
              </a:rPr>
              <a:t/>
            </a:r>
            <a:br>
              <a:rPr lang="en-GB" sz="2400" dirty="0">
                <a:solidFill>
                  <a:schemeClr val="tx1">
                    <a:lumMod val="75000"/>
                    <a:lumOff val="25000"/>
                  </a:schemeClr>
                </a:solidFill>
                <a:latin typeface="Rockwell" panose="02060603020205020403" pitchFamily="18" charset="0"/>
              </a:rPr>
            </a:br>
            <a:r>
              <a:rPr lang="en-GB" sz="2800" dirty="0">
                <a:solidFill>
                  <a:schemeClr val="tx1">
                    <a:lumMod val="75000"/>
                    <a:lumOff val="25000"/>
                  </a:schemeClr>
                </a:solidFill>
                <a:latin typeface="Rockwell" panose="02060603020205020403" pitchFamily="18" charset="0"/>
              </a:rPr>
              <a:t>1)  a list of </a:t>
            </a:r>
            <a:r>
              <a:rPr lang="en-GB" sz="3200" b="1" dirty="0">
                <a:solidFill>
                  <a:schemeClr val="tx1">
                    <a:lumMod val="75000"/>
                    <a:lumOff val="25000"/>
                  </a:schemeClr>
                </a:solidFill>
                <a:latin typeface="Rockwell" panose="02060603020205020403" pitchFamily="18" charset="0"/>
              </a:rPr>
              <a:t>200 non-cognate words </a:t>
            </a:r>
            <a:r>
              <a:rPr lang="en-GB" sz="2800" dirty="0">
                <a:solidFill>
                  <a:schemeClr val="tx1">
                    <a:lumMod val="75000"/>
                    <a:lumOff val="25000"/>
                  </a:schemeClr>
                </a:solidFill>
                <a:latin typeface="Rockwell" panose="02060603020205020403" pitchFamily="18" charset="0"/>
              </a:rPr>
              <a:t>for each language taught</a:t>
            </a:r>
          </a:p>
          <a:p>
            <a:r>
              <a:rPr lang="en-GB" sz="1100" dirty="0">
                <a:solidFill>
                  <a:schemeClr val="tx1">
                    <a:lumMod val="75000"/>
                    <a:lumOff val="25000"/>
                  </a:schemeClr>
                </a:solidFill>
                <a:latin typeface="Rockwell" panose="02060603020205020403" pitchFamily="18" charset="0"/>
              </a:rPr>
              <a:t/>
            </a:r>
            <a:br>
              <a:rPr lang="en-GB" sz="1100" dirty="0">
                <a:solidFill>
                  <a:schemeClr val="tx1">
                    <a:lumMod val="75000"/>
                    <a:lumOff val="25000"/>
                  </a:schemeClr>
                </a:solidFill>
                <a:latin typeface="Rockwell" panose="02060603020205020403" pitchFamily="18" charset="0"/>
              </a:rPr>
            </a:br>
            <a:r>
              <a:rPr lang="en-GB" sz="2800" dirty="0">
                <a:solidFill>
                  <a:schemeClr val="tx1">
                    <a:lumMod val="75000"/>
                    <a:lumOff val="25000"/>
                  </a:schemeClr>
                </a:solidFill>
                <a:latin typeface="Rockwell" panose="02060603020205020403" pitchFamily="18" charset="0"/>
              </a:rPr>
              <a:t>2)  an overview list of the </a:t>
            </a:r>
            <a:r>
              <a:rPr lang="en-GB" sz="3200" b="1" dirty="0">
                <a:solidFill>
                  <a:schemeClr val="tx1">
                    <a:lumMod val="75000"/>
                    <a:lumOff val="25000"/>
                  </a:schemeClr>
                </a:solidFill>
                <a:latin typeface="Rockwell" panose="02060603020205020403" pitchFamily="18" charset="0"/>
              </a:rPr>
              <a:t>main topics and sub-topics </a:t>
            </a:r>
            <a:r>
              <a:rPr lang="en-GB" sz="2800" dirty="0">
                <a:solidFill>
                  <a:schemeClr val="tx1">
                    <a:lumMod val="75000"/>
                    <a:lumOff val="25000"/>
                  </a:schemeClr>
                </a:solidFill>
                <a:latin typeface="Rockwell" panose="02060603020205020403" pitchFamily="18" charset="0"/>
              </a:rPr>
              <a:t>to be learnt throughout the key stage</a:t>
            </a:r>
          </a:p>
          <a:p>
            <a:r>
              <a:rPr lang="en-GB" sz="1100" dirty="0">
                <a:solidFill>
                  <a:schemeClr val="tx1">
                    <a:lumMod val="75000"/>
                    <a:lumOff val="25000"/>
                  </a:schemeClr>
                </a:solidFill>
                <a:latin typeface="Rockwell" panose="02060603020205020403" pitchFamily="18" charset="0"/>
              </a:rPr>
              <a:t/>
            </a:r>
            <a:br>
              <a:rPr lang="en-GB" sz="1100" dirty="0">
                <a:solidFill>
                  <a:schemeClr val="tx1">
                    <a:lumMod val="75000"/>
                    <a:lumOff val="25000"/>
                  </a:schemeClr>
                </a:solidFill>
                <a:latin typeface="Rockwell" panose="02060603020205020403" pitchFamily="18" charset="0"/>
              </a:rPr>
            </a:br>
            <a:r>
              <a:rPr lang="en-GB" sz="2800" dirty="0">
                <a:solidFill>
                  <a:schemeClr val="tx1">
                    <a:lumMod val="75000"/>
                    <a:lumOff val="25000"/>
                  </a:schemeClr>
                </a:solidFill>
                <a:latin typeface="Rockwell" panose="02060603020205020403" pitchFamily="18" charset="0"/>
              </a:rPr>
              <a:t>3) a list of the </a:t>
            </a:r>
            <a:r>
              <a:rPr lang="en-GB" sz="3200" b="1" dirty="0">
                <a:solidFill>
                  <a:schemeClr val="tx1">
                    <a:lumMod val="75000"/>
                    <a:lumOff val="25000"/>
                  </a:schemeClr>
                </a:solidFill>
                <a:latin typeface="Rockwell" panose="02060603020205020403" pitchFamily="18" charset="0"/>
              </a:rPr>
              <a:t>types of text </a:t>
            </a:r>
            <a:r>
              <a:rPr lang="en-GB" sz="2800" dirty="0">
                <a:solidFill>
                  <a:schemeClr val="tx1">
                    <a:lumMod val="75000"/>
                    <a:lumOff val="25000"/>
                  </a:schemeClr>
                </a:solidFill>
                <a:latin typeface="Rockwell" panose="02060603020205020403" pitchFamily="18" charset="0"/>
              </a:rPr>
              <a:t>to be included in listening and reading tasks </a:t>
            </a:r>
            <a:r>
              <a:rPr lang="en-GB" sz="2400" dirty="0">
                <a:solidFill>
                  <a:schemeClr val="tx1">
                    <a:lumMod val="75000"/>
                    <a:lumOff val="25000"/>
                  </a:schemeClr>
                </a:solidFill>
                <a:latin typeface="Rockwell" panose="02060603020205020403" pitchFamily="18" charset="0"/>
              </a:rPr>
              <a:t/>
            </a:r>
            <a:br>
              <a:rPr lang="en-GB" sz="2400" dirty="0">
                <a:solidFill>
                  <a:schemeClr val="tx1">
                    <a:lumMod val="75000"/>
                    <a:lumOff val="25000"/>
                  </a:schemeClr>
                </a:solidFill>
                <a:latin typeface="Rockwell" panose="02060603020205020403" pitchFamily="18" charset="0"/>
              </a:rPr>
            </a:br>
            <a:endParaRPr lang="en-GB" sz="2400" dirty="0">
              <a:solidFill>
                <a:schemeClr val="tx1">
                  <a:lumMod val="75000"/>
                  <a:lumOff val="25000"/>
                </a:schemeClr>
              </a:solidFill>
              <a:latin typeface="Rockwell" panose="02060603020205020403" pitchFamily="18"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230365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337940" y="1180047"/>
            <a:ext cx="8640960" cy="4662815"/>
          </a:xfrm>
          <a:prstGeom prst="rect">
            <a:avLst/>
          </a:prstGeom>
        </p:spPr>
        <p:txBody>
          <a:bodyPr wrap="square">
            <a:spAutoFit/>
          </a:bodyPr>
          <a:lstStyle/>
          <a:p>
            <a:r>
              <a:rPr lang="en-GB" sz="100" i="1" dirty="0">
                <a:solidFill>
                  <a:schemeClr val="tx1">
                    <a:lumMod val="75000"/>
                    <a:lumOff val="25000"/>
                  </a:schemeClr>
                </a:solidFill>
                <a:latin typeface="Rockwell" panose="02060603020205020403" pitchFamily="18" charset="0"/>
              </a:rPr>
              <a:t> </a:t>
            </a:r>
            <a:endParaRPr lang="en-GB" sz="100" dirty="0">
              <a:solidFill>
                <a:schemeClr val="tx1">
                  <a:lumMod val="75000"/>
                  <a:lumOff val="25000"/>
                </a:schemeClr>
              </a:solidFill>
              <a:latin typeface="Rockwell" panose="02060603020205020403" pitchFamily="18" charset="0"/>
            </a:endParaRPr>
          </a:p>
          <a:p>
            <a:r>
              <a:rPr lang="en-GB" sz="4000" b="1" dirty="0">
                <a:solidFill>
                  <a:schemeClr val="tx1">
                    <a:lumMod val="75000"/>
                    <a:lumOff val="25000"/>
                  </a:schemeClr>
                </a:solidFill>
                <a:latin typeface="Rockwell" panose="02060603020205020403" pitchFamily="18" charset="0"/>
              </a:rPr>
              <a:t>Customising the framework</a:t>
            </a:r>
            <a:endParaRPr lang="en-GB" sz="2400" b="1" dirty="0">
              <a:solidFill>
                <a:schemeClr val="tx1">
                  <a:lumMod val="75000"/>
                  <a:lumOff val="25000"/>
                </a:schemeClr>
              </a:solidFill>
              <a:latin typeface="Rockwell" panose="02060603020205020403" pitchFamily="18" charset="0"/>
            </a:endParaRPr>
          </a:p>
          <a:p>
            <a:r>
              <a:rPr lang="en-GB" sz="2800" b="1" dirty="0" smtClean="0">
                <a:solidFill>
                  <a:schemeClr val="tx1">
                    <a:lumMod val="75000"/>
                    <a:lumOff val="25000"/>
                  </a:schemeClr>
                </a:solidFill>
                <a:latin typeface="Rockwell" panose="02060603020205020403" pitchFamily="18" charset="0"/>
              </a:rPr>
              <a:t>From </a:t>
            </a:r>
            <a:r>
              <a:rPr lang="en-GB" sz="2800" b="1" dirty="0">
                <a:solidFill>
                  <a:schemeClr val="tx1">
                    <a:lumMod val="75000"/>
                    <a:lumOff val="25000"/>
                  </a:schemeClr>
                </a:solidFill>
                <a:latin typeface="Rockwell" panose="02060603020205020403" pitchFamily="18" charset="0"/>
              </a:rPr>
              <a:t>the SOW:</a:t>
            </a:r>
            <a:r>
              <a:rPr lang="en-GB" sz="2400" dirty="0">
                <a:solidFill>
                  <a:schemeClr val="tx1">
                    <a:lumMod val="75000"/>
                    <a:lumOff val="25000"/>
                  </a:schemeClr>
                </a:solidFill>
                <a:latin typeface="Rockwell" panose="02060603020205020403" pitchFamily="18" charset="0"/>
              </a:rPr>
              <a:t/>
            </a:r>
            <a:br>
              <a:rPr lang="en-GB" sz="2400" dirty="0">
                <a:solidFill>
                  <a:schemeClr val="tx1">
                    <a:lumMod val="75000"/>
                    <a:lumOff val="25000"/>
                  </a:schemeClr>
                </a:solidFill>
                <a:latin typeface="Rockwell" panose="02060603020205020403" pitchFamily="18" charset="0"/>
              </a:rPr>
            </a:br>
            <a:r>
              <a:rPr lang="en-GB" sz="2400" dirty="0">
                <a:solidFill>
                  <a:schemeClr val="tx1">
                    <a:lumMod val="75000"/>
                    <a:lumOff val="25000"/>
                  </a:schemeClr>
                </a:solidFill>
                <a:latin typeface="Rockwell" panose="02060603020205020403" pitchFamily="18" charset="0"/>
              </a:rPr>
              <a:t/>
            </a:r>
            <a:br>
              <a:rPr lang="en-GB" sz="2400" dirty="0">
                <a:solidFill>
                  <a:schemeClr val="tx1">
                    <a:lumMod val="75000"/>
                    <a:lumOff val="25000"/>
                  </a:schemeClr>
                </a:solidFill>
                <a:latin typeface="Rockwell" panose="02060603020205020403" pitchFamily="18" charset="0"/>
              </a:rPr>
            </a:br>
            <a:r>
              <a:rPr lang="en-GB" sz="2400" dirty="0">
                <a:solidFill>
                  <a:schemeClr val="tx1">
                    <a:lumMod val="75000"/>
                    <a:lumOff val="25000"/>
                  </a:schemeClr>
                </a:solidFill>
                <a:latin typeface="Rockwell" panose="02060603020205020403" pitchFamily="18" charset="0"/>
              </a:rPr>
              <a:t>4) a list of the </a:t>
            </a:r>
            <a:r>
              <a:rPr lang="en-GB" sz="3600" b="1" dirty="0">
                <a:solidFill>
                  <a:schemeClr val="tx1">
                    <a:lumMod val="75000"/>
                    <a:lumOff val="25000"/>
                  </a:schemeClr>
                </a:solidFill>
                <a:latin typeface="Rockwell" panose="02060603020205020403" pitchFamily="18" charset="0"/>
              </a:rPr>
              <a:t>grammatical structures </a:t>
            </a:r>
            <a:r>
              <a:rPr lang="en-GB" sz="2400" dirty="0">
                <a:solidFill>
                  <a:schemeClr val="tx1">
                    <a:lumMod val="75000"/>
                    <a:lumOff val="25000"/>
                  </a:schemeClr>
                </a:solidFill>
                <a:latin typeface="Rockwell" panose="02060603020205020403" pitchFamily="18" charset="0"/>
              </a:rPr>
              <a:t>to be learnt, including when they are first introduced, subsequently re-used, and when independent use is expected. </a:t>
            </a:r>
          </a:p>
          <a:p>
            <a:r>
              <a:rPr lang="en-GB" sz="2400" dirty="0">
                <a:solidFill>
                  <a:schemeClr val="tx1">
                    <a:lumMod val="75000"/>
                    <a:lumOff val="25000"/>
                  </a:schemeClr>
                </a:solidFill>
                <a:latin typeface="Rockwell" panose="02060603020205020403" pitchFamily="18" charset="0"/>
              </a:rPr>
              <a:t>(grammar strand included within the framework itself is not as generic as it might at first sight appear, being informed by the KS2 and KS3 Spanish schemes of work in use in </a:t>
            </a:r>
            <a:r>
              <a:rPr lang="en-GB" sz="2400" dirty="0" smtClean="0">
                <a:solidFill>
                  <a:schemeClr val="tx1">
                    <a:lumMod val="75000"/>
                    <a:lumOff val="25000"/>
                  </a:schemeClr>
                </a:solidFill>
                <a:latin typeface="Rockwell" panose="02060603020205020403" pitchFamily="18" charset="0"/>
              </a:rPr>
              <a:t>our </a:t>
            </a:r>
            <a:r>
              <a:rPr lang="en-GB" sz="2400" dirty="0">
                <a:solidFill>
                  <a:schemeClr val="tx1">
                    <a:lumMod val="75000"/>
                    <a:lumOff val="25000"/>
                  </a:schemeClr>
                </a:solidFill>
                <a:latin typeface="Rockwell" panose="02060603020205020403" pitchFamily="18" charset="0"/>
              </a:rPr>
              <a:t>schools).</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956918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376486" y="997947"/>
            <a:ext cx="8352928" cy="1815882"/>
          </a:xfrm>
          <a:prstGeom prst="rect">
            <a:avLst/>
          </a:prstGeom>
        </p:spPr>
        <p:txBody>
          <a:bodyPr wrap="square">
            <a:spAutoFit/>
          </a:bodyPr>
          <a:lstStyle/>
          <a:p>
            <a:r>
              <a:rPr lang="en-GB" sz="2800" b="1" dirty="0">
                <a:solidFill>
                  <a:prstClr val="black">
                    <a:lumMod val="75000"/>
                    <a:lumOff val="25000"/>
                  </a:prstClr>
                </a:solidFill>
                <a:latin typeface="Rockwell" panose="02060603020205020403" pitchFamily="18" charset="0"/>
              </a:rPr>
              <a:t>KS3 Assessment</a:t>
            </a:r>
          </a:p>
          <a:p>
            <a:r>
              <a:rPr lang="en-GB" sz="2800" b="1" dirty="0">
                <a:solidFill>
                  <a:prstClr val="black">
                    <a:lumMod val="75000"/>
                    <a:lumOff val="25000"/>
                  </a:prstClr>
                </a:solidFill>
                <a:latin typeface="Rockwell" panose="02060603020205020403" pitchFamily="18" charset="0"/>
              </a:rPr>
              <a:t>Life </a:t>
            </a:r>
            <a:r>
              <a:rPr lang="en-GB" sz="2800" b="1" dirty="0" smtClean="0">
                <a:solidFill>
                  <a:prstClr val="black">
                    <a:lumMod val="75000"/>
                    <a:lumOff val="25000"/>
                  </a:prstClr>
                </a:solidFill>
                <a:latin typeface="Rockwell" panose="02060603020205020403" pitchFamily="18" charset="0"/>
              </a:rPr>
              <a:t>after </a:t>
            </a:r>
            <a:r>
              <a:rPr lang="en-GB" sz="2800" b="1" dirty="0">
                <a:solidFill>
                  <a:prstClr val="black">
                    <a:lumMod val="75000"/>
                    <a:lumOff val="25000"/>
                  </a:prstClr>
                </a:solidFill>
                <a:latin typeface="Rockwell" panose="02060603020205020403" pitchFamily="18" charset="0"/>
              </a:rPr>
              <a:t>levels …..</a:t>
            </a:r>
          </a:p>
          <a:p>
            <a:r>
              <a:rPr lang="en-GB" sz="2800" b="1" dirty="0" smtClean="0">
                <a:solidFill>
                  <a:prstClr val="black">
                    <a:lumMod val="75000"/>
                    <a:lumOff val="25000"/>
                  </a:prstClr>
                </a:solidFill>
                <a:latin typeface="Rockwell" panose="02060603020205020403" pitchFamily="18" charset="0"/>
              </a:rPr>
              <a:t>Challenges for languages assessment:</a:t>
            </a:r>
            <a:endParaRPr lang="en-GB" sz="2800" b="1" dirty="0">
              <a:solidFill>
                <a:prstClr val="black">
                  <a:lumMod val="75000"/>
                  <a:lumOff val="25000"/>
                </a:prstClr>
              </a:solidFill>
              <a:latin typeface="Rockwell" panose="02060603020205020403" pitchFamily="18" charset="0"/>
            </a:endParaRPr>
          </a:p>
          <a:p>
            <a:endParaRPr lang="en-GB" sz="2800" b="1" dirty="0">
              <a:solidFill>
                <a:prstClr val="black">
                  <a:lumMod val="75000"/>
                  <a:lumOff val="25000"/>
                </a:prstClr>
              </a:solidFill>
              <a:latin typeface="Rockwell" panose="02060603020205020403" pitchFamily="18" charset="0"/>
            </a:endParaRPr>
          </a:p>
        </p:txBody>
      </p:sp>
      <p:sp>
        <p:nvSpPr>
          <p:cNvPr id="8" name="Rectangle 7"/>
          <p:cNvSpPr/>
          <p:nvPr/>
        </p:nvSpPr>
        <p:spPr>
          <a:xfrm>
            <a:off x="623749" y="2649868"/>
            <a:ext cx="8352928" cy="954107"/>
          </a:xfrm>
          <a:prstGeom prst="rect">
            <a:avLst/>
          </a:prstGeom>
        </p:spPr>
        <p:txBody>
          <a:bodyPr wrap="square">
            <a:spAutoFit/>
          </a:bodyPr>
          <a:lstStyle/>
          <a:p>
            <a:pPr marL="571500" indent="-571500">
              <a:buFont typeface="Arial" pitchFamily="34" charset="0"/>
              <a:buChar char="•"/>
            </a:pPr>
            <a:r>
              <a:rPr lang="en-GB" sz="2800" b="1" dirty="0" smtClean="0">
                <a:solidFill>
                  <a:prstClr val="black">
                    <a:lumMod val="75000"/>
                    <a:lumOff val="25000"/>
                  </a:prstClr>
                </a:solidFill>
                <a:latin typeface="Rockwell" panose="02060603020205020403" pitchFamily="18" charset="0"/>
              </a:rPr>
              <a:t>Accurate description of progression within the subject</a:t>
            </a:r>
            <a:endParaRPr lang="en-GB" sz="2800" b="1" dirty="0">
              <a:solidFill>
                <a:prstClr val="black">
                  <a:lumMod val="75000"/>
                  <a:lumOff val="25000"/>
                </a:prstClr>
              </a:solidFill>
              <a:latin typeface="Rockwell" panose="02060603020205020403" pitchFamily="18" charset="0"/>
            </a:endParaRPr>
          </a:p>
        </p:txBody>
      </p:sp>
      <p:sp>
        <p:nvSpPr>
          <p:cNvPr id="9" name="Rectangle 8"/>
          <p:cNvSpPr/>
          <p:nvPr/>
        </p:nvSpPr>
        <p:spPr>
          <a:xfrm>
            <a:off x="611530" y="3757864"/>
            <a:ext cx="8262624" cy="523220"/>
          </a:xfrm>
          <a:prstGeom prst="rect">
            <a:avLst/>
          </a:prstGeom>
        </p:spPr>
        <p:txBody>
          <a:bodyPr wrap="square">
            <a:spAutoFit/>
          </a:bodyPr>
          <a:lstStyle/>
          <a:p>
            <a:pPr marL="571500" indent="-571500">
              <a:buFont typeface="Arial" pitchFamily="34" charset="0"/>
              <a:buChar char="•"/>
            </a:pPr>
            <a:r>
              <a:rPr lang="en-GB" sz="2800" b="1" dirty="0" smtClean="0">
                <a:solidFill>
                  <a:prstClr val="black">
                    <a:lumMod val="75000"/>
                    <a:lumOff val="25000"/>
                  </a:prstClr>
                </a:solidFill>
                <a:latin typeface="Rockwell" panose="02060603020205020403" pitchFamily="18" charset="0"/>
              </a:rPr>
              <a:t>Joined up approach across KS2,3 and 4</a:t>
            </a:r>
            <a:endParaRPr lang="en-GB" sz="2800" b="1" dirty="0">
              <a:solidFill>
                <a:prstClr val="black">
                  <a:lumMod val="75000"/>
                  <a:lumOff val="25000"/>
                </a:prstClr>
              </a:solidFill>
              <a:latin typeface="Rockwell" panose="02060603020205020403" pitchFamily="18" charset="0"/>
            </a:endParaRPr>
          </a:p>
        </p:txBody>
      </p:sp>
      <p:sp>
        <p:nvSpPr>
          <p:cNvPr id="10" name="Rectangle 9"/>
          <p:cNvSpPr/>
          <p:nvPr/>
        </p:nvSpPr>
        <p:spPr>
          <a:xfrm>
            <a:off x="623749" y="4567113"/>
            <a:ext cx="8352928" cy="954107"/>
          </a:xfrm>
          <a:prstGeom prst="rect">
            <a:avLst/>
          </a:prstGeom>
        </p:spPr>
        <p:txBody>
          <a:bodyPr wrap="square">
            <a:spAutoFit/>
          </a:bodyPr>
          <a:lstStyle/>
          <a:p>
            <a:pPr marL="571500" indent="-571500">
              <a:buFont typeface="Arial" pitchFamily="34" charset="0"/>
              <a:buChar char="•"/>
            </a:pPr>
            <a:r>
              <a:rPr lang="en-GB" sz="2800" b="1" dirty="0" smtClean="0">
                <a:solidFill>
                  <a:prstClr val="black">
                    <a:lumMod val="75000"/>
                    <a:lumOff val="25000"/>
                  </a:prstClr>
                </a:solidFill>
                <a:latin typeface="Rockwell" panose="02060603020205020403" pitchFamily="18" charset="0"/>
              </a:rPr>
              <a:t>Assess knowledge (conceptual / content) and skills</a:t>
            </a:r>
            <a:endParaRPr lang="en-GB" sz="2800" b="1" dirty="0">
              <a:solidFill>
                <a:prstClr val="black">
                  <a:lumMod val="75000"/>
                  <a:lumOff val="25000"/>
                </a:prstClr>
              </a:solidFill>
              <a:latin typeface="Rockwell" panose="02060603020205020403" pitchFamily="18" charset="0"/>
            </a:endParaRPr>
          </a:p>
        </p:txBody>
      </p:sp>
      <p:sp>
        <p:nvSpPr>
          <p:cNvPr id="11" name="Rectangle 10"/>
          <p:cNvSpPr/>
          <p:nvPr/>
        </p:nvSpPr>
        <p:spPr>
          <a:xfrm>
            <a:off x="611560" y="5585541"/>
            <a:ext cx="8262594" cy="954107"/>
          </a:xfrm>
          <a:prstGeom prst="rect">
            <a:avLst/>
          </a:prstGeom>
        </p:spPr>
        <p:txBody>
          <a:bodyPr wrap="square">
            <a:spAutoFit/>
          </a:bodyPr>
          <a:lstStyle/>
          <a:p>
            <a:pPr marL="571500" indent="-571500">
              <a:buFont typeface="Arial" pitchFamily="34" charset="0"/>
              <a:buChar char="•"/>
            </a:pPr>
            <a:r>
              <a:rPr lang="en-GB" sz="2800" b="1" dirty="0">
                <a:solidFill>
                  <a:prstClr val="black">
                    <a:lumMod val="75000"/>
                    <a:lumOff val="25000"/>
                  </a:prstClr>
                </a:solidFill>
                <a:latin typeface="Rockwell" panose="02060603020205020403" pitchFamily="18" charset="0"/>
              </a:rPr>
              <a:t>Consistent with whole school approach</a:t>
            </a:r>
          </a:p>
          <a:p>
            <a:endParaRPr lang="en-GB" sz="2800" b="1" dirty="0">
              <a:solidFill>
                <a:prstClr val="black">
                  <a:lumMod val="75000"/>
                  <a:lumOff val="25000"/>
                </a:prstClr>
              </a:solidFill>
              <a:latin typeface="Rockwell" panose="02060603020205020403" pitchFamily="18" charset="0"/>
            </a:endParaRPr>
          </a:p>
        </p:txBody>
      </p:sp>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146457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628650" y="1036029"/>
            <a:ext cx="7886700" cy="654660"/>
          </a:xfrm>
        </p:spPr>
        <p:txBody>
          <a:bodyPr/>
          <a:lstStyle/>
          <a:p>
            <a:r>
              <a:rPr lang="en-GB" dirty="0" smtClean="0">
                <a:solidFill>
                  <a:schemeClr val="tx1">
                    <a:lumMod val="75000"/>
                    <a:lumOff val="25000"/>
                  </a:schemeClr>
                </a:solidFill>
                <a:latin typeface="Rockwell" panose="02060603020205020403" pitchFamily="18" charset="0"/>
              </a:rPr>
              <a:t>Checklist</a:t>
            </a:r>
            <a:endParaRPr lang="en-GB" dirty="0">
              <a:solidFill>
                <a:schemeClr val="tx1">
                  <a:lumMod val="75000"/>
                  <a:lumOff val="25000"/>
                </a:schemeClr>
              </a:solidFill>
              <a:latin typeface="Rockwell" panose="02060603020205020403" pitchFamily="18" charset="0"/>
            </a:endParaRPr>
          </a:p>
        </p:txBody>
      </p:sp>
      <p:sp>
        <p:nvSpPr>
          <p:cNvPr id="3" name="Content Placeholder 2"/>
          <p:cNvSpPr>
            <a:spLocks noGrp="1"/>
          </p:cNvSpPr>
          <p:nvPr>
            <p:ph idx="1"/>
          </p:nvPr>
        </p:nvSpPr>
        <p:spPr>
          <a:xfrm>
            <a:off x="628649" y="1825625"/>
            <a:ext cx="8147215" cy="4351338"/>
          </a:xfrm>
        </p:spPr>
        <p:txBody>
          <a:bodyPr>
            <a:normAutofit/>
          </a:bodyPr>
          <a:lstStyle/>
          <a:p>
            <a:r>
              <a:rPr lang="en-GB" sz="2400" dirty="0" smtClean="0">
                <a:solidFill>
                  <a:schemeClr val="tx1">
                    <a:lumMod val="75000"/>
                    <a:lumOff val="25000"/>
                  </a:schemeClr>
                </a:solidFill>
                <a:latin typeface="Rockwell" panose="02060603020205020403" pitchFamily="18" charset="0"/>
              </a:rPr>
              <a:t>Described progression in my subject (from KS2 – KS4)</a:t>
            </a:r>
          </a:p>
          <a:p>
            <a:r>
              <a:rPr lang="en-GB" sz="2400" dirty="0" smtClean="0">
                <a:solidFill>
                  <a:schemeClr val="tx1">
                    <a:lumMod val="75000"/>
                    <a:lumOff val="25000"/>
                  </a:schemeClr>
                </a:solidFill>
                <a:latin typeface="Rockwell" panose="02060603020205020403" pitchFamily="18" charset="0"/>
              </a:rPr>
              <a:t>Cross-referenced with a recognised progression framework that has guided learning hours</a:t>
            </a:r>
          </a:p>
          <a:p>
            <a:r>
              <a:rPr lang="en-GB" sz="2400" dirty="0" smtClean="0">
                <a:solidFill>
                  <a:schemeClr val="tx1">
                    <a:lumMod val="75000"/>
                    <a:lumOff val="25000"/>
                  </a:schemeClr>
                </a:solidFill>
                <a:latin typeface="Rockwell" panose="02060603020205020403" pitchFamily="18" charset="0"/>
              </a:rPr>
              <a:t>Integrated that progression map into the new whole school assessment framework, which might have involved:</a:t>
            </a:r>
          </a:p>
        </p:txBody>
      </p:sp>
      <p:sp>
        <p:nvSpPr>
          <p:cNvPr id="7" name="Rectangle 6"/>
          <p:cNvSpPr/>
          <p:nvPr/>
        </p:nvSpPr>
        <p:spPr>
          <a:xfrm>
            <a:off x="1230087" y="4096297"/>
            <a:ext cx="7664531" cy="2554545"/>
          </a:xfrm>
          <a:prstGeom prst="rect">
            <a:avLst/>
          </a:prstGeom>
        </p:spPr>
        <p:txBody>
          <a:bodyPr wrap="square">
            <a:spAutoFit/>
          </a:bodyPr>
          <a:lstStyle/>
          <a:p>
            <a:pPr marL="285750" indent="-285750">
              <a:buFont typeface="Arial" panose="020B0604020202020204" pitchFamily="34" charset="0"/>
              <a:buChar char="•"/>
            </a:pPr>
            <a:r>
              <a:rPr lang="en-GB" sz="2000" dirty="0">
                <a:solidFill>
                  <a:schemeClr val="tx1">
                    <a:lumMod val="75000"/>
                    <a:lumOff val="25000"/>
                  </a:schemeClr>
                </a:solidFill>
                <a:latin typeface="Rockwell" panose="02060603020205020403" pitchFamily="18" charset="0"/>
              </a:rPr>
              <a:t>Breaking down overall progression into equal ‘steps’ with a notion of progress expected for the ‘more able, average and less able’ student over each year</a:t>
            </a:r>
          </a:p>
          <a:p>
            <a:pPr marL="285750" indent="-285750">
              <a:buFont typeface="Arial" panose="020B0604020202020204" pitchFamily="34" charset="0"/>
              <a:buChar char="•"/>
            </a:pPr>
            <a:r>
              <a:rPr lang="en-GB" sz="2000" dirty="0" smtClean="0">
                <a:solidFill>
                  <a:schemeClr val="tx1">
                    <a:lumMod val="75000"/>
                    <a:lumOff val="25000"/>
                  </a:schemeClr>
                </a:solidFill>
                <a:latin typeface="Rockwell" panose="02060603020205020403" pitchFamily="18" charset="0"/>
              </a:rPr>
              <a:t>Designing regular assessments that ‘test’ whether students have made (more / less than) expected progress </a:t>
            </a:r>
          </a:p>
          <a:p>
            <a:pPr marL="285750" indent="-285750">
              <a:buFont typeface="Arial" panose="020B0604020202020204" pitchFamily="34" charset="0"/>
              <a:buChar char="•"/>
            </a:pPr>
            <a:r>
              <a:rPr lang="en-GB" sz="2000" dirty="0" smtClean="0">
                <a:solidFill>
                  <a:schemeClr val="tx1">
                    <a:lumMod val="75000"/>
                    <a:lumOff val="25000"/>
                  </a:schemeClr>
                </a:solidFill>
                <a:latin typeface="Rockwell" panose="02060603020205020403" pitchFamily="18" charset="0"/>
              </a:rPr>
              <a:t>Setting assessments that rank students by percentiles that in turn generate an assessment of + = - (or verbal equivalent)</a:t>
            </a:r>
          </a:p>
          <a:p>
            <a:pPr marL="285750" indent="-285750">
              <a:buFont typeface="Arial" panose="020B0604020202020204" pitchFamily="34" charset="0"/>
              <a:buChar char="•"/>
            </a:pPr>
            <a:r>
              <a:rPr lang="en-GB" sz="2000" dirty="0" smtClean="0">
                <a:solidFill>
                  <a:schemeClr val="tx1">
                    <a:lumMod val="75000"/>
                    <a:lumOff val="25000"/>
                  </a:schemeClr>
                </a:solidFill>
                <a:latin typeface="Rockwell" panose="02060603020205020403" pitchFamily="18" charset="0"/>
              </a:rPr>
              <a:t>Generating targets and flight paths??!!</a:t>
            </a:r>
            <a:endParaRPr lang="en-GB" sz="2000" dirty="0">
              <a:solidFill>
                <a:schemeClr val="tx1">
                  <a:lumMod val="75000"/>
                  <a:lumOff val="25000"/>
                </a:schemeClr>
              </a:solidFill>
              <a:latin typeface="Rockwell" panose="02060603020205020403" pitchFamily="18"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2857992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p:cNvPicPr>
            <a:picLocks noChangeAspect="1"/>
          </p:cNvPicPr>
          <p:nvPr/>
        </p:nvPicPr>
        <p:blipFill>
          <a:blip r:embed="rId3"/>
          <a:stretch>
            <a:fillRect/>
          </a:stretch>
        </p:blipFill>
        <p:spPr>
          <a:xfrm>
            <a:off x="706355" y="1126548"/>
            <a:ext cx="7348516" cy="5367337"/>
          </a:xfrm>
          <a:prstGeom prst="rect">
            <a:avLst/>
          </a:prstGeom>
        </p:spPr>
      </p:pic>
      <p:sp>
        <p:nvSpPr>
          <p:cNvPr id="7" name="Title 1"/>
          <p:cNvSpPr txBox="1">
            <a:spLocks/>
          </p:cNvSpPr>
          <p:nvPr/>
        </p:nvSpPr>
        <p:spPr>
          <a:xfrm>
            <a:off x="150626" y="1158960"/>
            <a:ext cx="7886700" cy="65466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dirty="0" smtClean="0">
                <a:solidFill>
                  <a:schemeClr val="tx1">
                    <a:lumMod val="75000"/>
                    <a:lumOff val="25000"/>
                  </a:schemeClr>
                </a:solidFill>
                <a:latin typeface="Rockwell" panose="02060603020205020403" pitchFamily="18" charset="0"/>
              </a:rPr>
              <a:t>A realistic flightpath…</a:t>
            </a:r>
            <a:endParaRPr lang="en-GB" dirty="0">
              <a:solidFill>
                <a:schemeClr val="tx1">
                  <a:lumMod val="75000"/>
                  <a:lumOff val="25000"/>
                </a:schemeClr>
              </a:solidFill>
              <a:latin typeface="Rockwell" panose="02060603020205020403" pitchFamily="18" charset="0"/>
            </a:endParaRPr>
          </a:p>
        </p:txBody>
      </p:sp>
      <p:sp>
        <p:nvSpPr>
          <p:cNvPr id="9" name="TextBox 8"/>
          <p:cNvSpPr txBox="1"/>
          <p:nvPr/>
        </p:nvSpPr>
        <p:spPr>
          <a:xfrm rot="16200000">
            <a:off x="-528581" y="3023707"/>
            <a:ext cx="2317315" cy="369332"/>
          </a:xfrm>
          <a:prstGeom prst="rect">
            <a:avLst/>
          </a:prstGeom>
          <a:noFill/>
        </p:spPr>
        <p:txBody>
          <a:bodyPr wrap="square" rtlCol="0">
            <a:spAutoFit/>
          </a:bodyPr>
          <a:lstStyle/>
          <a:p>
            <a:r>
              <a:rPr lang="en-GB" dirty="0" smtClean="0">
                <a:solidFill>
                  <a:schemeClr val="tx1">
                    <a:lumMod val="75000"/>
                    <a:lumOff val="25000"/>
                  </a:schemeClr>
                </a:solidFill>
                <a:latin typeface="Rockwell" panose="02060603020205020403" pitchFamily="18" charset="0"/>
              </a:rPr>
              <a:t>STEPS</a:t>
            </a:r>
            <a:endParaRPr lang="en-GB" dirty="0">
              <a:solidFill>
                <a:schemeClr val="tx1">
                  <a:lumMod val="75000"/>
                  <a:lumOff val="25000"/>
                </a:schemeClr>
              </a:solidFill>
              <a:latin typeface="Rockwell" panose="02060603020205020403" pitchFamily="18" charset="0"/>
            </a:endParaRPr>
          </a:p>
        </p:txBody>
      </p:sp>
      <p:sp>
        <p:nvSpPr>
          <p:cNvPr id="10" name="TextBox 9"/>
          <p:cNvSpPr txBox="1"/>
          <p:nvPr/>
        </p:nvSpPr>
        <p:spPr>
          <a:xfrm>
            <a:off x="3762314" y="6341631"/>
            <a:ext cx="2317315" cy="369332"/>
          </a:xfrm>
          <a:prstGeom prst="rect">
            <a:avLst/>
          </a:prstGeom>
          <a:noFill/>
        </p:spPr>
        <p:txBody>
          <a:bodyPr wrap="square" rtlCol="0">
            <a:spAutoFit/>
          </a:bodyPr>
          <a:lstStyle/>
          <a:p>
            <a:r>
              <a:rPr lang="en-GB" dirty="0" smtClean="0">
                <a:solidFill>
                  <a:schemeClr val="tx1">
                    <a:lumMod val="75000"/>
                    <a:lumOff val="25000"/>
                  </a:schemeClr>
                </a:solidFill>
                <a:latin typeface="Rockwell" panose="02060603020205020403" pitchFamily="18" charset="0"/>
              </a:rPr>
              <a:t>Academic year</a:t>
            </a:r>
            <a:endParaRPr lang="en-GB" dirty="0">
              <a:solidFill>
                <a:schemeClr val="tx1">
                  <a:lumMod val="75000"/>
                  <a:lumOff val="25000"/>
                </a:schemeClr>
              </a:solidFill>
              <a:latin typeface="Rockwell" panose="02060603020205020403" pitchFamily="18" charset="0"/>
            </a:endParaRPr>
          </a:p>
        </p:txBody>
      </p:sp>
      <p:sp>
        <p:nvSpPr>
          <p:cNvPr id="11" name="TextBox 10"/>
          <p:cNvSpPr txBox="1"/>
          <p:nvPr/>
        </p:nvSpPr>
        <p:spPr>
          <a:xfrm rot="16200000">
            <a:off x="6972492" y="2466892"/>
            <a:ext cx="2317315" cy="369332"/>
          </a:xfrm>
          <a:prstGeom prst="rect">
            <a:avLst/>
          </a:prstGeom>
          <a:noFill/>
        </p:spPr>
        <p:txBody>
          <a:bodyPr wrap="square" rtlCol="0">
            <a:spAutoFit/>
          </a:bodyPr>
          <a:lstStyle/>
          <a:p>
            <a:pPr algn="ctr"/>
            <a:r>
              <a:rPr lang="en-GB" dirty="0" smtClean="0">
                <a:solidFill>
                  <a:schemeClr val="tx1">
                    <a:lumMod val="75000"/>
                    <a:lumOff val="25000"/>
                  </a:schemeClr>
                </a:solidFill>
                <a:latin typeface="Rockwell" panose="02060603020205020403" pitchFamily="18" charset="0"/>
              </a:rPr>
              <a:t>GCSE grades</a:t>
            </a:r>
            <a:endParaRPr lang="en-GB" dirty="0">
              <a:solidFill>
                <a:schemeClr val="tx1">
                  <a:lumMod val="75000"/>
                  <a:lumOff val="25000"/>
                </a:schemeClr>
              </a:solidFill>
              <a:latin typeface="Rockwell" panose="02060603020205020403" pitchFamily="18" charset="0"/>
            </a:endParaRPr>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3565242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p:cNvPicPr>
            <a:picLocks noChangeAspect="1"/>
          </p:cNvPicPr>
          <p:nvPr/>
        </p:nvPicPr>
        <p:blipFill>
          <a:blip r:embed="rId3"/>
          <a:stretch>
            <a:fillRect/>
          </a:stretch>
        </p:blipFill>
        <p:spPr>
          <a:xfrm>
            <a:off x="1719170" y="1731903"/>
            <a:ext cx="5495355" cy="4510193"/>
          </a:xfrm>
          <a:prstGeom prst="rect">
            <a:avLst/>
          </a:prstGeom>
        </p:spPr>
      </p:pic>
      <p:sp>
        <p:nvSpPr>
          <p:cNvPr id="8" name="TextBox 7"/>
          <p:cNvSpPr txBox="1"/>
          <p:nvPr/>
        </p:nvSpPr>
        <p:spPr>
          <a:xfrm>
            <a:off x="1358916" y="1023329"/>
            <a:ext cx="6215865" cy="769441"/>
          </a:xfrm>
          <a:prstGeom prst="rect">
            <a:avLst/>
          </a:prstGeom>
          <a:noFill/>
        </p:spPr>
        <p:txBody>
          <a:bodyPr wrap="square" rtlCol="0">
            <a:spAutoFit/>
          </a:bodyPr>
          <a:lstStyle/>
          <a:p>
            <a:pPr algn="ctr"/>
            <a:r>
              <a:rPr lang="en-GB" sz="4400" b="1" dirty="0" smtClean="0">
                <a:solidFill>
                  <a:schemeClr val="tx1">
                    <a:lumMod val="85000"/>
                    <a:lumOff val="15000"/>
                  </a:schemeClr>
                </a:solidFill>
                <a:latin typeface="Rockwell" panose="02060603020205020403" pitchFamily="18" charset="0"/>
              </a:rPr>
              <a:t>Let’s not forget…</a:t>
            </a:r>
            <a:endParaRPr lang="en-GB" sz="4400" b="1" dirty="0">
              <a:solidFill>
                <a:schemeClr val="tx1">
                  <a:lumMod val="85000"/>
                  <a:lumOff val="15000"/>
                </a:schemeClr>
              </a:solidFill>
              <a:latin typeface="Rockwell" panose="02060603020205020403" pitchFamily="18" charset="0"/>
            </a:endParaRPr>
          </a:p>
        </p:txBody>
      </p:sp>
      <p:sp>
        <p:nvSpPr>
          <p:cNvPr id="2" name="Rectangle 1"/>
          <p:cNvSpPr/>
          <p:nvPr/>
        </p:nvSpPr>
        <p:spPr>
          <a:xfrm>
            <a:off x="1121078" y="6309073"/>
            <a:ext cx="7857821" cy="369332"/>
          </a:xfrm>
          <a:prstGeom prst="rect">
            <a:avLst/>
          </a:prstGeom>
        </p:spPr>
        <p:txBody>
          <a:bodyPr wrap="square">
            <a:spAutoFit/>
          </a:bodyPr>
          <a:lstStyle/>
          <a:p>
            <a:r>
              <a:rPr lang="en-GB" dirty="0">
                <a:hlinkClick r:id="rId4"/>
              </a:rPr>
              <a:t>http://</a:t>
            </a:r>
            <a:r>
              <a:rPr lang="en-GB" dirty="0" smtClean="0">
                <a:hlinkClick r:id="rId4"/>
              </a:rPr>
              <a:t>www.rachelhawkes.com/PandT/Assessment_2015/Assess2015.php</a:t>
            </a:r>
            <a:r>
              <a:rPr lang="en-GB" dirty="0" smtClean="0"/>
              <a:t> </a:t>
            </a:r>
            <a:endParaRPr lang="en-GB" dirty="0"/>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1957417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7" name="TextBox 6"/>
          <p:cNvSpPr txBox="1"/>
          <p:nvPr/>
        </p:nvSpPr>
        <p:spPr>
          <a:xfrm>
            <a:off x="1115786" y="2633663"/>
            <a:ext cx="6874328" cy="1200329"/>
          </a:xfrm>
          <a:prstGeom prst="rect">
            <a:avLst/>
          </a:prstGeom>
          <a:solidFill>
            <a:srgbClr val="92D050"/>
          </a:solidFill>
        </p:spPr>
        <p:txBody>
          <a:bodyPr wrap="square" rtlCol="0">
            <a:spAutoFit/>
          </a:bodyPr>
          <a:lstStyle/>
          <a:p>
            <a:pPr algn="ctr"/>
            <a:r>
              <a:rPr lang="en-GB" sz="7200" b="1" dirty="0" smtClean="0">
                <a:latin typeface="Rockwell" panose="02060603020205020403" pitchFamily="18" charset="0"/>
              </a:rPr>
              <a:t>Transition</a:t>
            </a:r>
            <a:endParaRPr lang="en-GB" sz="7200" b="1" dirty="0">
              <a:latin typeface="Rockwell" panose="02060603020205020403" pitchFamily="18" charset="0"/>
            </a:endParaRPr>
          </a:p>
        </p:txBody>
      </p:sp>
      <p:pic>
        <p:nvPicPr>
          <p:cNvPr id="2" name="Picture 1"/>
          <p:cNvPicPr>
            <a:picLocks noChangeAspect="1"/>
          </p:cNvPicPr>
          <p:nvPr/>
        </p:nvPicPr>
        <p:blipFill>
          <a:blip r:embed="rId4"/>
          <a:stretch>
            <a:fillRect/>
          </a:stretch>
        </p:blipFill>
        <p:spPr>
          <a:xfrm>
            <a:off x="2373412" y="3988253"/>
            <a:ext cx="4416552" cy="1971675"/>
          </a:xfrm>
          <a:prstGeom prst="rect">
            <a:avLst/>
          </a:prstGeom>
        </p:spPr>
      </p:pic>
    </p:spTree>
    <p:extLst>
      <p:ext uri="{BB962C8B-B14F-4D97-AF65-F5344CB8AC3E}">
        <p14:creationId xmlns:p14="http://schemas.microsoft.com/office/powerpoint/2010/main" val="1128055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438150" y="883748"/>
            <a:ext cx="8229600" cy="1143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b="1" dirty="0" smtClean="0">
                <a:solidFill>
                  <a:schemeClr val="tx1">
                    <a:lumMod val="75000"/>
                    <a:lumOff val="25000"/>
                  </a:schemeClr>
                </a:solidFill>
                <a:latin typeface="Rockwell" panose="02060603020205020403" pitchFamily="18" charset="0"/>
                <a:cs typeface="MV Boli" panose="02000500030200090000" pitchFamily="2" charset="0"/>
              </a:rPr>
              <a:t>Transition</a:t>
            </a:r>
            <a:endParaRPr lang="en-GB" b="1" dirty="0">
              <a:solidFill>
                <a:schemeClr val="tx1">
                  <a:lumMod val="75000"/>
                  <a:lumOff val="25000"/>
                </a:schemeClr>
              </a:solidFill>
              <a:latin typeface="Rockwell" panose="02060603020205020403" pitchFamily="18" charset="0"/>
              <a:cs typeface="MV Boli" panose="02000500030200090000" pitchFamily="2" charset="0"/>
            </a:endParaRPr>
          </a:p>
        </p:txBody>
      </p:sp>
      <p:sp>
        <p:nvSpPr>
          <p:cNvPr id="8" name="Content Placeholder 2"/>
          <p:cNvSpPr txBox="1">
            <a:spLocks/>
          </p:cNvSpPr>
          <p:nvPr/>
        </p:nvSpPr>
        <p:spPr>
          <a:xfrm>
            <a:off x="552203" y="2026748"/>
            <a:ext cx="8229600" cy="45259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2400" dirty="0" smtClean="0">
                <a:solidFill>
                  <a:schemeClr val="tx1">
                    <a:lumMod val="75000"/>
                    <a:lumOff val="25000"/>
                  </a:schemeClr>
                </a:solidFill>
                <a:latin typeface="Rockwell" panose="02060603020205020403" pitchFamily="18" charset="0"/>
                <a:cs typeface="Arial" panose="020B0604020202020204" pitchFamily="34" charset="0"/>
              </a:rPr>
              <a:t>How do we (best) assess on transition going forward?</a:t>
            </a:r>
            <a:endParaRPr lang="en-GB" sz="2400" dirty="0">
              <a:solidFill>
                <a:schemeClr val="tx1">
                  <a:lumMod val="75000"/>
                  <a:lumOff val="25000"/>
                </a:schemeClr>
              </a:solidFill>
              <a:latin typeface="Rockwell" panose="02060603020205020403" pitchFamily="18" charset="0"/>
              <a:cs typeface="Arial" panose="020B0604020202020204" pitchFamily="34" charset="0"/>
            </a:endParaRPr>
          </a:p>
        </p:txBody>
      </p:sp>
      <p:sp>
        <p:nvSpPr>
          <p:cNvPr id="9" name="TextBox 8"/>
          <p:cNvSpPr txBox="1"/>
          <p:nvPr/>
        </p:nvSpPr>
        <p:spPr>
          <a:xfrm>
            <a:off x="644236" y="2722418"/>
            <a:ext cx="7626928" cy="3970318"/>
          </a:xfrm>
          <a:prstGeom prst="rect">
            <a:avLst/>
          </a:prstGeom>
          <a:noFill/>
        </p:spPr>
        <p:txBody>
          <a:bodyPr wrap="square" rtlCol="0">
            <a:spAutoFit/>
          </a:bodyPr>
          <a:lstStyle/>
          <a:p>
            <a:pPr marL="285750" indent="-285750">
              <a:buFont typeface="Wingdings" panose="05000000000000000000" pitchFamily="2" charset="2"/>
              <a:buChar char="q"/>
            </a:pPr>
            <a:r>
              <a:rPr lang="en-GB" sz="2800" dirty="0" smtClean="0">
                <a:solidFill>
                  <a:schemeClr val="tx1">
                    <a:lumMod val="75000"/>
                    <a:lumOff val="25000"/>
                  </a:schemeClr>
                </a:solidFill>
                <a:latin typeface="Rockwell" panose="02060603020205020403" pitchFamily="18" charset="0"/>
              </a:rPr>
              <a:t> A piece of writing produced in the summer term sent up to the Y7 teacher</a:t>
            </a:r>
          </a:p>
          <a:p>
            <a:endParaRPr lang="en-GB" sz="2800" dirty="0" smtClean="0">
              <a:solidFill>
                <a:schemeClr val="tx1">
                  <a:lumMod val="75000"/>
                  <a:lumOff val="25000"/>
                </a:schemeClr>
              </a:solidFill>
              <a:latin typeface="Rockwell" panose="02060603020205020403" pitchFamily="18" charset="0"/>
            </a:endParaRPr>
          </a:p>
          <a:p>
            <a:pPr marL="285750" indent="-285750">
              <a:buFont typeface="Wingdings" panose="05000000000000000000" pitchFamily="2" charset="2"/>
              <a:buChar char="q"/>
            </a:pPr>
            <a:r>
              <a:rPr lang="en-GB" sz="2800" dirty="0" smtClean="0">
                <a:solidFill>
                  <a:schemeClr val="tx1">
                    <a:lumMod val="75000"/>
                    <a:lumOff val="25000"/>
                  </a:schemeClr>
                </a:solidFill>
                <a:latin typeface="Rockwell" panose="02060603020205020403" pitchFamily="18" charset="0"/>
              </a:rPr>
              <a:t> A non-language specific assessment in September of </a:t>
            </a:r>
            <a:r>
              <a:rPr lang="en-GB" sz="2800" dirty="0" smtClean="0">
                <a:solidFill>
                  <a:schemeClr val="tx1">
                    <a:lumMod val="75000"/>
                    <a:lumOff val="25000"/>
                  </a:schemeClr>
                </a:solidFill>
                <a:latin typeface="Rockwell" panose="02060603020205020403" pitchFamily="18" charset="0"/>
              </a:rPr>
              <a:t>Y7</a:t>
            </a:r>
          </a:p>
          <a:p>
            <a:pPr marL="285750" indent="-285750">
              <a:buFont typeface="Wingdings" panose="05000000000000000000" pitchFamily="2" charset="2"/>
              <a:buChar char="q"/>
            </a:pPr>
            <a:endParaRPr lang="en-GB" sz="2800" dirty="0">
              <a:solidFill>
                <a:schemeClr val="tx1">
                  <a:lumMod val="75000"/>
                  <a:lumOff val="25000"/>
                </a:schemeClr>
              </a:solidFill>
              <a:latin typeface="Rockwell" panose="02060603020205020403" pitchFamily="18" charset="0"/>
            </a:endParaRPr>
          </a:p>
          <a:p>
            <a:pPr marL="285750" indent="-285750">
              <a:buFont typeface="Wingdings" panose="05000000000000000000" pitchFamily="2" charset="2"/>
              <a:buChar char="q"/>
            </a:pPr>
            <a:r>
              <a:rPr lang="en-GB" sz="2800" dirty="0">
                <a:solidFill>
                  <a:schemeClr val="tx1">
                    <a:lumMod val="75000"/>
                    <a:lumOff val="25000"/>
                  </a:schemeClr>
                </a:solidFill>
                <a:latin typeface="Rockwell" panose="02060603020205020403" pitchFamily="18" charset="0"/>
              </a:rPr>
              <a:t> A language specific baseline assessment </a:t>
            </a:r>
            <a:r>
              <a:rPr lang="en-GB" sz="2800" dirty="0" smtClean="0">
                <a:solidFill>
                  <a:schemeClr val="tx1">
                    <a:lumMod val="75000"/>
                    <a:lumOff val="25000"/>
                  </a:schemeClr>
                </a:solidFill>
                <a:latin typeface="Rockwell" panose="02060603020205020403" pitchFamily="18" charset="0"/>
              </a:rPr>
              <a:t>at the end of October of </a:t>
            </a:r>
            <a:r>
              <a:rPr lang="en-GB" sz="2800" dirty="0">
                <a:solidFill>
                  <a:schemeClr val="tx1">
                    <a:lumMod val="75000"/>
                    <a:lumOff val="25000"/>
                  </a:schemeClr>
                </a:solidFill>
                <a:latin typeface="Rockwell" panose="02060603020205020403" pitchFamily="18" charset="0"/>
              </a:rPr>
              <a:t>Y7</a:t>
            </a:r>
          </a:p>
          <a:p>
            <a:endParaRPr lang="en-GB" sz="2800" dirty="0">
              <a:solidFill>
                <a:schemeClr val="tx1">
                  <a:lumMod val="75000"/>
                  <a:lumOff val="25000"/>
                </a:schemeClr>
              </a:solidFill>
              <a:latin typeface="Rockwell" panose="02060603020205020403" pitchFamily="18" charset="0"/>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23034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1520" y="116632"/>
            <a:ext cx="8640960" cy="1152128"/>
          </a:xfrm>
          <a:prstGeom prst="roundRect">
            <a:avLst/>
          </a:prstGeom>
          <a:solidFill>
            <a:schemeClr val="tx1">
              <a:lumMod val="65000"/>
              <a:lumOff val="35000"/>
            </a:schemeClr>
          </a:solidFill>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latin typeface="Segoe Print" panose="02000600000000000000" pitchFamily="2" charset="0"/>
              </a:rPr>
              <a:t>Write about which sports you (and others) do (or don’t do) in which seasons and how often you do them. For the time being try to use only the sports which are used with the verb ‘</a:t>
            </a:r>
            <a:r>
              <a:rPr lang="en-GB" dirty="0" err="1" smtClean="0">
                <a:solidFill>
                  <a:prstClr val="white"/>
                </a:solidFill>
                <a:latin typeface="Segoe Print" panose="02000600000000000000" pitchFamily="2" charset="0"/>
              </a:rPr>
              <a:t>practicar</a:t>
            </a:r>
            <a:r>
              <a:rPr lang="en-GB" dirty="0" smtClean="0">
                <a:solidFill>
                  <a:prstClr val="white"/>
                </a:solidFill>
                <a:latin typeface="Segoe Print" panose="02000600000000000000" pitchFamily="2" charset="0"/>
              </a:rPr>
              <a:t>’. You will deal with the sports which are used with ‘</a:t>
            </a:r>
            <a:r>
              <a:rPr lang="en-GB" dirty="0" err="1" smtClean="0">
                <a:solidFill>
                  <a:prstClr val="white"/>
                </a:solidFill>
                <a:latin typeface="Segoe Print" panose="02000600000000000000" pitchFamily="2" charset="0"/>
              </a:rPr>
              <a:t>jugar</a:t>
            </a:r>
            <a:r>
              <a:rPr lang="en-GB" dirty="0" smtClean="0">
                <a:solidFill>
                  <a:prstClr val="white"/>
                </a:solidFill>
                <a:latin typeface="Segoe Print" panose="02000600000000000000" pitchFamily="2" charset="0"/>
              </a:rPr>
              <a:t>’ in another lesson. </a:t>
            </a:r>
            <a:r>
              <a:rPr lang="en-GB" dirty="0" smtClean="0">
                <a:solidFill>
                  <a:prstClr val="white"/>
                </a:solidFill>
              </a:rPr>
              <a:t> </a:t>
            </a:r>
            <a:endParaRPr lang="en-GB" dirty="0">
              <a:solidFill>
                <a:prstClr val="white"/>
              </a:solidFill>
            </a:endParaRPr>
          </a:p>
        </p:txBody>
      </p:sp>
      <p:sp>
        <p:nvSpPr>
          <p:cNvPr id="9" name="Rounded Rectangle 8"/>
          <p:cNvSpPr/>
          <p:nvPr/>
        </p:nvSpPr>
        <p:spPr>
          <a:xfrm>
            <a:off x="251520" y="1412776"/>
            <a:ext cx="8640960"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 name="Straight Connector 13"/>
          <p:cNvCxnSpPr/>
          <p:nvPr/>
        </p:nvCxnSpPr>
        <p:spPr>
          <a:xfrm>
            <a:off x="319760" y="1772816"/>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3528" y="2132856"/>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3528" y="2492896"/>
            <a:ext cx="8496944"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51520" y="2780928"/>
            <a:ext cx="8640960"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0" name="Straight Connector 19"/>
          <p:cNvCxnSpPr/>
          <p:nvPr/>
        </p:nvCxnSpPr>
        <p:spPr>
          <a:xfrm>
            <a:off x="319760" y="3140968"/>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3528" y="3501008"/>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3528" y="3861048"/>
            <a:ext cx="849694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251520" y="4149080"/>
            <a:ext cx="8640960"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4" name="Straight Connector 23"/>
          <p:cNvCxnSpPr/>
          <p:nvPr/>
        </p:nvCxnSpPr>
        <p:spPr>
          <a:xfrm>
            <a:off x="319760" y="4509120"/>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3528" y="4869160"/>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23528" y="5229200"/>
            <a:ext cx="849694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51520" y="5517232"/>
            <a:ext cx="8640960"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8" name="Straight Connector 27"/>
          <p:cNvCxnSpPr/>
          <p:nvPr/>
        </p:nvCxnSpPr>
        <p:spPr>
          <a:xfrm>
            <a:off x="319760" y="5877272"/>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3528" y="6237312"/>
            <a:ext cx="8496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3528" y="6597352"/>
            <a:ext cx="8496944"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41640" y="1506270"/>
            <a:ext cx="1882088" cy="338554"/>
          </a:xfrm>
          <a:prstGeom prst="rect">
            <a:avLst/>
          </a:prstGeom>
          <a:noFill/>
        </p:spPr>
        <p:txBody>
          <a:bodyPr wrap="square" rtlCol="0">
            <a:spAutoFit/>
          </a:bodyPr>
          <a:lstStyle/>
          <a:p>
            <a:r>
              <a:rPr lang="en-GB" sz="1600" dirty="0" err="1" smtClean="0">
                <a:solidFill>
                  <a:prstClr val="black"/>
                </a:solidFill>
                <a:latin typeface="Segoe Print" panose="02000600000000000000" pitchFamily="2" charset="0"/>
              </a:rPr>
              <a:t>En</a:t>
            </a:r>
            <a:r>
              <a:rPr lang="en-GB" sz="1600" dirty="0" smtClean="0">
                <a:solidFill>
                  <a:prstClr val="black"/>
                </a:solidFill>
                <a:latin typeface="Segoe Print" panose="02000600000000000000" pitchFamily="2" charset="0"/>
              </a:rPr>
              <a:t> primavera…</a:t>
            </a:r>
            <a:endParaRPr lang="en-GB" sz="1600" dirty="0">
              <a:solidFill>
                <a:prstClr val="black"/>
              </a:solidFill>
              <a:latin typeface="Segoe Print" panose="02000600000000000000" pitchFamily="2" charset="0"/>
            </a:endParaRPr>
          </a:p>
        </p:txBody>
      </p:sp>
      <p:sp>
        <p:nvSpPr>
          <p:cNvPr id="32" name="TextBox 31"/>
          <p:cNvSpPr txBox="1"/>
          <p:nvPr/>
        </p:nvSpPr>
        <p:spPr>
          <a:xfrm>
            <a:off x="251520" y="2888070"/>
            <a:ext cx="1620180" cy="338554"/>
          </a:xfrm>
          <a:prstGeom prst="rect">
            <a:avLst/>
          </a:prstGeom>
          <a:noFill/>
        </p:spPr>
        <p:txBody>
          <a:bodyPr wrap="square" rtlCol="0">
            <a:spAutoFit/>
          </a:bodyPr>
          <a:lstStyle/>
          <a:p>
            <a:r>
              <a:rPr lang="en-GB" sz="1600" dirty="0" err="1" smtClean="0">
                <a:solidFill>
                  <a:prstClr val="black"/>
                </a:solidFill>
                <a:latin typeface="Segoe Print" panose="02000600000000000000" pitchFamily="2" charset="0"/>
              </a:rPr>
              <a:t>En</a:t>
            </a:r>
            <a:r>
              <a:rPr lang="en-GB" sz="1600" dirty="0" smtClean="0">
                <a:solidFill>
                  <a:prstClr val="black"/>
                </a:solidFill>
                <a:latin typeface="Segoe Print" panose="02000600000000000000" pitchFamily="2" charset="0"/>
              </a:rPr>
              <a:t> </a:t>
            </a:r>
            <a:r>
              <a:rPr lang="en-GB" sz="1600" dirty="0" err="1" smtClean="0">
                <a:solidFill>
                  <a:prstClr val="black"/>
                </a:solidFill>
                <a:latin typeface="Segoe Print" panose="02000600000000000000" pitchFamily="2" charset="0"/>
              </a:rPr>
              <a:t>verano</a:t>
            </a:r>
            <a:r>
              <a:rPr lang="en-GB" sz="1600" dirty="0" smtClean="0">
                <a:solidFill>
                  <a:prstClr val="black"/>
                </a:solidFill>
                <a:latin typeface="Segoe Print" panose="02000600000000000000" pitchFamily="2" charset="0"/>
              </a:rPr>
              <a:t>…</a:t>
            </a:r>
            <a:endParaRPr lang="en-GB" sz="1600" dirty="0">
              <a:solidFill>
                <a:prstClr val="black"/>
              </a:solidFill>
              <a:latin typeface="Segoe Print" panose="02000600000000000000" pitchFamily="2" charset="0"/>
            </a:endParaRPr>
          </a:p>
        </p:txBody>
      </p:sp>
      <p:sp>
        <p:nvSpPr>
          <p:cNvPr id="33" name="TextBox 32"/>
          <p:cNvSpPr txBox="1"/>
          <p:nvPr/>
        </p:nvSpPr>
        <p:spPr>
          <a:xfrm>
            <a:off x="251520" y="4248384"/>
            <a:ext cx="1620180" cy="338554"/>
          </a:xfrm>
          <a:prstGeom prst="rect">
            <a:avLst/>
          </a:prstGeom>
          <a:noFill/>
        </p:spPr>
        <p:txBody>
          <a:bodyPr wrap="square" rtlCol="0">
            <a:spAutoFit/>
          </a:bodyPr>
          <a:lstStyle/>
          <a:p>
            <a:r>
              <a:rPr lang="en-GB" sz="1600" dirty="0" err="1" smtClean="0">
                <a:solidFill>
                  <a:prstClr val="black"/>
                </a:solidFill>
                <a:latin typeface="Segoe Print" panose="02000600000000000000" pitchFamily="2" charset="0"/>
              </a:rPr>
              <a:t>En</a:t>
            </a:r>
            <a:r>
              <a:rPr lang="en-GB" sz="1600" dirty="0" smtClean="0">
                <a:solidFill>
                  <a:prstClr val="black"/>
                </a:solidFill>
                <a:latin typeface="Segoe Print" panose="02000600000000000000" pitchFamily="2" charset="0"/>
              </a:rPr>
              <a:t> </a:t>
            </a:r>
            <a:r>
              <a:rPr lang="en-GB" sz="1600" dirty="0" err="1" smtClean="0">
                <a:solidFill>
                  <a:prstClr val="black"/>
                </a:solidFill>
                <a:latin typeface="Segoe Print" panose="02000600000000000000" pitchFamily="2" charset="0"/>
              </a:rPr>
              <a:t>otoño</a:t>
            </a:r>
            <a:r>
              <a:rPr lang="en-GB" sz="1600" dirty="0" smtClean="0">
                <a:solidFill>
                  <a:prstClr val="black"/>
                </a:solidFill>
                <a:latin typeface="Segoe Print" panose="02000600000000000000" pitchFamily="2" charset="0"/>
              </a:rPr>
              <a:t>…</a:t>
            </a:r>
            <a:endParaRPr lang="en-GB" sz="1600" dirty="0">
              <a:solidFill>
                <a:prstClr val="black"/>
              </a:solidFill>
              <a:latin typeface="Segoe Print" panose="02000600000000000000" pitchFamily="2" charset="0"/>
            </a:endParaRPr>
          </a:p>
        </p:txBody>
      </p:sp>
      <p:sp>
        <p:nvSpPr>
          <p:cNvPr id="34" name="TextBox 33"/>
          <p:cNvSpPr txBox="1"/>
          <p:nvPr/>
        </p:nvSpPr>
        <p:spPr>
          <a:xfrm>
            <a:off x="251520" y="5638022"/>
            <a:ext cx="1620180" cy="338554"/>
          </a:xfrm>
          <a:prstGeom prst="rect">
            <a:avLst/>
          </a:prstGeom>
          <a:noFill/>
        </p:spPr>
        <p:txBody>
          <a:bodyPr wrap="square" rtlCol="0">
            <a:spAutoFit/>
          </a:bodyPr>
          <a:lstStyle/>
          <a:p>
            <a:r>
              <a:rPr lang="en-GB" sz="1600" dirty="0" err="1" smtClean="0">
                <a:solidFill>
                  <a:prstClr val="black"/>
                </a:solidFill>
                <a:latin typeface="Segoe Print" panose="02000600000000000000" pitchFamily="2" charset="0"/>
              </a:rPr>
              <a:t>En</a:t>
            </a:r>
            <a:r>
              <a:rPr lang="en-GB" sz="1600" dirty="0" smtClean="0">
                <a:solidFill>
                  <a:prstClr val="black"/>
                </a:solidFill>
                <a:latin typeface="Segoe Print" panose="02000600000000000000" pitchFamily="2" charset="0"/>
              </a:rPr>
              <a:t> </a:t>
            </a:r>
            <a:r>
              <a:rPr lang="en-GB" sz="1600" dirty="0" err="1" smtClean="0">
                <a:solidFill>
                  <a:prstClr val="black"/>
                </a:solidFill>
                <a:latin typeface="Segoe Print" panose="02000600000000000000" pitchFamily="2" charset="0"/>
              </a:rPr>
              <a:t>invierno</a:t>
            </a:r>
            <a:r>
              <a:rPr lang="en-GB" sz="1600" dirty="0" smtClean="0">
                <a:solidFill>
                  <a:prstClr val="black"/>
                </a:solidFill>
                <a:latin typeface="Segoe Print" panose="02000600000000000000" pitchFamily="2" charset="0"/>
              </a:rPr>
              <a:t>…</a:t>
            </a:r>
            <a:endParaRPr lang="en-GB" sz="1600"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2426659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a:spLocks noGrp="1"/>
          </p:cNvSpPr>
          <p:nvPr>
            <p:ph type="ctrTitle"/>
          </p:nvPr>
        </p:nvSpPr>
        <p:spPr>
          <a:xfrm>
            <a:off x="502846" y="2692807"/>
            <a:ext cx="8390756" cy="1470025"/>
          </a:xfrm>
        </p:spPr>
        <p:txBody>
          <a:bodyPr>
            <a:noAutofit/>
          </a:bodyPr>
          <a:lstStyle/>
          <a:p>
            <a:pPr algn="l"/>
            <a:r>
              <a:rPr lang="en-GB" sz="4000" b="1" dirty="0" smtClean="0">
                <a:solidFill>
                  <a:srgbClr val="00B050"/>
                </a:solidFill>
                <a:latin typeface="Rockwell" panose="02060603020205020403" pitchFamily="18" charset="0"/>
                <a:cs typeface="Arial" panose="020B0604020202020204" pitchFamily="34" charset="0"/>
              </a:rPr>
              <a:t>KS3: </a:t>
            </a:r>
            <a:r>
              <a:rPr lang="en-GB" sz="3200" b="1" dirty="0" smtClean="0">
                <a:latin typeface="Rockwell" panose="02060603020205020403" pitchFamily="18" charset="0"/>
                <a:cs typeface="Arial" panose="020B0604020202020204" pitchFamily="34" charset="0"/>
              </a:rPr>
              <a:t>Assessment without NC Levels  </a:t>
            </a:r>
            <a:endParaRPr lang="en-GB" sz="3600" dirty="0">
              <a:latin typeface="Rockwell" panose="02060603020205020403" pitchFamily="18" charset="0"/>
              <a:cs typeface="Arial" panose="020B0604020202020204" pitchFamily="34" charset="0"/>
            </a:endParaRPr>
          </a:p>
        </p:txBody>
      </p:sp>
      <p:sp>
        <p:nvSpPr>
          <p:cNvPr id="8" name="Title 1"/>
          <p:cNvSpPr txBox="1">
            <a:spLocks/>
          </p:cNvSpPr>
          <p:nvPr/>
        </p:nvSpPr>
        <p:spPr>
          <a:xfrm>
            <a:off x="500278" y="4419130"/>
            <a:ext cx="8323302"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C00000"/>
                </a:solidFill>
                <a:latin typeface="Rockwell" panose="02060603020205020403" pitchFamily="18" charset="0"/>
                <a:cs typeface="Arial" panose="020B0604020202020204" pitchFamily="34" charset="0"/>
              </a:rPr>
              <a:t>KS4: </a:t>
            </a:r>
            <a:r>
              <a:rPr lang="en-GB" sz="3200" b="1" dirty="0" smtClean="0">
                <a:solidFill>
                  <a:prstClr val="black"/>
                </a:solidFill>
                <a:latin typeface="Rockwell" panose="02060603020205020403" pitchFamily="18" charset="0"/>
                <a:cs typeface="Arial" panose="020B0604020202020204" pitchFamily="34" charset="0"/>
              </a:rPr>
              <a:t>New GCSE- new grading system  		/ new level challenge </a:t>
            </a:r>
            <a:endParaRPr lang="en-GB" sz="3200" dirty="0">
              <a:solidFill>
                <a:prstClr val="black"/>
              </a:solidFill>
              <a:latin typeface="Rockwell" panose="02060603020205020403" pitchFamily="18" charset="0"/>
              <a:cs typeface="Arial" panose="020B0604020202020204" pitchFamily="34" charset="0"/>
            </a:endParaRPr>
          </a:p>
        </p:txBody>
      </p:sp>
      <p:sp>
        <p:nvSpPr>
          <p:cNvPr id="9" name="Title 1"/>
          <p:cNvSpPr txBox="1">
            <a:spLocks/>
          </p:cNvSpPr>
          <p:nvPr/>
        </p:nvSpPr>
        <p:spPr>
          <a:xfrm>
            <a:off x="500278" y="2052055"/>
            <a:ext cx="8388424"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FF0000"/>
                </a:solidFill>
                <a:latin typeface="Rockwell" panose="02060603020205020403" pitchFamily="18" charset="0"/>
                <a:cs typeface="Arial" panose="020B0604020202020204" pitchFamily="34" charset="0"/>
              </a:rPr>
              <a:t>KS2: </a:t>
            </a:r>
            <a:r>
              <a:rPr lang="en-GB" sz="3200" b="1" dirty="0" smtClean="0">
                <a:solidFill>
                  <a:prstClr val="black"/>
                </a:solidFill>
                <a:latin typeface="Rockwell" panose="02060603020205020403" pitchFamily="18" charset="0"/>
                <a:cs typeface="Arial" panose="020B0604020202020204" pitchFamily="34" charset="0"/>
              </a:rPr>
              <a:t>Languages statutory Y3 to Y6</a:t>
            </a:r>
            <a:endParaRPr lang="en-GB" sz="3200" dirty="0">
              <a:solidFill>
                <a:prstClr val="black"/>
              </a:solidFill>
              <a:latin typeface="Rockwell" panose="02060603020205020403" pitchFamily="18" charset="0"/>
              <a:cs typeface="Arial" panose="020B0604020202020204" pitchFamily="34" charset="0"/>
            </a:endParaRPr>
          </a:p>
        </p:txBody>
      </p:sp>
      <p:sp>
        <p:nvSpPr>
          <p:cNvPr id="10" name="Title 1"/>
          <p:cNvSpPr txBox="1">
            <a:spLocks/>
          </p:cNvSpPr>
          <p:nvPr/>
        </p:nvSpPr>
        <p:spPr>
          <a:xfrm>
            <a:off x="320425" y="632968"/>
            <a:ext cx="78867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6600" b="1" dirty="0" smtClean="0">
                <a:solidFill>
                  <a:schemeClr val="tx1">
                    <a:lumMod val="85000"/>
                    <a:lumOff val="15000"/>
                  </a:schemeClr>
                </a:solidFill>
                <a:latin typeface="MV Boli" panose="02000500030200090000" pitchFamily="2" charset="0"/>
                <a:cs typeface="MV Boli" panose="02000500030200090000" pitchFamily="2" charset="0"/>
              </a:rPr>
              <a:t>All change…!</a:t>
            </a:r>
            <a:endParaRPr lang="en-GB" sz="6600" b="1" dirty="0">
              <a:solidFill>
                <a:schemeClr val="tx1">
                  <a:lumMod val="85000"/>
                  <a:lumOff val="15000"/>
                </a:schemeClr>
              </a:solidFill>
              <a:latin typeface="MV Boli" panose="02000500030200090000" pitchFamily="2" charset="0"/>
              <a:cs typeface="MV Boli" panose="02000500030200090000" pitchFamily="2" charset="0"/>
            </a:endParaRP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890" y="161943"/>
            <a:ext cx="1758713" cy="1246106"/>
          </a:xfrm>
          <a:prstGeom prst="rect">
            <a:avLst/>
          </a:prstGeom>
        </p:spPr>
      </p:pic>
      <p:sp>
        <p:nvSpPr>
          <p:cNvPr id="12" name="TextBox 11"/>
          <p:cNvSpPr txBox="1"/>
          <p:nvPr/>
        </p:nvSpPr>
        <p:spPr>
          <a:xfrm>
            <a:off x="2675164" y="350022"/>
            <a:ext cx="3755571" cy="584775"/>
          </a:xfrm>
          <a:prstGeom prst="rect">
            <a:avLst/>
          </a:prstGeom>
          <a:solidFill>
            <a:srgbClr val="00B0F0"/>
          </a:solidFill>
        </p:spPr>
        <p:txBody>
          <a:bodyPr wrap="square" rtlCol="0">
            <a:spAutoFit/>
          </a:bodyPr>
          <a:lstStyle/>
          <a:p>
            <a:pPr algn="ctr"/>
            <a:r>
              <a:rPr lang="en-GB" sz="3200" b="1" dirty="0" smtClean="0">
                <a:latin typeface="Rockwell" panose="02060603020205020403" pitchFamily="18" charset="0"/>
              </a:rPr>
              <a:t>Assessment</a:t>
            </a:r>
            <a:endParaRPr lang="en-GB" sz="3200" b="1" dirty="0">
              <a:latin typeface="Rockwell" panose="02060603020205020403" pitchFamily="18" charset="0"/>
            </a:endParaRPr>
          </a:p>
        </p:txBody>
      </p:sp>
    </p:spTree>
    <p:extLst>
      <p:ext uri="{BB962C8B-B14F-4D97-AF65-F5344CB8AC3E}">
        <p14:creationId xmlns:p14="http://schemas.microsoft.com/office/powerpoint/2010/main" val="1949202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pic>
        <p:nvPicPr>
          <p:cNvPr id="3" name="Picture 2"/>
          <p:cNvPicPr>
            <a:picLocks noChangeAspect="1"/>
          </p:cNvPicPr>
          <p:nvPr/>
        </p:nvPicPr>
        <p:blipFill>
          <a:blip r:embed="rId4"/>
          <a:stretch>
            <a:fillRect/>
          </a:stretch>
        </p:blipFill>
        <p:spPr>
          <a:xfrm>
            <a:off x="785683" y="1207659"/>
            <a:ext cx="7693561" cy="5236058"/>
          </a:xfrm>
          <a:prstGeom prst="rect">
            <a:avLst/>
          </a:prstGeom>
          <a:ln>
            <a:solidFill>
              <a:schemeClr val="tx1">
                <a:lumMod val="65000"/>
                <a:lumOff val="35000"/>
              </a:schemeClr>
            </a:solidFill>
          </a:ln>
          <a:effectLst>
            <a:outerShdw blurRad="50800" dist="38100" dir="8100000" algn="tr" rotWithShape="0">
              <a:prstClr val="black">
                <a:alpha val="40000"/>
              </a:prstClr>
            </a:outerShdw>
          </a:effectLst>
        </p:spPr>
      </p:pic>
      <p:sp>
        <p:nvSpPr>
          <p:cNvPr id="6" name="TextBox 5"/>
          <p:cNvSpPr txBox="1"/>
          <p:nvPr/>
        </p:nvSpPr>
        <p:spPr>
          <a:xfrm>
            <a:off x="785683" y="496957"/>
            <a:ext cx="3189969" cy="646331"/>
          </a:xfrm>
          <a:prstGeom prst="rect">
            <a:avLst/>
          </a:prstGeom>
          <a:noFill/>
        </p:spPr>
        <p:txBody>
          <a:bodyPr wrap="square" rtlCol="0">
            <a:spAutoFit/>
          </a:bodyPr>
          <a:lstStyle/>
          <a:p>
            <a:r>
              <a:rPr lang="en-GB" sz="3600" dirty="0" smtClean="0">
                <a:latin typeface="Rockwell" panose="02060603020205020403" pitchFamily="18" charset="0"/>
              </a:rPr>
              <a:t>Year 5</a:t>
            </a:r>
            <a:endParaRPr lang="en-GB" sz="3600" dirty="0">
              <a:latin typeface="Rockwell" panose="02060603020205020403" pitchFamily="18" charset="0"/>
            </a:endParaRPr>
          </a:p>
        </p:txBody>
      </p:sp>
    </p:spTree>
    <p:extLst>
      <p:ext uri="{BB962C8B-B14F-4D97-AF65-F5344CB8AC3E}">
        <p14:creationId xmlns:p14="http://schemas.microsoft.com/office/powerpoint/2010/main" val="2143015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pic>
        <p:nvPicPr>
          <p:cNvPr id="2" name="Picture 1"/>
          <p:cNvPicPr>
            <a:picLocks noChangeAspect="1"/>
          </p:cNvPicPr>
          <p:nvPr/>
        </p:nvPicPr>
        <p:blipFill>
          <a:blip r:embed="rId4"/>
          <a:stretch>
            <a:fillRect/>
          </a:stretch>
        </p:blipFill>
        <p:spPr>
          <a:xfrm>
            <a:off x="795131" y="1346807"/>
            <a:ext cx="7535820" cy="5081231"/>
          </a:xfrm>
          <a:prstGeom prst="rect">
            <a:avLst/>
          </a:prstGeom>
          <a:ln>
            <a:solidFill>
              <a:schemeClr val="tx1">
                <a:lumMod val="65000"/>
                <a:lumOff val="35000"/>
              </a:schemeClr>
            </a:solidFill>
          </a:ln>
          <a:effectLst>
            <a:outerShdw blurRad="50800" dist="38100" dir="8100000" algn="tr" rotWithShape="0">
              <a:prstClr val="black">
                <a:alpha val="40000"/>
              </a:prstClr>
            </a:outerShdw>
          </a:effectLst>
        </p:spPr>
      </p:pic>
      <p:sp>
        <p:nvSpPr>
          <p:cNvPr id="6" name="TextBox 5"/>
          <p:cNvSpPr txBox="1"/>
          <p:nvPr/>
        </p:nvSpPr>
        <p:spPr>
          <a:xfrm>
            <a:off x="785683" y="496957"/>
            <a:ext cx="3189969" cy="646331"/>
          </a:xfrm>
          <a:prstGeom prst="rect">
            <a:avLst/>
          </a:prstGeom>
          <a:noFill/>
        </p:spPr>
        <p:txBody>
          <a:bodyPr wrap="square" rtlCol="0">
            <a:spAutoFit/>
          </a:bodyPr>
          <a:lstStyle/>
          <a:p>
            <a:r>
              <a:rPr lang="en-GB" sz="3600" dirty="0" smtClean="0">
                <a:latin typeface="Rockwell" panose="02060603020205020403" pitchFamily="18" charset="0"/>
              </a:rPr>
              <a:t>Year 5</a:t>
            </a:r>
            <a:endParaRPr lang="en-GB" sz="3600" dirty="0">
              <a:latin typeface="Rockwell" panose="02060603020205020403" pitchFamily="18" charset="0"/>
            </a:endParaRPr>
          </a:p>
        </p:txBody>
      </p:sp>
    </p:spTree>
    <p:extLst>
      <p:ext uri="{BB962C8B-B14F-4D97-AF65-F5344CB8AC3E}">
        <p14:creationId xmlns:p14="http://schemas.microsoft.com/office/powerpoint/2010/main" val="4261117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pic>
        <p:nvPicPr>
          <p:cNvPr id="2" name="Picture 1"/>
          <p:cNvPicPr>
            <a:picLocks noChangeAspect="1"/>
          </p:cNvPicPr>
          <p:nvPr/>
        </p:nvPicPr>
        <p:blipFill>
          <a:blip r:embed="rId4"/>
          <a:stretch>
            <a:fillRect/>
          </a:stretch>
        </p:blipFill>
        <p:spPr>
          <a:xfrm>
            <a:off x="544705" y="1346807"/>
            <a:ext cx="8028612" cy="5100092"/>
          </a:xfrm>
          <a:prstGeom prst="rect">
            <a:avLst/>
          </a:prstGeom>
          <a:ln>
            <a:solidFill>
              <a:schemeClr val="tx1">
                <a:lumMod val="65000"/>
                <a:lumOff val="35000"/>
              </a:schemeClr>
            </a:solidFill>
          </a:ln>
          <a:effectLst>
            <a:outerShdw blurRad="50800" dist="38100" dir="8100000" algn="tr" rotWithShape="0">
              <a:prstClr val="black">
                <a:alpha val="40000"/>
              </a:prstClr>
            </a:outerShdw>
          </a:effectLst>
        </p:spPr>
      </p:pic>
      <p:sp>
        <p:nvSpPr>
          <p:cNvPr id="5" name="TextBox 4"/>
          <p:cNvSpPr txBox="1"/>
          <p:nvPr/>
        </p:nvSpPr>
        <p:spPr>
          <a:xfrm>
            <a:off x="785683" y="496957"/>
            <a:ext cx="3189969" cy="646331"/>
          </a:xfrm>
          <a:prstGeom prst="rect">
            <a:avLst/>
          </a:prstGeom>
          <a:noFill/>
        </p:spPr>
        <p:txBody>
          <a:bodyPr wrap="square" rtlCol="0">
            <a:spAutoFit/>
          </a:bodyPr>
          <a:lstStyle/>
          <a:p>
            <a:r>
              <a:rPr lang="en-GB" sz="3600" dirty="0" smtClean="0">
                <a:latin typeface="Rockwell" panose="02060603020205020403" pitchFamily="18" charset="0"/>
              </a:rPr>
              <a:t>Year 5</a:t>
            </a:r>
            <a:endParaRPr lang="en-GB" sz="3600" dirty="0">
              <a:latin typeface="Rockwell" panose="02060603020205020403" pitchFamily="18" charset="0"/>
            </a:endParaRPr>
          </a:p>
        </p:txBody>
      </p:sp>
    </p:spTree>
    <p:extLst>
      <p:ext uri="{BB962C8B-B14F-4D97-AF65-F5344CB8AC3E}">
        <p14:creationId xmlns:p14="http://schemas.microsoft.com/office/powerpoint/2010/main" val="4076117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4392" b="34360"/>
          <a:stretch/>
        </p:blipFill>
        <p:spPr>
          <a:xfrm>
            <a:off x="2146053" y="1352005"/>
            <a:ext cx="4813793" cy="50761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itle 6"/>
          <p:cNvSpPr txBox="1">
            <a:spLocks/>
          </p:cNvSpPr>
          <p:nvPr/>
        </p:nvSpPr>
        <p:spPr>
          <a:xfrm>
            <a:off x="316089" y="137841"/>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smtClean="0">
                <a:solidFill>
                  <a:schemeClr val="tx1">
                    <a:lumMod val="75000"/>
                    <a:lumOff val="25000"/>
                  </a:schemeClr>
                </a:solidFill>
                <a:latin typeface="Rockwell" panose="02060603020205020403" pitchFamily="18" charset="0"/>
                <a:cs typeface="MV Boli" panose="02000500030200090000" pitchFamily="2" charset="0"/>
              </a:rPr>
              <a:t>Y6 writing</a:t>
            </a:r>
            <a:endParaRPr lang="en-GB" dirty="0">
              <a:solidFill>
                <a:schemeClr val="tx1">
                  <a:lumMod val="75000"/>
                  <a:lumOff val="25000"/>
                </a:schemeClr>
              </a:solidFill>
              <a:latin typeface="Rockwell" panose="02060603020205020403" pitchFamily="18" charset="0"/>
              <a:cs typeface="MV Boli" panose="02000500030200090000" pitchFamily="2" charset="0"/>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4239221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pic>
        <p:nvPicPr>
          <p:cNvPr id="5" name="Picture 4"/>
          <p:cNvPicPr>
            <a:picLocks noChangeAspect="1"/>
          </p:cNvPicPr>
          <p:nvPr/>
        </p:nvPicPr>
        <p:blipFill>
          <a:blip r:embed="rId4">
            <a:clrChange>
              <a:clrFrom>
                <a:srgbClr val="FDFDFD"/>
              </a:clrFrom>
              <a:clrTo>
                <a:srgbClr val="FDFDFD">
                  <a:alpha val="0"/>
                </a:srgbClr>
              </a:clrTo>
            </a:clrChange>
          </a:blip>
          <a:stretch>
            <a:fillRect/>
          </a:stretch>
        </p:blipFill>
        <p:spPr>
          <a:xfrm>
            <a:off x="670289" y="1162120"/>
            <a:ext cx="7765322" cy="5446149"/>
          </a:xfrm>
          <a:prstGeom prst="rect">
            <a:avLst/>
          </a:prstGeom>
        </p:spPr>
      </p:pic>
      <p:sp>
        <p:nvSpPr>
          <p:cNvPr id="6" name="TextBox 5"/>
          <p:cNvSpPr txBox="1"/>
          <p:nvPr/>
        </p:nvSpPr>
        <p:spPr>
          <a:xfrm>
            <a:off x="620583" y="515789"/>
            <a:ext cx="8358317" cy="584775"/>
          </a:xfrm>
          <a:prstGeom prst="rect">
            <a:avLst/>
          </a:prstGeom>
          <a:noFill/>
        </p:spPr>
        <p:txBody>
          <a:bodyPr wrap="square" rtlCol="0">
            <a:spAutoFit/>
          </a:bodyPr>
          <a:lstStyle/>
          <a:p>
            <a:r>
              <a:rPr lang="en-GB" sz="3200" dirty="0" smtClean="0">
                <a:latin typeface="Rockwell" panose="02060603020205020403" pitchFamily="18" charset="0"/>
              </a:rPr>
              <a:t>Y7 non-language specific baseline</a:t>
            </a:r>
            <a:endParaRPr lang="en-GB" sz="3200" dirty="0">
              <a:latin typeface="Rockwell" panose="02060603020205020403" pitchFamily="18" charset="0"/>
            </a:endParaRPr>
          </a:p>
        </p:txBody>
      </p:sp>
    </p:spTree>
    <p:extLst>
      <p:ext uri="{BB962C8B-B14F-4D97-AF65-F5344CB8AC3E}">
        <p14:creationId xmlns:p14="http://schemas.microsoft.com/office/powerpoint/2010/main" val="1524065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1273" y="1431378"/>
            <a:ext cx="6652545" cy="4989408"/>
          </a:xfrm>
          <a:prstGeom prst="rect">
            <a:avLst/>
          </a:prstGeom>
        </p:spPr>
      </p:pic>
      <p:sp>
        <p:nvSpPr>
          <p:cNvPr id="6" name="TextBox 5"/>
          <p:cNvSpPr txBox="1"/>
          <p:nvPr/>
        </p:nvSpPr>
        <p:spPr>
          <a:xfrm>
            <a:off x="620583" y="515789"/>
            <a:ext cx="8358317" cy="584775"/>
          </a:xfrm>
          <a:prstGeom prst="rect">
            <a:avLst/>
          </a:prstGeom>
          <a:noFill/>
        </p:spPr>
        <p:txBody>
          <a:bodyPr wrap="square" rtlCol="0">
            <a:spAutoFit/>
          </a:bodyPr>
          <a:lstStyle/>
          <a:p>
            <a:r>
              <a:rPr lang="en-GB" sz="3200" dirty="0" smtClean="0">
                <a:latin typeface="Rockwell" panose="02060603020205020403" pitchFamily="18" charset="0"/>
              </a:rPr>
              <a:t>KS2-3 liaison</a:t>
            </a:r>
            <a:endParaRPr lang="en-GB" sz="3200" dirty="0">
              <a:latin typeface="Rockwell" panose="02060603020205020403" pitchFamily="18" charset="0"/>
            </a:endParaRPr>
          </a:p>
        </p:txBody>
      </p:sp>
      <p:sp>
        <p:nvSpPr>
          <p:cNvPr id="2" name="TextBox 1"/>
          <p:cNvSpPr txBox="1"/>
          <p:nvPr/>
        </p:nvSpPr>
        <p:spPr>
          <a:xfrm>
            <a:off x="620583" y="2139095"/>
            <a:ext cx="7728287" cy="3046988"/>
          </a:xfrm>
          <a:prstGeom prst="rect">
            <a:avLst/>
          </a:prstGeom>
          <a:solidFill>
            <a:srgbClr val="00B0F0"/>
          </a:solidFill>
          <a:effectLst>
            <a:outerShdw blurRad="50800" dist="38100" dir="8100000" algn="tr" rotWithShape="0">
              <a:prstClr val="black">
                <a:alpha val="40000"/>
              </a:prstClr>
            </a:outerShdw>
          </a:effectLst>
        </p:spPr>
        <p:txBody>
          <a:bodyPr wrap="square" rtlCol="0">
            <a:spAutoFit/>
          </a:bodyPr>
          <a:lstStyle/>
          <a:p>
            <a:r>
              <a:rPr lang="en-GB" sz="2400" dirty="0" smtClean="0">
                <a:latin typeface="Rockwell" panose="02060603020205020403" pitchFamily="18" charset="0"/>
              </a:rPr>
              <a:t>We work together, sharing knowledge and experience by:</a:t>
            </a:r>
            <a:br>
              <a:rPr lang="en-GB" sz="2400" dirty="0" smtClean="0">
                <a:latin typeface="Rockwell" panose="02060603020205020403" pitchFamily="18" charset="0"/>
              </a:rPr>
            </a:br>
            <a:r>
              <a:rPr lang="en-GB" sz="2400" dirty="0" smtClean="0">
                <a:latin typeface="Rockwell" panose="02060603020205020403" pitchFamily="18" charset="0"/>
              </a:rPr>
              <a:t> - meeting regularly (half-termly)</a:t>
            </a:r>
          </a:p>
          <a:p>
            <a:r>
              <a:rPr lang="en-GB" sz="2400" dirty="0">
                <a:latin typeface="Rockwell" panose="02060603020205020403" pitchFamily="18" charset="0"/>
              </a:rPr>
              <a:t> </a:t>
            </a:r>
            <a:r>
              <a:rPr lang="en-GB" sz="2400" dirty="0" smtClean="0">
                <a:latin typeface="Rockwell" panose="02060603020205020403" pitchFamily="18" charset="0"/>
              </a:rPr>
              <a:t>- visiting each other’s classrooms (not as often as we would like!)</a:t>
            </a:r>
          </a:p>
          <a:p>
            <a:r>
              <a:rPr lang="en-GB" sz="2400" dirty="0">
                <a:latin typeface="Rockwell" panose="02060603020205020403" pitchFamily="18" charset="0"/>
              </a:rPr>
              <a:t> </a:t>
            </a:r>
            <a:r>
              <a:rPr lang="en-GB" sz="2400" dirty="0" smtClean="0">
                <a:latin typeface="Rockwell" panose="02060603020205020403" pitchFamily="18" charset="0"/>
              </a:rPr>
              <a:t>- developing shared documentation (SOW, resources, assessment, transfer)</a:t>
            </a:r>
            <a:br>
              <a:rPr lang="en-GB" sz="2400" dirty="0" smtClean="0">
                <a:latin typeface="Rockwell" panose="02060603020205020403" pitchFamily="18" charset="0"/>
              </a:rPr>
            </a:br>
            <a:r>
              <a:rPr lang="en-GB" sz="2400" dirty="0" smtClean="0">
                <a:latin typeface="Rockwell" panose="02060603020205020403" pitchFamily="18" charset="0"/>
              </a:rPr>
              <a:t> - language leaders (Y9 teach Y3, Y4, Y5, Y6)</a:t>
            </a:r>
            <a:endParaRPr lang="en-GB" sz="2400" dirty="0">
              <a:latin typeface="Rockwell" panose="02060603020205020403" pitchFamily="18" charset="0"/>
            </a:endParaRPr>
          </a:p>
        </p:txBody>
      </p:sp>
    </p:spTree>
    <p:extLst>
      <p:ext uri="{BB962C8B-B14F-4D97-AF65-F5344CB8AC3E}">
        <p14:creationId xmlns:p14="http://schemas.microsoft.com/office/powerpoint/2010/main" val="12431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7" name="TextBox 6"/>
          <p:cNvSpPr txBox="1"/>
          <p:nvPr/>
        </p:nvSpPr>
        <p:spPr>
          <a:xfrm>
            <a:off x="1115786" y="2633663"/>
            <a:ext cx="6874328" cy="1200329"/>
          </a:xfrm>
          <a:prstGeom prst="rect">
            <a:avLst/>
          </a:prstGeom>
          <a:solidFill>
            <a:srgbClr val="FFFF00"/>
          </a:solidFill>
        </p:spPr>
        <p:txBody>
          <a:bodyPr wrap="square" rtlCol="0">
            <a:spAutoFit/>
          </a:bodyPr>
          <a:lstStyle/>
          <a:p>
            <a:pPr algn="ctr"/>
            <a:r>
              <a:rPr lang="en-GB" sz="7200" b="1" dirty="0" smtClean="0">
                <a:latin typeface="Rockwell" panose="02060603020205020403" pitchFamily="18" charset="0"/>
              </a:rPr>
              <a:t>Curriculum</a:t>
            </a:r>
            <a:endParaRPr lang="en-GB" sz="7200" b="1" dirty="0">
              <a:latin typeface="Rockwell" panose="02060603020205020403" pitchFamily="18" charset="0"/>
            </a:endParaRPr>
          </a:p>
        </p:txBody>
      </p:sp>
    </p:spTree>
    <p:extLst>
      <p:ext uri="{BB962C8B-B14F-4D97-AF65-F5344CB8AC3E}">
        <p14:creationId xmlns:p14="http://schemas.microsoft.com/office/powerpoint/2010/main" val="18081530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6699" y="822513"/>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KS2</a:t>
            </a:r>
          </a:p>
        </p:txBody>
      </p:sp>
      <p:sp>
        <p:nvSpPr>
          <p:cNvPr id="5" name="Rectangle 4"/>
          <p:cNvSpPr/>
          <p:nvPr/>
        </p:nvSpPr>
        <p:spPr>
          <a:xfrm>
            <a:off x="5909187" y="822513"/>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556990" y="1817851"/>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 name="Straight Connector 17"/>
          <p:cNvCxnSpPr>
            <a:stCxn id="17" idx="1"/>
            <a:endCxn id="17" idx="5"/>
          </p:cNvCxnSpPr>
          <p:nvPr/>
        </p:nvCxnSpPr>
        <p:spPr>
          <a:xfrm>
            <a:off x="5601106" y="3726063"/>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45091" y="4742303"/>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61046" y="2779503"/>
            <a:ext cx="3240360" cy="923330"/>
          </a:xfrm>
          <a:prstGeom prst="rect">
            <a:avLst/>
          </a:prstGeom>
          <a:noFill/>
        </p:spPr>
        <p:txBody>
          <a:bodyPr wrap="square" rtlCol="0">
            <a:spAutoFit/>
          </a:bodyPr>
          <a:lstStyle/>
          <a:p>
            <a:pPr algn="ctr"/>
            <a:r>
              <a:rPr lang="en-GB" sz="5400" b="1" dirty="0" smtClean="0">
                <a:solidFill>
                  <a:prstClr val="black"/>
                </a:solidFill>
              </a:rPr>
              <a:t>Text</a:t>
            </a:r>
            <a:endParaRPr lang="en-GB" sz="5400" b="1" dirty="0">
              <a:solidFill>
                <a:prstClr val="black"/>
              </a:solidFill>
            </a:endParaRPr>
          </a:p>
        </p:txBody>
      </p:sp>
      <p:sp>
        <p:nvSpPr>
          <p:cNvPr id="21" name="TextBox 20"/>
          <p:cNvSpPr txBox="1"/>
          <p:nvPr/>
        </p:nvSpPr>
        <p:spPr>
          <a:xfrm>
            <a:off x="5061046" y="3879948"/>
            <a:ext cx="3240360" cy="830997"/>
          </a:xfrm>
          <a:prstGeom prst="rect">
            <a:avLst/>
          </a:prstGeom>
          <a:noFill/>
        </p:spPr>
        <p:txBody>
          <a:bodyPr wrap="square" rtlCol="0">
            <a:spAutoFit/>
          </a:bodyPr>
          <a:lstStyle/>
          <a:p>
            <a:pPr algn="ctr"/>
            <a:r>
              <a:rPr lang="en-GB" sz="4800" b="1" dirty="0" smtClean="0">
                <a:solidFill>
                  <a:prstClr val="black"/>
                </a:solidFill>
              </a:rPr>
              <a:t>Sentence</a:t>
            </a:r>
            <a:endParaRPr lang="en-GB" sz="4800" b="1" dirty="0">
              <a:solidFill>
                <a:prstClr val="black"/>
              </a:solidFill>
            </a:endParaRPr>
          </a:p>
        </p:txBody>
      </p:sp>
      <p:sp>
        <p:nvSpPr>
          <p:cNvPr id="22" name="TextBox 21"/>
          <p:cNvSpPr txBox="1"/>
          <p:nvPr/>
        </p:nvSpPr>
        <p:spPr>
          <a:xfrm>
            <a:off x="4989038" y="4908385"/>
            <a:ext cx="3240360" cy="738664"/>
          </a:xfrm>
          <a:prstGeom prst="rect">
            <a:avLst/>
          </a:prstGeom>
          <a:noFill/>
        </p:spPr>
        <p:txBody>
          <a:bodyPr wrap="square" rtlCol="0">
            <a:spAutoFit/>
          </a:bodyPr>
          <a:lstStyle/>
          <a:p>
            <a:pPr algn="ctr"/>
            <a:r>
              <a:rPr lang="en-GB" sz="4200" b="1" dirty="0" smtClean="0">
                <a:solidFill>
                  <a:prstClr val="black"/>
                </a:solidFill>
              </a:rPr>
              <a:t>Word</a:t>
            </a:r>
            <a:endParaRPr lang="en-GB" sz="4200" b="1" dirty="0">
              <a:solidFill>
                <a:prstClr val="black"/>
              </a:solidFill>
            </a:endParaRPr>
          </a:p>
        </p:txBody>
      </p:sp>
      <p:cxnSp>
        <p:nvCxnSpPr>
          <p:cNvPr id="30" name="Straight Arrow Connector 29"/>
          <p:cNvCxnSpPr/>
          <p:nvPr/>
        </p:nvCxnSpPr>
        <p:spPr>
          <a:xfrm flipV="1">
            <a:off x="8805462" y="1817851"/>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64502" y="1830625"/>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smtClean="0">
                  <a:solidFill>
                    <a:prstClr val="black"/>
                  </a:solidFill>
                </a:rPr>
                <a:t>Text</a:t>
              </a:r>
              <a:endParaRPr lang="en-GB" sz="5400" b="1" dirty="0">
                <a:solidFill>
                  <a:prstClr val="black"/>
                </a:solidFill>
              </a:endParaRPr>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smtClean="0">
                  <a:solidFill>
                    <a:prstClr val="black"/>
                  </a:solidFill>
                </a:rPr>
                <a:t>Sentence</a:t>
              </a:r>
              <a:endParaRPr lang="en-GB" sz="4800" b="1" dirty="0">
                <a:solidFill>
                  <a:prstClr val="black"/>
                </a:solidFill>
              </a:endParaRPr>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smtClean="0">
                  <a:solidFill>
                    <a:prstClr val="black"/>
                  </a:solidFill>
                </a:rPr>
                <a:t>Word</a:t>
              </a:r>
              <a:endParaRPr lang="en-GB" sz="4200" b="1" dirty="0">
                <a:solidFill>
                  <a:prstClr val="black"/>
                </a:solidFill>
              </a:endParaRPr>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728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8229600" cy="1143000"/>
          </a:xfrm>
        </p:spPr>
        <p:txBody>
          <a:bodyPr/>
          <a:lstStyle/>
          <a:p>
            <a:r>
              <a:rPr lang="en-GB" b="1" dirty="0" smtClean="0"/>
              <a:t>Summary of learning </a:t>
            </a:r>
            <a:endParaRPr lang="en-GB" b="1" dirty="0"/>
          </a:p>
        </p:txBody>
      </p:sp>
      <p:graphicFrame>
        <p:nvGraphicFramePr>
          <p:cNvPr id="4" name="Content Placeholder 3"/>
          <p:cNvGraphicFramePr>
            <a:graphicFrameLocks noGrp="1"/>
          </p:cNvGraphicFramePr>
          <p:nvPr>
            <p:ph idx="1"/>
            <p:extLst/>
          </p:nvPr>
        </p:nvGraphicFramePr>
        <p:xfrm>
          <a:off x="467544" y="764704"/>
          <a:ext cx="8496944" cy="5765800"/>
        </p:xfrm>
        <a:graphic>
          <a:graphicData uri="http://schemas.openxmlformats.org/drawingml/2006/table">
            <a:tbl>
              <a:tblPr firstRow="1" bandRow="1">
                <a:tableStyleId>{E8B1032C-EA38-4F05-BA0D-38AFFFC7BED3}</a:tableStyleId>
              </a:tblPr>
              <a:tblGrid>
                <a:gridCol w="2016224"/>
                <a:gridCol w="6480720"/>
              </a:tblGrid>
              <a:tr h="370840">
                <a:tc>
                  <a:txBody>
                    <a:bodyPr/>
                    <a:lstStyle/>
                    <a:p>
                      <a:r>
                        <a:rPr lang="en-GB" sz="1800" dirty="0" smtClean="0"/>
                        <a:t>Task</a:t>
                      </a:r>
                      <a:endParaRPr lang="en-GB" sz="1800" dirty="0"/>
                    </a:p>
                  </a:txBody>
                  <a:tcPr/>
                </a:tc>
                <a:tc>
                  <a:txBody>
                    <a:bodyPr/>
                    <a:lstStyle/>
                    <a:p>
                      <a:r>
                        <a:rPr lang="en-GB" sz="1800" dirty="0" smtClean="0"/>
                        <a:t>Learning objective</a:t>
                      </a:r>
                      <a:endParaRPr lang="en-GB" sz="1800" dirty="0"/>
                    </a:p>
                  </a:txBody>
                  <a:tcPr/>
                </a:tc>
              </a:tr>
              <a:tr h="370840">
                <a:tc>
                  <a:txBody>
                    <a:bodyPr/>
                    <a:lstStyle/>
                    <a:p>
                      <a:r>
                        <a:rPr lang="en-GB" sz="1800" dirty="0" smtClean="0"/>
                        <a:t>1  Group</a:t>
                      </a:r>
                      <a:r>
                        <a:rPr lang="en-GB" sz="1800" baseline="0" dirty="0" smtClean="0"/>
                        <a:t> speaking - ¿</a:t>
                      </a:r>
                      <a:r>
                        <a:rPr lang="en-GB" sz="1800" baseline="0" dirty="0" err="1" smtClean="0"/>
                        <a:t>Cómo</a:t>
                      </a:r>
                      <a:r>
                        <a:rPr lang="en-GB" sz="1800" baseline="0" dirty="0" smtClean="0"/>
                        <a:t> se dice?</a:t>
                      </a:r>
                      <a:endParaRPr lang="en-GB" sz="1800" dirty="0"/>
                    </a:p>
                  </a:txBody>
                  <a:tcPr/>
                </a:tc>
                <a:tc>
                  <a:txBody>
                    <a:bodyPr/>
                    <a:lstStyle/>
                    <a:p>
                      <a:r>
                        <a:rPr lang="en-GB" sz="1800" dirty="0" smtClean="0"/>
                        <a:t>Retrieve</a:t>
                      </a:r>
                      <a:r>
                        <a:rPr lang="en-GB" sz="1800" baseline="0" dirty="0" smtClean="0"/>
                        <a:t> prior knowledge and share it</a:t>
                      </a:r>
                    </a:p>
                    <a:p>
                      <a:r>
                        <a:rPr lang="en-GB" sz="1800" baseline="0" dirty="0" smtClean="0"/>
                        <a:t>Identify gaps in current knowledge</a:t>
                      </a:r>
                      <a:br>
                        <a:rPr lang="en-GB" sz="1800" baseline="0" dirty="0" smtClean="0"/>
                      </a:br>
                      <a:r>
                        <a:rPr lang="en-GB" sz="1800" baseline="0" dirty="0" smtClean="0"/>
                        <a:t>Use TL for routine communication</a:t>
                      </a:r>
                      <a:br>
                        <a:rPr lang="en-GB" sz="1800" baseline="0" dirty="0" smtClean="0"/>
                      </a:br>
                      <a:r>
                        <a:rPr lang="en-GB" sz="1800" baseline="0" dirty="0" smtClean="0"/>
                        <a:t>Ask / answer questions in TL</a:t>
                      </a:r>
                      <a:endParaRPr lang="en-GB" sz="1800" dirty="0"/>
                    </a:p>
                  </a:txBody>
                  <a:tcPr/>
                </a:tc>
              </a:tr>
              <a:tr h="370840">
                <a:tc>
                  <a:txBody>
                    <a:bodyPr/>
                    <a:lstStyle/>
                    <a:p>
                      <a:r>
                        <a:rPr lang="en-GB" sz="1800" dirty="0" smtClean="0"/>
                        <a:t>2  Listening</a:t>
                      </a:r>
                      <a:endParaRPr lang="en-GB" sz="1800" dirty="0"/>
                    </a:p>
                  </a:txBody>
                  <a:tcPr/>
                </a:tc>
                <a:tc>
                  <a:txBody>
                    <a:bodyPr/>
                    <a:lstStyle/>
                    <a:p>
                      <a:r>
                        <a:rPr lang="en-GB" sz="1800" dirty="0" smtClean="0"/>
                        <a:t>Develop attention to</a:t>
                      </a:r>
                      <a:r>
                        <a:rPr lang="en-GB" sz="1800" baseline="0" dirty="0" smtClean="0"/>
                        <a:t> detail in listening</a:t>
                      </a:r>
                    </a:p>
                    <a:p>
                      <a:r>
                        <a:rPr lang="en-GB" sz="1800" baseline="0" dirty="0" smtClean="0"/>
                        <a:t>Consolidate the sound-writing relationship through transcription</a:t>
                      </a:r>
                    </a:p>
                    <a:p>
                      <a:r>
                        <a:rPr lang="en-GB" sz="1800" baseline="0" dirty="0" smtClean="0"/>
                        <a:t>Begin to acquire some new vocabulary</a:t>
                      </a:r>
                      <a:endParaRPr lang="en-GB" sz="1800" dirty="0"/>
                    </a:p>
                  </a:txBody>
                  <a:tcPr/>
                </a:tc>
              </a:tr>
              <a:tr h="370840">
                <a:tc>
                  <a:txBody>
                    <a:bodyPr/>
                    <a:lstStyle/>
                    <a:p>
                      <a:r>
                        <a:rPr lang="en-GB" sz="1800" dirty="0" smtClean="0"/>
                        <a:t>3 Reading (in detail) </a:t>
                      </a:r>
                      <a:r>
                        <a:rPr lang="en-GB" sz="1800" dirty="0" smtClean="0">
                          <a:sym typeface="Wingdings" panose="05000000000000000000" pitchFamily="2" charset="2"/>
                        </a:rPr>
                        <a:t> literacy</a:t>
                      </a:r>
                      <a:endParaRPr lang="en-GB" sz="1800" dirty="0"/>
                    </a:p>
                  </a:txBody>
                  <a:tcPr/>
                </a:tc>
                <a:tc>
                  <a:txBody>
                    <a:bodyPr/>
                    <a:lstStyle/>
                    <a:p>
                      <a:r>
                        <a:rPr lang="en-GB" sz="1800" dirty="0" smtClean="0"/>
                        <a:t>Knowledge about verb forms</a:t>
                      </a:r>
                      <a:br>
                        <a:rPr lang="en-GB" sz="1800" dirty="0" smtClean="0"/>
                      </a:br>
                      <a:r>
                        <a:rPr lang="en-GB" sz="1800" dirty="0" smtClean="0"/>
                        <a:t>Identify</a:t>
                      </a:r>
                      <a:r>
                        <a:rPr lang="en-GB" sz="1800" baseline="0" dirty="0" smtClean="0"/>
                        <a:t> patterns in verb formation</a:t>
                      </a:r>
                      <a:endParaRPr lang="en-GB" sz="1800" dirty="0" smtClean="0"/>
                    </a:p>
                    <a:p>
                      <a:r>
                        <a:rPr lang="en-GB" sz="1800" dirty="0" smtClean="0"/>
                        <a:t>Infer</a:t>
                      </a:r>
                      <a:r>
                        <a:rPr lang="en-GB" sz="1800" baseline="0" dirty="0" smtClean="0"/>
                        <a:t> meaning of unknown words</a:t>
                      </a:r>
                      <a:br>
                        <a:rPr lang="en-GB" sz="1800" baseline="0" dirty="0" smtClean="0"/>
                      </a:br>
                      <a:r>
                        <a:rPr lang="en-GB" sz="1800" baseline="0" dirty="0" smtClean="0"/>
                        <a:t>Acquire high-frequency words</a:t>
                      </a:r>
                      <a:br>
                        <a:rPr lang="en-GB" sz="1800" baseline="0" dirty="0" smtClean="0"/>
                      </a:br>
                      <a:r>
                        <a:rPr lang="en-GB" sz="1800" baseline="0" dirty="0" smtClean="0"/>
                        <a:t>Acquire new content/topic vocabulary</a:t>
                      </a:r>
                    </a:p>
                    <a:p>
                      <a:r>
                        <a:rPr lang="en-GB" sz="1800" baseline="0" dirty="0" smtClean="0"/>
                        <a:t>Show understanding by translating short text into English</a:t>
                      </a:r>
                      <a:endParaRPr lang="en-GB" sz="1800" dirty="0"/>
                    </a:p>
                  </a:txBody>
                  <a:tcPr/>
                </a:tc>
              </a:tr>
              <a:tr h="370840">
                <a:tc>
                  <a:txBody>
                    <a:bodyPr/>
                    <a:lstStyle/>
                    <a:p>
                      <a:r>
                        <a:rPr lang="en-GB" sz="1800" dirty="0" smtClean="0"/>
                        <a:t>4 Speaking – question &amp; answer</a:t>
                      </a:r>
                      <a:endParaRPr lang="en-GB" sz="1800" dirty="0"/>
                    </a:p>
                  </a:txBody>
                  <a:tcPr/>
                </a:tc>
                <a:tc>
                  <a:txBody>
                    <a:bodyPr/>
                    <a:lstStyle/>
                    <a:p>
                      <a:r>
                        <a:rPr lang="en-GB" sz="1800" dirty="0" smtClean="0"/>
                        <a:t>Improve speed of understanding spoken language</a:t>
                      </a:r>
                      <a:br>
                        <a:rPr lang="en-GB" sz="1800" dirty="0" smtClean="0"/>
                      </a:br>
                      <a:r>
                        <a:rPr lang="en-GB" sz="1800" dirty="0" smtClean="0"/>
                        <a:t>Develop ability to respond spontaneously</a:t>
                      </a:r>
                      <a:br>
                        <a:rPr lang="en-GB" sz="1800" dirty="0" smtClean="0"/>
                      </a:br>
                      <a:r>
                        <a:rPr lang="en-GB" sz="1800" dirty="0" smtClean="0"/>
                        <a:t>Recognise the difference in language use</a:t>
                      </a:r>
                      <a:r>
                        <a:rPr lang="en-GB" sz="1800" baseline="0" dirty="0" smtClean="0"/>
                        <a:t> (spoken / written register)</a:t>
                      </a:r>
                      <a:endParaRPr lang="en-GB" sz="1800" dirty="0"/>
                    </a:p>
                  </a:txBody>
                  <a:tcPr/>
                </a:tc>
              </a:tr>
              <a:tr h="370840">
                <a:tc>
                  <a:txBody>
                    <a:bodyPr/>
                    <a:lstStyle/>
                    <a:p>
                      <a:r>
                        <a:rPr lang="en-GB" sz="1800" dirty="0" smtClean="0"/>
                        <a:t>5 Writing – question &amp; answer</a:t>
                      </a:r>
                      <a:endParaRPr lang="en-GB" sz="1800" dirty="0"/>
                    </a:p>
                  </a:txBody>
                  <a:tcPr/>
                </a:tc>
                <a:tc>
                  <a:txBody>
                    <a:bodyPr/>
                    <a:lstStyle/>
                    <a:p>
                      <a:r>
                        <a:rPr lang="en-GB" sz="1800" dirty="0" smtClean="0"/>
                        <a:t>Write in sentences / short</a:t>
                      </a:r>
                      <a:r>
                        <a:rPr lang="en-GB" sz="1800" baseline="0" dirty="0" smtClean="0"/>
                        <a:t> paragraph from memory</a:t>
                      </a:r>
                      <a:endParaRPr lang="en-GB" sz="1800" dirty="0"/>
                    </a:p>
                  </a:txBody>
                  <a:tcPr/>
                </a:tc>
              </a:tr>
            </a:tbl>
          </a:graphicData>
        </a:graphic>
      </p:graphicFrame>
    </p:spTree>
    <p:extLst>
      <p:ext uri="{BB962C8B-B14F-4D97-AF65-F5344CB8AC3E}">
        <p14:creationId xmlns:p14="http://schemas.microsoft.com/office/powerpoint/2010/main" val="25642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70" y="476672"/>
            <a:ext cx="3794604" cy="2770059"/>
          </a:xfrm>
          <a:prstGeom prst="rect">
            <a:avLst/>
          </a:prstGeom>
        </p:spPr>
      </p:pic>
      <p:sp>
        <p:nvSpPr>
          <p:cNvPr id="5" name="Oval Callout 4"/>
          <p:cNvSpPr/>
          <p:nvPr/>
        </p:nvSpPr>
        <p:spPr>
          <a:xfrm>
            <a:off x="4716016" y="1518539"/>
            <a:ext cx="3528392" cy="1728192"/>
          </a:xfrm>
          <a:prstGeom prst="wedgeEllipseCallout">
            <a:avLst>
              <a:gd name="adj1" fmla="val -42422"/>
              <a:gd name="adj2" fmla="val 4923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smtClean="0">
                <a:solidFill>
                  <a:prstClr val="white"/>
                </a:solidFill>
                <a:latin typeface="Arial Rounded MT Bold" pitchFamily="34" charset="0"/>
              </a:rPr>
              <a:t>Pienso</a:t>
            </a:r>
            <a:r>
              <a:rPr lang="fr-FR" sz="2800" dirty="0" smtClean="0">
                <a:solidFill>
                  <a:prstClr val="white"/>
                </a:solidFill>
                <a:latin typeface="Arial Rounded MT Bold" pitchFamily="34" charset="0"/>
              </a:rPr>
              <a:t> que …es…</a:t>
            </a:r>
          </a:p>
        </p:txBody>
      </p:sp>
      <p:sp>
        <p:nvSpPr>
          <p:cNvPr id="6" name="Oval Callout 5"/>
          <p:cNvSpPr/>
          <p:nvPr/>
        </p:nvSpPr>
        <p:spPr>
          <a:xfrm>
            <a:off x="323528" y="538483"/>
            <a:ext cx="3528392" cy="1872208"/>
          </a:xfrm>
          <a:prstGeom prst="wedgeEllipseCallout">
            <a:avLst>
              <a:gd name="adj1" fmla="val 52678"/>
              <a:gd name="adj2" fmla="val 57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black"/>
                </a:solidFill>
                <a:latin typeface="Arial Rounded MT Bold" pitchFamily="34" charset="0"/>
              </a:rPr>
              <a:t>¿</a:t>
            </a:r>
            <a:r>
              <a:rPr lang="fr-FR" sz="2800" dirty="0" err="1" smtClean="0">
                <a:solidFill>
                  <a:prstClr val="black"/>
                </a:solidFill>
                <a:latin typeface="Arial Rounded MT Bold" pitchFamily="34" charset="0"/>
              </a:rPr>
              <a:t>Cómo</a:t>
            </a:r>
            <a:r>
              <a:rPr lang="fr-FR" sz="2800" dirty="0" smtClean="0">
                <a:solidFill>
                  <a:prstClr val="black"/>
                </a:solidFill>
                <a:latin typeface="Arial Rounded MT Bold" pitchFamily="34" charset="0"/>
              </a:rPr>
              <a:t> se </a:t>
            </a:r>
            <a:r>
              <a:rPr lang="fr-FR" sz="2800" dirty="0" err="1" smtClean="0">
                <a:solidFill>
                  <a:prstClr val="black"/>
                </a:solidFill>
                <a:latin typeface="Arial Rounded MT Bold" pitchFamily="34" charset="0"/>
              </a:rPr>
              <a:t>dice</a:t>
            </a:r>
            <a:r>
              <a:rPr lang="fr-FR" sz="2800" dirty="0" smtClean="0">
                <a:solidFill>
                  <a:prstClr val="black"/>
                </a:solidFill>
                <a:latin typeface="Arial Rounded MT Bold" pitchFamily="34" charset="0"/>
              </a:rPr>
              <a:t> … en </a:t>
            </a:r>
            <a:r>
              <a:rPr lang="fr-FR" sz="2800" dirty="0" err="1" smtClean="0">
                <a:solidFill>
                  <a:prstClr val="black"/>
                </a:solidFill>
                <a:latin typeface="Arial Rounded MT Bold" pitchFamily="34" charset="0"/>
              </a:rPr>
              <a:t>inglés</a:t>
            </a:r>
            <a:r>
              <a:rPr lang="fr-FR" sz="2800" dirty="0" smtClean="0">
                <a:solidFill>
                  <a:prstClr val="black"/>
                </a:solidFill>
                <a:latin typeface="Arial Rounded MT Bold" pitchFamily="34" charset="0"/>
              </a:rPr>
              <a:t> / </a:t>
            </a:r>
            <a:r>
              <a:rPr lang="fr-FR" sz="2800" dirty="0" err="1" smtClean="0">
                <a:solidFill>
                  <a:prstClr val="black"/>
                </a:solidFill>
                <a:latin typeface="Arial Rounded MT Bold" pitchFamily="34" charset="0"/>
              </a:rPr>
              <a:t>español</a:t>
            </a:r>
            <a:r>
              <a:rPr lang="fr-FR" sz="2800" dirty="0" smtClean="0">
                <a:solidFill>
                  <a:prstClr val="black"/>
                </a:solidFill>
                <a:latin typeface="Arial Rounded MT Bold" pitchFamily="34" charset="0"/>
              </a:rPr>
              <a:t>?</a:t>
            </a:r>
          </a:p>
        </p:txBody>
      </p:sp>
      <p:sp>
        <p:nvSpPr>
          <p:cNvPr id="7" name="Oval Callout 6"/>
          <p:cNvSpPr/>
          <p:nvPr/>
        </p:nvSpPr>
        <p:spPr>
          <a:xfrm>
            <a:off x="5896512" y="3366136"/>
            <a:ext cx="2563920" cy="1396022"/>
          </a:xfrm>
          <a:prstGeom prst="wedgeEllipseCallout">
            <a:avLst>
              <a:gd name="adj1" fmla="val -51657"/>
              <a:gd name="adj2" fmla="val -38951"/>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white"/>
                </a:solidFill>
                <a:latin typeface="Arial Rounded MT Bold" pitchFamily="34" charset="0"/>
              </a:rPr>
              <a:t>¿</a:t>
            </a:r>
            <a:r>
              <a:rPr lang="fr-FR" sz="2800" dirty="0" err="1" smtClean="0">
                <a:solidFill>
                  <a:prstClr val="white"/>
                </a:solidFill>
                <a:latin typeface="Arial Rounded MT Bold" pitchFamily="34" charset="0"/>
              </a:rPr>
              <a:t>Qué</a:t>
            </a:r>
            <a:r>
              <a:rPr lang="fr-FR" sz="2800" dirty="0" smtClean="0">
                <a:solidFill>
                  <a:prstClr val="white"/>
                </a:solidFill>
                <a:latin typeface="Arial Rounded MT Bold" pitchFamily="34" charset="0"/>
              </a:rPr>
              <a:t> </a:t>
            </a:r>
            <a:r>
              <a:rPr lang="fr-FR" sz="2800" dirty="0" err="1" smtClean="0">
                <a:solidFill>
                  <a:prstClr val="white"/>
                </a:solidFill>
                <a:latin typeface="Arial Rounded MT Bold" pitchFamily="34" charset="0"/>
              </a:rPr>
              <a:t>piensas</a:t>
            </a:r>
            <a:r>
              <a:rPr lang="fr-FR" sz="2800" dirty="0" smtClean="0">
                <a:solidFill>
                  <a:prstClr val="white"/>
                </a:solidFill>
                <a:latin typeface="Arial Rounded MT Bold" pitchFamily="34" charset="0"/>
              </a:rPr>
              <a:t>?</a:t>
            </a:r>
          </a:p>
        </p:txBody>
      </p:sp>
      <p:sp>
        <p:nvSpPr>
          <p:cNvPr id="8" name="Oval Callout 7"/>
          <p:cNvSpPr/>
          <p:nvPr/>
        </p:nvSpPr>
        <p:spPr>
          <a:xfrm>
            <a:off x="2195736" y="3524087"/>
            <a:ext cx="1944216" cy="930735"/>
          </a:xfrm>
          <a:prstGeom prst="wedgeEllipseCallout">
            <a:avLst>
              <a:gd name="adj1" fmla="val 56458"/>
              <a:gd name="adj2" fmla="val -17252"/>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white"/>
                </a:solidFill>
                <a:latin typeface="Arial Rounded MT Bold" pitchFamily="34" charset="0"/>
              </a:rPr>
              <a:t>¡No </a:t>
            </a:r>
            <a:r>
              <a:rPr lang="fr-FR" sz="2800" dirty="0" err="1" smtClean="0">
                <a:solidFill>
                  <a:prstClr val="white"/>
                </a:solidFill>
                <a:latin typeface="Arial Rounded MT Bold" pitchFamily="34" charset="0"/>
              </a:rPr>
              <a:t>lo</a:t>
            </a:r>
            <a:r>
              <a:rPr lang="fr-FR" sz="2800" dirty="0" smtClean="0">
                <a:solidFill>
                  <a:prstClr val="white"/>
                </a:solidFill>
                <a:latin typeface="Arial Rounded MT Bold" pitchFamily="34" charset="0"/>
              </a:rPr>
              <a:t> </a:t>
            </a:r>
            <a:r>
              <a:rPr lang="fr-FR" sz="2800" dirty="0" err="1" smtClean="0">
                <a:solidFill>
                  <a:prstClr val="white"/>
                </a:solidFill>
                <a:latin typeface="Arial Rounded MT Bold" pitchFamily="34" charset="0"/>
              </a:rPr>
              <a:t>sé</a:t>
            </a:r>
            <a:r>
              <a:rPr lang="fr-FR" sz="2800" dirty="0" smtClean="0">
                <a:solidFill>
                  <a:prstClr val="white"/>
                </a:solidFill>
                <a:latin typeface="Arial Rounded MT Bold" pitchFamily="34" charset="0"/>
              </a:rPr>
              <a:t>!</a:t>
            </a:r>
          </a:p>
        </p:txBody>
      </p:sp>
      <p:sp>
        <p:nvSpPr>
          <p:cNvPr id="9" name="Oval Callout 8"/>
          <p:cNvSpPr/>
          <p:nvPr/>
        </p:nvSpPr>
        <p:spPr>
          <a:xfrm>
            <a:off x="3680185" y="4454822"/>
            <a:ext cx="1440160" cy="659994"/>
          </a:xfrm>
          <a:prstGeom prst="wedgeEllipseCallout">
            <a:avLst>
              <a:gd name="adj1" fmla="val 12417"/>
              <a:gd name="adj2" fmla="val -70509"/>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black"/>
                </a:solidFill>
                <a:latin typeface="Arial Rounded MT Bold" pitchFamily="34" charset="0"/>
              </a:rPr>
              <a:t>¡</a:t>
            </a:r>
            <a:r>
              <a:rPr lang="fr-FR" sz="2800" dirty="0" err="1" smtClean="0">
                <a:solidFill>
                  <a:prstClr val="black"/>
                </a:solidFill>
                <a:latin typeface="Arial Rounded MT Bold" pitchFamily="34" charset="0"/>
              </a:rPr>
              <a:t>Sí</a:t>
            </a:r>
            <a:r>
              <a:rPr lang="fr-FR" sz="2800" dirty="0" smtClean="0">
                <a:solidFill>
                  <a:prstClr val="black"/>
                </a:solidFill>
                <a:latin typeface="Arial Rounded MT Bold" pitchFamily="34" charset="0"/>
              </a:rPr>
              <a:t>!</a:t>
            </a:r>
          </a:p>
        </p:txBody>
      </p:sp>
      <p:sp>
        <p:nvSpPr>
          <p:cNvPr id="10" name="Oval Callout 9"/>
          <p:cNvSpPr/>
          <p:nvPr/>
        </p:nvSpPr>
        <p:spPr>
          <a:xfrm>
            <a:off x="5133880" y="4762158"/>
            <a:ext cx="1440160" cy="659994"/>
          </a:xfrm>
          <a:prstGeom prst="wedgeEllipseCallout">
            <a:avLst>
              <a:gd name="adj1" fmla="val -18235"/>
              <a:gd name="adj2" fmla="val -7369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white"/>
                </a:solidFill>
                <a:latin typeface="Arial Rounded MT Bold" pitchFamily="34" charset="0"/>
              </a:rPr>
              <a:t>¡No!</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265" y="3289015"/>
            <a:ext cx="1391861" cy="955744"/>
          </a:xfrm>
          <a:prstGeom prst="rect">
            <a:avLst/>
          </a:prstGeom>
        </p:spPr>
      </p:pic>
      <p:sp>
        <p:nvSpPr>
          <p:cNvPr id="12" name="TextBox 11"/>
          <p:cNvSpPr txBox="1"/>
          <p:nvPr/>
        </p:nvSpPr>
        <p:spPr>
          <a:xfrm>
            <a:off x="251520" y="5880647"/>
            <a:ext cx="4536504" cy="769441"/>
          </a:xfrm>
          <a:prstGeom prst="rect">
            <a:avLst/>
          </a:prstGeom>
          <a:noFill/>
        </p:spPr>
        <p:txBody>
          <a:bodyPr wrap="square" rtlCol="0">
            <a:spAutoFit/>
          </a:bodyPr>
          <a:lstStyle/>
          <a:p>
            <a:r>
              <a:rPr lang="en-GB" sz="4400" b="1" dirty="0" smtClean="0">
                <a:solidFill>
                  <a:prstClr val="black"/>
                </a:solidFill>
              </a:rPr>
              <a:t>Week 1 Year 7</a:t>
            </a:r>
            <a:endParaRPr lang="en-GB" sz="4400" b="1" dirty="0">
              <a:solidFill>
                <a:prstClr val="black"/>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442" y="188639"/>
            <a:ext cx="868475" cy="1224137"/>
          </a:xfrm>
          <a:prstGeom prst="rect">
            <a:avLst/>
          </a:prstGeom>
        </p:spPr>
      </p:pic>
      <p:sp>
        <p:nvSpPr>
          <p:cNvPr id="14" name="TextBox 13"/>
          <p:cNvSpPr txBox="1"/>
          <p:nvPr/>
        </p:nvSpPr>
        <p:spPr>
          <a:xfrm>
            <a:off x="8316416" y="508610"/>
            <a:ext cx="360040" cy="400110"/>
          </a:xfrm>
          <a:prstGeom prst="rect">
            <a:avLst/>
          </a:prstGeom>
          <a:solidFill>
            <a:srgbClr val="FFFF00"/>
          </a:solidFill>
        </p:spPr>
        <p:txBody>
          <a:bodyPr wrap="square" rtlCol="0">
            <a:spAutoFit/>
          </a:bodyPr>
          <a:lstStyle/>
          <a:p>
            <a:pPr algn="ctr"/>
            <a:r>
              <a:rPr lang="en-GB" sz="2000" dirty="0" smtClean="0">
                <a:solidFill>
                  <a:prstClr val="black"/>
                </a:solidFill>
                <a:latin typeface="AR DARLING" panose="02000000000000000000" pitchFamily="2" charset="0"/>
              </a:rPr>
              <a:t>1</a:t>
            </a:r>
            <a:endParaRPr lang="en-GB" sz="2000" dirty="0">
              <a:solidFill>
                <a:prstClr val="black"/>
              </a:solidFill>
              <a:latin typeface="AR DARLING" panose="02000000000000000000" pitchFamily="2" charset="0"/>
            </a:endParaRPr>
          </a:p>
        </p:txBody>
      </p:sp>
    </p:spTree>
    <p:extLst>
      <p:ext uri="{BB962C8B-B14F-4D97-AF65-F5344CB8AC3E}">
        <p14:creationId xmlns:p14="http://schemas.microsoft.com/office/powerpoint/2010/main" val="259543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331137315"/>
              </p:ext>
            </p:extLst>
          </p:nvPr>
        </p:nvGraphicFramePr>
        <p:xfrm>
          <a:off x="2015794" y="1614767"/>
          <a:ext cx="5159911" cy="4239768"/>
        </p:xfrm>
        <a:graphic>
          <a:graphicData uri="http://schemas.openxmlformats.org/drawingml/2006/table">
            <a:tbl>
              <a:tblPr firstRow="1" firstCol="1" bandRow="1">
                <a:tableStyleId>{5940675A-B579-460E-94D1-54222C63F5DA}</a:tableStyleId>
              </a:tblPr>
              <a:tblGrid>
                <a:gridCol w="1123135"/>
                <a:gridCol w="1285908"/>
                <a:gridCol w="1595178"/>
                <a:gridCol w="1155690"/>
              </a:tblGrid>
              <a:tr h="190500">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Year</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Hours of tuition</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Cumulative hours</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CEFR Level</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38</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38*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76</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6</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38*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114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A1</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209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A2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8</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304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A2+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399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494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B1</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11</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589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779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B2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13</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969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C1</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9" name="TextBox 8"/>
          <p:cNvSpPr txBox="1"/>
          <p:nvPr/>
        </p:nvSpPr>
        <p:spPr>
          <a:xfrm>
            <a:off x="405645" y="1085197"/>
            <a:ext cx="8380207" cy="523220"/>
          </a:xfrm>
          <a:prstGeom prst="rect">
            <a:avLst/>
          </a:prstGeom>
          <a:noFill/>
        </p:spPr>
        <p:txBody>
          <a:bodyPr wrap="square" rtlCol="0">
            <a:spAutoFit/>
          </a:bodyPr>
          <a:lstStyle/>
          <a:p>
            <a:r>
              <a:rPr lang="en-GB" sz="2800" b="1" dirty="0" smtClean="0">
                <a:solidFill>
                  <a:prstClr val="black"/>
                </a:solidFill>
                <a:latin typeface="Rockwell" panose="02060603020205020403" pitchFamily="18" charset="0"/>
                <a:cs typeface="Arial" panose="020B0604020202020204" pitchFamily="34" charset="0"/>
              </a:rPr>
              <a:t>Expected Progress </a:t>
            </a:r>
            <a:r>
              <a:rPr lang="en-GB" sz="2800" b="1" dirty="0">
                <a:solidFill>
                  <a:prstClr val="black"/>
                </a:solidFill>
                <a:latin typeface="Rockwell" panose="02060603020205020403" pitchFamily="18" charset="0"/>
                <a:cs typeface="Arial" panose="020B0604020202020204" pitchFamily="34" charset="0"/>
              </a:rPr>
              <a:t>and Guided Learning Hours</a:t>
            </a:r>
          </a:p>
        </p:txBody>
      </p:sp>
      <p:sp>
        <p:nvSpPr>
          <p:cNvPr id="10" name="TextBox 9"/>
          <p:cNvSpPr txBox="1"/>
          <p:nvPr/>
        </p:nvSpPr>
        <p:spPr>
          <a:xfrm>
            <a:off x="771896" y="5854535"/>
            <a:ext cx="7647709" cy="646331"/>
          </a:xfrm>
          <a:prstGeom prst="rect">
            <a:avLst/>
          </a:prstGeom>
          <a:noFill/>
        </p:spPr>
        <p:txBody>
          <a:bodyPr wrap="square" rtlCol="0">
            <a:spAutoFit/>
          </a:bodyPr>
          <a:lstStyle/>
          <a:p>
            <a:r>
              <a:rPr lang="en-GB" i="1" dirty="0">
                <a:solidFill>
                  <a:prstClr val="black"/>
                </a:solidFill>
                <a:latin typeface="Rockwell" panose="02060603020205020403" pitchFamily="18" charset="0"/>
                <a:cs typeface="Arial" panose="020B0604020202020204" pitchFamily="34" charset="0"/>
              </a:rPr>
              <a:t>*Figures based on 30 minutes per week at Y3 and Y4, 60 minutes at Y5 and Y6</a:t>
            </a: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12" name="TextBox 11"/>
          <p:cNvSpPr txBox="1"/>
          <p:nvPr/>
        </p:nvSpPr>
        <p:spPr>
          <a:xfrm>
            <a:off x="2675164" y="350022"/>
            <a:ext cx="3755571" cy="584775"/>
          </a:xfrm>
          <a:prstGeom prst="rect">
            <a:avLst/>
          </a:prstGeom>
          <a:solidFill>
            <a:srgbClr val="00B0F0"/>
          </a:solidFill>
        </p:spPr>
        <p:txBody>
          <a:bodyPr wrap="square" rtlCol="0">
            <a:spAutoFit/>
          </a:bodyPr>
          <a:lstStyle/>
          <a:p>
            <a:pPr algn="ctr"/>
            <a:r>
              <a:rPr lang="en-GB" sz="3200" b="1" dirty="0" smtClean="0">
                <a:latin typeface="Rockwell" panose="02060603020205020403" pitchFamily="18" charset="0"/>
              </a:rPr>
              <a:t>Assessment</a:t>
            </a:r>
            <a:endParaRPr lang="en-GB" sz="3200" b="1" dirty="0">
              <a:latin typeface="Rockwell" panose="02060603020205020403" pitchFamily="18" charset="0"/>
            </a:endParaRPr>
          </a:p>
        </p:txBody>
      </p:sp>
    </p:spTree>
    <p:extLst>
      <p:ext uri="{BB962C8B-B14F-4D97-AF65-F5344CB8AC3E}">
        <p14:creationId xmlns:p14="http://schemas.microsoft.com/office/powerpoint/2010/main" val="2628773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539552" y="1364202"/>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683568" y="1508218"/>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12" y="1004162"/>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355976" y="4395784"/>
            <a:ext cx="3888432" cy="1841528"/>
            <a:chOff x="4716016" y="3796286"/>
            <a:chExt cx="3888432" cy="18415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7" name="Oval Callout 6"/>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8" name="Oval Callout 7"/>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9" name="Oval Callout 8"/>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black"/>
                </a:solidFill>
                <a:latin typeface="Arial Rounded MT Bold" pitchFamily="34" charset="0"/>
              </a:endParaRPr>
            </a:p>
          </p:txBody>
        </p:sp>
        <p:sp>
          <p:nvSpPr>
            <p:cNvPr id="10" name="Oval Callout 9"/>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14" name="TextBox 13"/>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a:solidFill>
                  <a:prstClr val="black"/>
                </a:solidFill>
                <a:latin typeface="AR DARLING" panose="02000000000000000000" pitchFamily="2" charset="0"/>
              </a:rPr>
              <a:t>2</a:t>
            </a:r>
          </a:p>
        </p:txBody>
      </p:sp>
    </p:spTree>
    <p:extLst>
      <p:ext uri="{BB962C8B-B14F-4D97-AF65-F5344CB8AC3E}">
        <p14:creationId xmlns:p14="http://schemas.microsoft.com/office/powerpoint/2010/main" val="283786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76470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043608" y="908720"/>
            <a:ext cx="5904656" cy="3046988"/>
          </a:xfrm>
          <a:prstGeom prst="rect">
            <a:avLst/>
          </a:prstGeom>
        </p:spPr>
        <p:txBody>
          <a:bodyPr wrap="square">
            <a:spAutoFit/>
          </a:bodyPr>
          <a:lstStyle/>
          <a:p>
            <a:pPr fontAlgn="base">
              <a:spcBef>
                <a:spcPct val="50000"/>
              </a:spcBef>
              <a:spcAft>
                <a:spcPct val="0"/>
              </a:spcAft>
            </a:pPr>
            <a:r>
              <a:rPr lang="en-US" altLang="en-US" sz="2400" b="1" u="sng" dirty="0" smtClean="0">
                <a:solidFill>
                  <a:srgbClr val="000000"/>
                </a:solidFill>
                <a:latin typeface="Arial" charset="0"/>
                <a:cs typeface="Arial" charset="0"/>
              </a:rPr>
              <a:t>Me </a:t>
            </a:r>
            <a:r>
              <a:rPr lang="en-US" altLang="en-US" sz="2400" b="1" u="sng" dirty="0" err="1" smtClean="0">
                <a:solidFill>
                  <a:srgbClr val="000000"/>
                </a:solidFill>
                <a:latin typeface="Arial" charset="0"/>
                <a:cs typeface="Arial" charset="0"/>
              </a:rPr>
              <a:t>llamo</a:t>
            </a:r>
            <a:r>
              <a:rPr lang="en-US" altLang="en-US" sz="2400" b="1" u="sng" dirty="0" smtClean="0">
                <a:solidFill>
                  <a:srgbClr val="000000"/>
                </a:solidFill>
                <a:latin typeface="Arial" charset="0"/>
                <a:cs typeface="Arial" charset="0"/>
              </a:rPr>
              <a:t> </a:t>
            </a:r>
            <a:r>
              <a:rPr lang="en-US" altLang="en-US" sz="2400" dirty="0" smtClean="0">
                <a:solidFill>
                  <a:srgbClr val="000000"/>
                </a:solidFill>
                <a:latin typeface="Arial" charset="0"/>
                <a:cs typeface="Arial" charset="0"/>
              </a:rPr>
              <a:t>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por</a:t>
            </a:r>
            <a:r>
              <a:rPr lang="en-US" altLang="en-US" sz="2400" b="1" u="sng"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b="1" u="sng" dirty="0" err="1" smtClean="0">
                <a:solidFill>
                  <a:srgbClr val="000000"/>
                </a:solidFill>
                <a:latin typeface="Arial" charset="0"/>
                <a:cs typeface="Arial" charset="0"/>
              </a:rPr>
              <a:t>mis</a:t>
            </a:r>
            <a:r>
              <a:rPr lang="en-US" altLang="en-US" sz="2400" b="1" u="sng" dirty="0" smtClean="0">
                <a:solidFill>
                  <a:srgbClr val="000000"/>
                </a:solidFill>
                <a:latin typeface="Arial" charset="0"/>
                <a:cs typeface="Arial" charset="0"/>
              </a:rPr>
              <a:t> padres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del </a:t>
            </a:r>
            <a:r>
              <a:rPr lang="en-US" altLang="en-US" sz="2400" b="1" u="sng"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52" y="404664"/>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716016" y="3796286"/>
            <a:ext cx="3888432" cy="1841528"/>
            <a:chOff x="4716016" y="3796286"/>
            <a:chExt cx="3888432" cy="18415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7" name="Oval Callout 6"/>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8" name="Oval Callout 7"/>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9" name="Oval Callout 8"/>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black"/>
                </a:solidFill>
                <a:latin typeface="Arial Rounded MT Bold" pitchFamily="34" charset="0"/>
              </a:endParaRPr>
            </a:p>
          </p:txBody>
        </p:sp>
        <p:sp>
          <p:nvSpPr>
            <p:cNvPr id="10" name="Oval Callout 9"/>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grpSp>
    </p:spTree>
    <p:extLst>
      <p:ext uri="{BB962C8B-B14F-4D97-AF65-F5344CB8AC3E}">
        <p14:creationId xmlns:p14="http://schemas.microsoft.com/office/powerpoint/2010/main" val="208012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764704"/>
            <a:ext cx="7488832" cy="4104456"/>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043608" y="908720"/>
            <a:ext cx="5904656" cy="3416320"/>
          </a:xfrm>
          <a:prstGeom prst="rect">
            <a:avLst/>
          </a:prstGeom>
        </p:spPr>
        <p:txBody>
          <a:bodyPr wrap="square">
            <a:spAutoFit/>
          </a:bodyPr>
          <a:lstStyle/>
          <a:p>
            <a:pPr fontAlgn="base">
              <a:spcBef>
                <a:spcPct val="50000"/>
              </a:spcBef>
              <a:spcAft>
                <a:spcPct val="0"/>
              </a:spcAft>
            </a:pPr>
            <a:r>
              <a:rPr lang="en-US" altLang="en-US" sz="2400" b="1" u="sng" dirty="0" smtClean="0">
                <a:solidFill>
                  <a:srgbClr val="000000"/>
                </a:solidFill>
                <a:latin typeface="Arial" charset="0"/>
                <a:cs typeface="Arial" charset="0"/>
              </a:rPr>
              <a:t>___________ </a:t>
            </a:r>
            <a:r>
              <a:rPr lang="en-US" altLang="en-US" sz="2400" dirty="0" smtClean="0">
                <a:solidFill>
                  <a:srgbClr val="000000"/>
                </a:solidFill>
                <a:latin typeface="Arial" charset="0"/>
                <a:cs typeface="Arial" charset="0"/>
              </a:rPr>
              <a:t>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__________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b="1" u="sng" dirty="0" smtClean="0">
                <a:solidFill>
                  <a:srgbClr val="000000"/>
                </a:solidFill>
                <a:latin typeface="Arial" charset="0"/>
                <a:cs typeface="Arial" charset="0"/>
              </a:rPr>
              <a:t>___________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________________</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52" y="404664"/>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5576" y="817548"/>
            <a:ext cx="2520280" cy="523220"/>
          </a:xfrm>
          <a:prstGeom prst="rect">
            <a:avLst/>
          </a:prstGeom>
          <a:noFill/>
        </p:spPr>
        <p:txBody>
          <a:bodyPr wrap="square" rtlCol="0">
            <a:spAutoFit/>
          </a:bodyPr>
          <a:lstStyle/>
          <a:p>
            <a:pPr algn="ctr"/>
            <a:r>
              <a:rPr lang="en-GB" sz="2800" b="1" dirty="0" err="1" smtClean="0">
                <a:solidFill>
                  <a:srgbClr val="7030A0"/>
                </a:solidFill>
              </a:rPr>
              <a:t>Mi</a:t>
            </a:r>
            <a:r>
              <a:rPr lang="en-GB" sz="2800" b="1" dirty="0" smtClean="0">
                <a:solidFill>
                  <a:srgbClr val="7030A0"/>
                </a:solidFill>
              </a:rPr>
              <a:t> </a:t>
            </a:r>
            <a:r>
              <a:rPr lang="en-GB" sz="2800" b="1" dirty="0" err="1" smtClean="0">
                <a:solidFill>
                  <a:srgbClr val="7030A0"/>
                </a:solidFill>
              </a:rPr>
              <a:t>nombre</a:t>
            </a:r>
            <a:r>
              <a:rPr lang="en-GB" sz="2800" b="1" dirty="0" smtClean="0">
                <a:solidFill>
                  <a:srgbClr val="7030A0"/>
                </a:solidFill>
              </a:rPr>
              <a:t> </a:t>
            </a:r>
            <a:r>
              <a:rPr lang="en-GB" sz="2800" b="1" dirty="0" err="1" smtClean="0">
                <a:solidFill>
                  <a:srgbClr val="7030A0"/>
                </a:solidFill>
              </a:rPr>
              <a:t>es</a:t>
            </a:r>
            <a:endParaRPr lang="en-GB" sz="2800" b="1" dirty="0">
              <a:solidFill>
                <a:srgbClr val="7030A0"/>
              </a:solidFill>
            </a:endParaRPr>
          </a:p>
        </p:txBody>
      </p:sp>
      <p:sp>
        <p:nvSpPr>
          <p:cNvPr id="13" name="TextBox 12"/>
          <p:cNvSpPr txBox="1"/>
          <p:nvPr/>
        </p:nvSpPr>
        <p:spPr>
          <a:xfrm>
            <a:off x="4644008" y="1196752"/>
            <a:ext cx="2520280" cy="523220"/>
          </a:xfrm>
          <a:prstGeom prst="rect">
            <a:avLst/>
          </a:prstGeom>
          <a:noFill/>
        </p:spPr>
        <p:txBody>
          <a:bodyPr wrap="square" rtlCol="0">
            <a:spAutoFit/>
          </a:bodyPr>
          <a:lstStyle/>
          <a:p>
            <a:pPr algn="ctr"/>
            <a:r>
              <a:rPr lang="en-GB" sz="2800" b="1" dirty="0" err="1" smtClean="0">
                <a:solidFill>
                  <a:srgbClr val="7030A0"/>
                </a:solidFill>
              </a:rPr>
              <a:t>argentinos</a:t>
            </a:r>
            <a:endParaRPr lang="en-GB" sz="2800" b="1" dirty="0">
              <a:solidFill>
                <a:srgbClr val="7030A0"/>
              </a:solidFill>
            </a:endParaRPr>
          </a:p>
        </p:txBody>
      </p:sp>
      <p:sp>
        <p:nvSpPr>
          <p:cNvPr id="14" name="TextBox 13"/>
          <p:cNvSpPr txBox="1"/>
          <p:nvPr/>
        </p:nvSpPr>
        <p:spPr>
          <a:xfrm>
            <a:off x="4243736" y="1969676"/>
            <a:ext cx="2520280" cy="523220"/>
          </a:xfrm>
          <a:prstGeom prst="rect">
            <a:avLst/>
          </a:prstGeom>
          <a:noFill/>
        </p:spPr>
        <p:txBody>
          <a:bodyPr wrap="square" rtlCol="0">
            <a:spAutoFit/>
          </a:bodyPr>
          <a:lstStyle/>
          <a:p>
            <a:pPr algn="ctr"/>
            <a:r>
              <a:rPr lang="en-GB" sz="2800" b="1" dirty="0" err="1" smtClean="0">
                <a:solidFill>
                  <a:srgbClr val="7030A0"/>
                </a:solidFill>
              </a:rPr>
              <a:t>claro</a:t>
            </a:r>
            <a:endParaRPr lang="en-GB" sz="2800" b="1" dirty="0">
              <a:solidFill>
                <a:srgbClr val="7030A0"/>
              </a:solidFill>
            </a:endParaRPr>
          </a:p>
        </p:txBody>
      </p:sp>
      <p:sp>
        <p:nvSpPr>
          <p:cNvPr id="15" name="TextBox 14"/>
          <p:cNvSpPr txBox="1"/>
          <p:nvPr/>
        </p:nvSpPr>
        <p:spPr>
          <a:xfrm>
            <a:off x="1403648" y="2689756"/>
            <a:ext cx="2520280" cy="523220"/>
          </a:xfrm>
          <a:prstGeom prst="rect">
            <a:avLst/>
          </a:prstGeom>
          <a:noFill/>
        </p:spPr>
        <p:txBody>
          <a:bodyPr wrap="square" rtlCol="0">
            <a:spAutoFit/>
          </a:bodyPr>
          <a:lstStyle/>
          <a:p>
            <a:pPr algn="ctr"/>
            <a:r>
              <a:rPr lang="en-GB" sz="2800" b="1" dirty="0">
                <a:solidFill>
                  <a:srgbClr val="7030A0"/>
                </a:solidFill>
              </a:rPr>
              <a:t>m</a:t>
            </a:r>
            <a:r>
              <a:rPr lang="en-GB" sz="2800" b="1" dirty="0" smtClean="0">
                <a:solidFill>
                  <a:srgbClr val="7030A0"/>
                </a:solidFill>
              </a:rPr>
              <a:t>i </a:t>
            </a:r>
            <a:r>
              <a:rPr lang="en-GB" sz="2800" b="1" dirty="0" err="1" smtClean="0">
                <a:solidFill>
                  <a:srgbClr val="7030A0"/>
                </a:solidFill>
              </a:rPr>
              <a:t>familia</a:t>
            </a:r>
            <a:endParaRPr lang="en-GB" sz="2800" b="1" dirty="0">
              <a:solidFill>
                <a:srgbClr val="7030A0"/>
              </a:solidFill>
            </a:endParaRPr>
          </a:p>
        </p:txBody>
      </p:sp>
      <p:sp>
        <p:nvSpPr>
          <p:cNvPr id="16" name="TextBox 15"/>
          <p:cNvSpPr txBox="1"/>
          <p:nvPr/>
        </p:nvSpPr>
        <p:spPr>
          <a:xfrm>
            <a:off x="2123728" y="3068960"/>
            <a:ext cx="2520280" cy="523220"/>
          </a:xfrm>
          <a:prstGeom prst="rect">
            <a:avLst/>
          </a:prstGeom>
          <a:noFill/>
        </p:spPr>
        <p:txBody>
          <a:bodyPr wrap="square" rtlCol="0">
            <a:spAutoFit/>
          </a:bodyPr>
          <a:lstStyle/>
          <a:p>
            <a:pPr algn="ctr"/>
            <a:r>
              <a:rPr lang="en-GB" sz="2800" b="1" dirty="0">
                <a:solidFill>
                  <a:srgbClr val="7030A0"/>
                </a:solidFill>
              </a:rPr>
              <a:t>d</a:t>
            </a:r>
            <a:r>
              <a:rPr lang="en-GB" sz="2800" b="1" dirty="0" smtClean="0">
                <a:solidFill>
                  <a:srgbClr val="7030A0"/>
                </a:solidFill>
              </a:rPr>
              <a:t>e </a:t>
            </a:r>
            <a:r>
              <a:rPr lang="en-GB" sz="2800" b="1" dirty="0" err="1" smtClean="0">
                <a:solidFill>
                  <a:srgbClr val="7030A0"/>
                </a:solidFill>
              </a:rPr>
              <a:t>España</a:t>
            </a:r>
            <a:endParaRPr lang="en-GB" sz="2800" b="1" dirty="0">
              <a:solidFill>
                <a:srgbClr val="7030A0"/>
              </a:solidFill>
            </a:endParaRPr>
          </a:p>
        </p:txBody>
      </p:sp>
      <p:sp>
        <p:nvSpPr>
          <p:cNvPr id="17" name="TextBox 16"/>
          <p:cNvSpPr txBox="1"/>
          <p:nvPr/>
        </p:nvSpPr>
        <p:spPr>
          <a:xfrm>
            <a:off x="683568" y="3831431"/>
            <a:ext cx="3448000" cy="461665"/>
          </a:xfrm>
          <a:prstGeom prst="rect">
            <a:avLst/>
          </a:prstGeom>
          <a:noFill/>
        </p:spPr>
        <p:txBody>
          <a:bodyPr wrap="square" rtlCol="0">
            <a:spAutoFit/>
          </a:bodyPr>
          <a:lstStyle/>
          <a:p>
            <a:pPr algn="ctr"/>
            <a:r>
              <a:rPr lang="en-GB" sz="2400" b="1" dirty="0" err="1" smtClean="0">
                <a:solidFill>
                  <a:srgbClr val="7030A0"/>
                </a:solidFill>
              </a:rPr>
              <a:t>tienen</a:t>
            </a:r>
            <a:r>
              <a:rPr lang="en-GB" sz="2400" b="1" dirty="0" smtClean="0">
                <a:solidFill>
                  <a:srgbClr val="7030A0"/>
                </a:solidFill>
              </a:rPr>
              <a:t> un </a:t>
            </a:r>
            <a:r>
              <a:rPr lang="en-GB" sz="2400" b="1" dirty="0" err="1" smtClean="0">
                <a:solidFill>
                  <a:srgbClr val="7030A0"/>
                </a:solidFill>
              </a:rPr>
              <a:t>apartamento</a:t>
            </a:r>
            <a:endParaRPr lang="en-GB" sz="2400" b="1" dirty="0">
              <a:solidFill>
                <a:srgbClr val="7030A0"/>
              </a:solidFill>
            </a:endParaRPr>
          </a:p>
        </p:txBody>
      </p:sp>
    </p:spTree>
    <p:extLst>
      <p:ext uri="{BB962C8B-B14F-4D97-AF65-F5344CB8AC3E}">
        <p14:creationId xmlns:p14="http://schemas.microsoft.com/office/powerpoint/2010/main" val="291194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251520" y="40466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395536"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a:t>
            </a:r>
            <a:r>
              <a:rPr lang="en-US" altLang="en-US" sz="2400" b="1" dirty="0" smtClean="0">
                <a:solidFill>
                  <a:srgbClr val="000000"/>
                </a:solidFill>
                <a:latin typeface="Arial" charset="0"/>
                <a:cs typeface="Arial" charset="0"/>
              </a:rPr>
              <a:t>Vivo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274"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nvPr>
        </p:nvGraphicFramePr>
        <p:xfrm>
          <a:off x="5390150" y="3735288"/>
          <a:ext cx="3528392" cy="2590800"/>
        </p:xfrm>
        <a:graphic>
          <a:graphicData uri="http://schemas.openxmlformats.org/drawingml/2006/table">
            <a:tbl>
              <a:tblPr firstRow="1" bandRow="1">
                <a:tableStyleId>{72833802-FEF1-4C79-8D5D-14CF1EAF98D9}</a:tableStyleId>
              </a:tblPr>
              <a:tblGrid>
                <a:gridCol w="1764196"/>
                <a:gridCol w="1764196"/>
              </a:tblGrid>
              <a:tr h="370840">
                <a:tc>
                  <a:txBody>
                    <a:bodyPr/>
                    <a:lstStyle/>
                    <a:p>
                      <a:r>
                        <a:rPr lang="en-GB" sz="2800" dirty="0" err="1" smtClean="0"/>
                        <a:t>vivir</a:t>
                      </a:r>
                      <a:endParaRPr lang="en-GB" sz="2800" b="1" dirty="0"/>
                    </a:p>
                  </a:txBody>
                  <a:tcPr/>
                </a:tc>
                <a:tc>
                  <a:txBody>
                    <a:bodyPr/>
                    <a:lstStyle/>
                    <a:p>
                      <a:r>
                        <a:rPr lang="en-GB" sz="2800" dirty="0" smtClean="0"/>
                        <a:t>to live</a:t>
                      </a:r>
                      <a:endParaRPr lang="en-GB" sz="2800" b="1" dirty="0"/>
                    </a:p>
                  </a:txBody>
                  <a:tcPr/>
                </a:tc>
              </a:tr>
              <a:tr h="370840">
                <a:tc>
                  <a:txBody>
                    <a:bodyPr/>
                    <a:lstStyle/>
                    <a:p>
                      <a:r>
                        <a:rPr lang="en-GB" sz="2800" dirty="0" smtClean="0"/>
                        <a:t>vivo</a:t>
                      </a:r>
                      <a:endParaRPr lang="en-GB" sz="2800" b="1" dirty="0"/>
                    </a:p>
                  </a:txBody>
                  <a:tcPr/>
                </a:tc>
                <a:tc>
                  <a:txBody>
                    <a:bodyPr/>
                    <a:lstStyle/>
                    <a:p>
                      <a:r>
                        <a:rPr lang="en-GB" sz="2800" dirty="0" smtClean="0"/>
                        <a:t>I live</a:t>
                      </a:r>
                      <a:endParaRPr lang="en-GB" sz="2800" b="1" dirty="0"/>
                    </a:p>
                  </a:txBody>
                  <a:tcPr/>
                </a:tc>
              </a:tr>
              <a:tr h="370840">
                <a:tc>
                  <a:txBody>
                    <a:bodyPr/>
                    <a:lstStyle/>
                    <a:p>
                      <a:endParaRPr lang="en-GB" sz="2800" b="1" dirty="0"/>
                    </a:p>
                  </a:txBody>
                  <a:tcPr/>
                </a:tc>
                <a:tc>
                  <a:txBody>
                    <a:bodyPr/>
                    <a:lstStyle/>
                    <a:p>
                      <a:r>
                        <a:rPr lang="en-GB" sz="2800" dirty="0" smtClean="0"/>
                        <a:t>she lives</a:t>
                      </a:r>
                      <a:endParaRPr lang="en-GB" sz="2800" b="1" dirty="0"/>
                    </a:p>
                  </a:txBody>
                  <a:tcPr/>
                </a:tc>
              </a:tr>
              <a:tr h="370840">
                <a:tc>
                  <a:txBody>
                    <a:bodyPr/>
                    <a:lstStyle/>
                    <a:p>
                      <a:endParaRPr lang="en-GB" sz="2800" b="1" dirty="0"/>
                    </a:p>
                  </a:txBody>
                  <a:tcPr/>
                </a:tc>
                <a:tc>
                  <a:txBody>
                    <a:bodyPr/>
                    <a:lstStyle/>
                    <a:p>
                      <a:r>
                        <a:rPr lang="en-GB" sz="2800" dirty="0" smtClean="0"/>
                        <a:t>we live</a:t>
                      </a:r>
                      <a:endParaRPr lang="en-GB" sz="2800" b="1" dirty="0"/>
                    </a:p>
                  </a:txBody>
                  <a:tcPr/>
                </a:tc>
              </a:tr>
              <a:tr h="370840">
                <a:tc>
                  <a:txBody>
                    <a:bodyPr/>
                    <a:lstStyle/>
                    <a:p>
                      <a:endParaRPr lang="en-GB" sz="2800" b="1"/>
                    </a:p>
                  </a:txBody>
                  <a:tcPr/>
                </a:tc>
                <a:tc>
                  <a:txBody>
                    <a:bodyPr/>
                    <a:lstStyle/>
                    <a:p>
                      <a:r>
                        <a:rPr lang="en-GB" sz="2800" dirty="0" smtClean="0"/>
                        <a:t>they live</a:t>
                      </a:r>
                      <a:endParaRPr lang="en-GB" sz="2800" b="1" dirty="0"/>
                    </a:p>
                  </a:txBody>
                  <a:tcPr/>
                </a:tc>
              </a:tr>
            </a:tbl>
          </a:graphicData>
        </a:graphic>
      </p:graphicFrame>
      <p:graphicFrame>
        <p:nvGraphicFramePr>
          <p:cNvPr id="12" name="Table 11"/>
          <p:cNvGraphicFramePr>
            <a:graphicFrameLocks noGrp="1"/>
          </p:cNvGraphicFramePr>
          <p:nvPr>
            <p:extLst/>
          </p:nvPr>
        </p:nvGraphicFramePr>
        <p:xfrm>
          <a:off x="251520" y="4149080"/>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I call myself</a:t>
                      </a:r>
                      <a:endParaRPr lang="en-GB" sz="2800" dirty="0"/>
                    </a:p>
                  </a:txBody>
                  <a:tcPr/>
                </a:tc>
              </a:tr>
            </a:tbl>
          </a:graphicData>
        </a:graphic>
      </p:graphicFrame>
      <p:graphicFrame>
        <p:nvGraphicFramePr>
          <p:cNvPr id="14" name="Table 13"/>
          <p:cNvGraphicFramePr>
            <a:graphicFrameLocks noGrp="1"/>
          </p:cNvGraphicFramePr>
          <p:nvPr>
            <p:extLst/>
          </p:nvPr>
        </p:nvGraphicFramePr>
        <p:xfrm>
          <a:off x="251520" y="4725144"/>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I speak</a:t>
                      </a:r>
                      <a:endParaRPr lang="en-GB" sz="2800" dirty="0"/>
                    </a:p>
                  </a:txBody>
                  <a:tcPr/>
                </a:tc>
              </a:tr>
            </a:tbl>
          </a:graphicData>
        </a:graphic>
      </p:graphicFrame>
      <p:graphicFrame>
        <p:nvGraphicFramePr>
          <p:cNvPr id="15" name="Table 14"/>
          <p:cNvGraphicFramePr>
            <a:graphicFrameLocks noGrp="1"/>
          </p:cNvGraphicFramePr>
          <p:nvPr>
            <p:extLst/>
          </p:nvPr>
        </p:nvGraphicFramePr>
        <p:xfrm>
          <a:off x="251520" y="5503128"/>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I am</a:t>
                      </a:r>
                      <a:endParaRPr lang="en-GB" sz="2800" dirty="0"/>
                    </a:p>
                  </a:txBody>
                  <a:tcPr/>
                </a:tc>
              </a:tr>
            </a:tbl>
          </a:graphicData>
        </a:graphic>
      </p:graphicFrame>
      <p:graphicFrame>
        <p:nvGraphicFramePr>
          <p:cNvPr id="16" name="Table 15"/>
          <p:cNvGraphicFramePr>
            <a:graphicFrameLocks noGrp="1"/>
          </p:cNvGraphicFramePr>
          <p:nvPr>
            <p:extLst/>
          </p:nvPr>
        </p:nvGraphicFramePr>
        <p:xfrm>
          <a:off x="251520" y="6079192"/>
          <a:ext cx="4392488" cy="518160"/>
        </p:xfrm>
        <a:graphic>
          <a:graphicData uri="http://schemas.openxmlformats.org/drawingml/2006/table">
            <a:tbl>
              <a:tblPr firstRow="1" bandRow="1">
                <a:tableStyleId>{8A107856-5554-42FB-B03E-39F5DBC370BA}</a:tableStyleId>
              </a:tblPr>
              <a:tblGrid>
                <a:gridCol w="2196244"/>
                <a:gridCol w="2196244"/>
              </a:tblGrid>
              <a:tr h="370840">
                <a:tc>
                  <a:txBody>
                    <a:bodyPr/>
                    <a:lstStyle/>
                    <a:p>
                      <a:endParaRPr lang="en-GB" sz="2800" dirty="0"/>
                    </a:p>
                  </a:txBody>
                  <a:tcPr/>
                </a:tc>
                <a:tc>
                  <a:txBody>
                    <a:bodyPr/>
                    <a:lstStyle/>
                    <a:p>
                      <a:r>
                        <a:rPr lang="en-GB" sz="2800" dirty="0" smtClean="0"/>
                        <a:t>they are</a:t>
                      </a:r>
                      <a:endParaRPr lang="en-GB" sz="2800" dirty="0"/>
                    </a:p>
                  </a:txBody>
                  <a:tcPr/>
                </a:tc>
              </a:tr>
            </a:tbl>
          </a:graphicData>
        </a:graphic>
      </p:graphicFrame>
      <p:sp>
        <p:nvSpPr>
          <p:cNvPr id="13" name="TextBox 12"/>
          <p:cNvSpPr txBox="1"/>
          <p:nvPr/>
        </p:nvSpPr>
        <p:spPr>
          <a:xfrm>
            <a:off x="5446966" y="4777988"/>
            <a:ext cx="1224136" cy="523220"/>
          </a:xfrm>
          <a:prstGeom prst="rect">
            <a:avLst/>
          </a:prstGeom>
          <a:noFill/>
        </p:spPr>
        <p:txBody>
          <a:bodyPr wrap="square" rtlCol="0">
            <a:spAutoFit/>
          </a:bodyPr>
          <a:lstStyle/>
          <a:p>
            <a:r>
              <a:rPr lang="en-GB" sz="2800" b="1" dirty="0" smtClean="0">
                <a:solidFill>
                  <a:prstClr val="black"/>
                </a:solidFill>
              </a:rPr>
              <a:t>vive</a:t>
            </a:r>
            <a:endParaRPr lang="en-GB" sz="2800" b="1" dirty="0">
              <a:solidFill>
                <a:prstClr val="black"/>
              </a:solidFill>
            </a:endParaRPr>
          </a:p>
        </p:txBody>
      </p:sp>
      <p:sp>
        <p:nvSpPr>
          <p:cNvPr id="18" name="TextBox 17"/>
          <p:cNvSpPr txBox="1"/>
          <p:nvPr/>
        </p:nvSpPr>
        <p:spPr>
          <a:xfrm>
            <a:off x="5436096" y="5282044"/>
            <a:ext cx="1646242" cy="523220"/>
          </a:xfrm>
          <a:prstGeom prst="rect">
            <a:avLst/>
          </a:prstGeom>
          <a:noFill/>
        </p:spPr>
        <p:txBody>
          <a:bodyPr wrap="square" rtlCol="0">
            <a:spAutoFit/>
          </a:bodyPr>
          <a:lstStyle/>
          <a:p>
            <a:r>
              <a:rPr lang="en-GB" sz="2800" b="1" dirty="0" err="1" smtClean="0">
                <a:solidFill>
                  <a:prstClr val="black"/>
                </a:solidFill>
              </a:rPr>
              <a:t>vivimos</a:t>
            </a:r>
            <a:endParaRPr lang="en-GB" sz="2800" b="1" dirty="0">
              <a:solidFill>
                <a:prstClr val="black"/>
              </a:solidFill>
            </a:endParaRPr>
          </a:p>
        </p:txBody>
      </p:sp>
      <p:sp>
        <p:nvSpPr>
          <p:cNvPr id="19" name="TextBox 18"/>
          <p:cNvSpPr txBox="1"/>
          <p:nvPr/>
        </p:nvSpPr>
        <p:spPr>
          <a:xfrm>
            <a:off x="5436096" y="5786100"/>
            <a:ext cx="1224136" cy="523220"/>
          </a:xfrm>
          <a:prstGeom prst="rect">
            <a:avLst/>
          </a:prstGeom>
          <a:noFill/>
        </p:spPr>
        <p:txBody>
          <a:bodyPr wrap="square" rtlCol="0">
            <a:spAutoFit/>
          </a:bodyPr>
          <a:lstStyle/>
          <a:p>
            <a:r>
              <a:rPr lang="en-GB" sz="2800" b="1" dirty="0" err="1" smtClean="0">
                <a:solidFill>
                  <a:prstClr val="black"/>
                </a:solidFill>
              </a:rPr>
              <a:t>viven</a:t>
            </a:r>
            <a:endParaRPr lang="en-GB" sz="2800" b="1" dirty="0">
              <a:solidFill>
                <a:prstClr val="black"/>
              </a:solidFill>
            </a:endParaRPr>
          </a:p>
        </p:txBody>
      </p:sp>
      <p:sp>
        <p:nvSpPr>
          <p:cNvPr id="20" name="TextBox 19"/>
          <p:cNvSpPr txBox="1"/>
          <p:nvPr/>
        </p:nvSpPr>
        <p:spPr>
          <a:xfrm>
            <a:off x="539552" y="4149080"/>
            <a:ext cx="1872208" cy="523220"/>
          </a:xfrm>
          <a:prstGeom prst="rect">
            <a:avLst/>
          </a:prstGeom>
          <a:noFill/>
        </p:spPr>
        <p:txBody>
          <a:bodyPr wrap="square" rtlCol="0">
            <a:spAutoFit/>
          </a:bodyPr>
          <a:lstStyle/>
          <a:p>
            <a:r>
              <a:rPr lang="en-GB" sz="2800" b="1" dirty="0" smtClean="0">
                <a:solidFill>
                  <a:prstClr val="black"/>
                </a:solidFill>
              </a:rPr>
              <a:t>me </a:t>
            </a:r>
            <a:r>
              <a:rPr lang="en-GB" sz="2800" b="1" dirty="0" err="1" smtClean="0">
                <a:solidFill>
                  <a:prstClr val="black"/>
                </a:solidFill>
              </a:rPr>
              <a:t>llamo</a:t>
            </a:r>
            <a:endParaRPr lang="en-GB" sz="2800" b="1" dirty="0">
              <a:solidFill>
                <a:prstClr val="black"/>
              </a:solidFill>
            </a:endParaRPr>
          </a:p>
        </p:txBody>
      </p:sp>
      <p:sp>
        <p:nvSpPr>
          <p:cNvPr id="21" name="TextBox 20"/>
          <p:cNvSpPr txBox="1"/>
          <p:nvPr/>
        </p:nvSpPr>
        <p:spPr>
          <a:xfrm>
            <a:off x="539552" y="4705980"/>
            <a:ext cx="1872208" cy="523220"/>
          </a:xfrm>
          <a:prstGeom prst="rect">
            <a:avLst/>
          </a:prstGeom>
          <a:noFill/>
        </p:spPr>
        <p:txBody>
          <a:bodyPr wrap="square" rtlCol="0">
            <a:spAutoFit/>
          </a:bodyPr>
          <a:lstStyle/>
          <a:p>
            <a:r>
              <a:rPr lang="en-GB" sz="2800" b="1" dirty="0" err="1" smtClean="0">
                <a:solidFill>
                  <a:prstClr val="black"/>
                </a:solidFill>
              </a:rPr>
              <a:t>hablo</a:t>
            </a:r>
            <a:endParaRPr lang="en-GB" sz="2800" b="1" dirty="0">
              <a:solidFill>
                <a:prstClr val="black"/>
              </a:solidFill>
            </a:endParaRPr>
          </a:p>
        </p:txBody>
      </p:sp>
      <p:sp>
        <p:nvSpPr>
          <p:cNvPr id="22" name="TextBox 21"/>
          <p:cNvSpPr txBox="1"/>
          <p:nvPr/>
        </p:nvSpPr>
        <p:spPr>
          <a:xfrm>
            <a:off x="467544" y="5498068"/>
            <a:ext cx="1872208" cy="523220"/>
          </a:xfrm>
          <a:prstGeom prst="rect">
            <a:avLst/>
          </a:prstGeom>
          <a:noFill/>
        </p:spPr>
        <p:txBody>
          <a:bodyPr wrap="square" rtlCol="0">
            <a:spAutoFit/>
          </a:bodyPr>
          <a:lstStyle/>
          <a:p>
            <a:r>
              <a:rPr lang="en-GB" sz="2800" b="1" dirty="0" smtClean="0">
                <a:solidFill>
                  <a:prstClr val="black"/>
                </a:solidFill>
              </a:rPr>
              <a:t>soy</a:t>
            </a:r>
            <a:endParaRPr lang="en-GB" sz="2800" b="1" dirty="0">
              <a:solidFill>
                <a:prstClr val="black"/>
              </a:solidFill>
            </a:endParaRPr>
          </a:p>
        </p:txBody>
      </p:sp>
      <p:sp>
        <p:nvSpPr>
          <p:cNvPr id="23" name="TextBox 22"/>
          <p:cNvSpPr txBox="1"/>
          <p:nvPr/>
        </p:nvSpPr>
        <p:spPr>
          <a:xfrm>
            <a:off x="395536" y="6074132"/>
            <a:ext cx="1872208" cy="523220"/>
          </a:xfrm>
          <a:prstGeom prst="rect">
            <a:avLst/>
          </a:prstGeom>
          <a:noFill/>
        </p:spPr>
        <p:txBody>
          <a:bodyPr wrap="square" rtlCol="0">
            <a:spAutoFit/>
          </a:bodyPr>
          <a:lstStyle/>
          <a:p>
            <a:r>
              <a:rPr lang="en-GB" sz="2800" b="1" dirty="0" smtClean="0">
                <a:solidFill>
                  <a:prstClr val="black"/>
                </a:solidFill>
              </a:rPr>
              <a:t>son</a:t>
            </a:r>
            <a:endParaRPr lang="en-GB" sz="2800" b="1" dirty="0">
              <a:solidFill>
                <a:prstClr val="black"/>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25" name="TextBox 24"/>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solidFill>
                  <a:prstClr val="black"/>
                </a:solidFill>
                <a:latin typeface="AR DARLING" panose="02000000000000000000" pitchFamily="2" charset="0"/>
              </a:rPr>
              <a:t>3</a:t>
            </a:r>
            <a:endParaRPr lang="en-GB" sz="2000" dirty="0">
              <a:solidFill>
                <a:prstClr val="black"/>
              </a:solidFill>
              <a:latin typeface="AR DARLING" panose="02000000000000000000" pitchFamily="2" charset="0"/>
            </a:endParaRPr>
          </a:p>
        </p:txBody>
      </p:sp>
    </p:spTree>
    <p:extLst>
      <p:ext uri="{BB962C8B-B14F-4D97-AF65-F5344CB8AC3E}">
        <p14:creationId xmlns:p14="http://schemas.microsoft.com/office/powerpoint/2010/main" val="264062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P spid="22"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179512" y="40466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323528"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266"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uble Wave 4"/>
          <p:cNvSpPr/>
          <p:nvPr/>
        </p:nvSpPr>
        <p:spPr>
          <a:xfrm>
            <a:off x="431540" y="4149080"/>
            <a:ext cx="8424936" cy="2160240"/>
          </a:xfrm>
          <a:prstGeom prst="doubleWav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67544" y="4309300"/>
            <a:ext cx="2304256" cy="461665"/>
          </a:xfrm>
          <a:prstGeom prst="rect">
            <a:avLst/>
          </a:prstGeom>
          <a:noFill/>
        </p:spPr>
        <p:txBody>
          <a:bodyPr wrap="square" rtlCol="0">
            <a:spAutoFit/>
          </a:bodyPr>
          <a:lstStyle/>
          <a:p>
            <a:pPr algn="ctr"/>
            <a:r>
              <a:rPr lang="en-GB" sz="2400" b="1" u="sng" dirty="0" smtClean="0">
                <a:solidFill>
                  <a:prstClr val="black"/>
                </a:solidFill>
              </a:rPr>
              <a:t>País</a:t>
            </a:r>
            <a:endParaRPr lang="en-GB" sz="2400" b="1" u="sng" dirty="0">
              <a:solidFill>
                <a:prstClr val="black"/>
              </a:solidFill>
            </a:endParaRPr>
          </a:p>
        </p:txBody>
      </p:sp>
      <p:sp>
        <p:nvSpPr>
          <p:cNvPr id="24" name="TextBox 23"/>
          <p:cNvSpPr txBox="1"/>
          <p:nvPr/>
        </p:nvSpPr>
        <p:spPr>
          <a:xfrm>
            <a:off x="2323311" y="4335487"/>
            <a:ext cx="4598570" cy="461665"/>
          </a:xfrm>
          <a:prstGeom prst="rect">
            <a:avLst/>
          </a:prstGeom>
          <a:noFill/>
        </p:spPr>
        <p:txBody>
          <a:bodyPr wrap="square" rtlCol="0">
            <a:spAutoFit/>
          </a:bodyPr>
          <a:lstStyle/>
          <a:p>
            <a:pPr algn="ctr"/>
            <a:r>
              <a:rPr lang="en-GB" sz="2400" b="1" u="sng" dirty="0" err="1" smtClean="0">
                <a:solidFill>
                  <a:prstClr val="black"/>
                </a:solidFill>
              </a:rPr>
              <a:t>Nacionalidad</a:t>
            </a:r>
            <a:r>
              <a:rPr lang="en-GB" sz="2400" b="1" u="sng" dirty="0" smtClean="0">
                <a:solidFill>
                  <a:prstClr val="black"/>
                </a:solidFill>
              </a:rPr>
              <a:t> / </a:t>
            </a:r>
            <a:r>
              <a:rPr lang="en-GB" sz="2400" b="1" u="sng" dirty="0" err="1" smtClean="0">
                <a:solidFill>
                  <a:prstClr val="black"/>
                </a:solidFill>
              </a:rPr>
              <a:t>Idioma</a:t>
            </a:r>
            <a:endParaRPr lang="en-GB" sz="2400" b="1" u="sng" dirty="0">
              <a:solidFill>
                <a:prstClr val="black"/>
              </a:solidFill>
            </a:endParaRPr>
          </a:p>
        </p:txBody>
      </p:sp>
      <p:sp>
        <p:nvSpPr>
          <p:cNvPr id="25" name="TextBox 24"/>
          <p:cNvSpPr txBox="1"/>
          <p:nvPr/>
        </p:nvSpPr>
        <p:spPr>
          <a:xfrm>
            <a:off x="5580112" y="4365104"/>
            <a:ext cx="4598570" cy="461665"/>
          </a:xfrm>
          <a:prstGeom prst="rect">
            <a:avLst/>
          </a:prstGeom>
          <a:noFill/>
        </p:spPr>
        <p:txBody>
          <a:bodyPr wrap="square" rtlCol="0">
            <a:spAutoFit/>
          </a:bodyPr>
          <a:lstStyle/>
          <a:p>
            <a:pPr algn="ctr"/>
            <a:r>
              <a:rPr lang="en-GB" sz="2400" b="1" u="sng" dirty="0" smtClean="0">
                <a:solidFill>
                  <a:prstClr val="black"/>
                </a:solidFill>
              </a:rPr>
              <a:t>Ciudad</a:t>
            </a:r>
            <a:endParaRPr lang="en-GB" sz="2400" b="1" u="sng" dirty="0">
              <a:solidFill>
                <a:prstClr val="black"/>
              </a:solidFill>
            </a:endParaRPr>
          </a:p>
        </p:txBody>
      </p:sp>
      <p:cxnSp>
        <p:nvCxnSpPr>
          <p:cNvPr id="8" name="Straight Connector 7"/>
          <p:cNvCxnSpPr/>
          <p:nvPr/>
        </p:nvCxnSpPr>
        <p:spPr>
          <a:xfrm>
            <a:off x="2555776" y="4365104"/>
            <a:ext cx="0" cy="17281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04248" y="4365104"/>
            <a:ext cx="0" cy="17281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28" name="TextBox 27"/>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solidFill>
                  <a:prstClr val="black"/>
                </a:solidFill>
                <a:latin typeface="AR DARLING" panose="02000000000000000000" pitchFamily="2" charset="0"/>
              </a:rPr>
              <a:t>4</a:t>
            </a:r>
            <a:endParaRPr lang="en-GB" sz="2000" dirty="0">
              <a:solidFill>
                <a:prstClr val="black"/>
              </a:solidFill>
              <a:latin typeface="AR DARLING" panose="02000000000000000000" pitchFamily="2" charset="0"/>
            </a:endParaRPr>
          </a:p>
        </p:txBody>
      </p:sp>
    </p:spTree>
    <p:extLst>
      <p:ext uri="{BB962C8B-B14F-4D97-AF65-F5344CB8AC3E}">
        <p14:creationId xmlns:p14="http://schemas.microsoft.com/office/powerpoint/2010/main" val="1285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40466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043608"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346"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uble Wave 4"/>
          <p:cNvSpPr/>
          <p:nvPr/>
        </p:nvSpPr>
        <p:spPr>
          <a:xfrm>
            <a:off x="431540" y="4149080"/>
            <a:ext cx="8424936" cy="2160240"/>
          </a:xfrm>
          <a:prstGeom prst="doubleWav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67544" y="4309300"/>
            <a:ext cx="2304256" cy="461665"/>
          </a:xfrm>
          <a:prstGeom prst="rect">
            <a:avLst/>
          </a:prstGeom>
          <a:noFill/>
        </p:spPr>
        <p:txBody>
          <a:bodyPr wrap="square" rtlCol="0">
            <a:spAutoFit/>
          </a:bodyPr>
          <a:lstStyle/>
          <a:p>
            <a:pPr algn="ctr"/>
            <a:r>
              <a:rPr lang="en-GB" sz="2400" b="1" u="sng" dirty="0" smtClean="0">
                <a:solidFill>
                  <a:prstClr val="black"/>
                </a:solidFill>
              </a:rPr>
              <a:t>País</a:t>
            </a:r>
            <a:endParaRPr lang="en-GB" sz="2400" b="1" u="sng" dirty="0">
              <a:solidFill>
                <a:prstClr val="black"/>
              </a:solidFill>
            </a:endParaRPr>
          </a:p>
        </p:txBody>
      </p:sp>
      <p:sp>
        <p:nvSpPr>
          <p:cNvPr id="24" name="TextBox 23"/>
          <p:cNvSpPr txBox="1"/>
          <p:nvPr/>
        </p:nvSpPr>
        <p:spPr>
          <a:xfrm>
            <a:off x="2323311" y="4335487"/>
            <a:ext cx="4598570" cy="461665"/>
          </a:xfrm>
          <a:prstGeom prst="rect">
            <a:avLst/>
          </a:prstGeom>
          <a:noFill/>
        </p:spPr>
        <p:txBody>
          <a:bodyPr wrap="square" rtlCol="0">
            <a:spAutoFit/>
          </a:bodyPr>
          <a:lstStyle/>
          <a:p>
            <a:pPr algn="ctr"/>
            <a:r>
              <a:rPr lang="en-GB" sz="2400" b="1" u="sng" dirty="0" err="1" smtClean="0">
                <a:solidFill>
                  <a:prstClr val="black"/>
                </a:solidFill>
              </a:rPr>
              <a:t>Nacionalidad</a:t>
            </a:r>
            <a:r>
              <a:rPr lang="en-GB" sz="2400" b="1" u="sng" dirty="0" smtClean="0">
                <a:solidFill>
                  <a:prstClr val="black"/>
                </a:solidFill>
              </a:rPr>
              <a:t> / </a:t>
            </a:r>
            <a:r>
              <a:rPr lang="en-GB" sz="2400" b="1" u="sng" dirty="0" err="1" smtClean="0">
                <a:solidFill>
                  <a:prstClr val="black"/>
                </a:solidFill>
              </a:rPr>
              <a:t>Idioma</a:t>
            </a:r>
            <a:endParaRPr lang="en-GB" sz="2400" b="1" u="sng" dirty="0">
              <a:solidFill>
                <a:prstClr val="black"/>
              </a:solidFill>
            </a:endParaRPr>
          </a:p>
        </p:txBody>
      </p:sp>
      <p:sp>
        <p:nvSpPr>
          <p:cNvPr id="25" name="TextBox 24"/>
          <p:cNvSpPr txBox="1"/>
          <p:nvPr/>
        </p:nvSpPr>
        <p:spPr>
          <a:xfrm>
            <a:off x="5580112" y="4365104"/>
            <a:ext cx="4598570" cy="461665"/>
          </a:xfrm>
          <a:prstGeom prst="rect">
            <a:avLst/>
          </a:prstGeom>
          <a:noFill/>
        </p:spPr>
        <p:txBody>
          <a:bodyPr wrap="square" rtlCol="0">
            <a:spAutoFit/>
          </a:bodyPr>
          <a:lstStyle/>
          <a:p>
            <a:pPr algn="ctr"/>
            <a:r>
              <a:rPr lang="en-GB" sz="2400" b="1" u="sng" dirty="0" smtClean="0">
                <a:solidFill>
                  <a:prstClr val="black"/>
                </a:solidFill>
              </a:rPr>
              <a:t>Ciudad</a:t>
            </a:r>
            <a:endParaRPr lang="en-GB" sz="2400" b="1" u="sng" dirty="0">
              <a:solidFill>
                <a:prstClr val="black"/>
              </a:solidFill>
            </a:endParaRPr>
          </a:p>
        </p:txBody>
      </p:sp>
      <p:cxnSp>
        <p:nvCxnSpPr>
          <p:cNvPr id="8" name="Straight Connector 7"/>
          <p:cNvCxnSpPr/>
          <p:nvPr/>
        </p:nvCxnSpPr>
        <p:spPr>
          <a:xfrm>
            <a:off x="2555776" y="4365104"/>
            <a:ext cx="0" cy="17281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04248" y="4365104"/>
            <a:ext cx="0" cy="17281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3568" y="4718702"/>
            <a:ext cx="1800200" cy="523220"/>
          </a:xfrm>
          <a:prstGeom prst="rect">
            <a:avLst/>
          </a:prstGeom>
          <a:noFill/>
        </p:spPr>
        <p:txBody>
          <a:bodyPr wrap="square" rtlCol="0">
            <a:spAutoFit/>
          </a:bodyPr>
          <a:lstStyle/>
          <a:p>
            <a:pPr algn="ctr"/>
            <a:r>
              <a:rPr lang="en-GB" sz="2800" b="1" dirty="0" err="1" smtClean="0">
                <a:solidFill>
                  <a:prstClr val="black"/>
                </a:solidFill>
              </a:rPr>
              <a:t>España</a:t>
            </a:r>
            <a:endParaRPr lang="en-GB" sz="2800" b="1" dirty="0">
              <a:solidFill>
                <a:prstClr val="black"/>
              </a:solidFill>
            </a:endParaRPr>
          </a:p>
        </p:txBody>
      </p:sp>
      <p:sp>
        <p:nvSpPr>
          <p:cNvPr id="12" name="TextBox 11"/>
          <p:cNvSpPr txBox="1"/>
          <p:nvPr/>
        </p:nvSpPr>
        <p:spPr>
          <a:xfrm>
            <a:off x="683568" y="5210036"/>
            <a:ext cx="1800200" cy="523220"/>
          </a:xfrm>
          <a:prstGeom prst="rect">
            <a:avLst/>
          </a:prstGeom>
          <a:noFill/>
        </p:spPr>
        <p:txBody>
          <a:bodyPr wrap="square" rtlCol="0">
            <a:spAutoFit/>
          </a:bodyPr>
          <a:lstStyle/>
          <a:p>
            <a:pPr algn="ctr"/>
            <a:r>
              <a:rPr lang="en-GB" sz="2800" b="1" dirty="0" smtClean="0">
                <a:solidFill>
                  <a:prstClr val="black"/>
                </a:solidFill>
              </a:rPr>
              <a:t>Argentina</a:t>
            </a:r>
            <a:endParaRPr lang="en-GB" sz="2800" b="1" dirty="0">
              <a:solidFill>
                <a:prstClr val="black"/>
              </a:solidFill>
            </a:endParaRPr>
          </a:p>
        </p:txBody>
      </p:sp>
      <p:sp>
        <p:nvSpPr>
          <p:cNvPr id="13" name="TextBox 12"/>
          <p:cNvSpPr txBox="1"/>
          <p:nvPr/>
        </p:nvSpPr>
        <p:spPr>
          <a:xfrm>
            <a:off x="2771800" y="4725144"/>
            <a:ext cx="1800200" cy="523220"/>
          </a:xfrm>
          <a:prstGeom prst="rect">
            <a:avLst/>
          </a:prstGeom>
          <a:noFill/>
        </p:spPr>
        <p:txBody>
          <a:bodyPr wrap="square" rtlCol="0">
            <a:spAutoFit/>
          </a:bodyPr>
          <a:lstStyle/>
          <a:p>
            <a:pPr algn="ctr"/>
            <a:r>
              <a:rPr lang="en-GB" sz="2800" b="1" dirty="0" err="1" smtClean="0">
                <a:solidFill>
                  <a:prstClr val="black"/>
                </a:solidFill>
              </a:rPr>
              <a:t>argentino</a:t>
            </a:r>
            <a:endParaRPr lang="en-GB" sz="2800" b="1" dirty="0">
              <a:solidFill>
                <a:prstClr val="black"/>
              </a:solidFill>
            </a:endParaRPr>
          </a:p>
        </p:txBody>
      </p:sp>
      <p:sp>
        <p:nvSpPr>
          <p:cNvPr id="14" name="TextBox 13"/>
          <p:cNvSpPr txBox="1"/>
          <p:nvPr/>
        </p:nvSpPr>
        <p:spPr>
          <a:xfrm>
            <a:off x="4499992" y="4725144"/>
            <a:ext cx="1800200" cy="523220"/>
          </a:xfrm>
          <a:prstGeom prst="rect">
            <a:avLst/>
          </a:prstGeom>
          <a:noFill/>
        </p:spPr>
        <p:txBody>
          <a:bodyPr wrap="square" rtlCol="0">
            <a:spAutoFit/>
          </a:bodyPr>
          <a:lstStyle/>
          <a:p>
            <a:pPr algn="ctr"/>
            <a:r>
              <a:rPr lang="en-GB" sz="2800" b="1" dirty="0" err="1" smtClean="0">
                <a:solidFill>
                  <a:prstClr val="black"/>
                </a:solidFill>
              </a:rPr>
              <a:t>español</a:t>
            </a:r>
            <a:endParaRPr lang="en-GB" sz="2800" b="1" dirty="0">
              <a:solidFill>
                <a:prstClr val="black"/>
              </a:solidFill>
            </a:endParaRPr>
          </a:p>
        </p:txBody>
      </p:sp>
      <p:sp>
        <p:nvSpPr>
          <p:cNvPr id="15" name="TextBox 14"/>
          <p:cNvSpPr txBox="1"/>
          <p:nvPr/>
        </p:nvSpPr>
        <p:spPr>
          <a:xfrm>
            <a:off x="2771800" y="5229200"/>
            <a:ext cx="1800200" cy="523220"/>
          </a:xfrm>
          <a:prstGeom prst="rect">
            <a:avLst/>
          </a:prstGeom>
          <a:noFill/>
        </p:spPr>
        <p:txBody>
          <a:bodyPr wrap="square" rtlCol="0">
            <a:spAutoFit/>
          </a:bodyPr>
          <a:lstStyle/>
          <a:p>
            <a:pPr algn="ctr"/>
            <a:r>
              <a:rPr lang="en-GB" sz="2800" b="1" dirty="0" err="1" smtClean="0">
                <a:solidFill>
                  <a:prstClr val="black"/>
                </a:solidFill>
              </a:rPr>
              <a:t>inglés</a:t>
            </a:r>
            <a:endParaRPr lang="en-GB" sz="2800" b="1" dirty="0">
              <a:solidFill>
                <a:prstClr val="black"/>
              </a:solidFill>
            </a:endParaRPr>
          </a:p>
        </p:txBody>
      </p:sp>
      <p:sp>
        <p:nvSpPr>
          <p:cNvPr id="16" name="TextBox 15"/>
          <p:cNvSpPr txBox="1"/>
          <p:nvPr/>
        </p:nvSpPr>
        <p:spPr>
          <a:xfrm>
            <a:off x="4572000" y="5138028"/>
            <a:ext cx="1800200" cy="523220"/>
          </a:xfrm>
          <a:prstGeom prst="rect">
            <a:avLst/>
          </a:prstGeom>
          <a:noFill/>
        </p:spPr>
        <p:txBody>
          <a:bodyPr wrap="square" rtlCol="0">
            <a:spAutoFit/>
          </a:bodyPr>
          <a:lstStyle/>
          <a:p>
            <a:pPr algn="ctr"/>
            <a:r>
              <a:rPr lang="en-GB" sz="2800" b="1" dirty="0" err="1" smtClean="0">
                <a:solidFill>
                  <a:prstClr val="black"/>
                </a:solidFill>
              </a:rPr>
              <a:t>francés</a:t>
            </a:r>
            <a:endParaRPr lang="en-GB" sz="2800" b="1" dirty="0">
              <a:solidFill>
                <a:prstClr val="black"/>
              </a:solidFill>
            </a:endParaRPr>
          </a:p>
        </p:txBody>
      </p:sp>
      <p:sp>
        <p:nvSpPr>
          <p:cNvPr id="17" name="TextBox 16"/>
          <p:cNvSpPr txBox="1"/>
          <p:nvPr/>
        </p:nvSpPr>
        <p:spPr>
          <a:xfrm>
            <a:off x="7020272" y="4725144"/>
            <a:ext cx="1800200" cy="523220"/>
          </a:xfrm>
          <a:prstGeom prst="rect">
            <a:avLst/>
          </a:prstGeom>
          <a:noFill/>
        </p:spPr>
        <p:txBody>
          <a:bodyPr wrap="square" rtlCol="0">
            <a:spAutoFit/>
          </a:bodyPr>
          <a:lstStyle/>
          <a:p>
            <a:pPr algn="ctr"/>
            <a:r>
              <a:rPr lang="en-GB" sz="2800" b="1" dirty="0" smtClean="0">
                <a:solidFill>
                  <a:prstClr val="black"/>
                </a:solidFill>
              </a:rPr>
              <a:t>Valencia</a:t>
            </a:r>
            <a:endParaRPr lang="en-GB" sz="2800" b="1" dirty="0">
              <a:solidFill>
                <a:prstClr val="black"/>
              </a:solidFill>
            </a:endParaRPr>
          </a:p>
        </p:txBody>
      </p:sp>
      <p:sp>
        <p:nvSpPr>
          <p:cNvPr id="18" name="TextBox 17"/>
          <p:cNvSpPr txBox="1"/>
          <p:nvPr/>
        </p:nvSpPr>
        <p:spPr>
          <a:xfrm>
            <a:off x="7092280" y="5157192"/>
            <a:ext cx="1800200" cy="523220"/>
          </a:xfrm>
          <a:prstGeom prst="rect">
            <a:avLst/>
          </a:prstGeom>
          <a:noFill/>
        </p:spPr>
        <p:txBody>
          <a:bodyPr wrap="square" rtlCol="0">
            <a:spAutoFit/>
          </a:bodyPr>
          <a:lstStyle/>
          <a:p>
            <a:pPr algn="ctr"/>
            <a:r>
              <a:rPr lang="en-GB" sz="2800" b="1" dirty="0" smtClean="0">
                <a:solidFill>
                  <a:prstClr val="black"/>
                </a:solidFill>
              </a:rPr>
              <a:t>Barcelona</a:t>
            </a:r>
            <a:endParaRPr lang="en-GB" sz="2800" b="1" dirty="0">
              <a:solidFill>
                <a:prstClr val="black"/>
              </a:solidFill>
            </a:endParaRPr>
          </a:p>
        </p:txBody>
      </p:sp>
    </p:spTree>
    <p:extLst>
      <p:ext uri="{BB962C8B-B14F-4D97-AF65-F5344CB8AC3E}">
        <p14:creationId xmlns:p14="http://schemas.microsoft.com/office/powerpoint/2010/main" val="267040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323528" y="40466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467544"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a:t>
            </a:r>
            <a:r>
              <a:rPr lang="en-US" altLang="en-US" sz="2400" b="1" u="sng" dirty="0" smtClean="0">
                <a:solidFill>
                  <a:srgbClr val="000000"/>
                </a:solidFill>
                <a:latin typeface="Arial" charset="0"/>
                <a:cs typeface="Arial" charset="0"/>
              </a:rPr>
              <a:t>de</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de</a:t>
            </a:r>
            <a:r>
              <a:rPr lang="en-US" altLang="en-US" sz="2400" dirty="0" smtClean="0">
                <a:solidFill>
                  <a:srgbClr val="000000"/>
                </a:solidFill>
                <a:latin typeface="Arial" charset="0"/>
                <a:cs typeface="Arial" charset="0"/>
              </a:rPr>
              <a:t> Argentina </a:t>
            </a:r>
            <a:r>
              <a:rPr lang="en-US" altLang="en-US" sz="2400" b="1" u="sng" dirty="0" err="1" smtClean="0">
                <a:solidFill>
                  <a:srgbClr val="000000"/>
                </a:solidFill>
                <a:latin typeface="Arial" charset="0"/>
                <a:cs typeface="Arial" charset="0"/>
              </a:rPr>
              <a:t>así</a:t>
            </a:r>
            <a:r>
              <a:rPr lang="en-US" altLang="en-US" sz="2400" b="1" u="sng"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que</a:t>
            </a:r>
            <a:r>
              <a:rPr lang="en-US" altLang="en-US" sz="2400" b="1" u="sng" dirty="0" smtClean="0">
                <a:solidFill>
                  <a:srgbClr val="000000"/>
                </a:solidFill>
                <a:latin typeface="Arial" charset="0"/>
                <a:cs typeface="Arial" charset="0"/>
              </a:rPr>
              <a:t> </a:t>
            </a:r>
            <a:r>
              <a:rPr lang="en-US" altLang="en-US" sz="2400" dirty="0" smtClean="0">
                <a:solidFill>
                  <a:srgbClr val="000000"/>
                </a:solidFill>
                <a:latin typeface="Arial" charset="0"/>
                <a:cs typeface="Arial" charset="0"/>
              </a:rPr>
              <a:t>soy </a:t>
            </a:r>
            <a:r>
              <a:rPr lang="en-US" altLang="en-US" sz="2400" b="1" u="sng"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por</a:t>
            </a:r>
            <a:r>
              <a:rPr lang="en-US" altLang="en-US" sz="2400" b="1" u="sng"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y</a:t>
            </a:r>
            <a:r>
              <a:rPr lang="en-US" altLang="en-US" sz="2400" dirty="0" smtClean="0">
                <a:solidFill>
                  <a:srgbClr val="000000"/>
                </a:solidFill>
                <a:latin typeface="Arial" charset="0"/>
                <a:cs typeface="Arial" charset="0"/>
              </a:rPr>
              <a:t>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de</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b="1" u="sng"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con</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en</a:t>
            </a:r>
            <a:r>
              <a:rPr lang="en-US" altLang="en-US" sz="2400" dirty="0" smtClean="0">
                <a:solidFill>
                  <a:srgbClr val="000000"/>
                </a:solidFill>
                <a:latin typeface="Arial" charset="0"/>
                <a:cs typeface="Arial" charset="0"/>
              </a:rPr>
              <a:t> Valencia, </a:t>
            </a:r>
            <a:r>
              <a:rPr lang="en-US" altLang="en-US" sz="2400" b="1" dirty="0" smtClean="0">
                <a:solidFill>
                  <a:srgbClr val="000000"/>
                </a:solidFill>
                <a:latin typeface="Arial" charset="0"/>
                <a:cs typeface="Arial" charset="0"/>
              </a:rPr>
              <a:t>en</a:t>
            </a:r>
            <a:r>
              <a:rPr lang="en-US" altLang="en-US" sz="2400" dirty="0" smtClean="0">
                <a:solidFill>
                  <a:srgbClr val="000000"/>
                </a:solidFill>
                <a:latin typeface="Arial" charset="0"/>
                <a:cs typeface="Arial" charset="0"/>
              </a:rPr>
              <a:t>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b="1" u="sng"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Ella</a:t>
            </a:r>
            <a:r>
              <a:rPr lang="en-US" altLang="en-US" sz="2400" dirty="0" smtClean="0">
                <a:solidFill>
                  <a:srgbClr val="000000"/>
                </a:solidFill>
                <a:latin typeface="Arial" charset="0"/>
                <a:cs typeface="Arial" charset="0"/>
              </a:rPr>
              <a:t> y </a:t>
            </a:r>
            <a:r>
              <a:rPr lang="en-US" altLang="en-US" sz="2400" b="1"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282"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139952" y="3796286"/>
            <a:ext cx="3888432" cy="1841528"/>
            <a:chOff x="4716016" y="3796286"/>
            <a:chExt cx="3888432" cy="1841528"/>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14" name="Oval Callout 13"/>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15" name="Oval Callout 14"/>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16" name="Oval Callout 15"/>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black"/>
                </a:solidFill>
                <a:latin typeface="Arial Rounded MT Bold" pitchFamily="34" charset="0"/>
              </a:endParaRPr>
            </a:p>
          </p:txBody>
        </p:sp>
        <p:sp>
          <p:nvSpPr>
            <p:cNvPr id="17" name="Oval Callout 16"/>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gr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19" name="TextBox 18"/>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solidFill>
                  <a:prstClr val="black"/>
                </a:solidFill>
                <a:latin typeface="AR DARLING" panose="02000000000000000000" pitchFamily="2" charset="0"/>
              </a:rPr>
              <a:t>5</a:t>
            </a:r>
            <a:endParaRPr lang="en-GB" sz="2000" dirty="0">
              <a:solidFill>
                <a:prstClr val="black"/>
              </a:solidFill>
              <a:latin typeface="AR DARLING" panose="02000000000000000000" pitchFamily="2" charset="0"/>
            </a:endParaRPr>
          </a:p>
        </p:txBody>
      </p:sp>
    </p:spTree>
    <p:extLst>
      <p:ext uri="{BB962C8B-B14F-4D97-AF65-F5344CB8AC3E}">
        <p14:creationId xmlns:p14="http://schemas.microsoft.com/office/powerpoint/2010/main" val="51770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281826" y="40466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425842"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580"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944" y="4293096"/>
            <a:ext cx="1567830" cy="1567830"/>
          </a:xfrm>
          <a:prstGeom prst="rect">
            <a:avLst/>
          </a:prstGeom>
        </p:spPr>
      </p:pic>
      <p:sp>
        <p:nvSpPr>
          <p:cNvPr id="7" name="TextBox 6"/>
          <p:cNvSpPr txBox="1"/>
          <p:nvPr/>
        </p:nvSpPr>
        <p:spPr>
          <a:xfrm>
            <a:off x="2339752" y="4293096"/>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Cómo</a:t>
            </a:r>
            <a:r>
              <a:rPr lang="en-GB" sz="2800" b="1" dirty="0" smtClean="0">
                <a:solidFill>
                  <a:prstClr val="black"/>
                </a:solidFill>
              </a:rPr>
              <a:t> </a:t>
            </a:r>
            <a:r>
              <a:rPr lang="en-GB" sz="2800" b="1" dirty="0" err="1" smtClean="0">
                <a:solidFill>
                  <a:prstClr val="black"/>
                </a:solidFill>
              </a:rPr>
              <a:t>te</a:t>
            </a:r>
            <a:r>
              <a:rPr lang="en-GB" sz="2800" b="1" dirty="0" smtClean="0">
                <a:solidFill>
                  <a:prstClr val="black"/>
                </a:solidFill>
              </a:rPr>
              <a:t> llamas?</a:t>
            </a:r>
            <a:endParaRPr lang="en-GB" sz="2800" b="1" dirty="0">
              <a:solidFill>
                <a:prstClr val="black"/>
              </a:solidFill>
            </a:endParaRPr>
          </a:p>
        </p:txBody>
      </p:sp>
      <p:sp>
        <p:nvSpPr>
          <p:cNvPr id="13" name="TextBox 12"/>
          <p:cNvSpPr txBox="1"/>
          <p:nvPr/>
        </p:nvSpPr>
        <p:spPr>
          <a:xfrm>
            <a:off x="2363813" y="4941168"/>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¿De </a:t>
            </a:r>
            <a:r>
              <a:rPr lang="en-GB" sz="2800" b="1" dirty="0" err="1" smtClean="0">
                <a:solidFill>
                  <a:prstClr val="black"/>
                </a:solidFill>
              </a:rPr>
              <a:t>dónde</a:t>
            </a:r>
            <a:r>
              <a:rPr lang="en-GB" sz="2800" b="1" dirty="0" smtClean="0">
                <a:solidFill>
                  <a:prstClr val="black"/>
                </a:solidFill>
              </a:rPr>
              <a:t> </a:t>
            </a:r>
            <a:r>
              <a:rPr lang="en-GB" sz="2800" b="1" dirty="0" err="1" smtClean="0">
                <a:solidFill>
                  <a:prstClr val="black"/>
                </a:solidFill>
              </a:rPr>
              <a:t>eres</a:t>
            </a:r>
            <a:r>
              <a:rPr lang="en-GB" sz="2800" b="1" dirty="0" smtClean="0">
                <a:solidFill>
                  <a:prstClr val="black"/>
                </a:solidFill>
              </a:rPr>
              <a:t>?</a:t>
            </a:r>
            <a:endParaRPr lang="en-GB" sz="2800" b="1" dirty="0">
              <a:solidFill>
                <a:prstClr val="black"/>
              </a:solidFill>
            </a:endParaRPr>
          </a:p>
        </p:txBody>
      </p:sp>
      <p:sp>
        <p:nvSpPr>
          <p:cNvPr id="14" name="TextBox 13"/>
          <p:cNvSpPr txBox="1"/>
          <p:nvPr/>
        </p:nvSpPr>
        <p:spPr>
          <a:xfrm>
            <a:off x="5540549" y="4649095"/>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Dónde</a:t>
            </a:r>
            <a:r>
              <a:rPr lang="en-GB" sz="2800" b="1" dirty="0" smtClean="0">
                <a:solidFill>
                  <a:prstClr val="black"/>
                </a:solidFill>
              </a:rPr>
              <a:t> </a:t>
            </a:r>
            <a:r>
              <a:rPr lang="en-GB" sz="2800" b="1" dirty="0" err="1" smtClean="0">
                <a:solidFill>
                  <a:prstClr val="black"/>
                </a:solidFill>
              </a:rPr>
              <a:t>vives</a:t>
            </a:r>
            <a:r>
              <a:rPr lang="en-GB" sz="2800" b="1" dirty="0" smtClean="0">
                <a:solidFill>
                  <a:prstClr val="black"/>
                </a:solidFill>
              </a:rPr>
              <a:t>?</a:t>
            </a:r>
            <a:endParaRPr lang="en-GB" sz="2800" b="1" dirty="0">
              <a:solidFill>
                <a:prstClr val="black"/>
              </a:solidFill>
            </a:endParaRPr>
          </a:p>
        </p:txBody>
      </p:sp>
      <p:sp>
        <p:nvSpPr>
          <p:cNvPr id="15" name="TextBox 14"/>
          <p:cNvSpPr txBox="1"/>
          <p:nvPr/>
        </p:nvSpPr>
        <p:spPr>
          <a:xfrm>
            <a:off x="2339752" y="5575825"/>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Cuál</a:t>
            </a:r>
            <a:r>
              <a:rPr lang="en-GB" sz="2800" b="1" dirty="0" smtClean="0">
                <a:solidFill>
                  <a:prstClr val="black"/>
                </a:solidFill>
              </a:rPr>
              <a:t> </a:t>
            </a:r>
            <a:r>
              <a:rPr lang="en-GB" sz="2800" b="1" dirty="0" err="1" smtClean="0">
                <a:solidFill>
                  <a:prstClr val="black"/>
                </a:solidFill>
              </a:rPr>
              <a:t>es</a:t>
            </a:r>
            <a:r>
              <a:rPr lang="en-GB" sz="2800" b="1" dirty="0" smtClean="0">
                <a:solidFill>
                  <a:prstClr val="black"/>
                </a:solidFill>
              </a:rPr>
              <a:t> </a:t>
            </a:r>
            <a:r>
              <a:rPr lang="en-GB" sz="2800" b="1" dirty="0" err="1" smtClean="0">
                <a:solidFill>
                  <a:prstClr val="black"/>
                </a:solidFill>
              </a:rPr>
              <a:t>tu</a:t>
            </a:r>
            <a:r>
              <a:rPr lang="en-GB" sz="2800" b="1" dirty="0" smtClean="0">
                <a:solidFill>
                  <a:prstClr val="black"/>
                </a:solidFill>
              </a:rPr>
              <a:t> </a:t>
            </a:r>
            <a:r>
              <a:rPr lang="en-GB" sz="2800" b="1" dirty="0" err="1" smtClean="0">
                <a:solidFill>
                  <a:prstClr val="black"/>
                </a:solidFill>
              </a:rPr>
              <a:t>nacionalidad</a:t>
            </a:r>
            <a:r>
              <a:rPr lang="en-GB" sz="2800" b="1" dirty="0" smtClean="0">
                <a:solidFill>
                  <a:prstClr val="black"/>
                </a:solidFill>
              </a:rPr>
              <a:t>?</a:t>
            </a:r>
            <a:endParaRPr lang="en-GB" sz="2800" b="1" dirty="0">
              <a:solidFill>
                <a:prstClr val="black"/>
              </a:solidFill>
            </a:endParaRPr>
          </a:p>
        </p:txBody>
      </p:sp>
      <p:pic>
        <p:nvPicPr>
          <p:cNvPr id="16" name="Picture 3" descr="ch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491" y="5247480"/>
            <a:ext cx="1282452" cy="128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508104" y="3573016"/>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Qué</a:t>
            </a:r>
            <a:r>
              <a:rPr lang="en-GB" sz="2800" b="1" dirty="0" smtClean="0">
                <a:solidFill>
                  <a:prstClr val="black"/>
                </a:solidFill>
              </a:rPr>
              <a:t> </a:t>
            </a:r>
            <a:r>
              <a:rPr lang="en-GB" sz="2800" b="1" dirty="0" err="1" smtClean="0">
                <a:solidFill>
                  <a:prstClr val="black"/>
                </a:solidFill>
              </a:rPr>
              <a:t>idiomas</a:t>
            </a:r>
            <a:r>
              <a:rPr lang="en-GB" sz="2800" b="1" dirty="0" smtClean="0">
                <a:solidFill>
                  <a:prstClr val="black"/>
                </a:solidFill>
              </a:rPr>
              <a:t> </a:t>
            </a:r>
            <a:r>
              <a:rPr lang="en-GB" sz="2800" b="1" dirty="0" err="1" smtClean="0">
                <a:solidFill>
                  <a:prstClr val="black"/>
                </a:solidFill>
              </a:rPr>
              <a:t>hablas</a:t>
            </a:r>
            <a:r>
              <a:rPr lang="en-GB" sz="2800" b="1" dirty="0" smtClean="0">
                <a:solidFill>
                  <a:prstClr val="black"/>
                </a:solidFill>
              </a:rPr>
              <a:t>?</a:t>
            </a:r>
            <a:endParaRPr lang="en-GB" sz="2800" b="1" dirty="0">
              <a:solidFill>
                <a:prstClr val="black"/>
              </a:solidFill>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20" name="TextBox 19"/>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solidFill>
                  <a:prstClr val="black"/>
                </a:solidFill>
                <a:latin typeface="AR DARLING" panose="02000000000000000000" pitchFamily="2" charset="0"/>
              </a:rPr>
              <a:t>6</a:t>
            </a:r>
            <a:endParaRPr lang="en-GB" sz="2000" dirty="0">
              <a:solidFill>
                <a:prstClr val="black"/>
              </a:solidFill>
              <a:latin typeface="AR DARLING" panose="02000000000000000000" pitchFamily="2" charset="0"/>
            </a:endParaRPr>
          </a:p>
        </p:txBody>
      </p:sp>
    </p:spTree>
    <p:extLst>
      <p:ext uri="{BB962C8B-B14F-4D97-AF65-F5344CB8AC3E}">
        <p14:creationId xmlns:p14="http://schemas.microsoft.com/office/powerpoint/2010/main" val="261140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p:cNvSpPr/>
          <p:nvPr/>
        </p:nvSpPr>
        <p:spPr>
          <a:xfrm>
            <a:off x="323528" y="40466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467544" y="548680"/>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282" y="179030"/>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39752" y="4293096"/>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Cómo</a:t>
            </a:r>
            <a:r>
              <a:rPr lang="en-GB" sz="2800" b="1" dirty="0" smtClean="0">
                <a:solidFill>
                  <a:prstClr val="black"/>
                </a:solidFill>
              </a:rPr>
              <a:t> </a:t>
            </a:r>
            <a:r>
              <a:rPr lang="en-GB" sz="2800" b="1" dirty="0" err="1" smtClean="0">
                <a:solidFill>
                  <a:prstClr val="black"/>
                </a:solidFill>
              </a:rPr>
              <a:t>te</a:t>
            </a:r>
            <a:r>
              <a:rPr lang="en-GB" sz="2800" b="1" dirty="0" smtClean="0">
                <a:solidFill>
                  <a:prstClr val="black"/>
                </a:solidFill>
              </a:rPr>
              <a:t> llamas?</a:t>
            </a:r>
            <a:endParaRPr lang="en-GB" sz="2800" b="1" dirty="0">
              <a:solidFill>
                <a:prstClr val="black"/>
              </a:solidFill>
            </a:endParaRPr>
          </a:p>
        </p:txBody>
      </p:sp>
      <p:sp>
        <p:nvSpPr>
          <p:cNvPr id="7" name="TextBox 6"/>
          <p:cNvSpPr txBox="1"/>
          <p:nvPr/>
        </p:nvSpPr>
        <p:spPr>
          <a:xfrm>
            <a:off x="2363813" y="4941168"/>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¿De </a:t>
            </a:r>
            <a:r>
              <a:rPr lang="en-GB" sz="2800" b="1" dirty="0" err="1" smtClean="0">
                <a:solidFill>
                  <a:prstClr val="black"/>
                </a:solidFill>
              </a:rPr>
              <a:t>dónde</a:t>
            </a:r>
            <a:r>
              <a:rPr lang="en-GB" sz="2800" b="1" dirty="0" smtClean="0">
                <a:solidFill>
                  <a:prstClr val="black"/>
                </a:solidFill>
              </a:rPr>
              <a:t> </a:t>
            </a:r>
            <a:r>
              <a:rPr lang="en-GB" sz="2800" b="1" dirty="0" err="1" smtClean="0">
                <a:solidFill>
                  <a:prstClr val="black"/>
                </a:solidFill>
              </a:rPr>
              <a:t>eres</a:t>
            </a:r>
            <a:r>
              <a:rPr lang="en-GB" sz="2800" b="1" dirty="0" smtClean="0">
                <a:solidFill>
                  <a:prstClr val="black"/>
                </a:solidFill>
              </a:rPr>
              <a:t>?</a:t>
            </a:r>
            <a:endParaRPr lang="en-GB" sz="2800" b="1" dirty="0">
              <a:solidFill>
                <a:prstClr val="black"/>
              </a:solidFill>
            </a:endParaRPr>
          </a:p>
        </p:txBody>
      </p:sp>
      <p:sp>
        <p:nvSpPr>
          <p:cNvPr id="8" name="TextBox 7"/>
          <p:cNvSpPr txBox="1"/>
          <p:nvPr/>
        </p:nvSpPr>
        <p:spPr>
          <a:xfrm>
            <a:off x="5540549" y="4649095"/>
            <a:ext cx="3024336" cy="523220"/>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Dónde</a:t>
            </a:r>
            <a:r>
              <a:rPr lang="en-GB" sz="2800" b="1" dirty="0" smtClean="0">
                <a:solidFill>
                  <a:prstClr val="black"/>
                </a:solidFill>
              </a:rPr>
              <a:t> </a:t>
            </a:r>
            <a:r>
              <a:rPr lang="en-GB" sz="2800" b="1" dirty="0" err="1" smtClean="0">
                <a:solidFill>
                  <a:prstClr val="black"/>
                </a:solidFill>
              </a:rPr>
              <a:t>vives</a:t>
            </a:r>
            <a:r>
              <a:rPr lang="en-GB" sz="2800" b="1" dirty="0" smtClean="0">
                <a:solidFill>
                  <a:prstClr val="black"/>
                </a:solidFill>
              </a:rPr>
              <a:t>?</a:t>
            </a:r>
            <a:endParaRPr lang="en-GB" sz="2800" b="1" dirty="0">
              <a:solidFill>
                <a:prstClr val="black"/>
              </a:solidFill>
            </a:endParaRPr>
          </a:p>
        </p:txBody>
      </p:sp>
      <p:sp>
        <p:nvSpPr>
          <p:cNvPr id="9" name="TextBox 8"/>
          <p:cNvSpPr txBox="1"/>
          <p:nvPr/>
        </p:nvSpPr>
        <p:spPr>
          <a:xfrm>
            <a:off x="2339752" y="5575825"/>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Cuál</a:t>
            </a:r>
            <a:r>
              <a:rPr lang="en-GB" sz="2800" b="1" dirty="0" smtClean="0">
                <a:solidFill>
                  <a:prstClr val="black"/>
                </a:solidFill>
              </a:rPr>
              <a:t> </a:t>
            </a:r>
            <a:r>
              <a:rPr lang="en-GB" sz="2800" b="1" dirty="0" err="1" smtClean="0">
                <a:solidFill>
                  <a:prstClr val="black"/>
                </a:solidFill>
              </a:rPr>
              <a:t>es</a:t>
            </a:r>
            <a:r>
              <a:rPr lang="en-GB" sz="2800" b="1" dirty="0" smtClean="0">
                <a:solidFill>
                  <a:prstClr val="black"/>
                </a:solidFill>
              </a:rPr>
              <a:t> </a:t>
            </a:r>
            <a:r>
              <a:rPr lang="en-GB" sz="2800" b="1" dirty="0" err="1" smtClean="0">
                <a:solidFill>
                  <a:prstClr val="black"/>
                </a:solidFill>
              </a:rPr>
              <a:t>tu</a:t>
            </a:r>
            <a:r>
              <a:rPr lang="en-GB" sz="2800" b="1" dirty="0" smtClean="0">
                <a:solidFill>
                  <a:prstClr val="black"/>
                </a:solidFill>
              </a:rPr>
              <a:t> </a:t>
            </a:r>
            <a:r>
              <a:rPr lang="en-GB" sz="2800" b="1" dirty="0" err="1" smtClean="0">
                <a:solidFill>
                  <a:prstClr val="black"/>
                </a:solidFill>
              </a:rPr>
              <a:t>nacionalidad</a:t>
            </a:r>
            <a:r>
              <a:rPr lang="en-GB" sz="2800" b="1" dirty="0" smtClean="0">
                <a:solidFill>
                  <a:prstClr val="black"/>
                </a:solidFill>
              </a:rPr>
              <a:t>?</a:t>
            </a:r>
            <a:endParaRPr lang="en-GB" sz="2800" b="1" dirty="0">
              <a:solidFill>
                <a:prstClr val="black"/>
              </a:solidFill>
            </a:endParaRPr>
          </a:p>
        </p:txBody>
      </p:sp>
      <p:sp>
        <p:nvSpPr>
          <p:cNvPr id="11" name="TextBox 10"/>
          <p:cNvSpPr txBox="1"/>
          <p:nvPr/>
        </p:nvSpPr>
        <p:spPr>
          <a:xfrm>
            <a:off x="5508104" y="3573016"/>
            <a:ext cx="3024336" cy="954107"/>
          </a:xfrm>
          <a:prstGeom prst="rect">
            <a:avLst/>
          </a:prstGeom>
          <a:solidFill>
            <a:schemeClr val="accent6">
              <a:lumMod val="20000"/>
              <a:lumOff val="80000"/>
            </a:schemeClr>
          </a:solidFill>
        </p:spPr>
        <p:txBody>
          <a:bodyPr wrap="square" rtlCol="0">
            <a:spAutoFit/>
          </a:bodyPr>
          <a:lstStyle/>
          <a:p>
            <a:pPr algn="ctr"/>
            <a:r>
              <a:rPr lang="en-GB" sz="2800" b="1" dirty="0" smtClean="0">
                <a:solidFill>
                  <a:prstClr val="black"/>
                </a:solidFill>
              </a:rPr>
              <a:t>¿</a:t>
            </a:r>
            <a:r>
              <a:rPr lang="en-GB" sz="2800" b="1" dirty="0" err="1" smtClean="0">
                <a:solidFill>
                  <a:prstClr val="black"/>
                </a:solidFill>
              </a:rPr>
              <a:t>Qué</a:t>
            </a:r>
            <a:r>
              <a:rPr lang="en-GB" sz="2800" b="1" dirty="0" smtClean="0">
                <a:solidFill>
                  <a:prstClr val="black"/>
                </a:solidFill>
              </a:rPr>
              <a:t> </a:t>
            </a:r>
            <a:r>
              <a:rPr lang="en-GB" sz="2800" b="1" dirty="0" err="1" smtClean="0">
                <a:solidFill>
                  <a:prstClr val="black"/>
                </a:solidFill>
              </a:rPr>
              <a:t>idiomas</a:t>
            </a:r>
            <a:r>
              <a:rPr lang="en-GB" sz="2800" b="1" dirty="0" smtClean="0">
                <a:solidFill>
                  <a:prstClr val="black"/>
                </a:solidFill>
              </a:rPr>
              <a:t> </a:t>
            </a:r>
            <a:r>
              <a:rPr lang="en-GB" sz="2800" b="1" dirty="0" err="1" smtClean="0">
                <a:solidFill>
                  <a:prstClr val="black"/>
                </a:solidFill>
              </a:rPr>
              <a:t>hablas</a:t>
            </a:r>
            <a:r>
              <a:rPr lang="en-GB" sz="2800" b="1" dirty="0" smtClean="0">
                <a:solidFill>
                  <a:prstClr val="black"/>
                </a:solidFill>
              </a:rPr>
              <a:t>?</a:t>
            </a:r>
            <a:endParaRPr lang="en-GB" sz="2800" b="1" dirty="0">
              <a:solidFill>
                <a:prstClr val="black"/>
              </a:solidFill>
            </a:endParaRPr>
          </a:p>
        </p:txBody>
      </p:sp>
      <p:pic>
        <p:nvPicPr>
          <p:cNvPr id="12" name="Picture 2" descr="school13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56" y="4157831"/>
            <a:ext cx="7794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14" name="TextBox 13"/>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smtClean="0">
                <a:solidFill>
                  <a:prstClr val="black"/>
                </a:solidFill>
                <a:latin typeface="AR DARLING" panose="02000000000000000000" pitchFamily="2" charset="0"/>
              </a:rPr>
              <a:t>7</a:t>
            </a:r>
            <a:endParaRPr lang="en-GB" sz="2000" dirty="0">
              <a:solidFill>
                <a:prstClr val="black"/>
              </a:solidFill>
              <a:latin typeface="AR DARLING" panose="02000000000000000000" pitchFamily="2" charset="0"/>
            </a:endParaRPr>
          </a:p>
        </p:txBody>
      </p:sp>
    </p:spTree>
    <p:extLst>
      <p:ext uri="{BB962C8B-B14F-4D97-AF65-F5344CB8AC3E}">
        <p14:creationId xmlns:p14="http://schemas.microsoft.com/office/powerpoint/2010/main" val="79438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8229600" cy="1143000"/>
          </a:xfrm>
        </p:spPr>
        <p:txBody>
          <a:bodyPr/>
          <a:lstStyle/>
          <a:p>
            <a:r>
              <a:rPr lang="en-GB" b="1" dirty="0" smtClean="0"/>
              <a:t>Summary of learning </a:t>
            </a:r>
            <a:endParaRPr lang="en-GB" b="1" dirty="0"/>
          </a:p>
        </p:txBody>
      </p:sp>
      <p:graphicFrame>
        <p:nvGraphicFramePr>
          <p:cNvPr id="4" name="Content Placeholder 3"/>
          <p:cNvGraphicFramePr>
            <a:graphicFrameLocks noGrp="1"/>
          </p:cNvGraphicFramePr>
          <p:nvPr>
            <p:ph idx="1"/>
            <p:extLst/>
          </p:nvPr>
        </p:nvGraphicFramePr>
        <p:xfrm>
          <a:off x="467544" y="764704"/>
          <a:ext cx="8496944" cy="5765800"/>
        </p:xfrm>
        <a:graphic>
          <a:graphicData uri="http://schemas.openxmlformats.org/drawingml/2006/table">
            <a:tbl>
              <a:tblPr firstRow="1" bandRow="1">
                <a:tableStyleId>{E8B1032C-EA38-4F05-BA0D-38AFFFC7BED3}</a:tableStyleId>
              </a:tblPr>
              <a:tblGrid>
                <a:gridCol w="2016224"/>
                <a:gridCol w="6480720"/>
              </a:tblGrid>
              <a:tr h="370840">
                <a:tc>
                  <a:txBody>
                    <a:bodyPr/>
                    <a:lstStyle/>
                    <a:p>
                      <a:r>
                        <a:rPr lang="en-GB" sz="1800" dirty="0" smtClean="0"/>
                        <a:t>Task</a:t>
                      </a:r>
                      <a:endParaRPr lang="en-GB" sz="1800" dirty="0"/>
                    </a:p>
                  </a:txBody>
                  <a:tcPr/>
                </a:tc>
                <a:tc>
                  <a:txBody>
                    <a:bodyPr/>
                    <a:lstStyle/>
                    <a:p>
                      <a:r>
                        <a:rPr lang="en-GB" sz="1800" dirty="0" smtClean="0"/>
                        <a:t>Learning objective</a:t>
                      </a:r>
                      <a:endParaRPr lang="en-GB" sz="1800" dirty="0"/>
                    </a:p>
                  </a:txBody>
                  <a:tcPr/>
                </a:tc>
              </a:tr>
              <a:tr h="370840">
                <a:tc>
                  <a:txBody>
                    <a:bodyPr/>
                    <a:lstStyle/>
                    <a:p>
                      <a:r>
                        <a:rPr lang="en-GB" sz="1800" dirty="0" smtClean="0"/>
                        <a:t>1  Group</a:t>
                      </a:r>
                      <a:r>
                        <a:rPr lang="en-GB" sz="1800" baseline="0" dirty="0" smtClean="0"/>
                        <a:t> speaking - ¿</a:t>
                      </a:r>
                      <a:r>
                        <a:rPr lang="en-GB" sz="1800" baseline="0" dirty="0" err="1" smtClean="0"/>
                        <a:t>Cómo</a:t>
                      </a:r>
                      <a:r>
                        <a:rPr lang="en-GB" sz="1800" baseline="0" dirty="0" smtClean="0"/>
                        <a:t> se dice?</a:t>
                      </a:r>
                      <a:endParaRPr lang="en-GB" sz="1800" dirty="0"/>
                    </a:p>
                  </a:txBody>
                  <a:tcPr/>
                </a:tc>
                <a:tc>
                  <a:txBody>
                    <a:bodyPr/>
                    <a:lstStyle/>
                    <a:p>
                      <a:r>
                        <a:rPr lang="en-GB" sz="1800" dirty="0" smtClean="0"/>
                        <a:t>Retrieve</a:t>
                      </a:r>
                      <a:r>
                        <a:rPr lang="en-GB" sz="1800" baseline="0" dirty="0" smtClean="0"/>
                        <a:t> prior knowledge and share it</a:t>
                      </a:r>
                    </a:p>
                    <a:p>
                      <a:r>
                        <a:rPr lang="en-GB" sz="1800" baseline="0" dirty="0" smtClean="0"/>
                        <a:t>Identify gaps in current knowledge</a:t>
                      </a:r>
                      <a:br>
                        <a:rPr lang="en-GB" sz="1800" baseline="0" dirty="0" smtClean="0"/>
                      </a:br>
                      <a:r>
                        <a:rPr lang="en-GB" sz="1800" baseline="0" dirty="0" smtClean="0"/>
                        <a:t>Use TL for routine communication</a:t>
                      </a:r>
                      <a:br>
                        <a:rPr lang="en-GB" sz="1800" baseline="0" dirty="0" smtClean="0"/>
                      </a:br>
                      <a:r>
                        <a:rPr lang="en-GB" sz="1800" baseline="0" dirty="0" smtClean="0"/>
                        <a:t>Ask / answer questions in TL</a:t>
                      </a:r>
                      <a:endParaRPr lang="en-GB" sz="1800" dirty="0"/>
                    </a:p>
                  </a:txBody>
                  <a:tcPr/>
                </a:tc>
              </a:tr>
              <a:tr h="370840">
                <a:tc>
                  <a:txBody>
                    <a:bodyPr/>
                    <a:lstStyle/>
                    <a:p>
                      <a:r>
                        <a:rPr lang="en-GB" sz="1800" dirty="0" smtClean="0"/>
                        <a:t>2  Listening</a:t>
                      </a:r>
                      <a:endParaRPr lang="en-GB" sz="1800" dirty="0"/>
                    </a:p>
                  </a:txBody>
                  <a:tcPr/>
                </a:tc>
                <a:tc>
                  <a:txBody>
                    <a:bodyPr/>
                    <a:lstStyle/>
                    <a:p>
                      <a:r>
                        <a:rPr lang="en-GB" sz="1800" dirty="0" smtClean="0"/>
                        <a:t>Develop attention to</a:t>
                      </a:r>
                      <a:r>
                        <a:rPr lang="en-GB" sz="1800" baseline="0" dirty="0" smtClean="0"/>
                        <a:t> detail in listening</a:t>
                      </a:r>
                    </a:p>
                    <a:p>
                      <a:r>
                        <a:rPr lang="en-GB" sz="1800" baseline="0" dirty="0" smtClean="0"/>
                        <a:t>Consolidate the sound-writing relationship through transcription</a:t>
                      </a:r>
                    </a:p>
                    <a:p>
                      <a:r>
                        <a:rPr lang="en-GB" sz="1800" baseline="0" dirty="0" smtClean="0"/>
                        <a:t>Begin to acquire some new vocabulary</a:t>
                      </a:r>
                      <a:endParaRPr lang="en-GB" sz="1800" dirty="0"/>
                    </a:p>
                  </a:txBody>
                  <a:tcPr/>
                </a:tc>
              </a:tr>
              <a:tr h="370840">
                <a:tc>
                  <a:txBody>
                    <a:bodyPr/>
                    <a:lstStyle/>
                    <a:p>
                      <a:r>
                        <a:rPr lang="en-GB" sz="1800" dirty="0" smtClean="0"/>
                        <a:t>3 Reading (in detail) </a:t>
                      </a:r>
                      <a:r>
                        <a:rPr lang="en-GB" sz="1800" dirty="0" smtClean="0">
                          <a:sym typeface="Wingdings" panose="05000000000000000000" pitchFamily="2" charset="2"/>
                        </a:rPr>
                        <a:t> literacy</a:t>
                      </a:r>
                      <a:endParaRPr lang="en-GB" sz="1800" dirty="0"/>
                    </a:p>
                  </a:txBody>
                  <a:tcPr/>
                </a:tc>
                <a:tc>
                  <a:txBody>
                    <a:bodyPr/>
                    <a:lstStyle/>
                    <a:p>
                      <a:r>
                        <a:rPr lang="en-GB" sz="1800" dirty="0" smtClean="0"/>
                        <a:t>Knowledge about verb forms</a:t>
                      </a:r>
                      <a:br>
                        <a:rPr lang="en-GB" sz="1800" dirty="0" smtClean="0"/>
                      </a:br>
                      <a:r>
                        <a:rPr lang="en-GB" sz="1800" dirty="0" smtClean="0"/>
                        <a:t>Identify</a:t>
                      </a:r>
                      <a:r>
                        <a:rPr lang="en-GB" sz="1800" baseline="0" dirty="0" smtClean="0"/>
                        <a:t> patterns in verb formation</a:t>
                      </a:r>
                      <a:endParaRPr lang="en-GB" sz="1800" dirty="0" smtClean="0"/>
                    </a:p>
                    <a:p>
                      <a:r>
                        <a:rPr lang="en-GB" sz="1800" dirty="0" smtClean="0"/>
                        <a:t>Infer</a:t>
                      </a:r>
                      <a:r>
                        <a:rPr lang="en-GB" sz="1800" baseline="0" dirty="0" smtClean="0"/>
                        <a:t> meaning of unknown words</a:t>
                      </a:r>
                      <a:br>
                        <a:rPr lang="en-GB" sz="1800" baseline="0" dirty="0" smtClean="0"/>
                      </a:br>
                      <a:r>
                        <a:rPr lang="en-GB" sz="1800" baseline="0" dirty="0" smtClean="0"/>
                        <a:t>Acquire high-frequency words</a:t>
                      </a:r>
                      <a:br>
                        <a:rPr lang="en-GB" sz="1800" baseline="0" dirty="0" smtClean="0"/>
                      </a:br>
                      <a:r>
                        <a:rPr lang="en-GB" sz="1800" baseline="0" dirty="0" smtClean="0"/>
                        <a:t>Acquire new content/topic vocabulary</a:t>
                      </a:r>
                    </a:p>
                    <a:p>
                      <a:r>
                        <a:rPr lang="en-GB" sz="1800" baseline="0" dirty="0" smtClean="0"/>
                        <a:t>Show understanding by translating short text into English</a:t>
                      </a:r>
                      <a:endParaRPr lang="en-GB" sz="1800" dirty="0"/>
                    </a:p>
                  </a:txBody>
                  <a:tcPr/>
                </a:tc>
              </a:tr>
              <a:tr h="370840">
                <a:tc>
                  <a:txBody>
                    <a:bodyPr/>
                    <a:lstStyle/>
                    <a:p>
                      <a:r>
                        <a:rPr lang="en-GB" sz="1800" dirty="0" smtClean="0"/>
                        <a:t>4 Speaking – question &amp; answer</a:t>
                      </a:r>
                      <a:endParaRPr lang="en-GB" sz="1800" dirty="0"/>
                    </a:p>
                  </a:txBody>
                  <a:tcPr/>
                </a:tc>
                <a:tc>
                  <a:txBody>
                    <a:bodyPr/>
                    <a:lstStyle/>
                    <a:p>
                      <a:r>
                        <a:rPr lang="en-GB" sz="1800" dirty="0" smtClean="0"/>
                        <a:t>Improve speed of understanding spoken language</a:t>
                      </a:r>
                      <a:br>
                        <a:rPr lang="en-GB" sz="1800" dirty="0" smtClean="0"/>
                      </a:br>
                      <a:r>
                        <a:rPr lang="en-GB" sz="1800" dirty="0" smtClean="0"/>
                        <a:t>Develop ability to respond spontaneously</a:t>
                      </a:r>
                      <a:br>
                        <a:rPr lang="en-GB" sz="1800" dirty="0" smtClean="0"/>
                      </a:br>
                      <a:r>
                        <a:rPr lang="en-GB" sz="1800" dirty="0" smtClean="0"/>
                        <a:t>Recognise the difference in language use</a:t>
                      </a:r>
                      <a:r>
                        <a:rPr lang="en-GB" sz="1800" baseline="0" dirty="0" smtClean="0"/>
                        <a:t> (spoken / written register)</a:t>
                      </a:r>
                      <a:endParaRPr lang="en-GB" sz="1800" dirty="0"/>
                    </a:p>
                  </a:txBody>
                  <a:tcPr/>
                </a:tc>
              </a:tr>
              <a:tr h="370840">
                <a:tc>
                  <a:txBody>
                    <a:bodyPr/>
                    <a:lstStyle/>
                    <a:p>
                      <a:r>
                        <a:rPr lang="en-GB" sz="1800" dirty="0" smtClean="0"/>
                        <a:t>5 Writing – question &amp; answer</a:t>
                      </a:r>
                      <a:endParaRPr lang="en-GB" sz="1800" dirty="0"/>
                    </a:p>
                  </a:txBody>
                  <a:tcPr/>
                </a:tc>
                <a:tc>
                  <a:txBody>
                    <a:bodyPr/>
                    <a:lstStyle/>
                    <a:p>
                      <a:r>
                        <a:rPr lang="en-GB" sz="1800" dirty="0" smtClean="0"/>
                        <a:t>Write in sentences / short</a:t>
                      </a:r>
                      <a:r>
                        <a:rPr lang="en-GB" sz="1800" baseline="0" dirty="0" smtClean="0"/>
                        <a:t> paragraph from memory</a:t>
                      </a:r>
                      <a:endParaRPr lang="en-GB" sz="1800" dirty="0"/>
                    </a:p>
                  </a:txBody>
                  <a:tcPr/>
                </a:tc>
              </a:tr>
            </a:tbl>
          </a:graphicData>
        </a:graphic>
      </p:graphicFrame>
    </p:spTree>
    <p:extLst>
      <p:ext uri="{BB962C8B-B14F-4D97-AF65-F5344CB8AC3E}">
        <p14:creationId xmlns:p14="http://schemas.microsoft.com/office/powerpoint/2010/main" val="378398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762000" y="2202716"/>
            <a:ext cx="8255000" cy="2062103"/>
          </a:xfrm>
          <a:prstGeom prst="rect">
            <a:avLst/>
          </a:prstGeom>
        </p:spPr>
        <p:txBody>
          <a:bodyPr wrap="square">
            <a:spAutoFit/>
          </a:bodyPr>
          <a:lstStyle/>
          <a:p>
            <a:r>
              <a:rPr lang="en-GB" sz="3200" dirty="0" smtClean="0">
                <a:solidFill>
                  <a:schemeClr val="tx1">
                    <a:lumMod val="85000"/>
                    <a:lumOff val="15000"/>
                  </a:schemeClr>
                </a:solidFill>
                <a:latin typeface="Rockwell" panose="02060603020205020403" pitchFamily="18" charset="0"/>
              </a:rPr>
              <a:t>“the </a:t>
            </a:r>
            <a:r>
              <a:rPr lang="en-GB" sz="3200" dirty="0">
                <a:solidFill>
                  <a:schemeClr val="tx1">
                    <a:lumMod val="85000"/>
                    <a:lumOff val="15000"/>
                  </a:schemeClr>
                </a:solidFill>
                <a:latin typeface="Rockwell" panose="02060603020205020403" pitchFamily="18" charset="0"/>
              </a:rPr>
              <a:t>introduction of compulsory language learning has not </a:t>
            </a:r>
            <a:r>
              <a:rPr lang="en-GB" sz="3200" dirty="0" smtClean="0">
                <a:solidFill>
                  <a:schemeClr val="tx1">
                    <a:lumMod val="85000"/>
                    <a:lumOff val="15000"/>
                  </a:schemeClr>
                </a:solidFill>
                <a:latin typeface="Rockwell" panose="02060603020205020403" pitchFamily="18" charset="0"/>
              </a:rPr>
              <a:t>yet stimulated </a:t>
            </a:r>
            <a:r>
              <a:rPr lang="en-GB" sz="3200" dirty="0">
                <a:solidFill>
                  <a:schemeClr val="tx1">
                    <a:lumMod val="85000"/>
                    <a:lumOff val="15000"/>
                  </a:schemeClr>
                </a:solidFill>
                <a:latin typeface="Rockwell" panose="02060603020205020403" pitchFamily="18" charset="0"/>
              </a:rPr>
              <a:t>increased contact between language teachers in state primary and secondary schools</a:t>
            </a:r>
            <a:r>
              <a:rPr lang="en-GB" sz="3200" dirty="0" smtClean="0">
                <a:solidFill>
                  <a:schemeClr val="tx1">
                    <a:lumMod val="85000"/>
                    <a:lumOff val="15000"/>
                  </a:schemeClr>
                </a:solidFill>
                <a:latin typeface="Rockwell" panose="02060603020205020403" pitchFamily="18" charset="0"/>
              </a:rPr>
              <a:t>.”</a:t>
            </a:r>
            <a:endParaRPr lang="en-GB" sz="3200" dirty="0">
              <a:solidFill>
                <a:schemeClr val="tx1">
                  <a:lumMod val="85000"/>
                  <a:lumOff val="15000"/>
                </a:schemeClr>
              </a:solidFill>
              <a:latin typeface="Rockwell" panose="02060603020205020403" pitchFamily="18" charset="0"/>
            </a:endParaRPr>
          </a:p>
        </p:txBody>
      </p:sp>
      <p:sp>
        <p:nvSpPr>
          <p:cNvPr id="8" name="Rectangle 7"/>
          <p:cNvSpPr/>
          <p:nvPr/>
        </p:nvSpPr>
        <p:spPr>
          <a:xfrm>
            <a:off x="4274985" y="4944258"/>
            <a:ext cx="4590359" cy="461665"/>
          </a:xfrm>
          <a:prstGeom prst="rect">
            <a:avLst/>
          </a:prstGeom>
        </p:spPr>
        <p:txBody>
          <a:bodyPr wrap="none">
            <a:spAutoFit/>
          </a:bodyPr>
          <a:lstStyle/>
          <a:p>
            <a:r>
              <a:rPr lang="en-GB" sz="2400" i="1" dirty="0" smtClean="0"/>
              <a:t>p.69, </a:t>
            </a:r>
            <a:r>
              <a:rPr lang="en-GB" sz="2400" i="1" dirty="0">
                <a:solidFill>
                  <a:schemeClr val="tx1">
                    <a:lumMod val="85000"/>
                    <a:lumOff val="15000"/>
                  </a:schemeClr>
                </a:solidFill>
              </a:rPr>
              <a:t>Language</a:t>
            </a:r>
            <a:r>
              <a:rPr lang="en-GB" sz="2400" i="1" dirty="0"/>
              <a:t> Trends Survey 2015</a:t>
            </a:r>
          </a:p>
        </p:txBody>
      </p:sp>
      <p:sp>
        <p:nvSpPr>
          <p:cNvPr id="10" name="TextBox 9"/>
          <p:cNvSpPr txBox="1"/>
          <p:nvPr/>
        </p:nvSpPr>
        <p:spPr>
          <a:xfrm>
            <a:off x="2675164" y="458951"/>
            <a:ext cx="3755571" cy="584775"/>
          </a:xfrm>
          <a:prstGeom prst="rect">
            <a:avLst/>
          </a:prstGeom>
          <a:solidFill>
            <a:srgbClr val="92D050"/>
          </a:solidFill>
        </p:spPr>
        <p:txBody>
          <a:bodyPr wrap="square" rtlCol="0">
            <a:spAutoFit/>
          </a:bodyPr>
          <a:lstStyle/>
          <a:p>
            <a:pPr algn="ctr"/>
            <a:r>
              <a:rPr lang="en-GB" sz="3200" b="1" dirty="0" smtClean="0">
                <a:latin typeface="Rockwell" panose="02060603020205020403" pitchFamily="18" charset="0"/>
              </a:rPr>
              <a:t>Transition</a:t>
            </a:r>
            <a:endParaRPr lang="en-GB" sz="3200" b="1" dirty="0">
              <a:latin typeface="Rockwell" panose="02060603020205020403" pitchFamily="18" charset="0"/>
            </a:endParaRPr>
          </a:p>
        </p:txBody>
      </p:sp>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9453181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pic>
        <p:nvPicPr>
          <p:cNvPr id="5" name="Picture 17" descr="C:\Documents and Settings\Administrator\Local Settings\Temporary Internet Files\Content.IE5\Z4L8UY5K\MC90043819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747" y="2399331"/>
            <a:ext cx="2335212"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30815" y="1062929"/>
            <a:ext cx="864427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dirty="0" err="1" smtClean="0">
                <a:latin typeface="Segoe UI Black" panose="020B0A02040204020203" pitchFamily="34" charset="0"/>
                <a:ea typeface="Segoe UI Black" panose="020B0A02040204020203" pitchFamily="34" charset="0"/>
                <a:cs typeface="Segoe UI Black" panose="020B0A02040204020203" pitchFamily="34" charset="0"/>
              </a:rPr>
              <a:t>Spanglovision</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7667408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pic>
        <p:nvPicPr>
          <p:cNvPr id="2" name="MalaSangre_estribill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7358" y="1346807"/>
            <a:ext cx="7971183" cy="4483790"/>
          </a:xfrm>
          <a:prstGeom prst="rect">
            <a:avLst/>
          </a:prstGeom>
        </p:spPr>
      </p:pic>
    </p:spTree>
    <p:extLst>
      <p:ext uri="{BB962C8B-B14F-4D97-AF65-F5344CB8AC3E}">
        <p14:creationId xmlns:p14="http://schemas.microsoft.com/office/powerpoint/2010/main" val="3371972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stretch>
            <a:fillRect/>
          </a:stretch>
        </p:blipFill>
        <p:spPr>
          <a:xfrm>
            <a:off x="807450" y="534021"/>
            <a:ext cx="7490999" cy="579948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126770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34630" y="1209676"/>
            <a:ext cx="864427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latin typeface="Segoe UI Black" panose="020B0A02040204020203" pitchFamily="34" charset="0"/>
                <a:ea typeface="Segoe UI Black" panose="020B0A02040204020203" pitchFamily="34" charset="0"/>
                <a:cs typeface="Segoe UI Black" panose="020B0A02040204020203" pitchFamily="34" charset="0"/>
              </a:rPr>
              <a:t>Our KS3 SOW say:</a:t>
            </a:r>
            <a:endParaRPr lang="en-GB"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Content Placeholder 2"/>
          <p:cNvSpPr txBox="1">
            <a:spLocks/>
          </p:cNvSpPr>
          <p:nvPr/>
        </p:nvSpPr>
        <p:spPr>
          <a:xfrm>
            <a:off x="410127" y="2368774"/>
            <a:ext cx="8200473" cy="435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ct val="0"/>
              </a:spcBef>
            </a:pPr>
            <a:r>
              <a:rPr lang="en-GB" altLang="en-US" sz="2400" dirty="0" smtClean="0">
                <a:solidFill>
                  <a:prstClr val="black"/>
                </a:solidFill>
                <a:latin typeface="Arial" panose="020B0604020202020204" pitchFamily="34" charset="0"/>
                <a:cs typeface="Arial" panose="020B0604020202020204" pitchFamily="34" charset="0"/>
              </a:rPr>
              <a:t>Every two weeks please do a starter activity based on authentic texts (recommended </a:t>
            </a:r>
            <a:r>
              <a:rPr lang="en-GB" altLang="en-US" sz="2400" dirty="0" smtClean="0">
                <a:solidFill>
                  <a:prstClr val="black"/>
                </a:solidFill>
                <a:latin typeface="Arial" panose="020B0604020202020204" pitchFamily="34" charset="0"/>
                <a:cs typeface="Arial" panose="020B0604020202020204" pitchFamily="34" charset="0"/>
                <a:hlinkClick r:id="rId3"/>
              </a:rPr>
              <a:t>www.jde.fr</a:t>
            </a:r>
            <a:r>
              <a:rPr lang="en-GB" altLang="en-US" sz="2400" dirty="0" smtClean="0">
                <a:solidFill>
                  <a:prstClr val="black"/>
                </a:solidFill>
                <a:latin typeface="Arial" panose="020B0604020202020204" pitchFamily="34" charset="0"/>
                <a:cs typeface="Arial" panose="020B0604020202020204" pitchFamily="34" charset="0"/>
              </a:rPr>
              <a:t> </a:t>
            </a:r>
            <a:r>
              <a:rPr lang="en-GB" altLang="en-US" sz="2400" dirty="0">
                <a:solidFill>
                  <a:prstClr val="black"/>
                </a:solidFill>
                <a:latin typeface="Arial" panose="020B0604020202020204" pitchFamily="34" charset="0"/>
                <a:cs typeface="Arial" panose="020B0604020202020204" pitchFamily="34" charset="0"/>
              </a:rPr>
              <a:t>/ </a:t>
            </a:r>
            <a:r>
              <a:rPr lang="en-GB" altLang="en-US" sz="2400" dirty="0">
                <a:solidFill>
                  <a:prstClr val="black"/>
                </a:solidFill>
                <a:latin typeface="Arial" panose="020B0604020202020204" pitchFamily="34" charset="0"/>
                <a:cs typeface="Arial" panose="020B0604020202020204" pitchFamily="34" charset="0"/>
                <a:hlinkClick r:id="rId4"/>
              </a:rPr>
              <a:t>http://</a:t>
            </a:r>
            <a:r>
              <a:rPr lang="en-GB" altLang="en-US" sz="2400" dirty="0" smtClean="0">
                <a:solidFill>
                  <a:prstClr val="black"/>
                </a:solidFill>
                <a:latin typeface="Arial" panose="020B0604020202020204" pitchFamily="34" charset="0"/>
                <a:cs typeface="Arial" panose="020B0604020202020204" pitchFamily="34" charset="0"/>
                <a:hlinkClick r:id="rId4"/>
              </a:rPr>
              <a:t>www.noticiasfacil.es/ES/NOTICIAS/Paginas/default.aspx /</a:t>
            </a:r>
            <a:r>
              <a:rPr lang="en-GB" altLang="en-US" sz="2400" dirty="0">
                <a:solidFill>
                  <a:prstClr val="black"/>
                </a:solidFill>
                <a:latin typeface="Arial" panose="020B0604020202020204" pitchFamily="34" charset="0"/>
                <a:cs typeface="Arial" panose="020B0604020202020204" pitchFamily="34" charset="0"/>
              </a:rPr>
              <a:t> </a:t>
            </a:r>
            <a:r>
              <a:rPr lang="en-GB" altLang="en-US" sz="2400" dirty="0">
                <a:solidFill>
                  <a:prstClr val="black"/>
                </a:solidFill>
                <a:latin typeface="Arial" panose="020B0604020202020204" pitchFamily="34" charset="0"/>
                <a:cs typeface="Arial" panose="020B0604020202020204" pitchFamily="34" charset="0"/>
                <a:hlinkClick r:id="rId5"/>
              </a:rPr>
              <a:t>http://www.nachrichtenfuerkinder.de</a:t>
            </a:r>
            <a:r>
              <a:rPr lang="en-GB" altLang="en-US" sz="2400" dirty="0" smtClean="0">
                <a:solidFill>
                  <a:prstClr val="black"/>
                </a:solidFill>
                <a:latin typeface="Arial" panose="020B0604020202020204" pitchFamily="34" charset="0"/>
                <a:cs typeface="Arial" panose="020B0604020202020204" pitchFamily="34" charset="0"/>
                <a:hlinkClick r:id="rId5"/>
              </a:rPr>
              <a:t>/</a:t>
            </a:r>
            <a:r>
              <a:rPr lang="en-GB" altLang="en-US" sz="2400" dirty="0" smtClean="0">
                <a:solidFill>
                  <a:prstClr val="black"/>
                </a:solidFill>
                <a:latin typeface="Arial" panose="020B0604020202020204" pitchFamily="34" charset="0"/>
                <a:cs typeface="Arial" panose="020B0604020202020204" pitchFamily="34" charset="0"/>
              </a:rPr>
              <a:t>  ) to familiarise students with authentic texts and develop their reading strategies.  </a:t>
            </a:r>
          </a:p>
          <a:p>
            <a:pPr>
              <a:spcBef>
                <a:spcPct val="0"/>
              </a:spcBef>
            </a:pPr>
            <a:endParaRPr lang="en-GB" altLang="en-US" sz="2400" dirty="0" smtClean="0">
              <a:solidFill>
                <a:prstClr val="black"/>
              </a:solidFill>
              <a:latin typeface="Arial" panose="020B0604020202020204" pitchFamily="34" charset="0"/>
              <a:cs typeface="Arial" panose="020B0604020202020204" pitchFamily="34" charset="0"/>
            </a:endParaRPr>
          </a:p>
          <a:p>
            <a:pPr>
              <a:spcBef>
                <a:spcPct val="0"/>
              </a:spcBef>
            </a:pPr>
            <a:r>
              <a:rPr lang="en-GB" altLang="en-US" sz="2400" dirty="0" smtClean="0">
                <a:solidFill>
                  <a:prstClr val="black"/>
                </a:solidFill>
                <a:latin typeface="Arial" panose="020B0604020202020204" pitchFamily="34" charset="0"/>
                <a:cs typeface="Arial" panose="020B0604020202020204" pitchFamily="34" charset="0"/>
              </a:rPr>
              <a:t>You are encouraged to supplement the resources with your own material, especially to encourage use of the target language from the students.</a:t>
            </a:r>
            <a:endParaRPr lang="en-GB" sz="2400" dirty="0">
              <a:solidFill>
                <a:prstClr val="black"/>
              </a:solidFill>
              <a:latin typeface="Arial" panose="020B0604020202020204" pitchFamily="34" charset="0"/>
              <a:cs typeface="Arial" panose="020B0604020202020204" pitchFamily="34" charset="0"/>
            </a:endParaRPr>
          </a:p>
        </p:txBody>
      </p:sp>
      <p:pic>
        <p:nvPicPr>
          <p:cNvPr id="9" name="Picture 2" descr="http://topicallanka.com/imeges/animated_globe.gif">
            <a:hlinkClick r:id="rId6" action="ppaction://hlinkpres?slideindex=1&amp;slidetitle="/>
          </p:cNvPr>
          <p:cNvPicPr>
            <a:picLocks noChangeAspect="1" noChangeArrowheads="1" noCrop="1"/>
          </p:cNvPicPr>
          <p:nvPr/>
        </p:nvPicPr>
        <p:blipFill>
          <a:blip r:embed="rId7" cstate="print"/>
          <a:srcRect/>
          <a:stretch>
            <a:fillRect/>
          </a:stretch>
        </p:blipFill>
        <p:spPr bwMode="auto">
          <a:xfrm>
            <a:off x="6604182" y="5449029"/>
            <a:ext cx="1345116" cy="1197544"/>
          </a:xfrm>
          <a:prstGeom prst="rect">
            <a:avLst/>
          </a:prstGeom>
          <a:noFill/>
        </p:spPr>
      </p:pic>
      <p:sp>
        <p:nvSpPr>
          <p:cNvPr id="10" name="TextBox 9"/>
          <p:cNvSpPr txBox="1"/>
          <p:nvPr/>
        </p:nvSpPr>
        <p:spPr>
          <a:xfrm>
            <a:off x="6913986" y="5449029"/>
            <a:ext cx="725508" cy="954107"/>
          </a:xfrm>
          <a:prstGeom prst="rect">
            <a:avLst/>
          </a:prstGeom>
          <a:noFill/>
        </p:spPr>
        <p:txBody>
          <a:bodyPr wrap="square" rtlCol="0">
            <a:spAutoFit/>
          </a:bodyPr>
          <a:lstStyle/>
          <a:p>
            <a:pPr algn="ctr"/>
            <a:r>
              <a:rPr lang="en-GB" sz="1400" b="1" dirty="0">
                <a:solidFill>
                  <a:prstClr val="white"/>
                </a:solidFill>
              </a:rPr>
              <a:t>d</a:t>
            </a:r>
            <a:r>
              <a:rPr lang="en-GB" sz="1400" b="1" dirty="0" smtClean="0">
                <a:solidFill>
                  <a:prstClr val="white"/>
                </a:solidFill>
              </a:rPr>
              <a:t>as Quiz der </a:t>
            </a:r>
            <a:r>
              <a:rPr lang="en-GB" sz="1400" b="1" dirty="0" err="1" smtClean="0">
                <a:solidFill>
                  <a:prstClr val="white"/>
                </a:solidFill>
              </a:rPr>
              <a:t>Woche</a:t>
            </a:r>
            <a:endParaRPr lang="en-GB" sz="1400" b="1" dirty="0">
              <a:solidFill>
                <a:prstClr val="white"/>
              </a:solidFill>
            </a:endParaRPr>
          </a:p>
        </p:txBody>
      </p:sp>
      <p:pic>
        <p:nvPicPr>
          <p:cNvPr id="11" name="Picture 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6905082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Speaking</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black"/>
                </a:solidFill>
              </a:rPr>
              <a:t>ask and answer simple questions on the current </a:t>
            </a:r>
            <a:r>
              <a:rPr lang="en-GB" sz="2000" dirty="0" smtClean="0">
                <a:solidFill>
                  <a:prstClr val="black"/>
                </a:solidFill>
              </a:rPr>
              <a:t>topic and for classroom talk, producing short phrases, including opinions, from memory, with good pronunciation.</a:t>
            </a:r>
            <a:endParaRPr lang="en-GB" sz="20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a:solidFill>
                  <a:prstClr val="black"/>
                </a:solidFill>
              </a:rPr>
              <a:t>ask and answer simple questions on a few </a:t>
            </a:r>
            <a:r>
              <a:rPr lang="en-GB" sz="1800" dirty="0" smtClean="0">
                <a:solidFill>
                  <a:prstClr val="black"/>
                </a:solidFill>
              </a:rPr>
              <a:t>familiar </a:t>
            </a:r>
            <a:r>
              <a:rPr lang="en-GB" sz="1800" dirty="0">
                <a:solidFill>
                  <a:prstClr val="black"/>
                </a:solidFill>
              </a:rPr>
              <a:t>topics and in classroom talk, giving opinions, using simple phrases and sentences independently, with good pronunciation, expressing opinions and responding to those of others.</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100" dirty="0">
                <a:solidFill>
                  <a:prstClr val="black"/>
                </a:solidFill>
              </a:rPr>
              <a:t>ask and answer an increasing range of questions in topic-based and classroom interaction, adapting familiar questions, and can give information </a:t>
            </a:r>
            <a:r>
              <a:rPr lang="en-GB" sz="2100" dirty="0" smtClean="0">
                <a:solidFill>
                  <a:prstClr val="black"/>
                </a:solidFill>
              </a:rPr>
              <a:t>confidently </a:t>
            </a:r>
            <a:r>
              <a:rPr lang="en-GB" sz="2100" dirty="0">
                <a:solidFill>
                  <a:prstClr val="black"/>
                </a:solidFill>
              </a:rPr>
              <a:t>from two-three recent topics. </a:t>
            </a:r>
            <a:endParaRPr lang="en-GB" sz="21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300" dirty="0">
                <a:solidFill>
                  <a:prstClr val="black"/>
                </a:solidFill>
                <a:cs typeface="Segoe UI" panose="020B0502040204020203" pitchFamily="34" charset="0"/>
              </a:rPr>
              <a:t>i</a:t>
            </a:r>
            <a:r>
              <a:rPr lang="en-GB" sz="2300" dirty="0" smtClean="0">
                <a:solidFill>
                  <a:prstClr val="black"/>
                </a:solidFill>
                <a:cs typeface="Segoe UI" panose="020B0502040204020203" pitchFamily="34" charset="0"/>
              </a:rPr>
              <a:t>nteract across three-four topics and in classroom talk, adapting and re-combining pre-learnt language to produce spontaneous exchanges, including forming some questions, with some pauses for thinking.</a:t>
            </a:r>
            <a:endParaRPr lang="en-GB" sz="23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79512" y="1720269"/>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23" y="643892"/>
            <a:ext cx="1876425" cy="1828800"/>
          </a:xfrm>
          <a:prstGeom prst="rect">
            <a:avLst/>
          </a:prstGeom>
        </p:spPr>
      </p:pic>
    </p:spTree>
    <p:extLst>
      <p:ext uri="{BB962C8B-B14F-4D97-AF65-F5344CB8AC3E}">
        <p14:creationId xmlns:p14="http://schemas.microsoft.com/office/powerpoint/2010/main" val="4596956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stretch>
            <a:fillRect/>
          </a:stretch>
        </p:blipFill>
        <p:spPr>
          <a:xfrm>
            <a:off x="874643" y="1155711"/>
            <a:ext cx="7036905" cy="4892191"/>
          </a:xfrm>
          <a:prstGeom prst="rect">
            <a:avLst/>
          </a:prstGeom>
        </p:spPr>
      </p:pic>
      <p:sp>
        <p:nvSpPr>
          <p:cNvPr id="5" name="TextBox 4"/>
          <p:cNvSpPr txBox="1"/>
          <p:nvPr/>
        </p:nvSpPr>
        <p:spPr>
          <a:xfrm>
            <a:off x="874643" y="123396"/>
            <a:ext cx="5959448" cy="707886"/>
          </a:xfrm>
          <a:prstGeom prst="rect">
            <a:avLst/>
          </a:prstGeom>
          <a:noFill/>
        </p:spPr>
        <p:txBody>
          <a:bodyPr wrap="square" rtlCol="0">
            <a:spAutoFit/>
          </a:bodyPr>
          <a:lstStyle/>
          <a:p>
            <a:r>
              <a:rPr lang="en-GB" sz="4000" dirty="0">
                <a:solidFill>
                  <a:prstClr val="black"/>
                </a:solidFill>
                <a:latin typeface="Rockwell" panose="02060603020205020403" pitchFamily="18" charset="0"/>
              </a:rPr>
              <a:t>Year </a:t>
            </a:r>
            <a:r>
              <a:rPr lang="en-GB" sz="4000" dirty="0" smtClean="0">
                <a:solidFill>
                  <a:prstClr val="black"/>
                </a:solidFill>
                <a:latin typeface="Rockwell" panose="02060603020205020403" pitchFamily="18" charset="0"/>
              </a:rPr>
              <a:t>7 End of Year data</a:t>
            </a:r>
            <a:endParaRPr lang="en-GB" sz="4000" dirty="0">
              <a:solidFill>
                <a:prstClr val="black"/>
              </a:solidFill>
              <a:latin typeface="Rockwell" panose="02060603020205020403" pitchFamily="18" charset="0"/>
            </a:endParaRPr>
          </a:p>
        </p:txBody>
      </p:sp>
      <p:sp>
        <p:nvSpPr>
          <p:cNvPr id="3" name="TextBox 2"/>
          <p:cNvSpPr txBox="1"/>
          <p:nvPr/>
        </p:nvSpPr>
        <p:spPr>
          <a:xfrm>
            <a:off x="874643" y="6047902"/>
            <a:ext cx="914400" cy="369332"/>
          </a:xfrm>
          <a:prstGeom prst="rect">
            <a:avLst/>
          </a:prstGeom>
          <a:noFill/>
        </p:spPr>
        <p:txBody>
          <a:bodyPr wrap="square" rtlCol="0">
            <a:spAutoFit/>
          </a:bodyPr>
          <a:lstStyle/>
          <a:p>
            <a:r>
              <a:rPr lang="en-GB" dirty="0" smtClean="0"/>
              <a:t>Step 3</a:t>
            </a:r>
            <a:endParaRPr lang="en-GB" dirty="0"/>
          </a:p>
        </p:txBody>
      </p:sp>
      <p:sp>
        <p:nvSpPr>
          <p:cNvPr id="7" name="TextBox 6"/>
          <p:cNvSpPr txBox="1"/>
          <p:nvPr/>
        </p:nvSpPr>
        <p:spPr>
          <a:xfrm>
            <a:off x="2299251" y="6047902"/>
            <a:ext cx="914400" cy="369332"/>
          </a:xfrm>
          <a:prstGeom prst="rect">
            <a:avLst/>
          </a:prstGeom>
          <a:noFill/>
        </p:spPr>
        <p:txBody>
          <a:bodyPr wrap="square" rtlCol="0">
            <a:spAutoFit/>
          </a:bodyPr>
          <a:lstStyle/>
          <a:p>
            <a:r>
              <a:rPr lang="en-GB" dirty="0" smtClean="0"/>
              <a:t>Step 4</a:t>
            </a:r>
            <a:endParaRPr lang="en-GB" dirty="0"/>
          </a:p>
        </p:txBody>
      </p:sp>
      <p:sp>
        <p:nvSpPr>
          <p:cNvPr id="8" name="TextBox 7"/>
          <p:cNvSpPr txBox="1"/>
          <p:nvPr/>
        </p:nvSpPr>
        <p:spPr>
          <a:xfrm>
            <a:off x="4095750" y="6070766"/>
            <a:ext cx="914400" cy="369332"/>
          </a:xfrm>
          <a:prstGeom prst="rect">
            <a:avLst/>
          </a:prstGeom>
          <a:noFill/>
        </p:spPr>
        <p:txBody>
          <a:bodyPr wrap="square" rtlCol="0">
            <a:spAutoFit/>
          </a:bodyPr>
          <a:lstStyle/>
          <a:p>
            <a:r>
              <a:rPr lang="en-GB" dirty="0" smtClean="0"/>
              <a:t>Step 5</a:t>
            </a:r>
            <a:endParaRPr lang="en-GB" dirty="0"/>
          </a:p>
        </p:txBody>
      </p:sp>
      <p:sp>
        <p:nvSpPr>
          <p:cNvPr id="10" name="TextBox 9"/>
          <p:cNvSpPr txBox="1"/>
          <p:nvPr/>
        </p:nvSpPr>
        <p:spPr>
          <a:xfrm>
            <a:off x="5757793" y="6070845"/>
            <a:ext cx="914400" cy="369332"/>
          </a:xfrm>
          <a:prstGeom prst="rect">
            <a:avLst/>
          </a:prstGeom>
          <a:noFill/>
        </p:spPr>
        <p:txBody>
          <a:bodyPr wrap="square" rtlCol="0">
            <a:spAutoFit/>
          </a:bodyPr>
          <a:lstStyle/>
          <a:p>
            <a:r>
              <a:rPr lang="en-GB" dirty="0" smtClean="0"/>
              <a:t>Step 6</a:t>
            </a:r>
            <a:endParaRPr lang="en-GB" dirty="0"/>
          </a:p>
        </p:txBody>
      </p:sp>
      <p:sp>
        <p:nvSpPr>
          <p:cNvPr id="11" name="TextBox 10"/>
          <p:cNvSpPr txBox="1"/>
          <p:nvPr/>
        </p:nvSpPr>
        <p:spPr>
          <a:xfrm>
            <a:off x="7530824" y="6073752"/>
            <a:ext cx="914400" cy="369332"/>
          </a:xfrm>
          <a:prstGeom prst="rect">
            <a:avLst/>
          </a:prstGeom>
          <a:noFill/>
        </p:spPr>
        <p:txBody>
          <a:bodyPr wrap="square" rtlCol="0">
            <a:spAutoFit/>
          </a:bodyPr>
          <a:lstStyle/>
          <a:p>
            <a:r>
              <a:rPr lang="en-GB" dirty="0" smtClean="0"/>
              <a:t>Step 7</a:t>
            </a:r>
            <a:endParaRPr lang="en-GB" dirty="0"/>
          </a:p>
        </p:txBody>
      </p:sp>
      <p:sp>
        <p:nvSpPr>
          <p:cNvPr id="12" name="TextBox 11"/>
          <p:cNvSpPr txBox="1"/>
          <p:nvPr/>
        </p:nvSpPr>
        <p:spPr>
          <a:xfrm>
            <a:off x="3628058" y="6417234"/>
            <a:ext cx="2129735" cy="369332"/>
          </a:xfrm>
          <a:prstGeom prst="rect">
            <a:avLst/>
          </a:prstGeom>
          <a:noFill/>
        </p:spPr>
        <p:txBody>
          <a:bodyPr wrap="square" rtlCol="0">
            <a:spAutoFit/>
          </a:bodyPr>
          <a:lstStyle/>
          <a:p>
            <a:r>
              <a:rPr lang="en-GB" b="1" dirty="0" smtClean="0"/>
              <a:t>Target Step </a:t>
            </a:r>
            <a:endParaRPr lang="en-GB" b="1" dirty="0"/>
          </a:p>
        </p:txBody>
      </p:sp>
      <p:sp>
        <p:nvSpPr>
          <p:cNvPr id="13" name="TextBox 12"/>
          <p:cNvSpPr txBox="1"/>
          <p:nvPr/>
        </p:nvSpPr>
        <p:spPr>
          <a:xfrm>
            <a:off x="266975" y="805432"/>
            <a:ext cx="2129735" cy="369332"/>
          </a:xfrm>
          <a:prstGeom prst="rect">
            <a:avLst/>
          </a:prstGeom>
          <a:noFill/>
        </p:spPr>
        <p:txBody>
          <a:bodyPr wrap="square" rtlCol="0">
            <a:spAutoFit/>
          </a:bodyPr>
          <a:lstStyle/>
          <a:p>
            <a:r>
              <a:rPr lang="en-GB" b="1" dirty="0" smtClean="0"/>
              <a:t>Actual</a:t>
            </a:r>
            <a:endParaRPr lang="en-GB" b="1" dirty="0"/>
          </a:p>
        </p:txBody>
      </p:sp>
      <p:sp>
        <p:nvSpPr>
          <p:cNvPr id="14" name="TextBox 13"/>
          <p:cNvSpPr txBox="1"/>
          <p:nvPr/>
        </p:nvSpPr>
        <p:spPr>
          <a:xfrm>
            <a:off x="180765" y="5844183"/>
            <a:ext cx="914400" cy="369332"/>
          </a:xfrm>
          <a:prstGeom prst="rect">
            <a:avLst/>
          </a:prstGeom>
          <a:noFill/>
        </p:spPr>
        <p:txBody>
          <a:bodyPr wrap="square" rtlCol="0">
            <a:spAutoFit/>
          </a:bodyPr>
          <a:lstStyle/>
          <a:p>
            <a:r>
              <a:rPr lang="en-GB" dirty="0" smtClean="0"/>
              <a:t>Step 3</a:t>
            </a:r>
            <a:endParaRPr lang="en-GB" dirty="0"/>
          </a:p>
        </p:txBody>
      </p:sp>
      <p:sp>
        <p:nvSpPr>
          <p:cNvPr id="15" name="TextBox 14"/>
          <p:cNvSpPr txBox="1"/>
          <p:nvPr/>
        </p:nvSpPr>
        <p:spPr>
          <a:xfrm>
            <a:off x="166683" y="4879213"/>
            <a:ext cx="914400" cy="369332"/>
          </a:xfrm>
          <a:prstGeom prst="rect">
            <a:avLst/>
          </a:prstGeom>
          <a:noFill/>
        </p:spPr>
        <p:txBody>
          <a:bodyPr wrap="square" rtlCol="0">
            <a:spAutoFit/>
          </a:bodyPr>
          <a:lstStyle/>
          <a:p>
            <a:r>
              <a:rPr lang="en-GB" dirty="0" smtClean="0"/>
              <a:t>Step 4</a:t>
            </a:r>
            <a:endParaRPr lang="en-GB" dirty="0"/>
          </a:p>
        </p:txBody>
      </p:sp>
      <p:sp>
        <p:nvSpPr>
          <p:cNvPr id="16" name="TextBox 15"/>
          <p:cNvSpPr txBox="1"/>
          <p:nvPr/>
        </p:nvSpPr>
        <p:spPr>
          <a:xfrm>
            <a:off x="166683" y="3819480"/>
            <a:ext cx="914400" cy="369332"/>
          </a:xfrm>
          <a:prstGeom prst="rect">
            <a:avLst/>
          </a:prstGeom>
          <a:noFill/>
        </p:spPr>
        <p:txBody>
          <a:bodyPr wrap="square" rtlCol="0">
            <a:spAutoFit/>
          </a:bodyPr>
          <a:lstStyle/>
          <a:p>
            <a:r>
              <a:rPr lang="en-GB" dirty="0" smtClean="0"/>
              <a:t>Step 5</a:t>
            </a:r>
            <a:endParaRPr lang="en-GB" dirty="0"/>
          </a:p>
        </p:txBody>
      </p:sp>
      <p:sp>
        <p:nvSpPr>
          <p:cNvPr id="17" name="TextBox 16"/>
          <p:cNvSpPr txBox="1"/>
          <p:nvPr/>
        </p:nvSpPr>
        <p:spPr>
          <a:xfrm>
            <a:off x="166683" y="2866419"/>
            <a:ext cx="914400" cy="369332"/>
          </a:xfrm>
          <a:prstGeom prst="rect">
            <a:avLst/>
          </a:prstGeom>
          <a:noFill/>
        </p:spPr>
        <p:txBody>
          <a:bodyPr wrap="square" rtlCol="0">
            <a:spAutoFit/>
          </a:bodyPr>
          <a:lstStyle/>
          <a:p>
            <a:r>
              <a:rPr lang="en-GB" dirty="0" smtClean="0"/>
              <a:t>Step 6</a:t>
            </a:r>
            <a:endParaRPr lang="en-GB" dirty="0"/>
          </a:p>
        </p:txBody>
      </p:sp>
      <p:sp>
        <p:nvSpPr>
          <p:cNvPr id="18" name="TextBox 17"/>
          <p:cNvSpPr txBox="1"/>
          <p:nvPr/>
        </p:nvSpPr>
        <p:spPr>
          <a:xfrm>
            <a:off x="180765" y="1959920"/>
            <a:ext cx="914400" cy="369332"/>
          </a:xfrm>
          <a:prstGeom prst="rect">
            <a:avLst/>
          </a:prstGeom>
          <a:noFill/>
        </p:spPr>
        <p:txBody>
          <a:bodyPr wrap="square" rtlCol="0">
            <a:spAutoFit/>
          </a:bodyPr>
          <a:lstStyle/>
          <a:p>
            <a:r>
              <a:rPr lang="en-GB" dirty="0" smtClean="0"/>
              <a:t>Step 7</a:t>
            </a:r>
            <a:endParaRPr lang="en-GB" dirty="0"/>
          </a:p>
        </p:txBody>
      </p:sp>
      <p:cxnSp>
        <p:nvCxnSpPr>
          <p:cNvPr id="19" name="Straight Connector 18"/>
          <p:cNvCxnSpPr/>
          <p:nvPr/>
        </p:nvCxnSpPr>
        <p:spPr>
          <a:xfrm flipV="1">
            <a:off x="932584" y="2144586"/>
            <a:ext cx="6978964" cy="38492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3322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7" name="TextBox 6"/>
          <p:cNvSpPr txBox="1"/>
          <p:nvPr/>
        </p:nvSpPr>
        <p:spPr>
          <a:xfrm>
            <a:off x="1115786" y="2633663"/>
            <a:ext cx="6874328" cy="1200329"/>
          </a:xfrm>
          <a:prstGeom prst="rect">
            <a:avLst/>
          </a:prstGeom>
          <a:solidFill>
            <a:srgbClr val="FF6600"/>
          </a:solidFill>
        </p:spPr>
        <p:txBody>
          <a:bodyPr wrap="square" rtlCol="0">
            <a:spAutoFit/>
          </a:bodyPr>
          <a:lstStyle/>
          <a:p>
            <a:pPr algn="ctr"/>
            <a:r>
              <a:rPr lang="en-GB" sz="7200" b="1" dirty="0" smtClean="0">
                <a:latin typeface="Rockwell" panose="02060603020205020403" pitchFamily="18" charset="0"/>
              </a:rPr>
              <a:t>Marking</a:t>
            </a:r>
            <a:endParaRPr lang="en-GB" sz="7200" b="1" dirty="0">
              <a:latin typeface="Rockwell" panose="02060603020205020403" pitchFamily="18" charset="0"/>
            </a:endParaRPr>
          </a:p>
        </p:txBody>
      </p:sp>
    </p:spTree>
    <p:extLst>
      <p:ext uri="{BB962C8B-B14F-4D97-AF65-F5344CB8AC3E}">
        <p14:creationId xmlns:p14="http://schemas.microsoft.com/office/powerpoint/2010/main" val="2224383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249010350"/>
              </p:ext>
            </p:extLst>
          </p:nvPr>
        </p:nvGraphicFramePr>
        <p:xfrm>
          <a:off x="417443" y="1346807"/>
          <a:ext cx="8368409" cy="4876800"/>
        </p:xfrm>
        <a:graphic>
          <a:graphicData uri="http://schemas.openxmlformats.org/drawingml/2006/table">
            <a:tbl>
              <a:tblPr firstRow="1" firstCol="1" bandRow="1">
                <a:tableStyleId>{5940675A-B579-460E-94D1-54222C63F5DA}</a:tableStyleId>
              </a:tblPr>
              <a:tblGrid>
                <a:gridCol w="8368409"/>
              </a:tblGrid>
              <a:tr h="3860480">
                <a:tc>
                  <a:txBody>
                    <a:bodyPr/>
                    <a:lstStyle/>
                    <a:p>
                      <a:pPr>
                        <a:spcAft>
                          <a:spcPts val="0"/>
                        </a:spcAft>
                      </a:pPr>
                      <a:r>
                        <a:rPr lang="en-GB" sz="1600" dirty="0">
                          <a:effectLst/>
                          <a:latin typeface="Arial" panose="020B0604020202020204" pitchFamily="34" charset="0"/>
                          <a:cs typeface="Arial" panose="020B0604020202020204" pitchFamily="34" charset="0"/>
                        </a:rPr>
                        <a:t>Pupils’ written homework has written feedback from their teacher, </a:t>
                      </a:r>
                      <a:r>
                        <a:rPr lang="en-GB" sz="1600" dirty="0" smtClean="0">
                          <a:effectLst/>
                          <a:latin typeface="Arial" panose="020B0604020202020204" pitchFamily="34" charset="0"/>
                          <a:cs typeface="Arial" panose="020B0604020202020204" pitchFamily="34" charset="0"/>
                        </a:rPr>
                        <a:t>in the </a:t>
                      </a:r>
                      <a:r>
                        <a:rPr lang="en-GB" sz="1600" dirty="0">
                          <a:effectLst/>
                          <a:latin typeface="Arial" panose="020B0604020202020204" pitchFamily="34" charset="0"/>
                          <a:cs typeface="Arial" panose="020B0604020202020204" pitchFamily="34" charset="0"/>
                        </a:rPr>
                        <a:t>form of </a:t>
                      </a:r>
                      <a:r>
                        <a:rPr lang="en-GB" sz="1600" dirty="0">
                          <a:effectLst/>
                          <a:latin typeface="Arial" panose="020B0604020202020204" pitchFamily="34" charset="0"/>
                          <a:cs typeface="Arial" panose="020B0604020202020204" pitchFamily="34" charset="0"/>
                          <a:sym typeface="Wingdings" panose="05000000000000000000" pitchFamily="2" charset="2"/>
                        </a:rPr>
                        <a:t></a:t>
                      </a:r>
                      <a:r>
                        <a:rPr lang="en-GB" sz="1600" dirty="0">
                          <a:effectLst/>
                          <a:latin typeface="Arial" panose="020B0604020202020204" pitchFamily="34" charset="0"/>
                          <a:cs typeface="Arial" panose="020B0604020202020204" pitchFamily="34" charset="0"/>
                        </a:rPr>
                        <a:t> and T (strength(s) &amp; target) and Pupil Response, which </a:t>
                      </a:r>
                      <a:r>
                        <a:rPr lang="en-GB" sz="1600" dirty="0" smtClean="0">
                          <a:effectLst/>
                          <a:latin typeface="Arial" panose="020B0604020202020204" pitchFamily="34" charset="0"/>
                          <a:cs typeface="Arial" panose="020B0604020202020204" pitchFamily="34" charset="0"/>
                        </a:rPr>
                        <a:t>is concrete </a:t>
                      </a:r>
                      <a:r>
                        <a:rPr lang="en-GB" sz="1600" dirty="0">
                          <a:effectLst/>
                          <a:latin typeface="Arial" panose="020B0604020202020204" pitchFamily="34" charset="0"/>
                          <a:cs typeface="Arial" panose="020B0604020202020204" pitchFamily="34" charset="0"/>
                        </a:rPr>
                        <a:t>action in response to specific targets.  This response typically takes between 10-20 minutes of class time once every eight lessons. </a:t>
                      </a:r>
                      <a:r>
                        <a:rPr lang="en-GB" sz="1600" dirty="0" smtClean="0">
                          <a:effectLst/>
                          <a:latin typeface="Arial" panose="020B0604020202020204" pitchFamily="34" charset="0"/>
                          <a:cs typeface="Arial" panose="020B0604020202020204" pitchFamily="34" charset="0"/>
                        </a:rPr>
                        <a:t/>
                      </a:r>
                      <a:br>
                        <a:rPr lang="en-GB" sz="1600" dirty="0" smtClean="0">
                          <a:effectLst/>
                          <a:latin typeface="Arial" panose="020B0604020202020204" pitchFamily="34" charset="0"/>
                          <a:cs typeface="Arial" panose="020B0604020202020204" pitchFamily="34" charset="0"/>
                        </a:rPr>
                      </a:br>
                      <a:r>
                        <a:rPr lang="en-GB" sz="1600" dirty="0" smtClean="0">
                          <a:effectLst/>
                          <a:latin typeface="Arial" panose="020B0604020202020204" pitchFamily="34" charset="0"/>
                          <a:cs typeface="Arial" panose="020B0604020202020204" pitchFamily="34" charset="0"/>
                        </a:rPr>
                        <a:t>At </a:t>
                      </a:r>
                      <a:r>
                        <a:rPr lang="en-GB" sz="1600" dirty="0">
                          <a:effectLst/>
                          <a:latin typeface="Arial" panose="020B0604020202020204" pitchFamily="34" charset="0"/>
                          <a:cs typeface="Arial" panose="020B0604020202020204" pitchFamily="34" charset="0"/>
                        </a:rPr>
                        <a:t>KS3, targets have been pre-identified for each module of work, which address the most significant areas for development for students at this stage in their learning, as well as additional ‘stretch’ targets for the most able.  These targets are shared at the start of the year with students and they have a copy of them in their vocabulary /grammar guides.  They record their targets and progress against them in their guides during the year.</a:t>
                      </a:r>
                      <a:br>
                        <a:rPr lang="en-GB" sz="1600" dirty="0">
                          <a:effectLst/>
                          <a:latin typeface="Arial" panose="020B0604020202020204" pitchFamily="34" charset="0"/>
                          <a:cs typeface="Arial" panose="020B0604020202020204" pitchFamily="34" charset="0"/>
                        </a:rPr>
                      </a:br>
                      <a:r>
                        <a:rPr lang="en-GB" sz="1600" dirty="0">
                          <a:effectLst/>
                          <a:latin typeface="Arial" panose="020B0604020202020204" pitchFamily="34" charset="0"/>
                          <a:cs typeface="Arial" panose="020B0604020202020204" pitchFamily="34" charset="0"/>
                        </a:rPr>
                        <a:t>The written feedback </a:t>
                      </a:r>
                      <a:r>
                        <a:rPr lang="en-GB" sz="1600" dirty="0" smtClean="0">
                          <a:effectLst/>
                          <a:latin typeface="Arial" panose="020B0604020202020204" pitchFamily="34" charset="0"/>
                          <a:cs typeface="Arial" panose="020B0604020202020204" pitchFamily="34" charset="0"/>
                        </a:rPr>
                        <a:t>is provided </a:t>
                      </a:r>
                      <a:r>
                        <a:rPr lang="en-GB" sz="1600" dirty="0">
                          <a:effectLst/>
                          <a:latin typeface="Arial" panose="020B0604020202020204" pitchFamily="34" charset="0"/>
                          <a:cs typeface="Arial" panose="020B0604020202020204" pitchFamily="34" charset="0"/>
                        </a:rPr>
                        <a:t>once every eight lessons and will represent one in four of their weekly homework tasks. The other three homework tasks in the cycle are: Active Learn online (comprising listening, reading, vocabulary and grammar work), Vocabulary learning (Quizlet / Vocab Express) and a reading or other homework task.  These homework tasks are assessed either online or in class, with pupils taking an increased responsibility for checking and correcting their own class work or that of their peers, as well as the reading/other homework task. Strategies for developing noticing skills and attending to written accuracy are built-in to the classroom teaching to facilitate this.</a:t>
                      </a:r>
                    </a:p>
                    <a:p>
                      <a:pPr>
                        <a:spcAft>
                          <a:spcPts val="0"/>
                        </a:spcAft>
                      </a:pPr>
                      <a:r>
                        <a:rPr lang="en-GB" sz="1600" dirty="0">
                          <a:effectLst/>
                          <a:latin typeface="Arial" panose="020B0604020202020204" pitchFamily="34" charset="0"/>
                          <a:cs typeface="Arial" panose="020B0604020202020204" pitchFamily="34" charset="0"/>
                        </a:rPr>
                        <a:t>At KS4 we are developing our practice along similar lines, although, as there will naturally be a greater variety of grammatical and other linguistic areas to target, teachers may prefer more individualised written targets</a:t>
                      </a:r>
                      <a:r>
                        <a:rPr lang="en-GB" sz="1600" dirty="0" smtClean="0">
                          <a:effectLst/>
                          <a:latin typeface="Arial" panose="020B0604020202020204" pitchFamily="34" charset="0"/>
                          <a:cs typeface="Arial" panose="020B0604020202020204" pitchFamily="34" charset="0"/>
                        </a:rPr>
                        <a:t>.</a:t>
                      </a:r>
                      <a:r>
                        <a:rPr lang="en-GB" sz="1600" dirty="0">
                          <a:effectLst/>
                          <a:latin typeface="Arial" panose="020B0604020202020204" pitchFamily="34" charset="0"/>
                          <a:cs typeface="Arial" panose="020B0604020202020204" pitchFamily="34" charset="0"/>
                        </a:rPr>
                        <a:t> </a:t>
                      </a:r>
                      <a:endParaRPr lang="en-GB"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3946" marR="63946" marT="0" marB="0"/>
                </a:tc>
              </a:tr>
            </a:tbl>
          </a:graphicData>
        </a:graphic>
      </p:graphicFrame>
    </p:spTree>
    <p:extLst>
      <p:ext uri="{BB962C8B-B14F-4D97-AF65-F5344CB8AC3E}">
        <p14:creationId xmlns:p14="http://schemas.microsoft.com/office/powerpoint/2010/main" val="31100648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2" name="Rectangle 1"/>
          <p:cNvSpPr/>
          <p:nvPr/>
        </p:nvSpPr>
        <p:spPr>
          <a:xfrm>
            <a:off x="127000" y="1054419"/>
            <a:ext cx="7442230" cy="584775"/>
          </a:xfrm>
          <a:prstGeom prst="rect">
            <a:avLst/>
          </a:prstGeom>
        </p:spPr>
        <p:txBody>
          <a:bodyPr wrap="none">
            <a:spAutoFit/>
          </a:bodyPr>
          <a:lstStyle/>
          <a:p>
            <a:r>
              <a:rPr lang="en-GB" sz="3200" dirty="0" smtClean="0">
                <a:latin typeface="Rockwell" panose="02060603020205020403" pitchFamily="18" charset="0"/>
              </a:rPr>
              <a:t>“meaningful</a:t>
            </a:r>
            <a:r>
              <a:rPr lang="en-GB" sz="3200" dirty="0">
                <a:latin typeface="Rockwell" panose="02060603020205020403" pitchFamily="18" charset="0"/>
              </a:rPr>
              <a:t>, motivating, </a:t>
            </a:r>
            <a:r>
              <a:rPr lang="en-GB" sz="3200" dirty="0" smtClean="0">
                <a:latin typeface="Rockwell" panose="02060603020205020403" pitchFamily="18" charset="0"/>
              </a:rPr>
              <a:t>manageable”</a:t>
            </a:r>
            <a:endParaRPr lang="en-GB" sz="3200" dirty="0">
              <a:latin typeface="Rockwell" panose="02060603020205020403" pitchFamily="18" charset="0"/>
            </a:endParaRPr>
          </a:p>
        </p:txBody>
      </p:sp>
      <p:sp>
        <p:nvSpPr>
          <p:cNvPr id="5" name="Content Placeholder 4"/>
          <p:cNvSpPr>
            <a:spLocks noGrp="1"/>
          </p:cNvSpPr>
          <p:nvPr>
            <p:ph idx="1"/>
          </p:nvPr>
        </p:nvSpPr>
        <p:spPr/>
        <p:txBody>
          <a:bodyPr>
            <a:normAutofit fontScale="92500" lnSpcReduction="20000"/>
          </a:bodyPr>
          <a:lstStyle/>
          <a:p>
            <a:r>
              <a:rPr lang="en-GB" sz="2800" dirty="0" smtClean="0">
                <a:latin typeface="Rockwell" panose="02060603020205020403" pitchFamily="18" charset="0"/>
              </a:rPr>
              <a:t> homework 30-40 minutes per week</a:t>
            </a:r>
          </a:p>
          <a:p>
            <a:r>
              <a:rPr lang="en-GB" sz="2800" dirty="0" smtClean="0">
                <a:latin typeface="Rockwell" panose="02060603020205020403" pitchFamily="18" charset="0"/>
              </a:rPr>
              <a:t>4-weekly cycle: Active Learn / Other / Vocabulary learning / Writing</a:t>
            </a:r>
          </a:p>
          <a:p>
            <a:r>
              <a:rPr lang="en-GB" sz="2800" dirty="0">
                <a:latin typeface="Rockwell" panose="02060603020205020403" pitchFamily="18" charset="0"/>
              </a:rPr>
              <a:t> </a:t>
            </a:r>
            <a:r>
              <a:rPr lang="en-GB" sz="2800" dirty="0" smtClean="0">
                <a:latin typeface="Rockwell" panose="02060603020205020403" pitchFamily="18" charset="0"/>
              </a:rPr>
              <a:t>Vocab learning + Other marked in class (green pen + ethos of ownership)</a:t>
            </a:r>
          </a:p>
          <a:p>
            <a:r>
              <a:rPr lang="en-GB" sz="2800" dirty="0" smtClean="0">
                <a:latin typeface="Rockwell" panose="02060603020205020403" pitchFamily="18" charset="0"/>
              </a:rPr>
              <a:t>Writing HW at back of book – marked by teacher</a:t>
            </a:r>
          </a:p>
          <a:p>
            <a:r>
              <a:rPr lang="en-GB" sz="2800" dirty="0" smtClean="0">
                <a:latin typeface="Rockwell" panose="02060603020205020403" pitchFamily="18" charset="0"/>
              </a:rPr>
              <a:t>Written HW generates </a:t>
            </a:r>
            <a:r>
              <a:rPr lang="en-GB" sz="2800" dirty="0" smtClean="0">
                <a:latin typeface="Rockwell" panose="02060603020205020403" pitchFamily="18" charset="0"/>
                <a:sym typeface="Wingdings" panose="05000000000000000000" pitchFamily="2" charset="2"/>
              </a:rPr>
              <a:t> and </a:t>
            </a:r>
            <a:r>
              <a:rPr lang="en-GB" sz="2800" dirty="0" err="1" smtClean="0">
                <a:latin typeface="Rockwell" panose="02060603020205020403" pitchFamily="18" charset="0"/>
                <a:sym typeface="Wingdings" panose="05000000000000000000" pitchFamily="2" charset="2"/>
              </a:rPr>
              <a:t>Ts</a:t>
            </a:r>
            <a:endParaRPr lang="en-GB" sz="2800" dirty="0" smtClean="0">
              <a:latin typeface="Rockwell" panose="02060603020205020403" pitchFamily="18" charset="0"/>
              <a:sym typeface="Wingdings" panose="05000000000000000000" pitchFamily="2" charset="2"/>
            </a:endParaRPr>
          </a:p>
          <a:p>
            <a:r>
              <a:rPr lang="en-GB" sz="2800" dirty="0" err="1" smtClean="0">
                <a:latin typeface="Rockwell" panose="02060603020205020403" pitchFamily="18" charset="0"/>
                <a:sym typeface="Wingdings" panose="05000000000000000000" pitchFamily="2" charset="2"/>
              </a:rPr>
              <a:t>Ts</a:t>
            </a:r>
            <a:r>
              <a:rPr lang="en-GB" sz="2800" dirty="0" smtClean="0">
                <a:latin typeface="Rockwell" panose="02060603020205020403" pitchFamily="18" charset="0"/>
                <a:sym typeface="Wingdings" panose="05000000000000000000" pitchFamily="2" charset="2"/>
              </a:rPr>
              <a:t> are numbered and relate to pre-identified list of targets</a:t>
            </a:r>
          </a:p>
          <a:p>
            <a:r>
              <a:rPr lang="en-GB" sz="2800" dirty="0">
                <a:latin typeface="Rockwell" panose="02060603020205020403" pitchFamily="18" charset="0"/>
                <a:sym typeface="Wingdings" panose="05000000000000000000" pitchFamily="2" charset="2"/>
              </a:rPr>
              <a:t> </a:t>
            </a:r>
            <a:r>
              <a:rPr lang="en-GB" sz="2800" dirty="0" smtClean="0">
                <a:latin typeface="Rockwell" panose="02060603020205020403" pitchFamily="18" charset="0"/>
                <a:sym typeface="Wingdings" panose="05000000000000000000" pitchFamily="2" charset="2"/>
              </a:rPr>
              <a:t>Students complete Target Practice in lesson following marking (book back action) to address targets</a:t>
            </a:r>
            <a:endParaRPr lang="en-GB" sz="2800" dirty="0">
              <a:latin typeface="Rockwell" panose="02060603020205020403" pitchFamily="18" charset="0"/>
            </a:endParaRPr>
          </a:p>
        </p:txBody>
      </p:sp>
    </p:spTree>
    <p:extLst>
      <p:ext uri="{BB962C8B-B14F-4D97-AF65-F5344CB8AC3E}">
        <p14:creationId xmlns:p14="http://schemas.microsoft.com/office/powerpoint/2010/main" val="1015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
        <p:nvSpPr>
          <p:cNvPr id="5" name="Rectangle 4"/>
          <p:cNvSpPr/>
          <p:nvPr/>
        </p:nvSpPr>
        <p:spPr>
          <a:xfrm>
            <a:off x="532820" y="2778032"/>
            <a:ext cx="8446080" cy="3693319"/>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spell key topic words accurately</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use adjectives correctly (agreement and position)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choose articles correctly (definite and indefinite article)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agree verb and subject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use different forms of the irregular verbs </a:t>
            </a:r>
            <a:r>
              <a:rPr kumimoji="0" lang="en-GB" sz="1800" b="0" i="1" u="none" strike="noStrike" kern="0" cap="none" spc="0" normalizeH="0" baseline="0" noProof="0" dirty="0" err="1" smtClean="0">
                <a:ln>
                  <a:noFill/>
                </a:ln>
                <a:solidFill>
                  <a:prstClr val="black"/>
                </a:solidFill>
                <a:effectLst/>
                <a:uLnTx/>
                <a:uFillTx/>
              </a:rPr>
              <a:t>ser</a:t>
            </a:r>
            <a:r>
              <a:rPr kumimoji="0" lang="en-GB" sz="1800" b="0" i="1" u="none" strike="noStrike" kern="0" cap="none" spc="0" normalizeH="0" baseline="0" noProof="0" dirty="0" smtClean="0">
                <a:ln>
                  <a:noFill/>
                </a:ln>
                <a:solidFill>
                  <a:prstClr val="black"/>
                </a:solidFill>
                <a:effectLst/>
                <a:uLnTx/>
                <a:uFillTx/>
              </a:rPr>
              <a:t> </a:t>
            </a:r>
            <a:r>
              <a:rPr kumimoji="0" lang="en-GB" sz="1800" b="0" i="0" u="none" strike="noStrike" kern="0" cap="none" spc="0" normalizeH="0" baseline="0" noProof="0" dirty="0" smtClean="0">
                <a:ln>
                  <a:noFill/>
                </a:ln>
                <a:solidFill>
                  <a:prstClr val="black"/>
                </a:solidFill>
                <a:effectLst/>
                <a:uLnTx/>
                <a:uFillTx/>
              </a:rPr>
              <a:t>and </a:t>
            </a:r>
            <a:r>
              <a:rPr kumimoji="0" lang="en-GB" sz="1800" b="0" i="1" u="none" strike="noStrike" kern="0" cap="none" spc="0" normalizeH="0" baseline="0" noProof="0" dirty="0" err="1" smtClean="0">
                <a:ln>
                  <a:noFill/>
                </a:ln>
                <a:solidFill>
                  <a:prstClr val="black"/>
                </a:solidFill>
                <a:effectLst/>
                <a:uLnTx/>
                <a:uFillTx/>
              </a:rPr>
              <a:t>tener</a:t>
            </a:r>
            <a:endParaRPr kumimoji="0" lang="en-GB" sz="1800" b="0" i="1"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use connectives to structure my writing (</a:t>
            </a:r>
            <a:r>
              <a:rPr kumimoji="0" lang="en-GB" sz="1800" b="0" i="1" u="none" strike="noStrike" kern="0" cap="none" spc="0" normalizeH="0" baseline="0" noProof="0" dirty="0" smtClean="0">
                <a:ln>
                  <a:noFill/>
                </a:ln>
                <a:solidFill>
                  <a:prstClr val="black"/>
                </a:solidFill>
                <a:effectLst/>
                <a:uLnTx/>
                <a:uFillTx/>
              </a:rPr>
              <a:t>y, </a:t>
            </a:r>
            <a:r>
              <a:rPr kumimoji="0" lang="en-GB" sz="1800" b="0" i="1" u="none" strike="noStrike" kern="0" cap="none" spc="0" normalizeH="0" baseline="0" noProof="0" dirty="0" err="1" smtClean="0">
                <a:ln>
                  <a:noFill/>
                </a:ln>
                <a:solidFill>
                  <a:prstClr val="black"/>
                </a:solidFill>
                <a:effectLst/>
                <a:uLnTx/>
                <a:uFillTx/>
              </a:rPr>
              <a:t>también</a:t>
            </a:r>
            <a:r>
              <a:rPr kumimoji="0" lang="en-GB" sz="1800" b="0" i="1" u="none" strike="noStrike" kern="0" cap="none" spc="0" normalizeH="0" baseline="0" noProof="0" dirty="0" smtClean="0">
                <a:ln>
                  <a:noFill/>
                </a:ln>
                <a:solidFill>
                  <a:prstClr val="black"/>
                </a:solidFill>
                <a:effectLst/>
                <a:uLnTx/>
                <a:uFillTx/>
              </a:rPr>
              <a:t>, </a:t>
            </a:r>
            <a:r>
              <a:rPr kumimoji="0" lang="en-GB" sz="1800" b="0" i="1" u="none" strike="noStrike" kern="0" cap="none" spc="0" normalizeH="0" baseline="0" noProof="0" dirty="0" err="1" smtClean="0">
                <a:ln>
                  <a:noFill/>
                </a:ln>
                <a:solidFill>
                  <a:prstClr val="black"/>
                </a:solidFill>
                <a:effectLst/>
                <a:uLnTx/>
                <a:uFillTx/>
              </a:rPr>
              <a:t>pero</a:t>
            </a:r>
            <a:r>
              <a:rPr kumimoji="0" lang="en-GB" sz="1800" b="0" i="0" u="none" strike="noStrike" kern="0" cap="none" spc="0" normalizeH="0" baseline="0" noProof="0" dirty="0" smtClean="0">
                <a:ln>
                  <a:noFill/>
                </a:ln>
                <a:solidFill>
                  <a:prstClr val="black"/>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use a range of key regular verbs in the 3</a:t>
            </a:r>
            <a:r>
              <a:rPr kumimoji="0" lang="en-GB" sz="1800" b="0" i="0" u="none" strike="noStrike" kern="0" cap="none" spc="0" normalizeH="0" baseline="30000" noProof="0" dirty="0" smtClean="0">
                <a:ln>
                  <a:noFill/>
                </a:ln>
                <a:solidFill>
                  <a:prstClr val="black"/>
                </a:solidFill>
                <a:effectLst/>
                <a:uLnTx/>
                <a:uFillTx/>
              </a:rPr>
              <a:t>rd</a:t>
            </a:r>
            <a:r>
              <a:rPr kumimoji="0" lang="en-GB" sz="1800" b="0" i="0" u="none" strike="noStrike" kern="0" cap="none" spc="0" normalizeH="0" baseline="0" noProof="0" dirty="0" smtClean="0">
                <a:ln>
                  <a:noFill/>
                </a:ln>
                <a:solidFill>
                  <a:prstClr val="black"/>
                </a:solidFill>
                <a:effectLst/>
                <a:uLnTx/>
                <a:uFillTx/>
              </a:rPr>
              <a:t> person singular</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give my opinion and extend it with a reason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form yes/no questions in the present tense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form key WH- questions (open questions)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smtClean="0">
                <a:ln>
                  <a:noFill/>
                </a:ln>
                <a:solidFill>
                  <a:prstClr val="black"/>
                </a:solidFill>
                <a:effectLst/>
                <a:uLnTx/>
                <a:uFillTx/>
              </a:rPr>
              <a:t>use intensifiers in my writing (</a:t>
            </a:r>
            <a:r>
              <a:rPr kumimoji="0" lang="en-GB" sz="1800" b="0" i="1" u="none" strike="noStrike" kern="0" cap="none" spc="0" normalizeH="0" baseline="0" noProof="0" dirty="0" err="1" smtClean="0">
                <a:ln>
                  <a:noFill/>
                </a:ln>
                <a:solidFill>
                  <a:prstClr val="black"/>
                </a:solidFill>
                <a:effectLst/>
                <a:uLnTx/>
                <a:uFillTx/>
              </a:rPr>
              <a:t>muy</a:t>
            </a:r>
            <a:r>
              <a:rPr kumimoji="0" lang="en-GB" sz="1800" b="0" i="1" u="none" strike="noStrike" kern="0" cap="none" spc="0" normalizeH="0" baseline="0" noProof="0" dirty="0" smtClean="0">
                <a:ln>
                  <a:noFill/>
                </a:ln>
                <a:solidFill>
                  <a:prstClr val="black"/>
                </a:solidFill>
                <a:effectLst/>
                <a:uLnTx/>
                <a:uFillTx/>
              </a:rPr>
              <a:t>, un </a:t>
            </a:r>
            <a:r>
              <a:rPr kumimoji="0" lang="en-GB" sz="1800" b="0" i="1" u="none" strike="noStrike" kern="0" cap="none" spc="0" normalizeH="0" baseline="0" noProof="0" dirty="0" err="1" smtClean="0">
                <a:ln>
                  <a:noFill/>
                </a:ln>
                <a:solidFill>
                  <a:prstClr val="black"/>
                </a:solidFill>
                <a:effectLst/>
                <a:uLnTx/>
                <a:uFillTx/>
              </a:rPr>
              <a:t>poco</a:t>
            </a:r>
            <a:r>
              <a:rPr kumimoji="0" lang="en-GB" sz="1800" b="0" i="1" u="none" strike="noStrike" kern="0" cap="none" spc="0" normalizeH="0" baseline="0" noProof="0" dirty="0" smtClean="0">
                <a:ln>
                  <a:noFill/>
                </a:ln>
                <a:solidFill>
                  <a:prstClr val="black"/>
                </a:solidFill>
                <a:effectLst/>
                <a:uLnTx/>
                <a:uFillTx/>
              </a:rPr>
              <a:t>, </a:t>
            </a:r>
            <a:r>
              <a:rPr kumimoji="0" lang="en-GB" sz="1800" b="0" i="1" u="none" strike="noStrike" kern="0" cap="none" spc="0" normalizeH="0" baseline="0" noProof="0" dirty="0" err="1" smtClean="0">
                <a:ln>
                  <a:noFill/>
                </a:ln>
                <a:solidFill>
                  <a:prstClr val="black"/>
                </a:solidFill>
                <a:effectLst/>
                <a:uLnTx/>
                <a:uFillTx/>
              </a:rPr>
              <a:t>bastante</a:t>
            </a:r>
            <a:r>
              <a:rPr kumimoji="0" lang="en-GB" sz="1800" b="0" i="0" u="none" strike="noStrike" kern="0" cap="none" spc="0" normalizeH="0" baseline="0" noProof="0" dirty="0" smtClean="0">
                <a:ln>
                  <a:noFill/>
                </a:ln>
                <a:solidFill>
                  <a:prstClr val="black"/>
                </a:solidFill>
                <a:effectLst/>
                <a:uLnTx/>
                <a:uFillTx/>
              </a:rPr>
              <a:t>)</a:t>
            </a:r>
          </a:p>
        </p:txBody>
      </p:sp>
      <p:sp>
        <p:nvSpPr>
          <p:cNvPr id="6" name="TextBox 5"/>
          <p:cNvSpPr txBox="1"/>
          <p:nvPr/>
        </p:nvSpPr>
        <p:spPr>
          <a:xfrm>
            <a:off x="435403" y="1537103"/>
            <a:ext cx="508473"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smtClean="0">
                <a:ln>
                  <a:noFill/>
                </a:ln>
                <a:solidFill>
                  <a:prstClr val="black"/>
                </a:solidFill>
                <a:effectLst/>
                <a:uLnTx/>
                <a:uFillTx/>
                <a:sym typeface="Wingdings" panose="05000000000000000000" pitchFamily="2" charset="2"/>
              </a:rPr>
              <a:t></a:t>
            </a:r>
            <a:endParaRPr kumimoji="0" lang="en-GB" sz="3000" b="0" i="0" u="none" strike="noStrike" kern="0" cap="none" spc="0" normalizeH="0" baseline="0" noProof="0" dirty="0" smtClean="0">
              <a:ln>
                <a:noFill/>
              </a:ln>
              <a:solidFill>
                <a:prstClr val="black"/>
              </a:solidFill>
              <a:effectLst/>
              <a:uLnTx/>
              <a:uFillTx/>
            </a:endParaRPr>
          </a:p>
        </p:txBody>
      </p:sp>
      <p:sp>
        <p:nvSpPr>
          <p:cNvPr id="7" name="TextBox 6"/>
          <p:cNvSpPr txBox="1"/>
          <p:nvPr/>
        </p:nvSpPr>
        <p:spPr>
          <a:xfrm>
            <a:off x="1754685" y="1505592"/>
            <a:ext cx="372218"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dirty="0" smtClean="0">
                <a:ln>
                  <a:noFill/>
                </a:ln>
                <a:solidFill>
                  <a:prstClr val="black"/>
                </a:solidFill>
                <a:effectLst/>
                <a:uLnTx/>
                <a:uFillTx/>
                <a:sym typeface="Wingdings" panose="05000000000000000000" pitchFamily="2" charset="2"/>
              </a:rPr>
              <a:t>T</a:t>
            </a:r>
            <a:endParaRPr kumimoji="0" lang="en-GB" sz="3000" b="1" i="0" u="none" strike="noStrike" kern="0" cap="none" spc="0" normalizeH="0" baseline="0" noProof="0" dirty="0" smtClean="0">
              <a:ln>
                <a:noFill/>
              </a:ln>
              <a:solidFill>
                <a:prstClr val="black"/>
              </a:solidFill>
              <a:effectLst/>
              <a:uLnTx/>
              <a:uFillTx/>
            </a:endParaRPr>
          </a:p>
        </p:txBody>
      </p:sp>
      <p:sp>
        <p:nvSpPr>
          <p:cNvPr id="8" name="TextBox 7"/>
          <p:cNvSpPr txBox="1"/>
          <p:nvPr/>
        </p:nvSpPr>
        <p:spPr>
          <a:xfrm>
            <a:off x="307211" y="1942890"/>
            <a:ext cx="976549" cy="477054"/>
          </a:xfrm>
          <a:prstGeom prst="rect">
            <a:avLst/>
          </a:prstGeom>
          <a:noFill/>
        </p:spPr>
        <p:txBody>
          <a:bodyPr wrap="none" rtlCol="0">
            <a:spAutoFit/>
          </a:bodyPr>
          <a:lstStyle/>
          <a:p>
            <a:r>
              <a:rPr lang="en-GB" sz="2500" dirty="0">
                <a:solidFill>
                  <a:prstClr val="black"/>
                </a:solidFill>
                <a:latin typeface="Segoe Print" panose="02000600000000000000" pitchFamily="2" charset="0"/>
              </a:rPr>
              <a:t>I can</a:t>
            </a:r>
          </a:p>
        </p:txBody>
      </p:sp>
      <p:sp>
        <p:nvSpPr>
          <p:cNvPr id="10" name="TextBox 9"/>
          <p:cNvSpPr txBox="1"/>
          <p:nvPr/>
        </p:nvSpPr>
        <p:spPr>
          <a:xfrm>
            <a:off x="1545969" y="1961877"/>
            <a:ext cx="1962397" cy="492443"/>
          </a:xfrm>
          <a:prstGeom prst="rect">
            <a:avLst/>
          </a:prstGeom>
          <a:noFill/>
        </p:spPr>
        <p:txBody>
          <a:bodyPr wrap="none" rtlCol="0">
            <a:spAutoFit/>
          </a:bodyPr>
          <a:lstStyle/>
          <a:p>
            <a:r>
              <a:rPr lang="en-GB" sz="2500" dirty="0">
                <a:solidFill>
                  <a:prstClr val="black"/>
                </a:solidFill>
                <a:latin typeface="Segoe Print" panose="02000600000000000000" pitchFamily="2" charset="0"/>
              </a:rPr>
              <a:t>I need to…</a:t>
            </a:r>
          </a:p>
        </p:txBody>
      </p:sp>
      <p:sp>
        <p:nvSpPr>
          <p:cNvPr id="11" name="TextBox 10"/>
          <p:cNvSpPr txBox="1"/>
          <p:nvPr/>
        </p:nvSpPr>
        <p:spPr>
          <a:xfrm>
            <a:off x="4867854" y="1603021"/>
            <a:ext cx="3908968" cy="1169551"/>
          </a:xfrm>
          <a:prstGeom prst="rect">
            <a:avLst/>
          </a:prstGeom>
          <a:solidFill>
            <a:sysClr val="window" lastClr="FFFFFF"/>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000" b="0" i="0" u="none" strike="noStrike" kern="0" cap="none" spc="0" normalizeH="0" baseline="0" noProof="0" dirty="0" smtClean="0">
                <a:ln>
                  <a:noFill/>
                </a:ln>
                <a:solidFill>
                  <a:prstClr val="black"/>
                </a:solidFill>
                <a:effectLst/>
                <a:uLnTx/>
                <a:uFillTx/>
                <a:latin typeface="Segoe Print" panose="02000600000000000000" pitchFamily="2" charset="0"/>
              </a:rPr>
              <a:t>Use a greater range of connectives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lang="en-GB" sz="1000" kern="0" dirty="0" smtClean="0">
                <a:solidFill>
                  <a:prstClr val="black"/>
                </a:solidFill>
                <a:latin typeface="Segoe Print" panose="02000600000000000000" pitchFamily="2" charset="0"/>
              </a:rPr>
              <a:t>Use more varied </a:t>
            </a:r>
            <a:r>
              <a:rPr kumimoji="0" lang="en-GB" sz="1000" b="0" i="0" u="none" strike="noStrike" kern="0" cap="none" spc="0" normalizeH="0" baseline="0" noProof="0" dirty="0" smtClean="0">
                <a:ln>
                  <a:noFill/>
                </a:ln>
                <a:solidFill>
                  <a:prstClr val="black"/>
                </a:solidFill>
                <a:effectLst/>
                <a:uLnTx/>
                <a:uFillTx/>
                <a:latin typeface="Segoe Print" panose="02000600000000000000" pitchFamily="2" charset="0"/>
              </a:rPr>
              <a:t>opinions and reasons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lang="en-GB" sz="1000" kern="0" dirty="0" smtClean="0">
                <a:solidFill>
                  <a:prstClr val="black"/>
                </a:solidFill>
                <a:latin typeface="Segoe Print" panose="02000600000000000000" pitchFamily="2" charset="0"/>
              </a:rPr>
              <a:t>Refer to others</a:t>
            </a:r>
            <a:endParaRPr kumimoji="0" lang="en-GB" sz="1000" b="0" i="0" u="none" strike="noStrike" kern="0" cap="none" spc="0" normalizeH="0" baseline="0" noProof="0" dirty="0" smtClean="0">
              <a:ln>
                <a:noFill/>
              </a:ln>
              <a:solidFill>
                <a:prstClr val="black"/>
              </a:solidFill>
              <a:effectLst/>
              <a:uLnTx/>
              <a:uFillTx/>
              <a:latin typeface="Segoe Print" panose="02000600000000000000" pitchFamily="2" charset="0"/>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000" b="0" i="0" u="none" strike="noStrike" kern="0" cap="none" spc="0" normalizeH="0" baseline="0" noProof="0" dirty="0" smtClean="0">
                <a:ln>
                  <a:noFill/>
                </a:ln>
                <a:solidFill>
                  <a:prstClr val="black"/>
                </a:solidFill>
                <a:effectLst/>
                <a:uLnTx/>
                <a:uFillTx/>
                <a:latin typeface="Segoe Print" panose="02000600000000000000" pitchFamily="2" charset="0"/>
              </a:rPr>
              <a:t>Include additional tenses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000" b="0" i="0" u="none" strike="noStrike" kern="0" cap="none" spc="0" normalizeH="0" baseline="0" noProof="0" dirty="0" smtClean="0">
                <a:ln>
                  <a:noFill/>
                </a:ln>
                <a:solidFill>
                  <a:prstClr val="black"/>
                </a:solidFill>
                <a:effectLst/>
                <a:uLnTx/>
                <a:uFillTx/>
                <a:latin typeface="Segoe Print" panose="02000600000000000000" pitchFamily="2" charset="0"/>
              </a:rPr>
              <a:t>Use adjectives / adverbs for extra detail</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000" b="0" i="0" u="none" strike="noStrike" kern="0" cap="none" spc="0" normalizeH="0" baseline="0" noProof="0" dirty="0" smtClean="0">
                <a:ln>
                  <a:noFill/>
                </a:ln>
                <a:solidFill>
                  <a:prstClr val="black"/>
                </a:solidFill>
                <a:effectLst/>
                <a:uLnTx/>
                <a:uFillTx/>
                <a:latin typeface="Segoe Print" panose="02000600000000000000" pitchFamily="2" charset="0"/>
              </a:rPr>
              <a:t>Use a dictionary/vocab guide to find “new” language not yet taught (80/20)</a:t>
            </a:r>
          </a:p>
        </p:txBody>
      </p:sp>
      <p:sp>
        <p:nvSpPr>
          <p:cNvPr id="12" name="5-Point Star 11"/>
          <p:cNvSpPr/>
          <p:nvPr/>
        </p:nvSpPr>
        <p:spPr>
          <a:xfrm>
            <a:off x="4647915" y="1805675"/>
            <a:ext cx="224052" cy="159810"/>
          </a:xfrm>
          <a:prstGeom prst="star5">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5-Point Star 12"/>
          <p:cNvSpPr/>
          <p:nvPr/>
        </p:nvSpPr>
        <p:spPr>
          <a:xfrm>
            <a:off x="4643802" y="1632217"/>
            <a:ext cx="224052" cy="159810"/>
          </a:xfrm>
          <a:prstGeom prst="star5">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5-Point Star 13"/>
          <p:cNvSpPr/>
          <p:nvPr/>
        </p:nvSpPr>
        <p:spPr>
          <a:xfrm>
            <a:off x="4643802" y="1987566"/>
            <a:ext cx="224052" cy="159810"/>
          </a:xfrm>
          <a:prstGeom prst="star5">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5-Point Star 14"/>
          <p:cNvSpPr/>
          <p:nvPr/>
        </p:nvSpPr>
        <p:spPr>
          <a:xfrm>
            <a:off x="4647915" y="2348279"/>
            <a:ext cx="224052" cy="159810"/>
          </a:xfrm>
          <a:prstGeom prst="star5">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5-Point Star 15"/>
          <p:cNvSpPr/>
          <p:nvPr/>
        </p:nvSpPr>
        <p:spPr>
          <a:xfrm>
            <a:off x="4643802" y="2174821"/>
            <a:ext cx="224052" cy="159810"/>
          </a:xfrm>
          <a:prstGeom prst="star5">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5-Point Star 16"/>
          <p:cNvSpPr/>
          <p:nvPr/>
        </p:nvSpPr>
        <p:spPr>
          <a:xfrm>
            <a:off x="4643802" y="2530170"/>
            <a:ext cx="224052" cy="159810"/>
          </a:xfrm>
          <a:prstGeom prst="star5">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97068" y="1125967"/>
            <a:ext cx="1412566" cy="477054"/>
          </a:xfrm>
          <a:prstGeom prst="rect">
            <a:avLst/>
          </a:prstGeom>
          <a:solidFill>
            <a:sysClr val="window" lastClr="FFFFFF">
              <a:lumMod val="85000"/>
            </a:sys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prstClr val="black"/>
                </a:solidFill>
                <a:effectLst/>
                <a:uLnTx/>
                <a:uFillTx/>
                <a:latin typeface="Aharoni" panose="02010803020104030203" pitchFamily="2" charset="-79"/>
                <a:cs typeface="Aharoni" panose="02010803020104030203" pitchFamily="2" charset="-79"/>
              </a:rPr>
              <a:t>Y</a:t>
            </a:r>
            <a:r>
              <a:rPr kumimoji="0" lang="en-GB" sz="2500" b="0" i="0" u="none" strike="noStrike" kern="0" cap="none" spc="0" normalizeH="0" baseline="0" noProof="0" dirty="0" smtClean="0">
                <a:ln>
                  <a:noFill/>
                </a:ln>
                <a:solidFill>
                  <a:prstClr val="black"/>
                </a:solidFill>
                <a:effectLst/>
                <a:uLnTx/>
                <a:uFillTx/>
                <a:latin typeface="Aharoni" panose="02010803020104030203" pitchFamily="2" charset="-79"/>
                <a:cs typeface="Aharoni" panose="02010803020104030203" pitchFamily="2" charset="-79"/>
              </a:rPr>
              <a:t>7</a:t>
            </a:r>
            <a:r>
              <a:rPr kumimoji="0" lang="en-GB" sz="1800" b="0" i="0" u="none" strike="noStrike" kern="0" cap="none" spc="0" normalizeH="0" baseline="0" noProof="0" dirty="0" smtClean="0">
                <a:ln>
                  <a:noFill/>
                </a:ln>
                <a:solidFill>
                  <a:prstClr val="black"/>
                </a:solidFill>
                <a:effectLst/>
                <a:uLnTx/>
                <a:uFillTx/>
                <a:latin typeface="Aharoni" panose="02010803020104030203" pitchFamily="2" charset="-79"/>
                <a:cs typeface="Aharoni" panose="02010803020104030203" pitchFamily="2" charset="-79"/>
              </a:rPr>
              <a:t>  </a:t>
            </a:r>
            <a:r>
              <a:rPr kumimoji="0" lang="en-GB" sz="1800" b="0" i="0" u="none" strike="noStrike" kern="0" cap="none" spc="0" normalizeH="0" baseline="0" noProof="0" dirty="0" err="1" smtClean="0">
                <a:ln>
                  <a:noFill/>
                </a:ln>
                <a:solidFill>
                  <a:prstClr val="black"/>
                </a:solidFill>
                <a:effectLst/>
                <a:uLnTx/>
                <a:uFillTx/>
                <a:latin typeface="Aharoni" panose="02010803020104030203" pitchFamily="2" charset="-79"/>
                <a:cs typeface="Aharoni" panose="02010803020104030203" pitchFamily="2" charset="-79"/>
              </a:rPr>
              <a:t>Mi</a:t>
            </a:r>
            <a:r>
              <a:rPr kumimoji="0" lang="en-GB" sz="1800" b="0" i="0" u="none" strike="noStrike" kern="0" cap="none" spc="0" normalizeH="0" baseline="0" noProof="0" dirty="0" smtClean="0">
                <a:ln>
                  <a:noFill/>
                </a:ln>
                <a:solidFill>
                  <a:prstClr val="black"/>
                </a:solidFill>
                <a:effectLst/>
                <a:uLnTx/>
                <a:uFillTx/>
                <a:latin typeface="Aharoni" panose="02010803020104030203" pitchFamily="2" charset="-79"/>
                <a:cs typeface="Aharoni" panose="02010803020104030203" pitchFamily="2" charset="-79"/>
              </a:rPr>
              <a:t> </a:t>
            </a:r>
            <a:r>
              <a:rPr kumimoji="0" lang="en-GB" sz="1800" b="0" i="0" u="none" strike="noStrike" kern="0" cap="none" spc="0" normalizeH="0" baseline="0" noProof="0" dirty="0" err="1" smtClean="0">
                <a:ln>
                  <a:noFill/>
                </a:ln>
                <a:solidFill>
                  <a:prstClr val="black"/>
                </a:solidFill>
                <a:effectLst/>
                <a:uLnTx/>
                <a:uFillTx/>
                <a:latin typeface="Aharoni" panose="02010803020104030203" pitchFamily="2" charset="-79"/>
                <a:cs typeface="Aharoni" panose="02010803020104030203" pitchFamily="2" charset="-79"/>
              </a:rPr>
              <a:t>vida</a:t>
            </a:r>
            <a:endParaRPr kumimoji="0" lang="en-GB" sz="1800" b="0" i="0" u="none" strike="noStrike" kern="0" cap="none" spc="0" normalizeH="0" baseline="0" noProof="0" dirty="0" smtClean="0">
              <a:ln>
                <a:noFill/>
              </a:ln>
              <a:solidFill>
                <a:prstClr val="black"/>
              </a:solidFill>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6135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pPr fontAlgn="base">
              <a:spcBef>
                <a:spcPct val="0"/>
              </a:spcBef>
              <a:spcAft>
                <a:spcPct val="0"/>
              </a:spcAft>
            </a:pPr>
            <a:r>
              <a:rPr lang="en-GB" b="1" dirty="0">
                <a:solidFill>
                  <a:prstClr val="black"/>
                </a:solidFill>
                <a:latin typeface="Arial" pitchFamily="34" charset="0"/>
                <a:cs typeface="Arial" charset="0"/>
              </a:rPr>
              <a:t>KS2</a:t>
            </a:r>
            <a:endParaRPr lang="fr-FR" b="1" dirty="0">
              <a:solidFill>
                <a:prstClr val="black"/>
              </a:solidFill>
              <a:latin typeface="Arial" pitchFamily="34" charset="0"/>
              <a:cs typeface="Arial" charset="0"/>
            </a:endParaRPr>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pPr fontAlgn="base">
              <a:spcBef>
                <a:spcPct val="0"/>
              </a:spcBef>
              <a:spcAft>
                <a:spcPct val="0"/>
              </a:spcAft>
            </a:pPr>
            <a:r>
              <a:rPr lang="en-GB" b="1" dirty="0">
                <a:solidFill>
                  <a:prstClr val="black"/>
                </a:solidFill>
                <a:latin typeface="Arial" pitchFamily="34" charset="0"/>
                <a:cs typeface="Arial" charset="0"/>
              </a:rPr>
              <a:t>KS3</a:t>
            </a:r>
            <a:endParaRPr lang="fr-FR" b="1" dirty="0">
              <a:solidFill>
                <a:prstClr val="black"/>
              </a:solidFill>
              <a:latin typeface="Arial" pitchFamily="34" charset="0"/>
              <a:cs typeface="Arial" charset="0"/>
            </a:endParaRPr>
          </a:p>
        </p:txBody>
      </p:sp>
    </p:spTree>
    <p:extLst>
      <p:ext uri="{BB962C8B-B14F-4D97-AF65-F5344CB8AC3E}">
        <p14:creationId xmlns:p14="http://schemas.microsoft.com/office/powerpoint/2010/main" val="3249041390"/>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0" y="25702"/>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400" b="1" dirty="0" smtClean="0">
                <a:solidFill>
                  <a:prstClr val="black"/>
                </a:solidFill>
                <a:latin typeface="Arial" panose="020B0604020202020204" pitchFamily="34" charset="0"/>
              </a:rPr>
              <a:t>Y8 </a:t>
            </a:r>
            <a:r>
              <a:rPr lang="en-GB" altLang="en-US" sz="1400" b="1" dirty="0" err="1" smtClean="0">
                <a:solidFill>
                  <a:prstClr val="black"/>
                </a:solidFill>
                <a:latin typeface="Arial" panose="020B0604020202020204" pitchFamily="34" charset="0"/>
              </a:rPr>
              <a:t>Objetivos</a:t>
            </a:r>
            <a:endParaRPr lang="en-GB" altLang="en-US" sz="1400" b="1" dirty="0">
              <a:solidFill>
                <a:prstClr val="black"/>
              </a:solidFill>
              <a:latin typeface="Arial" panose="020B0604020202020204" pitchFamily="34" charset="0"/>
            </a:endParaRPr>
          </a:p>
        </p:txBody>
      </p:sp>
      <p:pic>
        <p:nvPicPr>
          <p:cNvPr id="409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879" y="81507"/>
            <a:ext cx="246705" cy="30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p:cNvSpPr txBox="1">
            <a:spLocks noChangeArrowheads="1"/>
          </p:cNvSpPr>
          <p:nvPr/>
        </p:nvSpPr>
        <p:spPr bwMode="auto">
          <a:xfrm>
            <a:off x="3074194" y="52633"/>
            <a:ext cx="2621771" cy="230832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200" b="1" dirty="0">
                <a:solidFill>
                  <a:prstClr val="black"/>
                </a:solidFill>
                <a:latin typeface="Arial" panose="020B0604020202020204" pitchFamily="34" charset="0"/>
              </a:rPr>
              <a:t>2</a:t>
            </a:r>
            <a:r>
              <a:rPr lang="en-GB" altLang="en-US" sz="1200" b="1" dirty="0" smtClean="0">
                <a:solidFill>
                  <a:prstClr val="black"/>
                </a:solidFill>
                <a:latin typeface="Arial" panose="020B0604020202020204" pitchFamily="34" charset="0"/>
              </a:rPr>
              <a:t> Las </a:t>
            </a:r>
            <a:r>
              <a:rPr lang="en-GB" altLang="en-US" sz="1200" b="1" dirty="0" err="1" smtClean="0">
                <a:solidFill>
                  <a:prstClr val="black"/>
                </a:solidFill>
                <a:latin typeface="Arial" panose="020B0604020202020204" pitchFamily="34" charset="0"/>
              </a:rPr>
              <a:t>frases</a:t>
            </a:r>
            <a:r>
              <a:rPr lang="en-GB" altLang="en-US" sz="1200" b="1" dirty="0" smtClean="0">
                <a:solidFill>
                  <a:prstClr val="black"/>
                </a:solidFill>
                <a:latin typeface="Arial" panose="020B0604020202020204" pitchFamily="34" charset="0"/>
              </a:rPr>
              <a:t> no son </a:t>
            </a:r>
            <a:r>
              <a:rPr lang="en-GB" altLang="en-US" sz="1200" b="1" dirty="0" err="1" smtClean="0">
                <a:solidFill>
                  <a:prstClr val="black"/>
                </a:solidFill>
                <a:latin typeface="Arial" panose="020B0604020202020204" pitchFamily="34" charset="0"/>
              </a:rPr>
              <a:t>correctas</a:t>
            </a:r>
            <a:r>
              <a:rPr lang="en-GB" altLang="en-US" sz="1200" b="1" dirty="0" smtClean="0">
                <a:solidFill>
                  <a:prstClr val="black"/>
                </a:solidFill>
                <a:latin typeface="Arial" panose="020B0604020202020204" pitchFamily="34" charset="0"/>
              </a:rPr>
              <a:t> ¡(el </a:t>
            </a:r>
            <a:r>
              <a:rPr lang="en-GB" altLang="en-US" sz="1200" b="1" dirty="0" err="1" smtClean="0">
                <a:solidFill>
                  <a:prstClr val="black"/>
                </a:solidFill>
                <a:latin typeface="Arial" panose="020B0604020202020204" pitchFamily="34" charset="0"/>
              </a:rPr>
              <a:t>adjectivo</a:t>
            </a:r>
            <a:r>
              <a:rPr lang="en-GB" altLang="en-US" sz="1200" b="1" dirty="0" smtClean="0">
                <a:solidFill>
                  <a:prstClr val="black"/>
                </a:solidFill>
                <a:latin typeface="Arial" panose="020B0604020202020204" pitchFamily="34" charset="0"/>
              </a:rPr>
              <a:t> no </a:t>
            </a:r>
            <a:r>
              <a:rPr lang="en-GB" altLang="en-US" sz="1200" b="1" dirty="0" err="1" smtClean="0">
                <a:solidFill>
                  <a:prstClr val="black"/>
                </a:solidFill>
                <a:latin typeface="Arial" panose="020B0604020202020204" pitchFamily="34" charset="0"/>
              </a:rPr>
              <a:t>concuerda</a:t>
            </a:r>
            <a:r>
              <a:rPr lang="en-GB" altLang="en-US" sz="1200" b="1" dirty="0" smtClean="0">
                <a:solidFill>
                  <a:prstClr val="black"/>
                </a:solidFill>
                <a:latin typeface="Arial" panose="020B0604020202020204" pitchFamily="34" charset="0"/>
              </a:rPr>
              <a:t>!), Escribe la forma </a:t>
            </a:r>
            <a:r>
              <a:rPr lang="en-GB" altLang="en-US" sz="1200" b="1" dirty="0" err="1" smtClean="0">
                <a:solidFill>
                  <a:prstClr val="black"/>
                </a:solidFill>
                <a:latin typeface="Arial" panose="020B0604020202020204" pitchFamily="34" charset="0"/>
              </a:rPr>
              <a:t>correcta</a:t>
            </a:r>
            <a:r>
              <a:rPr lang="en-GB" altLang="en-US" sz="1200" b="1" dirty="0" smtClean="0">
                <a:solidFill>
                  <a:prstClr val="black"/>
                </a:solidFill>
                <a:latin typeface="Arial" panose="020B0604020202020204" pitchFamily="34" charset="0"/>
              </a:rPr>
              <a:t> del </a:t>
            </a:r>
            <a:r>
              <a:rPr lang="en-GB" altLang="en-US" sz="1200" b="1" dirty="0" err="1" smtClean="0">
                <a:solidFill>
                  <a:prstClr val="black"/>
                </a:solidFill>
                <a:latin typeface="Arial" panose="020B0604020202020204" pitchFamily="34" charset="0"/>
              </a:rPr>
              <a:t>adjetivo</a:t>
            </a:r>
            <a:r>
              <a:rPr lang="en-GB" altLang="en-US" sz="1200" b="1" dirty="0" smtClean="0">
                <a:solidFill>
                  <a:prstClr val="black"/>
                </a:solidFill>
                <a:latin typeface="Arial" panose="020B0604020202020204" pitchFamily="34" charset="0"/>
              </a:rPr>
              <a:t>.</a:t>
            </a:r>
          </a:p>
          <a:p>
            <a:r>
              <a:rPr lang="en-GB" altLang="en-US" sz="1200" b="1" dirty="0" smtClean="0">
                <a:solidFill>
                  <a:prstClr val="black"/>
                </a:solidFill>
                <a:latin typeface="Arial" panose="020B0604020202020204" pitchFamily="34" charset="0"/>
              </a:rPr>
              <a:t> </a:t>
            </a:r>
          </a:p>
          <a:p>
            <a:pPr marL="228600" indent="-228600">
              <a:buFontTx/>
              <a:buAutoNum type="arabicPlain"/>
            </a:pPr>
            <a:r>
              <a:rPr lang="en-GB" altLang="en-US" sz="1200" dirty="0" err="1" smtClean="0">
                <a:solidFill>
                  <a:prstClr val="black"/>
                </a:solidFill>
                <a:latin typeface="Arial" panose="020B0604020202020204" pitchFamily="34" charset="0"/>
              </a:rPr>
              <a:t>Llevo</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unos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pantalones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azul</a:t>
            </a:r>
            <a:endParaRPr lang="en-GB" altLang="en-US" sz="1200" dirty="0">
              <a:solidFill>
                <a:prstClr val="black"/>
              </a:solidFill>
              <a:latin typeface="Arial" panose="020B0604020202020204" pitchFamily="34" charset="0"/>
            </a:endParaRPr>
          </a:p>
          <a:p>
            <a:pPr marL="228600" indent="-228600">
              <a:buFontTx/>
              <a:buAutoNum type="arabicPlain"/>
            </a:pPr>
            <a:r>
              <a:rPr lang="en-GB" altLang="en-US" sz="1200" dirty="0" smtClean="0">
                <a:solidFill>
                  <a:prstClr val="black"/>
                </a:solidFill>
                <a:latin typeface="Arial" panose="020B0604020202020204" pitchFamily="34" charset="0"/>
              </a:rPr>
              <a:t>Laura </a:t>
            </a:r>
            <a:r>
              <a:rPr lang="en-GB" altLang="en-US" sz="1200" dirty="0" err="1" smtClean="0">
                <a:solidFill>
                  <a:prstClr val="black"/>
                </a:solidFill>
                <a:latin typeface="Arial" panose="020B0604020202020204" pitchFamily="34" charset="0"/>
              </a:rPr>
              <a:t>lleva</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una</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camiseta</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negros</a:t>
            </a:r>
            <a:endParaRPr lang="en-GB" altLang="en-US" sz="1200" dirty="0" smtClean="0">
              <a:solidFill>
                <a:prstClr val="black"/>
              </a:solidFill>
              <a:latin typeface="Arial" panose="020B0604020202020204" pitchFamily="34" charset="0"/>
            </a:endParaRPr>
          </a:p>
          <a:p>
            <a:pPr marL="228600" indent="-228600">
              <a:buFontTx/>
              <a:buAutoNum type="arabicPlain"/>
            </a:pPr>
            <a:r>
              <a:rPr lang="en-GB" altLang="en-US" sz="1200" dirty="0" err="1" smtClean="0">
                <a:solidFill>
                  <a:prstClr val="black"/>
                </a:solidFill>
                <a:latin typeface="Arial" panose="020B0604020202020204" pitchFamily="34" charset="0"/>
              </a:rPr>
              <a:t>Voy</a:t>
            </a:r>
            <a:r>
              <a:rPr lang="en-GB" altLang="en-US" sz="1200" dirty="0" smtClean="0">
                <a:solidFill>
                  <a:prstClr val="black"/>
                </a:solidFill>
                <a:latin typeface="Arial" panose="020B0604020202020204" pitchFamily="34" charset="0"/>
              </a:rPr>
              <a:t> a </a:t>
            </a:r>
            <a:r>
              <a:rPr lang="en-GB" altLang="en-US" sz="1200" dirty="0" err="1" smtClean="0">
                <a:solidFill>
                  <a:prstClr val="black"/>
                </a:solidFill>
                <a:latin typeface="Arial" panose="020B0604020202020204" pitchFamily="34" charset="0"/>
              </a:rPr>
              <a:t>llevar</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unas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zapatillas</a:t>
            </a:r>
            <a:r>
              <a:rPr lang="en-GB" altLang="en-US" sz="1200" dirty="0" smtClean="0">
                <a:solidFill>
                  <a:prstClr val="black"/>
                </a:solidFill>
                <a:latin typeface="Arial" panose="020B0604020202020204" pitchFamily="34" charset="0"/>
              </a:rPr>
              <a:t> de </a:t>
            </a:r>
            <a:r>
              <a:rPr lang="en-GB" altLang="en-US" sz="1200" dirty="0" err="1" smtClean="0">
                <a:solidFill>
                  <a:prstClr val="black"/>
                </a:solidFill>
                <a:latin typeface="Arial" panose="020B0604020202020204" pitchFamily="34" charset="0"/>
              </a:rPr>
              <a:t>deporte</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azul</a:t>
            </a:r>
            <a:endParaRPr lang="en-GB" altLang="en-US" sz="1200" dirty="0" smtClean="0">
              <a:solidFill>
                <a:prstClr val="black"/>
              </a:solidFill>
              <a:latin typeface="Arial" panose="020B0604020202020204" pitchFamily="34" charset="0"/>
            </a:endParaRPr>
          </a:p>
          <a:p>
            <a:pPr marL="228600" indent="-228600">
              <a:buFontTx/>
              <a:buAutoNum type="arabicPlain"/>
            </a:pPr>
            <a:r>
              <a:rPr lang="en-GB" altLang="en-US" sz="1200" dirty="0" smtClean="0">
                <a:solidFill>
                  <a:prstClr val="black"/>
                </a:solidFill>
                <a:latin typeface="Arial" panose="020B0604020202020204" pitchFamily="34" charset="0"/>
              </a:rPr>
              <a:t>José </a:t>
            </a:r>
            <a:r>
              <a:rPr lang="en-GB" altLang="en-US" sz="1200" dirty="0" err="1" smtClean="0">
                <a:solidFill>
                  <a:prstClr val="black"/>
                </a:solidFill>
                <a:latin typeface="Arial" panose="020B0604020202020204" pitchFamily="34" charset="0"/>
              </a:rPr>
              <a:t>lleva</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unos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zapatos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marrón</a:t>
            </a:r>
            <a:r>
              <a:rPr lang="en-GB" altLang="en-US" sz="1200" dirty="0" smtClean="0">
                <a:solidFill>
                  <a:prstClr val="black"/>
                </a:solidFill>
                <a:latin typeface="Arial" panose="020B0604020202020204" pitchFamily="34" charset="0"/>
              </a:rPr>
              <a:t> </a:t>
            </a:r>
          </a:p>
          <a:p>
            <a:pPr marL="228600" indent="-228600">
              <a:buFontTx/>
              <a:buAutoNum type="arabicPlain"/>
            </a:pPr>
            <a:r>
              <a:rPr lang="en-GB" altLang="en-US" sz="1200" dirty="0" smtClean="0">
                <a:solidFill>
                  <a:prstClr val="black"/>
                </a:solidFill>
                <a:latin typeface="Arial" panose="020B0604020202020204" pitchFamily="34" charset="0"/>
              </a:rPr>
              <a:t>Lorena </a:t>
            </a:r>
            <a:r>
              <a:rPr lang="en-GB" altLang="en-US" sz="1200" dirty="0" err="1" smtClean="0">
                <a:solidFill>
                  <a:prstClr val="black"/>
                </a:solidFill>
                <a:latin typeface="Arial" panose="020B0604020202020204" pitchFamily="34" charset="0"/>
              </a:rPr>
              <a:t>va</a:t>
            </a:r>
            <a:r>
              <a:rPr lang="en-GB" altLang="en-US" sz="1200" dirty="0" smtClean="0">
                <a:solidFill>
                  <a:prstClr val="black"/>
                </a:solidFill>
                <a:latin typeface="Arial" panose="020B0604020202020204" pitchFamily="34" charset="0"/>
              </a:rPr>
              <a:t> a </a:t>
            </a:r>
            <a:r>
              <a:rPr lang="en-GB" altLang="en-US" sz="1200" dirty="0" err="1" smtClean="0">
                <a:solidFill>
                  <a:prstClr val="black"/>
                </a:solidFill>
                <a:latin typeface="Arial" panose="020B0604020202020204" pitchFamily="34" charset="0"/>
              </a:rPr>
              <a:t>llevar</a:t>
            </a:r>
            <a:r>
              <a:rPr lang="en-GB" altLang="en-US" sz="1200" dirty="0" smtClean="0">
                <a:solidFill>
                  <a:prstClr val="black"/>
                </a:solidFill>
                <a:latin typeface="Arial" panose="020B0604020202020204" pitchFamily="34" charset="0"/>
              </a:rPr>
              <a:t> un sombrero </a:t>
            </a:r>
            <a:r>
              <a:rPr lang="en-GB" altLang="en-US" sz="1200" dirty="0" err="1" smtClean="0">
                <a:solidFill>
                  <a:prstClr val="black"/>
                </a:solidFill>
                <a:latin typeface="Arial" panose="020B0604020202020204" pitchFamily="34" charset="0"/>
              </a:rPr>
              <a:t>amarilla</a:t>
            </a:r>
            <a:endParaRPr lang="en-GB" altLang="en-US" sz="1200" dirty="0" smtClean="0">
              <a:solidFill>
                <a:prstClr val="black"/>
              </a:solidFill>
              <a:latin typeface="Arial" panose="020B0604020202020204" pitchFamily="34" charset="0"/>
            </a:endParaRPr>
          </a:p>
        </p:txBody>
      </p:sp>
      <p:sp>
        <p:nvSpPr>
          <p:cNvPr id="7" name="Rounded Rectangle 6"/>
          <p:cNvSpPr/>
          <p:nvPr/>
        </p:nvSpPr>
        <p:spPr>
          <a:xfrm>
            <a:off x="5774037" y="72561"/>
            <a:ext cx="2173386" cy="12261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124" name="TextBox 8"/>
          <p:cNvSpPr txBox="1">
            <a:spLocks noChangeArrowheads="1"/>
          </p:cNvSpPr>
          <p:nvPr/>
        </p:nvSpPr>
        <p:spPr bwMode="auto">
          <a:xfrm>
            <a:off x="29879" y="2539612"/>
            <a:ext cx="3086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000" b="1" dirty="0" smtClean="0">
                <a:solidFill>
                  <a:prstClr val="black"/>
                </a:solidFill>
                <a:latin typeface="Arial" panose="020B0604020202020204" pitchFamily="34" charset="0"/>
              </a:rPr>
              <a:t>4. </a:t>
            </a:r>
            <a:r>
              <a:rPr lang="en-GB" altLang="en-US" sz="1000" b="1" dirty="0" err="1" smtClean="0">
                <a:solidFill>
                  <a:prstClr val="black"/>
                </a:solidFill>
                <a:latin typeface="Arial" panose="020B0604020202020204" pitchFamily="34" charset="0"/>
              </a:rPr>
              <a:t>Completa</a:t>
            </a:r>
            <a:r>
              <a:rPr lang="en-GB" altLang="en-US" sz="1000" b="1" dirty="0" smtClean="0">
                <a:solidFill>
                  <a:prstClr val="black"/>
                </a:solidFill>
                <a:latin typeface="Arial" panose="020B0604020202020204" pitchFamily="34" charset="0"/>
              </a:rPr>
              <a:t> las </a:t>
            </a:r>
            <a:r>
              <a:rPr lang="en-GB" altLang="en-US" sz="1000" b="1" dirty="0" err="1" smtClean="0">
                <a:solidFill>
                  <a:prstClr val="black"/>
                </a:solidFill>
                <a:latin typeface="Arial" panose="020B0604020202020204" pitchFamily="34" charset="0"/>
              </a:rPr>
              <a:t>frases</a:t>
            </a:r>
            <a:r>
              <a:rPr lang="en-GB" altLang="en-US" sz="1000" b="1" dirty="0" smtClean="0">
                <a:solidFill>
                  <a:prstClr val="black"/>
                </a:solidFill>
                <a:latin typeface="Arial" panose="020B0604020202020204" pitchFamily="34" charset="0"/>
              </a:rPr>
              <a:t> con el </a:t>
            </a:r>
            <a:r>
              <a:rPr lang="en-GB" altLang="en-US" sz="1000" b="1" dirty="0" err="1" smtClean="0">
                <a:solidFill>
                  <a:prstClr val="black"/>
                </a:solidFill>
                <a:latin typeface="Arial" panose="020B0604020202020204" pitchFamily="34" charset="0"/>
              </a:rPr>
              <a:t>artículo</a:t>
            </a:r>
            <a:r>
              <a:rPr lang="en-GB" altLang="en-US" sz="1000" b="1" dirty="0" smtClean="0">
                <a:solidFill>
                  <a:prstClr val="black"/>
                </a:solidFill>
                <a:latin typeface="Arial" panose="020B0604020202020204" pitchFamily="34" charset="0"/>
              </a:rPr>
              <a:t> </a:t>
            </a:r>
            <a:r>
              <a:rPr lang="en-GB" altLang="en-US" sz="1000" b="1" dirty="0" err="1" smtClean="0">
                <a:solidFill>
                  <a:prstClr val="black"/>
                </a:solidFill>
                <a:latin typeface="Arial" panose="020B0604020202020204" pitchFamily="34" charset="0"/>
              </a:rPr>
              <a:t>demostrativo</a:t>
            </a:r>
            <a:r>
              <a:rPr lang="en-GB" altLang="en-US" sz="1000" b="1" dirty="0" smtClean="0">
                <a:solidFill>
                  <a:prstClr val="black"/>
                </a:solidFill>
                <a:latin typeface="Arial" panose="020B0604020202020204" pitchFamily="34" charset="0"/>
              </a:rPr>
              <a:t> </a:t>
            </a:r>
            <a:r>
              <a:rPr lang="en-GB" altLang="en-US" sz="1000" b="1" dirty="0" err="1" smtClean="0">
                <a:solidFill>
                  <a:prstClr val="black"/>
                </a:solidFill>
                <a:latin typeface="Arial" panose="020B0604020202020204" pitchFamily="34" charset="0"/>
              </a:rPr>
              <a:t>adecuado</a:t>
            </a:r>
            <a:r>
              <a:rPr lang="en-GB" altLang="en-US" sz="1000" b="1" dirty="0">
                <a:solidFill>
                  <a:prstClr val="black"/>
                </a:solidFill>
                <a:latin typeface="Arial" panose="020B0604020202020204" pitchFamily="34" charset="0"/>
              </a:rPr>
              <a:t> </a:t>
            </a:r>
            <a:r>
              <a:rPr lang="en-GB" altLang="en-US" sz="1000" b="1" dirty="0" smtClean="0">
                <a:solidFill>
                  <a:prstClr val="black"/>
                </a:solidFill>
                <a:latin typeface="Arial" panose="020B0604020202020204" pitchFamily="34" charset="0"/>
              </a:rPr>
              <a:t>(</a:t>
            </a:r>
            <a:r>
              <a:rPr lang="en-GB" altLang="en-US" sz="1000" b="1" dirty="0" err="1" smtClean="0">
                <a:solidFill>
                  <a:prstClr val="black"/>
                </a:solidFill>
                <a:latin typeface="Arial" panose="020B0604020202020204" pitchFamily="34" charset="0"/>
              </a:rPr>
              <a:t>este</a:t>
            </a:r>
            <a:r>
              <a:rPr lang="en-GB" altLang="en-US" sz="1000" b="1" dirty="0" smtClean="0">
                <a:solidFill>
                  <a:prstClr val="black"/>
                </a:solidFill>
                <a:latin typeface="Arial" panose="020B0604020202020204" pitchFamily="34" charset="0"/>
              </a:rPr>
              <a:t>, </a:t>
            </a:r>
            <a:r>
              <a:rPr lang="en-GB" altLang="en-US" sz="1000" b="1" dirty="0" err="1" smtClean="0">
                <a:solidFill>
                  <a:prstClr val="black"/>
                </a:solidFill>
                <a:latin typeface="Arial" panose="020B0604020202020204" pitchFamily="34" charset="0"/>
              </a:rPr>
              <a:t>esta</a:t>
            </a:r>
            <a:r>
              <a:rPr lang="en-GB" altLang="en-US" sz="1000" b="1" dirty="0" smtClean="0">
                <a:solidFill>
                  <a:prstClr val="black"/>
                </a:solidFill>
                <a:latin typeface="Arial" panose="020B0604020202020204" pitchFamily="34" charset="0"/>
              </a:rPr>
              <a:t>, </a:t>
            </a:r>
            <a:r>
              <a:rPr lang="en-GB" altLang="en-US" sz="1000" b="1" dirty="0" err="1" smtClean="0">
                <a:solidFill>
                  <a:prstClr val="black"/>
                </a:solidFill>
                <a:latin typeface="Arial" panose="020B0604020202020204" pitchFamily="34" charset="0"/>
              </a:rPr>
              <a:t>estos</a:t>
            </a:r>
            <a:r>
              <a:rPr lang="en-GB" altLang="en-US" sz="1000" b="1" dirty="0" smtClean="0">
                <a:solidFill>
                  <a:prstClr val="black"/>
                </a:solidFill>
                <a:latin typeface="Arial" panose="020B0604020202020204" pitchFamily="34" charset="0"/>
              </a:rPr>
              <a:t>, </a:t>
            </a:r>
            <a:r>
              <a:rPr lang="en-GB" altLang="en-US" sz="1000" b="1" dirty="0" err="1" smtClean="0">
                <a:solidFill>
                  <a:prstClr val="black"/>
                </a:solidFill>
                <a:latin typeface="Arial" panose="020B0604020202020204" pitchFamily="34" charset="0"/>
              </a:rPr>
              <a:t>estas</a:t>
            </a:r>
            <a:r>
              <a:rPr lang="en-GB" altLang="en-US" sz="1000" b="1" dirty="0" smtClean="0">
                <a:solidFill>
                  <a:prstClr val="black"/>
                </a:solidFill>
                <a:latin typeface="Arial" panose="020B0604020202020204" pitchFamily="34" charset="0"/>
              </a:rPr>
              <a:t>):</a:t>
            </a:r>
          </a:p>
          <a:p>
            <a:endParaRPr lang="en-GB" altLang="en-US" sz="1000" b="1" dirty="0">
              <a:solidFill>
                <a:prstClr val="black"/>
              </a:solidFill>
              <a:latin typeface="Arial" panose="020B0604020202020204" pitchFamily="34" charset="0"/>
            </a:endParaRPr>
          </a:p>
          <a:p>
            <a:pPr marL="228600" indent="-228600">
              <a:buFontTx/>
              <a:buAutoNum type="alphaLcParenR"/>
            </a:pPr>
            <a:r>
              <a:rPr lang="en-GB" sz="1000" dirty="0" err="1" smtClean="0">
                <a:solidFill>
                  <a:prstClr val="black"/>
                </a:solidFill>
              </a:rPr>
              <a:t>Voy</a:t>
            </a:r>
            <a:r>
              <a:rPr lang="en-GB" sz="1000" dirty="0" smtClean="0">
                <a:solidFill>
                  <a:prstClr val="black"/>
                </a:solidFill>
              </a:rPr>
              <a:t> </a:t>
            </a:r>
            <a:r>
              <a:rPr lang="en-GB" sz="1000" dirty="0">
                <a:solidFill>
                  <a:prstClr val="black"/>
                </a:solidFill>
              </a:rPr>
              <a:t>a </a:t>
            </a:r>
            <a:r>
              <a:rPr lang="en-GB" sz="1000" dirty="0" err="1">
                <a:solidFill>
                  <a:prstClr val="black"/>
                </a:solidFill>
              </a:rPr>
              <a:t>llevar</a:t>
            </a:r>
            <a:r>
              <a:rPr lang="en-GB" sz="1000" dirty="0">
                <a:solidFill>
                  <a:prstClr val="black"/>
                </a:solidFill>
              </a:rPr>
              <a:t> ______ </a:t>
            </a:r>
            <a:r>
              <a:rPr lang="en-GB" sz="1000" dirty="0" smtClean="0">
                <a:solidFill>
                  <a:prstClr val="black"/>
                </a:solidFill>
              </a:rPr>
              <a:t>sombrero negro </a:t>
            </a:r>
            <a:r>
              <a:rPr lang="en-GB" sz="1000" dirty="0">
                <a:solidFill>
                  <a:prstClr val="black"/>
                </a:solidFill>
              </a:rPr>
              <a:t>con _____ </a:t>
            </a:r>
            <a:r>
              <a:rPr lang="en-GB" sz="1000" dirty="0" err="1">
                <a:solidFill>
                  <a:prstClr val="black"/>
                </a:solidFill>
              </a:rPr>
              <a:t>falda</a:t>
            </a:r>
            <a:r>
              <a:rPr lang="en-GB" sz="1000" dirty="0">
                <a:solidFill>
                  <a:prstClr val="black"/>
                </a:solidFill>
              </a:rPr>
              <a:t> </a:t>
            </a:r>
            <a:r>
              <a:rPr lang="en-GB" sz="1000" dirty="0" err="1">
                <a:solidFill>
                  <a:prstClr val="black"/>
                </a:solidFill>
              </a:rPr>
              <a:t>naranja</a:t>
            </a:r>
            <a:r>
              <a:rPr lang="en-GB" sz="1000" dirty="0">
                <a:solidFill>
                  <a:prstClr val="black"/>
                </a:solidFill>
              </a:rPr>
              <a:t> y ______ </a:t>
            </a:r>
            <a:r>
              <a:rPr lang="en-GB" sz="1000" dirty="0" err="1">
                <a:solidFill>
                  <a:prstClr val="black"/>
                </a:solidFill>
              </a:rPr>
              <a:t>botas</a:t>
            </a:r>
            <a:r>
              <a:rPr lang="en-GB" sz="1000" dirty="0">
                <a:solidFill>
                  <a:prstClr val="black"/>
                </a:solidFill>
              </a:rPr>
              <a:t> </a:t>
            </a:r>
            <a:r>
              <a:rPr lang="en-GB" sz="1000" dirty="0" err="1">
                <a:solidFill>
                  <a:prstClr val="black"/>
                </a:solidFill>
              </a:rPr>
              <a:t>negras</a:t>
            </a:r>
            <a:r>
              <a:rPr lang="en-GB" sz="1000" dirty="0" smtClean="0">
                <a:solidFill>
                  <a:prstClr val="black"/>
                </a:solidFill>
              </a:rPr>
              <a:t>.¿</a:t>
            </a:r>
            <a:r>
              <a:rPr lang="en-GB" sz="1000" dirty="0">
                <a:solidFill>
                  <a:prstClr val="black"/>
                </a:solidFill>
              </a:rPr>
              <a:t>Y </a:t>
            </a:r>
            <a:r>
              <a:rPr lang="en-GB" sz="1000" dirty="0" err="1">
                <a:solidFill>
                  <a:prstClr val="black"/>
                </a:solidFill>
              </a:rPr>
              <a:t>tú</a:t>
            </a:r>
            <a:r>
              <a:rPr lang="en-GB" sz="1000" dirty="0">
                <a:solidFill>
                  <a:prstClr val="black"/>
                </a:solidFill>
              </a:rPr>
              <a:t>, </a:t>
            </a:r>
            <a:r>
              <a:rPr lang="en-GB" sz="1000" dirty="0" err="1">
                <a:solidFill>
                  <a:prstClr val="black"/>
                </a:solidFill>
              </a:rPr>
              <a:t>Maite</a:t>
            </a:r>
            <a:r>
              <a:rPr lang="en-GB" sz="1000" dirty="0" smtClean="0">
                <a:solidFill>
                  <a:prstClr val="black"/>
                </a:solidFill>
              </a:rPr>
              <a:t>?</a:t>
            </a:r>
          </a:p>
          <a:p>
            <a:r>
              <a:rPr lang="en-GB" sz="1000" dirty="0" smtClean="0">
                <a:solidFill>
                  <a:prstClr val="black"/>
                </a:solidFill>
              </a:rPr>
              <a:t>b) </a:t>
            </a:r>
            <a:r>
              <a:rPr lang="en-GB" sz="1000" dirty="0" err="1" smtClean="0">
                <a:solidFill>
                  <a:prstClr val="black"/>
                </a:solidFill>
              </a:rPr>
              <a:t>Voy</a:t>
            </a:r>
            <a:r>
              <a:rPr lang="en-GB" sz="1000" dirty="0" smtClean="0">
                <a:solidFill>
                  <a:prstClr val="black"/>
                </a:solidFill>
              </a:rPr>
              <a:t> </a:t>
            </a:r>
            <a:r>
              <a:rPr lang="en-GB" sz="1000" dirty="0">
                <a:solidFill>
                  <a:prstClr val="black"/>
                </a:solidFill>
              </a:rPr>
              <a:t>a </a:t>
            </a:r>
            <a:r>
              <a:rPr lang="en-GB" sz="1000" dirty="0" err="1">
                <a:solidFill>
                  <a:prstClr val="black"/>
                </a:solidFill>
              </a:rPr>
              <a:t>llevar</a:t>
            </a:r>
            <a:r>
              <a:rPr lang="en-GB" sz="1000" dirty="0">
                <a:solidFill>
                  <a:prstClr val="black"/>
                </a:solidFill>
              </a:rPr>
              <a:t> ______ </a:t>
            </a:r>
            <a:r>
              <a:rPr lang="en-GB" sz="1000" dirty="0" err="1" smtClean="0">
                <a:solidFill>
                  <a:prstClr val="black"/>
                </a:solidFill>
              </a:rPr>
              <a:t>pantalones</a:t>
            </a:r>
            <a:r>
              <a:rPr lang="en-GB" sz="1000" dirty="0" smtClean="0">
                <a:solidFill>
                  <a:prstClr val="black"/>
                </a:solidFill>
              </a:rPr>
              <a:t> </a:t>
            </a:r>
            <a:r>
              <a:rPr lang="en-GB" sz="1000" dirty="0" err="1" smtClean="0">
                <a:solidFill>
                  <a:prstClr val="black"/>
                </a:solidFill>
              </a:rPr>
              <a:t>rojos</a:t>
            </a:r>
            <a:r>
              <a:rPr lang="en-GB" sz="1000" dirty="0" smtClean="0">
                <a:solidFill>
                  <a:prstClr val="black"/>
                </a:solidFill>
              </a:rPr>
              <a:t> con </a:t>
            </a:r>
            <a:r>
              <a:rPr lang="en-GB" sz="1000" dirty="0">
                <a:solidFill>
                  <a:prstClr val="black"/>
                </a:solidFill>
              </a:rPr>
              <a:t>_______ </a:t>
            </a:r>
            <a:r>
              <a:rPr lang="en-GB" sz="1000" dirty="0" err="1" smtClean="0">
                <a:solidFill>
                  <a:prstClr val="black"/>
                </a:solidFill>
              </a:rPr>
              <a:t>camiseta</a:t>
            </a:r>
            <a:r>
              <a:rPr lang="en-GB" sz="1000" dirty="0" smtClean="0">
                <a:solidFill>
                  <a:prstClr val="black"/>
                </a:solidFill>
              </a:rPr>
              <a:t> </a:t>
            </a:r>
            <a:r>
              <a:rPr lang="en-GB" sz="1000" dirty="0" err="1" smtClean="0">
                <a:solidFill>
                  <a:prstClr val="black"/>
                </a:solidFill>
              </a:rPr>
              <a:t>blanca</a:t>
            </a:r>
            <a:r>
              <a:rPr lang="en-GB" sz="1000" dirty="0" smtClean="0">
                <a:solidFill>
                  <a:prstClr val="black"/>
                </a:solidFill>
              </a:rPr>
              <a:t> </a:t>
            </a:r>
            <a:r>
              <a:rPr lang="en-GB" sz="1000" dirty="0">
                <a:solidFill>
                  <a:prstClr val="black"/>
                </a:solidFill>
              </a:rPr>
              <a:t>y ______ </a:t>
            </a:r>
            <a:r>
              <a:rPr lang="en-GB" sz="1000" dirty="0" err="1">
                <a:solidFill>
                  <a:prstClr val="black"/>
                </a:solidFill>
              </a:rPr>
              <a:t>sudadera</a:t>
            </a:r>
            <a:r>
              <a:rPr lang="en-GB" sz="1000" dirty="0">
                <a:solidFill>
                  <a:prstClr val="black"/>
                </a:solidFill>
              </a:rPr>
              <a:t> </a:t>
            </a:r>
            <a:r>
              <a:rPr lang="en-GB" sz="1000" dirty="0" err="1" smtClean="0">
                <a:solidFill>
                  <a:prstClr val="black"/>
                </a:solidFill>
              </a:rPr>
              <a:t>azul</a:t>
            </a:r>
            <a:r>
              <a:rPr lang="en-GB" sz="1000" dirty="0" smtClean="0">
                <a:solidFill>
                  <a:prstClr val="black"/>
                </a:solidFill>
              </a:rPr>
              <a:t>. </a:t>
            </a:r>
            <a:endParaRPr lang="en-GB" altLang="en-US" sz="1000" dirty="0">
              <a:solidFill>
                <a:prstClr val="black"/>
              </a:solidFill>
              <a:latin typeface="Arial" panose="020B0604020202020204" pitchFamily="34" charset="0"/>
            </a:endParaRPr>
          </a:p>
        </p:txBody>
      </p:sp>
      <p:sp>
        <p:nvSpPr>
          <p:cNvPr id="4165" name="TextBox 11"/>
          <p:cNvSpPr txBox="1">
            <a:spLocks noChangeArrowheads="1"/>
          </p:cNvSpPr>
          <p:nvPr/>
        </p:nvSpPr>
        <p:spPr bwMode="auto">
          <a:xfrm>
            <a:off x="3032140" y="2361471"/>
            <a:ext cx="2663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200" b="1" dirty="0" smtClean="0">
                <a:solidFill>
                  <a:prstClr val="black"/>
                </a:solidFill>
                <a:latin typeface="Arial" panose="020B0604020202020204" pitchFamily="34" charset="0"/>
              </a:rPr>
              <a:t>5. </a:t>
            </a:r>
            <a:r>
              <a:rPr lang="en-GB" altLang="en-US" sz="1200" b="1" dirty="0" err="1" smtClean="0">
                <a:solidFill>
                  <a:prstClr val="black"/>
                </a:solidFill>
                <a:latin typeface="Arial" panose="020B0604020202020204" pitchFamily="34" charset="0"/>
              </a:rPr>
              <a:t>Completa</a:t>
            </a:r>
            <a:r>
              <a:rPr lang="en-GB" altLang="en-US" sz="1200" b="1" dirty="0" smtClean="0">
                <a:solidFill>
                  <a:prstClr val="black"/>
                </a:solidFill>
                <a:latin typeface="Arial" panose="020B0604020202020204" pitchFamily="34" charset="0"/>
              </a:rPr>
              <a:t> la </a:t>
            </a:r>
            <a:r>
              <a:rPr lang="en-GB" altLang="en-US" sz="1200" b="1" dirty="0" err="1" smtClean="0">
                <a:solidFill>
                  <a:prstClr val="black"/>
                </a:solidFill>
                <a:latin typeface="Arial" panose="020B0604020202020204" pitchFamily="34" charset="0"/>
              </a:rPr>
              <a:t>tabla</a:t>
            </a:r>
            <a:r>
              <a:rPr lang="en-GB" altLang="en-US" sz="1200" b="1" dirty="0" smtClean="0">
                <a:solidFill>
                  <a:prstClr val="black"/>
                </a:solidFill>
                <a:latin typeface="Arial" panose="020B0604020202020204" pitchFamily="34" charset="0"/>
              </a:rPr>
              <a:t> con la forma </a:t>
            </a:r>
            <a:r>
              <a:rPr lang="en-GB" altLang="en-US" sz="1200" b="1" dirty="0" err="1" smtClean="0">
                <a:solidFill>
                  <a:prstClr val="black"/>
                </a:solidFill>
                <a:latin typeface="Arial" panose="020B0604020202020204" pitchFamily="34" charset="0"/>
              </a:rPr>
              <a:t>correcta</a:t>
            </a:r>
            <a:r>
              <a:rPr lang="en-GB" altLang="en-US" sz="1200" b="1" dirty="0" smtClean="0">
                <a:solidFill>
                  <a:prstClr val="black"/>
                </a:solidFill>
                <a:latin typeface="Arial" panose="020B0604020202020204" pitchFamily="34" charset="0"/>
              </a:rPr>
              <a:t> del </a:t>
            </a:r>
            <a:r>
              <a:rPr lang="en-GB" altLang="en-US" sz="1200" b="1" dirty="0" err="1" smtClean="0">
                <a:solidFill>
                  <a:prstClr val="black"/>
                </a:solidFill>
                <a:latin typeface="Arial" panose="020B0604020202020204" pitchFamily="34" charset="0"/>
              </a:rPr>
              <a:t>verbo</a:t>
            </a:r>
            <a:r>
              <a:rPr lang="en-GB" altLang="en-US" sz="1200" b="1" dirty="0" smtClean="0">
                <a:solidFill>
                  <a:prstClr val="black"/>
                </a:solidFill>
                <a:latin typeface="Arial" panose="020B0604020202020204" pitchFamily="34" charset="0"/>
              </a:rPr>
              <a:t> “</a:t>
            </a:r>
            <a:r>
              <a:rPr lang="en-GB" altLang="en-US" sz="1200" b="1" dirty="0" err="1" smtClean="0">
                <a:solidFill>
                  <a:prstClr val="black"/>
                </a:solidFill>
                <a:latin typeface="Arial" panose="020B0604020202020204" pitchFamily="34" charset="0"/>
              </a:rPr>
              <a:t>llevar</a:t>
            </a:r>
            <a:r>
              <a:rPr lang="en-GB" altLang="en-US" sz="1200" b="1" dirty="0" smtClean="0">
                <a:solidFill>
                  <a:prstClr val="black"/>
                </a:solidFill>
                <a:latin typeface="Arial" panose="020B0604020202020204" pitchFamily="34" charset="0"/>
              </a:rPr>
              <a:t>” </a:t>
            </a:r>
            <a:r>
              <a:rPr lang="en-GB" altLang="en-US" sz="1200" b="1" dirty="0" err="1" smtClean="0">
                <a:solidFill>
                  <a:prstClr val="black"/>
                </a:solidFill>
                <a:latin typeface="Arial" panose="020B0604020202020204" pitchFamily="34" charset="0"/>
              </a:rPr>
              <a:t>en</a:t>
            </a:r>
            <a:r>
              <a:rPr lang="en-GB" altLang="en-US" sz="1200" b="1" dirty="0" smtClean="0">
                <a:solidFill>
                  <a:prstClr val="black"/>
                </a:solidFill>
                <a:latin typeface="Arial" panose="020B0604020202020204" pitchFamily="34" charset="0"/>
              </a:rPr>
              <a:t> el </a:t>
            </a:r>
            <a:r>
              <a:rPr lang="en-GB" altLang="en-US" sz="1200" b="1" dirty="0" err="1" smtClean="0">
                <a:solidFill>
                  <a:prstClr val="black"/>
                </a:solidFill>
                <a:latin typeface="Arial" panose="020B0604020202020204" pitchFamily="34" charset="0"/>
              </a:rPr>
              <a:t>pretérito</a:t>
            </a:r>
            <a:r>
              <a:rPr lang="en-GB" altLang="en-US" sz="1200" b="1" dirty="0" smtClean="0">
                <a:solidFill>
                  <a:prstClr val="black"/>
                </a:solidFill>
                <a:latin typeface="Arial" panose="020B0604020202020204" pitchFamily="34" charset="0"/>
              </a:rPr>
              <a:t>.</a:t>
            </a:r>
            <a:endParaRPr lang="en-GB" altLang="en-US" sz="1200" dirty="0">
              <a:solidFill>
                <a:prstClr val="black"/>
              </a:solidFill>
              <a:latin typeface="Arial" panose="020B0604020202020204" pitchFamily="34" charset="0"/>
            </a:endParaRPr>
          </a:p>
        </p:txBody>
      </p:sp>
      <p:graphicFrame>
        <p:nvGraphicFramePr>
          <p:cNvPr id="13" name="Table 12"/>
          <p:cNvGraphicFramePr>
            <a:graphicFrameLocks noGrp="1"/>
          </p:cNvGraphicFramePr>
          <p:nvPr>
            <p:extLst/>
          </p:nvPr>
        </p:nvGraphicFramePr>
        <p:xfrm>
          <a:off x="3054521" y="3059810"/>
          <a:ext cx="2511392" cy="1462620"/>
        </p:xfrm>
        <a:graphic>
          <a:graphicData uri="http://schemas.openxmlformats.org/drawingml/2006/table">
            <a:tbl>
              <a:tblPr firstRow="1" bandRow="1">
                <a:tableStyleId>{5940675A-B579-460E-94D1-54222C63F5DA}</a:tableStyleId>
              </a:tblPr>
              <a:tblGrid>
                <a:gridCol w="1296796"/>
                <a:gridCol w="1214596"/>
              </a:tblGrid>
              <a:tr h="241516">
                <a:tc>
                  <a:txBody>
                    <a:bodyPr/>
                    <a:lstStyle/>
                    <a:p>
                      <a:r>
                        <a:rPr lang="en-GB" sz="1000" dirty="0" err="1" smtClean="0">
                          <a:latin typeface="Arial" panose="020B0604020202020204" pitchFamily="34" charset="0"/>
                          <a:cs typeface="Arial" panose="020B0604020202020204" pitchFamily="34" charset="0"/>
                        </a:rPr>
                        <a:t>Yo</a:t>
                      </a:r>
                      <a:r>
                        <a:rPr lang="en-GB" sz="1000" baseline="0" dirty="0" smtClean="0">
                          <a:latin typeface="Arial" panose="020B0604020202020204" pitchFamily="34" charset="0"/>
                          <a:cs typeface="Arial" panose="020B0604020202020204" pitchFamily="34" charset="0"/>
                        </a:rPr>
                        <a:t> </a:t>
                      </a:r>
                      <a:r>
                        <a:rPr lang="en-GB" sz="1000" baseline="0" dirty="0" err="1" smtClean="0">
                          <a:latin typeface="Arial" panose="020B0604020202020204" pitchFamily="34" charset="0"/>
                          <a:cs typeface="Arial" panose="020B0604020202020204" pitchFamily="34" charset="0"/>
                        </a:rPr>
                        <a:t>llev</a:t>
                      </a:r>
                      <a:r>
                        <a:rPr lang="en-GB" sz="1000" dirty="0" smtClean="0">
                          <a:latin typeface="Arial" panose="020B0604020202020204" pitchFamily="34" charset="0"/>
                          <a:cs typeface="Arial" panose="020B0604020202020204" pitchFamily="34" charset="0"/>
                        </a:rPr>
                        <a:t>__</a:t>
                      </a:r>
                      <a:endParaRPr lang="en-GB" sz="10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000" i="1" dirty="0" smtClean="0">
                          <a:latin typeface="Arial" panose="020B0604020202020204" pitchFamily="34" charset="0"/>
                          <a:cs typeface="Arial" panose="020B0604020202020204" pitchFamily="34" charset="0"/>
                        </a:rPr>
                        <a:t>I wore</a:t>
                      </a:r>
                      <a:endParaRPr lang="en-GB" sz="1000" i="1" dirty="0">
                        <a:latin typeface="Arial" panose="020B0604020202020204" pitchFamily="34" charset="0"/>
                        <a:cs typeface="Arial" panose="020B0604020202020204" pitchFamily="34" charset="0"/>
                      </a:endParaRPr>
                    </a:p>
                  </a:txBody>
                  <a:tcPr marL="91480" marR="91480" marT="45685" marB="45685" anchor="ctr"/>
                </a:tc>
              </a:tr>
              <a:tr h="241516">
                <a:tc>
                  <a:txBody>
                    <a:bodyPr/>
                    <a:lstStyle/>
                    <a:p>
                      <a:r>
                        <a:rPr lang="en-GB" sz="1000" dirty="0" err="1" smtClean="0">
                          <a:latin typeface="Arial" panose="020B0604020202020204" pitchFamily="34" charset="0"/>
                          <a:cs typeface="Arial" panose="020B0604020202020204" pitchFamily="34" charset="0"/>
                        </a:rPr>
                        <a:t>Tú</a:t>
                      </a:r>
                      <a:r>
                        <a:rPr lang="en-GB" sz="1000" dirty="0" smtClean="0">
                          <a:latin typeface="Arial" panose="020B0604020202020204" pitchFamily="34" charset="0"/>
                          <a:cs typeface="Arial" panose="020B0604020202020204" pitchFamily="34" charset="0"/>
                        </a:rPr>
                        <a:t> </a:t>
                      </a:r>
                      <a:r>
                        <a:rPr lang="en-GB" sz="1000" dirty="0" err="1" smtClean="0">
                          <a:latin typeface="Arial" panose="020B0604020202020204" pitchFamily="34" charset="0"/>
                          <a:cs typeface="Arial" panose="020B0604020202020204" pitchFamily="34" charset="0"/>
                        </a:rPr>
                        <a:t>llev</a:t>
                      </a:r>
                      <a:r>
                        <a:rPr lang="en-GB" sz="1000" dirty="0" smtClean="0">
                          <a:latin typeface="Arial" panose="020B0604020202020204" pitchFamily="34" charset="0"/>
                          <a:cs typeface="Arial" panose="020B0604020202020204" pitchFamily="34" charset="0"/>
                        </a:rPr>
                        <a:t>__</a:t>
                      </a:r>
                      <a:endParaRPr lang="en-GB" sz="10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000" dirty="0" smtClean="0">
                          <a:latin typeface="Arial" panose="020B0604020202020204" pitchFamily="34" charset="0"/>
                          <a:cs typeface="Arial" panose="020B0604020202020204" pitchFamily="34" charset="0"/>
                        </a:rPr>
                        <a:t>You wore</a:t>
                      </a:r>
                      <a:endParaRPr lang="en-GB" sz="1000" dirty="0">
                        <a:latin typeface="Arial" panose="020B0604020202020204" pitchFamily="34" charset="0"/>
                        <a:cs typeface="Arial" panose="020B0604020202020204" pitchFamily="34" charset="0"/>
                      </a:endParaRPr>
                    </a:p>
                  </a:txBody>
                  <a:tcPr marL="91480" marR="91480" marT="45685" marB="45685" anchor="ctr"/>
                </a:tc>
              </a:tr>
              <a:tr h="241516">
                <a:tc>
                  <a:txBody>
                    <a:bodyPr/>
                    <a:lstStyle/>
                    <a:p>
                      <a:r>
                        <a:rPr lang="en-GB" sz="1000" dirty="0" err="1" smtClean="0">
                          <a:latin typeface="Arial" panose="020B0604020202020204" pitchFamily="34" charset="0"/>
                          <a:cs typeface="Arial" panose="020B0604020202020204" pitchFamily="34" charset="0"/>
                        </a:rPr>
                        <a:t>Él</a:t>
                      </a:r>
                      <a:r>
                        <a:rPr lang="en-GB" sz="1000" dirty="0" smtClean="0">
                          <a:latin typeface="Arial" panose="020B0604020202020204" pitchFamily="34" charset="0"/>
                          <a:cs typeface="Arial" panose="020B0604020202020204" pitchFamily="34" charset="0"/>
                        </a:rPr>
                        <a:t>/</a:t>
                      </a:r>
                      <a:r>
                        <a:rPr lang="en-GB" sz="1000" dirty="0" err="1" smtClean="0">
                          <a:latin typeface="Arial" panose="020B0604020202020204" pitchFamily="34" charset="0"/>
                          <a:cs typeface="Arial" panose="020B0604020202020204" pitchFamily="34" charset="0"/>
                        </a:rPr>
                        <a:t>ella</a:t>
                      </a:r>
                      <a:r>
                        <a:rPr lang="en-GB" sz="1000" baseline="0" dirty="0" smtClean="0">
                          <a:latin typeface="Arial" panose="020B0604020202020204" pitchFamily="34" charset="0"/>
                          <a:cs typeface="Arial" panose="020B0604020202020204" pitchFamily="34" charset="0"/>
                        </a:rPr>
                        <a:t> </a:t>
                      </a:r>
                      <a:r>
                        <a:rPr lang="en-GB" sz="1000" baseline="0" dirty="0" err="1" smtClean="0">
                          <a:latin typeface="Arial" panose="020B0604020202020204" pitchFamily="34" charset="0"/>
                          <a:cs typeface="Arial" panose="020B0604020202020204" pitchFamily="34" charset="0"/>
                        </a:rPr>
                        <a:t>llev</a:t>
                      </a:r>
                      <a:r>
                        <a:rPr lang="en-GB" sz="1000" dirty="0" smtClean="0">
                          <a:latin typeface="Arial" panose="020B0604020202020204" pitchFamily="34" charset="0"/>
                          <a:cs typeface="Arial" panose="020B0604020202020204" pitchFamily="34" charset="0"/>
                        </a:rPr>
                        <a:t>__</a:t>
                      </a:r>
                      <a:endParaRPr lang="en-GB" sz="10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000" dirty="0" smtClean="0">
                          <a:latin typeface="Arial" panose="020B0604020202020204" pitchFamily="34" charset="0"/>
                          <a:cs typeface="Arial" panose="020B0604020202020204" pitchFamily="34" charset="0"/>
                        </a:rPr>
                        <a:t>He/she wore</a:t>
                      </a:r>
                      <a:endParaRPr lang="en-GB" sz="1000" dirty="0">
                        <a:latin typeface="Arial" panose="020B0604020202020204" pitchFamily="34" charset="0"/>
                        <a:cs typeface="Arial" panose="020B0604020202020204" pitchFamily="34" charset="0"/>
                      </a:endParaRPr>
                    </a:p>
                  </a:txBody>
                  <a:tcPr marL="91480" marR="91480" marT="45685" marB="45685" anchor="ctr"/>
                </a:tc>
              </a:tr>
              <a:tr h="241516">
                <a:tc>
                  <a:txBody>
                    <a:bodyPr/>
                    <a:lstStyle/>
                    <a:p>
                      <a:r>
                        <a:rPr lang="en-GB" sz="1000" dirty="0" smtClean="0">
                          <a:latin typeface="Arial" panose="020B0604020202020204" pitchFamily="34" charset="0"/>
                          <a:cs typeface="Arial" panose="020B0604020202020204" pitchFamily="34" charset="0"/>
                        </a:rPr>
                        <a:t>Nos. </a:t>
                      </a:r>
                      <a:r>
                        <a:rPr lang="en-GB" sz="1000" baseline="0" dirty="0" err="1" smtClean="0">
                          <a:latin typeface="Arial" panose="020B0604020202020204" pitchFamily="34" charset="0"/>
                          <a:cs typeface="Arial" panose="020B0604020202020204" pitchFamily="34" charset="0"/>
                        </a:rPr>
                        <a:t>llev</a:t>
                      </a:r>
                      <a:r>
                        <a:rPr lang="en-GB" sz="1000" dirty="0" smtClean="0">
                          <a:latin typeface="Arial" panose="020B0604020202020204" pitchFamily="34" charset="0"/>
                          <a:cs typeface="Arial" panose="020B0604020202020204" pitchFamily="34" charset="0"/>
                        </a:rPr>
                        <a:t>___</a:t>
                      </a:r>
                      <a:endParaRPr lang="en-GB" sz="10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000" dirty="0" smtClean="0">
                          <a:latin typeface="Arial" panose="020B0604020202020204" pitchFamily="34" charset="0"/>
                          <a:cs typeface="Arial" panose="020B0604020202020204" pitchFamily="34" charset="0"/>
                        </a:rPr>
                        <a:t>We wore</a:t>
                      </a:r>
                      <a:endParaRPr lang="en-GB" sz="1000" dirty="0">
                        <a:latin typeface="Arial" panose="020B0604020202020204" pitchFamily="34" charset="0"/>
                        <a:cs typeface="Arial" panose="020B0604020202020204" pitchFamily="34" charset="0"/>
                      </a:endParaRPr>
                    </a:p>
                  </a:txBody>
                  <a:tcPr marL="91480" marR="91480" marT="45685" marB="45685" anchor="ctr"/>
                </a:tc>
              </a:tr>
              <a:tr h="241516">
                <a:tc>
                  <a:txBody>
                    <a:bodyPr/>
                    <a:lstStyle/>
                    <a:p>
                      <a:r>
                        <a:rPr lang="en-GB" sz="1000" dirty="0" err="1" smtClean="0">
                          <a:latin typeface="Arial" panose="020B0604020202020204" pitchFamily="34" charset="0"/>
                          <a:cs typeface="Arial" panose="020B0604020202020204" pitchFamily="34" charset="0"/>
                        </a:rPr>
                        <a:t>Vos</a:t>
                      </a:r>
                      <a:r>
                        <a:rPr lang="en-GB" sz="1000" dirty="0" smtClean="0">
                          <a:latin typeface="Arial" panose="020B0604020202020204" pitchFamily="34" charset="0"/>
                          <a:cs typeface="Arial" panose="020B0604020202020204" pitchFamily="34" charset="0"/>
                        </a:rPr>
                        <a:t>. </a:t>
                      </a:r>
                      <a:r>
                        <a:rPr lang="en-GB" sz="1000" dirty="0" err="1" smtClean="0">
                          <a:latin typeface="Arial" panose="020B0604020202020204" pitchFamily="34" charset="0"/>
                          <a:cs typeface="Arial" panose="020B0604020202020204" pitchFamily="34" charset="0"/>
                        </a:rPr>
                        <a:t>llev</a:t>
                      </a:r>
                      <a:r>
                        <a:rPr lang="en-GB" sz="1000" dirty="0" smtClean="0">
                          <a:latin typeface="Arial" panose="020B0604020202020204" pitchFamily="34" charset="0"/>
                          <a:cs typeface="Arial" panose="020B0604020202020204" pitchFamily="34" charset="0"/>
                        </a:rPr>
                        <a:t>___</a:t>
                      </a:r>
                      <a:endParaRPr lang="en-GB" sz="10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000" dirty="0" smtClean="0">
                          <a:latin typeface="Arial" panose="020B0604020202020204" pitchFamily="34" charset="0"/>
                          <a:cs typeface="Arial" panose="020B0604020202020204" pitchFamily="34" charset="0"/>
                        </a:rPr>
                        <a:t>You lot wore</a:t>
                      </a:r>
                      <a:endParaRPr lang="en-GB" sz="1000" dirty="0">
                        <a:latin typeface="Arial" panose="020B0604020202020204" pitchFamily="34" charset="0"/>
                        <a:cs typeface="Arial" panose="020B0604020202020204" pitchFamily="34" charset="0"/>
                      </a:endParaRPr>
                    </a:p>
                  </a:txBody>
                  <a:tcPr marL="91480" marR="91480" marT="45685" marB="45685" anchor="ctr"/>
                </a:tc>
              </a:tr>
              <a:tr h="241516">
                <a:tc>
                  <a:txBody>
                    <a:bodyPr/>
                    <a:lstStyle/>
                    <a:p>
                      <a:r>
                        <a:rPr lang="en-GB" sz="1000" dirty="0" err="1" smtClean="0">
                          <a:latin typeface="Arial" panose="020B0604020202020204" pitchFamily="34" charset="0"/>
                          <a:cs typeface="Arial" panose="020B0604020202020204" pitchFamily="34" charset="0"/>
                        </a:rPr>
                        <a:t>Ellos</a:t>
                      </a:r>
                      <a:r>
                        <a:rPr lang="en-GB" sz="1000" dirty="0" smtClean="0">
                          <a:latin typeface="Arial" panose="020B0604020202020204" pitchFamily="34" charset="0"/>
                          <a:cs typeface="Arial" panose="020B0604020202020204" pitchFamily="34" charset="0"/>
                        </a:rPr>
                        <a:t> </a:t>
                      </a:r>
                      <a:r>
                        <a:rPr lang="en-GB" sz="1000" dirty="0" err="1" smtClean="0">
                          <a:latin typeface="Arial" panose="020B0604020202020204" pitchFamily="34" charset="0"/>
                          <a:cs typeface="Arial" panose="020B0604020202020204" pitchFamily="34" charset="0"/>
                        </a:rPr>
                        <a:t>llev</a:t>
                      </a:r>
                      <a:r>
                        <a:rPr lang="en-GB" sz="1000" dirty="0" smtClean="0">
                          <a:latin typeface="Arial" panose="020B0604020202020204" pitchFamily="34" charset="0"/>
                          <a:cs typeface="Arial" panose="020B0604020202020204" pitchFamily="34" charset="0"/>
                        </a:rPr>
                        <a:t>___</a:t>
                      </a:r>
                      <a:endParaRPr lang="en-GB" sz="10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000" dirty="0" smtClean="0">
                          <a:latin typeface="Arial" panose="020B0604020202020204" pitchFamily="34" charset="0"/>
                          <a:cs typeface="Arial" panose="020B0604020202020204" pitchFamily="34" charset="0"/>
                        </a:rPr>
                        <a:t>They wore</a:t>
                      </a:r>
                      <a:endParaRPr lang="en-GB" sz="1000" dirty="0">
                        <a:latin typeface="Arial" panose="020B0604020202020204" pitchFamily="34" charset="0"/>
                        <a:cs typeface="Arial" panose="020B0604020202020204" pitchFamily="34" charset="0"/>
                      </a:endParaRPr>
                    </a:p>
                  </a:txBody>
                  <a:tcPr marL="91480" marR="91480" marT="45685" marB="45685" anchor="ctr"/>
                </a:tc>
              </a:tr>
            </a:tbl>
          </a:graphicData>
        </a:graphic>
      </p:graphicFrame>
      <p:sp>
        <p:nvSpPr>
          <p:cNvPr id="4213" name="TextBox 15"/>
          <p:cNvSpPr txBox="1">
            <a:spLocks noChangeArrowheads="1"/>
          </p:cNvSpPr>
          <p:nvPr/>
        </p:nvSpPr>
        <p:spPr bwMode="auto">
          <a:xfrm>
            <a:off x="5774037" y="1394422"/>
            <a:ext cx="1424184"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000" b="1" dirty="0">
                <a:solidFill>
                  <a:prstClr val="black"/>
                </a:solidFill>
                <a:latin typeface="Arial" panose="020B0604020202020204" pitchFamily="34" charset="0"/>
              </a:rPr>
              <a:t>6</a:t>
            </a:r>
            <a:r>
              <a:rPr lang="en-GB" altLang="en-US" sz="1000" b="1" dirty="0" smtClean="0">
                <a:solidFill>
                  <a:prstClr val="black"/>
                </a:solidFill>
                <a:latin typeface="Arial" panose="020B0604020202020204" pitchFamily="34" charset="0"/>
              </a:rPr>
              <a:t> </a:t>
            </a:r>
            <a:r>
              <a:rPr lang="en-GB" altLang="en-US" sz="1000" dirty="0" smtClean="0">
                <a:solidFill>
                  <a:prstClr val="black"/>
                </a:solidFill>
                <a:latin typeface="Arial" panose="020B0604020202020204" pitchFamily="34" charset="0"/>
              </a:rPr>
              <a:t>Escribe </a:t>
            </a:r>
            <a:r>
              <a:rPr lang="en-GB" altLang="en-US" sz="1000" dirty="0" err="1" smtClean="0">
                <a:solidFill>
                  <a:prstClr val="black"/>
                </a:solidFill>
                <a:latin typeface="Arial" panose="020B0604020202020204" pitchFamily="34" charset="0"/>
              </a:rPr>
              <a:t>en</a:t>
            </a:r>
            <a:r>
              <a:rPr lang="en-GB" altLang="en-US" sz="1000" dirty="0" smtClean="0">
                <a:solidFill>
                  <a:prstClr val="black"/>
                </a:solidFill>
                <a:latin typeface="Arial" panose="020B0604020202020204" pitchFamily="34" charset="0"/>
              </a:rPr>
              <a:t> </a:t>
            </a:r>
            <a:r>
              <a:rPr lang="en-GB" altLang="en-US" sz="1000" dirty="0" err="1" smtClean="0">
                <a:solidFill>
                  <a:prstClr val="black"/>
                </a:solidFill>
                <a:latin typeface="Arial" panose="020B0604020202020204" pitchFamily="34" charset="0"/>
              </a:rPr>
              <a:t>español</a:t>
            </a:r>
            <a:r>
              <a:rPr lang="en-GB" altLang="en-US" sz="1000" dirty="0" smtClean="0">
                <a:solidFill>
                  <a:prstClr val="black"/>
                </a:solidFill>
                <a:latin typeface="Arial" panose="020B0604020202020204" pitchFamily="34" charset="0"/>
              </a:rPr>
              <a:t>.</a:t>
            </a:r>
            <a:r>
              <a:rPr lang="en-GB" altLang="en-US" sz="1000" dirty="0">
                <a:solidFill>
                  <a:prstClr val="black"/>
                </a:solidFill>
                <a:latin typeface="Arial" panose="020B0604020202020204" pitchFamily="34" charset="0"/>
              </a:rPr>
              <a:t/>
            </a:r>
            <a:br>
              <a:rPr lang="en-GB" altLang="en-US" sz="1000" dirty="0">
                <a:solidFill>
                  <a:prstClr val="black"/>
                </a:solidFill>
                <a:latin typeface="Arial" panose="020B0604020202020204" pitchFamily="34" charset="0"/>
              </a:rPr>
            </a:br>
            <a:r>
              <a:rPr lang="en-GB" altLang="en-US" sz="1000" dirty="0">
                <a:solidFill>
                  <a:prstClr val="black"/>
                </a:solidFill>
                <a:latin typeface="Arial" panose="020B0604020202020204" pitchFamily="34" charset="0"/>
              </a:rPr>
              <a:t>1  </a:t>
            </a:r>
            <a:r>
              <a:rPr lang="en-GB" altLang="en-US" sz="1000" dirty="0" smtClean="0">
                <a:solidFill>
                  <a:prstClr val="black"/>
                </a:solidFill>
                <a:latin typeface="Arial" panose="020B0604020202020204" pitchFamily="34" charset="0"/>
              </a:rPr>
              <a:t>How ugly!.</a:t>
            </a:r>
            <a:r>
              <a:rPr lang="en-GB" altLang="en-US" sz="1000" dirty="0">
                <a:solidFill>
                  <a:prstClr val="black"/>
                </a:solidFill>
                <a:latin typeface="Arial" panose="020B0604020202020204" pitchFamily="34" charset="0"/>
              </a:rPr>
              <a:t/>
            </a:r>
            <a:br>
              <a:rPr lang="en-GB" altLang="en-US" sz="1000" dirty="0">
                <a:solidFill>
                  <a:prstClr val="black"/>
                </a:solidFill>
                <a:latin typeface="Arial" panose="020B0604020202020204" pitchFamily="34" charset="0"/>
              </a:rPr>
            </a:br>
            <a:r>
              <a:rPr lang="en-GB" altLang="en-US" sz="1000" dirty="0">
                <a:solidFill>
                  <a:prstClr val="black"/>
                </a:solidFill>
                <a:latin typeface="Arial" panose="020B0604020202020204" pitchFamily="34" charset="0"/>
              </a:rPr>
              <a:t>2  </a:t>
            </a:r>
            <a:r>
              <a:rPr lang="en-GB" altLang="en-US" sz="1000" dirty="0" smtClean="0">
                <a:solidFill>
                  <a:prstClr val="black"/>
                </a:solidFill>
                <a:latin typeface="Arial" panose="020B0604020202020204" pitchFamily="34" charset="0"/>
              </a:rPr>
              <a:t>How cool!</a:t>
            </a:r>
            <a:r>
              <a:rPr lang="en-GB" altLang="en-US" sz="1000" dirty="0">
                <a:solidFill>
                  <a:prstClr val="black"/>
                </a:solidFill>
                <a:latin typeface="Arial" panose="020B0604020202020204" pitchFamily="34" charset="0"/>
              </a:rPr>
              <a:t/>
            </a:r>
            <a:br>
              <a:rPr lang="en-GB" altLang="en-US" sz="1000" dirty="0">
                <a:solidFill>
                  <a:prstClr val="black"/>
                </a:solidFill>
                <a:latin typeface="Arial" panose="020B0604020202020204" pitchFamily="34" charset="0"/>
              </a:rPr>
            </a:br>
            <a:r>
              <a:rPr lang="en-GB" altLang="en-US" sz="1000" dirty="0" smtClean="0">
                <a:solidFill>
                  <a:prstClr val="black"/>
                </a:solidFill>
                <a:latin typeface="Arial" panose="020B0604020202020204" pitchFamily="34" charset="0"/>
              </a:rPr>
              <a:t>3 How divine!</a:t>
            </a:r>
          </a:p>
          <a:p>
            <a:r>
              <a:rPr lang="en-GB" altLang="en-US" sz="1000" dirty="0" smtClean="0">
                <a:solidFill>
                  <a:prstClr val="black"/>
                </a:solidFill>
                <a:latin typeface="Arial" panose="020B0604020202020204" pitchFamily="34" charset="0"/>
              </a:rPr>
              <a:t>4 No way!</a:t>
            </a:r>
          </a:p>
          <a:p>
            <a:r>
              <a:rPr lang="en-GB" altLang="en-US" sz="1000" dirty="0" smtClean="0">
                <a:solidFill>
                  <a:prstClr val="black"/>
                </a:solidFill>
                <a:latin typeface="Arial" panose="020B0604020202020204" pitchFamily="34" charset="0"/>
              </a:rPr>
              <a:t>5. How boring!</a:t>
            </a:r>
            <a:endParaRPr lang="en-GB" altLang="en-US" sz="1000" dirty="0">
              <a:solidFill>
                <a:prstClr val="black"/>
              </a:solidFill>
              <a:latin typeface="Arial" panose="020B0604020202020204" pitchFamily="34" charset="0"/>
            </a:endParaRPr>
          </a:p>
        </p:txBody>
      </p:sp>
      <p:sp>
        <p:nvSpPr>
          <p:cNvPr id="4215" name="TextBox 17"/>
          <p:cNvSpPr txBox="1">
            <a:spLocks noChangeArrowheads="1"/>
          </p:cNvSpPr>
          <p:nvPr/>
        </p:nvSpPr>
        <p:spPr bwMode="auto">
          <a:xfrm>
            <a:off x="163519" y="4078334"/>
            <a:ext cx="3054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200" b="1" dirty="0" smtClean="0">
                <a:solidFill>
                  <a:prstClr val="black"/>
                </a:solidFill>
                <a:latin typeface="Arial" panose="020B0604020202020204" pitchFamily="34" charset="0"/>
              </a:rPr>
              <a:t>8 ¿</a:t>
            </a:r>
            <a:r>
              <a:rPr lang="en-GB" altLang="en-US" sz="1200" b="1" dirty="0" err="1" smtClean="0">
                <a:solidFill>
                  <a:prstClr val="black"/>
                </a:solidFill>
                <a:latin typeface="Arial" panose="020B0604020202020204" pitchFamily="34" charset="0"/>
              </a:rPr>
              <a:t>Dónde</a:t>
            </a:r>
            <a:r>
              <a:rPr lang="en-GB" altLang="en-US" sz="1200" b="1" dirty="0" smtClean="0">
                <a:solidFill>
                  <a:prstClr val="black"/>
                </a:solidFill>
                <a:latin typeface="Arial" panose="020B0604020202020204" pitchFamily="34" charset="0"/>
              </a:rPr>
              <a:t> </a:t>
            </a:r>
            <a:r>
              <a:rPr lang="en-GB" altLang="en-US" sz="1200" b="1" dirty="0" err="1" smtClean="0">
                <a:solidFill>
                  <a:prstClr val="black"/>
                </a:solidFill>
                <a:latin typeface="Arial" panose="020B0604020202020204" pitchFamily="34" charset="0"/>
              </a:rPr>
              <a:t>quedamos</a:t>
            </a:r>
            <a:r>
              <a:rPr lang="en-GB" altLang="en-US" sz="1200" b="1" dirty="0" smtClean="0">
                <a:solidFill>
                  <a:prstClr val="black"/>
                </a:solidFill>
                <a:latin typeface="Arial" panose="020B0604020202020204" pitchFamily="34" charset="0"/>
              </a:rPr>
              <a:t>? Escribe la </a:t>
            </a:r>
            <a:r>
              <a:rPr lang="en-GB" altLang="en-US" sz="1200" b="1" dirty="0" err="1" smtClean="0">
                <a:solidFill>
                  <a:prstClr val="black"/>
                </a:solidFill>
                <a:latin typeface="Arial" panose="020B0604020202020204" pitchFamily="34" charset="0"/>
              </a:rPr>
              <a:t>preposición</a:t>
            </a:r>
            <a:r>
              <a:rPr lang="en-GB" altLang="en-US" sz="1200" b="1" dirty="0" smtClean="0">
                <a:solidFill>
                  <a:prstClr val="black"/>
                </a:solidFill>
                <a:latin typeface="Arial" panose="020B0604020202020204" pitchFamily="34" charset="0"/>
              </a:rPr>
              <a:t> </a:t>
            </a:r>
            <a:r>
              <a:rPr lang="en-GB" altLang="en-US" sz="1200" b="1" dirty="0" err="1" smtClean="0">
                <a:solidFill>
                  <a:prstClr val="black"/>
                </a:solidFill>
                <a:latin typeface="Arial" panose="020B0604020202020204" pitchFamily="34" charset="0"/>
              </a:rPr>
              <a:t>adecuada</a:t>
            </a:r>
            <a:r>
              <a:rPr lang="en-GB" altLang="en-US" sz="1200" b="1" dirty="0" smtClean="0">
                <a:solidFill>
                  <a:prstClr val="black"/>
                </a:solidFill>
                <a:latin typeface="Arial" panose="020B0604020202020204" pitchFamily="34" charset="0"/>
              </a:rPr>
              <a:t>.</a:t>
            </a:r>
            <a:endParaRPr lang="en-GB" altLang="en-US" sz="1200" dirty="0">
              <a:solidFill>
                <a:prstClr val="black"/>
              </a:solidFill>
              <a:latin typeface="Arial" panose="020B0604020202020204" pitchFamily="34" charset="0"/>
            </a:endParaRPr>
          </a:p>
        </p:txBody>
      </p:sp>
      <p:sp>
        <p:nvSpPr>
          <p:cNvPr id="4234" name="TextBox 19"/>
          <p:cNvSpPr txBox="1">
            <a:spLocks noChangeArrowheads="1"/>
          </p:cNvSpPr>
          <p:nvPr/>
        </p:nvSpPr>
        <p:spPr bwMode="auto">
          <a:xfrm>
            <a:off x="2870598" y="4608332"/>
            <a:ext cx="2839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200" b="1" dirty="0">
                <a:solidFill>
                  <a:prstClr val="black"/>
                </a:solidFill>
                <a:latin typeface="Arial" panose="020B0604020202020204" pitchFamily="34" charset="0"/>
              </a:rPr>
              <a:t>9</a:t>
            </a:r>
            <a:r>
              <a:rPr lang="en-GB" altLang="en-US" sz="1200" b="1" dirty="0" smtClean="0">
                <a:solidFill>
                  <a:prstClr val="black"/>
                </a:solidFill>
                <a:latin typeface="Arial" panose="020B0604020202020204" pitchFamily="34" charset="0"/>
              </a:rPr>
              <a:t> </a:t>
            </a:r>
            <a:r>
              <a:rPr lang="en-GB" altLang="en-US" sz="1200" dirty="0" smtClean="0">
                <a:solidFill>
                  <a:prstClr val="black"/>
                </a:solidFill>
                <a:latin typeface="Arial" panose="020B0604020202020204" pitchFamily="34" charset="0"/>
              </a:rPr>
              <a:t>Escribe las </a:t>
            </a:r>
            <a:r>
              <a:rPr lang="en-GB" altLang="en-US" sz="1200" dirty="0" err="1" smtClean="0">
                <a:solidFill>
                  <a:prstClr val="black"/>
                </a:solidFill>
                <a:latin typeface="Arial" panose="020B0604020202020204" pitchFamily="34" charset="0"/>
              </a:rPr>
              <a:t>frases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en</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español</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Ojo</a:t>
            </a:r>
            <a:r>
              <a:rPr lang="en-GB" altLang="en-US" sz="1200" dirty="0" smtClean="0">
                <a:solidFill>
                  <a:prstClr val="black"/>
                </a:solidFill>
                <a:latin typeface="Arial" panose="020B0604020202020204" pitchFamily="34" charset="0"/>
              </a:rPr>
              <a:t>! Son </a:t>
            </a:r>
            <a:r>
              <a:rPr lang="en-GB" altLang="en-US" sz="1200" dirty="0" err="1" smtClean="0">
                <a:solidFill>
                  <a:prstClr val="black"/>
                </a:solidFill>
                <a:latin typeface="Arial" panose="020B0604020202020204" pitchFamily="34" charset="0"/>
              </a:rPr>
              <a:t>verbos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bota</a:t>
            </a:r>
            <a:r>
              <a:rPr lang="en-GB" altLang="en-US" sz="1200" dirty="0" smtClean="0">
                <a:solidFill>
                  <a:prstClr val="black"/>
                </a:solidFill>
                <a:latin typeface="Arial" panose="020B0604020202020204" pitchFamily="34" charset="0"/>
              </a:rPr>
              <a:t>.</a:t>
            </a:r>
            <a:endParaRPr lang="en-GB" altLang="en-US" sz="1200" i="1" dirty="0">
              <a:solidFill>
                <a:prstClr val="black"/>
              </a:solidFill>
              <a:latin typeface="Arial" panose="020B0604020202020204" pitchFamily="34" charset="0"/>
            </a:endParaRPr>
          </a:p>
        </p:txBody>
      </p:sp>
      <p:sp>
        <p:nvSpPr>
          <p:cNvPr id="48" name="TextBox 5"/>
          <p:cNvSpPr txBox="1">
            <a:spLocks noChangeArrowheads="1"/>
          </p:cNvSpPr>
          <p:nvPr/>
        </p:nvSpPr>
        <p:spPr bwMode="auto">
          <a:xfrm>
            <a:off x="-28717" y="296790"/>
            <a:ext cx="3189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200" b="1" dirty="0">
                <a:solidFill>
                  <a:prstClr val="black"/>
                </a:solidFill>
                <a:latin typeface="Arial" panose="020B0604020202020204" pitchFamily="34" charset="0"/>
              </a:rPr>
              <a:t>1</a:t>
            </a:r>
            <a:r>
              <a:rPr lang="en-GB" altLang="en-US" sz="1200" b="1" dirty="0" smtClean="0">
                <a:solidFill>
                  <a:prstClr val="black"/>
                </a:solidFill>
                <a:latin typeface="Arial" panose="020B0604020202020204" pitchFamily="34" charset="0"/>
              </a:rPr>
              <a:t> </a:t>
            </a:r>
            <a:r>
              <a:rPr lang="en-GB" altLang="en-US" sz="1200" dirty="0" smtClean="0">
                <a:solidFill>
                  <a:prstClr val="black"/>
                </a:solidFill>
                <a:latin typeface="Arial" panose="020B0604020202020204" pitchFamily="34" charset="0"/>
              </a:rPr>
              <a:t>¿</a:t>
            </a:r>
            <a:r>
              <a:rPr lang="en-GB" altLang="en-US" sz="1200" dirty="0" err="1" smtClean="0">
                <a:solidFill>
                  <a:prstClr val="black"/>
                </a:solidFill>
                <a:latin typeface="Arial" panose="020B0604020202020204" pitchFamily="34" charset="0"/>
              </a:rPr>
              <a:t>Cómo</a:t>
            </a:r>
            <a:r>
              <a:rPr lang="en-GB" altLang="en-US" sz="1200" dirty="0" smtClean="0">
                <a:solidFill>
                  <a:prstClr val="black"/>
                </a:solidFill>
                <a:latin typeface="Arial" panose="020B0604020202020204" pitchFamily="34" charset="0"/>
              </a:rPr>
              <a:t> se dice </a:t>
            </a:r>
            <a:r>
              <a:rPr lang="en-GB" altLang="en-US" sz="1200" dirty="0" err="1" smtClean="0">
                <a:solidFill>
                  <a:prstClr val="black"/>
                </a:solidFill>
                <a:latin typeface="Arial" panose="020B0604020202020204" pitchFamily="34" charset="0"/>
              </a:rPr>
              <a:t>en</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español</a:t>
            </a:r>
            <a:r>
              <a:rPr lang="en-GB" altLang="en-US" sz="1200" dirty="0" smtClean="0">
                <a:solidFill>
                  <a:prstClr val="black"/>
                </a:solidFill>
                <a:latin typeface="Arial" panose="020B0604020202020204" pitchFamily="34" charset="0"/>
              </a:rPr>
              <a:t>? Escribe la palabra </a:t>
            </a:r>
            <a:r>
              <a:rPr lang="en-GB" altLang="en-US" sz="1200" dirty="0" err="1" smtClean="0">
                <a:solidFill>
                  <a:prstClr val="black"/>
                </a:solidFill>
                <a:latin typeface="Arial" panose="020B0604020202020204" pitchFamily="34" charset="0"/>
              </a:rPr>
              <a:t>tres</a:t>
            </a:r>
            <a:r>
              <a:rPr lang="en-GB" altLang="en-US" sz="1200" dirty="0" smtClean="0">
                <a:solidFill>
                  <a:prstClr val="black"/>
                </a:solidFill>
                <a:latin typeface="Arial" panose="020B0604020202020204" pitchFamily="34" charset="0"/>
              </a:rPr>
              <a:t> </a:t>
            </a:r>
            <a:r>
              <a:rPr lang="en-GB" altLang="en-US" sz="1200" dirty="0" err="1" smtClean="0">
                <a:solidFill>
                  <a:prstClr val="black"/>
                </a:solidFill>
                <a:latin typeface="Arial" panose="020B0604020202020204" pitchFamily="34" charset="0"/>
              </a:rPr>
              <a:t>veces</a:t>
            </a:r>
            <a:r>
              <a:rPr lang="en-GB" altLang="en-US" sz="1200" dirty="0" smtClean="0">
                <a:solidFill>
                  <a:prstClr val="black"/>
                </a:solidFill>
                <a:latin typeface="Arial" panose="020B0604020202020204" pitchFamily="34" charset="0"/>
              </a:rPr>
              <a:t>.</a:t>
            </a:r>
            <a:endParaRPr lang="en-GB" altLang="en-US" sz="1200" dirty="0">
              <a:solidFill>
                <a:prstClr val="black"/>
              </a:solidFill>
              <a:latin typeface="Arial" panose="020B0604020202020204" pitchFamily="34" charset="0"/>
            </a:endParaRPr>
          </a:p>
        </p:txBody>
      </p:sp>
      <p:graphicFrame>
        <p:nvGraphicFramePr>
          <p:cNvPr id="49" name="Table 48"/>
          <p:cNvGraphicFramePr>
            <a:graphicFrameLocks noGrp="1"/>
          </p:cNvGraphicFramePr>
          <p:nvPr>
            <p:extLst>
              <p:ext uri="{D42A27DB-BD31-4B8C-83A1-F6EECF244321}">
                <p14:modId xmlns:p14="http://schemas.microsoft.com/office/powerpoint/2010/main" val="3946254206"/>
              </p:ext>
            </p:extLst>
          </p:nvPr>
        </p:nvGraphicFramePr>
        <p:xfrm>
          <a:off x="73554" y="834081"/>
          <a:ext cx="2940050" cy="1640195"/>
        </p:xfrm>
        <a:graphic>
          <a:graphicData uri="http://schemas.openxmlformats.org/drawingml/2006/table">
            <a:tbl>
              <a:tblPr firstRow="1" bandRow="1">
                <a:tableStyleId>{5940675A-B579-460E-94D1-54222C63F5DA}</a:tableStyleId>
              </a:tblPr>
              <a:tblGrid>
                <a:gridCol w="1092637"/>
                <a:gridCol w="1847413"/>
              </a:tblGrid>
              <a:tr h="294223">
                <a:tc>
                  <a:txBody>
                    <a:bodyPr/>
                    <a:lstStyle/>
                    <a:p>
                      <a:r>
                        <a:rPr lang="en-GB" sz="1200" dirty="0" smtClean="0">
                          <a:latin typeface="Arial" panose="020B0604020202020204" pitchFamily="34" charset="0"/>
                          <a:cs typeface="Arial" panose="020B0604020202020204" pitchFamily="34" charset="0"/>
                        </a:rPr>
                        <a:t>1 museum</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r>
                        <a:rPr lang="en-GB" sz="1200" dirty="0" err="1" smtClean="0">
                          <a:latin typeface="Arial" panose="020B0604020202020204" pitchFamily="34" charset="0"/>
                          <a:cs typeface="Arial" panose="020B0604020202020204" pitchFamily="34" charset="0"/>
                        </a:rPr>
                        <a:t>museo</a:t>
                      </a:r>
                      <a:r>
                        <a:rPr lang="en-GB" sz="1200" dirty="0" smtClean="0">
                          <a:latin typeface="Arial" panose="020B0604020202020204" pitchFamily="34" charset="0"/>
                          <a:cs typeface="Arial" panose="020B0604020202020204" pitchFamily="34" charset="0"/>
                        </a:rPr>
                        <a:t>,</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museo</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museo</a:t>
                      </a:r>
                      <a:endParaRPr lang="en-GB" sz="1200" dirty="0">
                        <a:latin typeface="Arial" panose="020B0604020202020204" pitchFamily="34" charset="0"/>
                        <a:cs typeface="Arial" panose="020B0604020202020204" pitchFamily="34" charset="0"/>
                      </a:endParaRPr>
                    </a:p>
                  </a:txBody>
                  <a:tcPr marL="91426" marR="91426" marT="45743" marB="45743"/>
                </a:tc>
              </a:tr>
              <a:tr h="239192">
                <a:tc>
                  <a:txBody>
                    <a:bodyPr/>
                    <a:lstStyle/>
                    <a:p>
                      <a:r>
                        <a:rPr lang="en-GB" sz="1200" dirty="0" smtClean="0">
                          <a:latin typeface="Arial" panose="020B0604020202020204" pitchFamily="34" charset="0"/>
                          <a:cs typeface="Arial" panose="020B0604020202020204" pitchFamily="34" charset="0"/>
                        </a:rPr>
                        <a:t>2 trousers</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r h="398626">
                <a:tc>
                  <a:txBody>
                    <a:bodyPr/>
                    <a:lstStyle/>
                    <a:p>
                      <a:r>
                        <a:rPr lang="en-GB" sz="1200" dirty="0" smtClean="0">
                          <a:latin typeface="Arial" panose="020B0604020202020204" pitchFamily="34" charset="0"/>
                          <a:cs typeface="Arial" panose="020B0604020202020204" pitchFamily="34" charset="0"/>
                        </a:rPr>
                        <a:t>3 I would like</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r h="297686">
                <a:tc>
                  <a:txBody>
                    <a:bodyPr/>
                    <a:lstStyle/>
                    <a:p>
                      <a:r>
                        <a:rPr lang="en-GB" sz="1200" dirty="0" smtClean="0">
                          <a:latin typeface="Arial" panose="020B0604020202020204" pitchFamily="34" charset="0"/>
                          <a:cs typeface="Arial" panose="020B0604020202020204" pitchFamily="34" charset="0"/>
                        </a:rPr>
                        <a:t>4 jeans </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r h="375294">
                <a:tc>
                  <a:txBody>
                    <a:bodyPr/>
                    <a:lstStyle/>
                    <a:p>
                      <a:r>
                        <a:rPr lang="en-GB" sz="1200" dirty="0" smtClean="0">
                          <a:latin typeface="Arial" panose="020B0604020202020204" pitchFamily="34" charset="0"/>
                          <a:cs typeface="Arial" panose="020B0604020202020204" pitchFamily="34" charset="0"/>
                        </a:rPr>
                        <a:t>5</a:t>
                      </a:r>
                      <a:r>
                        <a:rPr lang="en-GB" sz="1200" baseline="0" dirty="0" smtClean="0">
                          <a:latin typeface="Arial" panose="020B0604020202020204" pitchFamily="34" charset="0"/>
                          <a:cs typeface="Arial" panose="020B0604020202020204" pitchFamily="34" charset="0"/>
                        </a:rPr>
                        <a:t> to wear</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bl>
          </a:graphicData>
        </a:graphic>
      </p:graphicFrame>
      <p:sp>
        <p:nvSpPr>
          <p:cNvPr id="46" name="TextBox 3"/>
          <p:cNvSpPr txBox="1">
            <a:spLocks noChangeArrowheads="1"/>
          </p:cNvSpPr>
          <p:nvPr/>
        </p:nvSpPr>
        <p:spPr bwMode="auto">
          <a:xfrm>
            <a:off x="5723605" y="2513847"/>
            <a:ext cx="2952750" cy="127727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100" b="1" dirty="0" smtClean="0">
                <a:solidFill>
                  <a:prstClr val="black"/>
                </a:solidFill>
                <a:latin typeface="Arial" panose="020B0604020202020204" pitchFamily="34" charset="0"/>
              </a:rPr>
              <a:t>7 </a:t>
            </a:r>
            <a:r>
              <a:rPr lang="en-GB" altLang="en-US" sz="1100" b="1" dirty="0" err="1" smtClean="0">
                <a:solidFill>
                  <a:prstClr val="black"/>
                </a:solidFill>
                <a:latin typeface="Arial" panose="020B0604020202020204" pitchFamily="34" charset="0"/>
              </a:rPr>
              <a:t>Rodea</a:t>
            </a:r>
            <a:r>
              <a:rPr lang="en-GB" altLang="en-US" sz="1100" b="1" dirty="0" smtClean="0">
                <a:solidFill>
                  <a:prstClr val="black"/>
                </a:solidFill>
                <a:latin typeface="Arial" panose="020B0604020202020204" pitchFamily="34" charset="0"/>
              </a:rPr>
              <a:t> la </a:t>
            </a:r>
            <a:r>
              <a:rPr lang="en-GB" altLang="en-US" sz="1100" b="1" dirty="0" err="1" smtClean="0">
                <a:solidFill>
                  <a:prstClr val="black"/>
                </a:solidFill>
                <a:latin typeface="Arial" panose="020B0604020202020204" pitchFamily="34" charset="0"/>
              </a:rPr>
              <a:t>opción</a:t>
            </a:r>
            <a:r>
              <a:rPr lang="en-GB" altLang="en-US" sz="1100" b="1" dirty="0" smtClean="0">
                <a:solidFill>
                  <a:prstClr val="black"/>
                </a:solidFill>
                <a:latin typeface="Arial" panose="020B0604020202020204" pitchFamily="34" charset="0"/>
              </a:rPr>
              <a:t> </a:t>
            </a:r>
            <a:r>
              <a:rPr lang="en-GB" altLang="en-US" sz="1100" b="1" dirty="0" err="1" smtClean="0">
                <a:solidFill>
                  <a:prstClr val="black"/>
                </a:solidFill>
                <a:latin typeface="Arial" panose="020B0604020202020204" pitchFamily="34" charset="0"/>
              </a:rPr>
              <a:t>correcta</a:t>
            </a:r>
            <a:r>
              <a:rPr lang="en-GB" altLang="en-US" sz="1100" b="1" dirty="0" smtClean="0">
                <a:solidFill>
                  <a:prstClr val="black"/>
                </a:solidFill>
                <a:latin typeface="Arial" panose="020B0604020202020204" pitchFamily="34" charset="0"/>
              </a:rPr>
              <a:t>. Traduce las </a:t>
            </a:r>
            <a:r>
              <a:rPr lang="en-GB" altLang="en-US" sz="1100" b="1" dirty="0" err="1" smtClean="0">
                <a:solidFill>
                  <a:prstClr val="black"/>
                </a:solidFill>
                <a:latin typeface="Arial" panose="020B0604020202020204" pitchFamily="34" charset="0"/>
              </a:rPr>
              <a:t>frases</a:t>
            </a:r>
            <a:r>
              <a:rPr lang="en-GB" altLang="en-US" sz="1100" b="1" dirty="0" smtClean="0">
                <a:solidFill>
                  <a:prstClr val="black"/>
                </a:solidFill>
                <a:latin typeface="Arial" panose="020B0604020202020204" pitchFamily="34" charset="0"/>
              </a:rPr>
              <a:t> al </a:t>
            </a:r>
            <a:r>
              <a:rPr lang="en-GB" altLang="en-US" sz="1100" b="1" dirty="0" err="1" smtClean="0">
                <a:solidFill>
                  <a:prstClr val="black"/>
                </a:solidFill>
                <a:latin typeface="Arial" panose="020B0604020202020204" pitchFamily="34" charset="0"/>
              </a:rPr>
              <a:t>inglés</a:t>
            </a:r>
            <a:r>
              <a:rPr lang="en-GB" altLang="en-US" sz="1100" b="1" dirty="0" smtClean="0">
                <a:solidFill>
                  <a:prstClr val="black"/>
                </a:solidFill>
                <a:latin typeface="Arial" panose="020B0604020202020204" pitchFamily="34" charset="0"/>
              </a:rPr>
              <a:t>. </a:t>
            </a:r>
          </a:p>
          <a:p>
            <a:pPr marL="228600" indent="-228600">
              <a:buFontTx/>
              <a:buAutoNum type="alphaLcParenR"/>
            </a:pPr>
            <a:r>
              <a:rPr lang="en-GB" altLang="en-US" sz="1100" dirty="0" smtClean="0">
                <a:solidFill>
                  <a:prstClr val="black"/>
                </a:solidFill>
                <a:latin typeface="Arial" panose="020B0604020202020204" pitchFamily="34" charset="0"/>
              </a:rPr>
              <a:t>Me </a:t>
            </a:r>
            <a:r>
              <a:rPr lang="en-GB" altLang="en-US" sz="1100" dirty="0" err="1" smtClean="0">
                <a:solidFill>
                  <a:prstClr val="black"/>
                </a:solidFill>
                <a:latin typeface="Arial" panose="020B0604020202020204" pitchFamily="34" charset="0"/>
              </a:rPr>
              <a:t>gustaría</a:t>
            </a:r>
            <a:r>
              <a:rPr lang="en-GB" altLang="en-US" sz="1100" dirty="0" smtClean="0">
                <a:solidFill>
                  <a:prstClr val="black"/>
                </a:solidFill>
                <a:latin typeface="Arial" panose="020B0604020202020204" pitchFamily="34" charset="0"/>
              </a:rPr>
              <a:t> </a:t>
            </a:r>
            <a:r>
              <a:rPr lang="en-GB" altLang="en-US" sz="1100" dirty="0" err="1" smtClean="0">
                <a:solidFill>
                  <a:prstClr val="black"/>
                </a:solidFill>
                <a:latin typeface="Arial" panose="020B0604020202020204" pitchFamily="34" charset="0"/>
              </a:rPr>
              <a:t>llevar</a:t>
            </a:r>
            <a:r>
              <a:rPr lang="en-GB" altLang="en-US" sz="1100" dirty="0" smtClean="0">
                <a:solidFill>
                  <a:prstClr val="black"/>
                </a:solidFill>
                <a:latin typeface="Arial" panose="020B0604020202020204" pitchFamily="34" charset="0"/>
              </a:rPr>
              <a:t>/</a:t>
            </a:r>
            <a:r>
              <a:rPr lang="en-GB" altLang="en-US" sz="1100" dirty="0" err="1" smtClean="0">
                <a:solidFill>
                  <a:prstClr val="black"/>
                </a:solidFill>
                <a:latin typeface="Arial" panose="020B0604020202020204" pitchFamily="34" charset="0"/>
              </a:rPr>
              <a:t>llevo</a:t>
            </a:r>
            <a:r>
              <a:rPr lang="en-GB" altLang="en-US" sz="1100" dirty="0" smtClean="0">
                <a:solidFill>
                  <a:prstClr val="black"/>
                </a:solidFill>
                <a:latin typeface="Arial" panose="020B0604020202020204" pitchFamily="34" charset="0"/>
              </a:rPr>
              <a:t> </a:t>
            </a:r>
            <a:r>
              <a:rPr lang="en-GB" altLang="en-US" sz="1100" dirty="0" err="1" smtClean="0">
                <a:solidFill>
                  <a:prstClr val="black"/>
                </a:solidFill>
                <a:latin typeface="Arial" panose="020B0604020202020204" pitchFamily="34" charset="0"/>
              </a:rPr>
              <a:t>una</a:t>
            </a:r>
            <a:r>
              <a:rPr lang="en-GB" altLang="en-US" sz="1100" dirty="0" smtClean="0">
                <a:solidFill>
                  <a:prstClr val="black"/>
                </a:solidFill>
                <a:latin typeface="Arial" panose="020B0604020202020204" pitchFamily="34" charset="0"/>
              </a:rPr>
              <a:t> </a:t>
            </a:r>
            <a:r>
              <a:rPr lang="en-GB" altLang="en-US" sz="1100" dirty="0" err="1" smtClean="0">
                <a:solidFill>
                  <a:prstClr val="black"/>
                </a:solidFill>
                <a:latin typeface="Arial" panose="020B0604020202020204" pitchFamily="34" charset="0"/>
              </a:rPr>
              <a:t>gorra</a:t>
            </a:r>
            <a:endParaRPr lang="en-GB" altLang="en-US" sz="1100" dirty="0">
              <a:solidFill>
                <a:prstClr val="black"/>
              </a:solidFill>
              <a:latin typeface="Arial" panose="020B0604020202020204" pitchFamily="34" charset="0"/>
            </a:endParaRPr>
          </a:p>
          <a:p>
            <a:pPr marL="228600" indent="-228600">
              <a:buFontTx/>
              <a:buAutoNum type="alphaLcParenR"/>
            </a:pPr>
            <a:r>
              <a:rPr lang="en-GB" altLang="en-US" sz="1100" dirty="0" smtClean="0">
                <a:solidFill>
                  <a:prstClr val="black"/>
                </a:solidFill>
                <a:latin typeface="Arial" panose="020B0604020202020204" pitchFamily="34" charset="0"/>
              </a:rPr>
              <a:t>¿</a:t>
            </a:r>
            <a:r>
              <a:rPr lang="en-GB" altLang="en-US" sz="1100" dirty="0" err="1" smtClean="0">
                <a:solidFill>
                  <a:prstClr val="black"/>
                </a:solidFill>
                <a:latin typeface="Arial" panose="020B0604020202020204" pitchFamily="34" charset="0"/>
              </a:rPr>
              <a:t>Te</a:t>
            </a:r>
            <a:r>
              <a:rPr lang="en-GB" altLang="en-US" sz="1100" dirty="0" smtClean="0">
                <a:solidFill>
                  <a:prstClr val="black"/>
                </a:solidFill>
                <a:latin typeface="Arial" panose="020B0604020202020204" pitchFamily="34" charset="0"/>
              </a:rPr>
              <a:t>/Me </a:t>
            </a:r>
            <a:r>
              <a:rPr lang="en-GB" altLang="en-US" sz="1100" dirty="0" err="1" smtClean="0">
                <a:solidFill>
                  <a:prstClr val="black"/>
                </a:solidFill>
                <a:latin typeface="Arial" panose="020B0604020202020204" pitchFamily="34" charset="0"/>
              </a:rPr>
              <a:t>gustaría</a:t>
            </a:r>
            <a:r>
              <a:rPr lang="en-GB" altLang="en-US" sz="1100" dirty="0" smtClean="0">
                <a:solidFill>
                  <a:prstClr val="black"/>
                </a:solidFill>
                <a:latin typeface="Arial" panose="020B0604020202020204" pitchFamily="34" charset="0"/>
              </a:rPr>
              <a:t> </a:t>
            </a:r>
            <a:r>
              <a:rPr lang="en-GB" altLang="en-US" sz="1100" dirty="0" err="1" smtClean="0">
                <a:solidFill>
                  <a:prstClr val="black"/>
                </a:solidFill>
                <a:latin typeface="Arial" panose="020B0604020202020204" pitchFamily="34" charset="0"/>
              </a:rPr>
              <a:t>ir</a:t>
            </a:r>
            <a:r>
              <a:rPr lang="en-GB" altLang="en-US" sz="1100" dirty="0" smtClean="0">
                <a:solidFill>
                  <a:prstClr val="black"/>
                </a:solidFill>
                <a:latin typeface="Arial" panose="020B0604020202020204" pitchFamily="34" charset="0"/>
              </a:rPr>
              <a:t> a la bolero?</a:t>
            </a:r>
            <a:endParaRPr lang="en-GB" altLang="en-US" sz="1100" dirty="0">
              <a:solidFill>
                <a:prstClr val="black"/>
              </a:solidFill>
              <a:latin typeface="Arial" panose="020B0604020202020204" pitchFamily="34" charset="0"/>
            </a:endParaRPr>
          </a:p>
          <a:p>
            <a:pPr marL="228600" indent="-228600">
              <a:buFontTx/>
              <a:buAutoNum type="alphaLcParenR"/>
            </a:pPr>
            <a:r>
              <a:rPr lang="en-GB" altLang="en-US" sz="1100" dirty="0" smtClean="0">
                <a:solidFill>
                  <a:prstClr val="black"/>
                </a:solidFill>
                <a:latin typeface="Arial" panose="020B0604020202020204" pitchFamily="34" charset="0"/>
              </a:rPr>
              <a:t>Me </a:t>
            </a:r>
            <a:r>
              <a:rPr lang="en-GB" altLang="en-US" sz="1100" dirty="0" err="1" smtClean="0">
                <a:solidFill>
                  <a:prstClr val="black"/>
                </a:solidFill>
                <a:latin typeface="Arial" panose="020B0604020202020204" pitchFamily="34" charset="0"/>
              </a:rPr>
              <a:t>gustaria</a:t>
            </a:r>
            <a:r>
              <a:rPr lang="en-GB" altLang="en-US" sz="1100" dirty="0" smtClean="0">
                <a:solidFill>
                  <a:prstClr val="black"/>
                </a:solidFill>
                <a:latin typeface="Arial" panose="020B0604020202020204" pitchFamily="34" charset="0"/>
              </a:rPr>
              <a:t>/</a:t>
            </a:r>
            <a:r>
              <a:rPr lang="en-GB" altLang="en-US" sz="1100" dirty="0" err="1" smtClean="0">
                <a:solidFill>
                  <a:prstClr val="black"/>
                </a:solidFill>
                <a:latin typeface="Arial" panose="020B0604020202020204" pitchFamily="34" charset="0"/>
              </a:rPr>
              <a:t>gustaría</a:t>
            </a:r>
            <a:r>
              <a:rPr lang="en-GB" altLang="en-US" sz="1100" dirty="0" smtClean="0">
                <a:solidFill>
                  <a:prstClr val="black"/>
                </a:solidFill>
                <a:latin typeface="Arial" panose="020B0604020202020204" pitchFamily="34" charset="0"/>
              </a:rPr>
              <a:t> mucho</a:t>
            </a:r>
          </a:p>
          <a:p>
            <a:pPr marL="228600" indent="-228600">
              <a:buFontTx/>
              <a:buAutoNum type="alphaLcParenR"/>
            </a:pPr>
            <a:r>
              <a:rPr lang="en-GB" altLang="en-US" sz="1100" dirty="0" smtClean="0">
                <a:solidFill>
                  <a:prstClr val="black"/>
                </a:solidFill>
                <a:latin typeface="Arial" panose="020B0604020202020204" pitchFamily="34" charset="0"/>
              </a:rPr>
              <a:t>¿</a:t>
            </a:r>
            <a:r>
              <a:rPr lang="en-GB" altLang="en-US" sz="1100" dirty="0" err="1" smtClean="0">
                <a:solidFill>
                  <a:prstClr val="black"/>
                </a:solidFill>
                <a:latin typeface="Arial" panose="020B0604020202020204" pitchFamily="34" charset="0"/>
              </a:rPr>
              <a:t>Te</a:t>
            </a:r>
            <a:r>
              <a:rPr lang="en-GB" altLang="en-US" sz="1100" dirty="0" smtClean="0">
                <a:solidFill>
                  <a:prstClr val="black"/>
                </a:solidFill>
                <a:latin typeface="Arial" panose="020B0604020202020204" pitchFamily="34" charset="0"/>
              </a:rPr>
              <a:t> </a:t>
            </a:r>
            <a:r>
              <a:rPr lang="en-GB" altLang="en-US" sz="1100" dirty="0" err="1" smtClean="0">
                <a:solidFill>
                  <a:prstClr val="black"/>
                </a:solidFill>
                <a:latin typeface="Arial" panose="020B0604020202020204" pitchFamily="34" charset="0"/>
              </a:rPr>
              <a:t>gustaría</a:t>
            </a:r>
            <a:r>
              <a:rPr lang="en-GB" altLang="en-US" sz="1100" dirty="0" smtClean="0">
                <a:solidFill>
                  <a:prstClr val="black"/>
                </a:solidFill>
                <a:latin typeface="Arial" panose="020B0604020202020204" pitchFamily="34" charset="0"/>
              </a:rPr>
              <a:t> </a:t>
            </a:r>
            <a:r>
              <a:rPr lang="en-GB" altLang="en-US" sz="1100" dirty="0" err="1" smtClean="0">
                <a:solidFill>
                  <a:prstClr val="black"/>
                </a:solidFill>
                <a:latin typeface="Arial" panose="020B0604020202020204" pitchFamily="34" charset="0"/>
              </a:rPr>
              <a:t>voy</a:t>
            </a:r>
            <a:r>
              <a:rPr lang="en-GB" altLang="en-US" sz="1100" dirty="0" smtClean="0">
                <a:solidFill>
                  <a:prstClr val="black"/>
                </a:solidFill>
                <a:latin typeface="Arial" panose="020B0604020202020204" pitchFamily="34" charset="0"/>
              </a:rPr>
              <a:t>/</a:t>
            </a:r>
            <a:r>
              <a:rPr lang="en-GB" altLang="en-US" sz="1100" dirty="0" err="1" smtClean="0">
                <a:solidFill>
                  <a:prstClr val="black"/>
                </a:solidFill>
                <a:latin typeface="Arial" panose="020B0604020202020204" pitchFamily="34" charset="0"/>
              </a:rPr>
              <a:t>ir</a:t>
            </a:r>
            <a:r>
              <a:rPr lang="en-GB" altLang="en-US" sz="1100" dirty="0" smtClean="0">
                <a:solidFill>
                  <a:prstClr val="black"/>
                </a:solidFill>
                <a:latin typeface="Arial" panose="020B0604020202020204" pitchFamily="34" charset="0"/>
              </a:rPr>
              <a:t>/vas al cine? </a:t>
            </a:r>
            <a:endParaRPr lang="en-GB" altLang="en-US" sz="1100" dirty="0">
              <a:solidFill>
                <a:prstClr val="black"/>
              </a:solidFill>
              <a:latin typeface="Arial" panose="020B0604020202020204" pitchFamily="34" charset="0"/>
            </a:endParaRPr>
          </a:p>
          <a:p>
            <a:pPr marL="228600" indent="-228600">
              <a:buFontTx/>
              <a:buAutoNum type="alphaLcParenR"/>
            </a:pPr>
            <a:r>
              <a:rPr lang="en-GB" altLang="en-US" sz="1100" dirty="0" smtClean="0">
                <a:solidFill>
                  <a:prstClr val="black"/>
                </a:solidFill>
                <a:latin typeface="Arial" panose="020B0604020202020204" pitchFamily="34" charset="0"/>
              </a:rPr>
              <a:t>Lo </a:t>
            </a:r>
            <a:r>
              <a:rPr lang="en-GB" altLang="en-US" sz="1100" dirty="0" err="1" smtClean="0">
                <a:solidFill>
                  <a:prstClr val="black"/>
                </a:solidFill>
                <a:latin typeface="Arial" panose="020B0604020202020204" pitchFamily="34" charset="0"/>
              </a:rPr>
              <a:t>siento</a:t>
            </a:r>
            <a:r>
              <a:rPr lang="en-GB" altLang="en-US" sz="1100" dirty="0" smtClean="0">
                <a:solidFill>
                  <a:prstClr val="black"/>
                </a:solidFill>
                <a:latin typeface="Arial" panose="020B0604020202020204" pitchFamily="34" charset="0"/>
              </a:rPr>
              <a:t>, me no/no me </a:t>
            </a:r>
            <a:r>
              <a:rPr lang="en-GB" altLang="en-US" sz="1100" dirty="0" err="1" smtClean="0">
                <a:solidFill>
                  <a:prstClr val="black"/>
                </a:solidFill>
                <a:latin typeface="Arial" panose="020B0604020202020204" pitchFamily="34" charset="0"/>
              </a:rPr>
              <a:t>gustaría</a:t>
            </a:r>
            <a:r>
              <a:rPr lang="en-GB" altLang="en-US" sz="1100" dirty="0" smtClean="0">
                <a:solidFill>
                  <a:prstClr val="black"/>
                </a:solidFill>
                <a:latin typeface="Arial" panose="020B0604020202020204" pitchFamily="34" charset="0"/>
              </a:rPr>
              <a:t> </a:t>
            </a:r>
            <a:r>
              <a:rPr lang="en-GB" altLang="en-US" sz="1100" dirty="0" err="1" smtClean="0">
                <a:solidFill>
                  <a:prstClr val="black"/>
                </a:solidFill>
                <a:latin typeface="Arial" panose="020B0604020202020204" pitchFamily="34" charset="0"/>
              </a:rPr>
              <a:t>quedar</a:t>
            </a:r>
            <a:r>
              <a:rPr lang="en-GB" altLang="en-US" sz="1100" dirty="0" smtClean="0">
                <a:solidFill>
                  <a:prstClr val="black"/>
                </a:solidFill>
                <a:latin typeface="Arial" panose="020B0604020202020204" pitchFamily="34" charset="0"/>
              </a:rPr>
              <a:t>. </a:t>
            </a:r>
          </a:p>
        </p:txBody>
      </p:sp>
      <p:pic>
        <p:nvPicPr>
          <p:cNvPr id="47" name="Picture 46"/>
          <p:cNvPicPr>
            <a:picLocks noChangeAspect="1"/>
          </p:cNvPicPr>
          <p:nvPr/>
        </p:nvPicPr>
        <p:blipFill rotWithShape="1">
          <a:blip r:embed="rId3"/>
          <a:srcRect l="6001" t="-857" r="75538" b="67242"/>
          <a:stretch/>
        </p:blipFill>
        <p:spPr>
          <a:xfrm>
            <a:off x="133167" y="4613536"/>
            <a:ext cx="580143" cy="560804"/>
          </a:xfrm>
          <a:prstGeom prst="rect">
            <a:avLst/>
          </a:prstGeom>
        </p:spPr>
      </p:pic>
      <p:sp>
        <p:nvSpPr>
          <p:cNvPr id="3" name="TextBox 2"/>
          <p:cNvSpPr txBox="1"/>
          <p:nvPr/>
        </p:nvSpPr>
        <p:spPr>
          <a:xfrm>
            <a:off x="2274140" y="5403818"/>
            <a:ext cx="184731" cy="369332"/>
          </a:xfrm>
          <a:prstGeom prst="rect">
            <a:avLst/>
          </a:prstGeom>
          <a:noFill/>
        </p:spPr>
        <p:txBody>
          <a:bodyPr wrap="none" rtlCol="0">
            <a:spAutoFit/>
          </a:bodyPr>
          <a:lstStyle/>
          <a:p>
            <a:endParaRPr lang="en-GB" dirty="0">
              <a:solidFill>
                <a:prstClr val="black"/>
              </a:solidFill>
            </a:endParaRPr>
          </a:p>
        </p:txBody>
      </p:sp>
      <p:pic>
        <p:nvPicPr>
          <p:cNvPr id="50" name="Picture 49"/>
          <p:cNvPicPr>
            <a:picLocks noChangeAspect="1"/>
          </p:cNvPicPr>
          <p:nvPr/>
        </p:nvPicPr>
        <p:blipFill rotWithShape="1">
          <a:blip r:embed="rId3"/>
          <a:srcRect l="39946" t="2245" r="41593" b="67243"/>
          <a:stretch/>
        </p:blipFill>
        <p:spPr>
          <a:xfrm>
            <a:off x="700072" y="4513205"/>
            <a:ext cx="867469" cy="761134"/>
          </a:xfrm>
          <a:prstGeom prst="rect">
            <a:avLst/>
          </a:prstGeom>
        </p:spPr>
      </p:pic>
      <p:pic>
        <p:nvPicPr>
          <p:cNvPr id="51" name="Picture 50"/>
          <p:cNvPicPr>
            <a:picLocks noChangeAspect="1"/>
          </p:cNvPicPr>
          <p:nvPr/>
        </p:nvPicPr>
        <p:blipFill>
          <a:blip r:embed="rId4"/>
          <a:stretch>
            <a:fillRect/>
          </a:stretch>
        </p:blipFill>
        <p:spPr>
          <a:xfrm>
            <a:off x="2009896" y="4499957"/>
            <a:ext cx="790196" cy="469913"/>
          </a:xfrm>
          <a:prstGeom prst="rect">
            <a:avLst/>
          </a:prstGeom>
        </p:spPr>
      </p:pic>
      <p:pic>
        <p:nvPicPr>
          <p:cNvPr id="52" name="Picture 51"/>
          <p:cNvPicPr>
            <a:picLocks noChangeAspect="1"/>
          </p:cNvPicPr>
          <p:nvPr/>
        </p:nvPicPr>
        <p:blipFill rotWithShape="1">
          <a:blip r:embed="rId3"/>
          <a:srcRect l="70913" t="32532" r="10626" b="36956"/>
          <a:stretch/>
        </p:blipFill>
        <p:spPr>
          <a:xfrm>
            <a:off x="1419260" y="4555573"/>
            <a:ext cx="668996" cy="586990"/>
          </a:xfrm>
          <a:prstGeom prst="rect">
            <a:avLst/>
          </a:prstGeom>
        </p:spPr>
      </p:pic>
      <p:sp>
        <p:nvSpPr>
          <p:cNvPr id="4" name="Oval 3"/>
          <p:cNvSpPr/>
          <p:nvPr/>
        </p:nvSpPr>
        <p:spPr>
          <a:xfrm>
            <a:off x="463549" y="4642580"/>
            <a:ext cx="132522" cy="111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Oval 23"/>
          <p:cNvSpPr/>
          <p:nvPr/>
        </p:nvSpPr>
        <p:spPr>
          <a:xfrm>
            <a:off x="831889" y="5046198"/>
            <a:ext cx="132522" cy="111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Oval 24"/>
          <p:cNvSpPr/>
          <p:nvPr/>
        </p:nvSpPr>
        <p:spPr>
          <a:xfrm>
            <a:off x="1788640" y="4966495"/>
            <a:ext cx="132522" cy="111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Oval 25"/>
          <p:cNvSpPr/>
          <p:nvPr/>
        </p:nvSpPr>
        <p:spPr>
          <a:xfrm>
            <a:off x="2090811" y="5122063"/>
            <a:ext cx="132522" cy="11199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42205" y="4475036"/>
            <a:ext cx="304892" cy="276999"/>
          </a:xfrm>
          <a:prstGeom prst="rect">
            <a:avLst/>
          </a:prstGeom>
          <a:noFill/>
        </p:spPr>
        <p:txBody>
          <a:bodyPr wrap="none" rtlCol="0">
            <a:spAutoFit/>
          </a:bodyPr>
          <a:lstStyle/>
          <a:p>
            <a:r>
              <a:rPr lang="en-GB" sz="1200" dirty="0" smtClean="0">
                <a:solidFill>
                  <a:prstClr val="black"/>
                </a:solidFill>
              </a:rPr>
              <a:t>a)</a:t>
            </a:r>
            <a:endParaRPr lang="en-GB" sz="1200" dirty="0">
              <a:solidFill>
                <a:prstClr val="black"/>
              </a:solidFill>
            </a:endParaRPr>
          </a:p>
        </p:txBody>
      </p:sp>
      <p:sp>
        <p:nvSpPr>
          <p:cNvPr id="29" name="TextBox 28"/>
          <p:cNvSpPr txBox="1"/>
          <p:nvPr/>
        </p:nvSpPr>
        <p:spPr>
          <a:xfrm>
            <a:off x="646622" y="4510613"/>
            <a:ext cx="311304" cy="276999"/>
          </a:xfrm>
          <a:prstGeom prst="rect">
            <a:avLst/>
          </a:prstGeom>
          <a:noFill/>
        </p:spPr>
        <p:txBody>
          <a:bodyPr wrap="none" rtlCol="0">
            <a:spAutoFit/>
          </a:bodyPr>
          <a:lstStyle/>
          <a:p>
            <a:r>
              <a:rPr lang="en-GB" sz="1200" dirty="0">
                <a:solidFill>
                  <a:prstClr val="black"/>
                </a:solidFill>
              </a:rPr>
              <a:t>b</a:t>
            </a:r>
            <a:r>
              <a:rPr lang="en-GB" sz="1200" dirty="0" smtClean="0">
                <a:solidFill>
                  <a:prstClr val="black"/>
                </a:solidFill>
              </a:rPr>
              <a:t>)</a:t>
            </a:r>
            <a:endParaRPr lang="en-GB" sz="1200" dirty="0">
              <a:solidFill>
                <a:prstClr val="black"/>
              </a:solidFill>
            </a:endParaRPr>
          </a:p>
        </p:txBody>
      </p:sp>
      <p:sp>
        <p:nvSpPr>
          <p:cNvPr id="30" name="TextBox 29"/>
          <p:cNvSpPr txBox="1"/>
          <p:nvPr/>
        </p:nvSpPr>
        <p:spPr>
          <a:xfrm>
            <a:off x="1278817" y="4464080"/>
            <a:ext cx="296876" cy="276999"/>
          </a:xfrm>
          <a:prstGeom prst="rect">
            <a:avLst/>
          </a:prstGeom>
          <a:noFill/>
        </p:spPr>
        <p:txBody>
          <a:bodyPr wrap="none" rtlCol="0">
            <a:spAutoFit/>
          </a:bodyPr>
          <a:lstStyle/>
          <a:p>
            <a:r>
              <a:rPr lang="en-GB" sz="1200" dirty="0" smtClean="0">
                <a:solidFill>
                  <a:prstClr val="black"/>
                </a:solidFill>
              </a:rPr>
              <a:t>c)</a:t>
            </a:r>
            <a:endParaRPr lang="en-GB" sz="1200" dirty="0">
              <a:solidFill>
                <a:prstClr val="black"/>
              </a:solidFill>
            </a:endParaRPr>
          </a:p>
        </p:txBody>
      </p:sp>
      <p:sp>
        <p:nvSpPr>
          <p:cNvPr id="31" name="TextBox 30"/>
          <p:cNvSpPr txBox="1"/>
          <p:nvPr/>
        </p:nvSpPr>
        <p:spPr>
          <a:xfrm>
            <a:off x="1841244" y="4434621"/>
            <a:ext cx="311304" cy="276999"/>
          </a:xfrm>
          <a:prstGeom prst="rect">
            <a:avLst/>
          </a:prstGeom>
          <a:noFill/>
        </p:spPr>
        <p:txBody>
          <a:bodyPr wrap="none" rtlCol="0">
            <a:spAutoFit/>
          </a:bodyPr>
          <a:lstStyle/>
          <a:p>
            <a:r>
              <a:rPr lang="en-GB" sz="1200" dirty="0">
                <a:solidFill>
                  <a:prstClr val="black"/>
                </a:solidFill>
              </a:rPr>
              <a:t>d</a:t>
            </a:r>
            <a:r>
              <a:rPr lang="en-GB" sz="1200" dirty="0" smtClean="0">
                <a:solidFill>
                  <a:prstClr val="black"/>
                </a:solidFill>
              </a:rPr>
              <a:t>)</a:t>
            </a:r>
            <a:endParaRPr lang="en-GB" sz="1200" dirty="0">
              <a:solidFill>
                <a:prstClr val="black"/>
              </a:solidFill>
            </a:endParaRPr>
          </a:p>
        </p:txBody>
      </p:sp>
      <p:pic>
        <p:nvPicPr>
          <p:cNvPr id="6" name="Picture 5"/>
          <p:cNvPicPr>
            <a:picLocks noChangeAspect="1"/>
          </p:cNvPicPr>
          <p:nvPr/>
        </p:nvPicPr>
        <p:blipFill>
          <a:blip r:embed="rId5"/>
          <a:stretch>
            <a:fillRect/>
          </a:stretch>
        </p:blipFill>
        <p:spPr>
          <a:xfrm>
            <a:off x="2861551" y="5062902"/>
            <a:ext cx="1524000" cy="333375"/>
          </a:xfrm>
          <a:prstGeom prst="rect">
            <a:avLst/>
          </a:prstGeom>
        </p:spPr>
      </p:pic>
      <p:pic>
        <p:nvPicPr>
          <p:cNvPr id="8" name="Picture 7"/>
          <p:cNvPicPr>
            <a:picLocks noChangeAspect="1"/>
          </p:cNvPicPr>
          <p:nvPr/>
        </p:nvPicPr>
        <p:blipFill>
          <a:blip r:embed="rId6"/>
          <a:stretch>
            <a:fillRect/>
          </a:stretch>
        </p:blipFill>
        <p:spPr>
          <a:xfrm>
            <a:off x="4350850" y="5043851"/>
            <a:ext cx="1333500" cy="371475"/>
          </a:xfrm>
          <a:prstGeom prst="rect">
            <a:avLst/>
          </a:prstGeom>
        </p:spPr>
      </p:pic>
      <p:sp>
        <p:nvSpPr>
          <p:cNvPr id="10" name="TextBox 9"/>
          <p:cNvSpPr txBox="1"/>
          <p:nvPr/>
        </p:nvSpPr>
        <p:spPr>
          <a:xfrm>
            <a:off x="-3979" y="5287456"/>
            <a:ext cx="2804071" cy="1446550"/>
          </a:xfrm>
          <a:prstGeom prst="rect">
            <a:avLst/>
          </a:prstGeom>
          <a:noFill/>
        </p:spPr>
        <p:txBody>
          <a:bodyPr wrap="square" rtlCol="0">
            <a:spAutoFit/>
          </a:bodyPr>
          <a:lstStyle/>
          <a:p>
            <a:r>
              <a:rPr lang="en-GB" sz="1000" dirty="0" smtClean="0">
                <a:solidFill>
                  <a:prstClr val="black"/>
                </a:solidFill>
              </a:rPr>
              <a:t>10. </a:t>
            </a:r>
            <a:r>
              <a:rPr lang="en-GB" sz="1000" dirty="0" err="1" smtClean="0">
                <a:solidFill>
                  <a:prstClr val="black"/>
                </a:solidFill>
              </a:rPr>
              <a:t>Completa</a:t>
            </a:r>
            <a:r>
              <a:rPr lang="en-GB" sz="1000" dirty="0" smtClean="0">
                <a:solidFill>
                  <a:prstClr val="black"/>
                </a:solidFill>
              </a:rPr>
              <a:t> </a:t>
            </a:r>
            <a:r>
              <a:rPr lang="en-GB" sz="1000" dirty="0" err="1" smtClean="0">
                <a:solidFill>
                  <a:prstClr val="black"/>
                </a:solidFill>
              </a:rPr>
              <a:t>los</a:t>
            </a:r>
            <a:r>
              <a:rPr lang="en-GB" sz="1000" dirty="0" smtClean="0">
                <a:solidFill>
                  <a:prstClr val="black"/>
                </a:solidFill>
              </a:rPr>
              <a:t> </a:t>
            </a:r>
            <a:r>
              <a:rPr lang="en-GB" sz="1000" dirty="0" err="1" smtClean="0">
                <a:solidFill>
                  <a:prstClr val="black"/>
                </a:solidFill>
              </a:rPr>
              <a:t>verbos</a:t>
            </a:r>
            <a:r>
              <a:rPr lang="en-GB" sz="1000" dirty="0" smtClean="0">
                <a:solidFill>
                  <a:prstClr val="black"/>
                </a:solidFill>
              </a:rPr>
              <a:t> reflexives con el </a:t>
            </a:r>
            <a:r>
              <a:rPr lang="en-GB" sz="1000" dirty="0" err="1" smtClean="0">
                <a:solidFill>
                  <a:prstClr val="black"/>
                </a:solidFill>
              </a:rPr>
              <a:t>pronombre</a:t>
            </a:r>
            <a:r>
              <a:rPr lang="en-GB" sz="1000" dirty="0" smtClean="0">
                <a:solidFill>
                  <a:prstClr val="black"/>
                </a:solidFill>
              </a:rPr>
              <a:t> </a:t>
            </a:r>
            <a:r>
              <a:rPr lang="en-GB" sz="1000" dirty="0" err="1" smtClean="0">
                <a:solidFill>
                  <a:prstClr val="black"/>
                </a:solidFill>
              </a:rPr>
              <a:t>correcto</a:t>
            </a:r>
            <a:r>
              <a:rPr lang="en-GB" sz="1000" dirty="0" smtClean="0">
                <a:solidFill>
                  <a:prstClr val="black"/>
                </a:solidFill>
              </a:rPr>
              <a:t>: ME, TE, SE, NOS, OS.  Escribe la </a:t>
            </a:r>
            <a:r>
              <a:rPr lang="en-GB" sz="1000" dirty="0" err="1" smtClean="0">
                <a:solidFill>
                  <a:prstClr val="black"/>
                </a:solidFill>
              </a:rPr>
              <a:t>pregunta</a:t>
            </a:r>
            <a:r>
              <a:rPr lang="en-GB" sz="1000" dirty="0" smtClean="0">
                <a:solidFill>
                  <a:prstClr val="black"/>
                </a:solidFill>
              </a:rPr>
              <a:t> que </a:t>
            </a:r>
            <a:r>
              <a:rPr lang="en-GB" sz="1000" dirty="0" err="1" smtClean="0">
                <a:solidFill>
                  <a:prstClr val="black"/>
                </a:solidFill>
              </a:rPr>
              <a:t>corresponde</a:t>
            </a:r>
            <a:r>
              <a:rPr lang="en-GB" sz="1000" dirty="0" smtClean="0">
                <a:solidFill>
                  <a:prstClr val="black"/>
                </a:solidFill>
              </a:rPr>
              <a:t> con </a:t>
            </a:r>
            <a:r>
              <a:rPr lang="en-GB" sz="1000" dirty="0" err="1" smtClean="0">
                <a:solidFill>
                  <a:prstClr val="black"/>
                </a:solidFill>
              </a:rPr>
              <a:t>cada</a:t>
            </a:r>
            <a:r>
              <a:rPr lang="en-GB" sz="1000" dirty="0" smtClean="0">
                <a:solidFill>
                  <a:prstClr val="black"/>
                </a:solidFill>
              </a:rPr>
              <a:t> </a:t>
            </a:r>
            <a:r>
              <a:rPr lang="en-GB" sz="1000" dirty="0" err="1" smtClean="0">
                <a:solidFill>
                  <a:prstClr val="black"/>
                </a:solidFill>
              </a:rPr>
              <a:t>frase</a:t>
            </a:r>
            <a:r>
              <a:rPr lang="en-GB" sz="1000" dirty="0" smtClean="0">
                <a:solidFill>
                  <a:prstClr val="black"/>
                </a:solidFill>
              </a:rPr>
              <a:t>.</a:t>
            </a:r>
          </a:p>
          <a:p>
            <a:endParaRPr lang="en-GB" sz="1000" dirty="0" smtClean="0">
              <a:solidFill>
                <a:prstClr val="black"/>
              </a:solidFill>
            </a:endParaRPr>
          </a:p>
          <a:p>
            <a:pPr marL="228600" indent="-228600">
              <a:buFontTx/>
              <a:buAutoNum type="alphaLcParenR"/>
            </a:pPr>
            <a:r>
              <a:rPr lang="en-GB" sz="1200" dirty="0" smtClean="0">
                <a:solidFill>
                  <a:prstClr val="black"/>
                </a:solidFill>
              </a:rPr>
              <a:t>_____ </a:t>
            </a:r>
            <a:r>
              <a:rPr lang="en-GB" sz="1200" dirty="0" err="1" smtClean="0">
                <a:solidFill>
                  <a:prstClr val="black"/>
                </a:solidFill>
              </a:rPr>
              <a:t>levanto</a:t>
            </a:r>
            <a:r>
              <a:rPr lang="en-GB" sz="1200" dirty="0" smtClean="0">
                <a:solidFill>
                  <a:prstClr val="black"/>
                </a:solidFill>
              </a:rPr>
              <a:t> a las 9:00</a:t>
            </a:r>
          </a:p>
          <a:p>
            <a:pPr marL="228600" indent="-228600">
              <a:buFontTx/>
              <a:buAutoNum type="alphaLcParenR"/>
            </a:pPr>
            <a:r>
              <a:rPr lang="en-GB" sz="1200" dirty="0" err="1" smtClean="0">
                <a:solidFill>
                  <a:prstClr val="black"/>
                </a:solidFill>
              </a:rPr>
              <a:t>Mi</a:t>
            </a:r>
            <a:r>
              <a:rPr lang="en-GB" sz="1200" dirty="0" smtClean="0">
                <a:solidFill>
                  <a:prstClr val="black"/>
                </a:solidFill>
              </a:rPr>
              <a:t> </a:t>
            </a:r>
            <a:r>
              <a:rPr lang="en-GB" sz="1200" dirty="0" err="1" smtClean="0">
                <a:solidFill>
                  <a:prstClr val="black"/>
                </a:solidFill>
              </a:rPr>
              <a:t>hermano</a:t>
            </a:r>
            <a:r>
              <a:rPr lang="en-GB" sz="1200" dirty="0" smtClean="0">
                <a:solidFill>
                  <a:prstClr val="black"/>
                </a:solidFill>
              </a:rPr>
              <a:t> _____ </a:t>
            </a:r>
            <a:r>
              <a:rPr lang="en-GB" sz="1200" dirty="0" err="1" smtClean="0">
                <a:solidFill>
                  <a:prstClr val="black"/>
                </a:solidFill>
              </a:rPr>
              <a:t>ducha</a:t>
            </a:r>
            <a:r>
              <a:rPr lang="en-GB" sz="1200" dirty="0" smtClean="0">
                <a:solidFill>
                  <a:prstClr val="black"/>
                </a:solidFill>
              </a:rPr>
              <a:t> a las 6:00</a:t>
            </a:r>
          </a:p>
          <a:p>
            <a:pPr marL="228600" indent="-228600">
              <a:buFontTx/>
              <a:buAutoNum type="alphaLcParenR"/>
            </a:pPr>
            <a:r>
              <a:rPr lang="en-GB" sz="1200" dirty="0" err="1" smtClean="0">
                <a:solidFill>
                  <a:prstClr val="black"/>
                </a:solidFill>
              </a:rPr>
              <a:t>Nosotras</a:t>
            </a:r>
            <a:r>
              <a:rPr lang="en-GB" sz="1200" dirty="0" smtClean="0">
                <a:solidFill>
                  <a:prstClr val="black"/>
                </a:solidFill>
              </a:rPr>
              <a:t> _____ </a:t>
            </a:r>
            <a:r>
              <a:rPr lang="en-GB" sz="1200" dirty="0" err="1" smtClean="0">
                <a:solidFill>
                  <a:prstClr val="black"/>
                </a:solidFill>
              </a:rPr>
              <a:t>lavamos</a:t>
            </a:r>
            <a:r>
              <a:rPr lang="en-GB" sz="1200" dirty="0" smtClean="0">
                <a:solidFill>
                  <a:prstClr val="black"/>
                </a:solidFill>
              </a:rPr>
              <a:t> las </a:t>
            </a:r>
            <a:r>
              <a:rPr lang="en-GB" sz="1200" dirty="0" err="1" smtClean="0">
                <a:solidFill>
                  <a:prstClr val="black"/>
                </a:solidFill>
              </a:rPr>
              <a:t>manos</a:t>
            </a:r>
            <a:endParaRPr lang="en-GB" sz="1200" dirty="0" smtClean="0">
              <a:solidFill>
                <a:prstClr val="black"/>
              </a:solidFill>
            </a:endParaRPr>
          </a:p>
          <a:p>
            <a:pPr marL="228600" indent="-228600">
              <a:buFontTx/>
              <a:buAutoNum type="alphaLcParenR"/>
            </a:pPr>
            <a:r>
              <a:rPr lang="en-GB" sz="1200" dirty="0" smtClean="0">
                <a:solidFill>
                  <a:prstClr val="black"/>
                </a:solidFill>
              </a:rPr>
              <a:t>____ </a:t>
            </a:r>
            <a:r>
              <a:rPr lang="en-GB" sz="1200" dirty="0" err="1" smtClean="0">
                <a:solidFill>
                  <a:prstClr val="black"/>
                </a:solidFill>
              </a:rPr>
              <a:t>visto</a:t>
            </a:r>
            <a:r>
              <a:rPr lang="en-GB" sz="1200" dirty="0" smtClean="0">
                <a:solidFill>
                  <a:prstClr val="black"/>
                </a:solidFill>
              </a:rPr>
              <a:t> </a:t>
            </a:r>
            <a:r>
              <a:rPr lang="en-GB" sz="1200" dirty="0" err="1" smtClean="0">
                <a:solidFill>
                  <a:prstClr val="black"/>
                </a:solidFill>
              </a:rPr>
              <a:t>en</a:t>
            </a:r>
            <a:r>
              <a:rPr lang="en-GB" sz="1200" dirty="0" smtClean="0">
                <a:solidFill>
                  <a:prstClr val="black"/>
                </a:solidFill>
              </a:rPr>
              <a:t> mi </a:t>
            </a:r>
            <a:r>
              <a:rPr lang="en-GB" sz="1200" dirty="0" err="1" smtClean="0">
                <a:solidFill>
                  <a:prstClr val="black"/>
                </a:solidFill>
              </a:rPr>
              <a:t>dormitorio</a:t>
            </a:r>
            <a:r>
              <a:rPr lang="en-GB" sz="1200" dirty="0" smtClean="0">
                <a:solidFill>
                  <a:prstClr val="black"/>
                </a:solidFill>
              </a:rPr>
              <a:t>. </a:t>
            </a:r>
            <a:endParaRPr lang="en-GB" sz="1200" dirty="0">
              <a:solidFill>
                <a:prstClr val="black"/>
              </a:solidFill>
            </a:endParaRPr>
          </a:p>
        </p:txBody>
      </p:sp>
      <p:sp>
        <p:nvSpPr>
          <p:cNvPr id="11" name="TextBox 10"/>
          <p:cNvSpPr txBox="1"/>
          <p:nvPr/>
        </p:nvSpPr>
        <p:spPr>
          <a:xfrm>
            <a:off x="5700199" y="3893498"/>
            <a:ext cx="3369963" cy="2000548"/>
          </a:xfrm>
          <a:prstGeom prst="rect">
            <a:avLst/>
          </a:prstGeom>
          <a:noFill/>
          <a:ln>
            <a:solidFill>
              <a:srgbClr val="FF0000"/>
            </a:solidFill>
            <a:prstDash val="dash"/>
          </a:ln>
        </p:spPr>
        <p:txBody>
          <a:bodyPr wrap="square" rtlCol="0">
            <a:spAutoFit/>
          </a:bodyPr>
          <a:lstStyle/>
          <a:p>
            <a:r>
              <a:rPr lang="en-GB" sz="1200" dirty="0" smtClean="0">
                <a:solidFill>
                  <a:prstClr val="black"/>
                </a:solidFill>
              </a:rPr>
              <a:t>12. </a:t>
            </a:r>
            <a:r>
              <a:rPr lang="en-GB" sz="1200" dirty="0" err="1" smtClean="0">
                <a:solidFill>
                  <a:prstClr val="black"/>
                </a:solidFill>
              </a:rPr>
              <a:t>Rodea</a:t>
            </a:r>
            <a:r>
              <a:rPr lang="en-GB" sz="1200" dirty="0" smtClean="0">
                <a:solidFill>
                  <a:prstClr val="black"/>
                </a:solidFill>
              </a:rPr>
              <a:t> la forma del </a:t>
            </a:r>
            <a:r>
              <a:rPr lang="en-GB" sz="1200" dirty="0" err="1" smtClean="0">
                <a:solidFill>
                  <a:prstClr val="black"/>
                </a:solidFill>
              </a:rPr>
              <a:t>verbo</a:t>
            </a:r>
            <a:r>
              <a:rPr lang="en-GB" sz="1200" dirty="0" smtClean="0">
                <a:solidFill>
                  <a:prstClr val="black"/>
                </a:solidFill>
              </a:rPr>
              <a:t> </a:t>
            </a:r>
            <a:r>
              <a:rPr lang="en-GB" sz="1200" dirty="0" err="1" smtClean="0">
                <a:solidFill>
                  <a:prstClr val="black"/>
                </a:solidFill>
              </a:rPr>
              <a:t>correcta</a:t>
            </a:r>
            <a:r>
              <a:rPr lang="en-GB" sz="1200" dirty="0" smtClean="0">
                <a:solidFill>
                  <a:prstClr val="black"/>
                </a:solidFill>
              </a:rPr>
              <a:t>. Escribe </a:t>
            </a:r>
            <a:r>
              <a:rPr lang="en-GB" sz="1200" dirty="0" err="1" smtClean="0">
                <a:solidFill>
                  <a:prstClr val="black"/>
                </a:solidFill>
              </a:rPr>
              <a:t>si</a:t>
            </a:r>
            <a:r>
              <a:rPr lang="en-GB" sz="1200" dirty="0" smtClean="0">
                <a:solidFill>
                  <a:prstClr val="black"/>
                </a:solidFill>
              </a:rPr>
              <a:t> </a:t>
            </a:r>
            <a:r>
              <a:rPr lang="en-GB" sz="1200" dirty="0" err="1" smtClean="0">
                <a:solidFill>
                  <a:prstClr val="black"/>
                </a:solidFill>
              </a:rPr>
              <a:t>es</a:t>
            </a:r>
            <a:r>
              <a:rPr lang="en-GB" sz="1200" dirty="0">
                <a:solidFill>
                  <a:prstClr val="black"/>
                </a:solidFill>
              </a:rPr>
              <a:t> </a:t>
            </a:r>
            <a:r>
              <a:rPr lang="en-GB" sz="1200" dirty="0" err="1" smtClean="0">
                <a:solidFill>
                  <a:prstClr val="black"/>
                </a:solidFill>
              </a:rPr>
              <a:t>presente</a:t>
            </a:r>
            <a:r>
              <a:rPr lang="en-GB" sz="1200" dirty="0" smtClean="0">
                <a:solidFill>
                  <a:prstClr val="black"/>
                </a:solidFill>
              </a:rPr>
              <a:t>, </a:t>
            </a:r>
            <a:r>
              <a:rPr lang="en-GB" sz="1200" dirty="0" err="1" smtClean="0">
                <a:solidFill>
                  <a:prstClr val="black"/>
                </a:solidFill>
              </a:rPr>
              <a:t>pretérito</a:t>
            </a:r>
            <a:r>
              <a:rPr lang="en-GB" sz="1200" dirty="0" smtClean="0">
                <a:solidFill>
                  <a:prstClr val="black"/>
                </a:solidFill>
              </a:rPr>
              <a:t> o </a:t>
            </a:r>
            <a:r>
              <a:rPr lang="en-GB" sz="1200" dirty="0" err="1" smtClean="0">
                <a:solidFill>
                  <a:prstClr val="black"/>
                </a:solidFill>
              </a:rPr>
              <a:t>futuro</a:t>
            </a:r>
            <a:endParaRPr lang="en-GB" sz="1200" dirty="0" smtClean="0">
              <a:solidFill>
                <a:prstClr val="black"/>
              </a:solidFill>
            </a:endParaRPr>
          </a:p>
          <a:p>
            <a:endParaRPr lang="en-GB" sz="1000" dirty="0" smtClean="0">
              <a:solidFill>
                <a:prstClr val="black"/>
              </a:solidFill>
              <a:latin typeface="MV Boli" panose="02000500030200090000" pitchFamily="2" charset="0"/>
              <a:cs typeface="MV Boli" panose="02000500030200090000" pitchFamily="2" charset="0"/>
            </a:endParaRPr>
          </a:p>
          <a:p>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Hola</a:t>
            </a:r>
            <a:r>
              <a:rPr lang="en-GB" sz="1000" dirty="0" smtClean="0">
                <a:solidFill>
                  <a:prstClr val="black"/>
                </a:solidFill>
                <a:latin typeface="MV Boli" panose="02000500030200090000" pitchFamily="2" charset="0"/>
                <a:cs typeface="MV Boli" panose="02000500030200090000" pitchFamily="2" charset="0"/>
              </a:rPr>
              <a:t>! Me </a:t>
            </a:r>
            <a:r>
              <a:rPr lang="en-GB" sz="1000" dirty="0" err="1" smtClean="0">
                <a:solidFill>
                  <a:prstClr val="black"/>
                </a:solidFill>
                <a:latin typeface="MV Boli" panose="02000500030200090000" pitchFamily="2" charset="0"/>
                <a:cs typeface="MV Boli" panose="02000500030200090000" pitchFamily="2" charset="0"/>
              </a:rPr>
              <a:t>llamo</a:t>
            </a:r>
            <a:r>
              <a:rPr lang="en-GB" sz="1000" dirty="0" smtClean="0">
                <a:solidFill>
                  <a:prstClr val="black"/>
                </a:solidFill>
                <a:latin typeface="MV Boli" panose="02000500030200090000" pitchFamily="2" charset="0"/>
                <a:cs typeface="MV Boli" panose="02000500030200090000" pitchFamily="2" charset="0"/>
              </a:rPr>
              <a:t> Pepe y (a) vivo/</a:t>
            </a:r>
            <a:r>
              <a:rPr lang="en-GB" sz="1000" dirty="0" err="1" smtClean="0">
                <a:solidFill>
                  <a:prstClr val="black"/>
                </a:solidFill>
                <a:latin typeface="MV Boli" panose="02000500030200090000" pitchFamily="2" charset="0"/>
                <a:cs typeface="MV Boli" panose="02000500030200090000" pitchFamily="2" charset="0"/>
              </a:rPr>
              <a:t>viví</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vivir</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en</a:t>
            </a:r>
            <a:r>
              <a:rPr lang="en-GB" sz="1000" dirty="0" smtClean="0">
                <a:solidFill>
                  <a:prstClr val="black"/>
                </a:solidFill>
                <a:latin typeface="MV Boli" panose="02000500030200090000" pitchFamily="2" charset="0"/>
                <a:cs typeface="MV Boli" panose="02000500030200090000" pitchFamily="2" charset="0"/>
              </a:rPr>
              <a:t> Valencia. </a:t>
            </a:r>
            <a:r>
              <a:rPr lang="en-GB" sz="1000" dirty="0" err="1" smtClean="0">
                <a:solidFill>
                  <a:prstClr val="black"/>
                </a:solidFill>
                <a:latin typeface="MV Boli" panose="02000500030200090000" pitchFamily="2" charset="0"/>
                <a:cs typeface="MV Boli" panose="02000500030200090000" pitchFamily="2" charset="0"/>
              </a:rPr>
              <a:t>Mi</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pasión</a:t>
            </a:r>
            <a:r>
              <a:rPr lang="en-GB" sz="1000" dirty="0" smtClean="0">
                <a:solidFill>
                  <a:prstClr val="black"/>
                </a:solidFill>
                <a:latin typeface="MV Boli" panose="02000500030200090000" pitchFamily="2" charset="0"/>
                <a:cs typeface="MV Boli" panose="02000500030200090000" pitchFamily="2" charset="0"/>
              </a:rPr>
              <a:t> (b) </a:t>
            </a:r>
            <a:r>
              <a:rPr lang="en-GB" sz="1000" dirty="0" err="1" smtClean="0">
                <a:solidFill>
                  <a:prstClr val="black"/>
                </a:solidFill>
                <a:latin typeface="MV Boli" panose="02000500030200090000" pitchFamily="2" charset="0"/>
                <a:cs typeface="MV Boli" panose="02000500030200090000" pitchFamily="2" charset="0"/>
              </a:rPr>
              <a:t>es</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fue</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va</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ser</a:t>
            </a:r>
            <a:r>
              <a:rPr lang="en-GB" sz="1000" dirty="0" smtClean="0">
                <a:solidFill>
                  <a:prstClr val="black"/>
                </a:solidFill>
                <a:latin typeface="MV Boli" panose="02000500030200090000" pitchFamily="2" charset="0"/>
                <a:cs typeface="MV Boli" panose="02000500030200090000" pitchFamily="2" charset="0"/>
              </a:rPr>
              <a:t> el </a:t>
            </a:r>
            <a:r>
              <a:rPr lang="en-GB" sz="1000" dirty="0" err="1" smtClean="0">
                <a:solidFill>
                  <a:prstClr val="black"/>
                </a:solidFill>
                <a:latin typeface="MV Boli" panose="02000500030200090000" pitchFamily="2" charset="0"/>
                <a:cs typeface="MV Boli" panose="02000500030200090000" pitchFamily="2" charset="0"/>
              </a:rPr>
              <a:t>tenis</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Normalmente</a:t>
            </a:r>
            <a:r>
              <a:rPr lang="en-GB" sz="1000" dirty="0" smtClean="0">
                <a:solidFill>
                  <a:prstClr val="black"/>
                </a:solidFill>
                <a:latin typeface="MV Boli" panose="02000500030200090000" pitchFamily="2" charset="0"/>
                <a:cs typeface="MV Boli" panose="02000500030200090000" pitchFamily="2" charset="0"/>
              </a:rPr>
              <a:t> (c) </a:t>
            </a:r>
            <a:r>
              <a:rPr lang="en-GB" sz="1000" dirty="0" err="1" smtClean="0">
                <a:solidFill>
                  <a:prstClr val="black"/>
                </a:solidFill>
                <a:latin typeface="MV Boli" panose="02000500030200090000" pitchFamily="2" charset="0"/>
                <a:cs typeface="MV Boli" panose="02000500030200090000" pitchFamily="2" charset="0"/>
              </a:rPr>
              <a:t>juego</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jugué</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jugar</a:t>
            </a:r>
            <a:r>
              <a:rPr lang="en-GB" sz="1000" dirty="0" smtClean="0">
                <a:solidFill>
                  <a:prstClr val="black"/>
                </a:solidFill>
                <a:latin typeface="MV Boli" panose="02000500030200090000" pitchFamily="2" charset="0"/>
                <a:cs typeface="MV Boli" panose="02000500030200090000" pitchFamily="2" charset="0"/>
              </a:rPr>
              <a:t> 3 </a:t>
            </a:r>
            <a:r>
              <a:rPr lang="en-GB" sz="1000" dirty="0" err="1" smtClean="0">
                <a:solidFill>
                  <a:prstClr val="black"/>
                </a:solidFill>
                <a:latin typeface="MV Boli" panose="02000500030200090000" pitchFamily="2" charset="0"/>
                <a:cs typeface="MV Boli" panose="02000500030200090000" pitchFamily="2" charset="0"/>
              </a:rPr>
              <a:t>veces</a:t>
            </a:r>
            <a:r>
              <a:rPr lang="en-GB" sz="1000" dirty="0" smtClean="0">
                <a:solidFill>
                  <a:prstClr val="black"/>
                </a:solidFill>
                <a:latin typeface="MV Boli" panose="02000500030200090000" pitchFamily="2" charset="0"/>
                <a:cs typeface="MV Boli" panose="02000500030200090000" pitchFamily="2" charset="0"/>
              </a:rPr>
              <a:t> a la </a:t>
            </a:r>
            <a:r>
              <a:rPr lang="en-GB" sz="1000" dirty="0" err="1" smtClean="0">
                <a:solidFill>
                  <a:prstClr val="black"/>
                </a:solidFill>
                <a:latin typeface="MV Boli" panose="02000500030200090000" pitchFamily="2" charset="0"/>
                <a:cs typeface="MV Boli" panose="02000500030200090000" pitchFamily="2" charset="0"/>
              </a:rPr>
              <a:t>semana</a:t>
            </a:r>
            <a:r>
              <a:rPr lang="en-GB" sz="1000" dirty="0" smtClean="0">
                <a:solidFill>
                  <a:prstClr val="black"/>
                </a:solidFill>
                <a:latin typeface="MV Boli" panose="02000500030200090000" pitchFamily="2" charset="0"/>
                <a:cs typeface="MV Boli" panose="02000500030200090000" pitchFamily="2" charset="0"/>
              </a:rPr>
              <a:t>. El </a:t>
            </a:r>
            <a:r>
              <a:rPr lang="en-GB" sz="1000" dirty="0" err="1" smtClean="0">
                <a:solidFill>
                  <a:prstClr val="black"/>
                </a:solidFill>
                <a:latin typeface="MV Boli" panose="02000500030200090000" pitchFamily="2" charset="0"/>
                <a:cs typeface="MV Boli" panose="02000500030200090000" pitchFamily="2" charset="0"/>
              </a:rPr>
              <a:t>año</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pasado</a:t>
            </a:r>
            <a:r>
              <a:rPr lang="en-GB" sz="1000" dirty="0" smtClean="0">
                <a:solidFill>
                  <a:prstClr val="black"/>
                </a:solidFill>
                <a:latin typeface="MV Boli" panose="02000500030200090000" pitchFamily="2" charset="0"/>
                <a:cs typeface="MV Boli" panose="02000500030200090000" pitchFamily="2" charset="0"/>
              </a:rPr>
              <a:t> (d) </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fui</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ir</a:t>
            </a:r>
            <a:r>
              <a:rPr lang="en-GB" sz="1000" dirty="0" smtClean="0">
                <a:solidFill>
                  <a:prstClr val="black"/>
                </a:solidFill>
                <a:latin typeface="MV Boli" panose="02000500030200090000" pitchFamily="2" charset="0"/>
                <a:cs typeface="MV Boli" panose="02000500030200090000" pitchFamily="2" charset="0"/>
              </a:rPr>
              <a:t> a un </a:t>
            </a:r>
            <a:r>
              <a:rPr lang="en-GB" sz="1000" dirty="0" err="1" smtClean="0">
                <a:solidFill>
                  <a:prstClr val="black"/>
                </a:solidFill>
                <a:latin typeface="MV Boli" panose="02000500030200090000" pitchFamily="2" charset="0"/>
                <a:cs typeface="MV Boli" panose="02000500030200090000" pitchFamily="2" charset="0"/>
              </a:rPr>
              <a:t>torneo</a:t>
            </a:r>
            <a:r>
              <a:rPr lang="en-GB" sz="1000" dirty="0" smtClean="0">
                <a:solidFill>
                  <a:prstClr val="black"/>
                </a:solidFill>
                <a:latin typeface="MV Boli" panose="02000500030200090000" pitchFamily="2" charset="0"/>
                <a:cs typeface="MV Boli" panose="02000500030200090000" pitchFamily="2" charset="0"/>
              </a:rPr>
              <a:t> de </a:t>
            </a:r>
            <a:r>
              <a:rPr lang="en-GB" sz="1000" dirty="0" err="1" smtClean="0">
                <a:solidFill>
                  <a:prstClr val="black"/>
                </a:solidFill>
                <a:latin typeface="MV Boli" panose="02000500030200090000" pitchFamily="2" charset="0"/>
                <a:cs typeface="MV Boli" panose="02000500030200090000" pitchFamily="2" charset="0"/>
              </a:rPr>
              <a:t>tenis</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en</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París</a:t>
            </a:r>
            <a:r>
              <a:rPr lang="en-GB" sz="1000" dirty="0" smtClean="0">
                <a:solidFill>
                  <a:prstClr val="black"/>
                </a:solidFill>
                <a:latin typeface="MV Boli" panose="02000500030200090000" pitchFamily="2" charset="0"/>
                <a:cs typeface="MV Boli" panose="02000500030200090000" pitchFamily="2" charset="0"/>
              </a:rPr>
              <a:t>. (e) </a:t>
            </a:r>
            <a:r>
              <a:rPr lang="en-GB" sz="1000" dirty="0" err="1" smtClean="0">
                <a:solidFill>
                  <a:prstClr val="black"/>
                </a:solidFill>
                <a:latin typeface="MV Boli" panose="02000500030200090000" pitchFamily="2" charset="0"/>
                <a:cs typeface="MV Boli" panose="02000500030200090000" pitchFamily="2" charset="0"/>
              </a:rPr>
              <a:t>Veo</a:t>
            </a:r>
            <a:r>
              <a:rPr lang="en-GB" sz="1000" dirty="0" smtClean="0">
                <a:solidFill>
                  <a:prstClr val="black"/>
                </a:solidFill>
                <a:latin typeface="MV Boli" panose="02000500030200090000" pitchFamily="2" charset="0"/>
                <a:cs typeface="MV Boli" panose="02000500030200090000" pitchFamily="2" charset="0"/>
              </a:rPr>
              <a:t>/vi/</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ver</a:t>
            </a:r>
            <a:r>
              <a:rPr lang="en-GB" sz="1000" dirty="0" smtClean="0">
                <a:solidFill>
                  <a:prstClr val="black"/>
                </a:solidFill>
                <a:latin typeface="MV Boli" panose="02000500030200090000" pitchFamily="2" charset="0"/>
                <a:cs typeface="MV Boli" panose="02000500030200090000" pitchFamily="2" charset="0"/>
              </a:rPr>
              <a:t> un </a:t>
            </a:r>
            <a:r>
              <a:rPr lang="en-GB" sz="1000" dirty="0" err="1" smtClean="0">
                <a:solidFill>
                  <a:prstClr val="black"/>
                </a:solidFill>
                <a:latin typeface="MV Boli" panose="02000500030200090000" pitchFamily="2" charset="0"/>
                <a:cs typeface="MV Boli" panose="02000500030200090000" pitchFamily="2" charset="0"/>
              </a:rPr>
              <a:t>partido</a:t>
            </a:r>
            <a:r>
              <a:rPr lang="en-GB" sz="1000" dirty="0" smtClean="0">
                <a:solidFill>
                  <a:prstClr val="black"/>
                </a:solidFill>
                <a:latin typeface="MV Boli" panose="02000500030200090000" pitchFamily="2" charset="0"/>
                <a:cs typeface="MV Boli" panose="02000500030200090000" pitchFamily="2" charset="0"/>
              </a:rPr>
              <a:t> de </a:t>
            </a:r>
            <a:r>
              <a:rPr lang="en-GB" sz="1000" dirty="0" err="1" smtClean="0">
                <a:solidFill>
                  <a:prstClr val="black"/>
                </a:solidFill>
                <a:latin typeface="MV Boli" panose="02000500030200090000" pitchFamily="2" charset="0"/>
                <a:cs typeface="MV Boli" panose="02000500030200090000" pitchFamily="2" charset="0"/>
              </a:rPr>
              <a:t>Rafa</a:t>
            </a:r>
            <a:r>
              <a:rPr lang="en-GB" sz="1000" dirty="0" smtClean="0">
                <a:solidFill>
                  <a:prstClr val="black"/>
                </a:solidFill>
                <a:latin typeface="MV Boli" panose="02000500030200090000" pitchFamily="2" charset="0"/>
                <a:cs typeface="MV Boli" panose="02000500030200090000" pitchFamily="2" charset="0"/>
              </a:rPr>
              <a:t> Nadal contra Murray (f) ¡</a:t>
            </a:r>
            <a:r>
              <a:rPr lang="en-GB" sz="1000" dirty="0" err="1" smtClean="0">
                <a:solidFill>
                  <a:prstClr val="black"/>
                </a:solidFill>
                <a:latin typeface="MV Boli" panose="02000500030200090000" pitchFamily="2" charset="0"/>
                <a:cs typeface="MV Boli" panose="02000500030200090000" pitchFamily="2" charset="0"/>
              </a:rPr>
              <a:t>Es</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fue</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va</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ser</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guay</a:t>
            </a:r>
            <a:r>
              <a:rPr lang="en-GB" sz="1000" dirty="0" smtClean="0">
                <a:solidFill>
                  <a:prstClr val="black"/>
                </a:solidFill>
                <a:latin typeface="MV Boli" panose="02000500030200090000" pitchFamily="2" charset="0"/>
                <a:cs typeface="MV Boli" panose="02000500030200090000" pitchFamily="2" charset="0"/>
              </a:rPr>
              <a:t>! El </a:t>
            </a:r>
            <a:r>
              <a:rPr lang="en-GB" sz="1000" dirty="0" err="1" smtClean="0">
                <a:solidFill>
                  <a:prstClr val="black"/>
                </a:solidFill>
                <a:latin typeface="MV Boli" panose="02000500030200090000" pitchFamily="2" charset="0"/>
                <a:cs typeface="MV Boli" panose="02000500030200090000" pitchFamily="2" charset="0"/>
              </a:rPr>
              <a:t>año</a:t>
            </a:r>
            <a:r>
              <a:rPr lang="en-GB" sz="1000" dirty="0" smtClean="0">
                <a:solidFill>
                  <a:prstClr val="black"/>
                </a:solidFill>
                <a:latin typeface="MV Boli" panose="02000500030200090000" pitchFamily="2" charset="0"/>
                <a:cs typeface="MV Boli" panose="02000500030200090000" pitchFamily="2" charset="0"/>
              </a:rPr>
              <a:t> que </a:t>
            </a:r>
            <a:r>
              <a:rPr lang="en-GB" sz="1000" dirty="0" err="1" smtClean="0">
                <a:solidFill>
                  <a:prstClr val="black"/>
                </a:solidFill>
                <a:latin typeface="MV Boli" panose="02000500030200090000" pitchFamily="2" charset="0"/>
                <a:cs typeface="MV Boli" panose="02000500030200090000" pitchFamily="2" charset="0"/>
              </a:rPr>
              <a:t>viene</a:t>
            </a:r>
            <a:r>
              <a:rPr lang="en-GB" sz="1000" dirty="0" smtClean="0">
                <a:solidFill>
                  <a:prstClr val="black"/>
                </a:solidFill>
                <a:latin typeface="MV Boli" panose="02000500030200090000" pitchFamily="2" charset="0"/>
                <a:cs typeface="MV Boli" panose="02000500030200090000" pitchFamily="2" charset="0"/>
              </a:rPr>
              <a:t> (g) </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fui</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ir</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ir</a:t>
            </a:r>
            <a:r>
              <a:rPr lang="en-GB" sz="1000" dirty="0" smtClean="0">
                <a:solidFill>
                  <a:prstClr val="black"/>
                </a:solidFill>
                <a:latin typeface="MV Boli" panose="02000500030200090000" pitchFamily="2" charset="0"/>
                <a:cs typeface="MV Boli" panose="02000500030200090000" pitchFamily="2" charset="0"/>
              </a:rPr>
              <a:t> a Wimbledon y (h) </a:t>
            </a:r>
            <a:r>
              <a:rPr lang="en-GB" sz="1000" dirty="0" err="1" smtClean="0">
                <a:solidFill>
                  <a:prstClr val="black"/>
                </a:solidFill>
                <a:latin typeface="MV Boli" panose="02000500030200090000" pitchFamily="2" charset="0"/>
                <a:cs typeface="MV Boli" panose="02000500030200090000" pitchFamily="2" charset="0"/>
              </a:rPr>
              <a:t>llevo</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llevé</a:t>
            </a:r>
            <a:r>
              <a:rPr lang="en-GB" sz="1000" dirty="0" smtClean="0">
                <a:solidFill>
                  <a:prstClr val="black"/>
                </a:solidFill>
                <a:latin typeface="MV Boli" panose="02000500030200090000" pitchFamily="2" charset="0"/>
                <a:cs typeface="MV Boli" panose="02000500030200090000" pitchFamily="2" charset="0"/>
              </a:rPr>
              <a:t>/</a:t>
            </a:r>
            <a:r>
              <a:rPr lang="en-GB" sz="1000" dirty="0" err="1" smtClean="0">
                <a:solidFill>
                  <a:prstClr val="black"/>
                </a:solidFill>
                <a:latin typeface="MV Boli" panose="02000500030200090000" pitchFamily="2" charset="0"/>
                <a:cs typeface="MV Boli" panose="02000500030200090000" pitchFamily="2" charset="0"/>
              </a:rPr>
              <a:t>voy</a:t>
            </a:r>
            <a:r>
              <a:rPr lang="en-GB" sz="1000" dirty="0" smtClean="0">
                <a:solidFill>
                  <a:prstClr val="black"/>
                </a:solidFill>
                <a:latin typeface="MV Boli" panose="02000500030200090000" pitchFamily="2" charset="0"/>
                <a:cs typeface="MV Boli" panose="02000500030200090000" pitchFamily="2" charset="0"/>
              </a:rPr>
              <a:t> a </a:t>
            </a:r>
            <a:r>
              <a:rPr lang="en-GB" sz="1000" dirty="0" err="1" smtClean="0">
                <a:solidFill>
                  <a:prstClr val="black"/>
                </a:solidFill>
                <a:latin typeface="MV Boli" panose="02000500030200090000" pitchFamily="2" charset="0"/>
                <a:cs typeface="MV Boli" panose="02000500030200090000" pitchFamily="2" charset="0"/>
              </a:rPr>
              <a:t>llevar</a:t>
            </a:r>
            <a:r>
              <a:rPr lang="en-GB" sz="1000" dirty="0" smtClean="0">
                <a:solidFill>
                  <a:prstClr val="black"/>
                </a:solidFill>
                <a:latin typeface="MV Boli" panose="02000500030200090000" pitchFamily="2" charset="0"/>
                <a:cs typeface="MV Boli" panose="02000500030200090000" pitchFamily="2" charset="0"/>
              </a:rPr>
              <a:t> mi </a:t>
            </a:r>
            <a:r>
              <a:rPr lang="en-GB" sz="1000" dirty="0" err="1" smtClean="0">
                <a:solidFill>
                  <a:prstClr val="black"/>
                </a:solidFill>
                <a:latin typeface="MV Boli" panose="02000500030200090000" pitchFamily="2" charset="0"/>
                <a:cs typeface="MV Boli" panose="02000500030200090000" pitchFamily="2" charset="0"/>
              </a:rPr>
              <a:t>camiseta</a:t>
            </a:r>
            <a:r>
              <a:rPr lang="en-GB" sz="1000" dirty="0" smtClean="0">
                <a:solidFill>
                  <a:prstClr val="black"/>
                </a:solidFill>
                <a:latin typeface="MV Boli" panose="02000500030200090000" pitchFamily="2" charset="0"/>
                <a:cs typeface="MV Boli" panose="02000500030200090000" pitchFamily="2" charset="0"/>
              </a:rPr>
              <a:t> </a:t>
            </a:r>
            <a:r>
              <a:rPr lang="en-GB" sz="1000" dirty="0" err="1" smtClean="0">
                <a:solidFill>
                  <a:prstClr val="black"/>
                </a:solidFill>
                <a:latin typeface="MV Boli" panose="02000500030200090000" pitchFamily="2" charset="0"/>
                <a:cs typeface="MV Boli" panose="02000500030200090000" pitchFamily="2" charset="0"/>
              </a:rPr>
              <a:t>preferida</a:t>
            </a:r>
            <a:r>
              <a:rPr lang="en-GB" sz="1000" dirty="0" smtClean="0">
                <a:solidFill>
                  <a:prstClr val="black"/>
                </a:solidFill>
                <a:latin typeface="MV Boli" panose="02000500030200090000" pitchFamily="2" charset="0"/>
                <a:cs typeface="MV Boli" panose="02000500030200090000" pitchFamily="2" charset="0"/>
              </a:rPr>
              <a:t>.</a:t>
            </a:r>
            <a:endParaRPr lang="en-GB" sz="1000" dirty="0">
              <a:solidFill>
                <a:prstClr val="black"/>
              </a:solidFill>
              <a:latin typeface="MV Boli" panose="02000500030200090000" pitchFamily="2" charset="0"/>
              <a:cs typeface="MV Boli" panose="02000500030200090000" pitchFamily="2" charset="0"/>
            </a:endParaRPr>
          </a:p>
        </p:txBody>
      </p:sp>
      <p:sp>
        <p:nvSpPr>
          <p:cNvPr id="15" name="TextBox 14"/>
          <p:cNvSpPr txBox="1"/>
          <p:nvPr/>
        </p:nvSpPr>
        <p:spPr>
          <a:xfrm>
            <a:off x="5774037" y="83264"/>
            <a:ext cx="2270033" cy="1200329"/>
          </a:xfrm>
          <a:prstGeom prst="rect">
            <a:avLst/>
          </a:prstGeom>
          <a:noFill/>
        </p:spPr>
        <p:txBody>
          <a:bodyPr wrap="square" rtlCol="0">
            <a:spAutoFit/>
          </a:bodyPr>
          <a:lstStyle/>
          <a:p>
            <a:r>
              <a:rPr lang="en-GB" sz="1200" dirty="0" smtClean="0">
                <a:solidFill>
                  <a:prstClr val="black"/>
                </a:solidFill>
              </a:rPr>
              <a:t>3. Escribe las </a:t>
            </a:r>
            <a:r>
              <a:rPr lang="en-GB" sz="1200" dirty="0" err="1" smtClean="0">
                <a:solidFill>
                  <a:prstClr val="black"/>
                </a:solidFill>
              </a:rPr>
              <a:t>frases</a:t>
            </a:r>
            <a:r>
              <a:rPr lang="en-GB" sz="1200" dirty="0" smtClean="0">
                <a:solidFill>
                  <a:prstClr val="black"/>
                </a:solidFill>
              </a:rPr>
              <a:t> </a:t>
            </a:r>
            <a:r>
              <a:rPr lang="en-GB" sz="1200" dirty="0" err="1" smtClean="0">
                <a:solidFill>
                  <a:prstClr val="black"/>
                </a:solidFill>
              </a:rPr>
              <a:t>en</a:t>
            </a:r>
            <a:r>
              <a:rPr lang="en-GB" sz="1200" dirty="0" smtClean="0">
                <a:solidFill>
                  <a:prstClr val="black"/>
                </a:solidFill>
              </a:rPr>
              <a:t> </a:t>
            </a:r>
            <a:r>
              <a:rPr lang="en-GB" sz="1200" dirty="0" err="1" smtClean="0">
                <a:solidFill>
                  <a:prstClr val="black"/>
                </a:solidFill>
              </a:rPr>
              <a:t>español</a:t>
            </a:r>
            <a:endParaRPr lang="en-GB" sz="1200" dirty="0">
              <a:solidFill>
                <a:prstClr val="black"/>
              </a:solidFill>
            </a:endParaRPr>
          </a:p>
          <a:p>
            <a:pPr marL="342900" indent="-342900">
              <a:buFontTx/>
              <a:buAutoNum type="alphaLcParenR"/>
            </a:pPr>
            <a:r>
              <a:rPr lang="en-GB" sz="1200" dirty="0" smtClean="0">
                <a:solidFill>
                  <a:prstClr val="black"/>
                </a:solidFill>
              </a:rPr>
              <a:t>I am going to wear a t-shirt</a:t>
            </a:r>
          </a:p>
          <a:p>
            <a:pPr marL="342900" indent="-342900">
              <a:buFontTx/>
              <a:buAutoNum type="alphaLcParenR"/>
            </a:pPr>
            <a:r>
              <a:rPr lang="en-GB" sz="1200" dirty="0" smtClean="0">
                <a:solidFill>
                  <a:prstClr val="black"/>
                </a:solidFill>
              </a:rPr>
              <a:t>¿Are you going to go to the party?</a:t>
            </a:r>
          </a:p>
          <a:p>
            <a:pPr marL="342900" indent="-342900">
              <a:buFontTx/>
              <a:buAutoNum type="alphaLcParenR"/>
            </a:pPr>
            <a:r>
              <a:rPr lang="en-GB" sz="1200" dirty="0" smtClean="0">
                <a:solidFill>
                  <a:prstClr val="black"/>
                </a:solidFill>
              </a:rPr>
              <a:t>It’s going to be fun</a:t>
            </a:r>
          </a:p>
          <a:p>
            <a:pPr marL="342900" indent="-342900">
              <a:buFontTx/>
              <a:buAutoNum type="alphaLcParenR"/>
            </a:pPr>
            <a:r>
              <a:rPr lang="en-GB" sz="1200" dirty="0" smtClean="0">
                <a:solidFill>
                  <a:prstClr val="black"/>
                </a:solidFill>
              </a:rPr>
              <a:t>We are going to go out</a:t>
            </a:r>
          </a:p>
        </p:txBody>
      </p:sp>
      <p:sp>
        <p:nvSpPr>
          <p:cNvPr id="16" name="TextBox 15"/>
          <p:cNvSpPr txBox="1"/>
          <p:nvPr/>
        </p:nvSpPr>
        <p:spPr>
          <a:xfrm>
            <a:off x="2815941" y="5476058"/>
            <a:ext cx="2726075" cy="1323439"/>
          </a:xfrm>
          <a:prstGeom prst="rect">
            <a:avLst/>
          </a:prstGeom>
          <a:noFill/>
          <a:ln>
            <a:solidFill>
              <a:schemeClr val="tx1"/>
            </a:solidFill>
            <a:prstDash val="sysDot"/>
          </a:ln>
        </p:spPr>
        <p:txBody>
          <a:bodyPr wrap="square" rtlCol="0">
            <a:spAutoFit/>
          </a:bodyPr>
          <a:lstStyle/>
          <a:p>
            <a:r>
              <a:rPr lang="en-GB" sz="1000" dirty="0" smtClean="0">
                <a:solidFill>
                  <a:prstClr val="black"/>
                </a:solidFill>
              </a:rPr>
              <a:t>11. </a:t>
            </a:r>
            <a:r>
              <a:rPr lang="en-GB" sz="1000" dirty="0" err="1" smtClean="0">
                <a:solidFill>
                  <a:prstClr val="black"/>
                </a:solidFill>
              </a:rPr>
              <a:t>Descifra</a:t>
            </a:r>
            <a:r>
              <a:rPr lang="en-GB" sz="1000" dirty="0" smtClean="0">
                <a:solidFill>
                  <a:prstClr val="black"/>
                </a:solidFill>
              </a:rPr>
              <a:t> </a:t>
            </a:r>
            <a:r>
              <a:rPr lang="en-GB" sz="1000" dirty="0" err="1" smtClean="0">
                <a:solidFill>
                  <a:prstClr val="black"/>
                </a:solidFill>
              </a:rPr>
              <a:t>los</a:t>
            </a:r>
            <a:r>
              <a:rPr lang="en-GB" sz="1000" dirty="0" smtClean="0">
                <a:solidFill>
                  <a:prstClr val="black"/>
                </a:solidFill>
              </a:rPr>
              <a:t> </a:t>
            </a:r>
            <a:r>
              <a:rPr lang="en-GB" sz="1000" dirty="0" err="1" smtClean="0">
                <a:solidFill>
                  <a:prstClr val="black"/>
                </a:solidFill>
              </a:rPr>
              <a:t>conectores</a:t>
            </a:r>
            <a:r>
              <a:rPr lang="en-GB" sz="1000" dirty="0" smtClean="0">
                <a:solidFill>
                  <a:prstClr val="black"/>
                </a:solidFill>
              </a:rPr>
              <a:t> y </a:t>
            </a:r>
            <a:r>
              <a:rPr lang="en-GB" sz="1000" dirty="0" err="1" smtClean="0">
                <a:solidFill>
                  <a:prstClr val="black"/>
                </a:solidFill>
              </a:rPr>
              <a:t>frases</a:t>
            </a:r>
            <a:r>
              <a:rPr lang="en-GB" sz="1000" dirty="0" smtClean="0">
                <a:solidFill>
                  <a:prstClr val="black"/>
                </a:solidFill>
              </a:rPr>
              <a:t> de </a:t>
            </a:r>
            <a:r>
              <a:rPr lang="en-GB" sz="1000" dirty="0" err="1" smtClean="0">
                <a:solidFill>
                  <a:prstClr val="black"/>
                </a:solidFill>
              </a:rPr>
              <a:t>frecuencia</a:t>
            </a:r>
            <a:endParaRPr lang="en-GB" sz="1000" dirty="0" smtClean="0">
              <a:solidFill>
                <a:prstClr val="black"/>
              </a:solidFill>
            </a:endParaRPr>
          </a:p>
          <a:p>
            <a:r>
              <a:rPr lang="en-GB" sz="1000" dirty="0" smtClean="0">
                <a:solidFill>
                  <a:prstClr val="black"/>
                </a:solidFill>
              </a:rPr>
              <a:t>P = Primero</a:t>
            </a:r>
          </a:p>
          <a:p>
            <a:r>
              <a:rPr lang="en-GB" sz="1000" dirty="0" smtClean="0">
                <a:solidFill>
                  <a:prstClr val="black"/>
                </a:solidFill>
              </a:rPr>
              <a:t>L = </a:t>
            </a:r>
          </a:p>
          <a:p>
            <a:r>
              <a:rPr lang="en-GB" sz="1000" dirty="0" smtClean="0">
                <a:solidFill>
                  <a:prstClr val="black"/>
                </a:solidFill>
              </a:rPr>
              <a:t>F = </a:t>
            </a:r>
          </a:p>
          <a:p>
            <a:r>
              <a:rPr lang="en-GB" sz="1000" dirty="0" smtClean="0">
                <a:solidFill>
                  <a:prstClr val="black"/>
                </a:solidFill>
              </a:rPr>
              <a:t>Av =</a:t>
            </a:r>
          </a:p>
          <a:p>
            <a:r>
              <a:rPr lang="en-GB" sz="1000" dirty="0" smtClean="0">
                <a:solidFill>
                  <a:prstClr val="black"/>
                </a:solidFill>
              </a:rPr>
              <a:t>LSP =</a:t>
            </a:r>
          </a:p>
          <a:p>
            <a:r>
              <a:rPr lang="en-GB" sz="1000" dirty="0" smtClean="0">
                <a:solidFill>
                  <a:prstClr val="black"/>
                </a:solidFill>
              </a:rPr>
              <a:t>EAQV =</a:t>
            </a:r>
          </a:p>
          <a:p>
            <a:endParaRPr lang="en-GB" sz="1000" dirty="0">
              <a:solidFill>
                <a:prstClr val="black"/>
              </a:solidFill>
            </a:endParaRPr>
          </a:p>
        </p:txBody>
      </p:sp>
      <p:sp>
        <p:nvSpPr>
          <p:cNvPr id="17" name="TextBox 16"/>
          <p:cNvSpPr txBox="1"/>
          <p:nvPr/>
        </p:nvSpPr>
        <p:spPr>
          <a:xfrm>
            <a:off x="5684350" y="5912377"/>
            <a:ext cx="2759089" cy="861774"/>
          </a:xfrm>
          <a:prstGeom prst="rect">
            <a:avLst/>
          </a:prstGeom>
          <a:noFill/>
        </p:spPr>
        <p:txBody>
          <a:bodyPr wrap="none" rtlCol="0">
            <a:spAutoFit/>
          </a:bodyPr>
          <a:lstStyle/>
          <a:p>
            <a:r>
              <a:rPr lang="en-GB" sz="1000" dirty="0" smtClean="0">
                <a:solidFill>
                  <a:prstClr val="black"/>
                </a:solidFill>
              </a:rPr>
              <a:t>13. Hay dos </a:t>
            </a:r>
            <a:r>
              <a:rPr lang="en-GB" sz="1000" dirty="0" err="1" smtClean="0">
                <a:solidFill>
                  <a:prstClr val="black"/>
                </a:solidFill>
              </a:rPr>
              <a:t>frases</a:t>
            </a:r>
            <a:r>
              <a:rPr lang="en-GB" sz="1000" dirty="0" smtClean="0">
                <a:solidFill>
                  <a:prstClr val="black"/>
                </a:solidFill>
              </a:rPr>
              <a:t> </a:t>
            </a:r>
            <a:r>
              <a:rPr lang="en-GB" sz="1000" dirty="0" err="1" smtClean="0">
                <a:solidFill>
                  <a:prstClr val="black"/>
                </a:solidFill>
              </a:rPr>
              <a:t>incorrectas</a:t>
            </a:r>
            <a:r>
              <a:rPr lang="en-GB" sz="1000" dirty="0" smtClean="0">
                <a:solidFill>
                  <a:prstClr val="black"/>
                </a:solidFill>
              </a:rPr>
              <a:t>. </a:t>
            </a:r>
            <a:r>
              <a:rPr lang="en-GB" sz="1000" dirty="0" err="1" smtClean="0">
                <a:solidFill>
                  <a:prstClr val="black"/>
                </a:solidFill>
              </a:rPr>
              <a:t>Corrige</a:t>
            </a:r>
            <a:r>
              <a:rPr lang="en-GB" sz="1000" dirty="0" smtClean="0">
                <a:solidFill>
                  <a:prstClr val="black"/>
                </a:solidFill>
              </a:rPr>
              <a:t> </a:t>
            </a:r>
            <a:r>
              <a:rPr lang="en-GB" sz="1000" dirty="0" err="1" smtClean="0">
                <a:solidFill>
                  <a:prstClr val="black"/>
                </a:solidFill>
              </a:rPr>
              <a:t>los</a:t>
            </a:r>
            <a:r>
              <a:rPr lang="en-GB" sz="1000" dirty="0" smtClean="0">
                <a:solidFill>
                  <a:prstClr val="black"/>
                </a:solidFill>
              </a:rPr>
              <a:t> </a:t>
            </a:r>
            <a:r>
              <a:rPr lang="en-GB" sz="1000" dirty="0" err="1" smtClean="0">
                <a:solidFill>
                  <a:prstClr val="black"/>
                </a:solidFill>
              </a:rPr>
              <a:t>errores</a:t>
            </a:r>
            <a:endParaRPr lang="en-GB" sz="1000" dirty="0" smtClean="0">
              <a:solidFill>
                <a:prstClr val="black"/>
              </a:solidFill>
            </a:endParaRPr>
          </a:p>
          <a:p>
            <a:pPr marL="342900" indent="-342900">
              <a:buFontTx/>
              <a:buAutoNum type="alphaLcParenR"/>
            </a:pPr>
            <a:r>
              <a:rPr lang="en-GB" sz="1000" dirty="0" err="1" smtClean="0">
                <a:solidFill>
                  <a:prstClr val="black"/>
                </a:solidFill>
              </a:rPr>
              <a:t>Voy</a:t>
            </a:r>
            <a:r>
              <a:rPr lang="en-GB" sz="1000" dirty="0" smtClean="0">
                <a:solidFill>
                  <a:prstClr val="black"/>
                </a:solidFill>
              </a:rPr>
              <a:t> a </a:t>
            </a:r>
            <a:r>
              <a:rPr lang="en-GB" sz="1000" dirty="0" err="1" smtClean="0">
                <a:solidFill>
                  <a:prstClr val="black"/>
                </a:solidFill>
              </a:rPr>
              <a:t>llevar</a:t>
            </a:r>
            <a:r>
              <a:rPr lang="en-GB" sz="1000" dirty="0" smtClean="0">
                <a:solidFill>
                  <a:prstClr val="black"/>
                </a:solidFill>
              </a:rPr>
              <a:t> </a:t>
            </a:r>
            <a:r>
              <a:rPr lang="en-GB" sz="1000" dirty="0" err="1" smtClean="0">
                <a:solidFill>
                  <a:prstClr val="black"/>
                </a:solidFill>
              </a:rPr>
              <a:t>los</a:t>
            </a:r>
            <a:r>
              <a:rPr lang="en-GB" sz="1000" dirty="0" smtClean="0">
                <a:solidFill>
                  <a:prstClr val="black"/>
                </a:solidFill>
              </a:rPr>
              <a:t> vaqueros </a:t>
            </a:r>
            <a:r>
              <a:rPr lang="en-GB" sz="1000" dirty="0" err="1" smtClean="0">
                <a:solidFill>
                  <a:prstClr val="black"/>
                </a:solidFill>
              </a:rPr>
              <a:t>azules</a:t>
            </a:r>
            <a:endParaRPr lang="en-GB" sz="1000" dirty="0" smtClean="0">
              <a:solidFill>
                <a:prstClr val="black"/>
              </a:solidFill>
            </a:endParaRPr>
          </a:p>
          <a:p>
            <a:pPr marL="342900" indent="-342900">
              <a:buFontTx/>
              <a:buAutoNum type="alphaLcParenR"/>
            </a:pPr>
            <a:r>
              <a:rPr lang="en-GB" sz="1000" dirty="0" err="1" smtClean="0">
                <a:solidFill>
                  <a:prstClr val="black"/>
                </a:solidFill>
              </a:rPr>
              <a:t>Llevo</a:t>
            </a:r>
            <a:r>
              <a:rPr lang="en-GB" sz="1000" dirty="0" smtClean="0">
                <a:solidFill>
                  <a:prstClr val="black"/>
                </a:solidFill>
              </a:rPr>
              <a:t> </a:t>
            </a:r>
            <a:r>
              <a:rPr lang="en-GB" sz="1000" dirty="0" err="1" smtClean="0">
                <a:solidFill>
                  <a:prstClr val="black"/>
                </a:solidFill>
              </a:rPr>
              <a:t>una</a:t>
            </a:r>
            <a:r>
              <a:rPr lang="en-GB" sz="1000" dirty="0" smtClean="0">
                <a:solidFill>
                  <a:prstClr val="black"/>
                </a:solidFill>
              </a:rPr>
              <a:t> </a:t>
            </a:r>
            <a:r>
              <a:rPr lang="en-GB" sz="1000" dirty="0" err="1" smtClean="0">
                <a:solidFill>
                  <a:prstClr val="black"/>
                </a:solidFill>
              </a:rPr>
              <a:t>camiseta</a:t>
            </a:r>
            <a:r>
              <a:rPr lang="en-GB" sz="1000" dirty="0" smtClean="0">
                <a:solidFill>
                  <a:prstClr val="black"/>
                </a:solidFill>
              </a:rPr>
              <a:t> de </a:t>
            </a:r>
            <a:r>
              <a:rPr lang="en-GB" sz="1000" dirty="0" err="1" smtClean="0">
                <a:solidFill>
                  <a:prstClr val="black"/>
                </a:solidFill>
              </a:rPr>
              <a:t>color</a:t>
            </a:r>
            <a:r>
              <a:rPr lang="en-GB" sz="1000" dirty="0" smtClean="0">
                <a:solidFill>
                  <a:prstClr val="black"/>
                </a:solidFill>
              </a:rPr>
              <a:t> Amarillo</a:t>
            </a:r>
          </a:p>
          <a:p>
            <a:pPr marL="342900" indent="-342900">
              <a:buFontTx/>
              <a:buAutoNum type="alphaLcParenR"/>
            </a:pPr>
            <a:r>
              <a:rPr lang="en-GB" sz="1000" dirty="0" err="1" smtClean="0">
                <a:solidFill>
                  <a:prstClr val="black"/>
                </a:solidFill>
              </a:rPr>
              <a:t>Llevé</a:t>
            </a:r>
            <a:r>
              <a:rPr lang="en-GB" sz="1000" dirty="0" smtClean="0">
                <a:solidFill>
                  <a:prstClr val="black"/>
                </a:solidFill>
              </a:rPr>
              <a:t> la </a:t>
            </a:r>
            <a:r>
              <a:rPr lang="en-GB" sz="1000" dirty="0" err="1" smtClean="0">
                <a:solidFill>
                  <a:prstClr val="black"/>
                </a:solidFill>
              </a:rPr>
              <a:t>camiseta</a:t>
            </a:r>
            <a:r>
              <a:rPr lang="en-GB" sz="1000" dirty="0" smtClean="0">
                <a:solidFill>
                  <a:prstClr val="black"/>
                </a:solidFill>
              </a:rPr>
              <a:t> </a:t>
            </a:r>
            <a:r>
              <a:rPr lang="en-GB" sz="1000" dirty="0" err="1" smtClean="0">
                <a:solidFill>
                  <a:prstClr val="black"/>
                </a:solidFill>
              </a:rPr>
              <a:t>azul</a:t>
            </a:r>
            <a:r>
              <a:rPr lang="en-GB" sz="1000" dirty="0" smtClean="0">
                <a:solidFill>
                  <a:prstClr val="black"/>
                </a:solidFill>
              </a:rPr>
              <a:t> a la fiesta</a:t>
            </a:r>
          </a:p>
          <a:p>
            <a:pPr marL="342900" indent="-342900">
              <a:buFontTx/>
              <a:buAutoNum type="alphaLcParenR"/>
            </a:pPr>
            <a:r>
              <a:rPr lang="en-GB" sz="1000" dirty="0" smtClean="0">
                <a:solidFill>
                  <a:prstClr val="black"/>
                </a:solidFill>
              </a:rPr>
              <a:t>Me </a:t>
            </a:r>
            <a:r>
              <a:rPr lang="en-GB" sz="1000" dirty="0" err="1" smtClean="0">
                <a:solidFill>
                  <a:prstClr val="black"/>
                </a:solidFill>
              </a:rPr>
              <a:t>gustan</a:t>
            </a:r>
            <a:r>
              <a:rPr lang="en-GB" sz="1000" dirty="0" smtClean="0">
                <a:solidFill>
                  <a:prstClr val="black"/>
                </a:solidFill>
              </a:rPr>
              <a:t> las </a:t>
            </a:r>
            <a:r>
              <a:rPr lang="en-GB" sz="1000" dirty="0" err="1" smtClean="0">
                <a:solidFill>
                  <a:prstClr val="black"/>
                </a:solidFill>
              </a:rPr>
              <a:t>camisetas</a:t>
            </a:r>
            <a:r>
              <a:rPr lang="en-GB" sz="1000" dirty="0" smtClean="0">
                <a:solidFill>
                  <a:prstClr val="black"/>
                </a:solidFill>
              </a:rPr>
              <a:t> de </a:t>
            </a:r>
            <a:r>
              <a:rPr lang="en-GB" sz="1000" dirty="0" err="1" smtClean="0">
                <a:solidFill>
                  <a:prstClr val="black"/>
                </a:solidFill>
              </a:rPr>
              <a:t>color</a:t>
            </a:r>
            <a:r>
              <a:rPr lang="en-GB" sz="1000" dirty="0" smtClean="0">
                <a:solidFill>
                  <a:prstClr val="black"/>
                </a:solidFill>
              </a:rPr>
              <a:t> </a:t>
            </a:r>
            <a:r>
              <a:rPr lang="en-GB" sz="1000" dirty="0" err="1" smtClean="0">
                <a:solidFill>
                  <a:prstClr val="black"/>
                </a:solidFill>
              </a:rPr>
              <a:t>azul</a:t>
            </a:r>
            <a:endParaRPr lang="en-GB" sz="1000" dirty="0">
              <a:solidFill>
                <a:prstClr val="black"/>
              </a:solidFill>
            </a:endParaRPr>
          </a:p>
        </p:txBody>
      </p:sp>
    </p:spTree>
    <p:extLst>
      <p:ext uri="{BB962C8B-B14F-4D97-AF65-F5344CB8AC3E}">
        <p14:creationId xmlns:p14="http://schemas.microsoft.com/office/powerpoint/2010/main" val="2356606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0384" y="464526"/>
            <a:ext cx="6858000" cy="367339"/>
          </a:xfrm>
        </p:spPr>
        <p:txBody>
          <a:bodyPr>
            <a:normAutofit fontScale="90000"/>
          </a:bodyPr>
          <a:lstStyle/>
          <a:p>
            <a:r>
              <a:rPr lang="es-ES" sz="2400" dirty="0">
                <a:latin typeface="Segoe Print" panose="02000600000000000000" pitchFamily="2" charset="0"/>
              </a:rPr>
              <a:t>Los errores más comunes </a:t>
            </a:r>
            <a:r>
              <a:rPr lang="es-ES" sz="2400" dirty="0" smtClean="0">
                <a:latin typeface="Segoe Print" panose="02000600000000000000" pitchFamily="2" charset="0"/>
              </a:rPr>
              <a:t>de los deberes</a:t>
            </a:r>
            <a:endParaRPr lang="es-ES" sz="2400" dirty="0">
              <a:latin typeface="Segoe Print" panose="02000600000000000000" pitchFamily="2" charset="0"/>
            </a:endParaRPr>
          </a:p>
        </p:txBody>
      </p:sp>
      <p:graphicFrame>
        <p:nvGraphicFramePr>
          <p:cNvPr id="5" name="Table 4"/>
          <p:cNvGraphicFramePr>
            <a:graphicFrameLocks noGrp="1"/>
          </p:cNvGraphicFramePr>
          <p:nvPr>
            <p:extLst/>
          </p:nvPr>
        </p:nvGraphicFramePr>
        <p:xfrm>
          <a:off x="67614" y="1253276"/>
          <a:ext cx="8905742" cy="4535999"/>
        </p:xfrm>
        <a:graphic>
          <a:graphicData uri="http://schemas.openxmlformats.org/drawingml/2006/table">
            <a:tbl>
              <a:tblPr firstRow="1" bandRow="1">
                <a:tableStyleId>{5940675A-B579-460E-94D1-54222C63F5DA}</a:tableStyleId>
              </a:tblPr>
              <a:tblGrid>
                <a:gridCol w="1700012"/>
                <a:gridCol w="2058940"/>
                <a:gridCol w="2256182"/>
                <a:gridCol w="2890608"/>
              </a:tblGrid>
              <a:tr h="451940">
                <a:tc>
                  <a:txBody>
                    <a:bodyPr/>
                    <a:lstStyle/>
                    <a:p>
                      <a:endParaRPr lang="es-ES" sz="1600" dirty="0"/>
                    </a:p>
                  </a:txBody>
                  <a:tcPr marL="68580" marR="68580" marT="34290" marB="34290"/>
                </a:tc>
                <a:tc>
                  <a:txBody>
                    <a:bodyPr/>
                    <a:lstStyle/>
                    <a:p>
                      <a:pPr algn="ctr"/>
                      <a:r>
                        <a:rPr lang="es-ES" sz="1600" b="0" i="1" u="sng" dirty="0" smtClean="0"/>
                        <a:t>Example</a:t>
                      </a:r>
                      <a:endParaRPr lang="es-ES" sz="1600" b="0" i="1" u="sng" dirty="0"/>
                    </a:p>
                  </a:txBody>
                  <a:tcPr marL="68580" marR="68580" marT="34290" marB="34290">
                    <a:solidFill>
                      <a:schemeClr val="bg1">
                        <a:lumMod val="95000"/>
                      </a:schemeClr>
                    </a:solidFill>
                  </a:tcPr>
                </a:tc>
                <a:tc>
                  <a:txBody>
                    <a:bodyPr/>
                    <a:lstStyle/>
                    <a:p>
                      <a:pPr algn="ctr"/>
                      <a:r>
                        <a:rPr lang="es-ES" sz="1600" b="0" i="1" u="sng" dirty="0" smtClean="0"/>
                        <a:t>Correction</a:t>
                      </a:r>
                      <a:endParaRPr lang="es-ES" sz="1600" b="0" i="1" u="sng" dirty="0"/>
                    </a:p>
                  </a:txBody>
                  <a:tcPr marL="68580" marR="68580" marT="34290" marB="34290">
                    <a:solidFill>
                      <a:schemeClr val="bg1">
                        <a:lumMod val="95000"/>
                      </a:schemeClr>
                    </a:solidFill>
                  </a:tcPr>
                </a:tc>
                <a:tc>
                  <a:txBody>
                    <a:bodyPr/>
                    <a:lstStyle/>
                    <a:p>
                      <a:pPr algn="ctr"/>
                      <a:r>
                        <a:rPr lang="es-ES" sz="1600" b="0" i="1" u="sng" dirty="0" smtClean="0"/>
                        <a:t>Explanation</a:t>
                      </a:r>
                      <a:endParaRPr lang="es-ES" sz="1600" b="0" i="1" u="sng" dirty="0"/>
                    </a:p>
                  </a:txBody>
                  <a:tcPr marL="68580" marR="68580" marT="34290" marB="34290">
                    <a:solidFill>
                      <a:schemeClr val="bg1">
                        <a:lumMod val="95000"/>
                      </a:schemeClr>
                    </a:solidFill>
                  </a:tcPr>
                </a:tc>
              </a:tr>
              <a:tr h="870271">
                <a:tc>
                  <a:txBody>
                    <a:bodyPr/>
                    <a:lstStyle/>
                    <a:p>
                      <a:r>
                        <a:rPr lang="es-ES" sz="1600" b="0" i="1" u="sng" dirty="0" smtClean="0"/>
                        <a:t>1. Singular</a:t>
                      </a:r>
                      <a:r>
                        <a:rPr lang="es-ES" sz="1600" b="0" i="1" u="sng" baseline="0" dirty="0" smtClean="0"/>
                        <a:t> and</a:t>
                      </a:r>
                      <a:r>
                        <a:rPr lang="es-ES" sz="1600" b="0" i="1" u="sng" dirty="0" smtClean="0"/>
                        <a:t> plural</a:t>
                      </a:r>
                      <a:endParaRPr lang="es-ES" sz="1600" b="0" i="1" u="sng" dirty="0"/>
                    </a:p>
                  </a:txBody>
                  <a:tcPr marL="68580" marR="68580" marT="34290" marB="34290">
                    <a:solidFill>
                      <a:schemeClr val="bg1">
                        <a:lumMod val="95000"/>
                      </a:schemeClr>
                    </a:solidFill>
                  </a:tcPr>
                </a:tc>
                <a:tc>
                  <a:txBody>
                    <a:bodyPr/>
                    <a:lstStyle/>
                    <a:p>
                      <a:r>
                        <a:rPr lang="es-ES" sz="1600" baseline="0" dirty="0" smtClean="0"/>
                        <a:t>Normalmente llevo unos pantalones negro</a:t>
                      </a:r>
                      <a:endParaRPr lang="es-ES" sz="1600" dirty="0"/>
                    </a:p>
                  </a:txBody>
                  <a:tcPr marL="68580" marR="68580" marT="34290" marB="34290"/>
                </a:tc>
                <a:tc>
                  <a:txBody>
                    <a:bodyPr/>
                    <a:lstStyle/>
                    <a:p>
                      <a:endParaRPr lang="es-ES" sz="1600" dirty="0"/>
                    </a:p>
                  </a:txBody>
                  <a:tcPr marL="68580" marR="68580" marT="34290" marB="34290"/>
                </a:tc>
                <a:tc>
                  <a:txBody>
                    <a:bodyPr/>
                    <a:lstStyle/>
                    <a:p>
                      <a:endParaRPr lang="es-ES" sz="1600" dirty="0"/>
                    </a:p>
                  </a:txBody>
                  <a:tcPr marL="68580" marR="68580" marT="34290" marB="34290"/>
                </a:tc>
              </a:tr>
              <a:tr h="803447">
                <a:tc>
                  <a:txBody>
                    <a:bodyPr/>
                    <a:lstStyle/>
                    <a:p>
                      <a:r>
                        <a:rPr lang="es-ES" sz="1600" b="0" i="1" u="sng" dirty="0" smtClean="0"/>
                        <a:t>2. Masculine and</a:t>
                      </a:r>
                      <a:r>
                        <a:rPr lang="es-ES" sz="1600" b="0" i="1" u="sng" baseline="0" dirty="0" smtClean="0"/>
                        <a:t> </a:t>
                      </a:r>
                      <a:r>
                        <a:rPr lang="es-ES" sz="1600" b="0" i="1" u="sng" dirty="0" smtClean="0"/>
                        <a:t>feminine</a:t>
                      </a:r>
                      <a:endParaRPr lang="es-ES" sz="1600" b="0" i="1" u="sng" dirty="0"/>
                    </a:p>
                  </a:txBody>
                  <a:tcPr marL="68580" marR="68580" marT="34290" marB="34290">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dirty="0" smtClean="0"/>
                        <a:t>Voy</a:t>
                      </a:r>
                      <a:r>
                        <a:rPr lang="es-ES" sz="1600" b="0" baseline="0" dirty="0" smtClean="0"/>
                        <a:t> a llevar una camiseta blanco</a:t>
                      </a:r>
                      <a:endParaRPr lang="es-ES" sz="1600" b="1" dirty="0" smtClean="0"/>
                    </a:p>
                    <a:p>
                      <a:endParaRPr lang="es-ES" sz="1600" b="1" dirty="0"/>
                    </a:p>
                  </a:txBody>
                  <a:tcPr marL="68580" marR="68580" marT="34290" marB="34290"/>
                </a:tc>
                <a:tc>
                  <a:txBody>
                    <a:bodyPr/>
                    <a:lstStyle/>
                    <a:p>
                      <a:endParaRPr lang="es-ES" sz="1600" b="1" dirty="0"/>
                    </a:p>
                  </a:txBody>
                  <a:tcPr marL="68580" marR="68580" marT="34290" marB="34290"/>
                </a:tc>
                <a:tc>
                  <a:txBody>
                    <a:bodyPr/>
                    <a:lstStyle/>
                    <a:p>
                      <a:endParaRPr lang="es-ES" sz="1600" i="1" dirty="0"/>
                    </a:p>
                  </a:txBody>
                  <a:tcPr marL="68580" marR="68580" marT="34290" marB="34290"/>
                </a:tc>
              </a:tr>
              <a:tr h="803447">
                <a:tc>
                  <a:txBody>
                    <a:bodyPr/>
                    <a:lstStyle/>
                    <a:p>
                      <a:r>
                        <a:rPr lang="es-ES" sz="1600" b="0" i="1" u="sng" dirty="0" smtClean="0"/>
                        <a:t>3.</a:t>
                      </a:r>
                      <a:r>
                        <a:rPr lang="es-ES" sz="1600" b="0" i="1" u="sng" baseline="0" dirty="0" smtClean="0"/>
                        <a:t> Present vs future tense</a:t>
                      </a:r>
                      <a:endParaRPr lang="es-ES" sz="1600" b="0" i="1" u="sng" dirty="0"/>
                    </a:p>
                  </a:txBody>
                  <a:tcPr marL="68580" marR="68580" marT="34290" marB="34290">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dirty="0" smtClean="0"/>
                        <a:t>Mañana</a:t>
                      </a:r>
                      <a:r>
                        <a:rPr lang="es-ES" sz="1600" b="0" baseline="0" dirty="0" smtClean="0"/>
                        <a:t> llevo una sudadera</a:t>
                      </a:r>
                      <a:endParaRPr lang="es-ES" sz="1600" b="0" dirty="0" smtClean="0"/>
                    </a:p>
                    <a:p>
                      <a:endParaRPr lang="es-ES" sz="1600" b="0" dirty="0"/>
                    </a:p>
                  </a:txBody>
                  <a:tcPr marL="68580" marR="68580" marT="34290" marB="34290"/>
                </a:tc>
                <a:tc>
                  <a:txBody>
                    <a:bodyPr/>
                    <a:lstStyle/>
                    <a:p>
                      <a:endParaRPr lang="es-ES" sz="1600" b="0" dirty="0"/>
                    </a:p>
                  </a:txBody>
                  <a:tcPr marL="68580" marR="68580" marT="34290" marB="34290"/>
                </a:tc>
                <a:tc>
                  <a:txBody>
                    <a:bodyPr/>
                    <a:lstStyle/>
                    <a:p>
                      <a:endParaRPr lang="es-ES" sz="1600" dirty="0"/>
                    </a:p>
                  </a:txBody>
                  <a:tcPr marL="68580" marR="68580" marT="34290" marB="34290"/>
                </a:tc>
              </a:tr>
              <a:tr h="803447">
                <a:tc>
                  <a:txBody>
                    <a:bodyPr/>
                    <a:lstStyle/>
                    <a:p>
                      <a:r>
                        <a:rPr lang="es-ES" sz="1600" b="0" i="1" u="sng" dirty="0" smtClean="0"/>
                        <a:t>4. Infinitive vs personal</a:t>
                      </a:r>
                      <a:r>
                        <a:rPr lang="es-ES" sz="1600" b="0" i="1" u="sng" baseline="0" dirty="0" smtClean="0"/>
                        <a:t> forms</a:t>
                      </a:r>
                      <a:endParaRPr lang="es-ES" sz="1600" b="0" i="1" u="sng" dirty="0"/>
                    </a:p>
                  </a:txBody>
                  <a:tcPr marL="68580" marR="68580" marT="34290" marB="34290">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t>Mi</a:t>
                      </a:r>
                      <a:r>
                        <a:rPr lang="es-ES" sz="1600" baseline="0" dirty="0" smtClean="0"/>
                        <a:t> hermana no llevar</a:t>
                      </a:r>
                      <a:endParaRPr lang="es-ES" sz="1600" dirty="0" smtClean="0"/>
                    </a:p>
                    <a:p>
                      <a:endParaRPr lang="es-ES" sz="1600" dirty="0"/>
                    </a:p>
                  </a:txBody>
                  <a:tcPr marL="68580" marR="68580" marT="34290" marB="34290"/>
                </a:tc>
                <a:tc>
                  <a:txBody>
                    <a:bodyPr/>
                    <a:lstStyle/>
                    <a:p>
                      <a:endParaRPr lang="es-ES" sz="1600" b="1" dirty="0"/>
                    </a:p>
                  </a:txBody>
                  <a:tcPr marL="68580" marR="68580" marT="34290" marB="34290"/>
                </a:tc>
                <a:tc>
                  <a:txBody>
                    <a:bodyPr/>
                    <a:lstStyle/>
                    <a:p>
                      <a:pPr algn="l"/>
                      <a:endParaRPr lang="es-ES" sz="1600" u="sng" dirty="0"/>
                    </a:p>
                  </a:txBody>
                  <a:tcPr marL="68580" marR="68580" marT="34290" marB="34290"/>
                </a:tc>
              </a:tr>
              <a:tr h="8034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i="1" u="sng" dirty="0" smtClean="0"/>
                        <a:t>5. Mi and me</a:t>
                      </a:r>
                    </a:p>
                    <a:p>
                      <a:endParaRPr lang="es-ES" sz="1600" b="0" i="1" u="sng" dirty="0"/>
                    </a:p>
                  </a:txBody>
                  <a:tcPr marL="68580" marR="68580" marT="34290" marB="34290">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smtClean="0"/>
                        <a:t>Mi</a:t>
                      </a:r>
                      <a:r>
                        <a:rPr lang="es-ES" sz="1600" baseline="0" dirty="0" smtClean="0"/>
                        <a:t> llamo/ </a:t>
                      </a:r>
                      <a:r>
                        <a:rPr lang="es-ES" sz="1600" b="1" baseline="0" dirty="0" smtClean="0"/>
                        <a:t>Mi</a:t>
                      </a:r>
                      <a:r>
                        <a:rPr lang="es-ES" sz="1600" baseline="0" dirty="0" smtClean="0"/>
                        <a:t> gusta</a:t>
                      </a:r>
                      <a:endParaRPr lang="es-ES" sz="1600" dirty="0" smtClean="0"/>
                    </a:p>
                    <a:p>
                      <a:endParaRPr lang="es-ES" sz="1600" dirty="0"/>
                    </a:p>
                  </a:txBody>
                  <a:tcPr marL="68580" marR="68580" marT="34290" marB="34290"/>
                </a:tc>
                <a:tc>
                  <a:txBody>
                    <a:bodyPr/>
                    <a:lstStyle/>
                    <a:p>
                      <a:endParaRPr lang="es-ES" sz="16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dirty="0" smtClean="0"/>
                    </a:p>
                  </a:txBody>
                  <a:tcPr marL="68580" marR="68580" marT="34290" marB="34290"/>
                </a:tc>
              </a:tr>
            </a:tbl>
          </a:graphicData>
        </a:graphic>
      </p:graphicFrame>
      <p:sp>
        <p:nvSpPr>
          <p:cNvPr id="3" name="TextBox 2"/>
          <p:cNvSpPr txBox="1"/>
          <p:nvPr/>
        </p:nvSpPr>
        <p:spPr>
          <a:xfrm>
            <a:off x="3896140" y="1702077"/>
            <a:ext cx="2206487" cy="1061829"/>
          </a:xfrm>
          <a:prstGeom prst="rect">
            <a:avLst/>
          </a:prstGeom>
          <a:noFill/>
        </p:spPr>
        <p:txBody>
          <a:bodyPr wrap="square" rtlCol="0">
            <a:spAutoFit/>
          </a:bodyPr>
          <a:lstStyle/>
          <a:p>
            <a:r>
              <a:rPr lang="es-ES" sz="1575" dirty="0">
                <a:solidFill>
                  <a:prstClr val="black"/>
                </a:solidFill>
              </a:rPr>
              <a:t>Normalmente llevo unos pantalones negr</a:t>
            </a:r>
            <a:r>
              <a:rPr lang="es-ES" sz="1575" b="1" dirty="0">
                <a:solidFill>
                  <a:prstClr val="black"/>
                </a:solidFill>
              </a:rPr>
              <a:t>os</a:t>
            </a:r>
            <a:endParaRPr lang="es-ES" sz="1575" dirty="0">
              <a:solidFill>
                <a:prstClr val="black"/>
              </a:solidFill>
            </a:endParaRPr>
          </a:p>
          <a:p>
            <a:endParaRPr lang="es-ES" sz="1575" dirty="0">
              <a:solidFill>
                <a:prstClr val="black"/>
              </a:solidFill>
            </a:endParaRPr>
          </a:p>
          <a:p>
            <a:endParaRPr lang="es-ES" sz="1575" dirty="0">
              <a:solidFill>
                <a:prstClr val="black"/>
              </a:solidFill>
            </a:endParaRPr>
          </a:p>
        </p:txBody>
      </p:sp>
      <p:sp>
        <p:nvSpPr>
          <p:cNvPr id="4" name="Rectangle 3"/>
          <p:cNvSpPr/>
          <p:nvPr/>
        </p:nvSpPr>
        <p:spPr>
          <a:xfrm>
            <a:off x="6154129" y="1702077"/>
            <a:ext cx="2989871" cy="577081"/>
          </a:xfrm>
          <a:prstGeom prst="rect">
            <a:avLst/>
          </a:prstGeom>
        </p:spPr>
        <p:txBody>
          <a:bodyPr wrap="square">
            <a:spAutoFit/>
          </a:bodyPr>
          <a:lstStyle/>
          <a:p>
            <a:r>
              <a:rPr lang="es-ES" sz="1575" i="1" dirty="0">
                <a:solidFill>
                  <a:prstClr val="black"/>
                </a:solidFill>
              </a:rPr>
              <a:t>Pantalones</a:t>
            </a:r>
            <a:r>
              <a:rPr lang="es-ES" sz="1575" dirty="0">
                <a:solidFill>
                  <a:prstClr val="black"/>
                </a:solidFill>
              </a:rPr>
              <a:t> is a plural noun. The colour also needs to be plural</a:t>
            </a:r>
          </a:p>
        </p:txBody>
      </p:sp>
      <p:sp>
        <p:nvSpPr>
          <p:cNvPr id="7" name="TextBox 6"/>
          <p:cNvSpPr txBox="1"/>
          <p:nvPr/>
        </p:nvSpPr>
        <p:spPr>
          <a:xfrm>
            <a:off x="7092280" y="6435605"/>
            <a:ext cx="1872208" cy="369332"/>
          </a:xfrm>
          <a:prstGeom prst="rect">
            <a:avLst/>
          </a:prstGeom>
          <a:noFill/>
        </p:spPr>
        <p:txBody>
          <a:bodyPr wrap="square" rtlCol="0">
            <a:spAutoFit/>
          </a:bodyPr>
          <a:lstStyle/>
          <a:p>
            <a:pPr algn="r"/>
            <a:r>
              <a:rPr lang="en-GB" dirty="0" err="1" smtClean="0">
                <a:solidFill>
                  <a:prstClr val="black"/>
                </a:solidFill>
              </a:rPr>
              <a:t>Paco</a:t>
            </a:r>
            <a:endParaRPr lang="en-GB" dirty="0">
              <a:solidFill>
                <a:prstClr val="black"/>
              </a:solidFill>
            </a:endParaRPr>
          </a:p>
        </p:txBody>
      </p:sp>
      <p:pic>
        <p:nvPicPr>
          <p:cNvPr id="8"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5096" y="115596"/>
            <a:ext cx="850575" cy="106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6462" y="885937"/>
            <a:ext cx="6858000" cy="367339"/>
          </a:xfrm>
        </p:spPr>
        <p:txBody>
          <a:bodyPr>
            <a:normAutofit fontScale="90000"/>
          </a:bodyPr>
          <a:lstStyle/>
          <a:p>
            <a:r>
              <a:rPr lang="es-ES" sz="2400" dirty="0">
                <a:latin typeface="Segoe Print" panose="02000600000000000000" pitchFamily="2" charset="0"/>
              </a:rPr>
              <a:t>Los errores más comunes del examen</a:t>
            </a:r>
          </a:p>
        </p:txBody>
      </p:sp>
      <p:graphicFrame>
        <p:nvGraphicFramePr>
          <p:cNvPr id="5" name="Table 4"/>
          <p:cNvGraphicFramePr>
            <a:graphicFrameLocks noGrp="1"/>
          </p:cNvGraphicFramePr>
          <p:nvPr>
            <p:extLst/>
          </p:nvPr>
        </p:nvGraphicFramePr>
        <p:xfrm>
          <a:off x="67614" y="1253276"/>
          <a:ext cx="8905742" cy="4800600"/>
        </p:xfrm>
        <a:graphic>
          <a:graphicData uri="http://schemas.openxmlformats.org/drawingml/2006/table">
            <a:tbl>
              <a:tblPr firstRow="1" bandRow="1">
                <a:tableStyleId>{5940675A-B579-460E-94D1-54222C63F5DA}</a:tableStyleId>
              </a:tblPr>
              <a:tblGrid>
                <a:gridCol w="1700012"/>
                <a:gridCol w="1960808"/>
                <a:gridCol w="2009105"/>
                <a:gridCol w="3235817"/>
              </a:tblGrid>
              <a:tr h="308610">
                <a:tc>
                  <a:txBody>
                    <a:bodyPr/>
                    <a:lstStyle/>
                    <a:p>
                      <a:endParaRPr lang="es-ES" sz="1600" dirty="0"/>
                    </a:p>
                  </a:txBody>
                  <a:tcPr marL="68580" marR="68580" marT="34290" marB="34290"/>
                </a:tc>
                <a:tc>
                  <a:txBody>
                    <a:bodyPr/>
                    <a:lstStyle/>
                    <a:p>
                      <a:pPr algn="ctr"/>
                      <a:r>
                        <a:rPr lang="es-ES" sz="1600" b="0" i="1" u="sng" dirty="0" smtClean="0"/>
                        <a:t>Example</a:t>
                      </a:r>
                      <a:endParaRPr lang="es-ES" sz="1600" b="0" i="1" u="sng" dirty="0"/>
                    </a:p>
                  </a:txBody>
                  <a:tcPr marL="68580" marR="68580" marT="34290" marB="34290">
                    <a:solidFill>
                      <a:schemeClr val="bg1">
                        <a:lumMod val="95000"/>
                      </a:schemeClr>
                    </a:solidFill>
                  </a:tcPr>
                </a:tc>
                <a:tc>
                  <a:txBody>
                    <a:bodyPr/>
                    <a:lstStyle/>
                    <a:p>
                      <a:pPr algn="ctr"/>
                      <a:r>
                        <a:rPr lang="es-ES" sz="1600" b="0" i="1" u="sng" dirty="0" smtClean="0"/>
                        <a:t>Correction</a:t>
                      </a:r>
                      <a:endParaRPr lang="es-ES" sz="1600" b="0" i="1" u="sng" dirty="0"/>
                    </a:p>
                  </a:txBody>
                  <a:tcPr marL="68580" marR="68580" marT="34290" marB="34290">
                    <a:solidFill>
                      <a:schemeClr val="bg1">
                        <a:lumMod val="95000"/>
                      </a:schemeClr>
                    </a:solidFill>
                  </a:tcPr>
                </a:tc>
                <a:tc>
                  <a:txBody>
                    <a:bodyPr/>
                    <a:lstStyle/>
                    <a:p>
                      <a:pPr algn="ctr"/>
                      <a:r>
                        <a:rPr lang="es-ES" sz="1600" b="0" i="1" u="sng" dirty="0" smtClean="0"/>
                        <a:t>Explanation</a:t>
                      </a:r>
                      <a:endParaRPr lang="es-ES" sz="1600" b="0" i="1" u="sng" dirty="0"/>
                    </a:p>
                  </a:txBody>
                  <a:tcPr marL="68580" marR="68580" marT="34290" marB="34290">
                    <a:solidFill>
                      <a:schemeClr val="bg1">
                        <a:lumMod val="95000"/>
                      </a:schemeClr>
                    </a:solidFill>
                  </a:tcPr>
                </a:tc>
              </a:tr>
              <a:tr h="788670">
                <a:tc>
                  <a:txBody>
                    <a:bodyPr/>
                    <a:lstStyle/>
                    <a:p>
                      <a:r>
                        <a:rPr lang="es-ES" sz="1600" b="0" i="1" u="sng" dirty="0" smtClean="0"/>
                        <a:t>1. Singular</a:t>
                      </a:r>
                      <a:r>
                        <a:rPr lang="es-ES" sz="1600" b="0" i="1" u="sng" baseline="0" dirty="0" smtClean="0"/>
                        <a:t> and</a:t>
                      </a:r>
                      <a:r>
                        <a:rPr lang="es-ES" sz="1600" b="0" i="1" u="sng" dirty="0" smtClean="0"/>
                        <a:t> plural</a:t>
                      </a:r>
                      <a:endParaRPr lang="es-ES" sz="1600" b="0" i="1" u="sng" dirty="0"/>
                    </a:p>
                  </a:txBody>
                  <a:tcPr marL="68580" marR="68580" marT="34290" marB="34290">
                    <a:solidFill>
                      <a:schemeClr val="bg1">
                        <a:lumMod val="95000"/>
                      </a:schemeClr>
                    </a:solidFill>
                  </a:tcPr>
                </a:tc>
                <a:tc>
                  <a:txBody>
                    <a:bodyPr/>
                    <a:lstStyle/>
                    <a:p>
                      <a:r>
                        <a:rPr lang="es-ES" sz="1600" baseline="0" dirty="0" smtClean="0"/>
                        <a:t>Normalmente llevo unos pantalones negro</a:t>
                      </a:r>
                      <a:endParaRPr lang="es-ES" sz="1600" dirty="0"/>
                    </a:p>
                  </a:txBody>
                  <a:tcPr marL="68580" marR="68580" marT="34290" marB="34290"/>
                </a:tc>
                <a:tc>
                  <a:txBody>
                    <a:bodyPr/>
                    <a:lstStyle/>
                    <a:p>
                      <a:r>
                        <a:rPr lang="es-ES" sz="1600" dirty="0" smtClean="0"/>
                        <a:t>Normalmente</a:t>
                      </a:r>
                      <a:r>
                        <a:rPr lang="es-ES" sz="1600" baseline="0" dirty="0" smtClean="0"/>
                        <a:t> llevo unos pantalones negr</a:t>
                      </a:r>
                      <a:r>
                        <a:rPr lang="es-ES" sz="1600" b="1" baseline="0" dirty="0" smtClean="0"/>
                        <a:t>os</a:t>
                      </a:r>
                      <a:endParaRPr lang="es-ES" sz="1600" dirty="0"/>
                    </a:p>
                  </a:txBody>
                  <a:tcPr marL="68580" marR="68580" marT="34290" marB="34290"/>
                </a:tc>
                <a:tc>
                  <a:txBody>
                    <a:bodyPr/>
                    <a:lstStyle/>
                    <a:p>
                      <a:r>
                        <a:rPr lang="es-ES" sz="1600" i="1" baseline="0" dirty="0" smtClean="0"/>
                        <a:t>Pantalones</a:t>
                      </a:r>
                      <a:r>
                        <a:rPr lang="es-ES" sz="1600" baseline="0" dirty="0" smtClean="0"/>
                        <a:t> is a plural noun</a:t>
                      </a:r>
                      <a:r>
                        <a:rPr lang="es-ES" sz="1600" b="0" baseline="0" dirty="0" smtClean="0"/>
                        <a:t>. The colour also needs to be plural</a:t>
                      </a:r>
                      <a:endParaRPr lang="es-ES" sz="1600" dirty="0"/>
                    </a:p>
                  </a:txBody>
                  <a:tcPr marL="68580" marR="68580" marT="34290" marB="34290"/>
                </a:tc>
              </a:tr>
              <a:tr h="548640">
                <a:tc>
                  <a:txBody>
                    <a:bodyPr/>
                    <a:lstStyle/>
                    <a:p>
                      <a:r>
                        <a:rPr lang="es-ES" sz="1600" b="0" i="1" u="sng" dirty="0" smtClean="0"/>
                        <a:t>2. Masculine and</a:t>
                      </a:r>
                      <a:r>
                        <a:rPr lang="es-ES" sz="1600" b="0" i="1" u="sng" baseline="0" dirty="0" smtClean="0"/>
                        <a:t> </a:t>
                      </a:r>
                      <a:r>
                        <a:rPr lang="es-ES" sz="1600" b="0" i="1" u="sng" dirty="0" smtClean="0"/>
                        <a:t>feminine</a:t>
                      </a:r>
                      <a:endParaRPr lang="es-ES" sz="1600" b="0" i="1" u="sng" dirty="0"/>
                    </a:p>
                  </a:txBody>
                  <a:tcPr marL="68580" marR="68580" marT="34290" marB="34290">
                    <a:solidFill>
                      <a:schemeClr val="bg1">
                        <a:lumMod val="95000"/>
                      </a:schemeClr>
                    </a:solidFill>
                  </a:tcPr>
                </a:tc>
                <a:tc>
                  <a:txBody>
                    <a:bodyPr/>
                    <a:lstStyle/>
                    <a:p>
                      <a:r>
                        <a:rPr lang="es-ES" sz="1600" b="0" dirty="0" smtClean="0"/>
                        <a:t>Voy</a:t>
                      </a:r>
                      <a:r>
                        <a:rPr lang="es-ES" sz="1600" b="0" baseline="0" dirty="0" smtClean="0"/>
                        <a:t> a llevar una camiseta blanco</a:t>
                      </a:r>
                      <a:endParaRPr lang="es-ES" sz="1600" b="1" dirty="0"/>
                    </a:p>
                  </a:txBody>
                  <a:tcPr marL="68580" marR="68580" marT="34290" marB="34290"/>
                </a:tc>
                <a:tc>
                  <a:txBody>
                    <a:bodyPr/>
                    <a:lstStyle/>
                    <a:p>
                      <a:r>
                        <a:rPr lang="es-ES" sz="1600" dirty="0" smtClean="0"/>
                        <a:t>Voy</a:t>
                      </a:r>
                      <a:r>
                        <a:rPr lang="es-ES" sz="1600" baseline="0" dirty="0" smtClean="0"/>
                        <a:t> a llevar una camiseta blanc</a:t>
                      </a:r>
                      <a:r>
                        <a:rPr lang="es-ES" sz="1600" b="1" baseline="0" dirty="0" smtClean="0"/>
                        <a:t>a</a:t>
                      </a:r>
                      <a:endParaRPr lang="es-ES" sz="1600" b="1" dirty="0"/>
                    </a:p>
                  </a:txBody>
                  <a:tcPr marL="68580" marR="68580" marT="34290" marB="34290"/>
                </a:tc>
                <a:tc>
                  <a:txBody>
                    <a:bodyPr/>
                    <a:lstStyle/>
                    <a:p>
                      <a:r>
                        <a:rPr lang="es-ES" sz="1600" dirty="0" smtClean="0"/>
                        <a:t>Feminine agreement</a:t>
                      </a:r>
                      <a:r>
                        <a:rPr lang="es-ES" sz="1600" baseline="0" dirty="0" smtClean="0"/>
                        <a:t> needed for the colour</a:t>
                      </a:r>
                      <a:endParaRPr lang="es-ES" sz="1600" i="1" dirty="0"/>
                    </a:p>
                  </a:txBody>
                  <a:tcPr marL="68580" marR="68580" marT="34290" marB="34290"/>
                </a:tc>
              </a:tr>
              <a:tr h="788670">
                <a:tc>
                  <a:txBody>
                    <a:bodyPr/>
                    <a:lstStyle/>
                    <a:p>
                      <a:r>
                        <a:rPr lang="es-ES" sz="1600" b="0" i="1" u="sng" dirty="0" smtClean="0"/>
                        <a:t>3.</a:t>
                      </a:r>
                      <a:r>
                        <a:rPr lang="es-ES" sz="1600" b="0" i="1" u="sng" baseline="0" dirty="0" smtClean="0"/>
                        <a:t> Present vs future tense</a:t>
                      </a:r>
                      <a:endParaRPr lang="es-ES" sz="1600" b="0" i="1" u="sng" dirty="0"/>
                    </a:p>
                  </a:txBody>
                  <a:tcPr marL="68580" marR="68580" marT="34290" marB="34290">
                    <a:solidFill>
                      <a:schemeClr val="bg1">
                        <a:lumMod val="95000"/>
                      </a:schemeClr>
                    </a:solidFill>
                  </a:tcPr>
                </a:tc>
                <a:tc>
                  <a:txBody>
                    <a:bodyPr/>
                    <a:lstStyle/>
                    <a:p>
                      <a:r>
                        <a:rPr lang="es-ES" sz="1600" b="0" dirty="0" smtClean="0"/>
                        <a:t>Mañana</a:t>
                      </a:r>
                      <a:r>
                        <a:rPr lang="es-ES" sz="1600" b="0" baseline="0" dirty="0" smtClean="0"/>
                        <a:t> llevo una sudadera</a:t>
                      </a:r>
                      <a:endParaRPr lang="es-ES" sz="1600" b="0" dirty="0"/>
                    </a:p>
                  </a:txBody>
                  <a:tcPr marL="68580" marR="68580" marT="34290" marB="34290"/>
                </a:tc>
                <a:tc>
                  <a:txBody>
                    <a:bodyPr/>
                    <a:lstStyle/>
                    <a:p>
                      <a:r>
                        <a:rPr lang="es-ES" sz="1600" b="0" i="1" dirty="0" smtClean="0"/>
                        <a:t>Hoy</a:t>
                      </a:r>
                      <a:r>
                        <a:rPr lang="es-ES" sz="1600" b="0" baseline="0" dirty="0" smtClean="0"/>
                        <a:t> llevo una sudadera</a:t>
                      </a:r>
                      <a:endParaRPr lang="es-ES" sz="1600" b="0" dirty="0"/>
                    </a:p>
                  </a:txBody>
                  <a:tcPr marL="68580" marR="68580" marT="34290" marB="34290"/>
                </a:tc>
                <a:tc>
                  <a:txBody>
                    <a:bodyPr/>
                    <a:lstStyle/>
                    <a:p>
                      <a:r>
                        <a:rPr lang="es-ES" sz="1600" dirty="0" smtClean="0"/>
                        <a:t>Time</a:t>
                      </a:r>
                      <a:r>
                        <a:rPr lang="es-ES" sz="1600" baseline="0" dirty="0" smtClean="0"/>
                        <a:t> expression (future) is wrong in this context.  We are referring to present here. </a:t>
                      </a:r>
                      <a:endParaRPr lang="es-ES" sz="1600" dirty="0"/>
                    </a:p>
                  </a:txBody>
                  <a:tcPr marL="68580" marR="68580" marT="34290" marB="34290"/>
                </a:tc>
              </a:tr>
              <a:tr h="1268730">
                <a:tc>
                  <a:txBody>
                    <a:bodyPr/>
                    <a:lstStyle/>
                    <a:p>
                      <a:r>
                        <a:rPr lang="es-ES" sz="1600" b="0" i="1" u="sng" dirty="0" smtClean="0"/>
                        <a:t>4. Infinitive vs personal</a:t>
                      </a:r>
                      <a:r>
                        <a:rPr lang="es-ES" sz="1600" b="0" i="1" u="sng" baseline="0" dirty="0" smtClean="0"/>
                        <a:t> forms</a:t>
                      </a:r>
                      <a:endParaRPr lang="es-ES" sz="1600" b="0" i="1" u="sng" dirty="0"/>
                    </a:p>
                  </a:txBody>
                  <a:tcPr marL="68580" marR="68580" marT="34290" marB="34290">
                    <a:solidFill>
                      <a:schemeClr val="bg1">
                        <a:lumMod val="95000"/>
                      </a:schemeClr>
                    </a:solidFill>
                  </a:tcPr>
                </a:tc>
                <a:tc>
                  <a:txBody>
                    <a:bodyPr/>
                    <a:lstStyle/>
                    <a:p>
                      <a:r>
                        <a:rPr lang="es-ES" sz="1600" dirty="0" smtClean="0"/>
                        <a:t>Mi</a:t>
                      </a:r>
                      <a:r>
                        <a:rPr lang="es-ES" sz="1600" baseline="0" dirty="0" smtClean="0"/>
                        <a:t> hermana no llevar</a:t>
                      </a:r>
                      <a:endParaRPr lang="es-ES" sz="1600" dirty="0"/>
                    </a:p>
                  </a:txBody>
                  <a:tcPr marL="68580" marR="68580" marT="34290" marB="34290"/>
                </a:tc>
                <a:tc>
                  <a:txBody>
                    <a:bodyPr/>
                    <a:lstStyle/>
                    <a:p>
                      <a:r>
                        <a:rPr lang="es-ES" sz="1600" b="0" dirty="0" smtClean="0"/>
                        <a:t>Mi</a:t>
                      </a:r>
                      <a:r>
                        <a:rPr lang="es-ES" sz="1600" b="0" baseline="0" dirty="0" smtClean="0"/>
                        <a:t> hermana no llev</a:t>
                      </a:r>
                      <a:r>
                        <a:rPr lang="es-ES" sz="1600" b="1" baseline="0" dirty="0" smtClean="0"/>
                        <a:t>a</a:t>
                      </a:r>
                      <a:endParaRPr lang="es-ES" sz="1600" b="1" dirty="0"/>
                    </a:p>
                  </a:txBody>
                  <a:tcPr marL="68580" marR="68580" marT="34290" marB="34290"/>
                </a:tc>
                <a:tc>
                  <a:txBody>
                    <a:bodyPr/>
                    <a:lstStyle/>
                    <a:p>
                      <a:pPr algn="l"/>
                      <a:r>
                        <a:rPr lang="es-ES" sz="1600" dirty="0" smtClean="0"/>
                        <a:t>Infinitive</a:t>
                      </a:r>
                      <a:r>
                        <a:rPr lang="es-ES" sz="1600" baseline="0" dirty="0" smtClean="0"/>
                        <a:t>s (-ar, -er, -ir) are non personal verbs, which means they usually accompany another verb when used (me gusta llevar – </a:t>
                      </a:r>
                      <a:r>
                        <a:rPr lang="es-ES" sz="1600" i="1" baseline="0" dirty="0" smtClean="0"/>
                        <a:t>I like </a:t>
                      </a:r>
                      <a:r>
                        <a:rPr lang="es-ES" sz="1600" i="1" u="sng" baseline="0" dirty="0" smtClean="0"/>
                        <a:t>to wear</a:t>
                      </a:r>
                      <a:r>
                        <a:rPr lang="es-ES" sz="1600" i="1" u="none" baseline="0" dirty="0" smtClean="0"/>
                        <a:t>)</a:t>
                      </a:r>
                      <a:endParaRPr lang="es-ES" sz="1600" u="sng" dirty="0"/>
                    </a:p>
                  </a:txBody>
                  <a:tcPr marL="68580" marR="68580" marT="34290" marB="34290"/>
                </a:tc>
              </a:tr>
              <a:tr h="1028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i="1" u="sng" dirty="0" smtClean="0"/>
                        <a:t>5. Mi and me</a:t>
                      </a:r>
                    </a:p>
                    <a:p>
                      <a:endParaRPr lang="es-ES" sz="1600" b="0" i="1" u="sng" dirty="0"/>
                    </a:p>
                  </a:txBody>
                  <a:tcPr marL="68580" marR="68580" marT="34290" marB="34290">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smtClean="0"/>
                        <a:t>Mi</a:t>
                      </a:r>
                      <a:r>
                        <a:rPr lang="es-ES" sz="1600" baseline="0" dirty="0" smtClean="0"/>
                        <a:t> llamo/ </a:t>
                      </a:r>
                      <a:r>
                        <a:rPr lang="es-ES" sz="1600" b="1" baseline="0" dirty="0" smtClean="0"/>
                        <a:t>Mi</a:t>
                      </a:r>
                      <a:r>
                        <a:rPr lang="es-ES" sz="1600" baseline="0" dirty="0" smtClean="0"/>
                        <a:t> gusta</a:t>
                      </a:r>
                      <a:endParaRPr lang="es-ES" sz="1600" dirty="0" smtClean="0"/>
                    </a:p>
                    <a:p>
                      <a:endParaRPr lang="es-ES" sz="16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smtClean="0"/>
                        <a:t>Me</a:t>
                      </a:r>
                      <a:r>
                        <a:rPr lang="es-ES" sz="1600" b="1" baseline="0" dirty="0" smtClean="0"/>
                        <a:t> </a:t>
                      </a:r>
                      <a:r>
                        <a:rPr lang="es-ES" sz="1600" b="0" baseline="0" dirty="0" smtClean="0"/>
                        <a:t>llamo/ </a:t>
                      </a:r>
                      <a:r>
                        <a:rPr lang="es-ES" sz="1600" b="1" baseline="0" dirty="0" smtClean="0"/>
                        <a:t>Me </a:t>
                      </a:r>
                      <a:r>
                        <a:rPr lang="es-ES" sz="1600" b="0" baseline="0" dirty="0" smtClean="0"/>
                        <a:t>gusta</a:t>
                      </a:r>
                      <a:endParaRPr lang="es-ES" sz="1600" b="1" dirty="0" smtClean="0"/>
                    </a:p>
                    <a:p>
                      <a:endParaRPr lang="es-ES" sz="16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sng" dirty="0" smtClean="0"/>
                        <a:t>Mi</a:t>
                      </a:r>
                      <a:r>
                        <a:rPr lang="es-ES" sz="1600" dirty="0" smtClean="0"/>
                        <a:t> </a:t>
                      </a:r>
                      <a:r>
                        <a:rPr lang="en-GB" sz="1600" dirty="0" smtClean="0"/>
                        <a:t>=</a:t>
                      </a:r>
                      <a:r>
                        <a:rPr lang="en-GB" sz="1600" baseline="0" dirty="0" smtClean="0"/>
                        <a:t> my whilst </a:t>
                      </a:r>
                      <a:r>
                        <a:rPr lang="en-GB" sz="1600" u="sng" baseline="0" dirty="0" smtClean="0"/>
                        <a:t>me</a:t>
                      </a:r>
                      <a:r>
                        <a:rPr lang="en-GB" sz="1600" baseline="0" dirty="0" smtClean="0"/>
                        <a:t> (similar to </a:t>
                      </a:r>
                      <a:r>
                        <a:rPr lang="en-GB" sz="1600" i="1" baseline="0" dirty="0" smtClean="0"/>
                        <a:t>I</a:t>
                      </a:r>
                      <a:r>
                        <a:rPr lang="en-GB" sz="1600" i="0" baseline="0" dirty="0" smtClean="0"/>
                        <a:t>)</a:t>
                      </a:r>
                      <a:r>
                        <a:rPr lang="en-GB" sz="1600" baseline="0" dirty="0" smtClean="0"/>
                        <a:t> is used with certain verbs in Spanish (mainly names, opinions and routines)</a:t>
                      </a:r>
                      <a:endParaRPr lang="es-ES" sz="1600" dirty="0" smtClean="0"/>
                    </a:p>
                  </a:txBody>
                  <a:tcPr marL="68580" marR="68580" marT="34290" marB="34290"/>
                </a:tc>
              </a:tr>
            </a:tbl>
          </a:graphicData>
        </a:graphic>
      </p:graphicFrame>
      <p:sp>
        <p:nvSpPr>
          <p:cNvPr id="6" name="TextBox 5"/>
          <p:cNvSpPr txBox="1"/>
          <p:nvPr/>
        </p:nvSpPr>
        <p:spPr>
          <a:xfrm>
            <a:off x="7092280" y="6435605"/>
            <a:ext cx="1872208" cy="369332"/>
          </a:xfrm>
          <a:prstGeom prst="rect">
            <a:avLst/>
          </a:prstGeom>
          <a:noFill/>
        </p:spPr>
        <p:txBody>
          <a:bodyPr wrap="square" rtlCol="0">
            <a:spAutoFit/>
          </a:bodyPr>
          <a:lstStyle/>
          <a:p>
            <a:pPr algn="r"/>
            <a:r>
              <a:rPr lang="en-GB" dirty="0" err="1" smtClean="0">
                <a:solidFill>
                  <a:prstClr val="black"/>
                </a:solidFill>
              </a:rPr>
              <a:t>Paco</a:t>
            </a:r>
            <a:endParaRPr lang="en-GB" dirty="0">
              <a:solidFill>
                <a:prstClr val="black"/>
              </a:solidFill>
            </a:endParaRPr>
          </a:p>
        </p:txBody>
      </p:sp>
      <p:pic>
        <p:nvPicPr>
          <p:cNvPr id="7" name="Picture 2"/>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5096" y="115596"/>
            <a:ext cx="850575" cy="106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358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04800" y="461402"/>
            <a:ext cx="84963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3600" b="1" dirty="0" smtClean="0">
                <a:solidFill>
                  <a:prstClr val="black">
                    <a:lumMod val="85000"/>
                    <a:lumOff val="15000"/>
                  </a:prstClr>
                </a:solidFill>
                <a:latin typeface="Rockwell" panose="02060603020205020403" pitchFamily="18" charset="0"/>
                <a:cs typeface="MV Boli" panose="02000500030200090000" pitchFamily="2" charset="0"/>
              </a:rPr>
              <a:t>Progression means </a:t>
            </a:r>
            <a:r>
              <a:rPr lang="en-GB" sz="3600" b="1" u="sng" dirty="0" smtClean="0">
                <a:solidFill>
                  <a:prstClr val="black">
                    <a:lumMod val="85000"/>
                    <a:lumOff val="15000"/>
                  </a:prstClr>
                </a:solidFill>
                <a:latin typeface="Rockwell" panose="02060603020205020403" pitchFamily="18" charset="0"/>
                <a:cs typeface="MV Boli" panose="02000500030200090000" pitchFamily="2" charset="0"/>
              </a:rPr>
              <a:t>thinking</a:t>
            </a:r>
            <a:r>
              <a:rPr lang="en-GB" sz="3600" b="1" dirty="0" smtClean="0">
                <a:solidFill>
                  <a:prstClr val="black">
                    <a:lumMod val="85000"/>
                    <a:lumOff val="15000"/>
                  </a:prstClr>
                </a:solidFill>
                <a:latin typeface="Rockwell" panose="02060603020205020403" pitchFamily="18" charset="0"/>
                <a:cs typeface="MV Boli" panose="02000500030200090000" pitchFamily="2" charset="0"/>
              </a:rPr>
              <a:t> about:</a:t>
            </a:r>
            <a:endParaRPr lang="en-GB" sz="3600" b="1" dirty="0">
              <a:solidFill>
                <a:prstClr val="black">
                  <a:lumMod val="85000"/>
                  <a:lumOff val="15000"/>
                </a:prstClr>
              </a:solidFill>
              <a:latin typeface="Rockwell" panose="02060603020205020403" pitchFamily="18" charset="0"/>
              <a:cs typeface="MV Boli" panose="02000500030200090000" pitchFamily="2"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890" y="161943"/>
            <a:ext cx="1758713" cy="1246106"/>
          </a:xfrm>
          <a:prstGeom prst="rect">
            <a:avLst/>
          </a:prstGeom>
        </p:spPr>
      </p:pic>
      <p:sp>
        <p:nvSpPr>
          <p:cNvPr id="3" name="Content Placeholder 2"/>
          <p:cNvSpPr>
            <a:spLocks noGrp="1"/>
          </p:cNvSpPr>
          <p:nvPr>
            <p:ph idx="1"/>
          </p:nvPr>
        </p:nvSpPr>
        <p:spPr>
          <a:xfrm>
            <a:off x="609600" y="1968248"/>
            <a:ext cx="7886700" cy="1591381"/>
          </a:xfrm>
        </p:spPr>
        <p:txBody>
          <a:bodyPr>
            <a:normAutofit fontScale="92500" lnSpcReduction="20000"/>
          </a:bodyPr>
          <a:lstStyle/>
          <a:p>
            <a:r>
              <a:rPr lang="en-GB" sz="2800" dirty="0" smtClean="0">
                <a:latin typeface="Rockwell" panose="02060603020205020403" pitchFamily="18" charset="0"/>
              </a:rPr>
              <a:t>assessment</a:t>
            </a:r>
          </a:p>
          <a:p>
            <a:r>
              <a:rPr lang="en-GB" sz="2800" dirty="0" smtClean="0">
                <a:latin typeface="Rockwell" panose="02060603020205020403" pitchFamily="18" charset="0"/>
              </a:rPr>
              <a:t>transition</a:t>
            </a:r>
          </a:p>
          <a:p>
            <a:r>
              <a:rPr lang="en-GB" sz="2800" dirty="0" smtClean="0">
                <a:latin typeface="Rockwell" panose="02060603020205020403" pitchFamily="18" charset="0"/>
              </a:rPr>
              <a:t>curriculum design / schemes of work</a:t>
            </a:r>
          </a:p>
          <a:p>
            <a:r>
              <a:rPr lang="en-GB" sz="2800" dirty="0" smtClean="0">
                <a:latin typeface="Rockwell" panose="02060603020205020403" pitchFamily="18" charset="0"/>
              </a:rPr>
              <a:t>marking / reporting</a:t>
            </a:r>
          </a:p>
          <a:p>
            <a:pPr marL="0" indent="0">
              <a:buNone/>
            </a:pPr>
            <a:endParaRPr lang="en-GB" sz="2800" dirty="0">
              <a:latin typeface="Rockwell" panose="02060603020205020403" pitchFamily="18" charset="0"/>
            </a:endParaRPr>
          </a:p>
        </p:txBody>
      </p:sp>
      <p:sp>
        <p:nvSpPr>
          <p:cNvPr id="5" name="TextBox 4"/>
          <p:cNvSpPr txBox="1"/>
          <p:nvPr/>
        </p:nvSpPr>
        <p:spPr>
          <a:xfrm>
            <a:off x="1992337" y="784996"/>
            <a:ext cx="4539343" cy="523220"/>
          </a:xfrm>
          <a:prstGeom prst="rect">
            <a:avLst/>
          </a:prstGeom>
          <a:noFill/>
        </p:spPr>
        <p:txBody>
          <a:bodyPr wrap="square" rtlCol="0">
            <a:spAutoFit/>
          </a:bodyPr>
          <a:lstStyle/>
          <a:p>
            <a:r>
              <a:rPr lang="en-GB" sz="2800" dirty="0" smtClean="0">
                <a:solidFill>
                  <a:prstClr val="black"/>
                </a:solidFill>
                <a:latin typeface="Arial" panose="020B0604020202020204" pitchFamily="34" charset="0"/>
                <a:cs typeface="Arial" panose="020B0604020202020204" pitchFamily="34" charset="0"/>
              </a:rPr>
              <a:t>in our current context!</a:t>
            </a:r>
            <a:endParaRPr lang="en-GB"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3200401" y="1520321"/>
            <a:ext cx="408214" cy="523220"/>
          </a:xfrm>
          <a:prstGeom prst="rect">
            <a:avLst/>
          </a:prstGeom>
          <a:noFill/>
        </p:spPr>
        <p:txBody>
          <a:bodyPr wrap="square" rtlCol="0">
            <a:spAutoFit/>
          </a:bodyPr>
          <a:lstStyle/>
          <a:p>
            <a:r>
              <a:rPr lang="en-GB" sz="2800" dirty="0" smtClean="0">
                <a:solidFill>
                  <a:prstClr val="black"/>
                </a:solidFill>
                <a:latin typeface="Arial" panose="020B0604020202020204" pitchFamily="34" charset="0"/>
                <a:cs typeface="Arial" panose="020B0604020202020204" pitchFamily="34" charset="0"/>
              </a:rPr>
              <a:t>^</a:t>
            </a:r>
            <a:endParaRPr lang="en-GB" sz="2800" dirty="0">
              <a:solidFill>
                <a:prstClr val="black"/>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27000" y="3235541"/>
            <a:ext cx="84963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3600" b="1" dirty="0" smtClean="0">
                <a:solidFill>
                  <a:prstClr val="black">
                    <a:lumMod val="85000"/>
                    <a:lumOff val="15000"/>
                  </a:prstClr>
                </a:solidFill>
                <a:latin typeface="Rockwell" panose="02060603020205020403" pitchFamily="18" charset="0"/>
                <a:cs typeface="MV Boli" panose="02000500030200090000" pitchFamily="2" charset="0"/>
              </a:rPr>
              <a:t>But let’s remember to </a:t>
            </a:r>
            <a:r>
              <a:rPr lang="en-GB" sz="3600" b="1" u="sng" dirty="0" smtClean="0">
                <a:solidFill>
                  <a:prstClr val="black">
                    <a:lumMod val="85000"/>
                    <a:lumOff val="15000"/>
                  </a:prstClr>
                </a:solidFill>
                <a:latin typeface="Rockwell" panose="02060603020205020403" pitchFamily="18" charset="0"/>
                <a:cs typeface="MV Boli" panose="02000500030200090000" pitchFamily="2" charset="0"/>
              </a:rPr>
              <a:t>think</a:t>
            </a:r>
            <a:r>
              <a:rPr lang="en-GB" sz="3600" b="1" dirty="0" smtClean="0">
                <a:solidFill>
                  <a:prstClr val="black">
                    <a:lumMod val="85000"/>
                    <a:lumOff val="15000"/>
                  </a:prstClr>
                </a:solidFill>
                <a:latin typeface="Rockwell" panose="02060603020205020403" pitchFamily="18" charset="0"/>
                <a:cs typeface="MV Boli" panose="02000500030200090000" pitchFamily="2" charset="0"/>
              </a:rPr>
              <a:t> about:</a:t>
            </a:r>
            <a:endParaRPr lang="en-GB" sz="3600" b="1" dirty="0">
              <a:solidFill>
                <a:prstClr val="black">
                  <a:lumMod val="85000"/>
                  <a:lumOff val="15000"/>
                </a:prstClr>
              </a:solidFill>
              <a:latin typeface="Rockwell" panose="02060603020205020403" pitchFamily="18" charset="0"/>
              <a:cs typeface="MV Boli" panose="02000500030200090000" pitchFamily="2" charset="0"/>
            </a:endParaRPr>
          </a:p>
        </p:txBody>
      </p:sp>
      <p:sp>
        <p:nvSpPr>
          <p:cNvPr id="12" name="Content Placeholder 2"/>
          <p:cNvSpPr txBox="1">
            <a:spLocks/>
          </p:cNvSpPr>
          <p:nvPr/>
        </p:nvSpPr>
        <p:spPr>
          <a:xfrm>
            <a:off x="609600" y="4732614"/>
            <a:ext cx="7886700" cy="159138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dirty="0" smtClean="0">
                <a:solidFill>
                  <a:prstClr val="black"/>
                </a:solidFill>
                <a:latin typeface="Rockwell" panose="02060603020205020403" pitchFamily="18" charset="0"/>
              </a:rPr>
              <a:t>how language learning unfolds in the classroom</a:t>
            </a:r>
          </a:p>
          <a:p>
            <a:r>
              <a:rPr lang="en-GB" sz="2800" dirty="0" smtClean="0">
                <a:solidFill>
                  <a:prstClr val="black"/>
                </a:solidFill>
                <a:latin typeface="Rockwell" panose="02060603020205020403" pitchFamily="18" charset="0"/>
              </a:rPr>
              <a:t>knowledge and skills development</a:t>
            </a:r>
          </a:p>
          <a:p>
            <a:r>
              <a:rPr lang="en-GB" sz="2800" dirty="0" smtClean="0">
                <a:solidFill>
                  <a:prstClr val="black"/>
                </a:solidFill>
                <a:latin typeface="Rockwell" panose="02060603020205020403" pitchFamily="18" charset="0"/>
              </a:rPr>
              <a:t>motivation</a:t>
            </a:r>
          </a:p>
          <a:p>
            <a:pPr marL="0" indent="0">
              <a:buFont typeface="Arial" panose="020B0604020202020204" pitchFamily="34" charset="0"/>
              <a:buNone/>
            </a:pPr>
            <a:endParaRPr lang="en-GB" sz="2800" dirty="0">
              <a:solidFill>
                <a:prstClr val="black"/>
              </a:solidFill>
              <a:latin typeface="Rockwell" panose="02060603020205020403" pitchFamily="18" charset="0"/>
            </a:endParaRPr>
          </a:p>
        </p:txBody>
      </p:sp>
    </p:spTree>
    <p:extLst>
      <p:ext uri="{BB962C8B-B14F-4D97-AF65-F5344CB8AC3E}">
        <p14:creationId xmlns:p14="http://schemas.microsoft.com/office/powerpoint/2010/main" val="400025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P spid="11"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extBox 1"/>
          <p:cNvSpPr txBox="1"/>
          <p:nvPr/>
        </p:nvSpPr>
        <p:spPr>
          <a:xfrm>
            <a:off x="1297132" y="252757"/>
            <a:ext cx="6215865" cy="1446550"/>
          </a:xfrm>
          <a:prstGeom prst="rect">
            <a:avLst/>
          </a:prstGeom>
          <a:noFill/>
        </p:spPr>
        <p:txBody>
          <a:bodyPr wrap="square" rtlCol="0">
            <a:spAutoFit/>
          </a:bodyPr>
          <a:lstStyle/>
          <a:p>
            <a:pPr algn="ctr"/>
            <a:r>
              <a:rPr lang="en-GB" sz="4400" b="1" dirty="0" smtClean="0">
                <a:solidFill>
                  <a:prstClr val="black">
                    <a:lumMod val="85000"/>
                    <a:lumOff val="15000"/>
                  </a:prstClr>
                </a:solidFill>
                <a:latin typeface="Rockwell" panose="02060603020205020403" pitchFamily="18" charset="0"/>
              </a:rPr>
              <a:t>Moving through the Key Stages:</a:t>
            </a:r>
            <a:endParaRPr lang="en-GB" sz="4400" b="1" dirty="0">
              <a:solidFill>
                <a:prstClr val="black">
                  <a:lumMod val="85000"/>
                  <a:lumOff val="15000"/>
                </a:prstClr>
              </a:solidFill>
              <a:latin typeface="Rockwell" panose="02060603020205020403" pitchFamily="18" charset="0"/>
            </a:endParaRPr>
          </a:p>
        </p:txBody>
      </p:sp>
      <p:sp>
        <p:nvSpPr>
          <p:cNvPr id="8" name="TextBox 7"/>
          <p:cNvSpPr txBox="1"/>
          <p:nvPr/>
        </p:nvSpPr>
        <p:spPr>
          <a:xfrm>
            <a:off x="523982" y="5343263"/>
            <a:ext cx="8283539" cy="769441"/>
          </a:xfrm>
          <a:prstGeom prst="rect">
            <a:avLst/>
          </a:prstGeom>
          <a:noFill/>
        </p:spPr>
        <p:txBody>
          <a:bodyPr wrap="square" rtlCol="0">
            <a:spAutoFit/>
          </a:bodyPr>
          <a:lstStyle/>
          <a:p>
            <a:pPr algn="ctr"/>
            <a:r>
              <a:rPr lang="en-GB" sz="4400" b="1" dirty="0" smtClean="0">
                <a:solidFill>
                  <a:prstClr val="black">
                    <a:lumMod val="85000"/>
                    <a:lumOff val="15000"/>
                  </a:prstClr>
                </a:solidFill>
                <a:latin typeface="Rockwell" panose="02060603020205020403" pitchFamily="18" charset="0"/>
              </a:rPr>
              <a:t>planning for progression</a:t>
            </a:r>
            <a:endParaRPr lang="en-GB" sz="4400" b="1" dirty="0">
              <a:solidFill>
                <a:prstClr val="black">
                  <a:lumMod val="85000"/>
                  <a:lumOff val="15000"/>
                </a:prstClr>
              </a:solidFill>
              <a:latin typeface="Rockwell" panose="02060603020205020403" pitchFamily="18" charset="0"/>
            </a:endParaRP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890" y="161943"/>
            <a:ext cx="1758713" cy="1246106"/>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2023814" y="1699307"/>
            <a:ext cx="4762500" cy="3819525"/>
          </a:xfrm>
          <a:prstGeom prst="rect">
            <a:avLst/>
          </a:prstGeom>
        </p:spPr>
      </p:pic>
      <p:sp>
        <p:nvSpPr>
          <p:cNvPr id="5" name="Rectangle 4"/>
          <p:cNvSpPr/>
          <p:nvPr/>
        </p:nvSpPr>
        <p:spPr>
          <a:xfrm>
            <a:off x="1297132" y="6070776"/>
            <a:ext cx="8277621" cy="369332"/>
          </a:xfrm>
          <a:prstGeom prst="rect">
            <a:avLst/>
          </a:prstGeom>
        </p:spPr>
        <p:txBody>
          <a:bodyPr wrap="square">
            <a:spAutoFit/>
          </a:bodyPr>
          <a:lstStyle/>
          <a:p>
            <a:r>
              <a:rPr lang="en-GB" dirty="0">
                <a:hlinkClick r:id="rId5"/>
              </a:rPr>
              <a:t>http://</a:t>
            </a:r>
            <a:r>
              <a:rPr lang="en-GB" dirty="0" smtClean="0">
                <a:hlinkClick r:id="rId5"/>
              </a:rPr>
              <a:t>www.rachelhawkes.com/PandT/2014_Curriculum/2014Curr.php</a:t>
            </a:r>
            <a:r>
              <a:rPr lang="en-GB" dirty="0" smtClean="0"/>
              <a:t> </a:t>
            </a:r>
            <a:endParaRPr lang="en-GB" dirty="0"/>
          </a:p>
        </p:txBody>
      </p:sp>
    </p:spTree>
    <p:extLst>
      <p:ext uri="{BB962C8B-B14F-4D97-AF65-F5344CB8AC3E}">
        <p14:creationId xmlns:p14="http://schemas.microsoft.com/office/powerpoint/2010/main" val="31462639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Listening &amp; Reading</a:t>
            </a:r>
          </a:p>
        </p:txBody>
      </p:sp>
      <p:sp>
        <p:nvSpPr>
          <p:cNvPr id="6" name="Subtitle 2"/>
          <p:cNvSpPr txBox="1">
            <a:spLocks/>
          </p:cNvSpPr>
          <p:nvPr/>
        </p:nvSpPr>
        <p:spPr>
          <a:xfrm>
            <a:off x="179512" y="4347844"/>
            <a:ext cx="2160240" cy="2321515"/>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rgbClr val="000000"/>
                </a:solidFill>
                <a:ea typeface="Times New Roman" panose="02020603050405020304" pitchFamily="18" charset="0"/>
                <a:cs typeface="Calibri" panose="020F0502020204030204" pitchFamily="34" charset="0"/>
              </a:rPr>
              <a:t>the main points of a short </a:t>
            </a:r>
            <a:r>
              <a:rPr lang="en-GB" sz="2400" dirty="0" smtClean="0">
                <a:solidFill>
                  <a:srgbClr val="000000"/>
                </a:solidFill>
                <a:ea typeface="Times New Roman" panose="02020603050405020304" pitchFamily="18" charset="0"/>
                <a:cs typeface="Calibri" panose="020F0502020204030204" pitchFamily="34" charset="0"/>
              </a:rPr>
              <a:t>passage </a:t>
            </a:r>
            <a:r>
              <a:rPr lang="en-GB" sz="2400" dirty="0">
                <a:solidFill>
                  <a:srgbClr val="000000"/>
                </a:solidFill>
                <a:ea typeface="Times New Roman" panose="02020603050405020304" pitchFamily="18" charset="0"/>
                <a:cs typeface="Calibri" panose="020F0502020204030204" pitchFamily="34" charset="0"/>
              </a:rPr>
              <a:t>made up of a few familiar words and </a:t>
            </a:r>
            <a:r>
              <a:rPr lang="en-GB" sz="2400" dirty="0" smtClean="0">
                <a:solidFill>
                  <a:srgbClr val="000000"/>
                </a:solidFill>
                <a:ea typeface="Times New Roman" panose="02020603050405020304" pitchFamily="18" charset="0"/>
                <a:cs typeface="Calibri" panose="020F0502020204030204" pitchFamily="34" charset="0"/>
              </a:rPr>
              <a:t>phrases.</a:t>
            </a:r>
            <a:endParaRPr lang="en-GB" sz="24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67744" y="3343758"/>
            <a:ext cx="2232248" cy="3325602"/>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srgbClr val="000000"/>
                </a:solidFill>
                <a:ea typeface="Times New Roman" panose="02020603050405020304" pitchFamily="18" charset="0"/>
                <a:cs typeface="Calibri" panose="020F0502020204030204" pitchFamily="34" charset="0"/>
              </a:rPr>
              <a:t>a short passage made up of familiar words and basic phrases concerning self, people, places or simple </a:t>
            </a:r>
            <a:r>
              <a:rPr lang="en-GB" sz="2400" dirty="0" smtClean="0">
                <a:solidFill>
                  <a:srgbClr val="000000"/>
                </a:solidFill>
                <a:ea typeface="Times New Roman" panose="02020603050405020304" pitchFamily="18" charset="0"/>
                <a:cs typeface="Calibri" panose="020F0502020204030204" pitchFamily="34" charset="0"/>
              </a:rPr>
              <a:t>actions.</a:t>
            </a:r>
            <a:endParaRPr lang="en-GB" sz="2400" dirty="0">
              <a:solidFill>
                <a:prstClr val="black"/>
              </a:solidFill>
              <a:latin typeface="Segoe UI" panose="020B0502040204020203" pitchFamily="34" charset="0"/>
              <a:cs typeface="Segoe UI" panose="020B0502040204020203" pitchFamily="34" charset="0"/>
            </a:endParaRPr>
          </a:p>
        </p:txBody>
      </p:sp>
      <p:sp>
        <p:nvSpPr>
          <p:cNvPr id="8" name="Subtitle 2"/>
          <p:cNvSpPr txBox="1">
            <a:spLocks/>
          </p:cNvSpPr>
          <p:nvPr/>
        </p:nvSpPr>
        <p:spPr>
          <a:xfrm>
            <a:off x="4499992" y="2203156"/>
            <a:ext cx="2160240" cy="4466204"/>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ea typeface="Calibri" panose="020F0502020204030204" pitchFamily="34" charset="0"/>
                <a:cs typeface="Times New Roman" panose="02020603050405020304" pitchFamily="18" charset="0"/>
              </a:rPr>
              <a:t>the details in a short </a:t>
            </a:r>
            <a:r>
              <a:rPr lang="en-GB" sz="2000" dirty="0" smtClean="0">
                <a:solidFill>
                  <a:prstClr val="black"/>
                </a:solidFill>
                <a:ea typeface="Calibri" panose="020F0502020204030204" pitchFamily="34" charset="0"/>
                <a:cs typeface="Times New Roman" panose="02020603050405020304" pitchFamily="18" charset="0"/>
              </a:rPr>
              <a:t>passage </a:t>
            </a:r>
            <a:r>
              <a:rPr lang="en-GB" sz="2000" dirty="0">
                <a:solidFill>
                  <a:prstClr val="black"/>
                </a:solidFill>
                <a:ea typeface="Calibri" panose="020F0502020204030204" pitchFamily="34" charset="0"/>
                <a:cs typeface="Times New Roman" panose="02020603050405020304" pitchFamily="18" charset="0"/>
              </a:rPr>
              <a:t>on a few familiar topics with predictable information contained in simple </a:t>
            </a:r>
            <a:r>
              <a:rPr lang="en-GB" sz="2000" dirty="0" smtClean="0">
                <a:solidFill>
                  <a:prstClr val="black"/>
                </a:solidFill>
                <a:ea typeface="Calibri" panose="020F0502020204030204" pitchFamily="34" charset="0"/>
                <a:cs typeface="Times New Roman" panose="02020603050405020304" pitchFamily="18" charset="0"/>
              </a:rPr>
              <a:t>sentences </a:t>
            </a:r>
            <a:r>
              <a:rPr lang="en-GB" sz="2000" dirty="0">
                <a:solidFill>
                  <a:prstClr val="black"/>
                </a:solidFill>
                <a:ea typeface="Times New Roman" panose="02020603050405020304" pitchFamily="18" charset="0"/>
                <a:cs typeface="Times New Roman" panose="02020603050405020304" pitchFamily="18" charset="0"/>
              </a:rPr>
              <a:t>with mostly familiar </a:t>
            </a:r>
            <a:r>
              <a:rPr lang="en-GB" sz="2000" dirty="0" smtClean="0">
                <a:solidFill>
                  <a:prstClr val="black"/>
                </a:solidFill>
                <a:ea typeface="Times New Roman" panose="02020603050405020304" pitchFamily="18" charset="0"/>
                <a:cs typeface="Times New Roman" panose="02020603050405020304" pitchFamily="18" charset="0"/>
              </a:rPr>
              <a:t>language, and can pick out and translate from written text individual words into English.</a:t>
            </a:r>
            <a:endParaRPr lang="en-GB" sz="2000" dirty="0">
              <a:solidFill>
                <a:prstClr val="black"/>
              </a:solidFill>
            </a:endParaRPr>
          </a:p>
          <a:p>
            <a:endParaRPr lang="en-GB" sz="20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660232" y="1203125"/>
            <a:ext cx="2232248" cy="5466235"/>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200" dirty="0">
                <a:solidFill>
                  <a:prstClr val="black"/>
                </a:solidFill>
                <a:ea typeface="Calibri" panose="020F0502020204030204" pitchFamily="34" charset="0"/>
                <a:cs typeface="Times New Roman" panose="02020603050405020304" pitchFamily="18" charset="0"/>
              </a:rPr>
              <a:t>p</a:t>
            </a:r>
            <a:r>
              <a:rPr lang="en-GB" sz="2200" dirty="0" smtClean="0">
                <a:solidFill>
                  <a:prstClr val="black"/>
                </a:solidFill>
                <a:ea typeface="Calibri" panose="020F0502020204030204" pitchFamily="34" charset="0"/>
                <a:cs typeface="Times New Roman" panose="02020603050405020304" pitchFamily="18" charset="0"/>
              </a:rPr>
              <a:t>assages </a:t>
            </a:r>
            <a:r>
              <a:rPr lang="en-GB" sz="2200" dirty="0">
                <a:solidFill>
                  <a:prstClr val="black"/>
                </a:solidFill>
                <a:ea typeface="Calibri" panose="020F0502020204030204" pitchFamily="34" charset="0"/>
                <a:cs typeface="Times New Roman" panose="02020603050405020304" pitchFamily="18" charset="0"/>
              </a:rPr>
              <a:t>of approx. 50 </a:t>
            </a:r>
            <a:r>
              <a:rPr lang="en-GB" sz="2200" dirty="0" smtClean="0">
                <a:solidFill>
                  <a:prstClr val="black"/>
                </a:solidFill>
                <a:ea typeface="Calibri" panose="020F0502020204030204" pitchFamily="34" charset="0"/>
                <a:cs typeface="Times New Roman" panose="02020603050405020304" pitchFamily="18" charset="0"/>
              </a:rPr>
              <a:t>words, containing predictable information drawn from several familiar topics, and can infer meaning of some unfamiliar language, translating individual words and short phrases into English.</a:t>
            </a:r>
            <a:endParaRPr lang="en-GB" sz="2200" dirty="0">
              <a:solidFill>
                <a:prstClr val="black"/>
              </a:solidFill>
              <a:latin typeface="Segoe UI" panose="020B0502040204020203" pitchFamily="34" charset="0"/>
              <a:cs typeface="Segoe UI" panose="020B0502040204020203" pitchFamily="34" charset="0"/>
            </a:endParaRPr>
          </a:p>
        </p:txBody>
      </p:sp>
      <p:sp>
        <p:nvSpPr>
          <p:cNvPr id="10" name="Horizontal Scroll 9"/>
          <p:cNvSpPr/>
          <p:nvPr/>
        </p:nvSpPr>
        <p:spPr>
          <a:xfrm>
            <a:off x="431540" y="3596063"/>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627784" y="264093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824028" y="151993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73117" y="45810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85809" y="2021564"/>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 understand:</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196" y="956862"/>
            <a:ext cx="1443198" cy="1443198"/>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086661"/>
            <a:ext cx="1322381" cy="1700205"/>
          </a:xfrm>
          <a:prstGeom prst="rect">
            <a:avLst/>
          </a:prstGeom>
        </p:spPr>
      </p:pic>
    </p:spTree>
    <p:extLst>
      <p:ext uri="{BB962C8B-B14F-4D97-AF65-F5344CB8AC3E}">
        <p14:creationId xmlns:p14="http://schemas.microsoft.com/office/powerpoint/2010/main" val="22928461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Listening &amp; Reading</a:t>
            </a:r>
          </a:p>
        </p:txBody>
      </p:sp>
      <p:sp>
        <p:nvSpPr>
          <p:cNvPr id="8" name="Subtitle 2"/>
          <p:cNvSpPr txBox="1">
            <a:spLocks/>
          </p:cNvSpPr>
          <p:nvPr/>
        </p:nvSpPr>
        <p:spPr>
          <a:xfrm>
            <a:off x="134035" y="3933056"/>
            <a:ext cx="2160240" cy="2816393"/>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ea typeface="Calibri" panose="020F0502020204030204" pitchFamily="34" charset="0"/>
                <a:cs typeface="Times New Roman" panose="02020603050405020304" pitchFamily="18" charset="0"/>
              </a:rPr>
              <a:t>the details in a short </a:t>
            </a:r>
            <a:r>
              <a:rPr lang="en-GB" sz="1600" dirty="0" smtClean="0">
                <a:solidFill>
                  <a:prstClr val="black"/>
                </a:solidFill>
                <a:ea typeface="Calibri" panose="020F0502020204030204" pitchFamily="34" charset="0"/>
                <a:cs typeface="Times New Roman" panose="02020603050405020304" pitchFamily="18" charset="0"/>
              </a:rPr>
              <a:t>passage </a:t>
            </a:r>
            <a:r>
              <a:rPr lang="en-GB" sz="1600" dirty="0">
                <a:solidFill>
                  <a:prstClr val="black"/>
                </a:solidFill>
                <a:ea typeface="Calibri" panose="020F0502020204030204" pitchFamily="34" charset="0"/>
                <a:cs typeface="Times New Roman" panose="02020603050405020304" pitchFamily="18" charset="0"/>
              </a:rPr>
              <a:t>on a few familiar topics with predictable information contained in simple </a:t>
            </a:r>
            <a:r>
              <a:rPr lang="en-GB" sz="1600" dirty="0" smtClean="0">
                <a:solidFill>
                  <a:prstClr val="black"/>
                </a:solidFill>
                <a:ea typeface="Calibri" panose="020F0502020204030204" pitchFamily="34" charset="0"/>
                <a:cs typeface="Times New Roman" panose="02020603050405020304" pitchFamily="18" charset="0"/>
              </a:rPr>
              <a:t>sentences </a:t>
            </a:r>
            <a:r>
              <a:rPr lang="en-GB" sz="1600" dirty="0">
                <a:solidFill>
                  <a:prstClr val="black"/>
                </a:solidFill>
                <a:ea typeface="Times New Roman" panose="02020603050405020304" pitchFamily="18" charset="0"/>
                <a:cs typeface="Times New Roman" panose="02020603050405020304" pitchFamily="18" charset="0"/>
              </a:rPr>
              <a:t>with mostly familiar </a:t>
            </a:r>
            <a:r>
              <a:rPr lang="en-GB" sz="1600" dirty="0" smtClean="0">
                <a:solidFill>
                  <a:prstClr val="black"/>
                </a:solidFill>
                <a:ea typeface="Times New Roman" panose="02020603050405020304" pitchFamily="18" charset="0"/>
                <a:cs typeface="Times New Roman" panose="02020603050405020304" pitchFamily="18" charset="0"/>
              </a:rPr>
              <a:t>language, and can pick out and translate from written text individual words into English.</a:t>
            </a:r>
            <a:endParaRPr lang="en-GB" sz="16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ea typeface="Calibri" panose="020F0502020204030204" pitchFamily="34" charset="0"/>
                <a:cs typeface="Times New Roman" panose="02020603050405020304" pitchFamily="18" charset="0"/>
              </a:rPr>
              <a:t>p</a:t>
            </a:r>
            <a:r>
              <a:rPr lang="en-GB" sz="1800" dirty="0" smtClean="0">
                <a:solidFill>
                  <a:prstClr val="black"/>
                </a:solidFill>
                <a:ea typeface="Calibri" panose="020F0502020204030204" pitchFamily="34" charset="0"/>
                <a:cs typeface="Times New Roman" panose="02020603050405020304" pitchFamily="18" charset="0"/>
              </a:rPr>
              <a:t>assages </a:t>
            </a:r>
            <a:r>
              <a:rPr lang="en-GB" sz="1800" dirty="0">
                <a:solidFill>
                  <a:prstClr val="black"/>
                </a:solidFill>
                <a:ea typeface="Calibri" panose="020F0502020204030204" pitchFamily="34" charset="0"/>
                <a:cs typeface="Times New Roman" panose="02020603050405020304" pitchFamily="18" charset="0"/>
              </a:rPr>
              <a:t>of approx. 50 </a:t>
            </a:r>
            <a:r>
              <a:rPr lang="en-GB" sz="1800" dirty="0" smtClean="0">
                <a:solidFill>
                  <a:prstClr val="black"/>
                </a:solidFill>
                <a:ea typeface="Calibri" panose="020F0502020204030204" pitchFamily="34" charset="0"/>
                <a:cs typeface="Times New Roman" panose="02020603050405020304" pitchFamily="18" charset="0"/>
              </a:rPr>
              <a:t>words, containing predictable information drawn from several familiar topics, and can infer meaning of some unfamiliar language, translating individual words and short phrases into English.</a:t>
            </a:r>
            <a:endParaRPr lang="en-GB" sz="1800"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22067" y="3212976"/>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34035" y="1957175"/>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 understand:</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smtClean="0">
                <a:solidFill>
                  <a:srgbClr val="000000"/>
                </a:solidFill>
                <a:ea typeface="Times New Roman" panose="02020603050405020304" pitchFamily="18" charset="0"/>
                <a:cs typeface="Times New Roman" panose="02020603050405020304" pitchFamily="18" charset="0"/>
              </a:rPr>
              <a:t>passages </a:t>
            </a:r>
            <a:r>
              <a:rPr lang="en-GB" sz="2000" dirty="0">
                <a:solidFill>
                  <a:srgbClr val="000000"/>
                </a:solidFill>
                <a:ea typeface="Times New Roman" panose="02020603050405020304" pitchFamily="18" charset="0"/>
                <a:cs typeface="Times New Roman" panose="02020603050405020304" pitchFamily="18" charset="0"/>
              </a:rPr>
              <a:t>of approx</a:t>
            </a:r>
            <a:r>
              <a:rPr lang="en-GB" sz="2000" dirty="0" smtClean="0">
                <a:solidFill>
                  <a:srgbClr val="000000"/>
                </a:solidFill>
                <a:ea typeface="Times New Roman" panose="02020603050405020304" pitchFamily="18" charset="0"/>
                <a:cs typeface="Times New Roman" panose="02020603050405020304" pitchFamily="18" charset="0"/>
              </a:rPr>
              <a:t>. 80 </a:t>
            </a:r>
            <a:r>
              <a:rPr lang="en-GB" sz="2000" dirty="0">
                <a:solidFill>
                  <a:srgbClr val="000000"/>
                </a:solidFill>
                <a:ea typeface="Times New Roman" panose="02020603050405020304" pitchFamily="18" charset="0"/>
                <a:cs typeface="Times New Roman" panose="02020603050405020304" pitchFamily="18" charset="0"/>
              </a:rPr>
              <a:t>words, containing predictable </a:t>
            </a:r>
            <a:r>
              <a:rPr lang="en-GB" sz="2000" dirty="0" smtClean="0">
                <a:solidFill>
                  <a:srgbClr val="000000"/>
                </a:solidFill>
                <a:ea typeface="Times New Roman" panose="02020603050405020304" pitchFamily="18" charset="0"/>
                <a:cs typeface="Times New Roman" panose="02020603050405020304" pitchFamily="18" charset="0"/>
              </a:rPr>
              <a:t>information from four-five topics including a range of structures, and can infer meaning in some authentic and/or adapted texts, translating short phrases into English.</a:t>
            </a:r>
            <a:endParaRPr lang="en-GB" sz="2000" dirty="0">
              <a:solidFill>
                <a:prstClr val="black">
                  <a:tint val="75000"/>
                </a:prstClr>
              </a:solidFill>
            </a:endParaRPr>
          </a:p>
          <a:p>
            <a:pPr algn="l"/>
            <a:endParaRPr lang="en-GB" sz="20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longer </a:t>
            </a:r>
            <a:r>
              <a:rPr lang="en-GB" sz="2000" dirty="0" smtClean="0">
                <a:solidFill>
                  <a:prstClr val="white"/>
                </a:solidFill>
              </a:rPr>
              <a:t>passages </a:t>
            </a:r>
            <a:r>
              <a:rPr lang="en-GB" sz="2000" dirty="0">
                <a:solidFill>
                  <a:prstClr val="white"/>
                </a:solidFill>
              </a:rPr>
              <a:t>of approx. 100 words, which may contain a few unpredictable </a:t>
            </a:r>
            <a:r>
              <a:rPr lang="en-GB" sz="2000" dirty="0" smtClean="0">
                <a:solidFill>
                  <a:prstClr val="white"/>
                </a:solidFill>
              </a:rPr>
              <a:t>elements, including a range of structures, and drawn from several topics including those less recently studied, and can cope with some unfamiliar language in a variety of text types.   </a:t>
            </a:r>
            <a:endParaRPr lang="en-GB" sz="20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097" y="853216"/>
            <a:ext cx="1443198" cy="1443198"/>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273" y="1003697"/>
            <a:ext cx="1322381" cy="1700205"/>
          </a:xfrm>
          <a:prstGeom prst="rect">
            <a:avLst/>
          </a:prstGeom>
        </p:spPr>
      </p:pic>
    </p:spTree>
    <p:extLst>
      <p:ext uri="{BB962C8B-B14F-4D97-AF65-F5344CB8AC3E}">
        <p14:creationId xmlns:p14="http://schemas.microsoft.com/office/powerpoint/2010/main" val="15283229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924944"/>
            <a:ext cx="1673200" cy="3791115"/>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ea typeface="Calibri" panose="020F0502020204030204" pitchFamily="34" charset="0"/>
                <a:cs typeface="Times New Roman" panose="02020603050405020304" pitchFamily="18" charset="0"/>
              </a:rPr>
              <a:t>p</a:t>
            </a:r>
            <a:r>
              <a:rPr lang="en-GB" sz="1600" dirty="0" smtClean="0">
                <a:solidFill>
                  <a:prstClr val="black"/>
                </a:solidFill>
                <a:ea typeface="Calibri" panose="020F0502020204030204" pitchFamily="34" charset="0"/>
                <a:cs typeface="Times New Roman" panose="02020603050405020304" pitchFamily="18" charset="0"/>
              </a:rPr>
              <a:t>assages </a:t>
            </a:r>
            <a:r>
              <a:rPr lang="en-GB" sz="1600" dirty="0">
                <a:solidFill>
                  <a:prstClr val="black"/>
                </a:solidFill>
                <a:ea typeface="Calibri" panose="020F0502020204030204" pitchFamily="34" charset="0"/>
                <a:cs typeface="Times New Roman" panose="02020603050405020304" pitchFamily="18" charset="0"/>
              </a:rPr>
              <a:t>of approx. 50 </a:t>
            </a:r>
            <a:r>
              <a:rPr lang="en-GB" sz="1600" dirty="0" smtClean="0">
                <a:solidFill>
                  <a:prstClr val="black"/>
                </a:solidFill>
                <a:ea typeface="Calibri" panose="020F0502020204030204" pitchFamily="34" charset="0"/>
                <a:cs typeface="Times New Roman" panose="02020603050405020304" pitchFamily="18" charset="0"/>
              </a:rPr>
              <a:t>words, containing predictable information drawn from several familiar topics, and can infer meaning of some unfamiliar language, translating individual words and short phrases into English.</a:t>
            </a:r>
            <a:endParaRPr lang="en-GB" sz="1600"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396989" y="2263809"/>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80741" y="1348023"/>
            <a:ext cx="5777989" cy="584775"/>
          </a:xfrm>
          <a:prstGeom prst="rect">
            <a:avLst/>
          </a:prstGeom>
          <a:noFill/>
        </p:spPr>
        <p:txBody>
          <a:bodyPr wrap="square" rtlCol="0">
            <a:spAutoFit/>
          </a:bodyPr>
          <a:lstStyle/>
          <a:p>
            <a:r>
              <a:rPr lang="en-GB" sz="3200" b="1" dirty="0">
                <a:solidFill>
                  <a:prstClr val="black"/>
                </a:solidFill>
                <a:latin typeface="Segoe UI" panose="020B0502040204020203" pitchFamily="34" charset="0"/>
                <a:cs typeface="Segoe UI" panose="020B0502040204020203" pitchFamily="34" charset="0"/>
              </a:rPr>
              <a:t>I can understand:</a:t>
            </a:r>
          </a:p>
        </p:txBody>
      </p:sp>
      <p:sp>
        <p:nvSpPr>
          <p:cNvPr id="14" name="Subtitle 2"/>
          <p:cNvSpPr txBox="1">
            <a:spLocks/>
          </p:cNvSpPr>
          <p:nvPr/>
        </p:nvSpPr>
        <p:spPr>
          <a:xfrm>
            <a:off x="1769248" y="2564905"/>
            <a:ext cx="1680080" cy="4134434"/>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smtClean="0">
                <a:solidFill>
                  <a:srgbClr val="000000"/>
                </a:solidFill>
                <a:ea typeface="Times New Roman" panose="02020603050405020304" pitchFamily="18" charset="0"/>
                <a:cs typeface="Times New Roman" panose="02020603050405020304" pitchFamily="18" charset="0"/>
              </a:rPr>
              <a:t>passages </a:t>
            </a:r>
            <a:r>
              <a:rPr lang="en-GB" sz="1600" dirty="0">
                <a:solidFill>
                  <a:srgbClr val="000000"/>
                </a:solidFill>
                <a:ea typeface="Times New Roman" panose="02020603050405020304" pitchFamily="18" charset="0"/>
                <a:cs typeface="Times New Roman" panose="02020603050405020304" pitchFamily="18" charset="0"/>
              </a:rPr>
              <a:t>of approx</a:t>
            </a:r>
            <a:r>
              <a:rPr lang="en-GB" sz="1600" dirty="0" smtClean="0">
                <a:solidFill>
                  <a:srgbClr val="000000"/>
                </a:solidFill>
                <a:ea typeface="Times New Roman" panose="02020603050405020304" pitchFamily="18" charset="0"/>
                <a:cs typeface="Times New Roman" panose="02020603050405020304" pitchFamily="18" charset="0"/>
              </a:rPr>
              <a:t>. 80 </a:t>
            </a:r>
            <a:r>
              <a:rPr lang="en-GB" sz="1600" dirty="0">
                <a:solidFill>
                  <a:srgbClr val="000000"/>
                </a:solidFill>
                <a:ea typeface="Times New Roman" panose="02020603050405020304" pitchFamily="18" charset="0"/>
                <a:cs typeface="Times New Roman" panose="02020603050405020304" pitchFamily="18" charset="0"/>
              </a:rPr>
              <a:t>words, containing predictable </a:t>
            </a:r>
            <a:r>
              <a:rPr lang="en-GB" sz="1600" dirty="0" smtClean="0">
                <a:solidFill>
                  <a:srgbClr val="000000"/>
                </a:solidFill>
                <a:ea typeface="Times New Roman" panose="02020603050405020304" pitchFamily="18" charset="0"/>
                <a:cs typeface="Times New Roman" panose="02020603050405020304" pitchFamily="18" charset="0"/>
              </a:rPr>
              <a:t>information from four-five topics including a range of structures, and can infer meaning in some authentic and/or adapted texts, translating short phrases into English.</a:t>
            </a:r>
            <a:endParaRPr lang="en-GB" sz="1600" dirty="0">
              <a:solidFill>
                <a:prstClr val="black">
                  <a:tint val="75000"/>
                </a:prstClr>
              </a:solidFill>
            </a:endParaRPr>
          </a:p>
          <a:p>
            <a:pPr algn="l"/>
            <a:endParaRPr lang="en-GB" sz="1600" dirty="0">
              <a:solidFill>
                <a:prstClr val="black"/>
              </a:solidFill>
              <a:latin typeface="Segoe UI" panose="020B0502040204020203" pitchFamily="34" charset="0"/>
              <a:cs typeface="Segoe UI" panose="020B0502040204020203" pitchFamily="34" charset="0"/>
            </a:endParaRPr>
          </a:p>
        </p:txBody>
      </p:sp>
      <p:sp>
        <p:nvSpPr>
          <p:cNvPr id="16" name="Subtitle 2"/>
          <p:cNvSpPr txBox="1">
            <a:spLocks/>
          </p:cNvSpPr>
          <p:nvPr/>
        </p:nvSpPr>
        <p:spPr>
          <a:xfrm>
            <a:off x="3440419" y="1853890"/>
            <a:ext cx="1788248" cy="4845449"/>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black"/>
                </a:solidFill>
              </a:rPr>
              <a:t>longer </a:t>
            </a:r>
            <a:r>
              <a:rPr lang="en-GB" sz="1600" dirty="0" smtClean="0">
                <a:solidFill>
                  <a:prstClr val="black"/>
                </a:solidFill>
              </a:rPr>
              <a:t>passages </a:t>
            </a:r>
            <a:r>
              <a:rPr lang="en-GB" sz="1600" dirty="0">
                <a:solidFill>
                  <a:prstClr val="black"/>
                </a:solidFill>
              </a:rPr>
              <a:t>of approx. 100 words, which may contain a few unpredictable </a:t>
            </a:r>
            <a:r>
              <a:rPr lang="en-GB" sz="1600" dirty="0" smtClean="0">
                <a:solidFill>
                  <a:prstClr val="black"/>
                </a:solidFill>
              </a:rPr>
              <a:t>elements, including a range of structures, and drawn from several topics including those less recently studied, and can cope with some unfamiliar language in a variety of text types.   </a:t>
            </a:r>
            <a:endParaRPr lang="en-GB" sz="1600" dirty="0">
              <a:solidFill>
                <a:prstClr val="black"/>
              </a:solidFill>
              <a:ea typeface="Calibri" panose="020F0502020204030204" pitchFamily="34" charset="0"/>
              <a:cs typeface="Times New Roman" panose="02020603050405020304" pitchFamily="18" charset="0"/>
            </a:endParaRPr>
          </a:p>
        </p:txBody>
      </p:sp>
      <p:sp>
        <p:nvSpPr>
          <p:cNvPr id="17" name="Horizontal Scroll 16"/>
          <p:cNvSpPr/>
          <p:nvPr/>
        </p:nvSpPr>
        <p:spPr>
          <a:xfrm>
            <a:off x="2018712" y="1853890"/>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59541" y="110171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426930"/>
            <a:ext cx="1788248" cy="5289085"/>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l</a:t>
            </a:r>
            <a:r>
              <a:rPr lang="en-GB" sz="2000" dirty="0" smtClean="0">
                <a:solidFill>
                  <a:prstClr val="white"/>
                </a:solidFill>
              </a:rPr>
              <a:t>onger, varied </a:t>
            </a:r>
            <a:r>
              <a:rPr lang="en-GB" sz="2000" dirty="0">
                <a:solidFill>
                  <a:prstClr val="white"/>
                </a:solidFill>
              </a:rPr>
              <a:t>texts of approx. 150 words, which may contain some unpredictable </a:t>
            </a:r>
            <a:r>
              <a:rPr lang="en-GB" sz="2000" dirty="0" smtClean="0">
                <a:solidFill>
                  <a:prstClr val="white"/>
                </a:solidFill>
              </a:rPr>
              <a:t>elements, different time frames and a range of structures, and can translate shorts extracts into English.</a:t>
            </a:r>
            <a:endParaRPr lang="en-GB" sz="20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983437"/>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2000" dirty="0">
                <a:solidFill>
                  <a:prstClr val="white"/>
                </a:solidFill>
              </a:rPr>
              <a:t>e</a:t>
            </a:r>
            <a:r>
              <a:rPr lang="en-GB" sz="2000" dirty="0" smtClean="0">
                <a:solidFill>
                  <a:prstClr val="white"/>
                </a:solidFill>
              </a:rPr>
              <a:t>xtended, varied passages </a:t>
            </a:r>
            <a:r>
              <a:rPr lang="en-GB" sz="2000" dirty="0">
                <a:solidFill>
                  <a:prstClr val="white"/>
                </a:solidFill>
              </a:rPr>
              <a:t>of approx. </a:t>
            </a:r>
            <a:r>
              <a:rPr lang="en-GB" sz="2000" dirty="0" smtClean="0">
                <a:solidFill>
                  <a:prstClr val="white"/>
                </a:solidFill>
              </a:rPr>
              <a:t>200 words</a:t>
            </a:r>
            <a:r>
              <a:rPr lang="en-GB" sz="2000" dirty="0">
                <a:solidFill>
                  <a:prstClr val="white"/>
                </a:solidFill>
              </a:rPr>
              <a:t>, which </a:t>
            </a:r>
            <a:r>
              <a:rPr lang="en-GB" sz="2000" dirty="0" smtClean="0">
                <a:solidFill>
                  <a:prstClr val="white"/>
                </a:solidFill>
              </a:rPr>
              <a:t>contain unpredictable elements, time frames, a range of structures, and drawn from any topics previously studied, and can translate short passages into English.   </a:t>
            </a:r>
            <a:endParaRPr lang="en-GB" sz="20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500380" y="55162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222" y="287538"/>
            <a:ext cx="1443198" cy="1443198"/>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548" y="420079"/>
            <a:ext cx="1322381" cy="1700205"/>
          </a:xfrm>
          <a:prstGeom prst="rect">
            <a:avLst/>
          </a:prstGeom>
        </p:spPr>
      </p:pic>
      <p:sp>
        <p:nvSpPr>
          <p:cNvPr id="23" name="TextBox 22"/>
          <p:cNvSpPr txBox="1"/>
          <p:nvPr/>
        </p:nvSpPr>
        <p:spPr>
          <a:xfrm>
            <a:off x="1018539" y="493792"/>
            <a:ext cx="5777989" cy="523220"/>
          </a:xfrm>
          <a:prstGeom prst="rect">
            <a:avLst/>
          </a:prstGeom>
          <a:noFill/>
        </p:spPr>
        <p:txBody>
          <a:bodyPr wrap="square" rtlCol="0">
            <a:spAutoFit/>
          </a:bodyPr>
          <a:lstStyle/>
          <a:p>
            <a:pPr algn="ctr"/>
            <a:r>
              <a:rPr lang="en-GB" sz="2800" dirty="0">
                <a:solidFill>
                  <a:prstClr val="black"/>
                </a:solidFill>
                <a:latin typeface="Segoe UI" panose="020B0502040204020203" pitchFamily="34" charset="0"/>
                <a:cs typeface="Segoe UI" panose="020B0502040204020203" pitchFamily="34" charset="0"/>
              </a:rPr>
              <a:t>Listening &amp; Reading</a:t>
            </a:r>
          </a:p>
        </p:txBody>
      </p:sp>
    </p:spTree>
    <p:extLst>
      <p:ext uri="{BB962C8B-B14F-4D97-AF65-F5344CB8AC3E}">
        <p14:creationId xmlns:p14="http://schemas.microsoft.com/office/powerpoint/2010/main" val="42334489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Writing</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black"/>
                </a:solidFill>
              </a:rPr>
              <a:t>write words, phrases and </a:t>
            </a:r>
            <a:r>
              <a:rPr lang="en-GB" sz="2000" dirty="0" smtClean="0">
                <a:solidFill>
                  <a:prstClr val="black"/>
                </a:solidFill>
              </a:rPr>
              <a:t>short, </a:t>
            </a:r>
            <a:r>
              <a:rPr lang="en-GB" sz="2000" dirty="0">
                <a:solidFill>
                  <a:prstClr val="black"/>
                </a:solidFill>
              </a:rPr>
              <a:t>simple sentences </a:t>
            </a:r>
            <a:r>
              <a:rPr lang="en-GB" sz="2000" dirty="0" smtClean="0">
                <a:solidFill>
                  <a:prstClr val="black"/>
                </a:solidFill>
              </a:rPr>
              <a:t>from </a:t>
            </a:r>
            <a:r>
              <a:rPr lang="en-GB" sz="2000" dirty="0">
                <a:solidFill>
                  <a:prstClr val="black"/>
                </a:solidFill>
              </a:rPr>
              <a:t>memory with understandable </a:t>
            </a:r>
            <a:r>
              <a:rPr lang="en-GB" sz="2000" dirty="0" smtClean="0">
                <a:solidFill>
                  <a:prstClr val="black"/>
                </a:solidFill>
              </a:rPr>
              <a:t>spelling, and </a:t>
            </a:r>
            <a:r>
              <a:rPr lang="en-GB" sz="2000" dirty="0">
                <a:solidFill>
                  <a:prstClr val="black"/>
                </a:solidFill>
              </a:rPr>
              <a:t>change </a:t>
            </a:r>
            <a:r>
              <a:rPr lang="en-GB" sz="2000" dirty="0" smtClean="0">
                <a:solidFill>
                  <a:prstClr val="black"/>
                </a:solidFill>
              </a:rPr>
              <a:t>some </a:t>
            </a:r>
            <a:r>
              <a:rPr lang="en-GB" sz="2000" dirty="0">
                <a:solidFill>
                  <a:prstClr val="black"/>
                </a:solidFill>
              </a:rPr>
              <a:t>elements in sentences to create new </a:t>
            </a:r>
            <a:r>
              <a:rPr lang="en-GB" sz="2000" dirty="0" smtClean="0">
                <a:solidFill>
                  <a:prstClr val="black"/>
                </a:solidFill>
              </a:rPr>
              <a:t>ones.</a:t>
            </a:r>
            <a:endParaRPr lang="en-GB" sz="2000" dirty="0">
              <a:solidFill>
                <a:prstClr val="black"/>
              </a:solidFill>
              <a:ea typeface="Calibri" panose="020F0502020204030204" pitchFamily="34" charset="0"/>
              <a:cs typeface="Times New Roman" panose="02020603050405020304" pitchFamily="18" charset="0"/>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a:solidFill>
                  <a:prstClr val="black"/>
                </a:solidFill>
                <a:ea typeface="Calibri" panose="020F0502020204030204" pitchFamily="34" charset="0"/>
                <a:cs typeface="Times New Roman" panose="02020603050405020304" pitchFamily="18" charset="0"/>
              </a:rPr>
              <a:t>write a short, simple text from memory, using simple sentences from one familiar topic with reasonable </a:t>
            </a:r>
            <a:r>
              <a:rPr lang="en-GB" sz="1800" dirty="0" smtClean="0">
                <a:solidFill>
                  <a:prstClr val="black"/>
                </a:solidFill>
                <a:ea typeface="Calibri" panose="020F0502020204030204" pitchFamily="34" charset="0"/>
                <a:cs typeface="Times New Roman" panose="02020603050405020304" pitchFamily="18" charset="0"/>
              </a:rPr>
              <a:t>spelling, and </a:t>
            </a:r>
            <a:r>
              <a:rPr lang="en-GB" sz="1800" dirty="0" smtClean="0">
                <a:solidFill>
                  <a:prstClr val="black"/>
                </a:solidFill>
              </a:rPr>
              <a:t>can </a:t>
            </a:r>
            <a:r>
              <a:rPr lang="en-GB" sz="1800" dirty="0">
                <a:solidFill>
                  <a:prstClr val="black"/>
                </a:solidFill>
              </a:rPr>
              <a:t>write sentences on a few topics using a model, e.g. a writing frame</a:t>
            </a:r>
            <a:r>
              <a:rPr lang="en-GB" sz="1800" dirty="0">
                <a:solidFill>
                  <a:prstClr val="black">
                    <a:tint val="75000"/>
                  </a:prstClr>
                </a:solidFill>
              </a:rPr>
              <a:t>.</a:t>
            </a:r>
            <a:endParaRPr lang="en-GB" sz="2000" dirty="0">
              <a:solidFill>
                <a:prstClr val="black">
                  <a:tint val="75000"/>
                </a:prstClr>
              </a:solidFill>
              <a:ea typeface="Calibri" panose="020F0502020204030204" pitchFamily="34" charset="0"/>
              <a:cs typeface="Times New Roman" panose="02020603050405020304" pitchFamily="18" charset="0"/>
            </a:endParaRPr>
          </a:p>
          <a:p>
            <a:pPr algn="l">
              <a:lnSpc>
                <a:spcPct val="115000"/>
              </a:lnSpc>
              <a:spcAft>
                <a:spcPts val="1200"/>
              </a:spcAft>
            </a:pP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write a paragraph from memory made up of short sentences using taught language on a few </a:t>
            </a:r>
            <a:r>
              <a:rPr lang="en-GB" sz="2000" dirty="0" smtClean="0">
                <a:solidFill>
                  <a:prstClr val="black"/>
                </a:solidFill>
                <a:cs typeface="Segoe UI" panose="020B0502040204020203" pitchFamily="34" charset="0"/>
              </a:rPr>
              <a:t>topics, (which may have some mistakes), and can </a:t>
            </a:r>
            <a:r>
              <a:rPr lang="en-GB" sz="2000" dirty="0" smtClean="0">
                <a:solidFill>
                  <a:prstClr val="black"/>
                </a:solidFill>
              </a:rPr>
              <a:t>translate </a:t>
            </a:r>
            <a:r>
              <a:rPr lang="en-GB" sz="2000" dirty="0">
                <a:solidFill>
                  <a:prstClr val="black"/>
                </a:solidFill>
              </a:rPr>
              <a:t>short phrases </a:t>
            </a:r>
            <a:r>
              <a:rPr lang="en-GB" sz="2000" dirty="0" smtClean="0">
                <a:solidFill>
                  <a:prstClr val="black"/>
                </a:solidFill>
              </a:rPr>
              <a:t>from English containing </a:t>
            </a:r>
            <a:r>
              <a:rPr lang="en-GB" sz="2000" dirty="0">
                <a:solidFill>
                  <a:prstClr val="black"/>
                </a:solidFill>
              </a:rPr>
              <a:t>all familiar language from the most recent topic.</a:t>
            </a:r>
            <a:endParaRPr lang="en-GB" sz="2000" dirty="0">
              <a:solidFill>
                <a:prstClr val="black"/>
              </a:solidFill>
              <a:ea typeface="Calibri" panose="020F0502020204030204" pitchFamily="34" charset="0"/>
              <a:cs typeface="Times New Roman" panose="02020603050405020304" pitchFamily="18" charset="0"/>
            </a:endParaRPr>
          </a:p>
          <a:p>
            <a:pPr algn="l"/>
            <a:endParaRPr lang="en-GB" sz="21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write short paragraphs from memory on two-three topics with good </a:t>
            </a:r>
            <a:r>
              <a:rPr lang="en-GB" sz="2000" dirty="0" smtClean="0">
                <a:solidFill>
                  <a:prstClr val="black"/>
                </a:solidFill>
                <a:cs typeface="Segoe UI" panose="020B0502040204020203" pitchFamily="34" charset="0"/>
              </a:rPr>
              <a:t>accuracy, and adapt known structures (with some inaccuracy) and add new, researched language with some success, as well as translate short sentences from English across two-three topics.</a:t>
            </a:r>
            <a:r>
              <a:rPr lang="en-GB" sz="2000" dirty="0">
                <a:solidFill>
                  <a:prstClr val="black"/>
                </a:solidFill>
                <a:cs typeface="Segoe UI" panose="020B0502040204020203" pitchFamily="34" charset="0"/>
              </a:rPr>
              <a:t/>
            </a:r>
            <a:br>
              <a:rPr lang="en-GB" sz="2000" dirty="0">
                <a:solidFill>
                  <a:prstClr val="black"/>
                </a:solidFill>
                <a:cs typeface="Segoe UI" panose="020B0502040204020203" pitchFamily="34" charset="0"/>
              </a:rPr>
            </a:b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4853" y="451523"/>
            <a:ext cx="1795140" cy="1766838"/>
          </a:xfrm>
          <a:prstGeom prst="rect">
            <a:avLst/>
          </a:prstGeom>
        </p:spPr>
      </p:pic>
    </p:spTree>
    <p:extLst>
      <p:ext uri="{BB962C8B-B14F-4D97-AF65-F5344CB8AC3E}">
        <p14:creationId xmlns:p14="http://schemas.microsoft.com/office/powerpoint/2010/main" val="24984159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358969" y="516967"/>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Writing</a:t>
            </a:r>
          </a:p>
        </p:txBody>
      </p:sp>
      <p:sp>
        <p:nvSpPr>
          <p:cNvPr id="8" name="Subtitle 2"/>
          <p:cNvSpPr txBox="1">
            <a:spLocks/>
          </p:cNvSpPr>
          <p:nvPr/>
        </p:nvSpPr>
        <p:spPr>
          <a:xfrm>
            <a:off x="134035" y="3933056"/>
            <a:ext cx="2160240" cy="2816393"/>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write a paragraph from memory made up of short sentences using taught language on a few topics, (which may have some mistakes), and can translate short phrases from English containing all familiar language from the most recent topic.</a:t>
            </a: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cs typeface="Segoe UI" panose="020B0502040204020203" pitchFamily="34" charset="0"/>
              </a:rPr>
              <a:t>write short paragraphs from memory on two-three topics with good accuracy, and adapt known structures (with some inaccuracy) and add new, researched language with some success, as well as translate short sentences from English across two-three topics.</a:t>
            </a:r>
          </a:p>
        </p:txBody>
      </p:sp>
      <p:sp>
        <p:nvSpPr>
          <p:cNvPr id="12" name="Horizontal Scroll 11"/>
          <p:cNvSpPr/>
          <p:nvPr/>
        </p:nvSpPr>
        <p:spPr>
          <a:xfrm>
            <a:off x="422067" y="3212976"/>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34035" y="2353228"/>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a:solidFill>
                  <a:prstClr val="black"/>
                </a:solidFill>
                <a:cs typeface="Segoe UI" panose="020B0502040204020203" pitchFamily="34" charset="0"/>
              </a:rPr>
              <a:t>write from memory at greater length (e.g. 60-75 words) on one </a:t>
            </a:r>
            <a:r>
              <a:rPr lang="en-GB" sz="1900" dirty="0" smtClean="0">
                <a:solidFill>
                  <a:prstClr val="black"/>
                </a:solidFill>
                <a:cs typeface="Segoe UI" panose="020B0502040204020203" pitchFamily="34" charset="0"/>
              </a:rPr>
              <a:t>topic, using more than one time frame and a logical structure, recycling learnt language and combining with new elements to express own ideas, as well as translate a short paragraph from English.</a:t>
            </a:r>
            <a:r>
              <a:rPr lang="en-GB" sz="1900" dirty="0">
                <a:solidFill>
                  <a:prstClr val="black"/>
                </a:solidFill>
                <a:cs typeface="Segoe UI" panose="020B0502040204020203" pitchFamily="34" charset="0"/>
              </a:rPr>
              <a:t/>
            </a:r>
            <a:br>
              <a:rPr lang="en-GB" sz="1900" dirty="0">
                <a:solidFill>
                  <a:prstClr val="black"/>
                </a:solidFill>
                <a:cs typeface="Segoe UI" panose="020B0502040204020203" pitchFamily="34" charset="0"/>
              </a:rPr>
            </a:br>
            <a:endParaRPr lang="en-GB" sz="1900" dirty="0">
              <a:solidFill>
                <a:prstClr val="black"/>
              </a:solidFill>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ea typeface="Calibri" panose="020F0502020204030204" pitchFamily="34" charset="0"/>
                <a:cs typeface="Times New Roman" panose="02020603050405020304" pitchFamily="18" charset="0"/>
              </a:rPr>
              <a:t>write text of several paragraphs from memory, using a variety of </a:t>
            </a:r>
            <a:r>
              <a:rPr lang="en-GB" sz="1800" dirty="0" smtClean="0">
                <a:solidFill>
                  <a:prstClr val="white"/>
                </a:solidFill>
                <a:ea typeface="Calibri" panose="020F0502020204030204" pitchFamily="34" charset="0"/>
                <a:cs typeface="Times New Roman" panose="02020603050405020304" pitchFamily="18" charset="0"/>
              </a:rPr>
              <a:t>structures, manipulating known structures and combining with new elements to produce new meanings, which are almost always clear, and translate a short paragraph from English, drawing on language from four-five topic areas.</a:t>
            </a:r>
            <a:endParaRPr lang="en-GB" sz="18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pic>
        <p:nvPicPr>
          <p:cNvPr id="20" name="Picture 1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525" y="1003764"/>
            <a:ext cx="1795140" cy="1766838"/>
          </a:xfrm>
          <a:prstGeom prst="rect">
            <a:avLst/>
          </a:prstGeom>
        </p:spPr>
      </p:pic>
    </p:spTree>
    <p:extLst>
      <p:ext uri="{BB962C8B-B14F-4D97-AF65-F5344CB8AC3E}">
        <p14:creationId xmlns:p14="http://schemas.microsoft.com/office/powerpoint/2010/main" val="569268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Rounded Rectangle 1"/>
          <p:cNvSpPr/>
          <p:nvPr/>
        </p:nvSpPr>
        <p:spPr>
          <a:xfrm>
            <a:off x="172122" y="64545"/>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002060"/>
                </a:solidFill>
                <a:latin typeface="Arial" panose="020B0604020202020204" pitchFamily="34" charset="0"/>
                <a:cs typeface="Arial" panose="020B0604020202020204" pitchFamily="34" charset="0"/>
              </a:rPr>
              <a:t>Listening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Listen and show understanding by </a:t>
            </a:r>
            <a:r>
              <a:rPr lang="en-GB" b="1" dirty="0">
                <a:solidFill>
                  <a:srgbClr val="002060"/>
                </a:solidFill>
                <a:latin typeface="Arial" panose="020B0604020202020204" pitchFamily="34" charset="0"/>
                <a:cs typeface="Arial" panose="020B0604020202020204" pitchFamily="34" charset="0"/>
              </a:rPr>
              <a:t>joining in </a:t>
            </a:r>
            <a:r>
              <a:rPr lang="en-GB" dirty="0">
                <a:solidFill>
                  <a:srgbClr val="002060"/>
                </a:solidFill>
                <a:latin typeface="Arial" panose="020B0604020202020204" pitchFamily="34" charset="0"/>
                <a:cs typeface="Arial" panose="020B0604020202020204" pitchFamily="34" charset="0"/>
              </a:rPr>
              <a:t>and </a:t>
            </a:r>
            <a:r>
              <a:rPr lang="en-GB" b="1" dirty="0">
                <a:solidFill>
                  <a:srgbClr val="002060"/>
                </a:solidFill>
                <a:latin typeface="Arial" panose="020B0604020202020204" pitchFamily="34" charset="0"/>
                <a:cs typeface="Arial" panose="020B0604020202020204" pitchFamily="34" charset="0"/>
              </a:rPr>
              <a:t>responding</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Link the </a:t>
            </a:r>
            <a:r>
              <a:rPr lang="en-GB" b="1" dirty="0">
                <a:solidFill>
                  <a:srgbClr val="002060"/>
                </a:solidFill>
                <a:latin typeface="Arial" panose="020B0604020202020204" pitchFamily="34" charset="0"/>
                <a:cs typeface="Arial" panose="020B0604020202020204" pitchFamily="34" charset="0"/>
              </a:rPr>
              <a:t>sound, spelling </a:t>
            </a:r>
            <a:r>
              <a:rPr lang="en-GB" dirty="0">
                <a:solidFill>
                  <a:srgbClr val="002060"/>
                </a:solidFill>
                <a:latin typeface="Arial" panose="020B0604020202020204" pitchFamily="34" charset="0"/>
                <a:cs typeface="Arial" panose="020B0604020202020204" pitchFamily="34" charset="0"/>
              </a:rPr>
              <a:t>and </a:t>
            </a:r>
            <a:r>
              <a:rPr lang="en-GB" b="1" dirty="0">
                <a:solidFill>
                  <a:srgbClr val="002060"/>
                </a:solidFill>
                <a:latin typeface="Arial" panose="020B0604020202020204" pitchFamily="34" charset="0"/>
                <a:cs typeface="Arial" panose="020B0604020202020204" pitchFamily="34" charset="0"/>
              </a:rPr>
              <a:t>meaning</a:t>
            </a:r>
            <a:r>
              <a:rPr lang="en-GB" dirty="0">
                <a:solidFill>
                  <a:srgbClr val="002060"/>
                </a:solidFill>
                <a:latin typeface="Arial" panose="020B0604020202020204" pitchFamily="34" charset="0"/>
                <a:cs typeface="Arial" panose="020B0604020202020204" pitchFamily="34" charset="0"/>
              </a:rPr>
              <a:t> of words</a:t>
            </a:r>
            <a:br>
              <a:rPr lang="en-GB" dirty="0">
                <a:solidFill>
                  <a:srgbClr val="002060"/>
                </a:solidFill>
                <a:latin typeface="Arial" panose="020B0604020202020204" pitchFamily="34" charset="0"/>
                <a:cs typeface="Arial" panose="020B0604020202020204" pitchFamily="34" charset="0"/>
              </a:rPr>
            </a:br>
            <a:endParaRPr lang="en-GB" dirty="0">
              <a:solidFill>
                <a:srgbClr val="002060"/>
              </a:solidFill>
              <a:latin typeface="Arial" panose="020B0604020202020204" pitchFamily="34" charset="0"/>
              <a:cs typeface="Arial" panose="020B0604020202020204" pitchFamily="34" charset="0"/>
            </a:endParaRPr>
          </a:p>
        </p:txBody>
      </p:sp>
      <p:sp>
        <p:nvSpPr>
          <p:cNvPr id="3" name="Rounded Rectangle 2"/>
          <p:cNvSpPr/>
          <p:nvPr/>
        </p:nvSpPr>
        <p:spPr>
          <a:xfrm>
            <a:off x="4649097" y="64545"/>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002060"/>
                </a:solidFill>
                <a:latin typeface="Arial" panose="020B0604020202020204" pitchFamily="34" charset="0"/>
                <a:cs typeface="Arial" panose="020B0604020202020204" pitchFamily="34" charset="0"/>
              </a:rPr>
              <a:t>Speaking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a:t>
            </a:r>
            <a:r>
              <a:rPr lang="en-GB" b="1" dirty="0">
                <a:solidFill>
                  <a:srgbClr val="002060"/>
                </a:solidFill>
                <a:latin typeface="Arial" panose="020B0604020202020204" pitchFamily="34" charset="0"/>
                <a:cs typeface="Arial" panose="020B0604020202020204" pitchFamily="34" charset="0"/>
              </a:rPr>
              <a:t>Ask</a:t>
            </a:r>
            <a:r>
              <a:rPr lang="en-GB" dirty="0">
                <a:solidFill>
                  <a:srgbClr val="002060"/>
                </a:solidFill>
                <a:latin typeface="Arial" panose="020B0604020202020204" pitchFamily="34" charset="0"/>
                <a:cs typeface="Arial" panose="020B0604020202020204" pitchFamily="34" charset="0"/>
              </a:rPr>
              <a:t> and </a:t>
            </a:r>
            <a:r>
              <a:rPr lang="en-GB" b="1" dirty="0">
                <a:solidFill>
                  <a:srgbClr val="002060"/>
                </a:solidFill>
                <a:latin typeface="Arial" panose="020B0604020202020204" pitchFamily="34" charset="0"/>
                <a:cs typeface="Arial" panose="020B0604020202020204" pitchFamily="34" charset="0"/>
              </a:rPr>
              <a:t>answer</a:t>
            </a:r>
            <a:r>
              <a:rPr lang="en-GB" dirty="0">
                <a:solidFill>
                  <a:srgbClr val="002060"/>
                </a:solidFill>
                <a:latin typeface="Arial" panose="020B0604020202020204" pitchFamily="34" charset="0"/>
                <a:cs typeface="Arial" panose="020B0604020202020204" pitchFamily="34" charset="0"/>
              </a:rPr>
              <a:t> questions</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Express </a:t>
            </a:r>
            <a:r>
              <a:rPr lang="en-GB" b="1" dirty="0">
                <a:solidFill>
                  <a:srgbClr val="002060"/>
                </a:solidFill>
                <a:latin typeface="Arial" panose="020B0604020202020204" pitchFamily="34" charset="0"/>
                <a:cs typeface="Arial" panose="020B0604020202020204" pitchFamily="34" charset="0"/>
              </a:rPr>
              <a:t>opinions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a:t>
            </a:r>
            <a:r>
              <a:rPr lang="en-GB" b="1" dirty="0">
                <a:solidFill>
                  <a:srgbClr val="002060"/>
                </a:solidFill>
                <a:latin typeface="Arial" panose="020B0604020202020204" pitchFamily="34" charset="0"/>
                <a:cs typeface="Arial" panose="020B0604020202020204" pitchFamily="34" charset="0"/>
              </a:rPr>
              <a:t>Ask for clarification </a:t>
            </a:r>
            <a:r>
              <a:rPr lang="en-GB" dirty="0">
                <a:solidFill>
                  <a:srgbClr val="002060"/>
                </a:solidFill>
                <a:latin typeface="Arial" panose="020B0604020202020204" pitchFamily="34" charset="0"/>
                <a:cs typeface="Arial" panose="020B0604020202020204" pitchFamily="34" charset="0"/>
              </a:rPr>
              <a:t>and help</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4) Speak in </a:t>
            </a:r>
            <a:r>
              <a:rPr lang="en-GB" b="1" dirty="0">
                <a:solidFill>
                  <a:srgbClr val="002060"/>
                </a:solidFill>
                <a:latin typeface="Arial" panose="020B0604020202020204" pitchFamily="34" charset="0"/>
                <a:cs typeface="Arial" panose="020B0604020202020204" pitchFamily="34" charset="0"/>
              </a:rPr>
              <a:t>sentences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5) </a:t>
            </a:r>
            <a:r>
              <a:rPr lang="en-GB" b="1" dirty="0">
                <a:solidFill>
                  <a:srgbClr val="002060"/>
                </a:solidFill>
                <a:latin typeface="Arial" panose="020B0604020202020204" pitchFamily="34" charset="0"/>
                <a:cs typeface="Arial" panose="020B0604020202020204" pitchFamily="34" charset="0"/>
              </a:rPr>
              <a:t>Describe</a:t>
            </a:r>
            <a:r>
              <a:rPr lang="en-GB" dirty="0">
                <a:solidFill>
                  <a:srgbClr val="002060"/>
                </a:solidFill>
                <a:latin typeface="Arial" panose="020B0604020202020204" pitchFamily="34" charset="0"/>
                <a:cs typeface="Arial" panose="020B0604020202020204" pitchFamily="34" charset="0"/>
              </a:rPr>
              <a:t> people, places, things</a:t>
            </a:r>
            <a:br>
              <a:rPr lang="en-GB" dirty="0">
                <a:solidFill>
                  <a:srgbClr val="002060"/>
                </a:solidFill>
                <a:latin typeface="Arial" panose="020B0604020202020204" pitchFamily="34" charset="0"/>
                <a:cs typeface="Arial" panose="020B0604020202020204" pitchFamily="34" charset="0"/>
              </a:rPr>
            </a:br>
            <a:endParaRPr lang="en-GB" dirty="0">
              <a:solidFill>
                <a:srgbClr val="002060"/>
              </a:solidFill>
              <a:latin typeface="Arial" panose="020B0604020202020204" pitchFamily="34" charset="0"/>
              <a:cs typeface="Arial" panose="020B0604020202020204" pitchFamily="34" charset="0"/>
            </a:endParaRPr>
          </a:p>
          <a:p>
            <a:endParaRPr lang="en-GB" dirty="0">
              <a:solidFill>
                <a:prstClr val="white"/>
              </a:solidFill>
            </a:endParaRPr>
          </a:p>
        </p:txBody>
      </p:sp>
      <p:sp>
        <p:nvSpPr>
          <p:cNvPr id="4" name="Rounded Rectangle 3"/>
          <p:cNvSpPr/>
          <p:nvPr/>
        </p:nvSpPr>
        <p:spPr>
          <a:xfrm>
            <a:off x="172122" y="3453206"/>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Reading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Read and show understanding of </a:t>
            </a:r>
            <a:r>
              <a:rPr lang="en-GB" b="1" dirty="0">
                <a:solidFill>
                  <a:srgbClr val="002060"/>
                </a:solidFill>
                <a:latin typeface="Arial" panose="020B0604020202020204" pitchFamily="34" charset="0"/>
                <a:cs typeface="Arial" panose="020B0604020202020204" pitchFamily="34" charset="0"/>
              </a:rPr>
              <a:t>phrases</a:t>
            </a:r>
            <a:r>
              <a:rPr lang="en-GB" dirty="0">
                <a:solidFill>
                  <a:srgbClr val="002060"/>
                </a:solidFill>
                <a:latin typeface="Arial" panose="020B0604020202020204" pitchFamily="34" charset="0"/>
                <a:cs typeface="Arial" panose="020B0604020202020204" pitchFamily="34" charset="0"/>
              </a:rPr>
              <a:t> and </a:t>
            </a:r>
            <a:r>
              <a:rPr lang="en-GB" b="1" dirty="0">
                <a:solidFill>
                  <a:srgbClr val="002060"/>
                </a:solidFill>
                <a:latin typeface="Arial" panose="020B0604020202020204" pitchFamily="34" charset="0"/>
                <a:cs typeface="Arial" panose="020B0604020202020204" pitchFamily="34" charset="0"/>
              </a:rPr>
              <a:t>simple texts</a:t>
            </a:r>
            <a:br>
              <a:rPr lang="en-GB" b="1"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a:t>
            </a:r>
            <a:r>
              <a:rPr lang="en-GB" b="1" dirty="0">
                <a:solidFill>
                  <a:srgbClr val="002060"/>
                </a:solidFill>
                <a:latin typeface="Arial" panose="020B0604020202020204" pitchFamily="34" charset="0"/>
                <a:cs typeface="Arial" panose="020B0604020202020204" pitchFamily="34" charset="0"/>
              </a:rPr>
              <a:t>Read aloud </a:t>
            </a:r>
            <a:r>
              <a:rPr lang="en-GB" dirty="0">
                <a:solidFill>
                  <a:srgbClr val="002060"/>
                </a:solidFill>
                <a:latin typeface="Arial" panose="020B0604020202020204" pitchFamily="34" charset="0"/>
                <a:cs typeface="Arial" panose="020B0604020202020204" pitchFamily="34" charset="0"/>
              </a:rPr>
              <a:t>with accurate pronunciation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Use a </a:t>
            </a:r>
            <a:r>
              <a:rPr lang="en-GB" b="1" dirty="0">
                <a:solidFill>
                  <a:srgbClr val="002060"/>
                </a:solidFill>
                <a:latin typeface="Arial" panose="020B0604020202020204" pitchFamily="34" charset="0"/>
                <a:cs typeface="Arial" panose="020B0604020202020204" pitchFamily="34" charset="0"/>
              </a:rPr>
              <a:t>dictionary </a:t>
            </a:r>
            <a:endParaRPr lang="en-GB" b="1" dirty="0">
              <a:solidFill>
                <a:prstClr val="white"/>
              </a:solidFill>
            </a:endParaRPr>
          </a:p>
        </p:txBody>
      </p:sp>
      <p:sp>
        <p:nvSpPr>
          <p:cNvPr id="5" name="Rounded Rectangle 4"/>
          <p:cNvSpPr/>
          <p:nvPr/>
        </p:nvSpPr>
        <p:spPr>
          <a:xfrm>
            <a:off x="4649097" y="3453206"/>
            <a:ext cx="4389120" cy="332411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Writing</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Write </a:t>
            </a:r>
            <a:r>
              <a:rPr lang="en-GB" b="1" dirty="0">
                <a:solidFill>
                  <a:srgbClr val="002060"/>
                </a:solidFill>
                <a:latin typeface="Arial" panose="020B0604020202020204" pitchFamily="34" charset="0"/>
                <a:cs typeface="Arial" panose="020B0604020202020204" pitchFamily="34" charset="0"/>
              </a:rPr>
              <a:t>phrases from memory</a:t>
            </a:r>
            <a:br>
              <a:rPr lang="en-GB" b="1"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2)  </a:t>
            </a:r>
            <a:r>
              <a:rPr lang="en-GB" b="1" dirty="0">
                <a:solidFill>
                  <a:srgbClr val="002060"/>
                </a:solidFill>
                <a:latin typeface="Arial" panose="020B0604020202020204" pitchFamily="34" charset="0"/>
                <a:cs typeface="Arial" panose="020B0604020202020204" pitchFamily="34" charset="0"/>
              </a:rPr>
              <a:t>Adapt</a:t>
            </a:r>
            <a:r>
              <a:rPr lang="en-GB" dirty="0">
                <a:solidFill>
                  <a:srgbClr val="002060"/>
                </a:solidFill>
                <a:latin typeface="Arial" panose="020B0604020202020204" pitchFamily="34" charset="0"/>
                <a:cs typeface="Arial" panose="020B0604020202020204" pitchFamily="34" charset="0"/>
              </a:rPr>
              <a:t> phrases to create </a:t>
            </a:r>
            <a:r>
              <a:rPr lang="en-GB" b="1" dirty="0">
                <a:solidFill>
                  <a:srgbClr val="002060"/>
                </a:solidFill>
                <a:latin typeface="Arial" panose="020B0604020202020204" pitchFamily="34" charset="0"/>
                <a:cs typeface="Arial" panose="020B0604020202020204" pitchFamily="34" charset="0"/>
              </a:rPr>
              <a:t>new sentences.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a:t>
            </a:r>
            <a:r>
              <a:rPr lang="en-GB" b="1" dirty="0">
                <a:solidFill>
                  <a:srgbClr val="002060"/>
                </a:solidFill>
                <a:latin typeface="Arial" panose="020B0604020202020204" pitchFamily="34" charset="0"/>
                <a:cs typeface="Arial" panose="020B0604020202020204" pitchFamily="34" charset="0"/>
              </a:rPr>
              <a:t>Describe</a:t>
            </a:r>
            <a:r>
              <a:rPr lang="en-GB" dirty="0">
                <a:solidFill>
                  <a:srgbClr val="002060"/>
                </a:solidFill>
                <a:latin typeface="Arial" panose="020B0604020202020204" pitchFamily="34" charset="0"/>
                <a:cs typeface="Arial" panose="020B0604020202020204" pitchFamily="34" charset="0"/>
              </a:rPr>
              <a:t> people, places, things</a:t>
            </a:r>
          </a:p>
        </p:txBody>
      </p:sp>
      <p:sp>
        <p:nvSpPr>
          <p:cNvPr id="6" name="Rounded Rectangle 5"/>
          <p:cNvSpPr/>
          <p:nvPr/>
        </p:nvSpPr>
        <p:spPr>
          <a:xfrm>
            <a:off x="2647278" y="2077124"/>
            <a:ext cx="4003637" cy="2752163"/>
          </a:xfrm>
          <a:prstGeom prst="roundRect">
            <a:avLst/>
          </a:prstGeom>
          <a:solidFill>
            <a:schemeClr val="bg1"/>
          </a:solidFill>
          <a:ln w="571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002060"/>
                </a:solidFill>
                <a:latin typeface="Arial" panose="020B0604020202020204" pitchFamily="34" charset="0"/>
                <a:cs typeface="Arial" panose="020B0604020202020204" pitchFamily="34" charset="0"/>
              </a:rPr>
              <a:t>Grammar</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1) </a:t>
            </a:r>
            <a:r>
              <a:rPr lang="en-GB" b="1" dirty="0">
                <a:solidFill>
                  <a:srgbClr val="002060"/>
                </a:solidFill>
                <a:latin typeface="Arial" panose="020B0604020202020204" pitchFamily="34" charset="0"/>
                <a:cs typeface="Arial" panose="020B0604020202020204" pitchFamily="34" charset="0"/>
              </a:rPr>
              <a:t>Gender</a:t>
            </a:r>
            <a:r>
              <a:rPr lang="en-GB" dirty="0">
                <a:solidFill>
                  <a:srgbClr val="002060"/>
                </a:solidFill>
                <a:latin typeface="Arial" panose="020B0604020202020204" pitchFamily="34" charset="0"/>
                <a:cs typeface="Arial" panose="020B0604020202020204" pitchFamily="34" charset="0"/>
              </a:rPr>
              <a:t> of nouns</a:t>
            </a:r>
          </a:p>
          <a:p>
            <a:r>
              <a:rPr lang="en-GB" dirty="0">
                <a:solidFill>
                  <a:srgbClr val="002060"/>
                </a:solidFill>
                <a:latin typeface="Arial" panose="020B0604020202020204" pitchFamily="34" charset="0"/>
                <a:cs typeface="Arial" panose="020B0604020202020204" pitchFamily="34" charset="0"/>
              </a:rPr>
              <a:t>2) Singular and </a:t>
            </a:r>
            <a:r>
              <a:rPr lang="en-GB" b="1" dirty="0">
                <a:solidFill>
                  <a:srgbClr val="002060"/>
                </a:solidFill>
                <a:latin typeface="Arial" panose="020B0604020202020204" pitchFamily="34" charset="0"/>
                <a:cs typeface="Arial" panose="020B0604020202020204" pitchFamily="34" charset="0"/>
              </a:rPr>
              <a:t>plural forms</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3) </a:t>
            </a:r>
            <a:r>
              <a:rPr lang="en-GB" b="1" dirty="0">
                <a:solidFill>
                  <a:srgbClr val="002060"/>
                </a:solidFill>
                <a:latin typeface="Arial" panose="020B0604020202020204" pitchFamily="34" charset="0"/>
                <a:cs typeface="Arial" panose="020B0604020202020204" pitchFamily="34" charset="0"/>
              </a:rPr>
              <a:t>Adjectives</a:t>
            </a:r>
            <a:r>
              <a:rPr lang="en-GB" dirty="0">
                <a:solidFill>
                  <a:srgbClr val="002060"/>
                </a:solidFill>
                <a:latin typeface="Arial" panose="020B0604020202020204" pitchFamily="34" charset="0"/>
                <a:cs typeface="Arial" panose="020B0604020202020204" pitchFamily="34" charset="0"/>
              </a:rPr>
              <a:t> (place and agreement)</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4) Conjugation of </a:t>
            </a:r>
            <a:r>
              <a:rPr lang="en-GB" b="1" dirty="0">
                <a:solidFill>
                  <a:srgbClr val="002060"/>
                </a:solidFill>
                <a:latin typeface="Arial" panose="020B0604020202020204" pitchFamily="34" charset="0"/>
                <a:cs typeface="Arial" panose="020B0604020202020204" pitchFamily="34" charset="0"/>
              </a:rPr>
              <a:t>key verbs</a:t>
            </a:r>
            <a:br>
              <a:rPr lang="en-GB" b="1" dirty="0">
                <a:solidFill>
                  <a:srgbClr val="002060"/>
                </a:solidFill>
                <a:latin typeface="Arial" panose="020B0604020202020204" pitchFamily="34" charset="0"/>
                <a:cs typeface="Arial" panose="020B0604020202020204" pitchFamily="34" charset="0"/>
              </a:rPr>
            </a:br>
            <a:endParaRPr lang="en-GB" b="1" dirty="0">
              <a:solidFill>
                <a:prstClr val="white"/>
              </a:solidFill>
            </a:endParaRPr>
          </a:p>
        </p:txBody>
      </p:sp>
    </p:spTree>
    <p:extLst>
      <p:ext uri="{BB962C8B-B14F-4D97-AF65-F5344CB8AC3E}">
        <p14:creationId xmlns:p14="http://schemas.microsoft.com/office/powerpoint/2010/main" val="26774493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76125" y="387017"/>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Writing</a:t>
            </a:r>
          </a:p>
        </p:txBody>
      </p:sp>
      <p:sp>
        <p:nvSpPr>
          <p:cNvPr id="4" name="TextBox 3"/>
          <p:cNvSpPr txBox="1"/>
          <p:nvPr/>
        </p:nvSpPr>
        <p:spPr>
          <a:xfrm>
            <a:off x="2051719" y="-15851"/>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524819"/>
            <a:ext cx="1673200" cy="4214097"/>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write short paragraphs from memory on two-three topics with good accuracy, and adapt known structures (with some inaccuracy) and add new, researched language with some success, as well as translate short sentences from English across two-three topics.</a:t>
            </a:r>
          </a:p>
        </p:txBody>
      </p:sp>
      <p:sp>
        <p:nvSpPr>
          <p:cNvPr id="13" name="Horizontal Scroll 12"/>
          <p:cNvSpPr/>
          <p:nvPr/>
        </p:nvSpPr>
        <p:spPr>
          <a:xfrm>
            <a:off x="352646" y="185538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96048" y="1179800"/>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1769248" y="2274420"/>
            <a:ext cx="1680080" cy="4466948"/>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write from memory at greater length (e.g. 60-75 words) on one topic, using more than one time frame and a logical structure, recycling learnt language and combining with new elements to express own ideas, as well as translate a short paragraph from English.</a:t>
            </a:r>
          </a:p>
        </p:txBody>
      </p:sp>
      <p:sp>
        <p:nvSpPr>
          <p:cNvPr id="16" name="Subtitle 2"/>
          <p:cNvSpPr txBox="1">
            <a:spLocks/>
          </p:cNvSpPr>
          <p:nvPr/>
        </p:nvSpPr>
        <p:spPr>
          <a:xfrm>
            <a:off x="3440419" y="1842372"/>
            <a:ext cx="1788248" cy="4891266"/>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550" dirty="0">
                <a:solidFill>
                  <a:prstClr val="black"/>
                </a:solidFill>
              </a:rPr>
              <a:t>write text of several paragraphs from memory, using a variety of structures, manipulating known structures and combining with new elements to produce new meanings, which are almost always clear, and </a:t>
            </a:r>
            <a:r>
              <a:rPr lang="en-GB" sz="1550" dirty="0" err="1">
                <a:solidFill>
                  <a:prstClr val="black"/>
                </a:solidFill>
              </a:rPr>
              <a:t>and</a:t>
            </a:r>
            <a:r>
              <a:rPr lang="en-GB" sz="1550" dirty="0">
                <a:solidFill>
                  <a:prstClr val="black"/>
                </a:solidFill>
              </a:rPr>
              <a:t> translate a short paragraph from English, drawing on language from four-five topic areas.</a:t>
            </a:r>
          </a:p>
        </p:txBody>
      </p:sp>
      <p:sp>
        <p:nvSpPr>
          <p:cNvPr id="17" name="Horizontal Scroll 16"/>
          <p:cNvSpPr/>
          <p:nvPr/>
        </p:nvSpPr>
        <p:spPr>
          <a:xfrm>
            <a:off x="2038105" y="158426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70231" y="112094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355830"/>
            <a:ext cx="1788248" cy="5383086"/>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white"/>
                </a:solidFill>
                <a:ea typeface="Calibri" panose="020F0502020204030204" pitchFamily="34" charset="0"/>
                <a:cs typeface="Times New Roman" panose="02020603050405020304" pitchFamily="18" charset="0"/>
              </a:rPr>
              <a:t>write extended pieces of several paragraphs from </a:t>
            </a:r>
            <a:r>
              <a:rPr lang="en-GB" sz="1600" dirty="0" smtClean="0">
                <a:solidFill>
                  <a:prstClr val="white"/>
                </a:solidFill>
                <a:ea typeface="Calibri" panose="020F0502020204030204" pitchFamily="34" charset="0"/>
                <a:cs typeface="Times New Roman" panose="02020603050405020304" pitchFamily="18" charset="0"/>
              </a:rPr>
              <a:t>memory, drawn from a variety of current and previous topics, using a range of more complex structures (with some errors), and accurate straightforward language, and can translate a paragraph from English from previous and current topics.</a:t>
            </a:r>
            <a:r>
              <a:rPr lang="en-GB" sz="1600" dirty="0">
                <a:solidFill>
                  <a:prstClr val="white"/>
                </a:solidFill>
                <a:ea typeface="Calibri" panose="020F0502020204030204" pitchFamily="34" charset="0"/>
                <a:cs typeface="Times New Roman" panose="02020603050405020304" pitchFamily="18" charset="0"/>
              </a:rPr>
              <a:t/>
            </a:r>
            <a:br>
              <a:rPr lang="en-GB" sz="1600" dirty="0">
                <a:solidFill>
                  <a:prstClr val="white"/>
                </a:solidFill>
                <a:ea typeface="Calibri" panose="020F0502020204030204" pitchFamily="34" charset="0"/>
                <a:cs typeface="Times New Roman" panose="02020603050405020304" pitchFamily="18" charset="0"/>
              </a:rPr>
            </a:br>
            <a:endParaRPr lang="en-GB" sz="16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1006293"/>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700" dirty="0" smtClean="0">
                <a:solidFill>
                  <a:prstClr val="white"/>
                </a:solidFill>
                <a:ea typeface="Calibri" panose="020F0502020204030204" pitchFamily="34" charset="0"/>
                <a:cs typeface="Times New Roman" panose="02020603050405020304" pitchFamily="18" charset="0"/>
              </a:rPr>
              <a:t>write </a:t>
            </a:r>
            <a:r>
              <a:rPr lang="en-GB" sz="1700" dirty="0">
                <a:solidFill>
                  <a:prstClr val="white"/>
                </a:solidFill>
                <a:ea typeface="Calibri" panose="020F0502020204030204" pitchFamily="34" charset="0"/>
                <a:cs typeface="Times New Roman" panose="02020603050405020304" pitchFamily="18" charset="0"/>
              </a:rPr>
              <a:t>a coherent piece of prose of several paragraphs from memory, using appropriate links between paragraphs, </a:t>
            </a:r>
            <a:r>
              <a:rPr lang="en-GB" sz="1700" dirty="0" smtClean="0">
                <a:solidFill>
                  <a:prstClr val="white"/>
                </a:solidFill>
                <a:ea typeface="Calibri" panose="020F0502020204030204" pitchFamily="34" charset="0"/>
                <a:cs typeface="Times New Roman" panose="02020603050405020304" pitchFamily="18" charset="0"/>
              </a:rPr>
              <a:t>using </a:t>
            </a:r>
            <a:r>
              <a:rPr lang="en-GB" sz="1700" dirty="0">
                <a:solidFill>
                  <a:prstClr val="white"/>
                </a:solidFill>
                <a:ea typeface="Calibri" panose="020F0502020204030204" pitchFamily="34" charset="0"/>
                <a:cs typeface="Times New Roman" panose="02020603050405020304" pitchFamily="18" charset="0"/>
              </a:rPr>
              <a:t>a range of vocabulary and structures, showing a growing awareness of FL syntax, and how this differs to English, </a:t>
            </a:r>
            <a:r>
              <a:rPr lang="en-GB" sz="1700" dirty="0" smtClean="0">
                <a:solidFill>
                  <a:prstClr val="white"/>
                </a:solidFill>
                <a:ea typeface="Calibri" panose="020F0502020204030204" pitchFamily="34" charset="0"/>
                <a:cs typeface="Times New Roman" panose="02020603050405020304" pitchFamily="18" charset="0"/>
              </a:rPr>
              <a:t>and </a:t>
            </a:r>
            <a:r>
              <a:rPr lang="en-GB" sz="1700" dirty="0">
                <a:solidFill>
                  <a:prstClr val="white"/>
                </a:solidFill>
                <a:ea typeface="Calibri" panose="020F0502020204030204" pitchFamily="34" charset="0"/>
                <a:cs typeface="Times New Roman" panose="02020603050405020304" pitchFamily="18" charset="0"/>
              </a:rPr>
              <a:t>can translate a paragraph from English drawn from all KS3 topics covered.</a:t>
            </a:r>
          </a:p>
        </p:txBody>
      </p:sp>
      <p:sp>
        <p:nvSpPr>
          <p:cNvPr id="21" name="Horizontal Scroll 20"/>
          <p:cNvSpPr/>
          <p:nvPr/>
        </p:nvSpPr>
        <p:spPr>
          <a:xfrm>
            <a:off x="5475524" y="62454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pic>
        <p:nvPicPr>
          <p:cNvPr id="25" name="Picture 2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198" y="-83727"/>
            <a:ext cx="1795140" cy="1766838"/>
          </a:xfrm>
          <a:prstGeom prst="rect">
            <a:avLst/>
          </a:prstGeom>
        </p:spPr>
      </p:pic>
    </p:spTree>
    <p:extLst>
      <p:ext uri="{BB962C8B-B14F-4D97-AF65-F5344CB8AC3E}">
        <p14:creationId xmlns:p14="http://schemas.microsoft.com/office/powerpoint/2010/main" val="41169519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Grammar &amp; Vocabulary</a:t>
            </a: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rgbClr val="000000"/>
                </a:solidFill>
                <a:ea typeface="Times New Roman" panose="02020603050405020304" pitchFamily="18" charset="0"/>
                <a:cs typeface="Times New Roman" panose="02020603050405020304" pitchFamily="18" charset="0"/>
              </a:rPr>
              <a:t>use </a:t>
            </a:r>
            <a:r>
              <a:rPr lang="en-GB" sz="1800" dirty="0">
                <a:solidFill>
                  <a:srgbClr val="000000"/>
                </a:solidFill>
                <a:ea typeface="Times New Roman" panose="02020603050405020304" pitchFamily="18" charset="0"/>
                <a:cs typeface="Times New Roman" panose="02020603050405020304" pitchFamily="18" charset="0"/>
              </a:rPr>
              <a:t>definite and indefinite articles, agree adjectives for number and gender, use all persons of several regular verbs in the present tense (with a writing frame) and use days of the week in simple sentence formation.</a:t>
            </a:r>
            <a:br>
              <a:rPr lang="en-GB" sz="1800" dirty="0">
                <a:solidFill>
                  <a:srgbClr val="000000"/>
                </a:solidFill>
                <a:ea typeface="Times New Roman" panose="02020603050405020304" pitchFamily="18" charset="0"/>
                <a:cs typeface="Times New Roman" panose="02020603050405020304" pitchFamily="18" charset="0"/>
              </a:rPr>
            </a:br>
            <a:endParaRPr lang="en-GB" sz="1800" dirty="0">
              <a:solidFill>
                <a:prstClr val="black"/>
              </a:solidFill>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smtClean="0">
                <a:solidFill>
                  <a:prstClr val="black"/>
                </a:solidFill>
              </a:rPr>
              <a:t>use </a:t>
            </a:r>
            <a:r>
              <a:rPr lang="en-GB" sz="1800" dirty="0">
                <a:solidFill>
                  <a:prstClr val="black"/>
                </a:solidFill>
              </a:rPr>
              <a:t>high-frequency verb forms, nouns, articles and adjectives to form simple </a:t>
            </a:r>
            <a:r>
              <a:rPr lang="en-GB" sz="1800" dirty="0" smtClean="0">
                <a:solidFill>
                  <a:prstClr val="black"/>
                </a:solidFill>
              </a:rPr>
              <a:t>sentences independently, and has a </a:t>
            </a:r>
            <a:r>
              <a:rPr lang="en-GB" sz="1800" dirty="0">
                <a:solidFill>
                  <a:prstClr val="black"/>
                </a:solidFill>
              </a:rPr>
              <a:t>basic repertoire of words and phrases related to people, places, things and simple actions.</a:t>
            </a:r>
            <a:endParaRPr lang="en-GB" sz="1800" dirty="0">
              <a:solidFill>
                <a:prstClr val="black"/>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smtClean="0">
                <a:solidFill>
                  <a:srgbClr val="000000"/>
                </a:solidFill>
                <a:ea typeface="Times New Roman" panose="02020603050405020304" pitchFamily="18" charset="0"/>
                <a:cs typeface="Times New Roman" panose="02020603050405020304" pitchFamily="18" charset="0"/>
              </a:rPr>
              <a:t>use </a:t>
            </a:r>
            <a:r>
              <a:rPr lang="en-GB" sz="1900" dirty="0">
                <a:solidFill>
                  <a:srgbClr val="000000"/>
                </a:solidFill>
                <a:ea typeface="Times New Roman" panose="02020603050405020304" pitchFamily="18" charset="0"/>
                <a:cs typeface="Times New Roman" panose="02020603050405020304" pitchFamily="18" charset="0"/>
              </a:rPr>
              <a:t>nouns and adjectives, subject pronouns and present tense verbs (regular and key irregular) to generate positive and simple negative sentences independently, recalling at least 20 </a:t>
            </a:r>
            <a:r>
              <a:rPr lang="en-GB" sz="1900" dirty="0" smtClean="0">
                <a:solidFill>
                  <a:srgbClr val="000000"/>
                </a:solidFill>
                <a:ea typeface="Times New Roman" panose="02020603050405020304" pitchFamily="18" charset="0"/>
                <a:cs typeface="Times New Roman" panose="02020603050405020304" pitchFamily="18" charset="0"/>
              </a:rPr>
              <a:t>verbs, and use 50 cognate and 30 non-cognate words.</a:t>
            </a:r>
            <a:endParaRPr lang="en-GB" sz="1900" dirty="0">
              <a:solidFill>
                <a:prstClr val="black">
                  <a:tint val="75000"/>
                </a:prstClr>
              </a:solidFill>
            </a:endParaRPr>
          </a:p>
          <a:p>
            <a:pPr algn="l"/>
            <a:endParaRPr lang="en-GB" sz="19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2000" dirty="0" smtClean="0">
                <a:solidFill>
                  <a:prstClr val="black"/>
                </a:solidFill>
                <a:cs typeface="Segoe UI" panose="020B0502040204020203" pitchFamily="34" charset="0"/>
              </a:rPr>
              <a:t>sentences, and use 80 cognate and 50 non-cognate words.</a:t>
            </a: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Tree>
    <p:extLst>
      <p:ext uri="{BB962C8B-B14F-4D97-AF65-F5344CB8AC3E}">
        <p14:creationId xmlns:p14="http://schemas.microsoft.com/office/powerpoint/2010/main" val="1769802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8</a:t>
            </a:r>
          </a:p>
        </p:txBody>
      </p:sp>
      <p:sp>
        <p:nvSpPr>
          <p:cNvPr id="5" name="TextBox 4"/>
          <p:cNvSpPr txBox="1"/>
          <p:nvPr/>
        </p:nvSpPr>
        <p:spPr>
          <a:xfrm>
            <a:off x="1358969" y="516967"/>
            <a:ext cx="5777989" cy="707886"/>
          </a:xfrm>
          <a:prstGeom prst="rect">
            <a:avLst/>
          </a:prstGeom>
          <a:noFill/>
        </p:spPr>
        <p:txBody>
          <a:bodyPr wrap="square" rtlCol="0">
            <a:spAutoFit/>
          </a:bodyPr>
          <a:lstStyle/>
          <a:p>
            <a:pPr algn="ctr"/>
            <a:r>
              <a:rPr lang="en-GB" sz="4000" dirty="0">
                <a:solidFill>
                  <a:prstClr val="black"/>
                </a:solidFill>
                <a:latin typeface="Segoe UI" panose="020B0502040204020203" pitchFamily="34" charset="0"/>
                <a:cs typeface="Segoe UI" panose="020B0502040204020203" pitchFamily="34" charset="0"/>
              </a:rPr>
              <a:t>Grammar &amp; Vocabulary</a:t>
            </a:r>
          </a:p>
        </p:txBody>
      </p:sp>
      <p:sp>
        <p:nvSpPr>
          <p:cNvPr id="8" name="Subtitle 2"/>
          <p:cNvSpPr txBox="1">
            <a:spLocks/>
          </p:cNvSpPr>
          <p:nvPr/>
        </p:nvSpPr>
        <p:spPr>
          <a:xfrm>
            <a:off x="134035" y="3789040"/>
            <a:ext cx="2160240" cy="2960409"/>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srgbClr val="000000"/>
                </a:solidFill>
                <a:ea typeface="Times New Roman" panose="02020603050405020304" pitchFamily="18" charset="0"/>
                <a:cs typeface="Times New Roman" panose="02020603050405020304" pitchFamily="18" charset="0"/>
              </a:rPr>
              <a:t>use nouns and adjectives, subject pronouns and present tense verbs (regular and key irregular) to generate positive and simple negative sentences independently, recalling at least 20 </a:t>
            </a:r>
            <a:r>
              <a:rPr lang="en-GB" sz="1600" dirty="0" smtClean="0">
                <a:solidFill>
                  <a:srgbClr val="000000"/>
                </a:solidFill>
                <a:ea typeface="Times New Roman" panose="02020603050405020304" pitchFamily="18" charset="0"/>
                <a:cs typeface="Times New Roman" panose="02020603050405020304" pitchFamily="18" charset="0"/>
              </a:rPr>
              <a:t>verbs, </a:t>
            </a:r>
            <a:r>
              <a:rPr lang="en-GB" sz="1600" dirty="0">
                <a:solidFill>
                  <a:srgbClr val="000000"/>
                </a:solidFill>
                <a:ea typeface="Times New Roman" panose="02020603050405020304" pitchFamily="18" charset="0"/>
                <a:cs typeface="Times New Roman" panose="02020603050405020304" pitchFamily="18" charset="0"/>
              </a:rPr>
              <a:t>and use 50 cognate and 30 </a:t>
            </a:r>
            <a:r>
              <a:rPr lang="en-GB" sz="1600" dirty="0" smtClean="0">
                <a:solidFill>
                  <a:srgbClr val="000000"/>
                </a:solidFill>
                <a:ea typeface="Times New Roman" panose="02020603050405020304" pitchFamily="18" charset="0"/>
                <a:cs typeface="Times New Roman" panose="02020603050405020304" pitchFamily="18" charset="0"/>
              </a:rPr>
              <a:t>non-cognate words.</a:t>
            </a:r>
            <a:endParaRPr lang="en-GB" sz="1600" dirty="0">
              <a:solidFill>
                <a:prstClr val="black">
                  <a:tint val="75000"/>
                </a:prstClr>
              </a:solidFill>
            </a:endParaRPr>
          </a:p>
          <a:p>
            <a:pPr algn="l"/>
            <a:endParaRPr lang="en-GB" sz="1600" dirty="0">
              <a:solidFill>
                <a:prstClr val="black">
                  <a:tint val="75000"/>
                </a:prstClr>
              </a:solidFill>
            </a:endParaRPr>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cs typeface="Segoe UI" panose="020B0502040204020203" pitchFamily="34" charset="0"/>
              </a:rPr>
              <a:t>recall and use 30 </a:t>
            </a:r>
            <a:r>
              <a:rPr lang="en-GB" sz="1700" dirty="0" smtClean="0">
                <a:solidFill>
                  <a:prstClr val="black"/>
                </a:solidFill>
                <a:cs typeface="Segoe UI" panose="020B0502040204020203" pitchFamily="34" charset="0"/>
              </a:rPr>
              <a:t>verbs in the present tense and </a:t>
            </a:r>
            <a:r>
              <a:rPr lang="en-GB" sz="1700" dirty="0">
                <a:solidFill>
                  <a:prstClr val="black"/>
                </a:solidFill>
                <a:cs typeface="Segoe UI" panose="020B0502040204020203" pitchFamily="34" charset="0"/>
              </a:rPr>
              <a:t>the simple future, use question words with more confidence to frame spontaneous questions, and use the relative pronoun ‘which’ in a variety of contexts to extend </a:t>
            </a:r>
            <a:r>
              <a:rPr lang="en-GB" sz="1700" dirty="0" smtClean="0">
                <a:solidFill>
                  <a:prstClr val="black"/>
                </a:solidFill>
                <a:cs typeface="Segoe UI" panose="020B0502040204020203" pitchFamily="34" charset="0"/>
              </a:rPr>
              <a:t>sentences, and use 80 cognate and 50 non-cognate words.</a:t>
            </a:r>
            <a:endParaRPr lang="en-GB" sz="1700" dirty="0">
              <a:solidFill>
                <a:prstClr val="black"/>
              </a:solidFill>
              <a:cs typeface="Segoe UI" panose="020B0502040204020203" pitchFamily="34" charset="0"/>
            </a:endParaRPr>
          </a:p>
        </p:txBody>
      </p:sp>
      <p:sp>
        <p:nvSpPr>
          <p:cNvPr id="12" name="Horizontal Scroll 11"/>
          <p:cNvSpPr/>
          <p:nvPr/>
        </p:nvSpPr>
        <p:spPr>
          <a:xfrm>
            <a:off x="422721" y="3101041"/>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34035" y="2353228"/>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cs typeface="Segoe UI" panose="020B0502040204020203" pitchFamily="34" charset="0"/>
              </a:rPr>
              <a:t>r</a:t>
            </a:r>
            <a:r>
              <a:rPr lang="en-GB" sz="1800" dirty="0" smtClean="0">
                <a:solidFill>
                  <a:prstClr val="black"/>
                </a:solidFill>
                <a:cs typeface="Segoe UI" panose="020B0502040204020203" pitchFamily="34" charset="0"/>
              </a:rPr>
              <a:t>ecall and use 40 verbs, form the past tense with regular and key irregular verbs, use some modal verbs in combination with infinitives, use reflexive verbs in limited contexts and use comparative forms, and use 100 cognate and 80 non-cognate words.</a:t>
            </a:r>
            <a:r>
              <a:rPr lang="en-GB" sz="1800" dirty="0">
                <a:solidFill>
                  <a:prstClr val="black"/>
                </a:solidFill>
                <a:cs typeface="Segoe UI" panose="020B0502040204020203" pitchFamily="34" charset="0"/>
              </a:rPr>
              <a:t/>
            </a:r>
            <a:br>
              <a:rPr lang="en-GB" sz="1800" dirty="0">
                <a:solidFill>
                  <a:prstClr val="black"/>
                </a:solidFill>
                <a:cs typeface="Segoe UI" panose="020B0502040204020203" pitchFamily="34" charset="0"/>
              </a:rPr>
            </a:br>
            <a:endParaRPr lang="en-GB" sz="1800" dirty="0">
              <a:solidFill>
                <a:prstClr val="black"/>
              </a:solidFill>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ea typeface="Calibri" panose="020F0502020204030204" pitchFamily="34" charset="0"/>
                <a:cs typeface="Times New Roman" panose="02020603050405020304" pitchFamily="18" charset="0"/>
              </a:rPr>
              <a:t>r</a:t>
            </a:r>
            <a:r>
              <a:rPr lang="en-GB" sz="1800" dirty="0" smtClean="0">
                <a:solidFill>
                  <a:prstClr val="white"/>
                </a:solidFill>
                <a:ea typeface="Calibri" panose="020F0502020204030204" pitchFamily="34" charset="0"/>
                <a:cs typeface="Times New Roman" panose="02020603050405020304" pitchFamily="18" charset="0"/>
              </a:rPr>
              <a:t>ecall and use 50 verbs, selecting and forming the correct time frame, albeit with some errors, and can use several modal verb + infinitive constructions, a variety of negative forms, and superlatives, and use 100 cognate and 100 non-cognate words.</a:t>
            </a:r>
            <a:endParaRPr lang="en-GB" sz="18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Tree>
    <p:extLst>
      <p:ext uri="{BB962C8B-B14F-4D97-AF65-F5344CB8AC3E}">
        <p14:creationId xmlns:p14="http://schemas.microsoft.com/office/powerpoint/2010/main" val="22655804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428823" y="311069"/>
            <a:ext cx="5777989" cy="461665"/>
          </a:xfrm>
          <a:prstGeom prst="rect">
            <a:avLst/>
          </a:prstGeom>
          <a:noFill/>
        </p:spPr>
        <p:txBody>
          <a:bodyPr wrap="square" rtlCol="0">
            <a:spAutoFit/>
          </a:bodyPr>
          <a:lstStyle/>
          <a:p>
            <a:pPr algn="ctr"/>
            <a:r>
              <a:rPr lang="en-GB" sz="2400" dirty="0">
                <a:solidFill>
                  <a:prstClr val="black"/>
                </a:solidFill>
                <a:latin typeface="Segoe UI" panose="020B0502040204020203" pitchFamily="34" charset="0"/>
                <a:cs typeface="Segoe UI" panose="020B0502040204020203" pitchFamily="34" charset="0"/>
              </a:rPr>
              <a:t>Grammar &amp; Vocabulary</a:t>
            </a:r>
          </a:p>
        </p:txBody>
      </p:sp>
      <p:sp>
        <p:nvSpPr>
          <p:cNvPr id="4" name="TextBox 3"/>
          <p:cNvSpPr txBox="1"/>
          <p:nvPr/>
        </p:nvSpPr>
        <p:spPr>
          <a:xfrm>
            <a:off x="2138299" y="-126441"/>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9</a:t>
            </a:r>
          </a:p>
        </p:txBody>
      </p:sp>
      <p:sp>
        <p:nvSpPr>
          <p:cNvPr id="9" name="Subtitle 2"/>
          <p:cNvSpPr txBox="1">
            <a:spLocks/>
          </p:cNvSpPr>
          <p:nvPr/>
        </p:nvSpPr>
        <p:spPr>
          <a:xfrm>
            <a:off x="96048" y="2524819"/>
            <a:ext cx="1673200" cy="4214097"/>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5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1500" dirty="0" smtClean="0">
                <a:solidFill>
                  <a:prstClr val="black"/>
                </a:solidFill>
                <a:cs typeface="Segoe UI" panose="020B0502040204020203" pitchFamily="34" charset="0"/>
              </a:rPr>
              <a:t>sentences, </a:t>
            </a:r>
            <a:r>
              <a:rPr lang="en-GB" sz="1500" dirty="0">
                <a:solidFill>
                  <a:prstClr val="black"/>
                </a:solidFill>
                <a:cs typeface="Segoe UI" panose="020B0502040204020203" pitchFamily="34" charset="0"/>
              </a:rPr>
              <a:t>, and use 80 cognate and 50 non-cognate words.</a:t>
            </a:r>
          </a:p>
          <a:p>
            <a:pPr algn="l"/>
            <a:endParaRPr lang="en-GB" sz="1500" dirty="0">
              <a:solidFill>
                <a:prstClr val="black"/>
              </a:solidFill>
              <a:cs typeface="Segoe UI" panose="020B0502040204020203" pitchFamily="34" charset="0"/>
            </a:endParaRPr>
          </a:p>
        </p:txBody>
      </p:sp>
      <p:sp>
        <p:nvSpPr>
          <p:cNvPr id="13" name="Horizontal Scroll 12"/>
          <p:cNvSpPr/>
          <p:nvPr/>
        </p:nvSpPr>
        <p:spPr>
          <a:xfrm>
            <a:off x="352646" y="185538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96048" y="1179800"/>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sp>
        <p:nvSpPr>
          <p:cNvPr id="14" name="Subtitle 2"/>
          <p:cNvSpPr txBox="1">
            <a:spLocks/>
          </p:cNvSpPr>
          <p:nvPr/>
        </p:nvSpPr>
        <p:spPr>
          <a:xfrm>
            <a:off x="1769248" y="2274420"/>
            <a:ext cx="1680080" cy="4466948"/>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recall and use 40 verbs, form the past tense with regular and key irregular verbs, use some modal verbs in combination with infinitives, use reflexive verbs in limited contexts and use comparative </a:t>
            </a:r>
            <a:r>
              <a:rPr lang="en-GB" sz="1600" dirty="0" smtClean="0">
                <a:solidFill>
                  <a:prstClr val="black"/>
                </a:solidFill>
                <a:cs typeface="Segoe UI" panose="020B0502040204020203" pitchFamily="34" charset="0"/>
              </a:rPr>
              <a:t>forms, </a:t>
            </a:r>
            <a:r>
              <a:rPr lang="en-GB" sz="1600" dirty="0">
                <a:solidFill>
                  <a:prstClr val="black"/>
                </a:solidFill>
                <a:cs typeface="Segoe UI" panose="020B0502040204020203" pitchFamily="34" charset="0"/>
              </a:rPr>
              <a:t>and use 100 cognate and 80 non-cognate words.</a:t>
            </a:r>
            <a:br>
              <a:rPr lang="en-GB" sz="1600" dirty="0">
                <a:solidFill>
                  <a:prstClr val="black"/>
                </a:solidFill>
                <a:cs typeface="Segoe UI" panose="020B0502040204020203" pitchFamily="34" charset="0"/>
              </a:rPr>
            </a:br>
            <a:endParaRPr lang="en-GB" sz="1600" dirty="0">
              <a:solidFill>
                <a:prstClr val="black"/>
              </a:solidFill>
              <a:cs typeface="Segoe UI" panose="020B0502040204020203" pitchFamily="34" charset="0"/>
            </a:endParaRPr>
          </a:p>
          <a:p>
            <a:pPr algn="l"/>
            <a:endParaRPr lang="en-GB" sz="1600" dirty="0">
              <a:solidFill>
                <a:prstClr val="black"/>
              </a:solidFill>
              <a:cs typeface="Segoe UI" panose="020B0502040204020203" pitchFamily="34" charset="0"/>
            </a:endParaRPr>
          </a:p>
        </p:txBody>
      </p:sp>
      <p:sp>
        <p:nvSpPr>
          <p:cNvPr id="16" name="Subtitle 2"/>
          <p:cNvSpPr txBox="1">
            <a:spLocks/>
          </p:cNvSpPr>
          <p:nvPr/>
        </p:nvSpPr>
        <p:spPr>
          <a:xfrm>
            <a:off x="3440419" y="1842372"/>
            <a:ext cx="1788248" cy="4891266"/>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black"/>
                </a:solidFill>
                <a:ea typeface="Calibri" panose="020F0502020204030204" pitchFamily="34" charset="0"/>
                <a:cs typeface="Times New Roman" panose="02020603050405020304" pitchFamily="18" charset="0"/>
              </a:rPr>
              <a:t>recall and use 50 verbs, selecting and forming the correct time frame, albeit with some errors, and can use several modal verb + infinitive constructions, a variety of negative forms, and </a:t>
            </a:r>
            <a:r>
              <a:rPr lang="en-GB" sz="1600" dirty="0" smtClean="0">
                <a:solidFill>
                  <a:prstClr val="black"/>
                </a:solidFill>
                <a:ea typeface="Calibri" panose="020F0502020204030204" pitchFamily="34" charset="0"/>
                <a:cs typeface="Times New Roman" panose="02020603050405020304" pitchFamily="18" charset="0"/>
              </a:rPr>
              <a:t>superlatives, </a:t>
            </a:r>
            <a:r>
              <a:rPr lang="en-GB" sz="1600" dirty="0">
                <a:solidFill>
                  <a:prstClr val="black"/>
                </a:solidFill>
                <a:ea typeface="Calibri" panose="020F0502020204030204" pitchFamily="34" charset="0"/>
                <a:cs typeface="Times New Roman" panose="02020603050405020304" pitchFamily="18" charset="0"/>
              </a:rPr>
              <a:t>and use 100 cognate and 100 non-cognate words.</a:t>
            </a:r>
          </a:p>
          <a:p>
            <a:pPr algn="l">
              <a:lnSpc>
                <a:spcPct val="115000"/>
              </a:lnSpc>
            </a:pPr>
            <a:endParaRPr lang="en-GB" sz="1600" dirty="0">
              <a:solidFill>
                <a:prstClr val="black"/>
              </a:solidFill>
              <a:ea typeface="Calibri" panose="020F0502020204030204" pitchFamily="34" charset="0"/>
              <a:cs typeface="Times New Roman" panose="02020603050405020304" pitchFamily="18" charset="0"/>
            </a:endParaRPr>
          </a:p>
        </p:txBody>
      </p:sp>
      <p:sp>
        <p:nvSpPr>
          <p:cNvPr id="17" name="Horizontal Scroll 16"/>
          <p:cNvSpPr/>
          <p:nvPr/>
        </p:nvSpPr>
        <p:spPr>
          <a:xfrm>
            <a:off x="2038105" y="158426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7</a:t>
            </a:r>
          </a:p>
        </p:txBody>
      </p:sp>
      <p:sp>
        <p:nvSpPr>
          <p:cNvPr id="18" name="Horizontal Scroll 17"/>
          <p:cNvSpPr/>
          <p:nvPr/>
        </p:nvSpPr>
        <p:spPr>
          <a:xfrm>
            <a:off x="3670231" y="112094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8</a:t>
            </a:r>
          </a:p>
        </p:txBody>
      </p:sp>
      <p:sp>
        <p:nvSpPr>
          <p:cNvPr id="19" name="Subtitle 2"/>
          <p:cNvSpPr txBox="1">
            <a:spLocks/>
          </p:cNvSpPr>
          <p:nvPr/>
        </p:nvSpPr>
        <p:spPr>
          <a:xfrm>
            <a:off x="5228667" y="1355830"/>
            <a:ext cx="1788248" cy="5383086"/>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white"/>
                </a:solidFill>
                <a:ea typeface="Calibri" panose="020F0502020204030204" pitchFamily="34" charset="0"/>
                <a:cs typeface="Times New Roman" panose="02020603050405020304" pitchFamily="18" charset="0"/>
              </a:rPr>
              <a:t>r</a:t>
            </a:r>
            <a:r>
              <a:rPr lang="en-GB" sz="1600" dirty="0" smtClean="0">
                <a:solidFill>
                  <a:prstClr val="white"/>
                </a:solidFill>
                <a:ea typeface="Calibri" panose="020F0502020204030204" pitchFamily="34" charset="0"/>
                <a:cs typeface="Times New Roman" panose="02020603050405020304" pitchFamily="18" charset="0"/>
              </a:rPr>
              <a:t>ecall and use 60 verbs, selecting and forming the correct tense with familiar and researched language, with some errors, and can form the imperative, use direct object pronouns and some conjunctions, and use 150 cognate and 125 non-cognate words.</a:t>
            </a:r>
            <a:endParaRPr lang="en-GB" sz="16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1006293"/>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700" dirty="0">
                <a:solidFill>
                  <a:prstClr val="white"/>
                </a:solidFill>
                <a:ea typeface="Calibri" panose="020F0502020204030204" pitchFamily="34" charset="0"/>
                <a:cs typeface="Times New Roman" panose="02020603050405020304" pitchFamily="18" charset="0"/>
              </a:rPr>
              <a:t>r</a:t>
            </a:r>
            <a:r>
              <a:rPr lang="en-GB" sz="1700" dirty="0" smtClean="0">
                <a:solidFill>
                  <a:prstClr val="white"/>
                </a:solidFill>
                <a:ea typeface="Calibri" panose="020F0502020204030204" pitchFamily="34" charset="0"/>
                <a:cs typeface="Times New Roman" panose="02020603050405020304" pitchFamily="18" charset="0"/>
              </a:rPr>
              <a:t>ecall and use 75 verbs with reasonable accuracy in all tenses covered, can use direct object pronouns, a range of conjunctions, demonstrative adjectives and pronouns, and relative pronouns, and use 200 cognate and 150 non-cognate words.</a:t>
            </a:r>
            <a:endParaRPr lang="en-GB" sz="17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475524" y="62454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9</a:t>
            </a: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10</a:t>
            </a:r>
          </a:p>
        </p:txBody>
      </p:sp>
    </p:spTree>
    <p:extLst>
      <p:ext uri="{BB962C8B-B14F-4D97-AF65-F5344CB8AC3E}">
        <p14:creationId xmlns:p14="http://schemas.microsoft.com/office/powerpoint/2010/main" val="2168849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a:stretch>
            <a:fillRect/>
          </a:stretch>
        </p:blipFill>
        <p:spPr>
          <a:xfrm>
            <a:off x="2006600" y="1047751"/>
            <a:ext cx="5130799" cy="4548122"/>
          </a:xfrm>
          <a:prstGeom prst="rect">
            <a:avLst/>
          </a:prstGeom>
        </p:spPr>
      </p:pic>
      <p:sp>
        <p:nvSpPr>
          <p:cNvPr id="10" name="Rounded Rectangular Callout 9"/>
          <p:cNvSpPr/>
          <p:nvPr/>
        </p:nvSpPr>
        <p:spPr>
          <a:xfrm>
            <a:off x="5995564" y="2316163"/>
            <a:ext cx="2489200" cy="1626041"/>
          </a:xfrm>
          <a:prstGeom prst="wedgeRoundRect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FFC000"/>
                </a:solidFill>
                <a:latin typeface="MV Boli" panose="02000500030200090000" pitchFamily="2" charset="0"/>
                <a:cs typeface="MV Boli" panose="02000500030200090000" pitchFamily="2" charset="0"/>
              </a:rPr>
              <a:t>It’s good to talk!</a:t>
            </a:r>
            <a:endParaRPr lang="en-GB" sz="4000" b="1" dirty="0">
              <a:solidFill>
                <a:srgbClr val="FFC000"/>
              </a:solidFill>
              <a:latin typeface="MV Boli" panose="02000500030200090000" pitchFamily="2" charset="0"/>
              <a:cs typeface="MV Boli" panose="02000500030200090000" pitchFamily="2" charset="0"/>
            </a:endParaRPr>
          </a:p>
        </p:txBody>
      </p:sp>
      <p:sp>
        <p:nvSpPr>
          <p:cNvPr id="11" name="Rounded Rectangular Callout 10"/>
          <p:cNvSpPr/>
          <p:nvPr/>
        </p:nvSpPr>
        <p:spPr>
          <a:xfrm>
            <a:off x="762000" y="2942078"/>
            <a:ext cx="2489200" cy="2000251"/>
          </a:xfrm>
          <a:prstGeom prst="wedgeRoundRectCallou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bg1"/>
                </a:solidFill>
                <a:latin typeface="MV Boli" panose="02000500030200090000" pitchFamily="2" charset="0"/>
                <a:cs typeface="MV Boli" panose="02000500030200090000" pitchFamily="2" charset="0"/>
              </a:rPr>
              <a:t>It’s bad not to talk!</a:t>
            </a:r>
            <a:endParaRPr lang="en-GB" sz="4000" b="1" dirty="0">
              <a:solidFill>
                <a:schemeClr val="bg1"/>
              </a:solidFill>
              <a:latin typeface="MV Boli" panose="02000500030200090000" pitchFamily="2" charset="0"/>
              <a:cs typeface="MV Boli" panose="02000500030200090000" pitchFamily="2" charset="0"/>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7139" y="100701"/>
            <a:ext cx="1758713" cy="1246106"/>
          </a:xfrm>
          <a:prstGeom prst="rect">
            <a:avLst/>
          </a:prstGeom>
        </p:spPr>
      </p:pic>
    </p:spTree>
    <p:extLst>
      <p:ext uri="{BB962C8B-B14F-4D97-AF65-F5344CB8AC3E}">
        <p14:creationId xmlns:p14="http://schemas.microsoft.com/office/powerpoint/2010/main" val="4137040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1037</TotalTime>
  <Words>7067</Words>
  <Application>Microsoft Office PowerPoint</Application>
  <PresentationFormat>On-screen Show (4:3)</PresentationFormat>
  <Paragraphs>970</Paragraphs>
  <Slides>83</Slides>
  <Notes>67</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83</vt:i4>
      </vt:variant>
    </vt:vector>
  </HeadingPairs>
  <TitlesOfParts>
    <vt:vector size="107" baseType="lpstr">
      <vt:lpstr>Aharoni</vt:lpstr>
      <vt:lpstr>AR DARLING</vt:lpstr>
      <vt:lpstr>Arial</vt:lpstr>
      <vt:lpstr>Arial Black</vt:lpstr>
      <vt:lpstr>Arial Rounded MT Bold</vt:lpstr>
      <vt:lpstr>Calibri</vt:lpstr>
      <vt:lpstr>Calibri Light</vt:lpstr>
      <vt:lpstr>MV Boli</vt:lpstr>
      <vt:lpstr>Rockwell</vt:lpstr>
      <vt:lpstr>Segoe Print</vt:lpstr>
      <vt:lpstr>Segoe UI</vt:lpstr>
      <vt:lpstr>Segoe UI Black</vt:lpstr>
      <vt:lpstr>Times New Roman</vt:lpstr>
      <vt:lpstr>Wingdings</vt:lpstr>
      <vt:lpstr>Office Theme</vt:lpstr>
      <vt:lpstr>2_Office Theme</vt:lpstr>
      <vt:lpstr>4_Office Theme</vt:lpstr>
      <vt:lpstr>5_Office Theme</vt:lpstr>
      <vt:lpstr>1_Office Theme</vt:lpstr>
      <vt:lpstr>3_Office Theme</vt:lpstr>
      <vt:lpstr>6_Office Theme</vt:lpstr>
      <vt:lpstr>7_Office Theme</vt:lpstr>
      <vt:lpstr>8_Office Theme</vt:lpstr>
      <vt:lpstr>9_Office Theme</vt:lpstr>
      <vt:lpstr>PowerPoint Presentation</vt:lpstr>
      <vt:lpstr>PowerPoint Presentation</vt:lpstr>
      <vt:lpstr>PowerPoint Presentation</vt:lpstr>
      <vt:lpstr>KS3: Assessment without NC Levels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errores más comunes de los deberes</vt:lpstr>
      <vt:lpstr>Los errores más comunes del examen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66</cp:revision>
  <dcterms:created xsi:type="dcterms:W3CDTF">2015-10-23T19:37:08Z</dcterms:created>
  <dcterms:modified xsi:type="dcterms:W3CDTF">2016-06-30T06:22:04Z</dcterms:modified>
</cp:coreProperties>
</file>