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6" r:id="rId2"/>
    <p:sldId id="306" r:id="rId3"/>
    <p:sldId id="273" r:id="rId4"/>
    <p:sldId id="260" r:id="rId5"/>
    <p:sldId id="261" r:id="rId6"/>
    <p:sldId id="262" r:id="rId7"/>
    <p:sldId id="263" r:id="rId8"/>
    <p:sldId id="275" r:id="rId9"/>
    <p:sldId id="307" r:id="rId10"/>
    <p:sldId id="314" r:id="rId11"/>
    <p:sldId id="315" r:id="rId12"/>
    <p:sldId id="333" r:id="rId13"/>
    <p:sldId id="336" r:id="rId14"/>
    <p:sldId id="335" r:id="rId15"/>
    <p:sldId id="334" r:id="rId16"/>
    <p:sldId id="324" r:id="rId17"/>
    <p:sldId id="331" r:id="rId18"/>
    <p:sldId id="339" r:id="rId19"/>
    <p:sldId id="322" r:id="rId20"/>
    <p:sldId id="325" r:id="rId21"/>
    <p:sldId id="283" r:id="rId22"/>
    <p:sldId id="279" r:id="rId23"/>
    <p:sldId id="280" r:id="rId24"/>
    <p:sldId id="281" r:id="rId25"/>
    <p:sldId id="292" r:id="rId26"/>
    <p:sldId id="293" r:id="rId27"/>
    <p:sldId id="294" r:id="rId28"/>
    <p:sldId id="308" r:id="rId29"/>
    <p:sldId id="311" r:id="rId30"/>
    <p:sldId id="309" r:id="rId31"/>
    <p:sldId id="310" r:id="rId32"/>
    <p:sldId id="284" r:id="rId33"/>
    <p:sldId id="276" r:id="rId34"/>
    <p:sldId id="301" r:id="rId35"/>
    <p:sldId id="302" r:id="rId36"/>
    <p:sldId id="303" r:id="rId37"/>
    <p:sldId id="304" r:id="rId38"/>
    <p:sldId id="305" r:id="rId39"/>
    <p:sldId id="277" r:id="rId40"/>
    <p:sldId id="278" r:id="rId41"/>
    <p:sldId id="312" r:id="rId42"/>
    <p:sldId id="316" r:id="rId43"/>
    <p:sldId id="317" r:id="rId44"/>
    <p:sldId id="318" r:id="rId45"/>
    <p:sldId id="319" r:id="rId46"/>
    <p:sldId id="326" r:id="rId47"/>
    <p:sldId id="327" r:id="rId48"/>
    <p:sldId id="328" r:id="rId49"/>
    <p:sldId id="320" r:id="rId50"/>
    <p:sldId id="323" r:id="rId51"/>
    <p:sldId id="329" r:id="rId52"/>
    <p:sldId id="332" r:id="rId53"/>
    <p:sldId id="330" r:id="rId54"/>
    <p:sldId id="321" r:id="rId55"/>
    <p:sldId id="313"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AF00"/>
    <a:srgbClr val="339933"/>
    <a:srgbClr val="0000CC"/>
    <a:srgbClr val="F698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445" autoAdjust="0"/>
  </p:normalViewPr>
  <p:slideViewPr>
    <p:cSldViewPr>
      <p:cViewPr varScale="1">
        <p:scale>
          <a:sx n="85" d="100"/>
          <a:sy n="85" d="100"/>
        </p:scale>
        <p:origin x="2364"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F0F42F-2EDF-4381-B1D4-4AD53768EBD0}" type="datetimeFigureOut">
              <a:rPr lang="en-GB" smtClean="0"/>
              <a:t>02/03/2014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BD3B07-D622-4E0F-8984-6DB175B9E178}" type="slidenum">
              <a:rPr lang="en-GB" smtClean="0"/>
              <a:t>‹#›</a:t>
            </a:fld>
            <a:endParaRPr lang="en-GB"/>
          </a:p>
        </p:txBody>
      </p:sp>
    </p:spTree>
    <p:extLst>
      <p:ext uri="{BB962C8B-B14F-4D97-AF65-F5344CB8AC3E}">
        <p14:creationId xmlns:p14="http://schemas.microsoft.com/office/powerpoint/2010/main" val="923115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bbc.co.uk/learningzone/clips/life-in-the-refugee-camps-of-the-sahara/2106.html"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poemas-del-alma.com/blog/mostrar-poema-4637#ixzz2ueABRHHZ"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mfl-storybirds.wikispaces.com/" TargetMode="External"/><Relationship Id="rId2" Type="http://schemas.openxmlformats.org/officeDocument/2006/relationships/slide" Target="../slides/slide55.xml"/><Relationship Id="rId1" Type="http://schemas.openxmlformats.org/officeDocument/2006/relationships/notesMaster" Target="../notesMasters/notesMaster1.xml"/><Relationship Id="rId4" Type="http://schemas.openxmlformats.org/officeDocument/2006/relationships/hyperlink" Target="http://www.fodey.com/"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baseline="0" dirty="0" smtClean="0">
                <a:solidFill>
                  <a:schemeClr val="tx1"/>
                </a:solidFill>
                <a:effectLst/>
                <a:latin typeface="+mn-lt"/>
                <a:ea typeface="+mn-ea"/>
                <a:cs typeface="+mn-cs"/>
              </a:rPr>
              <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
            </a:r>
            <a:br>
              <a:rPr lang="en-GB" sz="1200" kern="1200" baseline="0" dirty="0" smtClean="0">
                <a:solidFill>
                  <a:schemeClr val="tx1"/>
                </a:solidFill>
                <a:effectLst/>
                <a:latin typeface="+mn-lt"/>
                <a:ea typeface="+mn-ea"/>
                <a:cs typeface="+mn-cs"/>
              </a:rPr>
            </a:br>
            <a:endParaRPr lang="en-GB" dirty="0"/>
          </a:p>
        </p:txBody>
      </p:sp>
      <p:sp>
        <p:nvSpPr>
          <p:cNvPr id="4" name="Slide Number Placeholder 3"/>
          <p:cNvSpPr>
            <a:spLocks noGrp="1"/>
          </p:cNvSpPr>
          <p:nvPr>
            <p:ph type="sldNum" sz="quarter" idx="10"/>
          </p:nvPr>
        </p:nvSpPr>
        <p:spPr/>
        <p:txBody>
          <a:bodyPr/>
          <a:lstStyle/>
          <a:p>
            <a:fld id="{12BD3B07-D622-4E0F-8984-6DB175B9E178}" type="slidenum">
              <a:rPr lang="en-GB" smtClean="0"/>
              <a:t>1</a:t>
            </a:fld>
            <a:endParaRPr lang="en-GB"/>
          </a:p>
        </p:txBody>
      </p:sp>
    </p:spTree>
    <p:extLst>
      <p:ext uri="{BB962C8B-B14F-4D97-AF65-F5344CB8AC3E}">
        <p14:creationId xmlns:p14="http://schemas.microsoft.com/office/powerpoint/2010/main" val="2179768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In my book  Patterns &amp; Procedures I give the example of a very clever </a:t>
            </a:r>
          </a:p>
          <a:p>
            <a:r>
              <a:rPr lang="en-GB" sz="1200" kern="1200" dirty="0" smtClean="0">
                <a:solidFill>
                  <a:schemeClr val="tx1"/>
                </a:solidFill>
                <a:effectLst/>
                <a:latin typeface="+mn-lt"/>
                <a:ea typeface="+mn-ea"/>
                <a:cs typeface="+mn-cs"/>
              </a:rPr>
              <a:t>boy at the end of </a:t>
            </a:r>
            <a:r>
              <a:rPr lang="en-GB" sz="1200" kern="1200" dirty="0" err="1" smtClean="0">
                <a:solidFill>
                  <a:schemeClr val="tx1"/>
                </a:solidFill>
                <a:effectLst/>
                <a:latin typeface="+mn-lt"/>
                <a:ea typeface="+mn-ea"/>
                <a:cs typeface="+mn-cs"/>
              </a:rPr>
              <a:t>Yr</a:t>
            </a:r>
            <a:r>
              <a:rPr lang="en-GB" sz="1200" kern="1200" dirty="0" smtClean="0">
                <a:solidFill>
                  <a:schemeClr val="tx1"/>
                </a:solidFill>
                <a:effectLst/>
                <a:latin typeface="+mn-lt"/>
                <a:ea typeface="+mn-ea"/>
                <a:cs typeface="+mn-cs"/>
              </a:rPr>
              <a:t> 7 copying down a dialogue from the board and </a:t>
            </a:r>
          </a:p>
          <a:p>
            <a:r>
              <a:rPr lang="fr-FR" sz="1200" kern="1200" dirty="0" err="1" smtClean="0">
                <a:solidFill>
                  <a:schemeClr val="tx1"/>
                </a:solidFill>
                <a:effectLst/>
                <a:latin typeface="+mn-lt"/>
                <a:ea typeface="+mn-ea"/>
                <a:cs typeface="+mn-cs"/>
              </a:rPr>
              <a:t>writing</a:t>
            </a:r>
            <a:endParaRPr lang="en-GB"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Bonjour </a:t>
            </a:r>
            <a:r>
              <a:rPr lang="fr-FR" sz="1200" kern="1200" dirty="0" err="1" smtClean="0">
                <a:solidFill>
                  <a:schemeClr val="tx1"/>
                </a:solidFill>
                <a:effectLst/>
                <a:latin typeface="+mn-lt"/>
                <a:ea typeface="+mn-ea"/>
                <a:cs typeface="+mn-cs"/>
              </a:rPr>
              <a:t>Je'm</a:t>
            </a:r>
            <a:r>
              <a:rPr lang="fr-FR" sz="1200" kern="1200" dirty="0" smtClean="0">
                <a:solidFill>
                  <a:schemeClr val="tx1"/>
                </a:solidFill>
                <a:effectLst/>
                <a:latin typeface="+mn-lt"/>
                <a:ea typeface="+mn-ea"/>
                <a:cs typeface="+mn-cs"/>
              </a:rPr>
              <a:t> appelle John</a:t>
            </a:r>
            <a:endParaRPr lang="en-GB"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J'ai un frère</a:t>
            </a:r>
            <a:endParaRPr lang="en-GB"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Il's </a:t>
            </a:r>
            <a:r>
              <a:rPr lang="en-GB" sz="1200" kern="1200" dirty="0" err="1" smtClean="0">
                <a:solidFill>
                  <a:schemeClr val="tx1"/>
                </a:solidFill>
                <a:effectLst/>
                <a:latin typeface="+mn-lt"/>
                <a:ea typeface="+mn-ea"/>
                <a:cs typeface="+mn-cs"/>
              </a:rPr>
              <a:t>appelle</a:t>
            </a:r>
            <a:r>
              <a:rPr lang="en-GB" sz="1200" kern="1200" dirty="0" smtClean="0">
                <a:solidFill>
                  <a:schemeClr val="tx1"/>
                </a:solidFill>
                <a:effectLst/>
                <a:latin typeface="+mn-lt"/>
                <a:ea typeface="+mn-ea"/>
                <a:cs typeface="+mn-cs"/>
              </a:rPr>
              <a:t> Luke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When gently recommended to check what he had written, he could not see </a:t>
            </a:r>
          </a:p>
          <a:p>
            <a:r>
              <a:rPr lang="en-GB" sz="1200" kern="1200" dirty="0" smtClean="0">
                <a:solidFill>
                  <a:schemeClr val="tx1"/>
                </a:solidFill>
                <a:effectLst/>
                <a:latin typeface="+mn-lt"/>
                <a:ea typeface="+mn-ea"/>
                <a:cs typeface="+mn-cs"/>
              </a:rPr>
              <a:t>anything wrong. When it was suggested he check the position of the </a:t>
            </a:r>
          </a:p>
          <a:p>
            <a:r>
              <a:rPr lang="en-GB" sz="1200" kern="1200" dirty="0" smtClean="0">
                <a:solidFill>
                  <a:schemeClr val="tx1"/>
                </a:solidFill>
                <a:effectLst/>
                <a:latin typeface="+mn-lt"/>
                <a:ea typeface="+mn-ea"/>
                <a:cs typeface="+mn-cs"/>
              </a:rPr>
              <a:t>apostrophes , he was astonished. "Oh," he said, " I thought it was like </a:t>
            </a:r>
          </a:p>
          <a:p>
            <a:r>
              <a:rPr lang="en-GB" sz="1200" kern="1200" dirty="0" smtClean="0">
                <a:solidFill>
                  <a:schemeClr val="tx1"/>
                </a:solidFill>
                <a:effectLst/>
                <a:latin typeface="+mn-lt"/>
                <a:ea typeface="+mn-ea"/>
                <a:cs typeface="+mn-cs"/>
              </a:rPr>
              <a:t>the English   I'm called  He's called.</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Now if he had been introduced to Je </a:t>
            </a:r>
            <a:r>
              <a:rPr lang="en-GB" sz="1200" kern="1200" dirty="0" err="1" smtClean="0">
                <a:solidFill>
                  <a:schemeClr val="tx1"/>
                </a:solidFill>
                <a:effectLst/>
                <a:latin typeface="+mn-lt"/>
                <a:ea typeface="+mn-ea"/>
                <a:cs typeface="+mn-cs"/>
              </a:rPr>
              <a:t>m'appelle</a:t>
            </a:r>
            <a:r>
              <a:rPr lang="en-GB" sz="1200" kern="1200" dirty="0" smtClean="0">
                <a:solidFill>
                  <a:schemeClr val="tx1"/>
                </a:solidFill>
                <a:effectLst/>
                <a:latin typeface="+mn-lt"/>
                <a:ea typeface="+mn-ea"/>
                <a:cs typeface="+mn-cs"/>
              </a:rPr>
              <a:t>   as I myself call   and </a:t>
            </a:r>
          </a:p>
          <a:p>
            <a:r>
              <a:rPr lang="en-GB" sz="1200" kern="1200" dirty="0" smtClean="0">
                <a:solidFill>
                  <a:schemeClr val="tx1"/>
                </a:solidFill>
                <a:effectLst/>
                <a:latin typeface="+mn-lt"/>
                <a:ea typeface="+mn-ea"/>
                <a:cs typeface="+mn-cs"/>
              </a:rPr>
              <a:t>Il </a:t>
            </a:r>
            <a:r>
              <a:rPr lang="en-GB" sz="1200" kern="1200" dirty="0" err="1" smtClean="0">
                <a:solidFill>
                  <a:schemeClr val="tx1"/>
                </a:solidFill>
                <a:effectLst/>
                <a:latin typeface="+mn-lt"/>
                <a:ea typeface="+mn-ea"/>
                <a:cs typeface="+mn-cs"/>
              </a:rPr>
              <a:t>s'appelle</a:t>
            </a:r>
            <a:r>
              <a:rPr lang="en-GB" sz="1200" kern="1200" dirty="0" smtClean="0">
                <a:solidFill>
                  <a:schemeClr val="tx1"/>
                </a:solidFill>
                <a:effectLst/>
                <a:latin typeface="+mn-lt"/>
                <a:ea typeface="+mn-ea"/>
                <a:cs typeface="+mn-cs"/>
              </a:rPr>
              <a:t> as he himself calls  this would never have happened</a:t>
            </a:r>
          </a:p>
          <a:p>
            <a:r>
              <a:rPr lang="en-GB" sz="1200" kern="1200" dirty="0" smtClean="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C924C2EA-1EE8-4FA3-A9BE-1212DD267892}" type="slidenum">
              <a:rPr lang="fr-FR" smtClean="0">
                <a:solidFill>
                  <a:prstClr val="black"/>
                </a:solidFill>
              </a:rPr>
              <a:pPr/>
              <a:t>13</a:t>
            </a:fld>
            <a:endParaRPr lang="fr-FR">
              <a:solidFill>
                <a:prstClr val="black"/>
              </a:solidFill>
            </a:endParaRPr>
          </a:p>
        </p:txBody>
      </p:sp>
    </p:spTree>
    <p:extLst>
      <p:ext uri="{BB962C8B-B14F-4D97-AF65-F5344CB8AC3E}">
        <p14:creationId xmlns:p14="http://schemas.microsoft.com/office/powerpoint/2010/main" val="1266054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http://www.fondosni.com/wallpapers-gratis/Mapa-del-mundo-en-la-mano/1920x1200.html</a:t>
            </a:r>
          </a:p>
          <a:p>
            <a:r>
              <a:rPr lang="en-GB" dirty="0" smtClean="0"/>
              <a:t>http://drsoler.com/blog/cuanto-cuesta-un-ojo/</a:t>
            </a:r>
          </a:p>
          <a:p>
            <a:r>
              <a:rPr lang="en-GB" dirty="0" smtClean="0"/>
              <a:t>http://3.bp.blogspot.com/-jVDAL3wh7NI/Tx13DrkXhGI/AAAAAAAAByE/zrR2mAw_Cw0/s1600/woman_pulling_hair_out.jpg</a:t>
            </a:r>
          </a:p>
          <a:p>
            <a:r>
              <a:rPr lang="en-GB" dirty="0" smtClean="0"/>
              <a:t>http://i.dailymail.co.uk/i/pix/2012/11/24/article-2238016-16306F2E000005DC-334_634x815.jpg</a:t>
            </a:r>
          </a:p>
          <a:p>
            <a:r>
              <a:rPr lang="en-GB" dirty="0" smtClean="0"/>
              <a:t>http://luispintoarteydiseno.blogspot.co.uk/2010/11/mas-vale-pajaro-en-mano-que-un-ciento.html</a:t>
            </a:r>
          </a:p>
          <a:p>
            <a:pPr>
              <a:spcAft>
                <a:spcPts val="0"/>
              </a:spcAft>
            </a:pPr>
            <a:r>
              <a:rPr lang="es-ES" dirty="0" smtClean="0">
                <a:latin typeface="Times New Roman" panose="02020603050405020304" pitchFamily="18" charset="0"/>
                <a:ea typeface="Times New Roman" panose="02020603050405020304" pitchFamily="18" charset="0"/>
              </a:rPr>
              <a:t>Pasó en un abrir y cerrar de ojos</a:t>
            </a:r>
            <a:endParaRPr lang="en-GB" sz="1400" dirty="0" smtClean="0">
              <a:latin typeface="Times New Roman" panose="02020603050405020304" pitchFamily="18" charset="0"/>
              <a:ea typeface="Times New Roman" panose="02020603050405020304" pitchFamily="18" charset="0"/>
            </a:endParaRPr>
          </a:p>
          <a:p>
            <a:pPr>
              <a:spcAft>
                <a:spcPts val="0"/>
              </a:spcAft>
            </a:pPr>
            <a:r>
              <a:rPr lang="es-ES" dirty="0" smtClean="0">
                <a:latin typeface="Times New Roman" panose="02020603050405020304" pitchFamily="18" charset="0"/>
                <a:ea typeface="Times New Roman" panose="02020603050405020304" pitchFamily="18" charset="0"/>
              </a:rPr>
              <a:t>Ojo por ojo y diente por diente.</a:t>
            </a:r>
            <a:endParaRPr lang="en-GB" sz="1400" dirty="0" smtClean="0">
              <a:latin typeface="Times New Roman" panose="02020603050405020304" pitchFamily="18" charset="0"/>
              <a:ea typeface="Times New Roman" panose="02020603050405020304" pitchFamily="18" charset="0"/>
            </a:endParaRPr>
          </a:p>
          <a:p>
            <a:pPr>
              <a:spcAft>
                <a:spcPts val="0"/>
              </a:spcAft>
            </a:pPr>
            <a:r>
              <a:rPr lang="es-ES" dirty="0" smtClean="0">
                <a:latin typeface="Times New Roman" panose="02020603050405020304" pitchFamily="18" charset="0"/>
                <a:ea typeface="Times New Roman" panose="02020603050405020304" pitchFamily="18" charset="0"/>
              </a:rPr>
              <a:t>Pon los pies sobre la tierra.</a:t>
            </a:r>
            <a:endParaRPr lang="en-GB" sz="1400" dirty="0" smtClean="0">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12BD3B07-D622-4E0F-8984-6DB175B9E178}" type="slidenum">
              <a:rPr lang="en-GB" smtClean="0"/>
              <a:t>16</a:t>
            </a:fld>
            <a:endParaRPr lang="en-GB"/>
          </a:p>
        </p:txBody>
      </p:sp>
    </p:spTree>
    <p:extLst>
      <p:ext uri="{BB962C8B-B14F-4D97-AF65-F5344CB8AC3E}">
        <p14:creationId xmlns:p14="http://schemas.microsoft.com/office/powerpoint/2010/main" val="1023429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http://es.maryglasgowplus.com/students/features/27849</a:t>
            </a:r>
            <a:endParaRPr lang="en-GB" dirty="0"/>
          </a:p>
        </p:txBody>
      </p:sp>
      <p:sp>
        <p:nvSpPr>
          <p:cNvPr id="4" name="Slide Number Placeholder 3"/>
          <p:cNvSpPr>
            <a:spLocks noGrp="1"/>
          </p:cNvSpPr>
          <p:nvPr>
            <p:ph type="sldNum" sz="quarter" idx="10"/>
          </p:nvPr>
        </p:nvSpPr>
        <p:spPr/>
        <p:txBody>
          <a:bodyPr/>
          <a:lstStyle/>
          <a:p>
            <a:fld id="{12BD3B07-D622-4E0F-8984-6DB175B9E178}" type="slidenum">
              <a:rPr lang="en-GB" smtClean="0"/>
              <a:t>17</a:t>
            </a:fld>
            <a:endParaRPr lang="en-GB"/>
          </a:p>
        </p:txBody>
      </p:sp>
    </p:spTree>
    <p:extLst>
      <p:ext uri="{BB962C8B-B14F-4D97-AF65-F5344CB8AC3E}">
        <p14:creationId xmlns:p14="http://schemas.microsoft.com/office/powerpoint/2010/main" val="3945091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Mercedes advert – in English</a:t>
            </a:r>
            <a:br>
              <a:rPr lang="en-GB" dirty="0" smtClean="0"/>
            </a:br>
            <a:r>
              <a:rPr lang="en-GB" dirty="0" smtClean="0"/>
              <a:t>This is something I would definitely</a:t>
            </a:r>
            <a:r>
              <a:rPr lang="en-GB" baseline="0" dirty="0" smtClean="0"/>
              <a:t> give to my students to translate into different languages.</a:t>
            </a:r>
            <a:br>
              <a:rPr lang="en-GB" baseline="0" dirty="0" smtClean="0"/>
            </a:br>
            <a:r>
              <a:rPr lang="en-GB" baseline="0" dirty="0" smtClean="0"/>
              <a:t>It might start us off on a series of sketches in the FL too…!</a:t>
            </a:r>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t>20</a:t>
            </a:fld>
            <a:endParaRPr lang="en-GB"/>
          </a:p>
        </p:txBody>
      </p:sp>
    </p:spTree>
    <p:extLst>
      <p:ext uri="{BB962C8B-B14F-4D97-AF65-F5344CB8AC3E}">
        <p14:creationId xmlns:p14="http://schemas.microsoft.com/office/powerpoint/2010/main" val="3244979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www.tagxedo.com</a:t>
            </a:r>
            <a:r>
              <a:rPr lang="en-GB" baseline="0" dirty="0" smtClean="0"/>
              <a:t> </a:t>
            </a:r>
            <a:endParaRPr lang="fr-FR" dirty="0"/>
          </a:p>
        </p:txBody>
      </p:sp>
      <p:sp>
        <p:nvSpPr>
          <p:cNvPr id="4" name="Slide Number Placeholder 3"/>
          <p:cNvSpPr>
            <a:spLocks noGrp="1"/>
          </p:cNvSpPr>
          <p:nvPr>
            <p:ph type="sldNum" sz="quarter" idx="10"/>
          </p:nvPr>
        </p:nvSpPr>
        <p:spPr/>
        <p:txBody>
          <a:bodyPr/>
          <a:lstStyle/>
          <a:p>
            <a:fld id="{D0403E82-6455-45D4-AFD5-DE5632FC38D9}" type="slidenum">
              <a:rPr lang="fr-FR" smtClean="0"/>
              <a:t>22</a:t>
            </a:fld>
            <a:endParaRPr lang="fr-FR"/>
          </a:p>
        </p:txBody>
      </p:sp>
    </p:spTree>
    <p:extLst>
      <p:ext uri="{BB962C8B-B14F-4D97-AF65-F5344CB8AC3E}">
        <p14:creationId xmlns:p14="http://schemas.microsoft.com/office/powerpoint/2010/main" val="211021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Writing about work experience (whilst</a:t>
            </a:r>
            <a:r>
              <a:rPr lang="en-GB" baseline="0" dirty="0" smtClean="0"/>
              <a:t> it’s still fresh in their minds!)</a:t>
            </a:r>
            <a:endParaRPr lang="en-GB" dirty="0" smtClean="0"/>
          </a:p>
          <a:p>
            <a:r>
              <a:rPr lang="en-GB" dirty="0" smtClean="0"/>
              <a:t>Explain the task:</a:t>
            </a:r>
            <a:br>
              <a:rPr lang="en-GB" dirty="0" smtClean="0"/>
            </a:br>
            <a:r>
              <a:rPr lang="en-GB" dirty="0" smtClean="0"/>
              <a:t>Stage</a:t>
            </a:r>
            <a:r>
              <a:rPr lang="en-GB" baseline="0" dirty="0" smtClean="0"/>
              <a:t> 1:  Brainstorm in Spanish anything from your head that you could use to write a short piece of 100 words about your work experience (5-10 minutes) Teacher to correct the TL whilst students to stage 2.</a:t>
            </a:r>
            <a:br>
              <a:rPr lang="en-GB" baseline="0" dirty="0" smtClean="0"/>
            </a:br>
            <a:r>
              <a:rPr lang="en-GB" baseline="0" dirty="0" smtClean="0"/>
              <a:t>Stage 2:  Write in English a piece of 100 words about your work experience.  Bear in mind that the end goal is to write a similar piece in Spanish so try to have that in mind i.e. don’t make the sentences too long or complicated (15 minutes)</a:t>
            </a:r>
            <a:br>
              <a:rPr lang="en-GB" baseline="0" dirty="0" smtClean="0"/>
            </a:br>
            <a:r>
              <a:rPr lang="en-GB" baseline="0" dirty="0" smtClean="0"/>
              <a:t>Stage 3:  Get some feedback from your teacher on what you have produced.  S/he will help you ‘notice the gap’ between what you have produced in English and your current level of knowledge in Spanish.  S/he will help you to focus on some strategies to bridge the gap.  See next slide.</a:t>
            </a:r>
            <a:endParaRPr lang="fr-FR" dirty="0"/>
          </a:p>
        </p:txBody>
      </p:sp>
      <p:sp>
        <p:nvSpPr>
          <p:cNvPr id="4" name="Slide Number Placeholder 3"/>
          <p:cNvSpPr>
            <a:spLocks noGrp="1"/>
          </p:cNvSpPr>
          <p:nvPr>
            <p:ph type="sldNum" sz="quarter" idx="10"/>
          </p:nvPr>
        </p:nvSpPr>
        <p:spPr/>
        <p:txBody>
          <a:bodyPr/>
          <a:lstStyle/>
          <a:p>
            <a:fld id="{E3681938-D697-4681-B6EA-34CBE9FBB967}" type="slidenum">
              <a:rPr lang="fr-FR" smtClean="0"/>
              <a:t>26</a:t>
            </a:fld>
            <a:endParaRPr lang="fr-FR"/>
          </a:p>
        </p:txBody>
      </p:sp>
    </p:spTree>
    <p:extLst>
      <p:ext uri="{BB962C8B-B14F-4D97-AF65-F5344CB8AC3E}">
        <p14:creationId xmlns:p14="http://schemas.microsoft.com/office/powerpoint/2010/main" val="1724225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Remind students what the strategies</a:t>
            </a:r>
            <a:r>
              <a:rPr lang="en-GB" baseline="0" dirty="0" smtClean="0"/>
              <a:t> were and point out how well they used them – give specific examples</a:t>
            </a:r>
            <a:br>
              <a:rPr lang="en-GB" baseline="0" dirty="0" smtClean="0"/>
            </a:br>
            <a:r>
              <a:rPr lang="en-GB" baseline="0" dirty="0" smtClean="0"/>
              <a:t/>
            </a:r>
            <a:br>
              <a:rPr lang="en-GB" baseline="0" dirty="0" smtClean="0"/>
            </a:br>
            <a:r>
              <a:rPr lang="en-GB" baseline="0" dirty="0" smtClean="0"/>
              <a:t>1) restructuring set phrase – Phoebe used ‘me </a:t>
            </a:r>
            <a:r>
              <a:rPr lang="en-GB" baseline="0" dirty="0" err="1" smtClean="0"/>
              <a:t>hacían</a:t>
            </a:r>
            <a:r>
              <a:rPr lang="en-GB" baseline="0" dirty="0" smtClean="0"/>
              <a:t> </a:t>
            </a:r>
            <a:r>
              <a:rPr lang="en-GB" baseline="0" dirty="0" err="1" smtClean="0"/>
              <a:t>reír</a:t>
            </a:r>
            <a:r>
              <a:rPr lang="en-GB" baseline="0" dirty="0" smtClean="0"/>
              <a:t>’ – they made me laugh, which was from media unit – me </a:t>
            </a:r>
            <a:r>
              <a:rPr lang="en-GB" baseline="0" dirty="0" err="1" smtClean="0"/>
              <a:t>hacen</a:t>
            </a:r>
            <a:r>
              <a:rPr lang="en-GB" baseline="0" dirty="0" smtClean="0"/>
              <a:t> </a:t>
            </a:r>
            <a:r>
              <a:rPr lang="en-GB" baseline="0" dirty="0" err="1" smtClean="0"/>
              <a:t>reír</a:t>
            </a:r>
            <a:r>
              <a:rPr lang="en-GB" baseline="0" dirty="0" smtClean="0"/>
              <a:t> from films</a:t>
            </a:r>
            <a:br>
              <a:rPr lang="en-GB" baseline="0" dirty="0" smtClean="0"/>
            </a:br>
            <a:r>
              <a:rPr lang="en-GB" baseline="0" dirty="0" smtClean="0"/>
              <a:t>2)  avoidance – instead of ‘I got lifts every day’ Ellis used ‘ </a:t>
            </a:r>
            <a:r>
              <a:rPr lang="en-GB" baseline="0" dirty="0" err="1" smtClean="0"/>
              <a:t>Iba</a:t>
            </a:r>
            <a:r>
              <a:rPr lang="en-GB" baseline="0" dirty="0" smtClean="0"/>
              <a:t> en </a:t>
            </a:r>
            <a:r>
              <a:rPr lang="en-GB" baseline="0" dirty="0" err="1" smtClean="0"/>
              <a:t>coche</a:t>
            </a:r>
            <a:r>
              <a:rPr lang="en-GB" baseline="0" dirty="0" smtClean="0"/>
              <a:t> </a:t>
            </a:r>
            <a:r>
              <a:rPr lang="en-GB" baseline="0" dirty="0" err="1" smtClean="0"/>
              <a:t>todos</a:t>
            </a:r>
            <a:r>
              <a:rPr lang="en-GB" baseline="0" dirty="0" smtClean="0"/>
              <a:t> los </a:t>
            </a:r>
            <a:r>
              <a:rPr lang="en-GB" baseline="0" dirty="0" err="1" smtClean="0"/>
              <a:t>días</a:t>
            </a:r>
            <a:r>
              <a:rPr lang="en-GB" baseline="0" dirty="0" smtClean="0"/>
              <a:t>’.</a:t>
            </a:r>
            <a:br>
              <a:rPr lang="en-GB" baseline="0" dirty="0" smtClean="0"/>
            </a:br>
            <a:r>
              <a:rPr lang="en-GB" baseline="0" dirty="0" smtClean="0"/>
              <a:t>3)  using set phrases – Lo </a:t>
            </a:r>
            <a:r>
              <a:rPr lang="en-GB" baseline="0" dirty="0" err="1" smtClean="0"/>
              <a:t>pasé</a:t>
            </a:r>
            <a:r>
              <a:rPr lang="en-GB" baseline="0" dirty="0" smtClean="0"/>
              <a:t> </a:t>
            </a:r>
            <a:r>
              <a:rPr lang="en-GB" baseline="0" dirty="0" err="1" smtClean="0"/>
              <a:t>bomba</a:t>
            </a:r>
            <a:r>
              <a:rPr lang="en-GB" baseline="0" dirty="0" smtClean="0"/>
              <a:t> used by lots of people</a:t>
            </a:r>
            <a:br>
              <a:rPr lang="en-GB" baseline="0" dirty="0" smtClean="0"/>
            </a:br>
            <a:r>
              <a:rPr lang="en-GB" baseline="0" dirty="0" smtClean="0"/>
              <a:t>4)  simplifying ideas – I was welcomed by the people </a:t>
            </a:r>
            <a:r>
              <a:rPr lang="en-GB" baseline="0" dirty="0" smtClean="0">
                <a:sym typeface="Wingdings" pitchFamily="2" charset="2"/>
              </a:rPr>
              <a:t> la </a:t>
            </a:r>
            <a:r>
              <a:rPr lang="en-GB" baseline="0" dirty="0" err="1" smtClean="0">
                <a:sym typeface="Wingdings" pitchFamily="2" charset="2"/>
              </a:rPr>
              <a:t>gente</a:t>
            </a:r>
            <a:r>
              <a:rPr lang="en-GB" baseline="0" dirty="0" smtClean="0">
                <a:sym typeface="Wingdings" pitchFamily="2" charset="2"/>
              </a:rPr>
              <a:t> era </a:t>
            </a:r>
            <a:r>
              <a:rPr lang="en-GB" baseline="0" dirty="0" err="1" smtClean="0">
                <a:sym typeface="Wingdings" pitchFamily="2" charset="2"/>
              </a:rPr>
              <a:t>muy</a:t>
            </a:r>
            <a:r>
              <a:rPr lang="en-GB" baseline="0" dirty="0" smtClean="0">
                <a:sym typeface="Wingdings" pitchFamily="2" charset="2"/>
              </a:rPr>
              <a:t> </a:t>
            </a:r>
            <a:r>
              <a:rPr lang="en-GB" baseline="0" dirty="0" err="1" smtClean="0">
                <a:sym typeface="Wingdings" pitchFamily="2" charset="2"/>
              </a:rPr>
              <a:t>simpática</a:t>
            </a:r>
            <a:r>
              <a:rPr lang="en-GB" baseline="0" dirty="0" smtClean="0">
                <a:sym typeface="Wingdings" pitchFamily="2" charset="2"/>
              </a:rPr>
              <a:t/>
            </a:r>
            <a:br>
              <a:rPr lang="en-GB" baseline="0" dirty="0" smtClean="0">
                <a:sym typeface="Wingdings" pitchFamily="2" charset="2"/>
              </a:rPr>
            </a:br>
            <a:r>
              <a:rPr lang="en-GB" baseline="0" dirty="0" smtClean="0">
                <a:sym typeface="Wingdings" pitchFamily="2" charset="2"/>
              </a:rPr>
              <a:t>5)  translation word for word – Ben I assisted in evaluating and developing software – era </a:t>
            </a:r>
            <a:r>
              <a:rPr lang="en-GB" baseline="0" dirty="0" err="1" smtClean="0">
                <a:sym typeface="Wingdings" pitchFamily="2" charset="2"/>
              </a:rPr>
              <a:t>asistente</a:t>
            </a:r>
            <a:r>
              <a:rPr lang="en-GB" baseline="0" dirty="0" smtClean="0">
                <a:sym typeface="Wingdings" pitchFamily="2" charset="2"/>
              </a:rPr>
              <a:t> de </a:t>
            </a:r>
            <a:r>
              <a:rPr lang="en-GB" baseline="0" dirty="0" err="1" smtClean="0">
                <a:sym typeface="Wingdings" pitchFamily="2" charset="2"/>
              </a:rPr>
              <a:t>pruebas</a:t>
            </a:r>
            <a:r>
              <a:rPr lang="en-GB" baseline="0" dirty="0" smtClean="0">
                <a:sym typeface="Wingdings" pitchFamily="2" charset="2"/>
              </a:rPr>
              <a:t> de </a:t>
            </a:r>
            <a:r>
              <a:rPr lang="en-GB" baseline="0" dirty="0" err="1" smtClean="0">
                <a:sym typeface="Wingdings" pitchFamily="2" charset="2"/>
              </a:rPr>
              <a:t>desarrollo</a:t>
            </a:r>
            <a:r>
              <a:rPr lang="en-GB" baseline="0" dirty="0" smtClean="0">
                <a:sym typeface="Wingdings" pitchFamily="2" charset="2"/>
              </a:rPr>
              <a:t> de software</a:t>
            </a:r>
            <a:endParaRPr lang="en-GB" dirty="0" smtClean="0"/>
          </a:p>
          <a:p>
            <a:endParaRPr lang="en-GB" dirty="0" smtClean="0"/>
          </a:p>
          <a:p>
            <a:endParaRPr lang="en-GB" dirty="0" smtClean="0"/>
          </a:p>
          <a:p>
            <a:r>
              <a:rPr lang="en-GB" dirty="0" smtClean="0"/>
              <a:t>Bridging</a:t>
            </a:r>
            <a:r>
              <a:rPr lang="en-GB" baseline="0" dirty="0" smtClean="0"/>
              <a:t> the gap strategies – display this while students are writing first TL draft.  </a:t>
            </a:r>
          </a:p>
          <a:p>
            <a:endParaRPr lang="en-GB" baseline="0" dirty="0" smtClean="0"/>
          </a:p>
          <a:p>
            <a:r>
              <a:rPr lang="en-GB" baseline="0" dirty="0" smtClean="0"/>
              <a:t>Use what you have in front of you – i.e. corrected TL brainstorm + English draft + Work Experience booklet + dictionary to write your first draft of 100 words in TL.</a:t>
            </a:r>
            <a:br>
              <a:rPr lang="en-GB" baseline="0" dirty="0" smtClean="0"/>
            </a:br>
            <a:r>
              <a:rPr lang="en-GB" baseline="0" dirty="0" smtClean="0"/>
              <a:t/>
            </a:r>
            <a:br>
              <a:rPr lang="en-GB" baseline="0" dirty="0" smtClean="0"/>
            </a:br>
            <a:r>
              <a:rPr lang="en-GB" baseline="0" dirty="0" smtClean="0"/>
              <a:t>Teacher to correct this overnight for Tuesday morning.    On fresh piece of A4 lined paper.</a:t>
            </a:r>
            <a:endParaRPr lang="fr-FR" dirty="0"/>
          </a:p>
        </p:txBody>
      </p:sp>
      <p:sp>
        <p:nvSpPr>
          <p:cNvPr id="4" name="Slide Number Placeholder 3"/>
          <p:cNvSpPr>
            <a:spLocks noGrp="1"/>
          </p:cNvSpPr>
          <p:nvPr>
            <p:ph type="sldNum" sz="quarter" idx="10"/>
          </p:nvPr>
        </p:nvSpPr>
        <p:spPr/>
        <p:txBody>
          <a:bodyPr/>
          <a:lstStyle/>
          <a:p>
            <a:fld id="{E3681938-D697-4681-B6EA-34CBE9FBB967}" type="slidenum">
              <a:rPr lang="fr-FR" smtClean="0"/>
              <a:t>27</a:t>
            </a:fld>
            <a:endParaRPr lang="fr-FR"/>
          </a:p>
        </p:txBody>
      </p:sp>
    </p:spTree>
    <p:extLst>
      <p:ext uri="{BB962C8B-B14F-4D97-AF65-F5344CB8AC3E}">
        <p14:creationId xmlns:p14="http://schemas.microsoft.com/office/powerpoint/2010/main" val="38524537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2AE08D23-73B6-48F4-A487-3F4BD07D6CF3}" type="slidenum">
              <a:rPr lang="fr-FR" smtClean="0"/>
              <a:t>30</a:t>
            </a:fld>
            <a:endParaRPr lang="fr-FR"/>
          </a:p>
        </p:txBody>
      </p:sp>
    </p:spTree>
    <p:extLst>
      <p:ext uri="{BB962C8B-B14F-4D97-AF65-F5344CB8AC3E}">
        <p14:creationId xmlns:p14="http://schemas.microsoft.com/office/powerpoint/2010/main" val="34410978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Teach the question words with gestures.</a:t>
            </a:r>
            <a:r>
              <a:rPr lang="en-GB" baseline="0" dirty="0" smtClean="0"/>
              <a:t>  </a:t>
            </a:r>
            <a:endParaRPr lang="en-GB" dirty="0"/>
          </a:p>
        </p:txBody>
      </p:sp>
      <p:sp>
        <p:nvSpPr>
          <p:cNvPr id="4" name="Slide Number Placeholder 3"/>
          <p:cNvSpPr>
            <a:spLocks noGrp="1"/>
          </p:cNvSpPr>
          <p:nvPr>
            <p:ph type="sldNum" sz="quarter" idx="10"/>
          </p:nvPr>
        </p:nvSpPr>
        <p:spPr/>
        <p:txBody>
          <a:bodyPr/>
          <a:lstStyle/>
          <a:p>
            <a:fld id="{12BD3B07-D622-4E0F-8984-6DB175B9E178}" type="slidenum">
              <a:rPr lang="en-GB" smtClean="0"/>
              <a:t>31</a:t>
            </a:fld>
            <a:endParaRPr lang="en-GB"/>
          </a:p>
        </p:txBody>
      </p:sp>
    </p:spTree>
    <p:extLst>
      <p:ext uri="{BB962C8B-B14F-4D97-AF65-F5344CB8AC3E}">
        <p14:creationId xmlns:p14="http://schemas.microsoft.com/office/powerpoint/2010/main" val="2857767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Using the </a:t>
            </a:r>
            <a:r>
              <a:rPr lang="en-GB" dirty="0" err="1" smtClean="0"/>
              <a:t>wordle</a:t>
            </a:r>
            <a:r>
              <a:rPr lang="en-GB" dirty="0" smtClean="0"/>
              <a:t>,</a:t>
            </a:r>
            <a:r>
              <a:rPr lang="en-GB" baseline="0" dirty="0" smtClean="0"/>
              <a:t> students categorise the words into the 3 sections.  Doing this they may need to ask the meaning of certain words.  Teacher can explain these in TL – using opposites and examples.  Lots of this language should be familiar from KS3.  Modelling the difference between </a:t>
            </a:r>
            <a:r>
              <a:rPr lang="en-GB" baseline="0" dirty="0" err="1" smtClean="0"/>
              <a:t>estudiaba</a:t>
            </a:r>
            <a:r>
              <a:rPr lang="en-GB" baseline="0" dirty="0" smtClean="0"/>
              <a:t> and </a:t>
            </a:r>
            <a:r>
              <a:rPr lang="en-GB" baseline="0" dirty="0" err="1" smtClean="0"/>
              <a:t>estudio</a:t>
            </a:r>
            <a:r>
              <a:rPr lang="en-GB" baseline="0" dirty="0" smtClean="0"/>
              <a:t> can also happen during this activity.</a:t>
            </a:r>
            <a:endParaRPr lang="fr-FR" dirty="0"/>
          </a:p>
        </p:txBody>
      </p:sp>
      <p:sp>
        <p:nvSpPr>
          <p:cNvPr id="4" name="Slide Number Placeholder 3"/>
          <p:cNvSpPr>
            <a:spLocks noGrp="1"/>
          </p:cNvSpPr>
          <p:nvPr>
            <p:ph type="sldNum" sz="quarter" idx="10"/>
          </p:nvPr>
        </p:nvSpPr>
        <p:spPr/>
        <p:txBody>
          <a:bodyPr/>
          <a:lstStyle/>
          <a:p>
            <a:fld id="{3F17A56F-093A-4702-816E-5A30E51F1974}" type="slidenum">
              <a:rPr lang="fr-FR" smtClean="0"/>
              <a:t>35</a:t>
            </a:fld>
            <a:endParaRPr lang="fr-FR"/>
          </a:p>
        </p:txBody>
      </p:sp>
    </p:spTree>
    <p:extLst>
      <p:ext uri="{BB962C8B-B14F-4D97-AF65-F5344CB8AC3E}">
        <p14:creationId xmlns:p14="http://schemas.microsoft.com/office/powerpoint/2010/main" val="3073186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kern="1200" baseline="0" dirty="0" smtClean="0">
                <a:solidFill>
                  <a:schemeClr val="tx1"/>
                </a:solidFill>
                <a:effectLst/>
                <a:latin typeface="+mn-lt"/>
                <a:ea typeface="+mn-ea"/>
                <a:cs typeface="+mn-cs"/>
              </a:rPr>
              <a:t>The standard approaches at KS2 and KS3, and the implications of a potential mismatch in methodology and its impact at transition (if we are not careful).</a:t>
            </a:r>
          </a:p>
          <a:p>
            <a:pPr marL="228600" indent="-228600">
              <a:buAutoNum type="arabicPeriod"/>
            </a:pPr>
            <a:endParaRPr lang="en-GB" sz="1200" kern="1200" baseline="0" dirty="0" smtClean="0">
              <a:solidFill>
                <a:schemeClr val="tx1"/>
              </a:solidFill>
              <a:effectLst/>
              <a:latin typeface="+mn-lt"/>
              <a:ea typeface="+mn-ea"/>
              <a:cs typeface="+mn-cs"/>
            </a:endParaRPr>
          </a:p>
          <a:p>
            <a:pPr marL="0" indent="0">
              <a:buNone/>
            </a:pPr>
            <a:r>
              <a:rPr lang="en-GB" sz="1200" kern="1200" baseline="0" dirty="0" smtClean="0">
                <a:solidFill>
                  <a:schemeClr val="tx1"/>
                </a:solidFill>
                <a:effectLst/>
                <a:latin typeface="+mn-lt"/>
                <a:ea typeface="+mn-ea"/>
                <a:cs typeface="+mn-cs"/>
              </a:rPr>
              <a:t>This is NOT to say that this is universally the case, either at KS3 or yet at KS2, but if you look at the vast majority of textbooks for beginners at KS3 there is a predominance of word </a:t>
            </a:r>
            <a:r>
              <a:rPr lang="en-GB" sz="1200" kern="1200" baseline="0" dirty="0" smtClean="0">
                <a:solidFill>
                  <a:schemeClr val="tx1"/>
                </a:solidFill>
                <a:effectLst/>
                <a:latin typeface="+mn-lt"/>
                <a:ea typeface="+mn-ea"/>
                <a:cs typeface="+mn-cs"/>
                <a:sym typeface="Wingdings" panose="05000000000000000000" pitchFamily="2" charset="2"/>
              </a:rPr>
              <a:t> sentence  text level flow on the page.</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Also, just go to the TES and look at 10 </a:t>
            </a:r>
            <a:r>
              <a:rPr lang="en-GB" sz="1200" kern="1200" baseline="0" dirty="0" err="1" smtClean="0">
                <a:solidFill>
                  <a:schemeClr val="tx1"/>
                </a:solidFill>
                <a:effectLst/>
                <a:latin typeface="+mn-lt"/>
                <a:ea typeface="+mn-ea"/>
                <a:cs typeface="+mn-cs"/>
                <a:sym typeface="Wingdings" panose="05000000000000000000" pitchFamily="2" charset="2"/>
              </a:rPr>
              <a:t>PowerPoints</a:t>
            </a:r>
            <a:r>
              <a:rPr lang="en-GB" sz="1200" kern="1200" baseline="0" dirty="0" smtClean="0">
                <a:solidFill>
                  <a:schemeClr val="tx1"/>
                </a:solidFill>
                <a:effectLst/>
                <a:latin typeface="+mn-lt"/>
                <a:ea typeface="+mn-ea"/>
                <a:cs typeface="+mn-cs"/>
                <a:sym typeface="Wingdings" panose="05000000000000000000" pitchFamily="2" charset="2"/>
              </a:rPr>
              <a:t> – you will most often find the first slides are presentation of individual words (with picture prompts).  There might then be some sentence-modelling and at the end a text comprehension.</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New language is most often encountered as word first, then sentence, then text.</a:t>
            </a:r>
          </a:p>
          <a:p>
            <a:pPr marL="0" indent="0">
              <a:buNone/>
            </a:pPr>
            <a:endParaRPr lang="en-GB" sz="1200" kern="1200" baseline="0" dirty="0" smtClean="0">
              <a:solidFill>
                <a:schemeClr val="tx1"/>
              </a:solidFill>
              <a:effectLst/>
              <a:latin typeface="+mn-lt"/>
              <a:ea typeface="+mn-ea"/>
              <a:cs typeface="+mn-cs"/>
              <a:sym typeface="Wingdings" panose="05000000000000000000" pitchFamily="2" charset="2"/>
            </a:endParaRPr>
          </a:p>
          <a:p>
            <a:pPr marL="0" indent="0">
              <a:buNone/>
            </a:pPr>
            <a:r>
              <a:rPr lang="en-GB" sz="1200" kern="1200" baseline="0" dirty="0" smtClean="0">
                <a:solidFill>
                  <a:schemeClr val="tx1"/>
                </a:solidFill>
                <a:effectLst/>
                <a:latin typeface="+mn-lt"/>
                <a:ea typeface="+mn-ea"/>
                <a:cs typeface="+mn-cs"/>
                <a:sym typeface="Wingdings" panose="05000000000000000000" pitchFamily="2" charset="2"/>
              </a:rPr>
              <a:t>At KS2 this is often not the case.  Often pupils are introduced to new language in a song or a story and this is what starts the learning.  Later they pick out words and sentences.  </a:t>
            </a:r>
          </a:p>
          <a:p>
            <a:pPr marL="0" indent="0">
              <a:buNone/>
            </a:pPr>
            <a:endParaRPr lang="en-GB" sz="1200" kern="1200" baseline="0" dirty="0" smtClean="0">
              <a:solidFill>
                <a:schemeClr val="tx1"/>
              </a:solidFill>
              <a:effectLst/>
              <a:latin typeface="+mn-lt"/>
              <a:ea typeface="+mn-ea"/>
              <a:cs typeface="+mn-cs"/>
              <a:sym typeface="Wingdings" panose="05000000000000000000" pitchFamily="2" charset="2"/>
            </a:endParaRPr>
          </a:p>
          <a:p>
            <a:pPr marL="0" indent="0">
              <a:buNone/>
            </a:pPr>
            <a:r>
              <a:rPr lang="en-GB" sz="1200" kern="1200" baseline="0" dirty="0" smtClean="0">
                <a:solidFill>
                  <a:schemeClr val="tx1"/>
                </a:solidFill>
                <a:effectLst/>
                <a:latin typeface="+mn-lt"/>
                <a:ea typeface="+mn-ea"/>
                <a:cs typeface="+mn-cs"/>
                <a:sym typeface="Wingdings" panose="05000000000000000000" pitchFamily="2" charset="2"/>
              </a:rPr>
              <a:t>This is not to say that either KS2 or KS3 should change entirely what it is doing, but it gives us significant food for thought about how these two methodologies might best be bridged for smooth transition and equality of experience.  The best approach may be some inter-borrowing of one to the other – KS3 from KS2 and KS2 from KS3 (particularly in the upper two years of KS2 perhaps?)</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
            </a:r>
            <a:br>
              <a:rPr lang="en-GB" sz="1200" kern="1200" baseline="0" dirty="0" smtClean="0">
                <a:solidFill>
                  <a:schemeClr val="tx1"/>
                </a:solidFill>
                <a:effectLst/>
                <a:latin typeface="+mn-lt"/>
                <a:ea typeface="+mn-ea"/>
                <a:cs typeface="+mn-cs"/>
                <a:sym typeface="Wingdings" panose="05000000000000000000" pitchFamily="2" charset="2"/>
              </a:rPr>
            </a:br>
            <a:r>
              <a:rPr lang="en-GB" sz="1200" kern="1200" baseline="0" dirty="0" smtClean="0">
                <a:solidFill>
                  <a:schemeClr val="tx1"/>
                </a:solidFill>
                <a:effectLst/>
                <a:latin typeface="+mn-lt"/>
                <a:ea typeface="+mn-ea"/>
                <a:cs typeface="+mn-cs"/>
                <a:sym typeface="Wingdings" panose="05000000000000000000" pitchFamily="2" charset="2"/>
              </a:rPr>
              <a:t>That’s the first thought.</a:t>
            </a:r>
            <a:endParaRPr lang="en-GB" dirty="0"/>
          </a:p>
        </p:txBody>
      </p:sp>
      <p:sp>
        <p:nvSpPr>
          <p:cNvPr id="4" name="Slide Number Placeholder 3"/>
          <p:cNvSpPr>
            <a:spLocks noGrp="1"/>
          </p:cNvSpPr>
          <p:nvPr>
            <p:ph type="sldNum" sz="quarter" idx="10"/>
          </p:nvPr>
        </p:nvSpPr>
        <p:spPr/>
        <p:txBody>
          <a:bodyPr/>
          <a:lstStyle/>
          <a:p>
            <a:fld id="{12BD3B07-D622-4E0F-8984-6DB175B9E178}" type="slidenum">
              <a:rPr lang="en-GB" smtClean="0"/>
              <a:t>3</a:t>
            </a:fld>
            <a:endParaRPr lang="en-GB"/>
          </a:p>
        </p:txBody>
      </p:sp>
    </p:spTree>
    <p:extLst>
      <p:ext uri="{BB962C8B-B14F-4D97-AF65-F5344CB8AC3E}">
        <p14:creationId xmlns:p14="http://schemas.microsoft.com/office/powerpoint/2010/main" val="2775594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Students choose a subject that fits this opinion for them personally.  They may</a:t>
            </a:r>
            <a:r>
              <a:rPr lang="en-GB" baseline="0" dirty="0" smtClean="0"/>
              <a:t> need to put more than one subject in several boxes and have nothing for another – this is fine!  </a:t>
            </a:r>
            <a:endParaRPr lang="fr-FR" dirty="0"/>
          </a:p>
        </p:txBody>
      </p:sp>
      <p:sp>
        <p:nvSpPr>
          <p:cNvPr id="4" name="Slide Number Placeholder 3"/>
          <p:cNvSpPr>
            <a:spLocks noGrp="1"/>
          </p:cNvSpPr>
          <p:nvPr>
            <p:ph type="sldNum" sz="quarter" idx="10"/>
          </p:nvPr>
        </p:nvSpPr>
        <p:spPr/>
        <p:txBody>
          <a:bodyPr/>
          <a:lstStyle/>
          <a:p>
            <a:fld id="{3F17A56F-093A-4702-816E-5A30E51F1974}" type="slidenum">
              <a:rPr lang="fr-FR" smtClean="0"/>
              <a:t>36</a:t>
            </a:fld>
            <a:endParaRPr lang="fr-FR"/>
          </a:p>
        </p:txBody>
      </p:sp>
    </p:spTree>
    <p:extLst>
      <p:ext uri="{BB962C8B-B14F-4D97-AF65-F5344CB8AC3E}">
        <p14:creationId xmlns:p14="http://schemas.microsoft.com/office/powerpoint/2010/main" val="19552386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bit</a:t>
            </a:r>
            <a:r>
              <a:rPr lang="en-GB" baseline="0" dirty="0" smtClean="0"/>
              <a:t> of a wordy one to explain but essentially it’s about getting students to think outside the box and use their language creatively.  On the right are the main sub-themes from a topic, school in this case.  On the left are various language ‘functions’.  By mixing up the combinations some creative sentences can be written that are not usually found within textbooks.</a:t>
            </a:r>
          </a:p>
          <a:p>
            <a:r>
              <a:rPr lang="en-GB" baseline="0" dirty="0" smtClean="0"/>
              <a:t>For example – </a:t>
            </a:r>
            <a:r>
              <a:rPr lang="en-GB" baseline="0" dirty="0" err="1" smtClean="0"/>
              <a:t>comparisions</a:t>
            </a:r>
            <a:r>
              <a:rPr lang="en-GB" baseline="0" dirty="0" smtClean="0"/>
              <a:t> are often drawn between subjects (G5) but not so often between future plans (G1) or school rules (G8) and yet, with a little bit of thinking, students can come up with content and language that </a:t>
            </a:r>
            <a:r>
              <a:rPr lang="en-GB" baseline="0" dirty="0" err="1" smtClean="0"/>
              <a:t>fulfills</a:t>
            </a:r>
            <a:r>
              <a:rPr lang="en-GB" baseline="0" dirty="0" smtClean="0"/>
              <a:t> on these new combinations and makes for more interesting work.</a:t>
            </a:r>
          </a:p>
          <a:p>
            <a:r>
              <a:rPr lang="en-GB" baseline="0" dirty="0" smtClean="0"/>
              <a:t>With one class I put them into groups and gave combinations.  We collated all responses electronically and after oral feedback, all students got all of the work, not just theirs, sent out to them.</a:t>
            </a:r>
            <a:endParaRPr lang="en-GB" dirty="0"/>
          </a:p>
        </p:txBody>
      </p:sp>
      <p:sp>
        <p:nvSpPr>
          <p:cNvPr id="4" name="Slide Number Placeholder 3"/>
          <p:cNvSpPr>
            <a:spLocks noGrp="1"/>
          </p:cNvSpPr>
          <p:nvPr>
            <p:ph type="sldNum" sz="quarter" idx="10"/>
          </p:nvPr>
        </p:nvSpPr>
        <p:spPr/>
        <p:txBody>
          <a:bodyPr/>
          <a:lstStyle/>
          <a:p>
            <a:fld id="{337BA812-D06D-4ED8-9ECA-CA15D65AF92E}" type="slidenum">
              <a:rPr lang="en-GB" smtClean="0"/>
              <a:t>39</a:t>
            </a:fld>
            <a:endParaRPr lang="en-GB"/>
          </a:p>
        </p:txBody>
      </p:sp>
    </p:spTree>
    <p:extLst>
      <p:ext uri="{BB962C8B-B14F-4D97-AF65-F5344CB8AC3E}">
        <p14:creationId xmlns:p14="http://schemas.microsoft.com/office/powerpoint/2010/main" val="10671433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http://es.wikipedia.org/wiki/Mafalda</a:t>
            </a:r>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t>42</a:t>
            </a:fld>
            <a:endParaRPr lang="en-GB"/>
          </a:p>
        </p:txBody>
      </p:sp>
    </p:spTree>
    <p:extLst>
      <p:ext uri="{BB962C8B-B14F-4D97-AF65-F5344CB8AC3E}">
        <p14:creationId xmlns:p14="http://schemas.microsoft.com/office/powerpoint/2010/main" val="29033460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http://thefemme.wordpress.com/category/cuentos-de-50-palabras/</a:t>
            </a:r>
          </a:p>
          <a:p>
            <a:endParaRPr lang="en-GB" dirty="0" smtClean="0"/>
          </a:p>
          <a:p>
            <a:r>
              <a:rPr lang="fr-FR" smtClean="0"/>
              <a:t>http://www.educa.jcyl.es/educacyl/cm/gallery/Recursos%20Infinity/aplicaciones/maquina_tiempo/popup.htm </a:t>
            </a:r>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t>43</a:t>
            </a:fld>
            <a:endParaRPr lang="en-GB"/>
          </a:p>
        </p:txBody>
      </p:sp>
    </p:spTree>
    <p:extLst>
      <p:ext uri="{BB962C8B-B14F-4D97-AF65-F5344CB8AC3E}">
        <p14:creationId xmlns:p14="http://schemas.microsoft.com/office/powerpoint/2010/main" val="33622859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http://www.cuentosparachicos.com/ESP/fabulas/Caballo-Asno.htm </a:t>
            </a:r>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solidFill>
                  <a:prstClr val="black"/>
                </a:solidFill>
              </a:rPr>
              <a:pPr/>
              <a:t>45</a:t>
            </a:fld>
            <a:endParaRPr lang="en-GB">
              <a:solidFill>
                <a:prstClr val="black"/>
              </a:solidFill>
            </a:endParaRPr>
          </a:p>
        </p:txBody>
      </p:sp>
    </p:spTree>
    <p:extLst>
      <p:ext uri="{BB962C8B-B14F-4D97-AF65-F5344CB8AC3E}">
        <p14:creationId xmlns:p14="http://schemas.microsoft.com/office/powerpoint/2010/main" val="5265703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smtClean="0">
                <a:solidFill>
                  <a:schemeClr val="tx1"/>
                </a:solidFill>
                <a:effectLst/>
                <a:latin typeface="+mn-lt"/>
                <a:ea typeface="+mn-ea"/>
                <a:cs typeface="+mn-cs"/>
                <a:hlinkClick r:id="rId3"/>
              </a:rPr>
              <a:t>http://www.bbc.co.uk/learningzone/clips/life-in-the-refugee-camps-of-the-sahara/2106.html</a:t>
            </a:r>
            <a:r>
              <a:rPr lang="en-US" sz="1200" kern="1200" dirty="0" smtClean="0">
                <a:solidFill>
                  <a:schemeClr val="tx1"/>
                </a:solidFill>
                <a:effectLst/>
                <a:latin typeface="+mn-lt"/>
                <a:ea typeface="+mn-ea"/>
                <a:cs typeface="+mn-cs"/>
              </a:rPr>
              <a:t> </a:t>
            </a:r>
            <a:endParaRPr lang="en-GB" dirty="0"/>
          </a:p>
        </p:txBody>
      </p:sp>
      <p:sp>
        <p:nvSpPr>
          <p:cNvPr id="4" name="Slide Number Placeholder 3"/>
          <p:cNvSpPr>
            <a:spLocks noGrp="1"/>
          </p:cNvSpPr>
          <p:nvPr>
            <p:ph type="sldNum" sz="quarter" idx="10"/>
          </p:nvPr>
        </p:nvSpPr>
        <p:spPr/>
        <p:txBody>
          <a:bodyPr/>
          <a:lstStyle/>
          <a:p>
            <a:fld id="{12BD3B07-D622-4E0F-8984-6DB175B9E178}" type="slidenum">
              <a:rPr lang="en-GB" smtClean="0"/>
              <a:t>46</a:t>
            </a:fld>
            <a:endParaRPr lang="en-GB"/>
          </a:p>
        </p:txBody>
      </p:sp>
    </p:spTree>
    <p:extLst>
      <p:ext uri="{BB962C8B-B14F-4D97-AF65-F5344CB8AC3E}">
        <p14:creationId xmlns:p14="http://schemas.microsoft.com/office/powerpoint/2010/main" val="32291899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RASD = La </a:t>
            </a:r>
            <a:r>
              <a:rPr lang="en-GB" dirty="0" err="1" smtClean="0"/>
              <a:t>República</a:t>
            </a:r>
            <a:r>
              <a:rPr lang="en-GB" dirty="0" smtClean="0"/>
              <a:t> </a:t>
            </a:r>
            <a:r>
              <a:rPr lang="en-GB" dirty="0" err="1" smtClean="0"/>
              <a:t>Arabe</a:t>
            </a:r>
            <a:r>
              <a:rPr lang="en-GB" dirty="0" smtClean="0"/>
              <a:t> </a:t>
            </a:r>
            <a:r>
              <a:rPr lang="en-GB" dirty="0" err="1" smtClean="0"/>
              <a:t>Saharaui</a:t>
            </a:r>
            <a:r>
              <a:rPr lang="en-GB" baseline="0" dirty="0" smtClean="0"/>
              <a:t> </a:t>
            </a:r>
            <a:r>
              <a:rPr lang="en-GB" baseline="0" smtClean="0"/>
              <a:t>Democrática</a:t>
            </a:r>
            <a:endParaRPr lang="en-GB" dirty="0"/>
          </a:p>
        </p:txBody>
      </p:sp>
      <p:sp>
        <p:nvSpPr>
          <p:cNvPr id="4" name="Slide Number Placeholder 3"/>
          <p:cNvSpPr>
            <a:spLocks noGrp="1"/>
          </p:cNvSpPr>
          <p:nvPr>
            <p:ph type="sldNum" sz="quarter" idx="10"/>
          </p:nvPr>
        </p:nvSpPr>
        <p:spPr/>
        <p:txBody>
          <a:bodyPr/>
          <a:lstStyle/>
          <a:p>
            <a:fld id="{12BD3B07-D622-4E0F-8984-6DB175B9E178}" type="slidenum">
              <a:rPr lang="en-GB" smtClean="0"/>
              <a:t>48</a:t>
            </a:fld>
            <a:endParaRPr lang="en-GB"/>
          </a:p>
        </p:txBody>
      </p:sp>
    </p:spTree>
    <p:extLst>
      <p:ext uri="{BB962C8B-B14F-4D97-AF65-F5344CB8AC3E}">
        <p14:creationId xmlns:p14="http://schemas.microsoft.com/office/powerpoint/2010/main" val="13927818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http://www.youtube.com/watch?v=gWAzi5ibkR8</a:t>
            </a:r>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solidFill>
                  <a:prstClr val="black"/>
                </a:solidFill>
              </a:rPr>
              <a:pPr/>
              <a:t>49</a:t>
            </a:fld>
            <a:endParaRPr lang="en-GB">
              <a:solidFill>
                <a:prstClr val="black"/>
              </a:solidFill>
            </a:endParaRPr>
          </a:p>
        </p:txBody>
      </p:sp>
    </p:spTree>
    <p:extLst>
      <p:ext uri="{BB962C8B-B14F-4D97-AF65-F5344CB8AC3E}">
        <p14:creationId xmlns:p14="http://schemas.microsoft.com/office/powerpoint/2010/main" val="36640580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smtClean="0"/>
              <a:t>Found this and thought it was interesting.  It’s a nonsense poem by Lorca for children BUT it does have recurrent imagery that is also in </a:t>
            </a:r>
            <a:r>
              <a:rPr lang="en-GB" sz="1200" b="1" dirty="0" err="1" smtClean="0"/>
              <a:t>Bodas</a:t>
            </a:r>
            <a:r>
              <a:rPr lang="en-GB" sz="1200" b="1" dirty="0" smtClean="0"/>
              <a:t>….</a:t>
            </a:r>
            <a:br>
              <a:rPr lang="en-GB" sz="1200" b="1" dirty="0" smtClean="0"/>
            </a:br>
            <a:r>
              <a:rPr lang="en-GB" sz="1200" b="1" dirty="0" smtClean="0"/>
              <a:t>E.g. </a:t>
            </a:r>
            <a:r>
              <a:rPr lang="en-GB" sz="1200" b="1" dirty="0" err="1" smtClean="0"/>
              <a:t>plata</a:t>
            </a:r>
            <a:r>
              <a:rPr lang="en-GB" sz="1200" b="1" dirty="0" smtClean="0"/>
              <a:t> = silver</a:t>
            </a:r>
          </a:p>
          <a:p>
            <a:r>
              <a:rPr lang="en-GB" sz="1200" b="1" dirty="0" smtClean="0"/>
              <a:t>It is the moon who is associated with this colour and in the poem the mum answers ‘you will be very cold’ which is exactly what the moon says.  He wants human blood to warm him cheeks because he is cold.</a:t>
            </a:r>
            <a:br>
              <a:rPr lang="en-GB" sz="1200" b="1" dirty="0" smtClean="0"/>
            </a:br>
            <a:r>
              <a:rPr lang="en-GB" sz="1200" b="1" dirty="0" smtClean="0"/>
              <a:t>Also in the poem water is referred to.  This time, the mum also says ‘you will be very cold’ Finally, the child asks his mum to embroider him into her cushion and you see the response ‘</a:t>
            </a:r>
            <a:r>
              <a:rPr lang="en-GB" sz="1200" b="1" dirty="0" err="1" smtClean="0"/>
              <a:t>Ahora</a:t>
            </a:r>
            <a:r>
              <a:rPr lang="en-GB" sz="1200" b="1" dirty="0" smtClean="0"/>
              <a:t> </a:t>
            </a:r>
            <a:r>
              <a:rPr lang="en-GB" sz="1200" b="1" dirty="0" err="1" smtClean="0"/>
              <a:t>mismo</a:t>
            </a:r>
            <a:r>
              <a:rPr lang="en-GB" sz="1200" b="1" dirty="0" smtClean="0"/>
              <a:t>’.  It’s as if the mum sees that she can make her son safe by embroidering him into her cushion to keep him in the house, safe and warm.  Remind you a bit of the Madre?!</a:t>
            </a:r>
          </a:p>
          <a:p>
            <a:endParaRPr lang="en-GB" dirty="0"/>
          </a:p>
        </p:txBody>
      </p:sp>
      <p:sp>
        <p:nvSpPr>
          <p:cNvPr id="4" name="Slide Number Placeholder 3"/>
          <p:cNvSpPr>
            <a:spLocks noGrp="1"/>
          </p:cNvSpPr>
          <p:nvPr>
            <p:ph type="sldNum" sz="quarter" idx="10"/>
          </p:nvPr>
        </p:nvSpPr>
        <p:spPr/>
        <p:txBody>
          <a:bodyPr/>
          <a:lstStyle/>
          <a:p>
            <a:fld id="{12BD3B07-D622-4E0F-8984-6DB175B9E178}" type="slidenum">
              <a:rPr lang="en-GB" smtClean="0"/>
              <a:t>50</a:t>
            </a:fld>
            <a:endParaRPr lang="en-GB"/>
          </a:p>
        </p:txBody>
      </p:sp>
    </p:spTree>
    <p:extLst>
      <p:ext uri="{BB962C8B-B14F-4D97-AF65-F5344CB8AC3E}">
        <p14:creationId xmlns:p14="http://schemas.microsoft.com/office/powerpoint/2010/main" val="2907928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cap="none" normalizeH="0" baseline="0" dirty="0" smtClean="0">
                <a:ln>
                  <a:noFill/>
                </a:ln>
                <a:solidFill>
                  <a:srgbClr val="000000"/>
                </a:solidFill>
                <a:effectLst/>
                <a:latin typeface="Arial" panose="020B0604020202020204" pitchFamily="34" charset="0"/>
              </a:rPr>
              <a:t>Lee </a:t>
            </a:r>
            <a:r>
              <a:rPr kumimoji="0" lang="en-US" sz="1200" b="0" i="0" u="none" strike="noStrike" cap="none" normalizeH="0" baseline="0" dirty="0" err="1" smtClean="0">
                <a:ln>
                  <a:noFill/>
                </a:ln>
                <a:solidFill>
                  <a:srgbClr val="000000"/>
                </a:solidFill>
                <a:effectLst/>
                <a:latin typeface="Arial" panose="020B0604020202020204" pitchFamily="34" charset="0"/>
              </a:rPr>
              <a:t>todo</a:t>
            </a:r>
            <a:r>
              <a:rPr kumimoji="0" lang="en-US" sz="1200" b="0" i="0" u="none" strike="noStrike" cap="none" normalizeH="0" baseline="0" dirty="0" smtClean="0">
                <a:ln>
                  <a:noFill/>
                </a:ln>
                <a:solidFill>
                  <a:srgbClr val="000000"/>
                </a:solidFill>
                <a:effectLst/>
                <a:latin typeface="Arial" panose="020B0604020202020204" pitchFamily="34" charset="0"/>
              </a:rPr>
              <a:t> en: </a:t>
            </a:r>
            <a:r>
              <a:rPr kumimoji="0" lang="en-US" sz="1200" b="0" i="0" u="none" strike="noStrike" cap="none" normalizeH="0" baseline="0" dirty="0" err="1" smtClean="0">
                <a:ln>
                  <a:noFill/>
                </a:ln>
                <a:solidFill>
                  <a:srgbClr val="003399"/>
                </a:solidFill>
                <a:effectLst/>
                <a:latin typeface="Arial" panose="020B0604020202020204" pitchFamily="34" charset="0"/>
                <a:hlinkClick r:id="rId3"/>
              </a:rPr>
              <a:t>Poema</a:t>
            </a:r>
            <a:r>
              <a:rPr kumimoji="0" lang="en-US" sz="1200" b="0" i="0" u="none" strike="noStrike" cap="none" normalizeH="0" baseline="0" dirty="0" smtClean="0">
                <a:ln>
                  <a:noFill/>
                </a:ln>
                <a:solidFill>
                  <a:srgbClr val="003399"/>
                </a:solidFill>
                <a:effectLst/>
                <a:latin typeface="Arial" panose="020B0604020202020204" pitchFamily="34" charset="0"/>
                <a:hlinkClick r:id="rId3"/>
              </a:rPr>
              <a:t> </a:t>
            </a:r>
            <a:r>
              <a:rPr kumimoji="0" lang="en-US" sz="1200" b="0" i="0" u="none" strike="noStrike" cap="none" normalizeH="0" baseline="0" dirty="0" err="1" smtClean="0">
                <a:ln>
                  <a:noFill/>
                </a:ln>
                <a:solidFill>
                  <a:srgbClr val="003399"/>
                </a:solidFill>
                <a:effectLst/>
                <a:latin typeface="Arial" panose="020B0604020202020204" pitchFamily="34" charset="0"/>
                <a:hlinkClick r:id="rId3"/>
              </a:rPr>
              <a:t>Imperfecto</a:t>
            </a:r>
            <a:r>
              <a:rPr kumimoji="0" lang="en-US" sz="1200" b="0" i="0" u="none" strike="noStrike" cap="none" normalizeH="0" baseline="0" dirty="0" smtClean="0">
                <a:ln>
                  <a:noFill/>
                </a:ln>
                <a:solidFill>
                  <a:srgbClr val="003399"/>
                </a:solidFill>
                <a:effectLst/>
                <a:latin typeface="Arial" panose="020B0604020202020204" pitchFamily="34" charset="0"/>
                <a:hlinkClick r:id="rId3"/>
              </a:rPr>
              <a:t>, de </a:t>
            </a:r>
            <a:r>
              <a:rPr kumimoji="0" lang="en-US" sz="1200" b="0" i="0" u="none" strike="noStrike" cap="none" normalizeH="0" baseline="0" dirty="0" err="1" smtClean="0">
                <a:ln>
                  <a:noFill/>
                </a:ln>
                <a:solidFill>
                  <a:srgbClr val="003399"/>
                </a:solidFill>
                <a:effectLst/>
                <a:latin typeface="Arial" panose="020B0604020202020204" pitchFamily="34" charset="0"/>
                <a:hlinkClick r:id="rId3"/>
              </a:rPr>
              <a:t>Iván</a:t>
            </a:r>
            <a:r>
              <a:rPr kumimoji="0" lang="en-US" sz="1200" b="0" i="0" u="none" strike="noStrike" cap="none" normalizeH="0" baseline="0" dirty="0" smtClean="0">
                <a:ln>
                  <a:noFill/>
                </a:ln>
                <a:solidFill>
                  <a:srgbClr val="003399"/>
                </a:solidFill>
                <a:effectLst/>
                <a:latin typeface="Arial" panose="020B0604020202020204" pitchFamily="34" charset="0"/>
                <a:hlinkClick r:id="rId3"/>
              </a:rPr>
              <a:t> A. Rivera., en </a:t>
            </a:r>
            <a:r>
              <a:rPr kumimoji="0" lang="en-US" sz="1200" b="0" i="0" u="none" strike="noStrike" cap="none" normalizeH="0" baseline="0" dirty="0" err="1" smtClean="0">
                <a:ln>
                  <a:noFill/>
                </a:ln>
                <a:solidFill>
                  <a:srgbClr val="003399"/>
                </a:solidFill>
                <a:effectLst/>
                <a:latin typeface="Arial" panose="020B0604020202020204" pitchFamily="34" charset="0"/>
                <a:hlinkClick r:id="rId3"/>
              </a:rPr>
              <a:t>Poemas</a:t>
            </a:r>
            <a:r>
              <a:rPr kumimoji="0" lang="en-US" sz="1200" b="0" i="0" u="none" strike="noStrike" cap="none" normalizeH="0" baseline="0" dirty="0" smtClean="0">
                <a:ln>
                  <a:noFill/>
                </a:ln>
                <a:solidFill>
                  <a:srgbClr val="003399"/>
                </a:solidFill>
                <a:effectLst/>
                <a:latin typeface="Arial" panose="020B0604020202020204" pitchFamily="34" charset="0"/>
                <a:hlinkClick r:id="rId3"/>
              </a:rPr>
              <a:t> del Alma</a:t>
            </a:r>
            <a:r>
              <a:rPr kumimoji="0" lang="en-US" sz="1200" b="0" i="0" u="none" strike="noStrike" cap="none" normalizeH="0" baseline="0" dirty="0" smtClean="0">
                <a:ln>
                  <a:noFill/>
                </a:ln>
                <a:solidFill>
                  <a:srgbClr val="000000"/>
                </a:solidFill>
                <a:effectLst/>
                <a:latin typeface="Arial" panose="020B0604020202020204" pitchFamily="34" charset="0"/>
              </a:rPr>
              <a:t> </a:t>
            </a:r>
            <a:r>
              <a:rPr kumimoji="0" lang="en-US" sz="1200" b="0" i="0" u="none" strike="noStrike" cap="none" normalizeH="0" baseline="0" dirty="0" smtClean="0">
                <a:ln>
                  <a:noFill/>
                </a:ln>
                <a:solidFill>
                  <a:srgbClr val="003399"/>
                </a:solidFill>
                <a:effectLst/>
                <a:latin typeface="Arial" panose="020B0604020202020204" pitchFamily="34" charset="0"/>
                <a:hlinkClick r:id="rId3"/>
              </a:rPr>
              <a:t>http://www.poemas-del-alma.com/blog/mostrar-poema-4637#ixzz2ueABRHHZ</a:t>
            </a:r>
            <a:endParaRPr kumimoji="0" lang="en-US" sz="1200" b="0" i="0" u="none" strike="noStrike" cap="none" normalizeH="0" baseline="0" dirty="0" smtClean="0">
              <a:ln>
                <a:noFill/>
              </a:ln>
              <a:solidFill>
                <a:srgbClr val="003399"/>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cap="none" normalizeH="0" baseline="0" dirty="0" smtClean="0">
              <a:ln>
                <a:noFill/>
              </a:ln>
              <a:solidFill>
                <a:srgbClr val="003399"/>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cap="none" normalizeH="0" baseline="0" dirty="0" smtClean="0">
                <a:ln>
                  <a:noFill/>
                </a:ln>
                <a:solidFill>
                  <a:srgbClr val="000000"/>
                </a:solidFill>
                <a:effectLst/>
                <a:latin typeface="Arial" panose="020B0604020202020204" pitchFamily="34" charset="0"/>
              </a:rPr>
              <a:t>http://www.poemas-del-alma.com/blog/lineas-y-mapas-del-tiempo </a:t>
            </a:r>
            <a:br>
              <a:rPr kumimoji="0" lang="en-US" sz="1200" b="0" i="0" u="none" strike="noStrike" cap="none" normalizeH="0" baseline="0" dirty="0" smtClean="0">
                <a:ln>
                  <a:noFill/>
                </a:ln>
                <a:solidFill>
                  <a:srgbClr val="000000"/>
                </a:solidFill>
                <a:effectLst/>
                <a:latin typeface="Arial" panose="020B0604020202020204" pitchFamily="34" charset="0"/>
              </a:rPr>
            </a:br>
            <a:endParaRPr kumimoji="0" lang="en-US" sz="1200" b="0" i="0" u="none" strike="noStrike" cap="none" normalizeH="0" baseline="0" dirty="0" smtClean="0">
              <a:ln>
                <a:noFill/>
              </a:ln>
              <a:solidFill>
                <a:schemeClr val="tx1"/>
              </a:solidFill>
              <a:effectLst/>
              <a:latin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12BD3B07-D622-4E0F-8984-6DB175B9E178}" type="slidenum">
              <a:rPr lang="en-GB" smtClean="0"/>
              <a:t>51</a:t>
            </a:fld>
            <a:endParaRPr lang="en-GB"/>
          </a:p>
        </p:txBody>
      </p:sp>
    </p:spTree>
    <p:extLst>
      <p:ext uri="{BB962C8B-B14F-4D97-AF65-F5344CB8AC3E}">
        <p14:creationId xmlns:p14="http://schemas.microsoft.com/office/powerpoint/2010/main" val="2853367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Rather than build up to a text,</a:t>
            </a:r>
            <a:r>
              <a:rPr lang="en-GB" baseline="0" dirty="0" smtClean="0"/>
              <a:t> can we think of starting with a text early in Y7 and drawing out from it what students already know, and what we want them to know?</a:t>
            </a:r>
            <a:endParaRPr lang="en-GB" dirty="0" smtClean="0"/>
          </a:p>
          <a:p>
            <a:endParaRPr lang="en-GB" dirty="0" smtClean="0"/>
          </a:p>
          <a:p>
            <a:r>
              <a:rPr lang="en-GB" dirty="0" smtClean="0"/>
              <a:t>Step 1:  Teaching the language of working together – asking for each other’s prior</a:t>
            </a:r>
            <a:r>
              <a:rPr lang="en-GB" baseline="0" dirty="0" smtClean="0"/>
              <a:t> knowledge, but also encouraging hypothesising, risk-taking.</a:t>
            </a:r>
            <a:endParaRPr lang="en-GB" dirty="0"/>
          </a:p>
        </p:txBody>
      </p:sp>
      <p:sp>
        <p:nvSpPr>
          <p:cNvPr id="4" name="Slide Number Placeholder 3"/>
          <p:cNvSpPr>
            <a:spLocks noGrp="1"/>
          </p:cNvSpPr>
          <p:nvPr>
            <p:ph type="sldNum" sz="quarter" idx="10"/>
          </p:nvPr>
        </p:nvSpPr>
        <p:spPr/>
        <p:txBody>
          <a:bodyPr/>
          <a:lstStyle/>
          <a:p>
            <a:fld id="{12BD3B07-D622-4E0F-8984-6DB175B9E178}" type="slidenum">
              <a:rPr lang="en-GB" smtClean="0"/>
              <a:t>4</a:t>
            </a:fld>
            <a:endParaRPr lang="en-GB"/>
          </a:p>
        </p:txBody>
      </p:sp>
    </p:spTree>
    <p:extLst>
      <p:ext uri="{BB962C8B-B14F-4D97-AF65-F5344CB8AC3E}">
        <p14:creationId xmlns:p14="http://schemas.microsoft.com/office/powerpoint/2010/main" val="6701515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http://www.literato.es/poesias_cortas_de_gloria_fuertes/</a:t>
            </a:r>
            <a:endParaRPr lang="en-GB" dirty="0"/>
          </a:p>
        </p:txBody>
      </p:sp>
      <p:sp>
        <p:nvSpPr>
          <p:cNvPr id="4" name="Slide Number Placeholder 3"/>
          <p:cNvSpPr>
            <a:spLocks noGrp="1"/>
          </p:cNvSpPr>
          <p:nvPr>
            <p:ph type="sldNum" sz="quarter" idx="10"/>
          </p:nvPr>
        </p:nvSpPr>
        <p:spPr/>
        <p:txBody>
          <a:bodyPr/>
          <a:lstStyle/>
          <a:p>
            <a:fld id="{12BD3B07-D622-4E0F-8984-6DB175B9E178}" type="slidenum">
              <a:rPr lang="en-GB" smtClean="0"/>
              <a:t>52</a:t>
            </a:fld>
            <a:endParaRPr lang="en-GB"/>
          </a:p>
        </p:txBody>
      </p:sp>
    </p:spTree>
    <p:extLst>
      <p:ext uri="{BB962C8B-B14F-4D97-AF65-F5344CB8AC3E}">
        <p14:creationId xmlns:p14="http://schemas.microsoft.com/office/powerpoint/2010/main" val="38480925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http://1.bp.blogspot.com/-lcT7QFfcaEY/URFbe44F5cI/AAAAAAAAAcQ/YP5u82gvJcA/s1600/POES%C3%8DA+PAZ.jpg</a:t>
            </a:r>
            <a:endParaRPr lang="en-GB" dirty="0"/>
          </a:p>
        </p:txBody>
      </p:sp>
      <p:sp>
        <p:nvSpPr>
          <p:cNvPr id="4" name="Slide Number Placeholder 3"/>
          <p:cNvSpPr>
            <a:spLocks noGrp="1"/>
          </p:cNvSpPr>
          <p:nvPr>
            <p:ph type="sldNum" sz="quarter" idx="10"/>
          </p:nvPr>
        </p:nvSpPr>
        <p:spPr/>
        <p:txBody>
          <a:bodyPr/>
          <a:lstStyle/>
          <a:p>
            <a:fld id="{12BD3B07-D622-4E0F-8984-6DB175B9E178}" type="slidenum">
              <a:rPr lang="en-GB" smtClean="0"/>
              <a:t>53</a:t>
            </a:fld>
            <a:endParaRPr lang="en-GB"/>
          </a:p>
        </p:txBody>
      </p:sp>
    </p:spTree>
    <p:extLst>
      <p:ext uri="{BB962C8B-B14F-4D97-AF65-F5344CB8AC3E}">
        <p14:creationId xmlns:p14="http://schemas.microsoft.com/office/powerpoint/2010/main" val="22059860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baseline="0" dirty="0" smtClean="0">
                <a:solidFill>
                  <a:schemeClr val="tx1"/>
                </a:solidFill>
                <a:effectLst/>
                <a:latin typeface="+mn-lt"/>
                <a:ea typeface="+mn-ea"/>
                <a:cs typeface="+mn-cs"/>
              </a:rPr>
              <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http://www.elimagazines.com/www/en/espanol.html </a:t>
            </a:r>
          </a:p>
          <a:p>
            <a:r>
              <a:rPr lang="en-GB" sz="1200" kern="1200" baseline="0" dirty="0" smtClean="0">
                <a:solidFill>
                  <a:schemeClr val="tx1"/>
                </a:solidFill>
                <a:effectLst/>
                <a:latin typeface="+mn-lt"/>
                <a:ea typeface="+mn-ea"/>
                <a:cs typeface="+mn-cs"/>
              </a:rPr>
              <a:t>http://es.maryglasgowplus.com/</a:t>
            </a:r>
          </a:p>
          <a:p>
            <a:r>
              <a:rPr lang="en-GB" b="1" dirty="0" smtClean="0">
                <a:hlinkClick r:id="rId3"/>
              </a:rPr>
              <a:t>http://mfl-storybirds.wikispaces.com/</a:t>
            </a:r>
            <a:r>
              <a:rPr lang="en-GB" b="1" dirty="0" smtClean="0"/>
              <a:t> </a:t>
            </a:r>
          </a:p>
          <a:p>
            <a:r>
              <a:rPr lang="en-GB" sz="1200" kern="1200" baseline="0" dirty="0" smtClean="0">
                <a:solidFill>
                  <a:schemeClr val="tx1"/>
                </a:solidFill>
                <a:effectLst/>
                <a:latin typeface="+mn-lt"/>
                <a:ea typeface="+mn-ea"/>
                <a:cs typeface="+mn-cs"/>
              </a:rPr>
              <a:t>http://mfl-storybirds.wikispaces.com/Spanish+Storybirds </a:t>
            </a:r>
          </a:p>
          <a:p>
            <a:r>
              <a:rPr lang="en-GB" b="1" smtClean="0">
                <a:hlinkClick r:id="rId4"/>
              </a:rPr>
              <a:t>www.fodey.com</a:t>
            </a:r>
            <a:r>
              <a:rPr lang="en-GB" b="1" smtClean="0"/>
              <a:t> </a:t>
            </a:r>
            <a:r>
              <a:rPr lang="en-GB" sz="1200" kern="1200" baseline="0" dirty="0" smtClean="0">
                <a:solidFill>
                  <a:schemeClr val="tx1"/>
                </a:solidFill>
                <a:effectLst/>
                <a:latin typeface="+mn-lt"/>
                <a:ea typeface="+mn-ea"/>
                <a:cs typeface="+mn-cs"/>
              </a:rPr>
              <a:t/>
            </a:r>
            <a:br>
              <a:rPr lang="en-GB" sz="1200" kern="1200" baseline="0" dirty="0" smtClean="0">
                <a:solidFill>
                  <a:schemeClr val="tx1"/>
                </a:solidFill>
                <a:effectLst/>
                <a:latin typeface="+mn-lt"/>
                <a:ea typeface="+mn-ea"/>
                <a:cs typeface="+mn-cs"/>
              </a:rPr>
            </a:br>
            <a:endParaRPr lang="en-GB" dirty="0"/>
          </a:p>
        </p:txBody>
      </p:sp>
      <p:sp>
        <p:nvSpPr>
          <p:cNvPr id="4" name="Slide Number Placeholder 3"/>
          <p:cNvSpPr>
            <a:spLocks noGrp="1"/>
          </p:cNvSpPr>
          <p:nvPr>
            <p:ph type="sldNum" sz="quarter" idx="10"/>
          </p:nvPr>
        </p:nvSpPr>
        <p:spPr/>
        <p:txBody>
          <a:bodyPr/>
          <a:lstStyle/>
          <a:p>
            <a:fld id="{12BD3B07-D622-4E0F-8984-6DB175B9E178}" type="slidenum">
              <a:rPr lang="en-GB" smtClean="0"/>
              <a:t>55</a:t>
            </a:fld>
            <a:endParaRPr lang="en-GB"/>
          </a:p>
        </p:txBody>
      </p:sp>
    </p:spTree>
    <p:extLst>
      <p:ext uri="{BB962C8B-B14F-4D97-AF65-F5344CB8AC3E}">
        <p14:creationId xmlns:p14="http://schemas.microsoft.com/office/powerpoint/2010/main" val="788853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Step 2 – start</a:t>
            </a:r>
            <a:r>
              <a:rPr lang="en-GB" baseline="0" dirty="0" smtClean="0"/>
              <a:t> with a text</a:t>
            </a:r>
            <a:endParaRPr lang="en-GB" dirty="0" smtClean="0"/>
          </a:p>
          <a:p>
            <a:r>
              <a:rPr lang="en-GB" dirty="0" smtClean="0"/>
              <a:t>Year 7 – Week 1.  Start with a text and see what students know first.</a:t>
            </a:r>
            <a:br>
              <a:rPr lang="en-GB" dirty="0" smtClean="0"/>
            </a:br>
            <a:r>
              <a:rPr lang="en-GB" dirty="0" smtClean="0"/>
              <a:t>1.</a:t>
            </a:r>
            <a:r>
              <a:rPr lang="en-GB" baseline="0" dirty="0" smtClean="0"/>
              <a:t>  </a:t>
            </a:r>
            <a:r>
              <a:rPr lang="en-GB" dirty="0" smtClean="0"/>
              <a:t>Give them some time to interrogate</a:t>
            </a:r>
            <a:r>
              <a:rPr lang="en-GB" baseline="0" dirty="0" smtClean="0"/>
              <a:t> each other’s knowledge and make some hypotheses about words they might know.  </a:t>
            </a:r>
            <a:br>
              <a:rPr lang="en-GB" baseline="0" dirty="0" smtClean="0"/>
            </a:br>
            <a:r>
              <a:rPr lang="en-GB" baseline="0" dirty="0" smtClean="0"/>
              <a:t/>
            </a:r>
            <a:br>
              <a:rPr lang="en-GB" baseline="0" dirty="0" smtClean="0"/>
            </a:br>
            <a:r>
              <a:rPr lang="en-GB" baseline="0" dirty="0" smtClean="0"/>
              <a:t>When they have finished talking they could record their group knowledge in a couple of different ways.</a:t>
            </a:r>
            <a:br>
              <a:rPr lang="en-GB" baseline="0" dirty="0" smtClean="0"/>
            </a:br>
            <a:r>
              <a:rPr lang="en-GB" baseline="0" dirty="0" smtClean="0"/>
              <a:t>They could have a red / yellow / green post-it notes for unknown / think we know / know words</a:t>
            </a:r>
            <a:br>
              <a:rPr lang="en-GB" baseline="0" dirty="0" smtClean="0"/>
            </a:br>
            <a:r>
              <a:rPr lang="en-GB" baseline="0" dirty="0" smtClean="0"/>
              <a:t>They could shade a large copy of the text with these colours.</a:t>
            </a:r>
          </a:p>
          <a:p>
            <a:endParaRPr lang="en-GB" baseline="0" dirty="0" smtClean="0"/>
          </a:p>
          <a:p>
            <a:r>
              <a:rPr lang="en-GB" baseline="0" dirty="0" smtClean="0"/>
              <a:t>Next steps depend on the knowledge of the class, but there are certain key activities that we can be sure will be beneficial for linguistic and skill development.  So, for example:</a:t>
            </a:r>
            <a:br>
              <a:rPr lang="en-GB" baseline="0" dirty="0" smtClean="0"/>
            </a:br>
            <a:endParaRPr lang="en-GB" baseline="0" dirty="0" smtClean="0"/>
          </a:p>
          <a:p>
            <a:r>
              <a:rPr lang="en-GB" baseline="0" dirty="0" smtClean="0"/>
              <a:t>INCLUDE TRANSCRIPTION AS PART OF A LEARNING SEQUENCE</a:t>
            </a:r>
            <a:br>
              <a:rPr lang="en-GB" baseline="0" dirty="0" smtClean="0"/>
            </a:br>
            <a:r>
              <a:rPr lang="en-GB" baseline="0" dirty="0" smtClean="0"/>
              <a:t>2.  Teacher reads the text several times through (3-4 times) at normal speed, but with a few differences.  These could be differences in wording where the meaning is the same OR different words which change the meaning of the text, but I think it’s clearer to choose either one or the other and keep consistent throughout the text.  So, with this text, I’ve chosen to do different wording where the meaning is the same.  As below:</a:t>
            </a:r>
            <a:br>
              <a:rPr lang="en-GB" baseline="0" dirty="0" smtClean="0"/>
            </a:br>
            <a:r>
              <a:rPr lang="en-GB" baseline="0" dirty="0" smtClean="0"/>
              <a:t/>
            </a:r>
            <a:br>
              <a:rPr lang="en-GB" baseline="0" dirty="0" smtClean="0"/>
            </a:br>
            <a:r>
              <a:rPr lang="en-GB" baseline="0" dirty="0" err="1" smtClean="0"/>
              <a:t>Mi</a:t>
            </a:r>
            <a:r>
              <a:rPr lang="en-GB" baseline="0" dirty="0" smtClean="0"/>
              <a:t> </a:t>
            </a:r>
            <a:r>
              <a:rPr lang="en-GB" baseline="0" dirty="0" err="1" smtClean="0"/>
              <a:t>nombre</a:t>
            </a:r>
            <a:r>
              <a:rPr lang="en-GB" baseline="0" dirty="0" smtClean="0"/>
              <a:t> </a:t>
            </a:r>
            <a:r>
              <a:rPr lang="en-GB" baseline="0" dirty="0" err="1" smtClean="0"/>
              <a:t>es</a:t>
            </a:r>
            <a:r>
              <a:rPr lang="en-GB" baseline="0" dirty="0" smtClean="0"/>
              <a:t> Carlos Vicente.  Soy de </a:t>
            </a:r>
            <a:r>
              <a:rPr lang="en-GB" baseline="0" dirty="0" err="1" smtClean="0"/>
              <a:t>España</a:t>
            </a:r>
            <a:r>
              <a:rPr lang="en-GB" baseline="0" dirty="0" smtClean="0"/>
              <a:t> </a:t>
            </a:r>
            <a:r>
              <a:rPr lang="en-GB" baseline="0" dirty="0" err="1" smtClean="0"/>
              <a:t>pero</a:t>
            </a:r>
            <a:r>
              <a:rPr lang="en-GB" baseline="0" dirty="0" smtClean="0"/>
              <a:t> </a:t>
            </a:r>
            <a:r>
              <a:rPr lang="en-GB" baseline="0" dirty="0" err="1" smtClean="0"/>
              <a:t>mis</a:t>
            </a:r>
            <a:r>
              <a:rPr lang="en-GB" baseline="0" dirty="0" smtClean="0"/>
              <a:t> padres son </a:t>
            </a:r>
            <a:r>
              <a:rPr lang="en-GB" baseline="0" dirty="0" err="1" smtClean="0"/>
              <a:t>argentinos</a:t>
            </a:r>
            <a:r>
              <a:rPr lang="en-GB" baseline="0" dirty="0" smtClean="0"/>
              <a:t> </a:t>
            </a:r>
            <a:r>
              <a:rPr lang="en-GB" baseline="0" dirty="0" err="1" smtClean="0"/>
              <a:t>así</a:t>
            </a:r>
            <a:r>
              <a:rPr lang="en-GB" baseline="0" dirty="0" smtClean="0"/>
              <a:t> </a:t>
            </a:r>
            <a:r>
              <a:rPr lang="en-GB" baseline="0" dirty="0" err="1" smtClean="0"/>
              <a:t>que</a:t>
            </a:r>
            <a:r>
              <a:rPr lang="en-GB" baseline="0" dirty="0" smtClean="0"/>
              <a:t> soy </a:t>
            </a:r>
            <a:r>
              <a:rPr lang="en-GB" baseline="0" dirty="0" err="1" smtClean="0"/>
              <a:t>medio</a:t>
            </a:r>
            <a:r>
              <a:rPr lang="en-GB" baseline="0" dirty="0" smtClean="0"/>
              <a:t> </a:t>
            </a:r>
            <a:r>
              <a:rPr lang="en-GB" baseline="0" dirty="0" err="1" smtClean="0"/>
              <a:t>argentino</a:t>
            </a:r>
            <a:r>
              <a:rPr lang="en-GB" baseline="0" dirty="0" smtClean="0"/>
              <a:t> </a:t>
            </a:r>
            <a:r>
              <a:rPr lang="en-GB" baseline="0" dirty="0" err="1" smtClean="0"/>
              <a:t>medio</a:t>
            </a:r>
            <a:r>
              <a:rPr lang="en-GB" baseline="0" dirty="0" smtClean="0"/>
              <a:t> </a:t>
            </a:r>
            <a:r>
              <a:rPr lang="en-GB" baseline="0" dirty="0" err="1" smtClean="0"/>
              <a:t>español</a:t>
            </a:r>
            <a:r>
              <a:rPr lang="en-GB" baseline="0" dirty="0" smtClean="0"/>
              <a:t>.  </a:t>
            </a:r>
            <a:r>
              <a:rPr lang="en-GB" baseline="0" dirty="0" err="1" smtClean="0"/>
              <a:t>Hablo</a:t>
            </a:r>
            <a:r>
              <a:rPr lang="en-GB" baseline="0" dirty="0" smtClean="0"/>
              <a:t> </a:t>
            </a:r>
            <a:r>
              <a:rPr lang="en-GB" baseline="0" dirty="0" err="1" smtClean="0"/>
              <a:t>español</a:t>
            </a:r>
            <a:r>
              <a:rPr lang="en-GB" baseline="0" dirty="0" smtClean="0"/>
              <a:t>, </a:t>
            </a:r>
            <a:r>
              <a:rPr lang="en-GB" baseline="0" dirty="0" err="1" smtClean="0"/>
              <a:t>claro</a:t>
            </a:r>
            <a:r>
              <a:rPr lang="en-GB" baseline="0" dirty="0" smtClean="0"/>
              <a:t>, </a:t>
            </a:r>
            <a:r>
              <a:rPr lang="en-GB" baseline="0" dirty="0" err="1" smtClean="0"/>
              <a:t>inglés</a:t>
            </a:r>
            <a:r>
              <a:rPr lang="en-GB" baseline="0" dirty="0" smtClean="0"/>
              <a:t> y un </a:t>
            </a:r>
            <a:r>
              <a:rPr lang="en-GB" baseline="0" dirty="0" err="1" smtClean="0"/>
              <a:t>poco</a:t>
            </a:r>
            <a:r>
              <a:rPr lang="en-GB" baseline="0" dirty="0" smtClean="0"/>
              <a:t> de </a:t>
            </a:r>
            <a:r>
              <a:rPr lang="en-GB" baseline="0" dirty="0" err="1" smtClean="0"/>
              <a:t>francés</a:t>
            </a:r>
            <a:r>
              <a:rPr lang="en-GB" baseline="0" dirty="0" smtClean="0"/>
              <a:t>.  Vivo </a:t>
            </a:r>
            <a:r>
              <a:rPr lang="en-GB" baseline="0" dirty="0" err="1" smtClean="0"/>
              <a:t>ahora</a:t>
            </a:r>
            <a:r>
              <a:rPr lang="en-GB" baseline="0" dirty="0" smtClean="0"/>
              <a:t> con mi </a:t>
            </a:r>
            <a:r>
              <a:rPr lang="en-GB" baseline="0" dirty="0" err="1" smtClean="0"/>
              <a:t>familia</a:t>
            </a:r>
            <a:r>
              <a:rPr lang="en-GB" baseline="0" dirty="0" smtClean="0"/>
              <a:t>; </a:t>
            </a:r>
            <a:r>
              <a:rPr lang="en-GB" baseline="0" dirty="0" err="1" smtClean="0"/>
              <a:t>vivimos</a:t>
            </a:r>
            <a:r>
              <a:rPr lang="en-GB" baseline="0" dirty="0" smtClean="0"/>
              <a:t> en Valencia en el </a:t>
            </a:r>
            <a:r>
              <a:rPr lang="en-GB" baseline="0" dirty="0" err="1" smtClean="0"/>
              <a:t>este</a:t>
            </a:r>
            <a:r>
              <a:rPr lang="en-GB" baseline="0" dirty="0" smtClean="0"/>
              <a:t> de </a:t>
            </a:r>
            <a:r>
              <a:rPr lang="en-GB" baseline="0" dirty="0" err="1" smtClean="0"/>
              <a:t>España</a:t>
            </a:r>
            <a:r>
              <a:rPr lang="en-GB" baseline="0" dirty="0" smtClean="0"/>
              <a:t>.  </a:t>
            </a:r>
            <a:r>
              <a:rPr lang="en-GB" baseline="0" dirty="0" err="1" smtClean="0"/>
              <a:t>Mi</a:t>
            </a:r>
            <a:r>
              <a:rPr lang="en-GB" baseline="0" dirty="0" smtClean="0"/>
              <a:t> </a:t>
            </a:r>
            <a:r>
              <a:rPr lang="en-GB" baseline="0" dirty="0" err="1" smtClean="0"/>
              <a:t>hermana</a:t>
            </a:r>
            <a:r>
              <a:rPr lang="en-GB" baseline="0" dirty="0" smtClean="0"/>
              <a:t> no vive en Valencia.  Ella y </a:t>
            </a:r>
            <a:r>
              <a:rPr lang="en-GB" baseline="0" dirty="0" err="1" smtClean="0"/>
              <a:t>su</a:t>
            </a:r>
            <a:r>
              <a:rPr lang="en-GB" baseline="0" dirty="0" smtClean="0"/>
              <a:t> </a:t>
            </a:r>
            <a:r>
              <a:rPr lang="en-GB" baseline="0" dirty="0" err="1" smtClean="0"/>
              <a:t>amiga</a:t>
            </a:r>
            <a:r>
              <a:rPr lang="en-GB" baseline="0" dirty="0" smtClean="0"/>
              <a:t> </a:t>
            </a:r>
            <a:r>
              <a:rPr lang="en-GB" baseline="0" dirty="0" err="1" smtClean="0"/>
              <a:t>tienen</a:t>
            </a:r>
            <a:r>
              <a:rPr lang="en-GB" baseline="0" dirty="0" smtClean="0"/>
              <a:t> un </a:t>
            </a:r>
            <a:r>
              <a:rPr lang="en-GB" baseline="0" dirty="0" err="1" smtClean="0"/>
              <a:t>apartamento</a:t>
            </a:r>
            <a:r>
              <a:rPr lang="en-GB" baseline="0" dirty="0" smtClean="0"/>
              <a:t> en Barcelona.</a:t>
            </a:r>
          </a:p>
          <a:p>
            <a:endParaRPr lang="en-GB" baseline="0" dirty="0" smtClean="0"/>
          </a:p>
          <a:p>
            <a:r>
              <a:rPr lang="en-GB" baseline="0" dirty="0" smtClean="0"/>
              <a:t>There are 6 x differences.  First, students can be asked to underline where the text is different.  On subsequent </a:t>
            </a:r>
            <a:r>
              <a:rPr lang="en-GB" baseline="0" dirty="0" err="1" smtClean="0"/>
              <a:t>listenings</a:t>
            </a:r>
            <a:r>
              <a:rPr lang="en-GB" baseline="0" dirty="0" smtClean="0"/>
              <a:t>, they can try to identify what the exact differences are and write down the words they hear.  This is transcription!  It reinforces phonic knowledge that they may have from primary school.  If they find this hard, the teacher will know that they need some phonics reinforcement (may need to revise the key sounds with gestures from phonics words).  </a:t>
            </a:r>
            <a:br>
              <a:rPr lang="en-GB" baseline="0" dirty="0" smtClean="0"/>
            </a:br>
            <a:r>
              <a:rPr lang="en-GB" baseline="0" dirty="0" smtClean="0"/>
              <a:t/>
            </a:r>
            <a:br>
              <a:rPr lang="en-GB" baseline="0" dirty="0" smtClean="0"/>
            </a:br>
            <a:r>
              <a:rPr lang="en-GB" baseline="0" dirty="0" smtClean="0"/>
              <a:t>The teacher can take whole class feedback here and display the words that are different.  The class can be asked whether the meaning is the same. </a:t>
            </a:r>
            <a:r>
              <a:rPr lang="en-GB" baseline="0" dirty="0" err="1" smtClean="0"/>
              <a:t>Significa</a:t>
            </a:r>
            <a:r>
              <a:rPr lang="en-GB" baseline="0" dirty="0" smtClean="0"/>
              <a:t> lo </a:t>
            </a:r>
            <a:r>
              <a:rPr lang="en-GB" baseline="0" dirty="0" err="1" smtClean="0"/>
              <a:t>mismo</a:t>
            </a:r>
            <a:r>
              <a:rPr lang="en-GB" baseline="0" dirty="0" smtClean="0"/>
              <a:t>?  </a:t>
            </a:r>
            <a:r>
              <a:rPr lang="en-GB" baseline="0" dirty="0" err="1" smtClean="0"/>
              <a:t>Algo</a:t>
            </a:r>
            <a:r>
              <a:rPr lang="en-GB" baseline="0" dirty="0" smtClean="0"/>
              <a:t> </a:t>
            </a:r>
            <a:r>
              <a:rPr lang="en-GB" baseline="0" dirty="0" err="1" smtClean="0"/>
              <a:t>diferente</a:t>
            </a:r>
            <a:r>
              <a:rPr lang="en-GB" baseline="0" dirty="0" smtClean="0"/>
              <a:t>?  The word ‘</a:t>
            </a:r>
            <a:r>
              <a:rPr lang="en-GB" baseline="0" dirty="0" err="1" smtClean="0"/>
              <a:t>sinónimo</a:t>
            </a:r>
            <a:r>
              <a:rPr lang="en-GB" baseline="0" dirty="0" smtClean="0"/>
              <a:t>’ is one they will be familiar with from KS2 literacy – this will make a useful link for them.  It lays a bit of a foundation marker for the next 5 x years of language work too, as we will want them to use a variety of different language in their work.  </a:t>
            </a:r>
            <a:br>
              <a:rPr lang="en-GB" baseline="0" dirty="0" smtClean="0"/>
            </a:br>
            <a:r>
              <a:rPr lang="en-GB" baseline="0" dirty="0" smtClean="0"/>
              <a:t/>
            </a:r>
            <a:br>
              <a:rPr lang="en-GB" baseline="0" dirty="0" smtClean="0"/>
            </a:br>
            <a:r>
              <a:rPr lang="en-GB" baseline="0" dirty="0" smtClean="0"/>
              <a:t> </a:t>
            </a:r>
            <a:r>
              <a:rPr lang="en-GB" dirty="0" smtClean="0"/>
              <a:t/>
            </a:r>
            <a:br>
              <a:rPr lang="en-GB" dirty="0" smtClean="0"/>
            </a:br>
            <a:endParaRPr lang="en-GB" dirty="0"/>
          </a:p>
        </p:txBody>
      </p:sp>
      <p:sp>
        <p:nvSpPr>
          <p:cNvPr id="4" name="Slide Number Placeholder 3"/>
          <p:cNvSpPr>
            <a:spLocks noGrp="1"/>
          </p:cNvSpPr>
          <p:nvPr>
            <p:ph type="sldNum" sz="quarter" idx="10"/>
          </p:nvPr>
        </p:nvSpPr>
        <p:spPr/>
        <p:txBody>
          <a:bodyPr/>
          <a:lstStyle/>
          <a:p>
            <a:fld id="{12BD3B07-D622-4E0F-8984-6DB175B9E178}" type="slidenum">
              <a:rPr lang="en-GB" smtClean="0"/>
              <a:t>5</a:t>
            </a:fld>
            <a:endParaRPr lang="en-GB"/>
          </a:p>
        </p:txBody>
      </p:sp>
    </p:spTree>
    <p:extLst>
      <p:ext uri="{BB962C8B-B14F-4D97-AF65-F5344CB8AC3E}">
        <p14:creationId xmlns:p14="http://schemas.microsoft.com/office/powerpoint/2010/main" val="3555067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1.  Teacher reads the text several times through (3-4 times) at normal speed, but with a few differences.  These could be differences in wording where the meaning is the same OR different words which change the meaning of the text, but I think it’s clearer to choose either one or the other and keep consistent throughout the text.  So, with this text, I’ve chosen to do different wording where the meaning is the same.  As below:</a:t>
            </a:r>
            <a:br>
              <a:rPr lang="en-GB" baseline="0" dirty="0" smtClean="0"/>
            </a:br>
            <a:r>
              <a:rPr lang="en-GB" baseline="0" dirty="0" smtClean="0"/>
              <a:t/>
            </a:r>
            <a:br>
              <a:rPr lang="en-GB" baseline="0" dirty="0" smtClean="0"/>
            </a:br>
            <a:r>
              <a:rPr lang="en-GB" baseline="0" dirty="0" err="1" smtClean="0"/>
              <a:t>Mi</a:t>
            </a:r>
            <a:r>
              <a:rPr lang="en-GB" baseline="0" dirty="0" smtClean="0"/>
              <a:t> </a:t>
            </a:r>
            <a:r>
              <a:rPr lang="en-GB" baseline="0" dirty="0" err="1" smtClean="0"/>
              <a:t>nombre</a:t>
            </a:r>
            <a:r>
              <a:rPr lang="en-GB" baseline="0" dirty="0" smtClean="0"/>
              <a:t> </a:t>
            </a:r>
            <a:r>
              <a:rPr lang="en-GB" baseline="0" dirty="0" err="1" smtClean="0"/>
              <a:t>es</a:t>
            </a:r>
            <a:r>
              <a:rPr lang="en-GB" baseline="0" dirty="0" smtClean="0"/>
              <a:t> Carlos Vicente.  Soy de </a:t>
            </a:r>
            <a:r>
              <a:rPr lang="en-GB" baseline="0" dirty="0" err="1" smtClean="0"/>
              <a:t>España</a:t>
            </a:r>
            <a:r>
              <a:rPr lang="en-GB" baseline="0" dirty="0" smtClean="0"/>
              <a:t> </a:t>
            </a:r>
            <a:r>
              <a:rPr lang="en-GB" baseline="0" dirty="0" err="1" smtClean="0"/>
              <a:t>pero</a:t>
            </a:r>
            <a:r>
              <a:rPr lang="en-GB" baseline="0" dirty="0" smtClean="0"/>
              <a:t> </a:t>
            </a:r>
            <a:r>
              <a:rPr lang="en-GB" baseline="0" dirty="0" err="1" smtClean="0"/>
              <a:t>mis</a:t>
            </a:r>
            <a:r>
              <a:rPr lang="en-GB" baseline="0" dirty="0" smtClean="0"/>
              <a:t> padres son </a:t>
            </a:r>
            <a:r>
              <a:rPr lang="en-GB" baseline="0" dirty="0" err="1" smtClean="0"/>
              <a:t>argentinos</a:t>
            </a:r>
            <a:r>
              <a:rPr lang="en-GB" baseline="0" dirty="0" smtClean="0"/>
              <a:t> </a:t>
            </a:r>
            <a:r>
              <a:rPr lang="en-GB" baseline="0" dirty="0" err="1" smtClean="0"/>
              <a:t>así</a:t>
            </a:r>
            <a:r>
              <a:rPr lang="en-GB" baseline="0" dirty="0" smtClean="0"/>
              <a:t> </a:t>
            </a:r>
            <a:r>
              <a:rPr lang="en-GB" baseline="0" dirty="0" err="1" smtClean="0"/>
              <a:t>que</a:t>
            </a:r>
            <a:r>
              <a:rPr lang="en-GB" baseline="0" dirty="0" smtClean="0"/>
              <a:t> soy </a:t>
            </a:r>
            <a:r>
              <a:rPr lang="en-GB" baseline="0" dirty="0" err="1" smtClean="0"/>
              <a:t>argentino</a:t>
            </a:r>
            <a:r>
              <a:rPr lang="en-GB" baseline="0" dirty="0" smtClean="0"/>
              <a:t>.  </a:t>
            </a:r>
            <a:r>
              <a:rPr lang="en-GB" baseline="0" dirty="0" err="1" smtClean="0"/>
              <a:t>Hablo</a:t>
            </a:r>
            <a:r>
              <a:rPr lang="en-GB" baseline="0" dirty="0" smtClean="0"/>
              <a:t> </a:t>
            </a:r>
            <a:r>
              <a:rPr lang="en-GB" baseline="0" dirty="0" err="1" smtClean="0"/>
              <a:t>español</a:t>
            </a:r>
            <a:r>
              <a:rPr lang="en-GB" baseline="0" dirty="0" smtClean="0"/>
              <a:t>, </a:t>
            </a:r>
            <a:r>
              <a:rPr lang="en-GB" baseline="0" dirty="0" err="1" smtClean="0"/>
              <a:t>claro</a:t>
            </a:r>
            <a:r>
              <a:rPr lang="en-GB" baseline="0" dirty="0" smtClean="0"/>
              <a:t>, </a:t>
            </a:r>
            <a:r>
              <a:rPr lang="en-GB" baseline="0" dirty="0" err="1" smtClean="0"/>
              <a:t>inglés</a:t>
            </a:r>
            <a:r>
              <a:rPr lang="en-GB" baseline="0" dirty="0" smtClean="0"/>
              <a:t> y un </a:t>
            </a:r>
            <a:r>
              <a:rPr lang="en-GB" baseline="0" dirty="0" err="1" smtClean="0"/>
              <a:t>poco</a:t>
            </a:r>
            <a:r>
              <a:rPr lang="en-GB" baseline="0" dirty="0" smtClean="0"/>
              <a:t> de </a:t>
            </a:r>
            <a:r>
              <a:rPr lang="en-GB" baseline="0" dirty="0" err="1" smtClean="0"/>
              <a:t>francés</a:t>
            </a:r>
            <a:r>
              <a:rPr lang="en-GB" baseline="0" dirty="0" smtClean="0"/>
              <a:t>.  Vivo </a:t>
            </a:r>
            <a:r>
              <a:rPr lang="en-GB" baseline="0" dirty="0" err="1" smtClean="0"/>
              <a:t>ahora</a:t>
            </a:r>
            <a:r>
              <a:rPr lang="en-GB" baseline="0" dirty="0" smtClean="0"/>
              <a:t> con mi </a:t>
            </a:r>
            <a:r>
              <a:rPr lang="en-GB" baseline="0" dirty="0" err="1" smtClean="0"/>
              <a:t>familia</a:t>
            </a:r>
            <a:r>
              <a:rPr lang="en-GB" baseline="0" dirty="0" smtClean="0"/>
              <a:t>; </a:t>
            </a:r>
            <a:r>
              <a:rPr lang="en-GB" baseline="0" dirty="0" err="1" smtClean="0"/>
              <a:t>vivimos</a:t>
            </a:r>
            <a:r>
              <a:rPr lang="en-GB" baseline="0" dirty="0" smtClean="0"/>
              <a:t> en Valencia en el </a:t>
            </a:r>
            <a:r>
              <a:rPr lang="en-GB" baseline="0" dirty="0" err="1" smtClean="0"/>
              <a:t>este</a:t>
            </a:r>
            <a:r>
              <a:rPr lang="en-GB" baseline="0" dirty="0" smtClean="0"/>
              <a:t> de </a:t>
            </a:r>
            <a:r>
              <a:rPr lang="en-GB" baseline="0" dirty="0" err="1" smtClean="0"/>
              <a:t>España</a:t>
            </a:r>
            <a:r>
              <a:rPr lang="en-GB" baseline="0" dirty="0" smtClean="0"/>
              <a:t>.  </a:t>
            </a:r>
            <a:r>
              <a:rPr lang="en-GB" baseline="0" dirty="0" err="1" smtClean="0"/>
              <a:t>Mi</a:t>
            </a:r>
            <a:r>
              <a:rPr lang="en-GB" baseline="0" dirty="0" smtClean="0"/>
              <a:t> </a:t>
            </a:r>
            <a:r>
              <a:rPr lang="en-GB" baseline="0" dirty="0" err="1" smtClean="0"/>
              <a:t>hermana</a:t>
            </a:r>
            <a:r>
              <a:rPr lang="en-GB" baseline="0" dirty="0" smtClean="0"/>
              <a:t> no vive en Valencia.  Ella y </a:t>
            </a:r>
            <a:r>
              <a:rPr lang="en-GB" baseline="0" dirty="0" err="1" smtClean="0"/>
              <a:t>su</a:t>
            </a:r>
            <a:r>
              <a:rPr lang="en-GB" baseline="0" dirty="0" smtClean="0"/>
              <a:t> </a:t>
            </a:r>
            <a:r>
              <a:rPr lang="en-GB" baseline="0" dirty="0" err="1" smtClean="0"/>
              <a:t>amiga</a:t>
            </a:r>
            <a:r>
              <a:rPr lang="en-GB" baseline="0" dirty="0" smtClean="0"/>
              <a:t> </a:t>
            </a:r>
            <a:r>
              <a:rPr lang="en-GB" baseline="0" dirty="0" err="1" smtClean="0"/>
              <a:t>tienen</a:t>
            </a:r>
            <a:r>
              <a:rPr lang="en-GB" baseline="0" dirty="0" smtClean="0"/>
              <a:t> un </a:t>
            </a:r>
            <a:r>
              <a:rPr lang="en-GB" baseline="0" dirty="0" err="1" smtClean="0"/>
              <a:t>apartamento</a:t>
            </a:r>
            <a:r>
              <a:rPr lang="en-GB" baseline="0" dirty="0" smtClean="0"/>
              <a:t> en Barcelona.</a:t>
            </a:r>
          </a:p>
          <a:p>
            <a:endParaRPr lang="en-GB" baseline="0" dirty="0" smtClean="0"/>
          </a:p>
          <a:p>
            <a:r>
              <a:rPr lang="en-GB" baseline="0" dirty="0" smtClean="0"/>
              <a:t>Students can be invited to compare their answers in their groups, or not, depending on time etc.</a:t>
            </a:r>
            <a:br>
              <a:rPr lang="en-GB" baseline="0" dirty="0" smtClean="0"/>
            </a:br>
            <a:endParaRPr lang="en-GB" baseline="0" dirty="0" smtClean="0"/>
          </a:p>
          <a:p>
            <a:r>
              <a:rPr lang="en-GB" baseline="0" dirty="0" smtClean="0"/>
              <a:t>There are 6 x differences.  First, students can be asked to underline where the text is different.  On subsequent </a:t>
            </a:r>
            <a:r>
              <a:rPr lang="en-GB" baseline="0" dirty="0" err="1" smtClean="0"/>
              <a:t>listenings</a:t>
            </a:r>
            <a:r>
              <a:rPr lang="en-GB" baseline="0" dirty="0" smtClean="0"/>
              <a:t>, they can try to identify what the exact differences are and write down the words they hear.  This is transcription!  It reinforces phonic knowledge that they may have from primary school.  If they find this hard, the teacher will know that they need some phonics reinforcement (may need to revise the key sounds with gestures from phonics words).  The task has built-in differentiation.</a:t>
            </a:r>
            <a:br>
              <a:rPr lang="en-GB" baseline="0" dirty="0" smtClean="0"/>
            </a:br>
            <a:r>
              <a:rPr lang="en-GB" baseline="0" dirty="0" smtClean="0"/>
              <a:t/>
            </a:r>
            <a:br>
              <a:rPr lang="en-GB" baseline="0" dirty="0" smtClean="0"/>
            </a:br>
            <a:r>
              <a:rPr lang="en-GB" baseline="0" dirty="0" smtClean="0"/>
              <a:t/>
            </a:r>
            <a:br>
              <a:rPr lang="en-GB" baseline="0" dirty="0" smtClean="0"/>
            </a:br>
            <a:r>
              <a:rPr lang="en-GB" baseline="0" dirty="0" smtClean="0"/>
              <a:t/>
            </a:r>
            <a:br>
              <a:rPr lang="en-GB" baseline="0" dirty="0" smtClean="0"/>
            </a:br>
            <a:r>
              <a:rPr lang="en-GB" baseline="0" dirty="0" smtClean="0"/>
              <a:t> </a:t>
            </a:r>
            <a:r>
              <a:rPr lang="en-GB" dirty="0" smtClean="0"/>
              <a:t/>
            </a:r>
            <a:br>
              <a:rPr lang="en-GB" dirty="0" smtClean="0"/>
            </a:br>
            <a:endParaRPr lang="en-GB" dirty="0"/>
          </a:p>
        </p:txBody>
      </p:sp>
      <p:sp>
        <p:nvSpPr>
          <p:cNvPr id="4" name="Slide Number Placeholder 3"/>
          <p:cNvSpPr>
            <a:spLocks noGrp="1"/>
          </p:cNvSpPr>
          <p:nvPr>
            <p:ph type="sldNum" sz="quarter" idx="10"/>
          </p:nvPr>
        </p:nvSpPr>
        <p:spPr/>
        <p:txBody>
          <a:bodyPr/>
          <a:lstStyle/>
          <a:p>
            <a:fld id="{12BD3B07-D622-4E0F-8984-6DB175B9E178}" type="slidenum">
              <a:rPr lang="en-GB" smtClean="0"/>
              <a:t>6</a:t>
            </a:fld>
            <a:endParaRPr lang="en-GB"/>
          </a:p>
        </p:txBody>
      </p:sp>
    </p:spTree>
    <p:extLst>
      <p:ext uri="{BB962C8B-B14F-4D97-AF65-F5344CB8AC3E}">
        <p14:creationId xmlns:p14="http://schemas.microsoft.com/office/powerpoint/2010/main" val="3555067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teacher can take whole class feedback here and display the words that are different.  The class can be asked whether the meaning is the same. </a:t>
            </a:r>
            <a:r>
              <a:rPr lang="en-GB" baseline="0" dirty="0" err="1" smtClean="0"/>
              <a:t>Significa</a:t>
            </a:r>
            <a:r>
              <a:rPr lang="en-GB" baseline="0" dirty="0" smtClean="0"/>
              <a:t> lo </a:t>
            </a:r>
            <a:r>
              <a:rPr lang="en-GB" baseline="0" dirty="0" err="1" smtClean="0"/>
              <a:t>mismo</a:t>
            </a:r>
            <a:r>
              <a:rPr lang="en-GB" baseline="0" dirty="0" smtClean="0"/>
              <a:t>?  </a:t>
            </a:r>
            <a:r>
              <a:rPr lang="en-GB" baseline="0" dirty="0" err="1" smtClean="0"/>
              <a:t>Algo</a:t>
            </a:r>
            <a:r>
              <a:rPr lang="en-GB" baseline="0" dirty="0" smtClean="0"/>
              <a:t> </a:t>
            </a:r>
            <a:r>
              <a:rPr lang="en-GB" baseline="0" dirty="0" err="1" smtClean="0"/>
              <a:t>diferente</a:t>
            </a:r>
            <a:r>
              <a:rPr lang="en-GB" baseline="0" dirty="0" smtClean="0"/>
              <a:t>?  The word ‘</a:t>
            </a:r>
            <a:r>
              <a:rPr lang="en-GB" baseline="0" dirty="0" err="1" smtClean="0"/>
              <a:t>sinónimo</a:t>
            </a:r>
            <a:r>
              <a:rPr lang="en-GB" baseline="0" dirty="0" smtClean="0"/>
              <a:t>’ is one they will be familiar with from KS2 literacy – this will make a useful link for them.  It lays a bit of a foundation marker for the next 5 x years of language work too, as we will want them to use a variety of different language in their work. </a:t>
            </a:r>
            <a:br>
              <a:rPr lang="en-GB" baseline="0" dirty="0" smtClean="0"/>
            </a:br>
            <a:r>
              <a:rPr lang="en-GB" baseline="0" dirty="0" smtClean="0"/>
              <a:t> </a:t>
            </a:r>
            <a:r>
              <a:rPr lang="en-GB" dirty="0" smtClean="0"/>
              <a:t/>
            </a:r>
            <a:br>
              <a:rPr lang="en-GB" dirty="0" smtClean="0"/>
            </a:br>
            <a:endParaRPr lang="en-GB" dirty="0"/>
          </a:p>
        </p:txBody>
      </p:sp>
      <p:sp>
        <p:nvSpPr>
          <p:cNvPr id="4" name="Slide Number Placeholder 3"/>
          <p:cNvSpPr>
            <a:spLocks noGrp="1"/>
          </p:cNvSpPr>
          <p:nvPr>
            <p:ph type="sldNum" sz="quarter" idx="10"/>
          </p:nvPr>
        </p:nvSpPr>
        <p:spPr/>
        <p:txBody>
          <a:bodyPr/>
          <a:lstStyle/>
          <a:p>
            <a:fld id="{12BD3B07-D622-4E0F-8984-6DB175B9E178}" type="slidenum">
              <a:rPr lang="en-GB" smtClean="0"/>
              <a:t>7</a:t>
            </a:fld>
            <a:endParaRPr lang="en-GB"/>
          </a:p>
        </p:txBody>
      </p:sp>
    </p:spTree>
    <p:extLst>
      <p:ext uri="{BB962C8B-B14F-4D97-AF65-F5344CB8AC3E}">
        <p14:creationId xmlns:p14="http://schemas.microsoft.com/office/powerpoint/2010/main" val="3555067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After this first use of the text, the learning</a:t>
            </a:r>
            <a:r>
              <a:rPr lang="en-GB" baseline="0" dirty="0" smtClean="0"/>
              <a:t> sequence should go on, but we haven’t time in our workshop to look at it thoroughly.  I’ve developed it elsewhere but thought it was useful to include a summary here.</a:t>
            </a:r>
            <a:endParaRPr lang="en-GB" dirty="0"/>
          </a:p>
        </p:txBody>
      </p:sp>
      <p:sp>
        <p:nvSpPr>
          <p:cNvPr id="4" name="Slide Number Placeholder 3"/>
          <p:cNvSpPr>
            <a:spLocks noGrp="1"/>
          </p:cNvSpPr>
          <p:nvPr>
            <p:ph type="sldNum" sz="quarter" idx="10"/>
          </p:nvPr>
        </p:nvSpPr>
        <p:spPr/>
        <p:txBody>
          <a:bodyPr/>
          <a:lstStyle/>
          <a:p>
            <a:fld id="{12BD3B07-D622-4E0F-8984-6DB175B9E178}" type="slidenum">
              <a:rPr lang="en-GB" smtClean="0"/>
              <a:t>8</a:t>
            </a:fld>
            <a:endParaRPr lang="en-GB"/>
          </a:p>
        </p:txBody>
      </p:sp>
    </p:spTree>
    <p:extLst>
      <p:ext uri="{BB962C8B-B14F-4D97-AF65-F5344CB8AC3E}">
        <p14:creationId xmlns:p14="http://schemas.microsoft.com/office/powerpoint/2010/main" val="3422576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my take on the positive benefits of translation – as long as the teaching purpose is clear and</a:t>
            </a:r>
            <a:r>
              <a:rPr lang="en-GB" baseline="0" dirty="0" smtClean="0"/>
              <a:t> the text chosen is suitable.  </a:t>
            </a:r>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t>10</a:t>
            </a:fld>
            <a:endParaRPr lang="en-GB"/>
          </a:p>
        </p:txBody>
      </p:sp>
    </p:spTree>
    <p:extLst>
      <p:ext uri="{BB962C8B-B14F-4D97-AF65-F5344CB8AC3E}">
        <p14:creationId xmlns:p14="http://schemas.microsoft.com/office/powerpoint/2010/main" val="3631951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http://www.riberabaja.es/dotAsset/16314.JPG</a:t>
            </a:r>
            <a:endParaRPr lang="en-GB" dirty="0"/>
          </a:p>
        </p:txBody>
      </p:sp>
      <p:sp>
        <p:nvSpPr>
          <p:cNvPr id="4" name="Slide Number Placeholder 3"/>
          <p:cNvSpPr>
            <a:spLocks noGrp="1"/>
          </p:cNvSpPr>
          <p:nvPr>
            <p:ph type="sldNum" sz="quarter" idx="10"/>
          </p:nvPr>
        </p:nvSpPr>
        <p:spPr/>
        <p:txBody>
          <a:bodyPr/>
          <a:lstStyle/>
          <a:p>
            <a:fld id="{12BD3B07-D622-4E0F-8984-6DB175B9E178}" type="slidenum">
              <a:rPr lang="en-GB" smtClean="0"/>
              <a:t>12</a:t>
            </a:fld>
            <a:endParaRPr lang="en-GB"/>
          </a:p>
        </p:txBody>
      </p:sp>
    </p:spTree>
    <p:extLst>
      <p:ext uri="{BB962C8B-B14F-4D97-AF65-F5344CB8AC3E}">
        <p14:creationId xmlns:p14="http://schemas.microsoft.com/office/powerpoint/2010/main" val="1003663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1C9524B-6586-46FD-8F7A-000E00BA23F3}" type="datetimeFigureOut">
              <a:rPr lang="en-GB" smtClean="0"/>
              <a:t>02/03/2014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F9E715-E81B-4723-951C-FFF3250CB182}" type="slidenum">
              <a:rPr lang="en-GB" smtClean="0"/>
              <a:t>‹#›</a:t>
            </a:fld>
            <a:endParaRPr lang="en-GB"/>
          </a:p>
        </p:txBody>
      </p:sp>
    </p:spTree>
    <p:extLst>
      <p:ext uri="{BB962C8B-B14F-4D97-AF65-F5344CB8AC3E}">
        <p14:creationId xmlns:p14="http://schemas.microsoft.com/office/powerpoint/2010/main" val="3616979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1C9524B-6586-46FD-8F7A-000E00BA23F3}" type="datetimeFigureOut">
              <a:rPr lang="en-GB" smtClean="0"/>
              <a:t>02/03/2014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F9E715-E81B-4723-951C-FFF3250CB182}" type="slidenum">
              <a:rPr lang="en-GB" smtClean="0"/>
              <a:t>‹#›</a:t>
            </a:fld>
            <a:endParaRPr lang="en-GB"/>
          </a:p>
        </p:txBody>
      </p:sp>
    </p:spTree>
    <p:extLst>
      <p:ext uri="{BB962C8B-B14F-4D97-AF65-F5344CB8AC3E}">
        <p14:creationId xmlns:p14="http://schemas.microsoft.com/office/powerpoint/2010/main" val="2506793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1C9524B-6586-46FD-8F7A-000E00BA23F3}" type="datetimeFigureOut">
              <a:rPr lang="en-GB" smtClean="0"/>
              <a:t>02/03/2014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F9E715-E81B-4723-951C-FFF3250CB182}" type="slidenum">
              <a:rPr lang="en-GB" smtClean="0"/>
              <a:t>‹#›</a:t>
            </a:fld>
            <a:endParaRPr lang="en-GB"/>
          </a:p>
        </p:txBody>
      </p:sp>
    </p:spTree>
    <p:extLst>
      <p:ext uri="{BB962C8B-B14F-4D97-AF65-F5344CB8AC3E}">
        <p14:creationId xmlns:p14="http://schemas.microsoft.com/office/powerpoint/2010/main" val="4101075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1C9524B-6586-46FD-8F7A-000E00BA23F3}" type="datetimeFigureOut">
              <a:rPr lang="en-GB" smtClean="0"/>
              <a:t>02/03/2014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F9E715-E81B-4723-951C-FFF3250CB182}" type="slidenum">
              <a:rPr lang="en-GB" smtClean="0"/>
              <a:t>‹#›</a:t>
            </a:fld>
            <a:endParaRPr lang="en-GB"/>
          </a:p>
        </p:txBody>
      </p:sp>
    </p:spTree>
    <p:extLst>
      <p:ext uri="{BB962C8B-B14F-4D97-AF65-F5344CB8AC3E}">
        <p14:creationId xmlns:p14="http://schemas.microsoft.com/office/powerpoint/2010/main" val="1373548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C9524B-6586-46FD-8F7A-000E00BA23F3}" type="datetimeFigureOut">
              <a:rPr lang="en-GB" smtClean="0"/>
              <a:t>02/03/2014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BF9E715-E81B-4723-951C-FFF3250CB182}" type="slidenum">
              <a:rPr lang="en-GB" smtClean="0"/>
              <a:t>‹#›</a:t>
            </a:fld>
            <a:endParaRPr lang="en-GB"/>
          </a:p>
        </p:txBody>
      </p:sp>
    </p:spTree>
    <p:extLst>
      <p:ext uri="{BB962C8B-B14F-4D97-AF65-F5344CB8AC3E}">
        <p14:creationId xmlns:p14="http://schemas.microsoft.com/office/powerpoint/2010/main" val="1747106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1C9524B-6586-46FD-8F7A-000E00BA23F3}" type="datetimeFigureOut">
              <a:rPr lang="en-GB" smtClean="0"/>
              <a:t>02/03/2014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BF9E715-E81B-4723-951C-FFF3250CB182}" type="slidenum">
              <a:rPr lang="en-GB" smtClean="0"/>
              <a:t>‹#›</a:t>
            </a:fld>
            <a:endParaRPr lang="en-GB"/>
          </a:p>
        </p:txBody>
      </p:sp>
    </p:spTree>
    <p:extLst>
      <p:ext uri="{BB962C8B-B14F-4D97-AF65-F5344CB8AC3E}">
        <p14:creationId xmlns:p14="http://schemas.microsoft.com/office/powerpoint/2010/main" val="3134736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1C9524B-6586-46FD-8F7A-000E00BA23F3}" type="datetimeFigureOut">
              <a:rPr lang="en-GB" smtClean="0"/>
              <a:t>02/03/2014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BF9E715-E81B-4723-951C-FFF3250CB182}" type="slidenum">
              <a:rPr lang="en-GB" smtClean="0"/>
              <a:t>‹#›</a:t>
            </a:fld>
            <a:endParaRPr lang="en-GB"/>
          </a:p>
        </p:txBody>
      </p:sp>
    </p:spTree>
    <p:extLst>
      <p:ext uri="{BB962C8B-B14F-4D97-AF65-F5344CB8AC3E}">
        <p14:creationId xmlns:p14="http://schemas.microsoft.com/office/powerpoint/2010/main" val="2276629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1C9524B-6586-46FD-8F7A-000E00BA23F3}" type="datetimeFigureOut">
              <a:rPr lang="en-GB" smtClean="0"/>
              <a:t>02/03/2014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BF9E715-E81B-4723-951C-FFF3250CB182}" type="slidenum">
              <a:rPr lang="en-GB" smtClean="0"/>
              <a:t>‹#›</a:t>
            </a:fld>
            <a:endParaRPr lang="en-GB"/>
          </a:p>
        </p:txBody>
      </p:sp>
    </p:spTree>
    <p:extLst>
      <p:ext uri="{BB962C8B-B14F-4D97-AF65-F5344CB8AC3E}">
        <p14:creationId xmlns:p14="http://schemas.microsoft.com/office/powerpoint/2010/main" val="2793404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C9524B-6586-46FD-8F7A-000E00BA23F3}" type="datetimeFigureOut">
              <a:rPr lang="en-GB" smtClean="0"/>
              <a:t>02/03/2014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BF9E715-E81B-4723-951C-FFF3250CB182}" type="slidenum">
              <a:rPr lang="en-GB" smtClean="0"/>
              <a:t>‹#›</a:t>
            </a:fld>
            <a:endParaRPr lang="en-GB"/>
          </a:p>
        </p:txBody>
      </p:sp>
    </p:spTree>
    <p:extLst>
      <p:ext uri="{BB962C8B-B14F-4D97-AF65-F5344CB8AC3E}">
        <p14:creationId xmlns:p14="http://schemas.microsoft.com/office/powerpoint/2010/main" val="2667515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C9524B-6586-46FD-8F7A-000E00BA23F3}" type="datetimeFigureOut">
              <a:rPr lang="en-GB" smtClean="0"/>
              <a:t>02/03/2014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BF9E715-E81B-4723-951C-FFF3250CB182}" type="slidenum">
              <a:rPr lang="en-GB" smtClean="0"/>
              <a:t>‹#›</a:t>
            </a:fld>
            <a:endParaRPr lang="en-GB"/>
          </a:p>
        </p:txBody>
      </p:sp>
    </p:spTree>
    <p:extLst>
      <p:ext uri="{BB962C8B-B14F-4D97-AF65-F5344CB8AC3E}">
        <p14:creationId xmlns:p14="http://schemas.microsoft.com/office/powerpoint/2010/main" val="1561503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C9524B-6586-46FD-8F7A-000E00BA23F3}" type="datetimeFigureOut">
              <a:rPr lang="en-GB" smtClean="0"/>
              <a:t>02/03/2014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BF9E715-E81B-4723-951C-FFF3250CB182}" type="slidenum">
              <a:rPr lang="en-GB" smtClean="0"/>
              <a:t>‹#›</a:t>
            </a:fld>
            <a:endParaRPr lang="en-GB"/>
          </a:p>
        </p:txBody>
      </p:sp>
    </p:spTree>
    <p:extLst>
      <p:ext uri="{BB962C8B-B14F-4D97-AF65-F5344CB8AC3E}">
        <p14:creationId xmlns:p14="http://schemas.microsoft.com/office/powerpoint/2010/main" val="3077723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C9524B-6586-46FD-8F7A-000E00BA23F3}" type="datetimeFigureOut">
              <a:rPr lang="en-GB" smtClean="0"/>
              <a:t>02/03/2014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F9E715-E81B-4723-951C-FFF3250CB182}" type="slidenum">
              <a:rPr lang="en-GB" smtClean="0"/>
              <a:t>‹#›</a:t>
            </a:fld>
            <a:endParaRPr lang="en-GB"/>
          </a:p>
        </p:txBody>
      </p:sp>
    </p:spTree>
    <p:extLst>
      <p:ext uri="{BB962C8B-B14F-4D97-AF65-F5344CB8AC3E}">
        <p14:creationId xmlns:p14="http://schemas.microsoft.com/office/powerpoint/2010/main" val="19691311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es.maryglasgowplus.com/students/features/27849"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hyperlink" Target="Jesse%20%20%20Joy%20-%20Ser%20o%20Estar%20(sesiones)%20-%20YouTube.wmv" TargetMode="External"/><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5.png"/><Relationship Id="rId4"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hyperlink" Target="http://www.tagxedo.com/"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www.youtube.com/watch?v=iqCvE258vY0"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quizlet.com/30143628/vacaciones-infinitivos-flash-cards/" TargetMode="Externa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46.png"/><Relationship Id="rId4" Type="http://schemas.openxmlformats.org/officeDocument/2006/relationships/notesSlide" Target="../notesSlides/notesSlide25.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51520" y="188640"/>
            <a:ext cx="8640960" cy="6480720"/>
          </a:xfrm>
          <a:prstGeom prst="roundRect">
            <a:avLst/>
          </a:prstGeom>
          <a:solidFill>
            <a:schemeClr val="accent6">
              <a:lumMod val="75000"/>
            </a:schemeClr>
          </a:solidFill>
          <a:ln w="57150">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p:txBody>
          <a:bodyPr>
            <a:noAutofit/>
          </a:bodyPr>
          <a:lstStyle/>
          <a:p>
            <a:r>
              <a:rPr lang="en-GB" sz="7200" b="1" dirty="0" smtClean="0">
                <a:solidFill>
                  <a:schemeClr val="bg1"/>
                </a:solidFill>
              </a:rPr>
              <a:t>New Curriculum Workshop</a:t>
            </a:r>
            <a:br>
              <a:rPr lang="en-GB" sz="7200" b="1" dirty="0" smtClean="0">
                <a:solidFill>
                  <a:schemeClr val="bg1"/>
                </a:solidFill>
              </a:rPr>
            </a:br>
            <a:r>
              <a:rPr lang="en-GB" sz="7200" b="1" dirty="0" smtClean="0">
                <a:solidFill>
                  <a:schemeClr val="bg1"/>
                </a:solidFill>
              </a:rPr>
              <a:t>Spanish</a:t>
            </a:r>
            <a:endParaRPr lang="en-GB" sz="7200" dirty="0">
              <a:solidFill>
                <a:schemeClr val="bg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8184" y="3501008"/>
            <a:ext cx="2512269" cy="1833955"/>
          </a:xfrm>
          <a:prstGeom prst="rect">
            <a:avLst/>
          </a:prstGeom>
        </p:spPr>
      </p:pic>
      <p:sp>
        <p:nvSpPr>
          <p:cNvPr id="6" name="TextBox 5"/>
          <p:cNvSpPr txBox="1"/>
          <p:nvPr/>
        </p:nvSpPr>
        <p:spPr>
          <a:xfrm>
            <a:off x="5868144" y="6156012"/>
            <a:ext cx="2376264" cy="369332"/>
          </a:xfrm>
          <a:prstGeom prst="rect">
            <a:avLst/>
          </a:prstGeom>
          <a:noFill/>
        </p:spPr>
        <p:txBody>
          <a:bodyPr wrap="square" rtlCol="0">
            <a:spAutoFit/>
          </a:bodyPr>
          <a:lstStyle/>
          <a:p>
            <a:pPr algn="r"/>
            <a:r>
              <a:rPr lang="en-GB" b="1" dirty="0" smtClean="0"/>
              <a:t>Rachel Hawkes</a:t>
            </a:r>
            <a:endParaRPr lang="en-GB" b="1" dirty="0"/>
          </a:p>
        </p:txBody>
      </p:sp>
    </p:spTree>
    <p:extLst>
      <p:ext uri="{BB962C8B-B14F-4D97-AF65-F5344CB8AC3E}">
        <p14:creationId xmlns:p14="http://schemas.microsoft.com/office/powerpoint/2010/main" val="1526144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smtClean="0"/>
              <a:t>Translation into English can be…</a:t>
            </a:r>
            <a:endParaRPr lang="fr-FR" b="1" dirty="0"/>
          </a:p>
        </p:txBody>
      </p:sp>
      <p:sp>
        <p:nvSpPr>
          <p:cNvPr id="3" name="Content Placeholder 2"/>
          <p:cNvSpPr>
            <a:spLocks noGrp="1"/>
          </p:cNvSpPr>
          <p:nvPr>
            <p:ph idx="1"/>
          </p:nvPr>
        </p:nvSpPr>
        <p:spPr>
          <a:xfrm>
            <a:off x="457200" y="1268760"/>
            <a:ext cx="8229600" cy="4857403"/>
          </a:xfrm>
        </p:spPr>
        <p:txBody>
          <a:bodyPr>
            <a:noAutofit/>
          </a:bodyPr>
          <a:lstStyle/>
          <a:p>
            <a:r>
              <a:rPr lang="en-GB" sz="3600" dirty="0" smtClean="0"/>
              <a:t>a spontaneous reaction to FL text with the question ‘What does this mean?’</a:t>
            </a:r>
          </a:p>
          <a:p>
            <a:r>
              <a:rPr lang="en-GB" sz="3600" dirty="0" smtClean="0"/>
              <a:t>the exploration of the links between language use and grammar</a:t>
            </a:r>
          </a:p>
          <a:p>
            <a:r>
              <a:rPr lang="en-GB" sz="3600" dirty="0" smtClean="0"/>
              <a:t>mental agility, memory, linguistic precision</a:t>
            </a:r>
          </a:p>
          <a:p>
            <a:r>
              <a:rPr lang="en-GB" sz="3600" dirty="0"/>
              <a:t>the closest reading of a </a:t>
            </a:r>
            <a:r>
              <a:rPr lang="en-GB" sz="3600" dirty="0" smtClean="0"/>
              <a:t>text</a:t>
            </a:r>
          </a:p>
          <a:p>
            <a:r>
              <a:rPr lang="en-GB" sz="3600" dirty="0" smtClean="0"/>
              <a:t>a door to intercultural appreciation</a:t>
            </a:r>
            <a:endParaRPr lang="fr-FR" sz="3600" dirty="0"/>
          </a:p>
        </p:txBody>
      </p:sp>
    </p:spTree>
    <p:extLst>
      <p:ext uri="{BB962C8B-B14F-4D97-AF65-F5344CB8AC3E}">
        <p14:creationId xmlns:p14="http://schemas.microsoft.com/office/powerpoint/2010/main" val="14640737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96044"/>
            <a:ext cx="9672059" cy="7254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827584" y="3933056"/>
            <a:ext cx="7488832" cy="19082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buFont typeface="Courier New" pitchFamily="49" charset="0"/>
              <a:buChar char="o"/>
            </a:pPr>
            <a:r>
              <a:rPr lang="en-GB" sz="2800" dirty="0" err="1" smtClean="0">
                <a:solidFill>
                  <a:schemeClr val="bg1"/>
                </a:solidFill>
              </a:rPr>
              <a:t>Prohibido</a:t>
            </a:r>
            <a:r>
              <a:rPr lang="en-GB" sz="2800" dirty="0" smtClean="0">
                <a:solidFill>
                  <a:schemeClr val="bg1"/>
                </a:solidFill>
              </a:rPr>
              <a:t> </a:t>
            </a:r>
            <a:r>
              <a:rPr lang="en-GB" sz="2800" dirty="0" err="1" smtClean="0">
                <a:solidFill>
                  <a:schemeClr val="bg1"/>
                </a:solidFill>
              </a:rPr>
              <a:t>transitar</a:t>
            </a:r>
            <a:r>
              <a:rPr lang="en-GB" sz="2800" dirty="0" smtClean="0">
                <a:solidFill>
                  <a:schemeClr val="bg1"/>
                </a:solidFill>
              </a:rPr>
              <a:t> con </a:t>
            </a:r>
            <a:r>
              <a:rPr lang="en-GB" sz="2800" dirty="0" err="1" smtClean="0">
                <a:solidFill>
                  <a:schemeClr val="bg1"/>
                </a:solidFill>
              </a:rPr>
              <a:t>vehículos</a:t>
            </a:r>
            <a:endParaRPr lang="en-GB" sz="2800" dirty="0">
              <a:solidFill>
                <a:schemeClr val="bg1"/>
              </a:solidFill>
            </a:endParaRPr>
          </a:p>
          <a:p>
            <a:pPr marL="457200" indent="-457200">
              <a:buFont typeface="Courier New" pitchFamily="49" charset="0"/>
              <a:buChar char="o"/>
            </a:pPr>
            <a:r>
              <a:rPr lang="en-GB" sz="2800" dirty="0" err="1" smtClean="0">
                <a:solidFill>
                  <a:schemeClr val="bg1"/>
                </a:solidFill>
              </a:rPr>
              <a:t>Prohibido</a:t>
            </a:r>
            <a:r>
              <a:rPr lang="en-GB" sz="2800" dirty="0" smtClean="0">
                <a:solidFill>
                  <a:schemeClr val="bg1"/>
                </a:solidFill>
              </a:rPr>
              <a:t> </a:t>
            </a:r>
            <a:r>
              <a:rPr lang="en-GB" sz="2800" dirty="0" err="1" smtClean="0">
                <a:solidFill>
                  <a:schemeClr val="bg1"/>
                </a:solidFill>
              </a:rPr>
              <a:t>hacer</a:t>
            </a:r>
            <a:r>
              <a:rPr lang="en-GB" sz="2800" dirty="0" smtClean="0">
                <a:solidFill>
                  <a:schemeClr val="bg1"/>
                </a:solidFill>
              </a:rPr>
              <a:t> </a:t>
            </a:r>
            <a:r>
              <a:rPr lang="en-GB" sz="2800" dirty="0" err="1" smtClean="0">
                <a:solidFill>
                  <a:schemeClr val="bg1"/>
                </a:solidFill>
              </a:rPr>
              <a:t>fuego</a:t>
            </a:r>
            <a:endParaRPr lang="en-GB" sz="2800" dirty="0" smtClean="0">
              <a:solidFill>
                <a:schemeClr val="bg1"/>
              </a:solidFill>
            </a:endParaRPr>
          </a:p>
          <a:p>
            <a:pPr marL="457200" indent="-457200">
              <a:buFont typeface="Courier New" pitchFamily="49" charset="0"/>
              <a:buChar char="o"/>
            </a:pPr>
            <a:r>
              <a:rPr lang="en-GB" sz="2800" dirty="0" err="1" smtClean="0">
                <a:solidFill>
                  <a:schemeClr val="bg1"/>
                </a:solidFill>
              </a:rPr>
              <a:t>Prohibido</a:t>
            </a:r>
            <a:r>
              <a:rPr lang="en-GB" sz="2800" dirty="0" smtClean="0">
                <a:solidFill>
                  <a:schemeClr val="bg1"/>
                </a:solidFill>
              </a:rPr>
              <a:t> </a:t>
            </a:r>
            <a:r>
              <a:rPr lang="en-GB" sz="2800" dirty="0" err="1" smtClean="0">
                <a:solidFill>
                  <a:schemeClr val="bg1"/>
                </a:solidFill>
              </a:rPr>
              <a:t>bajar</a:t>
            </a:r>
            <a:r>
              <a:rPr lang="en-GB" sz="2800" dirty="0" smtClean="0">
                <a:solidFill>
                  <a:schemeClr val="bg1"/>
                </a:solidFill>
              </a:rPr>
              <a:t> con </a:t>
            </a:r>
            <a:r>
              <a:rPr lang="en-GB" sz="2800" dirty="0" err="1" smtClean="0">
                <a:solidFill>
                  <a:schemeClr val="bg1"/>
                </a:solidFill>
              </a:rPr>
              <a:t>animales</a:t>
            </a:r>
            <a:endParaRPr lang="fr-FR" sz="2800" dirty="0">
              <a:solidFill>
                <a:schemeClr val="bg1"/>
              </a:solidFill>
            </a:endParaRPr>
          </a:p>
        </p:txBody>
      </p:sp>
      <p:sp>
        <p:nvSpPr>
          <p:cNvPr id="4" name="TextBox 3"/>
          <p:cNvSpPr txBox="1"/>
          <p:nvPr/>
        </p:nvSpPr>
        <p:spPr>
          <a:xfrm>
            <a:off x="179512" y="6084585"/>
            <a:ext cx="8820472" cy="584775"/>
          </a:xfrm>
          <a:prstGeom prst="rect">
            <a:avLst/>
          </a:prstGeom>
          <a:noFill/>
        </p:spPr>
        <p:txBody>
          <a:bodyPr wrap="square" rtlCol="0">
            <a:spAutoFit/>
          </a:bodyPr>
          <a:lstStyle/>
          <a:p>
            <a:r>
              <a:rPr lang="en-GB" sz="3200" b="1" dirty="0" smtClean="0"/>
              <a:t>Where might you see this sign?  </a:t>
            </a:r>
            <a:endParaRPr lang="fr-FR" sz="3200" b="1" dirty="0"/>
          </a:p>
        </p:txBody>
      </p:sp>
    </p:spTree>
    <p:extLst>
      <p:ext uri="{BB962C8B-B14F-4D97-AF65-F5344CB8AC3E}">
        <p14:creationId xmlns:p14="http://schemas.microsoft.com/office/powerpoint/2010/main" val="11846928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9512" y="0"/>
            <a:ext cx="7322046" cy="5284741"/>
          </a:xfrm>
          <a:prstGeom prst="rect">
            <a:avLst/>
          </a:prstGeom>
        </p:spPr>
      </p:pic>
      <p:pic>
        <p:nvPicPr>
          <p:cNvPr id="4" name="Picture 3"/>
          <p:cNvPicPr>
            <a:picLocks noChangeAspect="1"/>
          </p:cNvPicPr>
          <p:nvPr/>
        </p:nvPicPr>
        <p:blipFill>
          <a:blip r:embed="rId4"/>
          <a:stretch>
            <a:fillRect/>
          </a:stretch>
        </p:blipFill>
        <p:spPr>
          <a:xfrm>
            <a:off x="6588224" y="188640"/>
            <a:ext cx="2190750" cy="1828800"/>
          </a:xfrm>
          <a:prstGeom prst="rect">
            <a:avLst/>
          </a:prstGeom>
        </p:spPr>
      </p:pic>
      <p:sp>
        <p:nvSpPr>
          <p:cNvPr id="5" name="TextBox 4"/>
          <p:cNvSpPr txBox="1"/>
          <p:nvPr/>
        </p:nvSpPr>
        <p:spPr>
          <a:xfrm>
            <a:off x="205445" y="5157192"/>
            <a:ext cx="8712968" cy="1631216"/>
          </a:xfrm>
          <a:prstGeom prst="rect">
            <a:avLst/>
          </a:prstGeom>
          <a:noFill/>
        </p:spPr>
        <p:txBody>
          <a:bodyPr wrap="square" rtlCol="0">
            <a:spAutoFit/>
          </a:bodyPr>
          <a:lstStyle/>
          <a:p>
            <a:r>
              <a:rPr lang="en-GB" sz="2000" dirty="0" smtClean="0"/>
              <a:t>1  Why is the last line a question?</a:t>
            </a:r>
            <a:br>
              <a:rPr lang="en-GB" sz="2000" dirty="0" smtClean="0"/>
            </a:br>
            <a:r>
              <a:rPr lang="en-GB" sz="2000" dirty="0" smtClean="0"/>
              <a:t>2  Can you add 3 more lines to the text?</a:t>
            </a:r>
            <a:br>
              <a:rPr lang="en-GB" sz="2000" dirty="0" smtClean="0"/>
            </a:br>
            <a:r>
              <a:rPr lang="en-GB" sz="2000" dirty="0" smtClean="0"/>
              <a:t>3 Add a different noun to the end of each line. </a:t>
            </a:r>
            <a:r>
              <a:rPr lang="en-GB" sz="2000" dirty="0" smtClean="0">
                <a:sym typeface="Wingdings" panose="05000000000000000000" pitchFamily="2" charset="2"/>
              </a:rPr>
              <a:t> </a:t>
            </a:r>
            <a:r>
              <a:rPr lang="en-GB" sz="2000" dirty="0" err="1" smtClean="0">
                <a:sym typeface="Wingdings" panose="05000000000000000000" pitchFamily="2" charset="2"/>
              </a:rPr>
              <a:t>Yo</a:t>
            </a:r>
            <a:r>
              <a:rPr lang="en-GB" sz="2000" dirty="0" smtClean="0">
                <a:sym typeface="Wingdings" panose="05000000000000000000" pitchFamily="2" charset="2"/>
              </a:rPr>
              <a:t> </a:t>
            </a:r>
            <a:r>
              <a:rPr lang="en-GB" sz="2000" dirty="0" err="1" smtClean="0">
                <a:sym typeface="Wingdings" panose="05000000000000000000" pitchFamily="2" charset="2"/>
              </a:rPr>
              <a:t>reciclo</a:t>
            </a:r>
            <a:r>
              <a:rPr lang="en-GB" sz="2000" dirty="0" smtClean="0">
                <a:sym typeface="Wingdings" panose="05000000000000000000" pitchFamily="2" charset="2"/>
              </a:rPr>
              <a:t> </a:t>
            </a:r>
            <a:r>
              <a:rPr lang="en-GB" sz="2000" dirty="0" err="1" smtClean="0">
                <a:sym typeface="Wingdings" panose="05000000000000000000" pitchFamily="2" charset="2"/>
              </a:rPr>
              <a:t>papel</a:t>
            </a:r>
            <a:r>
              <a:rPr lang="en-GB" sz="2000" dirty="0" smtClean="0">
                <a:sym typeface="Wingdings" panose="05000000000000000000" pitchFamily="2" charset="2"/>
              </a:rPr>
              <a:t>.</a:t>
            </a:r>
            <a:br>
              <a:rPr lang="en-GB" sz="2000" dirty="0" smtClean="0">
                <a:sym typeface="Wingdings" panose="05000000000000000000" pitchFamily="2" charset="2"/>
              </a:rPr>
            </a:br>
            <a:r>
              <a:rPr lang="en-GB" sz="2000" dirty="0" smtClean="0">
                <a:sym typeface="Wingdings" panose="05000000000000000000" pitchFamily="2" charset="2"/>
              </a:rPr>
              <a:t>4 How would the advert text be if you used the verb ‘</a:t>
            </a:r>
            <a:r>
              <a:rPr lang="en-GB" sz="2000" dirty="0" err="1" smtClean="0">
                <a:sym typeface="Wingdings" panose="05000000000000000000" pitchFamily="2" charset="2"/>
              </a:rPr>
              <a:t>reusar</a:t>
            </a:r>
            <a:r>
              <a:rPr lang="en-GB" sz="2000" dirty="0" smtClean="0">
                <a:sym typeface="Wingdings" panose="05000000000000000000" pitchFamily="2" charset="2"/>
              </a:rPr>
              <a:t>’ or ‘</a:t>
            </a:r>
            <a:r>
              <a:rPr lang="en-GB" sz="2000" dirty="0" err="1" smtClean="0">
                <a:sym typeface="Wingdings" panose="05000000000000000000" pitchFamily="2" charset="2"/>
              </a:rPr>
              <a:t>reducir</a:t>
            </a:r>
            <a:r>
              <a:rPr lang="en-GB" sz="2000" dirty="0" smtClean="0">
                <a:sym typeface="Wingdings" panose="05000000000000000000" pitchFamily="2" charset="2"/>
              </a:rPr>
              <a:t>’?</a:t>
            </a:r>
            <a:br>
              <a:rPr lang="en-GB" sz="2000" dirty="0" smtClean="0">
                <a:sym typeface="Wingdings" panose="05000000000000000000" pitchFamily="2" charset="2"/>
              </a:rPr>
            </a:br>
            <a:r>
              <a:rPr lang="en-GB" sz="2000" dirty="0" smtClean="0">
                <a:sym typeface="Wingdings" panose="05000000000000000000" pitchFamily="2" charset="2"/>
              </a:rPr>
              <a:t>5 What does the final line tell you about how you form ‘Do you’ questions?</a:t>
            </a:r>
            <a:endParaRPr lang="en-GB" sz="2000" dirty="0"/>
          </a:p>
        </p:txBody>
      </p:sp>
    </p:spTree>
    <p:extLst>
      <p:ext uri="{BB962C8B-B14F-4D97-AF65-F5344CB8AC3E}">
        <p14:creationId xmlns:p14="http://schemas.microsoft.com/office/powerpoint/2010/main" val="408504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6167045"/>
            <a:ext cx="8892480" cy="646331"/>
          </a:xfrm>
          <a:prstGeom prst="rect">
            <a:avLst/>
          </a:prstGeom>
        </p:spPr>
        <p:txBody>
          <a:bodyPr wrap="square">
            <a:spAutoFit/>
          </a:bodyPr>
          <a:lstStyle/>
          <a:p>
            <a:pPr defTabSz="914306"/>
            <a:r>
              <a:rPr lang="en-GB" b="1" dirty="0" smtClean="0">
                <a:solidFill>
                  <a:prstClr val="black"/>
                </a:solidFill>
              </a:rPr>
              <a:t>Heather Randall</a:t>
            </a:r>
            <a:br>
              <a:rPr lang="en-GB" b="1" dirty="0" smtClean="0">
                <a:solidFill>
                  <a:prstClr val="black"/>
                </a:solidFill>
              </a:rPr>
            </a:br>
            <a:r>
              <a:rPr lang="en-GB" b="1" dirty="0" smtClean="0">
                <a:solidFill>
                  <a:prstClr val="black"/>
                </a:solidFill>
              </a:rPr>
              <a:t>Patterns </a:t>
            </a:r>
            <a:r>
              <a:rPr lang="en-GB" b="1" dirty="0">
                <a:solidFill>
                  <a:prstClr val="black"/>
                </a:solidFill>
              </a:rPr>
              <a:t>and Procedures: Focus on Phonics and Grammar (Classic Pathfinder) </a:t>
            </a:r>
            <a:r>
              <a:rPr lang="en-GB" b="1" dirty="0" smtClean="0">
                <a:solidFill>
                  <a:prstClr val="black"/>
                </a:solidFill>
              </a:rPr>
              <a:t>2005</a:t>
            </a:r>
            <a:endParaRPr lang="en-GB" b="1" dirty="0">
              <a:solidFill>
                <a:prstClr val="black"/>
              </a:solidFill>
            </a:endParaRPr>
          </a:p>
        </p:txBody>
      </p:sp>
      <p:sp>
        <p:nvSpPr>
          <p:cNvPr id="5" name="Rectangle 4"/>
          <p:cNvSpPr/>
          <p:nvPr/>
        </p:nvSpPr>
        <p:spPr>
          <a:xfrm>
            <a:off x="4427984" y="692696"/>
            <a:ext cx="4572000" cy="1938992"/>
          </a:xfrm>
          <a:prstGeom prst="rect">
            <a:avLst/>
          </a:prstGeom>
        </p:spPr>
        <p:txBody>
          <a:bodyPr>
            <a:spAutoFit/>
          </a:bodyPr>
          <a:lstStyle/>
          <a:p>
            <a:pPr marL="285750" indent="-285750" defTabSz="914306">
              <a:buFont typeface="Wingdings" panose="05000000000000000000" pitchFamily="2" charset="2"/>
              <a:buChar char="§"/>
            </a:pPr>
            <a:r>
              <a:rPr lang="en-GB" sz="2400" dirty="0">
                <a:solidFill>
                  <a:prstClr val="black"/>
                </a:solidFill>
              </a:rPr>
              <a:t>The target </a:t>
            </a:r>
            <a:r>
              <a:rPr lang="en-GB" sz="2400" dirty="0" smtClean="0">
                <a:solidFill>
                  <a:prstClr val="black"/>
                </a:solidFill>
              </a:rPr>
              <a:t>language</a:t>
            </a:r>
            <a:endParaRPr lang="en-GB" sz="2400" dirty="0">
              <a:solidFill>
                <a:prstClr val="black"/>
              </a:solidFill>
            </a:endParaRPr>
          </a:p>
          <a:p>
            <a:pPr marL="285750" indent="-285750" defTabSz="914306">
              <a:buFont typeface="Wingdings" panose="05000000000000000000" pitchFamily="2" charset="2"/>
              <a:buChar char="§"/>
            </a:pPr>
            <a:r>
              <a:rPr lang="en-GB" sz="2400" dirty="0">
                <a:solidFill>
                  <a:prstClr val="black"/>
                </a:solidFill>
              </a:rPr>
              <a:t>A literal </a:t>
            </a:r>
            <a:r>
              <a:rPr lang="en-GB" sz="2400" dirty="0" smtClean="0">
                <a:solidFill>
                  <a:prstClr val="black"/>
                </a:solidFill>
              </a:rPr>
              <a:t>translation</a:t>
            </a:r>
            <a:endParaRPr lang="en-GB" sz="2400" dirty="0">
              <a:solidFill>
                <a:prstClr val="black"/>
              </a:solidFill>
            </a:endParaRPr>
          </a:p>
          <a:p>
            <a:pPr marL="285750" indent="-285750" defTabSz="914306">
              <a:buFont typeface="Wingdings" panose="05000000000000000000" pitchFamily="2" charset="2"/>
              <a:buChar char="§"/>
            </a:pPr>
            <a:r>
              <a:rPr lang="en-GB" sz="2400" dirty="0">
                <a:solidFill>
                  <a:prstClr val="black"/>
                </a:solidFill>
              </a:rPr>
              <a:t>How it is said in English and any other mother tongue present in the </a:t>
            </a:r>
            <a:r>
              <a:rPr lang="en-GB" sz="2400" dirty="0" smtClean="0">
                <a:solidFill>
                  <a:prstClr val="black"/>
                </a:solidFill>
              </a:rPr>
              <a:t>classroom</a:t>
            </a:r>
            <a:endParaRPr lang="en-GB" sz="2400" dirty="0">
              <a:solidFill>
                <a:prstClr val="black"/>
              </a:solidFill>
            </a:endParaRPr>
          </a:p>
        </p:txBody>
      </p:sp>
      <p:sp>
        <p:nvSpPr>
          <p:cNvPr id="6" name="Rectangle 5"/>
          <p:cNvSpPr/>
          <p:nvPr/>
        </p:nvSpPr>
        <p:spPr>
          <a:xfrm>
            <a:off x="4403723" y="188640"/>
            <a:ext cx="4572000" cy="523220"/>
          </a:xfrm>
          <a:prstGeom prst="rect">
            <a:avLst/>
          </a:prstGeom>
        </p:spPr>
        <p:txBody>
          <a:bodyPr>
            <a:spAutoFit/>
          </a:bodyPr>
          <a:lstStyle/>
          <a:p>
            <a:pPr defTabSz="914306"/>
            <a:r>
              <a:rPr lang="en-GB" sz="2800" b="1" dirty="0">
                <a:solidFill>
                  <a:prstClr val="black"/>
                </a:solidFill>
              </a:rPr>
              <a:t>Triple translation </a:t>
            </a:r>
            <a:r>
              <a:rPr lang="en-GB" sz="2800" b="1" dirty="0" smtClean="0">
                <a:solidFill>
                  <a:prstClr val="black"/>
                </a:solidFill>
              </a:rPr>
              <a:t>technique</a:t>
            </a:r>
            <a:endParaRPr lang="en-GB" sz="2800" b="1" dirty="0">
              <a:solidFill>
                <a:prstClr val="black"/>
              </a:solidFill>
            </a:endParaRPr>
          </a:p>
        </p:txBody>
      </p:sp>
      <p:sp>
        <p:nvSpPr>
          <p:cNvPr id="8" name="Flowchart: Document 7"/>
          <p:cNvSpPr/>
          <p:nvPr/>
        </p:nvSpPr>
        <p:spPr>
          <a:xfrm>
            <a:off x="323528" y="184448"/>
            <a:ext cx="3816424" cy="2952328"/>
          </a:xfrm>
          <a:prstGeom prst="flowChartDocument">
            <a:avLst/>
          </a:prstGeom>
          <a:solidFill>
            <a:srgbClr val="00B0F0"/>
          </a:solidFill>
          <a:ln>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06"/>
            <a:r>
              <a:rPr lang="fr-FR" sz="2800" dirty="0">
                <a:solidFill>
                  <a:prstClr val="black"/>
                </a:solidFill>
                <a:latin typeface="AR CENA" panose="02000000000000000000" pitchFamily="2" charset="0"/>
              </a:rPr>
              <a:t>Bonjour </a:t>
            </a:r>
            <a:r>
              <a:rPr lang="fr-FR" sz="2800" dirty="0" err="1">
                <a:solidFill>
                  <a:prstClr val="black"/>
                </a:solidFill>
                <a:latin typeface="AR CENA" panose="02000000000000000000" pitchFamily="2" charset="0"/>
              </a:rPr>
              <a:t>Je'm</a:t>
            </a:r>
            <a:r>
              <a:rPr lang="fr-FR" sz="2800" dirty="0">
                <a:solidFill>
                  <a:prstClr val="black"/>
                </a:solidFill>
                <a:latin typeface="AR CENA" panose="02000000000000000000" pitchFamily="2" charset="0"/>
              </a:rPr>
              <a:t> appelle John</a:t>
            </a:r>
          </a:p>
          <a:p>
            <a:pPr defTabSz="914306"/>
            <a:r>
              <a:rPr lang="fr-FR" sz="2800" dirty="0">
                <a:solidFill>
                  <a:prstClr val="black"/>
                </a:solidFill>
                <a:latin typeface="AR CENA" panose="02000000000000000000" pitchFamily="2" charset="0"/>
              </a:rPr>
              <a:t> </a:t>
            </a:r>
          </a:p>
          <a:p>
            <a:pPr defTabSz="914306"/>
            <a:r>
              <a:rPr lang="fr-FR" sz="2800" dirty="0">
                <a:solidFill>
                  <a:prstClr val="black"/>
                </a:solidFill>
                <a:latin typeface="AR CENA" panose="02000000000000000000" pitchFamily="2" charset="0"/>
              </a:rPr>
              <a:t>J'ai un frère</a:t>
            </a:r>
          </a:p>
          <a:p>
            <a:pPr defTabSz="914306"/>
            <a:r>
              <a:rPr lang="fr-FR" sz="2800" dirty="0">
                <a:solidFill>
                  <a:prstClr val="black"/>
                </a:solidFill>
                <a:latin typeface="AR CENA" panose="02000000000000000000" pitchFamily="2" charset="0"/>
              </a:rPr>
              <a:t> </a:t>
            </a:r>
          </a:p>
          <a:p>
            <a:pPr defTabSz="914306"/>
            <a:r>
              <a:rPr lang="fr-FR" sz="2800" dirty="0" err="1">
                <a:solidFill>
                  <a:prstClr val="black"/>
                </a:solidFill>
                <a:latin typeface="AR CENA" panose="02000000000000000000" pitchFamily="2" charset="0"/>
              </a:rPr>
              <a:t>Il's</a:t>
            </a:r>
            <a:r>
              <a:rPr lang="fr-FR" sz="2800" dirty="0">
                <a:solidFill>
                  <a:prstClr val="black"/>
                </a:solidFill>
                <a:latin typeface="AR CENA" panose="02000000000000000000" pitchFamily="2" charset="0"/>
              </a:rPr>
              <a:t> appelle Luke</a:t>
            </a:r>
          </a:p>
        </p:txBody>
      </p:sp>
      <p:sp>
        <p:nvSpPr>
          <p:cNvPr id="9" name="TextBox 8"/>
          <p:cNvSpPr txBox="1"/>
          <p:nvPr/>
        </p:nvSpPr>
        <p:spPr>
          <a:xfrm>
            <a:off x="191255" y="4535829"/>
            <a:ext cx="8424936" cy="1631216"/>
          </a:xfrm>
          <a:prstGeom prst="rect">
            <a:avLst/>
          </a:prstGeom>
          <a:noFill/>
        </p:spPr>
        <p:txBody>
          <a:bodyPr wrap="square" rtlCol="0">
            <a:spAutoFit/>
          </a:bodyPr>
          <a:lstStyle/>
          <a:p>
            <a:pPr defTabSz="914306"/>
            <a:r>
              <a:rPr lang="en-GB" sz="2000" dirty="0" smtClean="0">
                <a:solidFill>
                  <a:prstClr val="black"/>
                </a:solidFill>
              </a:rPr>
              <a:t>“When </a:t>
            </a:r>
            <a:r>
              <a:rPr lang="en-GB" sz="2000" dirty="0">
                <a:solidFill>
                  <a:prstClr val="black"/>
                </a:solidFill>
              </a:rPr>
              <a:t>gently recommended to check what he had written, he could not see </a:t>
            </a:r>
          </a:p>
          <a:p>
            <a:pPr defTabSz="914306"/>
            <a:r>
              <a:rPr lang="en-GB" sz="2000" dirty="0">
                <a:solidFill>
                  <a:prstClr val="black"/>
                </a:solidFill>
              </a:rPr>
              <a:t>anything wrong. When it was suggested he check the position of the </a:t>
            </a:r>
          </a:p>
          <a:p>
            <a:pPr defTabSz="914306"/>
            <a:r>
              <a:rPr lang="en-GB" sz="2000" dirty="0">
                <a:solidFill>
                  <a:prstClr val="black"/>
                </a:solidFill>
              </a:rPr>
              <a:t>apostrophes , he was astonished. "Oh," he said, " I thought it was like </a:t>
            </a:r>
          </a:p>
          <a:p>
            <a:pPr defTabSz="914306"/>
            <a:r>
              <a:rPr lang="en-GB" sz="2000" dirty="0">
                <a:solidFill>
                  <a:prstClr val="black"/>
                </a:solidFill>
              </a:rPr>
              <a:t>the English   I'm called  He's called</a:t>
            </a:r>
            <a:r>
              <a:rPr lang="en-GB" sz="2000" dirty="0" smtClean="0">
                <a:solidFill>
                  <a:prstClr val="black"/>
                </a:solidFill>
              </a:rPr>
              <a:t>.”</a:t>
            </a:r>
            <a:endParaRPr lang="en-GB" sz="2000" dirty="0">
              <a:solidFill>
                <a:prstClr val="black"/>
              </a:solidFill>
            </a:endParaRPr>
          </a:p>
          <a:p>
            <a:pPr defTabSz="914306"/>
            <a:endParaRPr lang="en-GB" sz="2000" dirty="0">
              <a:solidFill>
                <a:prstClr val="black"/>
              </a:solidFill>
            </a:endParaRPr>
          </a:p>
        </p:txBody>
      </p:sp>
    </p:spTree>
    <p:extLst>
      <p:ext uri="{BB962C8B-B14F-4D97-AF65-F5344CB8AC3E}">
        <p14:creationId xmlns:p14="http://schemas.microsoft.com/office/powerpoint/2010/main" val="21019911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56954421"/>
              </p:ext>
            </p:extLst>
          </p:nvPr>
        </p:nvGraphicFramePr>
        <p:xfrm>
          <a:off x="467544" y="1196752"/>
          <a:ext cx="8352927" cy="3383280"/>
        </p:xfrm>
        <a:graphic>
          <a:graphicData uri="http://schemas.openxmlformats.org/drawingml/2006/table">
            <a:tbl>
              <a:tblPr firstRow="1" bandRow="1">
                <a:tableStyleId>{5940675A-B579-460E-94D1-54222C63F5DA}</a:tableStyleId>
              </a:tblPr>
              <a:tblGrid>
                <a:gridCol w="2784309"/>
                <a:gridCol w="2544283"/>
                <a:gridCol w="3024335"/>
              </a:tblGrid>
              <a:tr h="370840">
                <a:tc>
                  <a:txBody>
                    <a:bodyPr/>
                    <a:lstStyle/>
                    <a:p>
                      <a:r>
                        <a:rPr lang="en-GB" sz="2400" b="1" dirty="0" err="1" smtClean="0"/>
                        <a:t>Inglés</a:t>
                      </a:r>
                      <a:endParaRPr lang="en-GB" sz="2400" b="1" dirty="0"/>
                    </a:p>
                  </a:txBody>
                  <a:tcPr/>
                </a:tc>
                <a:tc>
                  <a:txBody>
                    <a:bodyPr/>
                    <a:lstStyle/>
                    <a:p>
                      <a:r>
                        <a:rPr lang="en-GB" sz="2400" b="1" dirty="0" err="1" smtClean="0"/>
                        <a:t>Español</a:t>
                      </a:r>
                      <a:endParaRPr lang="en-GB" sz="2400" b="1" dirty="0"/>
                    </a:p>
                  </a:txBody>
                  <a:tcPr/>
                </a:tc>
                <a:tc>
                  <a:txBody>
                    <a:bodyPr/>
                    <a:lstStyle/>
                    <a:p>
                      <a:r>
                        <a:rPr lang="en-GB" sz="2400" b="1" dirty="0" err="1" smtClean="0"/>
                        <a:t>Alemán</a:t>
                      </a:r>
                      <a:endParaRPr lang="en-GB" sz="2400" b="1" dirty="0"/>
                    </a:p>
                  </a:txBody>
                  <a:tcPr/>
                </a:tc>
              </a:tr>
              <a:tr h="370840">
                <a:tc>
                  <a:txBody>
                    <a:bodyPr/>
                    <a:lstStyle/>
                    <a:p>
                      <a:r>
                        <a:rPr lang="en-GB" sz="2400" dirty="0" smtClean="0"/>
                        <a:t>Do you have a pet?</a:t>
                      </a:r>
                      <a:endParaRPr lang="en-GB" sz="2400" dirty="0"/>
                    </a:p>
                  </a:txBody>
                  <a:tcPr/>
                </a:tc>
                <a:tc>
                  <a:txBody>
                    <a:bodyPr/>
                    <a:lstStyle/>
                    <a:p>
                      <a:r>
                        <a:rPr lang="en-GB" sz="2400" dirty="0" smtClean="0"/>
                        <a:t>¿</a:t>
                      </a:r>
                      <a:r>
                        <a:rPr lang="en-GB" sz="2400" dirty="0" err="1" smtClean="0"/>
                        <a:t>Tienes</a:t>
                      </a:r>
                      <a:r>
                        <a:rPr lang="en-GB" sz="2400" baseline="0" dirty="0" smtClean="0"/>
                        <a:t> un animal?</a:t>
                      </a:r>
                      <a:endParaRPr lang="en-GB" sz="2400" dirty="0"/>
                    </a:p>
                  </a:txBody>
                  <a:tcPr/>
                </a:tc>
                <a:tc>
                  <a:txBody>
                    <a:bodyPr/>
                    <a:lstStyle/>
                    <a:p>
                      <a:r>
                        <a:rPr lang="en-GB" sz="2400" dirty="0" smtClean="0"/>
                        <a:t>Hast du </a:t>
                      </a:r>
                      <a:r>
                        <a:rPr lang="en-GB" sz="2400" dirty="0" err="1" smtClean="0"/>
                        <a:t>ein</a:t>
                      </a:r>
                      <a:r>
                        <a:rPr lang="en-GB" sz="2400" dirty="0" smtClean="0"/>
                        <a:t> </a:t>
                      </a:r>
                      <a:r>
                        <a:rPr lang="en-GB" sz="2400" dirty="0" err="1" smtClean="0"/>
                        <a:t>Haustier</a:t>
                      </a:r>
                      <a:r>
                        <a:rPr lang="en-GB" sz="2400" dirty="0" smtClean="0"/>
                        <a:t>?</a:t>
                      </a:r>
                      <a:endParaRPr lang="en-GB" sz="2400" dirty="0"/>
                    </a:p>
                  </a:txBody>
                  <a:tcPr/>
                </a:tc>
              </a:tr>
              <a:tr h="370840">
                <a:tc>
                  <a:txBody>
                    <a:bodyPr/>
                    <a:lstStyle/>
                    <a:p>
                      <a:r>
                        <a:rPr lang="en-GB" sz="2400" dirty="0" smtClean="0"/>
                        <a:t>Does</a:t>
                      </a:r>
                      <a:r>
                        <a:rPr lang="en-GB" sz="2400" baseline="0" dirty="0" smtClean="0"/>
                        <a:t> he play tennis?</a:t>
                      </a:r>
                      <a:endParaRPr lang="en-GB" sz="2400" dirty="0"/>
                    </a:p>
                  </a:txBody>
                  <a:tcPr/>
                </a:tc>
                <a:tc>
                  <a:txBody>
                    <a:bodyPr/>
                    <a:lstStyle/>
                    <a:p>
                      <a:r>
                        <a:rPr lang="en-GB" sz="2400" dirty="0" smtClean="0"/>
                        <a:t>¿</a:t>
                      </a:r>
                      <a:r>
                        <a:rPr lang="en-GB" sz="2400" dirty="0" err="1" smtClean="0"/>
                        <a:t>Juega</a:t>
                      </a:r>
                      <a:r>
                        <a:rPr lang="en-GB" sz="2400" dirty="0" smtClean="0"/>
                        <a:t> al </a:t>
                      </a:r>
                      <a:r>
                        <a:rPr lang="en-GB" sz="2400" dirty="0" err="1" smtClean="0"/>
                        <a:t>tenis</a:t>
                      </a:r>
                      <a:r>
                        <a:rPr lang="en-GB" sz="2400" dirty="0" smtClean="0"/>
                        <a:t>?</a:t>
                      </a:r>
                      <a:endParaRPr lang="en-GB" sz="2400" dirty="0"/>
                    </a:p>
                  </a:txBody>
                  <a:tcPr/>
                </a:tc>
                <a:tc>
                  <a:txBody>
                    <a:bodyPr/>
                    <a:lstStyle/>
                    <a:p>
                      <a:r>
                        <a:rPr lang="en-GB" sz="2400" dirty="0" err="1" smtClean="0"/>
                        <a:t>Spielt</a:t>
                      </a:r>
                      <a:r>
                        <a:rPr lang="en-GB" sz="2400" baseline="0" dirty="0" smtClean="0"/>
                        <a:t> </a:t>
                      </a:r>
                      <a:r>
                        <a:rPr lang="en-GB" sz="2400" baseline="0" dirty="0" err="1" smtClean="0"/>
                        <a:t>er</a:t>
                      </a:r>
                      <a:r>
                        <a:rPr lang="en-GB" sz="2400" baseline="0" dirty="0" smtClean="0"/>
                        <a:t> Tennis?</a:t>
                      </a:r>
                      <a:endParaRPr lang="en-GB" sz="2400" dirty="0"/>
                    </a:p>
                  </a:txBody>
                  <a:tcPr/>
                </a:tc>
              </a:tr>
              <a:tr h="370840">
                <a:tc>
                  <a:txBody>
                    <a:bodyPr/>
                    <a:lstStyle/>
                    <a:p>
                      <a:r>
                        <a:rPr lang="en-GB" sz="2400" dirty="0" smtClean="0"/>
                        <a:t>Do they live in Italy?</a:t>
                      </a:r>
                      <a:endParaRPr lang="en-GB"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dirty="0" smtClean="0"/>
                        <a:t>¿</a:t>
                      </a:r>
                      <a:r>
                        <a:rPr lang="en-GB" sz="2400" dirty="0" err="1" smtClean="0"/>
                        <a:t>Viven</a:t>
                      </a:r>
                      <a:r>
                        <a:rPr lang="en-GB" sz="2400" baseline="0" dirty="0" smtClean="0"/>
                        <a:t> en Italia?</a:t>
                      </a:r>
                      <a:endParaRPr lang="en-GB" sz="2400" dirty="0" smtClean="0"/>
                    </a:p>
                  </a:txBody>
                  <a:tcPr/>
                </a:tc>
                <a:tc>
                  <a:txBody>
                    <a:bodyPr/>
                    <a:lstStyle/>
                    <a:p>
                      <a:r>
                        <a:rPr lang="en-GB" sz="2400" dirty="0" err="1" smtClean="0"/>
                        <a:t>Wohnen</a:t>
                      </a:r>
                      <a:r>
                        <a:rPr lang="en-GB" sz="2400" dirty="0" smtClean="0"/>
                        <a:t> </a:t>
                      </a:r>
                      <a:r>
                        <a:rPr lang="en-GB" sz="2400" dirty="0" err="1" smtClean="0"/>
                        <a:t>sie</a:t>
                      </a:r>
                      <a:r>
                        <a:rPr lang="en-GB" sz="2400" dirty="0" smtClean="0"/>
                        <a:t> in Deutschland?</a:t>
                      </a:r>
                      <a:endParaRPr lang="en-GB" sz="2400" dirty="0"/>
                    </a:p>
                  </a:txBody>
                  <a:tcPr/>
                </a:tc>
              </a:tr>
              <a:tr h="370840">
                <a:tc>
                  <a:txBody>
                    <a:bodyPr/>
                    <a:lstStyle/>
                    <a:p>
                      <a:r>
                        <a:rPr lang="en-GB" sz="2400" dirty="0" smtClean="0"/>
                        <a:t>Does he write</a:t>
                      </a:r>
                      <a:r>
                        <a:rPr lang="en-GB" sz="2400" baseline="0" dirty="0" smtClean="0"/>
                        <a:t> letters?</a:t>
                      </a:r>
                      <a:endParaRPr lang="en-GB" sz="2400" dirty="0"/>
                    </a:p>
                  </a:txBody>
                  <a:tcPr/>
                </a:tc>
                <a:tc>
                  <a:txBody>
                    <a:bodyPr/>
                    <a:lstStyle/>
                    <a:p>
                      <a:r>
                        <a:rPr lang="en-GB" sz="2400" dirty="0" smtClean="0"/>
                        <a:t>¿</a:t>
                      </a:r>
                      <a:r>
                        <a:rPr lang="en-GB" sz="2400" dirty="0" err="1" smtClean="0"/>
                        <a:t>Escribe</a:t>
                      </a:r>
                      <a:r>
                        <a:rPr lang="en-GB" sz="2400" dirty="0" smtClean="0"/>
                        <a:t> </a:t>
                      </a:r>
                      <a:r>
                        <a:rPr lang="en-GB" sz="2400" dirty="0" err="1" smtClean="0"/>
                        <a:t>cartas</a:t>
                      </a:r>
                      <a:r>
                        <a:rPr lang="en-GB" sz="2400" dirty="0" smtClean="0"/>
                        <a:t>?</a:t>
                      </a:r>
                      <a:endParaRPr lang="en-GB" sz="2400" dirty="0"/>
                    </a:p>
                  </a:txBody>
                  <a:tcPr/>
                </a:tc>
                <a:tc>
                  <a:txBody>
                    <a:bodyPr/>
                    <a:lstStyle/>
                    <a:p>
                      <a:r>
                        <a:rPr lang="en-GB" sz="2400" dirty="0" err="1" smtClean="0"/>
                        <a:t>Schreibt</a:t>
                      </a:r>
                      <a:r>
                        <a:rPr lang="en-GB" sz="2400" dirty="0" smtClean="0"/>
                        <a:t> </a:t>
                      </a:r>
                      <a:r>
                        <a:rPr lang="en-GB" sz="2400" dirty="0" err="1" smtClean="0"/>
                        <a:t>er</a:t>
                      </a:r>
                      <a:r>
                        <a:rPr lang="en-GB" sz="2400" dirty="0" smtClean="0"/>
                        <a:t> </a:t>
                      </a:r>
                      <a:r>
                        <a:rPr lang="en-GB" sz="2400" dirty="0" err="1" smtClean="0"/>
                        <a:t>Briefe</a:t>
                      </a:r>
                      <a:r>
                        <a:rPr lang="en-GB" sz="2400" dirty="0" smtClean="0"/>
                        <a:t>?</a:t>
                      </a:r>
                      <a:endParaRPr lang="en-GB" sz="2400" dirty="0"/>
                    </a:p>
                  </a:txBody>
                  <a:tcPr/>
                </a:tc>
              </a:tr>
            </a:tbl>
          </a:graphicData>
        </a:graphic>
      </p:graphicFrame>
    </p:spTree>
    <p:extLst>
      <p:ext uri="{BB962C8B-B14F-4D97-AF65-F5344CB8AC3E}">
        <p14:creationId xmlns:p14="http://schemas.microsoft.com/office/powerpoint/2010/main" val="6636148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889844"/>
            <a:ext cx="8280920" cy="4893647"/>
          </a:xfrm>
          <a:prstGeom prst="rect">
            <a:avLst/>
          </a:prstGeom>
        </p:spPr>
        <p:txBody>
          <a:bodyPr wrap="square">
            <a:spAutoFit/>
          </a:bodyPr>
          <a:lstStyle/>
          <a:p>
            <a:pPr>
              <a:spcAft>
                <a:spcPts val="0"/>
              </a:spcAft>
            </a:pPr>
            <a:r>
              <a:rPr lang="en-GB" sz="2400" dirty="0">
                <a:latin typeface="Arial" panose="020B0604020202020204" pitchFamily="34" charset="0"/>
                <a:ea typeface="Calibri" panose="020F0502020204030204" pitchFamily="34" charset="0"/>
                <a:cs typeface="Arial" panose="020B0604020202020204" pitchFamily="34" charset="0"/>
              </a:rPr>
              <a:t>Translating</a:t>
            </a:r>
            <a:endParaRPr lang="en-GB" sz="240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2400" dirty="0">
                <a:latin typeface="Arial" panose="020B0604020202020204" pitchFamily="34" charset="0"/>
                <a:ea typeface="Calibri" panose="020F0502020204030204" pitchFamily="34" charset="0"/>
                <a:cs typeface="Arial" panose="020B0604020202020204" pitchFamily="34" charset="0"/>
              </a:rPr>
              <a:t> </a:t>
            </a:r>
            <a:endParaRPr lang="en-GB" sz="2400"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spcAft>
                <a:spcPts val="0"/>
              </a:spcAft>
              <a:buFont typeface="Wingdings" panose="05000000000000000000" pitchFamily="2" charset="2"/>
              <a:buChar char=""/>
            </a:pPr>
            <a:r>
              <a:rPr lang="en-GB" sz="2400" dirty="0">
                <a:latin typeface="Arial" panose="020B0604020202020204" pitchFamily="34" charset="0"/>
                <a:ea typeface="Calibri" panose="020F0502020204030204" pitchFamily="34" charset="0"/>
                <a:cs typeface="Arial" panose="020B0604020202020204" pitchFamily="34" charset="0"/>
              </a:rPr>
              <a:t>You cannot </a:t>
            </a:r>
            <a:r>
              <a:rPr lang="en-GB" sz="2400" dirty="0" smtClean="0">
                <a:latin typeface="Arial" panose="020B0604020202020204" pitchFamily="34" charset="0"/>
                <a:ea typeface="Calibri" panose="020F0502020204030204" pitchFamily="34" charset="0"/>
                <a:cs typeface="Arial" panose="020B0604020202020204" pitchFamily="34" charset="0"/>
              </a:rPr>
              <a:t>often translate </a:t>
            </a:r>
            <a:r>
              <a:rPr lang="en-GB" sz="2400" dirty="0">
                <a:latin typeface="Arial" panose="020B0604020202020204" pitchFamily="34" charset="0"/>
                <a:ea typeface="Calibri" panose="020F0502020204030204" pitchFamily="34" charset="0"/>
                <a:cs typeface="Arial" panose="020B0604020202020204" pitchFamily="34" charset="0"/>
              </a:rPr>
              <a:t>word-for-word. Mostly you need to paraphrase </a:t>
            </a:r>
            <a:r>
              <a:rPr lang="en-GB" sz="24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r>
              <a:rPr lang="en-GB" sz="2400" dirty="0">
                <a:latin typeface="Arial" panose="020B0604020202020204" pitchFamily="34" charset="0"/>
                <a:ea typeface="Calibri" panose="020F0502020204030204" pitchFamily="34" charset="0"/>
                <a:cs typeface="Arial" panose="020B0604020202020204" pitchFamily="34" charset="0"/>
              </a:rPr>
              <a:t> find a phrase that has the same meaning but uses different words.</a:t>
            </a:r>
            <a:endParaRPr lang="en-GB" sz="2400"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spcAft>
                <a:spcPts val="0"/>
              </a:spcAft>
              <a:buFont typeface="Wingdings" panose="05000000000000000000" pitchFamily="2" charset="2"/>
              <a:buChar char=""/>
            </a:pPr>
            <a:r>
              <a:rPr lang="en-GB" sz="2400" dirty="0">
                <a:latin typeface="Arial" panose="020B0604020202020204" pitchFamily="34" charset="0"/>
                <a:ea typeface="Calibri" panose="020F0502020204030204" pitchFamily="34" charset="0"/>
                <a:cs typeface="Arial" panose="020B0604020202020204" pitchFamily="34" charset="0"/>
              </a:rPr>
              <a:t>Once you have the meaning of the sentence in your head, play with the order of the words until you have English that sounds natural when you read it.</a:t>
            </a:r>
            <a:endParaRPr lang="en-GB" sz="2400"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spcAft>
                <a:spcPts val="0"/>
              </a:spcAft>
              <a:buFont typeface="Wingdings" panose="05000000000000000000" pitchFamily="2" charset="2"/>
              <a:buChar char=""/>
            </a:pPr>
            <a:r>
              <a:rPr lang="en-GB" sz="2400" dirty="0">
                <a:latin typeface="Arial" panose="020B0604020202020204" pitchFamily="34" charset="0"/>
                <a:ea typeface="Calibri" panose="020F0502020204030204" pitchFamily="34" charset="0"/>
                <a:cs typeface="Arial" panose="020B0604020202020204" pitchFamily="34" charset="0"/>
              </a:rPr>
              <a:t>If you look up a word in a dictionary, don’t accept the first definition you find. Try different possibilities in context and see which one fits best.</a:t>
            </a:r>
            <a:endParaRPr lang="en-GB" sz="2400"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spcAft>
                <a:spcPts val="0"/>
              </a:spcAft>
              <a:buFont typeface="Wingdings" panose="05000000000000000000" pitchFamily="2" charset="2"/>
              <a:buChar char=""/>
            </a:pPr>
            <a:r>
              <a:rPr lang="en-GB" sz="2400" dirty="0">
                <a:latin typeface="Arial" panose="020B0604020202020204" pitchFamily="34" charset="0"/>
                <a:ea typeface="Calibri" panose="020F0502020204030204" pitchFamily="34" charset="0"/>
                <a:cs typeface="Arial" panose="020B0604020202020204" pitchFamily="34" charset="0"/>
              </a:rPr>
              <a:t>The golden rule: Read aloud what you have written. If it doesn’t sound right to you, it probably isn’t.</a:t>
            </a:r>
            <a:endParaRPr lang="en-GB" sz="24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047903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clrChange>
              <a:clrFrom>
                <a:srgbClr val="FFFFFF"/>
              </a:clrFrom>
              <a:clrTo>
                <a:srgbClr val="FFFFFF">
                  <a:alpha val="0"/>
                </a:srgbClr>
              </a:clrTo>
            </a:clrChange>
          </a:blip>
          <a:stretch>
            <a:fillRect/>
          </a:stretch>
        </p:blipFill>
        <p:spPr>
          <a:xfrm>
            <a:off x="-14436" y="582867"/>
            <a:ext cx="2158756" cy="2042987"/>
          </a:xfrm>
          <a:prstGeom prst="rect">
            <a:avLst/>
          </a:prstGeom>
        </p:spPr>
      </p:pic>
      <p:sp>
        <p:nvSpPr>
          <p:cNvPr id="4" name="TextBox 3"/>
          <p:cNvSpPr txBox="1"/>
          <p:nvPr/>
        </p:nvSpPr>
        <p:spPr>
          <a:xfrm>
            <a:off x="1957321" y="1224233"/>
            <a:ext cx="2742838" cy="830997"/>
          </a:xfrm>
          <a:prstGeom prst="rect">
            <a:avLst/>
          </a:prstGeom>
          <a:noFill/>
        </p:spPr>
        <p:txBody>
          <a:bodyPr wrap="square" rtlCol="0">
            <a:spAutoFit/>
          </a:bodyPr>
          <a:lstStyle/>
          <a:p>
            <a:r>
              <a:rPr lang="en-GB" sz="2400" dirty="0" smtClean="0">
                <a:ea typeface="Times New Roman" panose="02020603050405020304" pitchFamily="18" charset="0"/>
              </a:rPr>
              <a:t>¿Me </a:t>
            </a:r>
            <a:r>
              <a:rPr lang="en-GB" sz="2400" dirty="0" err="1">
                <a:ea typeface="Times New Roman" panose="02020603050405020304" pitchFamily="18" charset="0"/>
              </a:rPr>
              <a:t>tomas</a:t>
            </a:r>
            <a:r>
              <a:rPr lang="en-GB" sz="2400" dirty="0">
                <a:ea typeface="Times New Roman" panose="02020603050405020304" pitchFamily="18" charset="0"/>
              </a:rPr>
              <a:t> el </a:t>
            </a:r>
            <a:r>
              <a:rPr lang="en-GB" sz="2400" dirty="0" err="1" smtClean="0">
                <a:ea typeface="Times New Roman" panose="02020603050405020304" pitchFamily="18" charset="0"/>
              </a:rPr>
              <a:t>pelo</a:t>
            </a:r>
            <a:r>
              <a:rPr lang="en-GB" sz="2400" dirty="0" smtClean="0">
                <a:ea typeface="Times New Roman" panose="02020603050405020304" pitchFamily="18" charset="0"/>
              </a:rPr>
              <a:t>?</a:t>
            </a:r>
            <a:endParaRPr lang="en-GB" sz="2800" dirty="0">
              <a:ea typeface="Times New Roman" panose="02020603050405020304" pitchFamily="18" charset="0"/>
            </a:endParaRPr>
          </a:p>
          <a:p>
            <a:endParaRPr lang="en-GB" sz="2400"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745" y="2811815"/>
            <a:ext cx="2023528" cy="1264705"/>
          </a:xfrm>
          <a:prstGeom prst="rect">
            <a:avLst/>
          </a:prstGeom>
        </p:spPr>
      </p:pic>
      <p:sp>
        <p:nvSpPr>
          <p:cNvPr id="6" name="Rectangle 5"/>
          <p:cNvSpPr/>
          <p:nvPr/>
        </p:nvSpPr>
        <p:spPr>
          <a:xfrm>
            <a:off x="2224598" y="2844002"/>
            <a:ext cx="2447660" cy="1200329"/>
          </a:xfrm>
          <a:prstGeom prst="rect">
            <a:avLst/>
          </a:prstGeom>
        </p:spPr>
        <p:txBody>
          <a:bodyPr wrap="square">
            <a:spAutoFit/>
          </a:bodyPr>
          <a:lstStyle/>
          <a:p>
            <a:pPr>
              <a:spcAft>
                <a:spcPts val="0"/>
              </a:spcAft>
            </a:pPr>
            <a:r>
              <a:rPr lang="es-ES" sz="2400" dirty="0">
                <a:ea typeface="Times New Roman" panose="02020603050405020304" pitchFamily="18" charset="0"/>
              </a:rPr>
              <a:t>Conozco la ciudad como la palma de la mano.</a:t>
            </a:r>
            <a:endParaRPr lang="en-GB" sz="2800" dirty="0">
              <a:ea typeface="Times New Roman" panose="02020603050405020304" pitchFamily="18" charset="0"/>
            </a:endParaRPr>
          </a:p>
        </p:txBody>
      </p:sp>
      <p:pic>
        <p:nvPicPr>
          <p:cNvPr id="7" name="Picture 6"/>
          <p:cNvPicPr>
            <a:picLocks noChangeAspect="1"/>
          </p:cNvPicPr>
          <p:nvPr/>
        </p:nvPicPr>
        <p:blipFill>
          <a:blip r:embed="rId5"/>
          <a:stretch>
            <a:fillRect/>
          </a:stretch>
        </p:blipFill>
        <p:spPr>
          <a:xfrm>
            <a:off x="163124" y="4555436"/>
            <a:ext cx="2152675" cy="1315991"/>
          </a:xfrm>
          <a:prstGeom prst="rect">
            <a:avLst/>
          </a:prstGeom>
        </p:spPr>
      </p:pic>
      <p:sp>
        <p:nvSpPr>
          <p:cNvPr id="8" name="Rectangle 7"/>
          <p:cNvSpPr/>
          <p:nvPr/>
        </p:nvSpPr>
        <p:spPr>
          <a:xfrm>
            <a:off x="2315799" y="4797932"/>
            <a:ext cx="2050402" cy="830997"/>
          </a:xfrm>
          <a:prstGeom prst="rect">
            <a:avLst/>
          </a:prstGeom>
        </p:spPr>
        <p:txBody>
          <a:bodyPr wrap="square">
            <a:spAutoFit/>
          </a:bodyPr>
          <a:lstStyle/>
          <a:p>
            <a:pPr>
              <a:spcAft>
                <a:spcPts val="0"/>
              </a:spcAft>
            </a:pPr>
            <a:r>
              <a:rPr lang="es-ES" sz="2400" dirty="0">
                <a:ea typeface="Times New Roman" panose="02020603050405020304" pitchFamily="18" charset="0"/>
              </a:rPr>
              <a:t>Cuesta un ojo de la cara.</a:t>
            </a:r>
            <a:endParaRPr lang="en-GB" sz="2800" dirty="0">
              <a:ea typeface="Times New Roman" panose="02020603050405020304" pitchFamily="18" charset="0"/>
            </a:endParaRPr>
          </a:p>
        </p:txBody>
      </p:sp>
      <p:sp>
        <p:nvSpPr>
          <p:cNvPr id="9" name="Rectangle 8"/>
          <p:cNvSpPr/>
          <p:nvPr/>
        </p:nvSpPr>
        <p:spPr>
          <a:xfrm>
            <a:off x="4932040" y="1135325"/>
            <a:ext cx="2736304" cy="1200329"/>
          </a:xfrm>
          <a:prstGeom prst="rect">
            <a:avLst/>
          </a:prstGeom>
        </p:spPr>
        <p:txBody>
          <a:bodyPr wrap="square">
            <a:spAutoFit/>
          </a:bodyPr>
          <a:lstStyle/>
          <a:p>
            <a:pPr>
              <a:spcAft>
                <a:spcPts val="0"/>
              </a:spcAft>
            </a:pPr>
            <a:r>
              <a:rPr lang="es-ES" sz="2400" dirty="0">
                <a:ea typeface="Times New Roman" panose="02020603050405020304" pitchFamily="18" charset="0"/>
              </a:rPr>
              <a:t>Estoy hasta las narices de mi hermano. </a:t>
            </a:r>
            <a:endParaRPr lang="en-GB" sz="2800" dirty="0">
              <a:ea typeface="Times New Roman" panose="02020603050405020304" pitchFamily="18" charset="0"/>
            </a:endParaRPr>
          </a:p>
        </p:txBody>
      </p:sp>
      <p:sp>
        <p:nvSpPr>
          <p:cNvPr id="10" name="Rectangle 9"/>
          <p:cNvSpPr/>
          <p:nvPr/>
        </p:nvSpPr>
        <p:spPr>
          <a:xfrm>
            <a:off x="4878647" y="2991507"/>
            <a:ext cx="2880320" cy="830997"/>
          </a:xfrm>
          <a:prstGeom prst="rect">
            <a:avLst/>
          </a:prstGeom>
        </p:spPr>
        <p:txBody>
          <a:bodyPr wrap="square">
            <a:spAutoFit/>
          </a:bodyPr>
          <a:lstStyle/>
          <a:p>
            <a:pPr>
              <a:spcAft>
                <a:spcPts val="0"/>
              </a:spcAft>
            </a:pPr>
            <a:r>
              <a:rPr lang="es-ES" sz="2400" dirty="0">
                <a:ea typeface="Times New Roman" panose="02020603050405020304" pitchFamily="18" charset="0"/>
              </a:rPr>
              <a:t>El pastel está para chuparse los dedos.</a:t>
            </a:r>
            <a:endParaRPr lang="en-GB" sz="2400" dirty="0">
              <a:ea typeface="Times New Roman" panose="02020603050405020304" pitchFamily="18" charset="0"/>
            </a:endParaRPr>
          </a:p>
        </p:txBody>
      </p:sp>
      <p:sp>
        <p:nvSpPr>
          <p:cNvPr id="11" name="Rectangle 10"/>
          <p:cNvSpPr/>
          <p:nvPr/>
        </p:nvSpPr>
        <p:spPr>
          <a:xfrm>
            <a:off x="4878647" y="4676943"/>
            <a:ext cx="2237117" cy="1200329"/>
          </a:xfrm>
          <a:prstGeom prst="rect">
            <a:avLst/>
          </a:prstGeom>
        </p:spPr>
        <p:txBody>
          <a:bodyPr wrap="square">
            <a:spAutoFit/>
          </a:bodyPr>
          <a:lstStyle/>
          <a:p>
            <a:pPr>
              <a:spcAft>
                <a:spcPts val="0"/>
              </a:spcAft>
            </a:pPr>
            <a:r>
              <a:rPr lang="es-ES" sz="2400" dirty="0">
                <a:ea typeface="Times New Roman" panose="02020603050405020304" pitchFamily="18" charset="0"/>
              </a:rPr>
              <a:t>Más vale pájaro en mano que ciento volando</a:t>
            </a:r>
            <a:endParaRPr lang="en-GB" sz="2400" dirty="0">
              <a:ea typeface="Times New Roman" panose="02020603050405020304" pitchFamily="18" charset="0"/>
            </a:endParaRPr>
          </a:p>
        </p:txBody>
      </p:sp>
      <p:pic>
        <p:nvPicPr>
          <p:cNvPr id="12" name="Picture 11"/>
          <p:cNvPicPr>
            <a:picLocks noChangeAspect="1"/>
          </p:cNvPicPr>
          <p:nvPr/>
        </p:nvPicPr>
        <p:blipFill>
          <a:blip r:embed="rId6">
            <a:clrChange>
              <a:clrFrom>
                <a:srgbClr val="FFFFFF"/>
              </a:clrFrom>
              <a:clrTo>
                <a:srgbClr val="FFFFFF">
                  <a:alpha val="0"/>
                </a:srgbClr>
              </a:clrTo>
            </a:clrChange>
          </a:blip>
          <a:stretch>
            <a:fillRect/>
          </a:stretch>
        </p:blipFill>
        <p:spPr>
          <a:xfrm>
            <a:off x="6962993" y="1088230"/>
            <a:ext cx="1832944" cy="1294517"/>
          </a:xfrm>
          <a:prstGeom prst="rect">
            <a:avLst/>
          </a:prstGeom>
        </p:spPr>
      </p:pic>
      <p:pic>
        <p:nvPicPr>
          <p:cNvPr id="13" name="Picture 12"/>
          <p:cNvPicPr>
            <a:picLocks noChangeAspect="1"/>
          </p:cNvPicPr>
          <p:nvPr/>
        </p:nvPicPr>
        <p:blipFill>
          <a:blip r:embed="rId7"/>
          <a:stretch>
            <a:fillRect/>
          </a:stretch>
        </p:blipFill>
        <p:spPr>
          <a:xfrm>
            <a:off x="7633964" y="2811815"/>
            <a:ext cx="1161973" cy="1493703"/>
          </a:xfrm>
          <a:prstGeom prst="rect">
            <a:avLst/>
          </a:prstGeom>
        </p:spPr>
      </p:pic>
      <p:pic>
        <p:nvPicPr>
          <p:cNvPr id="14" name="Picture 13"/>
          <p:cNvPicPr>
            <a:picLocks noChangeAspect="1"/>
          </p:cNvPicPr>
          <p:nvPr/>
        </p:nvPicPr>
        <p:blipFill>
          <a:blip r:embed="rId8"/>
          <a:stretch>
            <a:fillRect/>
          </a:stretch>
        </p:blipFill>
        <p:spPr>
          <a:xfrm>
            <a:off x="7141861" y="4632965"/>
            <a:ext cx="1809625" cy="1238462"/>
          </a:xfrm>
          <a:prstGeom prst="rect">
            <a:avLst/>
          </a:prstGeom>
        </p:spPr>
      </p:pic>
    </p:spTree>
    <p:extLst>
      <p:ext uri="{BB962C8B-B14F-4D97-AF65-F5344CB8AC3E}">
        <p14:creationId xmlns:p14="http://schemas.microsoft.com/office/powerpoint/2010/main" val="27127152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87624" y="476672"/>
            <a:ext cx="7049698" cy="5976439"/>
          </a:xfrm>
          <a:prstGeom prst="rect">
            <a:avLst/>
          </a:prstGeom>
        </p:spPr>
      </p:pic>
      <p:sp>
        <p:nvSpPr>
          <p:cNvPr id="3" name="Rectangle 2"/>
          <p:cNvSpPr/>
          <p:nvPr/>
        </p:nvSpPr>
        <p:spPr>
          <a:xfrm>
            <a:off x="323528" y="5013176"/>
            <a:ext cx="3240360" cy="646331"/>
          </a:xfrm>
          <a:prstGeom prst="rect">
            <a:avLst/>
          </a:prstGeom>
        </p:spPr>
        <p:txBody>
          <a:bodyPr wrap="square">
            <a:spAutoFit/>
          </a:bodyPr>
          <a:lstStyle/>
          <a:p>
            <a:r>
              <a:rPr lang="en-GB" dirty="0">
                <a:hlinkClick r:id="rId4"/>
              </a:rPr>
              <a:t>http://</a:t>
            </a:r>
            <a:r>
              <a:rPr lang="en-GB" dirty="0" smtClean="0">
                <a:hlinkClick r:id="rId4"/>
              </a:rPr>
              <a:t>es.maryglasgowplus.com/students/features/27849</a:t>
            </a:r>
            <a:r>
              <a:rPr lang="en-GB" dirty="0" smtClean="0"/>
              <a:t> </a:t>
            </a:r>
            <a:endParaRPr lang="en-GB" dirty="0"/>
          </a:p>
        </p:txBody>
      </p:sp>
    </p:spTree>
    <p:extLst>
      <p:ext uri="{BB962C8B-B14F-4D97-AF65-F5344CB8AC3E}">
        <p14:creationId xmlns:p14="http://schemas.microsoft.com/office/powerpoint/2010/main" val="35222936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
            <a:ext cx="9164833" cy="6878870"/>
            <a:chOff x="0" y="-1"/>
            <a:chExt cx="9164833" cy="687887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40"/>
              <a:ext cx="3810000" cy="199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3586" y="0"/>
              <a:ext cx="28575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16619"/>
              <a:ext cx="5810250"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a:hlinkClick r:id="rId5" action="ppaction://hlinkfi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3333" y="3926021"/>
              <a:ext cx="4381500" cy="292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0317" y="-1"/>
              <a:ext cx="2944516" cy="3926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179365"/>
              <a:ext cx="3361556" cy="224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14364" y="2144377"/>
              <a:ext cx="203835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22336" y="2220496"/>
              <a:ext cx="1681912" cy="2242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Rectangle 10"/>
          <p:cNvSpPr/>
          <p:nvPr/>
        </p:nvSpPr>
        <p:spPr>
          <a:xfrm>
            <a:off x="3322400" y="2725511"/>
            <a:ext cx="5969699" cy="4154984"/>
          </a:xfrm>
          <a:prstGeom prst="rect">
            <a:avLst/>
          </a:prstGeom>
          <a:solidFill>
            <a:schemeClr val="bg2"/>
          </a:solidFill>
        </p:spPr>
        <p:txBody>
          <a:bodyPr wrap="square">
            <a:spAutoFit/>
          </a:bodyPr>
          <a:lstStyle/>
          <a:p>
            <a:r>
              <a:rPr lang="en-GB" sz="2400" b="1" dirty="0" err="1">
                <a:solidFill>
                  <a:srgbClr val="E6AF00"/>
                </a:solidFill>
                <a:latin typeface="Segoe Print" pitchFamily="2" charset="0"/>
              </a:rPr>
              <a:t>Ser</a:t>
            </a:r>
            <a:r>
              <a:rPr lang="en-GB" sz="2400" b="1" dirty="0">
                <a:solidFill>
                  <a:srgbClr val="E6AF00"/>
                </a:solidFill>
                <a:latin typeface="Segoe Print" pitchFamily="2" charset="0"/>
              </a:rPr>
              <a:t> o </a:t>
            </a:r>
            <a:r>
              <a:rPr lang="en-GB" sz="2400" b="1" dirty="0" err="1">
                <a:solidFill>
                  <a:srgbClr val="E6AF00"/>
                </a:solidFill>
                <a:latin typeface="Segoe Print" pitchFamily="2" charset="0"/>
              </a:rPr>
              <a:t>Estar</a:t>
            </a:r>
            <a:r>
              <a:rPr lang="en-GB" sz="2400" b="1" dirty="0">
                <a:solidFill>
                  <a:srgbClr val="E6AF00"/>
                </a:solidFill>
                <a:latin typeface="Segoe Print" pitchFamily="2" charset="0"/>
              </a:rPr>
              <a:t/>
            </a:r>
            <a:br>
              <a:rPr lang="en-GB" sz="2400" b="1" dirty="0">
                <a:solidFill>
                  <a:srgbClr val="E6AF00"/>
                </a:solidFill>
                <a:latin typeface="Segoe Print" pitchFamily="2" charset="0"/>
              </a:rPr>
            </a:br>
            <a:r>
              <a:rPr lang="es-ES_tradnl" sz="2400" dirty="0">
                <a:solidFill>
                  <a:srgbClr val="E6AF00"/>
                </a:solidFill>
              </a:rPr>
              <a:t>No puedo esperar más sin tenerte junto a mí</a:t>
            </a:r>
            <a:br>
              <a:rPr lang="es-ES_tradnl" sz="2400" dirty="0">
                <a:solidFill>
                  <a:srgbClr val="E6AF00"/>
                </a:solidFill>
              </a:rPr>
            </a:br>
            <a:r>
              <a:rPr lang="es-ES_tradnl" sz="2400" dirty="0">
                <a:solidFill>
                  <a:srgbClr val="E6AF00"/>
                </a:solidFill>
              </a:rPr>
              <a:t>Desesperación es que no estés aquí</a:t>
            </a:r>
            <a:br>
              <a:rPr lang="es-ES_tradnl" sz="2400" dirty="0">
                <a:solidFill>
                  <a:srgbClr val="E6AF00"/>
                </a:solidFill>
              </a:rPr>
            </a:br>
            <a:r>
              <a:rPr lang="es-ES_tradnl" sz="2400" dirty="0">
                <a:solidFill>
                  <a:srgbClr val="E6AF00"/>
                </a:solidFill>
              </a:rPr>
              <a:t>Que no estés para verme caer</a:t>
            </a:r>
            <a:br>
              <a:rPr lang="es-ES_tradnl" sz="2400" dirty="0">
                <a:solidFill>
                  <a:srgbClr val="E6AF00"/>
                </a:solidFill>
              </a:rPr>
            </a:br>
            <a:r>
              <a:rPr lang="es-ES_tradnl" sz="2400" dirty="0">
                <a:solidFill>
                  <a:srgbClr val="E6AF00"/>
                </a:solidFill>
              </a:rPr>
              <a:t>Ni me pueda tu voz levantar</a:t>
            </a:r>
            <a:br>
              <a:rPr lang="es-ES_tradnl" sz="2400" dirty="0">
                <a:solidFill>
                  <a:srgbClr val="E6AF00"/>
                </a:solidFill>
              </a:rPr>
            </a:br>
            <a:r>
              <a:rPr lang="es-ES_tradnl" sz="2400" dirty="0">
                <a:solidFill>
                  <a:srgbClr val="E6AF00"/>
                </a:solidFill>
              </a:rPr>
              <a:t>Que difícil se vuelve lograr respirar</a:t>
            </a:r>
            <a:br>
              <a:rPr lang="es-ES_tradnl" sz="2400" dirty="0">
                <a:solidFill>
                  <a:srgbClr val="E6AF00"/>
                </a:solidFill>
              </a:rPr>
            </a:br>
            <a:r>
              <a:rPr lang="es-ES_tradnl" sz="2400" dirty="0">
                <a:solidFill>
                  <a:srgbClr val="E6AF00"/>
                </a:solidFill>
              </a:rPr>
              <a:t/>
            </a:r>
            <a:br>
              <a:rPr lang="es-ES_tradnl" sz="2400" dirty="0">
                <a:solidFill>
                  <a:srgbClr val="E6AF00"/>
                </a:solidFill>
              </a:rPr>
            </a:br>
            <a:r>
              <a:rPr lang="es-ES_tradnl" sz="2400" b="1" dirty="0">
                <a:solidFill>
                  <a:srgbClr val="E6AF00"/>
                </a:solidFill>
              </a:rPr>
              <a:t>No quiero ser</a:t>
            </a:r>
            <a:br>
              <a:rPr lang="es-ES_tradnl" sz="2400" b="1" dirty="0">
                <a:solidFill>
                  <a:srgbClr val="E6AF00"/>
                </a:solidFill>
              </a:rPr>
            </a:br>
            <a:r>
              <a:rPr lang="es-ES_tradnl" sz="2400" b="1" dirty="0">
                <a:solidFill>
                  <a:srgbClr val="E6AF00"/>
                </a:solidFill>
              </a:rPr>
              <a:t>No quiero hablar</a:t>
            </a:r>
            <a:br>
              <a:rPr lang="es-ES_tradnl" sz="2400" b="1" dirty="0">
                <a:solidFill>
                  <a:srgbClr val="E6AF00"/>
                </a:solidFill>
              </a:rPr>
            </a:br>
            <a:r>
              <a:rPr lang="es-ES_tradnl" sz="2400" b="1" dirty="0">
                <a:solidFill>
                  <a:srgbClr val="E6AF00"/>
                </a:solidFill>
              </a:rPr>
              <a:t>No quiero estar</a:t>
            </a:r>
            <a:br>
              <a:rPr lang="es-ES_tradnl" sz="2400" b="1" dirty="0">
                <a:solidFill>
                  <a:srgbClr val="E6AF00"/>
                </a:solidFill>
              </a:rPr>
            </a:br>
            <a:r>
              <a:rPr lang="es-ES_tradnl" sz="2400" b="1" dirty="0">
                <a:solidFill>
                  <a:srgbClr val="E6AF00"/>
                </a:solidFill>
              </a:rPr>
              <a:t>Si tu no estás aquí</a:t>
            </a:r>
            <a:endParaRPr lang="en-GB" sz="2400" b="1" dirty="0">
              <a:solidFill>
                <a:srgbClr val="E6AF00"/>
              </a:solidFill>
            </a:endParaRPr>
          </a:p>
        </p:txBody>
      </p:sp>
    </p:spTree>
    <p:extLst>
      <p:ext uri="{BB962C8B-B14F-4D97-AF65-F5344CB8AC3E}">
        <p14:creationId xmlns:p14="http://schemas.microsoft.com/office/powerpoint/2010/main" val="24839369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672" y="620688"/>
            <a:ext cx="6030670" cy="4824536"/>
          </a:xfrm>
          <a:prstGeom prst="rect">
            <a:avLst/>
          </a:prstGeom>
        </p:spPr>
      </p:pic>
      <p:sp>
        <p:nvSpPr>
          <p:cNvPr id="3" name="TextBox 2"/>
          <p:cNvSpPr txBox="1"/>
          <p:nvPr/>
        </p:nvSpPr>
        <p:spPr>
          <a:xfrm>
            <a:off x="539552" y="5661248"/>
            <a:ext cx="8136904" cy="923330"/>
          </a:xfrm>
          <a:prstGeom prst="rect">
            <a:avLst/>
          </a:prstGeom>
          <a:noFill/>
        </p:spPr>
        <p:txBody>
          <a:bodyPr wrap="square" rtlCol="0">
            <a:spAutoFit/>
          </a:bodyPr>
          <a:lstStyle/>
          <a:p>
            <a:pPr algn="ctr"/>
            <a:r>
              <a:rPr lang="en-GB" sz="5400" b="1" dirty="0" smtClean="0"/>
              <a:t>Translation into the FL</a:t>
            </a:r>
            <a:endParaRPr lang="fr-FR" sz="5400" b="1" dirty="0"/>
          </a:p>
        </p:txBody>
      </p:sp>
    </p:spTree>
    <p:extLst>
      <p:ext uri="{BB962C8B-B14F-4D97-AF65-F5344CB8AC3E}">
        <p14:creationId xmlns:p14="http://schemas.microsoft.com/office/powerpoint/2010/main" val="16189187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51520" y="188640"/>
            <a:ext cx="8640960" cy="1228998"/>
          </a:xfrm>
          <a:prstGeom prst="roundRect">
            <a:avLst/>
          </a:prstGeom>
          <a:solidFill>
            <a:schemeClr val="accent6">
              <a:lumMod val="75000"/>
            </a:schemeClr>
          </a:solidFill>
          <a:ln w="57150">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noAutofit/>
          </a:bodyPr>
          <a:lstStyle/>
          <a:p>
            <a:r>
              <a:rPr lang="en-GB" sz="7200" b="1" dirty="0" smtClean="0">
                <a:solidFill>
                  <a:schemeClr val="bg1"/>
                </a:solidFill>
              </a:rPr>
              <a:t>We will consider…</a:t>
            </a:r>
            <a:endParaRPr lang="en-GB" sz="7200" b="1" dirty="0">
              <a:solidFill>
                <a:schemeClr val="bg1"/>
              </a:solidFill>
            </a:endParaRPr>
          </a:p>
        </p:txBody>
      </p:sp>
      <p:sp>
        <p:nvSpPr>
          <p:cNvPr id="3" name="Content Placeholder 2"/>
          <p:cNvSpPr>
            <a:spLocks noGrp="1"/>
          </p:cNvSpPr>
          <p:nvPr>
            <p:ph idx="1"/>
          </p:nvPr>
        </p:nvSpPr>
        <p:spPr>
          <a:xfrm>
            <a:off x="457200" y="1600200"/>
            <a:ext cx="8363272" cy="4525963"/>
          </a:xfrm>
        </p:spPr>
        <p:txBody>
          <a:bodyPr>
            <a:noAutofit/>
          </a:bodyPr>
          <a:lstStyle/>
          <a:p>
            <a:r>
              <a:rPr lang="en-GB" sz="3400" dirty="0" smtClean="0"/>
              <a:t>Integrating transcription into text work from Y7</a:t>
            </a:r>
          </a:p>
          <a:p>
            <a:r>
              <a:rPr lang="en-GB" sz="3400" dirty="0" smtClean="0"/>
              <a:t>Translation from and into the target language</a:t>
            </a:r>
          </a:p>
          <a:p>
            <a:r>
              <a:rPr lang="en-GB" sz="3400" dirty="0" smtClean="0"/>
              <a:t>Accelerating progress </a:t>
            </a:r>
            <a:r>
              <a:rPr lang="en-GB" sz="3400" dirty="0"/>
              <a:t>(which we will need to do to meet the requirements of the new </a:t>
            </a:r>
            <a:r>
              <a:rPr lang="en-GB" sz="3400" dirty="0" smtClean="0"/>
              <a:t>GCSE)</a:t>
            </a:r>
          </a:p>
          <a:p>
            <a:r>
              <a:rPr lang="en-GB" sz="3400" dirty="0" smtClean="0"/>
              <a:t>Using literary </a:t>
            </a:r>
            <a:r>
              <a:rPr lang="en-GB" sz="3400" dirty="0"/>
              <a:t>and other text types</a:t>
            </a:r>
          </a:p>
        </p:txBody>
      </p:sp>
    </p:spTree>
    <p:extLst>
      <p:ext uri="{BB962C8B-B14F-4D97-AF65-F5344CB8AC3E}">
        <p14:creationId xmlns:p14="http://schemas.microsoft.com/office/powerpoint/2010/main" val="940573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ustige Mercedes Werbung - YouTub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19672" y="1052736"/>
            <a:ext cx="6120680" cy="4590510"/>
          </a:xfrm>
          <a:prstGeom prst="rect">
            <a:avLst/>
          </a:prstGeom>
        </p:spPr>
      </p:pic>
      <p:sp>
        <p:nvSpPr>
          <p:cNvPr id="3" name="TextBox 2"/>
          <p:cNvSpPr txBox="1"/>
          <p:nvPr/>
        </p:nvSpPr>
        <p:spPr>
          <a:xfrm>
            <a:off x="246498" y="116632"/>
            <a:ext cx="8136904" cy="769441"/>
          </a:xfrm>
          <a:prstGeom prst="rect">
            <a:avLst/>
          </a:prstGeom>
          <a:noFill/>
        </p:spPr>
        <p:txBody>
          <a:bodyPr wrap="square" rtlCol="0">
            <a:spAutoFit/>
          </a:bodyPr>
          <a:lstStyle/>
          <a:p>
            <a:r>
              <a:rPr lang="en-GB" sz="4400" b="1" dirty="0" smtClean="0"/>
              <a:t>Direct translation - </a:t>
            </a:r>
            <a:r>
              <a:rPr lang="en-GB" sz="4400" b="1" i="1" dirty="0" smtClean="0"/>
              <a:t>adapted</a:t>
            </a:r>
            <a:endParaRPr lang="fr-FR" sz="4400" b="1" i="1" dirty="0"/>
          </a:p>
        </p:txBody>
      </p:sp>
    </p:spTree>
    <p:extLst>
      <p:ext uri="{BB962C8B-B14F-4D97-AF65-F5344CB8AC3E}">
        <p14:creationId xmlns:p14="http://schemas.microsoft.com/office/powerpoint/2010/main" val="40597538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0667" y="173352"/>
            <a:ext cx="8709805" cy="954107"/>
          </a:xfrm>
          <a:prstGeom prst="rect">
            <a:avLst/>
          </a:prstGeom>
          <a:noFill/>
        </p:spPr>
        <p:txBody>
          <a:bodyPr wrap="square" rtlCol="0">
            <a:spAutoFit/>
          </a:bodyPr>
          <a:lstStyle/>
          <a:p>
            <a:r>
              <a:rPr lang="en-GB" sz="2800" b="1" dirty="0" smtClean="0">
                <a:solidFill>
                  <a:srgbClr val="0070C0"/>
                </a:solidFill>
                <a:latin typeface="Segoe Print" pitchFamily="2" charset="0"/>
              </a:rPr>
              <a:t>Before I used to live in Hardwick but now I live in </a:t>
            </a:r>
            <a:r>
              <a:rPr lang="en-GB" sz="2800" b="1" dirty="0" err="1" smtClean="0">
                <a:solidFill>
                  <a:srgbClr val="0070C0"/>
                </a:solidFill>
                <a:latin typeface="Segoe Print" pitchFamily="2" charset="0"/>
              </a:rPr>
              <a:t>Cambourne</a:t>
            </a:r>
            <a:r>
              <a:rPr lang="en-GB" sz="2800" b="1" dirty="0" smtClean="0">
                <a:solidFill>
                  <a:srgbClr val="0070C0"/>
                </a:solidFill>
                <a:latin typeface="Segoe Print" pitchFamily="2" charset="0"/>
              </a:rPr>
              <a:t>.</a:t>
            </a:r>
            <a:endParaRPr lang="fr-FR" sz="2800" b="1" dirty="0">
              <a:solidFill>
                <a:srgbClr val="0070C0"/>
              </a:solidFill>
              <a:latin typeface="Segoe Print" pitchFamily="2" charset="0"/>
            </a:endParaRPr>
          </a:p>
        </p:txBody>
      </p:sp>
      <p:pic>
        <p:nvPicPr>
          <p:cNvPr id="5122"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2712" y="650405"/>
            <a:ext cx="7286320" cy="5659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32803" y="5085184"/>
            <a:ext cx="5231285" cy="1569660"/>
          </a:xfrm>
          <a:prstGeom prst="rect">
            <a:avLst/>
          </a:prstGeom>
          <a:noFill/>
        </p:spPr>
        <p:txBody>
          <a:bodyPr wrap="square" rtlCol="0">
            <a:spAutoFit/>
          </a:bodyPr>
          <a:lstStyle/>
          <a:p>
            <a:r>
              <a:rPr lang="en-GB" sz="3200" b="1" dirty="0" smtClean="0">
                <a:solidFill>
                  <a:srgbClr val="0070C0"/>
                </a:solidFill>
                <a:latin typeface="Segoe Print" pitchFamily="2" charset="0"/>
              </a:rPr>
              <a:t>Antes </a:t>
            </a:r>
            <a:r>
              <a:rPr lang="en-GB" sz="3200" b="1" dirty="0" err="1" smtClean="0">
                <a:solidFill>
                  <a:srgbClr val="0070C0"/>
                </a:solidFill>
                <a:latin typeface="Segoe Print" pitchFamily="2" charset="0"/>
              </a:rPr>
              <a:t>vivía</a:t>
            </a:r>
            <a:r>
              <a:rPr lang="en-GB" sz="3200" b="1" dirty="0" smtClean="0">
                <a:solidFill>
                  <a:srgbClr val="0070C0"/>
                </a:solidFill>
                <a:latin typeface="Segoe Print" pitchFamily="2" charset="0"/>
              </a:rPr>
              <a:t> en Hardwick </a:t>
            </a:r>
            <a:r>
              <a:rPr lang="en-GB" sz="3200" b="1" dirty="0" err="1" smtClean="0">
                <a:solidFill>
                  <a:srgbClr val="0070C0"/>
                </a:solidFill>
                <a:latin typeface="Segoe Print" pitchFamily="2" charset="0"/>
              </a:rPr>
              <a:t>pero</a:t>
            </a:r>
            <a:r>
              <a:rPr lang="en-GB" sz="3200" b="1" dirty="0" smtClean="0">
                <a:solidFill>
                  <a:srgbClr val="0070C0"/>
                </a:solidFill>
                <a:latin typeface="Segoe Print" pitchFamily="2" charset="0"/>
              </a:rPr>
              <a:t> </a:t>
            </a:r>
            <a:r>
              <a:rPr lang="en-GB" sz="3200" b="1" dirty="0" err="1" smtClean="0">
                <a:solidFill>
                  <a:srgbClr val="0070C0"/>
                </a:solidFill>
                <a:latin typeface="Segoe Print" pitchFamily="2" charset="0"/>
              </a:rPr>
              <a:t>ahora</a:t>
            </a:r>
            <a:r>
              <a:rPr lang="en-GB" sz="3200" b="1" dirty="0" smtClean="0">
                <a:solidFill>
                  <a:srgbClr val="0070C0"/>
                </a:solidFill>
                <a:latin typeface="Segoe Print" pitchFamily="2" charset="0"/>
              </a:rPr>
              <a:t> vivo en </a:t>
            </a:r>
            <a:r>
              <a:rPr lang="en-GB" sz="3200" b="1" dirty="0" err="1" smtClean="0">
                <a:solidFill>
                  <a:srgbClr val="0070C0"/>
                </a:solidFill>
                <a:latin typeface="Segoe Print" pitchFamily="2" charset="0"/>
              </a:rPr>
              <a:t>Cambourne</a:t>
            </a:r>
            <a:r>
              <a:rPr lang="en-GB" sz="3200" b="1" dirty="0" smtClean="0">
                <a:solidFill>
                  <a:srgbClr val="0070C0"/>
                </a:solidFill>
                <a:latin typeface="Segoe Print" pitchFamily="2" charset="0"/>
              </a:rPr>
              <a:t>.</a:t>
            </a:r>
            <a:endParaRPr lang="fr-FR" sz="3200" b="1" dirty="0">
              <a:solidFill>
                <a:srgbClr val="0070C0"/>
              </a:solidFill>
              <a:latin typeface="Segoe Print" pitchFamily="2" charset="0"/>
            </a:endParaRPr>
          </a:p>
        </p:txBody>
      </p:sp>
      <p:sp>
        <p:nvSpPr>
          <p:cNvPr id="2" name="Rectangle 1"/>
          <p:cNvSpPr/>
          <p:nvPr/>
        </p:nvSpPr>
        <p:spPr>
          <a:xfrm>
            <a:off x="6228184" y="6372036"/>
            <a:ext cx="2702535" cy="369332"/>
          </a:xfrm>
          <a:prstGeom prst="rect">
            <a:avLst/>
          </a:prstGeom>
        </p:spPr>
        <p:txBody>
          <a:bodyPr wrap="none">
            <a:spAutoFit/>
          </a:bodyPr>
          <a:lstStyle/>
          <a:p>
            <a:r>
              <a:rPr lang="fr-FR" dirty="0">
                <a:hlinkClick r:id="rId3"/>
              </a:rPr>
              <a:t>http://www.tagxedo.com</a:t>
            </a:r>
            <a:r>
              <a:rPr lang="fr-FR" dirty="0" smtClean="0">
                <a:hlinkClick r:id="rId3"/>
              </a:rPr>
              <a:t>/</a:t>
            </a:r>
            <a:r>
              <a:rPr lang="fr-FR" dirty="0" smtClean="0"/>
              <a:t> </a:t>
            </a:r>
            <a:endParaRPr lang="fr-FR" dirty="0"/>
          </a:p>
        </p:txBody>
      </p:sp>
    </p:spTree>
    <p:extLst>
      <p:ext uri="{BB962C8B-B14F-4D97-AF65-F5344CB8AC3E}">
        <p14:creationId xmlns:p14="http://schemas.microsoft.com/office/powerpoint/2010/main" val="3290713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173352"/>
            <a:ext cx="9006773" cy="6568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10667" y="173352"/>
            <a:ext cx="5901493" cy="954107"/>
          </a:xfrm>
          <a:prstGeom prst="rect">
            <a:avLst/>
          </a:prstGeom>
          <a:noFill/>
        </p:spPr>
        <p:txBody>
          <a:bodyPr wrap="square" rtlCol="0">
            <a:spAutoFit/>
          </a:bodyPr>
          <a:lstStyle/>
          <a:p>
            <a:r>
              <a:rPr lang="en-GB" sz="2800" b="1" dirty="0" smtClean="0">
                <a:solidFill>
                  <a:srgbClr val="0070C0"/>
                </a:solidFill>
                <a:latin typeface="Segoe Print" pitchFamily="2" charset="0"/>
              </a:rPr>
              <a:t>The good thing is that I have lots of friends there.</a:t>
            </a:r>
            <a:endParaRPr lang="fr-FR" sz="2800" b="1" dirty="0">
              <a:solidFill>
                <a:srgbClr val="0070C0"/>
              </a:solidFill>
              <a:latin typeface="Segoe Print" pitchFamily="2" charset="0"/>
            </a:endParaRPr>
          </a:p>
        </p:txBody>
      </p:sp>
      <p:sp>
        <p:nvSpPr>
          <p:cNvPr id="6" name="TextBox 5"/>
          <p:cNvSpPr txBox="1"/>
          <p:nvPr/>
        </p:nvSpPr>
        <p:spPr>
          <a:xfrm>
            <a:off x="4427984" y="4808944"/>
            <a:ext cx="5231285" cy="1077218"/>
          </a:xfrm>
          <a:prstGeom prst="rect">
            <a:avLst/>
          </a:prstGeom>
          <a:noFill/>
        </p:spPr>
        <p:txBody>
          <a:bodyPr wrap="square" rtlCol="0">
            <a:spAutoFit/>
          </a:bodyPr>
          <a:lstStyle/>
          <a:p>
            <a:r>
              <a:rPr lang="en-GB" sz="3200" b="1" dirty="0" smtClean="0">
                <a:solidFill>
                  <a:srgbClr val="0070C0"/>
                </a:solidFill>
                <a:latin typeface="Segoe Print" pitchFamily="2" charset="0"/>
              </a:rPr>
              <a:t>Lo </a:t>
            </a:r>
            <a:r>
              <a:rPr lang="en-GB" sz="3200" b="1" dirty="0" err="1" smtClean="0">
                <a:solidFill>
                  <a:srgbClr val="0070C0"/>
                </a:solidFill>
                <a:latin typeface="Segoe Print" pitchFamily="2" charset="0"/>
              </a:rPr>
              <a:t>bueno</a:t>
            </a:r>
            <a:r>
              <a:rPr lang="en-GB" sz="3200" b="1" dirty="0" smtClean="0">
                <a:solidFill>
                  <a:srgbClr val="0070C0"/>
                </a:solidFill>
                <a:latin typeface="Segoe Print" pitchFamily="2" charset="0"/>
              </a:rPr>
              <a:t> </a:t>
            </a:r>
            <a:r>
              <a:rPr lang="en-GB" sz="3200" b="1" dirty="0" err="1" smtClean="0">
                <a:solidFill>
                  <a:srgbClr val="0070C0"/>
                </a:solidFill>
                <a:latin typeface="Segoe Print" pitchFamily="2" charset="0"/>
              </a:rPr>
              <a:t>es</a:t>
            </a:r>
            <a:r>
              <a:rPr lang="en-GB" sz="3200" b="1" dirty="0" smtClean="0">
                <a:solidFill>
                  <a:srgbClr val="0070C0"/>
                </a:solidFill>
                <a:latin typeface="Segoe Print" pitchFamily="2" charset="0"/>
              </a:rPr>
              <a:t> </a:t>
            </a:r>
            <a:r>
              <a:rPr lang="en-GB" sz="3200" b="1" dirty="0" err="1" smtClean="0">
                <a:solidFill>
                  <a:srgbClr val="0070C0"/>
                </a:solidFill>
                <a:latin typeface="Segoe Print" pitchFamily="2" charset="0"/>
              </a:rPr>
              <a:t>que</a:t>
            </a:r>
            <a:r>
              <a:rPr lang="en-GB" sz="3200" b="1" dirty="0" smtClean="0">
                <a:solidFill>
                  <a:srgbClr val="0070C0"/>
                </a:solidFill>
                <a:latin typeface="Segoe Print" pitchFamily="2" charset="0"/>
              </a:rPr>
              <a:t> </a:t>
            </a:r>
            <a:r>
              <a:rPr lang="en-GB" sz="3200" b="1" dirty="0" err="1" smtClean="0">
                <a:solidFill>
                  <a:srgbClr val="0070C0"/>
                </a:solidFill>
                <a:latin typeface="Segoe Print" pitchFamily="2" charset="0"/>
              </a:rPr>
              <a:t>tengo</a:t>
            </a:r>
            <a:r>
              <a:rPr lang="en-GB" sz="3200" b="1" dirty="0" smtClean="0">
                <a:solidFill>
                  <a:srgbClr val="0070C0"/>
                </a:solidFill>
                <a:latin typeface="Segoe Print" pitchFamily="2" charset="0"/>
              </a:rPr>
              <a:t> </a:t>
            </a:r>
            <a:r>
              <a:rPr lang="en-GB" sz="3200" b="1" dirty="0" err="1" smtClean="0">
                <a:solidFill>
                  <a:srgbClr val="0070C0"/>
                </a:solidFill>
                <a:latin typeface="Segoe Print" pitchFamily="2" charset="0"/>
              </a:rPr>
              <a:t>muchos</a:t>
            </a:r>
            <a:r>
              <a:rPr lang="en-GB" sz="3200" b="1" dirty="0" smtClean="0">
                <a:solidFill>
                  <a:srgbClr val="0070C0"/>
                </a:solidFill>
                <a:latin typeface="Segoe Print" pitchFamily="2" charset="0"/>
              </a:rPr>
              <a:t> amigos </a:t>
            </a:r>
            <a:r>
              <a:rPr lang="en-GB" sz="3200" b="1" dirty="0" err="1" smtClean="0">
                <a:solidFill>
                  <a:srgbClr val="0070C0"/>
                </a:solidFill>
                <a:latin typeface="Segoe Print" pitchFamily="2" charset="0"/>
              </a:rPr>
              <a:t>allí</a:t>
            </a:r>
            <a:r>
              <a:rPr lang="en-GB" sz="3200" b="1" dirty="0" smtClean="0">
                <a:solidFill>
                  <a:srgbClr val="0070C0"/>
                </a:solidFill>
                <a:latin typeface="Segoe Print" pitchFamily="2" charset="0"/>
              </a:rPr>
              <a:t>.</a:t>
            </a:r>
            <a:endParaRPr lang="fr-FR" sz="3200" b="1" dirty="0">
              <a:solidFill>
                <a:srgbClr val="0070C0"/>
              </a:solidFill>
              <a:latin typeface="Segoe Print" pitchFamily="2" charset="0"/>
            </a:endParaRPr>
          </a:p>
        </p:txBody>
      </p:sp>
    </p:spTree>
    <p:extLst>
      <p:ext uri="{BB962C8B-B14F-4D97-AF65-F5344CB8AC3E}">
        <p14:creationId xmlns:p14="http://schemas.microsoft.com/office/powerpoint/2010/main" val="4292687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0667" y="173352"/>
            <a:ext cx="8493781" cy="954107"/>
          </a:xfrm>
          <a:prstGeom prst="rect">
            <a:avLst/>
          </a:prstGeom>
          <a:noFill/>
        </p:spPr>
        <p:txBody>
          <a:bodyPr wrap="square" rtlCol="0">
            <a:spAutoFit/>
          </a:bodyPr>
          <a:lstStyle/>
          <a:p>
            <a:r>
              <a:rPr lang="en-GB" sz="2800" b="1" dirty="0" err="1" smtClean="0">
                <a:solidFill>
                  <a:srgbClr val="0070C0"/>
                </a:solidFill>
                <a:latin typeface="Segoe Print" pitchFamily="2" charset="0"/>
              </a:rPr>
              <a:t>Comberton</a:t>
            </a:r>
            <a:r>
              <a:rPr lang="en-GB" sz="2800" b="1" dirty="0" smtClean="0">
                <a:solidFill>
                  <a:srgbClr val="0070C0"/>
                </a:solidFill>
                <a:latin typeface="Segoe Print" pitchFamily="2" charset="0"/>
              </a:rPr>
              <a:t> is smaller than Cambridge but it is quiet and very pretty.</a:t>
            </a:r>
            <a:endParaRPr lang="fr-FR" sz="2800" b="1" dirty="0">
              <a:solidFill>
                <a:srgbClr val="0070C0"/>
              </a:solidFill>
              <a:latin typeface="Segoe Print" pitchFamily="2" charset="0"/>
            </a:endParaRPr>
          </a:p>
        </p:txBody>
      </p:sp>
      <p:pic>
        <p:nvPicPr>
          <p:cNvPr id="6146"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0125" t="4444" r="18625" b="7556"/>
          <a:stretch/>
        </p:blipFill>
        <p:spPr bwMode="auto">
          <a:xfrm>
            <a:off x="1403648" y="621765"/>
            <a:ext cx="6277412" cy="6063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065416" y="4130281"/>
            <a:ext cx="3899071" cy="2554545"/>
          </a:xfrm>
          <a:prstGeom prst="rect">
            <a:avLst/>
          </a:prstGeom>
          <a:noFill/>
        </p:spPr>
        <p:txBody>
          <a:bodyPr wrap="square" rtlCol="0">
            <a:spAutoFit/>
          </a:bodyPr>
          <a:lstStyle/>
          <a:p>
            <a:r>
              <a:rPr lang="en-GB" sz="3200" b="1" dirty="0" err="1" smtClean="0">
                <a:solidFill>
                  <a:srgbClr val="0070C0"/>
                </a:solidFill>
                <a:latin typeface="Segoe Print" pitchFamily="2" charset="0"/>
              </a:rPr>
              <a:t>Comberton</a:t>
            </a:r>
            <a:r>
              <a:rPr lang="en-GB" sz="3200" b="1" dirty="0" smtClean="0">
                <a:solidFill>
                  <a:srgbClr val="0070C0"/>
                </a:solidFill>
                <a:latin typeface="Segoe Print" pitchFamily="2" charset="0"/>
              </a:rPr>
              <a:t> </a:t>
            </a:r>
            <a:r>
              <a:rPr lang="en-GB" sz="3200" b="1" dirty="0" err="1" smtClean="0">
                <a:solidFill>
                  <a:srgbClr val="0070C0"/>
                </a:solidFill>
                <a:latin typeface="Segoe Print" pitchFamily="2" charset="0"/>
              </a:rPr>
              <a:t>es</a:t>
            </a:r>
            <a:r>
              <a:rPr lang="en-GB" sz="3200" b="1" dirty="0" smtClean="0">
                <a:solidFill>
                  <a:srgbClr val="0070C0"/>
                </a:solidFill>
                <a:latin typeface="Segoe Print" pitchFamily="2" charset="0"/>
              </a:rPr>
              <a:t> </a:t>
            </a:r>
            <a:r>
              <a:rPr lang="en-GB" sz="3200" b="1" dirty="0" err="1" smtClean="0">
                <a:solidFill>
                  <a:srgbClr val="0070C0"/>
                </a:solidFill>
                <a:latin typeface="Segoe Print" pitchFamily="2" charset="0"/>
              </a:rPr>
              <a:t>más</a:t>
            </a:r>
            <a:r>
              <a:rPr lang="en-GB" sz="3200" b="1" dirty="0" smtClean="0">
                <a:solidFill>
                  <a:srgbClr val="0070C0"/>
                </a:solidFill>
                <a:latin typeface="Segoe Print" pitchFamily="2" charset="0"/>
              </a:rPr>
              <a:t> </a:t>
            </a:r>
            <a:r>
              <a:rPr lang="en-GB" sz="3200" b="1" dirty="0" err="1" smtClean="0">
                <a:solidFill>
                  <a:srgbClr val="0070C0"/>
                </a:solidFill>
                <a:latin typeface="Segoe Print" pitchFamily="2" charset="0"/>
              </a:rPr>
              <a:t>pequeño</a:t>
            </a:r>
            <a:r>
              <a:rPr lang="en-GB" sz="3200" b="1" dirty="0" smtClean="0">
                <a:solidFill>
                  <a:srgbClr val="0070C0"/>
                </a:solidFill>
                <a:latin typeface="Segoe Print" pitchFamily="2" charset="0"/>
              </a:rPr>
              <a:t> </a:t>
            </a:r>
            <a:r>
              <a:rPr lang="en-GB" sz="3200" b="1" dirty="0" err="1" smtClean="0">
                <a:solidFill>
                  <a:srgbClr val="0070C0"/>
                </a:solidFill>
                <a:latin typeface="Segoe Print" pitchFamily="2" charset="0"/>
              </a:rPr>
              <a:t>que</a:t>
            </a:r>
            <a:r>
              <a:rPr lang="en-GB" sz="3200" b="1" dirty="0" smtClean="0">
                <a:solidFill>
                  <a:srgbClr val="0070C0"/>
                </a:solidFill>
                <a:latin typeface="Segoe Print" pitchFamily="2" charset="0"/>
              </a:rPr>
              <a:t> Cambridge </a:t>
            </a:r>
            <a:r>
              <a:rPr lang="en-GB" sz="3200" b="1" dirty="0" err="1" smtClean="0">
                <a:solidFill>
                  <a:srgbClr val="0070C0"/>
                </a:solidFill>
                <a:latin typeface="Segoe Print" pitchFamily="2" charset="0"/>
              </a:rPr>
              <a:t>pero</a:t>
            </a:r>
            <a:r>
              <a:rPr lang="en-GB" sz="3200" b="1" dirty="0" smtClean="0">
                <a:solidFill>
                  <a:srgbClr val="0070C0"/>
                </a:solidFill>
                <a:latin typeface="Segoe Print" pitchFamily="2" charset="0"/>
              </a:rPr>
              <a:t> </a:t>
            </a:r>
            <a:r>
              <a:rPr lang="en-GB" sz="3200" b="1" dirty="0" err="1" smtClean="0">
                <a:solidFill>
                  <a:srgbClr val="0070C0"/>
                </a:solidFill>
                <a:latin typeface="Segoe Print" pitchFamily="2" charset="0"/>
              </a:rPr>
              <a:t>es</a:t>
            </a:r>
            <a:r>
              <a:rPr lang="en-GB" sz="3200" b="1" dirty="0" smtClean="0">
                <a:solidFill>
                  <a:srgbClr val="0070C0"/>
                </a:solidFill>
                <a:latin typeface="Segoe Print" pitchFamily="2" charset="0"/>
              </a:rPr>
              <a:t> </a:t>
            </a:r>
            <a:r>
              <a:rPr lang="en-GB" sz="3200" b="1" dirty="0" err="1" smtClean="0">
                <a:solidFill>
                  <a:srgbClr val="0070C0"/>
                </a:solidFill>
                <a:latin typeface="Segoe Print" pitchFamily="2" charset="0"/>
              </a:rPr>
              <a:t>tranquilo</a:t>
            </a:r>
            <a:r>
              <a:rPr lang="en-GB" sz="3200" b="1" dirty="0" smtClean="0">
                <a:solidFill>
                  <a:srgbClr val="0070C0"/>
                </a:solidFill>
                <a:latin typeface="Segoe Print" pitchFamily="2" charset="0"/>
              </a:rPr>
              <a:t> y </a:t>
            </a:r>
            <a:r>
              <a:rPr lang="en-GB" sz="3200" b="1" dirty="0" err="1" smtClean="0">
                <a:solidFill>
                  <a:srgbClr val="0070C0"/>
                </a:solidFill>
                <a:latin typeface="Segoe Print" pitchFamily="2" charset="0"/>
              </a:rPr>
              <a:t>muy</a:t>
            </a:r>
            <a:r>
              <a:rPr lang="en-GB" sz="3200" b="1" dirty="0" smtClean="0">
                <a:solidFill>
                  <a:srgbClr val="0070C0"/>
                </a:solidFill>
                <a:latin typeface="Segoe Print" pitchFamily="2" charset="0"/>
              </a:rPr>
              <a:t> bonito.</a:t>
            </a:r>
            <a:endParaRPr lang="fr-FR" sz="3200" b="1" dirty="0">
              <a:solidFill>
                <a:srgbClr val="0070C0"/>
              </a:solidFill>
              <a:latin typeface="Segoe Print" pitchFamily="2" charset="0"/>
            </a:endParaRPr>
          </a:p>
        </p:txBody>
      </p:sp>
    </p:spTree>
    <p:extLst>
      <p:ext uri="{BB962C8B-B14F-4D97-AF65-F5344CB8AC3E}">
        <p14:creationId xmlns:p14="http://schemas.microsoft.com/office/powerpoint/2010/main" val="1533417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9456" t="4845" r="27174" b="8392"/>
          <a:stretch/>
        </p:blipFill>
        <p:spPr bwMode="auto">
          <a:xfrm>
            <a:off x="251520" y="116632"/>
            <a:ext cx="4464496" cy="6529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txBox="1">
            <a:spLocks/>
          </p:cNvSpPr>
          <p:nvPr/>
        </p:nvSpPr>
        <p:spPr>
          <a:xfrm>
            <a:off x="4937110" y="620688"/>
            <a:ext cx="4176464" cy="4525963"/>
          </a:xfrm>
          <a:prstGeom prst="rect">
            <a:avLst/>
          </a:prstGeom>
        </p:spPr>
        <p:txBody>
          <a:bodyPr vert="horz" lIns="91440" tIns="45720" rIns="91440" bIns="45720" rtlCol="0">
            <a:normAutofit fontScale="85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GB" dirty="0" smtClean="0">
                <a:solidFill>
                  <a:schemeClr val="tx1"/>
                </a:solidFill>
              </a:rPr>
              <a:t>Before I used to live in Nottingham but now I live in </a:t>
            </a:r>
            <a:r>
              <a:rPr lang="en-GB" dirty="0" err="1" smtClean="0">
                <a:solidFill>
                  <a:schemeClr val="tx1"/>
                </a:solidFill>
              </a:rPr>
              <a:t>Cambourne</a:t>
            </a:r>
            <a:r>
              <a:rPr lang="en-GB" dirty="0" smtClean="0">
                <a:solidFill>
                  <a:schemeClr val="tx1"/>
                </a:solidFill>
              </a:rPr>
              <a:t>.  Nottingham is bigger than </a:t>
            </a:r>
            <a:r>
              <a:rPr lang="en-GB" dirty="0" err="1" smtClean="0">
                <a:solidFill>
                  <a:schemeClr val="tx1"/>
                </a:solidFill>
              </a:rPr>
              <a:t>Cambourne</a:t>
            </a:r>
            <a:r>
              <a:rPr lang="en-GB" dirty="0" smtClean="0">
                <a:solidFill>
                  <a:schemeClr val="tx1"/>
                </a:solidFill>
              </a:rPr>
              <a:t>.  Before in </a:t>
            </a:r>
            <a:r>
              <a:rPr lang="en-GB" dirty="0" err="1" smtClean="0">
                <a:solidFill>
                  <a:schemeClr val="tx1"/>
                </a:solidFill>
              </a:rPr>
              <a:t>Cambourne</a:t>
            </a:r>
            <a:r>
              <a:rPr lang="en-GB" dirty="0" smtClean="0">
                <a:solidFill>
                  <a:schemeClr val="tx1"/>
                </a:solidFill>
              </a:rPr>
              <a:t> there were not many shops nor facilities  but now there is a supermarket, a church, a park and some tennis courts.  I like my town quite a lot because I have lots of friends there.  </a:t>
            </a:r>
            <a:endParaRPr lang="fr-FR" dirty="0">
              <a:solidFill>
                <a:schemeClr val="tx1"/>
              </a:solidFill>
            </a:endParaRPr>
          </a:p>
        </p:txBody>
      </p:sp>
    </p:spTree>
    <p:extLst>
      <p:ext uri="{BB962C8B-B14F-4D97-AF65-F5344CB8AC3E}">
        <p14:creationId xmlns:p14="http://schemas.microsoft.com/office/powerpoint/2010/main" val="31681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1"/>
          <p:cNvSpPr txBox="1">
            <a:spLocks noChangeArrowheads="1"/>
          </p:cNvSpPr>
          <p:nvPr/>
        </p:nvSpPr>
        <p:spPr bwMode="auto">
          <a:xfrm>
            <a:off x="107504" y="1405626"/>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ES" sz="2000" dirty="0" smtClean="0">
                <a:latin typeface="+mn-lt"/>
                <a:cs typeface="Times New Roman" pitchFamily="18" charset="0"/>
              </a:rPr>
              <a:t>1 ___  ___ gusta </a:t>
            </a:r>
            <a:r>
              <a:rPr lang="es-ES" sz="2000" dirty="0">
                <a:latin typeface="+mn-lt"/>
                <a:cs typeface="Times New Roman" pitchFamily="18" charset="0"/>
              </a:rPr>
              <a:t>viajar en avión porque </a:t>
            </a:r>
            <a:r>
              <a:rPr lang="es-ES" sz="2000" dirty="0" smtClean="0">
                <a:latin typeface="+mn-lt"/>
                <a:cs typeface="Times New Roman" pitchFamily="18" charset="0"/>
              </a:rPr>
              <a:t>_________ </a:t>
            </a:r>
            <a:r>
              <a:rPr lang="es-ES" sz="2000" dirty="0">
                <a:latin typeface="+mn-lt"/>
                <a:cs typeface="Times New Roman" pitchFamily="18" charset="0"/>
              </a:rPr>
              <a:t>me hace vomitar y además es </a:t>
            </a:r>
            <a:r>
              <a:rPr lang="es-ES" sz="2000" dirty="0" smtClean="0">
                <a:latin typeface="+mn-lt"/>
                <a:cs typeface="Times New Roman" pitchFamily="18" charset="0"/>
              </a:rPr>
              <a:t>_________  ____________.</a:t>
            </a:r>
            <a:endParaRPr lang="es-ES" sz="2000" dirty="0">
              <a:latin typeface="+mn-lt"/>
              <a:cs typeface="Times New Roman" pitchFamily="18" charset="0"/>
            </a:endParaRPr>
          </a:p>
        </p:txBody>
      </p:sp>
      <p:sp>
        <p:nvSpPr>
          <p:cNvPr id="7172" name="TextBox 4"/>
          <p:cNvSpPr txBox="1">
            <a:spLocks noChangeArrowheads="1"/>
          </p:cNvSpPr>
          <p:nvPr/>
        </p:nvSpPr>
        <p:spPr bwMode="auto">
          <a:xfrm>
            <a:off x="179388" y="3029381"/>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ES" sz="2000" dirty="0" smtClean="0">
                <a:latin typeface="+mn-lt"/>
                <a:cs typeface="Times New Roman" pitchFamily="18" charset="0"/>
              </a:rPr>
              <a:t>2  _________  ___  ______ __________viajar </a:t>
            </a:r>
            <a:r>
              <a:rPr lang="es-ES" sz="2000" dirty="0">
                <a:latin typeface="+mn-lt"/>
                <a:cs typeface="Times New Roman" pitchFamily="18" charset="0"/>
              </a:rPr>
              <a:t>en autocar, </a:t>
            </a:r>
            <a:r>
              <a:rPr lang="es-ES" sz="2000" dirty="0" smtClean="0">
                <a:latin typeface="+mn-lt"/>
                <a:cs typeface="Times New Roman" pitchFamily="18" charset="0"/>
              </a:rPr>
              <a:t>____  _____ _______ e </a:t>
            </a:r>
            <a:r>
              <a:rPr lang="es-ES" sz="2000" dirty="0">
                <a:latin typeface="+mn-lt"/>
                <a:cs typeface="Times New Roman" pitchFamily="18" charset="0"/>
              </a:rPr>
              <a:t>incómodo, </a:t>
            </a:r>
            <a:r>
              <a:rPr lang="es-ES" sz="2000" dirty="0" smtClean="0">
                <a:latin typeface="+mn-lt"/>
                <a:cs typeface="Times New Roman" pitchFamily="18" charset="0"/>
              </a:rPr>
              <a:t>así que _________ </a:t>
            </a:r>
            <a:r>
              <a:rPr lang="es-ES" sz="2000" dirty="0">
                <a:latin typeface="+mn-lt"/>
                <a:cs typeface="Times New Roman" pitchFamily="18" charset="0"/>
              </a:rPr>
              <a:t>el tren.</a:t>
            </a:r>
          </a:p>
        </p:txBody>
      </p:sp>
      <p:sp>
        <p:nvSpPr>
          <p:cNvPr id="7174" name="TextBox 6"/>
          <p:cNvSpPr txBox="1">
            <a:spLocks noChangeArrowheads="1"/>
          </p:cNvSpPr>
          <p:nvPr/>
        </p:nvSpPr>
        <p:spPr bwMode="auto">
          <a:xfrm>
            <a:off x="180528" y="4685565"/>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ES" sz="2000" dirty="0" smtClean="0">
                <a:latin typeface="+mn-lt"/>
                <a:cs typeface="Times New Roman" pitchFamily="18" charset="0"/>
              </a:rPr>
              <a:t>3  Para </a:t>
            </a:r>
            <a:r>
              <a:rPr lang="es-ES" sz="2000" dirty="0">
                <a:latin typeface="+mn-lt"/>
                <a:cs typeface="Times New Roman" pitchFamily="18" charset="0"/>
              </a:rPr>
              <a:t>mí lo </a:t>
            </a:r>
            <a:r>
              <a:rPr lang="es-ES" sz="2000" dirty="0" smtClean="0">
                <a:latin typeface="+mn-lt"/>
                <a:cs typeface="Times New Roman" pitchFamily="18" charset="0"/>
              </a:rPr>
              <a:t>______es </a:t>
            </a:r>
            <a:r>
              <a:rPr lang="es-ES" sz="2000" dirty="0">
                <a:latin typeface="+mn-lt"/>
                <a:cs typeface="Times New Roman" pitchFamily="18" charset="0"/>
              </a:rPr>
              <a:t>el </a:t>
            </a:r>
            <a:r>
              <a:rPr lang="es-ES" sz="2000" dirty="0" smtClean="0">
                <a:latin typeface="+mn-lt"/>
                <a:cs typeface="Times New Roman" pitchFamily="18" charset="0"/>
              </a:rPr>
              <a:t>________ </a:t>
            </a:r>
            <a:r>
              <a:rPr lang="es-ES" sz="2000" dirty="0">
                <a:latin typeface="+mn-lt"/>
                <a:cs typeface="Times New Roman" pitchFamily="18" charset="0"/>
              </a:rPr>
              <a:t>porque es </a:t>
            </a:r>
            <a:r>
              <a:rPr lang="es-ES" sz="2000" dirty="0" smtClean="0">
                <a:latin typeface="+mn-lt"/>
                <a:cs typeface="Times New Roman" pitchFamily="18" charset="0"/>
              </a:rPr>
              <a:t>_____  </a:t>
            </a:r>
            <a:r>
              <a:rPr lang="es-ES" sz="2000" dirty="0">
                <a:latin typeface="+mn-lt"/>
                <a:cs typeface="Times New Roman" pitchFamily="18" charset="0"/>
              </a:rPr>
              <a:t>rápido y es </a:t>
            </a:r>
            <a:r>
              <a:rPr lang="es-ES" sz="2000" dirty="0" smtClean="0">
                <a:latin typeface="+mn-lt"/>
                <a:cs typeface="Times New Roman" pitchFamily="18" charset="0"/>
              </a:rPr>
              <a:t>__________emocionante.</a:t>
            </a:r>
            <a:endParaRPr lang="es-ES" sz="2000" dirty="0">
              <a:latin typeface="+mn-lt"/>
              <a:cs typeface="Times New Roman" pitchFamily="18" charset="0"/>
            </a:endParaRPr>
          </a:p>
        </p:txBody>
      </p:sp>
      <p:sp>
        <p:nvSpPr>
          <p:cNvPr id="18" name="TextBox 1"/>
          <p:cNvSpPr txBox="1">
            <a:spLocks noChangeArrowheads="1"/>
          </p:cNvSpPr>
          <p:nvPr/>
        </p:nvSpPr>
        <p:spPr bwMode="auto">
          <a:xfrm>
            <a:off x="107504" y="2237293"/>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ES" sz="2000" dirty="0" smtClean="0">
                <a:latin typeface="+mn-lt"/>
                <a:cs typeface="Times New Roman" pitchFamily="18" charset="0"/>
              </a:rPr>
              <a:t>1  I </a:t>
            </a:r>
            <a:r>
              <a:rPr lang="es-ES" sz="2000" dirty="0" err="1" smtClean="0">
                <a:latin typeface="+mn-lt"/>
                <a:cs typeface="Times New Roman" pitchFamily="18" charset="0"/>
              </a:rPr>
              <a:t>don’t</a:t>
            </a:r>
            <a:r>
              <a:rPr lang="es-ES" sz="2000" dirty="0" smtClean="0">
                <a:latin typeface="+mn-lt"/>
                <a:cs typeface="Times New Roman" pitchFamily="18" charset="0"/>
              </a:rPr>
              <a:t> _______ _________ ___ ______ _______ </a:t>
            </a:r>
            <a:r>
              <a:rPr lang="es-ES" sz="2000" dirty="0" err="1" smtClean="0">
                <a:latin typeface="+mn-lt"/>
                <a:cs typeface="Times New Roman" pitchFamily="18" charset="0"/>
              </a:rPr>
              <a:t>sometimes</a:t>
            </a:r>
            <a:r>
              <a:rPr lang="es-ES" sz="2000" dirty="0" smtClean="0">
                <a:latin typeface="+mn-lt"/>
                <a:cs typeface="Times New Roman" pitchFamily="18" charset="0"/>
              </a:rPr>
              <a:t> </a:t>
            </a:r>
            <a:r>
              <a:rPr lang="es-ES" sz="2000" dirty="0" err="1" smtClean="0">
                <a:latin typeface="+mn-lt"/>
                <a:cs typeface="Times New Roman" pitchFamily="18" charset="0"/>
              </a:rPr>
              <a:t>it</a:t>
            </a:r>
            <a:r>
              <a:rPr lang="es-ES" sz="2000" dirty="0" smtClean="0">
                <a:latin typeface="+mn-lt"/>
                <a:cs typeface="Times New Roman" pitchFamily="18" charset="0"/>
              </a:rPr>
              <a:t> </a:t>
            </a:r>
            <a:r>
              <a:rPr lang="es-ES" sz="2000" dirty="0" err="1" smtClean="0">
                <a:latin typeface="+mn-lt"/>
                <a:cs typeface="Times New Roman" pitchFamily="18" charset="0"/>
              </a:rPr>
              <a:t>makes</a:t>
            </a:r>
            <a:r>
              <a:rPr lang="es-ES" sz="2000" dirty="0" smtClean="0">
                <a:latin typeface="+mn-lt"/>
                <a:cs typeface="Times New Roman" pitchFamily="18" charset="0"/>
              </a:rPr>
              <a:t> me </a:t>
            </a:r>
            <a:r>
              <a:rPr lang="es-ES" sz="2000" dirty="0" err="1" smtClean="0">
                <a:latin typeface="+mn-lt"/>
                <a:cs typeface="Times New Roman" pitchFamily="18" charset="0"/>
              </a:rPr>
              <a:t>sick</a:t>
            </a:r>
            <a:r>
              <a:rPr lang="es-ES" sz="2000" dirty="0" smtClean="0">
                <a:latin typeface="+mn-lt"/>
                <a:cs typeface="Times New Roman" pitchFamily="18" charset="0"/>
              </a:rPr>
              <a:t> and </a:t>
            </a:r>
            <a:r>
              <a:rPr lang="es-ES" sz="2000" dirty="0" err="1" smtClean="0">
                <a:latin typeface="+mn-lt"/>
                <a:cs typeface="Times New Roman" pitchFamily="18" charset="0"/>
              </a:rPr>
              <a:t>what’s</a:t>
            </a:r>
            <a:r>
              <a:rPr lang="es-ES" sz="2000" dirty="0" smtClean="0">
                <a:latin typeface="+mn-lt"/>
                <a:cs typeface="Times New Roman" pitchFamily="18" charset="0"/>
              </a:rPr>
              <a:t> more </a:t>
            </a:r>
            <a:r>
              <a:rPr lang="es-ES" sz="2000" dirty="0" err="1" smtClean="0">
                <a:latin typeface="+mn-lt"/>
                <a:cs typeface="Times New Roman" pitchFamily="18" charset="0"/>
              </a:rPr>
              <a:t>it’s</a:t>
            </a:r>
            <a:r>
              <a:rPr lang="es-ES" sz="2000" dirty="0" smtClean="0">
                <a:latin typeface="+mn-lt"/>
                <a:cs typeface="Times New Roman" pitchFamily="18" charset="0"/>
              </a:rPr>
              <a:t> </a:t>
            </a:r>
            <a:r>
              <a:rPr lang="es-ES" sz="2000" dirty="0" err="1" smtClean="0">
                <a:latin typeface="+mn-lt"/>
                <a:cs typeface="Times New Roman" pitchFamily="18" charset="0"/>
              </a:rPr>
              <a:t>very</a:t>
            </a:r>
            <a:r>
              <a:rPr lang="es-ES" sz="2000" dirty="0" smtClean="0">
                <a:latin typeface="+mn-lt"/>
                <a:cs typeface="Times New Roman" pitchFamily="18" charset="0"/>
              </a:rPr>
              <a:t> </a:t>
            </a:r>
            <a:r>
              <a:rPr lang="es-ES" sz="2000" dirty="0" err="1" smtClean="0">
                <a:latin typeface="+mn-lt"/>
                <a:cs typeface="Times New Roman" pitchFamily="18" charset="0"/>
              </a:rPr>
              <a:t>uncomfortable</a:t>
            </a:r>
            <a:r>
              <a:rPr lang="es-ES" sz="2000" dirty="0" smtClean="0">
                <a:latin typeface="+mn-lt"/>
                <a:cs typeface="Times New Roman" pitchFamily="18" charset="0"/>
              </a:rPr>
              <a:t>.</a:t>
            </a:r>
            <a:endParaRPr lang="es-ES" sz="2000" dirty="0">
              <a:latin typeface="+mn-lt"/>
              <a:cs typeface="Times New Roman" pitchFamily="18" charset="0"/>
            </a:endParaRPr>
          </a:p>
        </p:txBody>
      </p:sp>
      <p:sp>
        <p:nvSpPr>
          <p:cNvPr id="19" name="TextBox 4"/>
          <p:cNvSpPr txBox="1">
            <a:spLocks noChangeArrowheads="1"/>
          </p:cNvSpPr>
          <p:nvPr/>
        </p:nvSpPr>
        <p:spPr bwMode="auto">
          <a:xfrm>
            <a:off x="180528" y="3821469"/>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ES" sz="2000" dirty="0" smtClean="0">
                <a:latin typeface="+mn-lt"/>
                <a:cs typeface="Times New Roman" pitchFamily="18" charset="0"/>
              </a:rPr>
              <a:t>2  </a:t>
            </a:r>
            <a:r>
              <a:rPr lang="es-ES" sz="2000" dirty="0" err="1" smtClean="0">
                <a:latin typeface="+mn-lt"/>
                <a:cs typeface="Times New Roman" pitchFamily="18" charset="0"/>
              </a:rPr>
              <a:t>Although</a:t>
            </a:r>
            <a:r>
              <a:rPr lang="es-ES" sz="2000" dirty="0" smtClean="0">
                <a:latin typeface="+mn-lt"/>
                <a:cs typeface="Times New Roman" pitchFamily="18" charset="0"/>
              </a:rPr>
              <a:t> </a:t>
            </a:r>
            <a:r>
              <a:rPr lang="es-ES" sz="2000" dirty="0" err="1" smtClean="0">
                <a:latin typeface="+mn-lt"/>
                <a:cs typeface="Times New Roman" pitchFamily="18" charset="0"/>
              </a:rPr>
              <a:t>it’s</a:t>
            </a:r>
            <a:r>
              <a:rPr lang="es-ES" sz="2000" dirty="0" smtClean="0">
                <a:latin typeface="+mn-lt"/>
                <a:cs typeface="Times New Roman" pitchFamily="18" charset="0"/>
              </a:rPr>
              <a:t> </a:t>
            </a:r>
            <a:r>
              <a:rPr lang="es-ES" sz="2000" dirty="0" err="1" smtClean="0">
                <a:latin typeface="+mn-lt"/>
                <a:cs typeface="Times New Roman" pitchFamily="18" charset="0"/>
              </a:rPr>
              <a:t>cheaper</a:t>
            </a:r>
            <a:r>
              <a:rPr lang="es-ES" sz="2000" dirty="0" smtClean="0">
                <a:latin typeface="+mn-lt"/>
                <a:cs typeface="Times New Roman" pitchFamily="18" charset="0"/>
              </a:rPr>
              <a:t>  ______  ____ _______, </a:t>
            </a:r>
            <a:r>
              <a:rPr lang="es-ES" sz="2000" dirty="0" err="1" smtClean="0">
                <a:latin typeface="+mn-lt"/>
                <a:cs typeface="Times New Roman" pitchFamily="18" charset="0"/>
              </a:rPr>
              <a:t>it</a:t>
            </a:r>
            <a:r>
              <a:rPr lang="es-ES" sz="2000" dirty="0" smtClean="0">
                <a:latin typeface="+mn-lt"/>
                <a:cs typeface="Times New Roman" pitchFamily="18" charset="0"/>
              </a:rPr>
              <a:t> </a:t>
            </a:r>
            <a:r>
              <a:rPr lang="es-ES" sz="2000" dirty="0" err="1" smtClean="0">
                <a:latin typeface="+mn-lt"/>
                <a:cs typeface="Times New Roman" pitchFamily="18" charset="0"/>
              </a:rPr>
              <a:t>is</a:t>
            </a:r>
            <a:r>
              <a:rPr lang="es-ES" sz="2000" dirty="0" smtClean="0">
                <a:latin typeface="+mn-lt"/>
                <a:cs typeface="Times New Roman" pitchFamily="18" charset="0"/>
              </a:rPr>
              <a:t> </a:t>
            </a:r>
            <a:r>
              <a:rPr lang="es-ES" sz="2000" dirty="0" err="1" smtClean="0">
                <a:latin typeface="+mn-lt"/>
                <a:cs typeface="Times New Roman" pitchFamily="18" charset="0"/>
              </a:rPr>
              <a:t>very</a:t>
            </a:r>
            <a:r>
              <a:rPr lang="es-ES" sz="2000" dirty="0" smtClean="0">
                <a:latin typeface="+mn-lt"/>
                <a:cs typeface="Times New Roman" pitchFamily="18" charset="0"/>
              </a:rPr>
              <a:t> </a:t>
            </a:r>
            <a:r>
              <a:rPr lang="es-ES" sz="2000" dirty="0" err="1" smtClean="0">
                <a:latin typeface="+mn-lt"/>
                <a:cs typeface="Times New Roman" pitchFamily="18" charset="0"/>
              </a:rPr>
              <a:t>boring</a:t>
            </a:r>
            <a:r>
              <a:rPr lang="es-ES" sz="2000" dirty="0" smtClean="0">
                <a:latin typeface="+mn-lt"/>
                <a:cs typeface="Times New Roman" pitchFamily="18" charset="0"/>
              </a:rPr>
              <a:t> _______ and </a:t>
            </a:r>
            <a:r>
              <a:rPr lang="es-ES" sz="2000" dirty="0" err="1" smtClean="0">
                <a:latin typeface="+mn-lt"/>
                <a:cs typeface="Times New Roman" pitchFamily="18" charset="0"/>
              </a:rPr>
              <a:t>uncomfortable</a:t>
            </a:r>
            <a:r>
              <a:rPr lang="es-ES" sz="2000" dirty="0" smtClean="0">
                <a:latin typeface="+mn-lt"/>
                <a:cs typeface="Times New Roman" pitchFamily="18" charset="0"/>
              </a:rPr>
              <a:t>, _____ I </a:t>
            </a:r>
            <a:r>
              <a:rPr lang="es-ES" sz="2000" dirty="0" err="1" smtClean="0">
                <a:latin typeface="+mn-lt"/>
                <a:cs typeface="Times New Roman" pitchFamily="18" charset="0"/>
              </a:rPr>
              <a:t>prefer</a:t>
            </a:r>
            <a:r>
              <a:rPr lang="es-ES" sz="2000" dirty="0" smtClean="0">
                <a:latin typeface="+mn-lt"/>
                <a:cs typeface="Times New Roman" pitchFamily="18" charset="0"/>
              </a:rPr>
              <a:t> </a:t>
            </a:r>
            <a:r>
              <a:rPr lang="es-ES" sz="2000" dirty="0" err="1" smtClean="0">
                <a:latin typeface="+mn-lt"/>
                <a:cs typeface="Times New Roman" pitchFamily="18" charset="0"/>
              </a:rPr>
              <a:t>the</a:t>
            </a:r>
            <a:r>
              <a:rPr lang="es-ES" sz="2000" dirty="0" smtClean="0">
                <a:latin typeface="+mn-lt"/>
                <a:cs typeface="Times New Roman" pitchFamily="18" charset="0"/>
              </a:rPr>
              <a:t> </a:t>
            </a:r>
            <a:r>
              <a:rPr lang="es-ES" sz="2000" dirty="0" err="1" smtClean="0">
                <a:latin typeface="+mn-lt"/>
                <a:cs typeface="Times New Roman" pitchFamily="18" charset="0"/>
              </a:rPr>
              <a:t>train</a:t>
            </a:r>
            <a:r>
              <a:rPr lang="es-ES" sz="2000" dirty="0" smtClean="0">
                <a:latin typeface="+mn-lt"/>
                <a:cs typeface="Times New Roman" pitchFamily="18" charset="0"/>
              </a:rPr>
              <a:t>.</a:t>
            </a:r>
            <a:endParaRPr lang="es-ES" sz="2000" dirty="0">
              <a:latin typeface="+mn-lt"/>
              <a:cs typeface="Times New Roman" pitchFamily="18" charset="0"/>
            </a:endParaRPr>
          </a:p>
        </p:txBody>
      </p:sp>
      <p:sp>
        <p:nvSpPr>
          <p:cNvPr id="20" name="TextBox 6"/>
          <p:cNvSpPr txBox="1">
            <a:spLocks noChangeArrowheads="1"/>
          </p:cNvSpPr>
          <p:nvPr/>
        </p:nvSpPr>
        <p:spPr bwMode="auto">
          <a:xfrm>
            <a:off x="180528" y="5549661"/>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ES" sz="2000" dirty="0" smtClean="0">
                <a:latin typeface="+mn-lt"/>
                <a:cs typeface="Times New Roman" pitchFamily="18" charset="0"/>
              </a:rPr>
              <a:t>3  _____ _____  ____ </a:t>
            </a:r>
            <a:r>
              <a:rPr lang="es-ES" sz="2000" dirty="0" err="1" smtClean="0">
                <a:latin typeface="+mn-lt"/>
                <a:cs typeface="Times New Roman" pitchFamily="18" charset="0"/>
              </a:rPr>
              <a:t>best</a:t>
            </a:r>
            <a:r>
              <a:rPr lang="es-ES" sz="2000" dirty="0" smtClean="0">
                <a:latin typeface="+mn-lt"/>
                <a:cs typeface="Times New Roman" pitchFamily="18" charset="0"/>
              </a:rPr>
              <a:t> </a:t>
            </a:r>
            <a:r>
              <a:rPr lang="es-ES" sz="2000" dirty="0" err="1" smtClean="0">
                <a:latin typeface="+mn-lt"/>
                <a:cs typeface="Times New Roman" pitchFamily="18" charset="0"/>
              </a:rPr>
              <a:t>is</a:t>
            </a:r>
            <a:r>
              <a:rPr lang="es-ES" sz="2000" dirty="0" smtClean="0">
                <a:latin typeface="+mn-lt"/>
                <a:cs typeface="Times New Roman" pitchFamily="18" charset="0"/>
              </a:rPr>
              <a:t> </a:t>
            </a:r>
            <a:r>
              <a:rPr lang="es-ES" sz="2000" dirty="0" err="1" smtClean="0">
                <a:latin typeface="+mn-lt"/>
                <a:cs typeface="Times New Roman" pitchFamily="18" charset="0"/>
              </a:rPr>
              <a:t>the</a:t>
            </a:r>
            <a:r>
              <a:rPr lang="es-ES" sz="2000" dirty="0" smtClean="0">
                <a:latin typeface="+mn-lt"/>
                <a:cs typeface="Times New Roman" pitchFamily="18" charset="0"/>
              </a:rPr>
              <a:t> </a:t>
            </a:r>
            <a:r>
              <a:rPr lang="es-ES" sz="2000" dirty="0" err="1" smtClean="0">
                <a:latin typeface="+mn-lt"/>
                <a:cs typeface="Times New Roman" pitchFamily="18" charset="0"/>
              </a:rPr>
              <a:t>plane</a:t>
            </a:r>
            <a:r>
              <a:rPr lang="es-ES" sz="2000" dirty="0" smtClean="0">
                <a:latin typeface="+mn-lt"/>
                <a:cs typeface="Times New Roman" pitchFamily="18" charset="0"/>
              </a:rPr>
              <a:t> </a:t>
            </a:r>
            <a:r>
              <a:rPr lang="es-ES" sz="2000" dirty="0" err="1" smtClean="0">
                <a:latin typeface="+mn-lt"/>
                <a:cs typeface="Times New Roman" pitchFamily="18" charset="0"/>
              </a:rPr>
              <a:t>because</a:t>
            </a:r>
            <a:r>
              <a:rPr lang="es-ES" sz="2000" dirty="0" smtClean="0">
                <a:latin typeface="+mn-lt"/>
                <a:cs typeface="Times New Roman" pitchFamily="18" charset="0"/>
              </a:rPr>
              <a:t> </a:t>
            </a:r>
            <a:r>
              <a:rPr lang="es-ES" sz="2000" dirty="0" err="1" smtClean="0">
                <a:latin typeface="+mn-lt"/>
                <a:cs typeface="Times New Roman" pitchFamily="18" charset="0"/>
              </a:rPr>
              <a:t>it’s</a:t>
            </a:r>
            <a:r>
              <a:rPr lang="es-ES" sz="2000" dirty="0" smtClean="0">
                <a:latin typeface="+mn-lt"/>
                <a:cs typeface="Times New Roman" pitchFamily="18" charset="0"/>
              </a:rPr>
              <a:t> </a:t>
            </a:r>
            <a:r>
              <a:rPr lang="es-ES" sz="2000" dirty="0" err="1" smtClean="0">
                <a:latin typeface="+mn-lt"/>
                <a:cs typeface="Times New Roman" pitchFamily="18" charset="0"/>
              </a:rPr>
              <a:t>very</a:t>
            </a:r>
            <a:r>
              <a:rPr lang="es-ES" sz="2000" dirty="0" smtClean="0">
                <a:latin typeface="+mn-lt"/>
                <a:cs typeface="Times New Roman" pitchFamily="18" charset="0"/>
              </a:rPr>
              <a:t> ______ and quite ____________.</a:t>
            </a:r>
            <a:endParaRPr lang="es-ES" sz="2000" dirty="0">
              <a:latin typeface="+mn-lt"/>
              <a:cs typeface="Times New Roman" pitchFamily="18" charset="0"/>
            </a:endParaRPr>
          </a:p>
        </p:txBody>
      </p:sp>
      <p:sp>
        <p:nvSpPr>
          <p:cNvPr id="2" name="Rectangle 1"/>
          <p:cNvSpPr/>
          <p:nvPr/>
        </p:nvSpPr>
        <p:spPr>
          <a:xfrm>
            <a:off x="107504" y="3029382"/>
            <a:ext cx="8856984" cy="14999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107504" y="1445206"/>
            <a:ext cx="8856984" cy="14999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p:cNvSpPr/>
          <p:nvPr/>
        </p:nvSpPr>
        <p:spPr>
          <a:xfrm>
            <a:off x="107504" y="4613557"/>
            <a:ext cx="8856984" cy="16957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TextBox 15"/>
          <p:cNvSpPr txBox="1"/>
          <p:nvPr/>
        </p:nvSpPr>
        <p:spPr>
          <a:xfrm>
            <a:off x="246498" y="116632"/>
            <a:ext cx="8136904" cy="769441"/>
          </a:xfrm>
          <a:prstGeom prst="rect">
            <a:avLst/>
          </a:prstGeom>
          <a:noFill/>
        </p:spPr>
        <p:txBody>
          <a:bodyPr wrap="square" rtlCol="0">
            <a:spAutoFit/>
          </a:bodyPr>
          <a:lstStyle/>
          <a:p>
            <a:r>
              <a:rPr lang="en-GB" sz="4400" b="1" dirty="0" smtClean="0"/>
              <a:t>Parallel translation - </a:t>
            </a:r>
            <a:r>
              <a:rPr lang="en-GB" sz="4400" b="1" i="1" dirty="0" smtClean="0"/>
              <a:t>adapted</a:t>
            </a:r>
            <a:endParaRPr lang="fr-FR" sz="4400" b="1" i="1" dirty="0"/>
          </a:p>
        </p:txBody>
      </p:sp>
    </p:spTree>
    <p:extLst>
      <p:ext uri="{BB962C8B-B14F-4D97-AF65-F5344CB8AC3E}">
        <p14:creationId xmlns:p14="http://schemas.microsoft.com/office/powerpoint/2010/main" val="382477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496" y="4005064"/>
            <a:ext cx="6048672" cy="2862322"/>
          </a:xfrm>
          <a:prstGeom prst="rect">
            <a:avLst/>
          </a:prstGeom>
        </p:spPr>
        <p:txBody>
          <a:bodyPr wrap="square">
            <a:spAutoFit/>
          </a:bodyPr>
          <a:lstStyle/>
          <a:p>
            <a:pPr marL="285750" indent="-285750">
              <a:lnSpc>
                <a:spcPct val="200000"/>
              </a:lnSpc>
              <a:buFont typeface="Arial" pitchFamily="34" charset="0"/>
              <a:buChar char="•"/>
            </a:pPr>
            <a:r>
              <a:rPr lang="es-ES" dirty="0" smtClean="0">
                <a:cs typeface="Calibri"/>
              </a:rPr>
              <a:t>  </a:t>
            </a:r>
            <a:r>
              <a:rPr lang="es-ES" dirty="0">
                <a:cs typeface="Calibri"/>
              </a:rPr>
              <a:t>¿Qué experiencia tienes del mundo laboral?</a:t>
            </a:r>
            <a:endParaRPr lang="es-ES" dirty="0" smtClean="0"/>
          </a:p>
          <a:p>
            <a:pPr marL="285750" indent="-285750">
              <a:lnSpc>
                <a:spcPct val="200000"/>
              </a:lnSpc>
              <a:buFont typeface="Arial" pitchFamily="34" charset="0"/>
              <a:buChar char="•"/>
            </a:pPr>
            <a:r>
              <a:rPr lang="es-ES" dirty="0" smtClean="0"/>
              <a:t>¿Dónde hiciste tus prácticas?</a:t>
            </a:r>
          </a:p>
          <a:p>
            <a:pPr marL="285750" indent="-285750">
              <a:lnSpc>
                <a:spcPct val="200000"/>
              </a:lnSpc>
              <a:buFont typeface="Arial" pitchFamily="34" charset="0"/>
              <a:buChar char="•"/>
            </a:pPr>
            <a:r>
              <a:rPr lang="es-ES" dirty="0" smtClean="0"/>
              <a:t> ¿Cuánto tiempo duraron las prácticas?</a:t>
            </a:r>
          </a:p>
          <a:p>
            <a:pPr marL="285750" indent="-285750">
              <a:lnSpc>
                <a:spcPct val="200000"/>
              </a:lnSpc>
              <a:buFont typeface="Arial" pitchFamily="34" charset="0"/>
              <a:buChar char="•"/>
            </a:pPr>
            <a:r>
              <a:rPr lang="es-ES" dirty="0" smtClean="0"/>
              <a:t> ¿Cómo ibas a tu lugar de trabajo?</a:t>
            </a:r>
            <a:r>
              <a:rPr lang="en-GB" dirty="0" smtClean="0"/>
              <a:t> </a:t>
            </a:r>
          </a:p>
          <a:p>
            <a:pPr marL="285750" indent="-285750">
              <a:lnSpc>
                <a:spcPct val="200000"/>
              </a:lnSpc>
              <a:buFont typeface="Arial" pitchFamily="34" charset="0"/>
              <a:buChar char="•"/>
            </a:pPr>
            <a:r>
              <a:rPr lang="en-GB" dirty="0" smtClean="0">
                <a:cs typeface="Calibri"/>
              </a:rPr>
              <a:t>¿</a:t>
            </a:r>
            <a:r>
              <a:rPr lang="en-GB" dirty="0" err="1">
                <a:cs typeface="Calibri"/>
              </a:rPr>
              <a:t>Te</a:t>
            </a:r>
            <a:r>
              <a:rPr lang="en-GB" dirty="0">
                <a:cs typeface="Calibri"/>
              </a:rPr>
              <a:t> </a:t>
            </a:r>
            <a:r>
              <a:rPr lang="en-GB" dirty="0" err="1">
                <a:cs typeface="Calibri"/>
              </a:rPr>
              <a:t>gustaron</a:t>
            </a:r>
            <a:r>
              <a:rPr lang="en-GB" dirty="0">
                <a:cs typeface="Calibri"/>
              </a:rPr>
              <a:t> </a:t>
            </a:r>
            <a:r>
              <a:rPr lang="en-GB" dirty="0" err="1">
                <a:cs typeface="Calibri"/>
              </a:rPr>
              <a:t>las</a:t>
            </a:r>
            <a:r>
              <a:rPr lang="en-GB" dirty="0">
                <a:cs typeface="Calibri"/>
              </a:rPr>
              <a:t> </a:t>
            </a:r>
            <a:r>
              <a:rPr lang="en-GB" dirty="0" err="1">
                <a:cs typeface="Calibri"/>
              </a:rPr>
              <a:t>prácticas</a:t>
            </a:r>
            <a:r>
              <a:rPr lang="en-GB" dirty="0">
                <a:cs typeface="Calibri"/>
              </a:rPr>
              <a:t>?</a:t>
            </a:r>
            <a:endParaRPr lang="fr-FR" dirty="0"/>
          </a:p>
        </p:txBody>
      </p:sp>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7" y="1273351"/>
            <a:ext cx="3606233" cy="284995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rot="20670282">
            <a:off x="5015817" y="2848057"/>
            <a:ext cx="3644369" cy="923330"/>
          </a:xfrm>
          <a:prstGeom prst="rect">
            <a:avLst/>
          </a:prstGeom>
          <a:noFill/>
        </p:spPr>
        <p:txBody>
          <a:bodyPr wrap="square" rtlCol="0">
            <a:spAutoFit/>
          </a:bodyPr>
          <a:lstStyle/>
          <a:p>
            <a:r>
              <a:rPr lang="en-GB" dirty="0" smtClean="0"/>
              <a:t/>
            </a:r>
            <a:br>
              <a:rPr lang="en-GB" dirty="0" smtClean="0"/>
            </a:br>
            <a:r>
              <a:rPr lang="en-GB" sz="3600" dirty="0" smtClean="0"/>
              <a:t>What did you do?</a:t>
            </a:r>
            <a:endParaRPr lang="fr-FR" sz="3600" dirty="0"/>
          </a:p>
        </p:txBody>
      </p:sp>
      <p:sp>
        <p:nvSpPr>
          <p:cNvPr id="5" name="TextBox 4"/>
          <p:cNvSpPr txBox="1"/>
          <p:nvPr/>
        </p:nvSpPr>
        <p:spPr>
          <a:xfrm rot="1495085">
            <a:off x="5361837" y="1916357"/>
            <a:ext cx="2952328" cy="923330"/>
          </a:xfrm>
          <a:prstGeom prst="rect">
            <a:avLst/>
          </a:prstGeom>
          <a:noFill/>
        </p:spPr>
        <p:txBody>
          <a:bodyPr wrap="square" rtlCol="0">
            <a:spAutoFit/>
          </a:bodyPr>
          <a:lstStyle/>
          <a:p>
            <a:r>
              <a:rPr lang="en-GB" dirty="0" smtClean="0"/>
              <a:t/>
            </a:r>
            <a:br>
              <a:rPr lang="en-GB" dirty="0" smtClean="0"/>
            </a:br>
            <a:r>
              <a:rPr lang="en-GB" sz="3600" dirty="0" smtClean="0"/>
              <a:t>Where?</a:t>
            </a:r>
            <a:endParaRPr lang="fr-FR" sz="3600" dirty="0"/>
          </a:p>
        </p:txBody>
      </p:sp>
      <p:sp>
        <p:nvSpPr>
          <p:cNvPr id="6" name="TextBox 5"/>
          <p:cNvSpPr txBox="1"/>
          <p:nvPr/>
        </p:nvSpPr>
        <p:spPr>
          <a:xfrm rot="20424121">
            <a:off x="4031598" y="811685"/>
            <a:ext cx="2952328" cy="923330"/>
          </a:xfrm>
          <a:prstGeom prst="rect">
            <a:avLst/>
          </a:prstGeom>
          <a:noFill/>
        </p:spPr>
        <p:txBody>
          <a:bodyPr wrap="square" rtlCol="0">
            <a:spAutoFit/>
          </a:bodyPr>
          <a:lstStyle/>
          <a:p>
            <a:r>
              <a:rPr lang="en-GB" dirty="0" smtClean="0"/>
              <a:t/>
            </a:r>
            <a:br>
              <a:rPr lang="en-GB" dirty="0" smtClean="0"/>
            </a:br>
            <a:r>
              <a:rPr lang="en-GB" sz="3600" dirty="0" smtClean="0"/>
              <a:t>When?</a:t>
            </a:r>
            <a:endParaRPr lang="fr-FR" sz="3600" dirty="0"/>
          </a:p>
        </p:txBody>
      </p:sp>
      <p:sp>
        <p:nvSpPr>
          <p:cNvPr id="7" name="TextBox 6"/>
          <p:cNvSpPr txBox="1"/>
          <p:nvPr/>
        </p:nvSpPr>
        <p:spPr>
          <a:xfrm rot="1264085">
            <a:off x="4029545" y="2482368"/>
            <a:ext cx="2952328" cy="923330"/>
          </a:xfrm>
          <a:prstGeom prst="rect">
            <a:avLst/>
          </a:prstGeom>
          <a:noFill/>
        </p:spPr>
        <p:txBody>
          <a:bodyPr wrap="square" rtlCol="0">
            <a:spAutoFit/>
          </a:bodyPr>
          <a:lstStyle/>
          <a:p>
            <a:r>
              <a:rPr lang="en-GB" dirty="0" smtClean="0"/>
              <a:t/>
            </a:r>
            <a:br>
              <a:rPr lang="en-GB" dirty="0" smtClean="0"/>
            </a:br>
            <a:r>
              <a:rPr lang="en-GB" sz="3600" dirty="0" smtClean="0"/>
              <a:t>How long?</a:t>
            </a:r>
            <a:endParaRPr lang="fr-FR" sz="3600" dirty="0"/>
          </a:p>
        </p:txBody>
      </p:sp>
      <p:sp>
        <p:nvSpPr>
          <p:cNvPr id="8" name="TextBox 7"/>
          <p:cNvSpPr txBox="1"/>
          <p:nvPr/>
        </p:nvSpPr>
        <p:spPr>
          <a:xfrm rot="371232">
            <a:off x="5905469" y="4139247"/>
            <a:ext cx="4387790" cy="923330"/>
          </a:xfrm>
          <a:prstGeom prst="rect">
            <a:avLst/>
          </a:prstGeom>
          <a:noFill/>
        </p:spPr>
        <p:txBody>
          <a:bodyPr wrap="square" rtlCol="0">
            <a:spAutoFit/>
          </a:bodyPr>
          <a:lstStyle/>
          <a:p>
            <a:r>
              <a:rPr lang="en-GB" dirty="0" smtClean="0"/>
              <a:t/>
            </a:r>
            <a:br>
              <a:rPr lang="en-GB" dirty="0" smtClean="0"/>
            </a:br>
            <a:r>
              <a:rPr lang="en-GB" sz="3600" dirty="0" smtClean="0"/>
              <a:t>How get there?</a:t>
            </a:r>
            <a:endParaRPr lang="fr-FR" sz="3600" dirty="0"/>
          </a:p>
        </p:txBody>
      </p:sp>
      <p:sp>
        <p:nvSpPr>
          <p:cNvPr id="9" name="TextBox 8"/>
          <p:cNvSpPr txBox="1"/>
          <p:nvPr/>
        </p:nvSpPr>
        <p:spPr>
          <a:xfrm rot="20424121">
            <a:off x="3533643" y="5069300"/>
            <a:ext cx="2952328" cy="923330"/>
          </a:xfrm>
          <a:prstGeom prst="rect">
            <a:avLst/>
          </a:prstGeom>
          <a:noFill/>
        </p:spPr>
        <p:txBody>
          <a:bodyPr wrap="square" rtlCol="0">
            <a:spAutoFit/>
          </a:bodyPr>
          <a:lstStyle/>
          <a:p>
            <a:r>
              <a:rPr lang="en-GB" dirty="0" smtClean="0"/>
              <a:t/>
            </a:r>
            <a:br>
              <a:rPr lang="en-GB" dirty="0" smtClean="0"/>
            </a:br>
            <a:r>
              <a:rPr lang="en-GB" sz="3600" dirty="0" smtClean="0"/>
              <a:t>Start / finish?</a:t>
            </a:r>
            <a:endParaRPr lang="fr-FR" sz="3600" dirty="0"/>
          </a:p>
        </p:txBody>
      </p:sp>
      <p:sp>
        <p:nvSpPr>
          <p:cNvPr id="10" name="TextBox 9"/>
          <p:cNvSpPr txBox="1"/>
          <p:nvPr/>
        </p:nvSpPr>
        <p:spPr>
          <a:xfrm rot="1139337">
            <a:off x="6400918" y="5429519"/>
            <a:ext cx="2952328" cy="923330"/>
          </a:xfrm>
          <a:prstGeom prst="rect">
            <a:avLst/>
          </a:prstGeom>
          <a:noFill/>
        </p:spPr>
        <p:txBody>
          <a:bodyPr wrap="square" rtlCol="0">
            <a:spAutoFit/>
          </a:bodyPr>
          <a:lstStyle/>
          <a:p>
            <a:r>
              <a:rPr lang="en-GB" dirty="0" smtClean="0"/>
              <a:t/>
            </a:r>
            <a:br>
              <a:rPr lang="en-GB" dirty="0" smtClean="0"/>
            </a:br>
            <a:r>
              <a:rPr lang="en-GB" sz="3600" dirty="0" smtClean="0"/>
              <a:t>Good / bad?</a:t>
            </a:r>
            <a:endParaRPr lang="fr-FR" sz="3600" dirty="0"/>
          </a:p>
        </p:txBody>
      </p:sp>
      <p:sp>
        <p:nvSpPr>
          <p:cNvPr id="11" name="TextBox 10"/>
          <p:cNvSpPr txBox="1"/>
          <p:nvPr/>
        </p:nvSpPr>
        <p:spPr>
          <a:xfrm>
            <a:off x="5134068" y="5722309"/>
            <a:ext cx="2952328" cy="923330"/>
          </a:xfrm>
          <a:prstGeom prst="rect">
            <a:avLst/>
          </a:prstGeom>
          <a:noFill/>
        </p:spPr>
        <p:txBody>
          <a:bodyPr wrap="square" rtlCol="0">
            <a:spAutoFit/>
          </a:bodyPr>
          <a:lstStyle/>
          <a:p>
            <a:r>
              <a:rPr lang="en-GB" dirty="0" smtClean="0"/>
              <a:t/>
            </a:r>
            <a:br>
              <a:rPr lang="en-GB" dirty="0" smtClean="0"/>
            </a:br>
            <a:r>
              <a:rPr lang="en-GB" sz="3600" dirty="0"/>
              <a:t>P</a:t>
            </a:r>
            <a:r>
              <a:rPr lang="en-GB" sz="3600" dirty="0" smtClean="0"/>
              <a:t>eople?</a:t>
            </a:r>
            <a:endParaRPr lang="fr-FR" sz="36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9813" y="258760"/>
            <a:ext cx="2014538" cy="1547813"/>
          </a:xfrm>
          <a:prstGeom prst="rect">
            <a:avLst/>
          </a:prstGeom>
        </p:spPr>
      </p:pic>
      <p:sp>
        <p:nvSpPr>
          <p:cNvPr id="13" name="TextBox 12"/>
          <p:cNvSpPr txBox="1"/>
          <p:nvPr/>
        </p:nvSpPr>
        <p:spPr>
          <a:xfrm>
            <a:off x="246498" y="116632"/>
            <a:ext cx="8136904" cy="769441"/>
          </a:xfrm>
          <a:prstGeom prst="rect">
            <a:avLst/>
          </a:prstGeom>
          <a:noFill/>
        </p:spPr>
        <p:txBody>
          <a:bodyPr wrap="square" rtlCol="0">
            <a:spAutoFit/>
          </a:bodyPr>
          <a:lstStyle/>
          <a:p>
            <a:r>
              <a:rPr lang="en-GB" sz="4400" b="1" dirty="0" smtClean="0"/>
              <a:t>Bridging the gap - </a:t>
            </a:r>
            <a:r>
              <a:rPr lang="en-GB" sz="4400" b="1" i="1" dirty="0" smtClean="0"/>
              <a:t>adapted</a:t>
            </a:r>
            <a:endParaRPr lang="fr-FR" sz="4400" b="1" i="1" dirty="0"/>
          </a:p>
        </p:txBody>
      </p:sp>
    </p:spTree>
    <p:extLst>
      <p:ext uri="{BB962C8B-B14F-4D97-AF65-F5344CB8AC3E}">
        <p14:creationId xmlns:p14="http://schemas.microsoft.com/office/powerpoint/2010/main" val="2787356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Arrow Connector 17"/>
          <p:cNvCxnSpPr>
            <a:endCxn id="7" idx="2"/>
          </p:cNvCxnSpPr>
          <p:nvPr/>
        </p:nvCxnSpPr>
        <p:spPr>
          <a:xfrm flipH="1" flipV="1">
            <a:off x="2771800" y="1916832"/>
            <a:ext cx="2967971" cy="1804392"/>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6" idx="3"/>
          </p:cNvCxnSpPr>
          <p:nvPr/>
        </p:nvCxnSpPr>
        <p:spPr>
          <a:xfrm flipH="1" flipV="1">
            <a:off x="3191072" y="3568824"/>
            <a:ext cx="2548699" cy="152400"/>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5" idx="0"/>
          </p:cNvCxnSpPr>
          <p:nvPr/>
        </p:nvCxnSpPr>
        <p:spPr>
          <a:xfrm flipH="1">
            <a:off x="3687797" y="3721224"/>
            <a:ext cx="2051974" cy="1255948"/>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4" idx="0"/>
          </p:cNvCxnSpPr>
          <p:nvPr/>
        </p:nvCxnSpPr>
        <p:spPr>
          <a:xfrm>
            <a:off x="5739771" y="3721224"/>
            <a:ext cx="1557282" cy="1003920"/>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endCxn id="3" idx="2"/>
          </p:cNvCxnSpPr>
          <p:nvPr/>
        </p:nvCxnSpPr>
        <p:spPr>
          <a:xfrm flipV="1">
            <a:off x="5587371" y="2132112"/>
            <a:ext cx="1540913" cy="1436712"/>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3679159" y="2704728"/>
            <a:ext cx="3816424" cy="1728192"/>
          </a:xfrm>
          <a:prstGeom prst="ellipse">
            <a:avLst/>
          </a:prstGeom>
          <a:solidFill>
            <a:srgbClr val="92D05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002060"/>
                </a:solidFill>
              </a:rPr>
              <a:t>Writing / Composition strategies</a:t>
            </a:r>
            <a:endParaRPr lang="fr-FR" sz="2800" b="1" dirty="0">
              <a:solidFill>
                <a:srgbClr val="002060"/>
              </a:solidFill>
            </a:endParaRPr>
          </a:p>
        </p:txBody>
      </p:sp>
      <p:sp>
        <p:nvSpPr>
          <p:cNvPr id="3" name="Rounded Rectangle 2"/>
          <p:cNvSpPr/>
          <p:nvPr/>
        </p:nvSpPr>
        <p:spPr>
          <a:xfrm>
            <a:off x="5940152" y="835968"/>
            <a:ext cx="2376264" cy="1296144"/>
          </a:xfrm>
          <a:prstGeom prst="roundRect">
            <a:avLst/>
          </a:prstGeom>
          <a:solidFill>
            <a:schemeClr val="accent3">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002060"/>
                </a:solidFill>
              </a:rPr>
              <a:t>Re-combining set phrases</a:t>
            </a:r>
            <a:endParaRPr lang="fr-FR" sz="2800" b="1" dirty="0">
              <a:solidFill>
                <a:srgbClr val="002060"/>
              </a:solidFill>
            </a:endParaRPr>
          </a:p>
        </p:txBody>
      </p:sp>
      <p:sp>
        <p:nvSpPr>
          <p:cNvPr id="4" name="Rounded Rectangle 3"/>
          <p:cNvSpPr/>
          <p:nvPr/>
        </p:nvSpPr>
        <p:spPr>
          <a:xfrm>
            <a:off x="5940152" y="4725144"/>
            <a:ext cx="2713801" cy="1368152"/>
          </a:xfrm>
          <a:prstGeom prst="roundRect">
            <a:avLst/>
          </a:prstGeom>
          <a:solidFill>
            <a:schemeClr val="accent3">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002060"/>
                </a:solidFill>
              </a:rPr>
              <a:t>Re-structuring set phrases</a:t>
            </a:r>
            <a:endParaRPr lang="fr-FR" sz="2800" b="1" dirty="0">
              <a:solidFill>
                <a:srgbClr val="002060"/>
              </a:solidFill>
            </a:endParaRPr>
          </a:p>
        </p:txBody>
      </p:sp>
      <p:sp>
        <p:nvSpPr>
          <p:cNvPr id="5" name="Rounded Rectangle 4"/>
          <p:cNvSpPr/>
          <p:nvPr/>
        </p:nvSpPr>
        <p:spPr>
          <a:xfrm>
            <a:off x="2139625" y="4977172"/>
            <a:ext cx="3096344" cy="1620180"/>
          </a:xfrm>
          <a:prstGeom prst="roundRect">
            <a:avLst/>
          </a:prstGeom>
          <a:solidFill>
            <a:schemeClr val="accent3">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002060"/>
                </a:solidFill>
              </a:rPr>
              <a:t>Generating via translation </a:t>
            </a:r>
            <a:br>
              <a:rPr lang="en-GB" sz="2800" b="1" dirty="0" smtClean="0">
                <a:solidFill>
                  <a:srgbClr val="002060"/>
                </a:solidFill>
              </a:rPr>
            </a:br>
            <a:r>
              <a:rPr lang="en-GB" sz="2800" b="1" dirty="0" smtClean="0">
                <a:solidFill>
                  <a:srgbClr val="002060"/>
                </a:solidFill>
              </a:rPr>
              <a:t>word for word</a:t>
            </a:r>
            <a:endParaRPr lang="fr-FR" sz="2800" b="1" dirty="0">
              <a:solidFill>
                <a:srgbClr val="002060"/>
              </a:solidFill>
            </a:endParaRPr>
          </a:p>
        </p:txBody>
      </p:sp>
      <p:sp>
        <p:nvSpPr>
          <p:cNvPr id="6" name="Rounded Rectangle 5"/>
          <p:cNvSpPr/>
          <p:nvPr/>
        </p:nvSpPr>
        <p:spPr>
          <a:xfrm>
            <a:off x="238744" y="2844552"/>
            <a:ext cx="2952328" cy="1448544"/>
          </a:xfrm>
          <a:prstGeom prst="roundRect">
            <a:avLst/>
          </a:prstGeom>
          <a:solidFill>
            <a:schemeClr val="accent3">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002060"/>
                </a:solidFill>
              </a:rPr>
              <a:t>Avoiding</a:t>
            </a:r>
            <a:br>
              <a:rPr lang="en-GB" sz="2800" b="1" dirty="0" smtClean="0">
                <a:solidFill>
                  <a:srgbClr val="002060"/>
                </a:solidFill>
              </a:rPr>
            </a:br>
            <a:r>
              <a:rPr lang="en-GB" sz="2800" b="1" dirty="0" smtClean="0">
                <a:solidFill>
                  <a:srgbClr val="002060"/>
                </a:solidFill>
              </a:rPr>
              <a:t>(say something different)</a:t>
            </a:r>
            <a:endParaRPr lang="fr-FR" sz="2800" b="1" dirty="0">
              <a:solidFill>
                <a:srgbClr val="002060"/>
              </a:solidFill>
            </a:endParaRPr>
          </a:p>
        </p:txBody>
      </p:sp>
      <p:sp>
        <p:nvSpPr>
          <p:cNvPr id="7" name="Rounded Rectangle 6"/>
          <p:cNvSpPr/>
          <p:nvPr/>
        </p:nvSpPr>
        <p:spPr>
          <a:xfrm>
            <a:off x="1199238" y="620688"/>
            <a:ext cx="3145124" cy="1296144"/>
          </a:xfrm>
          <a:prstGeom prst="roundRect">
            <a:avLst/>
          </a:prstGeom>
          <a:solidFill>
            <a:schemeClr val="accent3">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002060"/>
                </a:solidFill>
              </a:rPr>
              <a:t>Simplifying ideas to fit own repertoire</a:t>
            </a:r>
            <a:endParaRPr lang="fr-FR" sz="2800" b="1" dirty="0">
              <a:solidFill>
                <a:srgbClr val="002060"/>
              </a:solidFill>
            </a:endParaRPr>
          </a:p>
        </p:txBody>
      </p:sp>
    </p:spTree>
    <p:extLst>
      <p:ext uri="{BB962C8B-B14F-4D97-AF65-F5344CB8AC3E}">
        <p14:creationId xmlns:p14="http://schemas.microsoft.com/office/powerpoint/2010/main" val="3933351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51520" y="188640"/>
            <a:ext cx="8640960" cy="1228998"/>
          </a:xfrm>
          <a:prstGeom prst="roundRect">
            <a:avLst/>
          </a:prstGeom>
          <a:solidFill>
            <a:schemeClr val="accent6">
              <a:lumMod val="75000"/>
            </a:schemeClr>
          </a:solidFill>
          <a:ln w="57150">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noAutofit/>
          </a:bodyPr>
          <a:lstStyle/>
          <a:p>
            <a:r>
              <a:rPr lang="en-GB" sz="7200" b="1" dirty="0" smtClean="0">
                <a:solidFill>
                  <a:schemeClr val="bg1"/>
                </a:solidFill>
              </a:rPr>
              <a:t>We will consider…</a:t>
            </a:r>
            <a:endParaRPr lang="en-GB" sz="7200" b="1" dirty="0">
              <a:solidFill>
                <a:schemeClr val="bg1"/>
              </a:solidFill>
            </a:endParaRPr>
          </a:p>
        </p:txBody>
      </p:sp>
      <p:sp>
        <p:nvSpPr>
          <p:cNvPr id="3" name="Content Placeholder 2"/>
          <p:cNvSpPr>
            <a:spLocks noGrp="1"/>
          </p:cNvSpPr>
          <p:nvPr>
            <p:ph idx="1"/>
          </p:nvPr>
        </p:nvSpPr>
        <p:spPr>
          <a:xfrm>
            <a:off x="457200" y="1600200"/>
            <a:ext cx="8363272" cy="4525963"/>
          </a:xfrm>
        </p:spPr>
        <p:txBody>
          <a:bodyPr>
            <a:noAutofit/>
          </a:bodyPr>
          <a:lstStyle/>
          <a:p>
            <a:r>
              <a:rPr lang="en-GB" sz="3400" dirty="0" smtClean="0"/>
              <a:t>Integrating transcription in text work from Y7</a:t>
            </a:r>
          </a:p>
          <a:p>
            <a:r>
              <a:rPr lang="en-GB" sz="3400" dirty="0" smtClean="0"/>
              <a:t>Translation from and into the target language</a:t>
            </a:r>
          </a:p>
          <a:p>
            <a:r>
              <a:rPr lang="en-GB" sz="3400" dirty="0" smtClean="0"/>
              <a:t>Accelerating progress </a:t>
            </a:r>
            <a:r>
              <a:rPr lang="en-GB" sz="3400" dirty="0"/>
              <a:t>(which we will need to do to meet the requirements of the new </a:t>
            </a:r>
            <a:r>
              <a:rPr lang="en-GB" sz="3400" dirty="0" smtClean="0"/>
              <a:t>GCSE)</a:t>
            </a:r>
          </a:p>
          <a:p>
            <a:r>
              <a:rPr lang="en-GB" sz="3400" dirty="0" smtClean="0"/>
              <a:t>Using literary </a:t>
            </a:r>
            <a:r>
              <a:rPr lang="en-GB" sz="3400" dirty="0"/>
              <a:t>and other text types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8424" y="1772816"/>
            <a:ext cx="504056" cy="504056"/>
          </a:xfrm>
          <a:prstGeom prst="rect">
            <a:avLst/>
          </a:prstGeom>
        </p:spPr>
      </p:pic>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8424" y="2838227"/>
            <a:ext cx="504056" cy="504056"/>
          </a:xfrm>
          <a:prstGeom prst="rect">
            <a:avLst/>
          </a:prstGeom>
        </p:spPr>
      </p:pic>
    </p:spTree>
    <p:extLst>
      <p:ext uri="{BB962C8B-B14F-4D97-AF65-F5344CB8AC3E}">
        <p14:creationId xmlns:p14="http://schemas.microsoft.com/office/powerpoint/2010/main" val="23587510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51520" y="188640"/>
            <a:ext cx="8640960" cy="1228998"/>
          </a:xfrm>
          <a:prstGeom prst="roundRect">
            <a:avLst/>
          </a:prstGeom>
          <a:solidFill>
            <a:schemeClr val="accent6">
              <a:lumMod val="75000"/>
            </a:schemeClr>
          </a:solidFill>
          <a:ln w="57150">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noAutofit/>
          </a:bodyPr>
          <a:lstStyle/>
          <a:p>
            <a:r>
              <a:rPr lang="en-GB" sz="7200" b="1" dirty="0" smtClean="0">
                <a:solidFill>
                  <a:schemeClr val="bg1"/>
                </a:solidFill>
              </a:rPr>
              <a:t>Progress</a:t>
            </a:r>
            <a:endParaRPr lang="en-GB" sz="7200" b="1" dirty="0">
              <a:solidFill>
                <a:schemeClr val="bg1"/>
              </a:solidFill>
            </a:endParaRPr>
          </a:p>
        </p:txBody>
      </p:sp>
      <p:sp>
        <p:nvSpPr>
          <p:cNvPr id="3" name="Content Placeholder 2"/>
          <p:cNvSpPr>
            <a:spLocks noGrp="1"/>
          </p:cNvSpPr>
          <p:nvPr>
            <p:ph idx="1"/>
          </p:nvPr>
        </p:nvSpPr>
        <p:spPr>
          <a:xfrm>
            <a:off x="457200" y="1600200"/>
            <a:ext cx="8363272" cy="4525963"/>
          </a:xfrm>
        </p:spPr>
        <p:txBody>
          <a:bodyPr>
            <a:noAutofit/>
          </a:bodyPr>
          <a:lstStyle/>
          <a:p>
            <a:r>
              <a:rPr lang="en-GB" sz="4000" dirty="0" smtClean="0"/>
              <a:t>Questions from the beginning</a:t>
            </a:r>
          </a:p>
          <a:p>
            <a:r>
              <a:rPr lang="en-GB" sz="4000" dirty="0" smtClean="0"/>
              <a:t>Flipped classroom</a:t>
            </a:r>
          </a:p>
          <a:p>
            <a:r>
              <a:rPr lang="en-GB" sz="4000" dirty="0" smtClean="0"/>
              <a:t>Approaching familiar topics differently</a:t>
            </a:r>
          </a:p>
          <a:p>
            <a:r>
              <a:rPr lang="en-GB" sz="4000" dirty="0" smtClean="0"/>
              <a:t>Harvesting</a:t>
            </a:r>
          </a:p>
          <a:p>
            <a:r>
              <a:rPr lang="en-GB" sz="4000" dirty="0" smtClean="0"/>
              <a:t>Functions and themes</a:t>
            </a:r>
            <a:endParaRPr lang="en-GB" sz="4000" dirty="0"/>
          </a:p>
        </p:txBody>
      </p:sp>
    </p:spTree>
    <p:extLst>
      <p:ext uri="{BB962C8B-B14F-4D97-AF65-F5344CB8AC3E}">
        <p14:creationId xmlns:p14="http://schemas.microsoft.com/office/powerpoint/2010/main" val="37224071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5725" y="-171400"/>
            <a:ext cx="1472070" cy="1107996"/>
          </a:xfrm>
          <a:prstGeom prst="rect">
            <a:avLst/>
          </a:prstGeom>
          <a:noFill/>
        </p:spPr>
        <p:txBody>
          <a:bodyPr wrap="none" lIns="91440" tIns="45720" rIns="91440" bIns="45720">
            <a:spAutoFit/>
          </a:bodyPr>
          <a:lstStyle/>
          <a:p>
            <a:pPr algn="ctr" defTabSz="914400"/>
            <a:r>
              <a:rPr lang="en-US" sz="6600" b="1" dirty="0">
                <a:ln w="19050">
                  <a:solidFill>
                    <a:srgbClr val="1F497D">
                      <a:tint val="1000"/>
                    </a:srgbClr>
                  </a:solidFill>
                  <a:prstDash val="solid"/>
                </a:ln>
                <a:solidFill>
                  <a:schemeClr val="tx1">
                    <a:lumMod val="95000"/>
                    <a:lumOff val="5000"/>
                  </a:schemeClr>
                </a:solidFill>
                <a:effectLst>
                  <a:outerShdw blurRad="50000" dist="50800" dir="7500000" algn="tl">
                    <a:srgbClr val="000000">
                      <a:shade val="5000"/>
                      <a:alpha val="35000"/>
                    </a:srgbClr>
                  </a:outerShdw>
                </a:effectLst>
              </a:rPr>
              <a:t>KS2</a:t>
            </a:r>
          </a:p>
        </p:txBody>
      </p:sp>
      <p:sp>
        <p:nvSpPr>
          <p:cNvPr id="5" name="Rectangle 4"/>
          <p:cNvSpPr/>
          <p:nvPr/>
        </p:nvSpPr>
        <p:spPr>
          <a:xfrm>
            <a:off x="6068213" y="-171400"/>
            <a:ext cx="1472070" cy="1107996"/>
          </a:xfrm>
          <a:prstGeom prst="rect">
            <a:avLst/>
          </a:prstGeom>
          <a:noFill/>
        </p:spPr>
        <p:txBody>
          <a:bodyPr wrap="none" lIns="91440" tIns="45720" rIns="91440" bIns="45720">
            <a:spAutoFit/>
          </a:bodyPr>
          <a:lstStyle/>
          <a:p>
            <a:pPr algn="ctr" defTabSz="914400"/>
            <a:r>
              <a:rPr lang="en-US" sz="6600" b="1" dirty="0">
                <a:ln w="19050">
                  <a:solidFill>
                    <a:srgbClr val="1F497D">
                      <a:tint val="1000"/>
                    </a:srgbClr>
                  </a:solidFill>
                  <a:prstDash val="solid"/>
                </a:ln>
                <a:solidFill>
                  <a:schemeClr val="tx1">
                    <a:lumMod val="95000"/>
                    <a:lumOff val="5000"/>
                  </a:schemeClr>
                </a:solidFill>
                <a:effectLst>
                  <a:outerShdw blurRad="50000" dist="50800" dir="7500000" algn="tl">
                    <a:srgbClr val="000000">
                      <a:shade val="5000"/>
                      <a:alpha val="35000"/>
                    </a:srgbClr>
                  </a:outerShdw>
                </a:effectLst>
              </a:rPr>
              <a:t>KS3</a:t>
            </a:r>
          </a:p>
        </p:txBody>
      </p:sp>
      <p:sp>
        <p:nvSpPr>
          <p:cNvPr id="17" name="Isosceles Triangle 16"/>
          <p:cNvSpPr/>
          <p:nvPr/>
        </p:nvSpPr>
        <p:spPr>
          <a:xfrm>
            <a:off x="4716016" y="823938"/>
            <a:ext cx="4176464" cy="3816424"/>
          </a:xfrm>
          <a:prstGeom prst="triangl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Connector 17"/>
          <p:cNvCxnSpPr>
            <a:stCxn id="17" idx="1"/>
            <a:endCxn id="17" idx="5"/>
          </p:cNvCxnSpPr>
          <p:nvPr/>
        </p:nvCxnSpPr>
        <p:spPr>
          <a:xfrm>
            <a:off x="5760132" y="2732150"/>
            <a:ext cx="208823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04117" y="3748390"/>
            <a:ext cx="318430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220072" y="1785590"/>
            <a:ext cx="3240360" cy="923330"/>
          </a:xfrm>
          <a:prstGeom prst="rect">
            <a:avLst/>
          </a:prstGeom>
          <a:noFill/>
        </p:spPr>
        <p:txBody>
          <a:bodyPr wrap="square" rtlCol="0">
            <a:spAutoFit/>
          </a:bodyPr>
          <a:lstStyle/>
          <a:p>
            <a:pPr algn="ctr"/>
            <a:r>
              <a:rPr lang="en-GB" sz="5400" b="1" dirty="0" smtClean="0"/>
              <a:t>Text</a:t>
            </a:r>
            <a:endParaRPr lang="en-GB" sz="5400" b="1" dirty="0"/>
          </a:p>
        </p:txBody>
      </p:sp>
      <p:sp>
        <p:nvSpPr>
          <p:cNvPr id="21" name="TextBox 20"/>
          <p:cNvSpPr txBox="1"/>
          <p:nvPr/>
        </p:nvSpPr>
        <p:spPr>
          <a:xfrm>
            <a:off x="5220072" y="2886035"/>
            <a:ext cx="3240360" cy="830997"/>
          </a:xfrm>
          <a:prstGeom prst="rect">
            <a:avLst/>
          </a:prstGeom>
          <a:noFill/>
        </p:spPr>
        <p:txBody>
          <a:bodyPr wrap="square" rtlCol="0">
            <a:spAutoFit/>
          </a:bodyPr>
          <a:lstStyle/>
          <a:p>
            <a:pPr algn="ctr"/>
            <a:r>
              <a:rPr lang="en-GB" sz="4800" b="1" dirty="0" smtClean="0"/>
              <a:t>Sentence</a:t>
            </a:r>
            <a:endParaRPr lang="en-GB" sz="4800" b="1" dirty="0"/>
          </a:p>
        </p:txBody>
      </p:sp>
      <p:sp>
        <p:nvSpPr>
          <p:cNvPr id="22" name="TextBox 21"/>
          <p:cNvSpPr txBox="1"/>
          <p:nvPr/>
        </p:nvSpPr>
        <p:spPr>
          <a:xfrm>
            <a:off x="5148064" y="3914472"/>
            <a:ext cx="3240360" cy="738664"/>
          </a:xfrm>
          <a:prstGeom prst="rect">
            <a:avLst/>
          </a:prstGeom>
          <a:noFill/>
        </p:spPr>
        <p:txBody>
          <a:bodyPr wrap="square" rtlCol="0">
            <a:spAutoFit/>
          </a:bodyPr>
          <a:lstStyle/>
          <a:p>
            <a:pPr algn="ctr"/>
            <a:r>
              <a:rPr lang="en-GB" sz="4200" b="1" dirty="0" smtClean="0"/>
              <a:t>Word</a:t>
            </a:r>
            <a:endParaRPr lang="en-GB" sz="4200" b="1" dirty="0"/>
          </a:p>
        </p:txBody>
      </p:sp>
      <p:cxnSp>
        <p:nvCxnSpPr>
          <p:cNvPr id="30" name="Straight Arrow Connector 29"/>
          <p:cNvCxnSpPr/>
          <p:nvPr/>
        </p:nvCxnSpPr>
        <p:spPr>
          <a:xfrm flipV="1">
            <a:off x="8964488" y="823938"/>
            <a:ext cx="0" cy="3816424"/>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323528" y="836712"/>
            <a:ext cx="4248472" cy="3875658"/>
            <a:chOff x="323528" y="836712"/>
            <a:chExt cx="4248472" cy="3875658"/>
          </a:xfrm>
        </p:grpSpPr>
        <p:sp>
          <p:nvSpPr>
            <p:cNvPr id="6" name="Isosceles Triangle 5"/>
            <p:cNvSpPr/>
            <p:nvPr/>
          </p:nvSpPr>
          <p:spPr>
            <a:xfrm rot="10800000">
              <a:off x="323528" y="895946"/>
              <a:ext cx="4176464" cy="3816424"/>
            </a:xfrm>
            <a:prstGeom prst="triangle">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p:cNvCxnSpPr/>
            <p:nvPr/>
          </p:nvCxnSpPr>
          <p:spPr>
            <a:xfrm>
              <a:off x="811629" y="1760042"/>
              <a:ext cx="324036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459701" y="2984178"/>
              <a:ext cx="188816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55576" y="836712"/>
              <a:ext cx="3240360" cy="923330"/>
            </a:xfrm>
            <a:prstGeom prst="rect">
              <a:avLst/>
            </a:prstGeom>
            <a:noFill/>
          </p:spPr>
          <p:txBody>
            <a:bodyPr wrap="square" rtlCol="0">
              <a:spAutoFit/>
            </a:bodyPr>
            <a:lstStyle/>
            <a:p>
              <a:pPr algn="ctr"/>
              <a:r>
                <a:rPr lang="en-GB" sz="5400" b="1" dirty="0" smtClean="0"/>
                <a:t>Text</a:t>
              </a:r>
              <a:endParaRPr lang="en-GB" sz="5400" b="1" dirty="0"/>
            </a:p>
          </p:txBody>
        </p:sp>
        <p:sp>
          <p:nvSpPr>
            <p:cNvPr id="13" name="TextBox 12"/>
            <p:cNvSpPr txBox="1"/>
            <p:nvPr/>
          </p:nvSpPr>
          <p:spPr>
            <a:xfrm>
              <a:off x="811629" y="1904058"/>
              <a:ext cx="3240360" cy="830997"/>
            </a:xfrm>
            <a:prstGeom prst="rect">
              <a:avLst/>
            </a:prstGeom>
            <a:noFill/>
          </p:spPr>
          <p:txBody>
            <a:bodyPr wrap="square" rtlCol="0">
              <a:spAutoFit/>
            </a:bodyPr>
            <a:lstStyle/>
            <a:p>
              <a:pPr algn="ctr"/>
              <a:r>
                <a:rPr lang="en-GB" sz="4800" b="1" dirty="0" smtClean="0"/>
                <a:t>Sentence</a:t>
              </a:r>
              <a:endParaRPr lang="en-GB" sz="4800" b="1" dirty="0"/>
            </a:p>
          </p:txBody>
        </p:sp>
        <p:sp>
          <p:nvSpPr>
            <p:cNvPr id="14" name="TextBox 13"/>
            <p:cNvSpPr txBox="1"/>
            <p:nvPr/>
          </p:nvSpPr>
          <p:spPr>
            <a:xfrm>
              <a:off x="755576" y="3068960"/>
              <a:ext cx="3240360" cy="738664"/>
            </a:xfrm>
            <a:prstGeom prst="rect">
              <a:avLst/>
            </a:prstGeom>
            <a:noFill/>
          </p:spPr>
          <p:txBody>
            <a:bodyPr wrap="square" rtlCol="0">
              <a:spAutoFit/>
            </a:bodyPr>
            <a:lstStyle/>
            <a:p>
              <a:pPr algn="ctr"/>
              <a:r>
                <a:rPr lang="en-GB" sz="4200" b="1" dirty="0" smtClean="0"/>
                <a:t>Word</a:t>
              </a:r>
              <a:endParaRPr lang="en-GB" sz="4200" b="1" dirty="0"/>
            </a:p>
          </p:txBody>
        </p:sp>
        <p:cxnSp>
          <p:nvCxnSpPr>
            <p:cNvPr id="31" name="Straight Arrow Connector 30"/>
            <p:cNvCxnSpPr/>
            <p:nvPr/>
          </p:nvCxnSpPr>
          <p:spPr>
            <a:xfrm>
              <a:off x="4572000" y="936596"/>
              <a:ext cx="0" cy="3644532"/>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4" name="Rectangle 33"/>
          <p:cNvSpPr/>
          <p:nvPr/>
        </p:nvSpPr>
        <p:spPr>
          <a:xfrm>
            <a:off x="217864" y="5534561"/>
            <a:ext cx="3754176" cy="923330"/>
          </a:xfrm>
          <a:prstGeom prst="rect">
            <a:avLst/>
          </a:prstGeom>
        </p:spPr>
        <p:txBody>
          <a:bodyPr wrap="square">
            <a:spAutoFit/>
          </a:bodyPr>
          <a:lstStyle/>
          <a:p>
            <a:pPr marL="171450" lvl="0" indent="-171450">
              <a:buFont typeface="Wingdings" pitchFamily="2" charset="2"/>
              <a:buChar char="§"/>
            </a:pPr>
            <a:r>
              <a:rPr lang="en-GB" b="1" dirty="0"/>
              <a:t>listen attentively </a:t>
            </a:r>
            <a:r>
              <a:rPr lang="en-GB" dirty="0"/>
              <a:t>to spoken language and show understanding by joining in and responding </a:t>
            </a:r>
          </a:p>
        </p:txBody>
      </p:sp>
      <p:sp>
        <p:nvSpPr>
          <p:cNvPr id="35" name="Rectangle 34"/>
          <p:cNvSpPr/>
          <p:nvPr/>
        </p:nvSpPr>
        <p:spPr>
          <a:xfrm>
            <a:off x="267474" y="4770859"/>
            <a:ext cx="3728462" cy="646331"/>
          </a:xfrm>
          <a:prstGeom prst="rect">
            <a:avLst/>
          </a:prstGeom>
        </p:spPr>
        <p:txBody>
          <a:bodyPr wrap="square">
            <a:spAutoFit/>
          </a:bodyPr>
          <a:lstStyle/>
          <a:p>
            <a:pPr marL="171450" lvl="0" indent="-171450">
              <a:buFont typeface="Wingdings" pitchFamily="2" charset="2"/>
              <a:buChar char="§"/>
            </a:pPr>
            <a:r>
              <a:rPr lang="en-GB" b="1" dirty="0"/>
              <a:t>appreciate </a:t>
            </a:r>
            <a:r>
              <a:rPr lang="en-GB" dirty="0"/>
              <a:t>stories, songs, poems and rhymes in the language </a:t>
            </a:r>
          </a:p>
        </p:txBody>
      </p:sp>
      <p:sp>
        <p:nvSpPr>
          <p:cNvPr id="36" name="Rectangle 35"/>
          <p:cNvSpPr/>
          <p:nvPr/>
        </p:nvSpPr>
        <p:spPr>
          <a:xfrm>
            <a:off x="4067944" y="4770859"/>
            <a:ext cx="5122350" cy="1200329"/>
          </a:xfrm>
          <a:prstGeom prst="rect">
            <a:avLst/>
          </a:prstGeom>
        </p:spPr>
        <p:txBody>
          <a:bodyPr wrap="square">
            <a:spAutoFit/>
          </a:bodyPr>
          <a:lstStyle/>
          <a:p>
            <a:pPr marL="171450" lvl="0" indent="-171450">
              <a:buFont typeface="Wingdings" pitchFamily="2" charset="2"/>
              <a:buChar char="§"/>
            </a:pPr>
            <a:r>
              <a:rPr lang="en-GB" b="1" dirty="0"/>
              <a:t>read literary texts in the language, such as stories, songs, poems and letters, </a:t>
            </a:r>
            <a:r>
              <a:rPr lang="en-GB" dirty="0"/>
              <a:t>to stimulate ideas, develop creative expression and expand understanding of the language and culture </a:t>
            </a:r>
          </a:p>
        </p:txBody>
      </p:sp>
      <p:sp>
        <p:nvSpPr>
          <p:cNvPr id="37" name="Rectangle 36"/>
          <p:cNvSpPr/>
          <p:nvPr/>
        </p:nvSpPr>
        <p:spPr>
          <a:xfrm>
            <a:off x="4118252" y="6093296"/>
            <a:ext cx="5278284" cy="646331"/>
          </a:xfrm>
          <a:prstGeom prst="rect">
            <a:avLst/>
          </a:prstGeom>
        </p:spPr>
        <p:txBody>
          <a:bodyPr wrap="square">
            <a:spAutoFit/>
          </a:bodyPr>
          <a:lstStyle/>
          <a:p>
            <a:pPr marL="171450" lvl="0" indent="-171450">
              <a:buFont typeface="Wingdings" pitchFamily="2" charset="2"/>
              <a:buChar char="§"/>
            </a:pPr>
            <a:r>
              <a:rPr lang="en-GB" dirty="0"/>
              <a:t>listen to </a:t>
            </a:r>
            <a:r>
              <a:rPr lang="en-GB" b="1" dirty="0"/>
              <a:t>a variety of forms of spoken language </a:t>
            </a:r>
            <a:r>
              <a:rPr lang="en-GB" dirty="0"/>
              <a:t>to obtain information and respond appropriately </a:t>
            </a:r>
          </a:p>
        </p:txBody>
      </p:sp>
    </p:spTree>
    <p:extLst>
      <p:ext uri="{BB962C8B-B14F-4D97-AF65-F5344CB8AC3E}">
        <p14:creationId xmlns:p14="http://schemas.microsoft.com/office/powerpoint/2010/main" val="2699739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51520" y="160065"/>
            <a:ext cx="8640960" cy="6480720"/>
          </a:xfrm>
          <a:prstGeom prst="roundRect">
            <a:avLst/>
          </a:prstGeom>
          <a:solidFill>
            <a:schemeClr val="bg1"/>
          </a:solidFill>
          <a:ln w="57150">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662880" y="445613"/>
            <a:ext cx="8229600" cy="1143000"/>
          </a:xfrm>
          <a:ln w="57150">
            <a:noFill/>
          </a:ln>
        </p:spPr>
        <p:txBody>
          <a:bodyPr>
            <a:normAutofit/>
          </a:bodyPr>
          <a:lstStyle/>
          <a:p>
            <a:pPr algn="l"/>
            <a:r>
              <a:rPr lang="en-GB" sz="5400" b="1" dirty="0" smtClean="0">
                <a:latin typeface="Segoe Print" panose="02000600000000000000" pitchFamily="2" charset="0"/>
              </a:rPr>
              <a:t>Question words</a:t>
            </a:r>
            <a:endParaRPr lang="fr-FR" sz="5400" b="1" dirty="0">
              <a:latin typeface="Segoe Print" panose="02000600000000000000" pitchFamily="2" charset="0"/>
            </a:endParaRPr>
          </a:p>
        </p:txBody>
      </p:sp>
      <p:sp>
        <p:nvSpPr>
          <p:cNvPr id="3" name="Content Placeholder 2"/>
          <p:cNvSpPr>
            <a:spLocks noGrp="1"/>
          </p:cNvSpPr>
          <p:nvPr>
            <p:ph idx="1"/>
          </p:nvPr>
        </p:nvSpPr>
        <p:spPr>
          <a:xfrm>
            <a:off x="662880" y="1588613"/>
            <a:ext cx="5079457" cy="4351338"/>
          </a:xfrm>
        </p:spPr>
        <p:txBody>
          <a:bodyPr>
            <a:normAutofit lnSpcReduction="10000"/>
          </a:bodyPr>
          <a:lstStyle/>
          <a:p>
            <a:pPr marL="0" indent="0">
              <a:buNone/>
            </a:pPr>
            <a:r>
              <a:rPr lang="en-GB" sz="4400" dirty="0" smtClean="0"/>
              <a:t>Students can initiate in the classroom as soon as they know the individual question words, so teach these with gestures asap!</a:t>
            </a:r>
          </a:p>
        </p:txBody>
      </p:sp>
      <p:pic>
        <p:nvPicPr>
          <p:cNvPr id="4" name="Picture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60881" y="1713684"/>
            <a:ext cx="3404447" cy="4377149"/>
          </a:xfrm>
          <a:prstGeom prst="rect">
            <a:avLst/>
          </a:prstGeom>
        </p:spPr>
      </p:pic>
      <p:sp>
        <p:nvSpPr>
          <p:cNvPr id="6" name="Rectangle 5"/>
          <p:cNvSpPr/>
          <p:nvPr/>
        </p:nvSpPr>
        <p:spPr>
          <a:xfrm>
            <a:off x="4777680" y="5524452"/>
            <a:ext cx="3451265" cy="830997"/>
          </a:xfrm>
          <a:prstGeom prst="rect">
            <a:avLst/>
          </a:prstGeom>
        </p:spPr>
        <p:txBody>
          <a:bodyPr wrap="square">
            <a:spAutoFit/>
          </a:bodyPr>
          <a:lstStyle/>
          <a:p>
            <a:r>
              <a:rPr lang="en-GB" sz="2400" dirty="0" smtClean="0">
                <a:hlinkClick r:id="rId4"/>
              </a:rPr>
              <a:t>http://www.youtube.com/watch?v=iqCvE258vY0</a:t>
            </a:r>
            <a:r>
              <a:rPr lang="en-GB" sz="2400" dirty="0" smtClean="0"/>
              <a:t> </a:t>
            </a:r>
            <a:endParaRPr lang="en-GB" sz="2400" dirty="0"/>
          </a:p>
        </p:txBody>
      </p:sp>
    </p:spTree>
    <p:extLst>
      <p:ext uri="{BB962C8B-B14F-4D97-AF65-F5344CB8AC3E}">
        <p14:creationId xmlns:p14="http://schemas.microsoft.com/office/powerpoint/2010/main" val="3535373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3601622" y="3045781"/>
            <a:ext cx="2516822" cy="1691911"/>
          </a:xfrm>
          <a:prstGeom prst="rect">
            <a:avLst/>
          </a:prstGeom>
          <a:solidFill>
            <a:schemeClr val="bg1"/>
          </a:solidFill>
        </p:spPr>
      </p:pic>
      <p:sp>
        <p:nvSpPr>
          <p:cNvPr id="4" name="Oval Callout 3"/>
          <p:cNvSpPr/>
          <p:nvPr/>
        </p:nvSpPr>
        <p:spPr>
          <a:xfrm>
            <a:off x="0" y="2208459"/>
            <a:ext cx="3995936" cy="1469186"/>
          </a:xfrm>
          <a:prstGeom prst="wedgeEllipseCallout">
            <a:avLst>
              <a:gd name="adj1" fmla="val 31501"/>
              <a:gd name="adj2" fmla="val 5528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smtClean="0">
                <a:solidFill>
                  <a:schemeClr val="tx1"/>
                </a:solidFill>
                <a:latin typeface="Calibri" panose="020F0502020204030204" pitchFamily="34" charset="0"/>
              </a:rPr>
              <a:t>¿</a:t>
            </a:r>
            <a:r>
              <a:rPr lang="en-GB" sz="5400" b="1" dirty="0" err="1" smtClean="0">
                <a:solidFill>
                  <a:schemeClr val="tx1"/>
                </a:solidFill>
                <a:latin typeface="Calibri" panose="020F0502020204030204" pitchFamily="34" charset="0"/>
              </a:rPr>
              <a:t>Dónde</a:t>
            </a:r>
            <a:r>
              <a:rPr lang="en-GB" sz="5400" b="1" dirty="0" smtClean="0">
                <a:solidFill>
                  <a:schemeClr val="tx1"/>
                </a:solidFill>
                <a:latin typeface="Calibri" panose="020F0502020204030204" pitchFamily="34" charset="0"/>
              </a:rPr>
              <a:t>?</a:t>
            </a:r>
            <a:endParaRPr lang="en-GB" sz="5400" b="1" dirty="0">
              <a:solidFill>
                <a:schemeClr val="tx1"/>
              </a:solidFill>
              <a:latin typeface="Calibri" panose="020F0502020204030204" pitchFamily="34" charset="0"/>
            </a:endParaRPr>
          </a:p>
        </p:txBody>
      </p:sp>
      <p:sp>
        <p:nvSpPr>
          <p:cNvPr id="5" name="Oval Callout 4"/>
          <p:cNvSpPr/>
          <p:nvPr/>
        </p:nvSpPr>
        <p:spPr>
          <a:xfrm>
            <a:off x="980456" y="5373216"/>
            <a:ext cx="4446783" cy="1152128"/>
          </a:xfrm>
          <a:prstGeom prst="wedgeEllipseCallout">
            <a:avLst>
              <a:gd name="adj1" fmla="val 31501"/>
              <a:gd name="adj2" fmla="val 55285"/>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smtClean="0">
                <a:solidFill>
                  <a:schemeClr val="tx1"/>
                </a:solidFill>
                <a:latin typeface="Calibri" panose="020F0502020204030204" pitchFamily="34" charset="0"/>
              </a:rPr>
              <a:t>¿</a:t>
            </a:r>
            <a:r>
              <a:rPr lang="en-GB" sz="5400" b="1" dirty="0" err="1" smtClean="0">
                <a:solidFill>
                  <a:schemeClr val="tx1"/>
                </a:solidFill>
                <a:latin typeface="Calibri" panose="020F0502020204030204" pitchFamily="34" charset="0"/>
              </a:rPr>
              <a:t>Cuándo</a:t>
            </a:r>
            <a:r>
              <a:rPr lang="en-GB" sz="5400" b="1" dirty="0" smtClean="0">
                <a:solidFill>
                  <a:schemeClr val="tx1"/>
                </a:solidFill>
                <a:latin typeface="Calibri" panose="020F0502020204030204" pitchFamily="34" charset="0"/>
              </a:rPr>
              <a:t>?</a:t>
            </a:r>
            <a:endParaRPr lang="en-GB" sz="5400" b="1" dirty="0">
              <a:solidFill>
                <a:schemeClr val="tx1"/>
              </a:solidFill>
              <a:latin typeface="Calibri" panose="020F0502020204030204" pitchFamily="34" charset="0"/>
            </a:endParaRPr>
          </a:p>
        </p:txBody>
      </p:sp>
      <p:sp>
        <p:nvSpPr>
          <p:cNvPr id="6" name="Oval Callout 5"/>
          <p:cNvSpPr/>
          <p:nvPr/>
        </p:nvSpPr>
        <p:spPr>
          <a:xfrm>
            <a:off x="4072832" y="440012"/>
            <a:ext cx="4091224" cy="1225450"/>
          </a:xfrm>
          <a:prstGeom prst="wedgeEllipseCallout">
            <a:avLst>
              <a:gd name="adj1" fmla="val -31741"/>
              <a:gd name="adj2" fmla="val 60712"/>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b="1" dirty="0" smtClean="0">
                <a:solidFill>
                  <a:schemeClr val="bg1"/>
                </a:solidFill>
                <a:latin typeface="Calibri" panose="020F0502020204030204" pitchFamily="34" charset="0"/>
              </a:rPr>
              <a:t>¿</a:t>
            </a:r>
            <a:r>
              <a:rPr lang="en-GB" sz="4800" b="1" dirty="0" err="1" smtClean="0">
                <a:solidFill>
                  <a:schemeClr val="bg1"/>
                </a:solidFill>
                <a:latin typeface="Calibri" panose="020F0502020204030204" pitchFamily="34" charset="0"/>
              </a:rPr>
              <a:t>Por</a:t>
            </a:r>
            <a:r>
              <a:rPr lang="en-GB" sz="4800" b="1" dirty="0" smtClean="0">
                <a:solidFill>
                  <a:schemeClr val="bg1"/>
                </a:solidFill>
                <a:latin typeface="Calibri" panose="020F0502020204030204" pitchFamily="34" charset="0"/>
              </a:rPr>
              <a:t> </a:t>
            </a:r>
            <a:r>
              <a:rPr lang="en-GB" sz="4800" b="1" dirty="0" err="1" smtClean="0">
                <a:solidFill>
                  <a:schemeClr val="bg1"/>
                </a:solidFill>
                <a:latin typeface="Calibri" panose="020F0502020204030204" pitchFamily="34" charset="0"/>
              </a:rPr>
              <a:t>qué</a:t>
            </a:r>
            <a:r>
              <a:rPr lang="en-GB" sz="4800" b="1" dirty="0" smtClean="0">
                <a:solidFill>
                  <a:schemeClr val="bg1"/>
                </a:solidFill>
                <a:latin typeface="Calibri" panose="020F0502020204030204" pitchFamily="34" charset="0"/>
              </a:rPr>
              <a:t>?</a:t>
            </a:r>
            <a:endParaRPr lang="en-GB" sz="4800" b="1" dirty="0">
              <a:solidFill>
                <a:schemeClr val="bg1"/>
              </a:solidFill>
              <a:latin typeface="Calibri" panose="020F0502020204030204" pitchFamily="34" charset="0"/>
            </a:endParaRPr>
          </a:p>
        </p:txBody>
      </p:sp>
      <p:sp>
        <p:nvSpPr>
          <p:cNvPr id="7" name="Oval Callout 6"/>
          <p:cNvSpPr/>
          <p:nvPr/>
        </p:nvSpPr>
        <p:spPr>
          <a:xfrm>
            <a:off x="5796135" y="1772817"/>
            <a:ext cx="3155121" cy="1904828"/>
          </a:xfrm>
          <a:prstGeom prst="wedgeEllipseCallout">
            <a:avLst>
              <a:gd name="adj1" fmla="val -32784"/>
              <a:gd name="adj2" fmla="val 6105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smtClean="0">
                <a:solidFill>
                  <a:schemeClr val="tx1"/>
                </a:solidFill>
                <a:latin typeface="Calibri" panose="020F0502020204030204" pitchFamily="34" charset="0"/>
              </a:rPr>
              <a:t>¿Con </a:t>
            </a:r>
            <a:r>
              <a:rPr lang="en-GB" sz="5400" b="1" dirty="0" err="1" smtClean="0">
                <a:solidFill>
                  <a:schemeClr val="tx1"/>
                </a:solidFill>
                <a:latin typeface="Calibri" panose="020F0502020204030204" pitchFamily="34" charset="0"/>
              </a:rPr>
              <a:t>quién</a:t>
            </a:r>
            <a:r>
              <a:rPr lang="en-GB" sz="5400" b="1" dirty="0" smtClean="0">
                <a:solidFill>
                  <a:schemeClr val="tx1"/>
                </a:solidFill>
                <a:latin typeface="Calibri" panose="020F0502020204030204" pitchFamily="34" charset="0"/>
              </a:rPr>
              <a:t>?</a:t>
            </a:r>
            <a:endParaRPr lang="en-GB" sz="5400" b="1" dirty="0">
              <a:solidFill>
                <a:schemeClr val="tx1"/>
              </a:solidFill>
              <a:latin typeface="Calibri" panose="020F0502020204030204" pitchFamily="34" charset="0"/>
            </a:endParaRPr>
          </a:p>
        </p:txBody>
      </p:sp>
      <p:sp>
        <p:nvSpPr>
          <p:cNvPr id="8" name="Oval Callout 7"/>
          <p:cNvSpPr/>
          <p:nvPr/>
        </p:nvSpPr>
        <p:spPr>
          <a:xfrm>
            <a:off x="236926" y="404664"/>
            <a:ext cx="3542986" cy="1404368"/>
          </a:xfrm>
          <a:prstGeom prst="wedgeEllipseCallout">
            <a:avLst>
              <a:gd name="adj1" fmla="val 31501"/>
              <a:gd name="adj2" fmla="val 5528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smtClean="0">
                <a:solidFill>
                  <a:schemeClr val="tx1"/>
                </a:solidFill>
                <a:latin typeface="Calibri" panose="020F0502020204030204" pitchFamily="34" charset="0"/>
              </a:rPr>
              <a:t>¿</a:t>
            </a:r>
            <a:r>
              <a:rPr lang="en-GB" sz="5400" b="1" dirty="0" err="1" smtClean="0">
                <a:solidFill>
                  <a:schemeClr val="tx1"/>
                </a:solidFill>
                <a:latin typeface="Calibri" panose="020F0502020204030204" pitchFamily="34" charset="0"/>
              </a:rPr>
              <a:t>Cómo</a:t>
            </a:r>
            <a:r>
              <a:rPr lang="en-GB" sz="5400" b="1" dirty="0" smtClean="0">
                <a:solidFill>
                  <a:schemeClr val="tx1"/>
                </a:solidFill>
                <a:latin typeface="Calibri" panose="020F0502020204030204" pitchFamily="34" charset="0"/>
              </a:rPr>
              <a:t>?</a:t>
            </a:r>
            <a:endParaRPr lang="en-GB" sz="5400" b="1" dirty="0">
              <a:solidFill>
                <a:schemeClr val="tx1"/>
              </a:solidFill>
              <a:latin typeface="Calibri" panose="020F0502020204030204" pitchFamily="34" charset="0"/>
            </a:endParaRPr>
          </a:p>
        </p:txBody>
      </p:sp>
      <p:sp>
        <p:nvSpPr>
          <p:cNvPr id="9" name="Oval Callout 8"/>
          <p:cNvSpPr/>
          <p:nvPr/>
        </p:nvSpPr>
        <p:spPr>
          <a:xfrm>
            <a:off x="5148064" y="4143488"/>
            <a:ext cx="3803193" cy="1661776"/>
          </a:xfrm>
          <a:prstGeom prst="wedgeEllipseCallout">
            <a:avLst>
              <a:gd name="adj1" fmla="val -40403"/>
              <a:gd name="adj2" fmla="val 5817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smtClean="0">
                <a:solidFill>
                  <a:schemeClr val="bg1"/>
                </a:solidFill>
                <a:latin typeface="Calibri" panose="020F0502020204030204" pitchFamily="34" charset="0"/>
              </a:rPr>
              <a:t>¿</a:t>
            </a:r>
            <a:r>
              <a:rPr lang="en-GB" sz="5400" b="1" dirty="0" err="1" smtClean="0">
                <a:solidFill>
                  <a:schemeClr val="bg1"/>
                </a:solidFill>
                <a:latin typeface="Calibri" panose="020F0502020204030204" pitchFamily="34" charset="0"/>
              </a:rPr>
              <a:t>Quién</a:t>
            </a:r>
            <a:r>
              <a:rPr lang="en-GB" sz="5400" b="1" dirty="0" smtClean="0">
                <a:solidFill>
                  <a:schemeClr val="bg1"/>
                </a:solidFill>
                <a:latin typeface="Calibri" panose="020F0502020204030204" pitchFamily="34" charset="0"/>
              </a:rPr>
              <a:t>?</a:t>
            </a:r>
            <a:endParaRPr lang="en-GB" sz="5400" b="1" dirty="0">
              <a:solidFill>
                <a:schemeClr val="bg1"/>
              </a:solidFill>
              <a:latin typeface="Calibri" panose="020F0502020204030204" pitchFamily="34" charset="0"/>
            </a:endParaRPr>
          </a:p>
        </p:txBody>
      </p:sp>
      <p:sp>
        <p:nvSpPr>
          <p:cNvPr id="12" name="Oval Callout 11"/>
          <p:cNvSpPr/>
          <p:nvPr/>
        </p:nvSpPr>
        <p:spPr>
          <a:xfrm>
            <a:off x="236926" y="4077072"/>
            <a:ext cx="2966922" cy="1152128"/>
          </a:xfrm>
          <a:prstGeom prst="wedgeEllipseCallout">
            <a:avLst>
              <a:gd name="adj1" fmla="val 31501"/>
              <a:gd name="adj2" fmla="val 5528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smtClean="0">
                <a:solidFill>
                  <a:schemeClr val="bg1"/>
                </a:solidFill>
                <a:latin typeface="Calibri" panose="020F0502020204030204" pitchFamily="34" charset="0"/>
              </a:rPr>
              <a:t>¿</a:t>
            </a:r>
            <a:r>
              <a:rPr lang="en-GB" sz="5400" b="1" dirty="0" err="1" smtClean="0">
                <a:solidFill>
                  <a:schemeClr val="bg1"/>
                </a:solidFill>
                <a:latin typeface="Calibri" panose="020F0502020204030204" pitchFamily="34" charset="0"/>
              </a:rPr>
              <a:t>Qué</a:t>
            </a:r>
            <a:r>
              <a:rPr lang="en-GB" sz="5400" b="1" dirty="0" smtClean="0">
                <a:solidFill>
                  <a:schemeClr val="bg1"/>
                </a:solidFill>
                <a:latin typeface="Calibri" panose="020F0502020204030204" pitchFamily="34" charset="0"/>
              </a:rPr>
              <a:t>?</a:t>
            </a:r>
            <a:endParaRPr lang="en-GB" sz="5400" b="1" dirty="0">
              <a:solidFill>
                <a:schemeClr val="bg1"/>
              </a:solidFill>
              <a:latin typeface="Calibri" panose="020F0502020204030204" pitchFamily="34" charset="0"/>
            </a:endParaRPr>
          </a:p>
        </p:txBody>
      </p:sp>
    </p:spTree>
    <p:extLst>
      <p:ext uri="{BB962C8B-B14F-4D97-AF65-F5344CB8AC3E}">
        <p14:creationId xmlns:p14="http://schemas.microsoft.com/office/powerpoint/2010/main" val="4091927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99592" y="1268760"/>
            <a:ext cx="7776864" cy="2215991"/>
          </a:xfrm>
          <a:prstGeom prst="rect">
            <a:avLst/>
          </a:prstGeom>
          <a:noFill/>
          <a:scene3d>
            <a:camera prst="orthographicFront">
              <a:rot lat="1200000" lon="0" rev="0"/>
            </a:camera>
            <a:lightRig rig="threePt" dir="t"/>
          </a:scene3d>
        </p:spPr>
        <p:txBody>
          <a:bodyPr wrap="square" rtlCol="0">
            <a:spAutoFit/>
          </a:bodyPr>
          <a:lstStyle/>
          <a:p>
            <a:pPr algn="ctr"/>
            <a:r>
              <a:rPr lang="en-GB" sz="13800" dirty="0" smtClean="0">
                <a:latin typeface="AR CENA" panose="02000000000000000000" pitchFamily="2" charset="0"/>
              </a:rPr>
              <a:t>classroom</a:t>
            </a:r>
            <a:endParaRPr lang="en-GB" sz="13800" dirty="0">
              <a:latin typeface="AR CENA" panose="02000000000000000000" pitchFamily="2" charset="0"/>
            </a:endParaRPr>
          </a:p>
        </p:txBody>
      </p:sp>
      <p:sp>
        <p:nvSpPr>
          <p:cNvPr id="4" name="Rectangle 3"/>
          <p:cNvSpPr/>
          <p:nvPr/>
        </p:nvSpPr>
        <p:spPr>
          <a:xfrm>
            <a:off x="251520" y="6021288"/>
            <a:ext cx="8640960" cy="461665"/>
          </a:xfrm>
          <a:prstGeom prst="rect">
            <a:avLst/>
          </a:prstGeom>
        </p:spPr>
        <p:txBody>
          <a:bodyPr wrap="square">
            <a:spAutoFit/>
          </a:bodyPr>
          <a:lstStyle/>
          <a:p>
            <a:pPr algn="ctr"/>
            <a:r>
              <a:rPr lang="en-GB" sz="2400" dirty="0" smtClean="0">
                <a:hlinkClick r:id="rId2"/>
              </a:rPr>
              <a:t>http://quizlet.com/30143628/vacaciones-infinitivos-flash-cards/</a:t>
            </a:r>
            <a:r>
              <a:rPr lang="en-GB" sz="2400" dirty="0" smtClean="0"/>
              <a:t> </a:t>
            </a:r>
            <a:endParaRPr lang="en-GB" sz="2400"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6057" y="4399447"/>
            <a:ext cx="4451886" cy="1613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rot="10800000">
            <a:off x="839131" y="260648"/>
            <a:ext cx="7776864" cy="2215991"/>
          </a:xfrm>
          <a:prstGeom prst="rect">
            <a:avLst/>
          </a:prstGeom>
          <a:noFill/>
          <a:scene3d>
            <a:camera prst="orthographicFront">
              <a:rot lat="1200000" lon="0" rev="0"/>
            </a:camera>
            <a:lightRig rig="threePt" dir="t"/>
          </a:scene3d>
        </p:spPr>
        <p:txBody>
          <a:bodyPr wrap="square" rtlCol="0">
            <a:spAutoFit/>
          </a:bodyPr>
          <a:lstStyle/>
          <a:p>
            <a:pPr algn="ctr"/>
            <a:r>
              <a:rPr lang="en-GB" sz="13800" dirty="0" smtClean="0">
                <a:latin typeface="AR CENA" panose="02000000000000000000" pitchFamily="2" charset="0"/>
              </a:rPr>
              <a:t>flipped</a:t>
            </a:r>
            <a:endParaRPr lang="en-GB" sz="13800" dirty="0">
              <a:latin typeface="AR CENA" panose="02000000000000000000" pitchFamily="2" charset="0"/>
            </a:endParaRPr>
          </a:p>
        </p:txBody>
      </p:sp>
      <p:pic>
        <p:nvPicPr>
          <p:cNvPr id="4098"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3568" y="276778"/>
            <a:ext cx="1911403" cy="1852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286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28575" y="6435725"/>
            <a:ext cx="5732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sz="2400" b="1" i="1">
                <a:latin typeface="Bodoni MT" pitchFamily="18" charset="0"/>
              </a:rPr>
              <a:t>de vacaciones          on holiday     </a:t>
            </a:r>
          </a:p>
        </p:txBody>
      </p:sp>
      <p:pic>
        <p:nvPicPr>
          <p:cNvPr id="5" name="Picture 7" descr="j041274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4075" y="6550025"/>
            <a:ext cx="468313" cy="307975"/>
          </a:xfrm>
          <a:prstGeom prst="rect">
            <a:avLst/>
          </a:prstGeom>
          <a:noFill/>
          <a:extLst>
            <a:ext uri="{909E8E84-426E-40DD-AFC4-6F175D3DCCD1}">
              <a14:hiddenFill xmlns:a14="http://schemas.microsoft.com/office/drawing/2010/main">
                <a:solidFill>
                  <a:srgbClr val="FFFFFF"/>
                </a:solidFill>
              </a14:hiddenFill>
            </a:ext>
          </a:extLst>
        </p:spPr>
      </p:pic>
      <p:sp>
        <p:nvSpPr>
          <p:cNvPr id="6" name="Line 8"/>
          <p:cNvSpPr>
            <a:spLocks noChangeShapeType="1"/>
          </p:cNvSpPr>
          <p:nvPr/>
        </p:nvSpPr>
        <p:spPr bwMode="auto">
          <a:xfrm>
            <a:off x="0" y="6453188"/>
            <a:ext cx="9144000" cy="0"/>
          </a:xfrm>
          <a:prstGeom prst="line">
            <a:avLst/>
          </a:prstGeom>
          <a:noFill/>
          <a:ln w="3810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aphicFrame>
        <p:nvGraphicFramePr>
          <p:cNvPr id="7" name="Table 6"/>
          <p:cNvGraphicFramePr>
            <a:graphicFrameLocks noGrp="1"/>
          </p:cNvGraphicFramePr>
          <p:nvPr>
            <p:extLst>
              <p:ext uri="{D42A27DB-BD31-4B8C-83A1-F6EECF244321}">
                <p14:modId xmlns:p14="http://schemas.microsoft.com/office/powerpoint/2010/main" val="457045453"/>
              </p:ext>
            </p:extLst>
          </p:nvPr>
        </p:nvGraphicFramePr>
        <p:xfrm>
          <a:off x="467544" y="1246976"/>
          <a:ext cx="8352928" cy="4846320"/>
        </p:xfrm>
        <a:graphic>
          <a:graphicData uri="http://schemas.openxmlformats.org/drawingml/2006/table">
            <a:tbl>
              <a:tblPr firstRow="1" bandRow="1">
                <a:tableStyleId>{E8B1032C-EA38-4F05-BA0D-38AFFFC7BED3}</a:tableStyleId>
              </a:tblPr>
              <a:tblGrid>
                <a:gridCol w="4176464"/>
                <a:gridCol w="4176464"/>
              </a:tblGrid>
              <a:tr h="370840">
                <a:tc>
                  <a:txBody>
                    <a:bodyPr/>
                    <a:lstStyle/>
                    <a:p>
                      <a:r>
                        <a:rPr lang="en-GB" sz="2400" b="0" dirty="0" smtClean="0"/>
                        <a:t>I visited Spain.</a:t>
                      </a:r>
                      <a:endParaRPr lang="en-GB" sz="2400" b="0" dirty="0"/>
                    </a:p>
                  </a:txBody>
                  <a:tcPr/>
                </a:tc>
                <a:tc>
                  <a:txBody>
                    <a:bodyPr/>
                    <a:lstStyle/>
                    <a:p>
                      <a:r>
                        <a:rPr lang="en-GB" sz="2400" b="0" dirty="0" err="1" smtClean="0"/>
                        <a:t>Visité</a:t>
                      </a:r>
                      <a:r>
                        <a:rPr lang="en-GB" sz="2400" b="0" baseline="0" dirty="0" smtClean="0"/>
                        <a:t> </a:t>
                      </a:r>
                      <a:r>
                        <a:rPr lang="en-GB" sz="2400" b="0" baseline="0" dirty="0" err="1" smtClean="0"/>
                        <a:t>España</a:t>
                      </a:r>
                      <a:r>
                        <a:rPr lang="en-GB" sz="2400" b="0" baseline="0" dirty="0" smtClean="0"/>
                        <a:t>.</a:t>
                      </a:r>
                      <a:endParaRPr lang="en-GB" sz="2400" b="0" dirty="0"/>
                    </a:p>
                  </a:txBody>
                  <a:tcPr/>
                </a:tc>
              </a:tr>
              <a:tr h="370840">
                <a:tc>
                  <a:txBody>
                    <a:bodyPr/>
                    <a:lstStyle/>
                    <a:p>
                      <a:r>
                        <a:rPr lang="en-GB" sz="2400" dirty="0" smtClean="0"/>
                        <a:t>First, I swam in the sea.</a:t>
                      </a:r>
                      <a:endParaRPr lang="en-GB" sz="2400" dirty="0"/>
                    </a:p>
                  </a:txBody>
                  <a:tcPr/>
                </a:tc>
                <a:tc>
                  <a:txBody>
                    <a:bodyPr/>
                    <a:lstStyle/>
                    <a:p>
                      <a:endParaRPr lang="en-GB" sz="2400"/>
                    </a:p>
                  </a:txBody>
                  <a:tcPr/>
                </a:tc>
              </a:tr>
              <a:tr h="370840">
                <a:tc>
                  <a:txBody>
                    <a:bodyPr/>
                    <a:lstStyle/>
                    <a:p>
                      <a:r>
                        <a:rPr lang="en-GB" sz="2400" dirty="0" smtClean="0"/>
                        <a:t>Then I listened</a:t>
                      </a:r>
                      <a:r>
                        <a:rPr lang="en-GB" sz="2400" baseline="0" dirty="0" smtClean="0"/>
                        <a:t> to music on the beach.</a:t>
                      </a:r>
                      <a:endParaRPr lang="en-GB" sz="2400" dirty="0"/>
                    </a:p>
                  </a:txBody>
                  <a:tcPr/>
                </a:tc>
                <a:tc>
                  <a:txBody>
                    <a:bodyPr/>
                    <a:lstStyle/>
                    <a:p>
                      <a:endParaRPr lang="en-GB" sz="2400"/>
                    </a:p>
                  </a:txBody>
                  <a:tcPr/>
                </a:tc>
              </a:tr>
              <a:tr h="370840">
                <a:tc>
                  <a:txBody>
                    <a:bodyPr/>
                    <a:lstStyle/>
                    <a:p>
                      <a:r>
                        <a:rPr lang="en-GB" sz="2400" dirty="0" smtClean="0"/>
                        <a:t>One day, I</a:t>
                      </a:r>
                      <a:r>
                        <a:rPr lang="en-GB" sz="2400" baseline="0" dirty="0" smtClean="0"/>
                        <a:t> went for a cycle ride.</a:t>
                      </a:r>
                      <a:endParaRPr lang="en-GB" sz="2400" dirty="0"/>
                    </a:p>
                  </a:txBody>
                  <a:tcPr/>
                </a:tc>
                <a:tc>
                  <a:txBody>
                    <a:bodyPr/>
                    <a:lstStyle/>
                    <a:p>
                      <a:endParaRPr lang="en-GB" sz="2400"/>
                    </a:p>
                  </a:txBody>
                  <a:tcPr/>
                </a:tc>
              </a:tr>
              <a:tr h="370840">
                <a:tc>
                  <a:txBody>
                    <a:bodyPr/>
                    <a:lstStyle/>
                    <a:p>
                      <a:r>
                        <a:rPr lang="en-GB" sz="2400" dirty="0" smtClean="0"/>
                        <a:t>I sunbathed</a:t>
                      </a:r>
                      <a:r>
                        <a:rPr lang="en-GB" sz="2400" baseline="0" dirty="0" smtClean="0"/>
                        <a:t> everyday.</a:t>
                      </a:r>
                      <a:endParaRPr lang="en-GB" sz="2400" dirty="0"/>
                    </a:p>
                  </a:txBody>
                  <a:tcPr/>
                </a:tc>
                <a:tc>
                  <a:txBody>
                    <a:bodyPr/>
                    <a:lstStyle/>
                    <a:p>
                      <a:endParaRPr lang="en-GB" sz="2400"/>
                    </a:p>
                  </a:txBody>
                  <a:tcPr/>
                </a:tc>
              </a:tr>
              <a:tr h="370840">
                <a:tc>
                  <a:txBody>
                    <a:bodyPr/>
                    <a:lstStyle/>
                    <a:p>
                      <a:r>
                        <a:rPr lang="en-GB" sz="2400" dirty="0" smtClean="0"/>
                        <a:t>In the evening,</a:t>
                      </a:r>
                      <a:r>
                        <a:rPr lang="en-GB" sz="2400" baseline="0" dirty="0" smtClean="0"/>
                        <a:t> </a:t>
                      </a:r>
                      <a:r>
                        <a:rPr lang="en-GB" sz="2400" dirty="0" smtClean="0"/>
                        <a:t>I danced</a:t>
                      </a:r>
                      <a:r>
                        <a:rPr lang="en-GB" sz="2400" baseline="0" dirty="0" smtClean="0"/>
                        <a:t> in the disco.</a:t>
                      </a:r>
                      <a:endParaRPr lang="en-GB" sz="2400" dirty="0"/>
                    </a:p>
                  </a:txBody>
                  <a:tcPr/>
                </a:tc>
                <a:tc>
                  <a:txBody>
                    <a:bodyPr/>
                    <a:lstStyle/>
                    <a:p>
                      <a:endParaRPr lang="en-GB" sz="2400"/>
                    </a:p>
                  </a:txBody>
                  <a:tcPr/>
                </a:tc>
              </a:tr>
              <a:tr h="370840">
                <a:tc>
                  <a:txBody>
                    <a:bodyPr/>
                    <a:lstStyle/>
                    <a:p>
                      <a:r>
                        <a:rPr lang="en-GB" sz="2400" dirty="0" smtClean="0"/>
                        <a:t>I played with new friends.</a:t>
                      </a:r>
                      <a:endParaRPr lang="en-GB" sz="2400" dirty="0"/>
                    </a:p>
                  </a:txBody>
                  <a:tcPr/>
                </a:tc>
                <a:tc>
                  <a:txBody>
                    <a:bodyPr/>
                    <a:lstStyle/>
                    <a:p>
                      <a:endParaRPr lang="en-GB" sz="2400" dirty="0"/>
                    </a:p>
                  </a:txBody>
                  <a:tcPr/>
                </a:tc>
              </a:tr>
              <a:tr h="370840">
                <a:tc>
                  <a:txBody>
                    <a:bodyPr/>
                    <a:lstStyle/>
                    <a:p>
                      <a:r>
                        <a:rPr lang="en-GB" sz="2400" dirty="0" smtClean="0"/>
                        <a:t>I took lots of photos.</a:t>
                      </a:r>
                      <a:endParaRPr lang="en-GB" sz="2400" dirty="0"/>
                    </a:p>
                  </a:txBody>
                  <a:tcPr/>
                </a:tc>
                <a:tc>
                  <a:txBody>
                    <a:bodyPr/>
                    <a:lstStyle/>
                    <a:p>
                      <a:endParaRPr lang="en-GB" sz="2400" dirty="0"/>
                    </a:p>
                  </a:txBody>
                  <a:tcPr/>
                </a:tc>
              </a:tr>
              <a:tr h="370840">
                <a:tc>
                  <a:txBody>
                    <a:bodyPr/>
                    <a:lstStyle/>
                    <a:p>
                      <a:r>
                        <a:rPr lang="en-GB" sz="2400" dirty="0" smtClean="0"/>
                        <a:t>I relaxed.</a:t>
                      </a:r>
                      <a:endParaRPr lang="en-GB" sz="2400" dirty="0"/>
                    </a:p>
                  </a:txBody>
                  <a:tcPr/>
                </a:tc>
                <a:tc>
                  <a:txBody>
                    <a:bodyPr/>
                    <a:lstStyle/>
                    <a:p>
                      <a:endParaRPr lang="en-GB" sz="2400" dirty="0"/>
                    </a:p>
                  </a:txBody>
                  <a:tcPr/>
                </a:tc>
              </a:tr>
            </a:tbl>
          </a:graphicData>
        </a:graphic>
      </p:graphicFrame>
      <p:sp>
        <p:nvSpPr>
          <p:cNvPr id="8" name="TextBox 7"/>
          <p:cNvSpPr txBox="1"/>
          <p:nvPr/>
        </p:nvSpPr>
        <p:spPr>
          <a:xfrm>
            <a:off x="4572000" y="692696"/>
            <a:ext cx="2952328" cy="461665"/>
          </a:xfrm>
          <a:prstGeom prst="rect">
            <a:avLst/>
          </a:prstGeom>
          <a:noFill/>
        </p:spPr>
        <p:txBody>
          <a:bodyPr wrap="square" rtlCol="0">
            <a:spAutoFit/>
          </a:bodyPr>
          <a:lstStyle/>
          <a:p>
            <a:r>
              <a:rPr lang="en-GB" sz="2400" b="1" dirty="0" smtClean="0"/>
              <a:t>El </a:t>
            </a:r>
            <a:r>
              <a:rPr lang="en-GB" sz="2400" b="1" dirty="0" err="1" smtClean="0"/>
              <a:t>verano</a:t>
            </a:r>
            <a:r>
              <a:rPr lang="en-GB" sz="2400" b="1" dirty="0" smtClean="0"/>
              <a:t> </a:t>
            </a:r>
            <a:r>
              <a:rPr lang="en-GB" sz="2400" b="1" dirty="0" err="1" smtClean="0"/>
              <a:t>pasado</a:t>
            </a:r>
            <a:r>
              <a:rPr lang="en-GB" sz="2400" b="1" dirty="0" smtClean="0"/>
              <a:t>…</a:t>
            </a:r>
            <a:endParaRPr lang="en-GB" sz="2400" b="1" dirty="0"/>
          </a:p>
        </p:txBody>
      </p:sp>
      <p:sp>
        <p:nvSpPr>
          <p:cNvPr id="9" name="TextBox 8"/>
          <p:cNvSpPr txBox="1"/>
          <p:nvPr/>
        </p:nvSpPr>
        <p:spPr>
          <a:xfrm>
            <a:off x="1619672" y="722313"/>
            <a:ext cx="2952328" cy="461665"/>
          </a:xfrm>
          <a:prstGeom prst="rect">
            <a:avLst/>
          </a:prstGeom>
          <a:noFill/>
        </p:spPr>
        <p:txBody>
          <a:bodyPr wrap="square" rtlCol="0">
            <a:spAutoFit/>
          </a:bodyPr>
          <a:lstStyle/>
          <a:p>
            <a:r>
              <a:rPr lang="en-GB" sz="2400" b="1" dirty="0" smtClean="0"/>
              <a:t>Last summer…</a:t>
            </a:r>
            <a:endParaRPr lang="en-GB" sz="2400" b="1" dirty="0"/>
          </a:p>
        </p:txBody>
      </p:sp>
    </p:spTree>
    <p:extLst>
      <p:ext uri="{BB962C8B-B14F-4D97-AF65-F5344CB8AC3E}">
        <p14:creationId xmlns:p14="http://schemas.microsoft.com/office/powerpoint/2010/main" val="3486084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84246"/>
            <a:ext cx="8924900"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8725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79512" y="188640"/>
            <a:ext cx="4248472" cy="353677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Oval 2"/>
          <p:cNvSpPr/>
          <p:nvPr/>
        </p:nvSpPr>
        <p:spPr>
          <a:xfrm>
            <a:off x="4572000" y="205408"/>
            <a:ext cx="4320480" cy="36556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Oval 3"/>
          <p:cNvSpPr/>
          <p:nvPr/>
        </p:nvSpPr>
        <p:spPr>
          <a:xfrm>
            <a:off x="2267744" y="3356992"/>
            <a:ext cx="4176464" cy="338437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extBox 4"/>
          <p:cNvSpPr txBox="1"/>
          <p:nvPr/>
        </p:nvSpPr>
        <p:spPr>
          <a:xfrm>
            <a:off x="107504" y="323364"/>
            <a:ext cx="1080120" cy="646331"/>
          </a:xfrm>
          <a:prstGeom prst="rect">
            <a:avLst/>
          </a:prstGeom>
          <a:noFill/>
        </p:spPr>
        <p:txBody>
          <a:bodyPr wrap="square" rtlCol="0">
            <a:spAutoFit/>
          </a:bodyPr>
          <a:lstStyle/>
          <a:p>
            <a:r>
              <a:rPr lang="en-GB" dirty="0" err="1" smtClean="0"/>
              <a:t>Verbos</a:t>
            </a:r>
            <a:r>
              <a:rPr lang="en-GB" dirty="0" smtClean="0"/>
              <a:t/>
            </a:r>
            <a:br>
              <a:rPr lang="en-GB" dirty="0" smtClean="0"/>
            </a:br>
            <a:r>
              <a:rPr lang="en-GB" dirty="0" smtClean="0"/>
              <a:t>(7)</a:t>
            </a:r>
            <a:endParaRPr lang="fr-FR" dirty="0"/>
          </a:p>
        </p:txBody>
      </p:sp>
      <p:sp>
        <p:nvSpPr>
          <p:cNvPr id="6" name="TextBox 5"/>
          <p:cNvSpPr txBox="1"/>
          <p:nvPr/>
        </p:nvSpPr>
        <p:spPr>
          <a:xfrm>
            <a:off x="4355976" y="213794"/>
            <a:ext cx="1296144" cy="646331"/>
          </a:xfrm>
          <a:prstGeom prst="rect">
            <a:avLst/>
          </a:prstGeom>
          <a:noFill/>
        </p:spPr>
        <p:txBody>
          <a:bodyPr wrap="square" rtlCol="0">
            <a:spAutoFit/>
          </a:bodyPr>
          <a:lstStyle/>
          <a:p>
            <a:r>
              <a:rPr lang="en-GB" dirty="0" err="1" smtClean="0"/>
              <a:t>Asignaturas</a:t>
            </a:r>
            <a:r>
              <a:rPr lang="en-GB" dirty="0" smtClean="0"/>
              <a:t/>
            </a:r>
            <a:br>
              <a:rPr lang="en-GB" dirty="0" smtClean="0"/>
            </a:br>
            <a:r>
              <a:rPr lang="en-GB" dirty="0" smtClean="0"/>
              <a:t>(16)</a:t>
            </a:r>
            <a:endParaRPr lang="fr-FR" dirty="0"/>
          </a:p>
        </p:txBody>
      </p:sp>
      <p:sp>
        <p:nvSpPr>
          <p:cNvPr id="7" name="TextBox 6"/>
          <p:cNvSpPr txBox="1"/>
          <p:nvPr/>
        </p:nvSpPr>
        <p:spPr>
          <a:xfrm>
            <a:off x="1547664" y="3861048"/>
            <a:ext cx="1296144" cy="646331"/>
          </a:xfrm>
          <a:prstGeom prst="rect">
            <a:avLst/>
          </a:prstGeom>
          <a:noFill/>
        </p:spPr>
        <p:txBody>
          <a:bodyPr wrap="square" rtlCol="0">
            <a:spAutoFit/>
          </a:bodyPr>
          <a:lstStyle/>
          <a:p>
            <a:r>
              <a:rPr lang="en-GB" dirty="0" err="1" smtClean="0"/>
              <a:t>Opiniones</a:t>
            </a:r>
            <a:r>
              <a:rPr lang="en-GB" dirty="0" smtClean="0"/>
              <a:t/>
            </a:r>
            <a:br>
              <a:rPr lang="en-GB" dirty="0" smtClean="0"/>
            </a:br>
            <a:r>
              <a:rPr lang="en-GB" dirty="0" smtClean="0"/>
              <a:t>(11)</a:t>
            </a:r>
            <a:endParaRPr lang="fr-FR" dirty="0"/>
          </a:p>
        </p:txBody>
      </p:sp>
    </p:spTree>
    <p:extLst>
      <p:ext uri="{BB962C8B-B14F-4D97-AF65-F5344CB8AC3E}">
        <p14:creationId xmlns:p14="http://schemas.microsoft.com/office/powerpoint/2010/main" val="2556982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507409746"/>
              </p:ext>
            </p:extLst>
          </p:nvPr>
        </p:nvGraphicFramePr>
        <p:xfrm>
          <a:off x="179512" y="332656"/>
          <a:ext cx="2088232" cy="1828800"/>
        </p:xfrm>
        <a:graphic>
          <a:graphicData uri="http://schemas.openxmlformats.org/drawingml/2006/table">
            <a:tbl>
              <a:tblPr firstRow="1" bandRow="1">
                <a:tableStyleId>{5940675A-B579-460E-94D1-54222C63F5DA}</a:tableStyleId>
              </a:tblPr>
              <a:tblGrid>
                <a:gridCol w="2088232"/>
              </a:tblGrid>
              <a:tr h="370840">
                <a:tc>
                  <a:txBody>
                    <a:bodyPr/>
                    <a:lstStyle/>
                    <a:p>
                      <a:r>
                        <a:rPr lang="en-GB" sz="1800" dirty="0" smtClean="0"/>
                        <a:t>Me </a:t>
                      </a:r>
                      <a:r>
                        <a:rPr lang="en-GB" sz="1800" dirty="0" err="1" smtClean="0"/>
                        <a:t>gusta</a:t>
                      </a:r>
                      <a:r>
                        <a:rPr lang="en-GB" sz="1800" baseline="0" dirty="0" smtClean="0"/>
                        <a:t> </a:t>
                      </a:r>
                      <a:r>
                        <a:rPr lang="en-GB" sz="1800" baseline="0" dirty="0" err="1" smtClean="0"/>
                        <a:t>porque</a:t>
                      </a:r>
                      <a:r>
                        <a:rPr lang="en-GB" sz="1800" baseline="0" dirty="0" smtClean="0"/>
                        <a:t> el </a:t>
                      </a:r>
                      <a:r>
                        <a:rPr lang="en-GB" sz="1800" baseline="0" dirty="0" err="1" smtClean="0"/>
                        <a:t>profesor</a:t>
                      </a:r>
                      <a:r>
                        <a:rPr lang="en-GB" sz="1800" baseline="0" dirty="0" smtClean="0"/>
                        <a:t> me </a:t>
                      </a:r>
                      <a:r>
                        <a:rPr lang="en-GB" sz="1800" baseline="0" dirty="0" err="1" smtClean="0"/>
                        <a:t>hace</a:t>
                      </a:r>
                      <a:r>
                        <a:rPr lang="en-GB" sz="1800" baseline="0" dirty="0" smtClean="0"/>
                        <a:t> </a:t>
                      </a:r>
                      <a:r>
                        <a:rPr lang="en-GB" sz="1800" baseline="0" dirty="0" err="1" smtClean="0"/>
                        <a:t>reír</a:t>
                      </a:r>
                      <a:r>
                        <a:rPr lang="en-GB" sz="1800" baseline="0" dirty="0" smtClean="0"/>
                        <a:t>.</a:t>
                      </a:r>
                    </a:p>
                  </a:txBody>
                  <a:tcPr/>
                </a:tc>
              </a:tr>
              <a:tr h="370840">
                <a:tc>
                  <a:txBody>
                    <a:bodyPr/>
                    <a:lstStyle/>
                    <a:p>
                      <a:endParaRPr lang="en-GB" sz="1800" dirty="0" smtClean="0"/>
                    </a:p>
                    <a:p>
                      <a:endParaRPr lang="en-GB" sz="1800" dirty="0" smtClean="0"/>
                    </a:p>
                    <a:p>
                      <a:endParaRPr lang="fr-FR" sz="1800" dirty="0"/>
                    </a:p>
                  </a:txBody>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155043946"/>
              </p:ext>
            </p:extLst>
          </p:nvPr>
        </p:nvGraphicFramePr>
        <p:xfrm>
          <a:off x="2411760" y="332656"/>
          <a:ext cx="2088232" cy="1828800"/>
        </p:xfrm>
        <a:graphic>
          <a:graphicData uri="http://schemas.openxmlformats.org/drawingml/2006/table">
            <a:tbl>
              <a:tblPr firstRow="1" bandRow="1">
                <a:tableStyleId>{5940675A-B579-460E-94D1-54222C63F5DA}</a:tableStyleId>
              </a:tblPr>
              <a:tblGrid>
                <a:gridCol w="2088232"/>
              </a:tblGrid>
              <a:tr h="370840">
                <a:tc>
                  <a:txBody>
                    <a:bodyPr/>
                    <a:lstStyle/>
                    <a:p>
                      <a:r>
                        <a:rPr lang="en-GB" sz="1800" dirty="0" err="1" smtClean="0"/>
                        <a:t>Es</a:t>
                      </a:r>
                      <a:r>
                        <a:rPr lang="en-GB" sz="1800" dirty="0" smtClean="0"/>
                        <a:t> (son) mi</a:t>
                      </a:r>
                      <a:r>
                        <a:rPr lang="en-GB" sz="1800" baseline="0" dirty="0" smtClean="0"/>
                        <a:t> </a:t>
                      </a:r>
                      <a:r>
                        <a:rPr lang="en-GB" sz="1800" baseline="0" dirty="0" err="1" smtClean="0"/>
                        <a:t>asignatura</a:t>
                      </a:r>
                      <a:r>
                        <a:rPr lang="en-GB" sz="1800" baseline="0" dirty="0" smtClean="0"/>
                        <a:t> </a:t>
                      </a:r>
                      <a:r>
                        <a:rPr lang="en-GB" sz="1800" baseline="0" dirty="0" err="1" smtClean="0"/>
                        <a:t>favorita</a:t>
                      </a:r>
                      <a:r>
                        <a:rPr lang="en-GB" sz="1800" baseline="0" dirty="0" smtClean="0"/>
                        <a:t>.</a:t>
                      </a:r>
                      <a:endParaRPr lang="fr-FR" sz="1800" dirty="0"/>
                    </a:p>
                  </a:txBody>
                  <a:tcPr/>
                </a:tc>
              </a:tr>
              <a:tr h="370840">
                <a:tc>
                  <a:txBody>
                    <a:bodyPr/>
                    <a:lstStyle/>
                    <a:p>
                      <a:endParaRPr lang="en-GB" sz="1800" dirty="0" smtClean="0"/>
                    </a:p>
                    <a:p>
                      <a:endParaRPr lang="en-GB" sz="1800" dirty="0" smtClean="0"/>
                    </a:p>
                    <a:p>
                      <a:endParaRPr lang="en-GB" sz="1800" dirty="0" smtClean="0"/>
                    </a:p>
                    <a:p>
                      <a:endParaRPr lang="fr-FR" sz="1800" dirty="0"/>
                    </a:p>
                  </a:txBody>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265898461"/>
              </p:ext>
            </p:extLst>
          </p:nvPr>
        </p:nvGraphicFramePr>
        <p:xfrm>
          <a:off x="4644008" y="332656"/>
          <a:ext cx="2088232" cy="1828800"/>
        </p:xfrm>
        <a:graphic>
          <a:graphicData uri="http://schemas.openxmlformats.org/drawingml/2006/table">
            <a:tbl>
              <a:tblPr firstRow="1" bandRow="1">
                <a:tableStyleId>{5940675A-B579-460E-94D1-54222C63F5DA}</a:tableStyleId>
              </a:tblPr>
              <a:tblGrid>
                <a:gridCol w="2088232"/>
              </a:tblGrid>
              <a:tr h="370840">
                <a:tc>
                  <a:txBody>
                    <a:bodyPr/>
                    <a:lstStyle/>
                    <a:p>
                      <a:r>
                        <a:rPr lang="en-GB" sz="1800" dirty="0" smtClean="0"/>
                        <a:t>Lo (la/los/</a:t>
                      </a:r>
                      <a:r>
                        <a:rPr lang="en-GB" sz="1800" dirty="0" err="1" smtClean="0"/>
                        <a:t>las</a:t>
                      </a:r>
                      <a:r>
                        <a:rPr lang="en-GB" sz="1800" dirty="0" smtClean="0"/>
                        <a:t>) </a:t>
                      </a:r>
                      <a:r>
                        <a:rPr lang="en-GB" sz="1800" dirty="0" err="1" smtClean="0"/>
                        <a:t>estudiaba</a:t>
                      </a:r>
                      <a:r>
                        <a:rPr lang="en-GB" sz="1800" dirty="0" smtClean="0"/>
                        <a:t> antes </a:t>
                      </a:r>
                      <a:r>
                        <a:rPr lang="en-GB" sz="1800" dirty="0" err="1" smtClean="0"/>
                        <a:t>pero</a:t>
                      </a:r>
                      <a:r>
                        <a:rPr lang="en-GB" sz="1800" dirty="0" smtClean="0"/>
                        <a:t> </a:t>
                      </a:r>
                      <a:r>
                        <a:rPr lang="en-GB" sz="1800" dirty="0" err="1" smtClean="0"/>
                        <a:t>ahora</a:t>
                      </a:r>
                      <a:r>
                        <a:rPr lang="en-GB" sz="1800" dirty="0" smtClean="0"/>
                        <a:t> no.</a:t>
                      </a:r>
                      <a:endParaRPr lang="fr-FR" sz="1800" dirty="0"/>
                    </a:p>
                  </a:txBody>
                  <a:tcPr/>
                </a:tc>
              </a:tr>
              <a:tr h="370840">
                <a:tc>
                  <a:txBody>
                    <a:bodyPr/>
                    <a:lstStyle/>
                    <a:p>
                      <a:endParaRPr lang="en-GB" sz="1800" dirty="0" smtClean="0"/>
                    </a:p>
                    <a:p>
                      <a:endParaRPr lang="en-GB" sz="1800" dirty="0" smtClean="0"/>
                    </a:p>
                    <a:p>
                      <a:endParaRPr lang="en-GB" sz="1800" dirty="0" smtClean="0"/>
                    </a:p>
                  </a:txBody>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043342791"/>
              </p:ext>
            </p:extLst>
          </p:nvPr>
        </p:nvGraphicFramePr>
        <p:xfrm>
          <a:off x="6876256" y="332656"/>
          <a:ext cx="2088232" cy="1828800"/>
        </p:xfrm>
        <a:graphic>
          <a:graphicData uri="http://schemas.openxmlformats.org/drawingml/2006/table">
            <a:tbl>
              <a:tblPr firstRow="1" bandRow="1">
                <a:tableStyleId>{5940675A-B579-460E-94D1-54222C63F5DA}</a:tableStyleId>
              </a:tblPr>
              <a:tblGrid>
                <a:gridCol w="2088232"/>
              </a:tblGrid>
              <a:tr h="370840">
                <a:tc>
                  <a:txBody>
                    <a:bodyPr/>
                    <a:lstStyle/>
                    <a:p>
                      <a:r>
                        <a:rPr lang="en-GB" sz="1800" dirty="0" smtClean="0"/>
                        <a:t>Me </a:t>
                      </a:r>
                      <a:r>
                        <a:rPr lang="en-GB" sz="1800" dirty="0" err="1" smtClean="0"/>
                        <a:t>gusta</a:t>
                      </a:r>
                      <a:r>
                        <a:rPr lang="en-GB" sz="1800" dirty="0" smtClean="0"/>
                        <a:t> mucho </a:t>
                      </a:r>
                      <a:r>
                        <a:rPr lang="en-GB" sz="1800" dirty="0" err="1" smtClean="0"/>
                        <a:t>porque</a:t>
                      </a:r>
                      <a:r>
                        <a:rPr lang="en-GB" sz="1800" dirty="0" smtClean="0"/>
                        <a:t> </a:t>
                      </a:r>
                      <a:r>
                        <a:rPr lang="en-GB" sz="1800" dirty="0" err="1" smtClean="0"/>
                        <a:t>es</a:t>
                      </a:r>
                      <a:r>
                        <a:rPr lang="en-GB" sz="1800" baseline="0" dirty="0" smtClean="0"/>
                        <a:t> (son) </a:t>
                      </a:r>
                      <a:r>
                        <a:rPr lang="en-GB" sz="1800" baseline="0" dirty="0" err="1" smtClean="0"/>
                        <a:t>muy</a:t>
                      </a:r>
                      <a:r>
                        <a:rPr lang="en-GB" sz="1800" baseline="0" dirty="0" smtClean="0"/>
                        <a:t> </a:t>
                      </a:r>
                      <a:r>
                        <a:rPr lang="en-GB" sz="1800" baseline="0" dirty="0" err="1" smtClean="0"/>
                        <a:t>práctico</a:t>
                      </a:r>
                      <a:r>
                        <a:rPr lang="en-GB" sz="1800" baseline="0" dirty="0" smtClean="0"/>
                        <a:t>/a(</a:t>
                      </a:r>
                      <a:r>
                        <a:rPr lang="en-GB" sz="1800" baseline="0" dirty="0" err="1" smtClean="0"/>
                        <a:t>os</a:t>
                      </a:r>
                      <a:r>
                        <a:rPr lang="en-GB" sz="1800" baseline="0" dirty="0" smtClean="0"/>
                        <a:t>/as)</a:t>
                      </a:r>
                      <a:endParaRPr lang="fr-FR" sz="1800" dirty="0"/>
                    </a:p>
                  </a:txBody>
                  <a:tcPr/>
                </a:tc>
              </a:tr>
              <a:tr h="301352">
                <a:tc>
                  <a:txBody>
                    <a:bodyPr/>
                    <a:lstStyle/>
                    <a:p>
                      <a:endParaRPr lang="en-GB" sz="1800" dirty="0" smtClean="0"/>
                    </a:p>
                    <a:p>
                      <a:endParaRPr lang="fr-FR" sz="1800" dirty="0"/>
                    </a:p>
                  </a:txBody>
                  <a:tcP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067699778"/>
              </p:ext>
            </p:extLst>
          </p:nvPr>
        </p:nvGraphicFramePr>
        <p:xfrm>
          <a:off x="179512" y="2287776"/>
          <a:ext cx="2088232" cy="2103120"/>
        </p:xfrm>
        <a:graphic>
          <a:graphicData uri="http://schemas.openxmlformats.org/drawingml/2006/table">
            <a:tbl>
              <a:tblPr firstRow="1" bandRow="1">
                <a:tableStyleId>{5940675A-B579-460E-94D1-54222C63F5DA}</a:tableStyleId>
              </a:tblPr>
              <a:tblGrid>
                <a:gridCol w="2088232"/>
              </a:tblGrid>
              <a:tr h="370840">
                <a:tc>
                  <a:txBody>
                    <a:bodyPr/>
                    <a:lstStyle/>
                    <a:p>
                      <a:r>
                        <a:rPr lang="en-GB" sz="1800" dirty="0" smtClean="0"/>
                        <a:t>Me </a:t>
                      </a:r>
                      <a:r>
                        <a:rPr lang="en-GB" sz="1800" dirty="0" err="1" smtClean="0"/>
                        <a:t>gusta</a:t>
                      </a:r>
                      <a:r>
                        <a:rPr lang="en-GB" sz="1800" baseline="0" dirty="0" smtClean="0"/>
                        <a:t> </a:t>
                      </a:r>
                      <a:r>
                        <a:rPr lang="en-GB" sz="1800" baseline="0" dirty="0" err="1" smtClean="0"/>
                        <a:t>porque</a:t>
                      </a:r>
                      <a:r>
                        <a:rPr lang="en-GB" sz="1800" baseline="0" dirty="0" smtClean="0"/>
                        <a:t> </a:t>
                      </a:r>
                      <a:r>
                        <a:rPr lang="en-GB" sz="1800" baseline="0" dirty="0" err="1" smtClean="0"/>
                        <a:t>es</a:t>
                      </a:r>
                      <a:r>
                        <a:rPr lang="en-GB" sz="1800" baseline="0" dirty="0" smtClean="0"/>
                        <a:t> (son) </a:t>
                      </a:r>
                      <a:r>
                        <a:rPr lang="en-GB" sz="1800" baseline="0" dirty="0" err="1" smtClean="0"/>
                        <a:t>interesantes</a:t>
                      </a:r>
                      <a:r>
                        <a:rPr lang="en-GB" sz="1800" baseline="0" dirty="0" smtClean="0"/>
                        <a:t>.</a:t>
                      </a:r>
                      <a:endParaRPr lang="fr-FR" sz="1800" dirty="0"/>
                    </a:p>
                  </a:txBody>
                  <a:tcPr/>
                </a:tc>
              </a:tr>
              <a:tr h="370840">
                <a:tc>
                  <a:txBody>
                    <a:bodyPr/>
                    <a:lstStyle/>
                    <a:p>
                      <a:endParaRPr lang="en-GB" sz="1800" dirty="0" smtClean="0"/>
                    </a:p>
                    <a:p>
                      <a:endParaRPr lang="en-GB" sz="1800" dirty="0" smtClean="0"/>
                    </a:p>
                    <a:p>
                      <a:endParaRPr lang="en-GB" sz="1800" dirty="0" smtClean="0"/>
                    </a:p>
                    <a:p>
                      <a:endParaRPr lang="en-GB" sz="1800" dirty="0" smtClean="0"/>
                    </a:p>
                    <a:p>
                      <a:endParaRPr lang="fr-FR" sz="1800" dirty="0"/>
                    </a:p>
                  </a:txBody>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843270321"/>
              </p:ext>
            </p:extLst>
          </p:nvPr>
        </p:nvGraphicFramePr>
        <p:xfrm>
          <a:off x="2411760" y="2287776"/>
          <a:ext cx="2088232" cy="2103120"/>
        </p:xfrm>
        <a:graphic>
          <a:graphicData uri="http://schemas.openxmlformats.org/drawingml/2006/table">
            <a:tbl>
              <a:tblPr firstRow="1" bandRow="1">
                <a:tableStyleId>{5940675A-B579-460E-94D1-54222C63F5DA}</a:tableStyleId>
              </a:tblPr>
              <a:tblGrid>
                <a:gridCol w="2088232"/>
              </a:tblGrid>
              <a:tr h="370840">
                <a:tc>
                  <a:txBody>
                    <a:bodyPr/>
                    <a:lstStyle/>
                    <a:p>
                      <a:r>
                        <a:rPr lang="en-GB" sz="1800" dirty="0" smtClean="0"/>
                        <a:t>Me </a:t>
                      </a:r>
                      <a:r>
                        <a:rPr lang="en-GB" sz="1800" dirty="0" err="1" smtClean="0"/>
                        <a:t>gusta</a:t>
                      </a:r>
                      <a:r>
                        <a:rPr lang="en-GB" sz="1800" dirty="0" smtClean="0"/>
                        <a:t> </a:t>
                      </a:r>
                      <a:r>
                        <a:rPr lang="en-GB" sz="1800" dirty="0" err="1" smtClean="0"/>
                        <a:t>porque</a:t>
                      </a:r>
                      <a:r>
                        <a:rPr lang="en-GB" sz="1800" dirty="0" smtClean="0"/>
                        <a:t> </a:t>
                      </a:r>
                      <a:r>
                        <a:rPr lang="en-GB" sz="1800" dirty="0" err="1" smtClean="0"/>
                        <a:t>es</a:t>
                      </a:r>
                      <a:r>
                        <a:rPr lang="en-GB" sz="1800" dirty="0" smtClean="0"/>
                        <a:t>(son) </a:t>
                      </a:r>
                      <a:r>
                        <a:rPr lang="en-GB" sz="1800" dirty="0" err="1" smtClean="0"/>
                        <a:t>útil</a:t>
                      </a:r>
                      <a:r>
                        <a:rPr lang="en-GB" sz="1800" dirty="0" smtClean="0"/>
                        <a:t>(</a:t>
                      </a:r>
                      <a:r>
                        <a:rPr lang="en-GB" sz="1800" dirty="0" err="1" smtClean="0"/>
                        <a:t>es</a:t>
                      </a:r>
                      <a:r>
                        <a:rPr lang="en-GB" sz="1800" dirty="0" smtClean="0"/>
                        <a:t>) e </a:t>
                      </a:r>
                      <a:r>
                        <a:rPr lang="en-GB" sz="1800" dirty="0" err="1" smtClean="0"/>
                        <a:t>importante</a:t>
                      </a:r>
                      <a:r>
                        <a:rPr lang="en-GB" sz="1800" dirty="0" smtClean="0"/>
                        <a:t>(s) </a:t>
                      </a:r>
                      <a:r>
                        <a:rPr lang="en-GB" sz="1800" dirty="0" err="1" smtClean="0"/>
                        <a:t>para</a:t>
                      </a:r>
                      <a:r>
                        <a:rPr lang="en-GB" sz="1800" dirty="0" smtClean="0"/>
                        <a:t> mi </a:t>
                      </a:r>
                      <a:r>
                        <a:rPr lang="en-GB" sz="1800" dirty="0" err="1" smtClean="0"/>
                        <a:t>futuro</a:t>
                      </a:r>
                      <a:r>
                        <a:rPr lang="en-GB" sz="1800" dirty="0" smtClean="0"/>
                        <a:t>.</a:t>
                      </a:r>
                      <a:endParaRPr lang="fr-FR" sz="1800" dirty="0"/>
                    </a:p>
                  </a:txBody>
                  <a:tcPr/>
                </a:tc>
              </a:tr>
              <a:tr h="370840">
                <a:tc>
                  <a:txBody>
                    <a:bodyPr/>
                    <a:lstStyle/>
                    <a:p>
                      <a:endParaRPr lang="en-GB" sz="1800" dirty="0" smtClean="0"/>
                    </a:p>
                    <a:p>
                      <a:endParaRPr lang="en-GB" sz="1800" dirty="0" smtClean="0"/>
                    </a:p>
                    <a:p>
                      <a:endParaRPr lang="fr-FR" sz="1800" dirty="0"/>
                    </a:p>
                  </a:txBody>
                  <a:tcP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949532590"/>
              </p:ext>
            </p:extLst>
          </p:nvPr>
        </p:nvGraphicFramePr>
        <p:xfrm>
          <a:off x="4644008" y="2287776"/>
          <a:ext cx="2088232" cy="2103120"/>
        </p:xfrm>
        <a:graphic>
          <a:graphicData uri="http://schemas.openxmlformats.org/drawingml/2006/table">
            <a:tbl>
              <a:tblPr firstRow="1" bandRow="1">
                <a:tableStyleId>{5940675A-B579-460E-94D1-54222C63F5DA}</a:tableStyleId>
              </a:tblPr>
              <a:tblGrid>
                <a:gridCol w="2088232"/>
              </a:tblGrid>
              <a:tr h="370840">
                <a:tc>
                  <a:txBody>
                    <a:bodyPr/>
                    <a:lstStyle/>
                    <a:p>
                      <a:r>
                        <a:rPr lang="en-GB" sz="1800" dirty="0" err="1" smtClean="0"/>
                        <a:t>Nunca</a:t>
                      </a:r>
                      <a:r>
                        <a:rPr lang="en-GB" sz="1800" dirty="0" smtClean="0"/>
                        <a:t> lo (la/los/</a:t>
                      </a:r>
                      <a:r>
                        <a:rPr lang="en-GB" sz="1800" dirty="0" err="1" smtClean="0"/>
                        <a:t>las</a:t>
                      </a:r>
                      <a:r>
                        <a:rPr lang="en-GB" sz="1800" dirty="0" smtClean="0"/>
                        <a:t>)</a:t>
                      </a:r>
                      <a:r>
                        <a:rPr lang="en-GB" sz="1800" baseline="0" dirty="0" smtClean="0"/>
                        <a:t> he </a:t>
                      </a:r>
                      <a:r>
                        <a:rPr lang="en-GB" sz="1800" baseline="0" dirty="0" err="1" smtClean="0"/>
                        <a:t>estudiado</a:t>
                      </a:r>
                      <a:r>
                        <a:rPr lang="en-GB" sz="1800" baseline="0" dirty="0" smtClean="0"/>
                        <a:t>.</a:t>
                      </a:r>
                      <a:endParaRPr lang="fr-FR" sz="1800" dirty="0"/>
                    </a:p>
                  </a:txBody>
                  <a:tcPr/>
                </a:tc>
              </a:tr>
              <a:tr h="370840">
                <a:tc>
                  <a:txBody>
                    <a:bodyPr/>
                    <a:lstStyle/>
                    <a:p>
                      <a:endParaRPr lang="en-GB" sz="1800" dirty="0" smtClean="0"/>
                    </a:p>
                    <a:p>
                      <a:endParaRPr lang="en-GB" sz="1800" dirty="0" smtClean="0"/>
                    </a:p>
                    <a:p>
                      <a:endParaRPr lang="en-GB" sz="1800" dirty="0" smtClean="0"/>
                    </a:p>
                    <a:p>
                      <a:endParaRPr lang="en-GB" sz="1800" dirty="0" smtClean="0"/>
                    </a:p>
                    <a:p>
                      <a:endParaRPr lang="fr-FR" sz="1800" dirty="0"/>
                    </a:p>
                  </a:txBody>
                  <a:tcPr/>
                </a:tc>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1664684620"/>
              </p:ext>
            </p:extLst>
          </p:nvPr>
        </p:nvGraphicFramePr>
        <p:xfrm>
          <a:off x="6876256" y="2287776"/>
          <a:ext cx="2088232" cy="2103120"/>
        </p:xfrm>
        <a:graphic>
          <a:graphicData uri="http://schemas.openxmlformats.org/drawingml/2006/table">
            <a:tbl>
              <a:tblPr firstRow="1" bandRow="1">
                <a:tableStyleId>{5940675A-B579-460E-94D1-54222C63F5DA}</a:tableStyleId>
              </a:tblPr>
              <a:tblGrid>
                <a:gridCol w="2088232"/>
              </a:tblGrid>
              <a:tr h="370840">
                <a:tc>
                  <a:txBody>
                    <a:bodyPr/>
                    <a:lstStyle/>
                    <a:p>
                      <a:r>
                        <a:rPr lang="en-GB" sz="1800" dirty="0" smtClean="0"/>
                        <a:t>Me </a:t>
                      </a:r>
                      <a:r>
                        <a:rPr lang="en-GB" sz="1800" dirty="0" err="1" smtClean="0"/>
                        <a:t>gusta</a:t>
                      </a:r>
                      <a:r>
                        <a:rPr lang="en-GB" sz="1800" dirty="0" smtClean="0"/>
                        <a:t> </a:t>
                      </a:r>
                      <a:r>
                        <a:rPr lang="en-GB" sz="1800" dirty="0" err="1" smtClean="0"/>
                        <a:t>porque</a:t>
                      </a:r>
                      <a:r>
                        <a:rPr lang="en-GB" sz="1800" dirty="0" smtClean="0"/>
                        <a:t> </a:t>
                      </a:r>
                      <a:r>
                        <a:rPr lang="en-GB" sz="1800" dirty="0" err="1" smtClean="0"/>
                        <a:t>es</a:t>
                      </a:r>
                      <a:r>
                        <a:rPr lang="en-GB" sz="1800" dirty="0" smtClean="0"/>
                        <a:t> </a:t>
                      </a:r>
                      <a:r>
                        <a:rPr lang="en-GB" sz="1800" dirty="0" err="1" smtClean="0"/>
                        <a:t>fácil</a:t>
                      </a:r>
                      <a:r>
                        <a:rPr lang="en-GB" sz="1800" dirty="0" smtClean="0"/>
                        <a:t> </a:t>
                      </a:r>
                      <a:r>
                        <a:rPr lang="en-GB" sz="1800" dirty="0" err="1" smtClean="0"/>
                        <a:t>sacar</a:t>
                      </a:r>
                      <a:r>
                        <a:rPr lang="en-GB" sz="1800" dirty="0" smtClean="0"/>
                        <a:t> </a:t>
                      </a:r>
                      <a:r>
                        <a:rPr lang="en-GB" sz="1800" dirty="0" err="1" smtClean="0"/>
                        <a:t>buenas</a:t>
                      </a:r>
                      <a:r>
                        <a:rPr lang="en-GB" sz="1800" dirty="0" smtClean="0"/>
                        <a:t> </a:t>
                      </a:r>
                      <a:r>
                        <a:rPr lang="en-GB" sz="1800" dirty="0" err="1" smtClean="0"/>
                        <a:t>notas</a:t>
                      </a:r>
                      <a:r>
                        <a:rPr lang="en-GB" sz="1800" dirty="0" smtClean="0"/>
                        <a:t>.</a:t>
                      </a:r>
                      <a:endParaRPr lang="fr-FR" sz="1800" dirty="0"/>
                    </a:p>
                  </a:txBody>
                  <a:tcPr/>
                </a:tc>
              </a:tr>
              <a:tr h="301352">
                <a:tc>
                  <a:txBody>
                    <a:bodyPr/>
                    <a:lstStyle/>
                    <a:p>
                      <a:endParaRPr lang="en-GB" sz="1800" dirty="0" smtClean="0"/>
                    </a:p>
                    <a:p>
                      <a:endParaRPr lang="en-GB" sz="1800" dirty="0" smtClean="0"/>
                    </a:p>
                    <a:p>
                      <a:endParaRPr lang="en-GB" sz="1800" dirty="0" smtClean="0"/>
                    </a:p>
                    <a:p>
                      <a:endParaRPr lang="fr-FR" sz="1800" dirty="0"/>
                    </a:p>
                  </a:txBody>
                  <a:tcPr/>
                </a:tc>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243474288"/>
              </p:ext>
            </p:extLst>
          </p:nvPr>
        </p:nvGraphicFramePr>
        <p:xfrm>
          <a:off x="179512" y="4566240"/>
          <a:ext cx="2088232" cy="2103120"/>
        </p:xfrm>
        <a:graphic>
          <a:graphicData uri="http://schemas.openxmlformats.org/drawingml/2006/table">
            <a:tbl>
              <a:tblPr firstRow="1" bandRow="1">
                <a:tableStyleId>{5940675A-B579-460E-94D1-54222C63F5DA}</a:tableStyleId>
              </a:tblPr>
              <a:tblGrid>
                <a:gridCol w="2088232"/>
              </a:tblGrid>
              <a:tr h="370840">
                <a:tc>
                  <a:txBody>
                    <a:bodyPr/>
                    <a:lstStyle/>
                    <a:p>
                      <a:r>
                        <a:rPr lang="en-GB" sz="1800" dirty="0" smtClean="0"/>
                        <a:t>No me </a:t>
                      </a:r>
                      <a:r>
                        <a:rPr lang="en-GB" sz="1800" dirty="0" err="1" smtClean="0"/>
                        <a:t>gusta</a:t>
                      </a:r>
                      <a:r>
                        <a:rPr lang="en-GB" sz="1800" dirty="0" smtClean="0"/>
                        <a:t> </a:t>
                      </a:r>
                      <a:r>
                        <a:rPr lang="en-GB" sz="1800" dirty="0" err="1" smtClean="0"/>
                        <a:t>porque</a:t>
                      </a:r>
                      <a:r>
                        <a:rPr lang="en-GB" sz="1800" dirty="0" smtClean="0"/>
                        <a:t> el </a:t>
                      </a:r>
                      <a:r>
                        <a:rPr lang="en-GB" sz="1800" dirty="0" err="1" smtClean="0"/>
                        <a:t>profesor</a:t>
                      </a:r>
                      <a:r>
                        <a:rPr lang="en-GB" sz="1800" dirty="0" smtClean="0"/>
                        <a:t> </a:t>
                      </a:r>
                      <a:r>
                        <a:rPr lang="en-GB" sz="1800" dirty="0" err="1" smtClean="0"/>
                        <a:t>es</a:t>
                      </a:r>
                      <a:r>
                        <a:rPr lang="en-GB" sz="1800" dirty="0" smtClean="0"/>
                        <a:t> </a:t>
                      </a:r>
                      <a:r>
                        <a:rPr lang="en-GB" sz="1800" dirty="0" err="1" smtClean="0"/>
                        <a:t>estricto</a:t>
                      </a:r>
                      <a:r>
                        <a:rPr lang="en-GB" sz="1800" dirty="0" smtClean="0"/>
                        <a:t> y me da </a:t>
                      </a:r>
                      <a:r>
                        <a:rPr lang="en-GB" sz="1800" dirty="0" err="1" smtClean="0"/>
                        <a:t>miedo</a:t>
                      </a:r>
                      <a:r>
                        <a:rPr lang="en-GB" sz="1800" dirty="0" smtClean="0"/>
                        <a:t>.</a:t>
                      </a:r>
                      <a:endParaRPr lang="fr-FR" sz="1800" dirty="0"/>
                    </a:p>
                  </a:txBody>
                  <a:tcPr/>
                </a:tc>
              </a:tr>
              <a:tr h="370840">
                <a:tc>
                  <a:txBody>
                    <a:bodyPr/>
                    <a:lstStyle/>
                    <a:p>
                      <a:endParaRPr lang="en-GB" sz="1800" dirty="0" smtClean="0"/>
                    </a:p>
                    <a:p>
                      <a:endParaRPr lang="en-GB" sz="1800" dirty="0" smtClean="0"/>
                    </a:p>
                    <a:p>
                      <a:endParaRPr lang="en-GB" sz="1800" dirty="0" smtClean="0"/>
                    </a:p>
                  </a:txBody>
                  <a:tcPr/>
                </a:tc>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4059625330"/>
              </p:ext>
            </p:extLst>
          </p:nvPr>
        </p:nvGraphicFramePr>
        <p:xfrm>
          <a:off x="2411760" y="4566240"/>
          <a:ext cx="2088232" cy="2103120"/>
        </p:xfrm>
        <a:graphic>
          <a:graphicData uri="http://schemas.openxmlformats.org/drawingml/2006/table">
            <a:tbl>
              <a:tblPr firstRow="1" bandRow="1">
                <a:tableStyleId>{5940675A-B579-460E-94D1-54222C63F5DA}</a:tableStyleId>
              </a:tblPr>
              <a:tblGrid>
                <a:gridCol w="2088232"/>
              </a:tblGrid>
              <a:tr h="370840">
                <a:tc>
                  <a:txBody>
                    <a:bodyPr/>
                    <a:lstStyle/>
                    <a:p>
                      <a:r>
                        <a:rPr lang="en-GB" sz="1800" dirty="0" smtClean="0"/>
                        <a:t>No me </a:t>
                      </a:r>
                      <a:r>
                        <a:rPr lang="en-GB" sz="1800" dirty="0" err="1" smtClean="0"/>
                        <a:t>gusta</a:t>
                      </a:r>
                      <a:r>
                        <a:rPr lang="en-GB" sz="1800" dirty="0" smtClean="0"/>
                        <a:t> </a:t>
                      </a:r>
                      <a:r>
                        <a:rPr lang="en-GB" sz="1800" dirty="0" err="1" smtClean="0"/>
                        <a:t>porque</a:t>
                      </a:r>
                      <a:r>
                        <a:rPr lang="en-GB" sz="1800" dirty="0" smtClean="0"/>
                        <a:t> el </a:t>
                      </a:r>
                      <a:r>
                        <a:rPr lang="en-GB" sz="1800" dirty="0" err="1" smtClean="0"/>
                        <a:t>profesor</a:t>
                      </a:r>
                      <a:r>
                        <a:rPr lang="en-GB" sz="1800" dirty="0" smtClean="0"/>
                        <a:t> me da </a:t>
                      </a:r>
                      <a:r>
                        <a:rPr lang="en-GB" sz="1800" dirty="0" err="1" smtClean="0"/>
                        <a:t>muchos</a:t>
                      </a:r>
                      <a:r>
                        <a:rPr lang="en-GB" sz="1800" dirty="0" smtClean="0"/>
                        <a:t> </a:t>
                      </a:r>
                      <a:r>
                        <a:rPr lang="en-GB" sz="1800" dirty="0" err="1" smtClean="0"/>
                        <a:t>deberes</a:t>
                      </a:r>
                      <a:r>
                        <a:rPr lang="en-GB" sz="1800" dirty="0" smtClean="0"/>
                        <a:t>.</a:t>
                      </a:r>
                      <a:endParaRPr lang="fr-FR" sz="1800" dirty="0"/>
                    </a:p>
                  </a:txBody>
                  <a:tcPr/>
                </a:tc>
              </a:tr>
              <a:tr h="370840">
                <a:tc>
                  <a:txBody>
                    <a:bodyPr/>
                    <a:lstStyle/>
                    <a:p>
                      <a:endParaRPr lang="en-GB" sz="1800" dirty="0" smtClean="0"/>
                    </a:p>
                    <a:p>
                      <a:endParaRPr lang="en-GB" sz="1800" dirty="0" smtClean="0"/>
                    </a:p>
                    <a:p>
                      <a:endParaRPr lang="en-GB" sz="1800" dirty="0" smtClean="0"/>
                    </a:p>
                    <a:p>
                      <a:endParaRPr lang="en-GB" sz="1800" dirty="0" smtClean="0"/>
                    </a:p>
                  </a:txBody>
                  <a:tcPr/>
                </a:tc>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1103681382"/>
              </p:ext>
            </p:extLst>
          </p:nvPr>
        </p:nvGraphicFramePr>
        <p:xfrm>
          <a:off x="4644008" y="4566240"/>
          <a:ext cx="2088232" cy="2103120"/>
        </p:xfrm>
        <a:graphic>
          <a:graphicData uri="http://schemas.openxmlformats.org/drawingml/2006/table">
            <a:tbl>
              <a:tblPr firstRow="1" bandRow="1">
                <a:tableStyleId>{5940675A-B579-460E-94D1-54222C63F5DA}</a:tableStyleId>
              </a:tblPr>
              <a:tblGrid>
                <a:gridCol w="2088232"/>
              </a:tblGrid>
              <a:tr h="370840">
                <a:tc>
                  <a:txBody>
                    <a:bodyPr/>
                    <a:lstStyle/>
                    <a:p>
                      <a:r>
                        <a:rPr lang="en-GB" sz="1800" dirty="0" smtClean="0"/>
                        <a:t>No me </a:t>
                      </a:r>
                      <a:r>
                        <a:rPr lang="en-GB" sz="1800" dirty="0" err="1" smtClean="0"/>
                        <a:t>gusta</a:t>
                      </a:r>
                      <a:r>
                        <a:rPr lang="en-GB" sz="1800" dirty="0" smtClean="0"/>
                        <a:t> </a:t>
                      </a:r>
                      <a:r>
                        <a:rPr lang="en-GB" sz="1800" dirty="0" err="1" smtClean="0"/>
                        <a:t>porque</a:t>
                      </a:r>
                      <a:r>
                        <a:rPr lang="en-GB" sz="1800" dirty="0" smtClean="0"/>
                        <a:t> </a:t>
                      </a:r>
                      <a:r>
                        <a:rPr lang="en-GB" sz="1800" dirty="0" err="1" smtClean="0"/>
                        <a:t>es</a:t>
                      </a:r>
                      <a:r>
                        <a:rPr lang="en-GB" sz="1800" dirty="0" smtClean="0"/>
                        <a:t> (son) </a:t>
                      </a:r>
                      <a:r>
                        <a:rPr lang="en-GB" sz="1800" dirty="0" err="1" smtClean="0"/>
                        <a:t>difícil</a:t>
                      </a:r>
                      <a:r>
                        <a:rPr lang="en-GB" sz="1800" dirty="0" smtClean="0"/>
                        <a:t>(</a:t>
                      </a:r>
                      <a:r>
                        <a:rPr lang="en-GB" sz="1800" dirty="0" err="1" smtClean="0"/>
                        <a:t>es</a:t>
                      </a:r>
                      <a:r>
                        <a:rPr lang="en-GB" sz="1800" dirty="0" smtClean="0"/>
                        <a:t>)</a:t>
                      </a:r>
                      <a:r>
                        <a:rPr lang="en-GB" sz="1800" baseline="0" dirty="0" smtClean="0"/>
                        <a:t>.</a:t>
                      </a:r>
                      <a:endParaRPr lang="fr-FR" sz="1800" dirty="0"/>
                    </a:p>
                  </a:txBody>
                  <a:tcPr/>
                </a:tc>
              </a:tr>
              <a:tr h="370840">
                <a:tc>
                  <a:txBody>
                    <a:bodyPr/>
                    <a:lstStyle/>
                    <a:p>
                      <a:endParaRPr lang="en-GB" sz="1800" dirty="0" smtClean="0"/>
                    </a:p>
                    <a:p>
                      <a:endParaRPr lang="en-GB" sz="1800" dirty="0" smtClean="0"/>
                    </a:p>
                    <a:p>
                      <a:endParaRPr lang="en-GB" sz="1800" dirty="0" smtClean="0"/>
                    </a:p>
                    <a:p>
                      <a:endParaRPr lang="en-GB" sz="1800" dirty="0" smtClean="0"/>
                    </a:p>
                    <a:p>
                      <a:endParaRPr lang="fr-FR" sz="1800" dirty="0"/>
                    </a:p>
                  </a:txBody>
                  <a:tcPr/>
                </a:tc>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1300772000"/>
              </p:ext>
            </p:extLst>
          </p:nvPr>
        </p:nvGraphicFramePr>
        <p:xfrm>
          <a:off x="6876256" y="4566240"/>
          <a:ext cx="2088232" cy="2103120"/>
        </p:xfrm>
        <a:graphic>
          <a:graphicData uri="http://schemas.openxmlformats.org/drawingml/2006/table">
            <a:tbl>
              <a:tblPr firstRow="1" bandRow="1">
                <a:tableStyleId>{5940675A-B579-460E-94D1-54222C63F5DA}</a:tableStyleId>
              </a:tblPr>
              <a:tblGrid>
                <a:gridCol w="2088232"/>
              </a:tblGrid>
              <a:tr h="370840">
                <a:tc>
                  <a:txBody>
                    <a:bodyPr/>
                    <a:lstStyle/>
                    <a:p>
                      <a:r>
                        <a:rPr lang="en-GB" sz="1800" dirty="0" smtClean="0"/>
                        <a:t>No me </a:t>
                      </a:r>
                      <a:r>
                        <a:rPr lang="en-GB" sz="1800" dirty="0" err="1" smtClean="0"/>
                        <a:t>gusta</a:t>
                      </a:r>
                      <a:r>
                        <a:rPr lang="en-GB" sz="1800" dirty="0" smtClean="0"/>
                        <a:t> </a:t>
                      </a:r>
                      <a:r>
                        <a:rPr lang="en-GB" sz="1800" dirty="0" err="1" smtClean="0"/>
                        <a:t>porque</a:t>
                      </a:r>
                      <a:r>
                        <a:rPr lang="en-GB" sz="1800" dirty="0" smtClean="0"/>
                        <a:t> soy </a:t>
                      </a:r>
                      <a:r>
                        <a:rPr lang="en-GB" sz="1800" dirty="0" err="1" smtClean="0"/>
                        <a:t>flojo</a:t>
                      </a:r>
                      <a:r>
                        <a:rPr lang="en-GB" sz="1800" dirty="0" smtClean="0"/>
                        <a:t>(a) en </a:t>
                      </a:r>
                      <a:r>
                        <a:rPr lang="en-GB" sz="1800" dirty="0" err="1" smtClean="0"/>
                        <a:t>esta</a:t>
                      </a:r>
                      <a:r>
                        <a:rPr lang="en-GB" sz="1800" dirty="0" smtClean="0"/>
                        <a:t> </a:t>
                      </a:r>
                      <a:r>
                        <a:rPr lang="en-GB" sz="1800" dirty="0" err="1" smtClean="0"/>
                        <a:t>asignatura</a:t>
                      </a:r>
                      <a:r>
                        <a:rPr lang="en-GB" sz="1800" dirty="0" smtClean="0"/>
                        <a:t>.</a:t>
                      </a:r>
                      <a:endParaRPr lang="fr-FR" sz="1800" dirty="0"/>
                    </a:p>
                  </a:txBody>
                  <a:tcPr/>
                </a:tc>
              </a:tr>
              <a:tr h="301352">
                <a:tc>
                  <a:txBody>
                    <a:bodyPr/>
                    <a:lstStyle/>
                    <a:p>
                      <a:endParaRPr lang="en-GB" sz="1800" dirty="0" smtClean="0"/>
                    </a:p>
                    <a:p>
                      <a:endParaRPr lang="en-GB" sz="1800" dirty="0" smtClean="0"/>
                    </a:p>
                    <a:p>
                      <a:endParaRPr lang="en-GB" sz="1800" dirty="0" smtClean="0"/>
                    </a:p>
                    <a:p>
                      <a:endParaRPr lang="fr-FR" sz="1800" dirty="0"/>
                    </a:p>
                  </a:txBody>
                  <a:tcPr/>
                </a:tc>
              </a:tr>
            </a:tbl>
          </a:graphicData>
        </a:graphic>
      </p:graphicFrame>
    </p:spTree>
    <p:extLst>
      <p:ext uri="{BB962C8B-B14F-4D97-AF65-F5344CB8AC3E}">
        <p14:creationId xmlns:p14="http://schemas.microsoft.com/office/powerpoint/2010/main" val="1453677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Oval 4"/>
          <p:cNvSpPr>
            <a:spLocks noChangeArrowheads="1"/>
          </p:cNvSpPr>
          <p:nvPr/>
        </p:nvSpPr>
        <p:spPr bwMode="auto">
          <a:xfrm>
            <a:off x="2987675" y="2276475"/>
            <a:ext cx="2881313" cy="2160588"/>
          </a:xfrm>
          <a:prstGeom prst="ellipse">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GB" altLang="en-US">
              <a:latin typeface="Calibri" pitchFamily="34" charset="0"/>
            </a:endParaRPr>
          </a:p>
        </p:txBody>
      </p:sp>
      <p:pic>
        <p:nvPicPr>
          <p:cNvPr id="46083" name="Picture 2" descr="C:\Documents and Settings\Administrator\Local Settings\Temporary Internet Files\Content.IE5\HIOXUBAN\MC90028657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0438" y="2500313"/>
            <a:ext cx="1800225" cy="171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Line 9"/>
          <p:cNvSpPr>
            <a:spLocks noChangeShapeType="1"/>
          </p:cNvSpPr>
          <p:nvPr/>
        </p:nvSpPr>
        <p:spPr bwMode="auto">
          <a:xfrm flipV="1">
            <a:off x="4859338" y="1557338"/>
            <a:ext cx="1225550" cy="792162"/>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6085" name="Text Box 46"/>
          <p:cNvSpPr txBox="1">
            <a:spLocks noChangeArrowheads="1"/>
          </p:cNvSpPr>
          <p:nvPr/>
        </p:nvSpPr>
        <p:spPr bwMode="auto">
          <a:xfrm rot="-1982134">
            <a:off x="4572000" y="1406525"/>
            <a:ext cx="15843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altLang="en-US" sz="2800" b="1">
                <a:latin typeface="Calibri" pitchFamily="34" charset="0"/>
              </a:rPr>
              <a:t>fui(mos)</a:t>
            </a:r>
          </a:p>
        </p:txBody>
      </p:sp>
      <p:sp>
        <p:nvSpPr>
          <p:cNvPr id="46086" name="Text Box 47"/>
          <p:cNvSpPr txBox="1">
            <a:spLocks noChangeArrowheads="1"/>
          </p:cNvSpPr>
          <p:nvPr/>
        </p:nvSpPr>
        <p:spPr bwMode="auto">
          <a:xfrm rot="-1982134">
            <a:off x="5045075" y="1897063"/>
            <a:ext cx="15843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altLang="en-US" sz="2800" b="1">
                <a:latin typeface="Calibri" pitchFamily="34" charset="0"/>
              </a:rPr>
              <a:t>viajamos</a:t>
            </a:r>
          </a:p>
        </p:txBody>
      </p:sp>
      <p:sp>
        <p:nvSpPr>
          <p:cNvPr id="46087" name="Text Box 47"/>
          <p:cNvSpPr txBox="1">
            <a:spLocks noChangeArrowheads="1"/>
          </p:cNvSpPr>
          <p:nvPr/>
        </p:nvSpPr>
        <p:spPr bwMode="auto">
          <a:xfrm rot="-1982134">
            <a:off x="5403850" y="2162175"/>
            <a:ext cx="15843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altLang="en-US" sz="2800" b="1">
                <a:latin typeface="Calibri" pitchFamily="34" charset="0"/>
              </a:rPr>
              <a:t>hicimos</a:t>
            </a:r>
          </a:p>
        </p:txBody>
      </p:sp>
      <p:sp>
        <p:nvSpPr>
          <p:cNvPr id="46088" name="Line 9"/>
          <p:cNvSpPr>
            <a:spLocks noChangeShapeType="1"/>
          </p:cNvSpPr>
          <p:nvPr/>
        </p:nvSpPr>
        <p:spPr bwMode="auto">
          <a:xfrm>
            <a:off x="5502275" y="4119563"/>
            <a:ext cx="1355725" cy="738187"/>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6089" name="Text Box 46"/>
          <p:cNvSpPr txBox="1">
            <a:spLocks noChangeArrowheads="1"/>
          </p:cNvSpPr>
          <p:nvPr/>
        </p:nvSpPr>
        <p:spPr bwMode="auto">
          <a:xfrm rot="1693486">
            <a:off x="5735638" y="4011613"/>
            <a:ext cx="15843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altLang="en-US" sz="2800" b="1">
                <a:latin typeface="Calibri" pitchFamily="34" charset="0"/>
              </a:rPr>
              <a:t>iba</a:t>
            </a:r>
          </a:p>
        </p:txBody>
      </p:sp>
      <p:sp>
        <p:nvSpPr>
          <p:cNvPr id="46090" name="Text Box 47"/>
          <p:cNvSpPr txBox="1">
            <a:spLocks noChangeArrowheads="1"/>
          </p:cNvSpPr>
          <p:nvPr/>
        </p:nvSpPr>
        <p:spPr bwMode="auto">
          <a:xfrm rot="1746378">
            <a:off x="5175250" y="4495800"/>
            <a:ext cx="15843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altLang="en-US" sz="2800" b="1">
                <a:latin typeface="Calibri" pitchFamily="34" charset="0"/>
              </a:rPr>
              <a:t>era</a:t>
            </a:r>
          </a:p>
        </p:txBody>
      </p:sp>
      <p:sp>
        <p:nvSpPr>
          <p:cNvPr id="46091" name="Text Box 47"/>
          <p:cNvSpPr txBox="1">
            <a:spLocks noChangeArrowheads="1"/>
          </p:cNvSpPr>
          <p:nvPr/>
        </p:nvSpPr>
        <p:spPr bwMode="auto">
          <a:xfrm rot="1839143">
            <a:off x="5594350" y="4725988"/>
            <a:ext cx="15843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altLang="en-US" sz="2800" b="1">
                <a:latin typeface="Calibri" pitchFamily="34" charset="0"/>
              </a:rPr>
              <a:t>tenía</a:t>
            </a:r>
          </a:p>
        </p:txBody>
      </p:sp>
      <p:sp>
        <p:nvSpPr>
          <p:cNvPr id="46092" name="Text Box 47"/>
          <p:cNvSpPr txBox="1">
            <a:spLocks noChangeArrowheads="1"/>
          </p:cNvSpPr>
          <p:nvPr/>
        </p:nvSpPr>
        <p:spPr bwMode="auto">
          <a:xfrm rot="1746378">
            <a:off x="5032375" y="4772025"/>
            <a:ext cx="15843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altLang="en-US" sz="2800" b="1">
                <a:latin typeface="Calibri" pitchFamily="34" charset="0"/>
              </a:rPr>
              <a:t>había</a:t>
            </a:r>
          </a:p>
        </p:txBody>
      </p:sp>
      <p:sp>
        <p:nvSpPr>
          <p:cNvPr id="46093" name="Line 9"/>
          <p:cNvSpPr>
            <a:spLocks noChangeShapeType="1"/>
          </p:cNvSpPr>
          <p:nvPr/>
        </p:nvSpPr>
        <p:spPr bwMode="auto">
          <a:xfrm flipH="1" flipV="1">
            <a:off x="2643188" y="1785938"/>
            <a:ext cx="1000125" cy="649287"/>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6094" name="Text Box 46"/>
          <p:cNvSpPr txBox="1">
            <a:spLocks noChangeArrowheads="1"/>
          </p:cNvSpPr>
          <p:nvPr/>
        </p:nvSpPr>
        <p:spPr bwMode="auto">
          <a:xfrm rot="1943417">
            <a:off x="1481138" y="1230313"/>
            <a:ext cx="2568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altLang="en-US" sz="2800" b="1">
                <a:latin typeface="Calibri" pitchFamily="34" charset="0"/>
              </a:rPr>
              <a:t>(no)ne gusta(n)</a:t>
            </a:r>
          </a:p>
        </p:txBody>
      </p:sp>
      <p:sp>
        <p:nvSpPr>
          <p:cNvPr id="46095" name="Text Box 46"/>
          <p:cNvSpPr txBox="1">
            <a:spLocks noChangeArrowheads="1"/>
          </p:cNvSpPr>
          <p:nvPr/>
        </p:nvSpPr>
        <p:spPr bwMode="auto">
          <a:xfrm rot="1977434">
            <a:off x="1011238" y="1781175"/>
            <a:ext cx="25701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altLang="en-US" sz="2000" b="1">
                <a:latin typeface="Calibri" pitchFamily="34" charset="0"/>
              </a:rPr>
              <a:t>Lo que más me gusta</a:t>
            </a:r>
          </a:p>
        </p:txBody>
      </p:sp>
      <p:sp>
        <p:nvSpPr>
          <p:cNvPr id="46096" name="Text Box 46"/>
          <p:cNvSpPr txBox="1">
            <a:spLocks noChangeArrowheads="1"/>
          </p:cNvSpPr>
          <p:nvPr/>
        </p:nvSpPr>
        <p:spPr bwMode="auto">
          <a:xfrm rot="1977434">
            <a:off x="758825" y="2076450"/>
            <a:ext cx="2568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altLang="en-US" sz="2000" b="1">
                <a:latin typeface="Calibri" pitchFamily="34" charset="0"/>
              </a:rPr>
              <a:t>Lo mejor/lo peor</a:t>
            </a:r>
          </a:p>
        </p:txBody>
      </p:sp>
      <p:sp>
        <p:nvSpPr>
          <p:cNvPr id="46097" name="Text Box 46"/>
          <p:cNvSpPr txBox="1">
            <a:spLocks noChangeArrowheads="1"/>
          </p:cNvSpPr>
          <p:nvPr/>
        </p:nvSpPr>
        <p:spPr bwMode="auto">
          <a:xfrm>
            <a:off x="5572125" y="6396038"/>
            <a:ext cx="3571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altLang="en-US" sz="2400" b="1">
                <a:latin typeface="Calibri" pitchFamily="34" charset="0"/>
              </a:rPr>
              <a:t>Cuando era más joven…</a:t>
            </a:r>
          </a:p>
        </p:txBody>
      </p:sp>
      <p:sp>
        <p:nvSpPr>
          <p:cNvPr id="46098" name="Text Box 46"/>
          <p:cNvSpPr txBox="1">
            <a:spLocks noChangeArrowheads="1"/>
          </p:cNvSpPr>
          <p:nvPr/>
        </p:nvSpPr>
        <p:spPr bwMode="auto">
          <a:xfrm>
            <a:off x="4857750" y="71438"/>
            <a:ext cx="42148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altLang="en-US" sz="2400" b="1">
                <a:latin typeface="Calibri" pitchFamily="34" charset="0"/>
              </a:rPr>
              <a:t>El año pasado…/hace 2 años</a:t>
            </a:r>
          </a:p>
        </p:txBody>
      </p:sp>
      <p:sp>
        <p:nvSpPr>
          <p:cNvPr id="46099" name="Text Box 46"/>
          <p:cNvSpPr txBox="1">
            <a:spLocks noChangeArrowheads="1"/>
          </p:cNvSpPr>
          <p:nvPr/>
        </p:nvSpPr>
        <p:spPr bwMode="auto">
          <a:xfrm>
            <a:off x="0" y="0"/>
            <a:ext cx="3571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altLang="en-US" sz="2400" b="1">
                <a:latin typeface="Calibri" pitchFamily="34" charset="0"/>
              </a:rPr>
              <a:t>Opiniones y preferencias</a:t>
            </a:r>
          </a:p>
        </p:txBody>
      </p:sp>
      <p:sp>
        <p:nvSpPr>
          <p:cNvPr id="46100" name="Text Box 46"/>
          <p:cNvSpPr txBox="1">
            <a:spLocks noChangeArrowheads="1"/>
          </p:cNvSpPr>
          <p:nvPr/>
        </p:nvSpPr>
        <p:spPr bwMode="auto">
          <a:xfrm rot="1977434">
            <a:off x="615950" y="2452688"/>
            <a:ext cx="2568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altLang="en-US" sz="2000" b="1">
                <a:latin typeface="Calibri" pitchFamily="34" charset="0"/>
              </a:rPr>
              <a:t>Suelo preferir….</a:t>
            </a:r>
          </a:p>
        </p:txBody>
      </p:sp>
      <p:sp>
        <p:nvSpPr>
          <p:cNvPr id="46101" name="Text Box 46"/>
          <p:cNvSpPr txBox="1">
            <a:spLocks noChangeArrowheads="1"/>
          </p:cNvSpPr>
          <p:nvPr/>
        </p:nvSpPr>
        <p:spPr bwMode="auto">
          <a:xfrm rot="2104113">
            <a:off x="1643063" y="1062038"/>
            <a:ext cx="31448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altLang="en-US" sz="2000" b="1">
                <a:latin typeface="Calibri" pitchFamily="34" charset="0"/>
              </a:rPr>
              <a:t>Mis vacaciones ideales son..</a:t>
            </a:r>
          </a:p>
        </p:txBody>
      </p:sp>
      <p:sp>
        <p:nvSpPr>
          <p:cNvPr id="46102" name="Text Box 46"/>
          <p:cNvSpPr txBox="1">
            <a:spLocks noChangeArrowheads="1"/>
          </p:cNvSpPr>
          <p:nvPr/>
        </p:nvSpPr>
        <p:spPr bwMode="auto">
          <a:xfrm rot="1977434">
            <a:off x="-103188" y="2668588"/>
            <a:ext cx="33512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altLang="en-US" sz="2000" b="1">
                <a:latin typeface="Calibri" pitchFamily="34" charset="0"/>
              </a:rPr>
              <a:t>Siempre me ha interesado…</a:t>
            </a:r>
          </a:p>
        </p:txBody>
      </p:sp>
      <p:sp>
        <p:nvSpPr>
          <p:cNvPr id="46103" name="Line 9"/>
          <p:cNvSpPr>
            <a:spLocks noChangeShapeType="1"/>
          </p:cNvSpPr>
          <p:nvPr/>
        </p:nvSpPr>
        <p:spPr bwMode="auto">
          <a:xfrm flipH="1">
            <a:off x="2500313" y="4286250"/>
            <a:ext cx="1214437" cy="928688"/>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6104" name="Text Box 46"/>
          <p:cNvSpPr txBox="1">
            <a:spLocks noChangeArrowheads="1"/>
          </p:cNvSpPr>
          <p:nvPr/>
        </p:nvSpPr>
        <p:spPr bwMode="auto">
          <a:xfrm rot="-2188840">
            <a:off x="107950" y="4991100"/>
            <a:ext cx="4103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altLang="en-US" sz="2000" b="1">
                <a:latin typeface="Calibri" pitchFamily="34" charset="0"/>
              </a:rPr>
              <a:t>Cuando sea mayor, me gustaría</a:t>
            </a:r>
          </a:p>
        </p:txBody>
      </p:sp>
      <p:sp>
        <p:nvSpPr>
          <p:cNvPr id="46105" name="Text Box 46"/>
          <p:cNvSpPr txBox="1">
            <a:spLocks noChangeArrowheads="1"/>
          </p:cNvSpPr>
          <p:nvPr/>
        </p:nvSpPr>
        <p:spPr bwMode="auto">
          <a:xfrm rot="-2188840">
            <a:off x="-211138" y="4705350"/>
            <a:ext cx="4103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altLang="en-US" sz="2000" b="1">
                <a:latin typeface="Calibri" pitchFamily="34" charset="0"/>
              </a:rPr>
              <a:t>Todavía no sé qué quiero hacer..</a:t>
            </a:r>
          </a:p>
        </p:txBody>
      </p:sp>
      <p:sp>
        <p:nvSpPr>
          <p:cNvPr id="46106" name="Text Box 46"/>
          <p:cNvSpPr txBox="1">
            <a:spLocks noChangeArrowheads="1"/>
          </p:cNvSpPr>
          <p:nvPr/>
        </p:nvSpPr>
        <p:spPr bwMode="auto">
          <a:xfrm rot="-2309762">
            <a:off x="1003300" y="4805363"/>
            <a:ext cx="4105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altLang="en-US" sz="2000" b="1">
                <a:latin typeface="Calibri" pitchFamily="34" charset="0"/>
              </a:rPr>
              <a:t>A lo mejor, iré a …</a:t>
            </a:r>
          </a:p>
        </p:txBody>
      </p:sp>
      <p:sp>
        <p:nvSpPr>
          <p:cNvPr id="46107" name="Text Box 46"/>
          <p:cNvSpPr txBox="1">
            <a:spLocks noChangeArrowheads="1"/>
          </p:cNvSpPr>
          <p:nvPr/>
        </p:nvSpPr>
        <p:spPr bwMode="auto">
          <a:xfrm rot="-2309762">
            <a:off x="1789113" y="4510088"/>
            <a:ext cx="4105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altLang="en-US" sz="2000" b="1">
                <a:latin typeface="Calibri" pitchFamily="34" charset="0"/>
              </a:rPr>
              <a:t>Voy a…</a:t>
            </a:r>
          </a:p>
        </p:txBody>
      </p:sp>
      <p:sp>
        <p:nvSpPr>
          <p:cNvPr id="46108" name="Text Box 46"/>
          <p:cNvSpPr txBox="1">
            <a:spLocks noChangeArrowheads="1"/>
          </p:cNvSpPr>
          <p:nvPr/>
        </p:nvSpPr>
        <p:spPr bwMode="auto">
          <a:xfrm>
            <a:off x="-214313" y="6396038"/>
            <a:ext cx="3571876"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altLang="en-US" sz="2400" b="1">
                <a:latin typeface="Calibri" pitchFamily="34" charset="0"/>
              </a:rPr>
              <a:t>En el futuro………..</a:t>
            </a:r>
          </a:p>
        </p:txBody>
      </p:sp>
    </p:spTree>
    <p:extLst>
      <p:ext uri="{BB962C8B-B14F-4D97-AF65-F5344CB8AC3E}">
        <p14:creationId xmlns:p14="http://schemas.microsoft.com/office/powerpoint/2010/main" val="1910868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Oval 4"/>
          <p:cNvSpPr>
            <a:spLocks noChangeArrowheads="1"/>
          </p:cNvSpPr>
          <p:nvPr/>
        </p:nvSpPr>
        <p:spPr bwMode="auto">
          <a:xfrm>
            <a:off x="2987675" y="2276475"/>
            <a:ext cx="2881313" cy="2160588"/>
          </a:xfrm>
          <a:prstGeom prst="ellipse">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GB" altLang="en-US">
              <a:latin typeface="Calibri" pitchFamily="34" charset="0"/>
            </a:endParaRPr>
          </a:p>
        </p:txBody>
      </p:sp>
      <p:sp>
        <p:nvSpPr>
          <p:cNvPr id="47107" name="Line 9"/>
          <p:cNvSpPr>
            <a:spLocks noChangeShapeType="1"/>
          </p:cNvSpPr>
          <p:nvPr/>
        </p:nvSpPr>
        <p:spPr bwMode="auto">
          <a:xfrm flipV="1">
            <a:off x="4859338" y="1557338"/>
            <a:ext cx="1225550" cy="792162"/>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7108" name="Text Box 46"/>
          <p:cNvSpPr txBox="1">
            <a:spLocks noChangeArrowheads="1"/>
          </p:cNvSpPr>
          <p:nvPr/>
        </p:nvSpPr>
        <p:spPr bwMode="auto">
          <a:xfrm rot="-1982134">
            <a:off x="4572000" y="1406525"/>
            <a:ext cx="15843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altLang="en-US" sz="2800" b="1">
                <a:latin typeface="Calibri" pitchFamily="34" charset="0"/>
              </a:rPr>
              <a:t>fui(mos)</a:t>
            </a:r>
          </a:p>
        </p:txBody>
      </p:sp>
      <p:sp>
        <p:nvSpPr>
          <p:cNvPr id="47109" name="Text Box 47"/>
          <p:cNvSpPr txBox="1">
            <a:spLocks noChangeArrowheads="1"/>
          </p:cNvSpPr>
          <p:nvPr/>
        </p:nvSpPr>
        <p:spPr bwMode="auto">
          <a:xfrm rot="-1982134">
            <a:off x="5045075" y="1897063"/>
            <a:ext cx="15843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altLang="en-US" sz="2800" b="1">
                <a:latin typeface="Calibri" pitchFamily="34" charset="0"/>
              </a:rPr>
              <a:t>viajamos</a:t>
            </a:r>
          </a:p>
        </p:txBody>
      </p:sp>
      <p:sp>
        <p:nvSpPr>
          <p:cNvPr id="47110" name="Text Box 47"/>
          <p:cNvSpPr txBox="1">
            <a:spLocks noChangeArrowheads="1"/>
          </p:cNvSpPr>
          <p:nvPr/>
        </p:nvSpPr>
        <p:spPr bwMode="auto">
          <a:xfrm rot="-1982134">
            <a:off x="5403850" y="2162175"/>
            <a:ext cx="15843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altLang="en-US" sz="2800" b="1">
                <a:latin typeface="Calibri" pitchFamily="34" charset="0"/>
              </a:rPr>
              <a:t>hicimos</a:t>
            </a:r>
          </a:p>
        </p:txBody>
      </p:sp>
      <p:sp>
        <p:nvSpPr>
          <p:cNvPr id="47111" name="Line 9"/>
          <p:cNvSpPr>
            <a:spLocks noChangeShapeType="1"/>
          </p:cNvSpPr>
          <p:nvPr/>
        </p:nvSpPr>
        <p:spPr bwMode="auto">
          <a:xfrm>
            <a:off x="5502275" y="4119563"/>
            <a:ext cx="1355725" cy="738187"/>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7112" name="Text Box 46"/>
          <p:cNvSpPr txBox="1">
            <a:spLocks noChangeArrowheads="1"/>
          </p:cNvSpPr>
          <p:nvPr/>
        </p:nvSpPr>
        <p:spPr bwMode="auto">
          <a:xfrm rot="1693486">
            <a:off x="5735638" y="4011613"/>
            <a:ext cx="15843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altLang="en-US" sz="2800" b="1">
                <a:latin typeface="Calibri" pitchFamily="34" charset="0"/>
              </a:rPr>
              <a:t>iba</a:t>
            </a:r>
          </a:p>
        </p:txBody>
      </p:sp>
      <p:sp>
        <p:nvSpPr>
          <p:cNvPr id="47113" name="Text Box 47"/>
          <p:cNvSpPr txBox="1">
            <a:spLocks noChangeArrowheads="1"/>
          </p:cNvSpPr>
          <p:nvPr/>
        </p:nvSpPr>
        <p:spPr bwMode="auto">
          <a:xfrm rot="1746378">
            <a:off x="5175250" y="4495800"/>
            <a:ext cx="15843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GB" altLang="en-US" sz="2800" b="1">
                <a:latin typeface="Calibri" pitchFamily="34" charset="0"/>
              </a:rPr>
              <a:t>era</a:t>
            </a:r>
          </a:p>
        </p:txBody>
      </p:sp>
      <p:sp>
        <p:nvSpPr>
          <p:cNvPr id="47114" name="Text Box 47"/>
          <p:cNvSpPr txBox="1">
            <a:spLocks noChangeArrowheads="1"/>
          </p:cNvSpPr>
          <p:nvPr/>
        </p:nvSpPr>
        <p:spPr bwMode="auto">
          <a:xfrm rot="1839143">
            <a:off x="5594350" y="4725988"/>
            <a:ext cx="15843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altLang="en-US" sz="2800" b="1">
                <a:latin typeface="Calibri" pitchFamily="34" charset="0"/>
              </a:rPr>
              <a:t>tenía</a:t>
            </a:r>
          </a:p>
        </p:txBody>
      </p:sp>
      <p:sp>
        <p:nvSpPr>
          <p:cNvPr id="47115" name="Text Box 47"/>
          <p:cNvSpPr txBox="1">
            <a:spLocks noChangeArrowheads="1"/>
          </p:cNvSpPr>
          <p:nvPr/>
        </p:nvSpPr>
        <p:spPr bwMode="auto">
          <a:xfrm rot="1746378">
            <a:off x="5032375" y="4772025"/>
            <a:ext cx="15843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altLang="en-US" sz="2800" b="1">
                <a:latin typeface="Calibri" pitchFamily="34" charset="0"/>
              </a:rPr>
              <a:t>había</a:t>
            </a:r>
          </a:p>
        </p:txBody>
      </p:sp>
      <p:sp>
        <p:nvSpPr>
          <p:cNvPr id="47116" name="Line 9"/>
          <p:cNvSpPr>
            <a:spLocks noChangeShapeType="1"/>
          </p:cNvSpPr>
          <p:nvPr/>
        </p:nvSpPr>
        <p:spPr bwMode="auto">
          <a:xfrm flipH="1" flipV="1">
            <a:off x="2643188" y="1785938"/>
            <a:ext cx="1000125" cy="649287"/>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7117" name="Text Box 46"/>
          <p:cNvSpPr txBox="1">
            <a:spLocks noChangeArrowheads="1"/>
          </p:cNvSpPr>
          <p:nvPr/>
        </p:nvSpPr>
        <p:spPr bwMode="auto">
          <a:xfrm rot="1943417">
            <a:off x="1481138" y="1230313"/>
            <a:ext cx="2568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altLang="en-US" sz="2800" b="1">
                <a:latin typeface="Calibri" pitchFamily="34" charset="0"/>
              </a:rPr>
              <a:t>(no)ne gusta(n)</a:t>
            </a:r>
          </a:p>
        </p:txBody>
      </p:sp>
      <p:sp>
        <p:nvSpPr>
          <p:cNvPr id="47118" name="Text Box 46"/>
          <p:cNvSpPr txBox="1">
            <a:spLocks noChangeArrowheads="1"/>
          </p:cNvSpPr>
          <p:nvPr/>
        </p:nvSpPr>
        <p:spPr bwMode="auto">
          <a:xfrm rot="1977434">
            <a:off x="1011238" y="1781175"/>
            <a:ext cx="25701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altLang="en-US" sz="2000" b="1">
                <a:latin typeface="Calibri" pitchFamily="34" charset="0"/>
              </a:rPr>
              <a:t>Lo que más me gusta</a:t>
            </a:r>
          </a:p>
        </p:txBody>
      </p:sp>
      <p:sp>
        <p:nvSpPr>
          <p:cNvPr id="47119" name="Text Box 46"/>
          <p:cNvSpPr txBox="1">
            <a:spLocks noChangeArrowheads="1"/>
          </p:cNvSpPr>
          <p:nvPr/>
        </p:nvSpPr>
        <p:spPr bwMode="auto">
          <a:xfrm rot="1977434">
            <a:off x="758825" y="2076450"/>
            <a:ext cx="2568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altLang="en-US" sz="2000" b="1">
                <a:latin typeface="Calibri" pitchFamily="34" charset="0"/>
              </a:rPr>
              <a:t>Lo mejor/lo peor</a:t>
            </a:r>
          </a:p>
        </p:txBody>
      </p:sp>
      <p:sp>
        <p:nvSpPr>
          <p:cNvPr id="47120" name="Text Box 46"/>
          <p:cNvSpPr txBox="1">
            <a:spLocks noChangeArrowheads="1"/>
          </p:cNvSpPr>
          <p:nvPr/>
        </p:nvSpPr>
        <p:spPr bwMode="auto">
          <a:xfrm>
            <a:off x="5572125" y="6396038"/>
            <a:ext cx="3571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altLang="en-US" sz="2400" b="1">
                <a:latin typeface="Calibri" pitchFamily="34" charset="0"/>
              </a:rPr>
              <a:t>Cuando era más joven…</a:t>
            </a:r>
          </a:p>
        </p:txBody>
      </p:sp>
      <p:sp>
        <p:nvSpPr>
          <p:cNvPr id="47121" name="Text Box 46"/>
          <p:cNvSpPr txBox="1">
            <a:spLocks noChangeArrowheads="1"/>
          </p:cNvSpPr>
          <p:nvPr/>
        </p:nvSpPr>
        <p:spPr bwMode="auto">
          <a:xfrm>
            <a:off x="4857750" y="71438"/>
            <a:ext cx="42148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altLang="en-US" sz="2400" b="1">
                <a:latin typeface="Calibri" pitchFamily="34" charset="0"/>
              </a:rPr>
              <a:t>El año pasado…/hace 2 años</a:t>
            </a:r>
          </a:p>
        </p:txBody>
      </p:sp>
      <p:sp>
        <p:nvSpPr>
          <p:cNvPr id="47122" name="Text Box 46"/>
          <p:cNvSpPr txBox="1">
            <a:spLocks noChangeArrowheads="1"/>
          </p:cNvSpPr>
          <p:nvPr/>
        </p:nvSpPr>
        <p:spPr bwMode="auto">
          <a:xfrm>
            <a:off x="0" y="0"/>
            <a:ext cx="3571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altLang="en-US" sz="2400" b="1">
                <a:latin typeface="Calibri" pitchFamily="34" charset="0"/>
              </a:rPr>
              <a:t>Opiniones y preferencias</a:t>
            </a:r>
          </a:p>
        </p:txBody>
      </p:sp>
      <p:sp>
        <p:nvSpPr>
          <p:cNvPr id="47123" name="Text Box 46"/>
          <p:cNvSpPr txBox="1">
            <a:spLocks noChangeArrowheads="1"/>
          </p:cNvSpPr>
          <p:nvPr/>
        </p:nvSpPr>
        <p:spPr bwMode="auto">
          <a:xfrm rot="1977434">
            <a:off x="615950" y="2452688"/>
            <a:ext cx="2568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altLang="en-US" sz="2000" b="1">
                <a:latin typeface="Calibri" pitchFamily="34" charset="0"/>
              </a:rPr>
              <a:t>Suelo preferir….</a:t>
            </a:r>
          </a:p>
        </p:txBody>
      </p:sp>
      <p:sp>
        <p:nvSpPr>
          <p:cNvPr id="47124" name="Text Box 46"/>
          <p:cNvSpPr txBox="1">
            <a:spLocks noChangeArrowheads="1"/>
          </p:cNvSpPr>
          <p:nvPr/>
        </p:nvSpPr>
        <p:spPr bwMode="auto">
          <a:xfrm rot="2104113">
            <a:off x="1643063" y="1062038"/>
            <a:ext cx="31448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altLang="en-US" sz="2000" b="1">
                <a:latin typeface="Calibri" pitchFamily="34" charset="0"/>
              </a:rPr>
              <a:t>Mis vacaciones ideales son..</a:t>
            </a:r>
          </a:p>
        </p:txBody>
      </p:sp>
      <p:sp>
        <p:nvSpPr>
          <p:cNvPr id="47125" name="Text Box 46"/>
          <p:cNvSpPr txBox="1">
            <a:spLocks noChangeArrowheads="1"/>
          </p:cNvSpPr>
          <p:nvPr/>
        </p:nvSpPr>
        <p:spPr bwMode="auto">
          <a:xfrm rot="1977434">
            <a:off x="-103188" y="2668588"/>
            <a:ext cx="33512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altLang="en-US" sz="2000" b="1">
                <a:latin typeface="Calibri" pitchFamily="34" charset="0"/>
              </a:rPr>
              <a:t>Siempre me ha interesado…</a:t>
            </a:r>
          </a:p>
        </p:txBody>
      </p:sp>
      <p:sp>
        <p:nvSpPr>
          <p:cNvPr id="47126" name="Line 9"/>
          <p:cNvSpPr>
            <a:spLocks noChangeShapeType="1"/>
          </p:cNvSpPr>
          <p:nvPr/>
        </p:nvSpPr>
        <p:spPr bwMode="auto">
          <a:xfrm flipH="1">
            <a:off x="2500313" y="4286250"/>
            <a:ext cx="1214437" cy="928688"/>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7127" name="Text Box 46"/>
          <p:cNvSpPr txBox="1">
            <a:spLocks noChangeArrowheads="1"/>
          </p:cNvSpPr>
          <p:nvPr/>
        </p:nvSpPr>
        <p:spPr bwMode="auto">
          <a:xfrm rot="-2188840">
            <a:off x="107950" y="4991100"/>
            <a:ext cx="4103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altLang="en-US" sz="2000" b="1">
                <a:latin typeface="Calibri" pitchFamily="34" charset="0"/>
              </a:rPr>
              <a:t>Cuando sea mayor, me gustaría</a:t>
            </a:r>
          </a:p>
        </p:txBody>
      </p:sp>
      <p:sp>
        <p:nvSpPr>
          <p:cNvPr id="47128" name="Text Box 46"/>
          <p:cNvSpPr txBox="1">
            <a:spLocks noChangeArrowheads="1"/>
          </p:cNvSpPr>
          <p:nvPr/>
        </p:nvSpPr>
        <p:spPr bwMode="auto">
          <a:xfrm rot="-2188840">
            <a:off x="-211138" y="4705350"/>
            <a:ext cx="4103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altLang="en-US" sz="2000" b="1">
                <a:latin typeface="Calibri" pitchFamily="34" charset="0"/>
              </a:rPr>
              <a:t>Todavía no sé qué quiero hacer..</a:t>
            </a:r>
          </a:p>
        </p:txBody>
      </p:sp>
      <p:sp>
        <p:nvSpPr>
          <p:cNvPr id="47129" name="Text Box 46"/>
          <p:cNvSpPr txBox="1">
            <a:spLocks noChangeArrowheads="1"/>
          </p:cNvSpPr>
          <p:nvPr/>
        </p:nvSpPr>
        <p:spPr bwMode="auto">
          <a:xfrm rot="-2309762">
            <a:off x="1003300" y="4805363"/>
            <a:ext cx="4105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altLang="en-US" sz="2000" b="1">
                <a:latin typeface="Calibri" pitchFamily="34" charset="0"/>
              </a:rPr>
              <a:t>A lo mejor, iré a …</a:t>
            </a:r>
          </a:p>
        </p:txBody>
      </p:sp>
      <p:sp>
        <p:nvSpPr>
          <p:cNvPr id="47130" name="Text Box 46"/>
          <p:cNvSpPr txBox="1">
            <a:spLocks noChangeArrowheads="1"/>
          </p:cNvSpPr>
          <p:nvPr/>
        </p:nvSpPr>
        <p:spPr bwMode="auto">
          <a:xfrm rot="-2309762">
            <a:off x="1789113" y="4510088"/>
            <a:ext cx="4105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altLang="en-US" sz="2000" b="1">
                <a:latin typeface="Calibri" pitchFamily="34" charset="0"/>
              </a:rPr>
              <a:t>Voy a…</a:t>
            </a:r>
          </a:p>
        </p:txBody>
      </p:sp>
      <p:sp>
        <p:nvSpPr>
          <p:cNvPr id="47131" name="Text Box 46"/>
          <p:cNvSpPr txBox="1">
            <a:spLocks noChangeArrowheads="1"/>
          </p:cNvSpPr>
          <p:nvPr/>
        </p:nvSpPr>
        <p:spPr bwMode="auto">
          <a:xfrm>
            <a:off x="-214313" y="6396038"/>
            <a:ext cx="3571876"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altLang="en-US" sz="2400" b="1">
                <a:latin typeface="Calibri" pitchFamily="34" charset="0"/>
              </a:rPr>
              <a:t>En el futuro………..</a:t>
            </a:r>
          </a:p>
        </p:txBody>
      </p:sp>
      <p:pic>
        <p:nvPicPr>
          <p:cNvPr id="471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638425"/>
            <a:ext cx="1928813"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471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92" name="Group 52"/>
          <p:cNvGraphicFramePr>
            <a:graphicFrameLocks noGrp="1"/>
          </p:cNvGraphicFramePr>
          <p:nvPr/>
        </p:nvGraphicFramePr>
        <p:xfrm>
          <a:off x="285750" y="357188"/>
          <a:ext cx="8572500" cy="5902406"/>
        </p:xfrm>
        <a:graphic>
          <a:graphicData uri="http://schemas.openxmlformats.org/drawingml/2006/table">
            <a:tbl>
              <a:tblPr/>
              <a:tblGrid>
                <a:gridCol w="779463"/>
                <a:gridCol w="3506787"/>
                <a:gridCol w="779463"/>
                <a:gridCol w="3506787"/>
              </a:tblGrid>
              <a:tr h="634932">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3200" b="1" i="0" u="none" strike="noStrike" cap="none" normalizeH="0" baseline="0" dirty="0" smtClean="0">
                          <a:ln>
                            <a:noFill/>
                          </a:ln>
                          <a:solidFill>
                            <a:schemeClr val="tx1"/>
                          </a:solidFill>
                          <a:effectLst/>
                          <a:latin typeface="Arial" pitchFamily="34" charset="0"/>
                        </a:rPr>
                        <a:t>Functions</a:t>
                      </a:r>
                      <a:endParaRPr kumimoji="0" lang="en-US" sz="3200" b="1" i="0" u="none" strike="noStrike" cap="none" normalizeH="0" baseline="0" dirty="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3200" b="1" i="0" u="none" strike="noStrike" cap="none" normalizeH="0" baseline="0" dirty="0" smtClean="0">
                          <a:ln>
                            <a:noFill/>
                          </a:ln>
                          <a:solidFill>
                            <a:schemeClr val="tx1"/>
                          </a:solidFill>
                          <a:effectLst/>
                          <a:latin typeface="Arial" pitchFamily="34" charset="0"/>
                        </a:rPr>
                        <a:t>Themes</a:t>
                      </a:r>
                      <a:endParaRPr kumimoji="0" lang="en-US" sz="3200" b="1" i="0" u="none" strike="noStrike" cap="none" normalizeH="0" baseline="0" dirty="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6349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A</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rPr>
                        <a:t>Questions</a:t>
                      </a:r>
                      <a:endParaRPr kumimoji="0" lang="en-US" sz="2400" b="0" i="0" u="none" strike="noStrike" cap="none" normalizeH="0" baseline="0" dirty="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1</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rPr>
                        <a:t>Future plans</a:t>
                      </a:r>
                      <a:endParaRPr kumimoji="0" lang="en-US" sz="2400" b="0" i="0" u="none" strike="noStrike" cap="none" normalizeH="0" baseline="0" dirty="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49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B</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rPr>
                        <a:t>Opinions</a:t>
                      </a:r>
                      <a:endParaRPr kumimoji="0" lang="en-US" sz="2400" b="0" i="0" u="none" strike="noStrike" cap="none" normalizeH="0" baseline="0" dirty="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2</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rPr>
                        <a:t>Work experience</a:t>
                      </a:r>
                      <a:endParaRPr kumimoji="0" lang="en-US" sz="2400" b="0" i="0" u="none" strike="noStrike" cap="none" normalizeH="0" baseline="0" dirty="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49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C</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rPr>
                        <a:t>Suggestions</a:t>
                      </a:r>
                      <a:endParaRPr kumimoji="0" lang="en-US" sz="2400" b="0" i="0" u="none" strike="noStrike" cap="none" normalizeH="0" baseline="0" dirty="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3</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rPr>
                        <a:t>Uniform</a:t>
                      </a:r>
                      <a:endParaRPr kumimoji="0" lang="en-US" sz="2400" b="0" i="0" u="none" strike="noStrike" cap="none" normalizeH="0" baseline="0" dirty="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49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D</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rPr>
                        <a:t>What others say</a:t>
                      </a:r>
                      <a:endParaRPr kumimoji="0" lang="en-US" sz="2400" b="0" i="0" u="none" strike="noStrike" cap="none" normalizeH="0" baseline="0" dirty="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4</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rPr>
                        <a:t>Primary school</a:t>
                      </a:r>
                      <a:endParaRPr kumimoji="0" lang="en-US" sz="2400" b="0" i="0" u="none" strike="noStrike" cap="none" normalizeH="0" baseline="0" dirty="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28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E</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rPr>
                        <a:t>Likes &amp; dislikes (not ‘aimer’)</a:t>
                      </a:r>
                      <a:endParaRPr kumimoji="0" lang="en-US" sz="2400" b="0" i="0" u="none" strike="noStrike" cap="none" normalizeH="0" baseline="0" dirty="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5</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rPr>
                        <a:t>Subjects and teachers</a:t>
                      </a:r>
                      <a:endParaRPr kumimoji="0" lang="en-US" sz="2400" b="0" i="0" u="none" strike="noStrike" cap="none" normalizeH="0" baseline="0" dirty="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49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F</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rPr>
                        <a:t>Habits</a:t>
                      </a:r>
                      <a:endParaRPr kumimoji="0" lang="en-US" sz="2400" b="0" i="0" u="none" strike="noStrike" cap="none" normalizeH="0" baseline="0" dirty="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6</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rPr>
                        <a:t>Extra-curricular</a:t>
                      </a:r>
                      <a:endParaRPr kumimoji="0" lang="en-US" sz="2400" b="0" i="0" u="none" strike="noStrike" cap="none" normalizeH="0" baseline="0" dirty="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49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G</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rPr>
                        <a:t>Comparisons</a:t>
                      </a:r>
                      <a:endParaRPr kumimoji="0" lang="en-US" sz="2400" b="0" i="0" u="none" strike="noStrike" cap="none" normalizeH="0" baseline="0" dirty="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7</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rPr>
                        <a:t>Problems</a:t>
                      </a:r>
                      <a:endParaRPr kumimoji="0" lang="en-US" sz="2400" b="0" i="0" u="none" strike="noStrike" cap="none" normalizeH="0" baseline="0" dirty="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49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H</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rPr>
                        <a:t>Past events</a:t>
                      </a:r>
                      <a:endParaRPr kumimoji="0" lang="en-US" sz="2400" b="0" i="0" u="none" strike="noStrike" cap="none" normalizeH="0" baseline="0" dirty="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8</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pitchFamily="34" charset="0"/>
                        </a:rPr>
                        <a:t>School rules</a:t>
                      </a:r>
                      <a:endParaRPr kumimoji="0" lang="en-US" sz="2400" b="0" i="0" u="none" strike="noStrike" cap="none" normalizeH="0" baseline="0" dirty="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38790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470" y="476672"/>
            <a:ext cx="3794604" cy="2770059"/>
          </a:xfrm>
          <a:prstGeom prst="rect">
            <a:avLst/>
          </a:prstGeom>
        </p:spPr>
      </p:pic>
      <p:sp>
        <p:nvSpPr>
          <p:cNvPr id="5" name="Oval Callout 4"/>
          <p:cNvSpPr/>
          <p:nvPr/>
        </p:nvSpPr>
        <p:spPr>
          <a:xfrm>
            <a:off x="4716016" y="1518539"/>
            <a:ext cx="3528392" cy="1728192"/>
          </a:xfrm>
          <a:prstGeom prst="wedgeEllipseCallout">
            <a:avLst>
              <a:gd name="adj1" fmla="val -42422"/>
              <a:gd name="adj2" fmla="val 49234"/>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err="1" smtClean="0">
                <a:solidFill>
                  <a:schemeClr val="bg1"/>
                </a:solidFill>
                <a:latin typeface="Arial Rounded MT Bold" pitchFamily="34" charset="0"/>
              </a:rPr>
              <a:t>Pienso</a:t>
            </a:r>
            <a:r>
              <a:rPr lang="fr-FR" sz="2800" dirty="0" smtClean="0">
                <a:solidFill>
                  <a:schemeClr val="bg1"/>
                </a:solidFill>
                <a:latin typeface="Arial Rounded MT Bold" pitchFamily="34" charset="0"/>
              </a:rPr>
              <a:t> que …es…</a:t>
            </a:r>
          </a:p>
        </p:txBody>
      </p:sp>
      <p:sp>
        <p:nvSpPr>
          <p:cNvPr id="6" name="Oval Callout 5"/>
          <p:cNvSpPr/>
          <p:nvPr/>
        </p:nvSpPr>
        <p:spPr>
          <a:xfrm>
            <a:off x="323528" y="538483"/>
            <a:ext cx="3528392" cy="1872208"/>
          </a:xfrm>
          <a:prstGeom prst="wedgeEllipseCallout">
            <a:avLst>
              <a:gd name="adj1" fmla="val 52678"/>
              <a:gd name="adj2" fmla="val 57636"/>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solidFill>
                  <a:schemeClr val="tx1"/>
                </a:solidFill>
                <a:latin typeface="Arial Rounded MT Bold" pitchFamily="34" charset="0"/>
              </a:rPr>
              <a:t>¿</a:t>
            </a:r>
            <a:r>
              <a:rPr lang="fr-FR" sz="2800" dirty="0" err="1" smtClean="0">
                <a:solidFill>
                  <a:schemeClr val="tx1"/>
                </a:solidFill>
                <a:latin typeface="Arial Rounded MT Bold" pitchFamily="34" charset="0"/>
              </a:rPr>
              <a:t>Cómo</a:t>
            </a:r>
            <a:r>
              <a:rPr lang="fr-FR" sz="2800" dirty="0" smtClean="0">
                <a:solidFill>
                  <a:schemeClr val="tx1"/>
                </a:solidFill>
                <a:latin typeface="Arial Rounded MT Bold" pitchFamily="34" charset="0"/>
              </a:rPr>
              <a:t> se </a:t>
            </a:r>
            <a:r>
              <a:rPr lang="fr-FR" sz="2800" dirty="0" err="1" smtClean="0">
                <a:solidFill>
                  <a:schemeClr val="tx1"/>
                </a:solidFill>
                <a:latin typeface="Arial Rounded MT Bold" pitchFamily="34" charset="0"/>
              </a:rPr>
              <a:t>dice</a:t>
            </a:r>
            <a:r>
              <a:rPr lang="fr-FR" sz="2800" dirty="0" smtClean="0">
                <a:solidFill>
                  <a:schemeClr val="tx1"/>
                </a:solidFill>
                <a:latin typeface="Arial Rounded MT Bold" pitchFamily="34" charset="0"/>
              </a:rPr>
              <a:t> … en </a:t>
            </a:r>
            <a:r>
              <a:rPr lang="fr-FR" sz="2800" dirty="0" err="1" smtClean="0">
                <a:solidFill>
                  <a:schemeClr val="tx1"/>
                </a:solidFill>
                <a:latin typeface="Arial Rounded MT Bold" pitchFamily="34" charset="0"/>
              </a:rPr>
              <a:t>inglés</a:t>
            </a:r>
            <a:r>
              <a:rPr lang="fr-FR" sz="2800" dirty="0" smtClean="0">
                <a:solidFill>
                  <a:schemeClr val="tx1"/>
                </a:solidFill>
                <a:latin typeface="Arial Rounded MT Bold" pitchFamily="34" charset="0"/>
              </a:rPr>
              <a:t> / </a:t>
            </a:r>
            <a:r>
              <a:rPr lang="fr-FR" sz="2800" dirty="0" err="1" smtClean="0">
                <a:solidFill>
                  <a:schemeClr val="tx1"/>
                </a:solidFill>
                <a:latin typeface="Arial Rounded MT Bold" pitchFamily="34" charset="0"/>
              </a:rPr>
              <a:t>español</a:t>
            </a:r>
            <a:r>
              <a:rPr lang="fr-FR" sz="2800" dirty="0" smtClean="0">
                <a:solidFill>
                  <a:schemeClr val="tx1"/>
                </a:solidFill>
                <a:latin typeface="Arial Rounded MT Bold" pitchFamily="34" charset="0"/>
              </a:rPr>
              <a:t>?</a:t>
            </a:r>
          </a:p>
        </p:txBody>
      </p:sp>
      <p:sp>
        <p:nvSpPr>
          <p:cNvPr id="7" name="Oval Callout 6"/>
          <p:cNvSpPr/>
          <p:nvPr/>
        </p:nvSpPr>
        <p:spPr>
          <a:xfrm>
            <a:off x="5896512" y="3366136"/>
            <a:ext cx="2563920" cy="1396022"/>
          </a:xfrm>
          <a:prstGeom prst="wedgeEllipseCallout">
            <a:avLst>
              <a:gd name="adj1" fmla="val -51657"/>
              <a:gd name="adj2" fmla="val -38951"/>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solidFill>
                  <a:schemeClr val="bg1"/>
                </a:solidFill>
                <a:latin typeface="Arial Rounded MT Bold" pitchFamily="34" charset="0"/>
              </a:rPr>
              <a:t>¿</a:t>
            </a:r>
            <a:r>
              <a:rPr lang="fr-FR" sz="2800" dirty="0" err="1" smtClean="0">
                <a:solidFill>
                  <a:schemeClr val="bg1"/>
                </a:solidFill>
                <a:latin typeface="Arial Rounded MT Bold" pitchFamily="34" charset="0"/>
              </a:rPr>
              <a:t>Qué</a:t>
            </a:r>
            <a:r>
              <a:rPr lang="fr-FR" sz="2800" dirty="0" smtClean="0">
                <a:solidFill>
                  <a:schemeClr val="bg1"/>
                </a:solidFill>
                <a:latin typeface="Arial Rounded MT Bold" pitchFamily="34" charset="0"/>
              </a:rPr>
              <a:t> </a:t>
            </a:r>
            <a:r>
              <a:rPr lang="fr-FR" sz="2800" dirty="0" err="1" smtClean="0">
                <a:solidFill>
                  <a:schemeClr val="bg1"/>
                </a:solidFill>
                <a:latin typeface="Arial Rounded MT Bold" pitchFamily="34" charset="0"/>
              </a:rPr>
              <a:t>piensas</a:t>
            </a:r>
            <a:r>
              <a:rPr lang="fr-FR" sz="2800" dirty="0" smtClean="0">
                <a:solidFill>
                  <a:schemeClr val="bg1"/>
                </a:solidFill>
                <a:latin typeface="Arial Rounded MT Bold" pitchFamily="34" charset="0"/>
              </a:rPr>
              <a:t>?</a:t>
            </a:r>
          </a:p>
        </p:txBody>
      </p:sp>
      <p:sp>
        <p:nvSpPr>
          <p:cNvPr id="8" name="Oval Callout 7"/>
          <p:cNvSpPr/>
          <p:nvPr/>
        </p:nvSpPr>
        <p:spPr>
          <a:xfrm>
            <a:off x="2195736" y="3524087"/>
            <a:ext cx="1944216" cy="930735"/>
          </a:xfrm>
          <a:prstGeom prst="wedgeEllipseCallout">
            <a:avLst>
              <a:gd name="adj1" fmla="val 56458"/>
              <a:gd name="adj2" fmla="val -17252"/>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solidFill>
                  <a:schemeClr val="bg1"/>
                </a:solidFill>
                <a:latin typeface="Arial Rounded MT Bold" pitchFamily="34" charset="0"/>
              </a:rPr>
              <a:t>¡No </a:t>
            </a:r>
            <a:r>
              <a:rPr lang="fr-FR" sz="2800" dirty="0" err="1" smtClean="0">
                <a:solidFill>
                  <a:schemeClr val="bg1"/>
                </a:solidFill>
                <a:latin typeface="Arial Rounded MT Bold" pitchFamily="34" charset="0"/>
              </a:rPr>
              <a:t>lo</a:t>
            </a:r>
            <a:r>
              <a:rPr lang="fr-FR" sz="2800" dirty="0" smtClean="0">
                <a:solidFill>
                  <a:schemeClr val="bg1"/>
                </a:solidFill>
                <a:latin typeface="Arial Rounded MT Bold" pitchFamily="34" charset="0"/>
              </a:rPr>
              <a:t> </a:t>
            </a:r>
            <a:r>
              <a:rPr lang="fr-FR" sz="2800" dirty="0" err="1" smtClean="0">
                <a:solidFill>
                  <a:schemeClr val="bg1"/>
                </a:solidFill>
                <a:latin typeface="Arial Rounded MT Bold" pitchFamily="34" charset="0"/>
              </a:rPr>
              <a:t>sé</a:t>
            </a:r>
            <a:r>
              <a:rPr lang="fr-FR" sz="2800" dirty="0" smtClean="0">
                <a:solidFill>
                  <a:schemeClr val="bg1"/>
                </a:solidFill>
                <a:latin typeface="Arial Rounded MT Bold" pitchFamily="34" charset="0"/>
              </a:rPr>
              <a:t>!</a:t>
            </a:r>
          </a:p>
        </p:txBody>
      </p:sp>
      <p:sp>
        <p:nvSpPr>
          <p:cNvPr id="9" name="Oval Callout 8"/>
          <p:cNvSpPr/>
          <p:nvPr/>
        </p:nvSpPr>
        <p:spPr>
          <a:xfrm>
            <a:off x="3680185" y="4454822"/>
            <a:ext cx="1440160" cy="659994"/>
          </a:xfrm>
          <a:prstGeom prst="wedgeEllipseCallout">
            <a:avLst>
              <a:gd name="adj1" fmla="val 12417"/>
              <a:gd name="adj2" fmla="val -70509"/>
            </a:avLst>
          </a:prstGeom>
          <a:solidFill>
            <a:srgbClr val="F6980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solidFill>
                  <a:schemeClr val="tx1"/>
                </a:solidFill>
                <a:latin typeface="Arial Rounded MT Bold" pitchFamily="34" charset="0"/>
              </a:rPr>
              <a:t>¡</a:t>
            </a:r>
            <a:r>
              <a:rPr lang="fr-FR" sz="2800" dirty="0" err="1" smtClean="0">
                <a:solidFill>
                  <a:schemeClr val="tx1"/>
                </a:solidFill>
                <a:latin typeface="Arial Rounded MT Bold" pitchFamily="34" charset="0"/>
              </a:rPr>
              <a:t>Sí</a:t>
            </a:r>
            <a:r>
              <a:rPr lang="fr-FR" sz="2800" dirty="0" smtClean="0">
                <a:solidFill>
                  <a:schemeClr val="tx1"/>
                </a:solidFill>
                <a:latin typeface="Arial Rounded MT Bold" pitchFamily="34" charset="0"/>
              </a:rPr>
              <a:t>!</a:t>
            </a:r>
          </a:p>
        </p:txBody>
      </p:sp>
      <p:sp>
        <p:nvSpPr>
          <p:cNvPr id="10" name="Oval Callout 9"/>
          <p:cNvSpPr/>
          <p:nvPr/>
        </p:nvSpPr>
        <p:spPr>
          <a:xfrm>
            <a:off x="5133880" y="4762158"/>
            <a:ext cx="1440160" cy="659994"/>
          </a:xfrm>
          <a:prstGeom prst="wedgeEllipseCallout">
            <a:avLst>
              <a:gd name="adj1" fmla="val -18235"/>
              <a:gd name="adj2" fmla="val -73694"/>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smtClean="0">
                <a:solidFill>
                  <a:schemeClr val="bg1"/>
                </a:solidFill>
                <a:latin typeface="Arial Rounded MT Bold" pitchFamily="34" charset="0"/>
              </a:rPr>
              <a:t>¡No!</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0265" y="3289015"/>
            <a:ext cx="1391861" cy="955744"/>
          </a:xfrm>
          <a:prstGeom prst="rect">
            <a:avLst/>
          </a:prstGeom>
        </p:spPr>
      </p:pic>
      <p:sp>
        <p:nvSpPr>
          <p:cNvPr id="12" name="TextBox 11"/>
          <p:cNvSpPr txBox="1"/>
          <p:nvPr/>
        </p:nvSpPr>
        <p:spPr>
          <a:xfrm>
            <a:off x="251520" y="5880647"/>
            <a:ext cx="4536504" cy="769441"/>
          </a:xfrm>
          <a:prstGeom prst="rect">
            <a:avLst/>
          </a:prstGeom>
          <a:noFill/>
        </p:spPr>
        <p:txBody>
          <a:bodyPr wrap="square" rtlCol="0">
            <a:spAutoFit/>
          </a:bodyPr>
          <a:lstStyle/>
          <a:p>
            <a:r>
              <a:rPr lang="en-GB" sz="4400" b="1" dirty="0" smtClean="0"/>
              <a:t>Week 1 Year 7</a:t>
            </a:r>
            <a:endParaRPr lang="en-GB" sz="4400" b="1" dirty="0"/>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98442" y="188639"/>
            <a:ext cx="868475" cy="1224137"/>
          </a:xfrm>
          <a:prstGeom prst="rect">
            <a:avLst/>
          </a:prstGeom>
        </p:spPr>
      </p:pic>
      <p:sp>
        <p:nvSpPr>
          <p:cNvPr id="14" name="TextBox 13"/>
          <p:cNvSpPr txBox="1"/>
          <p:nvPr/>
        </p:nvSpPr>
        <p:spPr>
          <a:xfrm>
            <a:off x="8316416" y="508610"/>
            <a:ext cx="360040" cy="400110"/>
          </a:xfrm>
          <a:prstGeom prst="rect">
            <a:avLst/>
          </a:prstGeom>
          <a:solidFill>
            <a:srgbClr val="FFFF00"/>
          </a:solidFill>
        </p:spPr>
        <p:txBody>
          <a:bodyPr wrap="square" rtlCol="0">
            <a:spAutoFit/>
          </a:bodyPr>
          <a:lstStyle/>
          <a:p>
            <a:pPr algn="ctr"/>
            <a:r>
              <a:rPr lang="en-GB" sz="2000" dirty="0" smtClean="0">
                <a:latin typeface="AR DARLING" panose="02000000000000000000" pitchFamily="2" charset="0"/>
              </a:rPr>
              <a:t>1</a:t>
            </a:r>
            <a:endParaRPr lang="en-GB" sz="2000" dirty="0">
              <a:latin typeface="AR DARLING" panose="02000000000000000000" pitchFamily="2" charset="0"/>
            </a:endParaRPr>
          </a:p>
        </p:txBody>
      </p:sp>
    </p:spTree>
    <p:extLst>
      <p:ext uri="{BB962C8B-B14F-4D97-AF65-F5344CB8AC3E}">
        <p14:creationId xmlns:p14="http://schemas.microsoft.com/office/powerpoint/2010/main" val="412844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92" name="Group 52"/>
          <p:cNvGraphicFramePr>
            <a:graphicFrameLocks noGrp="1"/>
          </p:cNvGraphicFramePr>
          <p:nvPr/>
        </p:nvGraphicFramePr>
        <p:xfrm>
          <a:off x="285750" y="357188"/>
          <a:ext cx="8572500" cy="6156540"/>
        </p:xfrm>
        <a:graphic>
          <a:graphicData uri="http://schemas.openxmlformats.org/drawingml/2006/table">
            <a:tbl>
              <a:tblPr/>
              <a:tblGrid>
                <a:gridCol w="779463"/>
                <a:gridCol w="3506787"/>
                <a:gridCol w="779463"/>
                <a:gridCol w="3506787"/>
              </a:tblGrid>
              <a:tr h="63493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3200" b="1" i="0" u="none" strike="noStrike" cap="none" normalizeH="0" baseline="0" smtClean="0">
                          <a:ln>
                            <a:noFill/>
                          </a:ln>
                          <a:solidFill>
                            <a:schemeClr val="tx1"/>
                          </a:solidFill>
                          <a:effectLst/>
                          <a:latin typeface="Arial" pitchFamily="34" charset="0"/>
                        </a:rPr>
                        <a:t>Funciones</a:t>
                      </a:r>
                      <a:endParaRPr kumimoji="0" lang="en-US" sz="32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3200" b="1" i="0" u="none" strike="noStrike" cap="none" normalizeH="0" baseline="0" smtClean="0">
                          <a:ln>
                            <a:noFill/>
                          </a:ln>
                          <a:solidFill>
                            <a:schemeClr val="tx1"/>
                          </a:solidFill>
                          <a:effectLst/>
                          <a:latin typeface="Arial" pitchFamily="34" charset="0"/>
                        </a:rPr>
                        <a:t>Temas</a:t>
                      </a:r>
                      <a:endParaRPr kumimoji="0" lang="en-US" sz="32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6349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A</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smtClean="0">
                          <a:ln>
                            <a:noFill/>
                          </a:ln>
                          <a:solidFill>
                            <a:schemeClr val="tx1"/>
                          </a:solidFill>
                          <a:effectLst/>
                          <a:latin typeface="Arial" pitchFamily="34" charset="0"/>
                        </a:rPr>
                        <a:t>Preguntas</a:t>
                      </a:r>
                      <a:endParaRPr kumimoji="0" lang="en-US" sz="2400" b="0"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1</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smtClean="0">
                          <a:ln>
                            <a:noFill/>
                          </a:ln>
                          <a:solidFill>
                            <a:schemeClr val="tx1"/>
                          </a:solidFill>
                          <a:effectLst/>
                          <a:latin typeface="Arial" pitchFamily="34" charset="0"/>
                        </a:rPr>
                        <a:t>Planes para el futuro</a:t>
                      </a:r>
                      <a:endParaRPr kumimoji="0" lang="en-US" sz="2400" b="0"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49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B</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smtClean="0">
                          <a:ln>
                            <a:noFill/>
                          </a:ln>
                          <a:solidFill>
                            <a:schemeClr val="tx1"/>
                          </a:solidFill>
                          <a:effectLst/>
                          <a:latin typeface="Arial" pitchFamily="34" charset="0"/>
                        </a:rPr>
                        <a:t>Opiniones</a:t>
                      </a:r>
                      <a:endParaRPr kumimoji="0" lang="en-US" sz="2400" b="0"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2</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smtClean="0">
                          <a:ln>
                            <a:noFill/>
                          </a:ln>
                          <a:solidFill>
                            <a:schemeClr val="tx1"/>
                          </a:solidFill>
                          <a:effectLst/>
                          <a:latin typeface="Arial" pitchFamily="34" charset="0"/>
                        </a:rPr>
                        <a:t>Las prácticas laborales</a:t>
                      </a:r>
                      <a:endParaRPr kumimoji="0" lang="en-US" sz="2400" b="0"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49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C</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smtClean="0">
                          <a:ln>
                            <a:noFill/>
                          </a:ln>
                          <a:solidFill>
                            <a:schemeClr val="tx1"/>
                          </a:solidFill>
                          <a:effectLst/>
                          <a:latin typeface="Arial" pitchFamily="34" charset="0"/>
                        </a:rPr>
                        <a:t>Sugerencias</a:t>
                      </a:r>
                      <a:endParaRPr kumimoji="0" lang="en-US" sz="2400" b="0"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3</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smtClean="0">
                          <a:ln>
                            <a:noFill/>
                          </a:ln>
                          <a:solidFill>
                            <a:schemeClr val="tx1"/>
                          </a:solidFill>
                          <a:effectLst/>
                          <a:latin typeface="Arial" pitchFamily="34" charset="0"/>
                        </a:rPr>
                        <a:t>El uniforme</a:t>
                      </a:r>
                      <a:endParaRPr kumimoji="0" lang="en-US" sz="2400" b="0"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49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D</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smtClean="0">
                          <a:ln>
                            <a:noFill/>
                          </a:ln>
                          <a:solidFill>
                            <a:schemeClr val="tx1"/>
                          </a:solidFill>
                          <a:effectLst/>
                          <a:latin typeface="Arial" pitchFamily="34" charset="0"/>
                        </a:rPr>
                        <a:t>Lo que otros dicen</a:t>
                      </a:r>
                      <a:endParaRPr kumimoji="0" lang="en-US" sz="2400" b="0"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4</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smtClean="0">
                          <a:ln>
                            <a:noFill/>
                          </a:ln>
                          <a:solidFill>
                            <a:schemeClr val="tx1"/>
                          </a:solidFill>
                          <a:effectLst/>
                          <a:latin typeface="Arial" pitchFamily="34" charset="0"/>
                        </a:rPr>
                        <a:t>La escuela primaria</a:t>
                      </a:r>
                      <a:endParaRPr kumimoji="0" lang="en-US" sz="2400" b="0"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28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E</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smtClean="0">
                          <a:ln>
                            <a:noFill/>
                          </a:ln>
                          <a:solidFill>
                            <a:schemeClr val="tx1"/>
                          </a:solidFill>
                          <a:effectLst/>
                          <a:latin typeface="Arial" pitchFamily="34" charset="0"/>
                        </a:rPr>
                        <a:t>Gustos y Preferencias (no se permite ‘gustar’)</a:t>
                      </a:r>
                      <a:endParaRPr kumimoji="0" lang="en-US" sz="2400" b="0"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5</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smtClean="0">
                          <a:ln>
                            <a:noFill/>
                          </a:ln>
                          <a:solidFill>
                            <a:schemeClr val="tx1"/>
                          </a:solidFill>
                          <a:effectLst/>
                          <a:latin typeface="Arial" pitchFamily="34" charset="0"/>
                        </a:rPr>
                        <a:t>Asignaturas y profesores</a:t>
                      </a:r>
                      <a:endParaRPr kumimoji="0" lang="en-US" sz="2400" b="0"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096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F</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smtClean="0">
                          <a:ln>
                            <a:noFill/>
                          </a:ln>
                          <a:solidFill>
                            <a:schemeClr val="tx1"/>
                          </a:solidFill>
                          <a:effectLst/>
                          <a:latin typeface="Arial" pitchFamily="34" charset="0"/>
                        </a:rPr>
                        <a:t>Costumbres</a:t>
                      </a:r>
                      <a:endParaRPr kumimoji="0" lang="en-US" sz="2400" b="0"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6</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smtClean="0">
                          <a:ln>
                            <a:noFill/>
                          </a:ln>
                          <a:solidFill>
                            <a:schemeClr val="tx1"/>
                          </a:solidFill>
                          <a:effectLst/>
                          <a:latin typeface="Arial" pitchFamily="34" charset="0"/>
                        </a:rPr>
                        <a:t>Actividades extraescolares y responsabilidades</a:t>
                      </a:r>
                      <a:endParaRPr kumimoji="0" lang="en-US" sz="2000" b="0"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493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G</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smtClean="0">
                          <a:ln>
                            <a:noFill/>
                          </a:ln>
                          <a:solidFill>
                            <a:schemeClr val="tx1"/>
                          </a:solidFill>
                          <a:effectLst/>
                          <a:latin typeface="Arial" pitchFamily="34" charset="0"/>
                        </a:rPr>
                        <a:t>Comparaciones</a:t>
                      </a:r>
                      <a:endParaRPr kumimoji="0" lang="en-US" sz="2400" b="0"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7</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smtClean="0">
                          <a:ln>
                            <a:noFill/>
                          </a:ln>
                          <a:solidFill>
                            <a:schemeClr val="tx1"/>
                          </a:solidFill>
                          <a:effectLst/>
                          <a:latin typeface="Arial" pitchFamily="34" charset="0"/>
                        </a:rPr>
                        <a:t>Problemas en el insti</a:t>
                      </a:r>
                      <a:endParaRPr kumimoji="0" lang="en-US" sz="2400" b="0"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28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H</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smtClean="0">
                          <a:ln>
                            <a:noFill/>
                          </a:ln>
                          <a:solidFill>
                            <a:schemeClr val="tx1"/>
                          </a:solidFill>
                          <a:effectLst/>
                          <a:latin typeface="Arial" pitchFamily="34" charset="0"/>
                        </a:rPr>
                        <a:t>Acontecimientos pasados</a:t>
                      </a:r>
                      <a:endParaRPr kumimoji="0" lang="en-US" sz="2400" b="0"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smtClean="0">
                          <a:ln>
                            <a:noFill/>
                          </a:ln>
                          <a:solidFill>
                            <a:schemeClr val="tx1"/>
                          </a:solidFill>
                          <a:effectLst/>
                          <a:latin typeface="Arial" pitchFamily="34" charset="0"/>
                        </a:rPr>
                        <a:t>8</a:t>
                      </a:r>
                      <a:endParaRPr kumimoji="0" lang="en-US" sz="2800" b="1"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smtClean="0">
                          <a:ln>
                            <a:noFill/>
                          </a:ln>
                          <a:solidFill>
                            <a:schemeClr val="tx1"/>
                          </a:solidFill>
                          <a:effectLst/>
                          <a:latin typeface="Arial" pitchFamily="34" charset="0"/>
                        </a:rPr>
                        <a:t>Las normas del insti</a:t>
                      </a:r>
                      <a:endParaRPr kumimoji="0" lang="en-US" sz="2400" b="0" i="0" u="none" strike="noStrike" cap="none" normalizeH="0" baseline="0" smtClean="0">
                        <a:ln>
                          <a:noFill/>
                        </a:ln>
                        <a:solidFill>
                          <a:schemeClr val="tx1"/>
                        </a:solidFill>
                        <a:effectLst/>
                        <a:latin typeface="Arial" pitchFamily="34" charset="0"/>
                      </a:endParaRPr>
                    </a:p>
                  </a:txBody>
                  <a:tcPr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46006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51520" y="188640"/>
            <a:ext cx="8640960" cy="1228998"/>
          </a:xfrm>
          <a:prstGeom prst="roundRect">
            <a:avLst/>
          </a:prstGeom>
          <a:solidFill>
            <a:schemeClr val="accent6">
              <a:lumMod val="75000"/>
            </a:schemeClr>
          </a:solidFill>
          <a:ln w="57150">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noAutofit/>
          </a:bodyPr>
          <a:lstStyle/>
          <a:p>
            <a:r>
              <a:rPr lang="en-GB" sz="7200" b="1" dirty="0" smtClean="0">
                <a:solidFill>
                  <a:schemeClr val="bg1"/>
                </a:solidFill>
              </a:rPr>
              <a:t>We will consider…</a:t>
            </a:r>
            <a:endParaRPr lang="en-GB" sz="7200" b="1" dirty="0">
              <a:solidFill>
                <a:schemeClr val="bg1"/>
              </a:solidFill>
            </a:endParaRPr>
          </a:p>
        </p:txBody>
      </p:sp>
      <p:sp>
        <p:nvSpPr>
          <p:cNvPr id="3" name="Content Placeholder 2"/>
          <p:cNvSpPr>
            <a:spLocks noGrp="1"/>
          </p:cNvSpPr>
          <p:nvPr>
            <p:ph idx="1"/>
          </p:nvPr>
        </p:nvSpPr>
        <p:spPr>
          <a:xfrm>
            <a:off x="457200" y="1600200"/>
            <a:ext cx="8363272" cy="4525963"/>
          </a:xfrm>
        </p:spPr>
        <p:txBody>
          <a:bodyPr>
            <a:noAutofit/>
          </a:bodyPr>
          <a:lstStyle/>
          <a:p>
            <a:r>
              <a:rPr lang="en-GB" sz="3400" dirty="0" smtClean="0"/>
              <a:t>Integrating transcription in text work from Y7</a:t>
            </a:r>
          </a:p>
          <a:p>
            <a:r>
              <a:rPr lang="en-GB" sz="3400" dirty="0" smtClean="0"/>
              <a:t>Translation from and into the target language</a:t>
            </a:r>
          </a:p>
          <a:p>
            <a:r>
              <a:rPr lang="en-GB" sz="3400" dirty="0" smtClean="0"/>
              <a:t>Accelerating progress </a:t>
            </a:r>
            <a:r>
              <a:rPr lang="en-GB" sz="3400" dirty="0"/>
              <a:t>(which we will need to do to meet the requirements of the new </a:t>
            </a:r>
            <a:r>
              <a:rPr lang="en-GB" sz="3400" dirty="0" smtClean="0"/>
              <a:t>GCSE)</a:t>
            </a:r>
          </a:p>
          <a:p>
            <a:r>
              <a:rPr lang="en-GB" sz="3400" dirty="0" smtClean="0"/>
              <a:t>Using literary </a:t>
            </a:r>
            <a:r>
              <a:rPr lang="en-GB" sz="3400" dirty="0"/>
              <a:t>and other text types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8424" y="1772816"/>
            <a:ext cx="504056" cy="504056"/>
          </a:xfrm>
          <a:prstGeom prst="rect">
            <a:avLst/>
          </a:prstGeom>
        </p:spPr>
      </p:pic>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8424" y="2838227"/>
            <a:ext cx="504056" cy="504056"/>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8424" y="4568660"/>
            <a:ext cx="504056" cy="504056"/>
          </a:xfrm>
          <a:prstGeom prst="rect">
            <a:avLst/>
          </a:prstGeom>
        </p:spPr>
      </p:pic>
    </p:spTree>
    <p:extLst>
      <p:ext uri="{BB962C8B-B14F-4D97-AF65-F5344CB8AC3E}">
        <p14:creationId xmlns:p14="http://schemas.microsoft.com/office/powerpoint/2010/main" val="38575333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4664"/>
            <a:ext cx="9041395" cy="2808312"/>
          </a:xfrm>
          <a:prstGeom prst="rect">
            <a:avLst/>
          </a:prstGeom>
        </p:spPr>
      </p:pic>
      <p:pic>
        <p:nvPicPr>
          <p:cNvPr id="4" name="Picture 3"/>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536" y="4221088"/>
            <a:ext cx="2880320" cy="2160240"/>
          </a:xfrm>
          <a:prstGeom prst="rect">
            <a:avLst/>
          </a:prstGeom>
        </p:spPr>
      </p:pic>
      <p:sp>
        <p:nvSpPr>
          <p:cNvPr id="2" name="Rectangle 1"/>
          <p:cNvSpPr/>
          <p:nvPr/>
        </p:nvSpPr>
        <p:spPr>
          <a:xfrm>
            <a:off x="3851920" y="3573016"/>
            <a:ext cx="5004048" cy="2585323"/>
          </a:xfrm>
          <a:prstGeom prst="rect">
            <a:avLst/>
          </a:prstGeom>
        </p:spPr>
        <p:txBody>
          <a:bodyPr wrap="square">
            <a:spAutoFit/>
          </a:bodyPr>
          <a:lstStyle/>
          <a:p>
            <a:r>
              <a:rPr lang="es-ES" b="1" i="1" dirty="0"/>
              <a:t>Mafalda</a:t>
            </a:r>
            <a:r>
              <a:rPr lang="es-ES" dirty="0"/>
              <a:t> es </a:t>
            </a:r>
            <a:r>
              <a:rPr lang="es-ES" b="1" dirty="0" smtClean="0"/>
              <a:t>una tira </a:t>
            </a:r>
            <a:r>
              <a:rPr lang="es-ES" dirty="0" smtClean="0"/>
              <a:t>argentina, diseñada por el gráfico Quino de 1964 a 1973.  Mafalda es una chica preocupada </a:t>
            </a:r>
            <a:r>
              <a:rPr lang="es-ES" dirty="0"/>
              <a:t>por la humanidad y la paz mundial, y se rebela contra el mundo legado por sus mayores.</a:t>
            </a:r>
          </a:p>
          <a:p>
            <a:r>
              <a:rPr lang="es-ES" i="1" dirty="0"/>
              <a:t>Mafalda</a:t>
            </a:r>
            <a:r>
              <a:rPr lang="es-ES" dirty="0"/>
              <a:t> es muy popular en Latinoamérica en general, así como en algunos países europeos: España, Italia, Grecia y Francia. Ha sido traducida a más de treinta </a:t>
            </a:r>
            <a:r>
              <a:rPr lang="es-ES" dirty="0" smtClean="0"/>
              <a:t>idiomas.</a:t>
            </a:r>
            <a:r>
              <a:rPr lang="es-ES" baseline="30000" dirty="0"/>
              <a:t> </a:t>
            </a:r>
            <a:r>
              <a:rPr lang="es-ES" dirty="0" smtClean="0"/>
              <a:t> </a:t>
            </a:r>
            <a:endParaRPr lang="es-ES" dirty="0"/>
          </a:p>
        </p:txBody>
      </p:sp>
    </p:spTree>
    <p:extLst>
      <p:ext uri="{BB962C8B-B14F-4D97-AF65-F5344CB8AC3E}">
        <p14:creationId xmlns:p14="http://schemas.microsoft.com/office/powerpoint/2010/main" val="28682441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7808" y="2348880"/>
            <a:ext cx="4442113" cy="3970318"/>
          </a:xfrm>
          <a:prstGeom prst="rect">
            <a:avLst/>
          </a:prstGeom>
        </p:spPr>
        <p:txBody>
          <a:bodyPr wrap="square">
            <a:spAutoFit/>
          </a:bodyPr>
          <a:lstStyle/>
          <a:p>
            <a:r>
              <a:rPr lang="es-ES" sz="2800" dirty="0"/>
              <a:t>Vine por tus ojos… -dijo- por tu mirada, por tu sonrisa. Te </a:t>
            </a:r>
            <a:r>
              <a:rPr lang="es-ES" sz="2800" dirty="0" smtClean="0"/>
              <a:t>vi </a:t>
            </a:r>
            <a:r>
              <a:rPr lang="es-ES" sz="2800" dirty="0"/>
              <a:t>una vez en esta </a:t>
            </a:r>
            <a:r>
              <a:rPr lang="es-ES" sz="2800" dirty="0" smtClean="0"/>
              <a:t>fotografía </a:t>
            </a:r>
            <a:r>
              <a:rPr lang="es-ES" sz="2800" dirty="0"/>
              <a:t>antigua, y con eso, tuve para enamorarme. He viajado 80 años en el pasado para conocerte, para tenerte y para cambiar tu trágico destino…</a:t>
            </a:r>
            <a:endParaRPr lang="fr-FR" sz="2800" dirty="0"/>
          </a:p>
        </p:txBody>
      </p:sp>
      <p:sp>
        <p:nvSpPr>
          <p:cNvPr id="4" name="TextBox 3"/>
          <p:cNvSpPr txBox="1"/>
          <p:nvPr/>
        </p:nvSpPr>
        <p:spPr>
          <a:xfrm>
            <a:off x="323528" y="1270501"/>
            <a:ext cx="8238648" cy="769441"/>
          </a:xfrm>
          <a:prstGeom prst="rect">
            <a:avLst/>
          </a:prstGeom>
          <a:noFill/>
        </p:spPr>
        <p:txBody>
          <a:bodyPr wrap="square" rtlCol="0">
            <a:spAutoFit/>
          </a:bodyPr>
          <a:lstStyle/>
          <a:p>
            <a:r>
              <a:rPr lang="en-GB" sz="4400" b="1" dirty="0" err="1" smtClean="0"/>
              <a:t>Cuentos</a:t>
            </a:r>
            <a:r>
              <a:rPr lang="en-GB" sz="4400" b="1" dirty="0" smtClean="0"/>
              <a:t> de 50 </a:t>
            </a:r>
            <a:r>
              <a:rPr lang="en-GB" sz="4400" b="1" dirty="0" err="1" smtClean="0"/>
              <a:t>palabras</a:t>
            </a:r>
            <a:endParaRPr lang="fr-FR" sz="4400" b="1" dirty="0"/>
          </a:p>
        </p:txBody>
      </p:sp>
      <p:pic>
        <p:nvPicPr>
          <p:cNvPr id="5" name="Picture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69160" y="1844824"/>
            <a:ext cx="4274840" cy="4274840"/>
          </a:xfrm>
          <a:prstGeom prst="rect">
            <a:avLst/>
          </a:prstGeom>
        </p:spPr>
      </p:pic>
    </p:spTree>
    <p:extLst>
      <p:ext uri="{BB962C8B-B14F-4D97-AF65-F5344CB8AC3E}">
        <p14:creationId xmlns:p14="http://schemas.microsoft.com/office/powerpoint/2010/main" val="18762560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3314" y="404664"/>
            <a:ext cx="8568952" cy="954107"/>
          </a:xfrm>
          <a:prstGeom prst="rect">
            <a:avLst/>
          </a:prstGeom>
          <a:noFill/>
        </p:spPr>
        <p:txBody>
          <a:bodyPr wrap="square" rtlCol="0">
            <a:spAutoFit/>
          </a:bodyPr>
          <a:lstStyle/>
          <a:p>
            <a:r>
              <a:rPr lang="en-GB" sz="2800" b="1" dirty="0" smtClean="0"/>
              <a:t>Con </a:t>
            </a:r>
            <a:r>
              <a:rPr lang="en-GB" sz="2800" b="1" dirty="0" err="1" smtClean="0"/>
              <a:t>una</a:t>
            </a:r>
            <a:r>
              <a:rPr lang="en-GB" sz="2800" b="1" dirty="0" smtClean="0"/>
              <a:t> </a:t>
            </a:r>
            <a:r>
              <a:rPr lang="en-GB" sz="2800" b="1" dirty="0" err="1" smtClean="0"/>
              <a:t>máquina</a:t>
            </a:r>
            <a:r>
              <a:rPr lang="en-GB" sz="2800" b="1" dirty="0" smtClean="0"/>
              <a:t> del </a:t>
            </a:r>
            <a:r>
              <a:rPr lang="en-GB" sz="2800" b="1" dirty="0" err="1" smtClean="0"/>
              <a:t>tiempo</a:t>
            </a:r>
            <a:r>
              <a:rPr lang="en-GB" sz="2800" b="1" dirty="0" smtClean="0"/>
              <a:t>, </a:t>
            </a:r>
            <a:r>
              <a:rPr lang="en-GB" sz="2800" b="1" dirty="0" smtClean="0">
                <a:latin typeface="Calibri"/>
              </a:rPr>
              <a:t>¿</a:t>
            </a:r>
            <a:r>
              <a:rPr lang="en-GB" sz="2800" b="1" dirty="0" err="1" smtClean="0"/>
              <a:t>adónde</a:t>
            </a:r>
            <a:r>
              <a:rPr lang="en-GB" sz="2800" b="1" dirty="0" smtClean="0"/>
              <a:t> </a:t>
            </a:r>
            <a:r>
              <a:rPr lang="en-GB" sz="2800" b="1" dirty="0" err="1" smtClean="0"/>
              <a:t>viajarías</a:t>
            </a:r>
            <a:r>
              <a:rPr lang="en-GB" sz="2800" b="1" dirty="0" smtClean="0"/>
              <a:t>?, ¿con </a:t>
            </a:r>
            <a:r>
              <a:rPr lang="en-GB" sz="2800" b="1" dirty="0" err="1" smtClean="0"/>
              <a:t>quién</a:t>
            </a:r>
            <a:r>
              <a:rPr lang="en-GB" sz="2800" b="1" dirty="0" smtClean="0"/>
              <a:t> </a:t>
            </a:r>
            <a:r>
              <a:rPr lang="en-GB" sz="2800" b="1" dirty="0" err="1" smtClean="0"/>
              <a:t>te</a:t>
            </a:r>
            <a:r>
              <a:rPr lang="en-GB" sz="2800" b="1" dirty="0" smtClean="0"/>
              <a:t> </a:t>
            </a:r>
            <a:r>
              <a:rPr lang="en-GB" sz="2800" b="1" dirty="0" err="1" smtClean="0"/>
              <a:t>encontrarías</a:t>
            </a:r>
            <a:r>
              <a:rPr lang="en-GB" sz="2800" b="1" dirty="0" smtClean="0"/>
              <a:t>?, ¿</a:t>
            </a:r>
            <a:r>
              <a:rPr lang="en-GB" sz="2800" b="1" dirty="0" err="1" smtClean="0"/>
              <a:t>qué</a:t>
            </a:r>
            <a:r>
              <a:rPr lang="en-GB" sz="2800" b="1" dirty="0" smtClean="0"/>
              <a:t> </a:t>
            </a:r>
            <a:r>
              <a:rPr lang="en-GB" sz="2800" b="1" dirty="0" err="1" smtClean="0"/>
              <a:t>harías</a:t>
            </a:r>
            <a:r>
              <a:rPr lang="en-GB" sz="2800" b="1" dirty="0" smtClean="0"/>
              <a:t>?</a:t>
            </a:r>
            <a:endParaRPr lang="fr-FR" sz="2800"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1772816"/>
            <a:ext cx="2685852" cy="383693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3888" y="1785036"/>
            <a:ext cx="5078338" cy="3385559"/>
          </a:xfrm>
          <a:prstGeom prst="rect">
            <a:avLst/>
          </a:prstGeom>
        </p:spPr>
      </p:pic>
    </p:spTree>
    <p:extLst>
      <p:ext uri="{BB962C8B-B14F-4D97-AF65-F5344CB8AC3E}">
        <p14:creationId xmlns:p14="http://schemas.microsoft.com/office/powerpoint/2010/main" val="18837524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884" y="332656"/>
            <a:ext cx="8498587" cy="6191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99179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ampamentos_de_Sahara_Agu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31573" y="548680"/>
            <a:ext cx="7656851" cy="5742638"/>
          </a:xfrm>
          <a:prstGeom prst="rect">
            <a:avLst/>
          </a:prstGeom>
        </p:spPr>
      </p:pic>
    </p:spTree>
    <p:extLst>
      <p:ext uri="{BB962C8B-B14F-4D97-AF65-F5344CB8AC3E}">
        <p14:creationId xmlns:p14="http://schemas.microsoft.com/office/powerpoint/2010/main" val="5978434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9525" r="29525"/>
          <a:stretch/>
        </p:blipFill>
        <p:spPr>
          <a:xfrm>
            <a:off x="107504" y="517748"/>
            <a:ext cx="4373469" cy="6007596"/>
          </a:xfrm>
          <a:prstGeom prst="rect">
            <a:avLst/>
          </a:prstGeom>
        </p:spPr>
      </p:pic>
      <p:pic>
        <p:nvPicPr>
          <p:cNvPr id="3" name="Picture 2"/>
          <p:cNvPicPr>
            <a:picLocks noChangeAspect="1"/>
          </p:cNvPicPr>
          <p:nvPr/>
        </p:nvPicPr>
        <p:blipFill rotWithShape="1">
          <a:blip r:embed="rId3"/>
          <a:srcRect l="29919" r="29131"/>
          <a:stretch/>
        </p:blipFill>
        <p:spPr>
          <a:xfrm>
            <a:off x="4552981" y="352202"/>
            <a:ext cx="4507975" cy="6192360"/>
          </a:xfrm>
          <a:prstGeom prst="rect">
            <a:avLst/>
          </a:prstGeom>
        </p:spPr>
      </p:pic>
    </p:spTree>
    <p:extLst>
      <p:ext uri="{BB962C8B-B14F-4D97-AF65-F5344CB8AC3E}">
        <p14:creationId xmlns:p14="http://schemas.microsoft.com/office/powerpoint/2010/main" val="285001521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73253229"/>
              </p:ext>
            </p:extLst>
          </p:nvPr>
        </p:nvGraphicFramePr>
        <p:xfrm>
          <a:off x="467544" y="722313"/>
          <a:ext cx="8319268" cy="5764184"/>
        </p:xfrm>
        <a:graphic>
          <a:graphicData uri="http://schemas.openxmlformats.org/drawingml/2006/table">
            <a:tbl>
              <a:tblPr/>
              <a:tblGrid>
                <a:gridCol w="7577576"/>
                <a:gridCol w="741692"/>
              </a:tblGrid>
              <a:tr h="61765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Calibri" pitchFamily="34" charset="0"/>
                        </a:rPr>
                        <a:t>1.  Las personas </a:t>
                      </a:r>
                      <a:r>
                        <a:rPr kumimoji="0" lang="en-GB" sz="2400" b="0" i="0" u="none" strike="noStrike" cap="none" normalizeH="0" baseline="0" dirty="0" err="1" smtClean="0">
                          <a:ln>
                            <a:noFill/>
                          </a:ln>
                          <a:solidFill>
                            <a:schemeClr val="tx1"/>
                          </a:solidFill>
                          <a:effectLst/>
                          <a:latin typeface="Calibri" pitchFamily="34" charset="0"/>
                        </a:rPr>
                        <a:t>suelen</a:t>
                      </a:r>
                      <a:r>
                        <a:rPr kumimoji="0" lang="en-GB" sz="2400" b="0" i="0" u="none" strike="noStrike" cap="none" normalizeH="0" baseline="0" dirty="0" smtClean="0">
                          <a:ln>
                            <a:noFill/>
                          </a:ln>
                          <a:solidFill>
                            <a:schemeClr val="tx1"/>
                          </a:solidFill>
                          <a:effectLst/>
                          <a:latin typeface="Calibri" pitchFamily="34" charset="0"/>
                        </a:rPr>
                        <a:t> </a:t>
                      </a:r>
                      <a:r>
                        <a:rPr kumimoji="0" lang="en-GB" sz="2400" b="0" i="0" u="none" strike="noStrike" cap="none" normalizeH="0" baseline="0" dirty="0" err="1" smtClean="0">
                          <a:ln>
                            <a:noFill/>
                          </a:ln>
                          <a:solidFill>
                            <a:schemeClr val="tx1"/>
                          </a:solidFill>
                          <a:effectLst/>
                          <a:latin typeface="Calibri" pitchFamily="34" charset="0"/>
                        </a:rPr>
                        <a:t>vivir</a:t>
                      </a:r>
                      <a:r>
                        <a:rPr kumimoji="0" lang="en-GB" sz="2400" b="0" i="0" u="none" strike="noStrike" cap="none" normalizeH="0" baseline="0" dirty="0" smtClean="0">
                          <a:ln>
                            <a:noFill/>
                          </a:ln>
                          <a:solidFill>
                            <a:schemeClr val="tx1"/>
                          </a:solidFill>
                          <a:effectLst/>
                          <a:latin typeface="Calibri" pitchFamily="34" charset="0"/>
                        </a:rPr>
                        <a:t> en </a:t>
                      </a:r>
                      <a:r>
                        <a:rPr kumimoji="0" lang="en-GB" sz="2400" b="0" i="0" u="none" strike="noStrike" cap="none" normalizeH="0" baseline="0" dirty="0" err="1" smtClean="0">
                          <a:ln>
                            <a:noFill/>
                          </a:ln>
                          <a:solidFill>
                            <a:schemeClr val="tx1"/>
                          </a:solidFill>
                          <a:effectLst/>
                          <a:latin typeface="Calibri" pitchFamily="34" charset="0"/>
                        </a:rPr>
                        <a:t>tiendas</a:t>
                      </a:r>
                      <a:r>
                        <a:rPr kumimoji="0" lang="en-GB" sz="2400" b="0" i="0" u="none" strike="noStrike" cap="none" normalizeH="0" baseline="0" dirty="0" smtClean="0">
                          <a:ln>
                            <a:noFill/>
                          </a:ln>
                          <a:solidFill>
                            <a:schemeClr val="tx1"/>
                          </a:solidFill>
                          <a:effectLst/>
                          <a:latin typeface="Calibri" pitchFamily="34" charset="0"/>
                        </a:rPr>
                        <a:t> </a:t>
                      </a:r>
                      <a:r>
                        <a:rPr kumimoji="0" lang="en-GB" sz="2400" b="0" i="0" u="none" strike="noStrike" cap="none" normalizeH="0" baseline="0" dirty="0" err="1" smtClean="0">
                          <a:ln>
                            <a:noFill/>
                          </a:ln>
                          <a:solidFill>
                            <a:schemeClr val="tx1"/>
                          </a:solidFill>
                          <a:effectLst/>
                          <a:latin typeface="Calibri" pitchFamily="34" charset="0"/>
                        </a:rPr>
                        <a:t>durante</a:t>
                      </a:r>
                      <a:r>
                        <a:rPr kumimoji="0" lang="en-GB" sz="2400" b="0" i="0" u="none" strike="noStrike" cap="none" normalizeH="0" baseline="0" dirty="0" smtClean="0">
                          <a:ln>
                            <a:noFill/>
                          </a:ln>
                          <a:solidFill>
                            <a:schemeClr val="tx1"/>
                          </a:solidFill>
                          <a:effectLst/>
                          <a:latin typeface="Calibri" pitchFamily="34" charset="0"/>
                        </a:rPr>
                        <a:t> el </a:t>
                      </a:r>
                      <a:r>
                        <a:rPr kumimoji="0" lang="en-GB" sz="2400" b="0" i="0" u="none" strike="noStrike" cap="none" normalizeH="0" baseline="0" dirty="0" err="1" smtClean="0">
                          <a:ln>
                            <a:noFill/>
                          </a:ln>
                          <a:solidFill>
                            <a:schemeClr val="tx1"/>
                          </a:solidFill>
                          <a:effectLst/>
                          <a:latin typeface="Calibri" pitchFamily="34" charset="0"/>
                        </a:rPr>
                        <a:t>invierno</a:t>
                      </a:r>
                      <a:r>
                        <a:rPr kumimoji="0" lang="en-GB" sz="2400" b="0" i="0" u="none" strike="noStrike" cap="none" normalizeH="0" baseline="0" dirty="0" smtClean="0">
                          <a:ln>
                            <a:noFill/>
                          </a:ln>
                          <a:solidFill>
                            <a:schemeClr val="tx1"/>
                          </a:solidFill>
                          <a:effectLst/>
                          <a:latin typeface="Calibri" pitchFamily="34" charset="0"/>
                        </a:rPr>
                        <a:t>.</a:t>
                      </a:r>
                      <a:endParaRPr kumimoji="0" lang="en-US" sz="2400" b="0" i="0" u="none" strike="noStrike" cap="none" normalizeH="0" baseline="0" dirty="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765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smtClean="0">
                          <a:ln>
                            <a:noFill/>
                          </a:ln>
                          <a:solidFill>
                            <a:schemeClr val="tx1"/>
                          </a:solidFill>
                          <a:effectLst/>
                          <a:latin typeface="Calibri" pitchFamily="34" charset="0"/>
                        </a:rPr>
                        <a:t>2.  La gente puede bañarse todos los días.</a:t>
                      </a:r>
                      <a:endParaRPr kumimoji="0" lang="en-US" sz="24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765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smtClean="0">
                          <a:ln>
                            <a:noFill/>
                          </a:ln>
                          <a:solidFill>
                            <a:schemeClr val="tx1"/>
                          </a:solidFill>
                          <a:effectLst/>
                          <a:latin typeface="Calibri" pitchFamily="34" charset="0"/>
                        </a:rPr>
                        <a:t>3.  El agua es esencial para la vida.</a:t>
                      </a:r>
                      <a:endParaRPr kumimoji="0" lang="en-US" sz="24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765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Calibri" pitchFamily="34" charset="0"/>
                        </a:rPr>
                        <a:t>4.  Los </a:t>
                      </a:r>
                      <a:r>
                        <a:rPr kumimoji="0" lang="en-GB" sz="2400" b="0" i="0" u="none" strike="noStrike" cap="none" normalizeH="0" baseline="0" dirty="0" err="1" smtClean="0">
                          <a:ln>
                            <a:noFill/>
                          </a:ln>
                          <a:solidFill>
                            <a:schemeClr val="tx1"/>
                          </a:solidFill>
                          <a:effectLst/>
                          <a:latin typeface="Calibri" pitchFamily="34" charset="0"/>
                        </a:rPr>
                        <a:t>servicios</a:t>
                      </a:r>
                      <a:r>
                        <a:rPr kumimoji="0" lang="en-GB" sz="2400" b="0" i="0" u="none" strike="noStrike" cap="none" normalizeH="0" baseline="0" dirty="0" smtClean="0">
                          <a:ln>
                            <a:noFill/>
                          </a:ln>
                          <a:solidFill>
                            <a:schemeClr val="tx1"/>
                          </a:solidFill>
                          <a:effectLst/>
                          <a:latin typeface="Calibri" pitchFamily="34" charset="0"/>
                        </a:rPr>
                        <a:t> </a:t>
                      </a:r>
                      <a:r>
                        <a:rPr kumimoji="0" lang="en-GB" sz="2400" b="0" i="0" u="none" strike="noStrike" cap="none" normalizeH="0" baseline="0" dirty="0" err="1" smtClean="0">
                          <a:ln>
                            <a:noFill/>
                          </a:ln>
                          <a:solidFill>
                            <a:schemeClr val="tx1"/>
                          </a:solidFill>
                          <a:effectLst/>
                          <a:latin typeface="Calibri" pitchFamily="34" charset="0"/>
                        </a:rPr>
                        <a:t>están</a:t>
                      </a:r>
                      <a:r>
                        <a:rPr kumimoji="0" lang="en-GB" sz="2400" b="0" i="0" u="none" strike="noStrike" cap="none" normalizeH="0" baseline="0" dirty="0" smtClean="0">
                          <a:ln>
                            <a:noFill/>
                          </a:ln>
                          <a:solidFill>
                            <a:schemeClr val="tx1"/>
                          </a:solidFill>
                          <a:effectLst/>
                          <a:latin typeface="Calibri" pitchFamily="34" charset="0"/>
                        </a:rPr>
                        <a:t> </a:t>
                      </a:r>
                      <a:r>
                        <a:rPr kumimoji="0" lang="en-GB" sz="2400" b="0" i="0" u="none" strike="noStrike" cap="none" normalizeH="0" baseline="0" dirty="0" err="1" smtClean="0">
                          <a:ln>
                            <a:noFill/>
                          </a:ln>
                          <a:solidFill>
                            <a:schemeClr val="tx1"/>
                          </a:solidFill>
                          <a:effectLst/>
                          <a:latin typeface="Calibri" pitchFamily="34" charset="0"/>
                        </a:rPr>
                        <a:t>aparte</a:t>
                      </a:r>
                      <a:r>
                        <a:rPr kumimoji="0" lang="en-GB" sz="2400" b="0" i="0" u="none" strike="noStrike" cap="none" normalizeH="0" baseline="0" dirty="0" smtClean="0">
                          <a:ln>
                            <a:noFill/>
                          </a:ln>
                          <a:solidFill>
                            <a:schemeClr val="tx1"/>
                          </a:solidFill>
                          <a:effectLst/>
                          <a:latin typeface="Calibri" pitchFamily="34" charset="0"/>
                        </a:rPr>
                        <a:t> en </a:t>
                      </a:r>
                      <a:r>
                        <a:rPr kumimoji="0" lang="en-GB" sz="2400" b="0" i="0" u="none" strike="noStrike" cap="none" normalizeH="0" baseline="0" dirty="0" err="1" smtClean="0">
                          <a:ln>
                            <a:noFill/>
                          </a:ln>
                          <a:solidFill>
                            <a:schemeClr val="tx1"/>
                          </a:solidFill>
                          <a:effectLst/>
                          <a:latin typeface="Calibri" pitchFamily="34" charset="0"/>
                        </a:rPr>
                        <a:t>otro</a:t>
                      </a:r>
                      <a:r>
                        <a:rPr kumimoji="0" lang="en-GB" sz="2400" b="0" i="0" u="none" strike="noStrike" cap="none" normalizeH="0" baseline="0" dirty="0" smtClean="0">
                          <a:ln>
                            <a:noFill/>
                          </a:ln>
                          <a:solidFill>
                            <a:schemeClr val="tx1"/>
                          </a:solidFill>
                          <a:effectLst/>
                          <a:latin typeface="Calibri" pitchFamily="34" charset="0"/>
                        </a:rPr>
                        <a:t> </a:t>
                      </a:r>
                      <a:r>
                        <a:rPr kumimoji="0" lang="en-GB" sz="2400" b="0" i="0" u="none" strike="noStrike" cap="none" normalizeH="0" baseline="0" dirty="0" err="1" smtClean="0">
                          <a:ln>
                            <a:noFill/>
                          </a:ln>
                          <a:solidFill>
                            <a:schemeClr val="tx1"/>
                          </a:solidFill>
                          <a:effectLst/>
                          <a:latin typeface="Calibri" pitchFamily="34" charset="0"/>
                        </a:rPr>
                        <a:t>edificio</a:t>
                      </a:r>
                      <a:r>
                        <a:rPr kumimoji="0" lang="en-GB" sz="2400" b="0" i="0" u="none" strike="noStrike" cap="none" normalizeH="0" baseline="0" dirty="0" smtClean="0">
                          <a:ln>
                            <a:noFill/>
                          </a:ln>
                          <a:solidFill>
                            <a:schemeClr val="tx1"/>
                          </a:solidFill>
                          <a:effectLst/>
                          <a:latin typeface="Calibri" pitchFamily="34" charset="0"/>
                        </a:rPr>
                        <a:t>.</a:t>
                      </a:r>
                      <a:endParaRPr kumimoji="0" lang="en-US" sz="2400" b="0" i="0" u="none" strike="noStrike" cap="none" normalizeH="0" baseline="0" dirty="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765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smtClean="0">
                          <a:ln>
                            <a:noFill/>
                          </a:ln>
                          <a:solidFill>
                            <a:schemeClr val="tx1"/>
                          </a:solidFill>
                          <a:effectLst/>
                          <a:latin typeface="Calibri" pitchFamily="34" charset="0"/>
                        </a:rPr>
                        <a:t>5.  La gente usa agua para beber, lavarse y lavar la ropa.</a:t>
                      </a:r>
                      <a:endParaRPr kumimoji="0" lang="en-US" sz="24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765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smtClean="0">
                          <a:ln>
                            <a:noFill/>
                          </a:ln>
                          <a:solidFill>
                            <a:schemeClr val="tx1"/>
                          </a:solidFill>
                          <a:effectLst/>
                          <a:latin typeface="Calibri" pitchFamily="34" charset="0"/>
                        </a:rPr>
                        <a:t>6.  La gente tiene que conservar agua.</a:t>
                      </a:r>
                      <a:endParaRPr kumimoji="0" lang="en-US" sz="24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765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smtClean="0">
                          <a:ln>
                            <a:noFill/>
                          </a:ln>
                          <a:solidFill>
                            <a:schemeClr val="tx1"/>
                          </a:solidFill>
                          <a:effectLst/>
                          <a:latin typeface="Calibri" pitchFamily="34" charset="0"/>
                        </a:rPr>
                        <a:t>7.  Los niños tienen que recoger el agua de un punto central.</a:t>
                      </a:r>
                      <a:endParaRPr kumimoji="0" lang="en-US" sz="24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765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smtClean="0">
                          <a:ln>
                            <a:noFill/>
                          </a:ln>
                          <a:solidFill>
                            <a:schemeClr val="tx1"/>
                          </a:solidFill>
                          <a:effectLst/>
                          <a:latin typeface="Calibri" pitchFamily="34" charset="0"/>
                        </a:rPr>
                        <a:t>8.  En el verano la gente suele vivir en casas.</a:t>
                      </a:r>
                      <a:endParaRPr kumimoji="0" lang="en-US" sz="24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765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Calibri" pitchFamily="34" charset="0"/>
                        </a:rPr>
                        <a:t>9.  Las personas </a:t>
                      </a:r>
                      <a:r>
                        <a:rPr kumimoji="0" lang="en-GB" sz="2400" b="0" i="0" u="none" strike="noStrike" cap="none" normalizeH="0" baseline="0" dirty="0" err="1" smtClean="0">
                          <a:ln>
                            <a:noFill/>
                          </a:ln>
                          <a:solidFill>
                            <a:schemeClr val="tx1"/>
                          </a:solidFill>
                          <a:effectLst/>
                          <a:latin typeface="Calibri" pitchFamily="34" charset="0"/>
                        </a:rPr>
                        <a:t>suelen</a:t>
                      </a:r>
                      <a:r>
                        <a:rPr kumimoji="0" lang="en-GB" sz="2400" b="0" i="0" u="none" strike="noStrike" cap="none" normalizeH="0" baseline="0" dirty="0" smtClean="0">
                          <a:ln>
                            <a:noFill/>
                          </a:ln>
                          <a:solidFill>
                            <a:schemeClr val="tx1"/>
                          </a:solidFill>
                          <a:effectLst/>
                          <a:latin typeface="Calibri" pitchFamily="34" charset="0"/>
                        </a:rPr>
                        <a:t> </a:t>
                      </a:r>
                      <a:r>
                        <a:rPr kumimoji="0" lang="en-GB" sz="2400" b="0" i="0" u="none" strike="noStrike" cap="none" normalizeH="0" baseline="0" dirty="0" err="1" smtClean="0">
                          <a:ln>
                            <a:noFill/>
                          </a:ln>
                          <a:solidFill>
                            <a:schemeClr val="tx1"/>
                          </a:solidFill>
                          <a:effectLst/>
                          <a:latin typeface="Calibri" pitchFamily="34" charset="0"/>
                        </a:rPr>
                        <a:t>ofrecer</a:t>
                      </a:r>
                      <a:r>
                        <a:rPr kumimoji="0" lang="en-GB" sz="2400" b="0" i="0" u="none" strike="noStrike" cap="none" normalizeH="0" baseline="0" dirty="0" smtClean="0">
                          <a:ln>
                            <a:noFill/>
                          </a:ln>
                          <a:solidFill>
                            <a:schemeClr val="tx1"/>
                          </a:solidFill>
                          <a:effectLst/>
                          <a:latin typeface="Calibri" pitchFamily="34" charset="0"/>
                        </a:rPr>
                        <a:t> </a:t>
                      </a:r>
                      <a:r>
                        <a:rPr kumimoji="0" lang="en-GB" sz="2400" b="0" i="0" u="none" strike="noStrike" cap="none" normalizeH="0" baseline="0" dirty="0" err="1" smtClean="0">
                          <a:ln>
                            <a:noFill/>
                          </a:ln>
                          <a:solidFill>
                            <a:schemeClr val="tx1"/>
                          </a:solidFill>
                          <a:effectLst/>
                          <a:latin typeface="Calibri" pitchFamily="34" charset="0"/>
                        </a:rPr>
                        <a:t>té</a:t>
                      </a:r>
                      <a:r>
                        <a:rPr kumimoji="0" lang="en-GB" sz="2400" b="0" i="0" u="none" strike="noStrike" cap="none" normalizeH="0" baseline="0" dirty="0" smtClean="0">
                          <a:ln>
                            <a:noFill/>
                          </a:ln>
                          <a:solidFill>
                            <a:schemeClr val="tx1"/>
                          </a:solidFill>
                          <a:effectLst/>
                          <a:latin typeface="Calibri" pitchFamily="34" charset="0"/>
                        </a:rPr>
                        <a:t> a sus </a:t>
                      </a:r>
                      <a:r>
                        <a:rPr kumimoji="0" lang="en-GB" sz="2400" b="0" i="0" u="none" strike="noStrike" cap="none" normalizeH="0" baseline="0" dirty="0" err="1" smtClean="0">
                          <a:ln>
                            <a:noFill/>
                          </a:ln>
                          <a:solidFill>
                            <a:schemeClr val="tx1"/>
                          </a:solidFill>
                          <a:effectLst/>
                          <a:latin typeface="Calibri" pitchFamily="34" charset="0"/>
                        </a:rPr>
                        <a:t>visitantes</a:t>
                      </a:r>
                      <a:r>
                        <a:rPr kumimoji="0" lang="en-GB" sz="2400" b="0" i="0" u="none" strike="noStrike" cap="none" normalizeH="0" baseline="0" dirty="0" smtClean="0">
                          <a:ln>
                            <a:noFill/>
                          </a:ln>
                          <a:solidFill>
                            <a:schemeClr val="tx1"/>
                          </a:solidFill>
                          <a:effectLst/>
                          <a:latin typeface="Calibri" pitchFamily="34" charset="0"/>
                        </a:rPr>
                        <a:t> en casa.</a:t>
                      </a:r>
                      <a:endParaRPr kumimoji="0" lang="en-US" sz="2400" b="0" i="0" u="none" strike="noStrike" cap="none" normalizeH="0" baseline="0" dirty="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Calibri"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 name="TextBox 6"/>
          <p:cNvSpPr txBox="1">
            <a:spLocks noChangeArrowheads="1"/>
          </p:cNvSpPr>
          <p:nvPr/>
        </p:nvSpPr>
        <p:spPr bwMode="auto">
          <a:xfrm>
            <a:off x="179512" y="260648"/>
            <a:ext cx="84183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GB" sz="2400" b="1" dirty="0">
                <a:latin typeface="Calibri" pitchFamily="34" charset="0"/>
              </a:rPr>
              <a:t>¿</a:t>
            </a:r>
            <a:r>
              <a:rPr lang="en-GB" sz="2400" b="1" dirty="0" err="1">
                <a:latin typeface="Calibri" pitchFamily="34" charset="0"/>
              </a:rPr>
              <a:t>Inglaterra</a:t>
            </a:r>
            <a:r>
              <a:rPr lang="en-GB" sz="2400" b="1" dirty="0">
                <a:latin typeface="Calibri" pitchFamily="34" charset="0"/>
              </a:rPr>
              <a:t>, la RASD o los dos?</a:t>
            </a:r>
            <a:endParaRPr lang="en-US" sz="2400" b="1" dirty="0">
              <a:latin typeface="Calibri" pitchFamily="34" charset="0"/>
            </a:endParaRPr>
          </a:p>
        </p:txBody>
      </p:sp>
    </p:spTree>
    <p:extLst>
      <p:ext uri="{BB962C8B-B14F-4D97-AF65-F5344CB8AC3E}">
        <p14:creationId xmlns:p14="http://schemas.microsoft.com/office/powerpoint/2010/main" val="336675164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942" y="188640"/>
            <a:ext cx="6318448" cy="6740307"/>
          </a:xfrm>
          <a:prstGeom prst="rect">
            <a:avLst/>
          </a:prstGeom>
        </p:spPr>
        <p:txBody>
          <a:bodyPr wrap="square">
            <a:spAutoFit/>
          </a:bodyPr>
          <a:lstStyle/>
          <a:p>
            <a:pPr defTabSz="914400"/>
            <a:r>
              <a:rPr lang="es-ES" b="1" dirty="0">
                <a:solidFill>
                  <a:prstClr val="black"/>
                </a:solidFill>
              </a:rPr>
              <a:t>El Viernes Te Olvido Yo </a:t>
            </a:r>
            <a:r>
              <a:rPr lang="es-ES" dirty="0">
                <a:solidFill>
                  <a:prstClr val="black"/>
                </a:solidFill>
              </a:rPr>
              <a:t>– Allison </a:t>
            </a:r>
            <a:r>
              <a:rPr lang="es-ES" dirty="0" err="1">
                <a:solidFill>
                  <a:prstClr val="black"/>
                </a:solidFill>
              </a:rPr>
              <a:t>Iraheta</a:t>
            </a:r>
            <a:endParaRPr lang="es-ES" dirty="0">
              <a:solidFill>
                <a:prstClr val="black"/>
              </a:solidFill>
            </a:endParaRPr>
          </a:p>
          <a:p>
            <a:pPr defTabSz="914400"/>
            <a:r>
              <a:rPr lang="es-ES" dirty="0">
                <a:solidFill>
                  <a:prstClr val="black"/>
                </a:solidFill>
              </a:rPr>
              <a:t>Lunes, martes puro amor</a:t>
            </a:r>
          </a:p>
          <a:p>
            <a:pPr defTabSz="914400"/>
            <a:r>
              <a:rPr lang="es-ES" dirty="0">
                <a:solidFill>
                  <a:prstClr val="black"/>
                </a:solidFill>
              </a:rPr>
              <a:t>Para miércoles dolor</a:t>
            </a:r>
          </a:p>
          <a:p>
            <a:pPr defTabSz="914400"/>
            <a:r>
              <a:rPr lang="es-ES" dirty="0">
                <a:solidFill>
                  <a:prstClr val="black"/>
                </a:solidFill>
              </a:rPr>
              <a:t>Me mentías sin piedad</a:t>
            </a:r>
          </a:p>
          <a:p>
            <a:pPr defTabSz="914400"/>
            <a:r>
              <a:rPr lang="es-ES" dirty="0">
                <a:solidFill>
                  <a:prstClr val="black"/>
                </a:solidFill>
              </a:rPr>
              <a:t>Me escondías la verdad</a:t>
            </a:r>
          </a:p>
          <a:p>
            <a:pPr defTabSz="914400"/>
            <a:endParaRPr lang="es-ES" dirty="0">
              <a:solidFill>
                <a:prstClr val="black"/>
              </a:solidFill>
            </a:endParaRPr>
          </a:p>
          <a:p>
            <a:pPr defTabSz="914400"/>
            <a:r>
              <a:rPr lang="es-ES" dirty="0">
                <a:solidFill>
                  <a:prstClr val="black"/>
                </a:solidFill>
              </a:rPr>
              <a:t>Que tonta fui, te creí</a:t>
            </a:r>
          </a:p>
          <a:p>
            <a:pPr defTabSz="914400"/>
            <a:r>
              <a:rPr lang="es-ES" dirty="0">
                <a:solidFill>
                  <a:prstClr val="black"/>
                </a:solidFill>
              </a:rPr>
              <a:t>Oh-oh-oh, perdida en ti</a:t>
            </a:r>
          </a:p>
          <a:p>
            <a:pPr defTabSz="914400"/>
            <a:r>
              <a:rPr lang="es-ES" dirty="0">
                <a:solidFill>
                  <a:prstClr val="black"/>
                </a:solidFill>
              </a:rPr>
              <a:t>Tarde es para tu perdón</a:t>
            </a:r>
          </a:p>
          <a:p>
            <a:pPr defTabSz="914400"/>
            <a:r>
              <a:rPr lang="es-ES" dirty="0">
                <a:solidFill>
                  <a:prstClr val="black"/>
                </a:solidFill>
              </a:rPr>
              <a:t>Oh-oh-oh, adiós me voy</a:t>
            </a:r>
          </a:p>
          <a:p>
            <a:pPr defTabSz="914400"/>
            <a:endParaRPr lang="es-ES" dirty="0">
              <a:solidFill>
                <a:prstClr val="black"/>
              </a:solidFill>
            </a:endParaRPr>
          </a:p>
          <a:p>
            <a:pPr defTabSz="914400"/>
            <a:r>
              <a:rPr lang="es-ES" dirty="0">
                <a:solidFill>
                  <a:prstClr val="black"/>
                </a:solidFill>
              </a:rPr>
              <a:t>¿Qué escondes? ¿Qué sientes?</a:t>
            </a:r>
          </a:p>
          <a:p>
            <a:pPr defTabSz="914400"/>
            <a:r>
              <a:rPr lang="es-ES" dirty="0">
                <a:solidFill>
                  <a:prstClr val="black"/>
                </a:solidFill>
              </a:rPr>
              <a:t>¿Quién eres si no estoy?</a:t>
            </a:r>
          </a:p>
          <a:p>
            <a:pPr defTabSz="914400"/>
            <a:r>
              <a:rPr lang="es-ES" dirty="0">
                <a:solidFill>
                  <a:prstClr val="black"/>
                </a:solidFill>
              </a:rPr>
              <a:t>No quiero sufrirte</a:t>
            </a:r>
          </a:p>
          <a:p>
            <a:pPr defTabSz="914400"/>
            <a:r>
              <a:rPr lang="es-ES" dirty="0">
                <a:solidFill>
                  <a:prstClr val="black"/>
                </a:solidFill>
              </a:rPr>
              <a:t>No aguanto tu traición</a:t>
            </a:r>
          </a:p>
          <a:p>
            <a:pPr defTabSz="914400"/>
            <a:r>
              <a:rPr lang="es-ES" dirty="0">
                <a:solidFill>
                  <a:prstClr val="black"/>
                </a:solidFill>
              </a:rPr>
              <a:t>Me tuviste, me olvidaste</a:t>
            </a:r>
          </a:p>
          <a:p>
            <a:pPr defTabSz="914400"/>
            <a:r>
              <a:rPr lang="es-ES" dirty="0">
                <a:solidFill>
                  <a:prstClr val="black"/>
                </a:solidFill>
              </a:rPr>
              <a:t>Oh-oh-oh, se terminó</a:t>
            </a:r>
          </a:p>
          <a:p>
            <a:pPr defTabSz="914400"/>
            <a:r>
              <a:rPr lang="es-ES" dirty="0">
                <a:solidFill>
                  <a:prstClr val="black"/>
                </a:solidFill>
              </a:rPr>
              <a:t>Me tuviste, me olvidaste</a:t>
            </a:r>
          </a:p>
          <a:p>
            <a:pPr defTabSz="914400"/>
            <a:r>
              <a:rPr lang="es-ES" dirty="0">
                <a:solidFill>
                  <a:prstClr val="black"/>
                </a:solidFill>
              </a:rPr>
              <a:t>Y el viernes te olvido yo</a:t>
            </a:r>
          </a:p>
          <a:p>
            <a:pPr defTabSz="914400"/>
            <a:endParaRPr lang="es-ES" dirty="0">
              <a:solidFill>
                <a:prstClr val="black"/>
              </a:solidFill>
            </a:endParaRPr>
          </a:p>
          <a:p>
            <a:pPr defTabSz="914400"/>
            <a:r>
              <a:rPr lang="es-ES" dirty="0">
                <a:solidFill>
                  <a:prstClr val="black"/>
                </a:solidFill>
              </a:rPr>
              <a:t>No </a:t>
            </a:r>
            <a:r>
              <a:rPr lang="es-ES" dirty="0" err="1">
                <a:solidFill>
                  <a:prstClr val="black"/>
                </a:solidFill>
              </a:rPr>
              <a:t>no</a:t>
            </a:r>
            <a:r>
              <a:rPr lang="es-ES" dirty="0">
                <a:solidFill>
                  <a:prstClr val="black"/>
                </a:solidFill>
              </a:rPr>
              <a:t> ya no lloraré</a:t>
            </a:r>
          </a:p>
          <a:p>
            <a:pPr defTabSz="914400"/>
            <a:r>
              <a:rPr lang="es-ES" dirty="0">
                <a:solidFill>
                  <a:prstClr val="black"/>
                </a:solidFill>
              </a:rPr>
              <a:t>Ve con ella lárgate</a:t>
            </a:r>
          </a:p>
          <a:p>
            <a:pPr defTabSz="914400"/>
            <a:r>
              <a:rPr lang="es-ES" dirty="0">
                <a:solidFill>
                  <a:prstClr val="black"/>
                </a:solidFill>
              </a:rPr>
              <a:t>La noche de ayer, se acabó</a:t>
            </a:r>
          </a:p>
          <a:p>
            <a:pPr defTabSz="914400"/>
            <a:r>
              <a:rPr lang="es-ES" dirty="0">
                <a:solidFill>
                  <a:prstClr val="black"/>
                </a:solidFill>
              </a:rPr>
              <a:t>Y el viernes te olvido yo</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2" y="404664"/>
            <a:ext cx="3476070" cy="4392488"/>
          </a:xfrm>
          <a:prstGeom prst="rect">
            <a:avLst/>
          </a:prstGeom>
        </p:spPr>
      </p:pic>
      <p:sp>
        <p:nvSpPr>
          <p:cNvPr id="3" name="TextBox 2"/>
          <p:cNvSpPr txBox="1"/>
          <p:nvPr/>
        </p:nvSpPr>
        <p:spPr>
          <a:xfrm>
            <a:off x="3563888" y="5085184"/>
            <a:ext cx="5184576" cy="1200329"/>
          </a:xfrm>
          <a:prstGeom prst="rect">
            <a:avLst/>
          </a:prstGeom>
          <a:noFill/>
        </p:spPr>
        <p:txBody>
          <a:bodyPr wrap="square" rtlCol="0">
            <a:spAutoFit/>
          </a:bodyPr>
          <a:lstStyle/>
          <a:p>
            <a:r>
              <a:rPr lang="en-GB" sz="3600" b="1" dirty="0" smtClean="0"/>
              <a:t>What could you do with this text?</a:t>
            </a:r>
            <a:endParaRPr lang="en-GB" sz="3600" b="1" dirty="0"/>
          </a:p>
        </p:txBody>
      </p:sp>
    </p:spTree>
    <p:extLst>
      <p:ext uri="{BB962C8B-B14F-4D97-AF65-F5344CB8AC3E}">
        <p14:creationId xmlns:p14="http://schemas.microsoft.com/office/powerpoint/2010/main" val="30393309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Document 2"/>
          <p:cNvSpPr/>
          <p:nvPr/>
        </p:nvSpPr>
        <p:spPr>
          <a:xfrm>
            <a:off x="539552" y="1364202"/>
            <a:ext cx="7488832" cy="3528392"/>
          </a:xfrm>
          <a:prstGeom prst="flowChartDocument">
            <a:avLst/>
          </a:prstGeom>
          <a:solidFill>
            <a:schemeClr val="accent6">
              <a:lumMod val="20000"/>
              <a:lumOff val="80000"/>
            </a:schemeClr>
          </a:solidFill>
          <a:ln w="57150">
            <a:solidFill>
              <a:srgbClr val="C0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683568" y="1508218"/>
            <a:ext cx="5904656" cy="3046988"/>
          </a:xfrm>
          <a:prstGeom prst="rect">
            <a:avLst/>
          </a:prstGeom>
        </p:spPr>
        <p:txBody>
          <a:bodyPr wrap="square">
            <a:spAutoFit/>
          </a:bodyPr>
          <a:lstStyle/>
          <a:p>
            <a:pPr fontAlgn="base">
              <a:spcBef>
                <a:spcPct val="50000"/>
              </a:spcBef>
              <a:spcAft>
                <a:spcPct val="0"/>
              </a:spcAft>
            </a:pPr>
            <a:r>
              <a:rPr lang="en-US" altLang="en-US" sz="2400" dirty="0" smtClean="0">
                <a:solidFill>
                  <a:srgbClr val="000000"/>
                </a:solidFill>
                <a:latin typeface="Arial" charset="0"/>
                <a:cs typeface="Arial" charset="0"/>
              </a:rPr>
              <a:t>Me </a:t>
            </a:r>
            <a:r>
              <a:rPr lang="en-US" altLang="en-US" sz="2400" dirty="0" err="1" smtClean="0">
                <a:solidFill>
                  <a:srgbClr val="000000"/>
                </a:solidFill>
                <a:latin typeface="Arial" charset="0"/>
                <a:cs typeface="Arial" charset="0"/>
              </a:rPr>
              <a:t>llamo</a:t>
            </a:r>
            <a:r>
              <a:rPr lang="en-US" altLang="en-US" sz="2400" dirty="0" smtClean="0">
                <a:solidFill>
                  <a:srgbClr val="000000"/>
                </a:solidFill>
                <a:latin typeface="Arial" charset="0"/>
                <a:cs typeface="Arial" charset="0"/>
              </a:rPr>
              <a:t> Carlos Vicente.  Soy de </a:t>
            </a:r>
            <a:r>
              <a:rPr lang="en-US" altLang="en-US" sz="2400" dirty="0" err="1" smtClean="0">
                <a:solidFill>
                  <a:srgbClr val="000000"/>
                </a:solidFill>
                <a:latin typeface="Arial" charset="0"/>
                <a:cs typeface="Arial" charset="0"/>
              </a:rPr>
              <a:t>España</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pero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mis</a:t>
            </a:r>
            <a:r>
              <a:rPr lang="en-US" altLang="en-US" sz="2400" dirty="0" smtClean="0">
                <a:solidFill>
                  <a:srgbClr val="000000"/>
                </a:solidFill>
                <a:latin typeface="Arial" charset="0"/>
                <a:cs typeface="Arial" charset="0"/>
              </a:rPr>
              <a:t> padres son de Argentina </a:t>
            </a:r>
            <a:r>
              <a:rPr lang="en-US" altLang="en-US" sz="2400" dirty="0" err="1" smtClean="0">
                <a:solidFill>
                  <a:srgbClr val="000000"/>
                </a:solidFill>
                <a:latin typeface="Arial" charset="0"/>
                <a:cs typeface="Arial" charset="0"/>
              </a:rPr>
              <a:t>así</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que</a:t>
            </a:r>
            <a:r>
              <a:rPr lang="en-US" altLang="en-US" sz="2400" dirty="0" smtClean="0">
                <a:solidFill>
                  <a:srgbClr val="000000"/>
                </a:solidFill>
                <a:latin typeface="Arial" charset="0"/>
                <a:cs typeface="Arial" charset="0"/>
              </a:rPr>
              <a:t> soy </a:t>
            </a:r>
            <a:r>
              <a:rPr lang="en-US" altLang="en-US" sz="2400" dirty="0" err="1" smtClean="0">
                <a:solidFill>
                  <a:srgbClr val="000000"/>
                </a:solidFill>
                <a:latin typeface="Arial" charset="0"/>
                <a:cs typeface="Arial" charset="0"/>
              </a:rPr>
              <a:t>medio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argentino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medio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español</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Hablo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español</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por</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supuesto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inglés</a:t>
            </a:r>
            <a:r>
              <a:rPr lang="en-US" altLang="en-US" sz="2400" dirty="0" smtClean="0">
                <a:solidFill>
                  <a:srgbClr val="000000"/>
                </a:solidFill>
                <a:latin typeface="Arial" charset="0"/>
                <a:cs typeface="Arial" charset="0"/>
              </a:rPr>
              <a:t> y un </a:t>
            </a:r>
            <a:r>
              <a:rPr lang="en-US" altLang="en-US" sz="2400" dirty="0" err="1" smtClean="0">
                <a:solidFill>
                  <a:srgbClr val="000000"/>
                </a:solidFill>
                <a:latin typeface="Arial" charset="0"/>
                <a:cs typeface="Arial" charset="0"/>
              </a:rPr>
              <a:t>poco</a:t>
            </a:r>
            <a:r>
              <a:rPr lang="en-US" altLang="en-US" sz="2400" dirty="0" smtClean="0">
                <a:solidFill>
                  <a:srgbClr val="000000"/>
                </a:solidFill>
                <a:latin typeface="Arial" charset="0"/>
                <a:cs typeface="Arial" charset="0"/>
              </a:rPr>
              <a:t> de </a:t>
            </a:r>
            <a:r>
              <a:rPr lang="en-US" altLang="en-US" sz="2400" dirty="0" err="1" smtClean="0">
                <a:solidFill>
                  <a:srgbClr val="000000"/>
                </a:solidFill>
                <a:latin typeface="Arial" charset="0"/>
                <a:cs typeface="Arial" charset="0"/>
              </a:rPr>
              <a:t>francés</a:t>
            </a:r>
            <a:r>
              <a:rPr lang="en-US" altLang="en-US" sz="2400" dirty="0" smtClean="0">
                <a:solidFill>
                  <a:srgbClr val="000000"/>
                </a:solidFill>
                <a:latin typeface="Arial" charset="0"/>
                <a:cs typeface="Arial" charset="0"/>
              </a:rPr>
              <a:t>.  Vivo </a:t>
            </a:r>
            <a:r>
              <a:rPr lang="en-US" altLang="en-US" sz="2400" dirty="0" err="1" smtClean="0">
                <a:solidFill>
                  <a:srgbClr val="000000"/>
                </a:solidFill>
                <a:latin typeface="Arial" charset="0"/>
                <a:cs typeface="Arial" charset="0"/>
              </a:rPr>
              <a:t>ahora</a:t>
            </a:r>
            <a:r>
              <a:rPr lang="en-US" altLang="en-US" sz="2400" dirty="0" smtClean="0">
                <a:solidFill>
                  <a:srgbClr val="000000"/>
                </a:solidFill>
                <a:latin typeface="Arial" charset="0"/>
                <a:cs typeface="Arial" charset="0"/>
              </a:rPr>
              <a:t> con </a:t>
            </a:r>
            <a:r>
              <a:rPr lang="en-US" altLang="en-US" sz="2400" dirty="0" err="1" smtClean="0">
                <a:solidFill>
                  <a:srgbClr val="000000"/>
                </a:solidFill>
                <a:latin typeface="Arial" charset="0"/>
                <a:cs typeface="Arial" charset="0"/>
              </a:rPr>
              <a:t>mis</a:t>
            </a:r>
            <a:r>
              <a:rPr lang="en-US" altLang="en-US" sz="2400" dirty="0" smtClean="0">
                <a:solidFill>
                  <a:srgbClr val="000000"/>
                </a:solidFill>
                <a:latin typeface="Arial" charset="0"/>
                <a:cs typeface="Arial" charset="0"/>
              </a:rPr>
              <a:t> padres; </a:t>
            </a:r>
            <a:r>
              <a:rPr lang="en-US" altLang="en-US" sz="2400" dirty="0" err="1" smtClean="0">
                <a:solidFill>
                  <a:srgbClr val="000000"/>
                </a:solidFill>
                <a:latin typeface="Arial" charset="0"/>
                <a:cs typeface="Arial" charset="0"/>
              </a:rPr>
              <a:t>vivimos</a:t>
            </a:r>
            <a:r>
              <a:rPr lang="en-US" altLang="en-US" sz="2400" dirty="0" smtClean="0">
                <a:solidFill>
                  <a:srgbClr val="000000"/>
                </a:solidFill>
                <a:latin typeface="Arial" charset="0"/>
                <a:cs typeface="Arial" charset="0"/>
              </a:rPr>
              <a:t> en Valencia, en el </a:t>
            </a:r>
            <a:r>
              <a:rPr lang="en-US" altLang="en-US" sz="2400" dirty="0" err="1" smtClean="0">
                <a:solidFill>
                  <a:srgbClr val="000000"/>
                </a:solidFill>
                <a:latin typeface="Arial" charset="0"/>
                <a:cs typeface="Arial" charset="0"/>
              </a:rPr>
              <a:t>este</a:t>
            </a:r>
            <a:r>
              <a:rPr lang="en-US" altLang="en-US" sz="2400" dirty="0" smtClean="0">
                <a:solidFill>
                  <a:srgbClr val="000000"/>
                </a:solidFill>
                <a:latin typeface="Arial" charset="0"/>
                <a:cs typeface="Arial" charset="0"/>
              </a:rPr>
              <a:t> del </a:t>
            </a:r>
            <a:r>
              <a:rPr lang="en-US" altLang="en-US" sz="2400" dirty="0" err="1" smtClean="0">
                <a:solidFill>
                  <a:srgbClr val="000000"/>
                </a:solidFill>
                <a:latin typeface="Arial" charset="0"/>
                <a:cs typeface="Arial" charset="0"/>
              </a:rPr>
              <a:t>país</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Mi</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hermana</a:t>
            </a:r>
            <a:r>
              <a:rPr lang="en-US" altLang="en-US" sz="2400" dirty="0" smtClean="0">
                <a:solidFill>
                  <a:srgbClr val="000000"/>
                </a:solidFill>
                <a:latin typeface="Arial" charset="0"/>
                <a:cs typeface="Arial" charset="0"/>
              </a:rPr>
              <a:t> no vive </a:t>
            </a:r>
            <a:r>
              <a:rPr lang="en-US" altLang="en-US" sz="2400" dirty="0" err="1" smtClean="0">
                <a:solidFill>
                  <a:srgbClr val="000000"/>
                </a:solidFill>
                <a:latin typeface="Arial" charset="0"/>
                <a:cs typeface="Arial" charset="0"/>
              </a:rPr>
              <a:t>allí</a:t>
            </a:r>
            <a:r>
              <a:rPr lang="en-US" altLang="en-US" sz="2400" dirty="0" smtClean="0">
                <a:solidFill>
                  <a:srgbClr val="000000"/>
                </a:solidFill>
                <a:latin typeface="Arial" charset="0"/>
                <a:cs typeface="Arial" charset="0"/>
              </a:rPr>
              <a:t>.  Ella y </a:t>
            </a:r>
            <a:r>
              <a:rPr lang="en-US" altLang="en-US" sz="2400" dirty="0" err="1" smtClean="0">
                <a:solidFill>
                  <a:srgbClr val="000000"/>
                </a:solidFill>
                <a:latin typeface="Arial" charset="0"/>
                <a:cs typeface="Arial" charset="0"/>
              </a:rPr>
              <a:t>su</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amiga</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viven</a:t>
            </a:r>
            <a:r>
              <a:rPr lang="en-US" altLang="en-US" sz="2400" dirty="0" smtClean="0">
                <a:solidFill>
                  <a:srgbClr val="000000"/>
                </a:solidFill>
                <a:latin typeface="Arial" charset="0"/>
                <a:cs typeface="Arial" charset="0"/>
              </a:rPr>
              <a:t> en Barcelona.</a:t>
            </a:r>
            <a:endParaRPr lang="en-US" altLang="en-US" sz="2400" dirty="0">
              <a:solidFill>
                <a:srgbClr val="000000"/>
              </a:solidFill>
              <a:latin typeface="Arial" charset="0"/>
              <a:cs typeface="Arial"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4612" y="1004162"/>
            <a:ext cx="1347788" cy="2019301"/>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p:cNvGrpSpPr/>
          <p:nvPr/>
        </p:nvGrpSpPr>
        <p:grpSpPr>
          <a:xfrm>
            <a:off x="4355976" y="4395784"/>
            <a:ext cx="3888432" cy="1841528"/>
            <a:chOff x="4716016" y="3796286"/>
            <a:chExt cx="3888432" cy="1841528"/>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4229699"/>
              <a:ext cx="1566462" cy="114351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6251" y="4318889"/>
              <a:ext cx="1391861" cy="955744"/>
            </a:xfrm>
            <a:prstGeom prst="rect">
              <a:avLst/>
            </a:prstGeom>
          </p:spPr>
        </p:pic>
        <p:sp>
          <p:nvSpPr>
            <p:cNvPr id="7" name="Oval Callout 6"/>
            <p:cNvSpPr/>
            <p:nvPr/>
          </p:nvSpPr>
          <p:spPr>
            <a:xfrm>
              <a:off x="7172236" y="3796286"/>
              <a:ext cx="1051752" cy="698011"/>
            </a:xfrm>
            <a:prstGeom prst="wedgeEllipseCallout">
              <a:avLst>
                <a:gd name="adj1" fmla="val -66647"/>
                <a:gd name="adj2" fmla="val 2278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smtClean="0">
                <a:solidFill>
                  <a:schemeClr val="bg1"/>
                </a:solidFill>
                <a:latin typeface="Arial Rounded MT Bold" pitchFamily="34" charset="0"/>
              </a:endParaRPr>
            </a:p>
          </p:txBody>
        </p:sp>
        <p:sp>
          <p:nvSpPr>
            <p:cNvPr id="8" name="Oval Callout 7"/>
            <p:cNvSpPr/>
            <p:nvPr/>
          </p:nvSpPr>
          <p:spPr>
            <a:xfrm>
              <a:off x="5796136" y="3933056"/>
              <a:ext cx="792088" cy="601921"/>
            </a:xfrm>
            <a:prstGeom prst="wedgeEllipseCallout">
              <a:avLst>
                <a:gd name="adj1" fmla="val 41862"/>
                <a:gd name="adj2" fmla="val 47355"/>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smtClean="0">
                <a:solidFill>
                  <a:schemeClr val="bg1"/>
                </a:solidFill>
                <a:latin typeface="Arial Rounded MT Bold" pitchFamily="34" charset="0"/>
              </a:endParaRPr>
            </a:p>
          </p:txBody>
        </p:sp>
        <p:sp>
          <p:nvSpPr>
            <p:cNvPr id="9" name="Oval Callout 8"/>
            <p:cNvSpPr/>
            <p:nvPr/>
          </p:nvSpPr>
          <p:spPr>
            <a:xfrm>
              <a:off x="6671545" y="5278780"/>
              <a:ext cx="661271" cy="359034"/>
            </a:xfrm>
            <a:prstGeom prst="wedgeEllipseCallout">
              <a:avLst>
                <a:gd name="adj1" fmla="val 4470"/>
                <a:gd name="adj2" fmla="val -88073"/>
              </a:avLst>
            </a:prstGeom>
            <a:solidFill>
              <a:srgbClr val="F6980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smtClean="0">
                <a:solidFill>
                  <a:schemeClr val="tx1"/>
                </a:solidFill>
                <a:latin typeface="Arial Rounded MT Bold" pitchFamily="34" charset="0"/>
              </a:endParaRPr>
            </a:p>
          </p:txBody>
        </p:sp>
        <p:sp>
          <p:nvSpPr>
            <p:cNvPr id="10" name="Oval Callout 9"/>
            <p:cNvSpPr/>
            <p:nvPr/>
          </p:nvSpPr>
          <p:spPr>
            <a:xfrm>
              <a:off x="7698112" y="4494297"/>
              <a:ext cx="906336" cy="659994"/>
            </a:xfrm>
            <a:prstGeom prst="wedgeEllipseCallout">
              <a:avLst>
                <a:gd name="adj1" fmla="val -51806"/>
                <a:gd name="adj2" fmla="val -40251"/>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smtClean="0">
                <a:solidFill>
                  <a:schemeClr val="bg1"/>
                </a:solidFill>
                <a:latin typeface="Arial Rounded MT Bold" pitchFamily="34" charset="0"/>
              </a:endParaRPr>
            </a:p>
          </p:txBody>
        </p:sp>
      </p:gr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8021" y="44624"/>
            <a:ext cx="868475" cy="1224137"/>
          </a:xfrm>
          <a:prstGeom prst="rect">
            <a:avLst/>
          </a:prstGeom>
        </p:spPr>
      </p:pic>
      <p:sp>
        <p:nvSpPr>
          <p:cNvPr id="14" name="TextBox 13"/>
          <p:cNvSpPr txBox="1"/>
          <p:nvPr/>
        </p:nvSpPr>
        <p:spPr>
          <a:xfrm>
            <a:off x="8385995" y="364595"/>
            <a:ext cx="360040" cy="400110"/>
          </a:xfrm>
          <a:prstGeom prst="rect">
            <a:avLst/>
          </a:prstGeom>
          <a:solidFill>
            <a:srgbClr val="FFFF00"/>
          </a:solidFill>
        </p:spPr>
        <p:txBody>
          <a:bodyPr wrap="square" rtlCol="0">
            <a:spAutoFit/>
          </a:bodyPr>
          <a:lstStyle/>
          <a:p>
            <a:pPr algn="ctr"/>
            <a:r>
              <a:rPr lang="en-GB" sz="2000" dirty="0">
                <a:latin typeface="AR DARLING" panose="02000000000000000000" pitchFamily="2" charset="0"/>
              </a:rPr>
              <a:t>2</a:t>
            </a:r>
          </a:p>
        </p:txBody>
      </p:sp>
    </p:spTree>
    <p:extLst>
      <p:ext uri="{BB962C8B-B14F-4D97-AF65-F5344CB8AC3E}">
        <p14:creationId xmlns:p14="http://schemas.microsoft.com/office/powerpoint/2010/main" val="2404730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446059"/>
            <a:ext cx="4305300" cy="6096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651722" y="446059"/>
            <a:ext cx="3229811" cy="584775"/>
          </a:xfrm>
          <a:prstGeom prst="rect">
            <a:avLst/>
          </a:prstGeom>
          <a:noFill/>
        </p:spPr>
        <p:txBody>
          <a:bodyPr wrap="square" rtlCol="0">
            <a:spAutoFit/>
          </a:bodyPr>
          <a:lstStyle/>
          <a:p>
            <a:endParaRPr lang="en-GB" sz="1600" b="1" dirty="0" smtClean="0"/>
          </a:p>
          <a:p>
            <a:endParaRPr lang="en-GB" sz="1600" b="1" dirty="0"/>
          </a:p>
        </p:txBody>
      </p:sp>
      <p:sp>
        <p:nvSpPr>
          <p:cNvPr id="3" name="Rectangle 2"/>
          <p:cNvSpPr/>
          <p:nvPr/>
        </p:nvSpPr>
        <p:spPr>
          <a:xfrm>
            <a:off x="4732695" y="3718679"/>
            <a:ext cx="4165517" cy="3139321"/>
          </a:xfrm>
          <a:prstGeom prst="rect">
            <a:avLst/>
          </a:prstGeom>
        </p:spPr>
        <p:txBody>
          <a:bodyPr wrap="square">
            <a:spAutoFit/>
          </a:bodyPr>
          <a:lstStyle/>
          <a:p>
            <a:r>
              <a:rPr lang="es-ES_tradnl" b="1" dirty="0">
                <a:ea typeface="Times New Roman" panose="02020603050405020304" pitchFamily="18" charset="0"/>
              </a:rPr>
              <a:t>Madre: </a:t>
            </a:r>
            <a:r>
              <a:rPr lang="es-ES_tradnl" dirty="0">
                <a:ea typeface="Times New Roman" panose="02020603050405020304" pitchFamily="18" charset="0"/>
              </a:rPr>
              <a:t>No... Si hablo, es porque... ¿Cómo no voy a hablar viéndote salir por esa puerta? Es que no me gusta que lleves navaja. Es que.... que no quisiera que salieras al campo.</a:t>
            </a:r>
            <a:br>
              <a:rPr lang="es-ES_tradnl" dirty="0">
                <a:ea typeface="Times New Roman" panose="02020603050405020304" pitchFamily="18" charset="0"/>
              </a:rPr>
            </a:br>
            <a:r>
              <a:rPr lang="es-ES_tradnl" b="1" dirty="0">
                <a:ea typeface="Times New Roman" panose="02020603050405020304" pitchFamily="18" charset="0"/>
              </a:rPr>
              <a:t>Novio:</a:t>
            </a:r>
            <a:r>
              <a:rPr lang="es-ES_tradnl" i="1" dirty="0">
                <a:ea typeface="Times New Roman" panose="02020603050405020304" pitchFamily="18" charset="0"/>
              </a:rPr>
              <a:t>(Riendo)</a:t>
            </a:r>
            <a:r>
              <a:rPr lang="es-ES_tradnl" dirty="0">
                <a:ea typeface="Times New Roman" panose="02020603050405020304" pitchFamily="18" charset="0"/>
              </a:rPr>
              <a:t>¡Vamos!</a:t>
            </a:r>
            <a:br>
              <a:rPr lang="es-ES_tradnl" dirty="0">
                <a:ea typeface="Times New Roman" panose="02020603050405020304" pitchFamily="18" charset="0"/>
              </a:rPr>
            </a:br>
            <a:r>
              <a:rPr lang="es-ES_tradnl" b="1" dirty="0">
                <a:ea typeface="Times New Roman" panose="02020603050405020304" pitchFamily="18" charset="0"/>
              </a:rPr>
              <a:t>Madre: </a:t>
            </a:r>
            <a:r>
              <a:rPr lang="es-ES_tradnl" dirty="0">
                <a:ea typeface="Times New Roman" panose="02020603050405020304" pitchFamily="18" charset="0"/>
              </a:rPr>
              <a:t>Que me gustaría que fueras una mujer. No te irías al arroyo ahora y bordaríamos las dos cenefas y perritos de lana.</a:t>
            </a:r>
            <a:br>
              <a:rPr lang="es-ES_tradnl" dirty="0">
                <a:ea typeface="Times New Roman" panose="02020603050405020304" pitchFamily="18" charset="0"/>
              </a:rPr>
            </a:br>
            <a:endParaRPr lang="en-GB" dirty="0"/>
          </a:p>
        </p:txBody>
      </p:sp>
      <p:sp>
        <p:nvSpPr>
          <p:cNvPr id="4" name="Rectangle 3"/>
          <p:cNvSpPr/>
          <p:nvPr/>
        </p:nvSpPr>
        <p:spPr>
          <a:xfrm>
            <a:off x="4716016" y="292170"/>
            <a:ext cx="4572000" cy="2862322"/>
          </a:xfrm>
          <a:prstGeom prst="rect">
            <a:avLst/>
          </a:prstGeom>
        </p:spPr>
        <p:txBody>
          <a:bodyPr>
            <a:spAutoFit/>
          </a:bodyPr>
          <a:lstStyle/>
          <a:p>
            <a:r>
              <a:rPr lang="es-ES_tradnl" b="1" dirty="0" smtClean="0">
                <a:ea typeface="Times New Roman" panose="02020603050405020304" pitchFamily="18" charset="0"/>
              </a:rPr>
              <a:t>La Luna:</a:t>
            </a:r>
            <a:r>
              <a:rPr lang="es-ES_tradnl" dirty="0" smtClean="0">
                <a:ea typeface="Times New Roman" panose="02020603050405020304" pitchFamily="18" charset="0"/>
              </a:rPr>
              <a:t/>
            </a:r>
            <a:br>
              <a:rPr lang="es-ES_tradnl" dirty="0" smtClean="0">
                <a:ea typeface="Times New Roman" panose="02020603050405020304" pitchFamily="18" charset="0"/>
              </a:rPr>
            </a:br>
            <a:r>
              <a:rPr lang="es-ES_tradnl" dirty="0" smtClean="0">
                <a:ea typeface="Times New Roman" panose="02020603050405020304" pitchFamily="18" charset="0"/>
              </a:rPr>
              <a:t>¡</a:t>
            </a:r>
            <a:r>
              <a:rPr lang="es-ES_tradnl" dirty="0">
                <a:ea typeface="Times New Roman" panose="02020603050405020304" pitchFamily="18" charset="0"/>
              </a:rPr>
              <a:t>Tengo frío! Mis cenizas </a:t>
            </a:r>
            <a:br>
              <a:rPr lang="es-ES_tradnl" dirty="0">
                <a:ea typeface="Times New Roman" panose="02020603050405020304" pitchFamily="18" charset="0"/>
              </a:rPr>
            </a:br>
            <a:r>
              <a:rPr lang="es-ES_tradnl" dirty="0">
                <a:ea typeface="Times New Roman" panose="02020603050405020304" pitchFamily="18" charset="0"/>
              </a:rPr>
              <a:t>de soñolientos metales </a:t>
            </a:r>
            <a:br>
              <a:rPr lang="es-ES_tradnl" dirty="0">
                <a:ea typeface="Times New Roman" panose="02020603050405020304" pitchFamily="18" charset="0"/>
              </a:rPr>
            </a:br>
            <a:r>
              <a:rPr lang="es-ES_tradnl" dirty="0">
                <a:ea typeface="Times New Roman" panose="02020603050405020304" pitchFamily="18" charset="0"/>
              </a:rPr>
              <a:t>buscan la cresta del fuego </a:t>
            </a:r>
            <a:br>
              <a:rPr lang="es-ES_tradnl" dirty="0">
                <a:ea typeface="Times New Roman" panose="02020603050405020304" pitchFamily="18" charset="0"/>
              </a:rPr>
            </a:br>
            <a:r>
              <a:rPr lang="es-ES_tradnl" dirty="0">
                <a:ea typeface="Times New Roman" panose="02020603050405020304" pitchFamily="18" charset="0"/>
              </a:rPr>
              <a:t>por los montes y las </a:t>
            </a:r>
            <a:r>
              <a:rPr lang="es-ES_tradnl" dirty="0" smtClean="0">
                <a:ea typeface="Times New Roman" panose="02020603050405020304" pitchFamily="18" charset="0"/>
              </a:rPr>
              <a:t>calles...</a:t>
            </a:r>
          </a:p>
          <a:p>
            <a:r>
              <a:rPr lang="es-ES_tradnl" dirty="0" smtClean="0"/>
              <a:t/>
            </a:r>
            <a:br>
              <a:rPr lang="es-ES_tradnl" dirty="0" smtClean="0"/>
            </a:br>
            <a:r>
              <a:rPr lang="es-ES_tradnl" dirty="0" smtClean="0"/>
              <a:t>Pero </a:t>
            </a:r>
            <a:r>
              <a:rPr lang="es-ES_tradnl" dirty="0"/>
              <a:t>me lleva la nieve </a:t>
            </a:r>
            <a:br>
              <a:rPr lang="es-ES_tradnl" dirty="0"/>
            </a:br>
            <a:r>
              <a:rPr lang="es-ES_tradnl" dirty="0"/>
              <a:t>sobre su espalda de jaspe,</a:t>
            </a:r>
            <a:br>
              <a:rPr lang="es-ES_tradnl" dirty="0"/>
            </a:br>
            <a:r>
              <a:rPr lang="es-ES_tradnl" dirty="0"/>
              <a:t>y me anega, dura y fría, </a:t>
            </a:r>
            <a:br>
              <a:rPr lang="es-ES_tradnl" dirty="0"/>
            </a:br>
            <a:r>
              <a:rPr lang="es-ES_tradnl" dirty="0"/>
              <a:t>el agua de los estanques.</a:t>
            </a:r>
            <a:endParaRPr lang="en-GB" dirty="0"/>
          </a:p>
        </p:txBody>
      </p:sp>
    </p:spTree>
    <p:extLst>
      <p:ext uri="{BB962C8B-B14F-4D97-AF65-F5344CB8AC3E}">
        <p14:creationId xmlns:p14="http://schemas.microsoft.com/office/powerpoint/2010/main" val="232510227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539552" y="620688"/>
            <a:ext cx="7391832" cy="6463308"/>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Arial" panose="020B0604020202020204" pitchFamily="34" charset="0"/>
              </a:rPr>
              <a:t>Buscando</a:t>
            </a:r>
            <a:r>
              <a:rPr kumimoji="0" lang="en-US" sz="1800" b="0" i="0" u="none" strike="noStrike" cap="none" normalizeH="0" baseline="0" dirty="0" smtClean="0">
                <a:ln>
                  <a:noFill/>
                </a:ln>
                <a:solidFill>
                  <a:schemeClr val="tx1"/>
                </a:solidFill>
                <a:effectLst/>
                <a:latin typeface="Arial" panose="020B0604020202020204" pitchFamily="34" charset="0"/>
              </a:rPr>
              <a:t> el </a:t>
            </a:r>
            <a:r>
              <a:rPr kumimoji="0" lang="en-US" sz="1800" b="0" i="0" u="none" strike="noStrike" cap="none" normalizeH="0" baseline="0" dirty="0" err="1" smtClean="0">
                <a:ln>
                  <a:noFill/>
                </a:ln>
                <a:solidFill>
                  <a:schemeClr val="tx1"/>
                </a:solidFill>
                <a:effectLst/>
                <a:latin typeface="Arial" panose="020B0604020202020204" pitchFamily="34" charset="0"/>
              </a:rPr>
              <a:t>poema</a:t>
            </a:r>
            <a:r>
              <a:rPr kumimoji="0" lang="en-US" sz="1800" b="0" i="0" u="none" strike="noStrike" cap="none" normalizeH="0" baseline="0" dirty="0" smtClean="0">
                <a:ln>
                  <a:noFill/>
                </a:ln>
                <a:solidFill>
                  <a:schemeClr val="tx1"/>
                </a:solidFill>
                <a:effectLst/>
                <a:latin typeface="Arial" panose="020B0604020202020204" pitchFamily="34" charset="0"/>
              </a:rPr>
              <a:t> perfecto</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anose="020B0604020202020204" pitchFamily="34" charset="0"/>
              </a:rPr>
              <a:t>me </a:t>
            </a:r>
            <a:r>
              <a:rPr kumimoji="0" lang="en-US" sz="1800" b="0" i="0" u="none" strike="noStrike" cap="none" normalizeH="0" baseline="0" dirty="0" err="1" smtClean="0">
                <a:ln>
                  <a:noFill/>
                </a:ln>
                <a:solidFill>
                  <a:schemeClr val="tx1"/>
                </a:solidFill>
                <a:effectLst/>
                <a:latin typeface="Arial" panose="020B0604020202020204" pitchFamily="34" charset="0"/>
              </a:rPr>
              <a:t>perdí</a:t>
            </a:r>
            <a:r>
              <a:rPr kumimoji="0" lang="en-US" sz="1800" b="0" i="0" u="none" strike="noStrike" cap="none" normalizeH="0" baseline="0" dirty="0" smtClean="0">
                <a:ln>
                  <a:noFill/>
                </a:ln>
                <a:solidFill>
                  <a:schemeClr val="tx1"/>
                </a:solidFill>
                <a:effectLst/>
                <a:latin typeface="Arial" panose="020B0604020202020204" pitchFamily="34" charset="0"/>
              </a:rPr>
              <a:t> y </a:t>
            </a:r>
            <a:r>
              <a:rPr kumimoji="0" lang="en-US" sz="1800" b="0" i="0" u="none" strike="noStrike" cap="none" normalizeH="0" baseline="0" dirty="0" err="1" smtClean="0">
                <a:ln>
                  <a:noFill/>
                </a:ln>
                <a:solidFill>
                  <a:schemeClr val="tx1"/>
                </a:solidFill>
                <a:effectLst/>
                <a:latin typeface="Arial" panose="020B0604020202020204" pitchFamily="34" charset="0"/>
              </a:rPr>
              <a:t>sólo</a:t>
            </a:r>
            <a:r>
              <a:rPr kumimoji="0" lang="en-US" sz="1800" b="0" i="0" u="none" strike="noStrike" cap="none" normalizeH="0" baseline="0" dirty="0" smtClean="0">
                <a:ln>
                  <a:noFill/>
                </a:ln>
                <a:solidFill>
                  <a:schemeClr val="tx1"/>
                </a:solidFill>
                <a:effectLst/>
                <a:latin typeface="Arial" panose="020B0604020202020204" pitchFamily="34" charset="0"/>
              </a:rPr>
              <a:t> </a:t>
            </a:r>
            <a:r>
              <a:rPr kumimoji="0" lang="en-US" sz="1800" b="0" i="0" u="none" strike="noStrike" cap="none" normalizeH="0" baseline="0" dirty="0" err="1" smtClean="0">
                <a:ln>
                  <a:noFill/>
                </a:ln>
                <a:solidFill>
                  <a:schemeClr val="tx1"/>
                </a:solidFill>
                <a:effectLst/>
                <a:latin typeface="Arial" panose="020B0604020202020204" pitchFamily="34" charset="0"/>
              </a:rPr>
              <a:t>logré</a:t>
            </a:r>
            <a:r>
              <a:rPr kumimoji="0" lang="en-US" sz="1800" b="0" i="0" u="none" strike="noStrike" cap="none" normalizeH="0" baseline="0" dirty="0" smtClean="0">
                <a:ln>
                  <a:noFill/>
                </a:ln>
                <a:solidFill>
                  <a:schemeClr val="tx1"/>
                </a:solidFill>
                <a:effectLst/>
                <a:latin typeface="Arial" panose="020B0604020202020204" pitchFamily="34" charset="0"/>
              </a:rPr>
              <a:t> </a:t>
            </a:r>
            <a:r>
              <a:rPr kumimoji="0" lang="en-US" sz="1800" b="0" i="0" u="none" strike="noStrike" cap="none" normalizeH="0" baseline="0" dirty="0" err="1" smtClean="0">
                <a:ln>
                  <a:noFill/>
                </a:ln>
                <a:solidFill>
                  <a:schemeClr val="tx1"/>
                </a:solidFill>
                <a:effectLst/>
                <a:latin typeface="Arial" panose="020B0604020202020204" pitchFamily="34" charset="0"/>
              </a:rPr>
              <a:t>fracasar</a:t>
            </a:r>
            <a:endParaRPr kumimoji="0" lang="en-US"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Arial" panose="020B0604020202020204" pitchFamily="34" charset="0"/>
              </a:rPr>
              <a:t>pues</a:t>
            </a:r>
            <a:r>
              <a:rPr kumimoji="0" lang="en-US" sz="1800" b="0" i="0" u="none" strike="noStrike" cap="none" normalizeH="0" baseline="0" dirty="0" smtClean="0">
                <a:ln>
                  <a:noFill/>
                </a:ln>
                <a:solidFill>
                  <a:schemeClr val="tx1"/>
                </a:solidFill>
                <a:effectLst/>
                <a:latin typeface="Arial" panose="020B0604020202020204" pitchFamily="34" charset="0"/>
              </a:rPr>
              <a:t> en </a:t>
            </a:r>
            <a:r>
              <a:rPr kumimoji="0" lang="en-US" sz="1800" b="0" i="0" u="none" strike="noStrike" cap="none" normalizeH="0" baseline="0" dirty="0" err="1" smtClean="0">
                <a:ln>
                  <a:noFill/>
                </a:ln>
                <a:solidFill>
                  <a:schemeClr val="tx1"/>
                </a:solidFill>
                <a:effectLst/>
                <a:latin typeface="Arial" panose="020B0604020202020204" pitchFamily="34" charset="0"/>
              </a:rPr>
              <a:t>todos</a:t>
            </a:r>
            <a:r>
              <a:rPr kumimoji="0" lang="en-US" sz="1800" b="0" i="0" u="none" strike="noStrike" cap="none" normalizeH="0" baseline="0" dirty="0" smtClean="0">
                <a:ln>
                  <a:noFill/>
                </a:ln>
                <a:solidFill>
                  <a:schemeClr val="tx1"/>
                </a:solidFill>
                <a:effectLst/>
                <a:latin typeface="Arial" panose="020B0604020202020204" pitchFamily="34" charset="0"/>
              </a:rPr>
              <a:t> </a:t>
            </a:r>
            <a:r>
              <a:rPr kumimoji="0" lang="en-US" sz="1800" b="0" i="0" u="none" strike="noStrike" cap="none" normalizeH="0" baseline="0" dirty="0" err="1" smtClean="0">
                <a:ln>
                  <a:noFill/>
                </a:ln>
                <a:solidFill>
                  <a:schemeClr val="tx1"/>
                </a:solidFill>
                <a:effectLst/>
                <a:latin typeface="Arial" panose="020B0604020202020204" pitchFamily="34" charset="0"/>
              </a:rPr>
              <a:t>encontré</a:t>
            </a:r>
            <a:r>
              <a:rPr kumimoji="0" lang="en-US" sz="1800" b="0" i="0" u="none" strike="noStrike" cap="none" normalizeH="0" baseline="0" dirty="0" smtClean="0">
                <a:ln>
                  <a:noFill/>
                </a:ln>
                <a:solidFill>
                  <a:schemeClr val="tx1"/>
                </a:solidFill>
                <a:effectLst/>
                <a:latin typeface="Arial" panose="020B0604020202020204" pitchFamily="34" charset="0"/>
              </a:rPr>
              <a:t> </a:t>
            </a:r>
            <a:r>
              <a:rPr kumimoji="0" lang="en-US" sz="1800" b="0" i="0" u="none" strike="noStrike" cap="none" normalizeH="0" baseline="0" dirty="0" err="1" smtClean="0">
                <a:ln>
                  <a:noFill/>
                </a:ln>
                <a:solidFill>
                  <a:schemeClr val="tx1"/>
                </a:solidFill>
                <a:effectLst/>
                <a:latin typeface="Arial" panose="020B0604020202020204" pitchFamily="34" charset="0"/>
              </a:rPr>
              <a:t>algún</a:t>
            </a:r>
            <a:r>
              <a:rPr kumimoji="0" lang="en-US" sz="1800" b="0" i="0" u="none" strike="noStrike" cap="none" normalizeH="0" baseline="0" dirty="0" smtClean="0">
                <a:ln>
                  <a:noFill/>
                </a:ln>
                <a:solidFill>
                  <a:schemeClr val="tx1"/>
                </a:solidFill>
                <a:effectLst/>
                <a:latin typeface="Arial" panose="020B0604020202020204" pitchFamily="34" charset="0"/>
              </a:rPr>
              <a:t> </a:t>
            </a:r>
            <a:r>
              <a:rPr kumimoji="0" lang="en-US" sz="1800" b="0" i="0" u="none" strike="noStrike" cap="none" normalizeH="0" baseline="0" dirty="0" err="1" smtClean="0">
                <a:ln>
                  <a:noFill/>
                </a:ln>
                <a:solidFill>
                  <a:schemeClr val="tx1"/>
                </a:solidFill>
                <a:effectLst/>
                <a:latin typeface="Arial" panose="020B0604020202020204" pitchFamily="34" charset="0"/>
              </a:rPr>
              <a:t>defecto</a:t>
            </a:r>
            <a:endParaRPr kumimoji="0" lang="en-US"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anose="020B0604020202020204" pitchFamily="34" charset="0"/>
              </a:rPr>
              <a:t>el </a:t>
            </a:r>
            <a:r>
              <a:rPr kumimoji="0" lang="en-US" sz="1800" b="0" i="0" u="none" strike="noStrike" cap="none" normalizeH="0" baseline="0" dirty="0" err="1" smtClean="0">
                <a:ln>
                  <a:noFill/>
                </a:ln>
                <a:solidFill>
                  <a:schemeClr val="tx1"/>
                </a:solidFill>
                <a:effectLst/>
                <a:latin typeface="Arial" panose="020B0604020202020204" pitchFamily="34" charset="0"/>
              </a:rPr>
              <a:t>cual</a:t>
            </a:r>
            <a:r>
              <a:rPr kumimoji="0" lang="en-US" sz="1800" b="0" i="0" u="none" strike="noStrike" cap="none" normalizeH="0" baseline="0" dirty="0" smtClean="0">
                <a:ln>
                  <a:noFill/>
                </a:ln>
                <a:solidFill>
                  <a:schemeClr val="tx1"/>
                </a:solidFill>
                <a:effectLst/>
                <a:latin typeface="Arial" panose="020B0604020202020204" pitchFamily="34" charset="0"/>
              </a:rPr>
              <a:t> no </a:t>
            </a:r>
            <a:r>
              <a:rPr kumimoji="0" lang="en-US" sz="1800" b="0" i="0" u="none" strike="noStrike" cap="none" normalizeH="0" baseline="0" dirty="0" err="1" smtClean="0">
                <a:ln>
                  <a:noFill/>
                </a:ln>
                <a:solidFill>
                  <a:schemeClr val="tx1"/>
                </a:solidFill>
                <a:effectLst/>
                <a:latin typeface="Arial" panose="020B0604020202020204" pitchFamily="34" charset="0"/>
              </a:rPr>
              <a:t>pude</a:t>
            </a:r>
            <a:r>
              <a:rPr kumimoji="0" lang="en-US" sz="1800" b="0" i="0" u="none" strike="noStrike" cap="none" normalizeH="0" baseline="0" dirty="0" smtClean="0">
                <a:ln>
                  <a:noFill/>
                </a:ln>
                <a:solidFill>
                  <a:schemeClr val="tx1"/>
                </a:solidFill>
                <a:effectLst/>
                <a:latin typeface="Arial" panose="020B0604020202020204" pitchFamily="34" charset="0"/>
              </a:rPr>
              <a:t> </a:t>
            </a:r>
            <a:r>
              <a:rPr kumimoji="0" lang="en-US" sz="1800" b="0" i="0" u="none" strike="noStrike" cap="none" normalizeH="0" baseline="0" dirty="0" err="1" smtClean="0">
                <a:ln>
                  <a:noFill/>
                </a:ln>
                <a:solidFill>
                  <a:schemeClr val="tx1"/>
                </a:solidFill>
                <a:effectLst/>
                <a:latin typeface="Arial" panose="020B0604020202020204" pitchFamily="34" charset="0"/>
              </a:rPr>
              <a:t>eliminar</a:t>
            </a:r>
            <a:endParaRPr kumimoji="0" lang="en-US"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Arial" panose="020B0604020202020204" pitchFamily="34" charset="0"/>
              </a:rPr>
              <a:t>Intenté</a:t>
            </a:r>
            <a:r>
              <a:rPr kumimoji="0" lang="en-US" sz="1800" b="0" i="0" u="none" strike="noStrike" cap="none" normalizeH="0" baseline="0" dirty="0" smtClean="0">
                <a:ln>
                  <a:noFill/>
                </a:ln>
                <a:solidFill>
                  <a:schemeClr val="tx1"/>
                </a:solidFill>
                <a:effectLst/>
                <a:latin typeface="Arial" panose="020B0604020202020204" pitchFamily="34" charset="0"/>
              </a:rPr>
              <a:t> </a:t>
            </a:r>
            <a:r>
              <a:rPr kumimoji="0" lang="en-US" sz="1800" b="0" i="0" u="none" strike="noStrike" cap="none" normalizeH="0" baseline="0" dirty="0" err="1" smtClean="0">
                <a:ln>
                  <a:noFill/>
                </a:ln>
                <a:solidFill>
                  <a:schemeClr val="tx1"/>
                </a:solidFill>
                <a:effectLst/>
                <a:latin typeface="Arial" panose="020B0604020202020204" pitchFamily="34" charset="0"/>
              </a:rPr>
              <a:t>escribir</a:t>
            </a:r>
            <a:r>
              <a:rPr kumimoji="0" lang="en-US" sz="1800" b="0" i="0" u="none" strike="noStrike" cap="none" normalizeH="0" baseline="0" dirty="0" smtClean="0">
                <a:ln>
                  <a:noFill/>
                </a:ln>
                <a:solidFill>
                  <a:schemeClr val="tx1"/>
                </a:solidFill>
                <a:effectLst/>
                <a:latin typeface="Arial" panose="020B0604020202020204" pitchFamily="34" charset="0"/>
              </a:rPr>
              <a:t> el </a:t>
            </a:r>
            <a:r>
              <a:rPr kumimoji="0" lang="en-US" sz="1800" b="0" i="0" u="none" strike="noStrike" cap="none" normalizeH="0" baseline="0" dirty="0" err="1" smtClean="0">
                <a:ln>
                  <a:noFill/>
                </a:ln>
                <a:solidFill>
                  <a:schemeClr val="tx1"/>
                </a:solidFill>
                <a:effectLst/>
                <a:latin typeface="Arial" panose="020B0604020202020204" pitchFamily="34" charset="0"/>
              </a:rPr>
              <a:t>mejor</a:t>
            </a:r>
            <a:r>
              <a:rPr kumimoji="0" lang="en-US" sz="1800" b="0" i="0" u="none" strike="noStrike" cap="none" normalizeH="0" baseline="0" dirty="0" smtClean="0">
                <a:ln>
                  <a:noFill/>
                </a:ln>
                <a:solidFill>
                  <a:schemeClr val="tx1"/>
                </a:solidFill>
                <a:effectLst/>
                <a:latin typeface="Arial" panose="020B0604020202020204" pitchFamily="34" charset="0"/>
              </a:rPr>
              <a:t> </a:t>
            </a:r>
            <a:r>
              <a:rPr kumimoji="0" lang="en-US" sz="1800" b="0" i="0" u="none" strike="noStrike" cap="none" normalizeH="0" baseline="0" dirty="0" err="1" smtClean="0">
                <a:ln>
                  <a:noFill/>
                </a:ln>
                <a:solidFill>
                  <a:schemeClr val="tx1"/>
                </a:solidFill>
                <a:effectLst/>
                <a:latin typeface="Arial" panose="020B0604020202020204" pitchFamily="34" charset="0"/>
              </a:rPr>
              <a:t>soneto</a:t>
            </a:r>
            <a:r>
              <a:rPr kumimoji="0" lang="en-US" sz="1800" b="0" i="0" u="none" strike="noStrike" cap="none" normalizeH="0" baseline="0" dirty="0" smtClean="0">
                <a:ln>
                  <a:noFill/>
                </a:ln>
                <a:solidFill>
                  <a:schemeClr val="tx1"/>
                </a:solidFill>
                <a:effectLst/>
                <a:latin typeface="Arial" panose="020B0604020202020204" pitchFamily="34" charset="0"/>
              </a:rPr>
              <a:t> </a:t>
            </a:r>
            <a:r>
              <a:rPr kumimoji="0" lang="en-US" sz="1800" b="0" i="0" u="none" strike="noStrike" cap="none" normalizeH="0" baseline="0" dirty="0" err="1" smtClean="0">
                <a:ln>
                  <a:noFill/>
                </a:ln>
                <a:solidFill>
                  <a:schemeClr val="tx1"/>
                </a:solidFill>
                <a:effectLst/>
                <a:latin typeface="Arial" panose="020B0604020202020204" pitchFamily="34" charset="0"/>
              </a:rPr>
              <a:t>creado</a:t>
            </a:r>
            <a:endParaRPr kumimoji="0" lang="en-US"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anose="020B0604020202020204" pitchFamily="34" charset="0"/>
              </a:rPr>
              <a:t>con el </a:t>
            </a:r>
            <a:r>
              <a:rPr kumimoji="0" lang="en-US" sz="1800" b="0" i="0" u="none" strike="noStrike" cap="none" normalizeH="0" baseline="0" dirty="0" err="1" smtClean="0">
                <a:ln>
                  <a:noFill/>
                </a:ln>
                <a:solidFill>
                  <a:schemeClr val="tx1"/>
                </a:solidFill>
                <a:effectLst/>
                <a:latin typeface="Arial" panose="020B0604020202020204" pitchFamily="34" charset="0"/>
              </a:rPr>
              <a:t>mejor</a:t>
            </a:r>
            <a:r>
              <a:rPr kumimoji="0" lang="en-US" sz="1800" b="0" i="0" u="none" strike="noStrike" cap="none" normalizeH="0" baseline="0" dirty="0" smtClean="0">
                <a:ln>
                  <a:noFill/>
                </a:ln>
                <a:solidFill>
                  <a:schemeClr val="tx1"/>
                </a:solidFill>
                <a:effectLst/>
                <a:latin typeface="Arial" panose="020B0604020202020204" pitchFamily="34" charset="0"/>
              </a:rPr>
              <a:t> </a:t>
            </a:r>
            <a:r>
              <a:rPr kumimoji="0" lang="en-US" sz="1800" b="0" i="0" u="none" strike="noStrike" cap="none" normalizeH="0" baseline="0" dirty="0" err="1" smtClean="0">
                <a:ln>
                  <a:noFill/>
                </a:ln>
                <a:solidFill>
                  <a:schemeClr val="tx1"/>
                </a:solidFill>
                <a:effectLst/>
                <a:latin typeface="Arial" panose="020B0604020202020204" pitchFamily="34" charset="0"/>
              </a:rPr>
              <a:t>ritmo</a:t>
            </a:r>
            <a:r>
              <a:rPr kumimoji="0" lang="en-US" sz="1800" b="0" i="0" u="none" strike="noStrike" cap="none" normalizeH="0" baseline="0" dirty="0" smtClean="0">
                <a:ln>
                  <a:noFill/>
                </a:ln>
                <a:solidFill>
                  <a:schemeClr val="tx1"/>
                </a:solidFill>
                <a:effectLst/>
                <a:latin typeface="Arial" panose="020B0604020202020204" pitchFamily="34" charset="0"/>
              </a:rPr>
              <a:t> </a:t>
            </a:r>
            <a:r>
              <a:rPr kumimoji="0" lang="en-US" sz="1800" b="0" i="0" u="none" strike="noStrike" cap="none" normalizeH="0" baseline="0" dirty="0" err="1" smtClean="0">
                <a:ln>
                  <a:noFill/>
                </a:ln>
                <a:solidFill>
                  <a:schemeClr val="tx1"/>
                </a:solidFill>
                <a:effectLst/>
                <a:latin typeface="Arial" panose="020B0604020202020204" pitchFamily="34" charset="0"/>
              </a:rPr>
              <a:t>posible</a:t>
            </a:r>
            <a:endParaRPr kumimoji="0" lang="en-US"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Arial" panose="020B0604020202020204" pitchFamily="34" charset="0"/>
              </a:rPr>
              <a:t>pero</a:t>
            </a:r>
            <a:r>
              <a:rPr kumimoji="0" lang="en-US" sz="1800" b="0" i="0" u="none" strike="noStrike" cap="none" normalizeH="0" baseline="0" dirty="0" smtClean="0">
                <a:ln>
                  <a:noFill/>
                </a:ln>
                <a:solidFill>
                  <a:schemeClr val="tx1"/>
                </a:solidFill>
                <a:effectLst/>
                <a:latin typeface="Arial" panose="020B0604020202020204" pitchFamily="34" charset="0"/>
              </a:rPr>
              <a:t> no </a:t>
            </a:r>
            <a:r>
              <a:rPr kumimoji="0" lang="en-US" sz="1800" b="0" i="0" u="none" strike="noStrike" cap="none" normalizeH="0" baseline="0" dirty="0" err="1" smtClean="0">
                <a:ln>
                  <a:noFill/>
                </a:ln>
                <a:solidFill>
                  <a:schemeClr val="tx1"/>
                </a:solidFill>
                <a:effectLst/>
                <a:latin typeface="Arial" panose="020B0604020202020204" pitchFamily="34" charset="0"/>
              </a:rPr>
              <a:t>estaba</a:t>
            </a:r>
            <a:r>
              <a:rPr kumimoji="0" lang="en-US" sz="1800" b="0" i="0" u="none" strike="noStrike" cap="none" normalizeH="0" baseline="0" dirty="0" smtClean="0">
                <a:ln>
                  <a:noFill/>
                </a:ln>
                <a:solidFill>
                  <a:schemeClr val="tx1"/>
                </a:solidFill>
                <a:effectLst/>
                <a:latin typeface="Arial" panose="020B0604020202020204" pitchFamily="34" charset="0"/>
              </a:rPr>
              <a:t> </a:t>
            </a:r>
            <a:r>
              <a:rPr kumimoji="0" lang="en-US" sz="1800" b="0" i="0" u="none" strike="noStrike" cap="none" normalizeH="0" baseline="0" dirty="0" err="1" smtClean="0">
                <a:ln>
                  <a:noFill/>
                </a:ln>
                <a:solidFill>
                  <a:schemeClr val="tx1"/>
                </a:solidFill>
                <a:effectLst/>
                <a:latin typeface="Arial" panose="020B0604020202020204" pitchFamily="34" charset="0"/>
              </a:rPr>
              <a:t>inspirado</a:t>
            </a:r>
            <a:endParaRPr kumimoji="0" lang="en-US"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anose="020B0604020202020204" pitchFamily="34" charset="0"/>
              </a:rPr>
              <a:t>y </a:t>
            </a:r>
            <a:r>
              <a:rPr kumimoji="0" lang="en-US" sz="1800" b="0" i="0" u="none" strike="noStrike" cap="none" normalizeH="0" baseline="0" dirty="0" err="1" smtClean="0">
                <a:ln>
                  <a:noFill/>
                </a:ln>
                <a:solidFill>
                  <a:schemeClr val="tx1"/>
                </a:solidFill>
                <a:effectLst/>
                <a:latin typeface="Arial" panose="020B0604020202020204" pitchFamily="34" charset="0"/>
              </a:rPr>
              <a:t>creé</a:t>
            </a:r>
            <a:r>
              <a:rPr kumimoji="0" lang="en-US" sz="1800" b="0" i="0" u="none" strike="noStrike" cap="none" normalizeH="0" baseline="0" dirty="0" smtClean="0">
                <a:ln>
                  <a:noFill/>
                </a:ln>
                <a:solidFill>
                  <a:schemeClr val="tx1"/>
                </a:solidFill>
                <a:effectLst/>
                <a:latin typeface="Arial" panose="020B0604020202020204" pitchFamily="34" charset="0"/>
              </a:rPr>
              <a:t> </a:t>
            </a:r>
            <a:r>
              <a:rPr kumimoji="0" lang="en-US" sz="1800" b="0" i="0" u="none" strike="noStrike" cap="none" normalizeH="0" baseline="0" dirty="0" err="1" smtClean="0">
                <a:ln>
                  <a:noFill/>
                </a:ln>
                <a:solidFill>
                  <a:schemeClr val="tx1"/>
                </a:solidFill>
                <a:effectLst/>
                <a:latin typeface="Arial" panose="020B0604020202020204" pitchFamily="34" charset="0"/>
              </a:rPr>
              <a:t>algo</a:t>
            </a:r>
            <a:r>
              <a:rPr kumimoji="0" lang="en-US" sz="1800" b="0" i="0" u="none" strike="noStrike" cap="none" normalizeH="0" baseline="0" dirty="0" smtClean="0">
                <a:ln>
                  <a:noFill/>
                </a:ln>
                <a:solidFill>
                  <a:schemeClr val="tx1"/>
                </a:solidFill>
                <a:effectLst/>
                <a:latin typeface="Arial" panose="020B0604020202020204" pitchFamily="34" charset="0"/>
              </a:rPr>
              <a:t> </a:t>
            </a:r>
            <a:r>
              <a:rPr kumimoji="0" lang="en-US" sz="1800" b="0" i="0" u="none" strike="noStrike" cap="none" normalizeH="0" baseline="0" dirty="0" err="1" smtClean="0">
                <a:ln>
                  <a:noFill/>
                </a:ln>
                <a:solidFill>
                  <a:schemeClr val="tx1"/>
                </a:solidFill>
                <a:effectLst/>
                <a:latin typeface="Arial" panose="020B0604020202020204" pitchFamily="34" charset="0"/>
              </a:rPr>
              <a:t>apenas</a:t>
            </a:r>
            <a:r>
              <a:rPr kumimoji="0" lang="en-US" sz="1800" b="0" i="0" u="none" strike="noStrike" cap="none" normalizeH="0" baseline="0" dirty="0" smtClean="0">
                <a:ln>
                  <a:noFill/>
                </a:ln>
                <a:solidFill>
                  <a:schemeClr val="tx1"/>
                </a:solidFill>
                <a:effectLst/>
                <a:latin typeface="Arial" panose="020B0604020202020204" pitchFamily="34" charset="0"/>
              </a:rPr>
              <a:t> </a:t>
            </a:r>
            <a:r>
              <a:rPr kumimoji="0" lang="en-US" sz="1800" b="0" i="0" u="none" strike="noStrike" cap="none" normalizeH="0" baseline="0" dirty="0" err="1" smtClean="0">
                <a:ln>
                  <a:noFill/>
                </a:ln>
                <a:solidFill>
                  <a:schemeClr val="tx1"/>
                </a:solidFill>
                <a:effectLst/>
                <a:latin typeface="Arial" panose="020B0604020202020204" pitchFamily="34" charset="0"/>
              </a:rPr>
              <a:t>entendible</a:t>
            </a:r>
            <a:endParaRPr kumimoji="0" lang="en-US"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Arial" panose="020B0604020202020204" pitchFamily="34" charset="0"/>
              </a:rPr>
              <a:t>Cansado</a:t>
            </a:r>
            <a:r>
              <a:rPr kumimoji="0" lang="en-US" sz="1800" b="0" i="0" u="none" strike="noStrike" cap="none" normalizeH="0" baseline="0" dirty="0" smtClean="0">
                <a:ln>
                  <a:noFill/>
                </a:ln>
                <a:solidFill>
                  <a:schemeClr val="tx1"/>
                </a:solidFill>
                <a:effectLst/>
                <a:latin typeface="Arial" panose="020B0604020202020204" pitchFamily="34" charset="0"/>
              </a:rPr>
              <a:t> de </a:t>
            </a:r>
            <a:r>
              <a:rPr kumimoji="0" lang="en-US" sz="1800" b="0" i="0" u="none" strike="noStrike" cap="none" normalizeH="0" baseline="0" dirty="0" err="1" smtClean="0">
                <a:ln>
                  <a:noFill/>
                </a:ln>
                <a:solidFill>
                  <a:schemeClr val="tx1"/>
                </a:solidFill>
                <a:effectLst/>
                <a:latin typeface="Arial" panose="020B0604020202020204" pitchFamily="34" charset="0"/>
              </a:rPr>
              <a:t>intentar</a:t>
            </a:r>
            <a:r>
              <a:rPr kumimoji="0" lang="en-US" sz="1800" b="0" i="0" u="none" strike="noStrike" cap="none" normalizeH="0" baseline="0" dirty="0" smtClean="0">
                <a:ln>
                  <a:noFill/>
                </a:ln>
                <a:solidFill>
                  <a:schemeClr val="tx1"/>
                </a:solidFill>
                <a:effectLst/>
                <a:latin typeface="Arial" panose="020B0604020202020204" pitchFamily="34" charset="0"/>
              </a:rPr>
              <a:t> y </a:t>
            </a:r>
            <a:r>
              <a:rPr kumimoji="0" lang="en-US" sz="1800" b="0" i="0" u="none" strike="noStrike" cap="none" normalizeH="0" baseline="0" dirty="0" err="1" smtClean="0">
                <a:ln>
                  <a:noFill/>
                </a:ln>
                <a:solidFill>
                  <a:schemeClr val="tx1"/>
                </a:solidFill>
                <a:effectLst/>
                <a:latin typeface="Arial" panose="020B0604020202020204" pitchFamily="34" charset="0"/>
              </a:rPr>
              <a:t>errar</a:t>
            </a:r>
            <a:endParaRPr kumimoji="0" lang="en-US"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Arial" panose="020B0604020202020204" pitchFamily="34" charset="0"/>
              </a:rPr>
              <a:t>sentí</a:t>
            </a:r>
            <a:r>
              <a:rPr kumimoji="0" lang="en-US" sz="1800" b="0" i="0" u="none" strike="noStrike" cap="none" normalizeH="0" baseline="0" dirty="0" smtClean="0">
                <a:ln>
                  <a:noFill/>
                </a:ln>
                <a:solidFill>
                  <a:schemeClr val="tx1"/>
                </a:solidFill>
                <a:effectLst/>
                <a:latin typeface="Arial" panose="020B0604020202020204" pitchFamily="34" charset="0"/>
              </a:rPr>
              <a:t> </a:t>
            </a:r>
            <a:r>
              <a:rPr kumimoji="0" lang="en-US" sz="1800" b="0" i="0" u="none" strike="noStrike" cap="none" normalizeH="0" baseline="0" dirty="0" err="1" smtClean="0">
                <a:ln>
                  <a:noFill/>
                </a:ln>
                <a:solidFill>
                  <a:schemeClr val="tx1"/>
                </a:solidFill>
                <a:effectLst/>
                <a:latin typeface="Arial" panose="020B0604020202020204" pitchFamily="34" charset="0"/>
              </a:rPr>
              <a:t>que</a:t>
            </a:r>
            <a:r>
              <a:rPr kumimoji="0" lang="en-US" sz="1800" b="0" i="0" u="none" strike="noStrike" cap="none" normalizeH="0" baseline="0" dirty="0" smtClean="0">
                <a:ln>
                  <a:noFill/>
                </a:ln>
                <a:solidFill>
                  <a:schemeClr val="tx1"/>
                </a:solidFill>
                <a:effectLst/>
                <a:latin typeface="Arial" panose="020B0604020202020204" pitchFamily="34" charset="0"/>
              </a:rPr>
              <a:t> nada </a:t>
            </a:r>
            <a:r>
              <a:rPr kumimoji="0" lang="en-US" sz="1800" b="0" i="0" u="none" strike="noStrike" cap="none" normalizeH="0" baseline="0" dirty="0" err="1" smtClean="0">
                <a:ln>
                  <a:noFill/>
                </a:ln>
                <a:solidFill>
                  <a:schemeClr val="tx1"/>
                </a:solidFill>
                <a:effectLst/>
                <a:latin typeface="Arial" panose="020B0604020202020204" pitchFamily="34" charset="0"/>
              </a:rPr>
              <a:t>podía</a:t>
            </a:r>
            <a:r>
              <a:rPr kumimoji="0" lang="en-US" sz="1800" b="0" i="0" u="none" strike="noStrike" cap="none" normalizeH="0" baseline="0" dirty="0" smtClean="0">
                <a:ln>
                  <a:noFill/>
                </a:ln>
                <a:solidFill>
                  <a:schemeClr val="tx1"/>
                </a:solidFill>
                <a:effectLst/>
                <a:latin typeface="Arial" panose="020B0604020202020204" pitchFamily="34" charset="0"/>
              </a:rPr>
              <a:t> </a:t>
            </a:r>
            <a:r>
              <a:rPr kumimoji="0" lang="en-US" sz="1800" b="0" i="0" u="none" strike="noStrike" cap="none" normalizeH="0" baseline="0" dirty="0" err="1" smtClean="0">
                <a:ln>
                  <a:noFill/>
                </a:ln>
                <a:solidFill>
                  <a:schemeClr val="tx1"/>
                </a:solidFill>
                <a:effectLst/>
                <a:latin typeface="Arial" panose="020B0604020202020204" pitchFamily="34" charset="0"/>
              </a:rPr>
              <a:t>yo</a:t>
            </a:r>
            <a:r>
              <a:rPr kumimoji="0" lang="en-US" sz="1800" b="0" i="0" u="none" strike="noStrike" cap="none" normalizeH="0" baseline="0" dirty="0" smtClean="0">
                <a:ln>
                  <a:noFill/>
                </a:ln>
                <a:solidFill>
                  <a:schemeClr val="tx1"/>
                </a:solidFill>
                <a:effectLst/>
                <a:latin typeface="Arial" panose="020B0604020202020204" pitchFamily="34" charset="0"/>
              </a:rPr>
              <a:t> </a:t>
            </a:r>
            <a:r>
              <a:rPr kumimoji="0" lang="en-US" sz="1800" b="0" i="0" u="none" strike="noStrike" cap="none" normalizeH="0" baseline="0" dirty="0" err="1" smtClean="0">
                <a:ln>
                  <a:noFill/>
                </a:ln>
                <a:solidFill>
                  <a:schemeClr val="tx1"/>
                </a:solidFill>
                <a:effectLst/>
                <a:latin typeface="Arial" panose="020B0604020202020204" pitchFamily="34" charset="0"/>
              </a:rPr>
              <a:t>hacer</a:t>
            </a:r>
            <a:endParaRPr kumimoji="0" lang="en-US"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Arial" panose="020B0604020202020204" pitchFamily="34" charset="0"/>
              </a:rPr>
              <a:t>pero</a:t>
            </a:r>
            <a:r>
              <a:rPr kumimoji="0" lang="en-US" sz="1800" b="0" i="0" u="none" strike="noStrike" cap="none" normalizeH="0" baseline="0" dirty="0" smtClean="0">
                <a:ln>
                  <a:noFill/>
                </a:ln>
                <a:solidFill>
                  <a:schemeClr val="tx1"/>
                </a:solidFill>
                <a:effectLst/>
                <a:latin typeface="Arial" panose="020B0604020202020204" pitchFamily="34" charset="0"/>
              </a:rPr>
              <a:t> </a:t>
            </a:r>
            <a:r>
              <a:rPr kumimoji="0" lang="en-US" sz="1800" b="0" i="0" u="none" strike="noStrike" cap="none" normalizeH="0" baseline="0" dirty="0" err="1" smtClean="0">
                <a:ln>
                  <a:noFill/>
                </a:ln>
                <a:solidFill>
                  <a:schemeClr val="tx1"/>
                </a:solidFill>
                <a:effectLst/>
                <a:latin typeface="Arial" panose="020B0604020202020204" pitchFamily="34" charset="0"/>
              </a:rPr>
              <a:t>comencé</a:t>
            </a:r>
            <a:r>
              <a:rPr kumimoji="0" lang="en-US" sz="1800" b="0" i="0" u="none" strike="noStrike" cap="none" normalizeH="0" baseline="0" dirty="0" smtClean="0">
                <a:ln>
                  <a:noFill/>
                </a:ln>
                <a:solidFill>
                  <a:schemeClr val="tx1"/>
                </a:solidFill>
                <a:effectLst/>
                <a:latin typeface="Arial" panose="020B0604020202020204" pitchFamily="34" charset="0"/>
              </a:rPr>
              <a:t> a </a:t>
            </a:r>
            <a:r>
              <a:rPr kumimoji="0" lang="en-US" sz="1800" b="0" i="0" u="none" strike="noStrike" cap="none" normalizeH="0" baseline="0" dirty="0" err="1" smtClean="0">
                <a:ln>
                  <a:noFill/>
                </a:ln>
                <a:solidFill>
                  <a:schemeClr val="tx1"/>
                </a:solidFill>
                <a:effectLst/>
                <a:latin typeface="Arial" panose="020B0604020202020204" pitchFamily="34" charset="0"/>
              </a:rPr>
              <a:t>recordar</a:t>
            </a:r>
            <a:endParaRPr kumimoji="0" lang="en-US"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anose="020B0604020202020204" pitchFamily="34" charset="0"/>
              </a:rPr>
              <a:t>lo </a:t>
            </a:r>
            <a:r>
              <a:rPr kumimoji="0" lang="en-US" sz="1800" b="0" i="0" u="none" strike="noStrike" cap="none" normalizeH="0" baseline="0" dirty="0" err="1" smtClean="0">
                <a:ln>
                  <a:noFill/>
                </a:ln>
                <a:solidFill>
                  <a:schemeClr val="tx1"/>
                </a:solidFill>
                <a:effectLst/>
                <a:latin typeface="Arial" panose="020B0604020202020204" pitchFamily="34" charset="0"/>
              </a:rPr>
              <a:t>que</a:t>
            </a:r>
            <a:r>
              <a:rPr kumimoji="0" lang="en-US" sz="1800" b="0" i="0" u="none" strike="noStrike" cap="none" normalizeH="0" baseline="0" dirty="0" smtClean="0">
                <a:ln>
                  <a:noFill/>
                </a:ln>
                <a:solidFill>
                  <a:schemeClr val="tx1"/>
                </a:solidFill>
                <a:effectLst/>
                <a:latin typeface="Arial" panose="020B0604020202020204" pitchFamily="34" charset="0"/>
              </a:rPr>
              <a:t> </a:t>
            </a:r>
            <a:r>
              <a:rPr kumimoji="0" lang="en-US" sz="1800" b="0" i="0" u="none" strike="noStrike" cap="none" normalizeH="0" baseline="0" dirty="0" err="1" smtClean="0">
                <a:ln>
                  <a:noFill/>
                </a:ln>
                <a:solidFill>
                  <a:schemeClr val="tx1"/>
                </a:solidFill>
                <a:effectLst/>
                <a:latin typeface="Arial" panose="020B0604020202020204" pitchFamily="34" charset="0"/>
              </a:rPr>
              <a:t>realmente</a:t>
            </a:r>
            <a:r>
              <a:rPr kumimoji="0" lang="en-US" sz="1800" b="0" i="0" u="none" strike="noStrike" cap="none" normalizeH="0" baseline="0" dirty="0" smtClean="0">
                <a:ln>
                  <a:noFill/>
                </a:ln>
                <a:solidFill>
                  <a:schemeClr val="tx1"/>
                </a:solidFill>
                <a:effectLst/>
                <a:latin typeface="Arial" panose="020B0604020202020204" pitchFamily="34" charset="0"/>
              </a:rPr>
              <a:t> </a:t>
            </a:r>
            <a:r>
              <a:rPr kumimoji="0" lang="en-US" sz="1800" b="0" i="0" u="none" strike="noStrike" cap="none" normalizeH="0" baseline="0" dirty="0" err="1" smtClean="0">
                <a:ln>
                  <a:noFill/>
                </a:ln>
                <a:solidFill>
                  <a:schemeClr val="tx1"/>
                </a:solidFill>
                <a:effectLst/>
                <a:latin typeface="Arial" panose="020B0604020202020204" pitchFamily="34" charset="0"/>
              </a:rPr>
              <a:t>es</a:t>
            </a:r>
            <a:r>
              <a:rPr kumimoji="0" lang="en-US" sz="1800" b="0" i="0" u="none" strike="noStrike" cap="none" normalizeH="0" baseline="0" dirty="0" smtClean="0">
                <a:ln>
                  <a:noFill/>
                </a:ln>
                <a:solidFill>
                  <a:schemeClr val="tx1"/>
                </a:solidFill>
                <a:effectLst/>
                <a:latin typeface="Arial" panose="020B0604020202020204" pitchFamily="34" charset="0"/>
              </a:rPr>
              <a:t> placer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anose="020B0604020202020204" pitchFamily="34" charset="0"/>
              </a:rPr>
              <a:t>Los </a:t>
            </a:r>
            <a:r>
              <a:rPr kumimoji="0" lang="en-US" sz="1800" b="0" i="0" u="none" strike="noStrike" cap="none" normalizeH="0" baseline="0" dirty="0" err="1" smtClean="0">
                <a:ln>
                  <a:noFill/>
                </a:ln>
                <a:solidFill>
                  <a:schemeClr val="tx1"/>
                </a:solidFill>
                <a:effectLst/>
                <a:latin typeface="Arial" panose="020B0604020202020204" pitchFamily="34" charset="0"/>
              </a:rPr>
              <a:t>poemas</a:t>
            </a:r>
            <a:r>
              <a:rPr kumimoji="0" lang="en-US" sz="1800" b="0" i="0" u="none" strike="noStrike" cap="none" normalizeH="0" baseline="0" dirty="0" smtClean="0">
                <a:ln>
                  <a:noFill/>
                </a:ln>
                <a:solidFill>
                  <a:schemeClr val="tx1"/>
                </a:solidFill>
                <a:effectLst/>
                <a:latin typeface="Arial" panose="020B0604020202020204" pitchFamily="34" charset="0"/>
              </a:rPr>
              <a:t> no </a:t>
            </a:r>
            <a:r>
              <a:rPr kumimoji="0" lang="en-US" sz="1800" b="0" i="0" u="none" strike="noStrike" cap="none" normalizeH="0" baseline="0" dirty="0" err="1" smtClean="0">
                <a:ln>
                  <a:noFill/>
                </a:ln>
                <a:solidFill>
                  <a:schemeClr val="tx1"/>
                </a:solidFill>
                <a:effectLst/>
                <a:latin typeface="Arial" panose="020B0604020202020204" pitchFamily="34" charset="0"/>
              </a:rPr>
              <a:t>deben</a:t>
            </a:r>
            <a:r>
              <a:rPr kumimoji="0" lang="en-US" sz="1800" b="0" i="0" u="none" strike="noStrike" cap="none" normalizeH="0" baseline="0" dirty="0" smtClean="0">
                <a:ln>
                  <a:noFill/>
                </a:ln>
                <a:solidFill>
                  <a:schemeClr val="tx1"/>
                </a:solidFill>
                <a:effectLst/>
                <a:latin typeface="Arial" panose="020B0604020202020204" pitchFamily="34" charset="0"/>
              </a:rPr>
              <a:t> </a:t>
            </a:r>
            <a:r>
              <a:rPr kumimoji="0" lang="en-US" sz="1800" b="0" i="0" u="none" strike="noStrike" cap="none" normalizeH="0" baseline="0" dirty="0" err="1" smtClean="0">
                <a:ln>
                  <a:noFill/>
                </a:ln>
                <a:solidFill>
                  <a:schemeClr val="tx1"/>
                </a:solidFill>
                <a:effectLst/>
                <a:latin typeface="Arial" panose="020B0604020202020204" pitchFamily="34" charset="0"/>
              </a:rPr>
              <a:t>ser</a:t>
            </a:r>
            <a:r>
              <a:rPr kumimoji="0" lang="en-US" sz="1800" b="0" i="0" u="none" strike="noStrike" cap="none" normalizeH="0" baseline="0" dirty="0" smtClean="0">
                <a:ln>
                  <a:noFill/>
                </a:ln>
                <a:solidFill>
                  <a:schemeClr val="tx1"/>
                </a:solidFill>
                <a:effectLst/>
                <a:latin typeface="Arial" panose="020B0604020202020204" pitchFamily="34" charset="0"/>
              </a:rPr>
              <a:t> perfectos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Arial" panose="020B0604020202020204" pitchFamily="34" charset="0"/>
              </a:rPr>
              <a:t>desde</a:t>
            </a:r>
            <a:r>
              <a:rPr kumimoji="0" lang="en-US" sz="1800" b="0" i="0" u="none" strike="noStrike" cap="none" normalizeH="0" baseline="0" dirty="0" smtClean="0">
                <a:ln>
                  <a:noFill/>
                </a:ln>
                <a:solidFill>
                  <a:schemeClr val="tx1"/>
                </a:solidFill>
                <a:effectLst/>
                <a:latin typeface="Arial" panose="020B0604020202020204" pitchFamily="34" charset="0"/>
              </a:rPr>
              <a:t> mi </a:t>
            </a:r>
            <a:r>
              <a:rPr kumimoji="0" lang="en-US" sz="1800" b="0" i="0" u="none" strike="noStrike" cap="none" normalizeH="0" baseline="0" dirty="0" err="1" smtClean="0">
                <a:ln>
                  <a:noFill/>
                </a:ln>
                <a:solidFill>
                  <a:schemeClr val="tx1"/>
                </a:solidFill>
                <a:effectLst/>
                <a:latin typeface="Arial" panose="020B0604020202020204" pitchFamily="34" charset="0"/>
              </a:rPr>
              <a:t>entender</a:t>
            </a:r>
            <a:endParaRPr kumimoji="0" lang="en-US"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err="1" smtClean="0">
                <a:ln>
                  <a:noFill/>
                </a:ln>
                <a:solidFill>
                  <a:schemeClr val="tx1"/>
                </a:solidFill>
                <a:effectLst/>
                <a:latin typeface="Arial" panose="020B0604020202020204" pitchFamily="34" charset="0"/>
              </a:rPr>
              <a:t>pues</a:t>
            </a:r>
            <a:r>
              <a:rPr kumimoji="0" lang="en-US" sz="1800" b="0" i="0" u="none" strike="noStrike" cap="none" normalizeH="0" baseline="0" dirty="0" smtClean="0">
                <a:ln>
                  <a:noFill/>
                </a:ln>
                <a:solidFill>
                  <a:schemeClr val="tx1"/>
                </a:solidFill>
                <a:effectLst/>
                <a:latin typeface="Arial" panose="020B0604020202020204" pitchFamily="34" charset="0"/>
              </a:rPr>
              <a:t> </a:t>
            </a:r>
            <a:r>
              <a:rPr kumimoji="0" lang="en-US" sz="1800" b="0" i="0" u="none" strike="noStrike" cap="none" normalizeH="0" baseline="0" dirty="0" err="1" smtClean="0">
                <a:ln>
                  <a:noFill/>
                </a:ln>
                <a:solidFill>
                  <a:schemeClr val="tx1"/>
                </a:solidFill>
                <a:effectLst/>
                <a:latin typeface="Arial" panose="020B0604020202020204" pitchFamily="34" charset="0"/>
              </a:rPr>
              <a:t>expresan</a:t>
            </a:r>
            <a:r>
              <a:rPr kumimoji="0" lang="en-US" sz="1800" b="0" i="0" u="none" strike="noStrike" cap="none" normalizeH="0" baseline="0" dirty="0" smtClean="0">
                <a:ln>
                  <a:noFill/>
                </a:ln>
                <a:solidFill>
                  <a:schemeClr val="tx1"/>
                </a:solidFill>
                <a:effectLst/>
                <a:latin typeface="Arial" panose="020B0604020202020204" pitchFamily="34" charset="0"/>
              </a:rPr>
              <a:t> </a:t>
            </a:r>
            <a:r>
              <a:rPr kumimoji="0" lang="en-US" sz="1800" b="0" i="0" u="none" strike="noStrike" cap="none" normalizeH="0" baseline="0" dirty="0" err="1" smtClean="0">
                <a:ln>
                  <a:noFill/>
                </a:ln>
                <a:solidFill>
                  <a:schemeClr val="tx1"/>
                </a:solidFill>
                <a:effectLst/>
                <a:latin typeface="Arial" panose="020B0604020202020204" pitchFamily="34" charset="0"/>
              </a:rPr>
              <a:t>sentimientos</a:t>
            </a:r>
            <a:endParaRPr kumimoji="0" lang="en-US" sz="18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anose="020B0604020202020204" pitchFamily="34" charset="0"/>
              </a:rPr>
              <a:t>de </a:t>
            </a:r>
            <a:r>
              <a:rPr kumimoji="0" lang="en-US" sz="1800" b="0" i="0" u="none" strike="noStrike" cap="none" normalizeH="0" baseline="0" dirty="0" err="1" smtClean="0">
                <a:ln>
                  <a:noFill/>
                </a:ln>
                <a:solidFill>
                  <a:schemeClr val="tx1"/>
                </a:solidFill>
                <a:effectLst/>
                <a:latin typeface="Arial" panose="020B0604020202020204" pitchFamily="34" charset="0"/>
              </a:rPr>
              <a:t>nuestro</a:t>
            </a:r>
            <a:r>
              <a:rPr kumimoji="0" lang="en-US" sz="1800" b="0" i="0" u="none" strike="noStrike" cap="none" normalizeH="0" baseline="0" dirty="0" smtClean="0">
                <a:ln>
                  <a:noFill/>
                </a:ln>
                <a:solidFill>
                  <a:schemeClr val="tx1"/>
                </a:solidFill>
                <a:effectLst/>
                <a:latin typeface="Arial" panose="020B0604020202020204" pitchFamily="34" charset="0"/>
              </a:rPr>
              <a:t> </a:t>
            </a:r>
            <a:r>
              <a:rPr kumimoji="0" lang="en-US" sz="1800" b="0" i="0" u="none" strike="noStrike" cap="none" normalizeH="0" baseline="0" dirty="0" err="1" smtClean="0">
                <a:ln>
                  <a:noFill/>
                </a:ln>
                <a:solidFill>
                  <a:schemeClr val="tx1"/>
                </a:solidFill>
                <a:effectLst/>
                <a:latin typeface="Arial" panose="020B0604020202020204" pitchFamily="34" charset="0"/>
              </a:rPr>
              <a:t>imperfecto</a:t>
            </a:r>
            <a:r>
              <a:rPr kumimoji="0" lang="en-US" sz="1800" b="0" i="0" u="none" strike="noStrike" cap="none" normalizeH="0" baseline="0" dirty="0" smtClean="0">
                <a:ln>
                  <a:noFill/>
                </a:ln>
                <a:solidFill>
                  <a:schemeClr val="tx1"/>
                </a:solidFill>
                <a:effectLst/>
                <a:latin typeface="Arial" panose="020B0604020202020204" pitchFamily="34" charset="0"/>
              </a:rPr>
              <a:t> ser.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anose="020B0604020202020204" pitchFamily="34" charset="0"/>
              </a:rPr>
              <a:t>                                                                                         </a:t>
            </a:r>
            <a:r>
              <a:rPr kumimoji="0" lang="en-US" sz="1800" b="0" i="0" u="none" strike="noStrike" cap="none" normalizeH="0" baseline="0" dirty="0" err="1" smtClean="0">
                <a:ln>
                  <a:noFill/>
                </a:ln>
                <a:solidFill>
                  <a:schemeClr val="tx1"/>
                </a:solidFill>
                <a:effectLst/>
                <a:latin typeface="Arial" panose="020B0604020202020204" pitchFamily="34" charset="0"/>
              </a:rPr>
              <a:t>Iván</a:t>
            </a:r>
            <a:r>
              <a:rPr kumimoji="0" lang="en-US" sz="1800" b="0" i="0" u="none" strike="noStrike" cap="none" normalizeH="0" baseline="0" dirty="0" smtClean="0">
                <a:ln>
                  <a:noFill/>
                </a:ln>
                <a:solidFill>
                  <a:schemeClr val="tx1"/>
                </a:solidFill>
                <a:effectLst/>
                <a:latin typeface="Arial" panose="020B0604020202020204" pitchFamily="34" charset="0"/>
              </a:rPr>
              <a:t> A. Rivera.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panose="020B0604020202020204" pitchFamily="34" charset="0"/>
              </a:rPr>
              <a:t/>
            </a:r>
            <a:br>
              <a:rPr kumimoji="0" lang="en-US" sz="1800" b="0" i="0" u="none" strike="noStrike" cap="none" normalizeH="0" baseline="0" dirty="0" smtClean="0">
                <a:ln>
                  <a:noFill/>
                </a:ln>
                <a:solidFill>
                  <a:srgbClr val="000000"/>
                </a:solidFill>
                <a:effectLst/>
                <a:latin typeface="Arial" panose="020B0604020202020204" pitchFamily="34" charset="0"/>
              </a:rPr>
            </a:b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9964604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548680"/>
            <a:ext cx="4572000" cy="6001643"/>
          </a:xfrm>
          <a:prstGeom prst="rect">
            <a:avLst/>
          </a:prstGeom>
        </p:spPr>
        <p:txBody>
          <a:bodyPr>
            <a:spAutoFit/>
          </a:bodyPr>
          <a:lstStyle/>
          <a:p>
            <a:r>
              <a:rPr lang="es-ES" sz="2400" dirty="0"/>
              <a:t>Y No Sé Por Qué</a:t>
            </a:r>
            <a:br>
              <a:rPr lang="es-ES" sz="2400" dirty="0"/>
            </a:br>
            <a:r>
              <a:rPr lang="es-ES" sz="2400" dirty="0"/>
              <a:t/>
            </a:r>
            <a:br>
              <a:rPr lang="es-ES" sz="2400" dirty="0"/>
            </a:br>
            <a:r>
              <a:rPr lang="es-ES" sz="2400" dirty="0"/>
              <a:t>Estoy triste... y no sé por qué;</a:t>
            </a:r>
            <a:br>
              <a:rPr lang="es-ES" sz="2400" dirty="0"/>
            </a:br>
            <a:r>
              <a:rPr lang="es-ES" sz="2400" dirty="0"/>
              <a:t>he bebido amor,</a:t>
            </a:r>
            <a:br>
              <a:rPr lang="es-ES" sz="2400" dirty="0"/>
            </a:br>
            <a:r>
              <a:rPr lang="es-ES" sz="2400" dirty="0"/>
              <a:t>y aún tengo sed.</a:t>
            </a:r>
            <a:br>
              <a:rPr lang="es-ES" sz="2400" dirty="0"/>
            </a:br>
            <a:r>
              <a:rPr lang="es-ES" sz="2400" dirty="0"/>
              <a:t>Estoy sola... y no sé por qué</a:t>
            </a:r>
            <a:br>
              <a:rPr lang="es-ES" sz="2400" dirty="0"/>
            </a:br>
            <a:r>
              <a:rPr lang="es-ES" sz="2400" dirty="0"/>
              <a:t>quisiera saberlo,</a:t>
            </a:r>
            <a:br>
              <a:rPr lang="es-ES" sz="2400" dirty="0"/>
            </a:br>
            <a:r>
              <a:rPr lang="es-ES" sz="2400" dirty="0"/>
              <a:t>mas no lo diré...</a:t>
            </a:r>
            <a:br>
              <a:rPr lang="es-ES" sz="2400" dirty="0"/>
            </a:br>
            <a:r>
              <a:rPr lang="es-ES" sz="2400" dirty="0"/>
              <a:t>Estoy sola y no sé por qué,</a:t>
            </a:r>
            <a:br>
              <a:rPr lang="es-ES" sz="2400" dirty="0"/>
            </a:br>
            <a:r>
              <a:rPr lang="es-ES" sz="2400" dirty="0"/>
              <a:t>quisiera besar,</a:t>
            </a:r>
            <a:br>
              <a:rPr lang="es-ES" sz="2400" dirty="0"/>
            </a:br>
            <a:r>
              <a:rPr lang="es-ES" sz="2400" dirty="0"/>
              <a:t>y no sé a quién.</a:t>
            </a:r>
            <a:br>
              <a:rPr lang="es-ES" sz="2400" dirty="0"/>
            </a:br>
            <a:r>
              <a:rPr lang="es-ES" sz="2400" dirty="0"/>
              <a:t>Estoy enamorada... y no sé de qué.</a:t>
            </a:r>
            <a:br>
              <a:rPr lang="es-ES" sz="2400" dirty="0"/>
            </a:br>
            <a:r>
              <a:rPr lang="es-ES" sz="2400" dirty="0"/>
              <a:t>Quisiera saberlo...</a:t>
            </a:r>
            <a:br>
              <a:rPr lang="es-ES" sz="2400" dirty="0"/>
            </a:br>
            <a:r>
              <a:rPr lang="es-ES" sz="2400" dirty="0"/>
              <a:t>y no puede ser.</a:t>
            </a:r>
            <a:br>
              <a:rPr lang="es-ES" sz="2400" dirty="0"/>
            </a:br>
            <a:r>
              <a:rPr lang="es-ES" sz="2400" dirty="0"/>
              <a:t>Estoy triste y sola...</a:t>
            </a:r>
            <a:br>
              <a:rPr lang="es-ES" sz="2400" dirty="0"/>
            </a:br>
            <a:r>
              <a:rPr lang="es-ES" sz="2400" dirty="0"/>
              <a:t>y no sé por qué.</a:t>
            </a:r>
            <a:endParaRPr lang="en-GB" sz="2400" dirty="0"/>
          </a:p>
        </p:txBody>
      </p:sp>
    </p:spTree>
    <p:extLst>
      <p:ext uri="{BB962C8B-B14F-4D97-AF65-F5344CB8AC3E}">
        <p14:creationId xmlns:p14="http://schemas.microsoft.com/office/powerpoint/2010/main" val="386561553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1.bp.blogspot.com/-lcT7QFfcaEY/URFbe44F5cI/AAAAAAAAAcQ/YP5u82gvJcA/s1600/POES%C3%8DA+PAZ.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95184"/>
            <a:ext cx="4481660" cy="6637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83866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51520" y="188640"/>
            <a:ext cx="8640960" cy="1228998"/>
          </a:xfrm>
          <a:prstGeom prst="roundRect">
            <a:avLst/>
          </a:prstGeom>
          <a:solidFill>
            <a:schemeClr val="accent6">
              <a:lumMod val="75000"/>
            </a:schemeClr>
          </a:solidFill>
          <a:ln w="57150">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noAutofit/>
          </a:bodyPr>
          <a:lstStyle/>
          <a:p>
            <a:r>
              <a:rPr lang="en-GB" sz="7200" b="1" dirty="0" smtClean="0">
                <a:solidFill>
                  <a:schemeClr val="bg1"/>
                </a:solidFill>
              </a:rPr>
              <a:t>We will consider…</a:t>
            </a:r>
            <a:endParaRPr lang="en-GB" sz="7200" b="1" dirty="0">
              <a:solidFill>
                <a:schemeClr val="bg1"/>
              </a:solidFill>
            </a:endParaRPr>
          </a:p>
        </p:txBody>
      </p:sp>
      <p:sp>
        <p:nvSpPr>
          <p:cNvPr id="3" name="Content Placeholder 2"/>
          <p:cNvSpPr>
            <a:spLocks noGrp="1"/>
          </p:cNvSpPr>
          <p:nvPr>
            <p:ph idx="1"/>
          </p:nvPr>
        </p:nvSpPr>
        <p:spPr>
          <a:xfrm>
            <a:off x="457200" y="1600200"/>
            <a:ext cx="8363272" cy="4525963"/>
          </a:xfrm>
        </p:spPr>
        <p:txBody>
          <a:bodyPr>
            <a:noAutofit/>
          </a:bodyPr>
          <a:lstStyle/>
          <a:p>
            <a:r>
              <a:rPr lang="en-GB" sz="3400" dirty="0" smtClean="0"/>
              <a:t>Integrating transcription in text work from Y7</a:t>
            </a:r>
          </a:p>
          <a:p>
            <a:r>
              <a:rPr lang="en-GB" sz="3400" dirty="0" smtClean="0"/>
              <a:t>Translation from and into the target language</a:t>
            </a:r>
          </a:p>
          <a:p>
            <a:r>
              <a:rPr lang="en-GB" sz="3400" dirty="0" smtClean="0"/>
              <a:t>Accelerating progress </a:t>
            </a:r>
            <a:r>
              <a:rPr lang="en-GB" sz="3400" dirty="0"/>
              <a:t>(which we will need to do to meet the requirements of the new </a:t>
            </a:r>
            <a:r>
              <a:rPr lang="en-GB" sz="3400" dirty="0" smtClean="0"/>
              <a:t>GCSE)</a:t>
            </a:r>
          </a:p>
          <a:p>
            <a:r>
              <a:rPr lang="en-GB" sz="3400" dirty="0" smtClean="0"/>
              <a:t>Using literary </a:t>
            </a:r>
            <a:r>
              <a:rPr lang="en-GB" sz="3400" dirty="0"/>
              <a:t>and other text types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8424" y="1772816"/>
            <a:ext cx="504056" cy="504056"/>
          </a:xfrm>
          <a:prstGeom prst="rect">
            <a:avLst/>
          </a:prstGeom>
        </p:spPr>
      </p:pic>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8424" y="2838227"/>
            <a:ext cx="504056" cy="504056"/>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8424" y="4568660"/>
            <a:ext cx="504056" cy="504056"/>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8424" y="5693332"/>
            <a:ext cx="504056" cy="504056"/>
          </a:xfrm>
          <a:prstGeom prst="rect">
            <a:avLst/>
          </a:prstGeom>
        </p:spPr>
      </p:pic>
    </p:spTree>
    <p:extLst>
      <p:ext uri="{BB962C8B-B14F-4D97-AF65-F5344CB8AC3E}">
        <p14:creationId xmlns:p14="http://schemas.microsoft.com/office/powerpoint/2010/main" val="296952598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51520" y="188640"/>
            <a:ext cx="8640960" cy="6480720"/>
          </a:xfrm>
          <a:prstGeom prst="roundRect">
            <a:avLst/>
          </a:prstGeom>
          <a:solidFill>
            <a:schemeClr val="accent6">
              <a:lumMod val="75000"/>
            </a:schemeClr>
          </a:solidFill>
          <a:ln w="57150">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p:txBody>
          <a:bodyPr>
            <a:noAutofit/>
          </a:bodyPr>
          <a:lstStyle/>
          <a:p>
            <a:r>
              <a:rPr lang="en-GB" sz="7200" b="1" dirty="0" smtClean="0">
                <a:solidFill>
                  <a:schemeClr val="bg1"/>
                </a:solidFill>
              </a:rPr>
              <a:t>New Curriculum Workshop</a:t>
            </a:r>
            <a:br>
              <a:rPr lang="en-GB" sz="7200" b="1" dirty="0" smtClean="0">
                <a:solidFill>
                  <a:schemeClr val="bg1"/>
                </a:solidFill>
              </a:rPr>
            </a:br>
            <a:r>
              <a:rPr lang="en-GB" sz="7200" b="1" dirty="0" smtClean="0">
                <a:solidFill>
                  <a:schemeClr val="bg1"/>
                </a:solidFill>
              </a:rPr>
              <a:t>Spanish</a:t>
            </a:r>
            <a:endParaRPr lang="en-GB" sz="7200" dirty="0">
              <a:solidFill>
                <a:schemeClr val="bg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8184" y="3501008"/>
            <a:ext cx="2512269" cy="1833955"/>
          </a:xfrm>
          <a:prstGeom prst="rect">
            <a:avLst/>
          </a:prstGeom>
        </p:spPr>
      </p:pic>
      <p:sp>
        <p:nvSpPr>
          <p:cNvPr id="6" name="TextBox 5"/>
          <p:cNvSpPr txBox="1"/>
          <p:nvPr/>
        </p:nvSpPr>
        <p:spPr>
          <a:xfrm>
            <a:off x="5868144" y="6156012"/>
            <a:ext cx="2376264" cy="369332"/>
          </a:xfrm>
          <a:prstGeom prst="rect">
            <a:avLst/>
          </a:prstGeom>
          <a:noFill/>
        </p:spPr>
        <p:txBody>
          <a:bodyPr wrap="square" rtlCol="0">
            <a:spAutoFit/>
          </a:bodyPr>
          <a:lstStyle/>
          <a:p>
            <a:pPr algn="r"/>
            <a:r>
              <a:rPr lang="en-GB" b="1" dirty="0" smtClean="0"/>
              <a:t>Rachel Hawkes</a:t>
            </a:r>
            <a:endParaRPr lang="en-GB" b="1" dirty="0"/>
          </a:p>
        </p:txBody>
      </p:sp>
    </p:spTree>
    <p:extLst>
      <p:ext uri="{BB962C8B-B14F-4D97-AF65-F5344CB8AC3E}">
        <p14:creationId xmlns:p14="http://schemas.microsoft.com/office/powerpoint/2010/main" val="1193171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Document 2"/>
          <p:cNvSpPr/>
          <p:nvPr/>
        </p:nvSpPr>
        <p:spPr>
          <a:xfrm>
            <a:off x="899592" y="764704"/>
            <a:ext cx="7488832" cy="3528392"/>
          </a:xfrm>
          <a:prstGeom prst="flowChartDocument">
            <a:avLst/>
          </a:prstGeom>
          <a:solidFill>
            <a:schemeClr val="accent6">
              <a:lumMod val="20000"/>
              <a:lumOff val="80000"/>
            </a:schemeClr>
          </a:solidFill>
          <a:ln w="57150">
            <a:solidFill>
              <a:srgbClr val="C0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1043608" y="908720"/>
            <a:ext cx="5904656" cy="3046988"/>
          </a:xfrm>
          <a:prstGeom prst="rect">
            <a:avLst/>
          </a:prstGeom>
        </p:spPr>
        <p:txBody>
          <a:bodyPr wrap="square">
            <a:spAutoFit/>
          </a:bodyPr>
          <a:lstStyle/>
          <a:p>
            <a:pPr fontAlgn="base">
              <a:spcBef>
                <a:spcPct val="50000"/>
              </a:spcBef>
              <a:spcAft>
                <a:spcPct val="0"/>
              </a:spcAft>
            </a:pPr>
            <a:r>
              <a:rPr lang="en-US" altLang="en-US" sz="2400" b="1" u="sng" dirty="0" smtClean="0">
                <a:solidFill>
                  <a:srgbClr val="000000"/>
                </a:solidFill>
                <a:latin typeface="Arial" charset="0"/>
                <a:cs typeface="Arial" charset="0"/>
              </a:rPr>
              <a:t>Me </a:t>
            </a:r>
            <a:r>
              <a:rPr lang="en-US" altLang="en-US" sz="2400" b="1" u="sng" dirty="0" err="1" smtClean="0">
                <a:solidFill>
                  <a:srgbClr val="000000"/>
                </a:solidFill>
                <a:latin typeface="Arial" charset="0"/>
                <a:cs typeface="Arial" charset="0"/>
              </a:rPr>
              <a:t>llamo</a:t>
            </a:r>
            <a:r>
              <a:rPr lang="en-US" altLang="en-US" sz="2400" b="1" u="sng" dirty="0" smtClean="0">
                <a:solidFill>
                  <a:srgbClr val="000000"/>
                </a:solidFill>
                <a:latin typeface="Arial" charset="0"/>
                <a:cs typeface="Arial" charset="0"/>
              </a:rPr>
              <a:t> </a:t>
            </a:r>
            <a:r>
              <a:rPr lang="en-US" altLang="en-US" sz="2400" dirty="0" smtClean="0">
                <a:solidFill>
                  <a:srgbClr val="000000"/>
                </a:solidFill>
                <a:latin typeface="Arial" charset="0"/>
                <a:cs typeface="Arial" charset="0"/>
              </a:rPr>
              <a:t>Carlos Vicente.  Soy de </a:t>
            </a:r>
            <a:r>
              <a:rPr lang="en-US" altLang="en-US" sz="2400" dirty="0" err="1" smtClean="0">
                <a:solidFill>
                  <a:srgbClr val="000000"/>
                </a:solidFill>
                <a:latin typeface="Arial" charset="0"/>
                <a:cs typeface="Arial" charset="0"/>
              </a:rPr>
              <a:t>España</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pero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mis</a:t>
            </a:r>
            <a:r>
              <a:rPr lang="en-US" altLang="en-US" sz="2400" dirty="0" smtClean="0">
                <a:solidFill>
                  <a:srgbClr val="000000"/>
                </a:solidFill>
                <a:latin typeface="Arial" charset="0"/>
                <a:cs typeface="Arial" charset="0"/>
              </a:rPr>
              <a:t> padres son </a:t>
            </a:r>
            <a:r>
              <a:rPr lang="en-US" altLang="en-US" sz="2400" b="1" u="sng" dirty="0" smtClean="0">
                <a:solidFill>
                  <a:srgbClr val="000000"/>
                </a:solidFill>
                <a:latin typeface="Arial" charset="0"/>
                <a:cs typeface="Arial" charset="0"/>
              </a:rPr>
              <a:t>de Argentina </a:t>
            </a:r>
            <a:r>
              <a:rPr lang="en-US" altLang="en-US" sz="2400" dirty="0" err="1" smtClean="0">
                <a:solidFill>
                  <a:srgbClr val="000000"/>
                </a:solidFill>
                <a:latin typeface="Arial" charset="0"/>
                <a:cs typeface="Arial" charset="0"/>
              </a:rPr>
              <a:t>así</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que</a:t>
            </a:r>
            <a:r>
              <a:rPr lang="en-US" altLang="en-US" sz="2400" dirty="0" smtClean="0">
                <a:solidFill>
                  <a:srgbClr val="000000"/>
                </a:solidFill>
                <a:latin typeface="Arial" charset="0"/>
                <a:cs typeface="Arial" charset="0"/>
              </a:rPr>
              <a:t> soy </a:t>
            </a:r>
            <a:r>
              <a:rPr lang="en-US" altLang="en-US" sz="2400" dirty="0" err="1" smtClean="0">
                <a:solidFill>
                  <a:srgbClr val="000000"/>
                </a:solidFill>
                <a:latin typeface="Arial" charset="0"/>
                <a:cs typeface="Arial" charset="0"/>
              </a:rPr>
              <a:t>medio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argentino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medio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español</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Hablo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español</a:t>
            </a:r>
            <a:r>
              <a:rPr lang="en-US" altLang="en-US" sz="2400" dirty="0" smtClean="0">
                <a:solidFill>
                  <a:srgbClr val="000000"/>
                </a:solidFill>
                <a:latin typeface="Arial" charset="0"/>
                <a:cs typeface="Arial" charset="0"/>
              </a:rPr>
              <a:t>, </a:t>
            </a:r>
            <a:r>
              <a:rPr lang="en-US" altLang="en-US" sz="2400" b="1" u="sng" dirty="0" err="1" smtClean="0">
                <a:solidFill>
                  <a:srgbClr val="000000"/>
                </a:solidFill>
                <a:latin typeface="Arial" charset="0"/>
                <a:cs typeface="Arial" charset="0"/>
              </a:rPr>
              <a:t>por</a:t>
            </a:r>
            <a:r>
              <a:rPr lang="en-US" altLang="en-US" sz="2400" b="1" u="sng" dirty="0" smtClean="0">
                <a:solidFill>
                  <a:srgbClr val="000000"/>
                </a:solidFill>
                <a:latin typeface="Arial" charset="0"/>
                <a:cs typeface="Arial" charset="0"/>
              </a:rPr>
              <a:t> </a:t>
            </a:r>
            <a:r>
              <a:rPr lang="en-US" altLang="en-US" sz="2400" b="1" u="sng" dirty="0" err="1" smtClean="0">
                <a:solidFill>
                  <a:srgbClr val="000000"/>
                </a:solidFill>
                <a:latin typeface="Arial" charset="0"/>
                <a:cs typeface="Arial" charset="0"/>
              </a:rPr>
              <a:t>supuesto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inglés</a:t>
            </a:r>
            <a:r>
              <a:rPr lang="en-US" altLang="en-US" sz="2400" dirty="0" smtClean="0">
                <a:solidFill>
                  <a:srgbClr val="000000"/>
                </a:solidFill>
                <a:latin typeface="Arial" charset="0"/>
                <a:cs typeface="Arial" charset="0"/>
              </a:rPr>
              <a:t> y un </a:t>
            </a:r>
            <a:r>
              <a:rPr lang="en-US" altLang="en-US" sz="2400" dirty="0" err="1" smtClean="0">
                <a:solidFill>
                  <a:srgbClr val="000000"/>
                </a:solidFill>
                <a:latin typeface="Arial" charset="0"/>
                <a:cs typeface="Arial" charset="0"/>
              </a:rPr>
              <a:t>poco</a:t>
            </a:r>
            <a:r>
              <a:rPr lang="en-US" altLang="en-US" sz="2400" dirty="0" smtClean="0">
                <a:solidFill>
                  <a:srgbClr val="000000"/>
                </a:solidFill>
                <a:latin typeface="Arial" charset="0"/>
                <a:cs typeface="Arial" charset="0"/>
              </a:rPr>
              <a:t> de </a:t>
            </a:r>
            <a:r>
              <a:rPr lang="en-US" altLang="en-US" sz="2400" dirty="0" err="1" smtClean="0">
                <a:solidFill>
                  <a:srgbClr val="000000"/>
                </a:solidFill>
                <a:latin typeface="Arial" charset="0"/>
                <a:cs typeface="Arial" charset="0"/>
              </a:rPr>
              <a:t>francés</a:t>
            </a:r>
            <a:r>
              <a:rPr lang="en-US" altLang="en-US" sz="2400" dirty="0" smtClean="0">
                <a:solidFill>
                  <a:srgbClr val="000000"/>
                </a:solidFill>
                <a:latin typeface="Arial" charset="0"/>
                <a:cs typeface="Arial" charset="0"/>
              </a:rPr>
              <a:t>.  Vivo </a:t>
            </a:r>
            <a:r>
              <a:rPr lang="en-US" altLang="en-US" sz="2400" dirty="0" err="1" smtClean="0">
                <a:solidFill>
                  <a:srgbClr val="000000"/>
                </a:solidFill>
                <a:latin typeface="Arial" charset="0"/>
                <a:cs typeface="Arial" charset="0"/>
              </a:rPr>
              <a:t>ahora</a:t>
            </a:r>
            <a:r>
              <a:rPr lang="en-US" altLang="en-US" sz="2400" dirty="0" smtClean="0">
                <a:solidFill>
                  <a:srgbClr val="000000"/>
                </a:solidFill>
                <a:latin typeface="Arial" charset="0"/>
                <a:cs typeface="Arial" charset="0"/>
              </a:rPr>
              <a:t> con </a:t>
            </a:r>
            <a:r>
              <a:rPr lang="en-US" altLang="en-US" sz="2400" b="1" u="sng" dirty="0" err="1" smtClean="0">
                <a:solidFill>
                  <a:srgbClr val="000000"/>
                </a:solidFill>
                <a:latin typeface="Arial" charset="0"/>
                <a:cs typeface="Arial" charset="0"/>
              </a:rPr>
              <a:t>mis</a:t>
            </a:r>
            <a:r>
              <a:rPr lang="en-US" altLang="en-US" sz="2400" b="1" u="sng" dirty="0" smtClean="0">
                <a:solidFill>
                  <a:srgbClr val="000000"/>
                </a:solidFill>
                <a:latin typeface="Arial" charset="0"/>
                <a:cs typeface="Arial" charset="0"/>
              </a:rPr>
              <a:t> padres</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vivimos</a:t>
            </a:r>
            <a:r>
              <a:rPr lang="en-US" altLang="en-US" sz="2400" dirty="0" smtClean="0">
                <a:solidFill>
                  <a:srgbClr val="000000"/>
                </a:solidFill>
                <a:latin typeface="Arial" charset="0"/>
                <a:cs typeface="Arial" charset="0"/>
              </a:rPr>
              <a:t> en Valencia, en el </a:t>
            </a:r>
            <a:r>
              <a:rPr lang="en-US" altLang="en-US" sz="2400" dirty="0" err="1" smtClean="0">
                <a:solidFill>
                  <a:srgbClr val="000000"/>
                </a:solidFill>
                <a:latin typeface="Arial" charset="0"/>
                <a:cs typeface="Arial" charset="0"/>
              </a:rPr>
              <a:t>este</a:t>
            </a:r>
            <a:r>
              <a:rPr lang="en-US" altLang="en-US" sz="2400" dirty="0" smtClean="0">
                <a:solidFill>
                  <a:srgbClr val="000000"/>
                </a:solidFill>
                <a:latin typeface="Arial" charset="0"/>
                <a:cs typeface="Arial" charset="0"/>
              </a:rPr>
              <a:t> </a:t>
            </a:r>
            <a:r>
              <a:rPr lang="en-US" altLang="en-US" sz="2400" b="1" u="sng" dirty="0" smtClean="0">
                <a:solidFill>
                  <a:srgbClr val="000000"/>
                </a:solidFill>
                <a:latin typeface="Arial" charset="0"/>
                <a:cs typeface="Arial" charset="0"/>
              </a:rPr>
              <a:t>del </a:t>
            </a:r>
            <a:r>
              <a:rPr lang="en-US" altLang="en-US" sz="2400" b="1" u="sng" dirty="0" err="1" smtClean="0">
                <a:solidFill>
                  <a:srgbClr val="000000"/>
                </a:solidFill>
                <a:latin typeface="Arial" charset="0"/>
                <a:cs typeface="Arial" charset="0"/>
              </a:rPr>
              <a:t>país</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Mi</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hermana</a:t>
            </a:r>
            <a:r>
              <a:rPr lang="en-US" altLang="en-US" sz="2400" dirty="0" smtClean="0">
                <a:solidFill>
                  <a:srgbClr val="000000"/>
                </a:solidFill>
                <a:latin typeface="Arial" charset="0"/>
                <a:cs typeface="Arial" charset="0"/>
              </a:rPr>
              <a:t> no vive </a:t>
            </a:r>
            <a:r>
              <a:rPr lang="en-US" altLang="en-US" sz="2400" dirty="0" err="1" smtClean="0">
                <a:solidFill>
                  <a:srgbClr val="000000"/>
                </a:solidFill>
                <a:latin typeface="Arial" charset="0"/>
                <a:cs typeface="Arial" charset="0"/>
              </a:rPr>
              <a:t>allí</a:t>
            </a:r>
            <a:r>
              <a:rPr lang="en-US" altLang="en-US" sz="2400" dirty="0" smtClean="0">
                <a:solidFill>
                  <a:srgbClr val="000000"/>
                </a:solidFill>
                <a:latin typeface="Arial" charset="0"/>
                <a:cs typeface="Arial" charset="0"/>
              </a:rPr>
              <a:t>.  Ella y </a:t>
            </a:r>
            <a:r>
              <a:rPr lang="en-US" altLang="en-US" sz="2400" dirty="0" err="1" smtClean="0">
                <a:solidFill>
                  <a:srgbClr val="000000"/>
                </a:solidFill>
                <a:latin typeface="Arial" charset="0"/>
                <a:cs typeface="Arial" charset="0"/>
              </a:rPr>
              <a:t>su</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amiga</a:t>
            </a:r>
            <a:r>
              <a:rPr lang="en-US" altLang="en-US" sz="2400" dirty="0" smtClean="0">
                <a:solidFill>
                  <a:srgbClr val="000000"/>
                </a:solidFill>
                <a:latin typeface="Arial" charset="0"/>
                <a:cs typeface="Arial" charset="0"/>
              </a:rPr>
              <a:t> </a:t>
            </a:r>
            <a:r>
              <a:rPr lang="en-US" altLang="en-US" sz="2400" b="1" u="sng" dirty="0" err="1" smtClean="0">
                <a:solidFill>
                  <a:srgbClr val="000000"/>
                </a:solidFill>
                <a:latin typeface="Arial" charset="0"/>
                <a:cs typeface="Arial" charset="0"/>
              </a:rPr>
              <a:t>viven</a:t>
            </a:r>
            <a:r>
              <a:rPr lang="en-US" altLang="en-US" sz="2400" dirty="0" smtClean="0">
                <a:solidFill>
                  <a:srgbClr val="000000"/>
                </a:solidFill>
                <a:latin typeface="Arial" charset="0"/>
                <a:cs typeface="Arial" charset="0"/>
              </a:rPr>
              <a:t> en Barcelona.</a:t>
            </a:r>
            <a:endParaRPr lang="en-US" altLang="en-US" sz="2400" dirty="0">
              <a:solidFill>
                <a:srgbClr val="000000"/>
              </a:solidFill>
              <a:latin typeface="Arial" charset="0"/>
              <a:cs typeface="Arial"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4652" y="404664"/>
            <a:ext cx="1347788" cy="2019301"/>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p:cNvGrpSpPr/>
          <p:nvPr/>
        </p:nvGrpSpPr>
        <p:grpSpPr>
          <a:xfrm>
            <a:off x="4716016" y="3796286"/>
            <a:ext cx="3888432" cy="1841528"/>
            <a:chOff x="4716016" y="3796286"/>
            <a:chExt cx="3888432" cy="1841528"/>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4229699"/>
              <a:ext cx="1566462" cy="114351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6251" y="4318889"/>
              <a:ext cx="1391861" cy="955744"/>
            </a:xfrm>
            <a:prstGeom prst="rect">
              <a:avLst/>
            </a:prstGeom>
          </p:spPr>
        </p:pic>
        <p:sp>
          <p:nvSpPr>
            <p:cNvPr id="7" name="Oval Callout 6"/>
            <p:cNvSpPr/>
            <p:nvPr/>
          </p:nvSpPr>
          <p:spPr>
            <a:xfrm>
              <a:off x="7172236" y="3796286"/>
              <a:ext cx="1051752" cy="698011"/>
            </a:xfrm>
            <a:prstGeom prst="wedgeEllipseCallout">
              <a:avLst>
                <a:gd name="adj1" fmla="val -66647"/>
                <a:gd name="adj2" fmla="val 22785"/>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smtClean="0">
                <a:solidFill>
                  <a:schemeClr val="bg1"/>
                </a:solidFill>
                <a:latin typeface="Arial Rounded MT Bold" pitchFamily="34" charset="0"/>
              </a:endParaRPr>
            </a:p>
          </p:txBody>
        </p:sp>
        <p:sp>
          <p:nvSpPr>
            <p:cNvPr id="8" name="Oval Callout 7"/>
            <p:cNvSpPr/>
            <p:nvPr/>
          </p:nvSpPr>
          <p:spPr>
            <a:xfrm>
              <a:off x="5796136" y="3933056"/>
              <a:ext cx="792088" cy="601921"/>
            </a:xfrm>
            <a:prstGeom prst="wedgeEllipseCallout">
              <a:avLst>
                <a:gd name="adj1" fmla="val 41862"/>
                <a:gd name="adj2" fmla="val 47355"/>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smtClean="0">
                <a:solidFill>
                  <a:schemeClr val="bg1"/>
                </a:solidFill>
                <a:latin typeface="Arial Rounded MT Bold" pitchFamily="34" charset="0"/>
              </a:endParaRPr>
            </a:p>
          </p:txBody>
        </p:sp>
        <p:sp>
          <p:nvSpPr>
            <p:cNvPr id="9" name="Oval Callout 8"/>
            <p:cNvSpPr/>
            <p:nvPr/>
          </p:nvSpPr>
          <p:spPr>
            <a:xfrm>
              <a:off x="6671545" y="5278780"/>
              <a:ext cx="661271" cy="359034"/>
            </a:xfrm>
            <a:prstGeom prst="wedgeEllipseCallout">
              <a:avLst>
                <a:gd name="adj1" fmla="val 4470"/>
                <a:gd name="adj2" fmla="val -88073"/>
              </a:avLst>
            </a:prstGeom>
            <a:solidFill>
              <a:srgbClr val="F6980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smtClean="0">
                <a:solidFill>
                  <a:schemeClr val="tx1"/>
                </a:solidFill>
                <a:latin typeface="Arial Rounded MT Bold" pitchFamily="34" charset="0"/>
              </a:endParaRPr>
            </a:p>
          </p:txBody>
        </p:sp>
        <p:sp>
          <p:nvSpPr>
            <p:cNvPr id="10" name="Oval Callout 9"/>
            <p:cNvSpPr/>
            <p:nvPr/>
          </p:nvSpPr>
          <p:spPr>
            <a:xfrm>
              <a:off x="7698112" y="4494297"/>
              <a:ext cx="906336" cy="659994"/>
            </a:xfrm>
            <a:prstGeom prst="wedgeEllipseCallout">
              <a:avLst>
                <a:gd name="adj1" fmla="val -51806"/>
                <a:gd name="adj2" fmla="val -40251"/>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smtClean="0">
                <a:solidFill>
                  <a:schemeClr val="bg1"/>
                </a:solidFill>
                <a:latin typeface="Arial Rounded MT Bold" pitchFamily="34" charset="0"/>
              </a:endParaRPr>
            </a:p>
          </p:txBody>
        </p:sp>
      </p:grpSp>
    </p:spTree>
    <p:extLst>
      <p:ext uri="{BB962C8B-B14F-4D97-AF65-F5344CB8AC3E}">
        <p14:creationId xmlns:p14="http://schemas.microsoft.com/office/powerpoint/2010/main" val="3396941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Document 2"/>
          <p:cNvSpPr/>
          <p:nvPr/>
        </p:nvSpPr>
        <p:spPr>
          <a:xfrm>
            <a:off x="899592" y="764704"/>
            <a:ext cx="7488832" cy="4104456"/>
          </a:xfrm>
          <a:prstGeom prst="flowChartDocument">
            <a:avLst/>
          </a:prstGeom>
          <a:solidFill>
            <a:schemeClr val="accent6">
              <a:lumMod val="20000"/>
              <a:lumOff val="80000"/>
            </a:schemeClr>
          </a:solidFill>
          <a:ln w="57150">
            <a:solidFill>
              <a:srgbClr val="C0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1043608" y="908720"/>
            <a:ext cx="5904656" cy="3416320"/>
          </a:xfrm>
          <a:prstGeom prst="rect">
            <a:avLst/>
          </a:prstGeom>
        </p:spPr>
        <p:txBody>
          <a:bodyPr wrap="square">
            <a:spAutoFit/>
          </a:bodyPr>
          <a:lstStyle/>
          <a:p>
            <a:pPr fontAlgn="base">
              <a:spcBef>
                <a:spcPct val="50000"/>
              </a:spcBef>
              <a:spcAft>
                <a:spcPct val="0"/>
              </a:spcAft>
            </a:pPr>
            <a:r>
              <a:rPr lang="en-US" altLang="en-US" sz="2400" b="1" u="sng" dirty="0" smtClean="0">
                <a:solidFill>
                  <a:srgbClr val="000000"/>
                </a:solidFill>
                <a:latin typeface="Arial" charset="0"/>
                <a:cs typeface="Arial" charset="0"/>
              </a:rPr>
              <a:t>___________ </a:t>
            </a:r>
            <a:r>
              <a:rPr lang="en-US" altLang="en-US" sz="2400" dirty="0" smtClean="0">
                <a:solidFill>
                  <a:srgbClr val="000000"/>
                </a:solidFill>
                <a:latin typeface="Arial" charset="0"/>
                <a:cs typeface="Arial" charset="0"/>
              </a:rPr>
              <a:t>Carlos Vicente.  Soy de </a:t>
            </a:r>
            <a:r>
              <a:rPr lang="en-US" altLang="en-US" sz="2400" dirty="0" err="1" smtClean="0">
                <a:solidFill>
                  <a:srgbClr val="000000"/>
                </a:solidFill>
                <a:latin typeface="Arial" charset="0"/>
                <a:cs typeface="Arial" charset="0"/>
              </a:rPr>
              <a:t>España</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pero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mis</a:t>
            </a:r>
            <a:r>
              <a:rPr lang="en-US" altLang="en-US" sz="2400" dirty="0" smtClean="0">
                <a:solidFill>
                  <a:srgbClr val="000000"/>
                </a:solidFill>
                <a:latin typeface="Arial" charset="0"/>
                <a:cs typeface="Arial" charset="0"/>
              </a:rPr>
              <a:t> padres son </a:t>
            </a:r>
            <a:r>
              <a:rPr lang="en-US" altLang="en-US" sz="2400" b="1" u="sng" dirty="0" smtClean="0">
                <a:solidFill>
                  <a:srgbClr val="000000"/>
                </a:solidFill>
                <a:latin typeface="Arial" charset="0"/>
                <a:cs typeface="Arial" charset="0"/>
              </a:rPr>
              <a:t>__________ </a:t>
            </a:r>
            <a:r>
              <a:rPr lang="en-US" altLang="en-US" sz="2400" dirty="0" err="1" smtClean="0">
                <a:solidFill>
                  <a:srgbClr val="000000"/>
                </a:solidFill>
                <a:latin typeface="Arial" charset="0"/>
                <a:cs typeface="Arial" charset="0"/>
              </a:rPr>
              <a:t>así</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que</a:t>
            </a:r>
            <a:r>
              <a:rPr lang="en-US" altLang="en-US" sz="2400" dirty="0" smtClean="0">
                <a:solidFill>
                  <a:srgbClr val="000000"/>
                </a:solidFill>
                <a:latin typeface="Arial" charset="0"/>
                <a:cs typeface="Arial" charset="0"/>
              </a:rPr>
              <a:t> soy </a:t>
            </a:r>
            <a:r>
              <a:rPr lang="en-US" altLang="en-US" sz="2400" dirty="0" err="1" smtClean="0">
                <a:solidFill>
                  <a:srgbClr val="000000"/>
                </a:solidFill>
                <a:latin typeface="Arial" charset="0"/>
                <a:cs typeface="Arial" charset="0"/>
              </a:rPr>
              <a:t>medio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argentino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medio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español</a:t>
            </a:r>
            <a:r>
              <a:rPr lang="en-US" altLang="en-US" sz="2400" dirty="0" smtClean="0">
                <a:solidFill>
                  <a:srgbClr val="000000"/>
                </a:solidFill>
                <a:latin typeface="Arial" charset="0"/>
                <a:cs typeface="Arial" charset="0"/>
              </a:rPr>
              <a:t>. .  </a:t>
            </a:r>
            <a:r>
              <a:rPr lang="en-US" altLang="en-US" sz="2400" dirty="0" err="1" smtClean="0">
                <a:solidFill>
                  <a:srgbClr val="000000"/>
                </a:solidFill>
                <a:latin typeface="Arial" charset="0"/>
                <a:cs typeface="Arial" charset="0"/>
              </a:rPr>
              <a:t>Hablo</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español</a:t>
            </a:r>
            <a:r>
              <a:rPr lang="en-US" altLang="en-US" sz="2400" dirty="0" smtClean="0">
                <a:solidFill>
                  <a:srgbClr val="000000"/>
                </a:solidFill>
                <a:latin typeface="Arial" charset="0"/>
                <a:cs typeface="Arial" charset="0"/>
              </a:rPr>
              <a:t>, </a:t>
            </a:r>
            <a:r>
              <a:rPr lang="en-US" altLang="en-US" sz="2400" b="1" u="sng" dirty="0" smtClean="0">
                <a:solidFill>
                  <a:srgbClr val="000000"/>
                </a:solidFill>
                <a:latin typeface="Arial" charset="0"/>
                <a:cs typeface="Arial" charset="0"/>
              </a:rPr>
              <a:t>__________</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inglés</a:t>
            </a:r>
            <a:r>
              <a:rPr lang="en-US" altLang="en-US" sz="2400" dirty="0" smtClean="0">
                <a:solidFill>
                  <a:srgbClr val="000000"/>
                </a:solidFill>
                <a:latin typeface="Arial" charset="0"/>
                <a:cs typeface="Arial" charset="0"/>
              </a:rPr>
              <a:t> y un </a:t>
            </a:r>
            <a:r>
              <a:rPr lang="en-US" altLang="en-US" sz="2400" dirty="0" err="1" smtClean="0">
                <a:solidFill>
                  <a:srgbClr val="000000"/>
                </a:solidFill>
                <a:latin typeface="Arial" charset="0"/>
                <a:cs typeface="Arial" charset="0"/>
              </a:rPr>
              <a:t>poco</a:t>
            </a:r>
            <a:r>
              <a:rPr lang="en-US" altLang="en-US" sz="2400" dirty="0" smtClean="0">
                <a:solidFill>
                  <a:srgbClr val="000000"/>
                </a:solidFill>
                <a:latin typeface="Arial" charset="0"/>
                <a:cs typeface="Arial" charset="0"/>
              </a:rPr>
              <a:t> de </a:t>
            </a:r>
            <a:r>
              <a:rPr lang="en-US" altLang="en-US" sz="2400" dirty="0" err="1" smtClean="0">
                <a:solidFill>
                  <a:srgbClr val="000000"/>
                </a:solidFill>
                <a:latin typeface="Arial" charset="0"/>
                <a:cs typeface="Arial" charset="0"/>
              </a:rPr>
              <a:t>francés</a:t>
            </a:r>
            <a:r>
              <a:rPr lang="en-US" altLang="en-US" sz="2400" dirty="0" smtClean="0">
                <a:solidFill>
                  <a:srgbClr val="000000"/>
                </a:solidFill>
                <a:latin typeface="Arial" charset="0"/>
                <a:cs typeface="Arial" charset="0"/>
              </a:rPr>
              <a:t>.  Vivo </a:t>
            </a:r>
            <a:r>
              <a:rPr lang="en-US" altLang="en-US" sz="2400" dirty="0" err="1" smtClean="0">
                <a:solidFill>
                  <a:srgbClr val="000000"/>
                </a:solidFill>
                <a:latin typeface="Arial" charset="0"/>
                <a:cs typeface="Arial" charset="0"/>
              </a:rPr>
              <a:t>ahora</a:t>
            </a:r>
            <a:r>
              <a:rPr lang="en-US" altLang="en-US" sz="2400" dirty="0" smtClean="0">
                <a:solidFill>
                  <a:srgbClr val="000000"/>
                </a:solidFill>
                <a:latin typeface="Arial" charset="0"/>
                <a:cs typeface="Arial" charset="0"/>
              </a:rPr>
              <a:t> con </a:t>
            </a:r>
            <a:r>
              <a:rPr lang="en-US" altLang="en-US" sz="2400" b="1" u="sng" dirty="0" smtClean="0">
                <a:solidFill>
                  <a:srgbClr val="000000"/>
                </a:solidFill>
                <a:latin typeface="Arial" charset="0"/>
                <a:cs typeface="Arial" charset="0"/>
              </a:rPr>
              <a:t>___________</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vivimos</a:t>
            </a:r>
            <a:r>
              <a:rPr lang="en-US" altLang="en-US" sz="2400" dirty="0" smtClean="0">
                <a:solidFill>
                  <a:srgbClr val="000000"/>
                </a:solidFill>
                <a:latin typeface="Arial" charset="0"/>
                <a:cs typeface="Arial" charset="0"/>
              </a:rPr>
              <a:t> en Valencia, en el </a:t>
            </a:r>
            <a:r>
              <a:rPr lang="en-US" altLang="en-US" sz="2400" dirty="0" err="1" smtClean="0">
                <a:solidFill>
                  <a:srgbClr val="000000"/>
                </a:solidFill>
                <a:latin typeface="Arial" charset="0"/>
                <a:cs typeface="Arial" charset="0"/>
              </a:rPr>
              <a:t>este</a:t>
            </a:r>
            <a:r>
              <a:rPr lang="en-US" altLang="en-US" sz="2400" dirty="0" smtClean="0">
                <a:solidFill>
                  <a:srgbClr val="000000"/>
                </a:solidFill>
                <a:latin typeface="Arial" charset="0"/>
                <a:cs typeface="Arial" charset="0"/>
              </a:rPr>
              <a:t> </a:t>
            </a:r>
            <a:r>
              <a:rPr lang="en-US" altLang="en-US" sz="2400" b="1" u="sng" dirty="0" smtClean="0">
                <a:solidFill>
                  <a:srgbClr val="000000"/>
                </a:solidFill>
                <a:latin typeface="Arial" charset="0"/>
                <a:cs typeface="Arial" charset="0"/>
              </a:rPr>
              <a:t>__________</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Mi</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hermana</a:t>
            </a:r>
            <a:r>
              <a:rPr lang="en-US" altLang="en-US" sz="2400" dirty="0" smtClean="0">
                <a:solidFill>
                  <a:srgbClr val="000000"/>
                </a:solidFill>
                <a:latin typeface="Arial" charset="0"/>
                <a:cs typeface="Arial" charset="0"/>
              </a:rPr>
              <a:t> no vive </a:t>
            </a:r>
            <a:r>
              <a:rPr lang="en-US" altLang="en-US" sz="2400" dirty="0" err="1" smtClean="0">
                <a:solidFill>
                  <a:srgbClr val="000000"/>
                </a:solidFill>
                <a:latin typeface="Arial" charset="0"/>
                <a:cs typeface="Arial" charset="0"/>
              </a:rPr>
              <a:t>allí</a:t>
            </a:r>
            <a:r>
              <a:rPr lang="en-US" altLang="en-US" sz="2400" dirty="0" smtClean="0">
                <a:solidFill>
                  <a:srgbClr val="000000"/>
                </a:solidFill>
                <a:latin typeface="Arial" charset="0"/>
                <a:cs typeface="Arial" charset="0"/>
              </a:rPr>
              <a:t>.  Ella y </a:t>
            </a:r>
            <a:r>
              <a:rPr lang="en-US" altLang="en-US" sz="2400" dirty="0" err="1" smtClean="0">
                <a:solidFill>
                  <a:srgbClr val="000000"/>
                </a:solidFill>
                <a:latin typeface="Arial" charset="0"/>
                <a:cs typeface="Arial" charset="0"/>
              </a:rPr>
              <a:t>su</a:t>
            </a:r>
            <a:r>
              <a:rPr lang="en-US" altLang="en-US" sz="2400" dirty="0" smtClean="0">
                <a:solidFill>
                  <a:srgbClr val="000000"/>
                </a:solidFill>
                <a:latin typeface="Arial" charset="0"/>
                <a:cs typeface="Arial" charset="0"/>
              </a:rPr>
              <a:t> </a:t>
            </a:r>
            <a:r>
              <a:rPr lang="en-US" altLang="en-US" sz="2400" dirty="0" err="1" smtClean="0">
                <a:solidFill>
                  <a:srgbClr val="000000"/>
                </a:solidFill>
                <a:latin typeface="Arial" charset="0"/>
                <a:cs typeface="Arial" charset="0"/>
              </a:rPr>
              <a:t>amiga</a:t>
            </a:r>
            <a:r>
              <a:rPr lang="en-US" altLang="en-US" sz="2400" dirty="0" smtClean="0">
                <a:solidFill>
                  <a:srgbClr val="000000"/>
                </a:solidFill>
                <a:latin typeface="Arial" charset="0"/>
                <a:cs typeface="Arial" charset="0"/>
              </a:rPr>
              <a:t> </a:t>
            </a:r>
            <a:r>
              <a:rPr lang="en-US" altLang="en-US" sz="2400" b="1" u="sng" dirty="0" smtClean="0">
                <a:solidFill>
                  <a:srgbClr val="000000"/>
                </a:solidFill>
                <a:latin typeface="Arial" charset="0"/>
                <a:cs typeface="Arial" charset="0"/>
              </a:rPr>
              <a:t>________________</a:t>
            </a:r>
            <a:r>
              <a:rPr lang="en-US" altLang="en-US" sz="2400" dirty="0" smtClean="0">
                <a:solidFill>
                  <a:srgbClr val="000000"/>
                </a:solidFill>
                <a:latin typeface="Arial" charset="0"/>
                <a:cs typeface="Arial" charset="0"/>
              </a:rPr>
              <a:t> en Barcelona.</a:t>
            </a:r>
            <a:endParaRPr lang="en-US" altLang="en-US" sz="2400" dirty="0">
              <a:solidFill>
                <a:srgbClr val="000000"/>
              </a:solidFill>
              <a:latin typeface="Arial" charset="0"/>
              <a:cs typeface="Arial"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4652" y="404664"/>
            <a:ext cx="1347788" cy="2019301"/>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55576" y="817548"/>
            <a:ext cx="2520280" cy="523220"/>
          </a:xfrm>
          <a:prstGeom prst="rect">
            <a:avLst/>
          </a:prstGeom>
          <a:noFill/>
        </p:spPr>
        <p:txBody>
          <a:bodyPr wrap="square" rtlCol="0">
            <a:spAutoFit/>
          </a:bodyPr>
          <a:lstStyle/>
          <a:p>
            <a:pPr algn="ctr"/>
            <a:r>
              <a:rPr lang="en-GB" sz="2800" b="1" dirty="0" err="1" smtClean="0">
                <a:solidFill>
                  <a:srgbClr val="7030A0"/>
                </a:solidFill>
              </a:rPr>
              <a:t>Mi</a:t>
            </a:r>
            <a:r>
              <a:rPr lang="en-GB" sz="2800" b="1" dirty="0" smtClean="0">
                <a:solidFill>
                  <a:srgbClr val="7030A0"/>
                </a:solidFill>
              </a:rPr>
              <a:t> </a:t>
            </a:r>
            <a:r>
              <a:rPr lang="en-GB" sz="2800" b="1" dirty="0" err="1" smtClean="0">
                <a:solidFill>
                  <a:srgbClr val="7030A0"/>
                </a:solidFill>
              </a:rPr>
              <a:t>nombre</a:t>
            </a:r>
            <a:r>
              <a:rPr lang="en-GB" sz="2800" b="1" dirty="0" smtClean="0">
                <a:solidFill>
                  <a:srgbClr val="7030A0"/>
                </a:solidFill>
              </a:rPr>
              <a:t> </a:t>
            </a:r>
            <a:r>
              <a:rPr lang="en-GB" sz="2800" b="1" dirty="0" err="1" smtClean="0">
                <a:solidFill>
                  <a:srgbClr val="7030A0"/>
                </a:solidFill>
              </a:rPr>
              <a:t>es</a:t>
            </a:r>
            <a:endParaRPr lang="en-GB" sz="2800" b="1" dirty="0">
              <a:solidFill>
                <a:srgbClr val="7030A0"/>
              </a:solidFill>
            </a:endParaRPr>
          </a:p>
        </p:txBody>
      </p:sp>
      <p:sp>
        <p:nvSpPr>
          <p:cNvPr id="13" name="TextBox 12"/>
          <p:cNvSpPr txBox="1"/>
          <p:nvPr/>
        </p:nvSpPr>
        <p:spPr>
          <a:xfrm>
            <a:off x="4644008" y="1196752"/>
            <a:ext cx="2520280" cy="523220"/>
          </a:xfrm>
          <a:prstGeom prst="rect">
            <a:avLst/>
          </a:prstGeom>
          <a:noFill/>
        </p:spPr>
        <p:txBody>
          <a:bodyPr wrap="square" rtlCol="0">
            <a:spAutoFit/>
          </a:bodyPr>
          <a:lstStyle/>
          <a:p>
            <a:pPr algn="ctr"/>
            <a:r>
              <a:rPr lang="en-GB" sz="2800" b="1" dirty="0" err="1" smtClean="0">
                <a:solidFill>
                  <a:srgbClr val="7030A0"/>
                </a:solidFill>
              </a:rPr>
              <a:t>argentinos</a:t>
            </a:r>
            <a:endParaRPr lang="en-GB" sz="2800" b="1" dirty="0">
              <a:solidFill>
                <a:srgbClr val="7030A0"/>
              </a:solidFill>
            </a:endParaRPr>
          </a:p>
        </p:txBody>
      </p:sp>
      <p:sp>
        <p:nvSpPr>
          <p:cNvPr id="14" name="TextBox 13"/>
          <p:cNvSpPr txBox="1"/>
          <p:nvPr/>
        </p:nvSpPr>
        <p:spPr>
          <a:xfrm>
            <a:off x="4243736" y="1969676"/>
            <a:ext cx="2520280" cy="523220"/>
          </a:xfrm>
          <a:prstGeom prst="rect">
            <a:avLst/>
          </a:prstGeom>
          <a:noFill/>
        </p:spPr>
        <p:txBody>
          <a:bodyPr wrap="square" rtlCol="0">
            <a:spAutoFit/>
          </a:bodyPr>
          <a:lstStyle/>
          <a:p>
            <a:pPr algn="ctr"/>
            <a:r>
              <a:rPr lang="en-GB" sz="2800" b="1" dirty="0" err="1" smtClean="0">
                <a:solidFill>
                  <a:srgbClr val="7030A0"/>
                </a:solidFill>
              </a:rPr>
              <a:t>claro</a:t>
            </a:r>
            <a:endParaRPr lang="en-GB" sz="2800" b="1" dirty="0">
              <a:solidFill>
                <a:srgbClr val="7030A0"/>
              </a:solidFill>
            </a:endParaRPr>
          </a:p>
        </p:txBody>
      </p:sp>
      <p:sp>
        <p:nvSpPr>
          <p:cNvPr id="15" name="TextBox 14"/>
          <p:cNvSpPr txBox="1"/>
          <p:nvPr/>
        </p:nvSpPr>
        <p:spPr>
          <a:xfrm>
            <a:off x="1403648" y="2689756"/>
            <a:ext cx="2520280" cy="523220"/>
          </a:xfrm>
          <a:prstGeom prst="rect">
            <a:avLst/>
          </a:prstGeom>
          <a:noFill/>
        </p:spPr>
        <p:txBody>
          <a:bodyPr wrap="square" rtlCol="0">
            <a:spAutoFit/>
          </a:bodyPr>
          <a:lstStyle/>
          <a:p>
            <a:pPr algn="ctr"/>
            <a:r>
              <a:rPr lang="en-GB" sz="2800" b="1" dirty="0">
                <a:solidFill>
                  <a:srgbClr val="7030A0"/>
                </a:solidFill>
              </a:rPr>
              <a:t>m</a:t>
            </a:r>
            <a:r>
              <a:rPr lang="en-GB" sz="2800" b="1" dirty="0" smtClean="0">
                <a:solidFill>
                  <a:srgbClr val="7030A0"/>
                </a:solidFill>
              </a:rPr>
              <a:t>i </a:t>
            </a:r>
            <a:r>
              <a:rPr lang="en-GB" sz="2800" b="1" dirty="0" err="1" smtClean="0">
                <a:solidFill>
                  <a:srgbClr val="7030A0"/>
                </a:solidFill>
              </a:rPr>
              <a:t>familia</a:t>
            </a:r>
            <a:endParaRPr lang="en-GB" sz="2800" b="1" dirty="0">
              <a:solidFill>
                <a:srgbClr val="7030A0"/>
              </a:solidFill>
            </a:endParaRPr>
          </a:p>
        </p:txBody>
      </p:sp>
      <p:sp>
        <p:nvSpPr>
          <p:cNvPr id="16" name="TextBox 15"/>
          <p:cNvSpPr txBox="1"/>
          <p:nvPr/>
        </p:nvSpPr>
        <p:spPr>
          <a:xfrm>
            <a:off x="2123728" y="3068960"/>
            <a:ext cx="2520280" cy="523220"/>
          </a:xfrm>
          <a:prstGeom prst="rect">
            <a:avLst/>
          </a:prstGeom>
          <a:noFill/>
        </p:spPr>
        <p:txBody>
          <a:bodyPr wrap="square" rtlCol="0">
            <a:spAutoFit/>
          </a:bodyPr>
          <a:lstStyle/>
          <a:p>
            <a:pPr algn="ctr"/>
            <a:r>
              <a:rPr lang="en-GB" sz="2800" b="1" dirty="0">
                <a:solidFill>
                  <a:srgbClr val="7030A0"/>
                </a:solidFill>
              </a:rPr>
              <a:t>d</a:t>
            </a:r>
            <a:r>
              <a:rPr lang="en-GB" sz="2800" b="1" dirty="0" smtClean="0">
                <a:solidFill>
                  <a:srgbClr val="7030A0"/>
                </a:solidFill>
              </a:rPr>
              <a:t>e </a:t>
            </a:r>
            <a:r>
              <a:rPr lang="en-GB" sz="2800" b="1" dirty="0" err="1" smtClean="0">
                <a:solidFill>
                  <a:srgbClr val="7030A0"/>
                </a:solidFill>
              </a:rPr>
              <a:t>España</a:t>
            </a:r>
            <a:endParaRPr lang="en-GB" sz="2800" b="1" dirty="0">
              <a:solidFill>
                <a:srgbClr val="7030A0"/>
              </a:solidFill>
            </a:endParaRPr>
          </a:p>
        </p:txBody>
      </p:sp>
      <p:sp>
        <p:nvSpPr>
          <p:cNvPr id="17" name="TextBox 16"/>
          <p:cNvSpPr txBox="1"/>
          <p:nvPr/>
        </p:nvSpPr>
        <p:spPr>
          <a:xfrm>
            <a:off x="683568" y="3831431"/>
            <a:ext cx="3448000" cy="461665"/>
          </a:xfrm>
          <a:prstGeom prst="rect">
            <a:avLst/>
          </a:prstGeom>
          <a:noFill/>
        </p:spPr>
        <p:txBody>
          <a:bodyPr wrap="square" rtlCol="0">
            <a:spAutoFit/>
          </a:bodyPr>
          <a:lstStyle/>
          <a:p>
            <a:pPr algn="ctr"/>
            <a:r>
              <a:rPr lang="en-GB" sz="2400" b="1" dirty="0" err="1" smtClean="0">
                <a:solidFill>
                  <a:srgbClr val="7030A0"/>
                </a:solidFill>
              </a:rPr>
              <a:t>tienen</a:t>
            </a:r>
            <a:r>
              <a:rPr lang="en-GB" sz="2400" b="1" dirty="0" smtClean="0">
                <a:solidFill>
                  <a:srgbClr val="7030A0"/>
                </a:solidFill>
              </a:rPr>
              <a:t> un </a:t>
            </a:r>
            <a:r>
              <a:rPr lang="en-GB" sz="2400" b="1" dirty="0" err="1" smtClean="0">
                <a:solidFill>
                  <a:srgbClr val="7030A0"/>
                </a:solidFill>
              </a:rPr>
              <a:t>apartamento</a:t>
            </a:r>
            <a:endParaRPr lang="en-GB" sz="2400" b="1" dirty="0">
              <a:solidFill>
                <a:srgbClr val="7030A0"/>
              </a:solidFill>
            </a:endParaRPr>
          </a:p>
        </p:txBody>
      </p:sp>
    </p:spTree>
    <p:extLst>
      <p:ext uri="{BB962C8B-B14F-4D97-AF65-F5344CB8AC3E}">
        <p14:creationId xmlns:p14="http://schemas.microsoft.com/office/powerpoint/2010/main" val="3688039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4" grpId="0"/>
      <p:bldP spid="15"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71400"/>
            <a:ext cx="8229600" cy="1143000"/>
          </a:xfrm>
        </p:spPr>
        <p:txBody>
          <a:bodyPr/>
          <a:lstStyle/>
          <a:p>
            <a:r>
              <a:rPr lang="en-GB" b="1" dirty="0" smtClean="0"/>
              <a:t>Summary of learning </a:t>
            </a:r>
            <a:endParaRPr lang="en-GB"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40118627"/>
              </p:ext>
            </p:extLst>
          </p:nvPr>
        </p:nvGraphicFramePr>
        <p:xfrm>
          <a:off x="467544" y="764704"/>
          <a:ext cx="8496944" cy="5765800"/>
        </p:xfrm>
        <a:graphic>
          <a:graphicData uri="http://schemas.openxmlformats.org/drawingml/2006/table">
            <a:tbl>
              <a:tblPr firstRow="1" bandRow="1">
                <a:tableStyleId>{E8B1032C-EA38-4F05-BA0D-38AFFFC7BED3}</a:tableStyleId>
              </a:tblPr>
              <a:tblGrid>
                <a:gridCol w="2016224"/>
                <a:gridCol w="6480720"/>
              </a:tblGrid>
              <a:tr h="370840">
                <a:tc>
                  <a:txBody>
                    <a:bodyPr/>
                    <a:lstStyle/>
                    <a:p>
                      <a:r>
                        <a:rPr lang="en-GB" sz="1800" dirty="0" smtClean="0"/>
                        <a:t>Task</a:t>
                      </a:r>
                      <a:endParaRPr lang="en-GB" sz="1800" dirty="0"/>
                    </a:p>
                  </a:txBody>
                  <a:tcPr/>
                </a:tc>
                <a:tc>
                  <a:txBody>
                    <a:bodyPr/>
                    <a:lstStyle/>
                    <a:p>
                      <a:r>
                        <a:rPr lang="en-GB" sz="1800" dirty="0" smtClean="0"/>
                        <a:t>Learning objective</a:t>
                      </a:r>
                      <a:endParaRPr lang="en-GB" sz="1800" dirty="0"/>
                    </a:p>
                  </a:txBody>
                  <a:tcPr/>
                </a:tc>
              </a:tr>
              <a:tr h="370840">
                <a:tc>
                  <a:txBody>
                    <a:bodyPr/>
                    <a:lstStyle/>
                    <a:p>
                      <a:r>
                        <a:rPr lang="en-GB" sz="1800" dirty="0" smtClean="0"/>
                        <a:t>1  Group</a:t>
                      </a:r>
                      <a:r>
                        <a:rPr lang="en-GB" sz="1800" baseline="0" dirty="0" smtClean="0"/>
                        <a:t> speaking - ¿</a:t>
                      </a:r>
                      <a:r>
                        <a:rPr lang="en-GB" sz="1800" baseline="0" dirty="0" err="1" smtClean="0"/>
                        <a:t>Cómo</a:t>
                      </a:r>
                      <a:r>
                        <a:rPr lang="en-GB" sz="1800" baseline="0" dirty="0" smtClean="0"/>
                        <a:t> se dice?</a:t>
                      </a:r>
                      <a:endParaRPr lang="en-GB" sz="1800" dirty="0"/>
                    </a:p>
                  </a:txBody>
                  <a:tcPr/>
                </a:tc>
                <a:tc>
                  <a:txBody>
                    <a:bodyPr/>
                    <a:lstStyle/>
                    <a:p>
                      <a:r>
                        <a:rPr lang="en-GB" sz="1800" dirty="0" smtClean="0"/>
                        <a:t>Retrieve</a:t>
                      </a:r>
                      <a:r>
                        <a:rPr lang="en-GB" sz="1800" baseline="0" dirty="0" smtClean="0"/>
                        <a:t> prior knowledge and share it</a:t>
                      </a:r>
                    </a:p>
                    <a:p>
                      <a:r>
                        <a:rPr lang="en-GB" sz="1800" baseline="0" dirty="0" smtClean="0"/>
                        <a:t>Identify gaps in current knowledge</a:t>
                      </a:r>
                      <a:br>
                        <a:rPr lang="en-GB" sz="1800" baseline="0" dirty="0" smtClean="0"/>
                      </a:br>
                      <a:r>
                        <a:rPr lang="en-GB" sz="1800" baseline="0" dirty="0" smtClean="0"/>
                        <a:t>Use TL for routine communication</a:t>
                      </a:r>
                      <a:br>
                        <a:rPr lang="en-GB" sz="1800" baseline="0" dirty="0" smtClean="0"/>
                      </a:br>
                      <a:r>
                        <a:rPr lang="en-GB" sz="1800" baseline="0" dirty="0" smtClean="0"/>
                        <a:t>Ask / answer questions in TL</a:t>
                      </a:r>
                      <a:endParaRPr lang="en-GB" sz="1800" dirty="0"/>
                    </a:p>
                  </a:txBody>
                  <a:tcPr/>
                </a:tc>
              </a:tr>
              <a:tr h="370840">
                <a:tc>
                  <a:txBody>
                    <a:bodyPr/>
                    <a:lstStyle/>
                    <a:p>
                      <a:r>
                        <a:rPr lang="en-GB" sz="1800" dirty="0" smtClean="0"/>
                        <a:t>2  Listening</a:t>
                      </a:r>
                      <a:endParaRPr lang="en-GB" sz="1800" dirty="0"/>
                    </a:p>
                  </a:txBody>
                  <a:tcPr/>
                </a:tc>
                <a:tc>
                  <a:txBody>
                    <a:bodyPr/>
                    <a:lstStyle/>
                    <a:p>
                      <a:r>
                        <a:rPr lang="en-GB" sz="1800" dirty="0" smtClean="0"/>
                        <a:t>Develop attention to</a:t>
                      </a:r>
                      <a:r>
                        <a:rPr lang="en-GB" sz="1800" baseline="0" dirty="0" smtClean="0"/>
                        <a:t> detail in listening</a:t>
                      </a:r>
                    </a:p>
                    <a:p>
                      <a:r>
                        <a:rPr lang="en-GB" sz="1800" baseline="0" dirty="0" smtClean="0"/>
                        <a:t>Consolidate the sound-writing relationship through transcription</a:t>
                      </a:r>
                    </a:p>
                    <a:p>
                      <a:r>
                        <a:rPr lang="en-GB" sz="1800" baseline="0" dirty="0" smtClean="0"/>
                        <a:t>Begin to acquire some new vocabulary</a:t>
                      </a:r>
                      <a:endParaRPr lang="en-GB" sz="1800" dirty="0"/>
                    </a:p>
                  </a:txBody>
                  <a:tcPr/>
                </a:tc>
              </a:tr>
              <a:tr h="370840">
                <a:tc>
                  <a:txBody>
                    <a:bodyPr/>
                    <a:lstStyle/>
                    <a:p>
                      <a:r>
                        <a:rPr lang="en-GB" sz="1800" dirty="0" smtClean="0"/>
                        <a:t>3 Reading (in detail) </a:t>
                      </a:r>
                      <a:r>
                        <a:rPr lang="en-GB" sz="1800" dirty="0" smtClean="0">
                          <a:sym typeface="Wingdings" panose="05000000000000000000" pitchFamily="2" charset="2"/>
                        </a:rPr>
                        <a:t> literacy</a:t>
                      </a:r>
                      <a:endParaRPr lang="en-GB" sz="1800" dirty="0"/>
                    </a:p>
                  </a:txBody>
                  <a:tcPr/>
                </a:tc>
                <a:tc>
                  <a:txBody>
                    <a:bodyPr/>
                    <a:lstStyle/>
                    <a:p>
                      <a:r>
                        <a:rPr lang="en-GB" sz="1800" dirty="0" smtClean="0"/>
                        <a:t>Knowledge about verb forms</a:t>
                      </a:r>
                      <a:br>
                        <a:rPr lang="en-GB" sz="1800" dirty="0" smtClean="0"/>
                      </a:br>
                      <a:r>
                        <a:rPr lang="en-GB" sz="1800" dirty="0" smtClean="0"/>
                        <a:t>Identify</a:t>
                      </a:r>
                      <a:r>
                        <a:rPr lang="en-GB" sz="1800" baseline="0" dirty="0" smtClean="0"/>
                        <a:t> patterns in verb formation</a:t>
                      </a:r>
                      <a:endParaRPr lang="en-GB" sz="1800" dirty="0" smtClean="0"/>
                    </a:p>
                    <a:p>
                      <a:r>
                        <a:rPr lang="en-GB" sz="1800" dirty="0" smtClean="0"/>
                        <a:t>Infer</a:t>
                      </a:r>
                      <a:r>
                        <a:rPr lang="en-GB" sz="1800" baseline="0" dirty="0" smtClean="0"/>
                        <a:t> meaning of unknown words</a:t>
                      </a:r>
                      <a:br>
                        <a:rPr lang="en-GB" sz="1800" baseline="0" dirty="0" smtClean="0"/>
                      </a:br>
                      <a:r>
                        <a:rPr lang="en-GB" sz="1800" baseline="0" dirty="0" smtClean="0"/>
                        <a:t>Acquire high-frequency words</a:t>
                      </a:r>
                      <a:br>
                        <a:rPr lang="en-GB" sz="1800" baseline="0" dirty="0" smtClean="0"/>
                      </a:br>
                      <a:r>
                        <a:rPr lang="en-GB" sz="1800" baseline="0" dirty="0" smtClean="0"/>
                        <a:t>Acquire new content/topic vocabulary</a:t>
                      </a:r>
                    </a:p>
                    <a:p>
                      <a:r>
                        <a:rPr lang="en-GB" sz="1800" baseline="0" dirty="0" smtClean="0"/>
                        <a:t>Show understanding by translating short text into English</a:t>
                      </a:r>
                      <a:endParaRPr lang="en-GB" sz="1800" dirty="0"/>
                    </a:p>
                  </a:txBody>
                  <a:tcPr/>
                </a:tc>
              </a:tr>
              <a:tr h="370840">
                <a:tc>
                  <a:txBody>
                    <a:bodyPr/>
                    <a:lstStyle/>
                    <a:p>
                      <a:r>
                        <a:rPr lang="en-GB" sz="1800" dirty="0" smtClean="0"/>
                        <a:t>4 Speaking – question &amp; answer</a:t>
                      </a:r>
                      <a:endParaRPr lang="en-GB" sz="1800" dirty="0"/>
                    </a:p>
                  </a:txBody>
                  <a:tcPr/>
                </a:tc>
                <a:tc>
                  <a:txBody>
                    <a:bodyPr/>
                    <a:lstStyle/>
                    <a:p>
                      <a:r>
                        <a:rPr lang="en-GB" sz="1800" dirty="0" smtClean="0"/>
                        <a:t>Improve speed of understanding spoken language</a:t>
                      </a:r>
                      <a:br>
                        <a:rPr lang="en-GB" sz="1800" dirty="0" smtClean="0"/>
                      </a:br>
                      <a:r>
                        <a:rPr lang="en-GB" sz="1800" dirty="0" smtClean="0"/>
                        <a:t>Develop ability to respond spontaneously</a:t>
                      </a:r>
                      <a:br>
                        <a:rPr lang="en-GB" sz="1800" dirty="0" smtClean="0"/>
                      </a:br>
                      <a:r>
                        <a:rPr lang="en-GB" sz="1800" dirty="0" smtClean="0"/>
                        <a:t>Recognise the difference in language use</a:t>
                      </a:r>
                      <a:r>
                        <a:rPr lang="en-GB" sz="1800" baseline="0" dirty="0" smtClean="0"/>
                        <a:t> (spoken / written register)</a:t>
                      </a:r>
                      <a:endParaRPr lang="en-GB" sz="1800" dirty="0"/>
                    </a:p>
                  </a:txBody>
                  <a:tcPr/>
                </a:tc>
              </a:tr>
              <a:tr h="370840">
                <a:tc>
                  <a:txBody>
                    <a:bodyPr/>
                    <a:lstStyle/>
                    <a:p>
                      <a:r>
                        <a:rPr lang="en-GB" sz="1800" dirty="0" smtClean="0"/>
                        <a:t>5 Writing – question &amp; answer</a:t>
                      </a:r>
                      <a:endParaRPr lang="en-GB" sz="1800" dirty="0"/>
                    </a:p>
                  </a:txBody>
                  <a:tcPr/>
                </a:tc>
                <a:tc>
                  <a:txBody>
                    <a:bodyPr/>
                    <a:lstStyle/>
                    <a:p>
                      <a:r>
                        <a:rPr lang="en-GB" sz="1800" dirty="0" smtClean="0"/>
                        <a:t>Write in sentences / short</a:t>
                      </a:r>
                      <a:r>
                        <a:rPr lang="en-GB" sz="1800" baseline="0" dirty="0" smtClean="0"/>
                        <a:t> paragraph from memory</a:t>
                      </a:r>
                      <a:endParaRPr lang="en-GB" sz="1800" dirty="0"/>
                    </a:p>
                  </a:txBody>
                  <a:tcPr/>
                </a:tc>
              </a:tr>
            </a:tbl>
          </a:graphicData>
        </a:graphic>
      </p:graphicFrame>
    </p:spTree>
    <p:extLst>
      <p:ext uri="{BB962C8B-B14F-4D97-AF65-F5344CB8AC3E}">
        <p14:creationId xmlns:p14="http://schemas.microsoft.com/office/powerpoint/2010/main" val="248224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51520" y="188640"/>
            <a:ext cx="8640960" cy="1228998"/>
          </a:xfrm>
          <a:prstGeom prst="roundRect">
            <a:avLst/>
          </a:prstGeom>
          <a:solidFill>
            <a:schemeClr val="accent6">
              <a:lumMod val="75000"/>
            </a:schemeClr>
          </a:solidFill>
          <a:ln w="57150">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noAutofit/>
          </a:bodyPr>
          <a:lstStyle/>
          <a:p>
            <a:r>
              <a:rPr lang="en-GB" sz="7200" b="1" dirty="0" smtClean="0">
                <a:solidFill>
                  <a:schemeClr val="bg1"/>
                </a:solidFill>
              </a:rPr>
              <a:t>We will consider…</a:t>
            </a:r>
            <a:endParaRPr lang="en-GB" sz="7200" b="1" dirty="0">
              <a:solidFill>
                <a:schemeClr val="bg1"/>
              </a:solidFill>
            </a:endParaRPr>
          </a:p>
        </p:txBody>
      </p:sp>
      <p:sp>
        <p:nvSpPr>
          <p:cNvPr id="3" name="Content Placeholder 2"/>
          <p:cNvSpPr>
            <a:spLocks noGrp="1"/>
          </p:cNvSpPr>
          <p:nvPr>
            <p:ph idx="1"/>
          </p:nvPr>
        </p:nvSpPr>
        <p:spPr>
          <a:xfrm>
            <a:off x="457200" y="1600200"/>
            <a:ext cx="8363272" cy="4525963"/>
          </a:xfrm>
        </p:spPr>
        <p:txBody>
          <a:bodyPr>
            <a:noAutofit/>
          </a:bodyPr>
          <a:lstStyle/>
          <a:p>
            <a:r>
              <a:rPr lang="en-GB" sz="3400" dirty="0" smtClean="0"/>
              <a:t>Integrating transcription in text work from Y7</a:t>
            </a:r>
          </a:p>
          <a:p>
            <a:r>
              <a:rPr lang="en-GB" sz="3400" dirty="0" smtClean="0"/>
              <a:t>Translation from and into the target language</a:t>
            </a:r>
          </a:p>
          <a:p>
            <a:r>
              <a:rPr lang="en-GB" sz="3400" dirty="0" smtClean="0"/>
              <a:t>Accelerating progress </a:t>
            </a:r>
            <a:r>
              <a:rPr lang="en-GB" sz="3400" dirty="0"/>
              <a:t>(which we will need to do to meet the requirements of the new </a:t>
            </a:r>
            <a:r>
              <a:rPr lang="en-GB" sz="3400" dirty="0" smtClean="0"/>
              <a:t>GCSE)</a:t>
            </a:r>
          </a:p>
          <a:p>
            <a:r>
              <a:rPr lang="en-GB" sz="3400" dirty="0" smtClean="0"/>
              <a:t>Using literary </a:t>
            </a:r>
            <a:r>
              <a:rPr lang="en-GB" sz="3400" dirty="0"/>
              <a:t>and other text types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8424" y="1772816"/>
            <a:ext cx="504056" cy="504056"/>
          </a:xfrm>
          <a:prstGeom prst="rect">
            <a:avLst/>
          </a:prstGeom>
        </p:spPr>
      </p:pic>
    </p:spTree>
    <p:extLst>
      <p:ext uri="{BB962C8B-B14F-4D97-AF65-F5344CB8AC3E}">
        <p14:creationId xmlns:p14="http://schemas.microsoft.com/office/powerpoint/2010/main" val="194889042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2421</TotalTime>
  <Words>3125</Words>
  <Application>Microsoft Office PowerPoint</Application>
  <PresentationFormat>On-screen Show (4:3)</PresentationFormat>
  <Paragraphs>539</Paragraphs>
  <Slides>55</Slides>
  <Notes>32</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55</vt:i4>
      </vt:variant>
    </vt:vector>
  </HeadingPairs>
  <TitlesOfParts>
    <vt:vector size="66" baseType="lpstr">
      <vt:lpstr>AR CENA</vt:lpstr>
      <vt:lpstr>AR DARLING</vt:lpstr>
      <vt:lpstr>Arial</vt:lpstr>
      <vt:lpstr>Arial Rounded MT Bold</vt:lpstr>
      <vt:lpstr>Bodoni MT</vt:lpstr>
      <vt:lpstr>Calibri</vt:lpstr>
      <vt:lpstr>Courier New</vt:lpstr>
      <vt:lpstr>Segoe Print</vt:lpstr>
      <vt:lpstr>Times New Roman</vt:lpstr>
      <vt:lpstr>Wingdings</vt:lpstr>
      <vt:lpstr>Office Theme</vt:lpstr>
      <vt:lpstr>New Curriculum Workshop Spanish</vt:lpstr>
      <vt:lpstr>We will consider…</vt:lpstr>
      <vt:lpstr>PowerPoint Presentation</vt:lpstr>
      <vt:lpstr>PowerPoint Presentation</vt:lpstr>
      <vt:lpstr>PowerPoint Presentation</vt:lpstr>
      <vt:lpstr>PowerPoint Presentation</vt:lpstr>
      <vt:lpstr>PowerPoint Presentation</vt:lpstr>
      <vt:lpstr>Summary of learning </vt:lpstr>
      <vt:lpstr>We will consider…</vt:lpstr>
      <vt:lpstr>Translation into English can be…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will consider…</vt:lpstr>
      <vt:lpstr>Progress</vt:lpstr>
      <vt:lpstr>Question words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will consider…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will consider…</vt:lpstr>
      <vt:lpstr>New Curriculum Workshop Spanish</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Alternative approaches to teaching key language at KS3/KS4</dc:title>
  <dc:creator>55WD</dc:creator>
  <cp:lastModifiedBy>55WD</cp:lastModifiedBy>
  <cp:revision>96</cp:revision>
  <dcterms:created xsi:type="dcterms:W3CDTF">2013-11-09T06:34:31Z</dcterms:created>
  <dcterms:modified xsi:type="dcterms:W3CDTF">2014-03-02T11:30:22Z</dcterms:modified>
</cp:coreProperties>
</file>