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ppt/slideLayouts/slideLayout12.xml" ContentType="application/vnd.openxmlformats-officedocument.presentationml.slideLayout+xml"/>
  <Override PartName="/ppt/theme/theme12.xml" ContentType="application/vnd.openxmlformats-officedocument.theme+xml"/>
  <Override PartName="/ppt/slideLayouts/slideLayout13.xml" ContentType="application/vnd.openxmlformats-officedocument.presentationml.slideLayout+xml"/>
  <Override PartName="/ppt/theme/theme13.xml" ContentType="application/vnd.openxmlformats-officedocument.theme+xml"/>
  <Override PartName="/ppt/slideLayouts/slideLayout14.xml" ContentType="application/vnd.openxmlformats-officedocument.presentationml.slideLayout+xml"/>
  <Override PartName="/ppt/theme/theme14.xml" ContentType="application/vnd.openxmlformats-officedocument.theme+xml"/>
  <Override PartName="/ppt/slideLayouts/slideLayout15.xml" ContentType="application/vnd.openxmlformats-officedocument.presentationml.slideLayout+xml"/>
  <Override PartName="/ppt/theme/theme15.xml" ContentType="application/vnd.openxmlformats-officedocument.theme+xml"/>
  <Override PartName="/ppt/slideLayouts/slideLayout16.xml" ContentType="application/vnd.openxmlformats-officedocument.presentationml.slideLayout+xml"/>
  <Override PartName="/ppt/theme/theme16.xml" ContentType="application/vnd.openxmlformats-officedocument.theme+xml"/>
  <Override PartName="/ppt/slideLayouts/slideLayout17.xml" ContentType="application/vnd.openxmlformats-officedocument.presentationml.slideLayout+xml"/>
  <Override PartName="/ppt/theme/theme17.xml" ContentType="application/vnd.openxmlformats-officedocument.theme+xml"/>
  <Override PartName="/ppt/slideLayouts/slideLayout18.xml" ContentType="application/vnd.openxmlformats-officedocument.presentationml.slideLayout+xml"/>
  <Override PartName="/ppt/theme/theme18.xml" ContentType="application/vnd.openxmlformats-officedocument.theme+xml"/>
  <Override PartName="/ppt/slideLayouts/slideLayout19.xml" ContentType="application/vnd.openxmlformats-officedocument.presentationml.slideLayout+xml"/>
  <Override PartName="/ppt/theme/theme19.xml" ContentType="application/vnd.openxmlformats-officedocument.theme+xml"/>
  <Override PartName="/ppt/slideLayouts/slideLayout20.xml" ContentType="application/vnd.openxmlformats-officedocument.presentationml.slideLayout+xml"/>
  <Override PartName="/ppt/theme/theme20.xml" ContentType="application/vnd.openxmlformats-officedocument.theme+xml"/>
  <Override PartName="/ppt/slideLayouts/slideLayout21.xml" ContentType="application/vnd.openxmlformats-officedocument.presentationml.slideLayout+xml"/>
  <Override PartName="/ppt/theme/theme21.xml" ContentType="application/vnd.openxmlformats-officedocument.theme+xml"/>
  <Override PartName="/ppt/slideLayouts/slideLayout22.xml" ContentType="application/vnd.openxmlformats-officedocument.presentationml.slideLayout+xml"/>
  <Override PartName="/ppt/theme/theme22.xml" ContentType="application/vnd.openxmlformats-officedocument.theme+xml"/>
  <Override PartName="/ppt/slideLayouts/slideLayout23.xml" ContentType="application/vnd.openxmlformats-officedocument.presentationml.slideLayout+xml"/>
  <Override PartName="/ppt/theme/theme23.xml" ContentType="application/vnd.openxmlformats-officedocument.theme+xml"/>
  <Override PartName="/ppt/slideLayouts/slideLayout24.xml" ContentType="application/vnd.openxmlformats-officedocument.presentationml.slideLayout+xml"/>
  <Override PartName="/ppt/theme/theme24.xml" ContentType="application/vnd.openxmlformats-officedocument.theme+xml"/>
  <Override PartName="/ppt/slideLayouts/slideLayout25.xml" ContentType="application/vnd.openxmlformats-officedocument.presentationml.slideLayout+xml"/>
  <Override PartName="/ppt/theme/theme25.xml" ContentType="application/vnd.openxmlformats-officedocument.theme+xml"/>
  <Override PartName="/ppt/slideLayouts/slideLayout26.xml" ContentType="application/vnd.openxmlformats-officedocument.presentationml.slideLayout+xml"/>
  <Override PartName="/ppt/theme/theme26.xml" ContentType="application/vnd.openxmlformats-officedocument.theme+xml"/>
  <Override PartName="/ppt/slideLayouts/slideLayout27.xml" ContentType="application/vnd.openxmlformats-officedocument.presentationml.slideLayout+xml"/>
  <Override PartName="/ppt/theme/theme27.xml" ContentType="application/vnd.openxmlformats-officedocument.theme+xml"/>
  <Override PartName="/ppt/slideLayouts/slideLayout28.xml" ContentType="application/vnd.openxmlformats-officedocument.presentationml.slideLayout+xml"/>
  <Override PartName="/ppt/theme/theme28.xml" ContentType="application/vnd.openxmlformats-officedocument.theme+xml"/>
  <Override PartName="/ppt/slideLayouts/slideLayout29.xml" ContentType="application/vnd.openxmlformats-officedocument.presentationml.slideLayout+xml"/>
  <Override PartName="/ppt/theme/theme29.xml" ContentType="application/vnd.openxmlformats-officedocument.theme+xml"/>
  <Override PartName="/ppt/slideLayouts/slideLayout30.xml" ContentType="application/vnd.openxmlformats-officedocument.presentationml.slideLayout+xml"/>
  <Override PartName="/ppt/theme/theme30.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1.xml" ContentType="application/vnd.openxmlformats-officedocument.theme+xml"/>
  <Override PartName="/ppt/slideLayouts/slideLayout33.xml" ContentType="application/vnd.openxmlformats-officedocument.presentationml.slideLayout+xml"/>
  <Override PartName="/ppt/theme/theme32.xml" ContentType="application/vnd.openxmlformats-officedocument.theme+xml"/>
  <Override PartName="/ppt/slideLayouts/slideLayout34.xml" ContentType="application/vnd.openxmlformats-officedocument.presentationml.slideLayout+xml"/>
  <Override PartName="/ppt/theme/theme33.xml" ContentType="application/vnd.openxmlformats-officedocument.theme+xml"/>
  <Override PartName="/ppt/slideLayouts/slideLayout35.xml" ContentType="application/vnd.openxmlformats-officedocument.presentationml.slideLayout+xml"/>
  <Override PartName="/ppt/theme/theme34.xml" ContentType="application/vnd.openxmlformats-officedocument.theme+xml"/>
  <Override PartName="/ppt/slideLayouts/slideLayout36.xml" ContentType="application/vnd.openxmlformats-officedocument.presentationml.slideLayout+xml"/>
  <Override PartName="/ppt/theme/theme35.xml" ContentType="application/vnd.openxmlformats-officedocument.theme+xml"/>
  <Override PartName="/ppt/slideLayouts/slideLayout37.xml" ContentType="application/vnd.openxmlformats-officedocument.presentationml.slideLayout+xml"/>
  <Override PartName="/ppt/theme/theme36.xml" ContentType="application/vnd.openxmlformats-officedocument.theme+xml"/>
  <Override PartName="/ppt/slideLayouts/slideLayout38.xml" ContentType="application/vnd.openxmlformats-officedocument.presentationml.slideLayout+xml"/>
  <Override PartName="/ppt/theme/theme37.xml" ContentType="application/vnd.openxmlformats-officedocument.theme+xml"/>
  <Override PartName="/ppt/slideLayouts/slideLayout39.xml" ContentType="application/vnd.openxmlformats-officedocument.presentationml.slideLayout+xml"/>
  <Override PartName="/ppt/theme/theme38.xml" ContentType="application/vnd.openxmlformats-officedocument.theme+xml"/>
  <Override PartName="/ppt/slideLayouts/slideLayout40.xml" ContentType="application/vnd.openxmlformats-officedocument.presentationml.slideLayout+xml"/>
  <Override PartName="/ppt/theme/theme39.xml" ContentType="application/vnd.openxmlformats-officedocument.theme+xml"/>
  <Override PartName="/ppt/slideLayouts/slideLayout41.xml" ContentType="application/vnd.openxmlformats-officedocument.presentationml.slideLayout+xml"/>
  <Override PartName="/ppt/theme/theme40.xml" ContentType="application/vnd.openxmlformats-officedocument.theme+xml"/>
  <Override PartName="/ppt/slideLayouts/slideLayout42.xml" ContentType="application/vnd.openxmlformats-officedocument.presentationml.slideLayout+xml"/>
  <Override PartName="/ppt/theme/theme41.xml" ContentType="application/vnd.openxmlformats-officedocument.theme+xml"/>
  <Override PartName="/ppt/theme/theme4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4" r:id="rId3"/>
    <p:sldMasterId id="2147483666" r:id="rId4"/>
    <p:sldMasterId id="2147483668" r:id="rId5"/>
    <p:sldMasterId id="2147483674" r:id="rId6"/>
    <p:sldMasterId id="2147483676" r:id="rId7"/>
    <p:sldMasterId id="2147483678" r:id="rId8"/>
    <p:sldMasterId id="2147483680" r:id="rId9"/>
    <p:sldMasterId id="2147483682" r:id="rId10"/>
    <p:sldMasterId id="2147483684" r:id="rId11"/>
    <p:sldMasterId id="2147483686" r:id="rId12"/>
    <p:sldMasterId id="2147483688" r:id="rId13"/>
    <p:sldMasterId id="2147483690" r:id="rId14"/>
    <p:sldMasterId id="2147483692" r:id="rId15"/>
    <p:sldMasterId id="2147483694" r:id="rId16"/>
    <p:sldMasterId id="2147483696" r:id="rId17"/>
    <p:sldMasterId id="2147483698" r:id="rId18"/>
    <p:sldMasterId id="2147483700" r:id="rId19"/>
    <p:sldMasterId id="2147483702" r:id="rId20"/>
    <p:sldMasterId id="2147483706" r:id="rId21"/>
    <p:sldMasterId id="2147483708" r:id="rId22"/>
    <p:sldMasterId id="2147483710" r:id="rId23"/>
    <p:sldMasterId id="2147483712" r:id="rId24"/>
    <p:sldMasterId id="2147483714" r:id="rId25"/>
    <p:sldMasterId id="2147483720" r:id="rId26"/>
    <p:sldMasterId id="2147483722" r:id="rId27"/>
    <p:sldMasterId id="2147483724" r:id="rId28"/>
    <p:sldMasterId id="2147483726" r:id="rId29"/>
    <p:sldMasterId id="2147483728" r:id="rId30"/>
    <p:sldMasterId id="2147483730" r:id="rId31"/>
    <p:sldMasterId id="2147483736" r:id="rId32"/>
    <p:sldMasterId id="2147483738" r:id="rId33"/>
    <p:sldMasterId id="2147483742" r:id="rId34"/>
    <p:sldMasterId id="2147483744" r:id="rId35"/>
    <p:sldMasterId id="2147483751" r:id="rId36"/>
    <p:sldMasterId id="2147483755" r:id="rId37"/>
    <p:sldMasterId id="2147483757" r:id="rId38"/>
    <p:sldMasterId id="2147483759" r:id="rId39"/>
    <p:sldMasterId id="2147483761" r:id="rId40"/>
    <p:sldMasterId id="2147483763" r:id="rId41"/>
  </p:sldMasterIdLst>
  <p:notesMasterIdLst>
    <p:notesMasterId r:id="rId91"/>
  </p:notesMasterIdLst>
  <p:sldIdLst>
    <p:sldId id="257" r:id="rId42"/>
    <p:sldId id="258" r:id="rId43"/>
    <p:sldId id="259" r:id="rId44"/>
    <p:sldId id="260" r:id="rId45"/>
    <p:sldId id="261" r:id="rId46"/>
    <p:sldId id="297" r:id="rId47"/>
    <p:sldId id="299" r:id="rId48"/>
    <p:sldId id="264" r:id="rId49"/>
    <p:sldId id="265" r:id="rId50"/>
    <p:sldId id="266" r:id="rId51"/>
    <p:sldId id="267" r:id="rId52"/>
    <p:sldId id="268" r:id="rId53"/>
    <p:sldId id="305" r:id="rId54"/>
    <p:sldId id="269" r:id="rId55"/>
    <p:sldId id="270" r:id="rId56"/>
    <p:sldId id="271" r:id="rId57"/>
    <p:sldId id="272" r:id="rId58"/>
    <p:sldId id="323" r:id="rId59"/>
    <p:sldId id="274" r:id="rId60"/>
    <p:sldId id="275" r:id="rId61"/>
    <p:sldId id="276" r:id="rId62"/>
    <p:sldId id="277" r:id="rId63"/>
    <p:sldId id="278" r:id="rId64"/>
    <p:sldId id="301" r:id="rId65"/>
    <p:sldId id="315" r:id="rId66"/>
    <p:sldId id="280" r:id="rId67"/>
    <p:sldId id="281" r:id="rId68"/>
    <p:sldId id="282" r:id="rId69"/>
    <p:sldId id="283" r:id="rId70"/>
    <p:sldId id="284" r:id="rId71"/>
    <p:sldId id="302" r:id="rId72"/>
    <p:sldId id="287" r:id="rId73"/>
    <p:sldId id="288" r:id="rId74"/>
    <p:sldId id="289" r:id="rId75"/>
    <p:sldId id="304" r:id="rId76"/>
    <p:sldId id="317" r:id="rId77"/>
    <p:sldId id="318" r:id="rId78"/>
    <p:sldId id="320" r:id="rId79"/>
    <p:sldId id="313" r:id="rId80"/>
    <p:sldId id="322" r:id="rId81"/>
    <p:sldId id="321" r:id="rId82"/>
    <p:sldId id="291" r:id="rId83"/>
    <p:sldId id="319" r:id="rId84"/>
    <p:sldId id="292" r:id="rId85"/>
    <p:sldId id="310" r:id="rId86"/>
    <p:sldId id="311" r:id="rId87"/>
    <p:sldId id="312" r:id="rId88"/>
    <p:sldId id="295" r:id="rId89"/>
    <p:sldId id="296" r:id="rId9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67" autoAdjust="0"/>
    <p:restoredTop sz="86357" autoAdjust="0"/>
  </p:normalViewPr>
  <p:slideViewPr>
    <p:cSldViewPr snapToGrid="0">
      <p:cViewPr varScale="1">
        <p:scale>
          <a:sx n="97" d="100"/>
          <a:sy n="97" d="100"/>
        </p:scale>
        <p:origin x="336" y="90"/>
      </p:cViewPr>
      <p:guideLst/>
    </p:cSldViewPr>
  </p:slideViewPr>
  <p:outlineViewPr>
    <p:cViewPr>
      <p:scale>
        <a:sx n="33" d="100"/>
        <a:sy n="33" d="100"/>
      </p:scale>
      <p:origin x="0" y="-4530"/>
    </p:cViewPr>
  </p:outlineViewPr>
  <p:notesTextViewPr>
    <p:cViewPr>
      <p:scale>
        <a:sx n="1" d="1"/>
        <a:sy n="1" d="1"/>
      </p:scale>
      <p:origin x="0" y="0"/>
    </p:cViewPr>
  </p:notesTextViewPr>
  <p:sorterViewPr>
    <p:cViewPr>
      <p:scale>
        <a:sx n="100" d="100"/>
        <a:sy n="100" d="100"/>
      </p:scale>
      <p:origin x="0" y="-3486"/>
    </p:cViewPr>
  </p:sorterViewPr>
  <p:notesViewPr>
    <p:cSldViewPr snapToGrid="0">
      <p:cViewPr varScale="1">
        <p:scale>
          <a:sx n="70" d="100"/>
          <a:sy n="70" d="100"/>
        </p:scale>
        <p:origin x="3240" y="7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 Target="slides/slide1.xml"/><Relationship Id="rId47" Type="http://schemas.openxmlformats.org/officeDocument/2006/relationships/slide" Target="slides/slide6.xml"/><Relationship Id="rId63" Type="http://schemas.openxmlformats.org/officeDocument/2006/relationships/slide" Target="slides/slide22.xml"/><Relationship Id="rId68" Type="http://schemas.openxmlformats.org/officeDocument/2006/relationships/slide" Target="slides/slide27.xml"/><Relationship Id="rId84" Type="http://schemas.openxmlformats.org/officeDocument/2006/relationships/slide" Target="slides/slide43.xml"/><Relationship Id="rId89" Type="http://schemas.openxmlformats.org/officeDocument/2006/relationships/slide" Target="slides/slide48.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53" Type="http://schemas.openxmlformats.org/officeDocument/2006/relationships/slide" Target="slides/slide12.xml"/><Relationship Id="rId58" Type="http://schemas.openxmlformats.org/officeDocument/2006/relationships/slide" Target="slides/slide17.xml"/><Relationship Id="rId74" Type="http://schemas.openxmlformats.org/officeDocument/2006/relationships/slide" Target="slides/slide33.xml"/><Relationship Id="rId79" Type="http://schemas.openxmlformats.org/officeDocument/2006/relationships/slide" Target="slides/slide38.xml"/><Relationship Id="rId5" Type="http://schemas.openxmlformats.org/officeDocument/2006/relationships/slideMaster" Target="slideMasters/slideMaster5.xml"/><Relationship Id="rId90" Type="http://schemas.openxmlformats.org/officeDocument/2006/relationships/slide" Target="slides/slide49.xml"/><Relationship Id="rId95" Type="http://schemas.openxmlformats.org/officeDocument/2006/relationships/tableStyles" Target="tableStyles.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 Target="slides/slide2.xml"/><Relationship Id="rId48" Type="http://schemas.openxmlformats.org/officeDocument/2006/relationships/slide" Target="slides/slide7.xml"/><Relationship Id="rId64" Type="http://schemas.openxmlformats.org/officeDocument/2006/relationships/slide" Target="slides/slide23.xml"/><Relationship Id="rId69" Type="http://schemas.openxmlformats.org/officeDocument/2006/relationships/slide" Target="slides/slide28.xml"/><Relationship Id="rId8" Type="http://schemas.openxmlformats.org/officeDocument/2006/relationships/slideMaster" Target="slideMasters/slideMaster8.xml"/><Relationship Id="rId51" Type="http://schemas.openxmlformats.org/officeDocument/2006/relationships/slide" Target="slides/slide10.xml"/><Relationship Id="rId72" Type="http://schemas.openxmlformats.org/officeDocument/2006/relationships/slide" Target="slides/slide31.xml"/><Relationship Id="rId80" Type="http://schemas.openxmlformats.org/officeDocument/2006/relationships/slide" Target="slides/slide39.xml"/><Relationship Id="rId85" Type="http://schemas.openxmlformats.org/officeDocument/2006/relationships/slide" Target="slides/slide44.xml"/><Relationship Id="rId93"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 Target="slides/slide5.xml"/><Relationship Id="rId59" Type="http://schemas.openxmlformats.org/officeDocument/2006/relationships/slide" Target="slides/slide18.xml"/><Relationship Id="rId67" Type="http://schemas.openxmlformats.org/officeDocument/2006/relationships/slide" Target="slides/slide26.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54" Type="http://schemas.openxmlformats.org/officeDocument/2006/relationships/slide" Target="slides/slide13.xml"/><Relationship Id="rId62" Type="http://schemas.openxmlformats.org/officeDocument/2006/relationships/slide" Target="slides/slide21.xml"/><Relationship Id="rId70" Type="http://schemas.openxmlformats.org/officeDocument/2006/relationships/slide" Target="slides/slide29.xml"/><Relationship Id="rId75" Type="http://schemas.openxmlformats.org/officeDocument/2006/relationships/slide" Target="slides/slide34.xml"/><Relationship Id="rId83" Type="http://schemas.openxmlformats.org/officeDocument/2006/relationships/slide" Target="slides/slide42.xml"/><Relationship Id="rId88" Type="http://schemas.openxmlformats.org/officeDocument/2006/relationships/slide" Target="slides/slide47.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 Target="slides/slide8.xml"/><Relationship Id="rId57" Type="http://schemas.openxmlformats.org/officeDocument/2006/relationships/slide" Target="slides/slide16.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3.xml"/><Relationship Id="rId52" Type="http://schemas.openxmlformats.org/officeDocument/2006/relationships/slide" Target="slides/slide11.xml"/><Relationship Id="rId60" Type="http://schemas.openxmlformats.org/officeDocument/2006/relationships/slide" Target="slides/slide19.xml"/><Relationship Id="rId65" Type="http://schemas.openxmlformats.org/officeDocument/2006/relationships/slide" Target="slides/slide24.xml"/><Relationship Id="rId73" Type="http://schemas.openxmlformats.org/officeDocument/2006/relationships/slide" Target="slides/slide32.xml"/><Relationship Id="rId78" Type="http://schemas.openxmlformats.org/officeDocument/2006/relationships/slide" Target="slides/slide37.xml"/><Relationship Id="rId81" Type="http://schemas.openxmlformats.org/officeDocument/2006/relationships/slide" Target="slides/slide40.xml"/><Relationship Id="rId86" Type="http://schemas.openxmlformats.org/officeDocument/2006/relationships/slide" Target="slides/slide45.xml"/><Relationship Id="rId9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34" Type="http://schemas.openxmlformats.org/officeDocument/2006/relationships/slideMaster" Target="slideMasters/slideMaster34.xml"/><Relationship Id="rId50" Type="http://schemas.openxmlformats.org/officeDocument/2006/relationships/slide" Target="slides/slide9.xml"/><Relationship Id="rId55" Type="http://schemas.openxmlformats.org/officeDocument/2006/relationships/slide" Target="slides/slide14.xml"/><Relationship Id="rId76" Type="http://schemas.openxmlformats.org/officeDocument/2006/relationships/slide" Target="slides/slide35.xml"/><Relationship Id="rId7" Type="http://schemas.openxmlformats.org/officeDocument/2006/relationships/slideMaster" Target="slideMasters/slideMaster7.xml"/><Relationship Id="rId71" Type="http://schemas.openxmlformats.org/officeDocument/2006/relationships/slide" Target="slides/slide30.xml"/><Relationship Id="rId92" Type="http://schemas.openxmlformats.org/officeDocument/2006/relationships/presProps" Target="presProps.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 Target="slides/slide4.xml"/><Relationship Id="rId66" Type="http://schemas.openxmlformats.org/officeDocument/2006/relationships/slide" Target="slides/slide25.xml"/><Relationship Id="rId87" Type="http://schemas.openxmlformats.org/officeDocument/2006/relationships/slide" Target="slides/slide46.xml"/><Relationship Id="rId61" Type="http://schemas.openxmlformats.org/officeDocument/2006/relationships/slide" Target="slides/slide20.xml"/><Relationship Id="rId82" Type="http://schemas.openxmlformats.org/officeDocument/2006/relationships/slide" Target="slides/slide41.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 Target="slides/slide15.xml"/><Relationship Id="rId77"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997742-566C-42B2-BB77-368113A5830B}" type="datetimeFigureOut">
              <a:rPr lang="en-GB" smtClean="0"/>
              <a:t>09/03/2014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64B831-DCE8-45F0-B4DD-6B90E2255BEF}" type="slidenum">
              <a:rPr lang="en-GB" smtClean="0"/>
              <a:t>‹#›</a:t>
            </a:fld>
            <a:endParaRPr lang="en-GB"/>
          </a:p>
        </p:txBody>
      </p:sp>
    </p:spTree>
    <p:extLst>
      <p:ext uri="{BB962C8B-B14F-4D97-AF65-F5344CB8AC3E}">
        <p14:creationId xmlns:p14="http://schemas.microsoft.com/office/powerpoint/2010/main" val="955835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www2.vobs.at/bezirksbuecherei-bludenz/Bilder/annefrank.jpg"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baseline="0" dirty="0" smtClean="0">
                <a:solidFill>
                  <a:schemeClr val="tx1"/>
                </a:solidFill>
                <a:effectLst/>
                <a:latin typeface="+mn-lt"/>
                <a:ea typeface="+mn-ea"/>
                <a:cs typeface="+mn-cs"/>
              </a:rPr>
              <a:t/>
            </a:r>
            <a:br>
              <a:rPr lang="en-GB" sz="1200" kern="1200" baseline="0" dirty="0" smtClean="0">
                <a:solidFill>
                  <a:schemeClr val="tx1"/>
                </a:solidFill>
                <a:effectLst/>
                <a:latin typeface="+mn-lt"/>
                <a:ea typeface="+mn-ea"/>
                <a:cs typeface="+mn-cs"/>
              </a:rPr>
            </a:br>
            <a:r>
              <a:rPr lang="en-GB" sz="1200" kern="1200" baseline="0" dirty="0" smtClean="0">
                <a:solidFill>
                  <a:schemeClr val="tx1"/>
                </a:solidFill>
                <a:effectLst/>
                <a:latin typeface="+mn-lt"/>
                <a:ea typeface="+mn-ea"/>
                <a:cs typeface="+mn-cs"/>
              </a:rPr>
              <a:t/>
            </a:r>
            <a:br>
              <a:rPr lang="en-GB" sz="1200" kern="1200" baseline="0" dirty="0" smtClean="0">
                <a:solidFill>
                  <a:schemeClr val="tx1"/>
                </a:solidFill>
                <a:effectLst/>
                <a:latin typeface="+mn-lt"/>
                <a:ea typeface="+mn-ea"/>
                <a:cs typeface="+mn-cs"/>
              </a:rPr>
            </a:br>
            <a:endParaRPr lang="en-GB" dirty="0"/>
          </a:p>
        </p:txBody>
      </p:sp>
      <p:sp>
        <p:nvSpPr>
          <p:cNvPr id="4" name="Slide Number Placeholder 3"/>
          <p:cNvSpPr>
            <a:spLocks noGrp="1"/>
          </p:cNvSpPr>
          <p:nvPr>
            <p:ph type="sldNum" sz="quarter" idx="10"/>
          </p:nvPr>
        </p:nvSpPr>
        <p:spPr/>
        <p:txBody>
          <a:bodyPr/>
          <a:lstStyle/>
          <a:p>
            <a:fld id="{12BD3B07-D622-4E0F-8984-6DB175B9E178}"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21797689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my take on the positive benefits of translation – as long as the teaching purpose is clear and</a:t>
            </a:r>
            <a:r>
              <a:rPr lang="en-GB" baseline="0" dirty="0" smtClean="0"/>
              <a:t> the text chosen is suitable.  </a:t>
            </a:r>
            <a:endParaRPr lang="fr-FR" dirty="0"/>
          </a:p>
        </p:txBody>
      </p:sp>
      <p:sp>
        <p:nvSpPr>
          <p:cNvPr id="4" name="Slide Number Placeholder 3"/>
          <p:cNvSpPr>
            <a:spLocks noGrp="1"/>
          </p:cNvSpPr>
          <p:nvPr>
            <p:ph type="sldNum" sz="quarter" idx="10"/>
          </p:nvPr>
        </p:nvSpPr>
        <p:spPr/>
        <p:txBody>
          <a:bodyPr/>
          <a:lstStyle/>
          <a:p>
            <a:fld id="{0A30950B-1B20-4D20-B707-A694F13979AF}"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36319519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964B831-DCE8-45F0-B4DD-6B90E2255BEF}" type="slidenum">
              <a:rPr lang="en-GB" smtClean="0"/>
              <a:t>11</a:t>
            </a:fld>
            <a:endParaRPr lang="en-GB"/>
          </a:p>
        </p:txBody>
      </p:sp>
    </p:spTree>
    <p:extLst>
      <p:ext uri="{BB962C8B-B14F-4D97-AF65-F5344CB8AC3E}">
        <p14:creationId xmlns:p14="http://schemas.microsoft.com/office/powerpoint/2010/main" val="3697971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attention à la marche en descendant du train</a:t>
            </a:r>
            <a:endParaRPr lang="en-GB" dirty="0"/>
          </a:p>
        </p:txBody>
      </p:sp>
      <p:sp>
        <p:nvSpPr>
          <p:cNvPr id="4" name="Slide Number Placeholder 3"/>
          <p:cNvSpPr>
            <a:spLocks noGrp="1"/>
          </p:cNvSpPr>
          <p:nvPr>
            <p:ph type="sldNum" sz="quarter" idx="10"/>
          </p:nvPr>
        </p:nvSpPr>
        <p:spPr/>
        <p:txBody>
          <a:bodyPr/>
          <a:lstStyle/>
          <a:p>
            <a:fld id="{8964B831-DCE8-45F0-B4DD-6B90E2255BEF}" type="slidenum">
              <a:rPr lang="en-GB" smtClean="0"/>
              <a:t>12</a:t>
            </a:fld>
            <a:endParaRPr lang="en-GB"/>
          </a:p>
        </p:txBody>
      </p:sp>
    </p:spTree>
    <p:extLst>
      <p:ext uri="{BB962C8B-B14F-4D97-AF65-F5344CB8AC3E}">
        <p14:creationId xmlns:p14="http://schemas.microsoft.com/office/powerpoint/2010/main" val="5319077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Headlines from newspapers to match with English headlines</a:t>
            </a:r>
            <a:endParaRPr lang="en-GB" dirty="0"/>
          </a:p>
        </p:txBody>
      </p:sp>
      <p:sp>
        <p:nvSpPr>
          <p:cNvPr id="4" name="Slide Number Placeholder 3"/>
          <p:cNvSpPr>
            <a:spLocks noGrp="1"/>
          </p:cNvSpPr>
          <p:nvPr>
            <p:ph type="sldNum" sz="quarter" idx="10"/>
          </p:nvPr>
        </p:nvSpPr>
        <p:spPr/>
        <p:txBody>
          <a:bodyPr/>
          <a:lstStyle/>
          <a:p>
            <a:fld id="{8964B831-DCE8-45F0-B4DD-6B90E2255BEF}" type="slidenum">
              <a:rPr lang="en-GB" smtClean="0"/>
              <a:t>13</a:t>
            </a:fld>
            <a:endParaRPr lang="en-GB"/>
          </a:p>
        </p:txBody>
      </p:sp>
    </p:spTree>
    <p:extLst>
      <p:ext uri="{BB962C8B-B14F-4D97-AF65-F5344CB8AC3E}">
        <p14:creationId xmlns:p14="http://schemas.microsoft.com/office/powerpoint/2010/main" val="32236257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964B831-DCE8-45F0-B4DD-6B90E2255BEF}" type="slidenum">
              <a:rPr lang="en-GB" smtClean="0"/>
              <a:t>14</a:t>
            </a:fld>
            <a:endParaRPr lang="en-GB"/>
          </a:p>
        </p:txBody>
      </p:sp>
    </p:spTree>
    <p:extLst>
      <p:ext uri="{BB962C8B-B14F-4D97-AF65-F5344CB8AC3E}">
        <p14:creationId xmlns:p14="http://schemas.microsoft.com/office/powerpoint/2010/main" val="35807953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www.tagxedo.com</a:t>
            </a:r>
            <a:r>
              <a:rPr lang="en-GB" baseline="0" dirty="0" smtClean="0"/>
              <a:t> </a:t>
            </a:r>
            <a:endParaRPr lang="fr-FR" dirty="0"/>
          </a:p>
        </p:txBody>
      </p:sp>
      <p:sp>
        <p:nvSpPr>
          <p:cNvPr id="4" name="Slide Number Placeholder 3"/>
          <p:cNvSpPr>
            <a:spLocks noGrp="1"/>
          </p:cNvSpPr>
          <p:nvPr>
            <p:ph type="sldNum" sz="quarter" idx="10"/>
          </p:nvPr>
        </p:nvSpPr>
        <p:spPr/>
        <p:txBody>
          <a:bodyPr/>
          <a:lstStyle/>
          <a:p>
            <a:fld id="{D0403E82-6455-45D4-AFD5-DE5632FC38D9}" type="slidenum">
              <a:rPr lang="fr-FR" smtClean="0">
                <a:solidFill>
                  <a:prstClr val="black"/>
                </a:solidFill>
              </a:rPr>
              <a:pPr/>
              <a:t>15</a:t>
            </a:fld>
            <a:endParaRPr lang="fr-FR">
              <a:solidFill>
                <a:prstClr val="black"/>
              </a:solidFill>
            </a:endParaRPr>
          </a:p>
        </p:txBody>
      </p:sp>
    </p:spTree>
    <p:extLst>
      <p:ext uri="{BB962C8B-B14F-4D97-AF65-F5344CB8AC3E}">
        <p14:creationId xmlns:p14="http://schemas.microsoft.com/office/powerpoint/2010/main" val="2110212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964B831-DCE8-45F0-B4DD-6B90E2255BEF}" type="slidenum">
              <a:rPr lang="en-GB" smtClean="0"/>
              <a:t>16</a:t>
            </a:fld>
            <a:endParaRPr lang="en-GB"/>
          </a:p>
        </p:txBody>
      </p:sp>
    </p:spTree>
    <p:extLst>
      <p:ext uri="{BB962C8B-B14F-4D97-AF65-F5344CB8AC3E}">
        <p14:creationId xmlns:p14="http://schemas.microsoft.com/office/powerpoint/2010/main" val="20696810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964B831-DCE8-45F0-B4DD-6B90E2255BEF}" type="slidenum">
              <a:rPr lang="en-GB" smtClean="0"/>
              <a:t>17</a:t>
            </a:fld>
            <a:endParaRPr lang="en-GB"/>
          </a:p>
        </p:txBody>
      </p:sp>
    </p:spTree>
    <p:extLst>
      <p:ext uri="{BB962C8B-B14F-4D97-AF65-F5344CB8AC3E}">
        <p14:creationId xmlns:p14="http://schemas.microsoft.com/office/powerpoint/2010/main" val="28581590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964B831-DCE8-45F0-B4DD-6B90E2255BEF}" type="slidenum">
              <a:rPr lang="en-GB" smtClean="0"/>
              <a:t>18</a:t>
            </a:fld>
            <a:endParaRPr lang="en-GB"/>
          </a:p>
        </p:txBody>
      </p:sp>
    </p:spTree>
    <p:extLst>
      <p:ext uri="{BB962C8B-B14F-4D97-AF65-F5344CB8AC3E}">
        <p14:creationId xmlns:p14="http://schemas.microsoft.com/office/powerpoint/2010/main" val="36679306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Writing about work experience (whilst</a:t>
            </a:r>
            <a:r>
              <a:rPr lang="en-GB" baseline="0" dirty="0" smtClean="0"/>
              <a:t> it’s still fresh in their minds!)</a:t>
            </a:r>
            <a:endParaRPr lang="en-GB" dirty="0" smtClean="0"/>
          </a:p>
          <a:p>
            <a:r>
              <a:rPr lang="en-GB" dirty="0" smtClean="0"/>
              <a:t>Explain the task:</a:t>
            </a:r>
            <a:br>
              <a:rPr lang="en-GB" dirty="0" smtClean="0"/>
            </a:br>
            <a:r>
              <a:rPr lang="en-GB" dirty="0" smtClean="0"/>
              <a:t>Stage</a:t>
            </a:r>
            <a:r>
              <a:rPr lang="en-GB" baseline="0" dirty="0" smtClean="0"/>
              <a:t> 1:  Brainstorm in Spanish anything from your head that you could use to write a short piece of 100 words about your work experience (5-10 minutes) Teacher to correct the TL whilst students to stage 2.</a:t>
            </a:r>
            <a:br>
              <a:rPr lang="en-GB" baseline="0" dirty="0" smtClean="0"/>
            </a:br>
            <a:r>
              <a:rPr lang="en-GB" baseline="0" dirty="0" smtClean="0"/>
              <a:t>Stage 2:  Write in English a piece of 100 words about your work experience.  Bear in mind that the end goal is to write a similar piece in Spanish so try to have that in mind i.e. don’t make the sentences too long or complicated (15 minutes)</a:t>
            </a:r>
            <a:br>
              <a:rPr lang="en-GB" baseline="0" dirty="0" smtClean="0"/>
            </a:br>
            <a:r>
              <a:rPr lang="en-GB" baseline="0" dirty="0" smtClean="0"/>
              <a:t>Stage 3:  Get some feedback from your teacher on what you have produced.  S/he will help you ‘notice the gap’ between what you have produced in English and your current level of knowledge in Spanish.  S/he will help you to focus on some strategies to bridge the gap.  See next slide.</a:t>
            </a:r>
            <a:endParaRPr lang="fr-FR" dirty="0"/>
          </a:p>
        </p:txBody>
      </p:sp>
      <p:sp>
        <p:nvSpPr>
          <p:cNvPr id="4" name="Slide Number Placeholder 3"/>
          <p:cNvSpPr>
            <a:spLocks noGrp="1"/>
          </p:cNvSpPr>
          <p:nvPr>
            <p:ph type="sldNum" sz="quarter" idx="10"/>
          </p:nvPr>
        </p:nvSpPr>
        <p:spPr/>
        <p:txBody>
          <a:bodyPr/>
          <a:lstStyle/>
          <a:p>
            <a:fld id="{E3681938-D697-4681-B6EA-34CBE9FBB967}" type="slidenum">
              <a:rPr lang="fr-FR" smtClean="0">
                <a:solidFill>
                  <a:prstClr val="black"/>
                </a:solidFill>
              </a:rPr>
              <a:pPr/>
              <a:t>19</a:t>
            </a:fld>
            <a:endParaRPr lang="fr-FR">
              <a:solidFill>
                <a:prstClr val="black"/>
              </a:solidFill>
            </a:endParaRPr>
          </a:p>
        </p:txBody>
      </p:sp>
    </p:spTree>
    <p:extLst>
      <p:ext uri="{BB962C8B-B14F-4D97-AF65-F5344CB8AC3E}">
        <p14:creationId xmlns:p14="http://schemas.microsoft.com/office/powerpoint/2010/main" val="1724225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964B831-DCE8-45F0-B4DD-6B90E2255BEF}" type="slidenum">
              <a:rPr lang="en-GB" smtClean="0"/>
              <a:t>2</a:t>
            </a:fld>
            <a:endParaRPr lang="en-GB"/>
          </a:p>
        </p:txBody>
      </p:sp>
    </p:spTree>
    <p:extLst>
      <p:ext uri="{BB962C8B-B14F-4D97-AF65-F5344CB8AC3E}">
        <p14:creationId xmlns:p14="http://schemas.microsoft.com/office/powerpoint/2010/main" val="23756893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Remind students what the strategies</a:t>
            </a:r>
            <a:r>
              <a:rPr lang="en-GB" baseline="0" dirty="0" smtClean="0"/>
              <a:t> were and point out how well they used them – give specific examples</a:t>
            </a:r>
            <a:br>
              <a:rPr lang="en-GB" baseline="0" dirty="0" smtClean="0"/>
            </a:br>
            <a:r>
              <a:rPr lang="en-GB" baseline="0" dirty="0" smtClean="0"/>
              <a:t/>
            </a:r>
            <a:br>
              <a:rPr lang="en-GB" baseline="0" dirty="0" smtClean="0"/>
            </a:br>
            <a:r>
              <a:rPr lang="en-GB" baseline="0" dirty="0" smtClean="0"/>
              <a:t>1) restructuring set phrase – Phoebe used ‘me </a:t>
            </a:r>
            <a:r>
              <a:rPr lang="en-GB" baseline="0" dirty="0" err="1" smtClean="0"/>
              <a:t>hacían</a:t>
            </a:r>
            <a:r>
              <a:rPr lang="en-GB" baseline="0" dirty="0" smtClean="0"/>
              <a:t> </a:t>
            </a:r>
            <a:r>
              <a:rPr lang="en-GB" baseline="0" dirty="0" err="1" smtClean="0"/>
              <a:t>reír</a:t>
            </a:r>
            <a:r>
              <a:rPr lang="en-GB" baseline="0" dirty="0" smtClean="0"/>
              <a:t>’ – they made me laugh, which was from media unit – me </a:t>
            </a:r>
            <a:r>
              <a:rPr lang="en-GB" baseline="0" dirty="0" err="1" smtClean="0"/>
              <a:t>hacen</a:t>
            </a:r>
            <a:r>
              <a:rPr lang="en-GB" baseline="0" dirty="0" smtClean="0"/>
              <a:t> </a:t>
            </a:r>
            <a:r>
              <a:rPr lang="en-GB" baseline="0" dirty="0" err="1" smtClean="0"/>
              <a:t>reír</a:t>
            </a:r>
            <a:r>
              <a:rPr lang="en-GB" baseline="0" dirty="0" smtClean="0"/>
              <a:t> from films</a:t>
            </a:r>
            <a:br>
              <a:rPr lang="en-GB" baseline="0" dirty="0" smtClean="0"/>
            </a:br>
            <a:r>
              <a:rPr lang="en-GB" baseline="0" dirty="0" smtClean="0"/>
              <a:t>2)  avoidance – instead of ‘I got lifts every day’ Ellis used ‘ </a:t>
            </a:r>
            <a:r>
              <a:rPr lang="en-GB" baseline="0" dirty="0" err="1" smtClean="0"/>
              <a:t>Iba</a:t>
            </a:r>
            <a:r>
              <a:rPr lang="en-GB" baseline="0" dirty="0" smtClean="0"/>
              <a:t> en </a:t>
            </a:r>
            <a:r>
              <a:rPr lang="en-GB" baseline="0" dirty="0" err="1" smtClean="0"/>
              <a:t>coche</a:t>
            </a:r>
            <a:r>
              <a:rPr lang="en-GB" baseline="0" dirty="0" smtClean="0"/>
              <a:t> </a:t>
            </a:r>
            <a:r>
              <a:rPr lang="en-GB" baseline="0" dirty="0" err="1" smtClean="0"/>
              <a:t>todos</a:t>
            </a:r>
            <a:r>
              <a:rPr lang="en-GB" baseline="0" dirty="0" smtClean="0"/>
              <a:t> los </a:t>
            </a:r>
            <a:r>
              <a:rPr lang="en-GB" baseline="0" dirty="0" err="1" smtClean="0"/>
              <a:t>días</a:t>
            </a:r>
            <a:r>
              <a:rPr lang="en-GB" baseline="0" dirty="0" smtClean="0"/>
              <a:t>’.</a:t>
            </a:r>
            <a:br>
              <a:rPr lang="en-GB" baseline="0" dirty="0" smtClean="0"/>
            </a:br>
            <a:r>
              <a:rPr lang="en-GB" baseline="0" dirty="0" smtClean="0"/>
              <a:t>3)  using set phrases – Lo </a:t>
            </a:r>
            <a:r>
              <a:rPr lang="en-GB" baseline="0" dirty="0" err="1" smtClean="0"/>
              <a:t>pasé</a:t>
            </a:r>
            <a:r>
              <a:rPr lang="en-GB" baseline="0" dirty="0" smtClean="0"/>
              <a:t> </a:t>
            </a:r>
            <a:r>
              <a:rPr lang="en-GB" baseline="0" dirty="0" err="1" smtClean="0"/>
              <a:t>bomba</a:t>
            </a:r>
            <a:r>
              <a:rPr lang="en-GB" baseline="0" dirty="0" smtClean="0"/>
              <a:t> used by lots of people</a:t>
            </a:r>
            <a:br>
              <a:rPr lang="en-GB" baseline="0" dirty="0" smtClean="0"/>
            </a:br>
            <a:r>
              <a:rPr lang="en-GB" baseline="0" dirty="0" smtClean="0"/>
              <a:t>4)  simplifying ideas – I was welcomed by the people </a:t>
            </a:r>
            <a:r>
              <a:rPr lang="en-GB" baseline="0" dirty="0" smtClean="0">
                <a:sym typeface="Wingdings" pitchFamily="2" charset="2"/>
              </a:rPr>
              <a:t> la </a:t>
            </a:r>
            <a:r>
              <a:rPr lang="en-GB" baseline="0" dirty="0" err="1" smtClean="0">
                <a:sym typeface="Wingdings" pitchFamily="2" charset="2"/>
              </a:rPr>
              <a:t>gente</a:t>
            </a:r>
            <a:r>
              <a:rPr lang="en-GB" baseline="0" dirty="0" smtClean="0">
                <a:sym typeface="Wingdings" pitchFamily="2" charset="2"/>
              </a:rPr>
              <a:t> era </a:t>
            </a:r>
            <a:r>
              <a:rPr lang="en-GB" baseline="0" dirty="0" err="1" smtClean="0">
                <a:sym typeface="Wingdings" pitchFamily="2" charset="2"/>
              </a:rPr>
              <a:t>muy</a:t>
            </a:r>
            <a:r>
              <a:rPr lang="en-GB" baseline="0" dirty="0" smtClean="0">
                <a:sym typeface="Wingdings" pitchFamily="2" charset="2"/>
              </a:rPr>
              <a:t> </a:t>
            </a:r>
            <a:r>
              <a:rPr lang="en-GB" baseline="0" dirty="0" err="1" smtClean="0">
                <a:sym typeface="Wingdings" pitchFamily="2" charset="2"/>
              </a:rPr>
              <a:t>simpática</a:t>
            </a:r>
            <a:r>
              <a:rPr lang="en-GB" baseline="0" dirty="0" smtClean="0">
                <a:sym typeface="Wingdings" pitchFamily="2" charset="2"/>
              </a:rPr>
              <a:t/>
            </a:r>
            <a:br>
              <a:rPr lang="en-GB" baseline="0" dirty="0" smtClean="0">
                <a:sym typeface="Wingdings" pitchFamily="2" charset="2"/>
              </a:rPr>
            </a:br>
            <a:r>
              <a:rPr lang="en-GB" baseline="0" dirty="0" smtClean="0">
                <a:sym typeface="Wingdings" pitchFamily="2" charset="2"/>
              </a:rPr>
              <a:t>5)  translation word for word – Ben I assisted in evaluating and developing software – era </a:t>
            </a:r>
            <a:r>
              <a:rPr lang="en-GB" baseline="0" dirty="0" err="1" smtClean="0">
                <a:sym typeface="Wingdings" pitchFamily="2" charset="2"/>
              </a:rPr>
              <a:t>asistente</a:t>
            </a:r>
            <a:r>
              <a:rPr lang="en-GB" baseline="0" dirty="0" smtClean="0">
                <a:sym typeface="Wingdings" pitchFamily="2" charset="2"/>
              </a:rPr>
              <a:t> de </a:t>
            </a:r>
            <a:r>
              <a:rPr lang="en-GB" baseline="0" dirty="0" err="1" smtClean="0">
                <a:sym typeface="Wingdings" pitchFamily="2" charset="2"/>
              </a:rPr>
              <a:t>pruebas</a:t>
            </a:r>
            <a:r>
              <a:rPr lang="en-GB" baseline="0" dirty="0" smtClean="0">
                <a:sym typeface="Wingdings" pitchFamily="2" charset="2"/>
              </a:rPr>
              <a:t> de </a:t>
            </a:r>
            <a:r>
              <a:rPr lang="en-GB" baseline="0" dirty="0" err="1" smtClean="0">
                <a:sym typeface="Wingdings" pitchFamily="2" charset="2"/>
              </a:rPr>
              <a:t>desarrollo</a:t>
            </a:r>
            <a:r>
              <a:rPr lang="en-GB" baseline="0" dirty="0" smtClean="0">
                <a:sym typeface="Wingdings" pitchFamily="2" charset="2"/>
              </a:rPr>
              <a:t> de software</a:t>
            </a:r>
            <a:endParaRPr lang="en-GB" dirty="0" smtClean="0"/>
          </a:p>
          <a:p>
            <a:endParaRPr lang="en-GB" dirty="0" smtClean="0"/>
          </a:p>
          <a:p>
            <a:endParaRPr lang="en-GB" dirty="0" smtClean="0"/>
          </a:p>
          <a:p>
            <a:r>
              <a:rPr lang="en-GB" dirty="0" smtClean="0"/>
              <a:t>Bridging</a:t>
            </a:r>
            <a:r>
              <a:rPr lang="en-GB" baseline="0" dirty="0" smtClean="0"/>
              <a:t> the gap strategies – display this while students are writing first TL draft.  </a:t>
            </a:r>
          </a:p>
          <a:p>
            <a:endParaRPr lang="en-GB" baseline="0" dirty="0" smtClean="0"/>
          </a:p>
          <a:p>
            <a:r>
              <a:rPr lang="en-GB" baseline="0" dirty="0" smtClean="0"/>
              <a:t>Use what you have in front of you – i.e. corrected TL brainstorm + English draft + Work Experience booklet + dictionary to write your first draft of 100 words in TL.</a:t>
            </a:r>
            <a:br>
              <a:rPr lang="en-GB" baseline="0" dirty="0" smtClean="0"/>
            </a:br>
            <a:r>
              <a:rPr lang="en-GB" baseline="0" dirty="0" smtClean="0"/>
              <a:t/>
            </a:r>
            <a:br>
              <a:rPr lang="en-GB" baseline="0" dirty="0" smtClean="0"/>
            </a:br>
            <a:r>
              <a:rPr lang="en-GB" baseline="0" dirty="0" smtClean="0"/>
              <a:t>Teacher to correct this overnight for Tuesday morning.    On fresh piece of A4 lined paper.</a:t>
            </a:r>
            <a:endParaRPr lang="fr-FR" dirty="0"/>
          </a:p>
        </p:txBody>
      </p:sp>
      <p:sp>
        <p:nvSpPr>
          <p:cNvPr id="4" name="Slide Number Placeholder 3"/>
          <p:cNvSpPr>
            <a:spLocks noGrp="1"/>
          </p:cNvSpPr>
          <p:nvPr>
            <p:ph type="sldNum" sz="quarter" idx="10"/>
          </p:nvPr>
        </p:nvSpPr>
        <p:spPr/>
        <p:txBody>
          <a:bodyPr/>
          <a:lstStyle/>
          <a:p>
            <a:fld id="{E3681938-D697-4681-B6EA-34CBE9FBB967}" type="slidenum">
              <a:rPr lang="fr-FR" smtClean="0">
                <a:solidFill>
                  <a:prstClr val="black"/>
                </a:solidFill>
              </a:rPr>
              <a:pPr/>
              <a:t>20</a:t>
            </a:fld>
            <a:endParaRPr lang="fr-FR">
              <a:solidFill>
                <a:prstClr val="black"/>
              </a:solidFill>
            </a:endParaRPr>
          </a:p>
        </p:txBody>
      </p:sp>
    </p:spTree>
    <p:extLst>
      <p:ext uri="{BB962C8B-B14F-4D97-AF65-F5344CB8AC3E}">
        <p14:creationId xmlns:p14="http://schemas.microsoft.com/office/powerpoint/2010/main" val="38524537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964B831-DCE8-45F0-B4DD-6B90E2255BEF}" type="slidenum">
              <a:rPr lang="en-GB" smtClean="0"/>
              <a:t>21</a:t>
            </a:fld>
            <a:endParaRPr lang="en-GB"/>
          </a:p>
        </p:txBody>
      </p:sp>
    </p:spTree>
    <p:extLst>
      <p:ext uri="{BB962C8B-B14F-4D97-AF65-F5344CB8AC3E}">
        <p14:creationId xmlns:p14="http://schemas.microsoft.com/office/powerpoint/2010/main" val="33036181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964B831-DCE8-45F0-B4DD-6B90E2255BEF}" type="slidenum">
              <a:rPr lang="en-GB" smtClean="0"/>
              <a:t>22</a:t>
            </a:fld>
            <a:endParaRPr lang="en-GB"/>
          </a:p>
        </p:txBody>
      </p:sp>
    </p:spTree>
    <p:extLst>
      <p:ext uri="{BB962C8B-B14F-4D97-AF65-F5344CB8AC3E}">
        <p14:creationId xmlns:p14="http://schemas.microsoft.com/office/powerpoint/2010/main" val="39936027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97615"/>
            <a:ext cx="5486400" cy="308610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2AE08D23-73B6-48F4-A487-3F4BD07D6CF3}" type="slidenum">
              <a:rPr lang="fr-FR" smtClean="0">
                <a:solidFill>
                  <a:prstClr val="black"/>
                </a:solidFill>
              </a:rPr>
              <a:pPr/>
              <a:t>23</a:t>
            </a:fld>
            <a:endParaRPr lang="fr-FR">
              <a:solidFill>
                <a:prstClr val="black"/>
              </a:solidFill>
            </a:endParaRPr>
          </a:p>
        </p:txBody>
      </p:sp>
    </p:spTree>
    <p:extLst>
      <p:ext uri="{BB962C8B-B14F-4D97-AF65-F5344CB8AC3E}">
        <p14:creationId xmlns:p14="http://schemas.microsoft.com/office/powerpoint/2010/main" val="34410978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smtClean="0"/>
              <a:t>Greg</a:t>
            </a:r>
            <a:r>
              <a:rPr lang="en-GB" baseline="0" dirty="0" smtClean="0"/>
              <a:t> Horton mentioned recently that he encourages students to ask questions for more information before they can formulate the whole question with verbs.  Just by teaching the question words (which I would do with gestures) early on, he can then say something which elicits questions from them for more information.</a:t>
            </a:r>
            <a:br>
              <a:rPr lang="en-GB" baseline="0" dirty="0" smtClean="0"/>
            </a:br>
            <a:r>
              <a:rPr lang="en-GB" baseline="0" dirty="0" smtClean="0"/>
              <a:t/>
            </a:r>
            <a:br>
              <a:rPr lang="en-GB" baseline="0" dirty="0" smtClean="0"/>
            </a:br>
            <a:r>
              <a:rPr lang="en-GB" baseline="0" dirty="0" smtClean="0"/>
              <a:t>It is a very useful precursor to all of the question-developing tasks and activities that we use:  what are the questions?  Find someone who… 20 questions…</a:t>
            </a:r>
            <a:r>
              <a:rPr lang="en-GB" baseline="0" dirty="0" err="1" smtClean="0"/>
              <a:t>hotseating</a:t>
            </a:r>
            <a:r>
              <a:rPr lang="en-GB" baseline="0" smtClean="0"/>
              <a:t>…</a:t>
            </a:r>
            <a:endParaRPr lang="en-GB"/>
          </a:p>
        </p:txBody>
      </p:sp>
      <p:sp>
        <p:nvSpPr>
          <p:cNvPr id="4" name="Slide Number Placeholder 3"/>
          <p:cNvSpPr>
            <a:spLocks noGrp="1"/>
          </p:cNvSpPr>
          <p:nvPr>
            <p:ph type="sldNum" sz="quarter" idx="10"/>
          </p:nvPr>
        </p:nvSpPr>
        <p:spPr/>
        <p:txBody>
          <a:bodyPr/>
          <a:lstStyle/>
          <a:p>
            <a:fld id="{12BD3B07-D622-4E0F-8984-6DB175B9E178}" type="slidenum">
              <a:rPr lang="en-GB" smtClean="0">
                <a:solidFill>
                  <a:prstClr val="black"/>
                </a:solidFill>
              </a:rPr>
              <a:pPr/>
              <a:t>24</a:t>
            </a:fld>
            <a:endParaRPr lang="en-GB">
              <a:solidFill>
                <a:prstClr val="black"/>
              </a:solidFill>
            </a:endParaRPr>
          </a:p>
        </p:txBody>
      </p:sp>
    </p:spTree>
    <p:extLst>
      <p:ext uri="{BB962C8B-B14F-4D97-AF65-F5344CB8AC3E}">
        <p14:creationId xmlns:p14="http://schemas.microsoft.com/office/powerpoint/2010/main" val="37089282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smtClean="0"/>
              <a:t>Greg</a:t>
            </a:r>
            <a:r>
              <a:rPr lang="en-GB" baseline="0" dirty="0" smtClean="0"/>
              <a:t> Horton mentioned recently that he encourages students to ask questions for more information before they can formulate the whole question with verbs.  Just by teaching the question words (which I would do with gestures) early on, he can then say something which elicits questions from them for more information.</a:t>
            </a:r>
            <a:br>
              <a:rPr lang="en-GB" baseline="0" dirty="0" smtClean="0"/>
            </a:br>
            <a:r>
              <a:rPr lang="en-GB" baseline="0" dirty="0" smtClean="0"/>
              <a:t/>
            </a:r>
            <a:br>
              <a:rPr lang="en-GB" baseline="0" dirty="0" smtClean="0"/>
            </a:br>
            <a:r>
              <a:rPr lang="en-GB" baseline="0" dirty="0" smtClean="0"/>
              <a:t>It is a very useful precursor to all of the question-developing tasks and activities that we use:  what are the questions?  Find someone who… 20 questions…</a:t>
            </a:r>
            <a:r>
              <a:rPr lang="en-GB" baseline="0" dirty="0" err="1" smtClean="0"/>
              <a:t>hotseating</a:t>
            </a:r>
            <a:r>
              <a:rPr lang="en-GB" baseline="0" dirty="0" smtClean="0"/>
              <a:t>…</a:t>
            </a:r>
            <a:endParaRPr lang="en-GB" dirty="0"/>
          </a:p>
        </p:txBody>
      </p:sp>
      <p:sp>
        <p:nvSpPr>
          <p:cNvPr id="4" name="Slide Number Placeholder 3"/>
          <p:cNvSpPr>
            <a:spLocks noGrp="1"/>
          </p:cNvSpPr>
          <p:nvPr>
            <p:ph type="sldNum" sz="quarter" idx="10"/>
          </p:nvPr>
        </p:nvSpPr>
        <p:spPr/>
        <p:txBody>
          <a:bodyPr/>
          <a:lstStyle/>
          <a:p>
            <a:fld id="{12BD3B07-D622-4E0F-8984-6DB175B9E178}" type="slidenum">
              <a:rPr lang="en-GB" smtClean="0">
                <a:solidFill>
                  <a:prstClr val="black"/>
                </a:solidFill>
              </a:rPr>
              <a:pPr/>
              <a:t>25</a:t>
            </a:fld>
            <a:endParaRPr lang="en-GB">
              <a:solidFill>
                <a:prstClr val="black"/>
              </a:solidFill>
            </a:endParaRPr>
          </a:p>
        </p:txBody>
      </p:sp>
    </p:spTree>
    <p:extLst>
      <p:ext uri="{BB962C8B-B14F-4D97-AF65-F5344CB8AC3E}">
        <p14:creationId xmlns:p14="http://schemas.microsoft.com/office/powerpoint/2010/main" val="11326535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964B831-DCE8-45F0-B4DD-6B90E2255BEF}" type="slidenum">
              <a:rPr lang="en-GB" smtClean="0"/>
              <a:t>26</a:t>
            </a:fld>
            <a:endParaRPr lang="en-GB"/>
          </a:p>
        </p:txBody>
      </p:sp>
    </p:spTree>
    <p:extLst>
      <p:ext uri="{BB962C8B-B14F-4D97-AF65-F5344CB8AC3E}">
        <p14:creationId xmlns:p14="http://schemas.microsoft.com/office/powerpoint/2010/main" val="30155998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964B831-DCE8-45F0-B4DD-6B90E2255BEF}" type="slidenum">
              <a:rPr lang="en-GB" smtClean="0"/>
              <a:t>27</a:t>
            </a:fld>
            <a:endParaRPr lang="en-GB"/>
          </a:p>
        </p:txBody>
      </p:sp>
    </p:spTree>
    <p:extLst>
      <p:ext uri="{BB962C8B-B14F-4D97-AF65-F5344CB8AC3E}">
        <p14:creationId xmlns:p14="http://schemas.microsoft.com/office/powerpoint/2010/main" val="7566163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964B831-DCE8-45F0-B4DD-6B90E2255BEF}" type="slidenum">
              <a:rPr lang="en-GB" smtClean="0"/>
              <a:t>28</a:t>
            </a:fld>
            <a:endParaRPr lang="en-GB"/>
          </a:p>
        </p:txBody>
      </p:sp>
    </p:spTree>
    <p:extLst>
      <p:ext uri="{BB962C8B-B14F-4D97-AF65-F5344CB8AC3E}">
        <p14:creationId xmlns:p14="http://schemas.microsoft.com/office/powerpoint/2010/main" val="40754443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Using the </a:t>
            </a:r>
            <a:r>
              <a:rPr lang="en-GB" dirty="0" err="1" smtClean="0"/>
              <a:t>wordle</a:t>
            </a:r>
            <a:r>
              <a:rPr lang="en-GB" dirty="0" smtClean="0"/>
              <a:t>,</a:t>
            </a:r>
            <a:r>
              <a:rPr lang="en-GB" baseline="0" dirty="0" smtClean="0"/>
              <a:t> students categorise the words into the 3 sections.  Doing this they may need to ask the meaning of certain words.  Teacher can explain these in TL – using opposites and examples.  Lots of this language should be familiar from KS3.  Modelling the difference between </a:t>
            </a:r>
            <a:r>
              <a:rPr lang="en-GB" baseline="0" dirty="0" err="1" smtClean="0"/>
              <a:t>estudiaba</a:t>
            </a:r>
            <a:r>
              <a:rPr lang="en-GB" baseline="0" dirty="0" smtClean="0"/>
              <a:t> and </a:t>
            </a:r>
            <a:r>
              <a:rPr lang="en-GB" baseline="0" dirty="0" err="1" smtClean="0"/>
              <a:t>estudio</a:t>
            </a:r>
            <a:r>
              <a:rPr lang="en-GB" baseline="0" dirty="0" smtClean="0"/>
              <a:t> can also happen during this activity.</a:t>
            </a:r>
            <a:endParaRPr lang="fr-FR" dirty="0"/>
          </a:p>
        </p:txBody>
      </p:sp>
      <p:sp>
        <p:nvSpPr>
          <p:cNvPr id="4" name="Slide Number Placeholder 3"/>
          <p:cNvSpPr>
            <a:spLocks noGrp="1"/>
          </p:cNvSpPr>
          <p:nvPr>
            <p:ph type="sldNum" sz="quarter" idx="10"/>
          </p:nvPr>
        </p:nvSpPr>
        <p:spPr/>
        <p:txBody>
          <a:bodyPr/>
          <a:lstStyle/>
          <a:p>
            <a:fld id="{3F17A56F-093A-4702-816E-5A30E51F1974}" type="slidenum">
              <a:rPr lang="fr-FR" smtClean="0">
                <a:solidFill>
                  <a:prstClr val="black"/>
                </a:solidFill>
              </a:rPr>
              <a:pPr/>
              <a:t>29</a:t>
            </a:fld>
            <a:endParaRPr lang="fr-FR">
              <a:solidFill>
                <a:prstClr val="black"/>
              </a:solidFill>
            </a:endParaRPr>
          </a:p>
        </p:txBody>
      </p:sp>
    </p:spTree>
    <p:extLst>
      <p:ext uri="{BB962C8B-B14F-4D97-AF65-F5344CB8AC3E}">
        <p14:creationId xmlns:p14="http://schemas.microsoft.com/office/powerpoint/2010/main" val="3073186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kern="1200" baseline="0" dirty="0" smtClean="0">
                <a:solidFill>
                  <a:schemeClr val="tx1"/>
                </a:solidFill>
                <a:effectLst/>
                <a:latin typeface="+mn-lt"/>
                <a:ea typeface="+mn-ea"/>
                <a:cs typeface="+mn-cs"/>
              </a:rPr>
              <a:t>The standard approaches at KS2 and KS3, and the implications of a potential mismatch in methodology and its impact at transition (if we are not careful).</a:t>
            </a:r>
          </a:p>
          <a:p>
            <a:pPr marL="228600" indent="-228600">
              <a:buAutoNum type="arabicPeriod"/>
            </a:pPr>
            <a:endParaRPr lang="en-GB" sz="1200" kern="1200" baseline="0" dirty="0" smtClean="0">
              <a:solidFill>
                <a:schemeClr val="tx1"/>
              </a:solidFill>
              <a:effectLst/>
              <a:latin typeface="+mn-lt"/>
              <a:ea typeface="+mn-ea"/>
              <a:cs typeface="+mn-cs"/>
            </a:endParaRPr>
          </a:p>
          <a:p>
            <a:pPr marL="0" indent="0">
              <a:buNone/>
            </a:pPr>
            <a:r>
              <a:rPr lang="en-GB" sz="1200" kern="1200" baseline="0" dirty="0" smtClean="0">
                <a:solidFill>
                  <a:schemeClr val="tx1"/>
                </a:solidFill>
                <a:effectLst/>
                <a:latin typeface="+mn-lt"/>
                <a:ea typeface="+mn-ea"/>
                <a:cs typeface="+mn-cs"/>
              </a:rPr>
              <a:t>This is NOT to say that this is universally the case, either at KS3 or yet at KS2, but if you look at the vast majority of textbooks for beginners at KS3 there is a predominance of word </a:t>
            </a:r>
            <a:r>
              <a:rPr lang="en-GB" sz="1200" kern="1200" baseline="0" dirty="0" smtClean="0">
                <a:solidFill>
                  <a:schemeClr val="tx1"/>
                </a:solidFill>
                <a:effectLst/>
                <a:latin typeface="+mn-lt"/>
                <a:ea typeface="+mn-ea"/>
                <a:cs typeface="+mn-cs"/>
                <a:sym typeface="Wingdings" panose="05000000000000000000" pitchFamily="2" charset="2"/>
              </a:rPr>
              <a:t> sentence  text level flow on the page.</a:t>
            </a:r>
            <a:br>
              <a:rPr lang="en-GB" sz="1200" kern="1200" baseline="0" dirty="0" smtClean="0">
                <a:solidFill>
                  <a:schemeClr val="tx1"/>
                </a:solidFill>
                <a:effectLst/>
                <a:latin typeface="+mn-lt"/>
                <a:ea typeface="+mn-ea"/>
                <a:cs typeface="+mn-cs"/>
                <a:sym typeface="Wingdings" panose="05000000000000000000" pitchFamily="2" charset="2"/>
              </a:rPr>
            </a:br>
            <a:r>
              <a:rPr lang="en-GB" sz="1200" kern="1200" baseline="0" dirty="0" smtClean="0">
                <a:solidFill>
                  <a:schemeClr val="tx1"/>
                </a:solidFill>
                <a:effectLst/>
                <a:latin typeface="+mn-lt"/>
                <a:ea typeface="+mn-ea"/>
                <a:cs typeface="+mn-cs"/>
                <a:sym typeface="Wingdings" panose="05000000000000000000" pitchFamily="2" charset="2"/>
              </a:rPr>
              <a:t>Also, just go to the TES and look at 10 </a:t>
            </a:r>
            <a:r>
              <a:rPr lang="en-GB" sz="1200" kern="1200" baseline="0" dirty="0" err="1" smtClean="0">
                <a:solidFill>
                  <a:schemeClr val="tx1"/>
                </a:solidFill>
                <a:effectLst/>
                <a:latin typeface="+mn-lt"/>
                <a:ea typeface="+mn-ea"/>
                <a:cs typeface="+mn-cs"/>
                <a:sym typeface="Wingdings" panose="05000000000000000000" pitchFamily="2" charset="2"/>
              </a:rPr>
              <a:t>PowerPoints</a:t>
            </a:r>
            <a:r>
              <a:rPr lang="en-GB" sz="1200" kern="1200" baseline="0" dirty="0" smtClean="0">
                <a:solidFill>
                  <a:schemeClr val="tx1"/>
                </a:solidFill>
                <a:effectLst/>
                <a:latin typeface="+mn-lt"/>
                <a:ea typeface="+mn-ea"/>
                <a:cs typeface="+mn-cs"/>
                <a:sym typeface="Wingdings" panose="05000000000000000000" pitchFamily="2" charset="2"/>
              </a:rPr>
              <a:t> – you will most often find the first slides are presentation of individual words (with picture prompts).  There might then be some sentence-modelling and at the end a text comprehension.</a:t>
            </a:r>
            <a:br>
              <a:rPr lang="en-GB" sz="1200" kern="1200" baseline="0" dirty="0" smtClean="0">
                <a:solidFill>
                  <a:schemeClr val="tx1"/>
                </a:solidFill>
                <a:effectLst/>
                <a:latin typeface="+mn-lt"/>
                <a:ea typeface="+mn-ea"/>
                <a:cs typeface="+mn-cs"/>
                <a:sym typeface="Wingdings" panose="05000000000000000000" pitchFamily="2" charset="2"/>
              </a:rPr>
            </a:br>
            <a:r>
              <a:rPr lang="en-GB" sz="1200" kern="1200" baseline="0" dirty="0" smtClean="0">
                <a:solidFill>
                  <a:schemeClr val="tx1"/>
                </a:solidFill>
                <a:effectLst/>
                <a:latin typeface="+mn-lt"/>
                <a:ea typeface="+mn-ea"/>
                <a:cs typeface="+mn-cs"/>
                <a:sym typeface="Wingdings" panose="05000000000000000000" pitchFamily="2" charset="2"/>
              </a:rPr>
              <a:t/>
            </a:r>
            <a:br>
              <a:rPr lang="en-GB" sz="1200" kern="1200" baseline="0" dirty="0" smtClean="0">
                <a:solidFill>
                  <a:schemeClr val="tx1"/>
                </a:solidFill>
                <a:effectLst/>
                <a:latin typeface="+mn-lt"/>
                <a:ea typeface="+mn-ea"/>
                <a:cs typeface="+mn-cs"/>
                <a:sym typeface="Wingdings" panose="05000000000000000000" pitchFamily="2" charset="2"/>
              </a:rPr>
            </a:br>
            <a:r>
              <a:rPr lang="en-GB" sz="1200" kern="1200" baseline="0" dirty="0" smtClean="0">
                <a:solidFill>
                  <a:schemeClr val="tx1"/>
                </a:solidFill>
                <a:effectLst/>
                <a:latin typeface="+mn-lt"/>
                <a:ea typeface="+mn-ea"/>
                <a:cs typeface="+mn-cs"/>
                <a:sym typeface="Wingdings" panose="05000000000000000000" pitchFamily="2" charset="2"/>
              </a:rPr>
              <a:t>New language is most often encountered as word first, then sentence, then text.</a:t>
            </a:r>
          </a:p>
          <a:p>
            <a:pPr marL="0" indent="0">
              <a:buNone/>
            </a:pPr>
            <a:endParaRPr lang="en-GB" sz="1200" kern="1200" baseline="0" dirty="0" smtClean="0">
              <a:solidFill>
                <a:schemeClr val="tx1"/>
              </a:solidFill>
              <a:effectLst/>
              <a:latin typeface="+mn-lt"/>
              <a:ea typeface="+mn-ea"/>
              <a:cs typeface="+mn-cs"/>
              <a:sym typeface="Wingdings" panose="05000000000000000000" pitchFamily="2" charset="2"/>
            </a:endParaRPr>
          </a:p>
          <a:p>
            <a:pPr marL="0" indent="0">
              <a:buNone/>
            </a:pPr>
            <a:r>
              <a:rPr lang="en-GB" sz="1200" kern="1200" baseline="0" dirty="0" smtClean="0">
                <a:solidFill>
                  <a:schemeClr val="tx1"/>
                </a:solidFill>
                <a:effectLst/>
                <a:latin typeface="+mn-lt"/>
                <a:ea typeface="+mn-ea"/>
                <a:cs typeface="+mn-cs"/>
                <a:sym typeface="Wingdings" panose="05000000000000000000" pitchFamily="2" charset="2"/>
              </a:rPr>
              <a:t>At KS2 this is often not the case.  Often pupils are introduced to new language in a song or a story and this is what starts the learning.  Later they pick out words and sentences.  </a:t>
            </a:r>
          </a:p>
          <a:p>
            <a:pPr marL="0" indent="0">
              <a:buNone/>
            </a:pPr>
            <a:endParaRPr lang="en-GB" sz="1200" kern="1200" baseline="0" dirty="0" smtClean="0">
              <a:solidFill>
                <a:schemeClr val="tx1"/>
              </a:solidFill>
              <a:effectLst/>
              <a:latin typeface="+mn-lt"/>
              <a:ea typeface="+mn-ea"/>
              <a:cs typeface="+mn-cs"/>
              <a:sym typeface="Wingdings" panose="05000000000000000000" pitchFamily="2" charset="2"/>
            </a:endParaRPr>
          </a:p>
          <a:p>
            <a:pPr marL="0" indent="0">
              <a:buNone/>
            </a:pPr>
            <a:r>
              <a:rPr lang="en-GB" sz="1200" kern="1200" baseline="0" dirty="0" smtClean="0">
                <a:solidFill>
                  <a:schemeClr val="tx1"/>
                </a:solidFill>
                <a:effectLst/>
                <a:latin typeface="+mn-lt"/>
                <a:ea typeface="+mn-ea"/>
                <a:cs typeface="+mn-cs"/>
                <a:sym typeface="Wingdings" panose="05000000000000000000" pitchFamily="2" charset="2"/>
              </a:rPr>
              <a:t>This is not to say that either KS2 or KS3 should change entirely what it is doing, but it gives us significant food for thought about how these two methodologies might best be bridged for smooth transition and equality of experience.  The best approach may be some inter-borrowing of one to the other – KS3 from KS2 and KS2 from KS3 (particularly in the upper two years of KS2 perhaps?)</a:t>
            </a:r>
            <a:br>
              <a:rPr lang="en-GB" sz="1200" kern="1200" baseline="0" dirty="0" smtClean="0">
                <a:solidFill>
                  <a:schemeClr val="tx1"/>
                </a:solidFill>
                <a:effectLst/>
                <a:latin typeface="+mn-lt"/>
                <a:ea typeface="+mn-ea"/>
                <a:cs typeface="+mn-cs"/>
                <a:sym typeface="Wingdings" panose="05000000000000000000" pitchFamily="2" charset="2"/>
              </a:rPr>
            </a:br>
            <a:r>
              <a:rPr lang="en-GB" sz="1200" kern="1200" baseline="0" dirty="0" smtClean="0">
                <a:solidFill>
                  <a:schemeClr val="tx1"/>
                </a:solidFill>
                <a:effectLst/>
                <a:latin typeface="+mn-lt"/>
                <a:ea typeface="+mn-ea"/>
                <a:cs typeface="+mn-cs"/>
                <a:sym typeface="Wingdings" panose="05000000000000000000" pitchFamily="2" charset="2"/>
              </a:rPr>
              <a:t/>
            </a:r>
            <a:br>
              <a:rPr lang="en-GB" sz="1200" kern="1200" baseline="0" dirty="0" smtClean="0">
                <a:solidFill>
                  <a:schemeClr val="tx1"/>
                </a:solidFill>
                <a:effectLst/>
                <a:latin typeface="+mn-lt"/>
                <a:ea typeface="+mn-ea"/>
                <a:cs typeface="+mn-cs"/>
                <a:sym typeface="Wingdings" panose="05000000000000000000" pitchFamily="2" charset="2"/>
              </a:rPr>
            </a:br>
            <a:r>
              <a:rPr lang="en-GB" sz="1200" kern="1200" baseline="0" dirty="0" smtClean="0">
                <a:solidFill>
                  <a:schemeClr val="tx1"/>
                </a:solidFill>
                <a:effectLst/>
                <a:latin typeface="+mn-lt"/>
                <a:ea typeface="+mn-ea"/>
                <a:cs typeface="+mn-cs"/>
                <a:sym typeface="Wingdings" panose="05000000000000000000" pitchFamily="2" charset="2"/>
              </a:rPr>
              <a:t>That’s the first thought.</a:t>
            </a:r>
            <a:endParaRPr lang="en-GB" dirty="0"/>
          </a:p>
        </p:txBody>
      </p:sp>
      <p:sp>
        <p:nvSpPr>
          <p:cNvPr id="4" name="Slide Number Placeholder 3"/>
          <p:cNvSpPr>
            <a:spLocks noGrp="1"/>
          </p:cNvSpPr>
          <p:nvPr>
            <p:ph type="sldNum" sz="quarter" idx="10"/>
          </p:nvPr>
        </p:nvSpPr>
        <p:spPr/>
        <p:txBody>
          <a:bodyPr/>
          <a:lstStyle/>
          <a:p>
            <a:fld id="{12BD3B07-D622-4E0F-8984-6DB175B9E178}"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27755942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Students choose a subject that fits this opinion for them personally.  They may</a:t>
            </a:r>
            <a:r>
              <a:rPr lang="en-GB" baseline="0" dirty="0" smtClean="0"/>
              <a:t> need to put more than one subject in several boxes and have nothing for another – this is fine!  </a:t>
            </a:r>
            <a:endParaRPr lang="fr-FR" dirty="0"/>
          </a:p>
        </p:txBody>
      </p:sp>
      <p:sp>
        <p:nvSpPr>
          <p:cNvPr id="4" name="Slide Number Placeholder 3"/>
          <p:cNvSpPr>
            <a:spLocks noGrp="1"/>
          </p:cNvSpPr>
          <p:nvPr>
            <p:ph type="sldNum" sz="quarter" idx="10"/>
          </p:nvPr>
        </p:nvSpPr>
        <p:spPr/>
        <p:txBody>
          <a:bodyPr/>
          <a:lstStyle/>
          <a:p>
            <a:fld id="{3F17A56F-093A-4702-816E-5A30E51F1974}" type="slidenum">
              <a:rPr lang="fr-FR" smtClean="0">
                <a:solidFill>
                  <a:prstClr val="black"/>
                </a:solidFill>
              </a:rPr>
              <a:pPr/>
              <a:t>30</a:t>
            </a:fld>
            <a:endParaRPr lang="fr-FR">
              <a:solidFill>
                <a:prstClr val="black"/>
              </a:solidFill>
            </a:endParaRPr>
          </a:p>
        </p:txBody>
      </p:sp>
    </p:spTree>
    <p:extLst>
      <p:ext uri="{BB962C8B-B14F-4D97-AF65-F5344CB8AC3E}">
        <p14:creationId xmlns:p14="http://schemas.microsoft.com/office/powerpoint/2010/main" val="19552386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Re-do this mind map with the theme of school and world of work in mind.  How could you re-use the language in the new context?</a:t>
            </a:r>
            <a:br>
              <a:rPr lang="en-GB" smtClean="0"/>
            </a:br>
            <a:r>
              <a:rPr lang="en-GB" smtClean="0"/>
              <a:t>This can be simplified or extended, depending on the level of your students and the grades they are targeting.  </a:t>
            </a:r>
            <a:endParaRPr lang="en-US" smtClean="0"/>
          </a:p>
        </p:txBody>
      </p:sp>
      <p:sp>
        <p:nvSpPr>
          <p:cNvPr id="1658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44B9D5A-DEBF-434F-AD9D-63F927C04FB5}" type="slidenum">
              <a:rPr lang="en-US" smtClean="0">
                <a:solidFill>
                  <a:prstClr val="black"/>
                </a:solidFill>
              </a:rPr>
              <a:pPr fontAlgn="base">
                <a:spcBef>
                  <a:spcPct val="0"/>
                </a:spcBef>
                <a:spcAft>
                  <a:spcPct val="0"/>
                </a:spcAft>
                <a:defRPr/>
              </a:pPr>
              <a:t>31</a:t>
            </a:fld>
            <a:endParaRPr lang="en-US" smtClean="0">
              <a:solidFill>
                <a:prstClr val="black"/>
              </a:solidFill>
            </a:endParaRPr>
          </a:p>
        </p:txBody>
      </p:sp>
    </p:spTree>
    <p:extLst>
      <p:ext uri="{BB962C8B-B14F-4D97-AF65-F5344CB8AC3E}">
        <p14:creationId xmlns:p14="http://schemas.microsoft.com/office/powerpoint/2010/main" val="35833021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bit</a:t>
            </a:r>
            <a:r>
              <a:rPr lang="en-GB" baseline="0" dirty="0" smtClean="0"/>
              <a:t> of a wordy one to explain but essentially it’s about getting students to think outside the box and use their language creatively.  On the right are the main sub-themes from a topic, school in this case.  On the left are various language ‘functions’.  By mixing up the combinations some creative sentences can be written that are not usually found within textbooks.</a:t>
            </a:r>
          </a:p>
          <a:p>
            <a:r>
              <a:rPr lang="en-GB" baseline="0" dirty="0" smtClean="0"/>
              <a:t>For example – comparisons are often drawn between subjects (G5) but not so often between future plans (G1) or school rules (G8) and yet, with a little bit of thinking, students can come up with content and language that fulfils on these new combinations and makes for more interesting work.</a:t>
            </a:r>
          </a:p>
          <a:p>
            <a:r>
              <a:rPr lang="en-GB" baseline="0" dirty="0" smtClean="0"/>
              <a:t>With one class I put them into groups and gave combinations.  We collated all responses electronically and after oral feedback, all students got all of the work, not just theirs, sent out to them.</a:t>
            </a:r>
            <a:endParaRPr lang="en-GB" dirty="0"/>
          </a:p>
        </p:txBody>
      </p:sp>
      <p:sp>
        <p:nvSpPr>
          <p:cNvPr id="4" name="Slide Number Placeholder 3"/>
          <p:cNvSpPr>
            <a:spLocks noGrp="1"/>
          </p:cNvSpPr>
          <p:nvPr>
            <p:ph type="sldNum" sz="quarter" idx="10"/>
          </p:nvPr>
        </p:nvSpPr>
        <p:spPr/>
        <p:txBody>
          <a:bodyPr/>
          <a:lstStyle/>
          <a:p>
            <a:fld id="{337BA812-D06D-4ED8-9ECA-CA15D65AF92E}" type="slidenum">
              <a:rPr lang="en-GB" smtClean="0">
                <a:solidFill>
                  <a:prstClr val="black"/>
                </a:solidFill>
              </a:rPr>
              <a:pPr/>
              <a:t>32</a:t>
            </a:fld>
            <a:endParaRPr lang="en-GB">
              <a:solidFill>
                <a:prstClr val="black"/>
              </a:solidFill>
            </a:endParaRPr>
          </a:p>
        </p:txBody>
      </p:sp>
    </p:spTree>
    <p:extLst>
      <p:ext uri="{BB962C8B-B14F-4D97-AF65-F5344CB8AC3E}">
        <p14:creationId xmlns:p14="http://schemas.microsoft.com/office/powerpoint/2010/main" val="10671433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964B831-DCE8-45F0-B4DD-6B90E2255BEF}" type="slidenum">
              <a:rPr lang="en-GB" smtClean="0"/>
              <a:t>33</a:t>
            </a:fld>
            <a:endParaRPr lang="en-GB"/>
          </a:p>
        </p:txBody>
      </p:sp>
    </p:spTree>
    <p:extLst>
      <p:ext uri="{BB962C8B-B14F-4D97-AF65-F5344CB8AC3E}">
        <p14:creationId xmlns:p14="http://schemas.microsoft.com/office/powerpoint/2010/main" val="7216543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964B831-DCE8-45F0-B4DD-6B90E2255BEF}" type="slidenum">
              <a:rPr lang="en-GB" smtClean="0"/>
              <a:t>34</a:t>
            </a:fld>
            <a:endParaRPr lang="en-GB"/>
          </a:p>
        </p:txBody>
      </p:sp>
    </p:spTree>
    <p:extLst>
      <p:ext uri="{BB962C8B-B14F-4D97-AF65-F5344CB8AC3E}">
        <p14:creationId xmlns:p14="http://schemas.microsoft.com/office/powerpoint/2010/main" val="23635575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http://es.wikipedia.org/wiki/Mafalda</a:t>
            </a:r>
            <a:endParaRPr lang="fr-FR" dirty="0"/>
          </a:p>
        </p:txBody>
      </p:sp>
      <p:sp>
        <p:nvSpPr>
          <p:cNvPr id="4" name="Slide Number Placeholder 3"/>
          <p:cNvSpPr>
            <a:spLocks noGrp="1"/>
          </p:cNvSpPr>
          <p:nvPr>
            <p:ph type="sldNum" sz="quarter" idx="10"/>
          </p:nvPr>
        </p:nvSpPr>
        <p:spPr/>
        <p:txBody>
          <a:bodyPr/>
          <a:lstStyle/>
          <a:p>
            <a:fld id="{0A30950B-1B20-4D20-B707-A694F13979AF}" type="slidenum">
              <a:rPr lang="en-GB" smtClean="0">
                <a:solidFill>
                  <a:prstClr val="black"/>
                </a:solidFill>
              </a:rPr>
              <a:pPr/>
              <a:t>35</a:t>
            </a:fld>
            <a:endParaRPr lang="en-GB">
              <a:solidFill>
                <a:prstClr val="black"/>
              </a:solidFill>
            </a:endParaRPr>
          </a:p>
        </p:txBody>
      </p:sp>
    </p:spTree>
    <p:extLst>
      <p:ext uri="{BB962C8B-B14F-4D97-AF65-F5344CB8AC3E}">
        <p14:creationId xmlns:p14="http://schemas.microsoft.com/office/powerpoint/2010/main" val="22823439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Other things I might be tempted to translate apart from signs… - both literally and then idiomatically to get at the real</a:t>
            </a:r>
            <a:r>
              <a:rPr lang="en-GB" baseline="0" dirty="0" smtClean="0"/>
              <a:t> meaning.</a:t>
            </a:r>
            <a:endParaRPr lang="fr-FR" dirty="0" smtClean="0"/>
          </a:p>
          <a:p>
            <a:endParaRPr lang="fr-FR" dirty="0" smtClean="0"/>
          </a:p>
          <a:p>
            <a:r>
              <a:rPr lang="fr-FR" dirty="0" smtClean="0"/>
              <a:t>http://www.popartshop.de/images/wwwArtworksFull/Schule_ist_Banane-%287B2960A8-C6BD-1004-8212-821652525123%29.jpg</a:t>
            </a:r>
          </a:p>
          <a:p>
            <a:r>
              <a:rPr lang="fr-FR" dirty="0" smtClean="0"/>
              <a:t>http://4.bp.blogspot.com/-kMtvMFUY_zQ/UPvsPwRLfkI/AAAAAAAAC_o/FfdOXvj75lk/s1600/running-late.gif</a:t>
            </a:r>
          </a:p>
          <a:p>
            <a:r>
              <a:rPr lang="fr-FR" dirty="0" smtClean="0"/>
              <a:t>http://3.bp.blogspot.com/_ZhySOrZlnPs/SroBlTOdquI/AAAAAAAAAP8/n7Pd6dXHJKk/s400/HastDuEinenVogel.jpg</a:t>
            </a:r>
            <a:endParaRPr lang="fr-FR" dirty="0"/>
          </a:p>
        </p:txBody>
      </p:sp>
      <p:sp>
        <p:nvSpPr>
          <p:cNvPr id="4" name="Slide Number Placeholder 3"/>
          <p:cNvSpPr>
            <a:spLocks noGrp="1"/>
          </p:cNvSpPr>
          <p:nvPr>
            <p:ph type="sldNum" sz="quarter" idx="10"/>
          </p:nvPr>
        </p:nvSpPr>
        <p:spPr/>
        <p:txBody>
          <a:bodyPr/>
          <a:lstStyle/>
          <a:p>
            <a:fld id="{0A30950B-1B20-4D20-B707-A694F13979AF}" type="slidenum">
              <a:rPr lang="en-GB" smtClean="0">
                <a:solidFill>
                  <a:prstClr val="black"/>
                </a:solidFill>
              </a:rPr>
              <a:pPr/>
              <a:t>36</a:t>
            </a:fld>
            <a:endParaRPr lang="en-GB">
              <a:solidFill>
                <a:prstClr val="black"/>
              </a:solidFill>
            </a:endParaRPr>
          </a:p>
        </p:txBody>
      </p:sp>
    </p:spTree>
    <p:extLst>
      <p:ext uri="{BB962C8B-B14F-4D97-AF65-F5344CB8AC3E}">
        <p14:creationId xmlns:p14="http://schemas.microsoft.com/office/powerpoint/2010/main" val="24481772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Advert text</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http://www.youtube.com/watch?v=6rgRcbzPl7g</a:t>
            </a:r>
            <a:br>
              <a:rPr lang="en-GB" dirty="0" smtClean="0"/>
            </a:br>
            <a:r>
              <a:rPr lang="en-GB" dirty="0" smtClean="0"/>
              <a:t>Oreo </a:t>
            </a:r>
            <a:r>
              <a:rPr lang="en-GB" dirty="0" err="1" smtClean="0"/>
              <a:t>Kekse</a:t>
            </a:r>
            <a:r>
              <a:rPr lang="en-GB" dirty="0" smtClean="0"/>
              <a:t> </a:t>
            </a:r>
            <a:r>
              <a:rPr lang="en-GB" dirty="0" err="1" smtClean="0"/>
              <a:t>Werbung</a:t>
            </a:r>
            <a:endParaRPr lang="en-GB" dirty="0" smtClean="0"/>
          </a:p>
          <a:p>
            <a:endParaRPr lang="fr-FR" dirty="0"/>
          </a:p>
        </p:txBody>
      </p:sp>
      <p:sp>
        <p:nvSpPr>
          <p:cNvPr id="4" name="Slide Number Placeholder 3"/>
          <p:cNvSpPr>
            <a:spLocks noGrp="1"/>
          </p:cNvSpPr>
          <p:nvPr>
            <p:ph type="sldNum" sz="quarter" idx="10"/>
          </p:nvPr>
        </p:nvSpPr>
        <p:spPr/>
        <p:txBody>
          <a:bodyPr/>
          <a:lstStyle/>
          <a:p>
            <a:fld id="{0A30950B-1B20-4D20-B707-A694F13979AF}" type="slidenum">
              <a:rPr lang="en-GB" smtClean="0">
                <a:solidFill>
                  <a:prstClr val="black"/>
                </a:solidFill>
              </a:rPr>
              <a:pPr/>
              <a:t>37</a:t>
            </a:fld>
            <a:endParaRPr lang="en-GB">
              <a:solidFill>
                <a:prstClr val="black"/>
              </a:solidFill>
            </a:endParaRPr>
          </a:p>
        </p:txBody>
      </p:sp>
    </p:spTree>
    <p:extLst>
      <p:ext uri="{BB962C8B-B14F-4D97-AF65-F5344CB8AC3E}">
        <p14:creationId xmlns:p14="http://schemas.microsoft.com/office/powerpoint/2010/main" val="39602988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http://www.tobias-jung.de/archiv/shortsto.htm</a:t>
            </a:r>
          </a:p>
          <a:p>
            <a:endParaRPr lang="en-GB" dirty="0" smtClean="0"/>
          </a:p>
          <a:p>
            <a:r>
              <a:rPr lang="fr-FR" dirty="0" smtClean="0"/>
              <a:t>http://www.schoolofdisney.com/Stories/BeautyAndTheBeast/story/story10.gif</a:t>
            </a:r>
          </a:p>
          <a:p>
            <a:r>
              <a:rPr lang="fr-FR" smtClean="0"/>
              <a:t>http://thecomedypoint.com/wp-content/uploads/2011/10/ibrcman.gif </a:t>
            </a:r>
            <a:endParaRPr lang="fr-FR" dirty="0"/>
          </a:p>
        </p:txBody>
      </p:sp>
      <p:sp>
        <p:nvSpPr>
          <p:cNvPr id="4" name="Slide Number Placeholder 3"/>
          <p:cNvSpPr>
            <a:spLocks noGrp="1"/>
          </p:cNvSpPr>
          <p:nvPr>
            <p:ph type="sldNum" sz="quarter" idx="10"/>
          </p:nvPr>
        </p:nvSpPr>
        <p:spPr/>
        <p:txBody>
          <a:bodyPr/>
          <a:lstStyle/>
          <a:p>
            <a:fld id="{0A30950B-1B20-4D20-B707-A694F13979AF}" type="slidenum">
              <a:rPr lang="en-GB" smtClean="0">
                <a:solidFill>
                  <a:prstClr val="black"/>
                </a:solidFill>
              </a:rPr>
              <a:pPr/>
              <a:t>38</a:t>
            </a:fld>
            <a:endParaRPr lang="en-GB">
              <a:solidFill>
                <a:prstClr val="black"/>
              </a:solidFill>
            </a:endParaRPr>
          </a:p>
        </p:txBody>
      </p:sp>
    </p:spTree>
    <p:extLst>
      <p:ext uri="{BB962C8B-B14F-4D97-AF65-F5344CB8AC3E}">
        <p14:creationId xmlns:p14="http://schemas.microsoft.com/office/powerpoint/2010/main" val="14036359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964B831-DCE8-45F0-B4DD-6B90E2255BEF}" type="slidenum">
              <a:rPr lang="en-GB" smtClean="0"/>
              <a:t>39</a:t>
            </a:fld>
            <a:endParaRPr lang="en-GB"/>
          </a:p>
        </p:txBody>
      </p:sp>
    </p:spTree>
    <p:extLst>
      <p:ext uri="{BB962C8B-B14F-4D97-AF65-F5344CB8AC3E}">
        <p14:creationId xmlns:p14="http://schemas.microsoft.com/office/powerpoint/2010/main" val="1906105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Rather than build up to a text,</a:t>
            </a:r>
            <a:r>
              <a:rPr lang="en-GB" baseline="0" dirty="0" smtClean="0"/>
              <a:t> can we think of starting with a text early in Y7 and drawing out from it what students already know, and what we want them to know?</a:t>
            </a:r>
            <a:endParaRPr lang="en-GB" dirty="0" smtClean="0"/>
          </a:p>
          <a:p>
            <a:endParaRPr lang="en-GB" dirty="0" smtClean="0"/>
          </a:p>
          <a:p>
            <a:r>
              <a:rPr lang="en-GB" dirty="0" smtClean="0"/>
              <a:t>Step 1:  Teaching the language of working together – asking for each other’s prior</a:t>
            </a:r>
            <a:r>
              <a:rPr lang="en-GB" baseline="0" dirty="0" smtClean="0"/>
              <a:t> knowledge, but also encouraging hypothesising, risk-taking.</a:t>
            </a:r>
            <a:endParaRPr lang="en-GB" dirty="0"/>
          </a:p>
        </p:txBody>
      </p:sp>
      <p:sp>
        <p:nvSpPr>
          <p:cNvPr id="4" name="Slide Number Placeholder 3"/>
          <p:cNvSpPr>
            <a:spLocks noGrp="1"/>
          </p:cNvSpPr>
          <p:nvPr>
            <p:ph type="sldNum" sz="quarter" idx="10"/>
          </p:nvPr>
        </p:nvSpPr>
        <p:spPr/>
        <p:txBody>
          <a:bodyPr/>
          <a:lstStyle/>
          <a:p>
            <a:fld id="{12BD3B07-D622-4E0F-8984-6DB175B9E178}"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6701515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964B831-DCE8-45F0-B4DD-6B90E2255BEF}" type="slidenum">
              <a:rPr lang="en-GB" smtClean="0"/>
              <a:t>40</a:t>
            </a:fld>
            <a:endParaRPr lang="en-GB"/>
          </a:p>
        </p:txBody>
      </p:sp>
    </p:spTree>
    <p:extLst>
      <p:ext uri="{BB962C8B-B14F-4D97-AF65-F5344CB8AC3E}">
        <p14:creationId xmlns:p14="http://schemas.microsoft.com/office/powerpoint/2010/main" val="20220833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p.76 </a:t>
            </a:r>
            <a:r>
              <a:rPr lang="en-GB" dirty="0" err="1" smtClean="0"/>
              <a:t>Gregs</a:t>
            </a:r>
            <a:r>
              <a:rPr lang="en-GB" dirty="0" smtClean="0"/>
              <a:t> </a:t>
            </a:r>
            <a:r>
              <a:rPr lang="en-GB" dirty="0" err="1" smtClean="0"/>
              <a:t>Tagebuch</a:t>
            </a:r>
            <a:r>
              <a:rPr lang="en-GB" baseline="0" dirty="0" smtClean="0"/>
              <a:t> – Von </a:t>
            </a:r>
            <a:r>
              <a:rPr lang="en-GB" baseline="0" dirty="0" err="1" smtClean="0"/>
              <a:t>Idioten</a:t>
            </a:r>
            <a:r>
              <a:rPr lang="en-GB" baseline="0" dirty="0" smtClean="0"/>
              <a:t> </a:t>
            </a:r>
            <a:r>
              <a:rPr lang="en-GB" baseline="0" dirty="0" err="1" smtClean="0"/>
              <a:t>umzingelt</a:t>
            </a:r>
            <a:r>
              <a:rPr lang="en-GB" baseline="0" dirty="0" smtClean="0"/>
              <a:t>!  Book 1 in the series</a:t>
            </a:r>
            <a:br>
              <a:rPr lang="en-GB" baseline="0" dirty="0" smtClean="0"/>
            </a:br>
            <a:r>
              <a:rPr lang="en-GB" baseline="0" dirty="0" smtClean="0"/>
              <a:t>Jeff Kinney – </a:t>
            </a:r>
            <a:r>
              <a:rPr lang="en-GB" baseline="0" dirty="0" err="1" smtClean="0"/>
              <a:t>Baumhaus</a:t>
            </a:r>
            <a:endParaRPr lang="en-GB" baseline="0" dirty="0" smtClean="0"/>
          </a:p>
          <a:p>
            <a:r>
              <a:rPr lang="en-GB" baseline="0" dirty="0" smtClean="0"/>
              <a:t>Diary of a Wimpy Kid in German</a:t>
            </a:r>
          </a:p>
          <a:p>
            <a:r>
              <a:rPr lang="en-GB" baseline="0" dirty="0" smtClean="0"/>
              <a:t>www.gregstagebuch.de </a:t>
            </a:r>
          </a:p>
          <a:p>
            <a:r>
              <a:rPr lang="en-GB" baseline="0" dirty="0" smtClean="0"/>
              <a:t>www.gregstagebuch-derfilm.de</a:t>
            </a:r>
            <a:endParaRPr lang="en-GB" dirty="0"/>
          </a:p>
        </p:txBody>
      </p:sp>
      <p:sp>
        <p:nvSpPr>
          <p:cNvPr id="4" name="Slide Number Placeholder 3"/>
          <p:cNvSpPr>
            <a:spLocks noGrp="1"/>
          </p:cNvSpPr>
          <p:nvPr>
            <p:ph type="sldNum" sz="quarter" idx="10"/>
          </p:nvPr>
        </p:nvSpPr>
        <p:spPr/>
        <p:txBody>
          <a:bodyPr/>
          <a:lstStyle/>
          <a:p>
            <a:fld id="{0A30950B-1B20-4D20-B707-A694F13979AF}" type="slidenum">
              <a:rPr lang="en-GB" smtClean="0">
                <a:solidFill>
                  <a:prstClr val="black"/>
                </a:solidFill>
              </a:rPr>
              <a:pPr/>
              <a:t>41</a:t>
            </a:fld>
            <a:endParaRPr lang="en-GB">
              <a:solidFill>
                <a:prstClr val="black"/>
              </a:solidFill>
            </a:endParaRPr>
          </a:p>
        </p:txBody>
      </p:sp>
    </p:spTree>
    <p:extLst>
      <p:ext uri="{BB962C8B-B14F-4D97-AF65-F5344CB8AC3E}">
        <p14:creationId xmlns:p14="http://schemas.microsoft.com/office/powerpoint/2010/main" val="18080522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0A30950B-1B20-4D20-B707-A694F13979AF}" type="slidenum">
              <a:rPr lang="en-GB" smtClean="0">
                <a:solidFill>
                  <a:prstClr val="black"/>
                </a:solidFill>
              </a:rPr>
              <a:pPr/>
              <a:t>42</a:t>
            </a:fld>
            <a:endParaRPr lang="en-GB">
              <a:solidFill>
                <a:prstClr val="black"/>
              </a:solidFill>
            </a:endParaRPr>
          </a:p>
        </p:txBody>
      </p:sp>
    </p:spTree>
    <p:extLst>
      <p:ext uri="{BB962C8B-B14F-4D97-AF65-F5344CB8AC3E}">
        <p14:creationId xmlns:p14="http://schemas.microsoft.com/office/powerpoint/2010/main" val="33622859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p.42 (Fischer </a:t>
            </a:r>
            <a:r>
              <a:rPr lang="en-GB" dirty="0" err="1" smtClean="0"/>
              <a:t>Taschenb</a:t>
            </a:r>
            <a:r>
              <a:rPr lang="en-GB" dirty="0" err="1" smtClean="0">
                <a:latin typeface="Calibri"/>
              </a:rPr>
              <a:t>ücher</a:t>
            </a:r>
            <a:r>
              <a:rPr lang="en-GB" dirty="0" smtClean="0">
                <a:latin typeface="Calibri"/>
              </a:rPr>
              <a:t> Edition)</a:t>
            </a:r>
            <a:br>
              <a:rPr lang="en-GB" dirty="0" smtClean="0">
                <a:latin typeface="Calibri"/>
              </a:rPr>
            </a:br>
            <a:r>
              <a:rPr lang="en-GB" sz="1200" u="sng" kern="1200" dirty="0" smtClean="0">
                <a:solidFill>
                  <a:schemeClr val="tx1"/>
                </a:solidFill>
                <a:effectLst/>
                <a:latin typeface="+mn-lt"/>
                <a:ea typeface="+mn-ea"/>
                <a:cs typeface="+mn-cs"/>
                <a:hlinkClick r:id="rId3"/>
              </a:rPr>
              <a:t>http://www2.vobs.at/bezirksbuecherei-bludenz/Bilder/annefrank.jpg</a:t>
            </a:r>
            <a:r>
              <a:rPr lang="en-GB" sz="1200"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0A30950B-1B20-4D20-B707-A694F13979AF}" type="slidenum">
              <a:rPr lang="en-GB" smtClean="0">
                <a:solidFill>
                  <a:prstClr val="black"/>
                </a:solidFill>
              </a:rPr>
              <a:pPr/>
              <a:t>43</a:t>
            </a:fld>
            <a:endParaRPr lang="en-GB">
              <a:solidFill>
                <a:prstClr val="black"/>
              </a:solidFill>
            </a:endParaRPr>
          </a:p>
        </p:txBody>
      </p:sp>
    </p:spTree>
    <p:extLst>
      <p:ext uri="{BB962C8B-B14F-4D97-AF65-F5344CB8AC3E}">
        <p14:creationId xmlns:p14="http://schemas.microsoft.com/office/powerpoint/2010/main" val="190515660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964B831-DCE8-45F0-B4DD-6B90E2255BEF}" type="slidenum">
              <a:rPr lang="en-GB" smtClean="0"/>
              <a:t>44</a:t>
            </a:fld>
            <a:endParaRPr lang="en-GB"/>
          </a:p>
        </p:txBody>
      </p:sp>
    </p:spTree>
    <p:extLst>
      <p:ext uri="{BB962C8B-B14F-4D97-AF65-F5344CB8AC3E}">
        <p14:creationId xmlns:p14="http://schemas.microsoft.com/office/powerpoint/2010/main" val="13490691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smtClean="0">
              <a:ea typeface="ＭＳ Ｐゴシック" panose="020B0600070205080204" pitchFamily="34" charset="-128"/>
            </a:endParaRPr>
          </a:p>
        </p:txBody>
      </p:sp>
    </p:spTree>
    <p:extLst>
      <p:ext uri="{BB962C8B-B14F-4D97-AF65-F5344CB8AC3E}">
        <p14:creationId xmlns:p14="http://schemas.microsoft.com/office/powerpoint/2010/main" val="27970838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smtClean="0">
              <a:ea typeface="ＭＳ Ｐゴシック" panose="020B0600070205080204" pitchFamily="34" charset="-128"/>
            </a:endParaRPr>
          </a:p>
        </p:txBody>
      </p:sp>
    </p:spTree>
    <p:extLst>
      <p:ext uri="{BB962C8B-B14F-4D97-AF65-F5344CB8AC3E}">
        <p14:creationId xmlns:p14="http://schemas.microsoft.com/office/powerpoint/2010/main" val="88514002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964B831-DCE8-45F0-B4DD-6B90E2255BEF}" type="slidenum">
              <a:rPr lang="en-GB" smtClean="0"/>
              <a:t>47</a:t>
            </a:fld>
            <a:endParaRPr lang="en-GB"/>
          </a:p>
        </p:txBody>
      </p:sp>
    </p:spTree>
    <p:extLst>
      <p:ext uri="{BB962C8B-B14F-4D97-AF65-F5344CB8AC3E}">
        <p14:creationId xmlns:p14="http://schemas.microsoft.com/office/powerpoint/2010/main" val="104302157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964B831-DCE8-45F0-B4DD-6B90E2255BEF}" type="slidenum">
              <a:rPr lang="en-GB" smtClean="0"/>
              <a:t>48</a:t>
            </a:fld>
            <a:endParaRPr lang="en-GB"/>
          </a:p>
        </p:txBody>
      </p:sp>
    </p:spTree>
    <p:extLst>
      <p:ext uri="{BB962C8B-B14F-4D97-AF65-F5344CB8AC3E}">
        <p14:creationId xmlns:p14="http://schemas.microsoft.com/office/powerpoint/2010/main" val="229063311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baseline="0" dirty="0" smtClean="0">
                <a:solidFill>
                  <a:schemeClr val="tx1"/>
                </a:solidFill>
                <a:effectLst/>
                <a:latin typeface="+mn-lt"/>
                <a:ea typeface="+mn-ea"/>
                <a:cs typeface="+mn-cs"/>
              </a:rPr>
              <a:t/>
            </a:r>
            <a:br>
              <a:rPr lang="en-GB" sz="1200" kern="1200" baseline="0" dirty="0" smtClean="0">
                <a:solidFill>
                  <a:schemeClr val="tx1"/>
                </a:solidFill>
                <a:effectLst/>
                <a:latin typeface="+mn-lt"/>
                <a:ea typeface="+mn-ea"/>
                <a:cs typeface="+mn-cs"/>
              </a:rPr>
            </a:br>
            <a:r>
              <a:rPr lang="en-GB" sz="1200" kern="1200" baseline="0" dirty="0" smtClean="0">
                <a:solidFill>
                  <a:schemeClr val="tx1"/>
                </a:solidFill>
                <a:effectLst/>
                <a:latin typeface="+mn-lt"/>
                <a:ea typeface="+mn-ea"/>
                <a:cs typeface="+mn-cs"/>
              </a:rPr>
              <a:t/>
            </a:r>
            <a:br>
              <a:rPr lang="en-GB" sz="1200" kern="1200" baseline="0" dirty="0" smtClean="0">
                <a:solidFill>
                  <a:schemeClr val="tx1"/>
                </a:solidFill>
                <a:effectLst/>
                <a:latin typeface="+mn-lt"/>
                <a:ea typeface="+mn-ea"/>
                <a:cs typeface="+mn-cs"/>
              </a:rPr>
            </a:br>
            <a:endParaRPr lang="en-GB" dirty="0"/>
          </a:p>
        </p:txBody>
      </p:sp>
      <p:sp>
        <p:nvSpPr>
          <p:cNvPr id="4" name="Slide Number Placeholder 3"/>
          <p:cNvSpPr>
            <a:spLocks noGrp="1"/>
          </p:cNvSpPr>
          <p:nvPr>
            <p:ph type="sldNum" sz="quarter" idx="10"/>
          </p:nvPr>
        </p:nvSpPr>
        <p:spPr/>
        <p:txBody>
          <a:bodyPr/>
          <a:lstStyle/>
          <a:p>
            <a:fld id="{12BD3B07-D622-4E0F-8984-6DB175B9E178}" type="slidenum">
              <a:rPr lang="en-GB" smtClean="0">
                <a:solidFill>
                  <a:prstClr val="black"/>
                </a:solidFill>
              </a:rPr>
              <a:pPr/>
              <a:t>49</a:t>
            </a:fld>
            <a:endParaRPr lang="en-GB">
              <a:solidFill>
                <a:prstClr val="black"/>
              </a:solidFill>
            </a:endParaRPr>
          </a:p>
        </p:txBody>
      </p:sp>
    </p:spTree>
    <p:extLst>
      <p:ext uri="{BB962C8B-B14F-4D97-AF65-F5344CB8AC3E}">
        <p14:creationId xmlns:p14="http://schemas.microsoft.com/office/powerpoint/2010/main" val="788853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Step 2 – start</a:t>
            </a:r>
            <a:r>
              <a:rPr lang="en-GB" baseline="0" dirty="0" smtClean="0"/>
              <a:t> with a text</a:t>
            </a:r>
            <a:endParaRPr lang="en-GB" dirty="0" smtClean="0"/>
          </a:p>
          <a:p>
            <a:r>
              <a:rPr lang="en-GB" dirty="0" smtClean="0"/>
              <a:t>Year 7 – Week 1.  Start with a text and see what students know first.</a:t>
            </a:r>
            <a:br>
              <a:rPr lang="en-GB" dirty="0" smtClean="0"/>
            </a:br>
            <a:r>
              <a:rPr lang="en-GB" dirty="0" smtClean="0"/>
              <a:t>1.</a:t>
            </a:r>
            <a:r>
              <a:rPr lang="en-GB" baseline="0" dirty="0" smtClean="0"/>
              <a:t>  </a:t>
            </a:r>
            <a:r>
              <a:rPr lang="en-GB" dirty="0" smtClean="0"/>
              <a:t>Give them some time to interrogate</a:t>
            </a:r>
            <a:r>
              <a:rPr lang="en-GB" baseline="0" dirty="0" smtClean="0"/>
              <a:t> each other’s knowledge and make some hypotheses about words they might know.  </a:t>
            </a:r>
            <a:br>
              <a:rPr lang="en-GB" baseline="0" dirty="0" smtClean="0"/>
            </a:br>
            <a:r>
              <a:rPr lang="en-GB" baseline="0" dirty="0" smtClean="0"/>
              <a:t/>
            </a:r>
            <a:br>
              <a:rPr lang="en-GB" baseline="0" dirty="0" smtClean="0"/>
            </a:br>
            <a:r>
              <a:rPr lang="en-GB" baseline="0" dirty="0" smtClean="0"/>
              <a:t>When they have finished talking they could record their group knowledge in a couple of different ways.</a:t>
            </a:r>
            <a:br>
              <a:rPr lang="en-GB" baseline="0" dirty="0" smtClean="0"/>
            </a:br>
            <a:r>
              <a:rPr lang="en-GB" baseline="0" dirty="0" smtClean="0"/>
              <a:t>They could have a red / yellow / green post-it notes for unknown / think we know / know words</a:t>
            </a:r>
            <a:br>
              <a:rPr lang="en-GB" baseline="0" dirty="0" smtClean="0"/>
            </a:br>
            <a:r>
              <a:rPr lang="en-GB" baseline="0" dirty="0" smtClean="0"/>
              <a:t>They could shade a large copy of the text with these colours.</a:t>
            </a:r>
          </a:p>
          <a:p>
            <a:endParaRPr lang="en-GB" baseline="0" dirty="0" smtClean="0"/>
          </a:p>
          <a:p>
            <a:r>
              <a:rPr lang="en-GB" baseline="0" dirty="0" smtClean="0"/>
              <a:t>Next steps depend on the knowledge of the class, but there are certain key activities that we can be sure will be beneficial for linguistic and skill development.  So, for example:</a:t>
            </a:r>
            <a:br>
              <a:rPr lang="en-GB" baseline="0" dirty="0" smtClean="0"/>
            </a:br>
            <a:endParaRPr lang="en-GB" baseline="0" dirty="0" smtClean="0"/>
          </a:p>
          <a:p>
            <a:r>
              <a:rPr lang="en-GB" baseline="0" dirty="0" smtClean="0"/>
              <a:t>INCLUDE TRANSCRIPTION AS PART OF A LEARNING SEQUENCE</a:t>
            </a:r>
            <a:br>
              <a:rPr lang="en-GB" baseline="0" dirty="0" smtClean="0"/>
            </a:br>
            <a:r>
              <a:rPr lang="en-GB" baseline="0" dirty="0" smtClean="0"/>
              <a:t>2.  Teacher reads the text several times through (3-4 times) at normal speed, but with a few differences.  These could be differences in wording where the meaning is the same OR different words which change the meaning of the text, but I think it’s clearer to choose either one or the other and keep consistent throughout the text.  So, with this text, I’ve chosen to do different wording where the meaning is the same.  As below:</a:t>
            </a:r>
            <a:br>
              <a:rPr lang="en-GB" baseline="0" dirty="0" smtClean="0"/>
            </a:br>
            <a:r>
              <a:rPr lang="en-GB" baseline="0" dirty="0" smtClean="0"/>
              <a:t/>
            </a:r>
            <a:br>
              <a:rPr lang="en-GB" baseline="0" dirty="0" smtClean="0"/>
            </a:br>
            <a:r>
              <a:rPr lang="en-GB" baseline="0" dirty="0" err="1" smtClean="0"/>
              <a:t>Mi</a:t>
            </a:r>
            <a:r>
              <a:rPr lang="en-GB" baseline="0" dirty="0" smtClean="0"/>
              <a:t> </a:t>
            </a:r>
            <a:r>
              <a:rPr lang="en-GB" baseline="0" dirty="0" err="1" smtClean="0"/>
              <a:t>nombre</a:t>
            </a:r>
            <a:r>
              <a:rPr lang="en-GB" baseline="0" dirty="0" smtClean="0"/>
              <a:t> </a:t>
            </a:r>
            <a:r>
              <a:rPr lang="en-GB" baseline="0" dirty="0" err="1" smtClean="0"/>
              <a:t>es</a:t>
            </a:r>
            <a:r>
              <a:rPr lang="en-GB" baseline="0" dirty="0" smtClean="0"/>
              <a:t> Carlos Vicente.  Soy de </a:t>
            </a:r>
            <a:r>
              <a:rPr lang="en-GB" baseline="0" dirty="0" err="1" smtClean="0"/>
              <a:t>España</a:t>
            </a:r>
            <a:r>
              <a:rPr lang="en-GB" baseline="0" dirty="0" smtClean="0"/>
              <a:t> </a:t>
            </a:r>
            <a:r>
              <a:rPr lang="en-GB" baseline="0" dirty="0" err="1" smtClean="0"/>
              <a:t>pero</a:t>
            </a:r>
            <a:r>
              <a:rPr lang="en-GB" baseline="0" dirty="0" smtClean="0"/>
              <a:t> </a:t>
            </a:r>
            <a:r>
              <a:rPr lang="en-GB" baseline="0" dirty="0" err="1" smtClean="0"/>
              <a:t>mis</a:t>
            </a:r>
            <a:r>
              <a:rPr lang="en-GB" baseline="0" dirty="0" smtClean="0"/>
              <a:t> padres son </a:t>
            </a:r>
            <a:r>
              <a:rPr lang="en-GB" baseline="0" dirty="0" err="1" smtClean="0"/>
              <a:t>argentinos</a:t>
            </a:r>
            <a:r>
              <a:rPr lang="en-GB" baseline="0" dirty="0" smtClean="0"/>
              <a:t> </a:t>
            </a:r>
            <a:r>
              <a:rPr lang="en-GB" baseline="0" dirty="0" err="1" smtClean="0"/>
              <a:t>así</a:t>
            </a:r>
            <a:r>
              <a:rPr lang="en-GB" baseline="0" dirty="0" smtClean="0"/>
              <a:t> </a:t>
            </a:r>
            <a:r>
              <a:rPr lang="en-GB" baseline="0" dirty="0" err="1" smtClean="0"/>
              <a:t>que</a:t>
            </a:r>
            <a:r>
              <a:rPr lang="en-GB" baseline="0" dirty="0" smtClean="0"/>
              <a:t> soy </a:t>
            </a:r>
            <a:r>
              <a:rPr lang="en-GB" baseline="0" dirty="0" err="1" smtClean="0"/>
              <a:t>medio</a:t>
            </a:r>
            <a:r>
              <a:rPr lang="en-GB" baseline="0" dirty="0" smtClean="0"/>
              <a:t> </a:t>
            </a:r>
            <a:r>
              <a:rPr lang="en-GB" baseline="0" dirty="0" err="1" smtClean="0"/>
              <a:t>argentino</a:t>
            </a:r>
            <a:r>
              <a:rPr lang="en-GB" baseline="0" dirty="0" smtClean="0"/>
              <a:t> </a:t>
            </a:r>
            <a:r>
              <a:rPr lang="en-GB" baseline="0" dirty="0" err="1" smtClean="0"/>
              <a:t>medio</a:t>
            </a:r>
            <a:r>
              <a:rPr lang="en-GB" baseline="0" dirty="0" smtClean="0"/>
              <a:t> </a:t>
            </a:r>
            <a:r>
              <a:rPr lang="en-GB" baseline="0" dirty="0" err="1" smtClean="0"/>
              <a:t>español</a:t>
            </a:r>
            <a:r>
              <a:rPr lang="en-GB" baseline="0" dirty="0" smtClean="0"/>
              <a:t>.  </a:t>
            </a:r>
            <a:r>
              <a:rPr lang="en-GB" baseline="0" dirty="0" err="1" smtClean="0"/>
              <a:t>Hablo</a:t>
            </a:r>
            <a:r>
              <a:rPr lang="en-GB" baseline="0" dirty="0" smtClean="0"/>
              <a:t> </a:t>
            </a:r>
            <a:r>
              <a:rPr lang="en-GB" baseline="0" dirty="0" err="1" smtClean="0"/>
              <a:t>español</a:t>
            </a:r>
            <a:r>
              <a:rPr lang="en-GB" baseline="0" dirty="0" smtClean="0"/>
              <a:t>, </a:t>
            </a:r>
            <a:r>
              <a:rPr lang="en-GB" baseline="0" dirty="0" err="1" smtClean="0"/>
              <a:t>claro</a:t>
            </a:r>
            <a:r>
              <a:rPr lang="en-GB" baseline="0" dirty="0" smtClean="0"/>
              <a:t>, </a:t>
            </a:r>
            <a:r>
              <a:rPr lang="en-GB" baseline="0" dirty="0" err="1" smtClean="0"/>
              <a:t>inglés</a:t>
            </a:r>
            <a:r>
              <a:rPr lang="en-GB" baseline="0" dirty="0" smtClean="0"/>
              <a:t> y un </a:t>
            </a:r>
            <a:r>
              <a:rPr lang="en-GB" baseline="0" dirty="0" err="1" smtClean="0"/>
              <a:t>poco</a:t>
            </a:r>
            <a:r>
              <a:rPr lang="en-GB" baseline="0" dirty="0" smtClean="0"/>
              <a:t> de </a:t>
            </a:r>
            <a:r>
              <a:rPr lang="en-GB" baseline="0" dirty="0" err="1" smtClean="0"/>
              <a:t>francés</a:t>
            </a:r>
            <a:r>
              <a:rPr lang="en-GB" baseline="0" dirty="0" smtClean="0"/>
              <a:t>.  Vivo </a:t>
            </a:r>
            <a:r>
              <a:rPr lang="en-GB" baseline="0" dirty="0" err="1" smtClean="0"/>
              <a:t>ahora</a:t>
            </a:r>
            <a:r>
              <a:rPr lang="en-GB" baseline="0" dirty="0" smtClean="0"/>
              <a:t> con mi </a:t>
            </a:r>
            <a:r>
              <a:rPr lang="en-GB" baseline="0" dirty="0" err="1" smtClean="0"/>
              <a:t>familia</a:t>
            </a:r>
            <a:r>
              <a:rPr lang="en-GB" baseline="0" dirty="0" smtClean="0"/>
              <a:t>; </a:t>
            </a:r>
            <a:r>
              <a:rPr lang="en-GB" baseline="0" dirty="0" err="1" smtClean="0"/>
              <a:t>vivimos</a:t>
            </a:r>
            <a:r>
              <a:rPr lang="en-GB" baseline="0" dirty="0" smtClean="0"/>
              <a:t> en Valencia en el </a:t>
            </a:r>
            <a:r>
              <a:rPr lang="en-GB" baseline="0" dirty="0" err="1" smtClean="0"/>
              <a:t>este</a:t>
            </a:r>
            <a:r>
              <a:rPr lang="en-GB" baseline="0" dirty="0" smtClean="0"/>
              <a:t> de </a:t>
            </a:r>
            <a:r>
              <a:rPr lang="en-GB" baseline="0" dirty="0" err="1" smtClean="0"/>
              <a:t>España</a:t>
            </a:r>
            <a:r>
              <a:rPr lang="en-GB" baseline="0" dirty="0" smtClean="0"/>
              <a:t>.  </a:t>
            </a:r>
            <a:r>
              <a:rPr lang="en-GB" baseline="0" dirty="0" err="1" smtClean="0"/>
              <a:t>Mi</a:t>
            </a:r>
            <a:r>
              <a:rPr lang="en-GB" baseline="0" dirty="0" smtClean="0"/>
              <a:t> </a:t>
            </a:r>
            <a:r>
              <a:rPr lang="en-GB" baseline="0" dirty="0" err="1" smtClean="0"/>
              <a:t>hermana</a:t>
            </a:r>
            <a:r>
              <a:rPr lang="en-GB" baseline="0" dirty="0" smtClean="0"/>
              <a:t> no vive en Valencia.  Ella y </a:t>
            </a:r>
            <a:r>
              <a:rPr lang="en-GB" baseline="0" dirty="0" err="1" smtClean="0"/>
              <a:t>su</a:t>
            </a:r>
            <a:r>
              <a:rPr lang="en-GB" baseline="0" dirty="0" smtClean="0"/>
              <a:t> </a:t>
            </a:r>
            <a:r>
              <a:rPr lang="en-GB" baseline="0" dirty="0" err="1" smtClean="0"/>
              <a:t>amiga</a:t>
            </a:r>
            <a:r>
              <a:rPr lang="en-GB" baseline="0" dirty="0" smtClean="0"/>
              <a:t> </a:t>
            </a:r>
            <a:r>
              <a:rPr lang="en-GB" baseline="0" dirty="0" err="1" smtClean="0"/>
              <a:t>tienen</a:t>
            </a:r>
            <a:r>
              <a:rPr lang="en-GB" baseline="0" dirty="0" smtClean="0"/>
              <a:t> un </a:t>
            </a:r>
            <a:r>
              <a:rPr lang="en-GB" baseline="0" dirty="0" err="1" smtClean="0"/>
              <a:t>apartamento</a:t>
            </a:r>
            <a:r>
              <a:rPr lang="en-GB" baseline="0" dirty="0" smtClean="0"/>
              <a:t> en Barcelona.</a:t>
            </a:r>
          </a:p>
          <a:p>
            <a:endParaRPr lang="en-GB" baseline="0" dirty="0" smtClean="0"/>
          </a:p>
          <a:p>
            <a:r>
              <a:rPr lang="en-GB" baseline="0" dirty="0" smtClean="0"/>
              <a:t>There are 6 x differences.  First, students can be asked to underline where the text is different.  On subsequent </a:t>
            </a:r>
            <a:r>
              <a:rPr lang="en-GB" baseline="0" dirty="0" err="1" smtClean="0"/>
              <a:t>listenings</a:t>
            </a:r>
            <a:r>
              <a:rPr lang="en-GB" baseline="0" dirty="0" smtClean="0"/>
              <a:t>, they can try to identify what the exact differences are and write down the words they hear.  This is transcription!  It reinforces phonic knowledge that they may have from primary school.  If they find this hard, the teacher will know that they need some phonics reinforcement (may need to revise the key sounds with gestures from phonics words).  </a:t>
            </a:r>
            <a:br>
              <a:rPr lang="en-GB" baseline="0" dirty="0" smtClean="0"/>
            </a:br>
            <a:r>
              <a:rPr lang="en-GB" baseline="0" dirty="0" smtClean="0"/>
              <a:t/>
            </a:r>
            <a:br>
              <a:rPr lang="en-GB" baseline="0" dirty="0" smtClean="0"/>
            </a:br>
            <a:r>
              <a:rPr lang="en-GB" baseline="0" dirty="0" smtClean="0"/>
              <a:t>The teacher can take whole class feedback here and display the words that are different.  The class can be asked whether the meaning is the same. </a:t>
            </a:r>
            <a:r>
              <a:rPr lang="en-GB" baseline="0" dirty="0" err="1" smtClean="0"/>
              <a:t>Significa</a:t>
            </a:r>
            <a:r>
              <a:rPr lang="en-GB" baseline="0" dirty="0" smtClean="0"/>
              <a:t> lo </a:t>
            </a:r>
            <a:r>
              <a:rPr lang="en-GB" baseline="0" dirty="0" err="1" smtClean="0"/>
              <a:t>mismo</a:t>
            </a:r>
            <a:r>
              <a:rPr lang="en-GB" baseline="0" dirty="0" smtClean="0"/>
              <a:t>?  </a:t>
            </a:r>
            <a:r>
              <a:rPr lang="en-GB" baseline="0" dirty="0" err="1" smtClean="0"/>
              <a:t>Algo</a:t>
            </a:r>
            <a:r>
              <a:rPr lang="en-GB" baseline="0" dirty="0" smtClean="0"/>
              <a:t> </a:t>
            </a:r>
            <a:r>
              <a:rPr lang="en-GB" baseline="0" dirty="0" err="1" smtClean="0"/>
              <a:t>diferente</a:t>
            </a:r>
            <a:r>
              <a:rPr lang="en-GB" baseline="0" dirty="0" smtClean="0"/>
              <a:t>?  The word ‘</a:t>
            </a:r>
            <a:r>
              <a:rPr lang="en-GB" baseline="0" dirty="0" err="1" smtClean="0"/>
              <a:t>sinónimo</a:t>
            </a:r>
            <a:r>
              <a:rPr lang="en-GB" baseline="0" dirty="0" smtClean="0"/>
              <a:t>’ is one they will be familiar with from KS2 literacy – this will make a useful link for them.  It lays a bit of a foundation marker for the next 5 x years of language work too, as we will want them to use a variety of different language in their work.  </a:t>
            </a:r>
            <a:br>
              <a:rPr lang="en-GB" baseline="0" dirty="0" smtClean="0"/>
            </a:br>
            <a:r>
              <a:rPr lang="en-GB" baseline="0" dirty="0" smtClean="0"/>
              <a:t/>
            </a:r>
            <a:br>
              <a:rPr lang="en-GB" baseline="0" dirty="0" smtClean="0"/>
            </a:br>
            <a:r>
              <a:rPr lang="en-GB" baseline="0" dirty="0" smtClean="0"/>
              <a:t> </a:t>
            </a:r>
            <a:r>
              <a:rPr lang="en-GB" dirty="0" smtClean="0"/>
              <a:t/>
            </a:r>
            <a:br>
              <a:rPr lang="en-GB" dirty="0" smtClean="0"/>
            </a:br>
            <a:endParaRPr lang="en-GB" dirty="0"/>
          </a:p>
        </p:txBody>
      </p:sp>
      <p:sp>
        <p:nvSpPr>
          <p:cNvPr id="4" name="Slide Number Placeholder 3"/>
          <p:cNvSpPr>
            <a:spLocks noGrp="1"/>
          </p:cNvSpPr>
          <p:nvPr>
            <p:ph type="sldNum" sz="quarter" idx="10"/>
          </p:nvPr>
        </p:nvSpPr>
        <p:spPr/>
        <p:txBody>
          <a:bodyPr/>
          <a:lstStyle/>
          <a:p>
            <a:fld id="{12BD3B07-D622-4E0F-8984-6DB175B9E178}"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3555067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Step 2 – start</a:t>
            </a:r>
            <a:r>
              <a:rPr lang="en-GB" baseline="0" dirty="0" smtClean="0"/>
              <a:t> with a text</a:t>
            </a:r>
            <a:endParaRPr lang="en-GB" dirty="0" smtClean="0"/>
          </a:p>
          <a:p>
            <a:r>
              <a:rPr lang="en-GB" dirty="0" smtClean="0"/>
              <a:t>Year 7 – Week 1.  Start with a text and see what students know first.</a:t>
            </a:r>
            <a:br>
              <a:rPr lang="en-GB" dirty="0" smtClean="0"/>
            </a:br>
            <a:r>
              <a:rPr lang="en-GB" dirty="0" smtClean="0"/>
              <a:t>1.</a:t>
            </a:r>
            <a:r>
              <a:rPr lang="en-GB" baseline="0" dirty="0" smtClean="0"/>
              <a:t>  </a:t>
            </a:r>
            <a:r>
              <a:rPr lang="en-GB" dirty="0" smtClean="0"/>
              <a:t>Give them some time to interrogate</a:t>
            </a:r>
            <a:r>
              <a:rPr lang="en-GB" baseline="0" dirty="0" smtClean="0"/>
              <a:t> each other’s knowledge and make some hypotheses about words they might know.  </a:t>
            </a:r>
            <a:br>
              <a:rPr lang="en-GB" baseline="0" dirty="0" smtClean="0"/>
            </a:br>
            <a:r>
              <a:rPr lang="en-GB" baseline="0" dirty="0" smtClean="0"/>
              <a:t/>
            </a:r>
            <a:br>
              <a:rPr lang="en-GB" baseline="0" dirty="0" smtClean="0"/>
            </a:br>
            <a:r>
              <a:rPr lang="en-GB" baseline="0" dirty="0" smtClean="0"/>
              <a:t>When they have finished talking they could record their group knowledge in a couple of different ways.</a:t>
            </a:r>
            <a:br>
              <a:rPr lang="en-GB" baseline="0" dirty="0" smtClean="0"/>
            </a:br>
            <a:r>
              <a:rPr lang="en-GB" baseline="0" dirty="0" smtClean="0"/>
              <a:t>They could have a red / yellow / green post-it notes for unknown / think we know / know words</a:t>
            </a:r>
            <a:br>
              <a:rPr lang="en-GB" baseline="0" dirty="0" smtClean="0"/>
            </a:br>
            <a:r>
              <a:rPr lang="en-GB" baseline="0" dirty="0" smtClean="0"/>
              <a:t>They could shade a large copy of the text with these colours.</a:t>
            </a:r>
          </a:p>
          <a:p>
            <a:endParaRPr lang="en-GB" baseline="0" dirty="0" smtClean="0"/>
          </a:p>
          <a:p>
            <a:r>
              <a:rPr lang="en-GB" baseline="0" dirty="0" smtClean="0"/>
              <a:t>Next steps depend on the knowledge of the class, but there are certain key activities that we can be sure will be beneficial for linguistic and skill development.  So, for example:</a:t>
            </a:r>
            <a:br>
              <a:rPr lang="en-GB" baseline="0" dirty="0" smtClean="0"/>
            </a:br>
            <a:endParaRPr lang="en-GB" baseline="0" dirty="0" smtClean="0"/>
          </a:p>
          <a:p>
            <a:r>
              <a:rPr lang="en-GB" baseline="0" dirty="0" smtClean="0"/>
              <a:t>INCLUDE TRANSCRIPTION AS PART OF A LEARNING SEQUENCE</a:t>
            </a:r>
            <a:br>
              <a:rPr lang="en-GB" baseline="0" dirty="0" smtClean="0"/>
            </a:br>
            <a:r>
              <a:rPr lang="en-GB" baseline="0" dirty="0" smtClean="0"/>
              <a:t>2.  Teacher reads the text several times through (3-4 times) at normal speed, but with a few differences.  These could be differences in wording where the meaning is the same OR different words which change the meaning of the text, but I think it’s clearer to choose either one or the other and keep consistent throughout the text.  So, with this text, I’ve chosen to do different wording where the meaning is the same.  As below:</a:t>
            </a:r>
            <a:br>
              <a:rPr lang="en-GB" baseline="0" dirty="0" smtClean="0"/>
            </a:br>
            <a:r>
              <a:rPr lang="en-GB" baseline="0" dirty="0" smtClean="0"/>
              <a:t/>
            </a:r>
            <a:br>
              <a:rPr lang="en-GB" baseline="0" dirty="0" smtClean="0"/>
            </a:br>
            <a:r>
              <a:rPr lang="en-GB" baseline="0" dirty="0" err="1" smtClean="0"/>
              <a:t>Mi</a:t>
            </a:r>
            <a:r>
              <a:rPr lang="en-GB" baseline="0" dirty="0" smtClean="0"/>
              <a:t> </a:t>
            </a:r>
            <a:r>
              <a:rPr lang="en-GB" baseline="0" dirty="0" err="1" smtClean="0"/>
              <a:t>nombre</a:t>
            </a:r>
            <a:r>
              <a:rPr lang="en-GB" baseline="0" dirty="0" smtClean="0"/>
              <a:t> </a:t>
            </a:r>
            <a:r>
              <a:rPr lang="en-GB" baseline="0" dirty="0" err="1" smtClean="0"/>
              <a:t>es</a:t>
            </a:r>
            <a:r>
              <a:rPr lang="en-GB" baseline="0" dirty="0" smtClean="0"/>
              <a:t> Carlos Vicente.  Soy de </a:t>
            </a:r>
            <a:r>
              <a:rPr lang="en-GB" baseline="0" dirty="0" err="1" smtClean="0"/>
              <a:t>España</a:t>
            </a:r>
            <a:r>
              <a:rPr lang="en-GB" baseline="0" dirty="0" smtClean="0"/>
              <a:t> </a:t>
            </a:r>
            <a:r>
              <a:rPr lang="en-GB" baseline="0" dirty="0" err="1" smtClean="0"/>
              <a:t>pero</a:t>
            </a:r>
            <a:r>
              <a:rPr lang="en-GB" baseline="0" dirty="0" smtClean="0"/>
              <a:t> </a:t>
            </a:r>
            <a:r>
              <a:rPr lang="en-GB" baseline="0" dirty="0" err="1" smtClean="0"/>
              <a:t>mis</a:t>
            </a:r>
            <a:r>
              <a:rPr lang="en-GB" baseline="0" dirty="0" smtClean="0"/>
              <a:t> padres son </a:t>
            </a:r>
            <a:r>
              <a:rPr lang="en-GB" baseline="0" dirty="0" err="1" smtClean="0"/>
              <a:t>argentinos</a:t>
            </a:r>
            <a:r>
              <a:rPr lang="en-GB" baseline="0" dirty="0" smtClean="0"/>
              <a:t> </a:t>
            </a:r>
            <a:r>
              <a:rPr lang="en-GB" baseline="0" dirty="0" err="1" smtClean="0"/>
              <a:t>así</a:t>
            </a:r>
            <a:r>
              <a:rPr lang="en-GB" baseline="0" dirty="0" smtClean="0"/>
              <a:t> </a:t>
            </a:r>
            <a:r>
              <a:rPr lang="en-GB" baseline="0" dirty="0" err="1" smtClean="0"/>
              <a:t>que</a:t>
            </a:r>
            <a:r>
              <a:rPr lang="en-GB" baseline="0" dirty="0" smtClean="0"/>
              <a:t> soy </a:t>
            </a:r>
            <a:r>
              <a:rPr lang="en-GB" baseline="0" dirty="0" err="1" smtClean="0"/>
              <a:t>medio</a:t>
            </a:r>
            <a:r>
              <a:rPr lang="en-GB" baseline="0" dirty="0" smtClean="0"/>
              <a:t> </a:t>
            </a:r>
            <a:r>
              <a:rPr lang="en-GB" baseline="0" dirty="0" err="1" smtClean="0"/>
              <a:t>argentino</a:t>
            </a:r>
            <a:r>
              <a:rPr lang="en-GB" baseline="0" dirty="0" smtClean="0"/>
              <a:t> </a:t>
            </a:r>
            <a:r>
              <a:rPr lang="en-GB" baseline="0" dirty="0" err="1" smtClean="0"/>
              <a:t>medio</a:t>
            </a:r>
            <a:r>
              <a:rPr lang="en-GB" baseline="0" dirty="0" smtClean="0"/>
              <a:t> </a:t>
            </a:r>
            <a:r>
              <a:rPr lang="en-GB" baseline="0" dirty="0" err="1" smtClean="0"/>
              <a:t>español</a:t>
            </a:r>
            <a:r>
              <a:rPr lang="en-GB" baseline="0" dirty="0" smtClean="0"/>
              <a:t>.  </a:t>
            </a:r>
            <a:r>
              <a:rPr lang="en-GB" baseline="0" dirty="0" err="1" smtClean="0"/>
              <a:t>Hablo</a:t>
            </a:r>
            <a:r>
              <a:rPr lang="en-GB" baseline="0" dirty="0" smtClean="0"/>
              <a:t> </a:t>
            </a:r>
            <a:r>
              <a:rPr lang="en-GB" baseline="0" dirty="0" err="1" smtClean="0"/>
              <a:t>español</a:t>
            </a:r>
            <a:r>
              <a:rPr lang="en-GB" baseline="0" dirty="0" smtClean="0"/>
              <a:t>, </a:t>
            </a:r>
            <a:r>
              <a:rPr lang="en-GB" baseline="0" dirty="0" err="1" smtClean="0"/>
              <a:t>claro</a:t>
            </a:r>
            <a:r>
              <a:rPr lang="en-GB" baseline="0" dirty="0" smtClean="0"/>
              <a:t>, </a:t>
            </a:r>
            <a:r>
              <a:rPr lang="en-GB" baseline="0" dirty="0" err="1" smtClean="0"/>
              <a:t>inglés</a:t>
            </a:r>
            <a:r>
              <a:rPr lang="en-GB" baseline="0" dirty="0" smtClean="0"/>
              <a:t> y un </a:t>
            </a:r>
            <a:r>
              <a:rPr lang="en-GB" baseline="0" dirty="0" err="1" smtClean="0"/>
              <a:t>poco</a:t>
            </a:r>
            <a:r>
              <a:rPr lang="en-GB" baseline="0" dirty="0" smtClean="0"/>
              <a:t> de </a:t>
            </a:r>
            <a:r>
              <a:rPr lang="en-GB" baseline="0" dirty="0" err="1" smtClean="0"/>
              <a:t>francés</a:t>
            </a:r>
            <a:r>
              <a:rPr lang="en-GB" baseline="0" dirty="0" smtClean="0"/>
              <a:t>.  Vivo </a:t>
            </a:r>
            <a:r>
              <a:rPr lang="en-GB" baseline="0" dirty="0" err="1" smtClean="0"/>
              <a:t>ahora</a:t>
            </a:r>
            <a:r>
              <a:rPr lang="en-GB" baseline="0" dirty="0" smtClean="0"/>
              <a:t> con mi </a:t>
            </a:r>
            <a:r>
              <a:rPr lang="en-GB" baseline="0" dirty="0" err="1" smtClean="0"/>
              <a:t>familia</a:t>
            </a:r>
            <a:r>
              <a:rPr lang="en-GB" baseline="0" dirty="0" smtClean="0"/>
              <a:t>; </a:t>
            </a:r>
            <a:r>
              <a:rPr lang="en-GB" baseline="0" dirty="0" err="1" smtClean="0"/>
              <a:t>vivimos</a:t>
            </a:r>
            <a:r>
              <a:rPr lang="en-GB" baseline="0" dirty="0" smtClean="0"/>
              <a:t> en Valencia en el </a:t>
            </a:r>
            <a:r>
              <a:rPr lang="en-GB" baseline="0" dirty="0" err="1" smtClean="0"/>
              <a:t>este</a:t>
            </a:r>
            <a:r>
              <a:rPr lang="en-GB" baseline="0" dirty="0" smtClean="0"/>
              <a:t> de </a:t>
            </a:r>
            <a:r>
              <a:rPr lang="en-GB" baseline="0" dirty="0" err="1" smtClean="0"/>
              <a:t>España</a:t>
            </a:r>
            <a:r>
              <a:rPr lang="en-GB" baseline="0" dirty="0" smtClean="0"/>
              <a:t>.  </a:t>
            </a:r>
            <a:r>
              <a:rPr lang="en-GB" baseline="0" dirty="0" err="1" smtClean="0"/>
              <a:t>Mi</a:t>
            </a:r>
            <a:r>
              <a:rPr lang="en-GB" baseline="0" dirty="0" smtClean="0"/>
              <a:t> </a:t>
            </a:r>
            <a:r>
              <a:rPr lang="en-GB" baseline="0" dirty="0" err="1" smtClean="0"/>
              <a:t>hermana</a:t>
            </a:r>
            <a:r>
              <a:rPr lang="en-GB" baseline="0" dirty="0" smtClean="0"/>
              <a:t> no vive en Valencia.  Ella y </a:t>
            </a:r>
            <a:r>
              <a:rPr lang="en-GB" baseline="0" dirty="0" err="1" smtClean="0"/>
              <a:t>su</a:t>
            </a:r>
            <a:r>
              <a:rPr lang="en-GB" baseline="0" dirty="0" smtClean="0"/>
              <a:t> </a:t>
            </a:r>
            <a:r>
              <a:rPr lang="en-GB" baseline="0" dirty="0" err="1" smtClean="0"/>
              <a:t>amiga</a:t>
            </a:r>
            <a:r>
              <a:rPr lang="en-GB" baseline="0" dirty="0" smtClean="0"/>
              <a:t> </a:t>
            </a:r>
            <a:r>
              <a:rPr lang="en-GB" baseline="0" dirty="0" err="1" smtClean="0"/>
              <a:t>tienen</a:t>
            </a:r>
            <a:r>
              <a:rPr lang="en-GB" baseline="0" dirty="0" smtClean="0"/>
              <a:t> un </a:t>
            </a:r>
            <a:r>
              <a:rPr lang="en-GB" baseline="0" dirty="0" err="1" smtClean="0"/>
              <a:t>apartamento</a:t>
            </a:r>
            <a:r>
              <a:rPr lang="en-GB" baseline="0" dirty="0" smtClean="0"/>
              <a:t> en Barcelona.</a:t>
            </a:r>
          </a:p>
          <a:p>
            <a:endParaRPr lang="en-GB" baseline="0" dirty="0" smtClean="0"/>
          </a:p>
          <a:p>
            <a:r>
              <a:rPr lang="en-GB" baseline="0" dirty="0" smtClean="0"/>
              <a:t>There are 6 x differences.  First, students can be asked to underline where the text is different.  On subsequent </a:t>
            </a:r>
            <a:r>
              <a:rPr lang="en-GB" baseline="0" dirty="0" err="1" smtClean="0"/>
              <a:t>listenings</a:t>
            </a:r>
            <a:r>
              <a:rPr lang="en-GB" baseline="0" dirty="0" smtClean="0"/>
              <a:t>, they can try to identify what the exact differences are and write down the words they hear.  This is transcription!  It reinforces phonic knowledge that they may have from primary school.  If they find this hard, the teacher will know that they need some phonics reinforcement (may need to revise the key sounds with gestures from phonics words).  </a:t>
            </a:r>
            <a:br>
              <a:rPr lang="en-GB" baseline="0" dirty="0" smtClean="0"/>
            </a:br>
            <a:r>
              <a:rPr lang="en-GB" baseline="0" dirty="0" smtClean="0"/>
              <a:t/>
            </a:r>
            <a:br>
              <a:rPr lang="en-GB" baseline="0" dirty="0" smtClean="0"/>
            </a:br>
            <a:r>
              <a:rPr lang="en-GB" baseline="0" dirty="0" smtClean="0"/>
              <a:t>The teacher can take whole class feedback here and display the words that are different.  The class can be asked whether the meaning is the same. </a:t>
            </a:r>
            <a:r>
              <a:rPr lang="en-GB" baseline="0" dirty="0" err="1" smtClean="0"/>
              <a:t>Significa</a:t>
            </a:r>
            <a:r>
              <a:rPr lang="en-GB" baseline="0" dirty="0" smtClean="0"/>
              <a:t> lo </a:t>
            </a:r>
            <a:r>
              <a:rPr lang="en-GB" baseline="0" dirty="0" err="1" smtClean="0"/>
              <a:t>mismo</a:t>
            </a:r>
            <a:r>
              <a:rPr lang="en-GB" baseline="0" dirty="0" smtClean="0"/>
              <a:t>?  </a:t>
            </a:r>
            <a:r>
              <a:rPr lang="en-GB" baseline="0" dirty="0" err="1" smtClean="0"/>
              <a:t>Algo</a:t>
            </a:r>
            <a:r>
              <a:rPr lang="en-GB" baseline="0" dirty="0" smtClean="0"/>
              <a:t> </a:t>
            </a:r>
            <a:r>
              <a:rPr lang="en-GB" baseline="0" dirty="0" err="1" smtClean="0"/>
              <a:t>diferente</a:t>
            </a:r>
            <a:r>
              <a:rPr lang="en-GB" baseline="0" dirty="0" smtClean="0"/>
              <a:t>?  The word ‘</a:t>
            </a:r>
            <a:r>
              <a:rPr lang="en-GB" baseline="0" dirty="0" err="1" smtClean="0"/>
              <a:t>sinónimo</a:t>
            </a:r>
            <a:r>
              <a:rPr lang="en-GB" baseline="0" dirty="0" smtClean="0"/>
              <a:t>’ is one they will be familiar with from KS2 literacy – this will make a useful link for them.  It lays a bit of a foundation marker for the next 5 x years of language work too, as we will want them to use a variety of different language in their work.  </a:t>
            </a:r>
            <a:br>
              <a:rPr lang="en-GB" baseline="0" dirty="0" smtClean="0"/>
            </a:br>
            <a:r>
              <a:rPr lang="en-GB" baseline="0" dirty="0" smtClean="0"/>
              <a:t/>
            </a:r>
            <a:br>
              <a:rPr lang="en-GB" baseline="0" dirty="0" smtClean="0"/>
            </a:br>
            <a:r>
              <a:rPr lang="en-GB" baseline="0" dirty="0" smtClean="0"/>
              <a:t> </a:t>
            </a:r>
            <a:r>
              <a:rPr lang="en-GB" dirty="0" smtClean="0"/>
              <a:t/>
            </a:r>
            <a:br>
              <a:rPr lang="en-GB" dirty="0" smtClean="0"/>
            </a:br>
            <a:endParaRPr lang="en-GB" dirty="0"/>
          </a:p>
        </p:txBody>
      </p:sp>
      <p:sp>
        <p:nvSpPr>
          <p:cNvPr id="4" name="Slide Number Placeholder 3"/>
          <p:cNvSpPr>
            <a:spLocks noGrp="1"/>
          </p:cNvSpPr>
          <p:nvPr>
            <p:ph type="sldNum" sz="quarter" idx="10"/>
          </p:nvPr>
        </p:nvSpPr>
        <p:spPr/>
        <p:txBody>
          <a:bodyPr/>
          <a:lstStyle/>
          <a:p>
            <a:fld id="{12BD3B07-D622-4E0F-8984-6DB175B9E178}"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11544806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Step 2 – start</a:t>
            </a:r>
            <a:r>
              <a:rPr lang="en-GB" baseline="0" dirty="0" smtClean="0"/>
              <a:t> with a text</a:t>
            </a:r>
            <a:endParaRPr lang="en-GB" dirty="0" smtClean="0"/>
          </a:p>
          <a:p>
            <a:r>
              <a:rPr lang="en-GB" dirty="0" smtClean="0"/>
              <a:t>Year 7 – Week 1.  Start with a text and see what students know first.</a:t>
            </a:r>
            <a:br>
              <a:rPr lang="en-GB" dirty="0" smtClean="0"/>
            </a:br>
            <a:r>
              <a:rPr lang="en-GB" dirty="0" smtClean="0"/>
              <a:t>1.</a:t>
            </a:r>
            <a:r>
              <a:rPr lang="en-GB" baseline="0" dirty="0" smtClean="0"/>
              <a:t>  </a:t>
            </a:r>
            <a:r>
              <a:rPr lang="en-GB" dirty="0" smtClean="0"/>
              <a:t>Give them some time to interrogate</a:t>
            </a:r>
            <a:r>
              <a:rPr lang="en-GB" baseline="0" dirty="0" smtClean="0"/>
              <a:t> each other’s knowledge and make some hypotheses about words they might know.  </a:t>
            </a:r>
            <a:br>
              <a:rPr lang="en-GB" baseline="0" dirty="0" smtClean="0"/>
            </a:br>
            <a:r>
              <a:rPr lang="en-GB" baseline="0" dirty="0" smtClean="0"/>
              <a:t/>
            </a:r>
            <a:br>
              <a:rPr lang="en-GB" baseline="0" dirty="0" smtClean="0"/>
            </a:br>
            <a:r>
              <a:rPr lang="en-GB" baseline="0" dirty="0" smtClean="0"/>
              <a:t>When they have finished talking they could record their group knowledge in a couple of different ways.</a:t>
            </a:r>
            <a:br>
              <a:rPr lang="en-GB" baseline="0" dirty="0" smtClean="0"/>
            </a:br>
            <a:r>
              <a:rPr lang="en-GB" baseline="0" dirty="0" smtClean="0"/>
              <a:t>They could have a red / yellow / green post-it notes for unknown / think we know / know words</a:t>
            </a:r>
            <a:br>
              <a:rPr lang="en-GB" baseline="0" dirty="0" smtClean="0"/>
            </a:br>
            <a:r>
              <a:rPr lang="en-GB" baseline="0" dirty="0" smtClean="0"/>
              <a:t>They could shade a large copy of the text with these colours.</a:t>
            </a:r>
          </a:p>
          <a:p>
            <a:endParaRPr lang="en-GB" baseline="0" dirty="0" smtClean="0"/>
          </a:p>
          <a:p>
            <a:r>
              <a:rPr lang="en-GB" baseline="0" dirty="0" smtClean="0"/>
              <a:t>Next steps depend on the knowledge of the class, but there are certain key activities that we can be sure will be beneficial for linguistic and skill development.  So, for example:</a:t>
            </a:r>
            <a:br>
              <a:rPr lang="en-GB" baseline="0" dirty="0" smtClean="0"/>
            </a:br>
            <a:endParaRPr lang="en-GB" baseline="0" dirty="0" smtClean="0"/>
          </a:p>
          <a:p>
            <a:r>
              <a:rPr lang="en-GB" baseline="0" dirty="0" smtClean="0"/>
              <a:t>INCLUDE TRANSCRIPTION AS PART OF A LEARNING SEQUENCE</a:t>
            </a:r>
            <a:br>
              <a:rPr lang="en-GB" baseline="0" dirty="0" smtClean="0"/>
            </a:br>
            <a:r>
              <a:rPr lang="en-GB" baseline="0" dirty="0" smtClean="0"/>
              <a:t>2.  Teacher reads the text several times through (3-4 times) at normal speed, but with a few differences.  These could be differences in wording where the meaning is the same OR different words which change the meaning of the text, but I think it’s clearer to choose either one or the other and keep consistent throughout the text.  So, with this text, I’ve chosen to do different wording where the meaning is the same.  As below:</a:t>
            </a:r>
            <a:br>
              <a:rPr lang="en-GB" baseline="0" dirty="0" smtClean="0"/>
            </a:br>
            <a:r>
              <a:rPr lang="en-GB" baseline="0" dirty="0" smtClean="0"/>
              <a:t/>
            </a:r>
            <a:br>
              <a:rPr lang="en-GB" baseline="0" dirty="0" smtClean="0"/>
            </a:br>
            <a:r>
              <a:rPr lang="en-GB" baseline="0" dirty="0" err="1" smtClean="0"/>
              <a:t>Mi</a:t>
            </a:r>
            <a:r>
              <a:rPr lang="en-GB" baseline="0" dirty="0" smtClean="0"/>
              <a:t> </a:t>
            </a:r>
            <a:r>
              <a:rPr lang="en-GB" baseline="0" dirty="0" err="1" smtClean="0"/>
              <a:t>nombre</a:t>
            </a:r>
            <a:r>
              <a:rPr lang="en-GB" baseline="0" dirty="0" smtClean="0"/>
              <a:t> </a:t>
            </a:r>
            <a:r>
              <a:rPr lang="en-GB" baseline="0" dirty="0" err="1" smtClean="0"/>
              <a:t>es</a:t>
            </a:r>
            <a:r>
              <a:rPr lang="en-GB" baseline="0" dirty="0" smtClean="0"/>
              <a:t> Carlos Vicente.  Soy de </a:t>
            </a:r>
            <a:r>
              <a:rPr lang="en-GB" baseline="0" dirty="0" err="1" smtClean="0"/>
              <a:t>España</a:t>
            </a:r>
            <a:r>
              <a:rPr lang="en-GB" baseline="0" dirty="0" smtClean="0"/>
              <a:t> </a:t>
            </a:r>
            <a:r>
              <a:rPr lang="en-GB" baseline="0" dirty="0" err="1" smtClean="0"/>
              <a:t>pero</a:t>
            </a:r>
            <a:r>
              <a:rPr lang="en-GB" baseline="0" dirty="0" smtClean="0"/>
              <a:t> </a:t>
            </a:r>
            <a:r>
              <a:rPr lang="en-GB" baseline="0" dirty="0" err="1" smtClean="0"/>
              <a:t>mis</a:t>
            </a:r>
            <a:r>
              <a:rPr lang="en-GB" baseline="0" dirty="0" smtClean="0"/>
              <a:t> padres son </a:t>
            </a:r>
            <a:r>
              <a:rPr lang="en-GB" baseline="0" dirty="0" err="1" smtClean="0"/>
              <a:t>argentinos</a:t>
            </a:r>
            <a:r>
              <a:rPr lang="en-GB" baseline="0" dirty="0" smtClean="0"/>
              <a:t> </a:t>
            </a:r>
            <a:r>
              <a:rPr lang="en-GB" baseline="0" dirty="0" err="1" smtClean="0"/>
              <a:t>así</a:t>
            </a:r>
            <a:r>
              <a:rPr lang="en-GB" baseline="0" dirty="0" smtClean="0"/>
              <a:t> </a:t>
            </a:r>
            <a:r>
              <a:rPr lang="en-GB" baseline="0" dirty="0" err="1" smtClean="0"/>
              <a:t>que</a:t>
            </a:r>
            <a:r>
              <a:rPr lang="en-GB" baseline="0" dirty="0" smtClean="0"/>
              <a:t> soy </a:t>
            </a:r>
            <a:r>
              <a:rPr lang="en-GB" baseline="0" dirty="0" err="1" smtClean="0"/>
              <a:t>medio</a:t>
            </a:r>
            <a:r>
              <a:rPr lang="en-GB" baseline="0" dirty="0" smtClean="0"/>
              <a:t> </a:t>
            </a:r>
            <a:r>
              <a:rPr lang="en-GB" baseline="0" dirty="0" err="1" smtClean="0"/>
              <a:t>argentino</a:t>
            </a:r>
            <a:r>
              <a:rPr lang="en-GB" baseline="0" dirty="0" smtClean="0"/>
              <a:t> </a:t>
            </a:r>
            <a:r>
              <a:rPr lang="en-GB" baseline="0" dirty="0" err="1" smtClean="0"/>
              <a:t>medio</a:t>
            </a:r>
            <a:r>
              <a:rPr lang="en-GB" baseline="0" dirty="0" smtClean="0"/>
              <a:t> </a:t>
            </a:r>
            <a:r>
              <a:rPr lang="en-GB" baseline="0" dirty="0" err="1" smtClean="0"/>
              <a:t>español</a:t>
            </a:r>
            <a:r>
              <a:rPr lang="en-GB" baseline="0" dirty="0" smtClean="0"/>
              <a:t>.  </a:t>
            </a:r>
            <a:r>
              <a:rPr lang="en-GB" baseline="0" dirty="0" err="1" smtClean="0"/>
              <a:t>Hablo</a:t>
            </a:r>
            <a:r>
              <a:rPr lang="en-GB" baseline="0" dirty="0" smtClean="0"/>
              <a:t> </a:t>
            </a:r>
            <a:r>
              <a:rPr lang="en-GB" baseline="0" dirty="0" err="1" smtClean="0"/>
              <a:t>español</a:t>
            </a:r>
            <a:r>
              <a:rPr lang="en-GB" baseline="0" dirty="0" smtClean="0"/>
              <a:t>, </a:t>
            </a:r>
            <a:r>
              <a:rPr lang="en-GB" baseline="0" dirty="0" err="1" smtClean="0"/>
              <a:t>claro</a:t>
            </a:r>
            <a:r>
              <a:rPr lang="en-GB" baseline="0" dirty="0" smtClean="0"/>
              <a:t>, </a:t>
            </a:r>
            <a:r>
              <a:rPr lang="en-GB" baseline="0" dirty="0" err="1" smtClean="0"/>
              <a:t>inglés</a:t>
            </a:r>
            <a:r>
              <a:rPr lang="en-GB" baseline="0" dirty="0" smtClean="0"/>
              <a:t> y un </a:t>
            </a:r>
            <a:r>
              <a:rPr lang="en-GB" baseline="0" dirty="0" err="1" smtClean="0"/>
              <a:t>poco</a:t>
            </a:r>
            <a:r>
              <a:rPr lang="en-GB" baseline="0" dirty="0" smtClean="0"/>
              <a:t> de </a:t>
            </a:r>
            <a:r>
              <a:rPr lang="en-GB" baseline="0" dirty="0" err="1" smtClean="0"/>
              <a:t>francés</a:t>
            </a:r>
            <a:r>
              <a:rPr lang="en-GB" baseline="0" dirty="0" smtClean="0"/>
              <a:t>.  Vivo </a:t>
            </a:r>
            <a:r>
              <a:rPr lang="en-GB" baseline="0" dirty="0" err="1" smtClean="0"/>
              <a:t>ahora</a:t>
            </a:r>
            <a:r>
              <a:rPr lang="en-GB" baseline="0" dirty="0" smtClean="0"/>
              <a:t> con mi </a:t>
            </a:r>
            <a:r>
              <a:rPr lang="en-GB" baseline="0" dirty="0" err="1" smtClean="0"/>
              <a:t>familia</a:t>
            </a:r>
            <a:r>
              <a:rPr lang="en-GB" baseline="0" dirty="0" smtClean="0"/>
              <a:t>; </a:t>
            </a:r>
            <a:r>
              <a:rPr lang="en-GB" baseline="0" dirty="0" err="1" smtClean="0"/>
              <a:t>vivimos</a:t>
            </a:r>
            <a:r>
              <a:rPr lang="en-GB" baseline="0" dirty="0" smtClean="0"/>
              <a:t> en Valencia en el </a:t>
            </a:r>
            <a:r>
              <a:rPr lang="en-GB" baseline="0" dirty="0" err="1" smtClean="0"/>
              <a:t>este</a:t>
            </a:r>
            <a:r>
              <a:rPr lang="en-GB" baseline="0" dirty="0" smtClean="0"/>
              <a:t> de </a:t>
            </a:r>
            <a:r>
              <a:rPr lang="en-GB" baseline="0" dirty="0" err="1" smtClean="0"/>
              <a:t>España</a:t>
            </a:r>
            <a:r>
              <a:rPr lang="en-GB" baseline="0" dirty="0" smtClean="0"/>
              <a:t>.  </a:t>
            </a:r>
            <a:r>
              <a:rPr lang="en-GB" baseline="0" dirty="0" err="1" smtClean="0"/>
              <a:t>Mi</a:t>
            </a:r>
            <a:r>
              <a:rPr lang="en-GB" baseline="0" dirty="0" smtClean="0"/>
              <a:t> </a:t>
            </a:r>
            <a:r>
              <a:rPr lang="en-GB" baseline="0" dirty="0" err="1" smtClean="0"/>
              <a:t>hermana</a:t>
            </a:r>
            <a:r>
              <a:rPr lang="en-GB" baseline="0" dirty="0" smtClean="0"/>
              <a:t> no vive en Valencia.  Ella y </a:t>
            </a:r>
            <a:r>
              <a:rPr lang="en-GB" baseline="0" dirty="0" err="1" smtClean="0"/>
              <a:t>su</a:t>
            </a:r>
            <a:r>
              <a:rPr lang="en-GB" baseline="0" dirty="0" smtClean="0"/>
              <a:t> </a:t>
            </a:r>
            <a:r>
              <a:rPr lang="en-GB" baseline="0" dirty="0" err="1" smtClean="0"/>
              <a:t>amiga</a:t>
            </a:r>
            <a:r>
              <a:rPr lang="en-GB" baseline="0" dirty="0" smtClean="0"/>
              <a:t> </a:t>
            </a:r>
            <a:r>
              <a:rPr lang="en-GB" baseline="0" dirty="0" err="1" smtClean="0"/>
              <a:t>tienen</a:t>
            </a:r>
            <a:r>
              <a:rPr lang="en-GB" baseline="0" dirty="0" smtClean="0"/>
              <a:t> un </a:t>
            </a:r>
            <a:r>
              <a:rPr lang="en-GB" baseline="0" dirty="0" err="1" smtClean="0"/>
              <a:t>apartamento</a:t>
            </a:r>
            <a:r>
              <a:rPr lang="en-GB" baseline="0" dirty="0" smtClean="0"/>
              <a:t> en Barcelona.</a:t>
            </a:r>
          </a:p>
          <a:p>
            <a:endParaRPr lang="en-GB" baseline="0" dirty="0" smtClean="0"/>
          </a:p>
          <a:p>
            <a:r>
              <a:rPr lang="en-GB" baseline="0" dirty="0" smtClean="0"/>
              <a:t>There are 6 x differences.  First, students can be asked to underline where the text is different.  On subsequent </a:t>
            </a:r>
            <a:r>
              <a:rPr lang="en-GB" baseline="0" dirty="0" err="1" smtClean="0"/>
              <a:t>listenings</a:t>
            </a:r>
            <a:r>
              <a:rPr lang="en-GB" baseline="0" dirty="0" smtClean="0"/>
              <a:t>, they can try to identify what the exact differences are and write down the words they hear.  This is transcription!  It reinforces phonic knowledge that they may have from primary school.  If they find this hard, the teacher will know that they need some phonics reinforcement (may need to revise the key sounds with gestures from phonics words).  </a:t>
            </a:r>
            <a:br>
              <a:rPr lang="en-GB" baseline="0" dirty="0" smtClean="0"/>
            </a:br>
            <a:r>
              <a:rPr lang="en-GB" baseline="0" dirty="0" smtClean="0"/>
              <a:t/>
            </a:r>
            <a:br>
              <a:rPr lang="en-GB" baseline="0" dirty="0" smtClean="0"/>
            </a:br>
            <a:r>
              <a:rPr lang="en-GB" baseline="0" dirty="0" smtClean="0"/>
              <a:t>The teacher can take whole class feedback here and display the words that are different.  The class can be asked whether the meaning is the same. </a:t>
            </a:r>
            <a:r>
              <a:rPr lang="en-GB" baseline="0" dirty="0" err="1" smtClean="0"/>
              <a:t>Significa</a:t>
            </a:r>
            <a:r>
              <a:rPr lang="en-GB" baseline="0" dirty="0" smtClean="0"/>
              <a:t> lo </a:t>
            </a:r>
            <a:r>
              <a:rPr lang="en-GB" baseline="0" dirty="0" err="1" smtClean="0"/>
              <a:t>mismo</a:t>
            </a:r>
            <a:r>
              <a:rPr lang="en-GB" baseline="0" dirty="0" smtClean="0"/>
              <a:t>?  </a:t>
            </a:r>
            <a:r>
              <a:rPr lang="en-GB" baseline="0" dirty="0" err="1" smtClean="0"/>
              <a:t>Algo</a:t>
            </a:r>
            <a:r>
              <a:rPr lang="en-GB" baseline="0" dirty="0" smtClean="0"/>
              <a:t> </a:t>
            </a:r>
            <a:r>
              <a:rPr lang="en-GB" baseline="0" dirty="0" err="1" smtClean="0"/>
              <a:t>diferente</a:t>
            </a:r>
            <a:r>
              <a:rPr lang="en-GB" baseline="0" dirty="0" smtClean="0"/>
              <a:t>?  The word ‘</a:t>
            </a:r>
            <a:r>
              <a:rPr lang="en-GB" baseline="0" dirty="0" err="1" smtClean="0"/>
              <a:t>sinónimo</a:t>
            </a:r>
            <a:r>
              <a:rPr lang="en-GB" baseline="0" dirty="0" smtClean="0"/>
              <a:t>’ is one they will be familiar with from KS2 literacy – this will make a useful link for them.  It lays a bit of a foundation marker for the next 5 x years of language work too, as we will want them to use a variety of different language in their work.  </a:t>
            </a:r>
            <a:br>
              <a:rPr lang="en-GB" baseline="0" dirty="0" smtClean="0"/>
            </a:br>
            <a:r>
              <a:rPr lang="en-GB" baseline="0" dirty="0" smtClean="0"/>
              <a:t/>
            </a:r>
            <a:br>
              <a:rPr lang="en-GB" baseline="0" dirty="0" smtClean="0"/>
            </a:br>
            <a:r>
              <a:rPr lang="en-GB" baseline="0" dirty="0" smtClean="0"/>
              <a:t> </a:t>
            </a:r>
            <a:r>
              <a:rPr lang="en-GB" dirty="0" smtClean="0"/>
              <a:t/>
            </a:r>
            <a:br>
              <a:rPr lang="en-GB" dirty="0" smtClean="0"/>
            </a:br>
            <a:endParaRPr lang="en-GB" dirty="0"/>
          </a:p>
        </p:txBody>
      </p:sp>
      <p:sp>
        <p:nvSpPr>
          <p:cNvPr id="4" name="Slide Number Placeholder 3"/>
          <p:cNvSpPr>
            <a:spLocks noGrp="1"/>
          </p:cNvSpPr>
          <p:nvPr>
            <p:ph type="sldNum" sz="quarter" idx="10"/>
          </p:nvPr>
        </p:nvSpPr>
        <p:spPr/>
        <p:txBody>
          <a:bodyPr/>
          <a:lstStyle/>
          <a:p>
            <a:fld id="{12BD3B07-D622-4E0F-8984-6DB175B9E178}"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3066237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After this first use of the text, the learning</a:t>
            </a:r>
            <a:r>
              <a:rPr lang="en-GB" baseline="0" dirty="0" smtClean="0"/>
              <a:t> sequence should go on, but we haven’t time in our workshop to look at it thoroughly.  I’ve developed it elsewhere but thought it was useful to include a summary here.</a:t>
            </a:r>
            <a:endParaRPr lang="en-GB" dirty="0"/>
          </a:p>
        </p:txBody>
      </p:sp>
      <p:sp>
        <p:nvSpPr>
          <p:cNvPr id="4" name="Slide Number Placeholder 3"/>
          <p:cNvSpPr>
            <a:spLocks noGrp="1"/>
          </p:cNvSpPr>
          <p:nvPr>
            <p:ph type="sldNum" sz="quarter" idx="10"/>
          </p:nvPr>
        </p:nvSpPr>
        <p:spPr/>
        <p:txBody>
          <a:bodyPr/>
          <a:lstStyle/>
          <a:p>
            <a:fld id="{12BD3B07-D622-4E0F-8984-6DB175B9E178}"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34225760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964B831-DCE8-45F0-B4DD-6B90E2255BEF}" type="slidenum">
              <a:rPr lang="en-GB" smtClean="0"/>
              <a:t>9</a:t>
            </a:fld>
            <a:endParaRPr lang="en-GB"/>
          </a:p>
        </p:txBody>
      </p:sp>
    </p:spTree>
    <p:extLst>
      <p:ext uri="{BB962C8B-B14F-4D97-AF65-F5344CB8AC3E}">
        <p14:creationId xmlns:p14="http://schemas.microsoft.com/office/powerpoint/2010/main" val="500825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1C9524B-6586-46FD-8F7A-000E00BA23F3}" type="datetimeFigureOut">
              <a:rPr lang="en-GB" smtClean="0">
                <a:solidFill>
                  <a:prstClr val="black">
                    <a:tint val="75000"/>
                  </a:prstClr>
                </a:solidFill>
              </a:rPr>
              <a:pPr/>
              <a:t>09/03/2014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BF9E715-E81B-4723-951C-FFF3250CB18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38718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C9524B-6586-46FD-8F7A-000E00BA23F3}" type="datetimeFigureOut">
              <a:rPr lang="en-GB" smtClean="0">
                <a:solidFill>
                  <a:prstClr val="black">
                    <a:tint val="75000"/>
                  </a:prstClr>
                </a:solidFill>
              </a:rPr>
              <a:pPr/>
              <a:t>09/03/2014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9BF9E715-E81B-4723-951C-FFF3250CB18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46234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1C9524B-6586-46FD-8F7A-000E00BA23F3}" type="datetimeFigureOut">
              <a:rPr lang="en-GB" smtClean="0">
                <a:solidFill>
                  <a:prstClr val="black">
                    <a:tint val="75000"/>
                  </a:prstClr>
                </a:solidFill>
              </a:rPr>
              <a:pPr/>
              <a:t>09/03/2014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BF9E715-E81B-4723-951C-FFF3250CB18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957722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1C9524B-6586-46FD-8F7A-000E00BA23F3}" type="datetimeFigureOut">
              <a:rPr lang="en-GB" smtClean="0">
                <a:solidFill>
                  <a:prstClr val="black">
                    <a:tint val="75000"/>
                  </a:prstClr>
                </a:solidFill>
              </a:rPr>
              <a:pPr/>
              <a:t>09/03/2014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BF9E715-E81B-4723-951C-FFF3250CB18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589562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1C9524B-6586-46FD-8F7A-000E00BA23F3}" type="datetimeFigureOut">
              <a:rPr lang="en-GB" smtClean="0">
                <a:solidFill>
                  <a:prstClr val="black">
                    <a:tint val="75000"/>
                  </a:prstClr>
                </a:solidFill>
              </a:rPr>
              <a:pPr/>
              <a:t>09/03/2014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BF9E715-E81B-4723-951C-FFF3250CB18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660074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1C9524B-6586-46FD-8F7A-000E00BA23F3}" type="datetimeFigureOut">
              <a:rPr lang="en-GB" smtClean="0">
                <a:solidFill>
                  <a:prstClr val="black">
                    <a:tint val="75000"/>
                  </a:prstClr>
                </a:solidFill>
              </a:rPr>
              <a:pPr/>
              <a:t>09/03/2014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BF9E715-E81B-4723-951C-FFF3250CB18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009208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C9524B-6586-46FD-8F7A-000E00BA23F3}" type="datetimeFigureOut">
              <a:rPr lang="en-GB" smtClean="0">
                <a:solidFill>
                  <a:prstClr val="black">
                    <a:tint val="75000"/>
                  </a:prstClr>
                </a:solidFill>
              </a:rPr>
              <a:pPr/>
              <a:t>09/03/2014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9BF9E715-E81B-4723-951C-FFF3250CB18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371058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C9524B-6586-46FD-8F7A-000E00BA23F3}" type="datetimeFigureOut">
              <a:rPr lang="en-GB" smtClean="0">
                <a:solidFill>
                  <a:prstClr val="black">
                    <a:tint val="75000"/>
                  </a:prstClr>
                </a:solidFill>
              </a:rPr>
              <a:pPr/>
              <a:t>09/03/2014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9BF9E715-E81B-4723-951C-FFF3250CB18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462407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C9524B-6586-46FD-8F7A-000E00BA23F3}" type="datetimeFigureOut">
              <a:rPr lang="en-GB" smtClean="0">
                <a:solidFill>
                  <a:prstClr val="black">
                    <a:tint val="75000"/>
                  </a:prstClr>
                </a:solidFill>
              </a:rPr>
              <a:pPr/>
              <a:t>09/03/2014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9BF9E715-E81B-4723-951C-FFF3250CB18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993654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1C9524B-6586-46FD-8F7A-000E00BA23F3}" type="datetimeFigureOut">
              <a:rPr lang="en-GB" smtClean="0">
                <a:solidFill>
                  <a:prstClr val="black">
                    <a:tint val="75000"/>
                  </a:prstClr>
                </a:solidFill>
              </a:rPr>
              <a:pPr/>
              <a:t>09/03/2014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BF9E715-E81B-4723-951C-FFF3250CB18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256644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1C9524B-6586-46FD-8F7A-000E00BA23F3}" type="datetimeFigureOut">
              <a:rPr lang="en-GB" smtClean="0">
                <a:solidFill>
                  <a:prstClr val="black">
                    <a:tint val="75000"/>
                  </a:prstClr>
                </a:solidFill>
              </a:rPr>
              <a:pPr/>
              <a:t>09/03/2014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BF9E715-E81B-4723-951C-FFF3250CB18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71767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1C9524B-6586-46FD-8F7A-000E00BA23F3}" type="datetimeFigureOut">
              <a:rPr lang="en-GB" smtClean="0">
                <a:solidFill>
                  <a:prstClr val="black">
                    <a:tint val="75000"/>
                  </a:prstClr>
                </a:solidFill>
              </a:rPr>
              <a:pPr/>
              <a:t>09/03/2014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BF9E715-E81B-4723-951C-FFF3250CB18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475298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1C9524B-6586-46FD-8F7A-000E00BA23F3}" type="datetimeFigureOut">
              <a:rPr lang="en-GB" smtClean="0">
                <a:solidFill>
                  <a:prstClr val="black">
                    <a:tint val="75000"/>
                  </a:prstClr>
                </a:solidFill>
              </a:rPr>
              <a:pPr/>
              <a:t>09/03/2014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BF9E715-E81B-4723-951C-FFF3250CB18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629292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1C9524B-6586-46FD-8F7A-000E00BA23F3}" type="datetimeFigureOut">
              <a:rPr lang="en-GB" smtClean="0">
                <a:solidFill>
                  <a:prstClr val="black">
                    <a:tint val="75000"/>
                  </a:prstClr>
                </a:solidFill>
              </a:rPr>
              <a:pPr/>
              <a:t>09/03/2014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BF9E715-E81B-4723-951C-FFF3250CB18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641900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C9524B-6586-46FD-8F7A-000E00BA23F3}" type="datetimeFigureOut">
              <a:rPr lang="en-GB" smtClean="0">
                <a:solidFill>
                  <a:prstClr val="black">
                    <a:tint val="75000"/>
                  </a:prstClr>
                </a:solidFill>
              </a:rPr>
              <a:pPr/>
              <a:t>09/03/2014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9BF9E715-E81B-4723-951C-FFF3250CB18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240184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C9524B-6586-46FD-8F7A-000E00BA23F3}" type="datetimeFigureOut">
              <a:rPr lang="en-GB" smtClean="0">
                <a:solidFill>
                  <a:prstClr val="black">
                    <a:tint val="75000"/>
                  </a:prstClr>
                </a:solidFill>
              </a:rPr>
              <a:pPr/>
              <a:t>09/03/2014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9BF9E715-E81B-4723-951C-FFF3250CB18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1366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C9524B-6586-46FD-8F7A-000E00BA23F3}" type="datetimeFigureOut">
              <a:rPr lang="en-GB" smtClean="0">
                <a:solidFill>
                  <a:prstClr val="black">
                    <a:tint val="75000"/>
                  </a:prstClr>
                </a:solidFill>
              </a:rPr>
              <a:pPr/>
              <a:t>09/03/2014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9BF9E715-E81B-4723-951C-FFF3250CB18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402175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1C9524B-6586-46FD-8F7A-000E00BA23F3}" type="datetimeFigureOut">
              <a:rPr lang="en-GB" smtClean="0">
                <a:solidFill>
                  <a:prstClr val="black">
                    <a:tint val="75000"/>
                  </a:prstClr>
                </a:solidFill>
              </a:rPr>
              <a:pPr/>
              <a:t>09/03/2014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BF9E715-E81B-4723-951C-FFF3250CB18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998257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C9524B-6586-46FD-8F7A-000E00BA23F3}" type="datetimeFigureOut">
              <a:rPr lang="en-GB" smtClean="0">
                <a:solidFill>
                  <a:prstClr val="black">
                    <a:tint val="75000"/>
                  </a:prstClr>
                </a:solidFill>
              </a:rPr>
              <a:pPr/>
              <a:t>09/03/2014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9BF9E715-E81B-4723-951C-FFF3250CB18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739493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C9524B-6586-46FD-8F7A-000E00BA23F3}" type="datetimeFigureOut">
              <a:rPr lang="en-GB" smtClean="0">
                <a:solidFill>
                  <a:prstClr val="black">
                    <a:tint val="75000"/>
                  </a:prstClr>
                </a:solidFill>
              </a:rPr>
              <a:pPr/>
              <a:t>09/03/2014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9BF9E715-E81B-4723-951C-FFF3250CB18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195403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1C9524B-6586-46FD-8F7A-000E00BA23F3}" type="datetimeFigureOut">
              <a:rPr lang="en-GB" smtClean="0">
                <a:solidFill>
                  <a:prstClr val="black">
                    <a:tint val="75000"/>
                  </a:prstClr>
                </a:solidFill>
              </a:rPr>
              <a:pPr/>
              <a:t>09/03/2014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BF9E715-E81B-4723-951C-FFF3250CB18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967500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C9524B-6586-46FD-8F7A-000E00BA23F3}" type="datetimeFigureOut">
              <a:rPr lang="en-GB" smtClean="0">
                <a:solidFill>
                  <a:prstClr val="black">
                    <a:tint val="75000"/>
                  </a:prstClr>
                </a:solidFill>
              </a:rPr>
              <a:pPr/>
              <a:t>09/03/2014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9BF9E715-E81B-4723-951C-FFF3250CB18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29219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1C9524B-6586-46FD-8F7A-000E00BA23F3}" type="datetimeFigureOut">
              <a:rPr lang="en-GB" smtClean="0">
                <a:solidFill>
                  <a:prstClr val="black">
                    <a:tint val="75000"/>
                  </a:prstClr>
                </a:solidFill>
              </a:rPr>
              <a:pPr/>
              <a:t>09/03/2014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BF9E715-E81B-4723-951C-FFF3250CB18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288180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C9524B-6586-46FD-8F7A-000E00BA23F3}" type="datetimeFigureOut">
              <a:rPr lang="en-GB" smtClean="0">
                <a:solidFill>
                  <a:prstClr val="black">
                    <a:tint val="75000"/>
                  </a:prstClr>
                </a:solidFill>
              </a:rPr>
              <a:pPr/>
              <a:t>09/03/2014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9BF9E715-E81B-4723-951C-FFF3250CB18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214284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C9524B-6586-46FD-8F7A-000E00BA23F3}" type="datetimeFigureOut">
              <a:rPr lang="en-GB" smtClean="0">
                <a:solidFill>
                  <a:prstClr val="black">
                    <a:tint val="75000"/>
                  </a:prstClr>
                </a:solidFill>
              </a:rPr>
              <a:pPr/>
              <a:t>09/03/2014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9BF9E715-E81B-4723-951C-FFF3250CB18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807649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userDrawn="1">
            <p:ph type="dt" sz="half" idx="10"/>
          </p:nvPr>
        </p:nvSpPr>
        <p:spPr/>
        <p:txBody>
          <a:bodyPr/>
          <a:lstStyle>
            <a:lvl1pPr defTabSz="914400" eaLnBrk="0" hangingPunct="0">
              <a:defRPr smtClean="0">
                <a:latin typeface="Arial" panose="020B0604020202020204" pitchFamily="34" charset="0"/>
              </a:defRPr>
            </a:lvl1pPr>
          </a:lstStyle>
          <a:p>
            <a:pPr>
              <a:defRPr/>
            </a:pPr>
            <a:fld id="{80D34C93-9513-4960-BBF8-53730C33EF2D}" type="datetimeFigureOut">
              <a:rPr lang="en-US"/>
              <a:pPr>
                <a:defRPr/>
              </a:pPr>
              <a:t>3/9/2014</a:t>
            </a:fld>
            <a:endParaRPr lang="en-US"/>
          </a:p>
        </p:txBody>
      </p:sp>
      <p:sp>
        <p:nvSpPr>
          <p:cNvPr id="5" name="Footer Placeholder 4"/>
          <p:cNvSpPr>
            <a:spLocks noGrp="1"/>
          </p:cNvSpPr>
          <p:nvPr userDrawn="1">
            <p:ph type="ftr" sz="quarter" idx="11"/>
          </p:nvPr>
        </p:nvSpPr>
        <p:spPr/>
        <p:txBody>
          <a:bodyPr/>
          <a:lstStyle>
            <a:lvl1pPr defTabSz="914400" eaLnBrk="0" hangingPunct="0">
              <a:defRPr/>
            </a:lvl1pPr>
          </a:lstStyle>
          <a:p>
            <a:pPr>
              <a:defRPr/>
            </a:pPr>
            <a:endParaRPr lang="en-US"/>
          </a:p>
        </p:txBody>
      </p:sp>
      <p:sp>
        <p:nvSpPr>
          <p:cNvPr id="6" name="Slide Number Placeholder 5"/>
          <p:cNvSpPr>
            <a:spLocks noGrp="1"/>
          </p:cNvSpPr>
          <p:nvPr userDrawn="1">
            <p:ph type="sldNum" sz="quarter" idx="12"/>
          </p:nvPr>
        </p:nvSpPr>
        <p:spPr/>
        <p:txBody>
          <a:bodyPr/>
          <a:lstStyle>
            <a:lvl1pPr defTabSz="914400" eaLnBrk="0" hangingPunct="0">
              <a:defRPr smtClean="0">
                <a:latin typeface="Arial" panose="020B0604020202020204" pitchFamily="34" charset="0"/>
              </a:defRPr>
            </a:lvl1pPr>
          </a:lstStyle>
          <a:p>
            <a:pPr>
              <a:defRPr/>
            </a:pPr>
            <a:fld id="{2CB97BE2-45BD-4916-8826-E9D1A4331F02}" type="slidenum">
              <a:rPr lang="en-US"/>
              <a:pPr>
                <a:defRPr/>
              </a:pPr>
              <a:t>‹#›</a:t>
            </a:fld>
            <a:endParaRPr lang="en-US"/>
          </a:p>
        </p:txBody>
      </p:sp>
    </p:spTree>
    <p:extLst>
      <p:ext uri="{BB962C8B-B14F-4D97-AF65-F5344CB8AC3E}">
        <p14:creationId xmlns:p14="http://schemas.microsoft.com/office/powerpoint/2010/main" val="166726629"/>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1C9524B-6586-46FD-8F7A-000E00BA23F3}" type="datetimeFigureOut">
              <a:rPr lang="en-GB" smtClean="0">
                <a:solidFill>
                  <a:prstClr val="black">
                    <a:tint val="75000"/>
                  </a:prstClr>
                </a:solidFill>
              </a:rPr>
              <a:pPr/>
              <a:t>09/03/2014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BF9E715-E81B-4723-951C-FFF3250CB18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038732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1C9524B-6586-46FD-8F7A-000E00BA23F3}" type="datetimeFigureOut">
              <a:rPr lang="en-GB" smtClean="0">
                <a:solidFill>
                  <a:prstClr val="black">
                    <a:tint val="75000"/>
                  </a:prstClr>
                </a:solidFill>
              </a:rPr>
              <a:pPr/>
              <a:t>09/03/2014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BF9E715-E81B-4723-951C-FFF3250CB18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893825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C3DE40-C397-429A-835A-33268EF449E7}" type="datetimeFigureOut">
              <a:rPr lang="en-GB" smtClean="0">
                <a:solidFill>
                  <a:prstClr val="black">
                    <a:tint val="75000"/>
                  </a:prstClr>
                </a:solidFill>
              </a:rPr>
              <a:pPr/>
              <a:t>09/03/2014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0C9741F-1BFB-4FF9-9F6F-218C619EFEE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514038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C3DE40-C397-429A-835A-33268EF449E7}" type="datetimeFigureOut">
              <a:rPr lang="en-GB" smtClean="0">
                <a:solidFill>
                  <a:prstClr val="black">
                    <a:tint val="75000"/>
                  </a:prstClr>
                </a:solidFill>
              </a:rPr>
              <a:pPr/>
              <a:t>09/03/2014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C0C9741F-1BFB-4FF9-9F6F-218C619EFEE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981284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C3DE40-C397-429A-835A-33268EF449E7}" type="datetimeFigureOut">
              <a:rPr lang="en-GB" smtClean="0">
                <a:solidFill>
                  <a:prstClr val="black">
                    <a:tint val="75000"/>
                  </a:prstClr>
                </a:solidFill>
              </a:rPr>
              <a:pPr/>
              <a:t>09/03/2014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0C9741F-1BFB-4FF9-9F6F-218C619EFEE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782820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C3DE40-C397-429A-835A-33268EF449E7}" type="datetimeFigureOut">
              <a:rPr lang="en-GB" smtClean="0">
                <a:solidFill>
                  <a:prstClr val="black">
                    <a:tint val="75000"/>
                  </a:prstClr>
                </a:solidFill>
              </a:rPr>
              <a:pPr/>
              <a:t>09/03/2014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C0C9741F-1BFB-4FF9-9F6F-218C619EFEE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21356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C3DE40-C397-429A-835A-33268EF449E7}" type="datetimeFigureOut">
              <a:rPr lang="en-GB" smtClean="0">
                <a:solidFill>
                  <a:prstClr val="black">
                    <a:tint val="75000"/>
                  </a:prstClr>
                </a:solidFill>
              </a:rPr>
              <a:pPr/>
              <a:t>09/03/2014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C0C9741F-1BFB-4FF9-9F6F-218C619EFEE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38680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C9524B-6586-46FD-8F7A-000E00BA23F3}" type="datetimeFigureOut">
              <a:rPr lang="en-GB" smtClean="0">
                <a:solidFill>
                  <a:prstClr val="black">
                    <a:tint val="75000"/>
                  </a:prstClr>
                </a:solidFill>
              </a:rPr>
              <a:pPr/>
              <a:t>09/03/2014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9BF9E715-E81B-4723-951C-FFF3250CB18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981679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C3DE40-C397-429A-835A-33268EF449E7}" type="datetimeFigureOut">
              <a:rPr lang="en-GB" smtClean="0">
                <a:solidFill>
                  <a:prstClr val="black">
                    <a:tint val="75000"/>
                  </a:prstClr>
                </a:solidFill>
              </a:rPr>
              <a:pPr/>
              <a:t>09/03/2014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C0C9741F-1BFB-4FF9-9F6F-218C619EFEE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74159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C3DE40-C397-429A-835A-33268EF449E7}" type="datetimeFigureOut">
              <a:rPr lang="en-GB" smtClean="0">
                <a:solidFill>
                  <a:prstClr val="black">
                    <a:tint val="75000"/>
                  </a:prstClr>
                </a:solidFill>
              </a:rPr>
              <a:pPr/>
              <a:t>09/03/2014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C0C9741F-1BFB-4FF9-9F6F-218C619EFEE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218540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C3DE40-C397-429A-835A-33268EF449E7}" type="datetimeFigureOut">
              <a:rPr lang="en-GB" smtClean="0">
                <a:solidFill>
                  <a:prstClr val="black">
                    <a:tint val="75000"/>
                  </a:prstClr>
                </a:solidFill>
              </a:rPr>
              <a:pPr/>
              <a:t>09/03/2014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C0C9741F-1BFB-4FF9-9F6F-218C619EFEE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57058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C9524B-6586-46FD-8F7A-000E00BA23F3}" type="datetimeFigureOut">
              <a:rPr lang="en-GB" smtClean="0">
                <a:solidFill>
                  <a:prstClr val="black">
                    <a:tint val="75000"/>
                  </a:prstClr>
                </a:solidFill>
              </a:rPr>
              <a:pPr/>
              <a:t>09/03/2014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9BF9E715-E81B-4723-951C-FFF3250CB18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98817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1C9524B-6586-46FD-8F7A-000E00BA23F3}" type="datetimeFigureOut">
              <a:rPr lang="en-GB" smtClean="0">
                <a:solidFill>
                  <a:prstClr val="black">
                    <a:tint val="75000"/>
                  </a:prstClr>
                </a:solidFill>
              </a:rPr>
              <a:pPr/>
              <a:t>09/03/2014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BF9E715-E81B-4723-951C-FFF3250CB18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3555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1C9524B-6586-46FD-8F7A-000E00BA23F3}" type="datetimeFigureOut">
              <a:rPr lang="en-GB" smtClean="0">
                <a:solidFill>
                  <a:prstClr val="black">
                    <a:tint val="75000"/>
                  </a:prstClr>
                </a:solidFill>
              </a:rPr>
              <a:pPr/>
              <a:t>09/03/2014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BF9E715-E81B-4723-951C-FFF3250CB18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14809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1C9524B-6586-46FD-8F7A-000E00BA23F3}" type="datetimeFigureOut">
              <a:rPr lang="en-GB" smtClean="0">
                <a:solidFill>
                  <a:prstClr val="black">
                    <a:tint val="75000"/>
                  </a:prstClr>
                </a:solidFill>
              </a:rPr>
              <a:pPr/>
              <a:t>09/03/2014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BF9E715-E81B-4723-951C-FFF3250CB18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1051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C9524B-6586-46FD-8F7A-000E00BA23F3}" type="datetimeFigureOut">
              <a:rPr lang="en-GB" smtClean="0">
                <a:solidFill>
                  <a:prstClr val="black">
                    <a:tint val="75000"/>
                  </a:prstClr>
                </a:solidFill>
              </a:rPr>
              <a:pPr/>
              <a:t>09/03/2014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9BF9E715-E81B-4723-951C-FFF3250CB18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858048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0.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1.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2.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13.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14.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15.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16.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17.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18.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1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20.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21.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22.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23.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24.xml"/></Relationships>
</file>

<file path=ppt/slideMasters/_rels/slideMaster25.xml.rels><?xml version="1.0" encoding="UTF-8" standalone="yes"?>
<Relationships xmlns="http://schemas.openxmlformats.org/package/2006/relationships"><Relationship Id="rId2" Type="http://schemas.openxmlformats.org/officeDocument/2006/relationships/theme" Target="../theme/theme25.xml"/><Relationship Id="rId1" Type="http://schemas.openxmlformats.org/officeDocument/2006/relationships/slideLayout" Target="../slideLayouts/slideLayout25.xml"/></Relationships>
</file>

<file path=ppt/slideMasters/_rels/slideMaster26.xml.rels><?xml version="1.0" encoding="UTF-8" standalone="yes"?>
<Relationships xmlns="http://schemas.openxmlformats.org/package/2006/relationships"><Relationship Id="rId2" Type="http://schemas.openxmlformats.org/officeDocument/2006/relationships/theme" Target="../theme/theme26.xml"/><Relationship Id="rId1" Type="http://schemas.openxmlformats.org/officeDocument/2006/relationships/slideLayout" Target="../slideLayouts/slideLayout26.xml"/></Relationships>
</file>

<file path=ppt/slideMasters/_rels/slideMaster27.xml.rels><?xml version="1.0" encoding="UTF-8" standalone="yes"?>
<Relationships xmlns="http://schemas.openxmlformats.org/package/2006/relationships"><Relationship Id="rId2" Type="http://schemas.openxmlformats.org/officeDocument/2006/relationships/theme" Target="../theme/theme27.xml"/><Relationship Id="rId1" Type="http://schemas.openxmlformats.org/officeDocument/2006/relationships/slideLayout" Target="../slideLayouts/slideLayout27.xml"/></Relationships>
</file>

<file path=ppt/slideMasters/_rels/slideMaster28.xml.rels><?xml version="1.0" encoding="UTF-8" standalone="yes"?>
<Relationships xmlns="http://schemas.openxmlformats.org/package/2006/relationships"><Relationship Id="rId2" Type="http://schemas.openxmlformats.org/officeDocument/2006/relationships/theme" Target="../theme/theme28.xml"/><Relationship Id="rId1" Type="http://schemas.openxmlformats.org/officeDocument/2006/relationships/slideLayout" Target="../slideLayouts/slideLayout28.xml"/></Relationships>
</file>

<file path=ppt/slideMasters/_rels/slideMaster29.xml.rels><?xml version="1.0" encoding="UTF-8" standalone="yes"?>
<Relationships xmlns="http://schemas.openxmlformats.org/package/2006/relationships"><Relationship Id="rId2" Type="http://schemas.openxmlformats.org/officeDocument/2006/relationships/theme" Target="../theme/theme29.xml"/><Relationship Id="rId1"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30.xml.rels><?xml version="1.0" encoding="UTF-8" standalone="yes"?>
<Relationships xmlns="http://schemas.openxmlformats.org/package/2006/relationships"><Relationship Id="rId2" Type="http://schemas.openxmlformats.org/officeDocument/2006/relationships/theme" Target="../theme/theme30.xml"/><Relationship Id="rId1" Type="http://schemas.openxmlformats.org/officeDocument/2006/relationships/slideLayout" Target="../slideLayouts/slideLayout30.xml"/></Relationships>
</file>

<file path=ppt/slideMasters/_rels/slideMaster31.xml.rels><?xml version="1.0" encoding="UTF-8" standalone="yes"?>
<Relationships xmlns="http://schemas.openxmlformats.org/package/2006/relationships"><Relationship Id="rId3" Type="http://schemas.openxmlformats.org/officeDocument/2006/relationships/theme" Target="../theme/theme31.xml"/><Relationship Id="rId2" Type="http://schemas.openxmlformats.org/officeDocument/2006/relationships/slideLayout" Target="../slideLayouts/slideLayout32.xml"/><Relationship Id="rId1" Type="http://schemas.openxmlformats.org/officeDocument/2006/relationships/slideLayout" Target="../slideLayouts/slideLayout31.xml"/></Relationships>
</file>

<file path=ppt/slideMasters/_rels/slideMaster32.xml.rels><?xml version="1.0" encoding="UTF-8" standalone="yes"?>
<Relationships xmlns="http://schemas.openxmlformats.org/package/2006/relationships"><Relationship Id="rId2" Type="http://schemas.openxmlformats.org/officeDocument/2006/relationships/theme" Target="../theme/theme32.xml"/><Relationship Id="rId1" Type="http://schemas.openxmlformats.org/officeDocument/2006/relationships/slideLayout" Target="../slideLayouts/slideLayout33.xml"/></Relationships>
</file>

<file path=ppt/slideMasters/_rels/slideMaster33.xml.rels><?xml version="1.0" encoding="UTF-8" standalone="yes"?>
<Relationships xmlns="http://schemas.openxmlformats.org/package/2006/relationships"><Relationship Id="rId2" Type="http://schemas.openxmlformats.org/officeDocument/2006/relationships/theme" Target="../theme/theme33.xml"/><Relationship Id="rId1" Type="http://schemas.openxmlformats.org/officeDocument/2006/relationships/slideLayout" Target="../slideLayouts/slideLayout34.xml"/></Relationships>
</file>

<file path=ppt/slideMasters/_rels/slideMaster34.xml.rels><?xml version="1.0" encoding="UTF-8" standalone="yes"?>
<Relationships xmlns="http://schemas.openxmlformats.org/package/2006/relationships"><Relationship Id="rId2" Type="http://schemas.openxmlformats.org/officeDocument/2006/relationships/theme" Target="../theme/theme34.xml"/><Relationship Id="rId1" Type="http://schemas.openxmlformats.org/officeDocument/2006/relationships/slideLayout" Target="../slideLayouts/slideLayout35.xml"/></Relationships>
</file>

<file path=ppt/slideMasters/_rels/slideMaster35.xml.rels><?xml version="1.0" encoding="UTF-8" standalone="yes"?>
<Relationships xmlns="http://schemas.openxmlformats.org/package/2006/relationships"><Relationship Id="rId2" Type="http://schemas.openxmlformats.org/officeDocument/2006/relationships/theme" Target="../theme/theme35.xml"/><Relationship Id="rId1" Type="http://schemas.openxmlformats.org/officeDocument/2006/relationships/slideLayout" Target="../slideLayouts/slideLayout36.xml"/></Relationships>
</file>

<file path=ppt/slideMasters/_rels/slideMaster36.xml.rels><?xml version="1.0" encoding="UTF-8" standalone="yes"?>
<Relationships xmlns="http://schemas.openxmlformats.org/package/2006/relationships"><Relationship Id="rId2" Type="http://schemas.openxmlformats.org/officeDocument/2006/relationships/theme" Target="../theme/theme36.xml"/><Relationship Id="rId1" Type="http://schemas.openxmlformats.org/officeDocument/2006/relationships/slideLayout" Target="../slideLayouts/slideLayout37.xml"/></Relationships>
</file>

<file path=ppt/slideMasters/_rels/slideMaster37.xml.rels><?xml version="1.0" encoding="UTF-8" standalone="yes"?>
<Relationships xmlns="http://schemas.openxmlformats.org/package/2006/relationships"><Relationship Id="rId2" Type="http://schemas.openxmlformats.org/officeDocument/2006/relationships/theme" Target="../theme/theme37.xml"/><Relationship Id="rId1" Type="http://schemas.openxmlformats.org/officeDocument/2006/relationships/slideLayout" Target="../slideLayouts/slideLayout38.xml"/></Relationships>
</file>

<file path=ppt/slideMasters/_rels/slideMaster38.xml.rels><?xml version="1.0" encoding="UTF-8" standalone="yes"?>
<Relationships xmlns="http://schemas.openxmlformats.org/package/2006/relationships"><Relationship Id="rId2" Type="http://schemas.openxmlformats.org/officeDocument/2006/relationships/theme" Target="../theme/theme38.xml"/><Relationship Id="rId1" Type="http://schemas.openxmlformats.org/officeDocument/2006/relationships/slideLayout" Target="../slideLayouts/slideLayout39.xml"/></Relationships>
</file>

<file path=ppt/slideMasters/_rels/slideMaster39.xml.rels><?xml version="1.0" encoding="UTF-8" standalone="yes"?>
<Relationships xmlns="http://schemas.openxmlformats.org/package/2006/relationships"><Relationship Id="rId2" Type="http://schemas.openxmlformats.org/officeDocument/2006/relationships/theme" Target="../theme/theme39.xml"/><Relationship Id="rId1"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40.xml.rels><?xml version="1.0" encoding="UTF-8" standalone="yes"?>
<Relationships xmlns="http://schemas.openxmlformats.org/package/2006/relationships"><Relationship Id="rId2" Type="http://schemas.openxmlformats.org/officeDocument/2006/relationships/theme" Target="../theme/theme40.xml"/><Relationship Id="rId1" Type="http://schemas.openxmlformats.org/officeDocument/2006/relationships/slideLayout" Target="../slideLayouts/slideLayout41.xml"/></Relationships>
</file>

<file path=ppt/slideMasters/_rels/slideMaster41.xml.rels><?xml version="1.0" encoding="UTF-8" standalone="yes"?>
<Relationships xmlns="http://schemas.openxmlformats.org/package/2006/relationships"><Relationship Id="rId2" Type="http://schemas.openxmlformats.org/officeDocument/2006/relationships/theme" Target="../theme/theme41.xml"/><Relationship Id="rId1"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C9524B-6586-46FD-8F7A-000E00BA23F3}" type="datetimeFigureOut">
              <a:rPr lang="en-GB" smtClean="0">
                <a:solidFill>
                  <a:prstClr val="black">
                    <a:tint val="75000"/>
                  </a:prstClr>
                </a:solidFill>
              </a:rPr>
              <a:pPr/>
              <a:t>09/03/2014</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F9E715-E81B-4723-951C-FFF3250CB18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09229378"/>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C9524B-6586-46FD-8F7A-000E00BA23F3}" type="datetimeFigureOut">
              <a:rPr lang="en-GB" smtClean="0">
                <a:solidFill>
                  <a:prstClr val="black">
                    <a:tint val="75000"/>
                  </a:prstClr>
                </a:solidFill>
              </a:rPr>
              <a:pPr/>
              <a:t>09/03/2014</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F9E715-E81B-4723-951C-FFF3250CB18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56771958"/>
      </p:ext>
    </p:extLst>
  </p:cSld>
  <p:clrMap bg1="lt1" tx1="dk1" bg2="lt2" tx2="dk2" accent1="accent1" accent2="accent2" accent3="accent3" accent4="accent4" accent5="accent5" accent6="accent6" hlink="hlink" folHlink="folHlink"/>
  <p:sldLayoutIdLst>
    <p:sldLayoutId id="214748368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C9524B-6586-46FD-8F7A-000E00BA23F3}" type="datetimeFigureOut">
              <a:rPr lang="en-GB" smtClean="0">
                <a:solidFill>
                  <a:prstClr val="black">
                    <a:tint val="75000"/>
                  </a:prstClr>
                </a:solidFill>
              </a:rPr>
              <a:pPr/>
              <a:t>09/03/2014</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F9E715-E81B-4723-951C-FFF3250CB18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95540099"/>
      </p:ext>
    </p:extLst>
  </p:cSld>
  <p:clrMap bg1="lt1" tx1="dk1" bg2="lt2" tx2="dk2" accent1="accent1" accent2="accent2" accent3="accent3" accent4="accent4" accent5="accent5" accent6="accent6" hlink="hlink" folHlink="folHlink"/>
  <p:sldLayoutIdLst>
    <p:sldLayoutId id="214748368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C9524B-6586-46FD-8F7A-000E00BA23F3}" type="datetimeFigureOut">
              <a:rPr lang="en-GB" smtClean="0">
                <a:solidFill>
                  <a:prstClr val="black">
                    <a:tint val="75000"/>
                  </a:prstClr>
                </a:solidFill>
              </a:rPr>
              <a:pPr/>
              <a:t>09/03/2014</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F9E715-E81B-4723-951C-FFF3250CB18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69440768"/>
      </p:ext>
    </p:extLst>
  </p:cSld>
  <p:clrMap bg1="lt1" tx1="dk1" bg2="lt2" tx2="dk2" accent1="accent1" accent2="accent2" accent3="accent3" accent4="accent4" accent5="accent5" accent6="accent6" hlink="hlink" folHlink="folHlink"/>
  <p:sldLayoutIdLst>
    <p:sldLayoutId id="214748368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C9524B-6586-46FD-8F7A-000E00BA23F3}" type="datetimeFigureOut">
              <a:rPr lang="en-GB" smtClean="0">
                <a:solidFill>
                  <a:prstClr val="black">
                    <a:tint val="75000"/>
                  </a:prstClr>
                </a:solidFill>
              </a:rPr>
              <a:pPr/>
              <a:t>09/03/2014</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F9E715-E81B-4723-951C-FFF3250CB18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36804071"/>
      </p:ext>
    </p:extLst>
  </p:cSld>
  <p:clrMap bg1="lt1" tx1="dk1" bg2="lt2" tx2="dk2" accent1="accent1" accent2="accent2" accent3="accent3" accent4="accent4" accent5="accent5" accent6="accent6" hlink="hlink" folHlink="folHlink"/>
  <p:sldLayoutIdLst>
    <p:sldLayoutId id="214748368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C9524B-6586-46FD-8F7A-000E00BA23F3}" type="datetimeFigureOut">
              <a:rPr lang="en-GB" smtClean="0">
                <a:solidFill>
                  <a:prstClr val="black">
                    <a:tint val="75000"/>
                  </a:prstClr>
                </a:solidFill>
              </a:rPr>
              <a:pPr/>
              <a:t>09/03/2014</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F9E715-E81B-4723-951C-FFF3250CB18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214047"/>
      </p:ext>
    </p:extLst>
  </p:cSld>
  <p:clrMap bg1="lt1" tx1="dk1" bg2="lt2" tx2="dk2" accent1="accent1" accent2="accent2" accent3="accent3" accent4="accent4" accent5="accent5" accent6="accent6" hlink="hlink" folHlink="folHlink"/>
  <p:sldLayoutIdLst>
    <p:sldLayoutId id="214748369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C9524B-6586-46FD-8F7A-000E00BA23F3}" type="datetimeFigureOut">
              <a:rPr lang="en-GB" smtClean="0">
                <a:solidFill>
                  <a:prstClr val="black">
                    <a:tint val="75000"/>
                  </a:prstClr>
                </a:solidFill>
              </a:rPr>
              <a:pPr/>
              <a:t>09/03/2014</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F9E715-E81B-4723-951C-FFF3250CB18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83356014"/>
      </p:ext>
    </p:extLst>
  </p:cSld>
  <p:clrMap bg1="lt1" tx1="dk1" bg2="lt2" tx2="dk2" accent1="accent1" accent2="accent2" accent3="accent3" accent4="accent4" accent5="accent5" accent6="accent6" hlink="hlink" folHlink="folHlink"/>
  <p:sldLayoutIdLst>
    <p:sldLayoutId id="214748369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C9524B-6586-46FD-8F7A-000E00BA23F3}" type="datetimeFigureOut">
              <a:rPr lang="en-GB" smtClean="0">
                <a:solidFill>
                  <a:prstClr val="black">
                    <a:tint val="75000"/>
                  </a:prstClr>
                </a:solidFill>
              </a:rPr>
              <a:pPr/>
              <a:t>09/03/2014</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F9E715-E81B-4723-951C-FFF3250CB18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4420720"/>
      </p:ext>
    </p:extLst>
  </p:cSld>
  <p:clrMap bg1="lt1" tx1="dk1" bg2="lt2" tx2="dk2" accent1="accent1" accent2="accent2" accent3="accent3" accent4="accent4" accent5="accent5" accent6="accent6" hlink="hlink" folHlink="folHlink"/>
  <p:sldLayoutIdLst>
    <p:sldLayoutId id="214748369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C9524B-6586-46FD-8F7A-000E00BA23F3}" type="datetimeFigureOut">
              <a:rPr lang="en-GB" smtClean="0">
                <a:solidFill>
                  <a:prstClr val="black">
                    <a:tint val="75000"/>
                  </a:prstClr>
                </a:solidFill>
              </a:rPr>
              <a:pPr/>
              <a:t>09/03/2014</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F9E715-E81B-4723-951C-FFF3250CB18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92530503"/>
      </p:ext>
    </p:extLst>
  </p:cSld>
  <p:clrMap bg1="lt1" tx1="dk1" bg2="lt2" tx2="dk2" accent1="accent1" accent2="accent2" accent3="accent3" accent4="accent4" accent5="accent5" accent6="accent6" hlink="hlink" folHlink="folHlink"/>
  <p:sldLayoutIdLst>
    <p:sldLayoutId id="214748369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C9524B-6586-46FD-8F7A-000E00BA23F3}" type="datetimeFigureOut">
              <a:rPr lang="en-GB" smtClean="0">
                <a:solidFill>
                  <a:prstClr val="black">
                    <a:tint val="75000"/>
                  </a:prstClr>
                </a:solidFill>
              </a:rPr>
              <a:pPr/>
              <a:t>09/03/2014</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F9E715-E81B-4723-951C-FFF3250CB18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24484470"/>
      </p:ext>
    </p:extLst>
  </p:cSld>
  <p:clrMap bg1="lt1" tx1="dk1" bg2="lt2" tx2="dk2" accent1="accent1" accent2="accent2" accent3="accent3" accent4="accent4" accent5="accent5" accent6="accent6" hlink="hlink" folHlink="folHlink"/>
  <p:sldLayoutIdLst>
    <p:sldLayoutId id="214748369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C9524B-6586-46FD-8F7A-000E00BA23F3}" type="datetimeFigureOut">
              <a:rPr lang="en-GB" smtClean="0">
                <a:solidFill>
                  <a:prstClr val="black">
                    <a:tint val="75000"/>
                  </a:prstClr>
                </a:solidFill>
              </a:rPr>
              <a:pPr/>
              <a:t>09/03/2014</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F9E715-E81B-4723-951C-FFF3250CB18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17760079"/>
      </p:ext>
    </p:extLst>
  </p:cSld>
  <p:clrMap bg1="lt1" tx1="dk1" bg2="lt2" tx2="dk2" accent1="accent1" accent2="accent2" accent3="accent3" accent4="accent4" accent5="accent5" accent6="accent6" hlink="hlink" folHlink="folHlink"/>
  <p:sldLayoutIdLst>
    <p:sldLayoutId id="214748370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C9524B-6586-46FD-8F7A-000E00BA23F3}" type="datetimeFigureOut">
              <a:rPr lang="en-GB" smtClean="0">
                <a:solidFill>
                  <a:prstClr val="black">
                    <a:tint val="75000"/>
                  </a:prstClr>
                </a:solidFill>
              </a:rPr>
              <a:pPr/>
              <a:t>09/03/2014</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F9E715-E81B-4723-951C-FFF3250CB18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22756081"/>
      </p:ext>
    </p:extLst>
  </p:cSld>
  <p:clrMap bg1="lt1" tx1="dk1" bg2="lt2" tx2="dk2" accent1="accent1" accent2="accent2" accent3="accent3" accent4="accent4" accent5="accent5" accent6="accent6" hlink="hlink" folHlink="folHlink"/>
  <p:sldLayoutIdLst>
    <p:sldLayoutId id="214748366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C9524B-6586-46FD-8F7A-000E00BA23F3}" type="datetimeFigureOut">
              <a:rPr lang="en-GB" smtClean="0">
                <a:solidFill>
                  <a:prstClr val="black">
                    <a:tint val="75000"/>
                  </a:prstClr>
                </a:solidFill>
              </a:rPr>
              <a:pPr/>
              <a:t>09/03/2014</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F9E715-E81B-4723-951C-FFF3250CB18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93124020"/>
      </p:ext>
    </p:extLst>
  </p:cSld>
  <p:clrMap bg1="lt1" tx1="dk1" bg2="lt2" tx2="dk2" accent1="accent1" accent2="accent2" accent3="accent3" accent4="accent4" accent5="accent5" accent6="accent6" hlink="hlink" folHlink="folHlink"/>
  <p:sldLayoutIdLst>
    <p:sldLayoutId id="214748370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C9524B-6586-46FD-8F7A-000E00BA23F3}" type="datetimeFigureOut">
              <a:rPr lang="en-GB" smtClean="0">
                <a:solidFill>
                  <a:prstClr val="black">
                    <a:tint val="75000"/>
                  </a:prstClr>
                </a:solidFill>
              </a:rPr>
              <a:pPr/>
              <a:t>09/03/2014</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F9E715-E81B-4723-951C-FFF3250CB18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01383754"/>
      </p:ext>
    </p:extLst>
  </p:cSld>
  <p:clrMap bg1="lt1" tx1="dk1" bg2="lt2" tx2="dk2" accent1="accent1" accent2="accent2" accent3="accent3" accent4="accent4" accent5="accent5" accent6="accent6" hlink="hlink" folHlink="folHlink"/>
  <p:sldLayoutIdLst>
    <p:sldLayoutId id="214748370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C9524B-6586-46FD-8F7A-000E00BA23F3}" type="datetimeFigureOut">
              <a:rPr lang="en-GB" smtClean="0">
                <a:solidFill>
                  <a:prstClr val="black">
                    <a:tint val="75000"/>
                  </a:prstClr>
                </a:solidFill>
              </a:rPr>
              <a:pPr/>
              <a:t>09/03/2014</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F9E715-E81B-4723-951C-FFF3250CB18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02042351"/>
      </p:ext>
    </p:extLst>
  </p:cSld>
  <p:clrMap bg1="lt1" tx1="dk1" bg2="lt2" tx2="dk2" accent1="accent1" accent2="accent2" accent3="accent3" accent4="accent4" accent5="accent5" accent6="accent6" hlink="hlink" folHlink="folHlink"/>
  <p:sldLayoutIdLst>
    <p:sldLayoutId id="214748370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C9524B-6586-46FD-8F7A-000E00BA23F3}" type="datetimeFigureOut">
              <a:rPr lang="en-GB" smtClean="0">
                <a:solidFill>
                  <a:prstClr val="black">
                    <a:tint val="75000"/>
                  </a:prstClr>
                </a:solidFill>
              </a:rPr>
              <a:pPr/>
              <a:t>09/03/2014</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F9E715-E81B-4723-951C-FFF3250CB18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77555123"/>
      </p:ext>
    </p:extLst>
  </p:cSld>
  <p:clrMap bg1="lt1" tx1="dk1" bg2="lt2" tx2="dk2" accent1="accent1" accent2="accent2" accent3="accent3" accent4="accent4" accent5="accent5" accent6="accent6" hlink="hlink" folHlink="folHlink"/>
  <p:sldLayoutIdLst>
    <p:sldLayoutId id="214748371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C9524B-6586-46FD-8F7A-000E00BA23F3}" type="datetimeFigureOut">
              <a:rPr lang="en-GB" smtClean="0">
                <a:solidFill>
                  <a:prstClr val="black">
                    <a:tint val="75000"/>
                  </a:prstClr>
                </a:solidFill>
              </a:rPr>
              <a:pPr/>
              <a:t>09/03/2014</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F9E715-E81B-4723-951C-FFF3250CB18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71307729"/>
      </p:ext>
    </p:extLst>
  </p:cSld>
  <p:clrMap bg1="lt1" tx1="dk1" bg2="lt2" tx2="dk2" accent1="accent1" accent2="accent2" accent3="accent3" accent4="accent4" accent5="accent5" accent6="accent6" hlink="hlink" folHlink="folHlink"/>
  <p:sldLayoutIdLst>
    <p:sldLayoutId id="214748371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C9524B-6586-46FD-8F7A-000E00BA23F3}" type="datetimeFigureOut">
              <a:rPr lang="en-GB" smtClean="0">
                <a:solidFill>
                  <a:prstClr val="black">
                    <a:tint val="75000"/>
                  </a:prstClr>
                </a:solidFill>
              </a:rPr>
              <a:pPr/>
              <a:t>09/03/2014</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F9E715-E81B-4723-951C-FFF3250CB18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83056695"/>
      </p:ext>
    </p:extLst>
  </p:cSld>
  <p:clrMap bg1="lt1" tx1="dk1" bg2="lt2" tx2="dk2" accent1="accent1" accent2="accent2" accent3="accent3" accent4="accent4" accent5="accent5" accent6="accent6" hlink="hlink" folHlink="folHlink"/>
  <p:sldLayoutIdLst>
    <p:sldLayoutId id="214748371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C9524B-6586-46FD-8F7A-000E00BA23F3}" type="datetimeFigureOut">
              <a:rPr lang="en-GB" smtClean="0">
                <a:solidFill>
                  <a:prstClr val="black">
                    <a:tint val="75000"/>
                  </a:prstClr>
                </a:solidFill>
              </a:rPr>
              <a:pPr/>
              <a:t>09/03/2014</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F9E715-E81B-4723-951C-FFF3250CB18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11632030"/>
      </p:ext>
    </p:extLst>
  </p:cSld>
  <p:clrMap bg1="lt1" tx1="dk1" bg2="lt2" tx2="dk2" accent1="accent1" accent2="accent2" accent3="accent3" accent4="accent4" accent5="accent5" accent6="accent6" hlink="hlink" folHlink="folHlink"/>
  <p:sldLayoutIdLst>
    <p:sldLayoutId id="214748372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C9524B-6586-46FD-8F7A-000E00BA23F3}" type="datetimeFigureOut">
              <a:rPr lang="en-GB" smtClean="0">
                <a:solidFill>
                  <a:prstClr val="black">
                    <a:tint val="75000"/>
                  </a:prstClr>
                </a:solidFill>
              </a:rPr>
              <a:pPr/>
              <a:t>09/03/2014</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F9E715-E81B-4723-951C-FFF3250CB18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30721393"/>
      </p:ext>
    </p:extLst>
  </p:cSld>
  <p:clrMap bg1="lt1" tx1="dk1" bg2="lt2" tx2="dk2" accent1="accent1" accent2="accent2" accent3="accent3" accent4="accent4" accent5="accent5" accent6="accent6" hlink="hlink" folHlink="folHlink"/>
  <p:sldLayoutIdLst>
    <p:sldLayoutId id="214748372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C9524B-6586-46FD-8F7A-000E00BA23F3}" type="datetimeFigureOut">
              <a:rPr lang="en-GB" smtClean="0">
                <a:solidFill>
                  <a:prstClr val="black">
                    <a:tint val="75000"/>
                  </a:prstClr>
                </a:solidFill>
              </a:rPr>
              <a:pPr/>
              <a:t>09/03/2014</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F9E715-E81B-4723-951C-FFF3250CB18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0834930"/>
      </p:ext>
    </p:extLst>
  </p:cSld>
  <p:clrMap bg1="lt1" tx1="dk1" bg2="lt2" tx2="dk2" accent1="accent1" accent2="accent2" accent3="accent3" accent4="accent4" accent5="accent5" accent6="accent6" hlink="hlink" folHlink="folHlink"/>
  <p:sldLayoutIdLst>
    <p:sldLayoutId id="214748372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C9524B-6586-46FD-8F7A-000E00BA23F3}" type="datetimeFigureOut">
              <a:rPr lang="en-GB" smtClean="0">
                <a:solidFill>
                  <a:prstClr val="black">
                    <a:tint val="75000"/>
                  </a:prstClr>
                </a:solidFill>
              </a:rPr>
              <a:pPr/>
              <a:t>09/03/2014</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F9E715-E81B-4723-951C-FFF3250CB18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67826330"/>
      </p:ext>
    </p:extLst>
  </p:cSld>
  <p:clrMap bg1="lt1" tx1="dk1" bg2="lt2" tx2="dk2" accent1="accent1" accent2="accent2" accent3="accent3" accent4="accent4" accent5="accent5" accent6="accent6" hlink="hlink" folHlink="folHlink"/>
  <p:sldLayoutIdLst>
    <p:sldLayoutId id="214748372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C9524B-6586-46FD-8F7A-000E00BA23F3}" type="datetimeFigureOut">
              <a:rPr lang="en-GB" smtClean="0">
                <a:solidFill>
                  <a:prstClr val="black">
                    <a:tint val="75000"/>
                  </a:prstClr>
                </a:solidFill>
              </a:rPr>
              <a:pPr/>
              <a:t>09/03/2014</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F9E715-E81B-4723-951C-FFF3250CB18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41638012"/>
      </p:ext>
    </p:extLst>
  </p:cSld>
  <p:clrMap bg1="lt1" tx1="dk1" bg2="lt2" tx2="dk2" accent1="accent1" accent2="accent2" accent3="accent3" accent4="accent4" accent5="accent5" accent6="accent6" hlink="hlink" folHlink="folHlink"/>
  <p:sldLayoutIdLst>
    <p:sldLayoutId id="214748366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C9524B-6586-46FD-8F7A-000E00BA23F3}" type="datetimeFigureOut">
              <a:rPr lang="en-GB" smtClean="0">
                <a:solidFill>
                  <a:prstClr val="black">
                    <a:tint val="75000"/>
                  </a:prstClr>
                </a:solidFill>
              </a:rPr>
              <a:pPr/>
              <a:t>09/03/2014</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F9E715-E81B-4723-951C-FFF3250CB18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41758953"/>
      </p:ext>
    </p:extLst>
  </p:cSld>
  <p:clrMap bg1="lt1" tx1="dk1" bg2="lt2" tx2="dk2" accent1="accent1" accent2="accent2" accent3="accent3" accent4="accent4" accent5="accent5" accent6="accent6" hlink="hlink" folHlink="folHlink"/>
  <p:sldLayoutIdLst>
    <p:sldLayoutId id="214748372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C9524B-6586-46FD-8F7A-000E00BA23F3}" type="datetimeFigureOut">
              <a:rPr lang="en-GB" smtClean="0">
                <a:solidFill>
                  <a:prstClr val="black">
                    <a:tint val="75000"/>
                  </a:prstClr>
                </a:solidFill>
              </a:rPr>
              <a:pPr/>
              <a:t>09/03/2014</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F9E715-E81B-4723-951C-FFF3250CB18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46042606"/>
      </p:ext>
    </p:extLst>
  </p:cSld>
  <p:clrMap bg1="lt1" tx1="dk1" bg2="lt2" tx2="dk2" accent1="accent1" accent2="accent2" accent3="accent3" accent4="accent4" accent5="accent5" accent6="accent6" hlink="hlink" folHlink="folHlink"/>
  <p:sldLayoutIdLst>
    <p:sldLayoutId id="2147483731" r:id="rId1"/>
    <p:sldLayoutId id="2147483748"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C9524B-6586-46FD-8F7A-000E00BA23F3}" type="datetimeFigureOut">
              <a:rPr lang="en-GB" smtClean="0">
                <a:solidFill>
                  <a:prstClr val="black">
                    <a:tint val="75000"/>
                  </a:prstClr>
                </a:solidFill>
              </a:rPr>
              <a:pPr/>
              <a:t>09/03/2014</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F9E715-E81B-4723-951C-FFF3250CB18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99577897"/>
      </p:ext>
    </p:extLst>
  </p:cSld>
  <p:clrMap bg1="lt1" tx1="dk1" bg2="lt2" tx2="dk2" accent1="accent1" accent2="accent2" accent3="accent3" accent4="accent4" accent5="accent5" accent6="accent6" hlink="hlink" folHlink="folHlink"/>
  <p:sldLayoutIdLst>
    <p:sldLayoutId id="214748373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C9524B-6586-46FD-8F7A-000E00BA23F3}" type="datetimeFigureOut">
              <a:rPr lang="en-GB" smtClean="0">
                <a:solidFill>
                  <a:prstClr val="black">
                    <a:tint val="75000"/>
                  </a:prstClr>
                </a:solidFill>
              </a:rPr>
              <a:pPr/>
              <a:t>09/03/2014</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F9E715-E81B-4723-951C-FFF3250CB18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4575086"/>
      </p:ext>
    </p:extLst>
  </p:cSld>
  <p:clrMap bg1="lt1" tx1="dk1" bg2="lt2" tx2="dk2" accent1="accent1" accent2="accent2" accent3="accent3" accent4="accent4" accent5="accent5" accent6="accent6" hlink="hlink" folHlink="folHlink"/>
  <p:sldLayoutIdLst>
    <p:sldLayoutId id="214748373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C3DE40-C397-429A-835A-33268EF449E7}" type="datetimeFigureOut">
              <a:rPr lang="en-GB" smtClean="0">
                <a:solidFill>
                  <a:prstClr val="black">
                    <a:tint val="75000"/>
                  </a:prstClr>
                </a:solidFill>
              </a:rPr>
              <a:pPr/>
              <a:t>09/03/2014</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C9741F-1BFB-4FF9-9F6F-218C619EFEE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40612295"/>
      </p:ext>
    </p:extLst>
  </p:cSld>
  <p:clrMap bg1="lt1" tx1="dk1" bg2="lt2" tx2="dk2" accent1="accent1" accent2="accent2" accent3="accent3" accent4="accent4" accent5="accent5" accent6="accent6" hlink="hlink" folHlink="folHlink"/>
  <p:sldLayoutIdLst>
    <p:sldLayoutId id="214748374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C3DE40-C397-429A-835A-33268EF449E7}" type="datetimeFigureOut">
              <a:rPr lang="en-GB" smtClean="0">
                <a:solidFill>
                  <a:prstClr val="black">
                    <a:tint val="75000"/>
                  </a:prstClr>
                </a:solidFill>
              </a:rPr>
              <a:pPr/>
              <a:t>09/03/2014</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C9741F-1BFB-4FF9-9F6F-218C619EFEE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17915941"/>
      </p:ext>
    </p:extLst>
  </p:cSld>
  <p:clrMap bg1="lt1" tx1="dk1" bg2="lt2" tx2="dk2" accent1="accent1" accent2="accent2" accent3="accent3" accent4="accent4" accent5="accent5" accent6="accent6" hlink="hlink" folHlink="folHlink"/>
  <p:sldLayoutIdLst>
    <p:sldLayoutId id="214748374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C3DE40-C397-429A-835A-33268EF449E7}" type="datetimeFigureOut">
              <a:rPr lang="en-GB" smtClean="0">
                <a:solidFill>
                  <a:prstClr val="black">
                    <a:tint val="75000"/>
                  </a:prstClr>
                </a:solidFill>
              </a:rPr>
              <a:pPr/>
              <a:t>09/03/2014</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C9741F-1BFB-4FF9-9F6F-218C619EFEE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14019434"/>
      </p:ext>
    </p:extLst>
  </p:cSld>
  <p:clrMap bg1="lt1" tx1="dk1" bg2="lt2" tx2="dk2" accent1="accent1" accent2="accent2" accent3="accent3" accent4="accent4" accent5="accent5" accent6="accent6" hlink="hlink" folHlink="folHlink"/>
  <p:sldLayoutIdLst>
    <p:sldLayoutId id="214748375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C3DE40-C397-429A-835A-33268EF449E7}" type="datetimeFigureOut">
              <a:rPr lang="en-GB" smtClean="0">
                <a:solidFill>
                  <a:prstClr val="black">
                    <a:tint val="75000"/>
                  </a:prstClr>
                </a:solidFill>
              </a:rPr>
              <a:pPr/>
              <a:t>09/03/2014</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C9741F-1BFB-4FF9-9F6F-218C619EFEE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12153274"/>
      </p:ext>
    </p:extLst>
  </p:cSld>
  <p:clrMap bg1="lt1" tx1="dk1" bg2="lt2" tx2="dk2" accent1="accent1" accent2="accent2" accent3="accent3" accent4="accent4" accent5="accent5" accent6="accent6" hlink="hlink" folHlink="folHlink"/>
  <p:sldLayoutIdLst>
    <p:sldLayoutId id="214748375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C3DE40-C397-429A-835A-33268EF449E7}" type="datetimeFigureOut">
              <a:rPr lang="en-GB" smtClean="0">
                <a:solidFill>
                  <a:prstClr val="black">
                    <a:tint val="75000"/>
                  </a:prstClr>
                </a:solidFill>
              </a:rPr>
              <a:pPr/>
              <a:t>09/03/2014</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C9741F-1BFB-4FF9-9F6F-218C619EFEE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98384599"/>
      </p:ext>
    </p:extLst>
  </p:cSld>
  <p:clrMap bg1="lt1" tx1="dk1" bg2="lt2" tx2="dk2" accent1="accent1" accent2="accent2" accent3="accent3" accent4="accent4" accent5="accent5" accent6="accent6" hlink="hlink" folHlink="folHlink"/>
  <p:sldLayoutIdLst>
    <p:sldLayoutId id="214748375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C3DE40-C397-429A-835A-33268EF449E7}" type="datetimeFigureOut">
              <a:rPr lang="en-GB" smtClean="0">
                <a:solidFill>
                  <a:prstClr val="black">
                    <a:tint val="75000"/>
                  </a:prstClr>
                </a:solidFill>
              </a:rPr>
              <a:pPr/>
              <a:t>09/03/2014</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C9741F-1BFB-4FF9-9F6F-218C619EFEE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94154088"/>
      </p:ext>
    </p:extLst>
  </p:cSld>
  <p:clrMap bg1="lt1" tx1="dk1" bg2="lt2" tx2="dk2" accent1="accent1" accent2="accent2" accent3="accent3" accent4="accent4" accent5="accent5" accent6="accent6" hlink="hlink" folHlink="folHlink"/>
  <p:sldLayoutIdLst>
    <p:sldLayoutId id="214748376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C9524B-6586-46FD-8F7A-000E00BA23F3}" type="datetimeFigureOut">
              <a:rPr lang="en-GB" smtClean="0">
                <a:solidFill>
                  <a:prstClr val="black">
                    <a:tint val="75000"/>
                  </a:prstClr>
                </a:solidFill>
              </a:rPr>
              <a:pPr/>
              <a:t>09/03/2014</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F9E715-E81B-4723-951C-FFF3250CB18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36862994"/>
      </p:ext>
    </p:extLst>
  </p:cSld>
  <p:clrMap bg1="lt1" tx1="dk1" bg2="lt2" tx2="dk2" accent1="accent1" accent2="accent2" accent3="accent3" accent4="accent4" accent5="accent5" accent6="accent6" hlink="hlink" folHlink="folHlink"/>
  <p:sldLayoutIdLst>
    <p:sldLayoutId id="214748366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C3DE40-C397-429A-835A-33268EF449E7}" type="datetimeFigureOut">
              <a:rPr lang="en-GB" smtClean="0">
                <a:solidFill>
                  <a:prstClr val="black">
                    <a:tint val="75000"/>
                  </a:prstClr>
                </a:solidFill>
              </a:rPr>
              <a:pPr/>
              <a:t>09/03/2014</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C9741F-1BFB-4FF9-9F6F-218C619EFEE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33517891"/>
      </p:ext>
    </p:extLst>
  </p:cSld>
  <p:clrMap bg1="lt1" tx1="dk1" bg2="lt2" tx2="dk2" accent1="accent1" accent2="accent2" accent3="accent3" accent4="accent4" accent5="accent5" accent6="accent6" hlink="hlink" folHlink="folHlink"/>
  <p:sldLayoutIdLst>
    <p:sldLayoutId id="214748376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C3DE40-C397-429A-835A-33268EF449E7}" type="datetimeFigureOut">
              <a:rPr lang="en-GB" smtClean="0">
                <a:solidFill>
                  <a:prstClr val="black">
                    <a:tint val="75000"/>
                  </a:prstClr>
                </a:solidFill>
              </a:rPr>
              <a:pPr/>
              <a:t>09/03/2014</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C9741F-1BFB-4FF9-9F6F-218C619EFEE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840234"/>
      </p:ext>
    </p:extLst>
  </p:cSld>
  <p:clrMap bg1="lt1" tx1="dk1" bg2="lt2" tx2="dk2" accent1="accent1" accent2="accent2" accent3="accent3" accent4="accent4" accent5="accent5" accent6="accent6" hlink="hlink" folHlink="folHlink"/>
  <p:sldLayoutIdLst>
    <p:sldLayoutId id="214748376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C9524B-6586-46FD-8F7A-000E00BA23F3}" type="datetimeFigureOut">
              <a:rPr lang="en-GB" smtClean="0">
                <a:solidFill>
                  <a:prstClr val="black">
                    <a:tint val="75000"/>
                  </a:prstClr>
                </a:solidFill>
              </a:rPr>
              <a:pPr/>
              <a:t>09/03/2014</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F9E715-E81B-4723-951C-FFF3250CB18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336082"/>
      </p:ext>
    </p:extLst>
  </p:cSld>
  <p:clrMap bg1="lt1" tx1="dk1" bg2="lt2" tx2="dk2" accent1="accent1" accent2="accent2" accent3="accent3" accent4="accent4" accent5="accent5" accent6="accent6" hlink="hlink" folHlink="folHlink"/>
  <p:sldLayoutIdLst>
    <p:sldLayoutId id="214748366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C9524B-6586-46FD-8F7A-000E00BA23F3}" type="datetimeFigureOut">
              <a:rPr lang="en-GB" smtClean="0">
                <a:solidFill>
                  <a:prstClr val="black">
                    <a:tint val="75000"/>
                  </a:prstClr>
                </a:solidFill>
              </a:rPr>
              <a:pPr/>
              <a:t>09/03/2014</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F9E715-E81B-4723-951C-FFF3250CB18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36459394"/>
      </p:ext>
    </p:extLst>
  </p:cSld>
  <p:clrMap bg1="lt1" tx1="dk1" bg2="lt2" tx2="dk2" accent1="accent1" accent2="accent2" accent3="accent3" accent4="accent4" accent5="accent5" accent6="accent6" hlink="hlink" folHlink="folHlink"/>
  <p:sldLayoutIdLst>
    <p:sldLayoutId id="214748367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C9524B-6586-46FD-8F7A-000E00BA23F3}" type="datetimeFigureOut">
              <a:rPr lang="en-GB" smtClean="0">
                <a:solidFill>
                  <a:prstClr val="black">
                    <a:tint val="75000"/>
                  </a:prstClr>
                </a:solidFill>
              </a:rPr>
              <a:pPr/>
              <a:t>09/03/2014</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F9E715-E81B-4723-951C-FFF3250CB18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16877173"/>
      </p:ext>
    </p:extLst>
  </p:cSld>
  <p:clrMap bg1="lt1" tx1="dk1" bg2="lt2" tx2="dk2" accent1="accent1" accent2="accent2" accent3="accent3" accent4="accent4" accent5="accent5" accent6="accent6" hlink="hlink" folHlink="folHlink"/>
  <p:sldLayoutIdLst>
    <p:sldLayoutId id="214748367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C9524B-6586-46FD-8F7A-000E00BA23F3}" type="datetimeFigureOut">
              <a:rPr lang="en-GB" smtClean="0">
                <a:solidFill>
                  <a:prstClr val="black">
                    <a:tint val="75000"/>
                  </a:prstClr>
                </a:solidFill>
              </a:rPr>
              <a:pPr/>
              <a:t>09/03/2014</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F9E715-E81B-4723-951C-FFF3250CB18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90074767"/>
      </p:ext>
    </p:extLst>
  </p:cSld>
  <p:clrMap bg1="lt1" tx1="dk1" bg2="lt2" tx2="dk2" accent1="accent1" accent2="accent2" accent3="accent3" accent4="accent4" accent5="accent5" accent6="accent6" hlink="hlink" folHlink="folHlink"/>
  <p:sldLayoutIdLst>
    <p:sldLayoutId id="214748367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C9524B-6586-46FD-8F7A-000E00BA23F3}" type="datetimeFigureOut">
              <a:rPr lang="en-GB" smtClean="0">
                <a:solidFill>
                  <a:prstClr val="black">
                    <a:tint val="75000"/>
                  </a:prstClr>
                </a:solidFill>
              </a:rPr>
              <a:pPr/>
              <a:t>09/03/2014</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F9E715-E81B-4723-951C-FFF3250CB18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21606173"/>
      </p:ext>
    </p:extLst>
  </p:cSld>
  <p:clrMap bg1="lt1" tx1="dk1" bg2="lt2" tx2="dk2" accent1="accent1" accent2="accent2" accent3="accent3" accent4="accent4" accent5="accent5" accent6="accent6" hlink="hlink" folHlink="folHlink"/>
  <p:sldLayoutIdLst>
    <p:sldLayoutId id="214748368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hyperlink" Target="http://www.tagxedo.com/" TargetMode="External"/><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9.xml"/><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0.xml"/><Relationship Id="rId4" Type="http://schemas.openxmlformats.org/officeDocument/2006/relationships/hyperlink" Target="http://www.youtube.com/watch?v=iqCvE258vY0"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3" Type="http://schemas.openxmlformats.org/officeDocument/2006/relationships/hyperlink" Target="http://quizlet.com/18663875/vacances-flash-cards/" TargetMode="External"/><Relationship Id="rId2" Type="http://schemas.openxmlformats.org/officeDocument/2006/relationships/notesSlide" Target="../notesSlides/notesSlide26.xml"/><Relationship Id="rId1" Type="http://schemas.openxmlformats.org/officeDocument/2006/relationships/slideLayout" Target="../slideLayouts/slideLayout21.xml"/><Relationship Id="rId5" Type="http://schemas.openxmlformats.org/officeDocument/2006/relationships/image" Target="../media/image22.png"/><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27.xml"/><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31.xml"/><Relationship Id="rId1" Type="http://schemas.openxmlformats.org/officeDocument/2006/relationships/slideLayout" Target="../slideLayouts/slideLayout3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29.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notesSlide" Target="../notesSlides/notesSlide36.xml"/><Relationship Id="rId1" Type="http://schemas.openxmlformats.org/officeDocument/2006/relationships/slideLayout" Target="../slideLayouts/slideLayout38.xml"/><Relationship Id="rId6" Type="http://schemas.openxmlformats.org/officeDocument/2006/relationships/image" Target="../media/image35.gif"/><Relationship Id="rId5" Type="http://schemas.openxmlformats.org/officeDocument/2006/relationships/image" Target="../media/image34.jpeg"/><Relationship Id="rId4" Type="http://schemas.openxmlformats.org/officeDocument/2006/relationships/image" Target="../media/image33.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video" Target="../media/media1.wmv"/><Relationship Id="rId1" Type="http://schemas.microsoft.com/office/2007/relationships/media" Target="../media/media1.wmv"/><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notesSlide" Target="../notesSlides/notesSlide38.xml"/><Relationship Id="rId1" Type="http://schemas.openxmlformats.org/officeDocument/2006/relationships/slideLayout" Target="../slideLayouts/slideLayout41.xml"/><Relationship Id="rId4" Type="http://schemas.openxmlformats.org/officeDocument/2006/relationships/image" Target="../media/image41.gif"/></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9.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40.xml"/><Relationship Id="rId1" Type="http://schemas.openxmlformats.org/officeDocument/2006/relationships/slideLayout" Target="../slideLayouts/slideLayout29.xml"/><Relationship Id="rId4" Type="http://schemas.openxmlformats.org/officeDocument/2006/relationships/image" Target="../media/image44.jpg"/></Relationships>
</file>

<file path=ppt/slides/_rels/slide4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1.xml"/><Relationship Id="rId1" Type="http://schemas.openxmlformats.org/officeDocument/2006/relationships/slideLayout" Target="../slideLayouts/slideLayout42.xml"/></Relationships>
</file>

<file path=ppt/slides/_rels/slide42.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42.xml"/><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notesSlide" Target="../notesSlides/notesSlide43.xml"/><Relationship Id="rId1" Type="http://schemas.openxmlformats.org/officeDocument/2006/relationships/slideLayout" Target="../slideLayouts/slideLayout40.xml"/></Relationships>
</file>

<file path=ppt/slides/_rels/slide4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4.xml"/><Relationship Id="rId1" Type="http://schemas.openxmlformats.org/officeDocument/2006/relationships/slideLayout" Target="../slideLayouts/slideLayout31.xml"/><Relationship Id="rId4" Type="http://schemas.openxmlformats.org/officeDocument/2006/relationships/image" Target="../media/image49.jpg"/></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video" Target="file:///C:\Users\soozib\Dropbox\TRAINING%20MATERIAL%20GROUP%20B%20-%20SUE%20AND%20NORA\TRAINING%20MATERIAL%20GROUP%20B%20-%20SUE%20AND%20NORA%20REVIEWED\2%20Tuesday\Yannick%20Noah%20-%20Le%20Petit%20Prince(ipad).mp4" TargetMode="External"/><Relationship Id="rId1" Type="http://schemas.microsoft.com/office/2007/relationships/media" Target="file:///C:\Users\soozib\Dropbox\TRAINING%20MATERIAL%20GROUP%20B%20-%20SUE%20AND%20NORA\TRAINING%20MATERIAL%20GROUP%20B%20-%20SUE%20AND%20NORA%20REVIEWED\2%20Tuesday\Yannick%20Noah%20-%20Le%20Petit%20Prince(ipad).mp4" TargetMode="External"/><Relationship Id="rId5" Type="http://schemas.openxmlformats.org/officeDocument/2006/relationships/image" Target="../media/image50.png"/><Relationship Id="rId4"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6.xml"/><Relationship Id="rId1" Type="http://schemas.openxmlformats.org/officeDocument/2006/relationships/slideLayout" Target="../slideLayouts/slideLayout32.xml"/></Relationships>
</file>

<file path=ppt/slides/_rels/slide47.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47.xml"/><Relationship Id="rId1" Type="http://schemas.openxmlformats.org/officeDocument/2006/relationships/slideLayout" Target="../slideLayouts/slideLayout32.xml"/></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8.xml"/><Relationship Id="rId1" Type="http://schemas.openxmlformats.org/officeDocument/2006/relationships/slideLayout" Target="../slideLayouts/slideLayout33.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775520" y="188640"/>
            <a:ext cx="8640960" cy="6480720"/>
          </a:xfrm>
          <a:prstGeom prst="roundRect">
            <a:avLst/>
          </a:prstGeom>
          <a:solidFill>
            <a:schemeClr val="accent6">
              <a:lumMod val="75000"/>
            </a:schemeClr>
          </a:solidFill>
          <a:ln w="57150">
            <a:solidFill>
              <a:srgbClr val="FF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p:cNvSpPr>
            <a:spLocks noGrp="1"/>
          </p:cNvSpPr>
          <p:nvPr>
            <p:ph type="ctrTitle"/>
          </p:nvPr>
        </p:nvSpPr>
        <p:spPr/>
        <p:txBody>
          <a:bodyPr>
            <a:noAutofit/>
          </a:bodyPr>
          <a:lstStyle/>
          <a:p>
            <a:r>
              <a:rPr lang="en-GB" sz="7200" b="1" dirty="0">
                <a:solidFill>
                  <a:schemeClr val="bg1"/>
                </a:solidFill>
              </a:rPr>
              <a:t>New Curriculum Workshop</a:t>
            </a:r>
            <a:br>
              <a:rPr lang="en-GB" sz="7200" b="1" dirty="0">
                <a:solidFill>
                  <a:schemeClr val="bg1"/>
                </a:solidFill>
              </a:rPr>
            </a:br>
            <a:r>
              <a:rPr lang="en-GB" sz="7200" b="1" dirty="0" smtClean="0">
                <a:solidFill>
                  <a:schemeClr val="bg1"/>
                </a:solidFill>
              </a:rPr>
              <a:t>French/German</a:t>
            </a:r>
            <a:endParaRPr lang="en-GB" sz="7200" dirty="0">
              <a:solidFill>
                <a:schemeClr val="bg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1012" y="4342673"/>
            <a:ext cx="2512269" cy="1833955"/>
          </a:xfrm>
          <a:prstGeom prst="rect">
            <a:avLst/>
          </a:prstGeom>
        </p:spPr>
      </p:pic>
      <p:sp>
        <p:nvSpPr>
          <p:cNvPr id="6" name="TextBox 5"/>
          <p:cNvSpPr txBox="1"/>
          <p:nvPr/>
        </p:nvSpPr>
        <p:spPr>
          <a:xfrm>
            <a:off x="2411687" y="5542237"/>
            <a:ext cx="5309325" cy="646331"/>
          </a:xfrm>
          <a:prstGeom prst="rect">
            <a:avLst/>
          </a:prstGeom>
          <a:noFill/>
        </p:spPr>
        <p:txBody>
          <a:bodyPr wrap="square" rtlCol="0">
            <a:spAutoFit/>
          </a:bodyPr>
          <a:lstStyle/>
          <a:p>
            <a:pPr algn="r"/>
            <a:r>
              <a:rPr lang="en-GB" b="1" dirty="0" smtClean="0">
                <a:solidFill>
                  <a:prstClr val="black"/>
                </a:solidFill>
              </a:rPr>
              <a:t>adapted from Rachel Hawkes’ Spanish workshop</a:t>
            </a:r>
          </a:p>
          <a:p>
            <a:pPr algn="r"/>
            <a:r>
              <a:rPr lang="en-GB" b="1" dirty="0" smtClean="0">
                <a:solidFill>
                  <a:prstClr val="black"/>
                </a:solidFill>
              </a:rPr>
              <a:t>(some notes and slides remain in Spanish)</a:t>
            </a:r>
            <a:endParaRPr lang="en-GB" b="1" dirty="0">
              <a:solidFill>
                <a:prstClr val="black"/>
              </a:solidFill>
            </a:endParaRPr>
          </a:p>
        </p:txBody>
      </p:sp>
    </p:spTree>
    <p:extLst>
      <p:ext uri="{BB962C8B-B14F-4D97-AF65-F5344CB8AC3E}">
        <p14:creationId xmlns:p14="http://schemas.microsoft.com/office/powerpoint/2010/main" val="1526144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b="1" dirty="0" smtClean="0"/>
              <a:t>Translation into English can be…</a:t>
            </a:r>
            <a:endParaRPr lang="fr-FR" b="1" dirty="0"/>
          </a:p>
        </p:txBody>
      </p:sp>
      <p:sp>
        <p:nvSpPr>
          <p:cNvPr id="3" name="Content Placeholder 2"/>
          <p:cNvSpPr>
            <a:spLocks noGrp="1"/>
          </p:cNvSpPr>
          <p:nvPr>
            <p:ph idx="1"/>
          </p:nvPr>
        </p:nvSpPr>
        <p:spPr>
          <a:xfrm>
            <a:off x="1981200" y="1268761"/>
            <a:ext cx="8229600" cy="4857403"/>
          </a:xfrm>
        </p:spPr>
        <p:txBody>
          <a:bodyPr>
            <a:noAutofit/>
          </a:bodyPr>
          <a:lstStyle/>
          <a:p>
            <a:r>
              <a:rPr lang="en-GB" sz="3600" dirty="0"/>
              <a:t>a spontaneous reaction to FL text with the question ‘What does this mean?’</a:t>
            </a:r>
          </a:p>
          <a:p>
            <a:r>
              <a:rPr lang="en-GB" sz="3600" dirty="0"/>
              <a:t>the exploration of the links between language use and grammar</a:t>
            </a:r>
          </a:p>
          <a:p>
            <a:r>
              <a:rPr lang="en-GB" sz="3600" dirty="0"/>
              <a:t>mental agility, memory, linguistic precision</a:t>
            </a:r>
          </a:p>
          <a:p>
            <a:r>
              <a:rPr lang="en-GB" sz="3600" dirty="0"/>
              <a:t>the closest reading of a text</a:t>
            </a:r>
          </a:p>
          <a:p>
            <a:r>
              <a:rPr lang="en-GB" sz="3600" dirty="0"/>
              <a:t>a door to intercultural appreciation</a:t>
            </a:r>
            <a:endParaRPr lang="fr-FR" sz="3600" dirty="0"/>
          </a:p>
        </p:txBody>
      </p:sp>
    </p:spTree>
    <p:extLst>
      <p:ext uri="{BB962C8B-B14F-4D97-AF65-F5344CB8AC3E}">
        <p14:creationId xmlns:p14="http://schemas.microsoft.com/office/powerpoint/2010/main" val="14640737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4183" y="3335962"/>
            <a:ext cx="7488832" cy="3276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457200" indent="-457200">
              <a:buFont typeface="Courier New" pitchFamily="49" charset="0"/>
              <a:buChar char="o"/>
            </a:pPr>
            <a:r>
              <a:rPr lang="en-GB" sz="2800" dirty="0" smtClean="0">
                <a:solidFill>
                  <a:prstClr val="white"/>
                </a:solidFill>
              </a:rPr>
              <a:t>SORTIE ÉCOLE</a:t>
            </a:r>
          </a:p>
          <a:p>
            <a:pPr marL="457200" indent="-457200">
              <a:buFont typeface="Courier New" pitchFamily="49" charset="0"/>
              <a:buChar char="o"/>
            </a:pPr>
            <a:r>
              <a:rPr lang="en-GB" sz="2800" dirty="0">
                <a:solidFill>
                  <a:prstClr val="white"/>
                </a:solidFill>
              </a:rPr>
              <a:t>VOUS N’AVEZ PAS LA </a:t>
            </a:r>
            <a:r>
              <a:rPr lang="en-GB" sz="2800" dirty="0" smtClean="0">
                <a:solidFill>
                  <a:prstClr val="white"/>
                </a:solidFill>
              </a:rPr>
              <a:t>PRIORITÉ</a:t>
            </a:r>
          </a:p>
          <a:p>
            <a:pPr marL="457200" indent="-457200">
              <a:buFont typeface="Courier New" pitchFamily="49" charset="0"/>
              <a:buChar char="o"/>
            </a:pPr>
            <a:r>
              <a:rPr lang="en-GB" sz="2800" dirty="0" smtClean="0">
                <a:solidFill>
                  <a:prstClr val="white"/>
                </a:solidFill>
              </a:rPr>
              <a:t>CÉDEZ LE PASSAGE</a:t>
            </a:r>
          </a:p>
          <a:p>
            <a:pPr marL="457200" indent="-457200">
              <a:buFont typeface="Courier New" pitchFamily="49" charset="0"/>
              <a:buChar char="o"/>
            </a:pPr>
            <a:r>
              <a:rPr lang="en-GB" sz="2800" dirty="0" smtClean="0">
                <a:solidFill>
                  <a:prstClr val="white"/>
                </a:solidFill>
              </a:rPr>
              <a:t>TOUTES DIRECTIONS</a:t>
            </a:r>
          </a:p>
          <a:p>
            <a:pPr marL="457200" indent="-457200">
              <a:buFont typeface="Courier New" pitchFamily="49" charset="0"/>
              <a:buChar char="o"/>
            </a:pPr>
            <a:r>
              <a:rPr lang="en-GB" sz="2800" dirty="0" smtClean="0">
                <a:solidFill>
                  <a:prstClr val="white"/>
                </a:solidFill>
              </a:rPr>
              <a:t>RAPPEL</a:t>
            </a:r>
          </a:p>
          <a:p>
            <a:pPr marL="457200" indent="-457200">
              <a:buFont typeface="Courier New" pitchFamily="49" charset="0"/>
              <a:buChar char="o"/>
            </a:pPr>
            <a:r>
              <a:rPr lang="en-GB" sz="2800" dirty="0">
                <a:solidFill>
                  <a:prstClr val="white"/>
                </a:solidFill>
              </a:rPr>
              <a:t>Pour </a:t>
            </a:r>
            <a:r>
              <a:rPr lang="en-GB" sz="2800" dirty="0" err="1">
                <a:solidFill>
                  <a:prstClr val="white"/>
                </a:solidFill>
              </a:rPr>
              <a:t>votre</a:t>
            </a:r>
            <a:r>
              <a:rPr lang="en-GB" sz="2800" dirty="0">
                <a:solidFill>
                  <a:prstClr val="white"/>
                </a:solidFill>
              </a:rPr>
              <a:t> </a:t>
            </a:r>
            <a:r>
              <a:rPr lang="en-GB" sz="2800" dirty="0" err="1" smtClean="0">
                <a:solidFill>
                  <a:prstClr val="white"/>
                </a:solidFill>
              </a:rPr>
              <a:t>sécurité</a:t>
            </a:r>
            <a:endParaRPr lang="en-GB" sz="2800" dirty="0" smtClean="0">
              <a:solidFill>
                <a:prstClr val="white"/>
              </a:solidFill>
            </a:endParaRPr>
          </a:p>
          <a:p>
            <a:pPr marL="457200" indent="-457200">
              <a:buFont typeface="Courier New" pitchFamily="49" charset="0"/>
              <a:buChar char="o"/>
            </a:pPr>
            <a:r>
              <a:rPr lang="en-GB" sz="2800" dirty="0" err="1" smtClean="0">
                <a:solidFill>
                  <a:prstClr val="white"/>
                </a:solidFill>
              </a:rPr>
              <a:t>contrôles</a:t>
            </a:r>
            <a:r>
              <a:rPr lang="en-GB" sz="2800" dirty="0" smtClean="0">
                <a:solidFill>
                  <a:prstClr val="white"/>
                </a:solidFill>
              </a:rPr>
              <a:t> </a:t>
            </a:r>
            <a:r>
              <a:rPr lang="en-GB" sz="2800" dirty="0" err="1" smtClean="0">
                <a:solidFill>
                  <a:prstClr val="white"/>
                </a:solidFill>
              </a:rPr>
              <a:t>automatiques</a:t>
            </a:r>
            <a:endParaRPr lang="en-GB" sz="2800" dirty="0">
              <a:solidFill>
                <a:prstClr val="white"/>
              </a:solidFill>
            </a:endParaRPr>
          </a:p>
          <a:p>
            <a:pPr marL="457200" indent="-457200">
              <a:buFont typeface="Courier New" pitchFamily="49" charset="0"/>
              <a:buChar char="o"/>
            </a:pPr>
            <a:endParaRPr lang="fr-FR" sz="2800" dirty="0">
              <a:solidFill>
                <a:prstClr val="white"/>
              </a:solidFill>
            </a:endParaRPr>
          </a:p>
        </p:txBody>
      </p:sp>
      <p:sp>
        <p:nvSpPr>
          <p:cNvPr id="4" name="TextBox 3"/>
          <p:cNvSpPr txBox="1"/>
          <p:nvPr/>
        </p:nvSpPr>
        <p:spPr>
          <a:xfrm>
            <a:off x="7876309" y="4796780"/>
            <a:ext cx="4561609" cy="1815882"/>
          </a:xfrm>
          <a:prstGeom prst="rect">
            <a:avLst/>
          </a:prstGeom>
          <a:noFill/>
        </p:spPr>
        <p:txBody>
          <a:bodyPr wrap="square" rtlCol="0">
            <a:spAutoFit/>
          </a:bodyPr>
          <a:lstStyle/>
          <a:p>
            <a:r>
              <a:rPr lang="en-GB" sz="2800" b="1" dirty="0">
                <a:solidFill>
                  <a:prstClr val="black"/>
                </a:solidFill>
              </a:rPr>
              <a:t>Where might you see </a:t>
            </a:r>
            <a:r>
              <a:rPr lang="en-GB" sz="2800" b="1" dirty="0" smtClean="0">
                <a:solidFill>
                  <a:prstClr val="black"/>
                </a:solidFill>
              </a:rPr>
              <a:t>these signs?</a:t>
            </a:r>
          </a:p>
          <a:p>
            <a:r>
              <a:rPr lang="en-GB" sz="2800" b="1" dirty="0" smtClean="0">
                <a:solidFill>
                  <a:prstClr val="black"/>
                </a:solidFill>
              </a:rPr>
              <a:t>Which 2 signs mean almost the same thing?  </a:t>
            </a:r>
            <a:endParaRPr lang="fr-FR" sz="2800" b="1" dirty="0">
              <a:solidFill>
                <a:prstClr val="black"/>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646" y="103909"/>
            <a:ext cx="2483427" cy="248342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22637" y="218209"/>
            <a:ext cx="1724025" cy="2647950"/>
          </a:xfrm>
          <a:prstGeom prst="rect">
            <a:avLst/>
          </a:prstGeom>
        </p:spPr>
      </p:pic>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b="6507"/>
          <a:stretch/>
        </p:blipFill>
        <p:spPr>
          <a:xfrm>
            <a:off x="4839565" y="206760"/>
            <a:ext cx="2022763" cy="2836718"/>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40416" y="207818"/>
            <a:ext cx="2217093" cy="4296478"/>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07594" y="837414"/>
            <a:ext cx="2687555" cy="2006708"/>
          </a:xfrm>
          <a:prstGeom prst="rect">
            <a:avLst/>
          </a:prstGeom>
        </p:spPr>
      </p:pic>
    </p:spTree>
    <p:extLst>
      <p:ext uri="{BB962C8B-B14F-4D97-AF65-F5344CB8AC3E}">
        <p14:creationId xmlns:p14="http://schemas.microsoft.com/office/powerpoint/2010/main" val="11846928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3672" y="620688"/>
            <a:ext cx="6030670" cy="4824536"/>
          </a:xfrm>
          <a:prstGeom prst="rect">
            <a:avLst/>
          </a:prstGeom>
        </p:spPr>
      </p:pic>
      <p:sp>
        <p:nvSpPr>
          <p:cNvPr id="3" name="TextBox 2"/>
          <p:cNvSpPr txBox="1"/>
          <p:nvPr/>
        </p:nvSpPr>
        <p:spPr>
          <a:xfrm>
            <a:off x="2063552" y="5661248"/>
            <a:ext cx="8136904" cy="923330"/>
          </a:xfrm>
          <a:prstGeom prst="rect">
            <a:avLst/>
          </a:prstGeom>
          <a:noFill/>
        </p:spPr>
        <p:txBody>
          <a:bodyPr wrap="square" rtlCol="0">
            <a:spAutoFit/>
          </a:bodyPr>
          <a:lstStyle/>
          <a:p>
            <a:pPr algn="ctr"/>
            <a:r>
              <a:rPr lang="en-GB" sz="5400" b="1" dirty="0">
                <a:solidFill>
                  <a:prstClr val="black"/>
                </a:solidFill>
              </a:rPr>
              <a:t>Translation into the FL</a:t>
            </a:r>
            <a:endParaRPr lang="fr-FR" sz="5400" b="1" dirty="0">
              <a:solidFill>
                <a:prstClr val="black"/>
              </a:solidFill>
            </a:endParaRPr>
          </a:p>
        </p:txBody>
      </p:sp>
    </p:spTree>
    <p:extLst>
      <p:ext uri="{BB962C8B-B14F-4D97-AF65-F5344CB8AC3E}">
        <p14:creationId xmlns:p14="http://schemas.microsoft.com/office/powerpoint/2010/main" val="16189187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68698" y="91721"/>
            <a:ext cx="8136904" cy="923330"/>
          </a:xfrm>
          <a:prstGeom prst="rect">
            <a:avLst/>
          </a:prstGeom>
          <a:noFill/>
        </p:spPr>
        <p:txBody>
          <a:bodyPr wrap="square" rtlCol="0">
            <a:spAutoFit/>
          </a:bodyPr>
          <a:lstStyle/>
          <a:p>
            <a:pPr algn="ctr"/>
            <a:r>
              <a:rPr lang="en-GB" sz="5400" b="1" dirty="0" err="1" smtClean="0">
                <a:solidFill>
                  <a:prstClr val="black"/>
                </a:solidFill>
              </a:rPr>
              <a:t>faits</a:t>
            </a:r>
            <a:r>
              <a:rPr lang="en-GB" sz="5400" b="1" dirty="0" smtClean="0">
                <a:solidFill>
                  <a:prstClr val="black"/>
                </a:solidFill>
              </a:rPr>
              <a:t> divers</a:t>
            </a:r>
            <a:endParaRPr lang="fr-FR" sz="5400" b="1" dirty="0">
              <a:solidFill>
                <a:prstClr val="black"/>
              </a:solidFill>
            </a:endParaRPr>
          </a:p>
        </p:txBody>
      </p:sp>
      <p:sp>
        <p:nvSpPr>
          <p:cNvPr id="5" name="TextBox 4"/>
          <p:cNvSpPr txBox="1"/>
          <p:nvPr/>
        </p:nvSpPr>
        <p:spPr>
          <a:xfrm rot="20997018">
            <a:off x="870068" y="5050147"/>
            <a:ext cx="10257075" cy="523220"/>
          </a:xfrm>
          <a:prstGeom prst="rect">
            <a:avLst/>
          </a:prstGeom>
          <a:noFill/>
          <a:ln>
            <a:solidFill>
              <a:srgbClr val="002060"/>
            </a:solidFill>
          </a:ln>
        </p:spPr>
        <p:txBody>
          <a:bodyPr wrap="square" rtlCol="0">
            <a:spAutoFit/>
          </a:bodyPr>
          <a:lstStyle/>
          <a:p>
            <a:r>
              <a:rPr lang="fr-FR" sz="2800" dirty="0" smtClean="0">
                <a:solidFill>
                  <a:schemeClr val="tx2">
                    <a:lumMod val="50000"/>
                  </a:schemeClr>
                </a:solidFill>
              </a:rPr>
              <a:t>un </a:t>
            </a:r>
            <a:r>
              <a:rPr lang="fr-FR" sz="2800" dirty="0">
                <a:solidFill>
                  <a:schemeClr val="tx2">
                    <a:lumMod val="50000"/>
                  </a:schemeClr>
                </a:solidFill>
              </a:rPr>
              <a:t>collégien giflé par le chauffeur de bus, les parents portent plainte</a:t>
            </a:r>
            <a:r>
              <a:rPr lang="en-GB" sz="2800" dirty="0" smtClean="0">
                <a:solidFill>
                  <a:schemeClr val="tx2">
                    <a:lumMod val="50000"/>
                  </a:schemeClr>
                </a:solidFill>
              </a:rPr>
              <a:t> </a:t>
            </a:r>
            <a:endParaRPr lang="en-GB" sz="2800" dirty="0">
              <a:solidFill>
                <a:schemeClr val="tx2">
                  <a:lumMod val="50000"/>
                </a:schemeClr>
              </a:solidFill>
            </a:endParaRPr>
          </a:p>
        </p:txBody>
      </p:sp>
      <p:sp>
        <p:nvSpPr>
          <p:cNvPr id="6" name="TextBox 5"/>
          <p:cNvSpPr txBox="1"/>
          <p:nvPr/>
        </p:nvSpPr>
        <p:spPr>
          <a:xfrm rot="522401">
            <a:off x="5155536" y="2214223"/>
            <a:ext cx="5926539" cy="523220"/>
          </a:xfrm>
          <a:prstGeom prst="rect">
            <a:avLst/>
          </a:prstGeom>
          <a:noFill/>
          <a:ln>
            <a:solidFill>
              <a:srgbClr val="002060"/>
            </a:solidFill>
          </a:ln>
        </p:spPr>
        <p:txBody>
          <a:bodyPr wrap="square" rtlCol="0">
            <a:spAutoFit/>
          </a:bodyPr>
          <a:lstStyle/>
          <a:p>
            <a:r>
              <a:rPr lang="en-GB" sz="2800" dirty="0" err="1" smtClean="0">
                <a:solidFill>
                  <a:schemeClr val="tx2">
                    <a:lumMod val="50000"/>
                  </a:schemeClr>
                </a:solidFill>
              </a:rPr>
              <a:t>une</a:t>
            </a:r>
            <a:r>
              <a:rPr lang="en-GB" sz="2800" dirty="0" smtClean="0">
                <a:solidFill>
                  <a:schemeClr val="tx2">
                    <a:lumMod val="50000"/>
                  </a:schemeClr>
                </a:solidFill>
              </a:rPr>
              <a:t> bombe </a:t>
            </a:r>
            <a:r>
              <a:rPr lang="en-GB" sz="2800" dirty="0" err="1" smtClean="0">
                <a:solidFill>
                  <a:schemeClr val="tx2">
                    <a:lumMod val="50000"/>
                  </a:schemeClr>
                </a:solidFill>
              </a:rPr>
              <a:t>découverte</a:t>
            </a:r>
            <a:r>
              <a:rPr lang="en-GB" sz="2800" dirty="0" smtClean="0">
                <a:solidFill>
                  <a:schemeClr val="tx2">
                    <a:lumMod val="50000"/>
                  </a:schemeClr>
                </a:solidFill>
              </a:rPr>
              <a:t> </a:t>
            </a:r>
            <a:r>
              <a:rPr lang="en-GB" sz="2800" dirty="0" err="1" smtClean="0">
                <a:solidFill>
                  <a:schemeClr val="tx2">
                    <a:lumMod val="50000"/>
                  </a:schemeClr>
                </a:solidFill>
              </a:rPr>
              <a:t>sur</a:t>
            </a:r>
            <a:r>
              <a:rPr lang="en-GB" sz="2800" dirty="0" smtClean="0">
                <a:solidFill>
                  <a:schemeClr val="tx2">
                    <a:lumMod val="50000"/>
                  </a:schemeClr>
                </a:solidFill>
              </a:rPr>
              <a:t> un </a:t>
            </a:r>
            <a:r>
              <a:rPr lang="en-GB" sz="2800" dirty="0" err="1" smtClean="0">
                <a:solidFill>
                  <a:schemeClr val="tx2">
                    <a:lumMod val="50000"/>
                  </a:schemeClr>
                </a:solidFill>
              </a:rPr>
              <a:t>chantier</a:t>
            </a:r>
            <a:r>
              <a:rPr lang="en-GB" sz="2800" dirty="0" smtClean="0">
                <a:solidFill>
                  <a:schemeClr val="tx2">
                    <a:lumMod val="50000"/>
                  </a:schemeClr>
                </a:solidFill>
              </a:rPr>
              <a:t> </a:t>
            </a:r>
            <a:endParaRPr lang="en-GB" sz="2800" dirty="0">
              <a:solidFill>
                <a:schemeClr val="tx2">
                  <a:lumMod val="50000"/>
                </a:schemeClr>
              </a:solidFill>
            </a:endParaRPr>
          </a:p>
        </p:txBody>
      </p:sp>
      <p:sp>
        <p:nvSpPr>
          <p:cNvPr id="8" name="TextBox 7"/>
          <p:cNvSpPr txBox="1"/>
          <p:nvPr/>
        </p:nvSpPr>
        <p:spPr>
          <a:xfrm rot="522401">
            <a:off x="926674" y="3337727"/>
            <a:ext cx="7087580" cy="523220"/>
          </a:xfrm>
          <a:prstGeom prst="rect">
            <a:avLst/>
          </a:prstGeom>
          <a:noFill/>
          <a:ln>
            <a:solidFill>
              <a:srgbClr val="002060"/>
            </a:solidFill>
          </a:ln>
        </p:spPr>
        <p:txBody>
          <a:bodyPr wrap="square" rtlCol="0">
            <a:spAutoFit/>
          </a:bodyPr>
          <a:lstStyle/>
          <a:p>
            <a:r>
              <a:rPr lang="en-GB" sz="2800" dirty="0" err="1" smtClean="0">
                <a:solidFill>
                  <a:schemeClr val="tx2">
                    <a:lumMod val="50000"/>
                  </a:schemeClr>
                </a:solidFill>
              </a:rPr>
              <a:t>deux</a:t>
            </a:r>
            <a:r>
              <a:rPr lang="en-GB" sz="2800" dirty="0" smtClean="0">
                <a:solidFill>
                  <a:schemeClr val="tx2">
                    <a:lumMod val="50000"/>
                  </a:schemeClr>
                </a:solidFill>
              </a:rPr>
              <a:t> </a:t>
            </a:r>
            <a:r>
              <a:rPr lang="en-GB" sz="2800" dirty="0" err="1" smtClean="0">
                <a:solidFill>
                  <a:schemeClr val="tx2">
                    <a:lumMod val="50000"/>
                  </a:schemeClr>
                </a:solidFill>
              </a:rPr>
              <a:t>fillettes</a:t>
            </a:r>
            <a:r>
              <a:rPr lang="en-GB" sz="2800" dirty="0" smtClean="0">
                <a:solidFill>
                  <a:schemeClr val="tx2">
                    <a:lumMod val="50000"/>
                  </a:schemeClr>
                </a:solidFill>
              </a:rPr>
              <a:t> </a:t>
            </a:r>
            <a:r>
              <a:rPr lang="en-GB" sz="2800" dirty="0" err="1" smtClean="0">
                <a:solidFill>
                  <a:schemeClr val="tx2">
                    <a:lumMod val="50000"/>
                  </a:schemeClr>
                </a:solidFill>
              </a:rPr>
              <a:t>bless</a:t>
            </a:r>
            <a:r>
              <a:rPr lang="en-GB" sz="2800" dirty="0" err="1">
                <a:solidFill>
                  <a:schemeClr val="tx2">
                    <a:lumMod val="50000"/>
                  </a:schemeClr>
                </a:solidFill>
              </a:rPr>
              <a:t>é</a:t>
            </a:r>
            <a:r>
              <a:rPr lang="en-GB" sz="2800" dirty="0" err="1" smtClean="0">
                <a:solidFill>
                  <a:schemeClr val="tx2">
                    <a:lumMod val="50000"/>
                  </a:schemeClr>
                </a:solidFill>
              </a:rPr>
              <a:t>es</a:t>
            </a:r>
            <a:r>
              <a:rPr lang="en-GB" sz="2800" dirty="0" smtClean="0">
                <a:solidFill>
                  <a:schemeClr val="tx2">
                    <a:lumMod val="50000"/>
                  </a:schemeClr>
                </a:solidFill>
              </a:rPr>
              <a:t> </a:t>
            </a:r>
            <a:r>
              <a:rPr lang="en-GB" sz="2800" dirty="0" err="1" smtClean="0">
                <a:solidFill>
                  <a:schemeClr val="tx2">
                    <a:lumMod val="50000"/>
                  </a:schemeClr>
                </a:solidFill>
              </a:rPr>
              <a:t>dans</a:t>
            </a:r>
            <a:r>
              <a:rPr lang="en-GB" sz="2800" dirty="0" smtClean="0">
                <a:solidFill>
                  <a:schemeClr val="tx2">
                    <a:lumMod val="50000"/>
                  </a:schemeClr>
                </a:solidFill>
              </a:rPr>
              <a:t> un accident de luge </a:t>
            </a:r>
            <a:endParaRPr lang="en-GB" sz="2800" dirty="0">
              <a:solidFill>
                <a:schemeClr val="tx2">
                  <a:lumMod val="50000"/>
                </a:schemeClr>
              </a:solidFill>
            </a:endParaRPr>
          </a:p>
        </p:txBody>
      </p:sp>
      <p:sp>
        <p:nvSpPr>
          <p:cNvPr id="9" name="TextBox 8"/>
          <p:cNvSpPr txBox="1"/>
          <p:nvPr/>
        </p:nvSpPr>
        <p:spPr>
          <a:xfrm rot="21402235">
            <a:off x="526771" y="1313519"/>
            <a:ext cx="9448532" cy="523220"/>
          </a:xfrm>
          <a:prstGeom prst="rect">
            <a:avLst/>
          </a:prstGeom>
          <a:noFill/>
          <a:ln>
            <a:solidFill>
              <a:srgbClr val="002060"/>
            </a:solidFill>
          </a:ln>
        </p:spPr>
        <p:txBody>
          <a:bodyPr wrap="square" rtlCol="0">
            <a:spAutoFit/>
          </a:bodyPr>
          <a:lstStyle/>
          <a:p>
            <a:r>
              <a:rPr lang="fr-FR" sz="2800" dirty="0" smtClean="0">
                <a:solidFill>
                  <a:schemeClr val="tx2">
                    <a:lumMod val="50000"/>
                  </a:schemeClr>
                </a:solidFill>
              </a:rPr>
              <a:t>tuerie </a:t>
            </a:r>
            <a:r>
              <a:rPr lang="fr-FR" sz="2800" dirty="0">
                <a:solidFill>
                  <a:schemeClr val="tx2">
                    <a:lumMod val="50000"/>
                  </a:schemeClr>
                </a:solidFill>
              </a:rPr>
              <a:t>de Chevaline : un suspect arrêté après 18 mois d'enquête</a:t>
            </a:r>
            <a:r>
              <a:rPr lang="en-GB" sz="2800" dirty="0" smtClean="0">
                <a:solidFill>
                  <a:schemeClr val="tx2">
                    <a:lumMod val="50000"/>
                  </a:schemeClr>
                </a:solidFill>
              </a:rPr>
              <a:t> </a:t>
            </a:r>
            <a:endParaRPr lang="en-GB" sz="2800" dirty="0">
              <a:solidFill>
                <a:schemeClr val="tx2">
                  <a:lumMod val="50000"/>
                </a:schemeClr>
              </a:solidFill>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545" y="278093"/>
            <a:ext cx="1905000" cy="1133475"/>
          </a:xfrm>
          <a:prstGeom prst="rect">
            <a:avLst/>
          </a:prstGeom>
        </p:spPr>
      </p:pic>
      <p:sp>
        <p:nvSpPr>
          <p:cNvPr id="11" name="TextBox 10"/>
          <p:cNvSpPr txBox="1"/>
          <p:nvPr/>
        </p:nvSpPr>
        <p:spPr>
          <a:xfrm rot="522401">
            <a:off x="1588938" y="2838509"/>
            <a:ext cx="10099347" cy="523220"/>
          </a:xfrm>
          <a:prstGeom prst="rect">
            <a:avLst/>
          </a:prstGeom>
          <a:noFill/>
          <a:ln>
            <a:solidFill>
              <a:srgbClr val="002060"/>
            </a:solidFill>
          </a:ln>
        </p:spPr>
        <p:txBody>
          <a:bodyPr wrap="square" rtlCol="0">
            <a:spAutoFit/>
          </a:bodyPr>
          <a:lstStyle/>
          <a:p>
            <a:r>
              <a:rPr lang="fr-FR" sz="2800" dirty="0" smtClean="0">
                <a:solidFill>
                  <a:schemeClr val="tx2">
                    <a:lumMod val="50000"/>
                  </a:schemeClr>
                </a:solidFill>
              </a:rPr>
              <a:t>une mère </a:t>
            </a:r>
            <a:r>
              <a:rPr lang="fr-FR" sz="2800" dirty="0">
                <a:solidFill>
                  <a:schemeClr val="tx2">
                    <a:lumMod val="50000"/>
                  </a:schemeClr>
                </a:solidFill>
              </a:rPr>
              <a:t>laisse seule sa fille de trois ans pour aller en boîte de nuit</a:t>
            </a:r>
            <a:endParaRPr lang="en-GB" sz="2800" dirty="0">
              <a:solidFill>
                <a:schemeClr val="tx2">
                  <a:lumMod val="50000"/>
                </a:schemeClr>
              </a:solidFill>
            </a:endParaRPr>
          </a:p>
        </p:txBody>
      </p:sp>
      <p:sp>
        <p:nvSpPr>
          <p:cNvPr id="12" name="TextBox 11"/>
          <p:cNvSpPr txBox="1"/>
          <p:nvPr/>
        </p:nvSpPr>
        <p:spPr>
          <a:xfrm rot="20997018">
            <a:off x="145345" y="4597172"/>
            <a:ext cx="6826827" cy="523220"/>
          </a:xfrm>
          <a:prstGeom prst="rect">
            <a:avLst/>
          </a:prstGeom>
          <a:noFill/>
          <a:ln>
            <a:solidFill>
              <a:srgbClr val="002060"/>
            </a:solidFill>
          </a:ln>
        </p:spPr>
        <p:txBody>
          <a:bodyPr wrap="square" rtlCol="0">
            <a:spAutoFit/>
          </a:bodyPr>
          <a:lstStyle/>
          <a:p>
            <a:r>
              <a:rPr lang="en-GB" sz="2800" dirty="0">
                <a:solidFill>
                  <a:schemeClr val="tx2">
                    <a:lumMod val="50000"/>
                  </a:schemeClr>
                </a:solidFill>
              </a:rPr>
              <a:t>dix </a:t>
            </a:r>
            <a:r>
              <a:rPr lang="en-GB" sz="2800" dirty="0" err="1">
                <a:solidFill>
                  <a:schemeClr val="tx2">
                    <a:lumMod val="50000"/>
                  </a:schemeClr>
                </a:solidFill>
              </a:rPr>
              <a:t>blessés</a:t>
            </a:r>
            <a:r>
              <a:rPr lang="en-GB" sz="2800" dirty="0">
                <a:solidFill>
                  <a:schemeClr val="tx2">
                    <a:lumMod val="50000"/>
                  </a:schemeClr>
                </a:solidFill>
              </a:rPr>
              <a:t> </a:t>
            </a:r>
            <a:r>
              <a:rPr lang="en-GB" sz="2800" dirty="0" err="1">
                <a:solidFill>
                  <a:schemeClr val="tx2">
                    <a:lumMod val="50000"/>
                  </a:schemeClr>
                </a:solidFill>
              </a:rPr>
              <a:t>dans</a:t>
            </a:r>
            <a:r>
              <a:rPr lang="en-GB" sz="2800" dirty="0">
                <a:solidFill>
                  <a:schemeClr val="tx2">
                    <a:lumMod val="50000"/>
                  </a:schemeClr>
                </a:solidFill>
              </a:rPr>
              <a:t> un explosion d’un </a:t>
            </a:r>
            <a:r>
              <a:rPr lang="en-GB" sz="2800" dirty="0" err="1">
                <a:solidFill>
                  <a:schemeClr val="tx2">
                    <a:lumMod val="50000"/>
                  </a:schemeClr>
                </a:solidFill>
              </a:rPr>
              <a:t>immeuble</a:t>
            </a:r>
            <a:r>
              <a:rPr lang="en-GB" sz="2800" dirty="0">
                <a:solidFill>
                  <a:schemeClr val="tx2">
                    <a:lumMod val="50000"/>
                  </a:schemeClr>
                </a:solidFill>
              </a:rPr>
              <a:t> </a:t>
            </a:r>
          </a:p>
        </p:txBody>
      </p:sp>
      <p:sp>
        <p:nvSpPr>
          <p:cNvPr id="13" name="TextBox 12"/>
          <p:cNvSpPr txBox="1"/>
          <p:nvPr/>
        </p:nvSpPr>
        <p:spPr>
          <a:xfrm>
            <a:off x="2795154" y="6094757"/>
            <a:ext cx="9237517" cy="523220"/>
          </a:xfrm>
          <a:prstGeom prst="rect">
            <a:avLst/>
          </a:prstGeom>
          <a:noFill/>
          <a:ln>
            <a:solidFill>
              <a:srgbClr val="002060"/>
            </a:solidFill>
          </a:ln>
        </p:spPr>
        <p:txBody>
          <a:bodyPr wrap="square" rtlCol="0">
            <a:spAutoFit/>
          </a:bodyPr>
          <a:lstStyle/>
          <a:p>
            <a:r>
              <a:rPr lang="fr-FR" sz="2800" dirty="0">
                <a:solidFill>
                  <a:schemeClr val="tx2">
                    <a:lumMod val="50000"/>
                  </a:schemeClr>
                </a:solidFill>
              </a:rPr>
              <a:t>Incendie à Montendre (17) : le chien Hugo sauvé des flammes</a:t>
            </a:r>
            <a:endParaRPr lang="en-GB" sz="2800" dirty="0">
              <a:solidFill>
                <a:schemeClr val="tx2">
                  <a:lumMod val="50000"/>
                </a:schemeClr>
              </a:solidFill>
            </a:endParaRPr>
          </a:p>
        </p:txBody>
      </p:sp>
    </p:spTree>
    <p:extLst>
      <p:ext uri="{BB962C8B-B14F-4D97-AF65-F5344CB8AC3E}">
        <p14:creationId xmlns:p14="http://schemas.microsoft.com/office/powerpoint/2010/main" val="37874075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6810" y="173353"/>
            <a:ext cx="9897664" cy="954107"/>
          </a:xfrm>
          <a:prstGeom prst="rect">
            <a:avLst/>
          </a:prstGeom>
          <a:noFill/>
        </p:spPr>
        <p:txBody>
          <a:bodyPr wrap="square" rtlCol="0">
            <a:spAutoFit/>
          </a:bodyPr>
          <a:lstStyle/>
          <a:p>
            <a:r>
              <a:rPr lang="en-GB" sz="2800" b="1" dirty="0">
                <a:solidFill>
                  <a:srgbClr val="7030A0"/>
                </a:solidFill>
                <a:latin typeface="Segoe Print" pitchFamily="2" charset="0"/>
              </a:rPr>
              <a:t>Before I used to live in </a:t>
            </a:r>
            <a:r>
              <a:rPr lang="en-GB" sz="2800" b="1" dirty="0" smtClean="0">
                <a:solidFill>
                  <a:srgbClr val="7030A0"/>
                </a:solidFill>
                <a:latin typeface="Segoe Print" pitchFamily="2" charset="0"/>
              </a:rPr>
              <a:t>Dijon </a:t>
            </a:r>
            <a:r>
              <a:rPr lang="en-GB" sz="2800" b="1" dirty="0">
                <a:solidFill>
                  <a:srgbClr val="7030A0"/>
                </a:solidFill>
                <a:latin typeface="Segoe Print" pitchFamily="2" charset="0"/>
              </a:rPr>
              <a:t>but now I live in </a:t>
            </a:r>
            <a:r>
              <a:rPr lang="en-GB" sz="2800" b="1" dirty="0" smtClean="0">
                <a:solidFill>
                  <a:srgbClr val="7030A0"/>
                </a:solidFill>
                <a:latin typeface="Segoe Print" pitchFamily="2" charset="0"/>
              </a:rPr>
              <a:t>Gap in the Alps.</a:t>
            </a:r>
            <a:endParaRPr lang="fr-FR" sz="2800" b="1" dirty="0">
              <a:solidFill>
                <a:srgbClr val="7030A0"/>
              </a:solidFill>
              <a:latin typeface="Segoe Print" pitchFamily="2" charset="0"/>
            </a:endParaRPr>
          </a:p>
        </p:txBody>
      </p:sp>
      <p:sp>
        <p:nvSpPr>
          <p:cNvPr id="2" name="Rectangle 1"/>
          <p:cNvSpPr/>
          <p:nvPr/>
        </p:nvSpPr>
        <p:spPr>
          <a:xfrm>
            <a:off x="7752185" y="6372036"/>
            <a:ext cx="2702535" cy="369332"/>
          </a:xfrm>
          <a:prstGeom prst="rect">
            <a:avLst/>
          </a:prstGeom>
        </p:spPr>
        <p:txBody>
          <a:bodyPr wrap="none">
            <a:spAutoFit/>
          </a:bodyPr>
          <a:lstStyle/>
          <a:p>
            <a:r>
              <a:rPr lang="fr-FR" dirty="0">
                <a:solidFill>
                  <a:prstClr val="black"/>
                </a:solidFill>
                <a:hlinkClick r:id="rId3"/>
              </a:rPr>
              <a:t>http://www.tagxedo.com/</a:t>
            </a:r>
            <a:r>
              <a:rPr lang="fr-FR" dirty="0">
                <a:solidFill>
                  <a:prstClr val="black"/>
                </a:solidFill>
              </a:rPr>
              <a:t> </a:t>
            </a:r>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3221" t="2391" r="2780" b="5544"/>
          <a:stretch/>
        </p:blipFill>
        <p:spPr>
          <a:xfrm>
            <a:off x="3335482" y="650406"/>
            <a:ext cx="6753006" cy="5554585"/>
          </a:xfrm>
          <a:prstGeom prst="rect">
            <a:avLst/>
          </a:prstGeom>
        </p:spPr>
      </p:pic>
      <p:sp>
        <p:nvSpPr>
          <p:cNvPr id="6" name="TextBox 5"/>
          <p:cNvSpPr txBox="1"/>
          <p:nvPr/>
        </p:nvSpPr>
        <p:spPr>
          <a:xfrm>
            <a:off x="166256" y="5085184"/>
            <a:ext cx="6721834" cy="1569660"/>
          </a:xfrm>
          <a:prstGeom prst="rect">
            <a:avLst/>
          </a:prstGeom>
          <a:noFill/>
        </p:spPr>
        <p:txBody>
          <a:bodyPr wrap="square" rtlCol="0">
            <a:spAutoFit/>
          </a:bodyPr>
          <a:lstStyle/>
          <a:p>
            <a:r>
              <a:rPr lang="en-GB" sz="3200" b="1" dirty="0">
                <a:solidFill>
                  <a:srgbClr val="7030A0"/>
                </a:solidFill>
                <a:latin typeface="Segoe Print" pitchFamily="2" charset="0"/>
              </a:rPr>
              <a:t>Avant </a:t>
            </a:r>
            <a:r>
              <a:rPr lang="en-GB" sz="3200" b="1" dirty="0" err="1">
                <a:solidFill>
                  <a:srgbClr val="7030A0"/>
                </a:solidFill>
                <a:latin typeface="Segoe Print" pitchFamily="2" charset="0"/>
              </a:rPr>
              <a:t>j’habitais</a:t>
            </a:r>
            <a:r>
              <a:rPr lang="en-GB" sz="3200" b="1" dirty="0">
                <a:solidFill>
                  <a:srgbClr val="7030A0"/>
                </a:solidFill>
                <a:latin typeface="Segoe Print" pitchFamily="2" charset="0"/>
              </a:rPr>
              <a:t> Dijon </a:t>
            </a:r>
            <a:r>
              <a:rPr lang="en-GB" sz="3200" b="1" dirty="0" err="1">
                <a:solidFill>
                  <a:srgbClr val="7030A0"/>
                </a:solidFill>
                <a:latin typeface="Segoe Print" pitchFamily="2" charset="0"/>
              </a:rPr>
              <a:t>mais</a:t>
            </a:r>
            <a:r>
              <a:rPr lang="en-GB" sz="3200" b="1" dirty="0">
                <a:solidFill>
                  <a:srgbClr val="7030A0"/>
                </a:solidFill>
                <a:latin typeface="Segoe Print" pitchFamily="2" charset="0"/>
              </a:rPr>
              <a:t> </a:t>
            </a:r>
            <a:r>
              <a:rPr lang="en-GB" sz="3200" b="1" dirty="0" err="1">
                <a:solidFill>
                  <a:srgbClr val="7030A0"/>
                </a:solidFill>
                <a:latin typeface="Segoe Print" pitchFamily="2" charset="0"/>
              </a:rPr>
              <a:t>maintenant</a:t>
            </a:r>
            <a:r>
              <a:rPr lang="en-GB" sz="3200" b="1" dirty="0">
                <a:solidFill>
                  <a:srgbClr val="7030A0"/>
                </a:solidFill>
                <a:latin typeface="Segoe Print" pitchFamily="2" charset="0"/>
              </a:rPr>
              <a:t> </a:t>
            </a:r>
            <a:r>
              <a:rPr lang="en-GB" sz="3200" b="1" dirty="0" err="1">
                <a:solidFill>
                  <a:srgbClr val="7030A0"/>
                </a:solidFill>
                <a:latin typeface="Segoe Print" pitchFamily="2" charset="0"/>
              </a:rPr>
              <a:t>j’habite</a:t>
            </a:r>
            <a:r>
              <a:rPr lang="en-GB" sz="3200" b="1" dirty="0">
                <a:solidFill>
                  <a:srgbClr val="7030A0"/>
                </a:solidFill>
                <a:latin typeface="Segoe Print" pitchFamily="2" charset="0"/>
              </a:rPr>
              <a:t> </a:t>
            </a:r>
            <a:r>
              <a:rPr lang="en-GB" sz="3200" b="1" dirty="0" smtClean="0">
                <a:solidFill>
                  <a:srgbClr val="7030A0"/>
                </a:solidFill>
                <a:latin typeface="Segoe Print" pitchFamily="2" charset="0"/>
              </a:rPr>
              <a:t>à Gap </a:t>
            </a:r>
            <a:r>
              <a:rPr lang="en-GB" sz="3200" b="1" dirty="0" err="1" smtClean="0">
                <a:solidFill>
                  <a:srgbClr val="7030A0"/>
                </a:solidFill>
                <a:latin typeface="Segoe Print" pitchFamily="2" charset="0"/>
              </a:rPr>
              <a:t>dans</a:t>
            </a:r>
            <a:r>
              <a:rPr lang="en-GB" sz="3200" b="1" dirty="0" smtClean="0">
                <a:solidFill>
                  <a:srgbClr val="7030A0"/>
                </a:solidFill>
                <a:latin typeface="Segoe Print" pitchFamily="2" charset="0"/>
              </a:rPr>
              <a:t> les </a:t>
            </a:r>
            <a:r>
              <a:rPr lang="en-GB" sz="3200" b="1" dirty="0" err="1" smtClean="0">
                <a:solidFill>
                  <a:srgbClr val="7030A0"/>
                </a:solidFill>
                <a:latin typeface="Segoe Print" pitchFamily="2" charset="0"/>
              </a:rPr>
              <a:t>Alpes</a:t>
            </a:r>
            <a:r>
              <a:rPr lang="en-GB" sz="3200" b="1" dirty="0" smtClean="0">
                <a:solidFill>
                  <a:srgbClr val="7030A0"/>
                </a:solidFill>
                <a:latin typeface="Segoe Print" pitchFamily="2" charset="0"/>
              </a:rPr>
              <a:t>.</a:t>
            </a:r>
            <a:endParaRPr lang="fr-FR" sz="3200" b="1" dirty="0">
              <a:solidFill>
                <a:srgbClr val="7030A0"/>
              </a:solidFill>
              <a:latin typeface="Segoe Print" pitchFamily="2" charset="0"/>
            </a:endParaRPr>
          </a:p>
        </p:txBody>
      </p:sp>
    </p:spTree>
    <p:extLst>
      <p:ext uri="{BB962C8B-B14F-4D97-AF65-F5344CB8AC3E}">
        <p14:creationId xmlns:p14="http://schemas.microsoft.com/office/powerpoint/2010/main" val="3290713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247" t="2704" r="2817" b="7192"/>
          <a:stretch/>
        </p:blipFill>
        <p:spPr>
          <a:xfrm>
            <a:off x="2140527" y="173353"/>
            <a:ext cx="9139546" cy="5927793"/>
          </a:xfrm>
          <a:prstGeom prst="rect">
            <a:avLst/>
          </a:prstGeom>
        </p:spPr>
      </p:pic>
      <p:sp>
        <p:nvSpPr>
          <p:cNvPr id="6" name="TextBox 5"/>
          <p:cNvSpPr txBox="1"/>
          <p:nvPr/>
        </p:nvSpPr>
        <p:spPr>
          <a:xfrm>
            <a:off x="4894118" y="5562537"/>
            <a:ext cx="7013863" cy="1077218"/>
          </a:xfrm>
          <a:prstGeom prst="rect">
            <a:avLst/>
          </a:prstGeom>
          <a:noFill/>
        </p:spPr>
        <p:txBody>
          <a:bodyPr wrap="square" rtlCol="0">
            <a:spAutoFit/>
          </a:bodyPr>
          <a:lstStyle/>
          <a:p>
            <a:r>
              <a:rPr lang="fr-FR" sz="3200" b="1" dirty="0" smtClean="0">
                <a:solidFill>
                  <a:srgbClr val="7030A0"/>
                </a:solidFill>
                <a:latin typeface="Segoe Print" pitchFamily="2" charset="0"/>
              </a:rPr>
              <a:t>J'ai </a:t>
            </a:r>
            <a:r>
              <a:rPr lang="fr-FR" sz="3200" b="1" dirty="0">
                <a:solidFill>
                  <a:srgbClr val="7030A0"/>
                </a:solidFill>
                <a:latin typeface="Segoe Print" pitchFamily="2" charset="0"/>
              </a:rPr>
              <a:t>beaucoup de copains là-bas et ça c'est une bonne </a:t>
            </a:r>
            <a:r>
              <a:rPr lang="fr-FR" sz="3200" b="1" dirty="0" smtClean="0">
                <a:solidFill>
                  <a:srgbClr val="7030A0"/>
                </a:solidFill>
                <a:latin typeface="Segoe Print" pitchFamily="2" charset="0"/>
              </a:rPr>
              <a:t>chose.</a:t>
            </a:r>
            <a:endParaRPr lang="fr-FR" sz="3200" b="1" dirty="0">
              <a:solidFill>
                <a:srgbClr val="7030A0"/>
              </a:solidFill>
              <a:latin typeface="Segoe Print" pitchFamily="2" charset="0"/>
            </a:endParaRPr>
          </a:p>
        </p:txBody>
      </p:sp>
      <p:sp>
        <p:nvSpPr>
          <p:cNvPr id="4" name="TextBox 3"/>
          <p:cNvSpPr txBox="1"/>
          <p:nvPr/>
        </p:nvSpPr>
        <p:spPr>
          <a:xfrm>
            <a:off x="623456" y="173353"/>
            <a:ext cx="6912706" cy="954107"/>
          </a:xfrm>
          <a:prstGeom prst="rect">
            <a:avLst/>
          </a:prstGeom>
          <a:noFill/>
        </p:spPr>
        <p:txBody>
          <a:bodyPr wrap="square" rtlCol="0">
            <a:spAutoFit/>
          </a:bodyPr>
          <a:lstStyle/>
          <a:p>
            <a:r>
              <a:rPr lang="fr-FR" sz="2800" b="1" dirty="0" err="1" smtClean="0">
                <a:solidFill>
                  <a:srgbClr val="7030A0"/>
                </a:solidFill>
                <a:latin typeface="Segoe Print" pitchFamily="2" charset="0"/>
              </a:rPr>
              <a:t>I’ve</a:t>
            </a:r>
            <a:r>
              <a:rPr lang="fr-FR" sz="2800" b="1" dirty="0" smtClean="0">
                <a:solidFill>
                  <a:srgbClr val="7030A0"/>
                </a:solidFill>
                <a:latin typeface="Segoe Print" pitchFamily="2" charset="0"/>
              </a:rPr>
              <a:t> </a:t>
            </a:r>
            <a:r>
              <a:rPr lang="fr-FR" sz="2800" b="1" dirty="0" err="1" smtClean="0">
                <a:solidFill>
                  <a:srgbClr val="7030A0"/>
                </a:solidFill>
                <a:latin typeface="Segoe Print" pitchFamily="2" charset="0"/>
              </a:rPr>
              <a:t>got</a:t>
            </a:r>
            <a:r>
              <a:rPr lang="fr-FR" sz="2800" b="1" dirty="0" smtClean="0">
                <a:solidFill>
                  <a:srgbClr val="7030A0"/>
                </a:solidFill>
                <a:latin typeface="Segoe Print" pitchFamily="2" charset="0"/>
              </a:rPr>
              <a:t> a lot of </a:t>
            </a:r>
            <a:r>
              <a:rPr lang="fr-FR" sz="2800" b="1" dirty="0" err="1" smtClean="0">
                <a:solidFill>
                  <a:srgbClr val="7030A0"/>
                </a:solidFill>
                <a:latin typeface="Segoe Print" pitchFamily="2" charset="0"/>
              </a:rPr>
              <a:t>friends</a:t>
            </a:r>
            <a:r>
              <a:rPr lang="fr-FR" sz="2800" b="1" dirty="0" smtClean="0">
                <a:solidFill>
                  <a:srgbClr val="7030A0"/>
                </a:solidFill>
                <a:latin typeface="Segoe Print" pitchFamily="2" charset="0"/>
              </a:rPr>
              <a:t> down </a:t>
            </a:r>
            <a:r>
              <a:rPr lang="fr-FR" sz="2800" b="1" dirty="0" err="1" smtClean="0">
                <a:solidFill>
                  <a:srgbClr val="7030A0"/>
                </a:solidFill>
                <a:latin typeface="Segoe Print" pitchFamily="2" charset="0"/>
              </a:rPr>
              <a:t>there</a:t>
            </a:r>
            <a:r>
              <a:rPr lang="fr-FR" sz="2800" b="1" dirty="0" smtClean="0">
                <a:solidFill>
                  <a:srgbClr val="7030A0"/>
                </a:solidFill>
                <a:latin typeface="Segoe Print" pitchFamily="2" charset="0"/>
              </a:rPr>
              <a:t> and </a:t>
            </a:r>
            <a:r>
              <a:rPr lang="fr-FR" sz="2800" b="1" dirty="0" err="1" smtClean="0">
                <a:solidFill>
                  <a:srgbClr val="7030A0"/>
                </a:solidFill>
                <a:latin typeface="Segoe Print" pitchFamily="2" charset="0"/>
              </a:rPr>
              <a:t>that’s</a:t>
            </a:r>
            <a:r>
              <a:rPr lang="fr-FR" sz="2800" b="1" dirty="0" smtClean="0">
                <a:solidFill>
                  <a:srgbClr val="7030A0"/>
                </a:solidFill>
                <a:latin typeface="Segoe Print" pitchFamily="2" charset="0"/>
              </a:rPr>
              <a:t> a good </a:t>
            </a:r>
            <a:r>
              <a:rPr lang="fr-FR" sz="2800" b="1" dirty="0" err="1" smtClean="0">
                <a:solidFill>
                  <a:srgbClr val="7030A0"/>
                </a:solidFill>
                <a:latin typeface="Segoe Print" pitchFamily="2" charset="0"/>
              </a:rPr>
              <a:t>thing</a:t>
            </a:r>
            <a:r>
              <a:rPr lang="fr-FR" sz="2800" b="1" dirty="0" smtClean="0">
                <a:solidFill>
                  <a:srgbClr val="7030A0"/>
                </a:solidFill>
                <a:latin typeface="Segoe Print" pitchFamily="2" charset="0"/>
              </a:rPr>
              <a:t>.</a:t>
            </a:r>
            <a:endParaRPr lang="fr-FR" sz="2800" b="1" dirty="0">
              <a:solidFill>
                <a:srgbClr val="7030A0"/>
              </a:solidFill>
              <a:latin typeface="Segoe Print" pitchFamily="2" charset="0"/>
            </a:endParaRPr>
          </a:p>
        </p:txBody>
      </p:sp>
    </p:spTree>
    <p:extLst>
      <p:ext uri="{BB962C8B-B14F-4D97-AF65-F5344CB8AC3E}">
        <p14:creationId xmlns:p14="http://schemas.microsoft.com/office/powerpoint/2010/main" val="4292687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655" t="2252" r="1927" b="5308"/>
          <a:stretch/>
        </p:blipFill>
        <p:spPr>
          <a:xfrm>
            <a:off x="2119746" y="592282"/>
            <a:ext cx="6764482" cy="6181705"/>
          </a:xfrm>
          <a:prstGeom prst="rect">
            <a:avLst/>
          </a:prstGeom>
        </p:spPr>
      </p:pic>
      <p:sp>
        <p:nvSpPr>
          <p:cNvPr id="4" name="TextBox 3"/>
          <p:cNvSpPr txBox="1"/>
          <p:nvPr/>
        </p:nvSpPr>
        <p:spPr>
          <a:xfrm>
            <a:off x="633846" y="142180"/>
            <a:ext cx="9494604" cy="954107"/>
          </a:xfrm>
          <a:prstGeom prst="rect">
            <a:avLst/>
          </a:prstGeom>
          <a:noFill/>
        </p:spPr>
        <p:txBody>
          <a:bodyPr wrap="square" rtlCol="0">
            <a:spAutoFit/>
          </a:bodyPr>
          <a:lstStyle/>
          <a:p>
            <a:r>
              <a:rPr lang="en-GB" sz="2800" b="1" dirty="0" smtClean="0">
                <a:solidFill>
                  <a:srgbClr val="7030A0"/>
                </a:solidFill>
                <a:latin typeface="Segoe Print" pitchFamily="2" charset="0"/>
              </a:rPr>
              <a:t>The town of Gap is smaller than Dijon but it is quiet and very pretty.</a:t>
            </a:r>
            <a:endParaRPr lang="fr-FR" sz="2800" b="1" dirty="0">
              <a:solidFill>
                <a:srgbClr val="7030A0"/>
              </a:solidFill>
              <a:latin typeface="Segoe Print" pitchFamily="2" charset="0"/>
            </a:endParaRPr>
          </a:p>
        </p:txBody>
      </p:sp>
      <p:sp>
        <p:nvSpPr>
          <p:cNvPr id="6" name="TextBox 5"/>
          <p:cNvSpPr txBox="1"/>
          <p:nvPr/>
        </p:nvSpPr>
        <p:spPr>
          <a:xfrm>
            <a:off x="6589417" y="4130282"/>
            <a:ext cx="3899071" cy="2554545"/>
          </a:xfrm>
          <a:prstGeom prst="rect">
            <a:avLst/>
          </a:prstGeom>
          <a:noFill/>
        </p:spPr>
        <p:txBody>
          <a:bodyPr wrap="square" rtlCol="0">
            <a:spAutoFit/>
          </a:bodyPr>
          <a:lstStyle/>
          <a:p>
            <a:r>
              <a:rPr lang="fr-FR" sz="3200" b="1" dirty="0">
                <a:solidFill>
                  <a:srgbClr val="7030A0"/>
                </a:solidFill>
                <a:latin typeface="Segoe Print" pitchFamily="2" charset="0"/>
              </a:rPr>
              <a:t>La ville de Gap est plus petite que Dijon mais elle est calme et </a:t>
            </a:r>
            <a:r>
              <a:rPr lang="fr-FR" sz="3200" b="1" dirty="0" smtClean="0">
                <a:solidFill>
                  <a:srgbClr val="7030A0"/>
                </a:solidFill>
                <a:latin typeface="Segoe Print" pitchFamily="2" charset="0"/>
              </a:rPr>
              <a:t>très jolie.</a:t>
            </a:r>
            <a:endParaRPr lang="fr-FR" sz="3200" b="1" dirty="0">
              <a:solidFill>
                <a:srgbClr val="7030A0"/>
              </a:solidFill>
              <a:latin typeface="Segoe Print" pitchFamily="2" charset="0"/>
            </a:endParaRPr>
          </a:p>
        </p:txBody>
      </p:sp>
    </p:spTree>
    <p:extLst>
      <p:ext uri="{BB962C8B-B14F-4D97-AF65-F5344CB8AC3E}">
        <p14:creationId xmlns:p14="http://schemas.microsoft.com/office/powerpoint/2010/main" val="153341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6461109" y="620689"/>
            <a:ext cx="5457263" cy="579050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GB" dirty="0">
                <a:solidFill>
                  <a:srgbClr val="7030A0"/>
                </a:solidFill>
              </a:rPr>
              <a:t>Before I used to live in </a:t>
            </a:r>
            <a:r>
              <a:rPr lang="en-GB" dirty="0" smtClean="0">
                <a:solidFill>
                  <a:srgbClr val="7030A0"/>
                </a:solidFill>
              </a:rPr>
              <a:t>Hexham </a:t>
            </a:r>
            <a:r>
              <a:rPr lang="en-GB" dirty="0">
                <a:solidFill>
                  <a:srgbClr val="7030A0"/>
                </a:solidFill>
              </a:rPr>
              <a:t>but now I live in </a:t>
            </a:r>
            <a:r>
              <a:rPr lang="en-GB" dirty="0" smtClean="0">
                <a:solidFill>
                  <a:srgbClr val="7030A0"/>
                </a:solidFill>
              </a:rPr>
              <a:t>Newcastle.  The city of Newcastle </a:t>
            </a:r>
            <a:r>
              <a:rPr lang="en-GB" dirty="0">
                <a:solidFill>
                  <a:srgbClr val="7030A0"/>
                </a:solidFill>
              </a:rPr>
              <a:t>is bigger than </a:t>
            </a:r>
            <a:r>
              <a:rPr lang="en-GB" dirty="0" smtClean="0">
                <a:solidFill>
                  <a:srgbClr val="7030A0"/>
                </a:solidFill>
              </a:rPr>
              <a:t>Hexham.  </a:t>
            </a:r>
            <a:r>
              <a:rPr lang="en-GB" dirty="0">
                <a:solidFill>
                  <a:srgbClr val="7030A0"/>
                </a:solidFill>
              </a:rPr>
              <a:t>Before in </a:t>
            </a:r>
            <a:r>
              <a:rPr lang="en-GB" dirty="0" smtClean="0">
                <a:solidFill>
                  <a:srgbClr val="7030A0"/>
                </a:solidFill>
              </a:rPr>
              <a:t>Hexham </a:t>
            </a:r>
            <a:r>
              <a:rPr lang="en-GB" dirty="0">
                <a:solidFill>
                  <a:srgbClr val="7030A0"/>
                </a:solidFill>
              </a:rPr>
              <a:t>there were not many shops nor </a:t>
            </a:r>
            <a:r>
              <a:rPr lang="en-GB" dirty="0" smtClean="0">
                <a:solidFill>
                  <a:srgbClr val="7030A0"/>
                </a:solidFill>
              </a:rPr>
              <a:t>things to do  </a:t>
            </a:r>
            <a:r>
              <a:rPr lang="en-GB" dirty="0">
                <a:solidFill>
                  <a:srgbClr val="7030A0"/>
                </a:solidFill>
              </a:rPr>
              <a:t>but now there is a </a:t>
            </a:r>
            <a:r>
              <a:rPr lang="en-GB" dirty="0" smtClean="0">
                <a:solidFill>
                  <a:srgbClr val="7030A0"/>
                </a:solidFill>
              </a:rPr>
              <a:t>shopping centre, lots of bars and a sports centre.  </a:t>
            </a:r>
            <a:r>
              <a:rPr lang="en-GB" dirty="0">
                <a:solidFill>
                  <a:srgbClr val="7030A0"/>
                </a:solidFill>
              </a:rPr>
              <a:t>I </a:t>
            </a:r>
            <a:r>
              <a:rPr lang="en-GB" dirty="0" smtClean="0">
                <a:solidFill>
                  <a:srgbClr val="7030A0"/>
                </a:solidFill>
              </a:rPr>
              <a:t>love </a:t>
            </a:r>
            <a:r>
              <a:rPr lang="en-GB" dirty="0">
                <a:solidFill>
                  <a:srgbClr val="7030A0"/>
                </a:solidFill>
              </a:rPr>
              <a:t>my </a:t>
            </a:r>
            <a:r>
              <a:rPr lang="en-GB" dirty="0" smtClean="0">
                <a:solidFill>
                  <a:srgbClr val="7030A0"/>
                </a:solidFill>
              </a:rPr>
              <a:t>town </a:t>
            </a:r>
            <a:r>
              <a:rPr lang="en-GB" dirty="0">
                <a:solidFill>
                  <a:srgbClr val="7030A0"/>
                </a:solidFill>
              </a:rPr>
              <a:t>because I have lots of friends </a:t>
            </a:r>
            <a:r>
              <a:rPr lang="en-GB" dirty="0" smtClean="0">
                <a:solidFill>
                  <a:srgbClr val="7030A0"/>
                </a:solidFill>
              </a:rPr>
              <a:t>here</a:t>
            </a:r>
            <a:r>
              <a:rPr lang="en-GB" dirty="0">
                <a:solidFill>
                  <a:srgbClr val="7030A0"/>
                </a:solidFill>
              </a:rPr>
              <a:t>.  </a:t>
            </a:r>
            <a:endParaRPr lang="fr-FR" dirty="0">
              <a:solidFill>
                <a:srgbClr val="7030A0"/>
              </a:solidFill>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4880" t="2812" r="3177" b="4214"/>
          <a:stretch/>
        </p:blipFill>
        <p:spPr>
          <a:xfrm>
            <a:off x="955963" y="-160133"/>
            <a:ext cx="4405745" cy="6958281"/>
          </a:xfrm>
          <a:prstGeom prst="rect">
            <a:avLst/>
          </a:prstGeom>
        </p:spPr>
      </p:pic>
    </p:spTree>
    <p:extLst>
      <p:ext uri="{BB962C8B-B14F-4D97-AF65-F5344CB8AC3E}">
        <p14:creationId xmlns:p14="http://schemas.microsoft.com/office/powerpoint/2010/main" val="31681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Box 4"/>
          <p:cNvSpPr txBox="1">
            <a:spLocks noChangeArrowheads="1"/>
          </p:cNvSpPr>
          <p:nvPr/>
        </p:nvSpPr>
        <p:spPr bwMode="auto">
          <a:xfrm>
            <a:off x="1770498" y="3071483"/>
            <a:ext cx="856283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sz="2000" dirty="0">
                <a:solidFill>
                  <a:prstClr val="black"/>
                </a:solidFill>
                <a:latin typeface="Calibri"/>
                <a:cs typeface="Times New Roman" pitchFamily="18" charset="0"/>
              </a:rPr>
              <a:t>2  </a:t>
            </a:r>
            <a:r>
              <a:rPr lang="es-ES" sz="2000" dirty="0" smtClean="0">
                <a:solidFill>
                  <a:prstClr val="black"/>
                </a:solidFill>
                <a:latin typeface="Calibri"/>
                <a:cs typeface="Times New Roman" pitchFamily="18" charset="0"/>
              </a:rPr>
              <a:t>____  ______  ________ _______</a:t>
            </a:r>
            <a:r>
              <a:rPr lang="es-ES" sz="2000" dirty="0" err="1" smtClean="0">
                <a:solidFill>
                  <a:prstClr val="black"/>
                </a:solidFill>
                <a:latin typeface="Calibri"/>
                <a:cs typeface="Times New Roman" pitchFamily="18" charset="0"/>
              </a:rPr>
              <a:t>voyager</a:t>
            </a:r>
            <a:r>
              <a:rPr lang="es-ES" sz="2000" dirty="0" smtClean="0">
                <a:solidFill>
                  <a:prstClr val="black"/>
                </a:solidFill>
                <a:latin typeface="Calibri"/>
                <a:cs typeface="Times New Roman" pitchFamily="18" charset="0"/>
              </a:rPr>
              <a:t> en car, </a:t>
            </a:r>
            <a:r>
              <a:rPr lang="es-ES" sz="2000" dirty="0">
                <a:solidFill>
                  <a:prstClr val="black"/>
                </a:solidFill>
                <a:latin typeface="Calibri"/>
                <a:cs typeface="Times New Roman" pitchFamily="18" charset="0"/>
              </a:rPr>
              <a:t>____  _____ _______ </a:t>
            </a:r>
            <a:r>
              <a:rPr lang="es-ES" sz="2000" dirty="0" smtClean="0">
                <a:solidFill>
                  <a:prstClr val="black"/>
                </a:solidFill>
                <a:latin typeface="Calibri"/>
                <a:cs typeface="Times New Roman" pitchFamily="18" charset="0"/>
              </a:rPr>
              <a:t>et inconfortable, </a:t>
            </a:r>
            <a:r>
              <a:rPr lang="es-ES" sz="2000" dirty="0" err="1" smtClean="0">
                <a:solidFill>
                  <a:prstClr val="black"/>
                </a:solidFill>
                <a:latin typeface="Calibri"/>
                <a:cs typeface="Times New Roman" pitchFamily="18" charset="0"/>
              </a:rPr>
              <a:t>donc</a:t>
            </a:r>
            <a:r>
              <a:rPr lang="es-ES" sz="2000" dirty="0" smtClean="0">
                <a:solidFill>
                  <a:prstClr val="black"/>
                </a:solidFill>
                <a:latin typeface="Calibri"/>
                <a:cs typeface="Times New Roman" pitchFamily="18" charset="0"/>
              </a:rPr>
              <a:t> ___  _________ le </a:t>
            </a:r>
            <a:r>
              <a:rPr lang="es-ES" sz="2000" dirty="0" err="1" smtClean="0">
                <a:solidFill>
                  <a:prstClr val="black"/>
                </a:solidFill>
                <a:latin typeface="Calibri"/>
                <a:cs typeface="Times New Roman" pitchFamily="18" charset="0"/>
              </a:rPr>
              <a:t>train</a:t>
            </a:r>
            <a:r>
              <a:rPr lang="es-ES" sz="2000" dirty="0" smtClean="0">
                <a:solidFill>
                  <a:prstClr val="black"/>
                </a:solidFill>
                <a:latin typeface="Calibri"/>
                <a:cs typeface="Times New Roman" pitchFamily="18" charset="0"/>
              </a:rPr>
              <a:t>.</a:t>
            </a:r>
            <a:endParaRPr lang="es-ES" sz="2000" dirty="0">
              <a:solidFill>
                <a:prstClr val="black"/>
              </a:solidFill>
              <a:latin typeface="Calibri"/>
              <a:cs typeface="Times New Roman" pitchFamily="18" charset="0"/>
            </a:endParaRPr>
          </a:p>
        </p:txBody>
      </p:sp>
      <p:sp>
        <p:nvSpPr>
          <p:cNvPr id="7174" name="TextBox 6"/>
          <p:cNvSpPr txBox="1">
            <a:spLocks noChangeArrowheads="1"/>
          </p:cNvSpPr>
          <p:nvPr/>
        </p:nvSpPr>
        <p:spPr bwMode="auto">
          <a:xfrm>
            <a:off x="1704528" y="4685565"/>
            <a:ext cx="878396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sz="2000" dirty="0">
                <a:solidFill>
                  <a:prstClr val="black"/>
                </a:solidFill>
                <a:latin typeface="Calibri"/>
                <a:cs typeface="Times New Roman" pitchFamily="18" charset="0"/>
              </a:rPr>
              <a:t>3  </a:t>
            </a:r>
            <a:r>
              <a:rPr lang="es-ES" sz="2000" dirty="0" smtClean="0">
                <a:solidFill>
                  <a:prstClr val="black"/>
                </a:solidFill>
                <a:latin typeface="Calibri"/>
                <a:cs typeface="Times New Roman" pitchFamily="18" charset="0"/>
              </a:rPr>
              <a:t>A </a:t>
            </a:r>
            <a:r>
              <a:rPr lang="es-ES" sz="2000" dirty="0" err="1" smtClean="0">
                <a:solidFill>
                  <a:prstClr val="black"/>
                </a:solidFill>
                <a:latin typeface="Calibri"/>
                <a:cs typeface="Times New Roman" pitchFamily="18" charset="0"/>
              </a:rPr>
              <a:t>mon</a:t>
            </a:r>
            <a:r>
              <a:rPr lang="es-ES" sz="2000" dirty="0" smtClean="0">
                <a:solidFill>
                  <a:prstClr val="black"/>
                </a:solidFill>
                <a:latin typeface="Calibri"/>
                <a:cs typeface="Times New Roman" pitchFamily="18" charset="0"/>
              </a:rPr>
              <a:t> avis ___ </a:t>
            </a:r>
            <a:r>
              <a:rPr lang="es-ES" sz="2000" dirty="0">
                <a:solidFill>
                  <a:prstClr val="black"/>
                </a:solidFill>
                <a:latin typeface="Calibri"/>
                <a:cs typeface="Times New Roman" pitchFamily="18" charset="0"/>
              </a:rPr>
              <a:t>______</a:t>
            </a:r>
            <a:r>
              <a:rPr lang="es-ES" sz="2000" dirty="0" err="1" smtClean="0">
                <a:solidFill>
                  <a:prstClr val="black"/>
                </a:solidFill>
                <a:latin typeface="Calibri"/>
                <a:cs typeface="Times New Roman" pitchFamily="18" charset="0"/>
              </a:rPr>
              <a:t>est</a:t>
            </a:r>
            <a:r>
              <a:rPr lang="es-ES" sz="2000" dirty="0" smtClean="0">
                <a:solidFill>
                  <a:prstClr val="black"/>
                </a:solidFill>
                <a:latin typeface="Calibri"/>
                <a:cs typeface="Times New Roman" pitchFamily="18" charset="0"/>
              </a:rPr>
              <a:t> </a:t>
            </a:r>
            <a:r>
              <a:rPr lang="es-ES" sz="2000" dirty="0" err="1" smtClean="0">
                <a:solidFill>
                  <a:prstClr val="black"/>
                </a:solidFill>
                <a:latin typeface="Calibri"/>
                <a:cs typeface="Times New Roman" pitchFamily="18" charset="0"/>
              </a:rPr>
              <a:t>l’avion</a:t>
            </a:r>
            <a:r>
              <a:rPr lang="es-ES" sz="2000" dirty="0" smtClean="0">
                <a:solidFill>
                  <a:prstClr val="black"/>
                </a:solidFill>
                <a:latin typeface="Calibri"/>
                <a:cs typeface="Times New Roman" pitchFamily="18" charset="0"/>
              </a:rPr>
              <a:t> parce </a:t>
            </a:r>
            <a:r>
              <a:rPr lang="es-ES" sz="2000" dirty="0" err="1" smtClean="0">
                <a:solidFill>
                  <a:prstClr val="black"/>
                </a:solidFill>
                <a:latin typeface="Calibri"/>
                <a:cs typeface="Times New Roman" pitchFamily="18" charset="0"/>
              </a:rPr>
              <a:t>qu’il</a:t>
            </a:r>
            <a:r>
              <a:rPr lang="es-ES" sz="2000" dirty="0" smtClean="0">
                <a:solidFill>
                  <a:prstClr val="black"/>
                </a:solidFill>
                <a:latin typeface="Calibri"/>
                <a:cs typeface="Times New Roman" pitchFamily="18" charset="0"/>
              </a:rPr>
              <a:t> </a:t>
            </a:r>
            <a:r>
              <a:rPr lang="es-ES" sz="2000" dirty="0" err="1" smtClean="0">
                <a:solidFill>
                  <a:prstClr val="black"/>
                </a:solidFill>
                <a:latin typeface="Calibri"/>
                <a:cs typeface="Times New Roman" pitchFamily="18" charset="0"/>
              </a:rPr>
              <a:t>est</a:t>
            </a:r>
            <a:r>
              <a:rPr lang="es-ES" sz="2000" dirty="0" smtClean="0">
                <a:solidFill>
                  <a:prstClr val="black"/>
                </a:solidFill>
                <a:latin typeface="Calibri"/>
                <a:cs typeface="Times New Roman" pitchFamily="18" charset="0"/>
              </a:rPr>
              <a:t> </a:t>
            </a:r>
            <a:r>
              <a:rPr lang="es-ES" sz="2000" dirty="0">
                <a:solidFill>
                  <a:prstClr val="black"/>
                </a:solidFill>
                <a:latin typeface="Calibri"/>
                <a:cs typeface="Times New Roman" pitchFamily="18" charset="0"/>
              </a:rPr>
              <a:t>_____  </a:t>
            </a:r>
            <a:r>
              <a:rPr lang="es-ES" sz="2000" dirty="0" err="1" smtClean="0">
                <a:solidFill>
                  <a:prstClr val="black"/>
                </a:solidFill>
                <a:latin typeface="Calibri"/>
                <a:cs typeface="Times New Roman" pitchFamily="18" charset="0"/>
              </a:rPr>
              <a:t>rapide</a:t>
            </a:r>
            <a:r>
              <a:rPr lang="es-ES" sz="2000" dirty="0" smtClean="0">
                <a:solidFill>
                  <a:prstClr val="black"/>
                </a:solidFill>
                <a:latin typeface="Calibri"/>
                <a:cs typeface="Times New Roman" pitchFamily="18" charset="0"/>
              </a:rPr>
              <a:t> et ________ </a:t>
            </a:r>
            <a:r>
              <a:rPr lang="es-ES" sz="2000" dirty="0" err="1" smtClean="0">
                <a:solidFill>
                  <a:prstClr val="black"/>
                </a:solidFill>
                <a:latin typeface="Calibri"/>
                <a:cs typeface="Times New Roman" pitchFamily="18" charset="0"/>
              </a:rPr>
              <a:t>passionnant</a:t>
            </a:r>
            <a:r>
              <a:rPr lang="es-ES" sz="2000" dirty="0" smtClean="0">
                <a:solidFill>
                  <a:prstClr val="black"/>
                </a:solidFill>
                <a:latin typeface="Calibri"/>
                <a:cs typeface="Times New Roman" pitchFamily="18" charset="0"/>
              </a:rPr>
              <a:t>.</a:t>
            </a:r>
            <a:endParaRPr lang="es-ES" sz="2000" dirty="0">
              <a:solidFill>
                <a:prstClr val="black"/>
              </a:solidFill>
              <a:latin typeface="Calibri"/>
              <a:cs typeface="Times New Roman" pitchFamily="18" charset="0"/>
            </a:endParaRPr>
          </a:p>
        </p:txBody>
      </p:sp>
      <p:sp>
        <p:nvSpPr>
          <p:cNvPr id="19" name="TextBox 4"/>
          <p:cNvSpPr txBox="1">
            <a:spLocks noChangeArrowheads="1"/>
          </p:cNvSpPr>
          <p:nvPr/>
        </p:nvSpPr>
        <p:spPr bwMode="auto">
          <a:xfrm>
            <a:off x="1704528" y="3821469"/>
            <a:ext cx="8628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indent="-457200" eaLnBrk="1" hangingPunct="1">
              <a:buAutoNum type="arabicPlain" startAt="2"/>
            </a:pPr>
            <a:r>
              <a:rPr lang="es-ES" sz="2000" dirty="0" err="1" smtClean="0">
                <a:solidFill>
                  <a:prstClr val="black"/>
                </a:solidFill>
                <a:latin typeface="Calibri"/>
                <a:cs typeface="Times New Roman" pitchFamily="18" charset="0"/>
              </a:rPr>
              <a:t>It</a:t>
            </a:r>
            <a:r>
              <a:rPr lang="es-ES" sz="2000" dirty="0" smtClean="0">
                <a:solidFill>
                  <a:prstClr val="black"/>
                </a:solidFill>
                <a:latin typeface="Calibri"/>
                <a:cs typeface="Times New Roman" pitchFamily="18" charset="0"/>
              </a:rPr>
              <a:t> </a:t>
            </a:r>
            <a:r>
              <a:rPr lang="es-ES" sz="2000" dirty="0" err="1" smtClean="0">
                <a:solidFill>
                  <a:prstClr val="black"/>
                </a:solidFill>
                <a:latin typeface="Calibri"/>
                <a:cs typeface="Times New Roman" pitchFamily="18" charset="0"/>
              </a:rPr>
              <a:t>costs</a:t>
            </a:r>
            <a:r>
              <a:rPr lang="es-ES" sz="2000" dirty="0" smtClean="0">
                <a:solidFill>
                  <a:prstClr val="black"/>
                </a:solidFill>
                <a:latin typeface="Calibri"/>
                <a:cs typeface="Times New Roman" pitchFamily="18" charset="0"/>
              </a:rPr>
              <a:t> </a:t>
            </a:r>
            <a:r>
              <a:rPr lang="es-ES" sz="2000" dirty="0" err="1" smtClean="0">
                <a:solidFill>
                  <a:prstClr val="black"/>
                </a:solidFill>
                <a:latin typeface="Calibri"/>
                <a:cs typeface="Times New Roman" pitchFamily="18" charset="0"/>
              </a:rPr>
              <a:t>less</a:t>
            </a:r>
            <a:r>
              <a:rPr lang="es-ES" sz="2000" dirty="0" smtClean="0">
                <a:solidFill>
                  <a:prstClr val="black"/>
                </a:solidFill>
                <a:latin typeface="Calibri"/>
                <a:cs typeface="Times New Roman" pitchFamily="18" charset="0"/>
              </a:rPr>
              <a:t> ___  </a:t>
            </a:r>
            <a:r>
              <a:rPr lang="es-ES" sz="2000" dirty="0">
                <a:solidFill>
                  <a:prstClr val="black"/>
                </a:solidFill>
                <a:latin typeface="Calibri"/>
                <a:cs typeface="Times New Roman" pitchFamily="18" charset="0"/>
              </a:rPr>
              <a:t>______  ____ _______, </a:t>
            </a:r>
            <a:r>
              <a:rPr lang="es-ES" sz="2000" dirty="0" err="1">
                <a:solidFill>
                  <a:prstClr val="black"/>
                </a:solidFill>
                <a:latin typeface="Calibri"/>
                <a:cs typeface="Times New Roman" pitchFamily="18" charset="0"/>
              </a:rPr>
              <a:t>it</a:t>
            </a:r>
            <a:r>
              <a:rPr lang="es-ES" sz="2000" dirty="0">
                <a:solidFill>
                  <a:prstClr val="black"/>
                </a:solidFill>
                <a:latin typeface="Calibri"/>
                <a:cs typeface="Times New Roman" pitchFamily="18" charset="0"/>
              </a:rPr>
              <a:t> </a:t>
            </a:r>
            <a:r>
              <a:rPr lang="es-ES" sz="2000" dirty="0" err="1">
                <a:solidFill>
                  <a:prstClr val="black"/>
                </a:solidFill>
                <a:latin typeface="Calibri"/>
                <a:cs typeface="Times New Roman" pitchFamily="18" charset="0"/>
              </a:rPr>
              <a:t>is</a:t>
            </a:r>
            <a:r>
              <a:rPr lang="es-ES" sz="2000" dirty="0">
                <a:solidFill>
                  <a:prstClr val="black"/>
                </a:solidFill>
                <a:latin typeface="Calibri"/>
                <a:cs typeface="Times New Roman" pitchFamily="18" charset="0"/>
              </a:rPr>
              <a:t> </a:t>
            </a:r>
            <a:r>
              <a:rPr lang="es-ES" sz="2000" dirty="0" err="1">
                <a:solidFill>
                  <a:prstClr val="black"/>
                </a:solidFill>
                <a:latin typeface="Calibri"/>
                <a:cs typeface="Times New Roman" pitchFamily="18" charset="0"/>
              </a:rPr>
              <a:t>very</a:t>
            </a:r>
            <a:r>
              <a:rPr lang="es-ES" sz="2000" dirty="0">
                <a:solidFill>
                  <a:prstClr val="black"/>
                </a:solidFill>
                <a:latin typeface="Calibri"/>
                <a:cs typeface="Times New Roman" pitchFamily="18" charset="0"/>
              </a:rPr>
              <a:t> </a:t>
            </a:r>
            <a:r>
              <a:rPr lang="es-ES" sz="2000" dirty="0" err="1" smtClean="0">
                <a:solidFill>
                  <a:prstClr val="black"/>
                </a:solidFill>
                <a:latin typeface="Calibri"/>
                <a:cs typeface="Times New Roman" pitchFamily="18" charset="0"/>
              </a:rPr>
              <a:t>boring</a:t>
            </a:r>
            <a:r>
              <a:rPr lang="es-ES" sz="2000" dirty="0" smtClean="0">
                <a:solidFill>
                  <a:prstClr val="black"/>
                </a:solidFill>
                <a:latin typeface="Calibri"/>
                <a:cs typeface="Times New Roman" pitchFamily="18" charset="0"/>
              </a:rPr>
              <a:t> ___  ____________, </a:t>
            </a:r>
          </a:p>
          <a:p>
            <a:pPr eaLnBrk="1" hangingPunct="1"/>
            <a:r>
              <a:rPr lang="es-ES" sz="2000" dirty="0" smtClean="0">
                <a:solidFill>
                  <a:prstClr val="black"/>
                </a:solidFill>
                <a:latin typeface="Calibri"/>
                <a:cs typeface="Times New Roman" pitchFamily="18" charset="0"/>
              </a:rPr>
              <a:t>_____ </a:t>
            </a:r>
            <a:r>
              <a:rPr lang="es-ES" sz="2000" dirty="0">
                <a:solidFill>
                  <a:prstClr val="black"/>
                </a:solidFill>
                <a:latin typeface="Calibri"/>
                <a:cs typeface="Times New Roman" pitchFamily="18" charset="0"/>
              </a:rPr>
              <a:t>I </a:t>
            </a:r>
            <a:r>
              <a:rPr lang="es-ES" sz="2000" dirty="0" err="1">
                <a:solidFill>
                  <a:prstClr val="black"/>
                </a:solidFill>
                <a:latin typeface="Calibri"/>
                <a:cs typeface="Times New Roman" pitchFamily="18" charset="0"/>
              </a:rPr>
              <a:t>prefer</a:t>
            </a:r>
            <a:r>
              <a:rPr lang="es-ES" sz="2000" dirty="0">
                <a:solidFill>
                  <a:prstClr val="black"/>
                </a:solidFill>
                <a:latin typeface="Calibri"/>
                <a:cs typeface="Times New Roman" pitchFamily="18" charset="0"/>
              </a:rPr>
              <a:t> </a:t>
            </a:r>
            <a:r>
              <a:rPr lang="es-ES" sz="2000" dirty="0" smtClean="0">
                <a:solidFill>
                  <a:prstClr val="black"/>
                </a:solidFill>
                <a:latin typeface="Calibri"/>
                <a:cs typeface="Times New Roman" pitchFamily="18" charset="0"/>
              </a:rPr>
              <a:t>___  ________.</a:t>
            </a:r>
            <a:endParaRPr lang="es-ES" sz="2000" dirty="0">
              <a:solidFill>
                <a:prstClr val="black"/>
              </a:solidFill>
              <a:latin typeface="Calibri"/>
              <a:cs typeface="Times New Roman" pitchFamily="18" charset="0"/>
            </a:endParaRPr>
          </a:p>
        </p:txBody>
      </p:sp>
      <p:sp>
        <p:nvSpPr>
          <p:cNvPr id="20" name="TextBox 6"/>
          <p:cNvSpPr txBox="1">
            <a:spLocks noChangeArrowheads="1"/>
          </p:cNvSpPr>
          <p:nvPr/>
        </p:nvSpPr>
        <p:spPr bwMode="auto">
          <a:xfrm>
            <a:off x="1704528" y="5549661"/>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sz="2000" dirty="0">
                <a:solidFill>
                  <a:prstClr val="black"/>
                </a:solidFill>
                <a:latin typeface="Calibri"/>
                <a:cs typeface="Times New Roman" pitchFamily="18" charset="0"/>
              </a:rPr>
              <a:t>3  _____ _____  ____ </a:t>
            </a:r>
            <a:r>
              <a:rPr lang="es-ES" sz="2000" dirty="0" err="1">
                <a:solidFill>
                  <a:prstClr val="black"/>
                </a:solidFill>
                <a:latin typeface="Calibri"/>
                <a:cs typeface="Times New Roman" pitchFamily="18" charset="0"/>
              </a:rPr>
              <a:t>best</a:t>
            </a:r>
            <a:r>
              <a:rPr lang="es-ES" sz="2000" dirty="0">
                <a:solidFill>
                  <a:prstClr val="black"/>
                </a:solidFill>
                <a:latin typeface="Calibri"/>
                <a:cs typeface="Times New Roman" pitchFamily="18" charset="0"/>
              </a:rPr>
              <a:t> </a:t>
            </a:r>
            <a:r>
              <a:rPr lang="es-ES" sz="2000" dirty="0" err="1">
                <a:solidFill>
                  <a:prstClr val="black"/>
                </a:solidFill>
                <a:latin typeface="Calibri"/>
                <a:cs typeface="Times New Roman" pitchFamily="18" charset="0"/>
              </a:rPr>
              <a:t>is</a:t>
            </a:r>
            <a:r>
              <a:rPr lang="es-ES" sz="2000" dirty="0">
                <a:solidFill>
                  <a:prstClr val="black"/>
                </a:solidFill>
                <a:latin typeface="Calibri"/>
                <a:cs typeface="Times New Roman" pitchFamily="18" charset="0"/>
              </a:rPr>
              <a:t> </a:t>
            </a:r>
            <a:r>
              <a:rPr lang="es-ES" sz="2000" dirty="0" err="1">
                <a:solidFill>
                  <a:prstClr val="black"/>
                </a:solidFill>
                <a:latin typeface="Calibri"/>
                <a:cs typeface="Times New Roman" pitchFamily="18" charset="0"/>
              </a:rPr>
              <a:t>the</a:t>
            </a:r>
            <a:r>
              <a:rPr lang="es-ES" sz="2000" dirty="0">
                <a:solidFill>
                  <a:prstClr val="black"/>
                </a:solidFill>
                <a:latin typeface="Calibri"/>
                <a:cs typeface="Times New Roman" pitchFamily="18" charset="0"/>
              </a:rPr>
              <a:t> </a:t>
            </a:r>
            <a:r>
              <a:rPr lang="es-ES" sz="2000" dirty="0" err="1">
                <a:solidFill>
                  <a:prstClr val="black"/>
                </a:solidFill>
                <a:latin typeface="Calibri"/>
                <a:cs typeface="Times New Roman" pitchFamily="18" charset="0"/>
              </a:rPr>
              <a:t>plane</a:t>
            </a:r>
            <a:r>
              <a:rPr lang="es-ES" sz="2000" dirty="0">
                <a:solidFill>
                  <a:prstClr val="black"/>
                </a:solidFill>
                <a:latin typeface="Calibri"/>
                <a:cs typeface="Times New Roman" pitchFamily="18" charset="0"/>
              </a:rPr>
              <a:t> </a:t>
            </a:r>
            <a:r>
              <a:rPr lang="es-ES" sz="2000" dirty="0" err="1">
                <a:solidFill>
                  <a:prstClr val="black"/>
                </a:solidFill>
                <a:latin typeface="Calibri"/>
                <a:cs typeface="Times New Roman" pitchFamily="18" charset="0"/>
              </a:rPr>
              <a:t>because</a:t>
            </a:r>
            <a:r>
              <a:rPr lang="es-ES" sz="2000" dirty="0">
                <a:solidFill>
                  <a:prstClr val="black"/>
                </a:solidFill>
                <a:latin typeface="Calibri"/>
                <a:cs typeface="Times New Roman" pitchFamily="18" charset="0"/>
              </a:rPr>
              <a:t> </a:t>
            </a:r>
            <a:r>
              <a:rPr lang="es-ES" sz="2000" dirty="0" err="1">
                <a:solidFill>
                  <a:prstClr val="black"/>
                </a:solidFill>
                <a:latin typeface="Calibri"/>
                <a:cs typeface="Times New Roman" pitchFamily="18" charset="0"/>
              </a:rPr>
              <a:t>it’s</a:t>
            </a:r>
            <a:r>
              <a:rPr lang="es-ES" sz="2000" dirty="0">
                <a:solidFill>
                  <a:prstClr val="black"/>
                </a:solidFill>
                <a:latin typeface="Calibri"/>
                <a:cs typeface="Times New Roman" pitchFamily="18" charset="0"/>
              </a:rPr>
              <a:t> </a:t>
            </a:r>
            <a:r>
              <a:rPr lang="es-ES" sz="2000" dirty="0" err="1">
                <a:solidFill>
                  <a:prstClr val="black"/>
                </a:solidFill>
                <a:latin typeface="Calibri"/>
                <a:cs typeface="Times New Roman" pitchFamily="18" charset="0"/>
              </a:rPr>
              <a:t>very</a:t>
            </a:r>
            <a:r>
              <a:rPr lang="es-ES" sz="2000" dirty="0">
                <a:solidFill>
                  <a:prstClr val="black"/>
                </a:solidFill>
                <a:latin typeface="Calibri"/>
                <a:cs typeface="Times New Roman" pitchFamily="18" charset="0"/>
              </a:rPr>
              <a:t> ______ and quite ____________.</a:t>
            </a:r>
          </a:p>
        </p:txBody>
      </p:sp>
      <p:sp>
        <p:nvSpPr>
          <p:cNvPr id="2" name="Rectangle 1"/>
          <p:cNvSpPr/>
          <p:nvPr/>
        </p:nvSpPr>
        <p:spPr>
          <a:xfrm>
            <a:off x="1631504" y="3029382"/>
            <a:ext cx="8856984" cy="149997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3" name="Rectangle 22"/>
          <p:cNvSpPr/>
          <p:nvPr/>
        </p:nvSpPr>
        <p:spPr>
          <a:xfrm>
            <a:off x="1631504" y="4613558"/>
            <a:ext cx="8856984" cy="16957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6" name="TextBox 15"/>
          <p:cNvSpPr txBox="1"/>
          <p:nvPr/>
        </p:nvSpPr>
        <p:spPr>
          <a:xfrm>
            <a:off x="1770498" y="116633"/>
            <a:ext cx="8136904" cy="769441"/>
          </a:xfrm>
          <a:prstGeom prst="rect">
            <a:avLst/>
          </a:prstGeom>
          <a:noFill/>
        </p:spPr>
        <p:txBody>
          <a:bodyPr wrap="square" rtlCol="0">
            <a:spAutoFit/>
          </a:bodyPr>
          <a:lstStyle/>
          <a:p>
            <a:r>
              <a:rPr lang="en-GB" sz="4400" b="1" dirty="0">
                <a:solidFill>
                  <a:prstClr val="black"/>
                </a:solidFill>
              </a:rPr>
              <a:t>Parallel translation - </a:t>
            </a:r>
            <a:r>
              <a:rPr lang="en-GB" sz="4400" b="1" i="1" dirty="0">
                <a:solidFill>
                  <a:prstClr val="black"/>
                </a:solidFill>
              </a:rPr>
              <a:t>adapted</a:t>
            </a:r>
            <a:endParaRPr lang="fr-FR" sz="4400" b="1" i="1" dirty="0">
              <a:solidFill>
                <a:prstClr val="black"/>
              </a:solidFill>
            </a:endParaRPr>
          </a:p>
        </p:txBody>
      </p:sp>
      <p:sp>
        <p:nvSpPr>
          <p:cNvPr id="12" name="Rectangle 11"/>
          <p:cNvSpPr/>
          <p:nvPr/>
        </p:nvSpPr>
        <p:spPr>
          <a:xfrm>
            <a:off x="1631504" y="1445206"/>
            <a:ext cx="8856984" cy="149997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3" name="TextBox 1"/>
          <p:cNvSpPr txBox="1">
            <a:spLocks noChangeArrowheads="1"/>
          </p:cNvSpPr>
          <p:nvPr/>
        </p:nvSpPr>
        <p:spPr bwMode="auto">
          <a:xfrm>
            <a:off x="1620982" y="1405626"/>
            <a:ext cx="915452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sz="2000" dirty="0">
                <a:solidFill>
                  <a:prstClr val="black"/>
                </a:solidFill>
                <a:latin typeface="Calibri"/>
                <a:cs typeface="Times New Roman" pitchFamily="18" charset="0"/>
              </a:rPr>
              <a:t>1 __ ____ __ </a:t>
            </a:r>
            <a:r>
              <a:rPr lang="es-ES" sz="2000" dirty="0" err="1">
                <a:solidFill>
                  <a:prstClr val="black"/>
                </a:solidFill>
                <a:latin typeface="Calibri"/>
                <a:cs typeface="Times New Roman" pitchFamily="18" charset="0"/>
              </a:rPr>
              <a:t>voyager</a:t>
            </a:r>
            <a:r>
              <a:rPr lang="es-ES" sz="2000" dirty="0">
                <a:solidFill>
                  <a:prstClr val="black"/>
                </a:solidFill>
                <a:latin typeface="Calibri"/>
                <a:cs typeface="Times New Roman" pitchFamily="18" charset="0"/>
              </a:rPr>
              <a:t> en </a:t>
            </a:r>
            <a:r>
              <a:rPr lang="es-ES" sz="2000" dirty="0" err="1">
                <a:solidFill>
                  <a:prstClr val="black"/>
                </a:solidFill>
                <a:latin typeface="Calibri"/>
                <a:cs typeface="Times New Roman" pitchFamily="18" charset="0"/>
              </a:rPr>
              <a:t>avion</a:t>
            </a:r>
            <a:r>
              <a:rPr lang="es-ES" sz="2000" dirty="0">
                <a:solidFill>
                  <a:prstClr val="black"/>
                </a:solidFill>
                <a:latin typeface="Calibri"/>
                <a:cs typeface="Times New Roman" pitchFamily="18" charset="0"/>
              </a:rPr>
              <a:t> parce que ____________  </a:t>
            </a:r>
            <a:r>
              <a:rPr lang="es-ES" sz="2000" dirty="0" err="1" smtClean="0">
                <a:solidFill>
                  <a:prstClr val="black"/>
                </a:solidFill>
                <a:latin typeface="Calibri"/>
                <a:cs typeface="Times New Roman" pitchFamily="18" charset="0"/>
              </a:rPr>
              <a:t>ça</a:t>
            </a:r>
            <a:r>
              <a:rPr lang="es-ES" sz="2000" dirty="0" smtClean="0">
                <a:solidFill>
                  <a:prstClr val="black"/>
                </a:solidFill>
                <a:latin typeface="Calibri"/>
                <a:cs typeface="Times New Roman" pitchFamily="18" charset="0"/>
              </a:rPr>
              <a:t> me </a:t>
            </a:r>
            <a:r>
              <a:rPr lang="es-ES" sz="2000" dirty="0" err="1" smtClean="0">
                <a:solidFill>
                  <a:prstClr val="black"/>
                </a:solidFill>
                <a:latin typeface="Calibri"/>
                <a:cs typeface="Times New Roman" pitchFamily="18" charset="0"/>
              </a:rPr>
              <a:t>fait</a:t>
            </a:r>
            <a:r>
              <a:rPr lang="es-ES" sz="2000" dirty="0" smtClean="0">
                <a:solidFill>
                  <a:prstClr val="black"/>
                </a:solidFill>
                <a:latin typeface="Calibri"/>
                <a:cs typeface="Times New Roman" pitchFamily="18" charset="0"/>
              </a:rPr>
              <a:t> </a:t>
            </a:r>
            <a:r>
              <a:rPr lang="es-ES" sz="2000" dirty="0" err="1" smtClean="0">
                <a:solidFill>
                  <a:prstClr val="black"/>
                </a:solidFill>
                <a:latin typeface="Calibri"/>
                <a:cs typeface="Times New Roman" pitchFamily="18" charset="0"/>
              </a:rPr>
              <a:t>vomir</a:t>
            </a:r>
            <a:r>
              <a:rPr lang="es-ES" sz="2000" dirty="0" smtClean="0">
                <a:solidFill>
                  <a:prstClr val="black"/>
                </a:solidFill>
                <a:latin typeface="Calibri"/>
                <a:cs typeface="Times New Roman" pitchFamily="18" charset="0"/>
              </a:rPr>
              <a:t> et en plus </a:t>
            </a:r>
            <a:r>
              <a:rPr lang="es-ES" sz="2000" dirty="0" err="1" smtClean="0">
                <a:solidFill>
                  <a:prstClr val="black"/>
                </a:solidFill>
                <a:latin typeface="Calibri"/>
                <a:cs typeface="Times New Roman" pitchFamily="18" charset="0"/>
              </a:rPr>
              <a:t>c’est</a:t>
            </a:r>
            <a:r>
              <a:rPr lang="es-ES" sz="2000" dirty="0" smtClean="0">
                <a:solidFill>
                  <a:prstClr val="black"/>
                </a:solidFill>
                <a:latin typeface="Calibri"/>
                <a:cs typeface="Times New Roman" pitchFamily="18" charset="0"/>
              </a:rPr>
              <a:t> </a:t>
            </a:r>
            <a:r>
              <a:rPr lang="es-ES" sz="2000" dirty="0">
                <a:solidFill>
                  <a:prstClr val="black"/>
                </a:solidFill>
                <a:latin typeface="Calibri"/>
                <a:cs typeface="Times New Roman" pitchFamily="18" charset="0"/>
              </a:rPr>
              <a:t>_________  ____________.</a:t>
            </a:r>
          </a:p>
        </p:txBody>
      </p:sp>
      <p:sp>
        <p:nvSpPr>
          <p:cNvPr id="14" name="TextBox 1"/>
          <p:cNvSpPr txBox="1">
            <a:spLocks noChangeArrowheads="1"/>
          </p:cNvSpPr>
          <p:nvPr/>
        </p:nvSpPr>
        <p:spPr bwMode="auto">
          <a:xfrm>
            <a:off x="1631504" y="2237293"/>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sz="2000" dirty="0">
                <a:solidFill>
                  <a:prstClr val="black"/>
                </a:solidFill>
                <a:latin typeface="Calibri"/>
                <a:cs typeface="Times New Roman" pitchFamily="18" charset="0"/>
              </a:rPr>
              <a:t>1  I </a:t>
            </a:r>
            <a:r>
              <a:rPr lang="es-ES" sz="2000" dirty="0" err="1">
                <a:solidFill>
                  <a:prstClr val="black"/>
                </a:solidFill>
                <a:latin typeface="Calibri"/>
                <a:cs typeface="Times New Roman" pitchFamily="18" charset="0"/>
              </a:rPr>
              <a:t>don’t</a:t>
            </a:r>
            <a:r>
              <a:rPr lang="es-ES" sz="2000" dirty="0">
                <a:solidFill>
                  <a:prstClr val="black"/>
                </a:solidFill>
                <a:latin typeface="Calibri"/>
                <a:cs typeface="Times New Roman" pitchFamily="18" charset="0"/>
              </a:rPr>
              <a:t> </a:t>
            </a:r>
            <a:r>
              <a:rPr lang="es-ES" sz="2000" dirty="0" err="1" smtClean="0">
                <a:solidFill>
                  <a:prstClr val="black"/>
                </a:solidFill>
                <a:latin typeface="Calibri"/>
                <a:cs typeface="Times New Roman" pitchFamily="18" charset="0"/>
              </a:rPr>
              <a:t>like</a:t>
            </a:r>
            <a:r>
              <a:rPr lang="es-ES" sz="2000" dirty="0" smtClean="0">
                <a:solidFill>
                  <a:prstClr val="black"/>
                </a:solidFill>
                <a:latin typeface="Calibri"/>
                <a:cs typeface="Times New Roman" pitchFamily="18" charset="0"/>
              </a:rPr>
              <a:t> __ </a:t>
            </a:r>
            <a:r>
              <a:rPr lang="es-ES" sz="2000" dirty="0">
                <a:solidFill>
                  <a:prstClr val="black"/>
                </a:solidFill>
                <a:latin typeface="Calibri"/>
                <a:cs typeface="Times New Roman" pitchFamily="18" charset="0"/>
              </a:rPr>
              <a:t>_________ ___ ______ _______ </a:t>
            </a:r>
            <a:r>
              <a:rPr lang="es-ES" sz="2000" dirty="0" err="1">
                <a:solidFill>
                  <a:prstClr val="black"/>
                </a:solidFill>
                <a:latin typeface="Calibri"/>
                <a:cs typeface="Times New Roman" pitchFamily="18" charset="0"/>
              </a:rPr>
              <a:t>sometimes</a:t>
            </a:r>
            <a:r>
              <a:rPr lang="es-ES" sz="2000" dirty="0">
                <a:solidFill>
                  <a:prstClr val="black"/>
                </a:solidFill>
                <a:latin typeface="Calibri"/>
                <a:cs typeface="Times New Roman" pitchFamily="18" charset="0"/>
              </a:rPr>
              <a:t> </a:t>
            </a:r>
            <a:r>
              <a:rPr lang="es-ES" sz="2000" dirty="0" err="1">
                <a:solidFill>
                  <a:prstClr val="black"/>
                </a:solidFill>
                <a:latin typeface="Calibri"/>
                <a:cs typeface="Times New Roman" pitchFamily="18" charset="0"/>
              </a:rPr>
              <a:t>it</a:t>
            </a:r>
            <a:r>
              <a:rPr lang="es-ES" sz="2000" dirty="0">
                <a:solidFill>
                  <a:prstClr val="black"/>
                </a:solidFill>
                <a:latin typeface="Calibri"/>
                <a:cs typeface="Times New Roman" pitchFamily="18" charset="0"/>
              </a:rPr>
              <a:t> </a:t>
            </a:r>
            <a:r>
              <a:rPr lang="es-ES" sz="2000" dirty="0" err="1">
                <a:solidFill>
                  <a:prstClr val="black"/>
                </a:solidFill>
                <a:latin typeface="Calibri"/>
                <a:cs typeface="Times New Roman" pitchFamily="18" charset="0"/>
              </a:rPr>
              <a:t>makes</a:t>
            </a:r>
            <a:r>
              <a:rPr lang="es-ES" sz="2000" dirty="0">
                <a:solidFill>
                  <a:prstClr val="black"/>
                </a:solidFill>
                <a:latin typeface="Calibri"/>
                <a:cs typeface="Times New Roman" pitchFamily="18" charset="0"/>
              </a:rPr>
              <a:t> me </a:t>
            </a:r>
            <a:r>
              <a:rPr lang="es-ES" sz="2000" dirty="0" err="1">
                <a:solidFill>
                  <a:prstClr val="black"/>
                </a:solidFill>
                <a:latin typeface="Calibri"/>
                <a:cs typeface="Times New Roman" pitchFamily="18" charset="0"/>
              </a:rPr>
              <a:t>sick</a:t>
            </a:r>
            <a:r>
              <a:rPr lang="es-ES" sz="2000" dirty="0">
                <a:solidFill>
                  <a:prstClr val="black"/>
                </a:solidFill>
                <a:latin typeface="Calibri"/>
                <a:cs typeface="Times New Roman" pitchFamily="18" charset="0"/>
              </a:rPr>
              <a:t> and </a:t>
            </a:r>
            <a:r>
              <a:rPr lang="es-ES" sz="2000" dirty="0" err="1">
                <a:solidFill>
                  <a:prstClr val="black"/>
                </a:solidFill>
                <a:latin typeface="Calibri"/>
                <a:cs typeface="Times New Roman" pitchFamily="18" charset="0"/>
              </a:rPr>
              <a:t>what’s</a:t>
            </a:r>
            <a:r>
              <a:rPr lang="es-ES" sz="2000" dirty="0">
                <a:solidFill>
                  <a:prstClr val="black"/>
                </a:solidFill>
                <a:latin typeface="Calibri"/>
                <a:cs typeface="Times New Roman" pitchFamily="18" charset="0"/>
              </a:rPr>
              <a:t> more </a:t>
            </a:r>
            <a:r>
              <a:rPr lang="es-ES" sz="2000" dirty="0" err="1">
                <a:solidFill>
                  <a:prstClr val="black"/>
                </a:solidFill>
                <a:latin typeface="Calibri"/>
                <a:cs typeface="Times New Roman" pitchFamily="18" charset="0"/>
              </a:rPr>
              <a:t>it’s</a:t>
            </a:r>
            <a:r>
              <a:rPr lang="es-ES" sz="2000" dirty="0">
                <a:solidFill>
                  <a:prstClr val="black"/>
                </a:solidFill>
                <a:latin typeface="Calibri"/>
                <a:cs typeface="Times New Roman" pitchFamily="18" charset="0"/>
              </a:rPr>
              <a:t> </a:t>
            </a:r>
            <a:r>
              <a:rPr lang="es-ES" sz="2000" dirty="0" err="1">
                <a:solidFill>
                  <a:prstClr val="black"/>
                </a:solidFill>
                <a:latin typeface="Calibri"/>
                <a:cs typeface="Times New Roman" pitchFamily="18" charset="0"/>
              </a:rPr>
              <a:t>very</a:t>
            </a:r>
            <a:r>
              <a:rPr lang="es-ES" sz="2000" dirty="0">
                <a:solidFill>
                  <a:prstClr val="black"/>
                </a:solidFill>
                <a:latin typeface="Calibri"/>
                <a:cs typeface="Times New Roman" pitchFamily="18" charset="0"/>
              </a:rPr>
              <a:t> </a:t>
            </a:r>
            <a:r>
              <a:rPr lang="es-ES" sz="2000" dirty="0" err="1">
                <a:solidFill>
                  <a:prstClr val="black"/>
                </a:solidFill>
                <a:latin typeface="Calibri"/>
                <a:cs typeface="Times New Roman" pitchFamily="18" charset="0"/>
              </a:rPr>
              <a:t>uncomfortable</a:t>
            </a:r>
            <a:r>
              <a:rPr lang="es-ES" sz="2000" dirty="0">
                <a:solidFill>
                  <a:prstClr val="black"/>
                </a:solidFill>
                <a:latin typeface="Calibri"/>
                <a:cs typeface="Times New Roman" pitchFamily="18" charset="0"/>
              </a:rPr>
              <a:t>.</a:t>
            </a:r>
          </a:p>
        </p:txBody>
      </p:sp>
    </p:spTree>
    <p:extLst>
      <p:ext uri="{BB962C8B-B14F-4D97-AF65-F5344CB8AC3E}">
        <p14:creationId xmlns:p14="http://schemas.microsoft.com/office/powerpoint/2010/main" val="2583741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5339" y="3985676"/>
            <a:ext cx="6048672" cy="2862322"/>
          </a:xfrm>
          <a:prstGeom prst="rect">
            <a:avLst/>
          </a:prstGeom>
        </p:spPr>
        <p:txBody>
          <a:bodyPr wrap="square">
            <a:spAutoFit/>
          </a:bodyPr>
          <a:lstStyle/>
          <a:p>
            <a:pPr marL="285750" indent="-285750">
              <a:lnSpc>
                <a:spcPct val="200000"/>
              </a:lnSpc>
              <a:buFont typeface="Arial" pitchFamily="34" charset="0"/>
              <a:buChar char="•"/>
            </a:pPr>
            <a:r>
              <a:rPr lang="es-ES" dirty="0" smtClean="0">
                <a:solidFill>
                  <a:prstClr val="black"/>
                </a:solidFill>
                <a:cs typeface="Calibri"/>
              </a:rPr>
              <a:t> </a:t>
            </a:r>
            <a:r>
              <a:rPr lang="fr-FR" dirty="0" smtClean="0">
                <a:solidFill>
                  <a:prstClr val="black"/>
                </a:solidFill>
                <a:cs typeface="Calibri"/>
              </a:rPr>
              <a:t>Tu </a:t>
            </a:r>
            <a:r>
              <a:rPr lang="fr-FR" dirty="0">
                <a:solidFill>
                  <a:prstClr val="black"/>
                </a:solidFill>
                <a:cs typeface="Calibri"/>
              </a:rPr>
              <a:t>as déjà fait un apprentissage professionnel?</a:t>
            </a:r>
          </a:p>
          <a:p>
            <a:pPr marL="285750" indent="-285750">
              <a:lnSpc>
                <a:spcPct val="200000"/>
              </a:lnSpc>
              <a:buFont typeface="Arial" pitchFamily="34" charset="0"/>
              <a:buChar char="•"/>
            </a:pPr>
            <a:r>
              <a:rPr lang="es-ES" dirty="0">
                <a:solidFill>
                  <a:prstClr val="black"/>
                </a:solidFill>
              </a:rPr>
              <a:t> </a:t>
            </a:r>
            <a:r>
              <a:rPr lang="es-ES" dirty="0" err="1" smtClean="0">
                <a:solidFill>
                  <a:prstClr val="black"/>
                </a:solidFill>
              </a:rPr>
              <a:t>Où</a:t>
            </a:r>
            <a:r>
              <a:rPr lang="es-ES" dirty="0" smtClean="0">
                <a:solidFill>
                  <a:prstClr val="black"/>
                </a:solidFill>
              </a:rPr>
              <a:t> as-tu </a:t>
            </a:r>
            <a:r>
              <a:rPr lang="es-ES" dirty="0" err="1" smtClean="0">
                <a:solidFill>
                  <a:prstClr val="black"/>
                </a:solidFill>
              </a:rPr>
              <a:t>fait</a:t>
            </a:r>
            <a:r>
              <a:rPr lang="es-ES" dirty="0" smtClean="0">
                <a:solidFill>
                  <a:prstClr val="black"/>
                </a:solidFill>
              </a:rPr>
              <a:t> ton </a:t>
            </a:r>
            <a:r>
              <a:rPr lang="es-ES" dirty="0" err="1" smtClean="0">
                <a:solidFill>
                  <a:prstClr val="black"/>
                </a:solidFill>
              </a:rPr>
              <a:t>stage</a:t>
            </a:r>
            <a:r>
              <a:rPr lang="es-ES" dirty="0" smtClean="0">
                <a:solidFill>
                  <a:prstClr val="black"/>
                </a:solidFill>
              </a:rPr>
              <a:t>?</a:t>
            </a:r>
            <a:endParaRPr lang="es-ES" dirty="0">
              <a:solidFill>
                <a:prstClr val="black"/>
              </a:solidFill>
            </a:endParaRPr>
          </a:p>
          <a:p>
            <a:pPr marL="285750" indent="-285750">
              <a:lnSpc>
                <a:spcPct val="200000"/>
              </a:lnSpc>
              <a:buFont typeface="Arial" pitchFamily="34" charset="0"/>
              <a:buChar char="•"/>
            </a:pPr>
            <a:r>
              <a:rPr lang="es-ES" dirty="0" smtClean="0">
                <a:solidFill>
                  <a:prstClr val="black"/>
                </a:solidFill>
              </a:rPr>
              <a:t> </a:t>
            </a:r>
            <a:r>
              <a:rPr lang="fr-FR" dirty="0">
                <a:solidFill>
                  <a:prstClr val="black"/>
                </a:solidFill>
              </a:rPr>
              <a:t>Pourquoi tu as choisi cet apprentissage ?</a:t>
            </a:r>
          </a:p>
          <a:p>
            <a:pPr marL="285750" indent="-285750">
              <a:lnSpc>
                <a:spcPct val="200000"/>
              </a:lnSpc>
              <a:buFont typeface="Arial" pitchFamily="34" charset="0"/>
              <a:buChar char="•"/>
            </a:pPr>
            <a:r>
              <a:rPr lang="es-ES" dirty="0" smtClean="0">
                <a:solidFill>
                  <a:prstClr val="black"/>
                </a:solidFill>
              </a:rPr>
              <a:t> </a:t>
            </a:r>
            <a:r>
              <a:rPr lang="fr-FR" dirty="0">
                <a:solidFill>
                  <a:prstClr val="black"/>
                </a:solidFill>
              </a:rPr>
              <a:t>Tu commençais et finissais à quelle heure ?</a:t>
            </a:r>
          </a:p>
          <a:p>
            <a:pPr marL="285750" indent="-285750">
              <a:lnSpc>
                <a:spcPct val="200000"/>
              </a:lnSpc>
              <a:buFont typeface="Arial" pitchFamily="34" charset="0"/>
              <a:buChar char="•"/>
            </a:pPr>
            <a:r>
              <a:rPr lang="en-GB" dirty="0" err="1">
                <a:solidFill>
                  <a:prstClr val="black"/>
                </a:solidFill>
                <a:cs typeface="Calibri"/>
              </a:rPr>
              <a:t>Quels</a:t>
            </a:r>
            <a:r>
              <a:rPr lang="en-GB" dirty="0">
                <a:solidFill>
                  <a:prstClr val="black"/>
                </a:solidFill>
                <a:cs typeface="Calibri"/>
              </a:rPr>
              <a:t> </a:t>
            </a:r>
            <a:r>
              <a:rPr lang="en-GB" dirty="0" err="1">
                <a:solidFill>
                  <a:prstClr val="black"/>
                </a:solidFill>
                <a:cs typeface="Calibri"/>
              </a:rPr>
              <a:t>sont</a:t>
            </a:r>
            <a:r>
              <a:rPr lang="en-GB" dirty="0">
                <a:solidFill>
                  <a:prstClr val="black"/>
                </a:solidFill>
                <a:cs typeface="Calibri"/>
              </a:rPr>
              <a:t> les </a:t>
            </a:r>
            <a:r>
              <a:rPr lang="en-GB" dirty="0" err="1">
                <a:solidFill>
                  <a:prstClr val="black"/>
                </a:solidFill>
                <a:cs typeface="Calibri"/>
              </a:rPr>
              <a:t>avantages</a:t>
            </a:r>
            <a:r>
              <a:rPr lang="en-GB" dirty="0">
                <a:solidFill>
                  <a:prstClr val="black"/>
                </a:solidFill>
                <a:cs typeface="Calibri"/>
              </a:rPr>
              <a:t> et les </a:t>
            </a:r>
            <a:r>
              <a:rPr lang="en-GB" dirty="0" err="1" smtClean="0">
                <a:solidFill>
                  <a:prstClr val="black"/>
                </a:solidFill>
                <a:cs typeface="Calibri"/>
              </a:rPr>
              <a:t>inconvénients</a:t>
            </a:r>
            <a:r>
              <a:rPr lang="en-GB" dirty="0" smtClean="0">
                <a:solidFill>
                  <a:prstClr val="black"/>
                </a:solidFill>
                <a:cs typeface="Calibri"/>
              </a:rPr>
              <a:t>?</a:t>
            </a:r>
            <a:endParaRPr lang="fr-FR" dirty="0">
              <a:solidFill>
                <a:prstClr val="black"/>
              </a:solidFill>
            </a:endParaRPr>
          </a:p>
        </p:txBody>
      </p:sp>
      <p:sp>
        <p:nvSpPr>
          <p:cNvPr id="4" name="TextBox 3"/>
          <p:cNvSpPr txBox="1"/>
          <p:nvPr/>
        </p:nvSpPr>
        <p:spPr>
          <a:xfrm rot="20670282">
            <a:off x="6539818" y="2848057"/>
            <a:ext cx="3644369" cy="923330"/>
          </a:xfrm>
          <a:prstGeom prst="rect">
            <a:avLst/>
          </a:prstGeom>
          <a:noFill/>
        </p:spPr>
        <p:txBody>
          <a:bodyPr wrap="square" rtlCol="0">
            <a:spAutoFit/>
          </a:bodyPr>
          <a:lstStyle/>
          <a:p>
            <a:r>
              <a:rPr lang="en-GB" dirty="0">
                <a:solidFill>
                  <a:prstClr val="black"/>
                </a:solidFill>
              </a:rPr>
              <a:t/>
            </a:r>
            <a:br>
              <a:rPr lang="en-GB" dirty="0">
                <a:solidFill>
                  <a:prstClr val="black"/>
                </a:solidFill>
              </a:rPr>
            </a:br>
            <a:r>
              <a:rPr lang="en-GB" sz="3600" dirty="0">
                <a:solidFill>
                  <a:prstClr val="black"/>
                </a:solidFill>
              </a:rPr>
              <a:t>What did you do?</a:t>
            </a:r>
            <a:endParaRPr lang="fr-FR" sz="3600" dirty="0">
              <a:solidFill>
                <a:prstClr val="black"/>
              </a:solidFill>
            </a:endParaRPr>
          </a:p>
        </p:txBody>
      </p:sp>
      <p:sp>
        <p:nvSpPr>
          <p:cNvPr id="5" name="TextBox 4"/>
          <p:cNvSpPr txBox="1"/>
          <p:nvPr/>
        </p:nvSpPr>
        <p:spPr>
          <a:xfrm rot="1495085">
            <a:off x="6885837" y="1916357"/>
            <a:ext cx="2952328" cy="923330"/>
          </a:xfrm>
          <a:prstGeom prst="rect">
            <a:avLst/>
          </a:prstGeom>
          <a:noFill/>
        </p:spPr>
        <p:txBody>
          <a:bodyPr wrap="square" rtlCol="0">
            <a:spAutoFit/>
          </a:bodyPr>
          <a:lstStyle/>
          <a:p>
            <a:r>
              <a:rPr lang="en-GB" dirty="0">
                <a:solidFill>
                  <a:prstClr val="black"/>
                </a:solidFill>
              </a:rPr>
              <a:t/>
            </a:r>
            <a:br>
              <a:rPr lang="en-GB" dirty="0">
                <a:solidFill>
                  <a:prstClr val="black"/>
                </a:solidFill>
              </a:rPr>
            </a:br>
            <a:r>
              <a:rPr lang="en-GB" sz="3600" dirty="0">
                <a:solidFill>
                  <a:prstClr val="black"/>
                </a:solidFill>
              </a:rPr>
              <a:t>Where?</a:t>
            </a:r>
            <a:endParaRPr lang="fr-FR" sz="3600" dirty="0">
              <a:solidFill>
                <a:prstClr val="black"/>
              </a:solidFill>
            </a:endParaRPr>
          </a:p>
        </p:txBody>
      </p:sp>
      <p:sp>
        <p:nvSpPr>
          <p:cNvPr id="6" name="TextBox 5"/>
          <p:cNvSpPr txBox="1"/>
          <p:nvPr/>
        </p:nvSpPr>
        <p:spPr>
          <a:xfrm rot="20424121">
            <a:off x="5555598" y="811685"/>
            <a:ext cx="2952328" cy="923330"/>
          </a:xfrm>
          <a:prstGeom prst="rect">
            <a:avLst/>
          </a:prstGeom>
          <a:noFill/>
        </p:spPr>
        <p:txBody>
          <a:bodyPr wrap="square" rtlCol="0">
            <a:spAutoFit/>
          </a:bodyPr>
          <a:lstStyle/>
          <a:p>
            <a:r>
              <a:rPr lang="en-GB" dirty="0">
                <a:solidFill>
                  <a:prstClr val="black"/>
                </a:solidFill>
              </a:rPr>
              <a:t/>
            </a:r>
            <a:br>
              <a:rPr lang="en-GB" dirty="0">
                <a:solidFill>
                  <a:prstClr val="black"/>
                </a:solidFill>
              </a:rPr>
            </a:br>
            <a:r>
              <a:rPr lang="en-GB" sz="3600" dirty="0">
                <a:solidFill>
                  <a:prstClr val="black"/>
                </a:solidFill>
              </a:rPr>
              <a:t>When?</a:t>
            </a:r>
            <a:endParaRPr lang="fr-FR" sz="3600" dirty="0">
              <a:solidFill>
                <a:prstClr val="black"/>
              </a:solidFill>
            </a:endParaRPr>
          </a:p>
        </p:txBody>
      </p:sp>
      <p:sp>
        <p:nvSpPr>
          <p:cNvPr id="7" name="TextBox 6"/>
          <p:cNvSpPr txBox="1"/>
          <p:nvPr/>
        </p:nvSpPr>
        <p:spPr>
          <a:xfrm rot="1264085">
            <a:off x="5553545" y="2482368"/>
            <a:ext cx="2952328" cy="923330"/>
          </a:xfrm>
          <a:prstGeom prst="rect">
            <a:avLst/>
          </a:prstGeom>
          <a:noFill/>
        </p:spPr>
        <p:txBody>
          <a:bodyPr wrap="square" rtlCol="0">
            <a:spAutoFit/>
          </a:bodyPr>
          <a:lstStyle/>
          <a:p>
            <a:r>
              <a:rPr lang="en-GB" dirty="0">
                <a:solidFill>
                  <a:prstClr val="black"/>
                </a:solidFill>
              </a:rPr>
              <a:t/>
            </a:r>
            <a:br>
              <a:rPr lang="en-GB" dirty="0">
                <a:solidFill>
                  <a:prstClr val="black"/>
                </a:solidFill>
              </a:rPr>
            </a:br>
            <a:r>
              <a:rPr lang="en-GB" sz="3600" dirty="0">
                <a:solidFill>
                  <a:prstClr val="black"/>
                </a:solidFill>
              </a:rPr>
              <a:t>How long?</a:t>
            </a:r>
            <a:endParaRPr lang="fr-FR" sz="3600" dirty="0">
              <a:solidFill>
                <a:prstClr val="black"/>
              </a:solidFill>
            </a:endParaRPr>
          </a:p>
        </p:txBody>
      </p:sp>
      <p:sp>
        <p:nvSpPr>
          <p:cNvPr id="8" name="TextBox 7"/>
          <p:cNvSpPr txBox="1"/>
          <p:nvPr/>
        </p:nvSpPr>
        <p:spPr>
          <a:xfrm rot="371232">
            <a:off x="7429469" y="4139247"/>
            <a:ext cx="4387790" cy="923330"/>
          </a:xfrm>
          <a:prstGeom prst="rect">
            <a:avLst/>
          </a:prstGeom>
          <a:noFill/>
        </p:spPr>
        <p:txBody>
          <a:bodyPr wrap="square" rtlCol="0">
            <a:spAutoFit/>
          </a:bodyPr>
          <a:lstStyle/>
          <a:p>
            <a:r>
              <a:rPr lang="en-GB" dirty="0">
                <a:solidFill>
                  <a:prstClr val="black"/>
                </a:solidFill>
              </a:rPr>
              <a:t/>
            </a:r>
            <a:br>
              <a:rPr lang="en-GB" dirty="0">
                <a:solidFill>
                  <a:prstClr val="black"/>
                </a:solidFill>
              </a:rPr>
            </a:br>
            <a:r>
              <a:rPr lang="en-GB" sz="3600" dirty="0">
                <a:solidFill>
                  <a:prstClr val="black"/>
                </a:solidFill>
              </a:rPr>
              <a:t>How get there?</a:t>
            </a:r>
            <a:endParaRPr lang="fr-FR" sz="3600" dirty="0">
              <a:solidFill>
                <a:prstClr val="black"/>
              </a:solidFill>
            </a:endParaRPr>
          </a:p>
        </p:txBody>
      </p:sp>
      <p:sp>
        <p:nvSpPr>
          <p:cNvPr id="9" name="TextBox 8"/>
          <p:cNvSpPr txBox="1"/>
          <p:nvPr/>
        </p:nvSpPr>
        <p:spPr>
          <a:xfrm rot="20424121">
            <a:off x="5057643" y="5069300"/>
            <a:ext cx="2952328" cy="923330"/>
          </a:xfrm>
          <a:prstGeom prst="rect">
            <a:avLst/>
          </a:prstGeom>
          <a:noFill/>
        </p:spPr>
        <p:txBody>
          <a:bodyPr wrap="square" rtlCol="0">
            <a:spAutoFit/>
          </a:bodyPr>
          <a:lstStyle/>
          <a:p>
            <a:r>
              <a:rPr lang="en-GB" dirty="0">
                <a:solidFill>
                  <a:prstClr val="black"/>
                </a:solidFill>
              </a:rPr>
              <a:t/>
            </a:r>
            <a:br>
              <a:rPr lang="en-GB" dirty="0">
                <a:solidFill>
                  <a:prstClr val="black"/>
                </a:solidFill>
              </a:rPr>
            </a:br>
            <a:r>
              <a:rPr lang="en-GB" sz="3600" dirty="0">
                <a:solidFill>
                  <a:prstClr val="black"/>
                </a:solidFill>
              </a:rPr>
              <a:t>Start / finish?</a:t>
            </a:r>
            <a:endParaRPr lang="fr-FR" sz="3600" dirty="0">
              <a:solidFill>
                <a:prstClr val="black"/>
              </a:solidFill>
            </a:endParaRPr>
          </a:p>
        </p:txBody>
      </p:sp>
      <p:sp>
        <p:nvSpPr>
          <p:cNvPr id="10" name="TextBox 9"/>
          <p:cNvSpPr txBox="1"/>
          <p:nvPr/>
        </p:nvSpPr>
        <p:spPr>
          <a:xfrm rot="1139337">
            <a:off x="7924918" y="5429519"/>
            <a:ext cx="2952328" cy="923330"/>
          </a:xfrm>
          <a:prstGeom prst="rect">
            <a:avLst/>
          </a:prstGeom>
          <a:noFill/>
        </p:spPr>
        <p:txBody>
          <a:bodyPr wrap="square" rtlCol="0">
            <a:spAutoFit/>
          </a:bodyPr>
          <a:lstStyle/>
          <a:p>
            <a:r>
              <a:rPr lang="en-GB" dirty="0">
                <a:solidFill>
                  <a:prstClr val="black"/>
                </a:solidFill>
              </a:rPr>
              <a:t/>
            </a:r>
            <a:br>
              <a:rPr lang="en-GB" dirty="0">
                <a:solidFill>
                  <a:prstClr val="black"/>
                </a:solidFill>
              </a:rPr>
            </a:br>
            <a:r>
              <a:rPr lang="en-GB" sz="3600" dirty="0">
                <a:solidFill>
                  <a:prstClr val="black"/>
                </a:solidFill>
              </a:rPr>
              <a:t>Good / bad?</a:t>
            </a:r>
            <a:endParaRPr lang="fr-FR" sz="3600" dirty="0">
              <a:solidFill>
                <a:prstClr val="black"/>
              </a:solidFill>
            </a:endParaRPr>
          </a:p>
        </p:txBody>
      </p:sp>
      <p:sp>
        <p:nvSpPr>
          <p:cNvPr id="11" name="TextBox 10"/>
          <p:cNvSpPr txBox="1"/>
          <p:nvPr/>
        </p:nvSpPr>
        <p:spPr>
          <a:xfrm>
            <a:off x="6658068" y="5722309"/>
            <a:ext cx="2952328" cy="923330"/>
          </a:xfrm>
          <a:prstGeom prst="rect">
            <a:avLst/>
          </a:prstGeom>
          <a:noFill/>
        </p:spPr>
        <p:txBody>
          <a:bodyPr wrap="square" rtlCol="0">
            <a:spAutoFit/>
          </a:bodyPr>
          <a:lstStyle/>
          <a:p>
            <a:r>
              <a:rPr lang="en-GB" dirty="0">
                <a:solidFill>
                  <a:prstClr val="black"/>
                </a:solidFill>
              </a:rPr>
              <a:t/>
            </a:r>
            <a:br>
              <a:rPr lang="en-GB" dirty="0">
                <a:solidFill>
                  <a:prstClr val="black"/>
                </a:solidFill>
              </a:rPr>
            </a:br>
            <a:r>
              <a:rPr lang="en-GB" sz="3600" dirty="0">
                <a:solidFill>
                  <a:prstClr val="black"/>
                </a:solidFill>
              </a:rPr>
              <a:t>People?</a:t>
            </a:r>
            <a:endParaRPr lang="fr-FR" sz="3600" dirty="0">
              <a:solidFill>
                <a:prstClr val="black"/>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3813" y="258761"/>
            <a:ext cx="2014538" cy="1547813"/>
          </a:xfrm>
          <a:prstGeom prst="rect">
            <a:avLst/>
          </a:prstGeom>
        </p:spPr>
      </p:pic>
      <p:sp>
        <p:nvSpPr>
          <p:cNvPr id="13" name="TextBox 12"/>
          <p:cNvSpPr txBox="1"/>
          <p:nvPr/>
        </p:nvSpPr>
        <p:spPr>
          <a:xfrm>
            <a:off x="1770498" y="116633"/>
            <a:ext cx="8136904" cy="769441"/>
          </a:xfrm>
          <a:prstGeom prst="rect">
            <a:avLst/>
          </a:prstGeom>
          <a:noFill/>
        </p:spPr>
        <p:txBody>
          <a:bodyPr wrap="square" rtlCol="0">
            <a:spAutoFit/>
          </a:bodyPr>
          <a:lstStyle/>
          <a:p>
            <a:r>
              <a:rPr lang="en-GB" sz="4400" b="1" dirty="0">
                <a:solidFill>
                  <a:prstClr val="black"/>
                </a:solidFill>
              </a:rPr>
              <a:t>Bridging the gap - </a:t>
            </a:r>
            <a:r>
              <a:rPr lang="en-GB" sz="4400" b="1" i="1" dirty="0">
                <a:solidFill>
                  <a:prstClr val="black"/>
                </a:solidFill>
              </a:rPr>
              <a:t>adapted</a:t>
            </a:r>
            <a:endParaRPr lang="fr-FR" sz="4400" b="1" i="1" dirty="0">
              <a:solidFill>
                <a:prstClr val="black"/>
              </a:solidFill>
            </a:endParaRPr>
          </a:p>
        </p:txBody>
      </p:sp>
      <p:sp>
        <p:nvSpPr>
          <p:cNvPr id="15" name="TextBox 14"/>
          <p:cNvSpPr txBox="1"/>
          <p:nvPr/>
        </p:nvSpPr>
        <p:spPr>
          <a:xfrm>
            <a:off x="489374" y="809902"/>
            <a:ext cx="4380394" cy="3385542"/>
          </a:xfrm>
          <a:prstGeom prst="rect">
            <a:avLst/>
          </a:prstGeom>
          <a:noFill/>
          <a:ln w="28575">
            <a:solidFill>
              <a:schemeClr val="tx1"/>
            </a:solidFill>
          </a:ln>
        </p:spPr>
        <p:txBody>
          <a:bodyPr wrap="square" rtlCol="0">
            <a:spAutoFit/>
          </a:bodyPr>
          <a:lstStyle/>
          <a:p>
            <a:r>
              <a:rPr lang="en-GB" sz="2800" b="1" dirty="0" smtClean="0"/>
              <a:t>Stages en </a:t>
            </a:r>
            <a:r>
              <a:rPr lang="en-GB" sz="2800" b="1" dirty="0" err="1" smtClean="0"/>
              <a:t>entreprise</a:t>
            </a:r>
            <a:endParaRPr lang="en-GB" sz="2800" b="1" dirty="0" smtClean="0"/>
          </a:p>
          <a:p>
            <a:endParaRPr lang="en-GB" sz="2800" b="1" dirty="0" smtClean="0"/>
          </a:p>
          <a:p>
            <a:endParaRPr lang="en-GB" sz="2800" b="1" dirty="0"/>
          </a:p>
          <a:p>
            <a:endParaRPr lang="en-GB" sz="2800" b="1" dirty="0" smtClean="0"/>
          </a:p>
          <a:p>
            <a:endParaRPr lang="en-GB" sz="2800" b="1" dirty="0"/>
          </a:p>
          <a:p>
            <a:endParaRPr lang="en-GB" sz="2800" b="1" dirty="0" smtClean="0"/>
          </a:p>
          <a:p>
            <a:endParaRPr lang="en-GB" sz="2800" b="1" dirty="0" smtClean="0"/>
          </a:p>
          <a:p>
            <a:endParaRPr lang="en-GB" dirty="0"/>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839" y="1314439"/>
            <a:ext cx="3403775" cy="2677636"/>
          </a:xfrm>
          <a:prstGeom prst="rect">
            <a:avLst/>
          </a:prstGeom>
        </p:spPr>
      </p:pic>
    </p:spTree>
    <p:extLst>
      <p:ext uri="{BB962C8B-B14F-4D97-AF65-F5344CB8AC3E}">
        <p14:creationId xmlns:p14="http://schemas.microsoft.com/office/powerpoint/2010/main" val="2787356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775520" y="188640"/>
            <a:ext cx="8640960" cy="1228998"/>
          </a:xfrm>
          <a:prstGeom prst="roundRect">
            <a:avLst/>
          </a:prstGeom>
          <a:solidFill>
            <a:schemeClr val="accent6">
              <a:lumMod val="75000"/>
            </a:schemeClr>
          </a:solidFill>
          <a:ln w="57150">
            <a:solidFill>
              <a:srgbClr val="FF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p:cNvSpPr>
            <a:spLocks noGrp="1"/>
          </p:cNvSpPr>
          <p:nvPr>
            <p:ph type="title"/>
          </p:nvPr>
        </p:nvSpPr>
        <p:spPr/>
        <p:txBody>
          <a:bodyPr>
            <a:noAutofit/>
          </a:bodyPr>
          <a:lstStyle/>
          <a:p>
            <a:r>
              <a:rPr lang="en-GB" sz="7200" b="1" dirty="0">
                <a:solidFill>
                  <a:schemeClr val="bg1"/>
                </a:solidFill>
              </a:rPr>
              <a:t>We will consider…</a:t>
            </a:r>
          </a:p>
        </p:txBody>
      </p:sp>
      <p:sp>
        <p:nvSpPr>
          <p:cNvPr id="3" name="Content Placeholder 2"/>
          <p:cNvSpPr>
            <a:spLocks noGrp="1"/>
          </p:cNvSpPr>
          <p:nvPr>
            <p:ph idx="1"/>
          </p:nvPr>
        </p:nvSpPr>
        <p:spPr>
          <a:xfrm>
            <a:off x="1981200" y="1600201"/>
            <a:ext cx="8363272" cy="4525963"/>
          </a:xfrm>
        </p:spPr>
        <p:txBody>
          <a:bodyPr>
            <a:noAutofit/>
          </a:bodyPr>
          <a:lstStyle/>
          <a:p>
            <a:r>
              <a:rPr lang="en-GB" sz="3400" dirty="0"/>
              <a:t>Integrating transcription into text work from Y7</a:t>
            </a:r>
          </a:p>
          <a:p>
            <a:r>
              <a:rPr lang="en-GB" sz="3400" dirty="0"/>
              <a:t>Translation from and into the target language</a:t>
            </a:r>
          </a:p>
          <a:p>
            <a:r>
              <a:rPr lang="en-GB" sz="3400" dirty="0"/>
              <a:t>Accelerating progress (which we will need to do to meet the requirements of the new GCSE)</a:t>
            </a:r>
          </a:p>
          <a:p>
            <a:r>
              <a:rPr lang="en-GB" sz="3400" dirty="0"/>
              <a:t>Using literary and other text types</a:t>
            </a:r>
          </a:p>
        </p:txBody>
      </p:sp>
    </p:spTree>
    <p:extLst>
      <p:ext uri="{BB962C8B-B14F-4D97-AF65-F5344CB8AC3E}">
        <p14:creationId xmlns:p14="http://schemas.microsoft.com/office/powerpoint/2010/main" val="9405734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Arrow Connector 17"/>
          <p:cNvCxnSpPr>
            <a:endCxn id="7" idx="2"/>
          </p:cNvCxnSpPr>
          <p:nvPr/>
        </p:nvCxnSpPr>
        <p:spPr>
          <a:xfrm flipH="1" flipV="1">
            <a:off x="4295801" y="1916832"/>
            <a:ext cx="2967971" cy="1804392"/>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6" idx="3"/>
          </p:cNvCxnSpPr>
          <p:nvPr/>
        </p:nvCxnSpPr>
        <p:spPr>
          <a:xfrm flipH="1" flipV="1">
            <a:off x="4715073" y="3568824"/>
            <a:ext cx="2548699" cy="152400"/>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5" idx="0"/>
          </p:cNvCxnSpPr>
          <p:nvPr/>
        </p:nvCxnSpPr>
        <p:spPr>
          <a:xfrm flipH="1">
            <a:off x="5211797" y="3721224"/>
            <a:ext cx="2051974" cy="1255948"/>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4" idx="0"/>
          </p:cNvCxnSpPr>
          <p:nvPr/>
        </p:nvCxnSpPr>
        <p:spPr>
          <a:xfrm>
            <a:off x="7263771" y="3721224"/>
            <a:ext cx="1557282" cy="1003920"/>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endCxn id="3" idx="2"/>
          </p:cNvCxnSpPr>
          <p:nvPr/>
        </p:nvCxnSpPr>
        <p:spPr>
          <a:xfrm flipV="1">
            <a:off x="7111372" y="2132112"/>
            <a:ext cx="1540913" cy="1436712"/>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5203159" y="2704728"/>
            <a:ext cx="3816424" cy="1728192"/>
          </a:xfrm>
          <a:prstGeom prst="ellipse">
            <a:avLst/>
          </a:prstGeom>
          <a:solidFill>
            <a:srgbClr val="92D05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2060"/>
                </a:solidFill>
              </a:rPr>
              <a:t>Writing / Composition strategies</a:t>
            </a:r>
            <a:endParaRPr lang="fr-FR" sz="2800" b="1" dirty="0">
              <a:solidFill>
                <a:srgbClr val="002060"/>
              </a:solidFill>
            </a:endParaRPr>
          </a:p>
        </p:txBody>
      </p:sp>
      <p:sp>
        <p:nvSpPr>
          <p:cNvPr id="3" name="Rounded Rectangle 2"/>
          <p:cNvSpPr/>
          <p:nvPr/>
        </p:nvSpPr>
        <p:spPr>
          <a:xfrm>
            <a:off x="7464152" y="835968"/>
            <a:ext cx="2376264" cy="1296144"/>
          </a:xfrm>
          <a:prstGeom prst="roundRect">
            <a:avLst/>
          </a:prstGeom>
          <a:solidFill>
            <a:schemeClr val="accent3">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2060"/>
                </a:solidFill>
              </a:rPr>
              <a:t>Re-combining set phrases</a:t>
            </a:r>
            <a:endParaRPr lang="fr-FR" sz="2800" b="1" dirty="0">
              <a:solidFill>
                <a:srgbClr val="002060"/>
              </a:solidFill>
            </a:endParaRPr>
          </a:p>
        </p:txBody>
      </p:sp>
      <p:sp>
        <p:nvSpPr>
          <p:cNvPr id="4" name="Rounded Rectangle 3"/>
          <p:cNvSpPr/>
          <p:nvPr/>
        </p:nvSpPr>
        <p:spPr>
          <a:xfrm>
            <a:off x="7464153" y="4725144"/>
            <a:ext cx="2713801" cy="1368152"/>
          </a:xfrm>
          <a:prstGeom prst="roundRect">
            <a:avLst/>
          </a:prstGeom>
          <a:solidFill>
            <a:schemeClr val="accent3">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2060"/>
                </a:solidFill>
              </a:rPr>
              <a:t>Re-structuring set phrases</a:t>
            </a:r>
            <a:endParaRPr lang="fr-FR" sz="2800" b="1" dirty="0">
              <a:solidFill>
                <a:srgbClr val="002060"/>
              </a:solidFill>
            </a:endParaRPr>
          </a:p>
        </p:txBody>
      </p:sp>
      <p:sp>
        <p:nvSpPr>
          <p:cNvPr id="5" name="Rounded Rectangle 4"/>
          <p:cNvSpPr/>
          <p:nvPr/>
        </p:nvSpPr>
        <p:spPr>
          <a:xfrm>
            <a:off x="3663625" y="4977172"/>
            <a:ext cx="3096344" cy="1620180"/>
          </a:xfrm>
          <a:prstGeom prst="roundRect">
            <a:avLst/>
          </a:prstGeom>
          <a:solidFill>
            <a:schemeClr val="accent3">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2060"/>
                </a:solidFill>
              </a:rPr>
              <a:t>Generating via translation </a:t>
            </a:r>
            <a:br>
              <a:rPr lang="en-GB" sz="2800" b="1" dirty="0">
                <a:solidFill>
                  <a:srgbClr val="002060"/>
                </a:solidFill>
              </a:rPr>
            </a:br>
            <a:r>
              <a:rPr lang="en-GB" sz="2800" b="1" dirty="0">
                <a:solidFill>
                  <a:srgbClr val="002060"/>
                </a:solidFill>
              </a:rPr>
              <a:t>word for word</a:t>
            </a:r>
            <a:endParaRPr lang="fr-FR" sz="2800" b="1" dirty="0">
              <a:solidFill>
                <a:srgbClr val="002060"/>
              </a:solidFill>
            </a:endParaRPr>
          </a:p>
        </p:txBody>
      </p:sp>
      <p:sp>
        <p:nvSpPr>
          <p:cNvPr id="6" name="Rounded Rectangle 5"/>
          <p:cNvSpPr/>
          <p:nvPr/>
        </p:nvSpPr>
        <p:spPr>
          <a:xfrm>
            <a:off x="1762744" y="2844552"/>
            <a:ext cx="2952328" cy="1448544"/>
          </a:xfrm>
          <a:prstGeom prst="roundRect">
            <a:avLst/>
          </a:prstGeom>
          <a:solidFill>
            <a:schemeClr val="accent3">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2060"/>
                </a:solidFill>
              </a:rPr>
              <a:t>Avoiding</a:t>
            </a:r>
            <a:br>
              <a:rPr lang="en-GB" sz="2800" b="1" dirty="0">
                <a:solidFill>
                  <a:srgbClr val="002060"/>
                </a:solidFill>
              </a:rPr>
            </a:br>
            <a:r>
              <a:rPr lang="en-GB" sz="2800" b="1" dirty="0">
                <a:solidFill>
                  <a:srgbClr val="002060"/>
                </a:solidFill>
              </a:rPr>
              <a:t>(say something different)</a:t>
            </a:r>
            <a:endParaRPr lang="fr-FR" sz="2800" b="1" dirty="0">
              <a:solidFill>
                <a:srgbClr val="002060"/>
              </a:solidFill>
            </a:endParaRPr>
          </a:p>
        </p:txBody>
      </p:sp>
      <p:sp>
        <p:nvSpPr>
          <p:cNvPr id="7" name="Rounded Rectangle 6"/>
          <p:cNvSpPr/>
          <p:nvPr/>
        </p:nvSpPr>
        <p:spPr>
          <a:xfrm>
            <a:off x="2723238" y="620688"/>
            <a:ext cx="3145124" cy="1296144"/>
          </a:xfrm>
          <a:prstGeom prst="roundRect">
            <a:avLst/>
          </a:prstGeom>
          <a:solidFill>
            <a:schemeClr val="accent3">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2060"/>
                </a:solidFill>
              </a:rPr>
              <a:t>Simplifying ideas to fit own repertoire</a:t>
            </a:r>
            <a:endParaRPr lang="fr-FR" sz="2800" b="1" dirty="0">
              <a:solidFill>
                <a:srgbClr val="002060"/>
              </a:solidFill>
            </a:endParaRPr>
          </a:p>
        </p:txBody>
      </p:sp>
    </p:spTree>
    <p:extLst>
      <p:ext uri="{BB962C8B-B14F-4D97-AF65-F5344CB8AC3E}">
        <p14:creationId xmlns:p14="http://schemas.microsoft.com/office/powerpoint/2010/main" val="3933351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775520" y="188640"/>
            <a:ext cx="8640960" cy="1228998"/>
          </a:xfrm>
          <a:prstGeom prst="roundRect">
            <a:avLst/>
          </a:prstGeom>
          <a:solidFill>
            <a:schemeClr val="accent6">
              <a:lumMod val="75000"/>
            </a:schemeClr>
          </a:solidFill>
          <a:ln w="57150">
            <a:solidFill>
              <a:srgbClr val="FF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p:cNvSpPr>
            <a:spLocks noGrp="1"/>
          </p:cNvSpPr>
          <p:nvPr>
            <p:ph type="title"/>
          </p:nvPr>
        </p:nvSpPr>
        <p:spPr/>
        <p:txBody>
          <a:bodyPr>
            <a:noAutofit/>
          </a:bodyPr>
          <a:lstStyle/>
          <a:p>
            <a:r>
              <a:rPr lang="en-GB" sz="7200" b="1" dirty="0">
                <a:solidFill>
                  <a:schemeClr val="bg1"/>
                </a:solidFill>
              </a:rPr>
              <a:t>We will consider…</a:t>
            </a:r>
          </a:p>
        </p:txBody>
      </p:sp>
      <p:sp>
        <p:nvSpPr>
          <p:cNvPr id="3" name="Content Placeholder 2"/>
          <p:cNvSpPr>
            <a:spLocks noGrp="1"/>
          </p:cNvSpPr>
          <p:nvPr>
            <p:ph idx="1"/>
          </p:nvPr>
        </p:nvSpPr>
        <p:spPr>
          <a:xfrm>
            <a:off x="1981200" y="1600201"/>
            <a:ext cx="8363272" cy="4525963"/>
          </a:xfrm>
        </p:spPr>
        <p:txBody>
          <a:bodyPr>
            <a:noAutofit/>
          </a:bodyPr>
          <a:lstStyle/>
          <a:p>
            <a:r>
              <a:rPr lang="en-GB" sz="3400" dirty="0"/>
              <a:t>Integrating transcription in text work from Y7</a:t>
            </a:r>
          </a:p>
          <a:p>
            <a:r>
              <a:rPr lang="en-GB" sz="3400" dirty="0"/>
              <a:t>Translation from and into the target language</a:t>
            </a:r>
          </a:p>
          <a:p>
            <a:r>
              <a:rPr lang="en-GB" sz="3400" dirty="0"/>
              <a:t>Accelerating progress (which we will need to do to meet the requirements of the new GCSE)</a:t>
            </a:r>
          </a:p>
          <a:p>
            <a:r>
              <a:rPr lang="en-GB" sz="3400" dirty="0"/>
              <a:t>Using literary and other text types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12424" y="1772816"/>
            <a:ext cx="504056" cy="504056"/>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12424" y="2838227"/>
            <a:ext cx="504056" cy="504056"/>
          </a:xfrm>
          <a:prstGeom prst="rect">
            <a:avLst/>
          </a:prstGeom>
        </p:spPr>
      </p:pic>
    </p:spTree>
    <p:extLst>
      <p:ext uri="{BB962C8B-B14F-4D97-AF65-F5344CB8AC3E}">
        <p14:creationId xmlns:p14="http://schemas.microsoft.com/office/powerpoint/2010/main" val="23587510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775520" y="188640"/>
            <a:ext cx="8640960" cy="1228998"/>
          </a:xfrm>
          <a:prstGeom prst="roundRect">
            <a:avLst/>
          </a:prstGeom>
          <a:solidFill>
            <a:schemeClr val="accent6">
              <a:lumMod val="75000"/>
            </a:schemeClr>
          </a:solidFill>
          <a:ln w="57150">
            <a:solidFill>
              <a:srgbClr val="FF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p:cNvSpPr>
            <a:spLocks noGrp="1"/>
          </p:cNvSpPr>
          <p:nvPr>
            <p:ph type="title"/>
          </p:nvPr>
        </p:nvSpPr>
        <p:spPr/>
        <p:txBody>
          <a:bodyPr>
            <a:noAutofit/>
          </a:bodyPr>
          <a:lstStyle/>
          <a:p>
            <a:r>
              <a:rPr lang="en-GB" sz="7200" b="1" dirty="0">
                <a:solidFill>
                  <a:schemeClr val="bg1"/>
                </a:solidFill>
              </a:rPr>
              <a:t>Progress</a:t>
            </a:r>
          </a:p>
        </p:txBody>
      </p:sp>
      <p:sp>
        <p:nvSpPr>
          <p:cNvPr id="3" name="Content Placeholder 2"/>
          <p:cNvSpPr>
            <a:spLocks noGrp="1"/>
          </p:cNvSpPr>
          <p:nvPr>
            <p:ph idx="1"/>
          </p:nvPr>
        </p:nvSpPr>
        <p:spPr>
          <a:xfrm>
            <a:off x="1981200" y="1600201"/>
            <a:ext cx="8363272" cy="4525963"/>
          </a:xfrm>
        </p:spPr>
        <p:txBody>
          <a:bodyPr>
            <a:noAutofit/>
          </a:bodyPr>
          <a:lstStyle/>
          <a:p>
            <a:r>
              <a:rPr lang="en-GB" sz="4000" dirty="0"/>
              <a:t>Questions from the beginning</a:t>
            </a:r>
          </a:p>
          <a:p>
            <a:r>
              <a:rPr lang="en-GB" sz="4000" dirty="0"/>
              <a:t>Flipped classroom</a:t>
            </a:r>
          </a:p>
          <a:p>
            <a:r>
              <a:rPr lang="en-GB" sz="4000" dirty="0"/>
              <a:t>Approaching familiar topics differently</a:t>
            </a:r>
          </a:p>
          <a:p>
            <a:r>
              <a:rPr lang="en-GB" sz="4000" dirty="0"/>
              <a:t>Harvesting</a:t>
            </a:r>
          </a:p>
          <a:p>
            <a:r>
              <a:rPr lang="en-GB" sz="4000" dirty="0"/>
              <a:t>Functions and themes</a:t>
            </a:r>
          </a:p>
        </p:txBody>
      </p:sp>
    </p:spTree>
    <p:extLst>
      <p:ext uri="{BB962C8B-B14F-4D97-AF65-F5344CB8AC3E}">
        <p14:creationId xmlns:p14="http://schemas.microsoft.com/office/powerpoint/2010/main" val="37224071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775520" y="160065"/>
            <a:ext cx="8640960" cy="6480720"/>
          </a:xfrm>
          <a:prstGeom prst="roundRect">
            <a:avLst/>
          </a:prstGeom>
          <a:solidFill>
            <a:schemeClr val="bg1"/>
          </a:solidFill>
          <a:ln w="57150">
            <a:solidFill>
              <a:srgbClr val="FF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p:cNvSpPr>
            <a:spLocks noGrp="1"/>
          </p:cNvSpPr>
          <p:nvPr>
            <p:ph type="title"/>
          </p:nvPr>
        </p:nvSpPr>
        <p:spPr>
          <a:xfrm>
            <a:off x="2186880" y="445613"/>
            <a:ext cx="8229600" cy="1143000"/>
          </a:xfrm>
          <a:ln w="57150">
            <a:noFill/>
          </a:ln>
        </p:spPr>
        <p:txBody>
          <a:bodyPr>
            <a:normAutofit/>
          </a:bodyPr>
          <a:lstStyle/>
          <a:p>
            <a:pPr algn="l"/>
            <a:r>
              <a:rPr lang="en-GB" sz="5400" b="1" dirty="0">
                <a:latin typeface="Segoe Print" panose="02000600000000000000" pitchFamily="2" charset="0"/>
              </a:rPr>
              <a:t>Question words</a:t>
            </a:r>
            <a:endParaRPr lang="fr-FR" sz="5400" b="1" dirty="0">
              <a:latin typeface="Segoe Print" panose="02000600000000000000" pitchFamily="2" charset="0"/>
            </a:endParaRPr>
          </a:p>
        </p:txBody>
      </p:sp>
      <p:sp>
        <p:nvSpPr>
          <p:cNvPr id="3" name="Content Placeholder 2"/>
          <p:cNvSpPr>
            <a:spLocks noGrp="1"/>
          </p:cNvSpPr>
          <p:nvPr>
            <p:ph idx="1"/>
          </p:nvPr>
        </p:nvSpPr>
        <p:spPr>
          <a:xfrm>
            <a:off x="2186881" y="1588613"/>
            <a:ext cx="5079457" cy="4351338"/>
          </a:xfrm>
        </p:spPr>
        <p:txBody>
          <a:bodyPr>
            <a:normAutofit lnSpcReduction="10000"/>
          </a:bodyPr>
          <a:lstStyle/>
          <a:p>
            <a:pPr marL="0" indent="0">
              <a:buNone/>
            </a:pPr>
            <a:r>
              <a:rPr lang="en-GB" sz="4400" dirty="0"/>
              <a:t>Students can initiate in the classroom as soon as they know the individual question words, so teach these with gestures asap!</a:t>
            </a:r>
          </a:p>
        </p:txBody>
      </p:sp>
      <p:pic>
        <p:nvPicPr>
          <p:cNvPr id="4" name="Picture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84882" y="1713685"/>
            <a:ext cx="3404447" cy="4377149"/>
          </a:xfrm>
          <a:prstGeom prst="rect">
            <a:avLst/>
          </a:prstGeom>
        </p:spPr>
      </p:pic>
      <p:sp>
        <p:nvSpPr>
          <p:cNvPr id="6" name="Rectangle 5"/>
          <p:cNvSpPr/>
          <p:nvPr/>
        </p:nvSpPr>
        <p:spPr>
          <a:xfrm>
            <a:off x="6301681" y="5524453"/>
            <a:ext cx="3451265" cy="830997"/>
          </a:xfrm>
          <a:prstGeom prst="rect">
            <a:avLst/>
          </a:prstGeom>
        </p:spPr>
        <p:txBody>
          <a:bodyPr wrap="square">
            <a:spAutoFit/>
          </a:bodyPr>
          <a:lstStyle/>
          <a:p>
            <a:r>
              <a:rPr lang="en-GB" sz="2400" dirty="0">
                <a:solidFill>
                  <a:prstClr val="black"/>
                </a:solidFill>
                <a:hlinkClick r:id="rId4"/>
              </a:rPr>
              <a:t>http://www.youtube.com/watch?v=iqCvE258vY0</a:t>
            </a:r>
            <a:r>
              <a:rPr lang="en-GB" sz="2400" dirty="0">
                <a:solidFill>
                  <a:prstClr val="black"/>
                </a:solidFill>
              </a:rPr>
              <a:t> </a:t>
            </a:r>
          </a:p>
        </p:txBody>
      </p:sp>
    </p:spTree>
    <p:extLst>
      <p:ext uri="{BB962C8B-B14F-4D97-AF65-F5344CB8AC3E}">
        <p14:creationId xmlns:p14="http://schemas.microsoft.com/office/powerpoint/2010/main" val="35353735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Callout 3"/>
          <p:cNvSpPr/>
          <p:nvPr/>
        </p:nvSpPr>
        <p:spPr>
          <a:xfrm>
            <a:off x="1793215" y="2497649"/>
            <a:ext cx="2160240" cy="1152128"/>
          </a:xfrm>
          <a:prstGeom prst="wedgeEllipseCallout">
            <a:avLst>
              <a:gd name="adj1" fmla="val 31501"/>
              <a:gd name="adj2" fmla="val 55285"/>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err="1">
                <a:solidFill>
                  <a:prstClr val="black"/>
                </a:solidFill>
              </a:rPr>
              <a:t>Où</a:t>
            </a:r>
            <a:r>
              <a:rPr lang="en-GB" sz="5400" b="1" dirty="0">
                <a:solidFill>
                  <a:prstClr val="black"/>
                </a:solidFill>
              </a:rPr>
              <a:t>?</a:t>
            </a:r>
          </a:p>
        </p:txBody>
      </p:sp>
      <p:sp>
        <p:nvSpPr>
          <p:cNvPr id="5" name="Oval Callout 4"/>
          <p:cNvSpPr/>
          <p:nvPr/>
        </p:nvSpPr>
        <p:spPr>
          <a:xfrm>
            <a:off x="3953457" y="5287887"/>
            <a:ext cx="3438691" cy="1169591"/>
          </a:xfrm>
          <a:prstGeom prst="wedgeEllipseCallout">
            <a:avLst>
              <a:gd name="adj1" fmla="val 31501"/>
              <a:gd name="adj2" fmla="val 55285"/>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err="1">
                <a:solidFill>
                  <a:prstClr val="black"/>
                </a:solidFill>
              </a:rPr>
              <a:t>Quand</a:t>
            </a:r>
            <a:r>
              <a:rPr lang="en-GB" sz="5400" b="1" dirty="0">
                <a:solidFill>
                  <a:prstClr val="black"/>
                </a:solidFill>
              </a:rPr>
              <a:t>?</a:t>
            </a:r>
          </a:p>
        </p:txBody>
      </p:sp>
      <p:sp>
        <p:nvSpPr>
          <p:cNvPr id="6" name="Oval Callout 5"/>
          <p:cNvSpPr/>
          <p:nvPr/>
        </p:nvSpPr>
        <p:spPr>
          <a:xfrm>
            <a:off x="6528052" y="260650"/>
            <a:ext cx="3947209" cy="1369467"/>
          </a:xfrm>
          <a:prstGeom prst="wedgeEllipseCallout">
            <a:avLst>
              <a:gd name="adj1" fmla="val -31741"/>
              <a:gd name="adj2" fmla="val 60712"/>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err="1">
                <a:solidFill>
                  <a:prstClr val="white"/>
                </a:solidFill>
              </a:rPr>
              <a:t>Pourquoi</a:t>
            </a:r>
            <a:r>
              <a:rPr lang="en-GB" sz="4800" b="1" dirty="0">
                <a:solidFill>
                  <a:prstClr val="white"/>
                </a:solidFill>
              </a:rPr>
              <a:t>?</a:t>
            </a:r>
          </a:p>
        </p:txBody>
      </p:sp>
      <p:sp>
        <p:nvSpPr>
          <p:cNvPr id="7" name="Oval Callout 6"/>
          <p:cNvSpPr/>
          <p:nvPr/>
        </p:nvSpPr>
        <p:spPr>
          <a:xfrm>
            <a:off x="7752184" y="2451577"/>
            <a:ext cx="2858536" cy="1440160"/>
          </a:xfrm>
          <a:prstGeom prst="wedgeEllipseCallout">
            <a:avLst>
              <a:gd name="adj1" fmla="val -32784"/>
              <a:gd name="adj2" fmla="val 6105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prstClr val="black"/>
                </a:solidFill>
              </a:rPr>
              <a:t>Avec qui?</a:t>
            </a:r>
          </a:p>
        </p:txBody>
      </p:sp>
      <p:sp>
        <p:nvSpPr>
          <p:cNvPr id="8" name="Oval Callout 7"/>
          <p:cNvSpPr/>
          <p:nvPr/>
        </p:nvSpPr>
        <p:spPr>
          <a:xfrm>
            <a:off x="1775520" y="620689"/>
            <a:ext cx="3456384" cy="1152128"/>
          </a:xfrm>
          <a:prstGeom prst="wedgeEllipseCallout">
            <a:avLst>
              <a:gd name="adj1" fmla="val 31501"/>
              <a:gd name="adj2" fmla="val 5528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solidFill>
                  <a:prstClr val="black"/>
                </a:solidFill>
              </a:rPr>
              <a:t>Pardon?</a:t>
            </a:r>
          </a:p>
        </p:txBody>
      </p:sp>
      <p:sp>
        <p:nvSpPr>
          <p:cNvPr id="9" name="Oval Callout 8"/>
          <p:cNvSpPr/>
          <p:nvPr/>
        </p:nvSpPr>
        <p:spPr>
          <a:xfrm>
            <a:off x="7954977" y="4653136"/>
            <a:ext cx="2520280" cy="1152128"/>
          </a:xfrm>
          <a:prstGeom prst="wedgeEllipseCallout">
            <a:avLst>
              <a:gd name="adj1" fmla="val -40403"/>
              <a:gd name="adj2" fmla="val 58171"/>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solidFill>
                  <a:prstClr val="white"/>
                </a:solidFill>
              </a:rPr>
              <a:t>Qui?</a:t>
            </a:r>
          </a:p>
        </p:txBody>
      </p:sp>
      <p:sp>
        <p:nvSpPr>
          <p:cNvPr id="10" name="TextBox 9"/>
          <p:cNvSpPr txBox="1"/>
          <p:nvPr/>
        </p:nvSpPr>
        <p:spPr>
          <a:xfrm>
            <a:off x="4377970" y="2459216"/>
            <a:ext cx="3371145" cy="1323439"/>
          </a:xfrm>
          <a:prstGeom prst="rect">
            <a:avLst/>
          </a:prstGeom>
          <a:noFill/>
        </p:spPr>
        <p:txBody>
          <a:bodyPr wrap="square" rtlCol="0">
            <a:spAutoFit/>
          </a:bodyPr>
          <a:lstStyle/>
          <a:p>
            <a:r>
              <a:rPr lang="en-GB" sz="4000" b="1" dirty="0">
                <a:solidFill>
                  <a:prstClr val="black"/>
                </a:solidFill>
              </a:rPr>
              <a:t>“Je </a:t>
            </a:r>
            <a:r>
              <a:rPr lang="en-GB" sz="4000" b="1" dirty="0" err="1">
                <a:solidFill>
                  <a:prstClr val="black"/>
                </a:solidFill>
              </a:rPr>
              <a:t>voudrais</a:t>
            </a:r>
            <a:r>
              <a:rPr lang="en-GB" sz="4000" b="1" dirty="0">
                <a:solidFill>
                  <a:prstClr val="black"/>
                </a:solidFill>
              </a:rPr>
              <a:t> faire X-factor.”</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7968" y="2042143"/>
            <a:ext cx="3360455" cy="2259035"/>
          </a:xfrm>
          <a:prstGeom prst="rect">
            <a:avLst/>
          </a:prstGeom>
          <a:solidFill>
            <a:schemeClr val="bg1"/>
          </a:solidFill>
        </p:spPr>
      </p:pic>
      <p:sp>
        <p:nvSpPr>
          <p:cNvPr id="12" name="Oval Callout 11"/>
          <p:cNvSpPr/>
          <p:nvPr/>
        </p:nvSpPr>
        <p:spPr>
          <a:xfrm>
            <a:off x="1760931" y="4077072"/>
            <a:ext cx="2718609" cy="1152128"/>
          </a:xfrm>
          <a:prstGeom prst="wedgeEllipseCallout">
            <a:avLst>
              <a:gd name="adj1" fmla="val 31501"/>
              <a:gd name="adj2" fmla="val 55285"/>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solidFill>
                  <a:prstClr val="white"/>
                </a:solidFill>
              </a:rPr>
              <a:t>Quoi?</a:t>
            </a:r>
          </a:p>
        </p:txBody>
      </p:sp>
    </p:spTree>
    <p:extLst>
      <p:ext uri="{BB962C8B-B14F-4D97-AF65-F5344CB8AC3E}">
        <p14:creationId xmlns:p14="http://schemas.microsoft.com/office/powerpoint/2010/main" val="860804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Callout 3"/>
          <p:cNvSpPr/>
          <p:nvPr/>
        </p:nvSpPr>
        <p:spPr>
          <a:xfrm>
            <a:off x="1793215" y="2497649"/>
            <a:ext cx="2160240" cy="1152128"/>
          </a:xfrm>
          <a:prstGeom prst="wedgeEllipseCallout">
            <a:avLst>
              <a:gd name="adj1" fmla="val 31501"/>
              <a:gd name="adj2" fmla="val 55285"/>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err="1">
                <a:solidFill>
                  <a:prstClr val="black"/>
                </a:solidFill>
              </a:rPr>
              <a:t>Wo</a:t>
            </a:r>
            <a:r>
              <a:rPr lang="en-GB" sz="5400" b="1" dirty="0">
                <a:solidFill>
                  <a:prstClr val="black"/>
                </a:solidFill>
              </a:rPr>
              <a:t>?</a:t>
            </a:r>
          </a:p>
        </p:txBody>
      </p:sp>
      <p:sp>
        <p:nvSpPr>
          <p:cNvPr id="5" name="Oval Callout 4"/>
          <p:cNvSpPr/>
          <p:nvPr/>
        </p:nvSpPr>
        <p:spPr>
          <a:xfrm>
            <a:off x="4377644" y="4903507"/>
            <a:ext cx="3096344" cy="1152128"/>
          </a:xfrm>
          <a:prstGeom prst="wedgeEllipseCallout">
            <a:avLst>
              <a:gd name="adj1" fmla="val 31501"/>
              <a:gd name="adj2" fmla="val 55285"/>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err="1">
                <a:solidFill>
                  <a:prstClr val="black"/>
                </a:solidFill>
              </a:rPr>
              <a:t>Wann</a:t>
            </a:r>
            <a:r>
              <a:rPr lang="en-GB" sz="5400" b="1" dirty="0">
                <a:solidFill>
                  <a:prstClr val="black"/>
                </a:solidFill>
              </a:rPr>
              <a:t>?</a:t>
            </a:r>
          </a:p>
        </p:txBody>
      </p:sp>
      <p:sp>
        <p:nvSpPr>
          <p:cNvPr id="6" name="Oval Callout 5"/>
          <p:cNvSpPr/>
          <p:nvPr/>
        </p:nvSpPr>
        <p:spPr>
          <a:xfrm>
            <a:off x="7162889" y="404666"/>
            <a:ext cx="3312368" cy="1225451"/>
          </a:xfrm>
          <a:prstGeom prst="wedgeEllipseCallout">
            <a:avLst>
              <a:gd name="adj1" fmla="val -31741"/>
              <a:gd name="adj2" fmla="val 60712"/>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err="1">
                <a:solidFill>
                  <a:prstClr val="white"/>
                </a:solidFill>
              </a:rPr>
              <a:t>Warum</a:t>
            </a:r>
            <a:r>
              <a:rPr lang="en-GB" sz="4800" b="1" dirty="0">
                <a:solidFill>
                  <a:prstClr val="white"/>
                </a:solidFill>
              </a:rPr>
              <a:t>?</a:t>
            </a:r>
          </a:p>
        </p:txBody>
      </p:sp>
      <p:sp>
        <p:nvSpPr>
          <p:cNvPr id="7" name="Oval Callout 6"/>
          <p:cNvSpPr/>
          <p:nvPr/>
        </p:nvSpPr>
        <p:spPr>
          <a:xfrm>
            <a:off x="7752184" y="2451577"/>
            <a:ext cx="2858536" cy="1440160"/>
          </a:xfrm>
          <a:prstGeom prst="wedgeEllipseCallout">
            <a:avLst>
              <a:gd name="adj1" fmla="val -32784"/>
              <a:gd name="adj2" fmla="val 6105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err="1">
                <a:solidFill>
                  <a:prstClr val="black"/>
                </a:solidFill>
              </a:rPr>
              <a:t>Mit</a:t>
            </a:r>
            <a:r>
              <a:rPr lang="en-GB" sz="4400" b="1" dirty="0">
                <a:solidFill>
                  <a:prstClr val="black"/>
                </a:solidFill>
              </a:rPr>
              <a:t> </a:t>
            </a:r>
            <a:r>
              <a:rPr lang="en-GB" sz="4400" b="1" dirty="0" err="1">
                <a:solidFill>
                  <a:prstClr val="black"/>
                </a:solidFill>
              </a:rPr>
              <a:t>wem</a:t>
            </a:r>
            <a:r>
              <a:rPr lang="en-GB" sz="4400" b="1" dirty="0">
                <a:solidFill>
                  <a:prstClr val="black"/>
                </a:solidFill>
              </a:rPr>
              <a:t>?</a:t>
            </a:r>
          </a:p>
        </p:txBody>
      </p:sp>
      <p:sp>
        <p:nvSpPr>
          <p:cNvPr id="8" name="Oval Callout 7"/>
          <p:cNvSpPr/>
          <p:nvPr/>
        </p:nvSpPr>
        <p:spPr>
          <a:xfrm>
            <a:off x="1775520" y="620689"/>
            <a:ext cx="3456384" cy="1152128"/>
          </a:xfrm>
          <a:prstGeom prst="wedgeEllipseCallout">
            <a:avLst>
              <a:gd name="adj1" fmla="val 31501"/>
              <a:gd name="adj2" fmla="val 5528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err="1">
                <a:solidFill>
                  <a:prstClr val="black"/>
                </a:solidFill>
              </a:rPr>
              <a:t>Wie,bitte</a:t>
            </a:r>
            <a:r>
              <a:rPr lang="en-GB" sz="4000" b="1" dirty="0">
                <a:solidFill>
                  <a:prstClr val="black"/>
                </a:solidFill>
              </a:rPr>
              <a:t>?</a:t>
            </a:r>
          </a:p>
        </p:txBody>
      </p:sp>
      <p:sp>
        <p:nvSpPr>
          <p:cNvPr id="9" name="Oval Callout 8"/>
          <p:cNvSpPr/>
          <p:nvPr/>
        </p:nvSpPr>
        <p:spPr>
          <a:xfrm>
            <a:off x="7954977" y="4653136"/>
            <a:ext cx="2520280" cy="1152128"/>
          </a:xfrm>
          <a:prstGeom prst="wedgeEllipseCallout">
            <a:avLst>
              <a:gd name="adj1" fmla="val -40403"/>
              <a:gd name="adj2" fmla="val 58171"/>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err="1">
                <a:solidFill>
                  <a:prstClr val="white"/>
                </a:solidFill>
              </a:rPr>
              <a:t>Wer</a:t>
            </a:r>
            <a:r>
              <a:rPr lang="en-GB" sz="5400" b="1" dirty="0">
                <a:solidFill>
                  <a:prstClr val="white"/>
                </a:solidFill>
              </a:rPr>
              <a:t>?</a:t>
            </a:r>
          </a:p>
        </p:txBody>
      </p:sp>
      <p:sp>
        <p:nvSpPr>
          <p:cNvPr id="10" name="TextBox 9"/>
          <p:cNvSpPr txBox="1"/>
          <p:nvPr/>
        </p:nvSpPr>
        <p:spPr>
          <a:xfrm>
            <a:off x="4377970" y="2459215"/>
            <a:ext cx="3371145" cy="1323439"/>
          </a:xfrm>
          <a:prstGeom prst="rect">
            <a:avLst/>
          </a:prstGeom>
          <a:noFill/>
        </p:spPr>
        <p:txBody>
          <a:bodyPr wrap="square" rtlCol="0">
            <a:spAutoFit/>
          </a:bodyPr>
          <a:lstStyle/>
          <a:p>
            <a:r>
              <a:rPr lang="en-GB" sz="4000" b="1" dirty="0">
                <a:solidFill>
                  <a:prstClr val="black"/>
                </a:solidFill>
              </a:rPr>
              <a:t>“</a:t>
            </a:r>
            <a:r>
              <a:rPr lang="en-GB" sz="4000" b="1" dirty="0" err="1">
                <a:solidFill>
                  <a:prstClr val="black"/>
                </a:solidFill>
              </a:rPr>
              <a:t>Ich</a:t>
            </a:r>
            <a:r>
              <a:rPr lang="en-GB" sz="4000" b="1" dirty="0">
                <a:solidFill>
                  <a:prstClr val="black"/>
                </a:solidFill>
              </a:rPr>
              <a:t> </a:t>
            </a:r>
            <a:r>
              <a:rPr lang="en-GB" sz="4000" b="1" dirty="0" err="1">
                <a:solidFill>
                  <a:prstClr val="black"/>
                </a:solidFill>
              </a:rPr>
              <a:t>spiele</a:t>
            </a:r>
            <a:r>
              <a:rPr lang="en-GB" sz="4000" b="1" dirty="0">
                <a:solidFill>
                  <a:prstClr val="black"/>
                </a:solidFill>
              </a:rPr>
              <a:t> </a:t>
            </a:r>
            <a:r>
              <a:rPr lang="en-GB" sz="4000" b="1" dirty="0" err="1">
                <a:solidFill>
                  <a:prstClr val="black"/>
                </a:solidFill>
              </a:rPr>
              <a:t>gern</a:t>
            </a:r>
            <a:r>
              <a:rPr lang="en-GB" sz="4000" b="1" dirty="0">
                <a:solidFill>
                  <a:prstClr val="black"/>
                </a:solidFill>
              </a:rPr>
              <a:t> </a:t>
            </a:r>
            <a:r>
              <a:rPr lang="en-GB" sz="4000" b="1" dirty="0" err="1">
                <a:solidFill>
                  <a:prstClr val="black"/>
                </a:solidFill>
              </a:rPr>
              <a:t>Fussball</a:t>
            </a:r>
            <a:r>
              <a:rPr lang="en-GB" sz="4000" b="1" dirty="0">
                <a:solidFill>
                  <a:prstClr val="black"/>
                </a:solidFill>
              </a:rPr>
              <a:t>.”</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7647" y="1991417"/>
            <a:ext cx="3360455" cy="2259035"/>
          </a:xfrm>
          <a:prstGeom prst="rect">
            <a:avLst/>
          </a:prstGeom>
          <a:solidFill>
            <a:schemeClr val="bg1"/>
          </a:solidFill>
        </p:spPr>
      </p:pic>
      <p:sp>
        <p:nvSpPr>
          <p:cNvPr id="12" name="Oval Callout 11"/>
          <p:cNvSpPr/>
          <p:nvPr/>
        </p:nvSpPr>
        <p:spPr>
          <a:xfrm>
            <a:off x="1760931" y="4077072"/>
            <a:ext cx="2718609" cy="1152128"/>
          </a:xfrm>
          <a:prstGeom prst="wedgeEllipseCallout">
            <a:avLst>
              <a:gd name="adj1" fmla="val 31501"/>
              <a:gd name="adj2" fmla="val 55285"/>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solidFill>
                  <a:prstClr val="white"/>
                </a:solidFill>
              </a:rPr>
              <a:t>Was?</a:t>
            </a:r>
          </a:p>
        </p:txBody>
      </p:sp>
    </p:spTree>
    <p:extLst>
      <p:ext uri="{BB962C8B-B14F-4D97-AF65-F5344CB8AC3E}">
        <p14:creationId xmlns:p14="http://schemas.microsoft.com/office/powerpoint/2010/main" val="3603671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423592" y="1268761"/>
            <a:ext cx="7776864" cy="2215991"/>
          </a:xfrm>
          <a:prstGeom prst="rect">
            <a:avLst/>
          </a:prstGeom>
          <a:noFill/>
          <a:scene3d>
            <a:camera prst="orthographicFront">
              <a:rot lat="1200000" lon="0" rev="0"/>
            </a:camera>
            <a:lightRig rig="threePt" dir="t"/>
          </a:scene3d>
        </p:spPr>
        <p:txBody>
          <a:bodyPr wrap="square" rtlCol="0">
            <a:spAutoFit/>
          </a:bodyPr>
          <a:lstStyle/>
          <a:p>
            <a:pPr algn="ctr"/>
            <a:r>
              <a:rPr lang="en-GB" sz="13800" dirty="0">
                <a:solidFill>
                  <a:prstClr val="black"/>
                </a:solidFill>
                <a:latin typeface="AR CENA" panose="02000000000000000000" pitchFamily="2" charset="0"/>
              </a:rPr>
              <a:t>classroom</a:t>
            </a:r>
          </a:p>
        </p:txBody>
      </p:sp>
      <p:sp>
        <p:nvSpPr>
          <p:cNvPr id="4" name="Rectangle 3"/>
          <p:cNvSpPr/>
          <p:nvPr/>
        </p:nvSpPr>
        <p:spPr>
          <a:xfrm>
            <a:off x="1775520" y="6021289"/>
            <a:ext cx="8640960" cy="461665"/>
          </a:xfrm>
          <a:prstGeom prst="rect">
            <a:avLst/>
          </a:prstGeom>
        </p:spPr>
        <p:txBody>
          <a:bodyPr wrap="square">
            <a:spAutoFit/>
          </a:bodyPr>
          <a:lstStyle/>
          <a:p>
            <a:pPr algn="ctr"/>
            <a:r>
              <a:rPr lang="en-GB" sz="2400" dirty="0">
                <a:solidFill>
                  <a:prstClr val="black"/>
                </a:solidFill>
                <a:hlinkClick r:id="rId3"/>
              </a:rPr>
              <a:t>http://quizlet.com/18663875/vacances-flash-cards</a:t>
            </a:r>
            <a:r>
              <a:rPr lang="en-GB" sz="2400" dirty="0" smtClean="0">
                <a:solidFill>
                  <a:prstClr val="black"/>
                </a:solidFill>
                <a:hlinkClick r:id="rId3"/>
              </a:rPr>
              <a:t>/</a:t>
            </a:r>
            <a:r>
              <a:rPr lang="en-GB" sz="2400" dirty="0" smtClean="0">
                <a:solidFill>
                  <a:prstClr val="black"/>
                </a:solidFill>
              </a:rPr>
              <a:t> </a:t>
            </a:r>
            <a:endParaRPr lang="en-GB" sz="2400" dirty="0">
              <a:solidFill>
                <a:prstClr val="black"/>
              </a:solidFill>
            </a:endParaRPr>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0057" y="4399448"/>
            <a:ext cx="4451886" cy="16138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rot="10800000">
            <a:off x="2363131" y="260649"/>
            <a:ext cx="7776864" cy="2215991"/>
          </a:xfrm>
          <a:prstGeom prst="rect">
            <a:avLst/>
          </a:prstGeom>
          <a:noFill/>
          <a:scene3d>
            <a:camera prst="orthographicFront">
              <a:rot lat="1200000" lon="0" rev="0"/>
            </a:camera>
            <a:lightRig rig="threePt" dir="t"/>
          </a:scene3d>
        </p:spPr>
        <p:txBody>
          <a:bodyPr wrap="square" rtlCol="0">
            <a:spAutoFit/>
          </a:bodyPr>
          <a:lstStyle/>
          <a:p>
            <a:pPr algn="ctr"/>
            <a:r>
              <a:rPr lang="en-GB" sz="13800" dirty="0">
                <a:solidFill>
                  <a:prstClr val="black"/>
                </a:solidFill>
                <a:latin typeface="AR CENA" panose="02000000000000000000" pitchFamily="2" charset="0"/>
              </a:rPr>
              <a:t>flipped</a:t>
            </a:r>
          </a:p>
        </p:txBody>
      </p:sp>
      <p:pic>
        <p:nvPicPr>
          <p:cNvPr id="4098" name="Picture 2"/>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07569" y="276778"/>
            <a:ext cx="1911403" cy="1852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286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a:spLocks noChangeArrowheads="1"/>
          </p:cNvSpPr>
          <p:nvPr/>
        </p:nvSpPr>
        <p:spPr bwMode="auto">
          <a:xfrm>
            <a:off x="1524000" y="6246813"/>
            <a:ext cx="57324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b="1" i="1" dirty="0" smtClean="0">
                <a:solidFill>
                  <a:prstClr val="black"/>
                </a:solidFill>
                <a:latin typeface="Bodoni MT" pitchFamily="18" charset="0"/>
              </a:rPr>
              <a:t>en </a:t>
            </a:r>
            <a:r>
              <a:rPr lang="en-GB" altLang="en-US" sz="2400" b="1" i="1" dirty="0" err="1" smtClean="0">
                <a:solidFill>
                  <a:prstClr val="black"/>
                </a:solidFill>
                <a:latin typeface="Bodoni MT" pitchFamily="18" charset="0"/>
              </a:rPr>
              <a:t>vacances</a:t>
            </a:r>
            <a:r>
              <a:rPr lang="en-GB" altLang="en-US" sz="2400" b="1" i="1" dirty="0" smtClean="0">
                <a:solidFill>
                  <a:prstClr val="black"/>
                </a:solidFill>
                <a:latin typeface="Bodoni MT" pitchFamily="18" charset="0"/>
              </a:rPr>
              <a:t>          </a:t>
            </a:r>
            <a:r>
              <a:rPr lang="en-GB" altLang="en-US" sz="2400" b="1" i="1" dirty="0">
                <a:solidFill>
                  <a:prstClr val="black"/>
                </a:solidFill>
                <a:latin typeface="Bodoni MT" pitchFamily="18" charset="0"/>
              </a:rPr>
              <a:t>on holiday     </a:t>
            </a:r>
          </a:p>
        </p:txBody>
      </p:sp>
      <p:pic>
        <p:nvPicPr>
          <p:cNvPr id="5" name="Picture 7" descr="j041274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50649" y="6408739"/>
            <a:ext cx="468313" cy="307975"/>
          </a:xfrm>
          <a:prstGeom prst="rect">
            <a:avLst/>
          </a:prstGeom>
          <a:noFill/>
          <a:extLst>
            <a:ext uri="{909E8E84-426E-40DD-AFC4-6F175D3DCCD1}">
              <a14:hiddenFill xmlns:a14="http://schemas.microsoft.com/office/drawing/2010/main">
                <a:solidFill>
                  <a:srgbClr val="FFFFFF"/>
                </a:solidFill>
              </a14:hiddenFill>
            </a:ext>
          </a:extLst>
        </p:spPr>
      </p:pic>
      <p:sp>
        <p:nvSpPr>
          <p:cNvPr id="6" name="Line 8"/>
          <p:cNvSpPr>
            <a:spLocks noChangeShapeType="1"/>
          </p:cNvSpPr>
          <p:nvPr/>
        </p:nvSpPr>
        <p:spPr bwMode="auto">
          <a:xfrm>
            <a:off x="1524000" y="6257637"/>
            <a:ext cx="9144000" cy="0"/>
          </a:xfrm>
          <a:prstGeom prst="line">
            <a:avLst/>
          </a:prstGeom>
          <a:noFill/>
          <a:ln w="3810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prstClr val="black"/>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1457471593"/>
              </p:ext>
            </p:extLst>
          </p:nvPr>
        </p:nvGraphicFramePr>
        <p:xfrm>
          <a:off x="1991544" y="1246976"/>
          <a:ext cx="8352928" cy="4846320"/>
        </p:xfrm>
        <a:graphic>
          <a:graphicData uri="http://schemas.openxmlformats.org/drawingml/2006/table">
            <a:tbl>
              <a:tblPr firstRow="1" bandRow="1">
                <a:tableStyleId>{E8B1032C-EA38-4F05-BA0D-38AFFFC7BED3}</a:tableStyleId>
              </a:tblPr>
              <a:tblGrid>
                <a:gridCol w="4176464"/>
                <a:gridCol w="4176464"/>
              </a:tblGrid>
              <a:tr h="370840">
                <a:tc>
                  <a:txBody>
                    <a:bodyPr/>
                    <a:lstStyle/>
                    <a:p>
                      <a:r>
                        <a:rPr lang="en-GB" sz="2400" b="0" dirty="0" smtClean="0"/>
                        <a:t>I went</a:t>
                      </a:r>
                      <a:r>
                        <a:rPr lang="en-GB" sz="2400" b="0" baseline="0" dirty="0" smtClean="0"/>
                        <a:t> to France</a:t>
                      </a:r>
                      <a:r>
                        <a:rPr lang="en-GB" sz="2400" b="0" dirty="0" smtClean="0"/>
                        <a:t>.</a:t>
                      </a:r>
                      <a:endParaRPr lang="en-GB" sz="2400" b="0" dirty="0"/>
                    </a:p>
                  </a:txBody>
                  <a:tcPr/>
                </a:tc>
                <a:tc>
                  <a:txBody>
                    <a:bodyPr/>
                    <a:lstStyle/>
                    <a:p>
                      <a:r>
                        <a:rPr lang="en-GB" sz="2400" b="0" baseline="0" dirty="0" smtClean="0"/>
                        <a:t>Je </a:t>
                      </a:r>
                      <a:r>
                        <a:rPr lang="en-GB" sz="2400" b="0" baseline="0" dirty="0" err="1" smtClean="0"/>
                        <a:t>suis</a:t>
                      </a:r>
                      <a:r>
                        <a:rPr lang="en-GB" sz="2400" b="0" baseline="0" dirty="0" smtClean="0"/>
                        <a:t> </a:t>
                      </a:r>
                      <a:r>
                        <a:rPr lang="en-GB" sz="2400" b="0" baseline="0" dirty="0" err="1" smtClean="0"/>
                        <a:t>allé</a:t>
                      </a:r>
                      <a:r>
                        <a:rPr lang="en-GB" sz="2400" b="0" baseline="0" dirty="0" smtClean="0"/>
                        <a:t>(e) en France.</a:t>
                      </a:r>
                      <a:endParaRPr lang="en-GB" sz="2400" b="0" dirty="0"/>
                    </a:p>
                  </a:txBody>
                  <a:tcPr/>
                </a:tc>
              </a:tr>
              <a:tr h="370840">
                <a:tc>
                  <a:txBody>
                    <a:bodyPr/>
                    <a:lstStyle/>
                    <a:p>
                      <a:r>
                        <a:rPr lang="en-GB" sz="2400" dirty="0" smtClean="0"/>
                        <a:t>First, I swam in the sea.</a:t>
                      </a:r>
                      <a:endParaRPr lang="en-GB" sz="2400" dirty="0"/>
                    </a:p>
                  </a:txBody>
                  <a:tcPr/>
                </a:tc>
                <a:tc>
                  <a:txBody>
                    <a:bodyPr/>
                    <a:lstStyle/>
                    <a:p>
                      <a:endParaRPr lang="en-GB" sz="2400" dirty="0"/>
                    </a:p>
                  </a:txBody>
                  <a:tcPr/>
                </a:tc>
              </a:tr>
              <a:tr h="370840">
                <a:tc>
                  <a:txBody>
                    <a:bodyPr/>
                    <a:lstStyle/>
                    <a:p>
                      <a:r>
                        <a:rPr lang="en-GB" sz="2400" dirty="0" smtClean="0"/>
                        <a:t>Then I listened</a:t>
                      </a:r>
                      <a:r>
                        <a:rPr lang="en-GB" sz="2400" baseline="0" dirty="0" smtClean="0"/>
                        <a:t> to music on the beach.</a:t>
                      </a:r>
                      <a:endParaRPr lang="en-GB" sz="2400" dirty="0"/>
                    </a:p>
                  </a:txBody>
                  <a:tcPr/>
                </a:tc>
                <a:tc>
                  <a:txBody>
                    <a:bodyPr/>
                    <a:lstStyle/>
                    <a:p>
                      <a:endParaRPr lang="en-GB" sz="2400"/>
                    </a:p>
                  </a:txBody>
                  <a:tcPr/>
                </a:tc>
              </a:tr>
              <a:tr h="370840">
                <a:tc>
                  <a:txBody>
                    <a:bodyPr/>
                    <a:lstStyle/>
                    <a:p>
                      <a:r>
                        <a:rPr lang="en-GB" sz="2400" dirty="0" smtClean="0"/>
                        <a:t>One day, I</a:t>
                      </a:r>
                      <a:r>
                        <a:rPr lang="en-GB" sz="2400" baseline="0" dirty="0" smtClean="0"/>
                        <a:t> went for a cycle ride.</a:t>
                      </a:r>
                      <a:endParaRPr lang="en-GB" sz="2400" dirty="0"/>
                    </a:p>
                  </a:txBody>
                  <a:tcPr/>
                </a:tc>
                <a:tc>
                  <a:txBody>
                    <a:bodyPr/>
                    <a:lstStyle/>
                    <a:p>
                      <a:endParaRPr lang="en-GB" sz="2400"/>
                    </a:p>
                  </a:txBody>
                  <a:tcPr/>
                </a:tc>
              </a:tr>
              <a:tr h="370840">
                <a:tc>
                  <a:txBody>
                    <a:bodyPr/>
                    <a:lstStyle/>
                    <a:p>
                      <a:r>
                        <a:rPr lang="en-GB" sz="2400" dirty="0" smtClean="0"/>
                        <a:t>I sunbathed</a:t>
                      </a:r>
                      <a:r>
                        <a:rPr lang="en-GB" sz="2400" baseline="0" dirty="0" smtClean="0"/>
                        <a:t> every day.</a:t>
                      </a:r>
                      <a:endParaRPr lang="en-GB" sz="2400" dirty="0"/>
                    </a:p>
                  </a:txBody>
                  <a:tcPr/>
                </a:tc>
                <a:tc>
                  <a:txBody>
                    <a:bodyPr/>
                    <a:lstStyle/>
                    <a:p>
                      <a:endParaRPr lang="en-GB" sz="2400"/>
                    </a:p>
                  </a:txBody>
                  <a:tcPr/>
                </a:tc>
              </a:tr>
              <a:tr h="370840">
                <a:tc>
                  <a:txBody>
                    <a:bodyPr/>
                    <a:lstStyle/>
                    <a:p>
                      <a:r>
                        <a:rPr lang="en-GB" sz="2400" dirty="0" smtClean="0"/>
                        <a:t>In the evening,</a:t>
                      </a:r>
                      <a:r>
                        <a:rPr lang="en-GB" sz="2400" baseline="0" dirty="0" smtClean="0"/>
                        <a:t> </a:t>
                      </a:r>
                      <a:r>
                        <a:rPr lang="en-GB" sz="2400" dirty="0" smtClean="0"/>
                        <a:t>I danced</a:t>
                      </a:r>
                      <a:r>
                        <a:rPr lang="en-GB" sz="2400" baseline="0" dirty="0" smtClean="0"/>
                        <a:t> in the disco.</a:t>
                      </a:r>
                      <a:endParaRPr lang="en-GB" sz="2400" dirty="0"/>
                    </a:p>
                  </a:txBody>
                  <a:tcPr/>
                </a:tc>
                <a:tc>
                  <a:txBody>
                    <a:bodyPr/>
                    <a:lstStyle/>
                    <a:p>
                      <a:endParaRPr lang="en-GB" sz="2400"/>
                    </a:p>
                  </a:txBody>
                  <a:tcPr/>
                </a:tc>
              </a:tr>
              <a:tr h="370840">
                <a:tc>
                  <a:txBody>
                    <a:bodyPr/>
                    <a:lstStyle/>
                    <a:p>
                      <a:r>
                        <a:rPr lang="en-GB" sz="2400" dirty="0" smtClean="0"/>
                        <a:t>I played with new friends.</a:t>
                      </a:r>
                      <a:endParaRPr lang="en-GB" sz="2400" dirty="0"/>
                    </a:p>
                  </a:txBody>
                  <a:tcPr/>
                </a:tc>
                <a:tc>
                  <a:txBody>
                    <a:bodyPr/>
                    <a:lstStyle/>
                    <a:p>
                      <a:endParaRPr lang="en-GB" sz="2400" dirty="0"/>
                    </a:p>
                  </a:txBody>
                  <a:tcPr/>
                </a:tc>
              </a:tr>
              <a:tr h="370840">
                <a:tc>
                  <a:txBody>
                    <a:bodyPr/>
                    <a:lstStyle/>
                    <a:p>
                      <a:r>
                        <a:rPr lang="en-GB" sz="2400" dirty="0" smtClean="0"/>
                        <a:t>I took lots of photos.</a:t>
                      </a:r>
                      <a:endParaRPr lang="en-GB" sz="2400" dirty="0"/>
                    </a:p>
                  </a:txBody>
                  <a:tcPr/>
                </a:tc>
                <a:tc>
                  <a:txBody>
                    <a:bodyPr/>
                    <a:lstStyle/>
                    <a:p>
                      <a:endParaRPr lang="en-GB" sz="2400" dirty="0"/>
                    </a:p>
                  </a:txBody>
                  <a:tcPr/>
                </a:tc>
              </a:tr>
              <a:tr h="370840">
                <a:tc>
                  <a:txBody>
                    <a:bodyPr/>
                    <a:lstStyle/>
                    <a:p>
                      <a:r>
                        <a:rPr lang="en-GB" sz="2400" dirty="0" smtClean="0"/>
                        <a:t>I relaxed.</a:t>
                      </a:r>
                      <a:endParaRPr lang="en-GB" sz="2400" dirty="0"/>
                    </a:p>
                  </a:txBody>
                  <a:tcPr/>
                </a:tc>
                <a:tc>
                  <a:txBody>
                    <a:bodyPr/>
                    <a:lstStyle/>
                    <a:p>
                      <a:endParaRPr lang="en-GB" sz="2400" dirty="0"/>
                    </a:p>
                  </a:txBody>
                  <a:tcPr/>
                </a:tc>
              </a:tr>
            </a:tbl>
          </a:graphicData>
        </a:graphic>
      </p:graphicFrame>
      <p:sp>
        <p:nvSpPr>
          <p:cNvPr id="8" name="TextBox 7"/>
          <p:cNvSpPr txBox="1"/>
          <p:nvPr/>
        </p:nvSpPr>
        <p:spPr>
          <a:xfrm>
            <a:off x="6096000" y="692697"/>
            <a:ext cx="2952328" cy="461665"/>
          </a:xfrm>
          <a:prstGeom prst="rect">
            <a:avLst/>
          </a:prstGeom>
          <a:noFill/>
        </p:spPr>
        <p:txBody>
          <a:bodyPr wrap="square" rtlCol="0">
            <a:spAutoFit/>
          </a:bodyPr>
          <a:lstStyle/>
          <a:p>
            <a:r>
              <a:rPr lang="en-GB" sz="2400" b="1" dirty="0">
                <a:solidFill>
                  <a:prstClr val="black"/>
                </a:solidFill>
              </a:rPr>
              <a:t>L’ </a:t>
            </a:r>
            <a:r>
              <a:rPr lang="en-GB" sz="2400" b="1" dirty="0" err="1" smtClean="0">
                <a:solidFill>
                  <a:prstClr val="black"/>
                </a:solidFill>
              </a:rPr>
              <a:t>été</a:t>
            </a:r>
            <a:r>
              <a:rPr lang="en-GB" sz="2400" b="1" dirty="0" smtClean="0">
                <a:solidFill>
                  <a:prstClr val="black"/>
                </a:solidFill>
              </a:rPr>
              <a:t> </a:t>
            </a:r>
            <a:r>
              <a:rPr lang="en-GB" sz="2400" b="1" dirty="0" err="1" smtClean="0">
                <a:solidFill>
                  <a:prstClr val="black"/>
                </a:solidFill>
              </a:rPr>
              <a:t>dernier</a:t>
            </a:r>
            <a:endParaRPr lang="en-GB" sz="2400" b="1" dirty="0">
              <a:solidFill>
                <a:prstClr val="black"/>
              </a:solidFill>
            </a:endParaRPr>
          </a:p>
        </p:txBody>
      </p:sp>
      <p:sp>
        <p:nvSpPr>
          <p:cNvPr id="9" name="TextBox 8"/>
          <p:cNvSpPr txBox="1"/>
          <p:nvPr/>
        </p:nvSpPr>
        <p:spPr>
          <a:xfrm>
            <a:off x="3143672" y="722314"/>
            <a:ext cx="2952328" cy="461665"/>
          </a:xfrm>
          <a:prstGeom prst="rect">
            <a:avLst/>
          </a:prstGeom>
          <a:noFill/>
        </p:spPr>
        <p:txBody>
          <a:bodyPr wrap="square" rtlCol="0">
            <a:spAutoFit/>
          </a:bodyPr>
          <a:lstStyle/>
          <a:p>
            <a:r>
              <a:rPr lang="en-GB" sz="2400" b="1" dirty="0">
                <a:solidFill>
                  <a:prstClr val="black"/>
                </a:solidFill>
              </a:rPr>
              <a:t>Last summer…</a:t>
            </a:r>
          </a:p>
        </p:txBody>
      </p:sp>
    </p:spTree>
    <p:extLst>
      <p:ext uri="{BB962C8B-B14F-4D97-AF65-F5344CB8AC3E}">
        <p14:creationId xmlns:p14="http://schemas.microsoft.com/office/powerpoint/2010/main" val="3486084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1504" y="484246"/>
            <a:ext cx="8924900"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8725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703512" y="188640"/>
            <a:ext cx="4248472" cy="353677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3" name="Oval 2"/>
          <p:cNvSpPr/>
          <p:nvPr/>
        </p:nvSpPr>
        <p:spPr>
          <a:xfrm>
            <a:off x="6096000" y="205408"/>
            <a:ext cx="4320480" cy="36556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4" name="Oval 3"/>
          <p:cNvSpPr/>
          <p:nvPr/>
        </p:nvSpPr>
        <p:spPr>
          <a:xfrm>
            <a:off x="3791744" y="3356992"/>
            <a:ext cx="4176464" cy="338437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5" name="TextBox 4"/>
          <p:cNvSpPr txBox="1"/>
          <p:nvPr/>
        </p:nvSpPr>
        <p:spPr>
          <a:xfrm>
            <a:off x="1631504" y="323365"/>
            <a:ext cx="1080120" cy="646331"/>
          </a:xfrm>
          <a:prstGeom prst="rect">
            <a:avLst/>
          </a:prstGeom>
          <a:noFill/>
        </p:spPr>
        <p:txBody>
          <a:bodyPr wrap="square" rtlCol="0">
            <a:spAutoFit/>
          </a:bodyPr>
          <a:lstStyle/>
          <a:p>
            <a:r>
              <a:rPr lang="en-GB" dirty="0" err="1" smtClean="0">
                <a:solidFill>
                  <a:prstClr val="black"/>
                </a:solidFill>
              </a:rPr>
              <a:t>Verbes</a:t>
            </a:r>
            <a:r>
              <a:rPr lang="en-GB" dirty="0">
                <a:solidFill>
                  <a:prstClr val="black"/>
                </a:solidFill>
              </a:rPr>
              <a:t/>
            </a:r>
            <a:br>
              <a:rPr lang="en-GB" dirty="0">
                <a:solidFill>
                  <a:prstClr val="black"/>
                </a:solidFill>
              </a:rPr>
            </a:br>
            <a:r>
              <a:rPr lang="en-GB" dirty="0">
                <a:solidFill>
                  <a:prstClr val="black"/>
                </a:solidFill>
              </a:rPr>
              <a:t>(7)</a:t>
            </a:r>
            <a:endParaRPr lang="fr-FR" dirty="0">
              <a:solidFill>
                <a:prstClr val="black"/>
              </a:solidFill>
            </a:endParaRPr>
          </a:p>
        </p:txBody>
      </p:sp>
      <p:sp>
        <p:nvSpPr>
          <p:cNvPr id="6" name="TextBox 5"/>
          <p:cNvSpPr txBox="1"/>
          <p:nvPr/>
        </p:nvSpPr>
        <p:spPr>
          <a:xfrm>
            <a:off x="5879976" y="213795"/>
            <a:ext cx="1296144" cy="646331"/>
          </a:xfrm>
          <a:prstGeom prst="rect">
            <a:avLst/>
          </a:prstGeom>
          <a:noFill/>
        </p:spPr>
        <p:txBody>
          <a:bodyPr wrap="square" rtlCol="0">
            <a:spAutoFit/>
          </a:bodyPr>
          <a:lstStyle/>
          <a:p>
            <a:r>
              <a:rPr lang="en-GB" dirty="0" err="1" smtClean="0">
                <a:solidFill>
                  <a:prstClr val="black"/>
                </a:solidFill>
              </a:rPr>
              <a:t>Matières</a:t>
            </a:r>
            <a:r>
              <a:rPr lang="en-GB" dirty="0">
                <a:solidFill>
                  <a:prstClr val="black"/>
                </a:solidFill>
              </a:rPr>
              <a:t/>
            </a:r>
            <a:br>
              <a:rPr lang="en-GB" dirty="0">
                <a:solidFill>
                  <a:prstClr val="black"/>
                </a:solidFill>
              </a:rPr>
            </a:br>
            <a:r>
              <a:rPr lang="en-GB" dirty="0">
                <a:solidFill>
                  <a:prstClr val="black"/>
                </a:solidFill>
              </a:rPr>
              <a:t>(16)</a:t>
            </a:r>
            <a:endParaRPr lang="fr-FR" dirty="0">
              <a:solidFill>
                <a:prstClr val="black"/>
              </a:solidFill>
            </a:endParaRPr>
          </a:p>
        </p:txBody>
      </p:sp>
      <p:sp>
        <p:nvSpPr>
          <p:cNvPr id="7" name="TextBox 6"/>
          <p:cNvSpPr txBox="1"/>
          <p:nvPr/>
        </p:nvSpPr>
        <p:spPr>
          <a:xfrm>
            <a:off x="3071664" y="3861049"/>
            <a:ext cx="1296144" cy="646331"/>
          </a:xfrm>
          <a:prstGeom prst="rect">
            <a:avLst/>
          </a:prstGeom>
          <a:noFill/>
        </p:spPr>
        <p:txBody>
          <a:bodyPr wrap="square" rtlCol="0">
            <a:spAutoFit/>
          </a:bodyPr>
          <a:lstStyle/>
          <a:p>
            <a:r>
              <a:rPr lang="en-GB" dirty="0" smtClean="0">
                <a:solidFill>
                  <a:prstClr val="black"/>
                </a:solidFill>
              </a:rPr>
              <a:t>Opinions</a:t>
            </a:r>
            <a:r>
              <a:rPr lang="en-GB" dirty="0">
                <a:solidFill>
                  <a:prstClr val="black"/>
                </a:solidFill>
              </a:rPr>
              <a:t/>
            </a:r>
            <a:br>
              <a:rPr lang="en-GB" dirty="0">
                <a:solidFill>
                  <a:prstClr val="black"/>
                </a:solidFill>
              </a:rPr>
            </a:br>
            <a:r>
              <a:rPr lang="en-GB" dirty="0">
                <a:solidFill>
                  <a:prstClr val="black"/>
                </a:solidFill>
              </a:rPr>
              <a:t>(11)</a:t>
            </a:r>
            <a:endParaRPr lang="fr-FR" dirty="0">
              <a:solidFill>
                <a:prstClr val="black"/>
              </a:solidFill>
            </a:endParaRPr>
          </a:p>
        </p:txBody>
      </p:sp>
    </p:spTree>
    <p:extLst>
      <p:ext uri="{BB962C8B-B14F-4D97-AF65-F5344CB8AC3E}">
        <p14:creationId xmlns:p14="http://schemas.microsoft.com/office/powerpoint/2010/main" val="2556982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99725" y="-171400"/>
            <a:ext cx="1472070" cy="1107996"/>
          </a:xfrm>
          <a:prstGeom prst="rect">
            <a:avLst/>
          </a:prstGeom>
          <a:noFill/>
        </p:spPr>
        <p:txBody>
          <a:bodyPr wrap="none" lIns="91440" tIns="45720" rIns="91440" bIns="45720">
            <a:spAutoFit/>
          </a:bodyPr>
          <a:lstStyle/>
          <a:p>
            <a:pPr algn="ctr"/>
            <a:r>
              <a:rPr lang="en-US" sz="6600" b="1" dirty="0">
                <a:ln w="19050">
                  <a:solidFill>
                    <a:srgbClr val="1F497D">
                      <a:tint val="1000"/>
                    </a:srgbClr>
                  </a:solidFill>
                  <a:prstDash val="solid"/>
                </a:ln>
                <a:solidFill>
                  <a:prstClr val="black">
                    <a:lumMod val="95000"/>
                    <a:lumOff val="5000"/>
                  </a:prstClr>
                </a:solidFill>
                <a:effectLst>
                  <a:outerShdw blurRad="50000" dist="50800" dir="7500000" algn="tl">
                    <a:srgbClr val="000000">
                      <a:shade val="5000"/>
                      <a:alpha val="35000"/>
                    </a:srgbClr>
                  </a:outerShdw>
                </a:effectLst>
              </a:rPr>
              <a:t>KS2</a:t>
            </a:r>
          </a:p>
        </p:txBody>
      </p:sp>
      <p:sp>
        <p:nvSpPr>
          <p:cNvPr id="5" name="Rectangle 4"/>
          <p:cNvSpPr/>
          <p:nvPr/>
        </p:nvSpPr>
        <p:spPr>
          <a:xfrm>
            <a:off x="7592213" y="-171400"/>
            <a:ext cx="1472070" cy="1107996"/>
          </a:xfrm>
          <a:prstGeom prst="rect">
            <a:avLst/>
          </a:prstGeom>
          <a:noFill/>
        </p:spPr>
        <p:txBody>
          <a:bodyPr wrap="none" lIns="91440" tIns="45720" rIns="91440" bIns="45720">
            <a:spAutoFit/>
          </a:bodyPr>
          <a:lstStyle/>
          <a:p>
            <a:pPr algn="ctr"/>
            <a:r>
              <a:rPr lang="en-US" sz="6600" b="1" dirty="0">
                <a:ln w="19050">
                  <a:solidFill>
                    <a:srgbClr val="1F497D">
                      <a:tint val="1000"/>
                    </a:srgbClr>
                  </a:solidFill>
                  <a:prstDash val="solid"/>
                </a:ln>
                <a:solidFill>
                  <a:prstClr val="black">
                    <a:lumMod val="95000"/>
                    <a:lumOff val="5000"/>
                  </a:prstClr>
                </a:solidFill>
                <a:effectLst>
                  <a:outerShdw blurRad="50000" dist="50800" dir="7500000" algn="tl">
                    <a:srgbClr val="000000">
                      <a:shade val="5000"/>
                      <a:alpha val="35000"/>
                    </a:srgbClr>
                  </a:outerShdw>
                </a:effectLst>
              </a:rPr>
              <a:t>KS3</a:t>
            </a:r>
          </a:p>
        </p:txBody>
      </p:sp>
      <p:sp>
        <p:nvSpPr>
          <p:cNvPr id="17" name="Isosceles Triangle 16"/>
          <p:cNvSpPr/>
          <p:nvPr/>
        </p:nvSpPr>
        <p:spPr>
          <a:xfrm>
            <a:off x="6240016" y="823938"/>
            <a:ext cx="4176464" cy="3816424"/>
          </a:xfrm>
          <a:prstGeom prst="triangle">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cxnSp>
        <p:nvCxnSpPr>
          <p:cNvPr id="18" name="Straight Connector 17"/>
          <p:cNvCxnSpPr>
            <a:stCxn id="17" idx="1"/>
            <a:endCxn id="17" idx="5"/>
          </p:cNvCxnSpPr>
          <p:nvPr/>
        </p:nvCxnSpPr>
        <p:spPr>
          <a:xfrm>
            <a:off x="7284132" y="2732150"/>
            <a:ext cx="208823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728118" y="3748390"/>
            <a:ext cx="3184307"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744072" y="1785590"/>
            <a:ext cx="3240360" cy="923330"/>
          </a:xfrm>
          <a:prstGeom prst="rect">
            <a:avLst/>
          </a:prstGeom>
          <a:noFill/>
        </p:spPr>
        <p:txBody>
          <a:bodyPr wrap="square" rtlCol="0">
            <a:spAutoFit/>
          </a:bodyPr>
          <a:lstStyle/>
          <a:p>
            <a:pPr algn="ctr"/>
            <a:r>
              <a:rPr lang="en-GB" sz="5400" b="1" dirty="0">
                <a:solidFill>
                  <a:prstClr val="black"/>
                </a:solidFill>
              </a:rPr>
              <a:t>Text</a:t>
            </a:r>
          </a:p>
        </p:txBody>
      </p:sp>
      <p:sp>
        <p:nvSpPr>
          <p:cNvPr id="21" name="TextBox 20"/>
          <p:cNvSpPr txBox="1"/>
          <p:nvPr/>
        </p:nvSpPr>
        <p:spPr>
          <a:xfrm>
            <a:off x="6744072" y="2886036"/>
            <a:ext cx="3240360" cy="830997"/>
          </a:xfrm>
          <a:prstGeom prst="rect">
            <a:avLst/>
          </a:prstGeom>
          <a:noFill/>
        </p:spPr>
        <p:txBody>
          <a:bodyPr wrap="square" rtlCol="0">
            <a:spAutoFit/>
          </a:bodyPr>
          <a:lstStyle/>
          <a:p>
            <a:pPr algn="ctr"/>
            <a:r>
              <a:rPr lang="en-GB" sz="4800" b="1" dirty="0">
                <a:solidFill>
                  <a:prstClr val="black"/>
                </a:solidFill>
              </a:rPr>
              <a:t>Sentence</a:t>
            </a:r>
          </a:p>
        </p:txBody>
      </p:sp>
      <p:sp>
        <p:nvSpPr>
          <p:cNvPr id="22" name="TextBox 21"/>
          <p:cNvSpPr txBox="1"/>
          <p:nvPr/>
        </p:nvSpPr>
        <p:spPr>
          <a:xfrm>
            <a:off x="6672064" y="3914472"/>
            <a:ext cx="3240360" cy="738664"/>
          </a:xfrm>
          <a:prstGeom prst="rect">
            <a:avLst/>
          </a:prstGeom>
          <a:noFill/>
        </p:spPr>
        <p:txBody>
          <a:bodyPr wrap="square" rtlCol="0">
            <a:spAutoFit/>
          </a:bodyPr>
          <a:lstStyle/>
          <a:p>
            <a:pPr algn="ctr"/>
            <a:r>
              <a:rPr lang="en-GB" sz="4200" b="1" dirty="0">
                <a:solidFill>
                  <a:prstClr val="black"/>
                </a:solidFill>
              </a:rPr>
              <a:t>Word</a:t>
            </a:r>
          </a:p>
        </p:txBody>
      </p:sp>
      <p:cxnSp>
        <p:nvCxnSpPr>
          <p:cNvPr id="30" name="Straight Arrow Connector 29"/>
          <p:cNvCxnSpPr/>
          <p:nvPr/>
        </p:nvCxnSpPr>
        <p:spPr>
          <a:xfrm flipV="1">
            <a:off x="10488488" y="823938"/>
            <a:ext cx="0" cy="3816424"/>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a:off x="1847528" y="836712"/>
            <a:ext cx="4248472" cy="3875658"/>
            <a:chOff x="323528" y="836712"/>
            <a:chExt cx="4248472" cy="3875658"/>
          </a:xfrm>
        </p:grpSpPr>
        <p:sp>
          <p:nvSpPr>
            <p:cNvPr id="6" name="Isosceles Triangle 5"/>
            <p:cNvSpPr/>
            <p:nvPr/>
          </p:nvSpPr>
          <p:spPr>
            <a:xfrm rot="10800000">
              <a:off x="323528" y="895946"/>
              <a:ext cx="4176464" cy="3816424"/>
            </a:xfrm>
            <a:prstGeom prst="triangle">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cxnSp>
          <p:nvCxnSpPr>
            <p:cNvPr id="9" name="Straight Connector 8"/>
            <p:cNvCxnSpPr/>
            <p:nvPr/>
          </p:nvCxnSpPr>
          <p:spPr>
            <a:xfrm>
              <a:off x="811629" y="1760042"/>
              <a:ext cx="324036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459701" y="2984178"/>
              <a:ext cx="18881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55576" y="836712"/>
              <a:ext cx="3240360" cy="923330"/>
            </a:xfrm>
            <a:prstGeom prst="rect">
              <a:avLst/>
            </a:prstGeom>
            <a:noFill/>
          </p:spPr>
          <p:txBody>
            <a:bodyPr wrap="square" rtlCol="0">
              <a:spAutoFit/>
            </a:bodyPr>
            <a:lstStyle/>
            <a:p>
              <a:pPr algn="ctr"/>
              <a:r>
                <a:rPr lang="en-GB" sz="5400" b="1" dirty="0">
                  <a:solidFill>
                    <a:prstClr val="black"/>
                  </a:solidFill>
                </a:rPr>
                <a:t>Text</a:t>
              </a:r>
            </a:p>
          </p:txBody>
        </p:sp>
        <p:sp>
          <p:nvSpPr>
            <p:cNvPr id="13" name="TextBox 12"/>
            <p:cNvSpPr txBox="1"/>
            <p:nvPr/>
          </p:nvSpPr>
          <p:spPr>
            <a:xfrm>
              <a:off x="811629" y="1904058"/>
              <a:ext cx="3240360" cy="830997"/>
            </a:xfrm>
            <a:prstGeom prst="rect">
              <a:avLst/>
            </a:prstGeom>
            <a:noFill/>
          </p:spPr>
          <p:txBody>
            <a:bodyPr wrap="square" rtlCol="0">
              <a:spAutoFit/>
            </a:bodyPr>
            <a:lstStyle/>
            <a:p>
              <a:pPr algn="ctr"/>
              <a:r>
                <a:rPr lang="en-GB" sz="4800" b="1" dirty="0">
                  <a:solidFill>
                    <a:prstClr val="black"/>
                  </a:solidFill>
                </a:rPr>
                <a:t>Sentence</a:t>
              </a:r>
            </a:p>
          </p:txBody>
        </p:sp>
        <p:sp>
          <p:nvSpPr>
            <p:cNvPr id="14" name="TextBox 13"/>
            <p:cNvSpPr txBox="1"/>
            <p:nvPr/>
          </p:nvSpPr>
          <p:spPr>
            <a:xfrm>
              <a:off x="755576" y="3068960"/>
              <a:ext cx="3240360" cy="738664"/>
            </a:xfrm>
            <a:prstGeom prst="rect">
              <a:avLst/>
            </a:prstGeom>
            <a:noFill/>
          </p:spPr>
          <p:txBody>
            <a:bodyPr wrap="square" rtlCol="0">
              <a:spAutoFit/>
            </a:bodyPr>
            <a:lstStyle/>
            <a:p>
              <a:pPr algn="ctr"/>
              <a:r>
                <a:rPr lang="en-GB" sz="4200" b="1" dirty="0">
                  <a:solidFill>
                    <a:prstClr val="black"/>
                  </a:solidFill>
                </a:rPr>
                <a:t>Word</a:t>
              </a:r>
            </a:p>
          </p:txBody>
        </p:sp>
        <p:cxnSp>
          <p:nvCxnSpPr>
            <p:cNvPr id="31" name="Straight Arrow Connector 30"/>
            <p:cNvCxnSpPr/>
            <p:nvPr/>
          </p:nvCxnSpPr>
          <p:spPr>
            <a:xfrm>
              <a:off x="4572000" y="936596"/>
              <a:ext cx="0" cy="3644532"/>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4" name="Rectangle 33"/>
          <p:cNvSpPr/>
          <p:nvPr/>
        </p:nvSpPr>
        <p:spPr>
          <a:xfrm>
            <a:off x="1741864" y="5534561"/>
            <a:ext cx="3754176" cy="923330"/>
          </a:xfrm>
          <a:prstGeom prst="rect">
            <a:avLst/>
          </a:prstGeom>
        </p:spPr>
        <p:txBody>
          <a:bodyPr wrap="square">
            <a:spAutoFit/>
          </a:bodyPr>
          <a:lstStyle/>
          <a:p>
            <a:pPr marL="171450" indent="-171450">
              <a:buFont typeface="Wingdings" pitchFamily="2" charset="2"/>
              <a:buChar char="§"/>
            </a:pPr>
            <a:r>
              <a:rPr lang="en-GB" b="1" dirty="0">
                <a:solidFill>
                  <a:prstClr val="black"/>
                </a:solidFill>
              </a:rPr>
              <a:t>listen attentively </a:t>
            </a:r>
            <a:r>
              <a:rPr lang="en-GB" dirty="0">
                <a:solidFill>
                  <a:prstClr val="black"/>
                </a:solidFill>
              </a:rPr>
              <a:t>to spoken language and show understanding by joining in and responding </a:t>
            </a:r>
          </a:p>
        </p:txBody>
      </p:sp>
      <p:sp>
        <p:nvSpPr>
          <p:cNvPr id="35" name="Rectangle 34"/>
          <p:cNvSpPr/>
          <p:nvPr/>
        </p:nvSpPr>
        <p:spPr>
          <a:xfrm>
            <a:off x="1791474" y="4770860"/>
            <a:ext cx="3728462" cy="646331"/>
          </a:xfrm>
          <a:prstGeom prst="rect">
            <a:avLst/>
          </a:prstGeom>
        </p:spPr>
        <p:txBody>
          <a:bodyPr wrap="square">
            <a:spAutoFit/>
          </a:bodyPr>
          <a:lstStyle/>
          <a:p>
            <a:pPr marL="171450" indent="-171450">
              <a:buFont typeface="Wingdings" pitchFamily="2" charset="2"/>
              <a:buChar char="§"/>
            </a:pPr>
            <a:r>
              <a:rPr lang="en-GB" b="1" dirty="0">
                <a:solidFill>
                  <a:prstClr val="black"/>
                </a:solidFill>
              </a:rPr>
              <a:t>appreciate </a:t>
            </a:r>
            <a:r>
              <a:rPr lang="en-GB" dirty="0">
                <a:solidFill>
                  <a:prstClr val="black"/>
                </a:solidFill>
              </a:rPr>
              <a:t>stories, songs, poems and rhymes in the language </a:t>
            </a:r>
          </a:p>
        </p:txBody>
      </p:sp>
      <p:sp>
        <p:nvSpPr>
          <p:cNvPr id="36" name="Rectangle 35"/>
          <p:cNvSpPr/>
          <p:nvPr/>
        </p:nvSpPr>
        <p:spPr>
          <a:xfrm>
            <a:off x="5591944" y="4770860"/>
            <a:ext cx="5122350" cy="1200329"/>
          </a:xfrm>
          <a:prstGeom prst="rect">
            <a:avLst/>
          </a:prstGeom>
        </p:spPr>
        <p:txBody>
          <a:bodyPr wrap="square">
            <a:spAutoFit/>
          </a:bodyPr>
          <a:lstStyle/>
          <a:p>
            <a:pPr marL="171450" indent="-171450">
              <a:buFont typeface="Wingdings" pitchFamily="2" charset="2"/>
              <a:buChar char="§"/>
            </a:pPr>
            <a:r>
              <a:rPr lang="en-GB" b="1" dirty="0">
                <a:solidFill>
                  <a:prstClr val="black"/>
                </a:solidFill>
              </a:rPr>
              <a:t>read literary texts in the language, such as stories, songs, poems and letters, </a:t>
            </a:r>
            <a:r>
              <a:rPr lang="en-GB" dirty="0">
                <a:solidFill>
                  <a:prstClr val="black"/>
                </a:solidFill>
              </a:rPr>
              <a:t>to stimulate ideas, develop creative expression and expand understanding of the language and culture </a:t>
            </a:r>
          </a:p>
        </p:txBody>
      </p:sp>
      <p:sp>
        <p:nvSpPr>
          <p:cNvPr id="37" name="Rectangle 36"/>
          <p:cNvSpPr/>
          <p:nvPr/>
        </p:nvSpPr>
        <p:spPr>
          <a:xfrm>
            <a:off x="5642252" y="6093297"/>
            <a:ext cx="5278284" cy="646331"/>
          </a:xfrm>
          <a:prstGeom prst="rect">
            <a:avLst/>
          </a:prstGeom>
        </p:spPr>
        <p:txBody>
          <a:bodyPr wrap="square">
            <a:spAutoFit/>
          </a:bodyPr>
          <a:lstStyle/>
          <a:p>
            <a:pPr marL="171450" indent="-171450">
              <a:buFont typeface="Wingdings" pitchFamily="2" charset="2"/>
              <a:buChar char="§"/>
            </a:pPr>
            <a:r>
              <a:rPr lang="en-GB" dirty="0">
                <a:solidFill>
                  <a:prstClr val="black"/>
                </a:solidFill>
              </a:rPr>
              <a:t>listen to </a:t>
            </a:r>
            <a:r>
              <a:rPr lang="en-GB" b="1" dirty="0">
                <a:solidFill>
                  <a:prstClr val="black"/>
                </a:solidFill>
              </a:rPr>
              <a:t>a variety of forms of spoken language </a:t>
            </a:r>
            <a:r>
              <a:rPr lang="en-GB" dirty="0">
                <a:solidFill>
                  <a:prstClr val="black"/>
                </a:solidFill>
              </a:rPr>
              <a:t>to obtain information and respond appropriately </a:t>
            </a:r>
          </a:p>
        </p:txBody>
      </p:sp>
    </p:spTree>
    <p:extLst>
      <p:ext uri="{BB962C8B-B14F-4D97-AF65-F5344CB8AC3E}">
        <p14:creationId xmlns:p14="http://schemas.microsoft.com/office/powerpoint/2010/main" val="2699739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500"/>
                                        <p:tgtEl>
                                          <p:spTgt spid="3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fade">
                                      <p:cBhvr>
                                        <p:cTn id="3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150244715"/>
              </p:ext>
            </p:extLst>
          </p:nvPr>
        </p:nvGraphicFramePr>
        <p:xfrm>
          <a:off x="1703512" y="332656"/>
          <a:ext cx="2088232" cy="1839044"/>
        </p:xfrm>
        <a:graphic>
          <a:graphicData uri="http://schemas.openxmlformats.org/drawingml/2006/table">
            <a:tbl>
              <a:tblPr firstRow="1" bandRow="1">
                <a:tableStyleId>{5940675A-B579-460E-94D1-54222C63F5DA}</a:tableStyleId>
              </a:tblPr>
              <a:tblGrid>
                <a:gridCol w="2088232"/>
              </a:tblGrid>
              <a:tr h="757253">
                <a:tc>
                  <a:txBody>
                    <a:bodyPr/>
                    <a:lstStyle/>
                    <a:p>
                      <a:r>
                        <a:rPr lang="fr-FR" sz="1800" noProof="0" dirty="0" smtClean="0"/>
                        <a:t>Je l’aime parce que le prof me fait rire.</a:t>
                      </a:r>
                      <a:endParaRPr lang="fr-FR" sz="1800" baseline="0" noProof="0" dirty="0" smtClean="0"/>
                    </a:p>
                  </a:txBody>
                  <a:tcPr/>
                </a:tc>
              </a:tr>
              <a:tr h="1081791">
                <a:tc>
                  <a:txBody>
                    <a:bodyPr/>
                    <a:lstStyle/>
                    <a:p>
                      <a:endParaRPr lang="en-GB" sz="1800" dirty="0" smtClean="0"/>
                    </a:p>
                    <a:p>
                      <a:endParaRPr lang="en-GB" sz="1800" dirty="0" smtClean="0"/>
                    </a:p>
                    <a:p>
                      <a:endParaRPr lang="fr-FR" sz="1800" dirty="0"/>
                    </a:p>
                  </a:txBody>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962209429"/>
              </p:ext>
            </p:extLst>
          </p:nvPr>
        </p:nvGraphicFramePr>
        <p:xfrm>
          <a:off x="3935760" y="332656"/>
          <a:ext cx="2088232" cy="1828800"/>
        </p:xfrm>
        <a:graphic>
          <a:graphicData uri="http://schemas.openxmlformats.org/drawingml/2006/table">
            <a:tbl>
              <a:tblPr firstRow="1" bandRow="1">
                <a:tableStyleId>{5940675A-B579-460E-94D1-54222C63F5DA}</a:tableStyleId>
              </a:tblPr>
              <a:tblGrid>
                <a:gridCol w="2088232"/>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aseline="0" dirty="0" err="1" smtClean="0"/>
                        <a:t>C’est</a:t>
                      </a:r>
                      <a:r>
                        <a:rPr lang="en-GB" sz="1800" baseline="0" dirty="0" smtClean="0"/>
                        <a:t> ma </a:t>
                      </a:r>
                      <a:r>
                        <a:rPr lang="en-GB" sz="1800" baseline="0" dirty="0" err="1" smtClean="0"/>
                        <a:t>mati</a:t>
                      </a:r>
                      <a:r>
                        <a:rPr lang="en-GB" sz="1800" kern="1200" dirty="0" err="1" smtClean="0">
                          <a:solidFill>
                            <a:schemeClr val="tx1"/>
                          </a:solidFill>
                          <a:latin typeface="+mn-lt"/>
                          <a:ea typeface="+mn-ea"/>
                          <a:cs typeface="+mn-cs"/>
                        </a:rPr>
                        <a:t>ère</a:t>
                      </a:r>
                      <a:r>
                        <a:rPr lang="en-GB" sz="1800" kern="1200" baseline="0" dirty="0" smtClean="0">
                          <a:solidFill>
                            <a:schemeClr val="tx1"/>
                          </a:solidFill>
                          <a:latin typeface="+mn-lt"/>
                          <a:ea typeface="+mn-ea"/>
                          <a:cs typeface="+mn-cs"/>
                        </a:rPr>
                        <a:t> </a:t>
                      </a:r>
                      <a:r>
                        <a:rPr lang="en-GB" sz="1800" kern="1200" baseline="0" dirty="0" err="1" smtClean="0">
                          <a:solidFill>
                            <a:schemeClr val="tx1"/>
                          </a:solidFill>
                          <a:latin typeface="+mn-lt"/>
                          <a:ea typeface="+mn-ea"/>
                          <a:cs typeface="+mn-cs"/>
                        </a:rPr>
                        <a:t>pr</a:t>
                      </a:r>
                      <a:r>
                        <a:rPr lang="en-GB" sz="1800" kern="1200" dirty="0" err="1" smtClean="0">
                          <a:solidFill>
                            <a:schemeClr val="tx1"/>
                          </a:solidFill>
                          <a:latin typeface="+mn-lt"/>
                          <a:ea typeface="+mn-ea"/>
                          <a:cs typeface="+mn-cs"/>
                        </a:rPr>
                        <a:t>é</a:t>
                      </a:r>
                      <a:r>
                        <a:rPr lang="fr-FR" sz="1800" kern="1200" dirty="0" smtClean="0">
                          <a:solidFill>
                            <a:schemeClr val="tx1"/>
                          </a:solidFill>
                          <a:latin typeface="+mn-lt"/>
                          <a:ea typeface="+mn-ea"/>
                          <a:cs typeface="+mn-cs"/>
                        </a:rPr>
                        <a:t>f</a:t>
                      </a:r>
                      <a:r>
                        <a:rPr lang="en-GB" sz="1800" kern="1200" dirty="0" err="1" smtClean="0">
                          <a:solidFill>
                            <a:schemeClr val="tx1"/>
                          </a:solidFill>
                          <a:latin typeface="+mn-lt"/>
                          <a:ea typeface="+mn-ea"/>
                          <a:cs typeface="+mn-cs"/>
                        </a:rPr>
                        <a:t>érée</a:t>
                      </a:r>
                      <a:r>
                        <a:rPr lang="en-GB" sz="1800" kern="1200" dirty="0" smtClean="0">
                          <a:solidFill>
                            <a:schemeClr val="tx1"/>
                          </a:solidFill>
                          <a:latin typeface="+mn-lt"/>
                          <a:ea typeface="+mn-ea"/>
                          <a:cs typeface="+mn-cs"/>
                        </a:rPr>
                        <a:t>.</a:t>
                      </a:r>
                    </a:p>
                  </a:txBody>
                  <a:tcPr/>
                </a:tc>
              </a:tr>
              <a:tr h="370840">
                <a:tc>
                  <a:txBody>
                    <a:bodyPr/>
                    <a:lstStyle/>
                    <a:p>
                      <a:endParaRPr lang="en-GB" sz="1800" dirty="0" smtClean="0"/>
                    </a:p>
                    <a:p>
                      <a:endParaRPr lang="en-GB" sz="1800" dirty="0" smtClean="0"/>
                    </a:p>
                    <a:p>
                      <a:endParaRPr lang="en-GB" sz="1800" dirty="0" smtClean="0"/>
                    </a:p>
                    <a:p>
                      <a:endParaRPr lang="fr-FR" sz="1800" dirty="0"/>
                    </a:p>
                  </a:txBody>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754445201"/>
              </p:ext>
            </p:extLst>
          </p:nvPr>
        </p:nvGraphicFramePr>
        <p:xfrm>
          <a:off x="6168008" y="332656"/>
          <a:ext cx="2088232" cy="1828800"/>
        </p:xfrm>
        <a:graphic>
          <a:graphicData uri="http://schemas.openxmlformats.org/drawingml/2006/table">
            <a:tbl>
              <a:tblPr firstRow="1" bandRow="1">
                <a:tableStyleId>{5940675A-B579-460E-94D1-54222C63F5DA}</a:tableStyleId>
              </a:tblPr>
              <a:tblGrid>
                <a:gridCol w="2088232"/>
              </a:tblGrid>
              <a:tr h="370840">
                <a:tc>
                  <a:txBody>
                    <a:bodyPr/>
                    <a:lstStyle/>
                    <a:p>
                      <a:r>
                        <a:rPr lang="en-GB" sz="1800" dirty="0" smtClean="0"/>
                        <a:t>Je </a:t>
                      </a:r>
                      <a:r>
                        <a:rPr lang="en-GB" sz="1800" dirty="0" err="1" smtClean="0"/>
                        <a:t>l’étudiais</a:t>
                      </a:r>
                      <a:r>
                        <a:rPr lang="en-GB" sz="1800" baseline="0" dirty="0" smtClean="0"/>
                        <a:t> </a:t>
                      </a:r>
                      <a:r>
                        <a:rPr lang="en-GB" sz="1800" baseline="0" dirty="0" err="1" smtClean="0"/>
                        <a:t>avant</a:t>
                      </a:r>
                      <a:r>
                        <a:rPr lang="en-GB" sz="1800" baseline="0" dirty="0" smtClean="0"/>
                        <a:t> main </a:t>
                      </a:r>
                      <a:r>
                        <a:rPr lang="en-GB" sz="1800" baseline="0" dirty="0" err="1" smtClean="0"/>
                        <a:t>maintenant</a:t>
                      </a:r>
                      <a:r>
                        <a:rPr lang="en-GB" sz="1800" baseline="0" dirty="0" smtClean="0"/>
                        <a:t> pas.</a:t>
                      </a:r>
                      <a:endParaRPr lang="fr-FR" sz="1800" dirty="0"/>
                    </a:p>
                  </a:txBody>
                  <a:tcPr/>
                </a:tc>
              </a:tr>
              <a:tr h="370840">
                <a:tc>
                  <a:txBody>
                    <a:bodyPr/>
                    <a:lstStyle/>
                    <a:p>
                      <a:endParaRPr lang="en-GB" sz="1800" dirty="0" smtClean="0"/>
                    </a:p>
                    <a:p>
                      <a:endParaRPr lang="en-GB" sz="1800" dirty="0" smtClean="0"/>
                    </a:p>
                    <a:p>
                      <a:endParaRPr lang="en-GB" sz="1800" dirty="0" smtClean="0"/>
                    </a:p>
                  </a:txBody>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695330174"/>
              </p:ext>
            </p:extLst>
          </p:nvPr>
        </p:nvGraphicFramePr>
        <p:xfrm>
          <a:off x="8400256" y="332656"/>
          <a:ext cx="2088232" cy="1828800"/>
        </p:xfrm>
        <a:graphic>
          <a:graphicData uri="http://schemas.openxmlformats.org/drawingml/2006/table">
            <a:tbl>
              <a:tblPr firstRow="1" bandRow="1">
                <a:tableStyleId>{5940675A-B579-460E-94D1-54222C63F5DA}</a:tableStyleId>
              </a:tblPr>
              <a:tblGrid>
                <a:gridCol w="2088232"/>
              </a:tblGrid>
              <a:tr h="370840">
                <a:tc>
                  <a:txBody>
                    <a:bodyPr/>
                    <a:lstStyle/>
                    <a:p>
                      <a:r>
                        <a:rPr lang="en-GB" sz="1800" dirty="0" smtClean="0"/>
                        <a:t>Je </a:t>
                      </a:r>
                      <a:r>
                        <a:rPr lang="en-GB" sz="1800" dirty="0" err="1" smtClean="0"/>
                        <a:t>l’aime</a:t>
                      </a:r>
                      <a:r>
                        <a:rPr lang="en-GB" sz="1800" dirty="0" smtClean="0"/>
                        <a:t> beaucoup </a:t>
                      </a:r>
                      <a:r>
                        <a:rPr lang="en-GB" sz="1800" dirty="0" err="1" smtClean="0"/>
                        <a:t>parce</a:t>
                      </a:r>
                      <a:r>
                        <a:rPr lang="en-GB" sz="1800" dirty="0" smtClean="0"/>
                        <a:t> </a:t>
                      </a:r>
                      <a:r>
                        <a:rPr lang="en-GB" sz="1800" dirty="0" err="1" smtClean="0"/>
                        <a:t>que</a:t>
                      </a:r>
                      <a:r>
                        <a:rPr lang="en-GB" sz="1800" dirty="0" smtClean="0"/>
                        <a:t> </a:t>
                      </a:r>
                      <a:r>
                        <a:rPr lang="en-GB" sz="1800" dirty="0" err="1" smtClean="0"/>
                        <a:t>c’est</a:t>
                      </a:r>
                      <a:r>
                        <a:rPr lang="en-GB" sz="1800" dirty="0" smtClean="0"/>
                        <a:t> </a:t>
                      </a:r>
                      <a:r>
                        <a:rPr lang="en-GB" sz="1800" dirty="0" err="1" smtClean="0"/>
                        <a:t>tr</a:t>
                      </a:r>
                      <a:r>
                        <a:rPr lang="en-GB" sz="1800" kern="1200" dirty="0" err="1" smtClean="0">
                          <a:solidFill>
                            <a:schemeClr val="tx1"/>
                          </a:solidFill>
                          <a:latin typeface="+mn-lt"/>
                          <a:ea typeface="+mn-ea"/>
                          <a:cs typeface="+mn-cs"/>
                        </a:rPr>
                        <a:t>ès</a:t>
                      </a:r>
                      <a:r>
                        <a:rPr lang="en-GB" sz="1800" kern="1200" dirty="0" smtClean="0">
                          <a:solidFill>
                            <a:schemeClr val="tx1"/>
                          </a:solidFill>
                          <a:latin typeface="+mn-lt"/>
                          <a:ea typeface="+mn-ea"/>
                          <a:cs typeface="+mn-cs"/>
                        </a:rPr>
                        <a:t> </a:t>
                      </a:r>
                      <a:r>
                        <a:rPr lang="en-GB" sz="1800" kern="1200" dirty="0" err="1" smtClean="0">
                          <a:solidFill>
                            <a:schemeClr val="tx1"/>
                          </a:solidFill>
                          <a:latin typeface="+mn-lt"/>
                          <a:ea typeface="+mn-ea"/>
                          <a:cs typeface="+mn-cs"/>
                        </a:rPr>
                        <a:t>pratique</a:t>
                      </a:r>
                      <a:r>
                        <a:rPr lang="en-GB" sz="1800" kern="1200" dirty="0" smtClean="0">
                          <a:solidFill>
                            <a:schemeClr val="tx1"/>
                          </a:solidFill>
                          <a:latin typeface="+mn-lt"/>
                          <a:ea typeface="+mn-ea"/>
                          <a:cs typeface="+mn-cs"/>
                        </a:rPr>
                        <a:t>.</a:t>
                      </a:r>
                      <a:endParaRPr lang="fr-FR" sz="1800" dirty="0"/>
                    </a:p>
                  </a:txBody>
                  <a:tcPr/>
                </a:tc>
              </a:tr>
              <a:tr h="301352">
                <a:tc>
                  <a:txBody>
                    <a:bodyPr/>
                    <a:lstStyle/>
                    <a:p>
                      <a:endParaRPr lang="en-GB" sz="1800" dirty="0" smtClean="0"/>
                    </a:p>
                    <a:p>
                      <a:endParaRPr lang="en-GB" sz="1800" dirty="0" smtClean="0"/>
                    </a:p>
                    <a:p>
                      <a:endParaRPr lang="fr-FR" sz="1800" dirty="0"/>
                    </a:p>
                  </a:txBody>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533163191"/>
              </p:ext>
            </p:extLst>
          </p:nvPr>
        </p:nvGraphicFramePr>
        <p:xfrm>
          <a:off x="1703512" y="2287776"/>
          <a:ext cx="2088232" cy="2103120"/>
        </p:xfrm>
        <a:graphic>
          <a:graphicData uri="http://schemas.openxmlformats.org/drawingml/2006/table">
            <a:tbl>
              <a:tblPr firstRow="1" bandRow="1">
                <a:tableStyleId>{5940675A-B579-460E-94D1-54222C63F5DA}</a:tableStyleId>
              </a:tblPr>
              <a:tblGrid>
                <a:gridCol w="2088232"/>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t>Je </a:t>
                      </a:r>
                      <a:r>
                        <a:rPr lang="en-GB" sz="1800" dirty="0" err="1" smtClean="0"/>
                        <a:t>l’aime</a:t>
                      </a:r>
                      <a:r>
                        <a:rPr lang="en-GB" sz="1800" baseline="0" dirty="0" smtClean="0"/>
                        <a:t> </a:t>
                      </a:r>
                      <a:r>
                        <a:rPr lang="en-GB" sz="1800" baseline="0" dirty="0" err="1" smtClean="0"/>
                        <a:t>parce</a:t>
                      </a:r>
                      <a:r>
                        <a:rPr lang="en-GB" sz="1800" baseline="0" dirty="0" smtClean="0"/>
                        <a:t> </a:t>
                      </a:r>
                      <a:r>
                        <a:rPr lang="en-GB" sz="1800" baseline="0" dirty="0" err="1" smtClean="0"/>
                        <a:t>que</a:t>
                      </a:r>
                      <a:r>
                        <a:rPr lang="en-GB" sz="1800" baseline="0" dirty="0" smtClean="0"/>
                        <a:t> </a:t>
                      </a:r>
                      <a:r>
                        <a:rPr lang="en-GB" sz="1800" baseline="0" dirty="0" err="1" smtClean="0"/>
                        <a:t>c’est</a:t>
                      </a:r>
                      <a:r>
                        <a:rPr lang="en-GB" sz="1800" baseline="0" dirty="0" smtClean="0"/>
                        <a:t> </a:t>
                      </a:r>
                      <a:r>
                        <a:rPr lang="en-GB" sz="1800" baseline="0" dirty="0" err="1" smtClean="0"/>
                        <a:t>int</a:t>
                      </a:r>
                      <a:r>
                        <a:rPr lang="en-GB" sz="1800" kern="1200" dirty="0" err="1" smtClean="0">
                          <a:solidFill>
                            <a:schemeClr val="tx1"/>
                          </a:solidFill>
                          <a:latin typeface="+mn-lt"/>
                          <a:ea typeface="+mn-ea"/>
                          <a:cs typeface="+mn-cs"/>
                        </a:rPr>
                        <a:t>éressant</a:t>
                      </a:r>
                      <a:r>
                        <a:rPr lang="en-GB" sz="1800" kern="1200" dirty="0" smtClean="0">
                          <a:solidFill>
                            <a:schemeClr val="tx1"/>
                          </a:solidFill>
                          <a:latin typeface="+mn-lt"/>
                          <a:ea typeface="+mn-ea"/>
                          <a:cs typeface="+mn-cs"/>
                        </a:rPr>
                        <a:t>.</a:t>
                      </a:r>
                      <a:endParaRPr lang="fr-FR" sz="1800" dirty="0"/>
                    </a:p>
                  </a:txBody>
                  <a:tcPr/>
                </a:tc>
              </a:tr>
              <a:tr h="370840">
                <a:tc>
                  <a:txBody>
                    <a:bodyPr/>
                    <a:lstStyle/>
                    <a:p>
                      <a:endParaRPr lang="en-GB" sz="1800" dirty="0" smtClean="0"/>
                    </a:p>
                    <a:p>
                      <a:endParaRPr lang="en-GB" sz="1800" dirty="0" smtClean="0"/>
                    </a:p>
                    <a:p>
                      <a:endParaRPr lang="en-GB" sz="1800" dirty="0" smtClean="0"/>
                    </a:p>
                    <a:p>
                      <a:endParaRPr lang="en-GB" sz="1800" dirty="0" smtClean="0"/>
                    </a:p>
                    <a:p>
                      <a:endParaRPr lang="fr-FR" sz="1800" dirty="0"/>
                    </a:p>
                  </a:txBody>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697648232"/>
              </p:ext>
            </p:extLst>
          </p:nvPr>
        </p:nvGraphicFramePr>
        <p:xfrm>
          <a:off x="3935760" y="2287776"/>
          <a:ext cx="2088232" cy="2103120"/>
        </p:xfrm>
        <a:graphic>
          <a:graphicData uri="http://schemas.openxmlformats.org/drawingml/2006/table">
            <a:tbl>
              <a:tblPr firstRow="1" bandRow="1">
                <a:tableStyleId>{5940675A-B579-460E-94D1-54222C63F5DA}</a:tableStyleId>
              </a:tblPr>
              <a:tblGrid>
                <a:gridCol w="2088232"/>
              </a:tblGrid>
              <a:tr h="370840">
                <a:tc>
                  <a:txBody>
                    <a:bodyPr/>
                    <a:lstStyle/>
                    <a:p>
                      <a:r>
                        <a:rPr lang="fr-FR" sz="1800" dirty="0" smtClean="0"/>
                        <a:t>Je</a:t>
                      </a:r>
                      <a:r>
                        <a:rPr lang="fr-FR" sz="1800" baseline="0" dirty="0" smtClean="0"/>
                        <a:t> l’aime parce que c’est utile et important pour mon avenir.</a:t>
                      </a:r>
                      <a:endParaRPr lang="fr-FR" sz="1800" dirty="0"/>
                    </a:p>
                  </a:txBody>
                  <a:tcPr/>
                </a:tc>
              </a:tr>
              <a:tr h="370840">
                <a:tc>
                  <a:txBody>
                    <a:bodyPr/>
                    <a:lstStyle/>
                    <a:p>
                      <a:endParaRPr lang="en-GB" sz="1800" dirty="0" smtClean="0"/>
                    </a:p>
                    <a:p>
                      <a:endParaRPr lang="en-GB" sz="1800" dirty="0" smtClean="0"/>
                    </a:p>
                    <a:p>
                      <a:endParaRPr lang="fr-FR" sz="1800" dirty="0"/>
                    </a:p>
                  </a:txBody>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1867468123"/>
              </p:ext>
            </p:extLst>
          </p:nvPr>
        </p:nvGraphicFramePr>
        <p:xfrm>
          <a:off x="6168008" y="2287776"/>
          <a:ext cx="2088232" cy="2103120"/>
        </p:xfrm>
        <a:graphic>
          <a:graphicData uri="http://schemas.openxmlformats.org/drawingml/2006/table">
            <a:tbl>
              <a:tblPr firstRow="1" bandRow="1">
                <a:tableStyleId>{5940675A-B579-460E-94D1-54222C63F5DA}</a:tableStyleId>
              </a:tblPr>
              <a:tblGrid>
                <a:gridCol w="2088232"/>
              </a:tblGrid>
              <a:tr h="370840">
                <a:tc>
                  <a:txBody>
                    <a:bodyPr/>
                    <a:lstStyle/>
                    <a:p>
                      <a:r>
                        <a:rPr lang="en-GB" sz="1800" dirty="0" smtClean="0"/>
                        <a:t>Je ne </a:t>
                      </a:r>
                      <a:r>
                        <a:rPr lang="en-GB" sz="1800" dirty="0" err="1" smtClean="0"/>
                        <a:t>l’ai</a:t>
                      </a:r>
                      <a:r>
                        <a:rPr lang="en-GB" sz="1800" dirty="0" smtClean="0"/>
                        <a:t> </a:t>
                      </a:r>
                      <a:r>
                        <a:rPr lang="en-GB" sz="1800" dirty="0" err="1" smtClean="0"/>
                        <a:t>jamais</a:t>
                      </a:r>
                      <a:r>
                        <a:rPr lang="en-GB" sz="1800" dirty="0" smtClean="0"/>
                        <a:t> </a:t>
                      </a:r>
                      <a:r>
                        <a:rPr lang="en-GB" sz="1800" kern="1200" dirty="0" err="1" smtClean="0">
                          <a:solidFill>
                            <a:schemeClr val="tx1"/>
                          </a:solidFill>
                          <a:latin typeface="+mn-lt"/>
                          <a:ea typeface="+mn-ea"/>
                          <a:cs typeface="+mn-cs"/>
                        </a:rPr>
                        <a:t>étudié</a:t>
                      </a:r>
                      <a:r>
                        <a:rPr lang="en-GB" sz="1800" kern="1200" dirty="0" smtClean="0">
                          <a:solidFill>
                            <a:schemeClr val="tx1"/>
                          </a:solidFill>
                          <a:latin typeface="+mn-lt"/>
                          <a:ea typeface="+mn-ea"/>
                          <a:cs typeface="+mn-cs"/>
                        </a:rPr>
                        <a:t>.</a:t>
                      </a:r>
                      <a:endParaRPr lang="fr-FR" sz="1800" dirty="0"/>
                    </a:p>
                  </a:txBody>
                  <a:tcPr/>
                </a:tc>
              </a:tr>
              <a:tr h="370840">
                <a:tc>
                  <a:txBody>
                    <a:bodyPr/>
                    <a:lstStyle/>
                    <a:p>
                      <a:endParaRPr lang="en-GB" sz="1800" dirty="0" smtClean="0"/>
                    </a:p>
                    <a:p>
                      <a:endParaRPr lang="en-GB" sz="1800" dirty="0" smtClean="0"/>
                    </a:p>
                    <a:p>
                      <a:endParaRPr lang="en-GB" sz="1800" dirty="0" smtClean="0"/>
                    </a:p>
                    <a:p>
                      <a:endParaRPr lang="en-GB" sz="1800" dirty="0" smtClean="0"/>
                    </a:p>
                    <a:p>
                      <a:endParaRPr lang="fr-FR" sz="1800" dirty="0"/>
                    </a:p>
                  </a:txBody>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2209928738"/>
              </p:ext>
            </p:extLst>
          </p:nvPr>
        </p:nvGraphicFramePr>
        <p:xfrm>
          <a:off x="8400256" y="2287776"/>
          <a:ext cx="2088232" cy="2103120"/>
        </p:xfrm>
        <a:graphic>
          <a:graphicData uri="http://schemas.openxmlformats.org/drawingml/2006/table">
            <a:tbl>
              <a:tblPr firstRow="1" bandRow="1">
                <a:tableStyleId>{5940675A-B579-460E-94D1-54222C63F5DA}</a:tableStyleId>
              </a:tblPr>
              <a:tblGrid>
                <a:gridCol w="2088232"/>
              </a:tblGrid>
              <a:tr h="370840">
                <a:tc>
                  <a:txBody>
                    <a:bodyPr/>
                    <a:lstStyle/>
                    <a:p>
                      <a:r>
                        <a:rPr lang="en-GB" sz="1800" dirty="0" smtClean="0"/>
                        <a:t>Je </a:t>
                      </a:r>
                      <a:r>
                        <a:rPr lang="en-GB" sz="1800" dirty="0" err="1" smtClean="0"/>
                        <a:t>l’aime</a:t>
                      </a:r>
                      <a:r>
                        <a:rPr lang="en-GB" sz="1800" dirty="0" smtClean="0"/>
                        <a:t> </a:t>
                      </a:r>
                      <a:r>
                        <a:rPr lang="en-GB" sz="1800" dirty="0" err="1" smtClean="0"/>
                        <a:t>parce</a:t>
                      </a:r>
                      <a:r>
                        <a:rPr lang="en-GB" sz="1800" dirty="0" smtClean="0"/>
                        <a:t> </a:t>
                      </a:r>
                      <a:r>
                        <a:rPr lang="en-GB" sz="1800" dirty="0" err="1" smtClean="0"/>
                        <a:t>que</a:t>
                      </a:r>
                      <a:r>
                        <a:rPr lang="en-GB" sz="1800" dirty="0" smtClean="0"/>
                        <a:t> </a:t>
                      </a:r>
                      <a:r>
                        <a:rPr lang="en-GB" sz="1800" dirty="0" err="1" smtClean="0"/>
                        <a:t>c’est</a:t>
                      </a:r>
                      <a:r>
                        <a:rPr lang="en-GB" sz="1800" dirty="0" smtClean="0"/>
                        <a:t> facile </a:t>
                      </a:r>
                      <a:r>
                        <a:rPr lang="en-GB" sz="1800" dirty="0" err="1" smtClean="0"/>
                        <a:t>d’avoir</a:t>
                      </a:r>
                      <a:r>
                        <a:rPr lang="en-GB" sz="1800" dirty="0" smtClean="0"/>
                        <a:t> de </a:t>
                      </a:r>
                      <a:r>
                        <a:rPr lang="en-GB" sz="1800" dirty="0" err="1" smtClean="0"/>
                        <a:t>bonnes</a:t>
                      </a:r>
                      <a:r>
                        <a:rPr lang="en-GB" sz="1800" dirty="0" smtClean="0"/>
                        <a:t> notes.</a:t>
                      </a:r>
                      <a:endParaRPr lang="fr-FR" sz="1800" dirty="0"/>
                    </a:p>
                  </a:txBody>
                  <a:tcPr/>
                </a:tc>
              </a:tr>
              <a:tr h="301352">
                <a:tc>
                  <a:txBody>
                    <a:bodyPr/>
                    <a:lstStyle/>
                    <a:p>
                      <a:endParaRPr lang="en-GB" sz="1800" dirty="0" smtClean="0"/>
                    </a:p>
                    <a:p>
                      <a:endParaRPr lang="en-GB" sz="1800" dirty="0" smtClean="0"/>
                    </a:p>
                    <a:p>
                      <a:endParaRPr lang="en-GB" sz="1800" dirty="0" smtClean="0"/>
                    </a:p>
                    <a:p>
                      <a:endParaRPr lang="fr-FR" sz="1800" dirty="0"/>
                    </a:p>
                  </a:txBody>
                  <a:tcP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1318600304"/>
              </p:ext>
            </p:extLst>
          </p:nvPr>
        </p:nvGraphicFramePr>
        <p:xfrm>
          <a:off x="1703512" y="4566240"/>
          <a:ext cx="2088232" cy="2103120"/>
        </p:xfrm>
        <a:graphic>
          <a:graphicData uri="http://schemas.openxmlformats.org/drawingml/2006/table">
            <a:tbl>
              <a:tblPr firstRow="1" bandRow="1">
                <a:tableStyleId>{5940675A-B579-460E-94D1-54222C63F5DA}</a:tableStyleId>
              </a:tblPr>
              <a:tblGrid>
                <a:gridCol w="2088232"/>
              </a:tblGrid>
              <a:tr h="370840">
                <a:tc>
                  <a:txBody>
                    <a:bodyPr/>
                    <a:lstStyle/>
                    <a:p>
                      <a:r>
                        <a:rPr lang="fr-FR" sz="1800" noProof="0" dirty="0" smtClean="0"/>
                        <a:t>Je</a:t>
                      </a:r>
                      <a:r>
                        <a:rPr lang="fr-FR" sz="1800" baseline="0" noProof="0" dirty="0" smtClean="0"/>
                        <a:t> ne l’aime pas parce que le prof est très stricte et il me fait peur.</a:t>
                      </a:r>
                      <a:endParaRPr lang="fr-FR" sz="1800" noProof="0" dirty="0"/>
                    </a:p>
                  </a:txBody>
                  <a:tcPr/>
                </a:tc>
              </a:tr>
              <a:tr h="370840">
                <a:tc>
                  <a:txBody>
                    <a:bodyPr/>
                    <a:lstStyle/>
                    <a:p>
                      <a:endParaRPr lang="en-GB" sz="1800" dirty="0" smtClean="0"/>
                    </a:p>
                    <a:p>
                      <a:endParaRPr lang="en-GB" sz="1800" dirty="0" smtClean="0"/>
                    </a:p>
                    <a:p>
                      <a:endParaRPr lang="en-GB" sz="1800" dirty="0" smtClean="0"/>
                    </a:p>
                  </a:txBody>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746328922"/>
              </p:ext>
            </p:extLst>
          </p:nvPr>
        </p:nvGraphicFramePr>
        <p:xfrm>
          <a:off x="3935760" y="4566240"/>
          <a:ext cx="2088232" cy="2377440"/>
        </p:xfrm>
        <a:graphic>
          <a:graphicData uri="http://schemas.openxmlformats.org/drawingml/2006/table">
            <a:tbl>
              <a:tblPr firstRow="1" bandRow="1">
                <a:tableStyleId>{5940675A-B579-460E-94D1-54222C63F5DA}</a:tableStyleId>
              </a:tblPr>
              <a:tblGrid>
                <a:gridCol w="2088232"/>
              </a:tblGrid>
              <a:tr h="370840">
                <a:tc>
                  <a:txBody>
                    <a:bodyPr/>
                    <a:lstStyle/>
                    <a:p>
                      <a:r>
                        <a:rPr lang="en-GB" sz="1800" dirty="0" smtClean="0"/>
                        <a:t>Je ne </a:t>
                      </a:r>
                      <a:r>
                        <a:rPr lang="en-GB" sz="1800" dirty="0" err="1" smtClean="0"/>
                        <a:t>l’aime</a:t>
                      </a:r>
                      <a:r>
                        <a:rPr lang="en-GB" sz="1800" dirty="0" smtClean="0"/>
                        <a:t> pas </a:t>
                      </a:r>
                      <a:r>
                        <a:rPr lang="en-GB" sz="1800" dirty="0" err="1" smtClean="0"/>
                        <a:t>parce</a:t>
                      </a:r>
                      <a:r>
                        <a:rPr lang="en-GB" sz="1800" dirty="0" smtClean="0"/>
                        <a:t> </a:t>
                      </a:r>
                      <a:r>
                        <a:rPr lang="en-GB" sz="1800" dirty="0" err="1" smtClean="0"/>
                        <a:t>que</a:t>
                      </a:r>
                      <a:r>
                        <a:rPr lang="en-GB" sz="1800" dirty="0" smtClean="0"/>
                        <a:t> le prof me </a:t>
                      </a:r>
                      <a:r>
                        <a:rPr lang="en-GB" sz="1800" dirty="0" err="1" smtClean="0"/>
                        <a:t>donne</a:t>
                      </a:r>
                      <a:r>
                        <a:rPr lang="en-GB" sz="1800" dirty="0" smtClean="0"/>
                        <a:t> trop de devoirs.</a:t>
                      </a:r>
                      <a:endParaRPr lang="fr-FR" sz="1800" dirty="0"/>
                    </a:p>
                  </a:txBody>
                  <a:tcPr/>
                </a:tc>
              </a:tr>
              <a:tr h="370840">
                <a:tc>
                  <a:txBody>
                    <a:bodyPr/>
                    <a:lstStyle/>
                    <a:p>
                      <a:endParaRPr lang="en-GB" sz="1800" dirty="0" smtClean="0"/>
                    </a:p>
                    <a:p>
                      <a:endParaRPr lang="en-GB" sz="1800" dirty="0" smtClean="0"/>
                    </a:p>
                    <a:p>
                      <a:endParaRPr lang="en-GB" sz="1800" dirty="0" smtClean="0"/>
                    </a:p>
                    <a:p>
                      <a:endParaRPr lang="en-GB" sz="1800" dirty="0" smtClean="0"/>
                    </a:p>
                  </a:txBody>
                  <a:tcPr/>
                </a:tc>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301480570"/>
              </p:ext>
            </p:extLst>
          </p:nvPr>
        </p:nvGraphicFramePr>
        <p:xfrm>
          <a:off x="6168008" y="4566240"/>
          <a:ext cx="2088232" cy="2377440"/>
        </p:xfrm>
        <a:graphic>
          <a:graphicData uri="http://schemas.openxmlformats.org/drawingml/2006/table">
            <a:tbl>
              <a:tblPr firstRow="1" bandRow="1">
                <a:tableStyleId>{5940675A-B579-460E-94D1-54222C63F5DA}</a:tableStyleId>
              </a:tblPr>
              <a:tblGrid>
                <a:gridCol w="2088232"/>
              </a:tblGrid>
              <a:tr h="370840">
                <a:tc>
                  <a:txBody>
                    <a:bodyPr/>
                    <a:lstStyle/>
                    <a:p>
                      <a:r>
                        <a:rPr lang="en-GB" sz="1800" dirty="0" smtClean="0"/>
                        <a:t>Je</a:t>
                      </a:r>
                      <a:r>
                        <a:rPr lang="en-GB" sz="1800" baseline="0" dirty="0" smtClean="0"/>
                        <a:t> ne </a:t>
                      </a:r>
                      <a:r>
                        <a:rPr lang="en-GB" sz="1800" baseline="0" dirty="0" err="1" smtClean="0"/>
                        <a:t>l’aime</a:t>
                      </a:r>
                      <a:r>
                        <a:rPr lang="en-GB" sz="1800" baseline="0" dirty="0" smtClean="0"/>
                        <a:t> pas </a:t>
                      </a:r>
                      <a:r>
                        <a:rPr lang="en-GB" sz="1800" baseline="0" dirty="0" err="1" smtClean="0"/>
                        <a:t>parce</a:t>
                      </a:r>
                      <a:r>
                        <a:rPr lang="en-GB" sz="1800" baseline="0" dirty="0" smtClean="0"/>
                        <a:t> </a:t>
                      </a:r>
                      <a:r>
                        <a:rPr lang="en-GB" sz="1800" baseline="0" dirty="0" err="1" smtClean="0"/>
                        <a:t>que</a:t>
                      </a:r>
                      <a:r>
                        <a:rPr lang="en-GB" sz="1800" baseline="0" dirty="0" smtClean="0"/>
                        <a:t> </a:t>
                      </a:r>
                      <a:r>
                        <a:rPr lang="en-GB" sz="1800" baseline="0" dirty="0" err="1" smtClean="0"/>
                        <a:t>c’est</a:t>
                      </a:r>
                      <a:r>
                        <a:rPr lang="en-GB" sz="1800" baseline="0" dirty="0" smtClean="0"/>
                        <a:t> </a:t>
                      </a:r>
                      <a:r>
                        <a:rPr lang="en-GB" sz="1800" baseline="0" dirty="0" err="1" smtClean="0"/>
                        <a:t>difficile</a:t>
                      </a:r>
                      <a:r>
                        <a:rPr lang="en-GB" sz="1800" baseline="0" dirty="0" smtClean="0"/>
                        <a:t>.</a:t>
                      </a:r>
                      <a:endParaRPr lang="fr-FR" sz="1800" dirty="0"/>
                    </a:p>
                  </a:txBody>
                  <a:tcPr/>
                </a:tc>
              </a:tr>
              <a:tr h="370840">
                <a:tc>
                  <a:txBody>
                    <a:bodyPr/>
                    <a:lstStyle/>
                    <a:p>
                      <a:endParaRPr lang="en-GB" sz="1800" dirty="0" smtClean="0"/>
                    </a:p>
                    <a:p>
                      <a:endParaRPr lang="en-GB" sz="1800" dirty="0" smtClean="0"/>
                    </a:p>
                    <a:p>
                      <a:endParaRPr lang="en-GB" sz="1800" dirty="0" smtClean="0"/>
                    </a:p>
                    <a:p>
                      <a:endParaRPr lang="en-GB" sz="1800" dirty="0" smtClean="0"/>
                    </a:p>
                    <a:p>
                      <a:endParaRPr lang="fr-FR" sz="1800" dirty="0"/>
                    </a:p>
                  </a:txBody>
                  <a:tcPr/>
                </a:tc>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3275944041"/>
              </p:ext>
            </p:extLst>
          </p:nvPr>
        </p:nvGraphicFramePr>
        <p:xfrm>
          <a:off x="8400256" y="4566240"/>
          <a:ext cx="2088232" cy="2103120"/>
        </p:xfrm>
        <a:graphic>
          <a:graphicData uri="http://schemas.openxmlformats.org/drawingml/2006/table">
            <a:tbl>
              <a:tblPr firstRow="1" bandRow="1">
                <a:tableStyleId>{5940675A-B579-460E-94D1-54222C63F5DA}</a:tableStyleId>
              </a:tblPr>
              <a:tblGrid>
                <a:gridCol w="2088232"/>
              </a:tblGrid>
              <a:tr h="370840">
                <a:tc>
                  <a:txBody>
                    <a:bodyPr/>
                    <a:lstStyle/>
                    <a:p>
                      <a:r>
                        <a:rPr lang="fr-FR" sz="1800" dirty="0" smtClean="0"/>
                        <a:t>Je</a:t>
                      </a:r>
                      <a:r>
                        <a:rPr lang="fr-FR" sz="1800" baseline="0" dirty="0" smtClean="0"/>
                        <a:t> ne l’aime pas parce que je suis paresseux. </a:t>
                      </a:r>
                      <a:endParaRPr lang="fr-FR" sz="1800" dirty="0"/>
                    </a:p>
                  </a:txBody>
                  <a:tcPr/>
                </a:tc>
              </a:tr>
              <a:tr h="301352">
                <a:tc>
                  <a:txBody>
                    <a:bodyPr/>
                    <a:lstStyle/>
                    <a:p>
                      <a:endParaRPr lang="en-GB" sz="1800" dirty="0" smtClean="0"/>
                    </a:p>
                    <a:p>
                      <a:endParaRPr lang="en-GB" sz="1800" dirty="0" smtClean="0"/>
                    </a:p>
                    <a:p>
                      <a:endParaRPr lang="en-GB" sz="1800" dirty="0" smtClean="0"/>
                    </a:p>
                    <a:p>
                      <a:endParaRPr lang="fr-FR" sz="1800" dirty="0"/>
                    </a:p>
                  </a:txBody>
                  <a:tcPr/>
                </a:tc>
              </a:tr>
            </a:tbl>
          </a:graphicData>
        </a:graphic>
      </p:graphicFrame>
    </p:spTree>
    <p:extLst>
      <p:ext uri="{BB962C8B-B14F-4D97-AF65-F5344CB8AC3E}">
        <p14:creationId xmlns:p14="http://schemas.microsoft.com/office/powerpoint/2010/main" val="1453677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Oval 4"/>
          <p:cNvSpPr>
            <a:spLocks noChangeArrowheads="1"/>
          </p:cNvSpPr>
          <p:nvPr/>
        </p:nvSpPr>
        <p:spPr bwMode="auto">
          <a:xfrm>
            <a:off x="4511679" y="2276475"/>
            <a:ext cx="2881313" cy="2160588"/>
          </a:xfrm>
          <a:prstGeom prst="ellipse">
            <a:avLst/>
          </a:pr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GB">
              <a:solidFill>
                <a:prstClr val="black"/>
              </a:solidFill>
            </a:endParaRPr>
          </a:p>
        </p:txBody>
      </p:sp>
      <p:pic>
        <p:nvPicPr>
          <p:cNvPr id="51203" name="Picture 2" descr="C:\Documents and Settings\Administrator\Local Settings\Temporary Internet Files\Content.IE5\HIOXUBAN\MC90028657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00527" y="2662953"/>
            <a:ext cx="1503611" cy="143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Line 9"/>
          <p:cNvSpPr>
            <a:spLocks noChangeShapeType="1"/>
          </p:cNvSpPr>
          <p:nvPr/>
        </p:nvSpPr>
        <p:spPr bwMode="auto">
          <a:xfrm flipV="1">
            <a:off x="6881817" y="1643067"/>
            <a:ext cx="941387" cy="871537"/>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solidFill>
                <a:prstClr val="black"/>
              </a:solidFill>
            </a:endParaRPr>
          </a:p>
        </p:txBody>
      </p:sp>
      <p:sp>
        <p:nvSpPr>
          <p:cNvPr id="51205" name="Line 9"/>
          <p:cNvSpPr>
            <a:spLocks noChangeShapeType="1"/>
          </p:cNvSpPr>
          <p:nvPr/>
        </p:nvSpPr>
        <p:spPr bwMode="auto">
          <a:xfrm>
            <a:off x="6881813" y="4143378"/>
            <a:ext cx="1143000" cy="785813"/>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solidFill>
                <a:prstClr val="black"/>
              </a:solidFill>
            </a:endParaRPr>
          </a:p>
        </p:txBody>
      </p:sp>
      <p:sp>
        <p:nvSpPr>
          <p:cNvPr id="51206" name="Text Box 46"/>
          <p:cNvSpPr txBox="1">
            <a:spLocks noChangeArrowheads="1"/>
          </p:cNvSpPr>
          <p:nvPr/>
        </p:nvSpPr>
        <p:spPr bwMode="auto">
          <a:xfrm>
            <a:off x="7096129" y="5715004"/>
            <a:ext cx="35718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2400" b="1">
                <a:solidFill>
                  <a:prstClr val="black"/>
                </a:solidFill>
                <a:latin typeface="Calibri" pitchFamily="34" charset="0"/>
              </a:rPr>
              <a:t>Quand j’étais plus jeune..</a:t>
            </a:r>
          </a:p>
        </p:txBody>
      </p:sp>
      <p:sp>
        <p:nvSpPr>
          <p:cNvPr id="51207" name="Text Box 46"/>
          <p:cNvSpPr txBox="1">
            <a:spLocks noChangeArrowheads="1"/>
          </p:cNvSpPr>
          <p:nvPr/>
        </p:nvSpPr>
        <p:spPr bwMode="auto">
          <a:xfrm>
            <a:off x="6881814" y="-71437"/>
            <a:ext cx="42148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2400" b="1">
                <a:solidFill>
                  <a:prstClr val="black"/>
                </a:solidFill>
                <a:latin typeface="Calibri" pitchFamily="34" charset="0"/>
              </a:rPr>
              <a:t>Mes vacances dernières</a:t>
            </a:r>
          </a:p>
        </p:txBody>
      </p:sp>
      <p:sp>
        <p:nvSpPr>
          <p:cNvPr id="51208" name="Line 9"/>
          <p:cNvSpPr>
            <a:spLocks noChangeShapeType="1"/>
          </p:cNvSpPr>
          <p:nvPr/>
        </p:nvSpPr>
        <p:spPr bwMode="auto">
          <a:xfrm flipH="1">
            <a:off x="4095751" y="4143375"/>
            <a:ext cx="928688" cy="928688"/>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solidFill>
                <a:prstClr val="black"/>
              </a:solidFill>
            </a:endParaRPr>
          </a:p>
        </p:txBody>
      </p:sp>
      <p:sp>
        <p:nvSpPr>
          <p:cNvPr id="51209" name="Text Box 46"/>
          <p:cNvSpPr txBox="1">
            <a:spLocks noChangeArrowheads="1"/>
          </p:cNvSpPr>
          <p:nvPr/>
        </p:nvSpPr>
        <p:spPr bwMode="auto">
          <a:xfrm>
            <a:off x="1452563" y="6396041"/>
            <a:ext cx="35718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2400" b="1">
                <a:solidFill>
                  <a:prstClr val="black"/>
                </a:solidFill>
                <a:latin typeface="Calibri" pitchFamily="34" charset="0"/>
              </a:rPr>
              <a:t>L’année prochaine………..</a:t>
            </a:r>
          </a:p>
        </p:txBody>
      </p:sp>
      <p:sp>
        <p:nvSpPr>
          <p:cNvPr id="51210" name="Line 9"/>
          <p:cNvSpPr>
            <a:spLocks noChangeShapeType="1"/>
          </p:cNvSpPr>
          <p:nvPr/>
        </p:nvSpPr>
        <p:spPr bwMode="auto">
          <a:xfrm flipH="1" flipV="1">
            <a:off x="4167190" y="1643063"/>
            <a:ext cx="857251" cy="8636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solidFill>
                <a:prstClr val="black"/>
              </a:solidFill>
            </a:endParaRPr>
          </a:p>
        </p:txBody>
      </p:sp>
      <p:sp>
        <p:nvSpPr>
          <p:cNvPr id="51211" name="Text Box 46"/>
          <p:cNvSpPr txBox="1">
            <a:spLocks noChangeArrowheads="1"/>
          </p:cNvSpPr>
          <p:nvPr/>
        </p:nvSpPr>
        <p:spPr bwMode="auto">
          <a:xfrm>
            <a:off x="595315" y="-71437"/>
            <a:ext cx="42148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2400" b="1">
                <a:solidFill>
                  <a:prstClr val="black"/>
                </a:solidFill>
                <a:latin typeface="Calibri" pitchFamily="34" charset="0"/>
              </a:rPr>
              <a:t>Mes préférences</a:t>
            </a:r>
          </a:p>
        </p:txBody>
      </p:sp>
      <p:sp>
        <p:nvSpPr>
          <p:cNvPr id="51212" name="TextBox 35"/>
          <p:cNvSpPr txBox="1">
            <a:spLocks noChangeArrowheads="1"/>
          </p:cNvSpPr>
          <p:nvPr/>
        </p:nvSpPr>
        <p:spPr bwMode="auto">
          <a:xfrm>
            <a:off x="7881943" y="500064"/>
            <a:ext cx="300037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a:r>
              <a:rPr lang="fr-FR">
                <a:solidFill>
                  <a:prstClr val="black"/>
                </a:solidFill>
                <a:latin typeface="Calibri" pitchFamily="34" charset="0"/>
              </a:rPr>
              <a:t>Je suis allé(e) à  ….</a:t>
            </a:r>
          </a:p>
          <a:p>
            <a:pPr eaLnBrk="1"/>
            <a:r>
              <a:rPr lang="fr-FR">
                <a:solidFill>
                  <a:prstClr val="black"/>
                </a:solidFill>
                <a:latin typeface="Calibri" pitchFamily="34" charset="0"/>
              </a:rPr>
              <a:t>pour…semaines</a:t>
            </a:r>
            <a:endParaRPr lang="en-US">
              <a:solidFill>
                <a:prstClr val="black"/>
              </a:solidFill>
              <a:latin typeface="Calibri" pitchFamily="34" charset="0"/>
            </a:endParaRPr>
          </a:p>
          <a:p>
            <a:pPr eaLnBrk="1"/>
            <a:r>
              <a:rPr lang="fr-FR">
                <a:solidFill>
                  <a:prstClr val="black"/>
                </a:solidFill>
                <a:latin typeface="Calibri" pitchFamily="34" charset="0"/>
              </a:rPr>
              <a:t>Après être arrivé</a:t>
            </a:r>
            <a:endParaRPr lang="en-US">
              <a:solidFill>
                <a:prstClr val="black"/>
              </a:solidFill>
              <a:latin typeface="Calibri" pitchFamily="34" charset="0"/>
            </a:endParaRPr>
          </a:p>
          <a:p>
            <a:pPr eaLnBrk="1"/>
            <a:r>
              <a:rPr lang="fr-FR">
                <a:solidFill>
                  <a:prstClr val="black"/>
                </a:solidFill>
                <a:latin typeface="Calibri" pitchFamily="34" charset="0"/>
              </a:rPr>
              <a:t>Avant de partir</a:t>
            </a:r>
            <a:endParaRPr lang="en-US">
              <a:solidFill>
                <a:prstClr val="black"/>
              </a:solidFill>
              <a:latin typeface="Calibri" pitchFamily="34" charset="0"/>
            </a:endParaRPr>
          </a:p>
          <a:p>
            <a:pPr eaLnBrk="1"/>
            <a:r>
              <a:rPr lang="fr-FR">
                <a:solidFill>
                  <a:prstClr val="black"/>
                </a:solidFill>
                <a:latin typeface="Calibri" pitchFamily="34" charset="0"/>
              </a:rPr>
              <a:t>J’ai joué au golf</a:t>
            </a:r>
            <a:br>
              <a:rPr lang="fr-FR">
                <a:solidFill>
                  <a:prstClr val="black"/>
                </a:solidFill>
                <a:latin typeface="Calibri" pitchFamily="34" charset="0"/>
              </a:rPr>
            </a:br>
            <a:r>
              <a:rPr lang="fr-FR">
                <a:solidFill>
                  <a:prstClr val="black"/>
                </a:solidFill>
                <a:latin typeface="Calibri" pitchFamily="34" charset="0"/>
              </a:rPr>
              <a:t>Je joue au golf </a:t>
            </a:r>
            <a:r>
              <a:rPr lang="fr-FR" u="sng">
                <a:solidFill>
                  <a:prstClr val="black"/>
                </a:solidFill>
                <a:latin typeface="Calibri" pitchFamily="34" charset="0"/>
              </a:rPr>
              <a:t>depuis</a:t>
            </a:r>
            <a:r>
              <a:rPr lang="fr-FR">
                <a:solidFill>
                  <a:prstClr val="black"/>
                </a:solidFill>
                <a:latin typeface="Calibri" pitchFamily="34" charset="0"/>
              </a:rPr>
              <a:t> 3 ans Après avoir (fini)</a:t>
            </a:r>
            <a:endParaRPr lang="en-US">
              <a:solidFill>
                <a:prstClr val="black"/>
              </a:solidFill>
              <a:latin typeface="Calibri" pitchFamily="34" charset="0"/>
            </a:endParaRPr>
          </a:p>
          <a:p>
            <a:pPr eaLnBrk="1"/>
            <a:r>
              <a:rPr lang="fr-FR">
                <a:solidFill>
                  <a:prstClr val="black"/>
                </a:solidFill>
                <a:latin typeface="Calibri" pitchFamily="34" charset="0"/>
              </a:rPr>
              <a:t>Je me suis bien amusée</a:t>
            </a:r>
            <a:endParaRPr lang="en-US">
              <a:solidFill>
                <a:prstClr val="black"/>
              </a:solidFill>
              <a:latin typeface="Calibri" pitchFamily="34" charset="0"/>
            </a:endParaRPr>
          </a:p>
        </p:txBody>
      </p:sp>
      <p:sp>
        <p:nvSpPr>
          <p:cNvPr id="51213" name="TextBox 36"/>
          <p:cNvSpPr txBox="1">
            <a:spLocks noChangeArrowheads="1"/>
          </p:cNvSpPr>
          <p:nvPr/>
        </p:nvSpPr>
        <p:spPr bwMode="auto">
          <a:xfrm>
            <a:off x="1738315" y="4254502"/>
            <a:ext cx="3143251"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dirty="0">
                <a:solidFill>
                  <a:prstClr val="black"/>
                </a:solidFill>
                <a:latin typeface="Calibri" pitchFamily="34" charset="0"/>
              </a:rPr>
              <a:t>A </a:t>
            </a:r>
            <a:r>
              <a:rPr lang="en-GB" dirty="0" err="1">
                <a:solidFill>
                  <a:prstClr val="black"/>
                </a:solidFill>
                <a:latin typeface="Calibri" pitchFamily="34" charset="0"/>
              </a:rPr>
              <a:t>l’avenir</a:t>
            </a:r>
            <a:r>
              <a:rPr lang="en-GB" dirty="0">
                <a:solidFill>
                  <a:prstClr val="black"/>
                </a:solidFill>
                <a:latin typeface="Calibri" pitchFamily="34" charset="0"/>
              </a:rPr>
              <a:t/>
            </a:r>
            <a:br>
              <a:rPr lang="en-GB" dirty="0">
                <a:solidFill>
                  <a:prstClr val="black"/>
                </a:solidFill>
                <a:latin typeface="Calibri" pitchFamily="34" charset="0"/>
              </a:rPr>
            </a:br>
            <a:r>
              <a:rPr lang="en-GB" dirty="0" err="1">
                <a:solidFill>
                  <a:prstClr val="black"/>
                </a:solidFill>
                <a:latin typeface="Calibri" pitchFamily="34" charset="0"/>
              </a:rPr>
              <a:t>J’ai</a:t>
            </a:r>
            <a:r>
              <a:rPr lang="en-GB" dirty="0">
                <a:solidFill>
                  <a:prstClr val="black"/>
                </a:solidFill>
                <a:latin typeface="Calibri" pitchFamily="34" charset="0"/>
              </a:rPr>
              <a:t> </a:t>
            </a:r>
            <a:r>
              <a:rPr lang="en-GB" dirty="0" err="1">
                <a:solidFill>
                  <a:prstClr val="black"/>
                </a:solidFill>
                <a:latin typeface="Calibri" pitchFamily="34" charset="0"/>
              </a:rPr>
              <a:t>envie</a:t>
            </a:r>
            <a:r>
              <a:rPr lang="en-GB" dirty="0">
                <a:solidFill>
                  <a:prstClr val="black"/>
                </a:solidFill>
                <a:latin typeface="Calibri" pitchFamily="34" charset="0"/>
              </a:rPr>
              <a:t> de…</a:t>
            </a:r>
            <a:br>
              <a:rPr lang="en-GB" dirty="0">
                <a:solidFill>
                  <a:prstClr val="black"/>
                </a:solidFill>
                <a:latin typeface="Calibri" pitchFamily="34" charset="0"/>
              </a:rPr>
            </a:br>
            <a:r>
              <a:rPr lang="en-GB" dirty="0" err="1">
                <a:solidFill>
                  <a:prstClr val="black"/>
                </a:solidFill>
                <a:latin typeface="Calibri" pitchFamily="34" charset="0"/>
              </a:rPr>
              <a:t>J’ai</a:t>
            </a:r>
            <a:r>
              <a:rPr lang="en-GB" dirty="0">
                <a:solidFill>
                  <a:prstClr val="black"/>
                </a:solidFill>
                <a:latin typeface="Calibri" pitchFamily="34" charset="0"/>
              </a:rPr>
              <a:t> </a:t>
            </a:r>
            <a:r>
              <a:rPr lang="en-GB" dirty="0" err="1">
                <a:solidFill>
                  <a:prstClr val="black"/>
                </a:solidFill>
                <a:latin typeface="Calibri" pitchFamily="34" charset="0"/>
              </a:rPr>
              <a:t>l’intention</a:t>
            </a:r>
            <a:r>
              <a:rPr lang="en-GB" dirty="0">
                <a:solidFill>
                  <a:prstClr val="black"/>
                </a:solidFill>
                <a:latin typeface="Calibri" pitchFamily="34" charset="0"/>
              </a:rPr>
              <a:t> de..</a:t>
            </a:r>
            <a:br>
              <a:rPr lang="en-GB" dirty="0">
                <a:solidFill>
                  <a:prstClr val="black"/>
                </a:solidFill>
                <a:latin typeface="Calibri" pitchFamily="34" charset="0"/>
              </a:rPr>
            </a:br>
            <a:r>
              <a:rPr lang="en-GB" dirty="0">
                <a:solidFill>
                  <a:prstClr val="black"/>
                </a:solidFill>
                <a:latin typeface="Calibri" pitchFamily="34" charset="0"/>
              </a:rPr>
              <a:t>Je </a:t>
            </a:r>
            <a:r>
              <a:rPr lang="en-GB" dirty="0" err="1">
                <a:solidFill>
                  <a:prstClr val="black"/>
                </a:solidFill>
                <a:latin typeface="Calibri" pitchFamily="34" charset="0"/>
              </a:rPr>
              <a:t>voudrais</a:t>
            </a:r>
            <a:r>
              <a:rPr lang="en-GB" dirty="0">
                <a:solidFill>
                  <a:prstClr val="black"/>
                </a:solidFill>
                <a:latin typeface="Calibri" pitchFamily="34" charset="0"/>
              </a:rPr>
              <a:t>..</a:t>
            </a:r>
            <a:br>
              <a:rPr lang="en-GB" dirty="0">
                <a:solidFill>
                  <a:prstClr val="black"/>
                </a:solidFill>
                <a:latin typeface="Calibri" pitchFamily="34" charset="0"/>
              </a:rPr>
            </a:br>
            <a:r>
              <a:rPr lang="en-GB" dirty="0" err="1">
                <a:solidFill>
                  <a:prstClr val="black"/>
                </a:solidFill>
                <a:latin typeface="Calibri" pitchFamily="34" charset="0"/>
              </a:rPr>
              <a:t>J’amerais</a:t>
            </a:r>
            <a:r>
              <a:rPr lang="en-GB" dirty="0">
                <a:solidFill>
                  <a:prstClr val="black"/>
                </a:solidFill>
                <a:latin typeface="Calibri" pitchFamily="34" charset="0"/>
              </a:rPr>
              <a:t>…</a:t>
            </a:r>
            <a:br>
              <a:rPr lang="en-GB" dirty="0">
                <a:solidFill>
                  <a:prstClr val="black"/>
                </a:solidFill>
                <a:latin typeface="Calibri" pitchFamily="34" charset="0"/>
              </a:rPr>
            </a:br>
            <a:r>
              <a:rPr lang="en-GB" dirty="0" err="1">
                <a:solidFill>
                  <a:prstClr val="black"/>
                </a:solidFill>
                <a:latin typeface="Calibri" pitchFamily="34" charset="0"/>
              </a:rPr>
              <a:t>J’irais</a:t>
            </a:r>
            <a:r>
              <a:rPr lang="en-GB" dirty="0">
                <a:solidFill>
                  <a:prstClr val="black"/>
                </a:solidFill>
                <a:latin typeface="Calibri" pitchFamily="34" charset="0"/>
              </a:rPr>
              <a:t>…..</a:t>
            </a:r>
            <a:br>
              <a:rPr lang="en-GB" dirty="0">
                <a:solidFill>
                  <a:prstClr val="black"/>
                </a:solidFill>
                <a:latin typeface="Calibri" pitchFamily="34" charset="0"/>
              </a:rPr>
            </a:br>
            <a:r>
              <a:rPr lang="en-GB" dirty="0">
                <a:solidFill>
                  <a:prstClr val="black"/>
                </a:solidFill>
                <a:latin typeface="Calibri" pitchFamily="34" charset="0"/>
              </a:rPr>
              <a:t>Si </a:t>
            </a:r>
            <a:r>
              <a:rPr lang="en-GB" dirty="0" err="1">
                <a:solidFill>
                  <a:prstClr val="black"/>
                </a:solidFill>
                <a:latin typeface="Calibri" pitchFamily="34" charset="0"/>
              </a:rPr>
              <a:t>j’avais</a:t>
            </a:r>
            <a:r>
              <a:rPr lang="en-GB" dirty="0">
                <a:solidFill>
                  <a:prstClr val="black"/>
                </a:solidFill>
                <a:latin typeface="Calibri" pitchFamily="34" charset="0"/>
              </a:rPr>
              <a:t> le </a:t>
            </a:r>
            <a:r>
              <a:rPr lang="en-GB" dirty="0" err="1">
                <a:solidFill>
                  <a:prstClr val="black"/>
                </a:solidFill>
                <a:latin typeface="Calibri" pitchFamily="34" charset="0"/>
              </a:rPr>
              <a:t>choix</a:t>
            </a:r>
            <a:r>
              <a:rPr lang="en-GB" dirty="0">
                <a:solidFill>
                  <a:prstClr val="black"/>
                </a:solidFill>
                <a:latin typeface="Calibri" pitchFamily="34" charset="0"/>
              </a:rPr>
              <a:t>, </a:t>
            </a:r>
            <a:r>
              <a:rPr lang="en-GB" dirty="0" err="1">
                <a:solidFill>
                  <a:prstClr val="black"/>
                </a:solidFill>
                <a:latin typeface="Calibri" pitchFamily="34" charset="0"/>
              </a:rPr>
              <a:t>j’irais</a:t>
            </a:r>
            <a:r>
              <a:rPr lang="en-GB" dirty="0">
                <a:solidFill>
                  <a:prstClr val="black"/>
                </a:solidFill>
                <a:latin typeface="Calibri" pitchFamily="34" charset="0"/>
              </a:rPr>
              <a:t>…</a:t>
            </a:r>
            <a:endParaRPr lang="en-US" dirty="0">
              <a:solidFill>
                <a:prstClr val="black"/>
              </a:solidFill>
              <a:latin typeface="Calibri" pitchFamily="34" charset="0"/>
            </a:endParaRPr>
          </a:p>
        </p:txBody>
      </p:sp>
      <p:sp>
        <p:nvSpPr>
          <p:cNvPr id="51214" name="TextBox 37"/>
          <p:cNvSpPr txBox="1">
            <a:spLocks noChangeArrowheads="1"/>
          </p:cNvSpPr>
          <p:nvPr/>
        </p:nvSpPr>
        <p:spPr bwMode="auto">
          <a:xfrm>
            <a:off x="3381375" y="4429125"/>
            <a:ext cx="4929188"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a:r>
              <a:rPr lang="en-GB" sz="1200">
                <a:solidFill>
                  <a:prstClr val="black"/>
                </a:solidFill>
                <a:latin typeface="Calibri" pitchFamily="34" charset="0"/>
              </a:rPr>
              <a:t>mais = but</a:t>
            </a:r>
            <a:r>
              <a:rPr lang="en-GB" sz="1200" u="sng">
                <a:solidFill>
                  <a:prstClr val="black"/>
                </a:solidFill>
                <a:latin typeface="Calibri" pitchFamily="34" charset="0"/>
              </a:rPr>
              <a:t> </a:t>
            </a:r>
            <a:endParaRPr lang="en-US" sz="1200">
              <a:solidFill>
                <a:prstClr val="black"/>
              </a:solidFill>
              <a:latin typeface="Calibri" pitchFamily="34" charset="0"/>
            </a:endParaRPr>
          </a:p>
          <a:p>
            <a:pPr algn="ctr" eaLnBrk="1"/>
            <a:r>
              <a:rPr lang="en-GB" sz="1200">
                <a:solidFill>
                  <a:prstClr val="black"/>
                </a:solidFill>
                <a:latin typeface="Calibri" pitchFamily="34" charset="0"/>
              </a:rPr>
              <a:t>parce que = because</a:t>
            </a:r>
            <a:endParaRPr lang="en-US" sz="1200">
              <a:solidFill>
                <a:prstClr val="black"/>
              </a:solidFill>
              <a:latin typeface="Calibri" pitchFamily="34" charset="0"/>
            </a:endParaRPr>
          </a:p>
          <a:p>
            <a:pPr algn="ctr" eaLnBrk="1"/>
            <a:r>
              <a:rPr lang="en-GB" sz="1200">
                <a:solidFill>
                  <a:prstClr val="black"/>
                </a:solidFill>
                <a:latin typeface="Calibri" pitchFamily="34" charset="0"/>
              </a:rPr>
              <a:t>aussi = also/as well</a:t>
            </a:r>
            <a:endParaRPr lang="en-US" sz="1200">
              <a:solidFill>
                <a:prstClr val="black"/>
              </a:solidFill>
              <a:latin typeface="Calibri" pitchFamily="34" charset="0"/>
            </a:endParaRPr>
          </a:p>
          <a:p>
            <a:pPr algn="ctr" eaLnBrk="1"/>
            <a:r>
              <a:rPr lang="en-GB" sz="1200">
                <a:solidFill>
                  <a:prstClr val="black"/>
                </a:solidFill>
                <a:latin typeface="Calibri" pitchFamily="34" charset="0"/>
              </a:rPr>
              <a:t>par exemple = for example</a:t>
            </a:r>
            <a:endParaRPr lang="en-US" sz="1200">
              <a:solidFill>
                <a:prstClr val="black"/>
              </a:solidFill>
              <a:latin typeface="Calibri" pitchFamily="34" charset="0"/>
            </a:endParaRPr>
          </a:p>
          <a:p>
            <a:pPr algn="ctr" eaLnBrk="1"/>
            <a:r>
              <a:rPr lang="en-GB" sz="1200">
                <a:solidFill>
                  <a:prstClr val="black"/>
                </a:solidFill>
                <a:latin typeface="Calibri" pitchFamily="34" charset="0"/>
              </a:rPr>
              <a:t>pendant = during/whilst</a:t>
            </a:r>
            <a:endParaRPr lang="en-US" sz="1200">
              <a:solidFill>
                <a:prstClr val="black"/>
              </a:solidFill>
              <a:latin typeface="Calibri" pitchFamily="34" charset="0"/>
            </a:endParaRPr>
          </a:p>
          <a:p>
            <a:pPr algn="ctr" eaLnBrk="1"/>
            <a:r>
              <a:rPr lang="en-GB" sz="1200">
                <a:solidFill>
                  <a:prstClr val="black"/>
                </a:solidFill>
                <a:latin typeface="Calibri" pitchFamily="34" charset="0"/>
              </a:rPr>
              <a:t>peut-etre = perhaps</a:t>
            </a:r>
            <a:endParaRPr lang="en-US" sz="1200">
              <a:solidFill>
                <a:prstClr val="black"/>
              </a:solidFill>
              <a:latin typeface="Calibri" pitchFamily="34" charset="0"/>
            </a:endParaRPr>
          </a:p>
          <a:p>
            <a:pPr algn="ctr" eaLnBrk="1"/>
            <a:r>
              <a:rPr lang="en-GB" sz="1200">
                <a:solidFill>
                  <a:prstClr val="black"/>
                </a:solidFill>
                <a:latin typeface="Calibri" pitchFamily="34" charset="0"/>
              </a:rPr>
              <a:t>qui = who</a:t>
            </a:r>
            <a:endParaRPr lang="en-US" sz="1200">
              <a:solidFill>
                <a:prstClr val="black"/>
              </a:solidFill>
              <a:latin typeface="Calibri" pitchFamily="34" charset="0"/>
            </a:endParaRPr>
          </a:p>
          <a:p>
            <a:pPr algn="ctr" eaLnBrk="1"/>
            <a:r>
              <a:rPr lang="en-GB" sz="1200">
                <a:solidFill>
                  <a:prstClr val="black"/>
                </a:solidFill>
                <a:latin typeface="Calibri" pitchFamily="34" charset="0"/>
              </a:rPr>
              <a:t>si = if</a:t>
            </a:r>
            <a:endParaRPr lang="en-US" sz="1200">
              <a:solidFill>
                <a:prstClr val="black"/>
              </a:solidFill>
              <a:latin typeface="Calibri" pitchFamily="34" charset="0"/>
            </a:endParaRPr>
          </a:p>
          <a:p>
            <a:pPr algn="ctr" eaLnBrk="1"/>
            <a:r>
              <a:rPr lang="en-GB" sz="1200">
                <a:solidFill>
                  <a:prstClr val="black"/>
                </a:solidFill>
                <a:latin typeface="Calibri" pitchFamily="34" charset="0"/>
              </a:rPr>
              <a:t>quand = when</a:t>
            </a:r>
            <a:endParaRPr lang="en-US" sz="1200">
              <a:solidFill>
                <a:prstClr val="black"/>
              </a:solidFill>
              <a:latin typeface="Calibri" pitchFamily="34" charset="0"/>
            </a:endParaRPr>
          </a:p>
          <a:p>
            <a:pPr algn="ctr" eaLnBrk="1"/>
            <a:r>
              <a:rPr lang="en-GB" sz="1200">
                <a:solidFill>
                  <a:prstClr val="black"/>
                </a:solidFill>
                <a:latin typeface="Calibri" pitchFamily="34" charset="0"/>
              </a:rPr>
              <a:t>et = and</a:t>
            </a:r>
            <a:br>
              <a:rPr lang="en-GB" sz="1200">
                <a:solidFill>
                  <a:prstClr val="black"/>
                </a:solidFill>
                <a:latin typeface="Calibri" pitchFamily="34" charset="0"/>
              </a:rPr>
            </a:br>
            <a:r>
              <a:rPr lang="en-GB" sz="1200">
                <a:solidFill>
                  <a:prstClr val="black"/>
                </a:solidFill>
                <a:latin typeface="Calibri" pitchFamily="34" charset="0"/>
              </a:rPr>
              <a:t> probablement = probably</a:t>
            </a:r>
            <a:endParaRPr lang="en-US" sz="1200">
              <a:solidFill>
                <a:prstClr val="black"/>
              </a:solidFill>
              <a:latin typeface="Calibri" pitchFamily="34" charset="0"/>
            </a:endParaRPr>
          </a:p>
          <a:p>
            <a:pPr algn="ctr" eaLnBrk="1"/>
            <a:r>
              <a:rPr lang="en-GB" sz="1200">
                <a:solidFill>
                  <a:prstClr val="black"/>
                </a:solidFill>
                <a:latin typeface="Calibri" pitchFamily="34" charset="0"/>
              </a:rPr>
              <a:t>seulement = only</a:t>
            </a:r>
            <a:endParaRPr lang="en-US" sz="1200">
              <a:solidFill>
                <a:prstClr val="black"/>
              </a:solidFill>
              <a:latin typeface="Calibri" pitchFamily="34" charset="0"/>
            </a:endParaRPr>
          </a:p>
          <a:p>
            <a:pPr algn="ctr" eaLnBrk="1"/>
            <a:endParaRPr lang="en-US" sz="1200">
              <a:solidFill>
                <a:prstClr val="black"/>
              </a:solidFill>
              <a:latin typeface="Calibri" pitchFamily="34" charset="0"/>
            </a:endParaRPr>
          </a:p>
        </p:txBody>
      </p:sp>
      <p:sp>
        <p:nvSpPr>
          <p:cNvPr id="51215" name="TextBox 38"/>
          <p:cNvSpPr txBox="1">
            <a:spLocks noChangeArrowheads="1"/>
          </p:cNvSpPr>
          <p:nvPr/>
        </p:nvSpPr>
        <p:spPr bwMode="auto">
          <a:xfrm>
            <a:off x="1809751" y="571503"/>
            <a:ext cx="400050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a:r>
              <a:rPr lang="fr-FR">
                <a:solidFill>
                  <a:prstClr val="black"/>
                </a:solidFill>
                <a:latin typeface="Calibri" pitchFamily="34" charset="0"/>
              </a:rPr>
              <a:t>Je m’intéresse à …</a:t>
            </a:r>
            <a:br>
              <a:rPr lang="fr-FR">
                <a:solidFill>
                  <a:prstClr val="black"/>
                </a:solidFill>
                <a:latin typeface="Calibri" pitchFamily="34" charset="0"/>
              </a:rPr>
            </a:br>
            <a:r>
              <a:rPr lang="fr-FR">
                <a:solidFill>
                  <a:prstClr val="black"/>
                </a:solidFill>
                <a:latin typeface="Calibri" pitchFamily="34" charset="0"/>
              </a:rPr>
              <a:t>Ce que m’intéresse le plus c’est..</a:t>
            </a:r>
            <a:br>
              <a:rPr lang="fr-FR">
                <a:solidFill>
                  <a:prstClr val="black"/>
                </a:solidFill>
                <a:latin typeface="Calibri" pitchFamily="34" charset="0"/>
              </a:rPr>
            </a:br>
            <a:r>
              <a:rPr lang="fr-FR">
                <a:solidFill>
                  <a:prstClr val="black"/>
                </a:solidFill>
                <a:latin typeface="Calibri" pitchFamily="34" charset="0"/>
              </a:rPr>
              <a:t>Mes vacances idéales sont…</a:t>
            </a:r>
            <a:br>
              <a:rPr lang="fr-FR">
                <a:solidFill>
                  <a:prstClr val="black"/>
                </a:solidFill>
                <a:latin typeface="Calibri" pitchFamily="34" charset="0"/>
              </a:rPr>
            </a:br>
            <a:r>
              <a:rPr lang="fr-FR">
                <a:solidFill>
                  <a:prstClr val="black"/>
                </a:solidFill>
                <a:latin typeface="Calibri" pitchFamily="34" charset="0"/>
              </a:rPr>
              <a:t>Ma destination préférée, c’est…</a:t>
            </a:r>
            <a:br>
              <a:rPr lang="fr-FR">
                <a:solidFill>
                  <a:prstClr val="black"/>
                </a:solidFill>
                <a:latin typeface="Calibri" pitchFamily="34" charset="0"/>
              </a:rPr>
            </a:br>
            <a:r>
              <a:rPr lang="en-GB">
                <a:solidFill>
                  <a:prstClr val="black"/>
                </a:solidFill>
                <a:latin typeface="Calibri" pitchFamily="34" charset="0"/>
              </a:rPr>
              <a:t> A mon avis</a:t>
            </a:r>
            <a:endParaRPr lang="en-US">
              <a:solidFill>
                <a:prstClr val="black"/>
              </a:solidFill>
              <a:latin typeface="Calibri" pitchFamily="34" charset="0"/>
            </a:endParaRPr>
          </a:p>
          <a:p>
            <a:pPr eaLnBrk="1"/>
            <a:r>
              <a:rPr lang="en-GB">
                <a:solidFill>
                  <a:prstClr val="black"/>
                </a:solidFill>
                <a:latin typeface="Calibri" pitchFamily="34" charset="0"/>
              </a:rPr>
              <a:t>Je pense que</a:t>
            </a:r>
            <a:endParaRPr lang="en-US">
              <a:solidFill>
                <a:prstClr val="black"/>
              </a:solidFill>
              <a:latin typeface="Calibri" pitchFamily="34" charset="0"/>
            </a:endParaRPr>
          </a:p>
          <a:p>
            <a:pPr eaLnBrk="1"/>
            <a:r>
              <a:rPr lang="en-GB">
                <a:solidFill>
                  <a:prstClr val="black"/>
                </a:solidFill>
                <a:latin typeface="Calibri" pitchFamily="34" charset="0"/>
              </a:rPr>
              <a:t>Je trouve que</a:t>
            </a:r>
            <a:endParaRPr lang="en-US">
              <a:solidFill>
                <a:prstClr val="black"/>
              </a:solidFill>
              <a:latin typeface="Calibri" pitchFamily="34" charset="0"/>
            </a:endParaRPr>
          </a:p>
        </p:txBody>
      </p:sp>
      <p:sp>
        <p:nvSpPr>
          <p:cNvPr id="51216" name="TextBox 39"/>
          <p:cNvSpPr txBox="1">
            <a:spLocks noChangeArrowheads="1"/>
          </p:cNvSpPr>
          <p:nvPr/>
        </p:nvSpPr>
        <p:spPr bwMode="auto">
          <a:xfrm>
            <a:off x="4667251" y="1925641"/>
            <a:ext cx="26431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fr-FR">
                <a:solidFill>
                  <a:prstClr val="black"/>
                </a:solidFill>
                <a:latin typeface="Calibri" pitchFamily="34" charset="0"/>
              </a:rPr>
              <a:t>Je viens de lire ta lettre…..</a:t>
            </a:r>
            <a:endParaRPr lang="en-US">
              <a:solidFill>
                <a:prstClr val="black"/>
              </a:solidFill>
              <a:latin typeface="Calibri" pitchFamily="34" charset="0"/>
            </a:endParaRPr>
          </a:p>
          <a:p>
            <a:pPr algn="ctr" eaLnBrk="1" hangingPunct="1"/>
            <a:endParaRPr lang="en-US">
              <a:solidFill>
                <a:prstClr val="black"/>
              </a:solidFill>
              <a:latin typeface="Calibri" pitchFamily="34" charset="0"/>
            </a:endParaRPr>
          </a:p>
        </p:txBody>
      </p:sp>
      <p:sp>
        <p:nvSpPr>
          <p:cNvPr id="51217" name="TextBox 40"/>
          <p:cNvSpPr txBox="1">
            <a:spLocks noChangeArrowheads="1"/>
          </p:cNvSpPr>
          <p:nvPr/>
        </p:nvSpPr>
        <p:spPr bwMode="auto">
          <a:xfrm>
            <a:off x="8096255" y="3643316"/>
            <a:ext cx="3000375"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a:r>
              <a:rPr lang="fr-FR">
                <a:solidFill>
                  <a:prstClr val="black"/>
                </a:solidFill>
                <a:latin typeface="Calibri" pitchFamily="34" charset="0"/>
              </a:rPr>
              <a:t>J’allais à….</a:t>
            </a:r>
          </a:p>
          <a:p>
            <a:pPr eaLnBrk="1"/>
            <a:r>
              <a:rPr lang="fr-FR">
                <a:solidFill>
                  <a:prstClr val="black"/>
                </a:solidFill>
                <a:latin typeface="Calibri" pitchFamily="34" charset="0"/>
              </a:rPr>
              <a:t>avec ma famille</a:t>
            </a:r>
            <a:br>
              <a:rPr lang="fr-FR">
                <a:solidFill>
                  <a:prstClr val="black"/>
                </a:solidFill>
                <a:latin typeface="Calibri" pitchFamily="34" charset="0"/>
              </a:rPr>
            </a:br>
            <a:r>
              <a:rPr lang="fr-FR">
                <a:solidFill>
                  <a:prstClr val="black"/>
                </a:solidFill>
                <a:latin typeface="Calibri" pitchFamily="34" charset="0"/>
              </a:rPr>
              <a:t>Quand il faisait beau je sortais…</a:t>
            </a:r>
            <a:br>
              <a:rPr lang="fr-FR">
                <a:solidFill>
                  <a:prstClr val="black"/>
                </a:solidFill>
                <a:latin typeface="Calibri" pitchFamily="34" charset="0"/>
              </a:rPr>
            </a:br>
            <a:r>
              <a:rPr lang="fr-FR">
                <a:solidFill>
                  <a:prstClr val="black"/>
                </a:solidFill>
                <a:latin typeface="Calibri" pitchFamily="34" charset="0"/>
              </a:rPr>
              <a:t>Quand il faisait mauvais je restais…</a:t>
            </a:r>
            <a:br>
              <a:rPr lang="fr-FR">
                <a:solidFill>
                  <a:prstClr val="black"/>
                </a:solidFill>
                <a:latin typeface="Calibri" pitchFamily="34" charset="0"/>
              </a:rPr>
            </a:br>
            <a:r>
              <a:rPr lang="fr-FR">
                <a:solidFill>
                  <a:prstClr val="black"/>
                </a:solidFill>
                <a:latin typeface="Calibri" pitchFamily="34" charset="0"/>
              </a:rPr>
              <a:t>j’aimais beaucoup….</a:t>
            </a:r>
            <a:endParaRPr lang="en-US">
              <a:solidFill>
                <a:prstClr val="black"/>
              </a:solidFill>
              <a:latin typeface="Calibri" pitchFamily="34" charset="0"/>
            </a:endParaRPr>
          </a:p>
        </p:txBody>
      </p:sp>
    </p:spTree>
    <p:extLst>
      <p:ext uri="{BB962C8B-B14F-4D97-AF65-F5344CB8AC3E}">
        <p14:creationId xmlns:p14="http://schemas.microsoft.com/office/powerpoint/2010/main" val="27592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92" name="Group 52"/>
          <p:cNvGraphicFramePr>
            <a:graphicFrameLocks noGrp="1"/>
          </p:cNvGraphicFramePr>
          <p:nvPr/>
        </p:nvGraphicFramePr>
        <p:xfrm>
          <a:off x="1809750" y="357188"/>
          <a:ext cx="8572500" cy="5902406"/>
        </p:xfrm>
        <a:graphic>
          <a:graphicData uri="http://schemas.openxmlformats.org/drawingml/2006/table">
            <a:tbl>
              <a:tblPr/>
              <a:tblGrid>
                <a:gridCol w="779463"/>
                <a:gridCol w="3506787"/>
                <a:gridCol w="779463"/>
                <a:gridCol w="3506787"/>
              </a:tblGrid>
              <a:tr h="634932">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3200" b="1" i="0" u="none" strike="noStrike" cap="none" normalizeH="0" baseline="0" dirty="0" smtClean="0">
                          <a:ln>
                            <a:noFill/>
                          </a:ln>
                          <a:solidFill>
                            <a:schemeClr val="tx1"/>
                          </a:solidFill>
                          <a:effectLst/>
                          <a:latin typeface="Arial" pitchFamily="34" charset="0"/>
                        </a:rPr>
                        <a:t>Functions</a:t>
                      </a:r>
                      <a:endParaRPr kumimoji="0" lang="en-US" sz="3200" b="1"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3200" b="1" i="0" u="none" strike="noStrike" cap="none" normalizeH="0" baseline="0" dirty="0" smtClean="0">
                          <a:ln>
                            <a:noFill/>
                          </a:ln>
                          <a:solidFill>
                            <a:schemeClr val="tx1"/>
                          </a:solidFill>
                          <a:effectLst/>
                          <a:latin typeface="Arial" pitchFamily="34" charset="0"/>
                        </a:rPr>
                        <a:t>Themes</a:t>
                      </a:r>
                      <a:endParaRPr kumimoji="0" lang="en-US" sz="3200" b="1"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63493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A</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rPr>
                        <a:t>Questions</a:t>
                      </a:r>
                      <a:endParaRPr kumimoji="0" lang="en-US" sz="2400" b="0"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1</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rPr>
                        <a:t>Future plans</a:t>
                      </a:r>
                      <a:endParaRPr kumimoji="0" lang="en-US" sz="2400" b="0"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493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B</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rPr>
                        <a:t>Opinions</a:t>
                      </a:r>
                      <a:endParaRPr kumimoji="0" lang="en-US" sz="2400" b="0"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2</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rPr>
                        <a:t>Work experience</a:t>
                      </a:r>
                      <a:endParaRPr kumimoji="0" lang="en-US" sz="2400" b="0"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493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C</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rPr>
                        <a:t>Suggestions</a:t>
                      </a:r>
                      <a:endParaRPr kumimoji="0" lang="en-US" sz="2400" b="0"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3</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rPr>
                        <a:t>Uniform</a:t>
                      </a:r>
                      <a:endParaRPr kumimoji="0" lang="en-US" sz="2400" b="0"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493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D</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rPr>
                        <a:t>What others say</a:t>
                      </a:r>
                      <a:endParaRPr kumimoji="0" lang="en-US" sz="2400" b="0"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4</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rPr>
                        <a:t>Primary school</a:t>
                      </a:r>
                      <a:endParaRPr kumimoji="0" lang="en-US" sz="2400" b="0"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287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E</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rPr>
                        <a:t>Likes &amp; dislikes (not ‘aimer’)</a:t>
                      </a:r>
                      <a:endParaRPr kumimoji="0" lang="en-US" sz="2400" b="0"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5</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rPr>
                        <a:t>Subjects and teachers</a:t>
                      </a:r>
                      <a:endParaRPr kumimoji="0" lang="en-US" sz="2400" b="0"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493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F</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rPr>
                        <a:t>Habits</a:t>
                      </a:r>
                      <a:endParaRPr kumimoji="0" lang="en-US" sz="2400" b="0"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6</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rPr>
                        <a:t>Extra-curricular</a:t>
                      </a:r>
                      <a:endParaRPr kumimoji="0" lang="en-US" sz="2400" b="0"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493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G</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rPr>
                        <a:t>Comparisons</a:t>
                      </a:r>
                      <a:endParaRPr kumimoji="0" lang="en-US" sz="2400" b="0"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7</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rPr>
                        <a:t>Problems</a:t>
                      </a:r>
                      <a:endParaRPr kumimoji="0" lang="en-US" sz="2400" b="0"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493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H</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rPr>
                        <a:t>Past events</a:t>
                      </a:r>
                      <a:endParaRPr kumimoji="0" lang="en-US" sz="2400" b="0"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8</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rPr>
                        <a:t>School rules</a:t>
                      </a:r>
                      <a:endParaRPr kumimoji="0" lang="en-US" sz="2400" b="0"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38790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92" name="Group 52"/>
          <p:cNvGraphicFramePr>
            <a:graphicFrameLocks noGrp="1"/>
          </p:cNvGraphicFramePr>
          <p:nvPr>
            <p:extLst>
              <p:ext uri="{D42A27DB-BD31-4B8C-83A1-F6EECF244321}">
                <p14:modId xmlns:p14="http://schemas.microsoft.com/office/powerpoint/2010/main" val="2881954203"/>
              </p:ext>
            </p:extLst>
          </p:nvPr>
        </p:nvGraphicFramePr>
        <p:xfrm>
          <a:off x="1809750" y="357188"/>
          <a:ext cx="8572500" cy="6156403"/>
        </p:xfrm>
        <a:graphic>
          <a:graphicData uri="http://schemas.openxmlformats.org/drawingml/2006/table">
            <a:tbl>
              <a:tblPr/>
              <a:tblGrid>
                <a:gridCol w="779463"/>
                <a:gridCol w="3506787"/>
                <a:gridCol w="779463"/>
                <a:gridCol w="3506787"/>
              </a:tblGrid>
              <a:tr h="63493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3200" b="1" i="0" u="none" strike="noStrike" cap="none" normalizeH="0" baseline="0" dirty="0" err="1" smtClean="0">
                          <a:ln>
                            <a:noFill/>
                          </a:ln>
                          <a:solidFill>
                            <a:schemeClr val="tx1"/>
                          </a:solidFill>
                          <a:effectLst/>
                          <a:latin typeface="Arial" pitchFamily="34" charset="0"/>
                        </a:rPr>
                        <a:t>Fonctions</a:t>
                      </a:r>
                      <a:endParaRPr kumimoji="0" lang="en-US" sz="3200" b="1"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3200" b="1" i="0" u="none" strike="noStrike" cap="none" normalizeH="0" baseline="0" dirty="0" err="1" smtClean="0">
                          <a:ln>
                            <a:noFill/>
                          </a:ln>
                          <a:solidFill>
                            <a:schemeClr val="tx1"/>
                          </a:solidFill>
                          <a:effectLst/>
                          <a:latin typeface="Arial" pitchFamily="34" charset="0"/>
                        </a:rPr>
                        <a:t>Thèmes</a:t>
                      </a:r>
                      <a:endParaRPr kumimoji="0" lang="en-US" sz="3200" b="1"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63493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A</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rPr>
                        <a:t>Questions</a:t>
                      </a:r>
                      <a:endParaRPr kumimoji="0" lang="en-US" sz="2400" b="0"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1</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err="1" smtClean="0">
                          <a:ln>
                            <a:noFill/>
                          </a:ln>
                          <a:solidFill>
                            <a:schemeClr val="tx1"/>
                          </a:solidFill>
                          <a:effectLst/>
                          <a:latin typeface="Arial" pitchFamily="34" charset="0"/>
                        </a:rPr>
                        <a:t>Projets</a:t>
                      </a:r>
                      <a:r>
                        <a:rPr kumimoji="0" lang="en-GB" sz="2400" b="0" i="0" u="none" strike="noStrike" cap="none" normalizeH="0" baseline="0" dirty="0" smtClean="0">
                          <a:ln>
                            <a:noFill/>
                          </a:ln>
                          <a:solidFill>
                            <a:schemeClr val="tx1"/>
                          </a:solidFill>
                          <a:effectLst/>
                          <a:latin typeface="Arial" pitchFamily="34" charset="0"/>
                        </a:rPr>
                        <a:t> pour </a:t>
                      </a:r>
                      <a:r>
                        <a:rPr kumimoji="0" lang="en-GB" sz="2400" b="0" i="0" u="none" strike="noStrike" cap="none" normalizeH="0" baseline="0" dirty="0" err="1" smtClean="0">
                          <a:ln>
                            <a:noFill/>
                          </a:ln>
                          <a:solidFill>
                            <a:schemeClr val="tx1"/>
                          </a:solidFill>
                          <a:effectLst/>
                          <a:latin typeface="Arial" pitchFamily="34" charset="0"/>
                        </a:rPr>
                        <a:t>l’avenir</a:t>
                      </a:r>
                      <a:endParaRPr kumimoji="0" lang="en-US" sz="2400" b="0"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493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B</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rPr>
                        <a:t>Opinions</a:t>
                      </a:r>
                      <a:endParaRPr kumimoji="0" lang="en-US" sz="2400" b="0"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2</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rPr>
                        <a:t>Stages en </a:t>
                      </a:r>
                      <a:r>
                        <a:rPr kumimoji="0" lang="en-GB" sz="2400" b="0" i="0" u="none" strike="noStrike" cap="none" normalizeH="0" baseline="0" dirty="0" err="1" smtClean="0">
                          <a:ln>
                            <a:noFill/>
                          </a:ln>
                          <a:solidFill>
                            <a:schemeClr val="tx1"/>
                          </a:solidFill>
                          <a:effectLst/>
                          <a:latin typeface="Arial" pitchFamily="34" charset="0"/>
                        </a:rPr>
                        <a:t>entreprise</a:t>
                      </a:r>
                      <a:endParaRPr kumimoji="0" lang="en-US" sz="2400" b="0"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493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C</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err="1" smtClean="0">
                          <a:ln>
                            <a:noFill/>
                          </a:ln>
                          <a:solidFill>
                            <a:schemeClr val="tx1"/>
                          </a:solidFill>
                          <a:effectLst/>
                          <a:latin typeface="Arial" pitchFamily="34" charset="0"/>
                        </a:rPr>
                        <a:t>Idées</a:t>
                      </a:r>
                      <a:endParaRPr kumimoji="0" lang="en-US" sz="2400" b="0"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3</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err="1" smtClean="0">
                          <a:ln>
                            <a:noFill/>
                          </a:ln>
                          <a:solidFill>
                            <a:schemeClr val="tx1"/>
                          </a:solidFill>
                          <a:effectLst/>
                          <a:latin typeface="Arial" pitchFamily="34" charset="0"/>
                        </a:rPr>
                        <a:t>L’uniforme</a:t>
                      </a:r>
                      <a:endParaRPr kumimoji="0" lang="en-US" sz="2400" b="0"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493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D</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rPr>
                        <a:t>Ce </a:t>
                      </a:r>
                      <a:r>
                        <a:rPr kumimoji="0" lang="en-GB" sz="2400" b="0" i="0" u="none" strike="noStrike" cap="none" normalizeH="0" baseline="0" dirty="0" err="1" smtClean="0">
                          <a:ln>
                            <a:noFill/>
                          </a:ln>
                          <a:solidFill>
                            <a:schemeClr val="tx1"/>
                          </a:solidFill>
                          <a:effectLst/>
                          <a:latin typeface="Arial" pitchFamily="34" charset="0"/>
                        </a:rPr>
                        <a:t>que</a:t>
                      </a:r>
                      <a:r>
                        <a:rPr kumimoji="0" lang="en-GB" sz="2400" b="0" i="0" u="none" strike="noStrike" cap="none" normalizeH="0" baseline="0" dirty="0" smtClean="0">
                          <a:ln>
                            <a:noFill/>
                          </a:ln>
                          <a:solidFill>
                            <a:schemeClr val="tx1"/>
                          </a:solidFill>
                          <a:effectLst/>
                          <a:latin typeface="Arial" pitchFamily="34" charset="0"/>
                        </a:rPr>
                        <a:t> </a:t>
                      </a:r>
                      <a:r>
                        <a:rPr kumimoji="0" lang="en-GB" sz="2400" b="0" i="0" u="none" strike="noStrike" cap="none" normalizeH="0" baseline="0" dirty="0" err="1" smtClean="0">
                          <a:ln>
                            <a:noFill/>
                          </a:ln>
                          <a:solidFill>
                            <a:schemeClr val="tx1"/>
                          </a:solidFill>
                          <a:effectLst/>
                          <a:latin typeface="Arial" pitchFamily="34" charset="0"/>
                        </a:rPr>
                        <a:t>disent</a:t>
                      </a:r>
                      <a:r>
                        <a:rPr kumimoji="0" lang="en-GB" sz="2400" b="0" i="0" u="none" strike="noStrike" cap="none" normalizeH="0" baseline="0" dirty="0" smtClean="0">
                          <a:ln>
                            <a:noFill/>
                          </a:ln>
                          <a:solidFill>
                            <a:schemeClr val="tx1"/>
                          </a:solidFill>
                          <a:effectLst/>
                          <a:latin typeface="Arial" pitchFamily="34" charset="0"/>
                        </a:rPr>
                        <a:t> les </a:t>
                      </a:r>
                      <a:r>
                        <a:rPr kumimoji="0" lang="en-GB" sz="2400" b="0" i="0" u="none" strike="noStrike" cap="none" normalizeH="0" baseline="0" dirty="0" err="1" smtClean="0">
                          <a:ln>
                            <a:noFill/>
                          </a:ln>
                          <a:solidFill>
                            <a:schemeClr val="tx1"/>
                          </a:solidFill>
                          <a:effectLst/>
                          <a:latin typeface="Arial" pitchFamily="34" charset="0"/>
                        </a:rPr>
                        <a:t>autres</a:t>
                      </a:r>
                      <a:endParaRPr kumimoji="0" lang="en-US" sz="2400" b="0"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4</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rPr>
                        <a:t>L’</a:t>
                      </a:r>
                      <a:r>
                        <a:rPr kumimoji="0" lang="en-US" sz="2400" b="0" i="0" u="none" strike="noStrike" cap="none" normalizeH="0" baseline="0" dirty="0" smtClean="0">
                          <a:ln>
                            <a:noFill/>
                          </a:ln>
                          <a:solidFill>
                            <a:schemeClr val="tx1"/>
                          </a:solidFill>
                          <a:effectLst/>
                          <a:latin typeface="Arial" pitchFamily="34" charset="0"/>
                        </a:rPr>
                        <a:t> </a:t>
                      </a:r>
                      <a:r>
                        <a:rPr kumimoji="0" lang="en-US" sz="2400" b="0" i="0" u="none" strike="noStrike" cap="none" normalizeH="0" baseline="0" dirty="0" err="1" smtClean="0">
                          <a:ln>
                            <a:noFill/>
                          </a:ln>
                          <a:solidFill>
                            <a:schemeClr val="tx1"/>
                          </a:solidFill>
                          <a:effectLst/>
                          <a:latin typeface="Arial" pitchFamily="34" charset="0"/>
                        </a:rPr>
                        <a:t>école</a:t>
                      </a:r>
                      <a:r>
                        <a:rPr kumimoji="0" lang="en-US" sz="2400" b="0" i="0" u="none" strike="noStrike" cap="none" normalizeH="0" baseline="0" dirty="0" smtClean="0">
                          <a:ln>
                            <a:noFill/>
                          </a:ln>
                          <a:solidFill>
                            <a:schemeClr val="tx1"/>
                          </a:solidFill>
                          <a:effectLst/>
                          <a:latin typeface="Arial" pitchFamily="34" charset="0"/>
                        </a:rPr>
                        <a:t> </a:t>
                      </a:r>
                      <a:r>
                        <a:rPr kumimoji="0" lang="en-US" sz="2400" b="0" i="0" u="none" strike="noStrike" cap="none" normalizeH="0" baseline="0" dirty="0" err="1" smtClean="0">
                          <a:ln>
                            <a:noFill/>
                          </a:ln>
                          <a:solidFill>
                            <a:schemeClr val="tx1"/>
                          </a:solidFill>
                          <a:effectLst/>
                          <a:latin typeface="Arial" pitchFamily="34" charset="0"/>
                        </a:rPr>
                        <a:t>primaire</a:t>
                      </a:r>
                      <a:endParaRPr kumimoji="0" lang="en-US" sz="2400" b="0"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28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E</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rPr>
                        <a:t>Ce </a:t>
                      </a:r>
                      <a:r>
                        <a:rPr kumimoji="0" lang="en-US" sz="2400" b="0" i="0" u="none" strike="noStrike" cap="none" normalizeH="0" baseline="0" dirty="0" err="1" smtClean="0">
                          <a:ln>
                            <a:noFill/>
                          </a:ln>
                          <a:solidFill>
                            <a:schemeClr val="tx1"/>
                          </a:solidFill>
                          <a:effectLst/>
                          <a:latin typeface="Arial" pitchFamily="34" charset="0"/>
                        </a:rPr>
                        <a:t>qu’on</a:t>
                      </a:r>
                      <a:r>
                        <a:rPr kumimoji="0" lang="en-US" sz="2400" b="0" i="0" u="none" strike="noStrike" cap="none" normalizeH="0" baseline="0" dirty="0" smtClean="0">
                          <a:ln>
                            <a:noFill/>
                          </a:ln>
                          <a:solidFill>
                            <a:schemeClr val="tx1"/>
                          </a:solidFill>
                          <a:effectLst/>
                          <a:latin typeface="Arial" pitchFamily="34" charset="0"/>
                        </a:rPr>
                        <a:t> </a:t>
                      </a:r>
                      <a:r>
                        <a:rPr kumimoji="0" lang="en-US" sz="2400" b="0" i="0" u="none" strike="noStrike" cap="none" normalizeH="0" baseline="0" dirty="0" err="1" smtClean="0">
                          <a:ln>
                            <a:noFill/>
                          </a:ln>
                          <a:solidFill>
                            <a:schemeClr val="tx1"/>
                          </a:solidFill>
                          <a:effectLst/>
                          <a:latin typeface="Arial" pitchFamily="34" charset="0"/>
                        </a:rPr>
                        <a:t>préfère</a:t>
                      </a:r>
                      <a:r>
                        <a:rPr kumimoji="0" lang="en-US" sz="2400" b="0" i="0" u="none" strike="noStrike" cap="none" normalizeH="0" baseline="0" dirty="0" smtClean="0">
                          <a:ln>
                            <a:noFill/>
                          </a:ln>
                          <a:solidFill>
                            <a:schemeClr val="tx1"/>
                          </a:solidFill>
                          <a:effectLst/>
                          <a:latin typeface="Arial" pitchFamily="34" charset="0"/>
                        </a:rPr>
                        <a:t> </a:t>
                      </a:r>
                      <a:r>
                        <a:rPr kumimoji="0" lang="en-US" sz="2400" b="0" i="0" u="none" strike="noStrike" cap="none" normalizeH="0" baseline="0" dirty="0" err="1" smtClean="0">
                          <a:ln>
                            <a:noFill/>
                          </a:ln>
                          <a:solidFill>
                            <a:schemeClr val="tx1"/>
                          </a:solidFill>
                          <a:effectLst/>
                          <a:latin typeface="Arial" pitchFamily="34" charset="0"/>
                        </a:rPr>
                        <a:t>ou</a:t>
                      </a:r>
                      <a:r>
                        <a:rPr kumimoji="0" lang="en-US" sz="2400" b="0" i="0" u="none" strike="noStrike" cap="none" normalizeH="0" baseline="0" dirty="0" smtClean="0">
                          <a:ln>
                            <a:noFill/>
                          </a:ln>
                          <a:solidFill>
                            <a:schemeClr val="tx1"/>
                          </a:solidFill>
                          <a:effectLst/>
                          <a:latin typeface="Arial" pitchFamily="34" charset="0"/>
                        </a:rPr>
                        <a:t> </a:t>
                      </a:r>
                      <a:r>
                        <a:rPr kumimoji="0" lang="en-US" sz="2400" b="0" i="0" u="none" strike="noStrike" cap="none" normalizeH="0" baseline="0" dirty="0" err="1" smtClean="0">
                          <a:ln>
                            <a:noFill/>
                          </a:ln>
                          <a:solidFill>
                            <a:schemeClr val="tx1"/>
                          </a:solidFill>
                          <a:effectLst/>
                          <a:latin typeface="Arial" pitchFamily="34" charset="0"/>
                        </a:rPr>
                        <a:t>déteste</a:t>
                      </a:r>
                      <a:r>
                        <a:rPr kumimoji="0" lang="en-US" sz="2400" b="0" i="0" u="none" strike="noStrike" cap="none" normalizeH="0" baseline="0" dirty="0" smtClean="0">
                          <a:ln>
                            <a:noFill/>
                          </a:ln>
                          <a:solidFill>
                            <a:schemeClr val="tx1"/>
                          </a:solidFill>
                          <a:effectLst/>
                          <a:latin typeface="Arial" pitchFamily="34" charset="0"/>
                        </a:rPr>
                        <a:t> (“aimer” </a:t>
                      </a:r>
                      <a:r>
                        <a:rPr kumimoji="0" lang="en-US" sz="2400" b="0" i="0" u="none" strike="noStrike" cap="none" normalizeH="0" baseline="0" dirty="0" err="1" smtClean="0">
                          <a:ln>
                            <a:noFill/>
                          </a:ln>
                          <a:solidFill>
                            <a:schemeClr val="tx1"/>
                          </a:solidFill>
                          <a:effectLst/>
                          <a:latin typeface="Arial" pitchFamily="34" charset="0"/>
                        </a:rPr>
                        <a:t>interdit</a:t>
                      </a:r>
                      <a:r>
                        <a:rPr kumimoji="0" lang="en-US" sz="2400" b="0" i="0" u="none" strike="noStrike" cap="none" normalizeH="0" baseline="0" dirty="0" smtClean="0">
                          <a:ln>
                            <a:noFill/>
                          </a:ln>
                          <a:solidFill>
                            <a:schemeClr val="tx1"/>
                          </a:solidFill>
                          <a:effectLst/>
                          <a:latin typeface="Arial" pitchFamily="34" charset="0"/>
                        </a:rPr>
                        <a:t>)</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5</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err="1" smtClean="0">
                          <a:ln>
                            <a:noFill/>
                          </a:ln>
                          <a:solidFill>
                            <a:schemeClr val="tx1"/>
                          </a:solidFill>
                          <a:effectLst/>
                          <a:latin typeface="Arial" pitchFamily="34" charset="0"/>
                        </a:rPr>
                        <a:t>Matières</a:t>
                      </a:r>
                      <a:r>
                        <a:rPr kumimoji="0" lang="en-GB" sz="2400" b="0" i="0" u="none" strike="noStrike" cap="none" normalizeH="0" baseline="0" dirty="0" smtClean="0">
                          <a:ln>
                            <a:noFill/>
                          </a:ln>
                          <a:solidFill>
                            <a:schemeClr val="tx1"/>
                          </a:solidFill>
                          <a:effectLst/>
                          <a:latin typeface="Arial" pitchFamily="34" charset="0"/>
                        </a:rPr>
                        <a:t> et profs</a:t>
                      </a:r>
                      <a:endParaRPr kumimoji="0" lang="en-US" sz="2400" b="0"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096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F</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rPr>
                        <a:t>Habitudes</a:t>
                      </a:r>
                      <a:endParaRPr kumimoji="0" lang="en-US" sz="2400" b="0"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6</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Arial" pitchFamily="34" charset="0"/>
                        </a:rPr>
                        <a:t>Activités</a:t>
                      </a:r>
                      <a:r>
                        <a:rPr kumimoji="0" lang="en-US" sz="2400" b="0" i="0" u="none" strike="noStrike" cap="none" normalizeH="0" baseline="0" dirty="0" smtClean="0">
                          <a:ln>
                            <a:noFill/>
                          </a:ln>
                          <a:solidFill>
                            <a:schemeClr val="tx1"/>
                          </a:solidFill>
                          <a:effectLst/>
                          <a:latin typeface="Arial" pitchFamily="34" charset="0"/>
                        </a:rPr>
                        <a:t> </a:t>
                      </a:r>
                      <a:r>
                        <a:rPr kumimoji="0" lang="en-US" sz="2400" b="0" i="0" u="none" strike="noStrike" cap="none" normalizeH="0" baseline="0" dirty="0" err="1" smtClean="0">
                          <a:ln>
                            <a:noFill/>
                          </a:ln>
                          <a:solidFill>
                            <a:schemeClr val="tx1"/>
                          </a:solidFill>
                          <a:effectLst/>
                          <a:latin typeface="Arial" pitchFamily="34" charset="0"/>
                        </a:rPr>
                        <a:t>extrascolaires</a:t>
                      </a:r>
                      <a:endParaRPr kumimoji="0" lang="en-US" sz="2400" b="0"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493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G</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err="1" smtClean="0">
                          <a:ln>
                            <a:noFill/>
                          </a:ln>
                          <a:solidFill>
                            <a:schemeClr val="tx1"/>
                          </a:solidFill>
                          <a:effectLst/>
                          <a:latin typeface="Arial" pitchFamily="34" charset="0"/>
                        </a:rPr>
                        <a:t>Comparaisons</a:t>
                      </a:r>
                      <a:endParaRPr kumimoji="0" lang="en-US" sz="2400" b="0"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7</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err="1" smtClean="0">
                          <a:ln>
                            <a:noFill/>
                          </a:ln>
                          <a:solidFill>
                            <a:schemeClr val="tx1"/>
                          </a:solidFill>
                          <a:effectLst/>
                          <a:latin typeface="Arial" pitchFamily="34" charset="0"/>
                        </a:rPr>
                        <a:t>Probl</a:t>
                      </a:r>
                      <a:r>
                        <a:rPr kumimoji="0" lang="en-US" sz="2400" b="0" i="0" u="none" strike="noStrike" cap="none" normalizeH="0" baseline="0" dirty="0" err="1" smtClean="0">
                          <a:ln>
                            <a:noFill/>
                          </a:ln>
                          <a:solidFill>
                            <a:schemeClr val="tx1"/>
                          </a:solidFill>
                          <a:effectLst/>
                          <a:latin typeface="Arial" pitchFamily="34" charset="0"/>
                        </a:rPr>
                        <a:t>èmes</a:t>
                      </a:r>
                      <a:endParaRPr kumimoji="0" lang="en-US" sz="2400" b="0"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28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H</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Arial" pitchFamily="34" charset="0"/>
                        </a:rPr>
                        <a:t>Dans</a:t>
                      </a:r>
                      <a:r>
                        <a:rPr kumimoji="0" lang="en-US" sz="2400" b="0" i="0" u="none" strike="noStrike" cap="none" normalizeH="0" baseline="0" dirty="0" smtClean="0">
                          <a:ln>
                            <a:noFill/>
                          </a:ln>
                          <a:solidFill>
                            <a:schemeClr val="tx1"/>
                          </a:solidFill>
                          <a:effectLst/>
                          <a:latin typeface="Arial" pitchFamily="34" charset="0"/>
                        </a:rPr>
                        <a:t> le passé</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8</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Arial" pitchFamily="34" charset="0"/>
                        </a:rPr>
                        <a:t>Règlements</a:t>
                      </a:r>
                      <a:r>
                        <a:rPr kumimoji="0" lang="en-US" sz="2400" b="0" i="0" u="none" strike="noStrike" cap="none" normalizeH="0" baseline="0" dirty="0" smtClean="0">
                          <a:ln>
                            <a:noFill/>
                          </a:ln>
                          <a:solidFill>
                            <a:schemeClr val="tx1"/>
                          </a:solidFill>
                          <a:effectLst/>
                          <a:latin typeface="Arial" pitchFamily="34" charset="0"/>
                        </a:rPr>
                        <a:t> </a:t>
                      </a:r>
                      <a:r>
                        <a:rPr kumimoji="0" lang="en-US" sz="2400" b="0" i="0" u="none" strike="noStrike" cap="none" normalizeH="0" baseline="0" dirty="0" err="1" smtClean="0">
                          <a:ln>
                            <a:noFill/>
                          </a:ln>
                          <a:solidFill>
                            <a:schemeClr val="tx1"/>
                          </a:solidFill>
                          <a:effectLst/>
                          <a:latin typeface="Arial" pitchFamily="34" charset="0"/>
                        </a:rPr>
                        <a:t>scolaires</a:t>
                      </a:r>
                      <a:endParaRPr kumimoji="0" lang="en-US" sz="2400" b="0"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460066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775520" y="188640"/>
            <a:ext cx="8640960" cy="1228998"/>
          </a:xfrm>
          <a:prstGeom prst="roundRect">
            <a:avLst/>
          </a:prstGeom>
          <a:solidFill>
            <a:schemeClr val="accent6">
              <a:lumMod val="75000"/>
            </a:schemeClr>
          </a:solidFill>
          <a:ln w="57150">
            <a:solidFill>
              <a:srgbClr val="FF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p:cNvSpPr>
            <a:spLocks noGrp="1"/>
          </p:cNvSpPr>
          <p:nvPr>
            <p:ph type="title"/>
          </p:nvPr>
        </p:nvSpPr>
        <p:spPr/>
        <p:txBody>
          <a:bodyPr>
            <a:noAutofit/>
          </a:bodyPr>
          <a:lstStyle/>
          <a:p>
            <a:r>
              <a:rPr lang="en-GB" sz="7200" b="1" dirty="0">
                <a:solidFill>
                  <a:schemeClr val="bg1"/>
                </a:solidFill>
              </a:rPr>
              <a:t>We will consider…</a:t>
            </a:r>
          </a:p>
        </p:txBody>
      </p:sp>
      <p:sp>
        <p:nvSpPr>
          <p:cNvPr id="3" name="Content Placeholder 2"/>
          <p:cNvSpPr>
            <a:spLocks noGrp="1"/>
          </p:cNvSpPr>
          <p:nvPr>
            <p:ph idx="1"/>
          </p:nvPr>
        </p:nvSpPr>
        <p:spPr>
          <a:xfrm>
            <a:off x="1981200" y="1600201"/>
            <a:ext cx="8363272" cy="4525963"/>
          </a:xfrm>
        </p:spPr>
        <p:txBody>
          <a:bodyPr>
            <a:noAutofit/>
          </a:bodyPr>
          <a:lstStyle/>
          <a:p>
            <a:r>
              <a:rPr lang="en-GB" sz="3400" dirty="0"/>
              <a:t>Integrating transcription in text work from Y7</a:t>
            </a:r>
          </a:p>
          <a:p>
            <a:r>
              <a:rPr lang="en-GB" sz="3400" dirty="0"/>
              <a:t>Translation from and into the target language</a:t>
            </a:r>
          </a:p>
          <a:p>
            <a:r>
              <a:rPr lang="en-GB" sz="3400" dirty="0"/>
              <a:t>Accelerating progress (which we will need to do to meet the requirements of the new GCSE)</a:t>
            </a:r>
          </a:p>
          <a:p>
            <a:r>
              <a:rPr lang="en-GB" sz="3400" dirty="0"/>
              <a:t>Using literary and other text types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12424" y="1772816"/>
            <a:ext cx="504056" cy="504056"/>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12424" y="2838227"/>
            <a:ext cx="504056" cy="504056"/>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12424" y="4568660"/>
            <a:ext cx="504056" cy="504056"/>
          </a:xfrm>
          <a:prstGeom prst="rect">
            <a:avLst/>
          </a:prstGeom>
        </p:spPr>
      </p:pic>
    </p:spTree>
    <p:extLst>
      <p:ext uri="{BB962C8B-B14F-4D97-AF65-F5344CB8AC3E}">
        <p14:creationId xmlns:p14="http://schemas.microsoft.com/office/powerpoint/2010/main" val="38575333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37" y="5152787"/>
            <a:ext cx="3696216" cy="170521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682" y="246013"/>
            <a:ext cx="4201465" cy="2795485"/>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96369" y="93118"/>
            <a:ext cx="3701398" cy="3267843"/>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08575" y="3132956"/>
            <a:ext cx="3769944" cy="3621687"/>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30237" y="3041498"/>
            <a:ext cx="4339582" cy="2660107"/>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53446" y="135150"/>
            <a:ext cx="3654624" cy="2906348"/>
          </a:xfrm>
          <a:prstGeom prst="rect">
            <a:avLst/>
          </a:prstGeom>
        </p:spPr>
      </p:pic>
    </p:spTree>
    <p:extLst>
      <p:ext uri="{BB962C8B-B14F-4D97-AF65-F5344CB8AC3E}">
        <p14:creationId xmlns:p14="http://schemas.microsoft.com/office/powerpoint/2010/main" val="21984332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5520" y="332656"/>
            <a:ext cx="1714572" cy="369332"/>
          </a:xfrm>
          <a:prstGeom prst="rect">
            <a:avLst/>
          </a:prstGeom>
        </p:spPr>
        <p:txBody>
          <a:bodyPr wrap="none">
            <a:spAutoFit/>
          </a:bodyPr>
          <a:lstStyle/>
          <a:p>
            <a:r>
              <a:rPr lang="en-GB" b="1" dirty="0">
                <a:solidFill>
                  <a:prstClr val="black"/>
                </a:solidFill>
              </a:rPr>
              <a:t>Das </a:t>
            </a:r>
            <a:r>
              <a:rPr lang="en-GB" b="1" dirty="0" err="1">
                <a:solidFill>
                  <a:prstClr val="black"/>
                </a:solidFill>
              </a:rPr>
              <a:t>ist</a:t>
            </a:r>
            <a:r>
              <a:rPr lang="en-GB" b="1" dirty="0">
                <a:solidFill>
                  <a:prstClr val="black"/>
                </a:solidFill>
              </a:rPr>
              <a:t> </a:t>
            </a:r>
            <a:r>
              <a:rPr lang="en-GB" b="1" dirty="0" err="1">
                <a:solidFill>
                  <a:prstClr val="black"/>
                </a:solidFill>
              </a:rPr>
              <a:t>Banane</a:t>
            </a:r>
            <a:r>
              <a:rPr lang="en-GB" b="1" dirty="0">
                <a:solidFill>
                  <a:prstClr val="black"/>
                </a:solidFill>
              </a:rPr>
              <a:t>! </a:t>
            </a:r>
            <a:endParaRPr lang="fr-FR" dirty="0">
              <a:solidFill>
                <a:prstClr val="black"/>
              </a:solidFill>
            </a:endParaRPr>
          </a:p>
        </p:txBody>
      </p:sp>
      <p:sp>
        <p:nvSpPr>
          <p:cNvPr id="3" name="Rectangle 2"/>
          <p:cNvSpPr/>
          <p:nvPr/>
        </p:nvSpPr>
        <p:spPr>
          <a:xfrm>
            <a:off x="1775520" y="1851323"/>
            <a:ext cx="4572000" cy="646331"/>
          </a:xfrm>
          <a:prstGeom prst="rect">
            <a:avLst/>
          </a:prstGeom>
        </p:spPr>
        <p:txBody>
          <a:bodyPr>
            <a:spAutoFit/>
          </a:bodyPr>
          <a:lstStyle/>
          <a:p>
            <a:r>
              <a:rPr lang="en-GB" b="1" dirty="0" err="1">
                <a:solidFill>
                  <a:prstClr val="black"/>
                </a:solidFill>
              </a:rPr>
              <a:t>Ich</a:t>
            </a:r>
            <a:r>
              <a:rPr lang="en-GB" b="1" dirty="0">
                <a:solidFill>
                  <a:prstClr val="black"/>
                </a:solidFill>
              </a:rPr>
              <a:t> bin fix und </a:t>
            </a:r>
            <a:r>
              <a:rPr lang="en-GB" b="1" dirty="0" err="1">
                <a:solidFill>
                  <a:prstClr val="black"/>
                </a:solidFill>
              </a:rPr>
              <a:t>fertig</a:t>
            </a:r>
            <a:r>
              <a:rPr lang="en-GB" b="1" dirty="0">
                <a:solidFill>
                  <a:prstClr val="black"/>
                </a:solidFill>
              </a:rPr>
              <a:t>!</a:t>
            </a:r>
            <a:endParaRPr lang="fr-FR" dirty="0">
              <a:solidFill>
                <a:prstClr val="black"/>
              </a:solidFill>
            </a:endParaRPr>
          </a:p>
          <a:p>
            <a:r>
              <a:rPr lang="en-GB" b="1" dirty="0">
                <a:solidFill>
                  <a:prstClr val="black"/>
                </a:solidFill>
              </a:rPr>
              <a:t> </a:t>
            </a:r>
            <a:endParaRPr lang="fr-FR" dirty="0">
              <a:solidFill>
                <a:prstClr val="black"/>
              </a:solidFill>
            </a:endParaRPr>
          </a:p>
        </p:txBody>
      </p:sp>
      <p:sp>
        <p:nvSpPr>
          <p:cNvPr id="4" name="Rectangle 3"/>
          <p:cNvSpPr/>
          <p:nvPr/>
        </p:nvSpPr>
        <p:spPr>
          <a:xfrm>
            <a:off x="1937792" y="4223298"/>
            <a:ext cx="4572000" cy="369332"/>
          </a:xfrm>
          <a:prstGeom prst="rect">
            <a:avLst/>
          </a:prstGeom>
        </p:spPr>
        <p:txBody>
          <a:bodyPr>
            <a:spAutoFit/>
          </a:bodyPr>
          <a:lstStyle/>
          <a:p>
            <a:r>
              <a:rPr lang="en-GB" b="1" dirty="0" err="1">
                <a:solidFill>
                  <a:prstClr val="black"/>
                </a:solidFill>
              </a:rPr>
              <a:t>Es</a:t>
            </a:r>
            <a:r>
              <a:rPr lang="en-GB" b="1" dirty="0">
                <a:solidFill>
                  <a:prstClr val="black"/>
                </a:solidFill>
              </a:rPr>
              <a:t> </a:t>
            </a:r>
            <a:r>
              <a:rPr lang="en-GB" b="1" dirty="0" err="1">
                <a:solidFill>
                  <a:prstClr val="black"/>
                </a:solidFill>
              </a:rPr>
              <a:t>ist</a:t>
            </a:r>
            <a:r>
              <a:rPr lang="en-GB" b="1" dirty="0">
                <a:solidFill>
                  <a:prstClr val="black"/>
                </a:solidFill>
              </a:rPr>
              <a:t> </a:t>
            </a:r>
            <a:r>
              <a:rPr lang="en-GB" b="1" dirty="0" err="1">
                <a:solidFill>
                  <a:prstClr val="black"/>
                </a:solidFill>
              </a:rPr>
              <a:t>noch</a:t>
            </a:r>
            <a:r>
              <a:rPr lang="en-GB" b="1" dirty="0">
                <a:solidFill>
                  <a:prstClr val="black"/>
                </a:solidFill>
              </a:rPr>
              <a:t> </a:t>
            </a:r>
            <a:r>
              <a:rPr lang="en-GB" b="1" dirty="0" err="1">
                <a:solidFill>
                  <a:prstClr val="black"/>
                </a:solidFill>
              </a:rPr>
              <a:t>kein</a:t>
            </a:r>
            <a:r>
              <a:rPr lang="en-GB" b="1" dirty="0">
                <a:solidFill>
                  <a:prstClr val="black"/>
                </a:solidFill>
              </a:rPr>
              <a:t> Meister </a:t>
            </a:r>
            <a:r>
              <a:rPr lang="en-GB" b="1" dirty="0" err="1">
                <a:solidFill>
                  <a:prstClr val="black"/>
                </a:solidFill>
              </a:rPr>
              <a:t>vom</a:t>
            </a:r>
            <a:r>
              <a:rPr lang="en-GB" b="1" dirty="0">
                <a:solidFill>
                  <a:prstClr val="black"/>
                </a:solidFill>
              </a:rPr>
              <a:t> </a:t>
            </a:r>
            <a:r>
              <a:rPr lang="en-GB" b="1" dirty="0" err="1">
                <a:solidFill>
                  <a:prstClr val="black"/>
                </a:solidFill>
              </a:rPr>
              <a:t>Himmel</a:t>
            </a:r>
            <a:r>
              <a:rPr lang="en-GB" b="1" dirty="0">
                <a:solidFill>
                  <a:prstClr val="black"/>
                </a:solidFill>
              </a:rPr>
              <a:t> </a:t>
            </a:r>
            <a:r>
              <a:rPr lang="en-GB" b="1" dirty="0" err="1">
                <a:solidFill>
                  <a:prstClr val="black"/>
                </a:solidFill>
              </a:rPr>
              <a:t>gefallen</a:t>
            </a:r>
            <a:r>
              <a:rPr lang="en-GB" b="1" dirty="0">
                <a:solidFill>
                  <a:prstClr val="black"/>
                </a:solidFill>
              </a:rPr>
              <a:t>. </a:t>
            </a:r>
            <a:endParaRPr lang="fr-FR" dirty="0">
              <a:solidFill>
                <a:prstClr val="black"/>
              </a:solidFill>
            </a:endParaRPr>
          </a:p>
        </p:txBody>
      </p:sp>
      <p:sp>
        <p:nvSpPr>
          <p:cNvPr id="6" name="Rectangle 5"/>
          <p:cNvSpPr/>
          <p:nvPr/>
        </p:nvSpPr>
        <p:spPr>
          <a:xfrm>
            <a:off x="4223792" y="2109182"/>
            <a:ext cx="4572000" cy="369332"/>
          </a:xfrm>
          <a:prstGeom prst="rect">
            <a:avLst/>
          </a:prstGeom>
        </p:spPr>
        <p:txBody>
          <a:bodyPr>
            <a:spAutoFit/>
          </a:bodyPr>
          <a:lstStyle/>
          <a:p>
            <a:r>
              <a:rPr lang="en-GB" b="1" dirty="0" err="1">
                <a:solidFill>
                  <a:prstClr val="black"/>
                </a:solidFill>
              </a:rPr>
              <a:t>Lieber</a:t>
            </a:r>
            <a:r>
              <a:rPr lang="en-GB" b="1" dirty="0">
                <a:solidFill>
                  <a:prstClr val="black"/>
                </a:solidFill>
              </a:rPr>
              <a:t> </a:t>
            </a:r>
            <a:r>
              <a:rPr lang="en-GB" b="1" dirty="0" err="1">
                <a:solidFill>
                  <a:prstClr val="black"/>
                </a:solidFill>
              </a:rPr>
              <a:t>spät</a:t>
            </a:r>
            <a:r>
              <a:rPr lang="en-GB" b="1" dirty="0">
                <a:solidFill>
                  <a:prstClr val="black"/>
                </a:solidFill>
              </a:rPr>
              <a:t> </a:t>
            </a:r>
            <a:r>
              <a:rPr lang="en-GB" b="1" dirty="0" err="1">
                <a:solidFill>
                  <a:prstClr val="black"/>
                </a:solidFill>
              </a:rPr>
              <a:t>als</a:t>
            </a:r>
            <a:r>
              <a:rPr lang="en-GB" b="1" dirty="0">
                <a:solidFill>
                  <a:prstClr val="black"/>
                </a:solidFill>
              </a:rPr>
              <a:t> </a:t>
            </a:r>
            <a:r>
              <a:rPr lang="en-GB" b="1" dirty="0" err="1">
                <a:solidFill>
                  <a:prstClr val="black"/>
                </a:solidFill>
              </a:rPr>
              <a:t>nie</a:t>
            </a:r>
            <a:r>
              <a:rPr lang="en-GB" b="1" dirty="0">
                <a:solidFill>
                  <a:prstClr val="black"/>
                </a:solidFill>
              </a:rPr>
              <a:t>.</a:t>
            </a:r>
            <a:r>
              <a:rPr lang="en-GB" dirty="0">
                <a:solidFill>
                  <a:prstClr val="black"/>
                </a:solidFill>
              </a:rPr>
              <a:t> (…</a:t>
            </a:r>
            <a:r>
              <a:rPr lang="en-GB" b="1" dirty="0" err="1">
                <a:solidFill>
                  <a:prstClr val="black"/>
                </a:solidFill>
              </a:rPr>
              <a:t>aber</a:t>
            </a:r>
            <a:r>
              <a:rPr lang="en-GB" b="1" dirty="0">
                <a:solidFill>
                  <a:prstClr val="black"/>
                </a:solidFill>
              </a:rPr>
              <a:t> </a:t>
            </a:r>
            <a:r>
              <a:rPr lang="en-GB" b="1" dirty="0" err="1">
                <a:solidFill>
                  <a:prstClr val="black"/>
                </a:solidFill>
              </a:rPr>
              <a:t>lieber</a:t>
            </a:r>
            <a:r>
              <a:rPr lang="en-GB" b="1" dirty="0">
                <a:solidFill>
                  <a:prstClr val="black"/>
                </a:solidFill>
              </a:rPr>
              <a:t> </a:t>
            </a:r>
            <a:r>
              <a:rPr lang="en-GB" b="1" dirty="0" err="1">
                <a:solidFill>
                  <a:prstClr val="black"/>
                </a:solidFill>
              </a:rPr>
              <a:t>nie</a:t>
            </a:r>
            <a:r>
              <a:rPr lang="en-GB" b="1" dirty="0">
                <a:solidFill>
                  <a:prstClr val="black"/>
                </a:solidFill>
              </a:rPr>
              <a:t> </a:t>
            </a:r>
            <a:r>
              <a:rPr lang="en-GB" b="1" dirty="0" err="1">
                <a:solidFill>
                  <a:prstClr val="black"/>
                </a:solidFill>
              </a:rPr>
              <a:t>zu</a:t>
            </a:r>
            <a:r>
              <a:rPr lang="en-GB" b="1" dirty="0">
                <a:solidFill>
                  <a:prstClr val="black"/>
                </a:solidFill>
              </a:rPr>
              <a:t> </a:t>
            </a:r>
            <a:r>
              <a:rPr lang="en-GB" b="1" dirty="0" err="1">
                <a:solidFill>
                  <a:prstClr val="black"/>
                </a:solidFill>
              </a:rPr>
              <a:t>spät</a:t>
            </a:r>
            <a:r>
              <a:rPr lang="en-GB" dirty="0">
                <a:solidFill>
                  <a:prstClr val="black"/>
                </a:solidFill>
              </a:rPr>
              <a:t>)</a:t>
            </a:r>
            <a:endParaRPr lang="fr-FR" dirty="0">
              <a:solidFill>
                <a:prstClr val="black"/>
              </a:solidFill>
            </a:endParaRPr>
          </a:p>
        </p:txBody>
      </p:sp>
      <p:sp>
        <p:nvSpPr>
          <p:cNvPr id="7" name="Rectangle 6"/>
          <p:cNvSpPr/>
          <p:nvPr/>
        </p:nvSpPr>
        <p:spPr>
          <a:xfrm>
            <a:off x="7702255" y="3572641"/>
            <a:ext cx="2187074" cy="369332"/>
          </a:xfrm>
          <a:prstGeom prst="rect">
            <a:avLst/>
          </a:prstGeom>
        </p:spPr>
        <p:txBody>
          <a:bodyPr wrap="none">
            <a:spAutoFit/>
          </a:bodyPr>
          <a:lstStyle/>
          <a:p>
            <a:r>
              <a:rPr lang="en-GB" b="1" dirty="0">
                <a:solidFill>
                  <a:prstClr val="black"/>
                </a:solidFill>
              </a:rPr>
              <a:t>Hast du </a:t>
            </a:r>
            <a:r>
              <a:rPr lang="en-GB" b="1" dirty="0" err="1">
                <a:solidFill>
                  <a:prstClr val="black"/>
                </a:solidFill>
              </a:rPr>
              <a:t>einen</a:t>
            </a:r>
            <a:r>
              <a:rPr lang="en-GB" b="1" dirty="0">
                <a:solidFill>
                  <a:prstClr val="black"/>
                </a:solidFill>
              </a:rPr>
              <a:t> Vogel?</a:t>
            </a:r>
            <a:endParaRPr lang="fr-FR" dirty="0">
              <a:solidFill>
                <a:prstClr val="black"/>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1630" y="116632"/>
            <a:ext cx="1925960" cy="134817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28249" y="701880"/>
            <a:ext cx="1900157" cy="2285889"/>
          </a:xfrm>
          <a:prstGeom prst="rect">
            <a:avLst/>
          </a:prstGeom>
        </p:spPr>
      </p:pic>
      <p:sp>
        <p:nvSpPr>
          <p:cNvPr id="10" name="Rectangle 9"/>
          <p:cNvSpPr/>
          <p:nvPr/>
        </p:nvSpPr>
        <p:spPr>
          <a:xfrm>
            <a:off x="7608168" y="328965"/>
            <a:ext cx="2686698" cy="369332"/>
          </a:xfrm>
          <a:prstGeom prst="rect">
            <a:avLst/>
          </a:prstGeom>
        </p:spPr>
        <p:txBody>
          <a:bodyPr wrap="none">
            <a:spAutoFit/>
          </a:bodyPr>
          <a:lstStyle/>
          <a:p>
            <a:r>
              <a:rPr lang="en-GB" b="1" dirty="0" err="1">
                <a:solidFill>
                  <a:prstClr val="black"/>
                </a:solidFill>
              </a:rPr>
              <a:t>Ich</a:t>
            </a:r>
            <a:r>
              <a:rPr lang="en-GB" b="1" dirty="0">
                <a:solidFill>
                  <a:prstClr val="black"/>
                </a:solidFill>
              </a:rPr>
              <a:t> </a:t>
            </a:r>
            <a:r>
              <a:rPr lang="en-GB" b="1" dirty="0" err="1">
                <a:solidFill>
                  <a:prstClr val="black"/>
                </a:solidFill>
              </a:rPr>
              <a:t>verstehe</a:t>
            </a:r>
            <a:r>
              <a:rPr lang="en-GB" b="1" dirty="0">
                <a:solidFill>
                  <a:prstClr val="black"/>
                </a:solidFill>
              </a:rPr>
              <a:t> </a:t>
            </a:r>
            <a:r>
              <a:rPr lang="en-GB" b="1" dirty="0" err="1">
                <a:solidFill>
                  <a:prstClr val="black"/>
                </a:solidFill>
              </a:rPr>
              <a:t>nur</a:t>
            </a:r>
            <a:r>
              <a:rPr lang="en-GB" b="1" dirty="0">
                <a:solidFill>
                  <a:prstClr val="black"/>
                </a:solidFill>
              </a:rPr>
              <a:t> </a:t>
            </a:r>
            <a:r>
              <a:rPr lang="en-GB" b="1" dirty="0" err="1">
                <a:solidFill>
                  <a:prstClr val="black"/>
                </a:solidFill>
              </a:rPr>
              <a:t>Bahnhof</a:t>
            </a:r>
            <a:r>
              <a:rPr lang="en-GB" b="1" dirty="0">
                <a:solidFill>
                  <a:prstClr val="black"/>
                </a:solidFill>
              </a:rPr>
              <a:t>. </a:t>
            </a:r>
            <a:endParaRPr lang="fr-FR" dirty="0">
              <a:solidFill>
                <a:prstClr val="black"/>
              </a:solidFill>
            </a:endParaRPr>
          </a:p>
        </p:txBody>
      </p:sp>
      <p:pic>
        <p:nvPicPr>
          <p:cNvPr id="11" name="Picture 10"/>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75521" y="2077954"/>
            <a:ext cx="1743987" cy="1819629"/>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27016" y="2461209"/>
            <a:ext cx="1441009" cy="1473919"/>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02255" y="4177980"/>
            <a:ext cx="2265040" cy="2265040"/>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73646" y="4592631"/>
            <a:ext cx="2543944" cy="2102729"/>
          </a:xfrm>
          <a:prstGeom prst="rect">
            <a:avLst/>
          </a:prstGeom>
        </p:spPr>
      </p:pic>
    </p:spTree>
    <p:extLst>
      <p:ext uri="{BB962C8B-B14F-4D97-AF65-F5344CB8AC3E}">
        <p14:creationId xmlns:p14="http://schemas.microsoft.com/office/powerpoint/2010/main" val="42274506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reo Werbung 2011 - DEUTSCH GERMAN - YouTube.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3048000" y="404664"/>
            <a:ext cx="6096000" cy="3352800"/>
          </a:xfrm>
          <a:prstGeom prst="rect">
            <a:avLst/>
          </a:prstGeom>
        </p:spPr>
      </p:pic>
      <p:sp>
        <p:nvSpPr>
          <p:cNvPr id="3" name="TextBox 2"/>
          <p:cNvSpPr txBox="1"/>
          <p:nvPr/>
        </p:nvSpPr>
        <p:spPr>
          <a:xfrm>
            <a:off x="2063552" y="4221088"/>
            <a:ext cx="8280920" cy="1938992"/>
          </a:xfrm>
          <a:prstGeom prst="rect">
            <a:avLst/>
          </a:prstGeom>
          <a:noFill/>
        </p:spPr>
        <p:txBody>
          <a:bodyPr wrap="square" rtlCol="0">
            <a:spAutoFit/>
          </a:bodyPr>
          <a:lstStyle/>
          <a:p>
            <a:r>
              <a:rPr lang="en-GB" sz="2400" dirty="0" err="1">
                <a:solidFill>
                  <a:prstClr val="black"/>
                </a:solidFill>
              </a:rPr>
              <a:t>Ich</a:t>
            </a:r>
            <a:r>
              <a:rPr lang="en-GB" sz="2400" dirty="0">
                <a:solidFill>
                  <a:prstClr val="black"/>
                </a:solidFill>
              </a:rPr>
              <a:t> </a:t>
            </a:r>
            <a:r>
              <a:rPr lang="en-GB" sz="2400" dirty="0" err="1">
                <a:solidFill>
                  <a:prstClr val="black"/>
                </a:solidFill>
              </a:rPr>
              <a:t>zeig</a:t>
            </a:r>
            <a:r>
              <a:rPr lang="en-GB" sz="2400" dirty="0">
                <a:solidFill>
                  <a:prstClr val="black"/>
                </a:solidFill>
              </a:rPr>
              <a:t>’ </a:t>
            </a:r>
            <a:r>
              <a:rPr lang="en-GB" sz="2400" dirty="0" err="1">
                <a:solidFill>
                  <a:prstClr val="black"/>
                </a:solidFill>
              </a:rPr>
              <a:t>dir</a:t>
            </a:r>
            <a:r>
              <a:rPr lang="en-GB" sz="2400" dirty="0">
                <a:solidFill>
                  <a:prstClr val="black"/>
                </a:solidFill>
              </a:rPr>
              <a:t> </a:t>
            </a:r>
            <a:r>
              <a:rPr lang="en-GB" sz="2400" dirty="0" err="1">
                <a:solidFill>
                  <a:prstClr val="black"/>
                </a:solidFill>
              </a:rPr>
              <a:t>jetzt</a:t>
            </a:r>
            <a:r>
              <a:rPr lang="en-GB" sz="2400" dirty="0">
                <a:solidFill>
                  <a:prstClr val="black"/>
                </a:solidFill>
              </a:rPr>
              <a:t> mal </a:t>
            </a:r>
            <a:r>
              <a:rPr lang="en-GB" sz="2400" dirty="0" err="1">
                <a:solidFill>
                  <a:prstClr val="black"/>
                </a:solidFill>
              </a:rPr>
              <a:t>wie</a:t>
            </a:r>
            <a:r>
              <a:rPr lang="en-GB" sz="2400" dirty="0">
                <a:solidFill>
                  <a:prstClr val="black"/>
                </a:solidFill>
              </a:rPr>
              <a:t> man </a:t>
            </a:r>
            <a:r>
              <a:rPr lang="en-GB" sz="2400" dirty="0" err="1">
                <a:solidFill>
                  <a:prstClr val="black"/>
                </a:solidFill>
              </a:rPr>
              <a:t>einen</a:t>
            </a:r>
            <a:r>
              <a:rPr lang="en-GB" sz="2400" dirty="0">
                <a:solidFill>
                  <a:prstClr val="black"/>
                </a:solidFill>
              </a:rPr>
              <a:t> </a:t>
            </a:r>
            <a:r>
              <a:rPr lang="en-GB" sz="2400" dirty="0" err="1">
                <a:solidFill>
                  <a:prstClr val="black"/>
                </a:solidFill>
              </a:rPr>
              <a:t>Oreokeks</a:t>
            </a:r>
            <a:r>
              <a:rPr lang="en-GB" sz="2400" dirty="0">
                <a:solidFill>
                  <a:prstClr val="black"/>
                </a:solidFill>
              </a:rPr>
              <a:t> </a:t>
            </a:r>
            <a:r>
              <a:rPr lang="en-GB" sz="2400" dirty="0" err="1">
                <a:solidFill>
                  <a:prstClr val="black"/>
                </a:solidFill>
              </a:rPr>
              <a:t>isst</a:t>
            </a:r>
            <a:r>
              <a:rPr lang="en-GB" sz="2400" dirty="0">
                <a:solidFill>
                  <a:prstClr val="black"/>
                </a:solidFill>
              </a:rPr>
              <a:t>.  </a:t>
            </a:r>
            <a:r>
              <a:rPr lang="en-GB" sz="2400" dirty="0" err="1">
                <a:solidFill>
                  <a:prstClr val="black"/>
                </a:solidFill>
              </a:rPr>
              <a:t>Zuerst</a:t>
            </a:r>
            <a:r>
              <a:rPr lang="en-GB" sz="2400" dirty="0">
                <a:solidFill>
                  <a:prstClr val="black"/>
                </a:solidFill>
              </a:rPr>
              <a:t> </a:t>
            </a:r>
            <a:r>
              <a:rPr lang="en-GB" sz="2400" dirty="0" err="1">
                <a:solidFill>
                  <a:prstClr val="black"/>
                </a:solidFill>
              </a:rPr>
              <a:t>drehst</a:t>
            </a:r>
            <a:r>
              <a:rPr lang="en-GB" sz="2400" dirty="0">
                <a:solidFill>
                  <a:prstClr val="black"/>
                </a:solidFill>
              </a:rPr>
              <a:t> du </a:t>
            </a:r>
            <a:r>
              <a:rPr lang="en-GB" sz="2400" dirty="0" err="1">
                <a:solidFill>
                  <a:prstClr val="black"/>
                </a:solidFill>
              </a:rPr>
              <a:t>ihn</a:t>
            </a:r>
            <a:r>
              <a:rPr lang="en-GB" sz="2400" dirty="0">
                <a:solidFill>
                  <a:prstClr val="black"/>
                </a:solidFill>
              </a:rPr>
              <a:t> auf.  Und </a:t>
            </a:r>
            <a:r>
              <a:rPr lang="en-GB" sz="2400" dirty="0" err="1">
                <a:solidFill>
                  <a:prstClr val="black"/>
                </a:solidFill>
              </a:rPr>
              <a:t>leckst</a:t>
            </a:r>
            <a:r>
              <a:rPr lang="en-GB" sz="2400" dirty="0">
                <a:solidFill>
                  <a:prstClr val="black"/>
                </a:solidFill>
              </a:rPr>
              <a:t> du </a:t>
            </a:r>
            <a:r>
              <a:rPr lang="en-GB" sz="2400" dirty="0" err="1">
                <a:solidFill>
                  <a:prstClr val="black"/>
                </a:solidFill>
              </a:rPr>
              <a:t>ihn</a:t>
            </a:r>
            <a:r>
              <a:rPr lang="en-GB" sz="2400" dirty="0">
                <a:solidFill>
                  <a:prstClr val="black"/>
                </a:solidFill>
              </a:rPr>
              <a:t> ab.  </a:t>
            </a:r>
            <a:r>
              <a:rPr lang="en-GB" sz="2400" dirty="0" err="1">
                <a:solidFill>
                  <a:prstClr val="black"/>
                </a:solidFill>
              </a:rPr>
              <a:t>Dann</a:t>
            </a:r>
            <a:r>
              <a:rPr lang="en-GB" sz="2400" dirty="0">
                <a:solidFill>
                  <a:prstClr val="black"/>
                </a:solidFill>
              </a:rPr>
              <a:t> </a:t>
            </a:r>
            <a:r>
              <a:rPr lang="en-GB" sz="2400" dirty="0" err="1">
                <a:solidFill>
                  <a:prstClr val="black"/>
                </a:solidFill>
              </a:rPr>
              <a:t>tauchst</a:t>
            </a:r>
            <a:r>
              <a:rPr lang="en-GB" sz="2400" dirty="0">
                <a:solidFill>
                  <a:prstClr val="black"/>
                </a:solidFill>
              </a:rPr>
              <a:t> du </a:t>
            </a:r>
            <a:r>
              <a:rPr lang="en-GB" sz="2400" dirty="0" err="1">
                <a:solidFill>
                  <a:prstClr val="black"/>
                </a:solidFill>
              </a:rPr>
              <a:t>ihn</a:t>
            </a:r>
            <a:r>
              <a:rPr lang="en-GB" sz="2400" dirty="0">
                <a:solidFill>
                  <a:prstClr val="black"/>
                </a:solidFill>
              </a:rPr>
              <a:t> </a:t>
            </a:r>
            <a:r>
              <a:rPr lang="en-GB" sz="2400" dirty="0" err="1">
                <a:solidFill>
                  <a:prstClr val="black"/>
                </a:solidFill>
              </a:rPr>
              <a:t>ein</a:t>
            </a:r>
            <a:r>
              <a:rPr lang="en-GB" sz="2400" dirty="0">
                <a:solidFill>
                  <a:prstClr val="black"/>
                </a:solidFill>
              </a:rPr>
              <a:t>.  </a:t>
            </a:r>
            <a:r>
              <a:rPr lang="en-GB" sz="2400" dirty="0" err="1">
                <a:solidFill>
                  <a:prstClr val="black"/>
                </a:solidFill>
              </a:rPr>
              <a:t>Mmm</a:t>
            </a:r>
            <a:r>
              <a:rPr lang="en-GB" sz="2400" dirty="0">
                <a:solidFill>
                  <a:prstClr val="black"/>
                </a:solidFill>
              </a:rPr>
              <a:t>!  Mama </a:t>
            </a:r>
            <a:r>
              <a:rPr lang="en-GB" sz="2400" dirty="0" err="1">
                <a:solidFill>
                  <a:prstClr val="black"/>
                </a:solidFill>
              </a:rPr>
              <a:t>sagt</a:t>
            </a:r>
            <a:r>
              <a:rPr lang="en-GB" sz="2400" dirty="0">
                <a:solidFill>
                  <a:prstClr val="black"/>
                </a:solidFill>
              </a:rPr>
              <a:t>, </a:t>
            </a:r>
            <a:r>
              <a:rPr lang="en-GB" sz="2400" dirty="0" err="1">
                <a:solidFill>
                  <a:prstClr val="black"/>
                </a:solidFill>
              </a:rPr>
              <a:t>dass</a:t>
            </a:r>
            <a:r>
              <a:rPr lang="en-GB" sz="2400" dirty="0">
                <a:solidFill>
                  <a:prstClr val="black"/>
                </a:solidFill>
              </a:rPr>
              <a:t> </a:t>
            </a:r>
            <a:r>
              <a:rPr lang="en-GB" sz="2400" dirty="0" err="1">
                <a:solidFill>
                  <a:prstClr val="black"/>
                </a:solidFill>
              </a:rPr>
              <a:t>Hunde</a:t>
            </a:r>
            <a:r>
              <a:rPr lang="en-GB" sz="2400" dirty="0">
                <a:solidFill>
                  <a:prstClr val="black"/>
                </a:solidFill>
              </a:rPr>
              <a:t> </a:t>
            </a:r>
            <a:r>
              <a:rPr lang="en-GB" sz="2400" dirty="0" err="1">
                <a:solidFill>
                  <a:prstClr val="black"/>
                </a:solidFill>
              </a:rPr>
              <a:t>keine</a:t>
            </a:r>
            <a:r>
              <a:rPr lang="en-GB" sz="2400" dirty="0">
                <a:solidFill>
                  <a:prstClr val="black"/>
                </a:solidFill>
              </a:rPr>
              <a:t> </a:t>
            </a:r>
            <a:r>
              <a:rPr lang="en-GB" sz="2400" dirty="0" err="1">
                <a:solidFill>
                  <a:prstClr val="black"/>
                </a:solidFill>
              </a:rPr>
              <a:t>Kekse</a:t>
            </a:r>
            <a:r>
              <a:rPr lang="en-GB" sz="2400" dirty="0">
                <a:solidFill>
                  <a:prstClr val="black"/>
                </a:solidFill>
              </a:rPr>
              <a:t> </a:t>
            </a:r>
            <a:r>
              <a:rPr lang="en-GB" sz="2400" dirty="0" err="1">
                <a:solidFill>
                  <a:prstClr val="black"/>
                </a:solidFill>
              </a:rPr>
              <a:t>essen</a:t>
            </a:r>
            <a:r>
              <a:rPr lang="en-GB" sz="2400" dirty="0">
                <a:solidFill>
                  <a:prstClr val="black"/>
                </a:solidFill>
              </a:rPr>
              <a:t> </a:t>
            </a:r>
            <a:r>
              <a:rPr lang="en-GB" sz="2400" dirty="0" err="1">
                <a:solidFill>
                  <a:prstClr val="black"/>
                </a:solidFill>
              </a:rPr>
              <a:t>sollen</a:t>
            </a:r>
            <a:r>
              <a:rPr lang="en-GB" sz="2400" dirty="0">
                <a:solidFill>
                  <a:prstClr val="black"/>
                </a:solidFill>
              </a:rPr>
              <a:t>, also muss </a:t>
            </a:r>
            <a:r>
              <a:rPr lang="en-GB" sz="2400" dirty="0" err="1">
                <a:solidFill>
                  <a:prstClr val="black"/>
                </a:solidFill>
              </a:rPr>
              <a:t>ich</a:t>
            </a:r>
            <a:r>
              <a:rPr lang="en-GB" sz="2400" dirty="0">
                <a:solidFill>
                  <a:prstClr val="black"/>
                </a:solidFill>
              </a:rPr>
              <a:t> </a:t>
            </a:r>
            <a:r>
              <a:rPr lang="en-GB" sz="2400" dirty="0" err="1">
                <a:solidFill>
                  <a:prstClr val="black"/>
                </a:solidFill>
              </a:rPr>
              <a:t>deinen</a:t>
            </a:r>
            <a:r>
              <a:rPr lang="en-GB" sz="2400" dirty="0">
                <a:solidFill>
                  <a:prstClr val="black"/>
                </a:solidFill>
              </a:rPr>
              <a:t> </a:t>
            </a:r>
            <a:r>
              <a:rPr lang="en-GB" sz="2400" dirty="0" err="1">
                <a:solidFill>
                  <a:prstClr val="black"/>
                </a:solidFill>
              </a:rPr>
              <a:t>auch</a:t>
            </a:r>
            <a:r>
              <a:rPr lang="en-GB" sz="2400" dirty="0">
                <a:solidFill>
                  <a:prstClr val="black"/>
                </a:solidFill>
              </a:rPr>
              <a:t> </a:t>
            </a:r>
            <a:r>
              <a:rPr lang="en-GB" sz="2400" dirty="0" err="1">
                <a:solidFill>
                  <a:prstClr val="black"/>
                </a:solidFill>
              </a:rPr>
              <a:t>noch</a:t>
            </a:r>
            <a:r>
              <a:rPr lang="en-GB" sz="2400" dirty="0">
                <a:solidFill>
                  <a:prstClr val="black"/>
                </a:solidFill>
              </a:rPr>
              <a:t> </a:t>
            </a:r>
            <a:r>
              <a:rPr lang="en-GB" sz="2400" dirty="0" err="1">
                <a:solidFill>
                  <a:prstClr val="black"/>
                </a:solidFill>
              </a:rPr>
              <a:t>essen</a:t>
            </a:r>
            <a:r>
              <a:rPr lang="en-GB" sz="2400" dirty="0">
                <a:solidFill>
                  <a:prstClr val="black"/>
                </a:solidFill>
              </a:rPr>
              <a:t>.  Mach </a:t>
            </a:r>
            <a:r>
              <a:rPr lang="en-GB" sz="2400" dirty="0" err="1">
                <a:solidFill>
                  <a:prstClr val="black"/>
                </a:solidFill>
              </a:rPr>
              <a:t>dir</a:t>
            </a:r>
            <a:r>
              <a:rPr lang="en-GB" sz="2400" dirty="0">
                <a:solidFill>
                  <a:prstClr val="black"/>
                </a:solidFill>
              </a:rPr>
              <a:t> </a:t>
            </a:r>
            <a:r>
              <a:rPr lang="en-GB" sz="2400" dirty="0" err="1">
                <a:solidFill>
                  <a:prstClr val="black"/>
                </a:solidFill>
              </a:rPr>
              <a:t>nichts</a:t>
            </a:r>
            <a:r>
              <a:rPr lang="en-GB" sz="2400" dirty="0">
                <a:solidFill>
                  <a:prstClr val="black"/>
                </a:solidFill>
              </a:rPr>
              <a:t> </a:t>
            </a:r>
            <a:r>
              <a:rPr lang="en-GB" sz="2400" dirty="0" err="1">
                <a:solidFill>
                  <a:prstClr val="black"/>
                </a:solidFill>
              </a:rPr>
              <a:t>draus</a:t>
            </a:r>
            <a:r>
              <a:rPr lang="en-GB" sz="2400" dirty="0">
                <a:solidFill>
                  <a:prstClr val="black"/>
                </a:solidFill>
              </a:rPr>
              <a:t>, Charlie…</a:t>
            </a:r>
            <a:endParaRPr lang="fr-FR" sz="2400" dirty="0">
              <a:solidFill>
                <a:prstClr val="black"/>
              </a:solidFill>
            </a:endParaRPr>
          </a:p>
        </p:txBody>
      </p:sp>
      <p:pic>
        <p:nvPicPr>
          <p:cNvPr id="5" name="Picture 4"/>
          <p:cNvPicPr>
            <a:picLocks noChangeAspect="1"/>
          </p:cNvPicPr>
          <p:nvPr/>
        </p:nvPicPr>
        <p:blipFill>
          <a:blip r:embed="rId6"/>
          <a:srcRect/>
          <a:stretch>
            <a:fillRect/>
          </a:stretch>
        </p:blipFill>
        <p:spPr bwMode="auto">
          <a:xfrm>
            <a:off x="9983788" y="6161088"/>
            <a:ext cx="684212" cy="684212"/>
          </a:xfrm>
          <a:prstGeom prst="rect">
            <a:avLst/>
          </a:prstGeom>
          <a:solidFill>
            <a:schemeClr val="accent3">
              <a:lumMod val="20000"/>
              <a:lumOff val="80000"/>
            </a:schemeClr>
          </a:solidFill>
          <a:ln w="9525">
            <a:noFill/>
            <a:miter lim="800000"/>
            <a:headEnd/>
            <a:tailEnd/>
          </a:ln>
        </p:spPr>
      </p:pic>
    </p:spTree>
    <p:extLst>
      <p:ext uri="{BB962C8B-B14F-4D97-AF65-F5344CB8AC3E}">
        <p14:creationId xmlns:p14="http://schemas.microsoft.com/office/powerpoint/2010/main" val="209110866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59496" y="2492897"/>
            <a:ext cx="8388424" cy="2246769"/>
          </a:xfrm>
          <a:prstGeom prst="rect">
            <a:avLst/>
          </a:prstGeom>
        </p:spPr>
        <p:txBody>
          <a:bodyPr wrap="square">
            <a:spAutoFit/>
          </a:bodyPr>
          <a:lstStyle/>
          <a:p>
            <a:r>
              <a:rPr lang="de-DE" sz="2800" b="1" dirty="0">
                <a:solidFill>
                  <a:prstClr val="black"/>
                </a:solidFill>
              </a:rPr>
              <a:t>Kanne</a:t>
            </a:r>
          </a:p>
          <a:p>
            <a:r>
              <a:rPr lang="de-DE" sz="2800" dirty="0">
                <a:solidFill>
                  <a:prstClr val="black"/>
                </a:solidFill>
              </a:rPr>
              <a:t>Als der Mann ins Zimmer kam, sagte die Teekanne gerade zur Teetasse: »Schönes Wetter heute.«</a:t>
            </a:r>
            <a:br>
              <a:rPr lang="de-DE" sz="2800" dirty="0">
                <a:solidFill>
                  <a:prstClr val="black"/>
                </a:solidFill>
              </a:rPr>
            </a:br>
            <a:r>
              <a:rPr lang="de-DE" sz="2800" dirty="0">
                <a:solidFill>
                  <a:prstClr val="black"/>
                </a:solidFill>
              </a:rPr>
              <a:t>»Oh«, rief der Mann, »meine Teekanne redet?«</a:t>
            </a:r>
            <a:br>
              <a:rPr lang="de-DE" sz="2800" dirty="0">
                <a:solidFill>
                  <a:prstClr val="black"/>
                </a:solidFill>
              </a:rPr>
            </a:br>
            <a:r>
              <a:rPr lang="de-DE" sz="2800" dirty="0">
                <a:solidFill>
                  <a:prstClr val="black"/>
                </a:solidFill>
              </a:rPr>
              <a:t>»Oh«, rief die Teekanne, »mein Mann redet?«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5539" y="188641"/>
            <a:ext cx="2833367" cy="2081145"/>
          </a:xfrm>
          <a:prstGeom prst="rect">
            <a:avLst/>
          </a:prstGeom>
        </p:spPr>
      </p:pic>
      <p:pic>
        <p:nvPicPr>
          <p:cNvPr id="4" name="Picture 3"/>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336034" y="3068960"/>
            <a:ext cx="2340889" cy="3511334"/>
          </a:xfrm>
          <a:prstGeom prst="rect">
            <a:avLst/>
          </a:prstGeom>
        </p:spPr>
      </p:pic>
    </p:spTree>
    <p:extLst>
      <p:ext uri="{BB962C8B-B14F-4D97-AF65-F5344CB8AC3E}">
        <p14:creationId xmlns:p14="http://schemas.microsoft.com/office/powerpoint/2010/main" val="40767085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1" y="97830"/>
            <a:ext cx="9940520" cy="6635297"/>
          </a:xfrm>
          <a:prstGeom prst="rect">
            <a:avLst/>
          </a:prstGeom>
        </p:spPr>
      </p:pic>
    </p:spTree>
    <p:extLst>
      <p:ext uri="{BB962C8B-B14F-4D97-AF65-F5344CB8AC3E}">
        <p14:creationId xmlns:p14="http://schemas.microsoft.com/office/powerpoint/2010/main" val="38688961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6470" y="476673"/>
            <a:ext cx="3794604" cy="2770059"/>
          </a:xfrm>
          <a:prstGeom prst="rect">
            <a:avLst/>
          </a:prstGeom>
        </p:spPr>
      </p:pic>
      <p:sp>
        <p:nvSpPr>
          <p:cNvPr id="5" name="Oval Callout 4"/>
          <p:cNvSpPr/>
          <p:nvPr/>
        </p:nvSpPr>
        <p:spPr>
          <a:xfrm>
            <a:off x="6240016" y="1518539"/>
            <a:ext cx="3528392" cy="1728192"/>
          </a:xfrm>
          <a:prstGeom prst="wedgeEllipseCallout">
            <a:avLst>
              <a:gd name="adj1" fmla="val -42422"/>
              <a:gd name="adj2" fmla="val 49234"/>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solidFill>
                  <a:prstClr val="white"/>
                </a:solidFill>
                <a:latin typeface="Arial Rounded MT Bold" pitchFamily="34" charset="0"/>
              </a:rPr>
              <a:t>Je pense que c’est……</a:t>
            </a:r>
            <a:endParaRPr lang="fr-FR" sz="2800" dirty="0">
              <a:solidFill>
                <a:prstClr val="white"/>
              </a:solidFill>
              <a:latin typeface="Arial Rounded MT Bold" pitchFamily="34" charset="0"/>
            </a:endParaRPr>
          </a:p>
        </p:txBody>
      </p:sp>
      <p:sp>
        <p:nvSpPr>
          <p:cNvPr id="6" name="Oval Callout 5"/>
          <p:cNvSpPr/>
          <p:nvPr/>
        </p:nvSpPr>
        <p:spPr>
          <a:xfrm>
            <a:off x="1847528" y="538483"/>
            <a:ext cx="3528392" cy="1872208"/>
          </a:xfrm>
          <a:prstGeom prst="wedgeEllipseCallout">
            <a:avLst>
              <a:gd name="adj1" fmla="val 52678"/>
              <a:gd name="adj2" fmla="val 57636"/>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solidFill>
                  <a:prstClr val="black"/>
                </a:solidFill>
                <a:latin typeface="Arial Rounded MT Bold" pitchFamily="34" charset="0"/>
              </a:rPr>
              <a:t>C’est quoi en français?</a:t>
            </a:r>
            <a:endParaRPr lang="fr-FR" sz="2800" dirty="0">
              <a:solidFill>
                <a:prstClr val="black"/>
              </a:solidFill>
              <a:latin typeface="Arial Rounded MT Bold" pitchFamily="34" charset="0"/>
            </a:endParaRPr>
          </a:p>
        </p:txBody>
      </p:sp>
      <p:sp>
        <p:nvSpPr>
          <p:cNvPr id="7" name="Oval Callout 6"/>
          <p:cNvSpPr/>
          <p:nvPr/>
        </p:nvSpPr>
        <p:spPr>
          <a:xfrm>
            <a:off x="7420512" y="3366136"/>
            <a:ext cx="2563920" cy="1396022"/>
          </a:xfrm>
          <a:prstGeom prst="wedgeEllipseCallout">
            <a:avLst>
              <a:gd name="adj1" fmla="val -51657"/>
              <a:gd name="adj2" fmla="val -38951"/>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prstClr val="white"/>
                </a:solidFill>
                <a:latin typeface="Arial Rounded MT Bold" pitchFamily="34" charset="0"/>
              </a:rPr>
              <a:t>Qu’est-ce que tu en penses?</a:t>
            </a:r>
            <a:endParaRPr lang="fr-FR" sz="2400" dirty="0">
              <a:solidFill>
                <a:prstClr val="white"/>
              </a:solidFill>
              <a:latin typeface="Arial Rounded MT Bold" pitchFamily="34" charset="0"/>
            </a:endParaRPr>
          </a:p>
        </p:txBody>
      </p:sp>
      <p:sp>
        <p:nvSpPr>
          <p:cNvPr id="8" name="Oval Callout 7"/>
          <p:cNvSpPr/>
          <p:nvPr/>
        </p:nvSpPr>
        <p:spPr>
          <a:xfrm>
            <a:off x="3377045" y="3524088"/>
            <a:ext cx="2286907" cy="930735"/>
          </a:xfrm>
          <a:prstGeom prst="wedgeEllipseCallout">
            <a:avLst>
              <a:gd name="adj1" fmla="val 56458"/>
              <a:gd name="adj2" fmla="val -17252"/>
            </a:avLst>
          </a:prstGeom>
          <a:solidFill>
            <a:srgbClr val="0000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prstClr val="white"/>
                </a:solidFill>
                <a:latin typeface="Arial Rounded MT Bold" pitchFamily="34" charset="0"/>
              </a:rPr>
              <a:t>Je ne sais pas!</a:t>
            </a:r>
            <a:endParaRPr lang="fr-FR" sz="2400" dirty="0">
              <a:solidFill>
                <a:prstClr val="white"/>
              </a:solidFill>
              <a:latin typeface="Arial Rounded MT Bold" pitchFamily="34" charset="0"/>
            </a:endParaRPr>
          </a:p>
        </p:txBody>
      </p:sp>
      <p:sp>
        <p:nvSpPr>
          <p:cNvPr id="9" name="Oval Callout 8"/>
          <p:cNvSpPr/>
          <p:nvPr/>
        </p:nvSpPr>
        <p:spPr>
          <a:xfrm>
            <a:off x="5204185" y="4454822"/>
            <a:ext cx="1440160" cy="659994"/>
          </a:xfrm>
          <a:prstGeom prst="wedgeEllipseCallout">
            <a:avLst>
              <a:gd name="adj1" fmla="val 12417"/>
              <a:gd name="adj2" fmla="val -70509"/>
            </a:avLst>
          </a:prstGeom>
          <a:solidFill>
            <a:srgbClr val="F6980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solidFill>
                  <a:prstClr val="black"/>
                </a:solidFill>
                <a:latin typeface="Arial Rounded MT Bold" pitchFamily="34" charset="0"/>
              </a:rPr>
              <a:t>Oui!</a:t>
            </a:r>
            <a:endParaRPr lang="fr-FR" sz="2800" dirty="0">
              <a:solidFill>
                <a:prstClr val="black"/>
              </a:solidFill>
              <a:latin typeface="Arial Rounded MT Bold" pitchFamily="34" charset="0"/>
            </a:endParaRPr>
          </a:p>
        </p:txBody>
      </p:sp>
      <p:sp>
        <p:nvSpPr>
          <p:cNvPr id="10" name="Oval Callout 9"/>
          <p:cNvSpPr/>
          <p:nvPr/>
        </p:nvSpPr>
        <p:spPr>
          <a:xfrm>
            <a:off x="6657880" y="4762158"/>
            <a:ext cx="1440160" cy="659994"/>
          </a:xfrm>
          <a:prstGeom prst="wedgeEllipseCallout">
            <a:avLst>
              <a:gd name="adj1" fmla="val -18235"/>
              <a:gd name="adj2" fmla="val -73694"/>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solidFill>
                  <a:prstClr val="white"/>
                </a:solidFill>
                <a:latin typeface="Arial Rounded MT Bold" pitchFamily="34" charset="0"/>
              </a:rPr>
              <a:t>Non!</a:t>
            </a:r>
            <a:endParaRPr lang="fr-FR" sz="2800" dirty="0">
              <a:solidFill>
                <a:prstClr val="white"/>
              </a:solidFill>
              <a:latin typeface="Arial Rounded MT Bold" pitchFamily="34"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24266" y="3289015"/>
            <a:ext cx="1391861" cy="955744"/>
          </a:xfrm>
          <a:prstGeom prst="rect">
            <a:avLst/>
          </a:prstGeom>
        </p:spPr>
      </p:pic>
      <p:sp>
        <p:nvSpPr>
          <p:cNvPr id="12" name="TextBox 11"/>
          <p:cNvSpPr txBox="1"/>
          <p:nvPr/>
        </p:nvSpPr>
        <p:spPr>
          <a:xfrm>
            <a:off x="1775520" y="5880648"/>
            <a:ext cx="4536504" cy="769441"/>
          </a:xfrm>
          <a:prstGeom prst="rect">
            <a:avLst/>
          </a:prstGeom>
          <a:noFill/>
        </p:spPr>
        <p:txBody>
          <a:bodyPr wrap="square" rtlCol="0">
            <a:spAutoFit/>
          </a:bodyPr>
          <a:lstStyle/>
          <a:p>
            <a:r>
              <a:rPr lang="en-GB" sz="4400" b="1" dirty="0">
                <a:solidFill>
                  <a:prstClr val="black"/>
                </a:solidFill>
              </a:rPr>
              <a:t>Week 1 Year 7</a:t>
            </a:r>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22443" y="188640"/>
            <a:ext cx="868475" cy="1224137"/>
          </a:xfrm>
          <a:prstGeom prst="rect">
            <a:avLst/>
          </a:prstGeom>
        </p:spPr>
      </p:pic>
      <p:sp>
        <p:nvSpPr>
          <p:cNvPr id="14" name="TextBox 13"/>
          <p:cNvSpPr txBox="1"/>
          <p:nvPr/>
        </p:nvSpPr>
        <p:spPr>
          <a:xfrm>
            <a:off x="9840416" y="508610"/>
            <a:ext cx="360040" cy="400110"/>
          </a:xfrm>
          <a:prstGeom prst="rect">
            <a:avLst/>
          </a:prstGeom>
          <a:solidFill>
            <a:srgbClr val="FFFF00"/>
          </a:solidFill>
        </p:spPr>
        <p:txBody>
          <a:bodyPr wrap="square" rtlCol="0">
            <a:spAutoFit/>
          </a:bodyPr>
          <a:lstStyle/>
          <a:p>
            <a:pPr algn="ctr"/>
            <a:r>
              <a:rPr lang="en-GB" sz="2000" dirty="0">
                <a:solidFill>
                  <a:prstClr val="black"/>
                </a:solidFill>
                <a:latin typeface="AR DARLING" panose="02000000000000000000" pitchFamily="2" charset="0"/>
              </a:rPr>
              <a:t>1</a:t>
            </a:r>
          </a:p>
        </p:txBody>
      </p:sp>
    </p:spTree>
    <p:extLst>
      <p:ext uri="{BB962C8B-B14F-4D97-AF65-F5344CB8AC3E}">
        <p14:creationId xmlns:p14="http://schemas.microsoft.com/office/powerpoint/2010/main" val="412844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9255" y="81093"/>
            <a:ext cx="5091960" cy="6565564"/>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78782" y="81092"/>
            <a:ext cx="4197927" cy="6597921"/>
          </a:xfrm>
          <a:prstGeom prst="rect">
            <a:avLst/>
          </a:prstGeom>
        </p:spPr>
      </p:pic>
    </p:spTree>
    <p:extLst>
      <p:ext uri="{BB962C8B-B14F-4D97-AF65-F5344CB8AC3E}">
        <p14:creationId xmlns:p14="http://schemas.microsoft.com/office/powerpoint/2010/main" val="23021155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10211" y="670859"/>
            <a:ext cx="4536504" cy="4093428"/>
          </a:xfrm>
          <a:prstGeom prst="rect">
            <a:avLst/>
          </a:prstGeom>
          <a:noFill/>
        </p:spPr>
        <p:txBody>
          <a:bodyPr wrap="square" rtlCol="0">
            <a:spAutoFit/>
          </a:bodyPr>
          <a:lstStyle/>
          <a:p>
            <a:r>
              <a:rPr lang="en-GB" sz="2000" u="sng" dirty="0" err="1">
                <a:solidFill>
                  <a:prstClr val="black"/>
                </a:solidFill>
                <a:latin typeface="Segoe Print" pitchFamily="2" charset="0"/>
              </a:rPr>
              <a:t>Donnerstag</a:t>
            </a:r>
            <a:r>
              <a:rPr lang="en-GB" sz="2000" dirty="0">
                <a:solidFill>
                  <a:prstClr val="black"/>
                </a:solidFill>
                <a:latin typeface="Segoe Print" pitchFamily="2" charset="0"/>
              </a:rPr>
              <a:t/>
            </a:r>
            <a:br>
              <a:rPr lang="en-GB" sz="2000" dirty="0">
                <a:solidFill>
                  <a:prstClr val="black"/>
                </a:solidFill>
                <a:latin typeface="Segoe Print" pitchFamily="2" charset="0"/>
              </a:rPr>
            </a:br>
            <a:r>
              <a:rPr lang="en-GB" sz="2000" dirty="0" err="1">
                <a:solidFill>
                  <a:prstClr val="black"/>
                </a:solidFill>
                <a:latin typeface="Segoe Print" pitchFamily="2" charset="0"/>
              </a:rPr>
              <a:t>Wir</a:t>
            </a:r>
            <a:r>
              <a:rPr lang="en-GB" sz="2000" dirty="0">
                <a:solidFill>
                  <a:prstClr val="black"/>
                </a:solidFill>
                <a:latin typeface="Segoe Print" pitchFamily="2" charset="0"/>
              </a:rPr>
              <a:t> </a:t>
            </a:r>
            <a:r>
              <a:rPr lang="en-GB" sz="2000" dirty="0" err="1">
                <a:solidFill>
                  <a:prstClr val="black"/>
                </a:solidFill>
                <a:latin typeface="Segoe Print" pitchFamily="2" charset="0"/>
              </a:rPr>
              <a:t>sind</a:t>
            </a:r>
            <a:r>
              <a:rPr lang="en-GB" sz="2000" dirty="0">
                <a:solidFill>
                  <a:prstClr val="black"/>
                </a:solidFill>
                <a:latin typeface="Segoe Print" pitchFamily="2" charset="0"/>
              </a:rPr>
              <a:t> </a:t>
            </a:r>
            <a:r>
              <a:rPr lang="en-GB" sz="2000" dirty="0" err="1">
                <a:solidFill>
                  <a:prstClr val="black"/>
                </a:solidFill>
                <a:latin typeface="Segoe Print" pitchFamily="2" charset="0"/>
              </a:rPr>
              <a:t>heute</a:t>
            </a:r>
            <a:r>
              <a:rPr lang="en-GB" sz="2000" dirty="0">
                <a:solidFill>
                  <a:prstClr val="black"/>
                </a:solidFill>
                <a:latin typeface="Segoe Print" pitchFamily="2" charset="0"/>
              </a:rPr>
              <a:t> </a:t>
            </a:r>
            <a:r>
              <a:rPr lang="en-GB" sz="2000" dirty="0" err="1">
                <a:solidFill>
                  <a:prstClr val="black"/>
                </a:solidFill>
                <a:latin typeface="Segoe Print" pitchFamily="2" charset="0"/>
              </a:rPr>
              <a:t>mit</a:t>
            </a:r>
            <a:r>
              <a:rPr lang="en-GB" sz="2000" dirty="0">
                <a:solidFill>
                  <a:prstClr val="black"/>
                </a:solidFill>
                <a:latin typeface="Segoe Print" pitchFamily="2" charset="0"/>
              </a:rPr>
              <a:t> </a:t>
            </a:r>
            <a:r>
              <a:rPr lang="en-GB" sz="2000" dirty="0" err="1">
                <a:solidFill>
                  <a:prstClr val="black"/>
                </a:solidFill>
                <a:latin typeface="Segoe Print" pitchFamily="2" charset="0"/>
              </a:rPr>
              <a:t>dem</a:t>
            </a:r>
            <a:r>
              <a:rPr lang="en-GB" sz="2000" dirty="0">
                <a:solidFill>
                  <a:prstClr val="black"/>
                </a:solidFill>
                <a:latin typeface="Segoe Print" pitchFamily="2" charset="0"/>
              </a:rPr>
              <a:t> </a:t>
            </a:r>
            <a:r>
              <a:rPr lang="en-GB" sz="2000" dirty="0" err="1">
                <a:solidFill>
                  <a:prstClr val="black"/>
                </a:solidFill>
                <a:latin typeface="Segoe Print" pitchFamily="2" charset="0"/>
              </a:rPr>
              <a:t>Schulbus</a:t>
            </a:r>
            <a:r>
              <a:rPr lang="en-GB" sz="2000" dirty="0">
                <a:solidFill>
                  <a:prstClr val="black"/>
                </a:solidFill>
                <a:latin typeface="Segoe Print" pitchFamily="2" charset="0"/>
              </a:rPr>
              <a:t> an </a:t>
            </a:r>
            <a:r>
              <a:rPr lang="en-GB" sz="2000" dirty="0" err="1">
                <a:solidFill>
                  <a:prstClr val="black"/>
                </a:solidFill>
                <a:latin typeface="Segoe Print" pitchFamily="2" charset="0"/>
              </a:rPr>
              <a:t>Omas</a:t>
            </a:r>
            <a:r>
              <a:rPr lang="en-GB" sz="2000" dirty="0">
                <a:solidFill>
                  <a:prstClr val="black"/>
                </a:solidFill>
                <a:latin typeface="Segoe Print" pitchFamily="2" charset="0"/>
              </a:rPr>
              <a:t> </a:t>
            </a:r>
            <a:r>
              <a:rPr lang="en-GB" sz="2000" dirty="0" err="1">
                <a:solidFill>
                  <a:prstClr val="black"/>
                </a:solidFill>
                <a:latin typeface="Segoe Print" pitchFamily="2" charset="0"/>
              </a:rPr>
              <a:t>Haus</a:t>
            </a:r>
            <a:r>
              <a:rPr lang="en-GB" sz="2000" dirty="0">
                <a:solidFill>
                  <a:prstClr val="black"/>
                </a:solidFill>
                <a:latin typeface="Segoe Print" pitchFamily="2" charset="0"/>
              </a:rPr>
              <a:t> </a:t>
            </a:r>
            <a:r>
              <a:rPr lang="en-GB" sz="2000" dirty="0" err="1">
                <a:solidFill>
                  <a:prstClr val="black"/>
                </a:solidFill>
                <a:latin typeface="Segoe Print" pitchFamily="2" charset="0"/>
              </a:rPr>
              <a:t>vorbeigefahren</a:t>
            </a:r>
            <a:r>
              <a:rPr lang="en-GB" sz="2000" dirty="0">
                <a:solidFill>
                  <a:prstClr val="black"/>
                </a:solidFill>
                <a:latin typeface="Segoe Print" pitchFamily="2" charset="0"/>
              </a:rPr>
              <a:t>.  </a:t>
            </a:r>
            <a:r>
              <a:rPr lang="en-GB" sz="2000" dirty="0" err="1">
                <a:solidFill>
                  <a:prstClr val="black"/>
                </a:solidFill>
                <a:latin typeface="Segoe Print" pitchFamily="2" charset="0"/>
              </a:rPr>
              <a:t>Irgendjemand</a:t>
            </a:r>
            <a:r>
              <a:rPr lang="en-GB" sz="2000" dirty="0">
                <a:solidFill>
                  <a:prstClr val="black"/>
                </a:solidFill>
                <a:latin typeface="Segoe Print" pitchFamily="2" charset="0"/>
              </a:rPr>
              <a:t> hat </a:t>
            </a:r>
            <a:r>
              <a:rPr lang="en-GB" sz="2000" dirty="0" err="1">
                <a:solidFill>
                  <a:prstClr val="black"/>
                </a:solidFill>
                <a:latin typeface="Segoe Print" pitchFamily="2" charset="0"/>
              </a:rPr>
              <a:t>es</a:t>
            </a:r>
            <a:r>
              <a:rPr lang="en-GB" sz="2000" dirty="0">
                <a:solidFill>
                  <a:prstClr val="black"/>
                </a:solidFill>
                <a:latin typeface="Segoe Print" pitchFamily="2" charset="0"/>
              </a:rPr>
              <a:t> </a:t>
            </a:r>
            <a:r>
              <a:rPr lang="en-GB" sz="2000" dirty="0" err="1">
                <a:solidFill>
                  <a:prstClr val="black"/>
                </a:solidFill>
                <a:latin typeface="Segoe Print" pitchFamily="2" charset="0"/>
              </a:rPr>
              <a:t>gestern</a:t>
            </a:r>
            <a:r>
              <a:rPr lang="en-GB" sz="2000" dirty="0">
                <a:solidFill>
                  <a:prstClr val="black"/>
                </a:solidFill>
                <a:latin typeface="Segoe Print" pitchFamily="2" charset="0"/>
              </a:rPr>
              <a:t> </a:t>
            </a:r>
            <a:r>
              <a:rPr lang="en-GB" sz="2000" dirty="0" err="1">
                <a:solidFill>
                  <a:prstClr val="black"/>
                </a:solidFill>
                <a:latin typeface="Segoe Print" pitchFamily="2" charset="0"/>
              </a:rPr>
              <a:t>Nacht</a:t>
            </a:r>
            <a:r>
              <a:rPr lang="en-GB" sz="2000" dirty="0">
                <a:solidFill>
                  <a:prstClr val="black"/>
                </a:solidFill>
                <a:latin typeface="Segoe Print" pitchFamily="2" charset="0"/>
              </a:rPr>
              <a:t> in </a:t>
            </a:r>
            <a:r>
              <a:rPr lang="en-GB" sz="2000" dirty="0" err="1">
                <a:solidFill>
                  <a:prstClr val="black"/>
                </a:solidFill>
                <a:latin typeface="Segoe Print" pitchFamily="2" charset="0"/>
              </a:rPr>
              <a:t>Klopapier</a:t>
            </a:r>
            <a:r>
              <a:rPr lang="en-GB" sz="2000" dirty="0">
                <a:solidFill>
                  <a:prstClr val="black"/>
                </a:solidFill>
                <a:latin typeface="Segoe Print" pitchFamily="2" charset="0"/>
              </a:rPr>
              <a:t> </a:t>
            </a:r>
            <a:r>
              <a:rPr lang="en-GB" sz="2000" dirty="0" err="1">
                <a:solidFill>
                  <a:prstClr val="black"/>
                </a:solidFill>
                <a:latin typeface="Segoe Print" pitchFamily="2" charset="0"/>
              </a:rPr>
              <a:t>eingewickelt</a:t>
            </a:r>
            <a:r>
              <a:rPr lang="en-GB" sz="2000" dirty="0">
                <a:solidFill>
                  <a:prstClr val="black"/>
                </a:solidFill>
                <a:latin typeface="Segoe Print" pitchFamily="2" charset="0"/>
              </a:rPr>
              <a:t>, was </a:t>
            </a:r>
            <a:r>
              <a:rPr lang="en-GB" sz="2000" dirty="0" err="1">
                <a:solidFill>
                  <a:prstClr val="black"/>
                </a:solidFill>
                <a:latin typeface="Segoe Print" pitchFamily="2" charset="0"/>
              </a:rPr>
              <a:t>mich</a:t>
            </a:r>
            <a:r>
              <a:rPr lang="en-GB" sz="2000" dirty="0">
                <a:solidFill>
                  <a:prstClr val="black"/>
                </a:solidFill>
                <a:latin typeface="Segoe Print" pitchFamily="2" charset="0"/>
              </a:rPr>
              <a:t> </a:t>
            </a:r>
            <a:r>
              <a:rPr lang="en-GB" sz="2000" dirty="0" err="1">
                <a:solidFill>
                  <a:prstClr val="black"/>
                </a:solidFill>
                <a:latin typeface="Segoe Print" pitchFamily="2" charset="0"/>
              </a:rPr>
              <a:t>nicht</a:t>
            </a:r>
            <a:r>
              <a:rPr lang="en-GB" sz="2000" dirty="0">
                <a:solidFill>
                  <a:prstClr val="black"/>
                </a:solidFill>
                <a:latin typeface="Segoe Print" pitchFamily="2" charset="0"/>
              </a:rPr>
              <a:t> </a:t>
            </a:r>
            <a:r>
              <a:rPr lang="en-GB" sz="2000" dirty="0" err="1">
                <a:solidFill>
                  <a:prstClr val="black"/>
                </a:solidFill>
                <a:latin typeface="Segoe Print" pitchFamily="2" charset="0"/>
              </a:rPr>
              <a:t>wirklich</a:t>
            </a:r>
            <a:r>
              <a:rPr lang="en-GB" sz="2000" dirty="0">
                <a:solidFill>
                  <a:prstClr val="black"/>
                </a:solidFill>
                <a:latin typeface="Segoe Print" pitchFamily="2" charset="0"/>
              </a:rPr>
              <a:t> </a:t>
            </a:r>
            <a:r>
              <a:rPr lang="en-GB" sz="2000" dirty="0" err="1">
                <a:solidFill>
                  <a:prstClr val="black"/>
                </a:solidFill>
                <a:latin typeface="Segoe Print" pitchFamily="2" charset="0"/>
              </a:rPr>
              <a:t>gewundert</a:t>
            </a:r>
            <a:r>
              <a:rPr lang="en-GB" sz="2000" dirty="0">
                <a:solidFill>
                  <a:prstClr val="black"/>
                </a:solidFill>
                <a:latin typeface="Segoe Print" pitchFamily="2" charset="0"/>
              </a:rPr>
              <a:t> hat.  </a:t>
            </a:r>
            <a:br>
              <a:rPr lang="en-GB" sz="2000" dirty="0">
                <a:solidFill>
                  <a:prstClr val="black"/>
                </a:solidFill>
                <a:latin typeface="Segoe Print" pitchFamily="2" charset="0"/>
              </a:rPr>
            </a:br>
            <a:r>
              <a:rPr lang="en-GB" sz="2000" dirty="0" err="1">
                <a:solidFill>
                  <a:prstClr val="black"/>
                </a:solidFill>
                <a:latin typeface="Segoe Print" pitchFamily="2" charset="0"/>
              </a:rPr>
              <a:t>Irgendwie</a:t>
            </a:r>
            <a:r>
              <a:rPr lang="en-GB" sz="2000" dirty="0">
                <a:solidFill>
                  <a:prstClr val="black"/>
                </a:solidFill>
                <a:latin typeface="Segoe Print" pitchFamily="2" charset="0"/>
              </a:rPr>
              <a:t> tut </a:t>
            </a:r>
            <a:r>
              <a:rPr lang="en-GB" sz="2000" dirty="0" err="1">
                <a:solidFill>
                  <a:prstClr val="black"/>
                </a:solidFill>
                <a:latin typeface="Segoe Print" pitchFamily="2" charset="0"/>
              </a:rPr>
              <a:t>es</a:t>
            </a:r>
            <a:r>
              <a:rPr lang="en-GB" sz="2000" dirty="0">
                <a:solidFill>
                  <a:prstClr val="black"/>
                </a:solidFill>
                <a:latin typeface="Segoe Print" pitchFamily="2" charset="0"/>
              </a:rPr>
              <a:t> </a:t>
            </a:r>
            <a:r>
              <a:rPr lang="en-GB" sz="2000" dirty="0" err="1">
                <a:solidFill>
                  <a:prstClr val="black"/>
                </a:solidFill>
                <a:latin typeface="Segoe Print" pitchFamily="2" charset="0"/>
              </a:rPr>
              <a:t>mir</a:t>
            </a:r>
            <a:r>
              <a:rPr lang="en-GB" sz="2000" dirty="0">
                <a:solidFill>
                  <a:prstClr val="black"/>
                </a:solidFill>
                <a:latin typeface="Segoe Print" pitchFamily="2" charset="0"/>
              </a:rPr>
              <a:t> </a:t>
            </a:r>
            <a:r>
              <a:rPr lang="en-GB" sz="2000" dirty="0" err="1">
                <a:solidFill>
                  <a:prstClr val="black"/>
                </a:solidFill>
                <a:latin typeface="Segoe Print" pitchFamily="2" charset="0"/>
              </a:rPr>
              <a:t>Leid</a:t>
            </a:r>
            <a:r>
              <a:rPr lang="en-GB" sz="2000" dirty="0">
                <a:solidFill>
                  <a:prstClr val="black"/>
                </a:solidFill>
                <a:latin typeface="Segoe Print" pitchFamily="2" charset="0"/>
              </a:rPr>
              <a:t>, </a:t>
            </a:r>
            <a:r>
              <a:rPr lang="en-GB" sz="2000" dirty="0" err="1">
                <a:solidFill>
                  <a:prstClr val="black"/>
                </a:solidFill>
                <a:latin typeface="Segoe Print" pitchFamily="2" charset="0"/>
              </a:rPr>
              <a:t>denn</a:t>
            </a:r>
            <a:r>
              <a:rPr lang="en-GB" sz="2000" dirty="0">
                <a:solidFill>
                  <a:prstClr val="black"/>
                </a:solidFill>
                <a:latin typeface="Segoe Print" pitchFamily="2" charset="0"/>
              </a:rPr>
              <a:t> </a:t>
            </a:r>
            <a:r>
              <a:rPr lang="en-GB" sz="2000" dirty="0" err="1">
                <a:solidFill>
                  <a:prstClr val="black"/>
                </a:solidFill>
                <a:latin typeface="Segoe Print" pitchFamily="2" charset="0"/>
              </a:rPr>
              <a:t>es</a:t>
            </a:r>
            <a:r>
              <a:rPr lang="en-GB" sz="2000" dirty="0">
                <a:solidFill>
                  <a:prstClr val="black"/>
                </a:solidFill>
                <a:latin typeface="Segoe Print" pitchFamily="2" charset="0"/>
              </a:rPr>
              <a:t> </a:t>
            </a:r>
            <a:r>
              <a:rPr lang="en-GB" sz="2000" dirty="0" err="1">
                <a:solidFill>
                  <a:prstClr val="black"/>
                </a:solidFill>
                <a:latin typeface="Segoe Print" pitchFamily="2" charset="0"/>
              </a:rPr>
              <a:t>wird</a:t>
            </a:r>
            <a:r>
              <a:rPr lang="en-GB" sz="2000" dirty="0">
                <a:solidFill>
                  <a:prstClr val="black"/>
                </a:solidFill>
                <a:latin typeface="Segoe Print" pitchFamily="2" charset="0"/>
              </a:rPr>
              <a:t> </a:t>
            </a:r>
            <a:r>
              <a:rPr lang="en-GB" sz="2000" dirty="0" err="1">
                <a:solidFill>
                  <a:prstClr val="black"/>
                </a:solidFill>
                <a:latin typeface="Segoe Print" pitchFamily="2" charset="0"/>
              </a:rPr>
              <a:t>sicher</a:t>
            </a:r>
            <a:r>
              <a:rPr lang="en-GB" sz="2000" dirty="0">
                <a:solidFill>
                  <a:prstClr val="black"/>
                </a:solidFill>
                <a:latin typeface="Segoe Print" pitchFamily="2" charset="0"/>
              </a:rPr>
              <a:t> </a:t>
            </a:r>
            <a:r>
              <a:rPr lang="en-GB" sz="2000" dirty="0" err="1">
                <a:solidFill>
                  <a:prstClr val="black"/>
                </a:solidFill>
                <a:latin typeface="Segoe Print" pitchFamily="2" charset="0"/>
              </a:rPr>
              <a:t>ganz</a:t>
            </a:r>
            <a:r>
              <a:rPr lang="en-GB" sz="2000" dirty="0">
                <a:solidFill>
                  <a:prstClr val="black"/>
                </a:solidFill>
                <a:latin typeface="Segoe Print" pitchFamily="2" charset="0"/>
              </a:rPr>
              <a:t> </a:t>
            </a:r>
            <a:r>
              <a:rPr lang="en-GB" sz="2000" dirty="0" err="1">
                <a:solidFill>
                  <a:prstClr val="black"/>
                </a:solidFill>
                <a:latin typeface="Segoe Print" pitchFamily="2" charset="0"/>
              </a:rPr>
              <a:t>schön</a:t>
            </a:r>
            <a:r>
              <a:rPr lang="en-GB" sz="2000" dirty="0">
                <a:solidFill>
                  <a:prstClr val="black"/>
                </a:solidFill>
                <a:latin typeface="Segoe Print" pitchFamily="2" charset="0"/>
              </a:rPr>
              <a:t> </a:t>
            </a:r>
            <a:r>
              <a:rPr lang="en-GB" sz="2000" dirty="0" err="1">
                <a:solidFill>
                  <a:prstClr val="black"/>
                </a:solidFill>
                <a:latin typeface="Segoe Print" pitchFamily="2" charset="0"/>
              </a:rPr>
              <a:t>lange</a:t>
            </a:r>
            <a:r>
              <a:rPr lang="en-GB" sz="2000" dirty="0">
                <a:solidFill>
                  <a:prstClr val="black"/>
                </a:solidFill>
                <a:latin typeface="Segoe Print" pitchFamily="2" charset="0"/>
              </a:rPr>
              <a:t> </a:t>
            </a:r>
            <a:r>
              <a:rPr lang="en-GB" sz="2000" dirty="0" err="1">
                <a:solidFill>
                  <a:prstClr val="black"/>
                </a:solidFill>
                <a:latin typeface="Segoe Print" pitchFamily="2" charset="0"/>
              </a:rPr>
              <a:t>dauern</a:t>
            </a:r>
            <a:r>
              <a:rPr lang="en-GB" sz="2000" dirty="0">
                <a:solidFill>
                  <a:prstClr val="black"/>
                </a:solidFill>
                <a:latin typeface="Segoe Print" pitchFamily="2" charset="0"/>
              </a:rPr>
              <a:t>, das </a:t>
            </a:r>
            <a:r>
              <a:rPr lang="en-GB" sz="2000" dirty="0" err="1">
                <a:solidFill>
                  <a:prstClr val="black"/>
                </a:solidFill>
                <a:latin typeface="Segoe Print" pitchFamily="2" charset="0"/>
              </a:rPr>
              <a:t>alles</a:t>
            </a:r>
            <a:r>
              <a:rPr lang="en-GB" sz="2000" dirty="0">
                <a:solidFill>
                  <a:prstClr val="black"/>
                </a:solidFill>
                <a:latin typeface="Segoe Print" pitchFamily="2" charset="0"/>
              </a:rPr>
              <a:t> </a:t>
            </a:r>
            <a:r>
              <a:rPr lang="en-GB" sz="2000" dirty="0" err="1">
                <a:solidFill>
                  <a:prstClr val="black"/>
                </a:solidFill>
                <a:latin typeface="Segoe Print" pitchFamily="2" charset="0"/>
              </a:rPr>
              <a:t>aufzuräumen</a:t>
            </a:r>
            <a:r>
              <a:rPr lang="en-GB" sz="2000" dirty="0">
                <a:solidFill>
                  <a:prstClr val="black"/>
                </a:solidFill>
                <a:latin typeface="Segoe Print" pitchFamily="2" charset="0"/>
              </a:rPr>
              <a:t>.  </a:t>
            </a:r>
            <a:r>
              <a:rPr lang="en-GB" sz="2000" dirty="0" err="1">
                <a:solidFill>
                  <a:prstClr val="black"/>
                </a:solidFill>
                <a:latin typeface="Segoe Print" pitchFamily="2" charset="0"/>
              </a:rPr>
              <a:t>Andererseits</a:t>
            </a:r>
            <a:r>
              <a:rPr lang="en-GB" sz="2000" dirty="0">
                <a:solidFill>
                  <a:prstClr val="black"/>
                </a:solidFill>
                <a:latin typeface="Segoe Print" pitchFamily="2" charset="0"/>
              </a:rPr>
              <a:t> hat </a:t>
            </a:r>
            <a:r>
              <a:rPr lang="en-GB" sz="2000" dirty="0" err="1">
                <a:solidFill>
                  <a:prstClr val="black"/>
                </a:solidFill>
                <a:latin typeface="Segoe Print" pitchFamily="2" charset="0"/>
              </a:rPr>
              <a:t>Oma</a:t>
            </a:r>
            <a:r>
              <a:rPr lang="en-GB" sz="2000" dirty="0">
                <a:solidFill>
                  <a:prstClr val="black"/>
                </a:solidFill>
                <a:latin typeface="Segoe Print" pitchFamily="2" charset="0"/>
              </a:rPr>
              <a:t> </a:t>
            </a:r>
            <a:r>
              <a:rPr lang="en-GB" sz="2000" dirty="0" err="1">
                <a:solidFill>
                  <a:prstClr val="black"/>
                </a:solidFill>
                <a:latin typeface="Segoe Print" pitchFamily="2" charset="0"/>
              </a:rPr>
              <a:t>als</a:t>
            </a:r>
            <a:r>
              <a:rPr lang="en-GB" sz="2000" dirty="0">
                <a:solidFill>
                  <a:prstClr val="black"/>
                </a:solidFill>
                <a:latin typeface="Segoe Print" pitchFamily="2" charset="0"/>
              </a:rPr>
              <a:t> </a:t>
            </a:r>
            <a:r>
              <a:rPr lang="en-GB" sz="2000" dirty="0" err="1">
                <a:solidFill>
                  <a:prstClr val="black"/>
                </a:solidFill>
                <a:latin typeface="Segoe Print" pitchFamily="2" charset="0"/>
              </a:rPr>
              <a:t>Rentnerin</a:t>
            </a:r>
            <a:r>
              <a:rPr lang="en-GB" sz="2000" dirty="0">
                <a:solidFill>
                  <a:prstClr val="black"/>
                </a:solidFill>
                <a:latin typeface="Segoe Print" pitchFamily="2" charset="0"/>
              </a:rPr>
              <a:t> </a:t>
            </a:r>
            <a:r>
              <a:rPr lang="en-GB" sz="2000" dirty="0" err="1">
                <a:solidFill>
                  <a:prstClr val="black"/>
                </a:solidFill>
                <a:latin typeface="Segoe Print" pitchFamily="2" charset="0"/>
              </a:rPr>
              <a:t>heute</a:t>
            </a:r>
            <a:r>
              <a:rPr lang="en-GB" sz="2000" dirty="0">
                <a:solidFill>
                  <a:prstClr val="black"/>
                </a:solidFill>
                <a:latin typeface="Segoe Print" pitchFamily="2" charset="0"/>
              </a:rPr>
              <a:t> </a:t>
            </a:r>
            <a:r>
              <a:rPr lang="en-GB" sz="2000" dirty="0" err="1">
                <a:solidFill>
                  <a:prstClr val="black"/>
                </a:solidFill>
                <a:latin typeface="Segoe Print" pitchFamily="2" charset="0"/>
              </a:rPr>
              <a:t>bestimmt</a:t>
            </a:r>
            <a:r>
              <a:rPr lang="en-GB" sz="2000" dirty="0">
                <a:solidFill>
                  <a:prstClr val="black"/>
                </a:solidFill>
                <a:latin typeface="Segoe Print" pitchFamily="2" charset="0"/>
              </a:rPr>
              <a:t> eh </a:t>
            </a:r>
            <a:r>
              <a:rPr lang="en-GB" sz="2000" dirty="0" err="1">
                <a:solidFill>
                  <a:prstClr val="black"/>
                </a:solidFill>
                <a:latin typeface="Segoe Print" pitchFamily="2" charset="0"/>
              </a:rPr>
              <a:t>nichts</a:t>
            </a:r>
            <a:r>
              <a:rPr lang="en-GB" sz="2000" dirty="0">
                <a:solidFill>
                  <a:prstClr val="black"/>
                </a:solidFill>
                <a:latin typeface="Segoe Print" pitchFamily="2" charset="0"/>
              </a:rPr>
              <a:t> </a:t>
            </a:r>
            <a:r>
              <a:rPr lang="en-GB" sz="2000" dirty="0" err="1">
                <a:solidFill>
                  <a:prstClr val="black"/>
                </a:solidFill>
                <a:latin typeface="Segoe Print" pitchFamily="2" charset="0"/>
              </a:rPr>
              <a:t>vorgehabt</a:t>
            </a:r>
            <a:r>
              <a:rPr lang="en-GB" sz="2000" dirty="0">
                <a:solidFill>
                  <a:prstClr val="black"/>
                </a:solidFill>
                <a:latin typeface="Segoe Print" pitchFamily="2" charset="0"/>
              </a:rPr>
              <a: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1081" y="1441841"/>
            <a:ext cx="4199878" cy="28163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885983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4090" y="0"/>
            <a:ext cx="7703820" cy="6858000"/>
          </a:xfrm>
          <a:prstGeom prst="rect">
            <a:avLst/>
          </a:prstGeom>
        </p:spPr>
      </p:pic>
    </p:spTree>
    <p:extLst>
      <p:ext uri="{BB962C8B-B14F-4D97-AF65-F5344CB8AC3E}">
        <p14:creationId xmlns:p14="http://schemas.microsoft.com/office/powerpoint/2010/main" val="187625602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47528" y="476672"/>
            <a:ext cx="4752528" cy="6247864"/>
          </a:xfrm>
          <a:prstGeom prst="rect">
            <a:avLst/>
          </a:prstGeom>
          <a:noFill/>
        </p:spPr>
        <p:txBody>
          <a:bodyPr wrap="square" rtlCol="0">
            <a:spAutoFit/>
          </a:bodyPr>
          <a:lstStyle/>
          <a:p>
            <a:r>
              <a:rPr lang="en-GB" sz="2000" dirty="0" err="1">
                <a:solidFill>
                  <a:prstClr val="black"/>
                </a:solidFill>
              </a:rPr>
              <a:t>Liebe</a:t>
            </a:r>
            <a:r>
              <a:rPr lang="en-GB" sz="2000" dirty="0">
                <a:solidFill>
                  <a:prstClr val="black"/>
                </a:solidFill>
              </a:rPr>
              <a:t> Kitty!</a:t>
            </a:r>
            <a:br>
              <a:rPr lang="en-GB" sz="2000" dirty="0">
                <a:solidFill>
                  <a:prstClr val="black"/>
                </a:solidFill>
              </a:rPr>
            </a:br>
            <a:r>
              <a:rPr lang="en-GB" sz="2000" dirty="0" err="1">
                <a:solidFill>
                  <a:prstClr val="black"/>
                </a:solidFill>
              </a:rPr>
              <a:t>Gestern</a:t>
            </a:r>
            <a:r>
              <a:rPr lang="en-GB" sz="2000" dirty="0">
                <a:solidFill>
                  <a:prstClr val="black"/>
                </a:solidFill>
              </a:rPr>
              <a:t> </a:t>
            </a:r>
            <a:r>
              <a:rPr lang="en-GB" sz="2000" dirty="0" err="1">
                <a:solidFill>
                  <a:prstClr val="black"/>
                </a:solidFill>
              </a:rPr>
              <a:t>hatte</a:t>
            </a:r>
            <a:r>
              <a:rPr lang="en-GB" sz="2000" dirty="0">
                <a:solidFill>
                  <a:prstClr val="black"/>
                </a:solidFill>
              </a:rPr>
              <a:t> Peter </a:t>
            </a:r>
            <a:r>
              <a:rPr lang="en-GB" sz="2000" dirty="0" err="1">
                <a:solidFill>
                  <a:prstClr val="black"/>
                </a:solidFill>
              </a:rPr>
              <a:t>Geburtstag</a:t>
            </a:r>
            <a:r>
              <a:rPr lang="en-GB" sz="2000" dirty="0">
                <a:solidFill>
                  <a:prstClr val="black"/>
                </a:solidFill>
              </a:rPr>
              <a:t>.  </a:t>
            </a:r>
            <a:r>
              <a:rPr lang="en-GB" sz="2000" dirty="0" err="1">
                <a:solidFill>
                  <a:prstClr val="black"/>
                </a:solidFill>
              </a:rPr>
              <a:t>Er</a:t>
            </a:r>
            <a:r>
              <a:rPr lang="en-GB" sz="2000" dirty="0">
                <a:solidFill>
                  <a:prstClr val="black"/>
                </a:solidFill>
              </a:rPr>
              <a:t> hat </a:t>
            </a:r>
            <a:r>
              <a:rPr lang="en-GB" sz="2000" dirty="0" err="1">
                <a:solidFill>
                  <a:prstClr val="black"/>
                </a:solidFill>
              </a:rPr>
              <a:t>hübsche</a:t>
            </a:r>
            <a:r>
              <a:rPr lang="en-GB" sz="2000" dirty="0">
                <a:solidFill>
                  <a:prstClr val="black"/>
                </a:solidFill>
              </a:rPr>
              <a:t> </a:t>
            </a:r>
            <a:r>
              <a:rPr lang="en-GB" sz="2000" dirty="0" err="1">
                <a:solidFill>
                  <a:prstClr val="black"/>
                </a:solidFill>
              </a:rPr>
              <a:t>Geschenke</a:t>
            </a:r>
            <a:r>
              <a:rPr lang="en-GB" sz="2000" dirty="0">
                <a:solidFill>
                  <a:prstClr val="black"/>
                </a:solidFill>
              </a:rPr>
              <a:t>, </a:t>
            </a:r>
            <a:r>
              <a:rPr lang="en-GB" sz="2000" dirty="0" err="1">
                <a:solidFill>
                  <a:prstClr val="black"/>
                </a:solidFill>
              </a:rPr>
              <a:t>unter</a:t>
            </a:r>
            <a:r>
              <a:rPr lang="en-GB" sz="2000" dirty="0">
                <a:solidFill>
                  <a:prstClr val="black"/>
                </a:solidFill>
              </a:rPr>
              <a:t> </a:t>
            </a:r>
            <a:r>
              <a:rPr lang="en-GB" sz="2000" dirty="0" err="1">
                <a:solidFill>
                  <a:prstClr val="black"/>
                </a:solidFill>
              </a:rPr>
              <a:t>anderen</a:t>
            </a:r>
            <a:r>
              <a:rPr lang="en-GB" sz="2000" dirty="0">
                <a:solidFill>
                  <a:prstClr val="black"/>
                </a:solidFill>
              </a:rPr>
              <a:t> </a:t>
            </a:r>
            <a:r>
              <a:rPr lang="en-GB" sz="2000" dirty="0" err="1">
                <a:solidFill>
                  <a:prstClr val="black"/>
                </a:solidFill>
              </a:rPr>
              <a:t>ein</a:t>
            </a:r>
            <a:r>
              <a:rPr lang="en-GB" sz="2000" dirty="0">
                <a:solidFill>
                  <a:prstClr val="black"/>
                </a:solidFill>
              </a:rPr>
              <a:t> </a:t>
            </a:r>
            <a:r>
              <a:rPr lang="en-GB" sz="2000" dirty="0" err="1">
                <a:solidFill>
                  <a:prstClr val="black"/>
                </a:solidFill>
              </a:rPr>
              <a:t>schönes</a:t>
            </a:r>
            <a:r>
              <a:rPr lang="en-GB" sz="2000" dirty="0">
                <a:solidFill>
                  <a:prstClr val="black"/>
                </a:solidFill>
              </a:rPr>
              <a:t> Spiel, </a:t>
            </a:r>
            <a:r>
              <a:rPr lang="en-GB" sz="2000" dirty="0" err="1">
                <a:solidFill>
                  <a:prstClr val="black"/>
                </a:solidFill>
              </a:rPr>
              <a:t>einen</a:t>
            </a:r>
            <a:r>
              <a:rPr lang="en-GB" sz="2000" dirty="0">
                <a:solidFill>
                  <a:prstClr val="black"/>
                </a:solidFill>
              </a:rPr>
              <a:t> </a:t>
            </a:r>
            <a:r>
              <a:rPr lang="en-GB" sz="2000" dirty="0" err="1">
                <a:solidFill>
                  <a:prstClr val="black"/>
                </a:solidFill>
              </a:rPr>
              <a:t>Rasierapparat</a:t>
            </a:r>
            <a:r>
              <a:rPr lang="en-GB" sz="2000" dirty="0">
                <a:solidFill>
                  <a:prstClr val="black"/>
                </a:solidFill>
              </a:rPr>
              <a:t> und </a:t>
            </a:r>
            <a:r>
              <a:rPr lang="en-GB" sz="2000" dirty="0" err="1">
                <a:solidFill>
                  <a:prstClr val="black"/>
                </a:solidFill>
              </a:rPr>
              <a:t>einen</a:t>
            </a:r>
            <a:r>
              <a:rPr lang="en-GB" sz="2000" dirty="0">
                <a:solidFill>
                  <a:prstClr val="black"/>
                </a:solidFill>
              </a:rPr>
              <a:t> </a:t>
            </a:r>
            <a:r>
              <a:rPr lang="en-GB" sz="2000" dirty="0" err="1">
                <a:solidFill>
                  <a:prstClr val="black"/>
                </a:solidFill>
              </a:rPr>
              <a:t>Zigarettenanzünder</a:t>
            </a:r>
            <a:r>
              <a:rPr lang="en-GB" sz="2000" dirty="0">
                <a:solidFill>
                  <a:prstClr val="black"/>
                </a:solidFill>
              </a:rPr>
              <a:t> </a:t>
            </a:r>
            <a:r>
              <a:rPr lang="en-GB" sz="2000" dirty="0" err="1">
                <a:solidFill>
                  <a:prstClr val="black"/>
                </a:solidFill>
              </a:rPr>
              <a:t>bekommen</a:t>
            </a:r>
            <a:r>
              <a:rPr lang="en-GB" sz="2000" dirty="0">
                <a:solidFill>
                  <a:prstClr val="black"/>
                </a:solidFill>
              </a:rPr>
              <a:t>, </a:t>
            </a:r>
            <a:r>
              <a:rPr lang="en-GB" sz="2000" dirty="0" err="1">
                <a:solidFill>
                  <a:prstClr val="black"/>
                </a:solidFill>
              </a:rPr>
              <a:t>weniger</a:t>
            </a:r>
            <a:r>
              <a:rPr lang="en-GB" sz="2000" dirty="0">
                <a:solidFill>
                  <a:prstClr val="black"/>
                </a:solidFill>
              </a:rPr>
              <a:t> </a:t>
            </a:r>
            <a:r>
              <a:rPr lang="en-GB" sz="2000" dirty="0" err="1">
                <a:solidFill>
                  <a:prstClr val="black"/>
                </a:solidFill>
              </a:rPr>
              <a:t>weil</a:t>
            </a:r>
            <a:r>
              <a:rPr lang="en-GB" sz="2000" dirty="0">
                <a:solidFill>
                  <a:prstClr val="black"/>
                </a:solidFill>
              </a:rPr>
              <a:t> </a:t>
            </a:r>
            <a:r>
              <a:rPr lang="en-GB" sz="2000" dirty="0" err="1">
                <a:solidFill>
                  <a:prstClr val="black"/>
                </a:solidFill>
              </a:rPr>
              <a:t>er</a:t>
            </a:r>
            <a:r>
              <a:rPr lang="en-GB" sz="2000" dirty="0">
                <a:solidFill>
                  <a:prstClr val="black"/>
                </a:solidFill>
              </a:rPr>
              <a:t> </a:t>
            </a:r>
            <a:r>
              <a:rPr lang="en-GB" sz="2000" dirty="0" err="1">
                <a:solidFill>
                  <a:prstClr val="black"/>
                </a:solidFill>
              </a:rPr>
              <a:t>raucht</a:t>
            </a:r>
            <a:r>
              <a:rPr lang="en-GB" sz="2000" dirty="0">
                <a:solidFill>
                  <a:prstClr val="black"/>
                </a:solidFill>
              </a:rPr>
              <a:t>, </a:t>
            </a:r>
            <a:r>
              <a:rPr lang="en-GB" sz="2000" dirty="0" err="1">
                <a:solidFill>
                  <a:prstClr val="black"/>
                </a:solidFill>
              </a:rPr>
              <a:t>sondern</a:t>
            </a:r>
            <a:r>
              <a:rPr lang="en-GB" sz="2000" dirty="0">
                <a:solidFill>
                  <a:prstClr val="black"/>
                </a:solidFill>
              </a:rPr>
              <a:t> </a:t>
            </a:r>
            <a:r>
              <a:rPr lang="en-GB" sz="2000" dirty="0" err="1">
                <a:solidFill>
                  <a:prstClr val="black"/>
                </a:solidFill>
              </a:rPr>
              <a:t>weil</a:t>
            </a:r>
            <a:r>
              <a:rPr lang="en-GB" sz="2000" dirty="0">
                <a:solidFill>
                  <a:prstClr val="black"/>
                </a:solidFill>
              </a:rPr>
              <a:t> </a:t>
            </a:r>
            <a:r>
              <a:rPr lang="en-GB" sz="2000" dirty="0" err="1">
                <a:solidFill>
                  <a:prstClr val="black"/>
                </a:solidFill>
              </a:rPr>
              <a:t>es</a:t>
            </a:r>
            <a:r>
              <a:rPr lang="en-GB" sz="2000" dirty="0">
                <a:solidFill>
                  <a:prstClr val="black"/>
                </a:solidFill>
              </a:rPr>
              <a:t> </a:t>
            </a:r>
            <a:r>
              <a:rPr lang="en-GB" sz="2000" dirty="0" err="1">
                <a:solidFill>
                  <a:prstClr val="black"/>
                </a:solidFill>
              </a:rPr>
              <a:t>schick</a:t>
            </a:r>
            <a:r>
              <a:rPr lang="en-GB" sz="2000" dirty="0">
                <a:solidFill>
                  <a:prstClr val="black"/>
                </a:solidFill>
              </a:rPr>
              <a:t> </a:t>
            </a:r>
            <a:r>
              <a:rPr lang="en-GB" sz="2000" dirty="0" err="1">
                <a:solidFill>
                  <a:prstClr val="black"/>
                </a:solidFill>
              </a:rPr>
              <a:t>ist</a:t>
            </a:r>
            <a:r>
              <a:rPr lang="en-GB" sz="2000" dirty="0">
                <a:solidFill>
                  <a:prstClr val="black"/>
                </a:solidFill>
              </a:rPr>
              <a:t>.</a:t>
            </a:r>
            <a:br>
              <a:rPr lang="en-GB" sz="2000" dirty="0">
                <a:solidFill>
                  <a:prstClr val="black"/>
                </a:solidFill>
              </a:rPr>
            </a:br>
            <a:r>
              <a:rPr lang="en-GB" sz="2000" dirty="0">
                <a:solidFill>
                  <a:prstClr val="black"/>
                </a:solidFill>
              </a:rPr>
              <a:t>Die </a:t>
            </a:r>
            <a:r>
              <a:rPr lang="en-GB" sz="2000" dirty="0" err="1">
                <a:solidFill>
                  <a:prstClr val="black"/>
                </a:solidFill>
              </a:rPr>
              <a:t>größte</a:t>
            </a:r>
            <a:r>
              <a:rPr lang="en-GB" sz="2000" dirty="0">
                <a:solidFill>
                  <a:prstClr val="black"/>
                </a:solidFill>
              </a:rPr>
              <a:t> </a:t>
            </a:r>
            <a:r>
              <a:rPr lang="en-GB" sz="2000" dirty="0" err="1">
                <a:solidFill>
                  <a:prstClr val="black"/>
                </a:solidFill>
              </a:rPr>
              <a:t>Überraschung</a:t>
            </a:r>
            <a:r>
              <a:rPr lang="en-GB" sz="2000" dirty="0">
                <a:solidFill>
                  <a:prstClr val="black"/>
                </a:solidFill>
              </a:rPr>
              <a:t> </a:t>
            </a:r>
            <a:r>
              <a:rPr lang="en-GB" sz="2000" dirty="0" err="1">
                <a:solidFill>
                  <a:prstClr val="black"/>
                </a:solidFill>
              </a:rPr>
              <a:t>brachte</a:t>
            </a:r>
            <a:r>
              <a:rPr lang="en-GB" sz="2000" dirty="0">
                <a:solidFill>
                  <a:prstClr val="black"/>
                </a:solidFill>
              </a:rPr>
              <a:t> Herr v. </a:t>
            </a:r>
            <a:r>
              <a:rPr lang="en-GB" sz="2000" dirty="0" err="1">
                <a:solidFill>
                  <a:prstClr val="black"/>
                </a:solidFill>
              </a:rPr>
              <a:t>Daan</a:t>
            </a:r>
            <a:r>
              <a:rPr lang="en-GB" sz="2000" dirty="0">
                <a:solidFill>
                  <a:prstClr val="black"/>
                </a:solidFill>
              </a:rPr>
              <a:t> </a:t>
            </a:r>
            <a:r>
              <a:rPr lang="en-GB" sz="2000" dirty="0" err="1">
                <a:solidFill>
                  <a:prstClr val="black"/>
                </a:solidFill>
              </a:rPr>
              <a:t>mit</a:t>
            </a:r>
            <a:r>
              <a:rPr lang="en-GB" sz="2000" dirty="0">
                <a:solidFill>
                  <a:prstClr val="black"/>
                </a:solidFill>
              </a:rPr>
              <a:t> der </a:t>
            </a:r>
            <a:r>
              <a:rPr lang="en-GB" sz="2000" dirty="0" err="1">
                <a:solidFill>
                  <a:prstClr val="black"/>
                </a:solidFill>
              </a:rPr>
              <a:t>Nachricht</a:t>
            </a:r>
            <a:r>
              <a:rPr lang="en-GB" sz="2000" dirty="0">
                <a:solidFill>
                  <a:prstClr val="black"/>
                </a:solidFill>
              </a:rPr>
              <a:t>, </a:t>
            </a:r>
            <a:r>
              <a:rPr lang="en-GB" sz="2000" dirty="0" err="1">
                <a:solidFill>
                  <a:prstClr val="black"/>
                </a:solidFill>
              </a:rPr>
              <a:t>dass</a:t>
            </a:r>
            <a:r>
              <a:rPr lang="en-GB" sz="2000" dirty="0">
                <a:solidFill>
                  <a:prstClr val="black"/>
                </a:solidFill>
              </a:rPr>
              <a:t> die </a:t>
            </a:r>
            <a:r>
              <a:rPr lang="en-GB" sz="2000" dirty="0" err="1">
                <a:solidFill>
                  <a:prstClr val="black"/>
                </a:solidFill>
              </a:rPr>
              <a:t>Engländer</a:t>
            </a:r>
            <a:r>
              <a:rPr lang="en-GB" sz="2000" dirty="0">
                <a:solidFill>
                  <a:prstClr val="black"/>
                </a:solidFill>
              </a:rPr>
              <a:t> in Tunis, Casablanca, </a:t>
            </a:r>
            <a:r>
              <a:rPr lang="en-GB" sz="2000" dirty="0" err="1">
                <a:solidFill>
                  <a:prstClr val="black"/>
                </a:solidFill>
              </a:rPr>
              <a:t>Algier</a:t>
            </a:r>
            <a:r>
              <a:rPr lang="en-GB" sz="2000" dirty="0">
                <a:solidFill>
                  <a:prstClr val="black"/>
                </a:solidFill>
              </a:rPr>
              <a:t> und Oran </a:t>
            </a:r>
            <a:r>
              <a:rPr lang="en-GB" sz="2000" dirty="0" err="1">
                <a:solidFill>
                  <a:prstClr val="black"/>
                </a:solidFill>
              </a:rPr>
              <a:t>gelandet</a:t>
            </a:r>
            <a:r>
              <a:rPr lang="en-GB" sz="2000" dirty="0">
                <a:solidFill>
                  <a:prstClr val="black"/>
                </a:solidFill>
              </a:rPr>
              <a:t> </a:t>
            </a:r>
            <a:r>
              <a:rPr lang="en-GB" sz="2000" dirty="0" err="1">
                <a:solidFill>
                  <a:prstClr val="black"/>
                </a:solidFill>
              </a:rPr>
              <a:t>wären</a:t>
            </a:r>
            <a:r>
              <a:rPr lang="en-GB" sz="2000" dirty="0">
                <a:solidFill>
                  <a:prstClr val="black"/>
                </a:solidFill>
              </a:rPr>
              <a:t>.</a:t>
            </a:r>
            <a:br>
              <a:rPr lang="en-GB" sz="2000" dirty="0">
                <a:solidFill>
                  <a:prstClr val="black"/>
                </a:solidFill>
              </a:rPr>
            </a:br>
            <a:r>
              <a:rPr lang="en-GB" sz="2000" dirty="0">
                <a:solidFill>
                  <a:prstClr val="black"/>
                </a:solidFill>
              </a:rPr>
              <a:t>“Das </a:t>
            </a:r>
            <a:r>
              <a:rPr lang="en-GB" sz="2000" dirty="0" err="1">
                <a:solidFill>
                  <a:prstClr val="black"/>
                </a:solidFill>
              </a:rPr>
              <a:t>ist</a:t>
            </a:r>
            <a:r>
              <a:rPr lang="en-GB" sz="2000" dirty="0">
                <a:solidFill>
                  <a:prstClr val="black"/>
                </a:solidFill>
              </a:rPr>
              <a:t> der </a:t>
            </a:r>
            <a:r>
              <a:rPr lang="en-GB" sz="2000" dirty="0" err="1">
                <a:solidFill>
                  <a:prstClr val="black"/>
                </a:solidFill>
              </a:rPr>
              <a:t>Anfang</a:t>
            </a:r>
            <a:r>
              <a:rPr lang="en-GB" sz="2000" dirty="0">
                <a:solidFill>
                  <a:prstClr val="black"/>
                </a:solidFill>
              </a:rPr>
              <a:t> </a:t>
            </a:r>
            <a:r>
              <a:rPr lang="en-GB" sz="2000" dirty="0" err="1">
                <a:solidFill>
                  <a:prstClr val="black"/>
                </a:solidFill>
              </a:rPr>
              <a:t>vom</a:t>
            </a:r>
            <a:r>
              <a:rPr lang="en-GB" sz="2000" dirty="0">
                <a:solidFill>
                  <a:prstClr val="black"/>
                </a:solidFill>
              </a:rPr>
              <a:t> </a:t>
            </a:r>
            <a:r>
              <a:rPr lang="en-GB" sz="2000" dirty="0" err="1">
                <a:solidFill>
                  <a:prstClr val="black"/>
                </a:solidFill>
              </a:rPr>
              <a:t>Ende</a:t>
            </a:r>
            <a:r>
              <a:rPr lang="en-GB" sz="2000" dirty="0">
                <a:solidFill>
                  <a:prstClr val="black"/>
                </a:solidFill>
              </a:rPr>
              <a:t>”, </a:t>
            </a:r>
            <a:r>
              <a:rPr lang="en-GB" sz="2000" dirty="0" err="1">
                <a:solidFill>
                  <a:prstClr val="black"/>
                </a:solidFill>
              </a:rPr>
              <a:t>sagten</a:t>
            </a:r>
            <a:r>
              <a:rPr lang="en-GB" sz="2000" dirty="0">
                <a:solidFill>
                  <a:prstClr val="black"/>
                </a:solidFill>
              </a:rPr>
              <a:t> </a:t>
            </a:r>
            <a:r>
              <a:rPr lang="en-GB" sz="2000" dirty="0" err="1">
                <a:solidFill>
                  <a:prstClr val="black"/>
                </a:solidFill>
              </a:rPr>
              <a:t>alle</a:t>
            </a:r>
            <a:r>
              <a:rPr lang="en-GB" sz="2000" dirty="0">
                <a:solidFill>
                  <a:prstClr val="black"/>
                </a:solidFill>
              </a:rPr>
              <a:t>.</a:t>
            </a:r>
            <a:br>
              <a:rPr lang="en-GB" sz="2000" dirty="0">
                <a:solidFill>
                  <a:prstClr val="black"/>
                </a:solidFill>
              </a:rPr>
            </a:br>
            <a:r>
              <a:rPr lang="en-GB" sz="2000" dirty="0" err="1">
                <a:solidFill>
                  <a:prstClr val="black"/>
                </a:solidFill>
              </a:rPr>
              <a:t>Aber</a:t>
            </a:r>
            <a:r>
              <a:rPr lang="en-GB" sz="2000" dirty="0">
                <a:solidFill>
                  <a:prstClr val="black"/>
                </a:solidFill>
              </a:rPr>
              <a:t> Churchill, der </a:t>
            </a:r>
            <a:r>
              <a:rPr lang="en-GB" sz="2000" dirty="0" err="1">
                <a:solidFill>
                  <a:prstClr val="black"/>
                </a:solidFill>
              </a:rPr>
              <a:t>englische</a:t>
            </a:r>
            <a:r>
              <a:rPr lang="en-GB" sz="2000" dirty="0">
                <a:solidFill>
                  <a:prstClr val="black"/>
                </a:solidFill>
              </a:rPr>
              <a:t> Premier, der </a:t>
            </a:r>
            <a:r>
              <a:rPr lang="en-GB" sz="2000" dirty="0" err="1">
                <a:solidFill>
                  <a:prstClr val="black"/>
                </a:solidFill>
              </a:rPr>
              <a:t>diese</a:t>
            </a:r>
            <a:r>
              <a:rPr lang="en-GB" sz="2000" dirty="0">
                <a:solidFill>
                  <a:prstClr val="black"/>
                </a:solidFill>
              </a:rPr>
              <a:t> </a:t>
            </a:r>
            <a:r>
              <a:rPr lang="en-GB" sz="2000" dirty="0" err="1">
                <a:solidFill>
                  <a:prstClr val="black"/>
                </a:solidFill>
              </a:rPr>
              <a:t>Meinung</a:t>
            </a:r>
            <a:r>
              <a:rPr lang="en-GB" sz="2000" dirty="0">
                <a:solidFill>
                  <a:prstClr val="black"/>
                </a:solidFill>
              </a:rPr>
              <a:t> in England </a:t>
            </a:r>
            <a:r>
              <a:rPr lang="en-GB" sz="2000" dirty="0" err="1">
                <a:solidFill>
                  <a:prstClr val="black"/>
                </a:solidFill>
              </a:rPr>
              <a:t>wohl</a:t>
            </a:r>
            <a:r>
              <a:rPr lang="en-GB" sz="2000" dirty="0">
                <a:solidFill>
                  <a:prstClr val="black"/>
                </a:solidFill>
              </a:rPr>
              <a:t> </a:t>
            </a:r>
            <a:r>
              <a:rPr lang="en-GB" sz="2000" dirty="0" err="1">
                <a:solidFill>
                  <a:prstClr val="black"/>
                </a:solidFill>
              </a:rPr>
              <a:t>auch</a:t>
            </a:r>
            <a:r>
              <a:rPr lang="en-GB" sz="2000" dirty="0">
                <a:solidFill>
                  <a:prstClr val="black"/>
                </a:solidFill>
              </a:rPr>
              <a:t> </a:t>
            </a:r>
            <a:r>
              <a:rPr lang="en-GB" sz="2000" dirty="0" err="1">
                <a:solidFill>
                  <a:prstClr val="black"/>
                </a:solidFill>
              </a:rPr>
              <a:t>viel</a:t>
            </a:r>
            <a:r>
              <a:rPr lang="en-GB" sz="2000" dirty="0">
                <a:solidFill>
                  <a:prstClr val="black"/>
                </a:solidFill>
              </a:rPr>
              <a:t> </a:t>
            </a:r>
            <a:r>
              <a:rPr lang="en-GB" sz="2000" dirty="0" err="1">
                <a:solidFill>
                  <a:prstClr val="black"/>
                </a:solidFill>
              </a:rPr>
              <a:t>gehört</a:t>
            </a:r>
            <a:r>
              <a:rPr lang="en-GB" sz="2000" dirty="0">
                <a:solidFill>
                  <a:prstClr val="black"/>
                </a:solidFill>
              </a:rPr>
              <a:t> hat, </a:t>
            </a:r>
            <a:r>
              <a:rPr lang="en-GB" sz="2000" dirty="0" err="1">
                <a:solidFill>
                  <a:prstClr val="black"/>
                </a:solidFill>
              </a:rPr>
              <a:t>sagte</a:t>
            </a:r>
            <a:r>
              <a:rPr lang="en-GB" sz="2000" dirty="0">
                <a:solidFill>
                  <a:prstClr val="black"/>
                </a:solidFill>
              </a:rPr>
              <a:t> in </a:t>
            </a:r>
            <a:r>
              <a:rPr lang="en-GB" sz="2000" dirty="0" err="1">
                <a:solidFill>
                  <a:prstClr val="black"/>
                </a:solidFill>
              </a:rPr>
              <a:t>einer</a:t>
            </a:r>
            <a:r>
              <a:rPr lang="en-GB" sz="2000" dirty="0">
                <a:solidFill>
                  <a:prstClr val="black"/>
                </a:solidFill>
              </a:rPr>
              <a:t> </a:t>
            </a:r>
            <a:r>
              <a:rPr lang="en-GB" sz="2000" dirty="0" err="1">
                <a:solidFill>
                  <a:prstClr val="black"/>
                </a:solidFill>
              </a:rPr>
              <a:t>Rede</a:t>
            </a:r>
            <a:r>
              <a:rPr lang="en-GB" sz="2000" dirty="0">
                <a:solidFill>
                  <a:prstClr val="black"/>
                </a:solidFill>
              </a:rPr>
              <a:t>:</a:t>
            </a:r>
            <a:br>
              <a:rPr lang="en-GB" sz="2000" dirty="0">
                <a:solidFill>
                  <a:prstClr val="black"/>
                </a:solidFill>
              </a:rPr>
            </a:br>
            <a:r>
              <a:rPr lang="en-GB" sz="2000" dirty="0">
                <a:solidFill>
                  <a:prstClr val="black"/>
                </a:solidFill>
              </a:rPr>
              <a:t>“</a:t>
            </a:r>
            <a:r>
              <a:rPr lang="en-GB" sz="2000" dirty="0" err="1">
                <a:solidFill>
                  <a:prstClr val="black"/>
                </a:solidFill>
              </a:rPr>
              <a:t>Diese</a:t>
            </a:r>
            <a:r>
              <a:rPr lang="en-GB" sz="2000" dirty="0">
                <a:solidFill>
                  <a:prstClr val="black"/>
                </a:solidFill>
              </a:rPr>
              <a:t> </a:t>
            </a:r>
            <a:r>
              <a:rPr lang="en-GB" sz="2000" dirty="0" err="1">
                <a:solidFill>
                  <a:prstClr val="black"/>
                </a:solidFill>
              </a:rPr>
              <a:t>Landung</a:t>
            </a:r>
            <a:r>
              <a:rPr lang="en-GB" sz="2000" dirty="0">
                <a:solidFill>
                  <a:prstClr val="black"/>
                </a:solidFill>
              </a:rPr>
              <a:t> </a:t>
            </a:r>
            <a:r>
              <a:rPr lang="en-GB" sz="2000" dirty="0" err="1">
                <a:solidFill>
                  <a:prstClr val="black"/>
                </a:solidFill>
              </a:rPr>
              <a:t>ist</a:t>
            </a:r>
            <a:r>
              <a:rPr lang="en-GB" sz="2000" dirty="0">
                <a:solidFill>
                  <a:prstClr val="black"/>
                </a:solidFill>
              </a:rPr>
              <a:t> </a:t>
            </a:r>
            <a:r>
              <a:rPr lang="en-GB" sz="2000" dirty="0" err="1">
                <a:solidFill>
                  <a:prstClr val="black"/>
                </a:solidFill>
              </a:rPr>
              <a:t>eine</a:t>
            </a:r>
            <a:r>
              <a:rPr lang="en-GB" sz="2000" dirty="0">
                <a:solidFill>
                  <a:prstClr val="black"/>
                </a:solidFill>
              </a:rPr>
              <a:t> </a:t>
            </a:r>
            <a:r>
              <a:rPr lang="en-GB" sz="2000" dirty="0" err="1">
                <a:solidFill>
                  <a:prstClr val="black"/>
                </a:solidFill>
              </a:rPr>
              <a:t>sehr</a:t>
            </a:r>
            <a:r>
              <a:rPr lang="en-GB" sz="2000" dirty="0">
                <a:solidFill>
                  <a:prstClr val="black"/>
                </a:solidFill>
              </a:rPr>
              <a:t> </a:t>
            </a:r>
            <a:r>
              <a:rPr lang="en-GB" sz="2000" dirty="0" err="1">
                <a:solidFill>
                  <a:prstClr val="black"/>
                </a:solidFill>
              </a:rPr>
              <a:t>wichtige</a:t>
            </a:r>
            <a:r>
              <a:rPr lang="en-GB" sz="2000" dirty="0">
                <a:solidFill>
                  <a:prstClr val="black"/>
                </a:solidFill>
              </a:rPr>
              <a:t> </a:t>
            </a:r>
            <a:r>
              <a:rPr lang="en-GB" sz="2000" dirty="0" err="1">
                <a:solidFill>
                  <a:prstClr val="black"/>
                </a:solidFill>
              </a:rPr>
              <a:t>Etappe</a:t>
            </a:r>
            <a:r>
              <a:rPr lang="en-GB" sz="2000" dirty="0">
                <a:solidFill>
                  <a:prstClr val="black"/>
                </a:solidFill>
              </a:rPr>
              <a:t>, </a:t>
            </a:r>
            <a:r>
              <a:rPr lang="en-GB" sz="2000" dirty="0" err="1">
                <a:solidFill>
                  <a:prstClr val="black"/>
                </a:solidFill>
              </a:rPr>
              <a:t>aber</a:t>
            </a:r>
            <a:r>
              <a:rPr lang="en-GB" sz="2000" dirty="0">
                <a:solidFill>
                  <a:prstClr val="black"/>
                </a:solidFill>
              </a:rPr>
              <a:t> </a:t>
            </a:r>
            <a:r>
              <a:rPr lang="en-GB" sz="2000" dirty="0" err="1">
                <a:solidFill>
                  <a:prstClr val="black"/>
                </a:solidFill>
              </a:rPr>
              <a:t>niemand</a:t>
            </a:r>
            <a:r>
              <a:rPr lang="en-GB" sz="2000" dirty="0">
                <a:solidFill>
                  <a:prstClr val="black"/>
                </a:solidFill>
              </a:rPr>
              <a:t> </a:t>
            </a:r>
            <a:r>
              <a:rPr lang="en-GB" sz="2000" dirty="0" err="1">
                <a:solidFill>
                  <a:prstClr val="black"/>
                </a:solidFill>
              </a:rPr>
              <a:t>soll</a:t>
            </a:r>
            <a:r>
              <a:rPr lang="en-GB" sz="2000" dirty="0">
                <a:solidFill>
                  <a:prstClr val="black"/>
                </a:solidFill>
              </a:rPr>
              <a:t> </a:t>
            </a:r>
            <a:r>
              <a:rPr lang="en-GB" sz="2000" dirty="0" err="1">
                <a:solidFill>
                  <a:prstClr val="black"/>
                </a:solidFill>
              </a:rPr>
              <a:t>glauben</a:t>
            </a:r>
            <a:r>
              <a:rPr lang="en-GB" sz="2000" dirty="0">
                <a:solidFill>
                  <a:prstClr val="black"/>
                </a:solidFill>
              </a:rPr>
              <a:t>, </a:t>
            </a:r>
            <a:r>
              <a:rPr lang="en-GB" sz="2000" dirty="0" err="1">
                <a:solidFill>
                  <a:prstClr val="black"/>
                </a:solidFill>
              </a:rPr>
              <a:t>dass</a:t>
            </a:r>
            <a:r>
              <a:rPr lang="en-GB" sz="2000" dirty="0">
                <a:solidFill>
                  <a:prstClr val="black"/>
                </a:solidFill>
              </a:rPr>
              <a:t> </a:t>
            </a:r>
            <a:r>
              <a:rPr lang="en-GB" sz="2000" dirty="0" err="1">
                <a:solidFill>
                  <a:prstClr val="black"/>
                </a:solidFill>
              </a:rPr>
              <a:t>sie</a:t>
            </a:r>
            <a:r>
              <a:rPr lang="en-GB" sz="2000" dirty="0">
                <a:solidFill>
                  <a:prstClr val="black"/>
                </a:solidFill>
              </a:rPr>
              <a:t> den </a:t>
            </a:r>
            <a:r>
              <a:rPr lang="en-GB" sz="2000" dirty="0" err="1">
                <a:solidFill>
                  <a:prstClr val="black"/>
                </a:solidFill>
              </a:rPr>
              <a:t>Anfang</a:t>
            </a:r>
            <a:r>
              <a:rPr lang="en-GB" sz="2000" dirty="0">
                <a:solidFill>
                  <a:prstClr val="black"/>
                </a:solidFill>
              </a:rPr>
              <a:t> </a:t>
            </a:r>
            <a:r>
              <a:rPr lang="en-GB" sz="2000" dirty="0" err="1">
                <a:solidFill>
                  <a:prstClr val="black"/>
                </a:solidFill>
              </a:rPr>
              <a:t>vom</a:t>
            </a:r>
            <a:r>
              <a:rPr lang="en-GB" sz="2000" dirty="0">
                <a:solidFill>
                  <a:prstClr val="black"/>
                </a:solidFill>
              </a:rPr>
              <a:t> </a:t>
            </a:r>
            <a:r>
              <a:rPr lang="en-GB" sz="2000" dirty="0" err="1">
                <a:solidFill>
                  <a:prstClr val="black"/>
                </a:solidFill>
              </a:rPr>
              <a:t>Ende</a:t>
            </a:r>
            <a:r>
              <a:rPr lang="en-GB" sz="2000" dirty="0">
                <a:solidFill>
                  <a:prstClr val="black"/>
                </a:solidFill>
              </a:rPr>
              <a:t> </a:t>
            </a:r>
            <a:r>
              <a:rPr lang="en-GB" sz="2000" dirty="0" err="1">
                <a:solidFill>
                  <a:prstClr val="black"/>
                </a:solidFill>
              </a:rPr>
              <a:t>darstellt</a:t>
            </a:r>
            <a:r>
              <a:rPr lang="en-GB" sz="2000" dirty="0">
                <a:solidFill>
                  <a:prstClr val="black"/>
                </a:solidFill>
              </a:rPr>
              <a:t>.  </a:t>
            </a:r>
            <a:r>
              <a:rPr lang="en-GB" sz="2000" dirty="0" err="1">
                <a:solidFill>
                  <a:prstClr val="black"/>
                </a:solidFill>
              </a:rPr>
              <a:t>Ich</a:t>
            </a:r>
            <a:r>
              <a:rPr lang="en-GB" sz="2000" dirty="0">
                <a:solidFill>
                  <a:prstClr val="black"/>
                </a:solidFill>
              </a:rPr>
              <a:t> </a:t>
            </a:r>
            <a:r>
              <a:rPr lang="en-GB" sz="2000" dirty="0" err="1">
                <a:solidFill>
                  <a:prstClr val="black"/>
                </a:solidFill>
              </a:rPr>
              <a:t>möchte</a:t>
            </a:r>
            <a:r>
              <a:rPr lang="en-GB" sz="2000" dirty="0">
                <a:solidFill>
                  <a:prstClr val="black"/>
                </a:solidFill>
              </a:rPr>
              <a:t> </a:t>
            </a:r>
            <a:r>
              <a:rPr lang="en-GB" sz="2000" dirty="0" err="1">
                <a:solidFill>
                  <a:prstClr val="black"/>
                </a:solidFill>
              </a:rPr>
              <a:t>eher</a:t>
            </a:r>
            <a:r>
              <a:rPr lang="en-GB" sz="2000" dirty="0">
                <a:solidFill>
                  <a:prstClr val="black"/>
                </a:solidFill>
              </a:rPr>
              <a:t> </a:t>
            </a:r>
            <a:r>
              <a:rPr lang="en-GB" sz="2000" dirty="0" err="1">
                <a:solidFill>
                  <a:prstClr val="black"/>
                </a:solidFill>
              </a:rPr>
              <a:t>sagen</a:t>
            </a:r>
            <a:r>
              <a:rPr lang="en-GB" sz="2000" dirty="0">
                <a:solidFill>
                  <a:prstClr val="black"/>
                </a:solidFill>
              </a:rPr>
              <a:t>, </a:t>
            </a:r>
            <a:r>
              <a:rPr lang="en-GB" sz="2000" dirty="0" err="1">
                <a:solidFill>
                  <a:prstClr val="black"/>
                </a:solidFill>
              </a:rPr>
              <a:t>dass</a:t>
            </a:r>
            <a:r>
              <a:rPr lang="en-GB" sz="2000" dirty="0">
                <a:solidFill>
                  <a:prstClr val="black"/>
                </a:solidFill>
              </a:rPr>
              <a:t> </a:t>
            </a:r>
            <a:r>
              <a:rPr lang="en-GB" sz="2000" dirty="0" err="1">
                <a:solidFill>
                  <a:prstClr val="black"/>
                </a:solidFill>
              </a:rPr>
              <a:t>sie</a:t>
            </a:r>
            <a:r>
              <a:rPr lang="en-GB" sz="2000" dirty="0">
                <a:solidFill>
                  <a:prstClr val="black"/>
                </a:solidFill>
              </a:rPr>
              <a:t> das </a:t>
            </a:r>
            <a:r>
              <a:rPr lang="en-GB" sz="2000" dirty="0" err="1">
                <a:solidFill>
                  <a:prstClr val="black"/>
                </a:solidFill>
              </a:rPr>
              <a:t>Ende</a:t>
            </a:r>
            <a:r>
              <a:rPr lang="en-GB" sz="2000" dirty="0">
                <a:solidFill>
                  <a:prstClr val="black"/>
                </a:solidFill>
              </a:rPr>
              <a:t> </a:t>
            </a:r>
            <a:r>
              <a:rPr lang="en-GB" sz="2000" dirty="0" err="1">
                <a:solidFill>
                  <a:prstClr val="black"/>
                </a:solidFill>
              </a:rPr>
              <a:t>vom</a:t>
            </a:r>
            <a:r>
              <a:rPr lang="en-GB" sz="2000" dirty="0">
                <a:solidFill>
                  <a:prstClr val="black"/>
                </a:solidFill>
              </a:rPr>
              <a:t> </a:t>
            </a:r>
            <a:r>
              <a:rPr lang="en-GB" sz="2000" dirty="0" err="1">
                <a:solidFill>
                  <a:prstClr val="black"/>
                </a:solidFill>
              </a:rPr>
              <a:t>Anfang</a:t>
            </a:r>
            <a:r>
              <a:rPr lang="en-GB" sz="2000" dirty="0">
                <a:solidFill>
                  <a:prstClr val="black"/>
                </a:solidFill>
              </a:rPr>
              <a:t> </a:t>
            </a:r>
            <a:r>
              <a:rPr lang="en-GB" sz="2000" dirty="0" err="1">
                <a:solidFill>
                  <a:prstClr val="black"/>
                </a:solidFill>
              </a:rPr>
              <a:t>ist</a:t>
            </a:r>
            <a:r>
              <a:rPr lang="en-GB" sz="2000" dirty="0">
                <a:solidFill>
                  <a:prstClr val="black"/>
                </a:solidFill>
              </a:rPr>
              <a:t>.”</a:t>
            </a:r>
          </a:p>
        </p:txBody>
      </p:sp>
      <p:sp>
        <p:nvSpPr>
          <p:cNvPr id="4" name="TextBox 3"/>
          <p:cNvSpPr txBox="1"/>
          <p:nvPr/>
        </p:nvSpPr>
        <p:spPr>
          <a:xfrm>
            <a:off x="2999656" y="116632"/>
            <a:ext cx="3024336" cy="369332"/>
          </a:xfrm>
          <a:prstGeom prst="rect">
            <a:avLst/>
          </a:prstGeom>
          <a:noFill/>
        </p:spPr>
        <p:txBody>
          <a:bodyPr wrap="square" rtlCol="0">
            <a:spAutoFit/>
          </a:bodyPr>
          <a:lstStyle/>
          <a:p>
            <a:pPr algn="r"/>
            <a:r>
              <a:rPr lang="en-GB" dirty="0" err="1">
                <a:solidFill>
                  <a:prstClr val="black"/>
                </a:solidFill>
              </a:rPr>
              <a:t>Montag</a:t>
            </a:r>
            <a:r>
              <a:rPr lang="en-GB" dirty="0">
                <a:solidFill>
                  <a:prstClr val="black"/>
                </a:solidFill>
              </a:rPr>
              <a:t>, 9.November 1942</a:t>
            </a:r>
            <a:endParaRPr lang="fr-FR" dirty="0">
              <a:solidFill>
                <a:prstClr val="black"/>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4072" y="620689"/>
            <a:ext cx="3528392" cy="5513113"/>
          </a:xfrm>
          <a:prstGeom prst="rect">
            <a:avLst/>
          </a:prstGeom>
        </p:spPr>
      </p:pic>
    </p:spTree>
    <p:extLst>
      <p:ext uri="{BB962C8B-B14F-4D97-AF65-F5344CB8AC3E}">
        <p14:creationId xmlns:p14="http://schemas.microsoft.com/office/powerpoint/2010/main" val="228133945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57314" y="404665"/>
            <a:ext cx="8568952" cy="954107"/>
          </a:xfrm>
          <a:prstGeom prst="rect">
            <a:avLst/>
          </a:prstGeom>
          <a:noFill/>
        </p:spPr>
        <p:txBody>
          <a:bodyPr wrap="square" rtlCol="0">
            <a:spAutoFit/>
          </a:bodyPr>
          <a:lstStyle/>
          <a:p>
            <a:r>
              <a:rPr lang="en-GB" sz="2800" b="1" dirty="0">
                <a:solidFill>
                  <a:prstClr val="black"/>
                </a:solidFill>
              </a:rPr>
              <a:t>Con </a:t>
            </a:r>
            <a:r>
              <a:rPr lang="en-GB" sz="2800" b="1" dirty="0" err="1">
                <a:solidFill>
                  <a:prstClr val="black"/>
                </a:solidFill>
              </a:rPr>
              <a:t>una</a:t>
            </a:r>
            <a:r>
              <a:rPr lang="en-GB" sz="2800" b="1" dirty="0">
                <a:solidFill>
                  <a:prstClr val="black"/>
                </a:solidFill>
              </a:rPr>
              <a:t> </a:t>
            </a:r>
            <a:r>
              <a:rPr lang="en-GB" sz="2800" b="1" dirty="0" err="1">
                <a:solidFill>
                  <a:prstClr val="black"/>
                </a:solidFill>
              </a:rPr>
              <a:t>máquina</a:t>
            </a:r>
            <a:r>
              <a:rPr lang="en-GB" sz="2800" b="1" dirty="0">
                <a:solidFill>
                  <a:prstClr val="black"/>
                </a:solidFill>
              </a:rPr>
              <a:t> del </a:t>
            </a:r>
            <a:r>
              <a:rPr lang="en-GB" sz="2800" b="1" dirty="0" err="1">
                <a:solidFill>
                  <a:prstClr val="black"/>
                </a:solidFill>
              </a:rPr>
              <a:t>tiempo</a:t>
            </a:r>
            <a:r>
              <a:rPr lang="en-GB" sz="2800" b="1" dirty="0">
                <a:solidFill>
                  <a:prstClr val="black"/>
                </a:solidFill>
              </a:rPr>
              <a:t>, ¿</a:t>
            </a:r>
            <a:r>
              <a:rPr lang="en-GB" sz="2800" b="1" dirty="0" err="1">
                <a:solidFill>
                  <a:prstClr val="black"/>
                </a:solidFill>
              </a:rPr>
              <a:t>adónde</a:t>
            </a:r>
            <a:r>
              <a:rPr lang="en-GB" sz="2800" b="1" dirty="0">
                <a:solidFill>
                  <a:prstClr val="black"/>
                </a:solidFill>
              </a:rPr>
              <a:t> </a:t>
            </a:r>
            <a:r>
              <a:rPr lang="en-GB" sz="2800" b="1" dirty="0" err="1">
                <a:solidFill>
                  <a:prstClr val="black"/>
                </a:solidFill>
              </a:rPr>
              <a:t>viajarías</a:t>
            </a:r>
            <a:r>
              <a:rPr lang="en-GB" sz="2800" b="1" dirty="0">
                <a:solidFill>
                  <a:prstClr val="black"/>
                </a:solidFill>
              </a:rPr>
              <a:t>?, ¿con </a:t>
            </a:r>
            <a:r>
              <a:rPr lang="en-GB" sz="2800" b="1" dirty="0" err="1">
                <a:solidFill>
                  <a:prstClr val="black"/>
                </a:solidFill>
              </a:rPr>
              <a:t>quién</a:t>
            </a:r>
            <a:r>
              <a:rPr lang="en-GB" sz="2800" b="1" dirty="0">
                <a:solidFill>
                  <a:prstClr val="black"/>
                </a:solidFill>
              </a:rPr>
              <a:t> </a:t>
            </a:r>
            <a:r>
              <a:rPr lang="en-GB" sz="2800" b="1" dirty="0" err="1">
                <a:solidFill>
                  <a:prstClr val="black"/>
                </a:solidFill>
              </a:rPr>
              <a:t>te</a:t>
            </a:r>
            <a:r>
              <a:rPr lang="en-GB" sz="2800" b="1" dirty="0">
                <a:solidFill>
                  <a:prstClr val="black"/>
                </a:solidFill>
              </a:rPr>
              <a:t> </a:t>
            </a:r>
            <a:r>
              <a:rPr lang="en-GB" sz="2800" b="1" dirty="0" err="1">
                <a:solidFill>
                  <a:prstClr val="black"/>
                </a:solidFill>
              </a:rPr>
              <a:t>encontrarías</a:t>
            </a:r>
            <a:r>
              <a:rPr lang="en-GB" sz="2800" b="1" dirty="0">
                <a:solidFill>
                  <a:prstClr val="black"/>
                </a:solidFill>
              </a:rPr>
              <a:t>?, ¿</a:t>
            </a:r>
            <a:r>
              <a:rPr lang="en-GB" sz="2800" b="1" dirty="0" err="1">
                <a:solidFill>
                  <a:prstClr val="black"/>
                </a:solidFill>
              </a:rPr>
              <a:t>qué</a:t>
            </a:r>
            <a:r>
              <a:rPr lang="en-GB" sz="2800" b="1" dirty="0">
                <a:solidFill>
                  <a:prstClr val="black"/>
                </a:solidFill>
              </a:rPr>
              <a:t> </a:t>
            </a:r>
            <a:r>
              <a:rPr lang="en-GB" sz="2800" b="1" dirty="0" err="1">
                <a:solidFill>
                  <a:prstClr val="black"/>
                </a:solidFill>
              </a:rPr>
              <a:t>harías</a:t>
            </a:r>
            <a:r>
              <a:rPr lang="en-GB" sz="2800" b="1" dirty="0">
                <a:solidFill>
                  <a:prstClr val="black"/>
                </a:solidFill>
              </a:rPr>
              <a:t>?</a:t>
            </a:r>
            <a:endParaRPr lang="fr-FR" sz="2800" b="1" dirty="0">
              <a:solidFill>
                <a:prstClr val="black"/>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5560" y="1772816"/>
            <a:ext cx="2685852" cy="3836932"/>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7888" y="1785037"/>
            <a:ext cx="5078338" cy="3385559"/>
          </a:xfrm>
          <a:prstGeom prst="rect">
            <a:avLst/>
          </a:prstGeom>
        </p:spPr>
      </p:pic>
    </p:spTree>
    <p:extLst>
      <p:ext uri="{BB962C8B-B14F-4D97-AF65-F5344CB8AC3E}">
        <p14:creationId xmlns:p14="http://schemas.microsoft.com/office/powerpoint/2010/main" val="188375242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6795" y="-2853"/>
            <a:ext cx="6136105" cy="6860853"/>
          </a:xfrm>
          <a:prstGeom prst="rect">
            <a:avLst/>
          </a:prstGeom>
        </p:spPr>
        <p:txBody>
          <a:bodyPr wrap="square">
            <a:spAutoFit/>
          </a:bodyPr>
          <a:lstStyle/>
          <a:p>
            <a:pPr>
              <a:lnSpc>
                <a:spcPct val="115000"/>
              </a:lnSpc>
              <a:spcAft>
                <a:spcPts val="1000"/>
              </a:spcAft>
            </a:pPr>
            <a:r>
              <a:rPr lang="fr-FR" sz="2400"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Marcher</a:t>
            </a:r>
            <a:br>
              <a:rPr lang="fr-FR" sz="2400"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br>
            <a:r>
              <a:rPr lang="fr-FR" sz="2400" dirty="0" err="1">
                <a:solidFill>
                  <a:srgbClr val="000000"/>
                </a:solidFill>
                <a:latin typeface="Trebuchet MS" panose="020B0603020202020204" pitchFamily="34" charset="0"/>
                <a:ea typeface="Calibri" panose="020F0502020204030204" pitchFamily="34" charset="0"/>
                <a:cs typeface="Times New Roman" panose="02020603050405020304" pitchFamily="18" charset="0"/>
              </a:rPr>
              <a:t>Marcher</a:t>
            </a:r>
            <a:r>
              <a:rPr lang="fr-FR" sz="2400"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 sur les chemins de roses</a:t>
            </a:r>
            <a:br>
              <a:rPr lang="fr-FR" sz="2400"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br>
            <a:r>
              <a:rPr lang="fr-FR" sz="2400"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Il suffit parfois que l'on ose</a:t>
            </a:r>
            <a:br>
              <a:rPr lang="fr-FR" sz="2400"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br>
            <a:r>
              <a:rPr lang="fr-FR" sz="2400"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L'amour, l'amitié</a:t>
            </a:r>
            <a:br>
              <a:rPr lang="fr-FR" sz="2400"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br>
            <a:r>
              <a:rPr lang="fr-FR" sz="2400"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c'est les terres de l'exile</a:t>
            </a:r>
            <a:br>
              <a:rPr lang="fr-FR" sz="2400"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br>
            <a:r>
              <a:rPr lang="fr-FR" sz="2400"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Ton seul pays, ta seule famille</a:t>
            </a:r>
            <a:br>
              <a:rPr lang="fr-FR" sz="2400"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br>
            <a:r>
              <a:rPr lang="fr-FR" sz="2400"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
            </a:r>
            <a:br>
              <a:rPr lang="fr-FR" sz="2400"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br>
            <a:r>
              <a:rPr lang="fr-FR" sz="2400"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De planète en planète,</a:t>
            </a:r>
            <a:br>
              <a:rPr lang="fr-FR" sz="2400"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br>
            <a:r>
              <a:rPr lang="fr-FR" sz="2400"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sur la route des vents,</a:t>
            </a:r>
            <a:br>
              <a:rPr lang="fr-FR" sz="2400"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br>
            <a:r>
              <a:rPr lang="fr-FR" sz="2400"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de silence en tempête,</a:t>
            </a:r>
            <a:br>
              <a:rPr lang="fr-FR" sz="2400"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br>
            <a:r>
              <a:rPr lang="fr-FR" sz="2400"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La vie comme un roman</a:t>
            </a:r>
            <a:br>
              <a:rPr lang="fr-FR" sz="2400"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br>
            <a:r>
              <a:rPr lang="fr-FR" sz="2400"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
            </a:r>
            <a:br>
              <a:rPr lang="fr-FR" sz="2400"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br>
            <a:r>
              <a:rPr lang="fr-FR" sz="2400"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De planète en planète,</a:t>
            </a:r>
            <a:br>
              <a:rPr lang="fr-FR" sz="2400"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br>
            <a:r>
              <a:rPr lang="fr-FR" sz="2400"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Petit Prince de la terre</a:t>
            </a:r>
            <a:br>
              <a:rPr lang="fr-FR" sz="2400"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br>
            <a:r>
              <a:rPr lang="fr-FR" sz="2400"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Tous les mots de tous les poètes,</a:t>
            </a:r>
            <a:br>
              <a:rPr lang="fr-FR" sz="2400"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br>
            <a:r>
              <a:rPr lang="fr-FR" sz="2400"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 Fait le signe de l'Univers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Yannick Noah - Le Petit Prince(ipad).mp4">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4606290" y="1360170"/>
            <a:ext cx="7435785" cy="4182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367271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vol="80000">
                <p:cTn id="7" fill="hold" display="0">
                  <p:stCondLst>
                    <p:cond delay="indefinite"/>
                  </p:stCondLst>
                </p:cTn>
                <p:tgtEl>
                  <p:spTgt spid="7"/>
                </p:tgtEl>
              </p:cMediaNode>
            </p:video>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2265" y="30475"/>
            <a:ext cx="11387470" cy="523220"/>
          </a:xfrm>
          <a:prstGeom prst="rect">
            <a:avLst/>
          </a:prstGeom>
          <a:noFill/>
        </p:spPr>
        <p:txBody>
          <a:bodyPr wrap="square" rtlCol="0">
            <a:spAutoFit/>
          </a:bodyPr>
          <a:lstStyle/>
          <a:p>
            <a:r>
              <a:rPr lang="en-GB" sz="2800" dirty="0" smtClean="0">
                <a:solidFill>
                  <a:srgbClr val="0070C0"/>
                </a:solidFill>
                <a:latin typeface="Myriad Pro"/>
              </a:rPr>
              <a:t>La </a:t>
            </a:r>
            <a:r>
              <a:rPr lang="en-GB" sz="2800" dirty="0" err="1" smtClean="0">
                <a:solidFill>
                  <a:srgbClr val="0070C0"/>
                </a:solidFill>
                <a:latin typeface="Myriad Pro"/>
              </a:rPr>
              <a:t>planète</a:t>
            </a:r>
            <a:r>
              <a:rPr lang="en-GB" sz="2800" dirty="0" smtClean="0">
                <a:solidFill>
                  <a:srgbClr val="0070C0"/>
                </a:solidFill>
                <a:latin typeface="Myriad Pro"/>
              </a:rPr>
              <a:t> du </a:t>
            </a:r>
            <a:r>
              <a:rPr lang="en-GB" sz="2800" dirty="0" err="1" smtClean="0">
                <a:solidFill>
                  <a:srgbClr val="0070C0"/>
                </a:solidFill>
                <a:latin typeface="Myriad Pro"/>
              </a:rPr>
              <a:t>buveur</a:t>
            </a:r>
            <a:r>
              <a:rPr lang="en-GB" sz="2800" dirty="0" smtClean="0">
                <a:solidFill>
                  <a:srgbClr val="0070C0"/>
                </a:solidFill>
                <a:latin typeface="Myriad Pro"/>
              </a:rPr>
              <a:t>. </a:t>
            </a:r>
            <a:endParaRPr lang="en-GB" sz="2800" dirty="0">
              <a:solidFill>
                <a:srgbClr val="0070C0"/>
              </a:solidFill>
              <a:latin typeface="Myriad Pro"/>
            </a:endParaRPr>
          </a:p>
        </p:txBody>
      </p:sp>
      <p:pic>
        <p:nvPicPr>
          <p:cNvPr id="1029" name="Picture 5" descr="12-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538" y="1005840"/>
            <a:ext cx="3169665" cy="278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a:spLocks noChangeArrowheads="1"/>
          </p:cNvSpPr>
          <p:nvPr/>
        </p:nvSpPr>
        <p:spPr bwMode="auto">
          <a:xfrm>
            <a:off x="5980423" y="2640970"/>
            <a:ext cx="231154"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kumimoji="0" lang="fr-FR" sz="1800" b="0" i="0" u="none" strike="noStrike" cap="none" normalizeH="0" baseline="0" dirty="0" smtClean="0">
              <a:ln>
                <a:noFill/>
              </a:ln>
              <a:solidFill>
                <a:schemeClr val="tx1"/>
              </a:solidFill>
              <a:effectLst/>
              <a:latin typeface="Arial" panose="020B0604020202020204" pitchFamily="34" charset="0"/>
            </a:endParaRPr>
          </a:p>
        </p:txBody>
      </p:sp>
      <p:sp>
        <p:nvSpPr>
          <p:cNvPr id="6" name="Rectangle 5"/>
          <p:cNvSpPr/>
          <p:nvPr/>
        </p:nvSpPr>
        <p:spPr>
          <a:xfrm>
            <a:off x="3510203" y="487025"/>
            <a:ext cx="8441830" cy="6370975"/>
          </a:xfrm>
          <a:prstGeom prst="rect">
            <a:avLst/>
          </a:prstGeom>
        </p:spPr>
        <p:txBody>
          <a:bodyPr wrap="square">
            <a:spAutoFit/>
          </a:bodyPr>
          <a:lstStyle/>
          <a:p>
            <a:pPr lvl="0" algn="just" eaLnBrk="0" fontAlgn="base" hangingPunct="0">
              <a:spcBef>
                <a:spcPct val="0"/>
              </a:spcBef>
              <a:spcAft>
                <a:spcPct val="0"/>
              </a:spcAft>
            </a:pPr>
            <a:r>
              <a:rPr lang="fr-FR" sz="2000" dirty="0" smtClean="0">
                <a:latin typeface="Arial" panose="020B0604020202020204" pitchFamily="34" charset="0"/>
                <a:ea typeface="Times New Roman" panose="02020603050405020304" pitchFamily="18" charset="0"/>
                <a:cs typeface="Arial" panose="020B0604020202020204" pitchFamily="34" charset="0"/>
              </a:rPr>
              <a:t>-</a:t>
            </a:r>
            <a:r>
              <a:rPr lang="fr-FR" sz="2400" dirty="0" smtClean="0">
                <a:latin typeface="Arial" panose="020B0604020202020204" pitchFamily="34" charset="0"/>
                <a:ea typeface="Times New Roman" panose="02020603050405020304" pitchFamily="18" charset="0"/>
                <a:cs typeface="Arial" panose="020B0604020202020204" pitchFamily="34" charset="0"/>
              </a:rPr>
              <a:t>Que </a:t>
            </a:r>
            <a:r>
              <a:rPr lang="fr-FR" sz="2400" dirty="0">
                <a:latin typeface="Arial" panose="020B0604020202020204" pitchFamily="34" charset="0"/>
                <a:ea typeface="Times New Roman" panose="02020603050405020304" pitchFamily="18" charset="0"/>
                <a:cs typeface="Arial" panose="020B0604020202020204" pitchFamily="34" charset="0"/>
              </a:rPr>
              <a:t>fais-tu là ? dit-il au buveur, qu'il trouva installé en silence devant une collection de bouteilles vides et une collection de bouteilles pleines.</a:t>
            </a:r>
            <a:endParaRPr lang="en-GB" sz="2400" dirty="0"/>
          </a:p>
          <a:p>
            <a:pPr lvl="0" algn="just" eaLnBrk="0" fontAlgn="base" hangingPunct="0">
              <a:spcBef>
                <a:spcPct val="0"/>
              </a:spcBef>
              <a:spcAft>
                <a:spcPct val="0"/>
              </a:spcAft>
            </a:pPr>
            <a:r>
              <a:rPr lang="fr-FR" sz="2400" dirty="0">
                <a:latin typeface="Arial" panose="020B0604020202020204" pitchFamily="34" charset="0"/>
                <a:ea typeface="Times New Roman" panose="02020603050405020304" pitchFamily="18" charset="0"/>
                <a:cs typeface="Arial" panose="020B0604020202020204" pitchFamily="34" charset="0"/>
              </a:rPr>
              <a:t>- Je bois, répondit le buveur, d'un air lugubre.</a:t>
            </a:r>
            <a:endParaRPr lang="en-GB" sz="2400" dirty="0"/>
          </a:p>
          <a:p>
            <a:pPr lvl="0" algn="just" eaLnBrk="0" fontAlgn="base" hangingPunct="0">
              <a:spcBef>
                <a:spcPct val="0"/>
              </a:spcBef>
              <a:spcAft>
                <a:spcPct val="0"/>
              </a:spcAft>
            </a:pPr>
            <a:r>
              <a:rPr lang="fr-FR" sz="2400" dirty="0">
                <a:latin typeface="Arial" panose="020B0604020202020204" pitchFamily="34" charset="0"/>
                <a:ea typeface="Times New Roman" panose="02020603050405020304" pitchFamily="18" charset="0"/>
                <a:cs typeface="Arial" panose="020B0604020202020204" pitchFamily="34" charset="0"/>
              </a:rPr>
              <a:t>- Pourquoi bois-tu ? Lui demanda le petit prince.</a:t>
            </a:r>
            <a:endParaRPr lang="en-GB" sz="2400" dirty="0"/>
          </a:p>
          <a:p>
            <a:pPr lvl="0" algn="just" eaLnBrk="0" fontAlgn="base" hangingPunct="0">
              <a:spcBef>
                <a:spcPct val="0"/>
              </a:spcBef>
              <a:spcAft>
                <a:spcPct val="0"/>
              </a:spcAft>
            </a:pPr>
            <a:r>
              <a:rPr lang="fr-FR" sz="2400" dirty="0">
                <a:latin typeface="Arial" panose="020B0604020202020204" pitchFamily="34" charset="0"/>
                <a:ea typeface="Times New Roman" panose="02020603050405020304" pitchFamily="18" charset="0"/>
                <a:cs typeface="Arial" panose="020B0604020202020204" pitchFamily="34" charset="0"/>
              </a:rPr>
              <a:t>- Pour oublier, répondit le buveur.</a:t>
            </a:r>
            <a:endParaRPr lang="en-GB" sz="2400" dirty="0"/>
          </a:p>
          <a:p>
            <a:pPr lvl="0" algn="just" eaLnBrk="0" fontAlgn="base" hangingPunct="0">
              <a:spcBef>
                <a:spcPct val="0"/>
              </a:spcBef>
              <a:spcAft>
                <a:spcPct val="0"/>
              </a:spcAft>
            </a:pPr>
            <a:r>
              <a:rPr lang="fr-FR" sz="2400" dirty="0">
                <a:latin typeface="Arial" panose="020B0604020202020204" pitchFamily="34" charset="0"/>
                <a:ea typeface="Times New Roman" panose="02020603050405020304" pitchFamily="18" charset="0"/>
                <a:cs typeface="Arial" panose="020B0604020202020204" pitchFamily="34" charset="0"/>
              </a:rPr>
              <a:t>- Pour oublier quoi ? S'enquit le petit prince qui déjà le plaignait.</a:t>
            </a:r>
            <a:endParaRPr lang="en-GB" sz="2400" dirty="0"/>
          </a:p>
          <a:p>
            <a:pPr lvl="0" algn="just" eaLnBrk="0" fontAlgn="base" hangingPunct="0">
              <a:spcBef>
                <a:spcPct val="0"/>
              </a:spcBef>
              <a:spcAft>
                <a:spcPct val="0"/>
              </a:spcAft>
            </a:pPr>
            <a:r>
              <a:rPr lang="fr-FR" sz="2400" dirty="0">
                <a:latin typeface="Arial" panose="020B0604020202020204" pitchFamily="34" charset="0"/>
                <a:ea typeface="Times New Roman" panose="02020603050405020304" pitchFamily="18" charset="0"/>
                <a:cs typeface="Arial" panose="020B0604020202020204" pitchFamily="34" charset="0"/>
              </a:rPr>
              <a:t>- Pour oublier que j'ai honte, avoua le buveur en baissant la tête.</a:t>
            </a:r>
            <a:endParaRPr lang="en-GB" sz="2400" dirty="0"/>
          </a:p>
          <a:p>
            <a:pPr lvl="0" algn="just" eaLnBrk="0" fontAlgn="base" hangingPunct="0">
              <a:spcBef>
                <a:spcPct val="0"/>
              </a:spcBef>
              <a:spcAft>
                <a:spcPct val="0"/>
              </a:spcAft>
            </a:pPr>
            <a:r>
              <a:rPr lang="fr-FR" sz="2400" dirty="0">
                <a:latin typeface="Arial" panose="020B0604020202020204" pitchFamily="34" charset="0"/>
                <a:ea typeface="Times New Roman" panose="02020603050405020304" pitchFamily="18" charset="0"/>
                <a:cs typeface="Arial" panose="020B0604020202020204" pitchFamily="34" charset="0"/>
              </a:rPr>
              <a:t>- Honte de quoi ? S'informa le petit prince qui désirait le secourir.</a:t>
            </a:r>
            <a:endParaRPr lang="en-GB" sz="2400" dirty="0"/>
          </a:p>
          <a:p>
            <a:pPr lvl="0" algn="just" eaLnBrk="0" fontAlgn="base" hangingPunct="0">
              <a:spcBef>
                <a:spcPct val="0"/>
              </a:spcBef>
              <a:spcAft>
                <a:spcPct val="0"/>
              </a:spcAft>
            </a:pPr>
            <a:r>
              <a:rPr lang="fr-FR" sz="2400" dirty="0">
                <a:latin typeface="Arial" panose="020B0604020202020204" pitchFamily="34" charset="0"/>
                <a:ea typeface="Times New Roman" panose="02020603050405020304" pitchFamily="18" charset="0"/>
                <a:cs typeface="Arial" panose="020B0604020202020204" pitchFamily="34" charset="0"/>
              </a:rPr>
              <a:t>- Honte de boire ! Acheva le buveur qui s'enferma définitivement dans le silence.</a:t>
            </a:r>
            <a:endParaRPr lang="en-GB" sz="2400" dirty="0"/>
          </a:p>
          <a:p>
            <a:pPr lvl="0" algn="just" eaLnBrk="0" fontAlgn="base" hangingPunct="0">
              <a:spcBef>
                <a:spcPct val="0"/>
              </a:spcBef>
              <a:spcAft>
                <a:spcPct val="0"/>
              </a:spcAft>
            </a:pPr>
            <a:r>
              <a:rPr lang="fr-FR" sz="2400" dirty="0">
                <a:latin typeface="Arial" panose="020B0604020202020204" pitchFamily="34" charset="0"/>
                <a:ea typeface="Times New Roman" panose="02020603050405020304" pitchFamily="18" charset="0"/>
                <a:cs typeface="Arial" panose="020B0604020202020204" pitchFamily="34" charset="0"/>
              </a:rPr>
              <a:t>Et le petit prince s'en fut, perplexe.</a:t>
            </a:r>
            <a:endParaRPr lang="en-GB" sz="2400" dirty="0"/>
          </a:p>
          <a:p>
            <a:pPr lvl="0" algn="just" eaLnBrk="0" fontAlgn="base" hangingPunct="0">
              <a:spcBef>
                <a:spcPct val="0"/>
              </a:spcBef>
              <a:spcAft>
                <a:spcPct val="0"/>
              </a:spcAft>
            </a:pPr>
            <a:r>
              <a:rPr lang="fr-FR" sz="2400" dirty="0">
                <a:latin typeface="Arial" panose="020B0604020202020204" pitchFamily="34" charset="0"/>
                <a:ea typeface="Times New Roman" panose="02020603050405020304" pitchFamily="18" charset="0"/>
                <a:cs typeface="Arial" panose="020B0604020202020204" pitchFamily="34" charset="0"/>
              </a:rPr>
              <a:t>"Les grandes personnes sont décidément </a:t>
            </a:r>
            <a:r>
              <a:rPr lang="fr-FR" sz="2400" dirty="0" smtClean="0">
                <a:latin typeface="Arial" panose="020B0604020202020204" pitchFamily="34" charset="0"/>
                <a:ea typeface="Times New Roman" panose="02020603050405020304" pitchFamily="18" charset="0"/>
                <a:cs typeface="Arial" panose="020B0604020202020204" pitchFamily="34" charset="0"/>
              </a:rPr>
              <a:t>très </a:t>
            </a:r>
            <a:r>
              <a:rPr lang="fr-FR" sz="2400" dirty="0">
                <a:latin typeface="Arial" panose="020B0604020202020204" pitchFamily="34" charset="0"/>
                <a:ea typeface="Times New Roman" panose="02020603050405020304" pitchFamily="18" charset="0"/>
                <a:cs typeface="Arial" panose="020B0604020202020204" pitchFamily="34" charset="0"/>
              </a:rPr>
              <a:t>très bizarres", se disait-il en lui-même durant le voyage.</a:t>
            </a:r>
            <a:endParaRPr lang="fr-FR" sz="2400" dirty="0">
              <a:latin typeface="Arial" panose="020B0604020202020204" pitchFamily="34" charset="0"/>
            </a:endParaRPr>
          </a:p>
        </p:txBody>
      </p:sp>
    </p:spTree>
    <p:extLst>
      <p:ext uri="{BB962C8B-B14F-4D97-AF65-F5344CB8AC3E}">
        <p14:creationId xmlns:p14="http://schemas.microsoft.com/office/powerpoint/2010/main" val="121674338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1" y="757658"/>
            <a:ext cx="12468725" cy="5517411"/>
          </a:xfrm>
          <a:prstGeom prst="rect">
            <a:avLst/>
          </a:prstGeom>
        </p:spPr>
      </p:pic>
      <p:sp>
        <p:nvSpPr>
          <p:cNvPr id="5" name="TextBox 4"/>
          <p:cNvSpPr txBox="1"/>
          <p:nvPr/>
        </p:nvSpPr>
        <p:spPr>
          <a:xfrm>
            <a:off x="4222189" y="757658"/>
            <a:ext cx="7155711" cy="1477328"/>
          </a:xfrm>
          <a:prstGeom prst="rect">
            <a:avLst/>
          </a:prstGeom>
          <a:noFill/>
        </p:spPr>
        <p:txBody>
          <a:bodyPr wrap="square" rtlCol="0">
            <a:spAutoFit/>
          </a:bodyPr>
          <a:lstStyle/>
          <a:p>
            <a:pPr algn="ctr"/>
            <a:r>
              <a:rPr lang="en-GB" sz="2400" dirty="0">
                <a:latin typeface="Myriad Pro"/>
              </a:rPr>
              <a:t>Et </a:t>
            </a:r>
            <a:r>
              <a:rPr lang="en-GB" sz="2400" dirty="0" err="1">
                <a:latin typeface="Myriad Pro"/>
              </a:rPr>
              <a:t>toi</a:t>
            </a:r>
            <a:r>
              <a:rPr lang="en-GB" sz="2400" dirty="0">
                <a:latin typeface="Myriad Pro"/>
              </a:rPr>
              <a:t>, </a:t>
            </a:r>
            <a:r>
              <a:rPr lang="en-GB" sz="2400" dirty="0" err="1">
                <a:latin typeface="Myriad Pro"/>
              </a:rPr>
              <a:t>tu</a:t>
            </a:r>
            <a:r>
              <a:rPr lang="en-GB" sz="2400" dirty="0">
                <a:latin typeface="Myriad Pro"/>
              </a:rPr>
              <a:t> as </a:t>
            </a:r>
            <a:r>
              <a:rPr lang="en-GB" sz="2400" dirty="0" err="1">
                <a:latin typeface="Myriad Pro"/>
              </a:rPr>
              <a:t>voyagé</a:t>
            </a:r>
            <a:r>
              <a:rPr lang="en-GB" sz="2400" dirty="0">
                <a:latin typeface="Myriad Pro"/>
              </a:rPr>
              <a:t> </a:t>
            </a:r>
            <a:r>
              <a:rPr lang="en-GB" sz="2400" dirty="0" err="1">
                <a:latin typeface="Myriad Pro"/>
              </a:rPr>
              <a:t>dans</a:t>
            </a:r>
            <a:r>
              <a:rPr lang="en-GB" sz="2400" dirty="0">
                <a:latin typeface="Myriad Pro"/>
              </a:rPr>
              <a:t> </a:t>
            </a:r>
            <a:r>
              <a:rPr lang="en-GB" sz="2400" dirty="0" err="1">
                <a:latin typeface="Myriad Pro"/>
              </a:rPr>
              <a:t>l’espace</a:t>
            </a:r>
            <a:r>
              <a:rPr lang="en-GB" sz="2400" dirty="0">
                <a:latin typeface="Myriad Pro"/>
              </a:rPr>
              <a:t>? </a:t>
            </a:r>
            <a:r>
              <a:rPr lang="en-GB" sz="2400" dirty="0" err="1">
                <a:latin typeface="Myriad Pro"/>
              </a:rPr>
              <a:t>Tu</a:t>
            </a:r>
            <a:r>
              <a:rPr lang="en-GB" sz="2400" dirty="0">
                <a:latin typeface="Myriad Pro"/>
              </a:rPr>
              <a:t> as vu des </a:t>
            </a:r>
            <a:r>
              <a:rPr lang="en-GB" sz="2400" dirty="0" err="1">
                <a:latin typeface="Myriad Pro"/>
              </a:rPr>
              <a:t>merveilles</a:t>
            </a:r>
            <a:r>
              <a:rPr lang="en-GB" sz="2400" dirty="0">
                <a:latin typeface="Myriad Pro"/>
              </a:rPr>
              <a:t>? </a:t>
            </a:r>
            <a:r>
              <a:rPr lang="en-GB" sz="2400" dirty="0" err="1">
                <a:latin typeface="Myriad Pro"/>
              </a:rPr>
              <a:t>Tu</a:t>
            </a:r>
            <a:r>
              <a:rPr lang="en-GB" sz="2400" dirty="0">
                <a:latin typeface="Myriad Pro"/>
              </a:rPr>
              <a:t> as </a:t>
            </a:r>
            <a:r>
              <a:rPr lang="en-GB" sz="2400" dirty="0" err="1">
                <a:latin typeface="Myriad Pro"/>
              </a:rPr>
              <a:t>visité</a:t>
            </a:r>
            <a:r>
              <a:rPr lang="en-GB" sz="2400" dirty="0">
                <a:latin typeface="Myriad Pro"/>
              </a:rPr>
              <a:t> </a:t>
            </a:r>
            <a:r>
              <a:rPr lang="en-GB" sz="2400" dirty="0" err="1">
                <a:latin typeface="Myriad Pro"/>
              </a:rPr>
              <a:t>une</a:t>
            </a:r>
            <a:r>
              <a:rPr lang="en-GB" sz="2400" dirty="0">
                <a:latin typeface="Myriad Pro"/>
              </a:rPr>
              <a:t> </a:t>
            </a:r>
            <a:r>
              <a:rPr lang="en-GB" sz="2400" dirty="0" err="1">
                <a:latin typeface="Myriad Pro"/>
              </a:rPr>
              <a:t>planète</a:t>
            </a:r>
            <a:r>
              <a:rPr lang="en-GB" sz="2400" dirty="0">
                <a:latin typeface="Myriad Pro"/>
              </a:rPr>
              <a:t> </a:t>
            </a:r>
            <a:r>
              <a:rPr lang="en-GB" sz="2400" dirty="0" err="1">
                <a:latin typeface="Myriad Pro"/>
              </a:rPr>
              <a:t>lointaine</a:t>
            </a:r>
            <a:r>
              <a:rPr lang="en-GB" sz="2400" dirty="0">
                <a:latin typeface="Myriad Pro"/>
              </a:rPr>
              <a:t>? Comment </a:t>
            </a:r>
            <a:r>
              <a:rPr lang="en-GB" sz="2400" dirty="0" err="1" smtClean="0">
                <a:latin typeface="Myriad Pro"/>
              </a:rPr>
              <a:t>était-elle</a:t>
            </a:r>
            <a:r>
              <a:rPr lang="en-GB" sz="2400" dirty="0" smtClean="0">
                <a:latin typeface="Myriad Pro"/>
              </a:rPr>
              <a:t>? Qui y </a:t>
            </a:r>
            <a:r>
              <a:rPr lang="en-GB" sz="2400" dirty="0" err="1" smtClean="0">
                <a:latin typeface="Myriad Pro"/>
              </a:rPr>
              <a:t>habitait</a:t>
            </a:r>
            <a:r>
              <a:rPr lang="en-GB" sz="2400" dirty="0" smtClean="0">
                <a:latin typeface="Myriad Pro"/>
              </a:rPr>
              <a:t>?</a:t>
            </a:r>
            <a:endParaRPr lang="en-GB" sz="2400" dirty="0" smtClean="0"/>
          </a:p>
          <a:p>
            <a:endParaRPr lang="en-GB" dirty="0">
              <a:latin typeface="Myriad Pro"/>
            </a:endParaRPr>
          </a:p>
        </p:txBody>
      </p:sp>
    </p:spTree>
    <p:extLst>
      <p:ext uri="{BB962C8B-B14F-4D97-AF65-F5344CB8AC3E}">
        <p14:creationId xmlns:p14="http://schemas.microsoft.com/office/powerpoint/2010/main" val="126092652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775520" y="188640"/>
            <a:ext cx="8640960" cy="1228998"/>
          </a:xfrm>
          <a:prstGeom prst="roundRect">
            <a:avLst/>
          </a:prstGeom>
          <a:solidFill>
            <a:schemeClr val="accent6">
              <a:lumMod val="75000"/>
            </a:schemeClr>
          </a:solidFill>
          <a:ln w="57150">
            <a:solidFill>
              <a:srgbClr val="FF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p:cNvSpPr>
            <a:spLocks noGrp="1"/>
          </p:cNvSpPr>
          <p:nvPr>
            <p:ph type="title"/>
          </p:nvPr>
        </p:nvSpPr>
        <p:spPr/>
        <p:txBody>
          <a:bodyPr>
            <a:noAutofit/>
          </a:bodyPr>
          <a:lstStyle/>
          <a:p>
            <a:r>
              <a:rPr lang="en-GB" sz="7200" b="1" dirty="0">
                <a:solidFill>
                  <a:schemeClr val="bg1"/>
                </a:solidFill>
              </a:rPr>
              <a:t>We will consider…</a:t>
            </a:r>
          </a:p>
        </p:txBody>
      </p:sp>
      <p:sp>
        <p:nvSpPr>
          <p:cNvPr id="3" name="Content Placeholder 2"/>
          <p:cNvSpPr>
            <a:spLocks noGrp="1"/>
          </p:cNvSpPr>
          <p:nvPr>
            <p:ph idx="1"/>
          </p:nvPr>
        </p:nvSpPr>
        <p:spPr>
          <a:xfrm>
            <a:off x="1981200" y="1600201"/>
            <a:ext cx="8363272" cy="4525963"/>
          </a:xfrm>
        </p:spPr>
        <p:txBody>
          <a:bodyPr>
            <a:noAutofit/>
          </a:bodyPr>
          <a:lstStyle/>
          <a:p>
            <a:r>
              <a:rPr lang="en-GB" sz="3400" dirty="0"/>
              <a:t>Integrating transcription in text work from Y7</a:t>
            </a:r>
          </a:p>
          <a:p>
            <a:r>
              <a:rPr lang="en-GB" sz="3400" dirty="0"/>
              <a:t>Translation from and into the target language</a:t>
            </a:r>
          </a:p>
          <a:p>
            <a:r>
              <a:rPr lang="en-GB" sz="3400" dirty="0"/>
              <a:t>Accelerating progress (which we will need to do to meet the requirements of the new GCSE)</a:t>
            </a:r>
          </a:p>
          <a:p>
            <a:r>
              <a:rPr lang="en-GB" sz="3400" dirty="0"/>
              <a:t>Using literary and other text types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12424" y="1772816"/>
            <a:ext cx="504056" cy="504056"/>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12424" y="2838227"/>
            <a:ext cx="504056" cy="504056"/>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12424" y="4568660"/>
            <a:ext cx="504056" cy="504056"/>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12424" y="5693332"/>
            <a:ext cx="504056" cy="504056"/>
          </a:xfrm>
          <a:prstGeom prst="rect">
            <a:avLst/>
          </a:prstGeom>
        </p:spPr>
      </p:pic>
    </p:spTree>
    <p:extLst>
      <p:ext uri="{BB962C8B-B14F-4D97-AF65-F5344CB8AC3E}">
        <p14:creationId xmlns:p14="http://schemas.microsoft.com/office/powerpoint/2010/main" val="296952598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775520" y="188640"/>
            <a:ext cx="8640960" cy="6480720"/>
          </a:xfrm>
          <a:prstGeom prst="roundRect">
            <a:avLst/>
          </a:prstGeom>
          <a:solidFill>
            <a:schemeClr val="accent6">
              <a:lumMod val="75000"/>
            </a:schemeClr>
          </a:solidFill>
          <a:ln w="57150">
            <a:solidFill>
              <a:srgbClr val="FF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p:cNvSpPr>
            <a:spLocks noGrp="1"/>
          </p:cNvSpPr>
          <p:nvPr>
            <p:ph type="ctrTitle"/>
          </p:nvPr>
        </p:nvSpPr>
        <p:spPr/>
        <p:txBody>
          <a:bodyPr>
            <a:noAutofit/>
          </a:bodyPr>
          <a:lstStyle/>
          <a:p>
            <a:r>
              <a:rPr lang="en-GB" sz="7200" b="1" dirty="0">
                <a:solidFill>
                  <a:schemeClr val="bg1"/>
                </a:solidFill>
              </a:rPr>
              <a:t>New Curriculum Workshop</a:t>
            </a:r>
            <a:br>
              <a:rPr lang="en-GB" sz="7200" b="1" dirty="0">
                <a:solidFill>
                  <a:schemeClr val="bg1"/>
                </a:solidFill>
              </a:rPr>
            </a:br>
            <a:r>
              <a:rPr lang="en-GB" sz="7200" b="1" dirty="0" smtClean="0">
                <a:solidFill>
                  <a:schemeClr val="bg1"/>
                </a:solidFill>
              </a:rPr>
              <a:t>French</a:t>
            </a:r>
            <a:endParaRPr lang="en-GB" sz="7200" dirty="0">
              <a:solidFill>
                <a:schemeClr val="bg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52185" y="3501009"/>
            <a:ext cx="2512269" cy="1833955"/>
          </a:xfrm>
          <a:prstGeom prst="rect">
            <a:avLst/>
          </a:prstGeom>
        </p:spPr>
      </p:pic>
      <p:sp>
        <p:nvSpPr>
          <p:cNvPr id="6" name="TextBox 5"/>
          <p:cNvSpPr txBox="1"/>
          <p:nvPr/>
        </p:nvSpPr>
        <p:spPr>
          <a:xfrm>
            <a:off x="3429000" y="6156012"/>
            <a:ext cx="6339408" cy="369332"/>
          </a:xfrm>
          <a:prstGeom prst="rect">
            <a:avLst/>
          </a:prstGeom>
          <a:noFill/>
        </p:spPr>
        <p:txBody>
          <a:bodyPr wrap="square" rtlCol="0">
            <a:spAutoFit/>
          </a:bodyPr>
          <a:lstStyle/>
          <a:p>
            <a:pPr algn="r"/>
            <a:r>
              <a:rPr lang="en-GB" b="1" dirty="0" smtClean="0">
                <a:solidFill>
                  <a:prstClr val="black"/>
                </a:solidFill>
              </a:rPr>
              <a:t>adapted from New Curriculum Spanish by Rachel </a:t>
            </a:r>
            <a:r>
              <a:rPr lang="en-GB" b="1" dirty="0">
                <a:solidFill>
                  <a:prstClr val="black"/>
                </a:solidFill>
              </a:rPr>
              <a:t>Hawkes</a:t>
            </a:r>
          </a:p>
        </p:txBody>
      </p:sp>
    </p:spTree>
    <p:extLst>
      <p:ext uri="{BB962C8B-B14F-4D97-AF65-F5344CB8AC3E}">
        <p14:creationId xmlns:p14="http://schemas.microsoft.com/office/powerpoint/2010/main" val="1193171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Document 2"/>
          <p:cNvSpPr/>
          <p:nvPr/>
        </p:nvSpPr>
        <p:spPr>
          <a:xfrm>
            <a:off x="2063552" y="1364202"/>
            <a:ext cx="7488832" cy="3528392"/>
          </a:xfrm>
          <a:prstGeom prst="flowChartDocument">
            <a:avLst/>
          </a:prstGeom>
          <a:solidFill>
            <a:schemeClr val="accent6">
              <a:lumMod val="20000"/>
              <a:lumOff val="80000"/>
            </a:schemeClr>
          </a:solidFill>
          <a:ln w="57150">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Rectangle 1"/>
          <p:cNvSpPr/>
          <p:nvPr/>
        </p:nvSpPr>
        <p:spPr>
          <a:xfrm>
            <a:off x="2207568" y="1508218"/>
            <a:ext cx="5544616" cy="3139321"/>
          </a:xfrm>
          <a:prstGeom prst="rect">
            <a:avLst/>
          </a:prstGeom>
        </p:spPr>
        <p:txBody>
          <a:bodyPr wrap="square">
            <a:spAutoFit/>
          </a:bodyPr>
          <a:lstStyle/>
          <a:p>
            <a:pPr fontAlgn="base">
              <a:spcBef>
                <a:spcPct val="50000"/>
              </a:spcBef>
              <a:spcAft>
                <a:spcPct val="0"/>
              </a:spcAft>
            </a:pPr>
            <a:r>
              <a:rPr lang="fr-FR" altLang="en-US" sz="2200" dirty="0" smtClean="0">
                <a:solidFill>
                  <a:srgbClr val="000000"/>
                </a:solidFill>
                <a:latin typeface="Arial" charset="0"/>
                <a:cs typeface="Arial" charset="0"/>
              </a:rPr>
              <a:t>Je m’appelle Franck Dosso.  Je suis français mais mes parents viennent  de   Côte d’Ivoire, donc je suis </a:t>
            </a:r>
            <a:r>
              <a:rPr lang="fr-FR" altLang="en-US" sz="2200" dirty="0" err="1" smtClean="0">
                <a:solidFill>
                  <a:srgbClr val="000000"/>
                </a:solidFill>
                <a:latin typeface="Arial" charset="0"/>
                <a:cs typeface="Arial" charset="0"/>
              </a:rPr>
              <a:t>mi-français</a:t>
            </a:r>
            <a:r>
              <a:rPr lang="fr-FR" altLang="en-US" sz="2200" dirty="0" smtClean="0">
                <a:solidFill>
                  <a:srgbClr val="000000"/>
                </a:solidFill>
                <a:latin typeface="Arial" charset="0"/>
                <a:cs typeface="Arial" charset="0"/>
              </a:rPr>
              <a:t>, mi- ivoirien.  Je parle français, bien sûr, anglais et un peu d’espagnol.  En ce moment je vis avec mes parents. Nous habitons à Toulouse, dans le sud du pays. Ma sœur n’habite pas avec nous. Elle et son petit ami habitent Paris.</a:t>
            </a:r>
            <a:endParaRPr lang="fr-FR" altLang="en-US" sz="2200" dirty="0">
              <a:solidFill>
                <a:srgbClr val="000000"/>
              </a:solidFill>
              <a:latin typeface="Arial" charset="0"/>
              <a:cs typeface="Arial" charset="0"/>
            </a:endParaRPr>
          </a:p>
        </p:txBody>
      </p:sp>
      <p:grpSp>
        <p:nvGrpSpPr>
          <p:cNvPr id="11" name="Group 10"/>
          <p:cNvGrpSpPr/>
          <p:nvPr/>
        </p:nvGrpSpPr>
        <p:grpSpPr>
          <a:xfrm>
            <a:off x="5879976" y="4395784"/>
            <a:ext cx="3888432" cy="1841528"/>
            <a:chOff x="4716016" y="3796286"/>
            <a:chExt cx="3888432" cy="1841528"/>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6016" y="4229699"/>
              <a:ext cx="1566462" cy="114351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6251" y="4318889"/>
              <a:ext cx="1391861" cy="955744"/>
            </a:xfrm>
            <a:prstGeom prst="rect">
              <a:avLst/>
            </a:prstGeom>
          </p:spPr>
        </p:pic>
        <p:sp>
          <p:nvSpPr>
            <p:cNvPr id="7" name="Oval Callout 6"/>
            <p:cNvSpPr/>
            <p:nvPr/>
          </p:nvSpPr>
          <p:spPr>
            <a:xfrm>
              <a:off x="7172236" y="3796286"/>
              <a:ext cx="1051752" cy="698011"/>
            </a:xfrm>
            <a:prstGeom prst="wedgeEllipseCallout">
              <a:avLst>
                <a:gd name="adj1" fmla="val -66647"/>
                <a:gd name="adj2" fmla="val 22785"/>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a:solidFill>
                  <a:prstClr val="white"/>
                </a:solidFill>
                <a:latin typeface="Arial Rounded MT Bold" pitchFamily="34" charset="0"/>
              </a:endParaRPr>
            </a:p>
          </p:txBody>
        </p:sp>
        <p:sp>
          <p:nvSpPr>
            <p:cNvPr id="8" name="Oval Callout 7"/>
            <p:cNvSpPr/>
            <p:nvPr/>
          </p:nvSpPr>
          <p:spPr>
            <a:xfrm>
              <a:off x="5796136" y="3933056"/>
              <a:ext cx="792088" cy="601921"/>
            </a:xfrm>
            <a:prstGeom prst="wedgeEllipseCallout">
              <a:avLst>
                <a:gd name="adj1" fmla="val 41862"/>
                <a:gd name="adj2" fmla="val 47355"/>
              </a:avLst>
            </a:prstGeom>
            <a:solidFill>
              <a:srgbClr val="0000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a:solidFill>
                  <a:prstClr val="white"/>
                </a:solidFill>
                <a:latin typeface="Arial Rounded MT Bold" pitchFamily="34" charset="0"/>
              </a:endParaRPr>
            </a:p>
          </p:txBody>
        </p:sp>
        <p:sp>
          <p:nvSpPr>
            <p:cNvPr id="9" name="Oval Callout 8"/>
            <p:cNvSpPr/>
            <p:nvPr/>
          </p:nvSpPr>
          <p:spPr>
            <a:xfrm>
              <a:off x="6671545" y="5278780"/>
              <a:ext cx="661271" cy="359034"/>
            </a:xfrm>
            <a:prstGeom prst="wedgeEllipseCallout">
              <a:avLst>
                <a:gd name="adj1" fmla="val 4470"/>
                <a:gd name="adj2" fmla="val -88073"/>
              </a:avLst>
            </a:prstGeom>
            <a:solidFill>
              <a:srgbClr val="F6980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a:solidFill>
                  <a:prstClr val="black"/>
                </a:solidFill>
                <a:latin typeface="Arial Rounded MT Bold" pitchFamily="34" charset="0"/>
              </a:endParaRPr>
            </a:p>
          </p:txBody>
        </p:sp>
        <p:sp>
          <p:nvSpPr>
            <p:cNvPr id="10" name="Oval Callout 9"/>
            <p:cNvSpPr/>
            <p:nvPr/>
          </p:nvSpPr>
          <p:spPr>
            <a:xfrm>
              <a:off x="7698112" y="4494297"/>
              <a:ext cx="906336" cy="659994"/>
            </a:xfrm>
            <a:prstGeom prst="wedgeEllipseCallout">
              <a:avLst>
                <a:gd name="adj1" fmla="val -51806"/>
                <a:gd name="adj2" fmla="val -40251"/>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a:solidFill>
                  <a:prstClr val="white"/>
                </a:solidFill>
                <a:latin typeface="Arial Rounded MT Bold" pitchFamily="34" charset="0"/>
              </a:endParaRPr>
            </a:p>
          </p:txBody>
        </p:sp>
      </p:gr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92022" y="44625"/>
            <a:ext cx="868475" cy="1224137"/>
          </a:xfrm>
          <a:prstGeom prst="rect">
            <a:avLst/>
          </a:prstGeom>
        </p:spPr>
      </p:pic>
      <p:sp>
        <p:nvSpPr>
          <p:cNvPr id="14" name="TextBox 13"/>
          <p:cNvSpPr txBox="1"/>
          <p:nvPr/>
        </p:nvSpPr>
        <p:spPr>
          <a:xfrm>
            <a:off x="9909995" y="364595"/>
            <a:ext cx="360040" cy="400110"/>
          </a:xfrm>
          <a:prstGeom prst="rect">
            <a:avLst/>
          </a:prstGeom>
          <a:solidFill>
            <a:srgbClr val="FFFF00"/>
          </a:solidFill>
        </p:spPr>
        <p:txBody>
          <a:bodyPr wrap="square" rtlCol="0">
            <a:spAutoFit/>
          </a:bodyPr>
          <a:lstStyle/>
          <a:p>
            <a:pPr algn="ctr"/>
            <a:r>
              <a:rPr lang="en-GB" sz="2000" dirty="0">
                <a:solidFill>
                  <a:prstClr val="black"/>
                </a:solidFill>
                <a:latin typeface="AR DARLING" panose="02000000000000000000" pitchFamily="2" charset="0"/>
              </a:rPr>
              <a:t>2</a:t>
            </a:r>
          </a:p>
        </p:txBody>
      </p:sp>
      <p:pic>
        <p:nvPicPr>
          <p:cNvPr id="4" name="Picture 3"/>
          <p:cNvPicPr>
            <a:picLocks noChangeAspect="1"/>
          </p:cNvPicPr>
          <p:nvPr/>
        </p:nvPicPr>
        <p:blipFill rotWithShape="1">
          <a:blip r:embed="rId6">
            <a:extLst>
              <a:ext uri="{28A0092B-C50C-407E-A947-70E740481C1C}">
                <a14:useLocalDpi xmlns:a14="http://schemas.microsoft.com/office/drawing/2010/main" val="0"/>
              </a:ext>
            </a:extLst>
          </a:blip>
          <a:srcRect l="14656" r="40517" b="23746"/>
          <a:stretch/>
        </p:blipFill>
        <p:spPr>
          <a:xfrm>
            <a:off x="7966284" y="1122321"/>
            <a:ext cx="1762329" cy="1994952"/>
          </a:xfrm>
          <a:prstGeom prst="rect">
            <a:avLst/>
          </a:prstGeom>
        </p:spPr>
      </p:pic>
    </p:spTree>
    <p:extLst>
      <p:ext uri="{BB962C8B-B14F-4D97-AF65-F5344CB8AC3E}">
        <p14:creationId xmlns:p14="http://schemas.microsoft.com/office/powerpoint/2010/main" val="240473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Document 2"/>
          <p:cNvSpPr/>
          <p:nvPr/>
        </p:nvSpPr>
        <p:spPr>
          <a:xfrm>
            <a:off x="2063552" y="1364202"/>
            <a:ext cx="7488832" cy="3528392"/>
          </a:xfrm>
          <a:prstGeom prst="flowChartDocument">
            <a:avLst/>
          </a:prstGeom>
          <a:solidFill>
            <a:schemeClr val="accent6">
              <a:lumMod val="20000"/>
              <a:lumOff val="80000"/>
            </a:schemeClr>
          </a:solidFill>
          <a:ln w="57150">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Rectangle 1"/>
          <p:cNvSpPr/>
          <p:nvPr/>
        </p:nvSpPr>
        <p:spPr>
          <a:xfrm>
            <a:off x="2207568" y="1508218"/>
            <a:ext cx="5544616" cy="3139321"/>
          </a:xfrm>
          <a:prstGeom prst="rect">
            <a:avLst/>
          </a:prstGeom>
        </p:spPr>
        <p:txBody>
          <a:bodyPr wrap="square">
            <a:spAutoFit/>
          </a:bodyPr>
          <a:lstStyle/>
          <a:p>
            <a:pPr fontAlgn="base">
              <a:spcBef>
                <a:spcPct val="50000"/>
              </a:spcBef>
              <a:spcAft>
                <a:spcPct val="0"/>
              </a:spcAft>
            </a:pPr>
            <a:r>
              <a:rPr lang="fr-FR" altLang="en-US" sz="2200" b="1" u="sng" dirty="0" smtClean="0">
                <a:solidFill>
                  <a:srgbClr val="000000"/>
                </a:solidFill>
                <a:latin typeface="Arial" charset="0"/>
                <a:cs typeface="Arial" charset="0"/>
              </a:rPr>
              <a:t>Je m’appelle </a:t>
            </a:r>
            <a:r>
              <a:rPr lang="fr-FR" altLang="en-US" sz="2200" dirty="0" smtClean="0">
                <a:solidFill>
                  <a:srgbClr val="000000"/>
                </a:solidFill>
                <a:latin typeface="Arial" charset="0"/>
                <a:cs typeface="Arial" charset="0"/>
              </a:rPr>
              <a:t>Franck Dosso.  Je suis français mais mes parents viennent  </a:t>
            </a:r>
            <a:r>
              <a:rPr lang="fr-FR" altLang="en-US" sz="2200" b="1" u="sng" dirty="0" smtClean="0">
                <a:solidFill>
                  <a:srgbClr val="000000"/>
                </a:solidFill>
                <a:latin typeface="Arial" charset="0"/>
                <a:cs typeface="Arial" charset="0"/>
              </a:rPr>
              <a:t>de   Côte d’Ivoire</a:t>
            </a:r>
            <a:r>
              <a:rPr lang="fr-FR" altLang="en-US" sz="2200" dirty="0" smtClean="0">
                <a:solidFill>
                  <a:srgbClr val="000000"/>
                </a:solidFill>
                <a:latin typeface="Arial" charset="0"/>
                <a:cs typeface="Arial" charset="0"/>
              </a:rPr>
              <a:t>, donc je suis </a:t>
            </a:r>
            <a:r>
              <a:rPr lang="fr-FR" altLang="en-US" sz="2200" dirty="0" err="1" smtClean="0">
                <a:solidFill>
                  <a:srgbClr val="000000"/>
                </a:solidFill>
                <a:latin typeface="Arial" charset="0"/>
                <a:cs typeface="Arial" charset="0"/>
              </a:rPr>
              <a:t>mi-français</a:t>
            </a:r>
            <a:r>
              <a:rPr lang="fr-FR" altLang="en-US" sz="2200" dirty="0" smtClean="0">
                <a:solidFill>
                  <a:srgbClr val="000000"/>
                </a:solidFill>
                <a:latin typeface="Arial" charset="0"/>
                <a:cs typeface="Arial" charset="0"/>
              </a:rPr>
              <a:t>, mi- ivoirien.  Je parle français, </a:t>
            </a:r>
            <a:r>
              <a:rPr lang="fr-FR" altLang="en-US" sz="2200" b="1" u="sng" dirty="0" smtClean="0">
                <a:solidFill>
                  <a:srgbClr val="000000"/>
                </a:solidFill>
                <a:latin typeface="Arial" charset="0"/>
                <a:cs typeface="Arial" charset="0"/>
              </a:rPr>
              <a:t>bien sûr</a:t>
            </a:r>
            <a:r>
              <a:rPr lang="fr-FR" altLang="en-US" sz="2200" dirty="0" smtClean="0">
                <a:solidFill>
                  <a:srgbClr val="000000"/>
                </a:solidFill>
                <a:latin typeface="Arial" charset="0"/>
                <a:cs typeface="Arial" charset="0"/>
              </a:rPr>
              <a:t>, anglais et un peu d’espagnol.  En ce moment je vis avec </a:t>
            </a:r>
            <a:r>
              <a:rPr lang="fr-FR" altLang="en-US" sz="2200" b="1" u="sng" dirty="0" smtClean="0">
                <a:solidFill>
                  <a:srgbClr val="000000"/>
                </a:solidFill>
                <a:latin typeface="Arial" charset="0"/>
                <a:cs typeface="Arial" charset="0"/>
              </a:rPr>
              <a:t>mes parents. </a:t>
            </a:r>
            <a:r>
              <a:rPr lang="fr-FR" altLang="en-US" sz="2200" dirty="0" smtClean="0">
                <a:solidFill>
                  <a:srgbClr val="000000"/>
                </a:solidFill>
                <a:latin typeface="Arial" charset="0"/>
                <a:cs typeface="Arial" charset="0"/>
              </a:rPr>
              <a:t>Nous habitons à Toulouse, dans le sud </a:t>
            </a:r>
            <a:r>
              <a:rPr lang="fr-FR" altLang="en-US" sz="2200" b="1" u="sng" dirty="0" smtClean="0">
                <a:solidFill>
                  <a:srgbClr val="000000"/>
                </a:solidFill>
                <a:latin typeface="Arial" charset="0"/>
                <a:cs typeface="Arial" charset="0"/>
              </a:rPr>
              <a:t>du pays. </a:t>
            </a:r>
            <a:r>
              <a:rPr lang="fr-FR" altLang="en-US" sz="2200" dirty="0" smtClean="0">
                <a:solidFill>
                  <a:srgbClr val="000000"/>
                </a:solidFill>
                <a:latin typeface="Arial" charset="0"/>
                <a:cs typeface="Arial" charset="0"/>
              </a:rPr>
              <a:t>Ma sœur n’habite pas avec nous. Elle et son petit ami </a:t>
            </a:r>
            <a:r>
              <a:rPr lang="fr-FR" altLang="en-US" sz="2200" b="1" u="sng" dirty="0" smtClean="0">
                <a:solidFill>
                  <a:srgbClr val="000000"/>
                </a:solidFill>
                <a:latin typeface="Arial" charset="0"/>
                <a:cs typeface="Arial" charset="0"/>
              </a:rPr>
              <a:t>habitent</a:t>
            </a:r>
            <a:r>
              <a:rPr lang="fr-FR" altLang="en-US" sz="2200" dirty="0" smtClean="0">
                <a:solidFill>
                  <a:srgbClr val="000000"/>
                </a:solidFill>
                <a:latin typeface="Arial" charset="0"/>
                <a:cs typeface="Arial" charset="0"/>
              </a:rPr>
              <a:t> Paris.</a:t>
            </a:r>
          </a:p>
        </p:txBody>
      </p:sp>
      <p:grpSp>
        <p:nvGrpSpPr>
          <p:cNvPr id="11" name="Group 10"/>
          <p:cNvGrpSpPr/>
          <p:nvPr/>
        </p:nvGrpSpPr>
        <p:grpSpPr>
          <a:xfrm>
            <a:off x="5879976" y="4395784"/>
            <a:ext cx="3888432" cy="1841528"/>
            <a:chOff x="4716016" y="3796286"/>
            <a:chExt cx="3888432" cy="1841528"/>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6016" y="4229699"/>
              <a:ext cx="1566462" cy="114351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6251" y="4318889"/>
              <a:ext cx="1391861" cy="955744"/>
            </a:xfrm>
            <a:prstGeom prst="rect">
              <a:avLst/>
            </a:prstGeom>
          </p:spPr>
        </p:pic>
        <p:sp>
          <p:nvSpPr>
            <p:cNvPr id="7" name="Oval Callout 6"/>
            <p:cNvSpPr/>
            <p:nvPr/>
          </p:nvSpPr>
          <p:spPr>
            <a:xfrm>
              <a:off x="7172236" y="3796286"/>
              <a:ext cx="1051752" cy="698011"/>
            </a:xfrm>
            <a:prstGeom prst="wedgeEllipseCallout">
              <a:avLst>
                <a:gd name="adj1" fmla="val -66647"/>
                <a:gd name="adj2" fmla="val 22785"/>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a:solidFill>
                  <a:prstClr val="white"/>
                </a:solidFill>
                <a:latin typeface="Arial Rounded MT Bold" pitchFamily="34" charset="0"/>
              </a:endParaRPr>
            </a:p>
          </p:txBody>
        </p:sp>
        <p:sp>
          <p:nvSpPr>
            <p:cNvPr id="8" name="Oval Callout 7"/>
            <p:cNvSpPr/>
            <p:nvPr/>
          </p:nvSpPr>
          <p:spPr>
            <a:xfrm>
              <a:off x="5796136" y="3933056"/>
              <a:ext cx="792088" cy="601921"/>
            </a:xfrm>
            <a:prstGeom prst="wedgeEllipseCallout">
              <a:avLst>
                <a:gd name="adj1" fmla="val 41862"/>
                <a:gd name="adj2" fmla="val 47355"/>
              </a:avLst>
            </a:prstGeom>
            <a:solidFill>
              <a:srgbClr val="0000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a:solidFill>
                  <a:prstClr val="white"/>
                </a:solidFill>
                <a:latin typeface="Arial Rounded MT Bold" pitchFamily="34" charset="0"/>
              </a:endParaRPr>
            </a:p>
          </p:txBody>
        </p:sp>
        <p:sp>
          <p:nvSpPr>
            <p:cNvPr id="9" name="Oval Callout 8"/>
            <p:cNvSpPr/>
            <p:nvPr/>
          </p:nvSpPr>
          <p:spPr>
            <a:xfrm>
              <a:off x="6671545" y="5278780"/>
              <a:ext cx="661271" cy="359034"/>
            </a:xfrm>
            <a:prstGeom prst="wedgeEllipseCallout">
              <a:avLst>
                <a:gd name="adj1" fmla="val 4470"/>
                <a:gd name="adj2" fmla="val -88073"/>
              </a:avLst>
            </a:prstGeom>
            <a:solidFill>
              <a:srgbClr val="F6980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a:solidFill>
                  <a:prstClr val="black"/>
                </a:solidFill>
                <a:latin typeface="Arial Rounded MT Bold" pitchFamily="34" charset="0"/>
              </a:endParaRPr>
            </a:p>
          </p:txBody>
        </p:sp>
        <p:sp>
          <p:nvSpPr>
            <p:cNvPr id="10" name="Oval Callout 9"/>
            <p:cNvSpPr/>
            <p:nvPr/>
          </p:nvSpPr>
          <p:spPr>
            <a:xfrm>
              <a:off x="7698112" y="4494297"/>
              <a:ext cx="906336" cy="659994"/>
            </a:xfrm>
            <a:prstGeom prst="wedgeEllipseCallout">
              <a:avLst>
                <a:gd name="adj1" fmla="val -51806"/>
                <a:gd name="adj2" fmla="val -40251"/>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a:solidFill>
                  <a:prstClr val="white"/>
                </a:solidFill>
                <a:latin typeface="Arial Rounded MT Bold" pitchFamily="34" charset="0"/>
              </a:endParaRPr>
            </a:p>
          </p:txBody>
        </p:sp>
      </p:gr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92022" y="44625"/>
            <a:ext cx="868475" cy="1224137"/>
          </a:xfrm>
          <a:prstGeom prst="rect">
            <a:avLst/>
          </a:prstGeom>
        </p:spPr>
      </p:pic>
      <p:sp>
        <p:nvSpPr>
          <p:cNvPr id="14" name="TextBox 13"/>
          <p:cNvSpPr txBox="1"/>
          <p:nvPr/>
        </p:nvSpPr>
        <p:spPr>
          <a:xfrm>
            <a:off x="9909995" y="364595"/>
            <a:ext cx="360040" cy="400110"/>
          </a:xfrm>
          <a:prstGeom prst="rect">
            <a:avLst/>
          </a:prstGeom>
          <a:solidFill>
            <a:srgbClr val="FFFF00"/>
          </a:solidFill>
        </p:spPr>
        <p:txBody>
          <a:bodyPr wrap="square" rtlCol="0">
            <a:spAutoFit/>
          </a:bodyPr>
          <a:lstStyle/>
          <a:p>
            <a:pPr algn="ctr"/>
            <a:r>
              <a:rPr lang="en-GB" sz="2000" dirty="0">
                <a:solidFill>
                  <a:prstClr val="black"/>
                </a:solidFill>
                <a:latin typeface="AR DARLING" panose="02000000000000000000" pitchFamily="2" charset="0"/>
              </a:rPr>
              <a:t>2</a:t>
            </a:r>
          </a:p>
        </p:txBody>
      </p:sp>
      <p:pic>
        <p:nvPicPr>
          <p:cNvPr id="15" name="Picture 14"/>
          <p:cNvPicPr>
            <a:picLocks noChangeAspect="1"/>
          </p:cNvPicPr>
          <p:nvPr/>
        </p:nvPicPr>
        <p:blipFill rotWithShape="1">
          <a:blip r:embed="rId6">
            <a:extLst>
              <a:ext uri="{28A0092B-C50C-407E-A947-70E740481C1C}">
                <a14:useLocalDpi xmlns:a14="http://schemas.microsoft.com/office/drawing/2010/main" val="0"/>
              </a:ext>
            </a:extLst>
          </a:blip>
          <a:srcRect l="14656" r="40517" b="23746"/>
          <a:stretch/>
        </p:blipFill>
        <p:spPr>
          <a:xfrm>
            <a:off x="7966284" y="1122321"/>
            <a:ext cx="1762329" cy="1994952"/>
          </a:xfrm>
          <a:prstGeom prst="rect">
            <a:avLst/>
          </a:prstGeom>
        </p:spPr>
      </p:pic>
    </p:spTree>
    <p:extLst>
      <p:ext uri="{BB962C8B-B14F-4D97-AF65-F5344CB8AC3E}">
        <p14:creationId xmlns:p14="http://schemas.microsoft.com/office/powerpoint/2010/main" val="2076301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Document 2"/>
          <p:cNvSpPr/>
          <p:nvPr/>
        </p:nvSpPr>
        <p:spPr>
          <a:xfrm>
            <a:off x="1815533" y="1132943"/>
            <a:ext cx="7488832" cy="4191051"/>
          </a:xfrm>
          <a:prstGeom prst="flowChartDocument">
            <a:avLst/>
          </a:prstGeom>
          <a:solidFill>
            <a:schemeClr val="accent6">
              <a:lumMod val="20000"/>
              <a:lumOff val="80000"/>
            </a:schemeClr>
          </a:solidFill>
          <a:ln w="57150">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Rectangle 1"/>
          <p:cNvSpPr/>
          <p:nvPr/>
        </p:nvSpPr>
        <p:spPr>
          <a:xfrm>
            <a:off x="2207568" y="1508218"/>
            <a:ext cx="5544616" cy="3477875"/>
          </a:xfrm>
          <a:prstGeom prst="rect">
            <a:avLst/>
          </a:prstGeom>
        </p:spPr>
        <p:txBody>
          <a:bodyPr wrap="square">
            <a:spAutoFit/>
          </a:bodyPr>
          <a:lstStyle/>
          <a:p>
            <a:pPr fontAlgn="base">
              <a:spcBef>
                <a:spcPct val="50000"/>
              </a:spcBef>
              <a:spcAft>
                <a:spcPct val="0"/>
              </a:spcAft>
            </a:pPr>
            <a:r>
              <a:rPr lang="fr-FR" altLang="en-US" sz="2200" b="1" u="sng" dirty="0" smtClean="0">
                <a:solidFill>
                  <a:srgbClr val="000000"/>
                </a:solidFill>
                <a:latin typeface="Arial" charset="0"/>
                <a:cs typeface="Arial" charset="0"/>
              </a:rPr>
              <a:t>                         </a:t>
            </a:r>
            <a:r>
              <a:rPr lang="fr-FR" altLang="en-US" sz="2200" dirty="0" smtClean="0">
                <a:solidFill>
                  <a:srgbClr val="000000"/>
                </a:solidFill>
                <a:latin typeface="Arial" charset="0"/>
                <a:cs typeface="Arial" charset="0"/>
              </a:rPr>
              <a:t>Franck Dosso.  Je suis français mais mes parents sont </a:t>
            </a:r>
            <a:r>
              <a:rPr lang="fr-FR" altLang="en-US" sz="2200" b="1" dirty="0" smtClean="0">
                <a:solidFill>
                  <a:srgbClr val="000000"/>
                </a:solidFill>
                <a:latin typeface="Arial" charset="0"/>
                <a:cs typeface="Arial" charset="0"/>
              </a:rPr>
              <a:t>_________</a:t>
            </a:r>
            <a:r>
              <a:rPr lang="fr-FR" altLang="en-US" sz="2200" dirty="0" smtClean="0">
                <a:solidFill>
                  <a:srgbClr val="000000"/>
                </a:solidFill>
                <a:latin typeface="Arial" charset="0"/>
                <a:cs typeface="Arial" charset="0"/>
              </a:rPr>
              <a:t>, donc je suis </a:t>
            </a:r>
            <a:r>
              <a:rPr lang="fr-FR" altLang="en-US" sz="2200" dirty="0" err="1" smtClean="0">
                <a:solidFill>
                  <a:srgbClr val="000000"/>
                </a:solidFill>
                <a:latin typeface="Arial" charset="0"/>
                <a:cs typeface="Arial" charset="0"/>
              </a:rPr>
              <a:t>mi-français</a:t>
            </a:r>
            <a:r>
              <a:rPr lang="fr-FR" altLang="en-US" sz="2200" dirty="0" smtClean="0">
                <a:solidFill>
                  <a:srgbClr val="000000"/>
                </a:solidFill>
                <a:latin typeface="Arial" charset="0"/>
                <a:cs typeface="Arial" charset="0"/>
              </a:rPr>
              <a:t>, mi- ivoirien.  Je parle français, </a:t>
            </a:r>
            <a:r>
              <a:rPr lang="fr-FR" altLang="en-US" sz="2200" b="1" u="sng" dirty="0" smtClean="0">
                <a:solidFill>
                  <a:srgbClr val="000000"/>
                </a:solidFill>
                <a:latin typeface="Arial" charset="0"/>
                <a:cs typeface="Arial" charset="0"/>
              </a:rPr>
              <a:t>____________</a:t>
            </a:r>
            <a:r>
              <a:rPr lang="fr-FR" altLang="en-US" sz="2200" dirty="0" smtClean="0">
                <a:solidFill>
                  <a:srgbClr val="000000"/>
                </a:solidFill>
                <a:latin typeface="Arial" charset="0"/>
                <a:cs typeface="Arial" charset="0"/>
              </a:rPr>
              <a:t>, anglais et un peu d’espagnol.  En ce moment je vis avec </a:t>
            </a:r>
            <a:r>
              <a:rPr lang="fr-FR" altLang="en-US" sz="2200" b="1" u="sng" dirty="0" smtClean="0">
                <a:solidFill>
                  <a:srgbClr val="000000"/>
                </a:solidFill>
                <a:latin typeface="Arial" charset="0"/>
                <a:cs typeface="Arial" charset="0"/>
              </a:rPr>
              <a:t>____________. </a:t>
            </a:r>
            <a:r>
              <a:rPr lang="fr-FR" altLang="en-US" sz="2200" dirty="0" smtClean="0">
                <a:solidFill>
                  <a:srgbClr val="000000"/>
                </a:solidFill>
                <a:latin typeface="Arial" charset="0"/>
                <a:cs typeface="Arial" charset="0"/>
              </a:rPr>
              <a:t>Nous habitons à Toulouse, dans le sud </a:t>
            </a:r>
            <a:r>
              <a:rPr lang="fr-FR" altLang="en-US" sz="2200" b="1" u="sng" dirty="0" smtClean="0">
                <a:solidFill>
                  <a:srgbClr val="000000"/>
                </a:solidFill>
                <a:latin typeface="Arial" charset="0"/>
                <a:cs typeface="Arial" charset="0"/>
              </a:rPr>
              <a:t>____________. </a:t>
            </a:r>
            <a:r>
              <a:rPr lang="fr-FR" altLang="en-US" sz="2200" dirty="0" smtClean="0">
                <a:solidFill>
                  <a:srgbClr val="000000"/>
                </a:solidFill>
                <a:latin typeface="Arial" charset="0"/>
                <a:cs typeface="Arial" charset="0"/>
              </a:rPr>
              <a:t>Ma sœur n’habite pas avec nous. Elle et son petit ami </a:t>
            </a:r>
            <a:r>
              <a:rPr lang="fr-FR" altLang="en-US" sz="2200" b="1" u="sng" dirty="0" smtClean="0">
                <a:solidFill>
                  <a:srgbClr val="000000"/>
                </a:solidFill>
                <a:latin typeface="Arial" charset="0"/>
                <a:cs typeface="Arial" charset="0"/>
              </a:rPr>
              <a:t>__________________</a:t>
            </a:r>
            <a:r>
              <a:rPr lang="fr-FR" altLang="en-US" sz="2200" dirty="0" smtClean="0">
                <a:solidFill>
                  <a:srgbClr val="000000"/>
                </a:solidFill>
                <a:latin typeface="Arial" charset="0"/>
                <a:cs typeface="Arial" charset="0"/>
              </a:rPr>
              <a:t> Paris.</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2022" y="44625"/>
            <a:ext cx="868475" cy="1224137"/>
          </a:xfrm>
          <a:prstGeom prst="rect">
            <a:avLst/>
          </a:prstGeom>
        </p:spPr>
      </p:pic>
      <p:sp>
        <p:nvSpPr>
          <p:cNvPr id="14" name="TextBox 13"/>
          <p:cNvSpPr txBox="1"/>
          <p:nvPr/>
        </p:nvSpPr>
        <p:spPr>
          <a:xfrm>
            <a:off x="9909995" y="364595"/>
            <a:ext cx="360040" cy="400110"/>
          </a:xfrm>
          <a:prstGeom prst="rect">
            <a:avLst/>
          </a:prstGeom>
          <a:solidFill>
            <a:srgbClr val="FFFF00"/>
          </a:solidFill>
        </p:spPr>
        <p:txBody>
          <a:bodyPr wrap="square" rtlCol="0">
            <a:spAutoFit/>
          </a:bodyPr>
          <a:lstStyle/>
          <a:p>
            <a:pPr algn="ctr"/>
            <a:r>
              <a:rPr lang="en-GB" sz="2000" dirty="0">
                <a:solidFill>
                  <a:prstClr val="black"/>
                </a:solidFill>
                <a:latin typeface="AR DARLING" panose="02000000000000000000" pitchFamily="2" charset="0"/>
              </a:rPr>
              <a:t>2</a:t>
            </a:r>
          </a:p>
        </p:txBody>
      </p:sp>
      <p:sp>
        <p:nvSpPr>
          <p:cNvPr id="12" name="TextBox 11"/>
          <p:cNvSpPr txBox="1"/>
          <p:nvPr/>
        </p:nvSpPr>
        <p:spPr>
          <a:xfrm>
            <a:off x="2207568" y="1364202"/>
            <a:ext cx="1922318" cy="523220"/>
          </a:xfrm>
          <a:prstGeom prst="rect">
            <a:avLst/>
          </a:prstGeom>
          <a:noFill/>
        </p:spPr>
        <p:txBody>
          <a:bodyPr wrap="square" rtlCol="0">
            <a:spAutoFit/>
          </a:bodyPr>
          <a:lstStyle/>
          <a:p>
            <a:r>
              <a:rPr lang="en-GB" sz="2800" b="1" dirty="0" err="1" smtClean="0">
                <a:solidFill>
                  <a:srgbClr val="7030A0"/>
                </a:solidFill>
              </a:rPr>
              <a:t>Moi</a:t>
            </a:r>
            <a:r>
              <a:rPr lang="en-GB" sz="2800" b="1" dirty="0" smtClean="0">
                <a:solidFill>
                  <a:srgbClr val="7030A0"/>
                </a:solidFill>
              </a:rPr>
              <a:t>, je </a:t>
            </a:r>
            <a:r>
              <a:rPr lang="en-GB" sz="2800" b="1" dirty="0" err="1" smtClean="0">
                <a:solidFill>
                  <a:srgbClr val="7030A0"/>
                </a:solidFill>
              </a:rPr>
              <a:t>suis</a:t>
            </a:r>
            <a:endParaRPr lang="en-GB" sz="2800" b="1" dirty="0">
              <a:solidFill>
                <a:srgbClr val="7030A0"/>
              </a:solidFill>
            </a:endParaRPr>
          </a:p>
        </p:txBody>
      </p:sp>
      <p:sp>
        <p:nvSpPr>
          <p:cNvPr id="15" name="TextBox 14"/>
          <p:cNvSpPr txBox="1"/>
          <p:nvPr/>
        </p:nvSpPr>
        <p:spPr>
          <a:xfrm>
            <a:off x="2207568" y="2087722"/>
            <a:ext cx="1922318" cy="523220"/>
          </a:xfrm>
          <a:prstGeom prst="rect">
            <a:avLst/>
          </a:prstGeom>
          <a:noFill/>
        </p:spPr>
        <p:txBody>
          <a:bodyPr wrap="square" rtlCol="0">
            <a:spAutoFit/>
          </a:bodyPr>
          <a:lstStyle/>
          <a:p>
            <a:r>
              <a:rPr lang="en-GB" sz="2800" b="1" dirty="0" err="1" smtClean="0">
                <a:solidFill>
                  <a:srgbClr val="7030A0"/>
                </a:solidFill>
              </a:rPr>
              <a:t>ivoiriens</a:t>
            </a:r>
            <a:endParaRPr lang="en-GB" sz="2800" b="1" dirty="0">
              <a:solidFill>
                <a:srgbClr val="7030A0"/>
              </a:solidFill>
            </a:endParaRPr>
          </a:p>
        </p:txBody>
      </p:sp>
      <p:sp>
        <p:nvSpPr>
          <p:cNvPr id="16" name="TextBox 15"/>
          <p:cNvSpPr txBox="1"/>
          <p:nvPr/>
        </p:nvSpPr>
        <p:spPr>
          <a:xfrm>
            <a:off x="5559949" y="2475553"/>
            <a:ext cx="2405084" cy="461665"/>
          </a:xfrm>
          <a:prstGeom prst="rect">
            <a:avLst/>
          </a:prstGeom>
          <a:noFill/>
        </p:spPr>
        <p:txBody>
          <a:bodyPr wrap="square" rtlCol="0">
            <a:spAutoFit/>
          </a:bodyPr>
          <a:lstStyle/>
          <a:p>
            <a:r>
              <a:rPr lang="en-GB" sz="2400" b="1" dirty="0" err="1" smtClean="0">
                <a:solidFill>
                  <a:srgbClr val="7030A0"/>
                </a:solidFill>
              </a:rPr>
              <a:t>naturellement</a:t>
            </a:r>
            <a:endParaRPr lang="en-GB" sz="2400" b="1" dirty="0">
              <a:solidFill>
                <a:srgbClr val="7030A0"/>
              </a:solidFill>
            </a:endParaRPr>
          </a:p>
        </p:txBody>
      </p:sp>
      <p:sp>
        <p:nvSpPr>
          <p:cNvPr id="17" name="TextBox 16"/>
          <p:cNvSpPr txBox="1"/>
          <p:nvPr/>
        </p:nvSpPr>
        <p:spPr>
          <a:xfrm>
            <a:off x="4846809" y="3077878"/>
            <a:ext cx="1922318" cy="523220"/>
          </a:xfrm>
          <a:prstGeom prst="rect">
            <a:avLst/>
          </a:prstGeom>
          <a:noFill/>
        </p:spPr>
        <p:txBody>
          <a:bodyPr wrap="square" rtlCol="0">
            <a:spAutoFit/>
          </a:bodyPr>
          <a:lstStyle/>
          <a:p>
            <a:r>
              <a:rPr lang="en-GB" sz="2800" b="1" dirty="0" smtClean="0">
                <a:solidFill>
                  <a:srgbClr val="7030A0"/>
                </a:solidFill>
              </a:rPr>
              <a:t>ma </a:t>
            </a:r>
            <a:r>
              <a:rPr lang="en-GB" sz="2800" b="1" dirty="0" err="1" smtClean="0">
                <a:solidFill>
                  <a:srgbClr val="7030A0"/>
                </a:solidFill>
              </a:rPr>
              <a:t>famille</a:t>
            </a:r>
            <a:endParaRPr lang="en-GB" sz="2800" b="1" dirty="0">
              <a:solidFill>
                <a:srgbClr val="7030A0"/>
              </a:solidFill>
            </a:endParaRPr>
          </a:p>
        </p:txBody>
      </p:sp>
      <p:sp>
        <p:nvSpPr>
          <p:cNvPr id="18" name="TextBox 17"/>
          <p:cNvSpPr txBox="1"/>
          <p:nvPr/>
        </p:nvSpPr>
        <p:spPr>
          <a:xfrm>
            <a:off x="2236569" y="3771429"/>
            <a:ext cx="2045777" cy="523220"/>
          </a:xfrm>
          <a:prstGeom prst="rect">
            <a:avLst/>
          </a:prstGeom>
          <a:noFill/>
        </p:spPr>
        <p:txBody>
          <a:bodyPr wrap="square" rtlCol="0">
            <a:spAutoFit/>
          </a:bodyPr>
          <a:lstStyle/>
          <a:p>
            <a:r>
              <a:rPr lang="en-GB" sz="2800" b="1" dirty="0" smtClean="0">
                <a:solidFill>
                  <a:srgbClr val="7030A0"/>
                </a:solidFill>
              </a:rPr>
              <a:t>de la France</a:t>
            </a:r>
            <a:endParaRPr lang="en-GB" sz="2800" b="1" dirty="0">
              <a:solidFill>
                <a:srgbClr val="7030A0"/>
              </a:solidFill>
            </a:endParaRPr>
          </a:p>
        </p:txBody>
      </p:sp>
      <p:sp>
        <p:nvSpPr>
          <p:cNvPr id="19" name="TextBox 18"/>
          <p:cNvSpPr txBox="1"/>
          <p:nvPr/>
        </p:nvSpPr>
        <p:spPr>
          <a:xfrm>
            <a:off x="2170650" y="4462546"/>
            <a:ext cx="3118224" cy="461665"/>
          </a:xfrm>
          <a:prstGeom prst="rect">
            <a:avLst/>
          </a:prstGeom>
          <a:noFill/>
        </p:spPr>
        <p:txBody>
          <a:bodyPr wrap="square" rtlCol="0">
            <a:spAutoFit/>
          </a:bodyPr>
          <a:lstStyle/>
          <a:p>
            <a:r>
              <a:rPr lang="en-GB" sz="2400" b="1" dirty="0" err="1">
                <a:solidFill>
                  <a:srgbClr val="7030A0"/>
                </a:solidFill>
              </a:rPr>
              <a:t>ont</a:t>
            </a:r>
            <a:r>
              <a:rPr lang="en-GB" sz="2400" b="1" dirty="0">
                <a:solidFill>
                  <a:srgbClr val="7030A0"/>
                </a:solidFill>
              </a:rPr>
              <a:t> un </a:t>
            </a:r>
            <a:r>
              <a:rPr lang="en-GB" sz="2400" b="1" dirty="0" err="1">
                <a:solidFill>
                  <a:srgbClr val="7030A0"/>
                </a:solidFill>
              </a:rPr>
              <a:t>appartement</a:t>
            </a:r>
            <a:r>
              <a:rPr lang="en-GB" sz="2400" b="1" dirty="0">
                <a:solidFill>
                  <a:srgbClr val="7030A0"/>
                </a:solidFill>
              </a:rPr>
              <a:t> à</a:t>
            </a:r>
          </a:p>
        </p:txBody>
      </p:sp>
      <p:pic>
        <p:nvPicPr>
          <p:cNvPr id="20" name="Picture 19"/>
          <p:cNvPicPr>
            <a:picLocks noChangeAspect="1"/>
          </p:cNvPicPr>
          <p:nvPr/>
        </p:nvPicPr>
        <p:blipFill rotWithShape="1">
          <a:blip r:embed="rId4">
            <a:extLst>
              <a:ext uri="{28A0092B-C50C-407E-A947-70E740481C1C}">
                <a14:useLocalDpi xmlns:a14="http://schemas.microsoft.com/office/drawing/2010/main" val="0"/>
              </a:ext>
            </a:extLst>
          </a:blip>
          <a:srcRect l="14656" r="40517" b="23746"/>
          <a:stretch/>
        </p:blipFill>
        <p:spPr>
          <a:xfrm>
            <a:off x="7929693" y="942266"/>
            <a:ext cx="1762329" cy="1994952"/>
          </a:xfrm>
          <a:prstGeom prst="rect">
            <a:avLst/>
          </a:prstGeom>
        </p:spPr>
      </p:pic>
    </p:spTree>
    <p:extLst>
      <p:ext uri="{BB962C8B-B14F-4D97-AF65-F5344CB8AC3E}">
        <p14:creationId xmlns:p14="http://schemas.microsoft.com/office/powerpoint/2010/main" val="1983133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6" grpId="0"/>
      <p:bldP spid="17" grpId="0"/>
      <p:bldP spid="18"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171400"/>
            <a:ext cx="8229600" cy="1143000"/>
          </a:xfrm>
        </p:spPr>
        <p:txBody>
          <a:bodyPr/>
          <a:lstStyle/>
          <a:p>
            <a:r>
              <a:rPr lang="en-GB" b="1" dirty="0" smtClean="0"/>
              <a:t>Summary of learning </a:t>
            </a:r>
            <a:endParaRPr lang="en-GB"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28767333"/>
              </p:ext>
            </p:extLst>
          </p:nvPr>
        </p:nvGraphicFramePr>
        <p:xfrm>
          <a:off x="1991544" y="764704"/>
          <a:ext cx="8496944" cy="5765800"/>
        </p:xfrm>
        <a:graphic>
          <a:graphicData uri="http://schemas.openxmlformats.org/drawingml/2006/table">
            <a:tbl>
              <a:tblPr firstRow="1" bandRow="1">
                <a:tableStyleId>{E8B1032C-EA38-4F05-BA0D-38AFFFC7BED3}</a:tableStyleId>
              </a:tblPr>
              <a:tblGrid>
                <a:gridCol w="2016224"/>
                <a:gridCol w="6480720"/>
              </a:tblGrid>
              <a:tr h="370840">
                <a:tc>
                  <a:txBody>
                    <a:bodyPr/>
                    <a:lstStyle/>
                    <a:p>
                      <a:r>
                        <a:rPr lang="en-GB" sz="1800" dirty="0" smtClean="0"/>
                        <a:t>Task</a:t>
                      </a:r>
                      <a:endParaRPr lang="en-GB" sz="1800" dirty="0"/>
                    </a:p>
                  </a:txBody>
                  <a:tcPr/>
                </a:tc>
                <a:tc>
                  <a:txBody>
                    <a:bodyPr/>
                    <a:lstStyle/>
                    <a:p>
                      <a:r>
                        <a:rPr lang="en-GB" sz="1800" dirty="0" smtClean="0"/>
                        <a:t>Learning objective</a:t>
                      </a:r>
                      <a:endParaRPr lang="en-GB" sz="1800" dirty="0"/>
                    </a:p>
                  </a:txBody>
                  <a:tcPr/>
                </a:tc>
              </a:tr>
              <a:tr h="370840">
                <a:tc>
                  <a:txBody>
                    <a:bodyPr/>
                    <a:lstStyle/>
                    <a:p>
                      <a:r>
                        <a:rPr lang="en-GB" sz="1800" dirty="0" smtClean="0"/>
                        <a:t>1  Group</a:t>
                      </a:r>
                      <a:r>
                        <a:rPr lang="en-GB" sz="1800" baseline="0" dirty="0" smtClean="0"/>
                        <a:t> speaking Comment </a:t>
                      </a:r>
                      <a:r>
                        <a:rPr lang="en-GB" sz="1800" baseline="0" dirty="0" err="1" smtClean="0"/>
                        <a:t>dit</a:t>
                      </a:r>
                      <a:r>
                        <a:rPr lang="en-GB" sz="1800" baseline="0" dirty="0" smtClean="0"/>
                        <a:t>-on?</a:t>
                      </a:r>
                      <a:endParaRPr lang="en-GB" sz="1800" dirty="0"/>
                    </a:p>
                  </a:txBody>
                  <a:tcPr/>
                </a:tc>
                <a:tc>
                  <a:txBody>
                    <a:bodyPr/>
                    <a:lstStyle/>
                    <a:p>
                      <a:r>
                        <a:rPr lang="en-GB" sz="1800" dirty="0" smtClean="0"/>
                        <a:t>Retrieve</a:t>
                      </a:r>
                      <a:r>
                        <a:rPr lang="en-GB" sz="1800" baseline="0" dirty="0" smtClean="0"/>
                        <a:t> prior knowledge and share it</a:t>
                      </a:r>
                    </a:p>
                    <a:p>
                      <a:r>
                        <a:rPr lang="en-GB" sz="1800" baseline="0" dirty="0" smtClean="0"/>
                        <a:t>Identify gaps in current knowledge</a:t>
                      </a:r>
                      <a:br>
                        <a:rPr lang="en-GB" sz="1800" baseline="0" dirty="0" smtClean="0"/>
                      </a:br>
                      <a:r>
                        <a:rPr lang="en-GB" sz="1800" baseline="0" dirty="0" smtClean="0"/>
                        <a:t>Use TL for routine communication</a:t>
                      </a:r>
                      <a:br>
                        <a:rPr lang="en-GB" sz="1800" baseline="0" dirty="0" smtClean="0"/>
                      </a:br>
                      <a:r>
                        <a:rPr lang="en-GB" sz="1800" baseline="0" dirty="0" smtClean="0"/>
                        <a:t>Ask / answer questions in TL</a:t>
                      </a:r>
                      <a:endParaRPr lang="en-GB" sz="1800" dirty="0"/>
                    </a:p>
                  </a:txBody>
                  <a:tcPr/>
                </a:tc>
              </a:tr>
              <a:tr h="370840">
                <a:tc>
                  <a:txBody>
                    <a:bodyPr/>
                    <a:lstStyle/>
                    <a:p>
                      <a:r>
                        <a:rPr lang="en-GB" sz="1800" dirty="0" smtClean="0"/>
                        <a:t>2  Listening</a:t>
                      </a:r>
                      <a:endParaRPr lang="en-GB" sz="1800" dirty="0"/>
                    </a:p>
                  </a:txBody>
                  <a:tcPr/>
                </a:tc>
                <a:tc>
                  <a:txBody>
                    <a:bodyPr/>
                    <a:lstStyle/>
                    <a:p>
                      <a:r>
                        <a:rPr lang="en-GB" sz="1800" dirty="0" smtClean="0"/>
                        <a:t>Develop attention to</a:t>
                      </a:r>
                      <a:r>
                        <a:rPr lang="en-GB" sz="1800" baseline="0" dirty="0" smtClean="0"/>
                        <a:t> detail in listening</a:t>
                      </a:r>
                    </a:p>
                    <a:p>
                      <a:r>
                        <a:rPr lang="en-GB" sz="1800" baseline="0" dirty="0" smtClean="0"/>
                        <a:t>Consolidate the sound-writing relationship through transcription</a:t>
                      </a:r>
                    </a:p>
                    <a:p>
                      <a:r>
                        <a:rPr lang="en-GB" sz="1800" baseline="0" dirty="0" smtClean="0"/>
                        <a:t>Begin to acquire some new vocabulary</a:t>
                      </a:r>
                      <a:endParaRPr lang="en-GB" sz="1800" dirty="0"/>
                    </a:p>
                  </a:txBody>
                  <a:tcPr/>
                </a:tc>
              </a:tr>
              <a:tr h="370840">
                <a:tc>
                  <a:txBody>
                    <a:bodyPr/>
                    <a:lstStyle/>
                    <a:p>
                      <a:r>
                        <a:rPr lang="en-GB" sz="1800" dirty="0" smtClean="0"/>
                        <a:t>3 Reading (in detail) </a:t>
                      </a:r>
                      <a:r>
                        <a:rPr lang="en-GB" sz="1800" dirty="0" smtClean="0">
                          <a:sym typeface="Wingdings" panose="05000000000000000000" pitchFamily="2" charset="2"/>
                        </a:rPr>
                        <a:t> literacy</a:t>
                      </a:r>
                      <a:endParaRPr lang="en-GB" sz="1800" dirty="0"/>
                    </a:p>
                  </a:txBody>
                  <a:tcPr/>
                </a:tc>
                <a:tc>
                  <a:txBody>
                    <a:bodyPr/>
                    <a:lstStyle/>
                    <a:p>
                      <a:r>
                        <a:rPr lang="en-GB" sz="1800" dirty="0" smtClean="0"/>
                        <a:t>Knowledge about verb forms</a:t>
                      </a:r>
                      <a:br>
                        <a:rPr lang="en-GB" sz="1800" dirty="0" smtClean="0"/>
                      </a:br>
                      <a:r>
                        <a:rPr lang="en-GB" sz="1800" dirty="0" smtClean="0"/>
                        <a:t>Identify</a:t>
                      </a:r>
                      <a:r>
                        <a:rPr lang="en-GB" sz="1800" baseline="0" dirty="0" smtClean="0"/>
                        <a:t> patterns in verb formation</a:t>
                      </a:r>
                      <a:endParaRPr lang="en-GB" sz="1800" dirty="0" smtClean="0"/>
                    </a:p>
                    <a:p>
                      <a:r>
                        <a:rPr lang="en-GB" sz="1800" dirty="0" smtClean="0"/>
                        <a:t>Infer</a:t>
                      </a:r>
                      <a:r>
                        <a:rPr lang="en-GB" sz="1800" baseline="0" dirty="0" smtClean="0"/>
                        <a:t> meaning of unknown words</a:t>
                      </a:r>
                      <a:br>
                        <a:rPr lang="en-GB" sz="1800" baseline="0" dirty="0" smtClean="0"/>
                      </a:br>
                      <a:r>
                        <a:rPr lang="en-GB" sz="1800" baseline="0" dirty="0" smtClean="0"/>
                        <a:t>Acquire high-frequency words</a:t>
                      </a:r>
                      <a:br>
                        <a:rPr lang="en-GB" sz="1800" baseline="0" dirty="0" smtClean="0"/>
                      </a:br>
                      <a:r>
                        <a:rPr lang="en-GB" sz="1800" baseline="0" dirty="0" smtClean="0"/>
                        <a:t>Acquire new content/topic vocabulary</a:t>
                      </a:r>
                    </a:p>
                    <a:p>
                      <a:r>
                        <a:rPr lang="en-GB" sz="1800" baseline="0" dirty="0" smtClean="0"/>
                        <a:t>Show understanding by translating short text into English</a:t>
                      </a:r>
                      <a:endParaRPr lang="en-GB" sz="1800" dirty="0"/>
                    </a:p>
                  </a:txBody>
                  <a:tcPr/>
                </a:tc>
              </a:tr>
              <a:tr h="370840">
                <a:tc>
                  <a:txBody>
                    <a:bodyPr/>
                    <a:lstStyle/>
                    <a:p>
                      <a:r>
                        <a:rPr lang="en-GB" sz="1800" dirty="0" smtClean="0"/>
                        <a:t>4 Speaking – question &amp; answer</a:t>
                      </a:r>
                      <a:endParaRPr lang="en-GB" sz="1800" dirty="0"/>
                    </a:p>
                  </a:txBody>
                  <a:tcPr/>
                </a:tc>
                <a:tc>
                  <a:txBody>
                    <a:bodyPr/>
                    <a:lstStyle/>
                    <a:p>
                      <a:r>
                        <a:rPr lang="en-GB" sz="1800" dirty="0" smtClean="0"/>
                        <a:t>Improve speed of understanding spoken language</a:t>
                      </a:r>
                      <a:br>
                        <a:rPr lang="en-GB" sz="1800" dirty="0" smtClean="0"/>
                      </a:br>
                      <a:r>
                        <a:rPr lang="en-GB" sz="1800" dirty="0" smtClean="0"/>
                        <a:t>Develop ability to respond spontaneously</a:t>
                      </a:r>
                      <a:br>
                        <a:rPr lang="en-GB" sz="1800" dirty="0" smtClean="0"/>
                      </a:br>
                      <a:r>
                        <a:rPr lang="en-GB" sz="1800" dirty="0" smtClean="0"/>
                        <a:t>Recognise the difference in language use</a:t>
                      </a:r>
                      <a:r>
                        <a:rPr lang="en-GB" sz="1800" baseline="0" dirty="0" smtClean="0"/>
                        <a:t> (spoken / written register)</a:t>
                      </a:r>
                      <a:endParaRPr lang="en-GB" sz="1800" dirty="0"/>
                    </a:p>
                  </a:txBody>
                  <a:tcPr/>
                </a:tc>
              </a:tr>
              <a:tr h="370840">
                <a:tc>
                  <a:txBody>
                    <a:bodyPr/>
                    <a:lstStyle/>
                    <a:p>
                      <a:r>
                        <a:rPr lang="en-GB" sz="1800" dirty="0" smtClean="0"/>
                        <a:t>5 Writing – question &amp; answer</a:t>
                      </a:r>
                      <a:endParaRPr lang="en-GB" sz="1800" dirty="0"/>
                    </a:p>
                  </a:txBody>
                  <a:tcPr/>
                </a:tc>
                <a:tc>
                  <a:txBody>
                    <a:bodyPr/>
                    <a:lstStyle/>
                    <a:p>
                      <a:r>
                        <a:rPr lang="en-GB" sz="1800" dirty="0" smtClean="0"/>
                        <a:t>Write in sentences / short</a:t>
                      </a:r>
                      <a:r>
                        <a:rPr lang="en-GB" sz="1800" baseline="0" dirty="0" smtClean="0"/>
                        <a:t> paragraph from memory</a:t>
                      </a:r>
                      <a:endParaRPr lang="en-GB" sz="1800" dirty="0"/>
                    </a:p>
                  </a:txBody>
                  <a:tcPr/>
                </a:tc>
              </a:tr>
            </a:tbl>
          </a:graphicData>
        </a:graphic>
      </p:graphicFrame>
    </p:spTree>
    <p:extLst>
      <p:ext uri="{BB962C8B-B14F-4D97-AF65-F5344CB8AC3E}">
        <p14:creationId xmlns:p14="http://schemas.microsoft.com/office/powerpoint/2010/main" val="248224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775520" y="188640"/>
            <a:ext cx="8640960" cy="1228998"/>
          </a:xfrm>
          <a:prstGeom prst="roundRect">
            <a:avLst/>
          </a:prstGeom>
          <a:solidFill>
            <a:schemeClr val="accent6">
              <a:lumMod val="75000"/>
            </a:schemeClr>
          </a:solidFill>
          <a:ln w="57150">
            <a:solidFill>
              <a:srgbClr val="FF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p:cNvSpPr>
            <a:spLocks noGrp="1"/>
          </p:cNvSpPr>
          <p:nvPr>
            <p:ph type="title"/>
          </p:nvPr>
        </p:nvSpPr>
        <p:spPr/>
        <p:txBody>
          <a:bodyPr>
            <a:noAutofit/>
          </a:bodyPr>
          <a:lstStyle/>
          <a:p>
            <a:r>
              <a:rPr lang="en-GB" sz="7200" b="1" dirty="0">
                <a:solidFill>
                  <a:schemeClr val="bg1"/>
                </a:solidFill>
              </a:rPr>
              <a:t>We will consider…</a:t>
            </a:r>
          </a:p>
        </p:txBody>
      </p:sp>
      <p:sp>
        <p:nvSpPr>
          <p:cNvPr id="3" name="Content Placeholder 2"/>
          <p:cNvSpPr>
            <a:spLocks noGrp="1"/>
          </p:cNvSpPr>
          <p:nvPr>
            <p:ph idx="1"/>
          </p:nvPr>
        </p:nvSpPr>
        <p:spPr>
          <a:xfrm>
            <a:off x="1981200" y="1600201"/>
            <a:ext cx="8363272" cy="4525963"/>
          </a:xfrm>
        </p:spPr>
        <p:txBody>
          <a:bodyPr>
            <a:noAutofit/>
          </a:bodyPr>
          <a:lstStyle/>
          <a:p>
            <a:r>
              <a:rPr lang="en-GB" sz="3400" dirty="0"/>
              <a:t>Integrating transcription in text work from Y7</a:t>
            </a:r>
          </a:p>
          <a:p>
            <a:r>
              <a:rPr lang="en-GB" sz="3400" dirty="0"/>
              <a:t>Translation from and into the target language</a:t>
            </a:r>
          </a:p>
          <a:p>
            <a:r>
              <a:rPr lang="en-GB" sz="3400" dirty="0"/>
              <a:t>Accelerating progress (which we will need to do to meet the requirements of the new GCSE)</a:t>
            </a:r>
          </a:p>
          <a:p>
            <a:r>
              <a:rPr lang="en-GB" sz="3400" dirty="0"/>
              <a:t>Using literary and other text types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12424" y="1772816"/>
            <a:ext cx="504056" cy="504056"/>
          </a:xfrm>
          <a:prstGeom prst="rect">
            <a:avLst/>
          </a:prstGeom>
        </p:spPr>
      </p:pic>
    </p:spTree>
    <p:extLst>
      <p:ext uri="{BB962C8B-B14F-4D97-AF65-F5344CB8AC3E}">
        <p14:creationId xmlns:p14="http://schemas.microsoft.com/office/powerpoint/2010/main" val="194889042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2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2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2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3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3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3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3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0.xml><?xml version="1.0" encoding="utf-8"?>
<a:theme xmlns:a="http://schemas.openxmlformats.org/drawingml/2006/main" name="3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1.xml><?xml version="1.0" encoding="utf-8"?>
<a:theme xmlns:a="http://schemas.openxmlformats.org/drawingml/2006/main" name="3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2.xml><?xml version="1.0" encoding="utf-8"?>
<a:theme xmlns:a="http://schemas.openxmlformats.org/drawingml/2006/main" name="3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3.xml><?xml version="1.0" encoding="utf-8"?>
<a:theme xmlns:a="http://schemas.openxmlformats.org/drawingml/2006/main" name="4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4.xml><?xml version="1.0" encoding="utf-8"?>
<a:theme xmlns:a="http://schemas.openxmlformats.org/drawingml/2006/main" name="6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5.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6.xml><?xml version="1.0" encoding="utf-8"?>
<a:theme xmlns:a="http://schemas.openxmlformats.org/drawingml/2006/main" name="2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7.xml><?xml version="1.0" encoding="utf-8"?>
<a:theme xmlns:a="http://schemas.openxmlformats.org/drawingml/2006/main" name="30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8.xml><?xml version="1.0" encoding="utf-8"?>
<a:theme xmlns:a="http://schemas.openxmlformats.org/drawingml/2006/main" name="37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9.xml><?xml version="1.0" encoding="utf-8"?>
<a:theme xmlns:a="http://schemas.openxmlformats.org/drawingml/2006/main" name="38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0.xml><?xml version="1.0" encoding="utf-8"?>
<a:theme xmlns:a="http://schemas.openxmlformats.org/drawingml/2006/main" name="4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1.xml><?xml version="1.0" encoding="utf-8"?>
<a:theme xmlns:a="http://schemas.openxmlformats.org/drawingml/2006/main" name="4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962</TotalTime>
  <Words>2803</Words>
  <Application>Microsoft Office PowerPoint</Application>
  <PresentationFormat>Widescreen</PresentationFormat>
  <Paragraphs>467</Paragraphs>
  <Slides>49</Slides>
  <Notes>49</Notes>
  <HiddenSlides>0</HiddenSlides>
  <MMClips>2</MMClips>
  <ScaleCrop>false</ScaleCrop>
  <HeadingPairs>
    <vt:vector size="6" baseType="variant">
      <vt:variant>
        <vt:lpstr>Fonts Used</vt:lpstr>
      </vt:variant>
      <vt:variant>
        <vt:i4>14</vt:i4>
      </vt:variant>
      <vt:variant>
        <vt:lpstr>Theme</vt:lpstr>
      </vt:variant>
      <vt:variant>
        <vt:i4>41</vt:i4>
      </vt:variant>
      <vt:variant>
        <vt:lpstr>Slide Titles</vt:lpstr>
      </vt:variant>
      <vt:variant>
        <vt:i4>49</vt:i4>
      </vt:variant>
    </vt:vector>
  </HeadingPairs>
  <TitlesOfParts>
    <vt:vector size="104" baseType="lpstr">
      <vt:lpstr>MS PGothic</vt:lpstr>
      <vt:lpstr>AR CENA</vt:lpstr>
      <vt:lpstr>AR DARLING</vt:lpstr>
      <vt:lpstr>Arial</vt:lpstr>
      <vt:lpstr>Arial Rounded MT Bold</vt:lpstr>
      <vt:lpstr>Bodoni MT</vt:lpstr>
      <vt:lpstr>Calibri</vt:lpstr>
      <vt:lpstr>Calibri Light</vt:lpstr>
      <vt:lpstr>Courier New</vt:lpstr>
      <vt:lpstr>Myriad Pro</vt:lpstr>
      <vt:lpstr>Segoe Print</vt:lpstr>
      <vt:lpstr>Times New Roman</vt:lpstr>
      <vt:lpstr>Trebuchet MS</vt:lpstr>
      <vt:lpstr>Wingdings</vt:lpstr>
      <vt:lpstr>1_Office Theme</vt:lpstr>
      <vt:lpstr>2_Office Theme</vt:lpstr>
      <vt:lpstr>3_Office Theme</vt:lpstr>
      <vt:lpstr>4_Office Theme</vt:lpstr>
      <vt:lpstr>5_Office Theme</vt:lpstr>
      <vt:lpstr>8_Office Theme</vt:lpstr>
      <vt:lpstr>9_Office Theme</vt:lpstr>
      <vt:lpstr>10_Office Theme</vt:lpstr>
      <vt:lpstr>11_Office Theme</vt:lpstr>
      <vt:lpstr>12_Office Theme</vt:lpstr>
      <vt:lpstr>13_Office Theme</vt:lpstr>
      <vt:lpstr>14_Office Theme</vt:lpstr>
      <vt:lpstr>15_Office Theme</vt:lpstr>
      <vt:lpstr>16_Office Theme</vt:lpstr>
      <vt:lpstr>17_Office Theme</vt:lpstr>
      <vt:lpstr>18_Office Theme</vt:lpstr>
      <vt:lpstr>19_Office Theme</vt:lpstr>
      <vt:lpstr>20_Office Theme</vt:lpstr>
      <vt:lpstr>21_Office Theme</vt:lpstr>
      <vt:lpstr>22_Office Theme</vt:lpstr>
      <vt:lpstr>24_Office Theme</vt:lpstr>
      <vt:lpstr>25_Office Theme</vt:lpstr>
      <vt:lpstr>26_Office Theme</vt:lpstr>
      <vt:lpstr>27_Office Theme</vt:lpstr>
      <vt:lpstr>28_Office Theme</vt:lpstr>
      <vt:lpstr>31_Office Theme</vt:lpstr>
      <vt:lpstr>32_Office Theme</vt:lpstr>
      <vt:lpstr>33_Office Theme</vt:lpstr>
      <vt:lpstr>34_Office Theme</vt:lpstr>
      <vt:lpstr>35_Office Theme</vt:lpstr>
      <vt:lpstr>36_Office Theme</vt:lpstr>
      <vt:lpstr>39_Office Theme</vt:lpstr>
      <vt:lpstr>40_Office Theme</vt:lpstr>
      <vt:lpstr>6_Office Theme</vt:lpstr>
      <vt:lpstr>Office Theme</vt:lpstr>
      <vt:lpstr>23_Office Theme</vt:lpstr>
      <vt:lpstr>30_Office Theme</vt:lpstr>
      <vt:lpstr>37_Office Theme</vt:lpstr>
      <vt:lpstr>38_Office Theme</vt:lpstr>
      <vt:lpstr>41_Office Theme</vt:lpstr>
      <vt:lpstr>42_Office Theme</vt:lpstr>
      <vt:lpstr>New Curriculum Workshop French/German</vt:lpstr>
      <vt:lpstr>We will consider…</vt:lpstr>
      <vt:lpstr>PowerPoint Presentation</vt:lpstr>
      <vt:lpstr>PowerPoint Presentation</vt:lpstr>
      <vt:lpstr>PowerPoint Presentation</vt:lpstr>
      <vt:lpstr>PowerPoint Presentation</vt:lpstr>
      <vt:lpstr>PowerPoint Presentation</vt:lpstr>
      <vt:lpstr>Summary of learning </vt:lpstr>
      <vt:lpstr>We will consider…</vt:lpstr>
      <vt:lpstr>Translation into English can be…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 will consider…</vt:lpstr>
      <vt:lpstr>Progress</vt:lpstr>
      <vt:lpstr>Question words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 will consider…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 will consider…</vt:lpstr>
      <vt:lpstr>New Curriculum Workshop French</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Curriculum Workshop French</dc:title>
  <dc:creator>Sue Balmer</dc:creator>
  <cp:lastModifiedBy>55WD</cp:lastModifiedBy>
  <cp:revision>57</cp:revision>
  <dcterms:created xsi:type="dcterms:W3CDTF">2014-02-23T20:16:06Z</dcterms:created>
  <dcterms:modified xsi:type="dcterms:W3CDTF">2014-03-09T17:38:13Z</dcterms:modified>
</cp:coreProperties>
</file>