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59" r:id="rId4"/>
    <p:sldId id="260" r:id="rId5"/>
    <p:sldId id="261" r:id="rId6"/>
    <p:sldId id="262" r:id="rId7"/>
    <p:sldId id="263" r:id="rId8"/>
    <p:sldId id="291" r:id="rId9"/>
    <p:sldId id="292" r:id="rId10"/>
    <p:sldId id="293" r:id="rId11"/>
    <p:sldId id="294" r:id="rId12"/>
    <p:sldId id="264" r:id="rId13"/>
    <p:sldId id="289" r:id="rId14"/>
    <p:sldId id="266" r:id="rId15"/>
    <p:sldId id="268" r:id="rId16"/>
    <p:sldId id="290"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35350" autoAdjust="0"/>
  </p:normalViewPr>
  <p:slideViewPr>
    <p:cSldViewPr>
      <p:cViewPr varScale="1">
        <p:scale>
          <a:sx n="40" d="100"/>
          <a:sy n="40" d="100"/>
        </p:scale>
        <p:origin x="3654" y="4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DDA36-83CA-41EF-B47F-6E120976E3F4}" type="datetimeFigureOut">
              <a:rPr lang="en-GB" smtClean="0"/>
              <a:t>02/03/2014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29BC82-ED45-4A2B-806B-ACAD0FE65A1D}" type="slidenum">
              <a:rPr lang="en-GB" smtClean="0"/>
              <a:t>‹#›</a:t>
            </a:fld>
            <a:endParaRPr lang="en-GB"/>
          </a:p>
        </p:txBody>
      </p:sp>
    </p:spTree>
    <p:extLst>
      <p:ext uri="{BB962C8B-B14F-4D97-AF65-F5344CB8AC3E}">
        <p14:creationId xmlns:p14="http://schemas.microsoft.com/office/powerpoint/2010/main" val="2015817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ofsted.gov.uk/resources/subject-professional-development-materials-judging-use-of-target-language-teachers-and-students"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en.wikipedia.org/wiki/Infinitive" TargetMode="External"/><Relationship Id="rId7" Type="http://schemas.openxmlformats.org/officeDocument/2006/relationships/hyperlink" Target="http://en.wikipedia.org/wiki/Classical_Mongolian_language"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en.wikipedia.org/wiki/Participle" TargetMode="External"/><Relationship Id="rId5" Type="http://schemas.openxmlformats.org/officeDocument/2006/relationships/hyperlink" Target="http://en.wikipedia.org/wiki/Gerund" TargetMode="External"/><Relationship Id="rId4" Type="http://schemas.openxmlformats.org/officeDocument/2006/relationships/hyperlink" Target="http://en.wikipedia.org/wiki/Finite_verb"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ofsted.gov.uk/resources/subject-professional-development-materials-judging-use-of-target-language-teachers-and-students"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What are the persistent issues faced by languages teachers, and what approaches can we use/how can we meet these challenges head on?</a:t>
            </a:r>
          </a:p>
          <a:p>
            <a:pPr lvl="0"/>
            <a:r>
              <a:rPr lang="en-GB" sz="1200" kern="1200" dirty="0" smtClean="0">
                <a:solidFill>
                  <a:schemeClr val="tx1"/>
                </a:solidFill>
                <a:effectLst/>
                <a:latin typeface="+mn-lt"/>
                <a:ea typeface="+mn-ea"/>
                <a:cs typeface="+mn-cs"/>
              </a:rPr>
              <a:t>Taking as an immediate point of departure a secure understanding of what Ofsted wants to see in the languages classroom, and drawing on relevant research and other recent documentation, Rachel will outline a model of languages teaching guaranteed to raise teacher confidence about the lessons they deliver and how these improve learning</a:t>
            </a:r>
          </a:p>
          <a:p>
            <a:endParaRPr lang="en-GB" dirty="0"/>
          </a:p>
        </p:txBody>
      </p:sp>
      <p:sp>
        <p:nvSpPr>
          <p:cNvPr id="4" name="Slide Number Placeholder 3"/>
          <p:cNvSpPr>
            <a:spLocks noGrp="1"/>
          </p:cNvSpPr>
          <p:nvPr>
            <p:ph type="sldNum" sz="quarter" idx="10"/>
          </p:nvPr>
        </p:nvSpPr>
        <p:spPr/>
        <p:txBody>
          <a:bodyPr/>
          <a:lstStyle/>
          <a:p>
            <a:fld id="{12BD3B07-D622-4E0F-8984-6DB175B9E178}" type="slidenum">
              <a:rPr lang="en-GB" smtClean="0"/>
              <a:t>1</a:t>
            </a:fld>
            <a:endParaRPr lang="en-GB"/>
          </a:p>
        </p:txBody>
      </p:sp>
    </p:spTree>
    <p:extLst>
      <p:ext uri="{BB962C8B-B14F-4D97-AF65-F5344CB8AC3E}">
        <p14:creationId xmlns:p14="http://schemas.microsoft.com/office/powerpoint/2010/main" val="2179768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hlinkClick r:id="rId3"/>
              </a:rPr>
              <a:t>http://www.ofsted.gov.uk/resources/subject-professional-development-materials-judging-use-of-target-language-teachers-and-students</a:t>
            </a:r>
            <a:r>
              <a:rPr lang="en-GB" dirty="0" smtClean="0"/>
              <a:t> </a:t>
            </a:r>
          </a:p>
          <a:p>
            <a:r>
              <a:rPr lang="en-GB" dirty="0" smtClean="0"/>
              <a:t>Taken from here.</a:t>
            </a:r>
            <a:endParaRPr lang="en-GB" dirty="0"/>
          </a:p>
        </p:txBody>
      </p:sp>
      <p:sp>
        <p:nvSpPr>
          <p:cNvPr id="4" name="Slide Number Placeholder 3"/>
          <p:cNvSpPr>
            <a:spLocks noGrp="1"/>
          </p:cNvSpPr>
          <p:nvPr>
            <p:ph type="sldNum" sz="quarter" idx="10"/>
          </p:nvPr>
        </p:nvSpPr>
        <p:spPr/>
        <p:txBody>
          <a:bodyPr/>
          <a:lstStyle/>
          <a:p>
            <a:fld id="{2129BC82-ED45-4A2B-806B-ACAD0FE65A1D}" type="slidenum">
              <a:rPr lang="en-GB" smtClean="0"/>
              <a:t>11</a:t>
            </a:fld>
            <a:endParaRPr lang="en-GB"/>
          </a:p>
        </p:txBody>
      </p:sp>
    </p:spTree>
    <p:extLst>
      <p:ext uri="{BB962C8B-B14F-4D97-AF65-F5344CB8AC3E}">
        <p14:creationId xmlns:p14="http://schemas.microsoft.com/office/powerpoint/2010/main" val="19905312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word ‘conversations’ appears in both.</a:t>
            </a:r>
          </a:p>
          <a:p>
            <a:r>
              <a:rPr lang="en-GB" dirty="0" smtClean="0"/>
              <a:t>There is a need to be</a:t>
            </a:r>
            <a:r>
              <a:rPr lang="en-GB" baseline="0" dirty="0" smtClean="0"/>
              <a:t> able to ask as well as answer questions, unscripted and unexpected, as you would in a conversational context.</a:t>
            </a:r>
            <a:br>
              <a:rPr lang="en-GB" baseline="0" dirty="0" smtClean="0"/>
            </a:br>
            <a:r>
              <a:rPr lang="en-GB" baseline="0" dirty="0" smtClean="0"/>
              <a:t>This is really hinting at ‘chatting’ in the language – giving opinions, justifying them, debating, agreeing / disagreeing, seeking information from others.</a:t>
            </a:r>
            <a:br>
              <a:rPr lang="en-GB" baseline="0" dirty="0" smtClean="0"/>
            </a:br>
            <a:r>
              <a:rPr lang="en-GB" baseline="0" dirty="0" smtClean="0"/>
              <a:t/>
            </a:r>
            <a:br>
              <a:rPr lang="en-GB" baseline="0" dirty="0" smtClean="0"/>
            </a:br>
            <a:r>
              <a:rPr lang="en-GB" baseline="0" dirty="0" smtClean="0"/>
              <a:t>There is a lot of work that has been done on how to approach this in the classroom.  We have the Group Talk project, which is significant in this respect.  We also have a lot of work that is available about types of task that generate questions and unscripted talk from students.</a:t>
            </a:r>
            <a:br>
              <a:rPr lang="en-GB" baseline="0" dirty="0" smtClean="0"/>
            </a:br>
            <a:r>
              <a:rPr lang="en-GB" baseline="0" dirty="0" smtClean="0"/>
              <a:t/>
            </a:r>
            <a:br>
              <a:rPr lang="en-GB" baseline="0" dirty="0" smtClean="0"/>
            </a:br>
            <a:r>
              <a:rPr lang="en-GB" baseline="0" dirty="0" smtClean="0"/>
              <a:t>It is very positive indeed to see this aspect of language learning featuring so prominently in this new </a:t>
            </a:r>
            <a:r>
              <a:rPr lang="en-GB" baseline="0" dirty="0" err="1" smtClean="0"/>
              <a:t>PoS.</a:t>
            </a:r>
            <a:endParaRPr lang="en-GB" dirty="0" smtClean="0"/>
          </a:p>
        </p:txBody>
      </p:sp>
      <p:sp>
        <p:nvSpPr>
          <p:cNvPr id="4" name="Slide Number Placeholder 3"/>
          <p:cNvSpPr>
            <a:spLocks noGrp="1"/>
          </p:cNvSpPr>
          <p:nvPr>
            <p:ph type="sldNum" sz="quarter" idx="10"/>
          </p:nvPr>
        </p:nvSpPr>
        <p:spPr/>
        <p:txBody>
          <a:bodyPr/>
          <a:lstStyle/>
          <a:p>
            <a:fld id="{0A30950B-1B20-4D20-B707-A694F13979AF}" type="slidenum">
              <a:rPr lang="en-GB" smtClean="0">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112891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65D245C-E892-4610-83F0-C9AD455B933E}" type="slidenum">
              <a:rPr lang="en-GB" smtClean="0">
                <a:solidFill>
                  <a:prstClr val="black"/>
                </a:solidFill>
              </a:rPr>
              <a:pPr/>
              <a:t>13</a:t>
            </a:fld>
            <a:endParaRPr lang="en-GB">
              <a:solidFill>
                <a:prstClr val="black"/>
              </a:solidFill>
            </a:endParaRPr>
          </a:p>
        </p:txBody>
      </p:sp>
    </p:spTree>
    <p:extLst>
      <p:ext uri="{BB962C8B-B14F-4D97-AF65-F5344CB8AC3E}">
        <p14:creationId xmlns:p14="http://schemas.microsoft.com/office/powerpoint/2010/main" val="31365375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Students still</a:t>
            </a:r>
            <a:r>
              <a:rPr lang="en-GB" baseline="0" dirty="0" smtClean="0"/>
              <a:t> need to understand spoken and written material, so they still very much need both vocabulary knowledge and strategies for acquiring it. </a:t>
            </a:r>
            <a:br>
              <a:rPr lang="en-GB" baseline="0" dirty="0" smtClean="0"/>
            </a:br>
            <a:r>
              <a:rPr lang="en-GB" baseline="0" dirty="0" smtClean="0"/>
              <a:t>They also really will need to develop listening and reading strategies – skills for approaching texts, inferring meaning with unfamiliar language.</a:t>
            </a:r>
            <a:endParaRPr lang="en-GB" dirty="0" smtClean="0"/>
          </a:p>
        </p:txBody>
      </p:sp>
      <p:sp>
        <p:nvSpPr>
          <p:cNvPr id="4" name="Slide Number Placeholder 3"/>
          <p:cNvSpPr>
            <a:spLocks noGrp="1"/>
          </p:cNvSpPr>
          <p:nvPr>
            <p:ph type="sldNum" sz="quarter" idx="10"/>
          </p:nvPr>
        </p:nvSpPr>
        <p:spPr/>
        <p:txBody>
          <a:bodyPr/>
          <a:lstStyle/>
          <a:p>
            <a:fld id="{0A30950B-1B20-4D20-B707-A694F13979AF}" type="slidenum">
              <a:rPr lang="en-GB" smtClean="0">
                <a:solidFill>
                  <a:prstClr val="black"/>
                </a:solidFill>
              </a:rPr>
              <a:pPr/>
              <a:t>14</a:t>
            </a:fld>
            <a:endParaRPr lang="en-GB">
              <a:solidFill>
                <a:prstClr val="black"/>
              </a:solidFill>
            </a:endParaRPr>
          </a:p>
        </p:txBody>
      </p:sp>
    </p:spTree>
    <p:extLst>
      <p:ext uri="{BB962C8B-B14F-4D97-AF65-F5344CB8AC3E}">
        <p14:creationId xmlns:p14="http://schemas.microsoft.com/office/powerpoint/2010/main" val="1128912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0A30950B-1B20-4D20-B707-A694F13979AF}" type="slidenum">
              <a:rPr lang="en-GB" smtClean="0">
                <a:solidFill>
                  <a:prstClr val="black"/>
                </a:solidFill>
              </a:rPr>
              <a:pPr/>
              <a:t>15</a:t>
            </a:fld>
            <a:endParaRPr lang="en-GB">
              <a:solidFill>
                <a:prstClr val="black"/>
              </a:solidFill>
            </a:endParaRPr>
          </a:p>
        </p:txBody>
      </p:sp>
    </p:spTree>
    <p:extLst>
      <p:ext uri="{BB962C8B-B14F-4D97-AF65-F5344CB8AC3E}">
        <p14:creationId xmlns:p14="http://schemas.microsoft.com/office/powerpoint/2010/main" val="11289129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Some have mentioned that</a:t>
            </a:r>
            <a:r>
              <a:rPr lang="en-GB" baseline="0" dirty="0" smtClean="0"/>
              <a:t> the new </a:t>
            </a:r>
            <a:r>
              <a:rPr lang="en-GB" baseline="0" dirty="0" err="1" smtClean="0"/>
              <a:t>PoS</a:t>
            </a:r>
            <a:r>
              <a:rPr lang="en-GB" baseline="0" dirty="0" smtClean="0"/>
              <a:t> marks a return to grammar teaching, as though we have not been focused on teaching grammar for the last 20 years!</a:t>
            </a:r>
            <a:br>
              <a:rPr lang="en-GB" baseline="0" dirty="0" smtClean="0"/>
            </a:br>
            <a:r>
              <a:rPr lang="en-GB" baseline="0" dirty="0" smtClean="0"/>
              <a:t>It’s not a return to grammar-translation, despite the appearance of the word ‘translation’ which I will come to shortly.  </a:t>
            </a:r>
          </a:p>
          <a:p>
            <a:endParaRPr lang="en-GB" dirty="0"/>
          </a:p>
        </p:txBody>
      </p:sp>
      <p:sp>
        <p:nvSpPr>
          <p:cNvPr id="4" name="Slide Number Placeholder 3"/>
          <p:cNvSpPr>
            <a:spLocks noGrp="1"/>
          </p:cNvSpPr>
          <p:nvPr>
            <p:ph type="sldNum" sz="quarter" idx="10"/>
          </p:nvPr>
        </p:nvSpPr>
        <p:spPr/>
        <p:txBody>
          <a:bodyPr/>
          <a:lstStyle/>
          <a:p>
            <a:fld id="{265D245C-E892-4610-83F0-C9AD455B933E}" type="slidenum">
              <a:rPr lang="en-GB" smtClean="0">
                <a:solidFill>
                  <a:prstClr val="black"/>
                </a:solidFill>
              </a:rPr>
              <a:pPr/>
              <a:t>16</a:t>
            </a:fld>
            <a:endParaRPr lang="en-GB">
              <a:solidFill>
                <a:prstClr val="black"/>
              </a:solidFill>
            </a:endParaRPr>
          </a:p>
        </p:txBody>
      </p:sp>
    </p:spTree>
    <p:extLst>
      <p:ext uri="{BB962C8B-B14F-4D97-AF65-F5344CB8AC3E}">
        <p14:creationId xmlns:p14="http://schemas.microsoft.com/office/powerpoint/2010/main" val="31365375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Use language independently</a:t>
            </a:r>
            <a:r>
              <a:rPr lang="en-GB" baseline="0" dirty="0" smtClean="0"/>
              <a:t> and from memory to create new sentences.  </a:t>
            </a:r>
            <a:br>
              <a:rPr lang="en-GB" baseline="0" dirty="0" smtClean="0"/>
            </a:br>
            <a:r>
              <a:rPr lang="en-GB" baseline="0" dirty="0" smtClean="0"/>
              <a:t>Grammar puts sense into sentences.  It is the knowledge that joins words together to create meaning.</a:t>
            </a:r>
            <a:br>
              <a:rPr lang="en-GB" baseline="0" dirty="0" smtClean="0"/>
            </a:br>
            <a:endParaRPr lang="en-GB" baseline="0" dirty="0" smtClean="0"/>
          </a:p>
          <a:p>
            <a:r>
              <a:rPr lang="en-GB" baseline="0" dirty="0" smtClean="0"/>
              <a:t>This is present in the new </a:t>
            </a:r>
            <a:r>
              <a:rPr lang="en-GB" baseline="0" dirty="0" err="1" smtClean="0"/>
              <a:t>PoS</a:t>
            </a:r>
            <a:r>
              <a:rPr lang="en-GB" baseline="0" dirty="0" smtClean="0"/>
              <a:t>, just as it really was for me at least in the last one.</a:t>
            </a:r>
          </a:p>
          <a:p>
            <a:r>
              <a:rPr lang="en-GB" baseline="0" dirty="0" smtClean="0"/>
              <a:t>Many teachers at KS3 used the old new curriculum to innovate with their curricula, introducing themes that were more age-appropriate and intrinsically interesting, including opportunities for extended and creative writing.</a:t>
            </a:r>
            <a:br>
              <a:rPr lang="en-GB" baseline="0" dirty="0" smtClean="0"/>
            </a:br>
            <a:r>
              <a:rPr lang="en-GB" baseline="0" dirty="0" smtClean="0"/>
              <a:t>These continue to be very valid approaches.</a:t>
            </a:r>
            <a:endParaRPr lang="en-GB" dirty="0" smtClean="0"/>
          </a:p>
        </p:txBody>
      </p:sp>
      <p:sp>
        <p:nvSpPr>
          <p:cNvPr id="4" name="Slide Number Placeholder 3"/>
          <p:cNvSpPr>
            <a:spLocks noGrp="1"/>
          </p:cNvSpPr>
          <p:nvPr>
            <p:ph type="sldNum" sz="quarter" idx="10"/>
          </p:nvPr>
        </p:nvSpPr>
        <p:spPr/>
        <p:txBody>
          <a:bodyPr/>
          <a:lstStyle/>
          <a:p>
            <a:fld id="{0A30950B-1B20-4D20-B707-A694F13979AF}" type="slidenum">
              <a:rPr lang="en-GB" smtClean="0">
                <a:solidFill>
                  <a:prstClr val="black"/>
                </a:solidFill>
              </a:rPr>
              <a:pPr/>
              <a:t>17</a:t>
            </a:fld>
            <a:endParaRPr lang="en-GB">
              <a:solidFill>
                <a:prstClr val="black"/>
              </a:solidFill>
            </a:endParaRPr>
          </a:p>
        </p:txBody>
      </p:sp>
    </p:spTree>
    <p:extLst>
      <p:ext uri="{BB962C8B-B14F-4D97-AF65-F5344CB8AC3E}">
        <p14:creationId xmlns:p14="http://schemas.microsoft.com/office/powerpoint/2010/main" val="11289129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  Formal modes of address – this has slipped off</a:t>
            </a:r>
            <a:r>
              <a:rPr lang="en-GB" baseline="0" dirty="0" smtClean="0"/>
              <a:t> the radar in recent incarnations of policy documents, but its return is not unwelcome.  A Y7 boy remarked to his mum last week (she emailed me to tell me) that Spanish is a bit confusing because it has four versions of ‘you’.  I replied that ‘yes, it certainly is a bit of a nightmare, but great that he has picked up on this major difference between Spanish and English and flagged it as the complexity it is!’  The ideal way to integrate this element back in is to teach students to address you as the teacher in the formal ‘you’.  This is the ideal, real context in which they can learn this and put it into action regularly.</a:t>
            </a:r>
            <a:br>
              <a:rPr lang="en-GB" baseline="0" dirty="0" smtClean="0"/>
            </a:br>
            <a:r>
              <a:rPr lang="en-GB" baseline="0" dirty="0" smtClean="0"/>
              <a:t>2.  KS2 – I have to confess that I haven’t yet seen it as a priority to bring dictionaries to my Spanish Y6 class, but the idea doesn’t isn’t abhorrent.  They are certainly deducing the meaning of new words every lesson, as we work through my instructions in the TL, iron out any communicative difficulties, listen to songs and rhymes etc.. with a mixture of familiar and unfamiliar language.  The main thing here I think is to develop learners as inquisitive meaning makers – ensure that they have to deduce meaning from context on a regular basis.</a:t>
            </a:r>
            <a:br>
              <a:rPr lang="en-GB" baseline="0" dirty="0" smtClean="0"/>
            </a:br>
            <a:r>
              <a:rPr lang="en-GB" baseline="0" dirty="0" smtClean="0"/>
              <a:t>3.  This is also doable.  It does present us with an interesting ‘joining up’ challenge that we haven’t had before, at least to my knowledge.  If we consider primary methodology with its rich input of authentic stories and songs and rhymes where learners listen and respond, join in and recite, knowing the overall meaning but without necessarily being able / or being asked to come up with an English equivalent for each word, and then contrast this with the bottom up approach of secondary, where we tend to start at word level and move upwards towards simple sentences etc.., we can see that learners might find the abrupt change of pedagogical direction quite difficult to adjust to.  Is it in fact an appropriate pedagogy for learners who will have had 4 x years of language teaching, some of which has included immersion/acquisition based aspects?  Is there not an excellent opportunity here to recognise the benefit of working top down from authentic texts, where learners are exposed to a variety of material that includes unfamiliar language, but where the overall meaning is made clear.</a:t>
            </a:r>
          </a:p>
          <a:p>
            <a:r>
              <a:rPr lang="en-GB" baseline="0" dirty="0" smtClean="0"/>
              <a:t>Charting the course for this new direction, including working out just how much ‘dissection’ of the text to do with learners, is the challenge, and there is an extent to which we will need to do this by trial and error, working with students and eliciting their feedback all the while.</a:t>
            </a:r>
          </a:p>
          <a:p>
            <a:endParaRPr lang="en-GB" baseline="0" dirty="0" smtClean="0"/>
          </a:p>
          <a:p>
            <a:r>
              <a:rPr lang="en-GB" baseline="0" dirty="0" smtClean="0"/>
              <a:t>Voices and moods – </a:t>
            </a:r>
            <a:br>
              <a:rPr lang="en-GB" baseline="0" dirty="0" smtClean="0"/>
            </a:br>
            <a:r>
              <a:rPr lang="en-GB" baseline="0" dirty="0" smtClean="0"/>
              <a:t>passive / active</a:t>
            </a:r>
            <a:br>
              <a:rPr lang="en-GB" baseline="0" dirty="0" smtClean="0"/>
            </a:br>
            <a:r>
              <a:rPr lang="en-GB" baseline="0" dirty="0" smtClean="0"/>
              <a:t>moods – indicative, subjunctive, interrogatory, imperative, emphatic, injunctive, optative, potential</a:t>
            </a:r>
          </a:p>
          <a:p>
            <a:endParaRPr lang="en-GB" baseline="0" dirty="0" smtClean="0"/>
          </a:p>
          <a:p>
            <a:r>
              <a:rPr lang="en-GB" dirty="0" smtClean="0"/>
              <a:t>Some examples of moods are indicative, interrogatory, imperative, emphatic, subjunctive, injunctive, optative, potential. </a:t>
            </a:r>
            <a:r>
              <a:rPr lang="en-GB" dirty="0" smtClean="0">
                <a:hlinkClick r:id="rId3" tooltip="Infinitive"/>
              </a:rPr>
              <a:t>Infinitive</a:t>
            </a:r>
            <a:r>
              <a:rPr lang="en-GB" dirty="0" smtClean="0"/>
              <a:t> is a category apart from all these </a:t>
            </a:r>
            <a:r>
              <a:rPr lang="en-GB" dirty="0" smtClean="0">
                <a:hlinkClick r:id="rId4" tooltip="Finite verb"/>
              </a:rPr>
              <a:t>finite forms</a:t>
            </a:r>
            <a:r>
              <a:rPr lang="en-GB" dirty="0" smtClean="0"/>
              <a:t>, and so are </a:t>
            </a:r>
            <a:r>
              <a:rPr lang="en-GB" dirty="0" smtClean="0">
                <a:hlinkClick r:id="rId5" tooltip="Gerund"/>
              </a:rPr>
              <a:t>gerunds</a:t>
            </a:r>
            <a:r>
              <a:rPr lang="en-GB" dirty="0" smtClean="0"/>
              <a:t> and </a:t>
            </a:r>
            <a:r>
              <a:rPr lang="en-GB" dirty="0" smtClean="0">
                <a:hlinkClick r:id="rId6" tooltip="Participle"/>
              </a:rPr>
              <a:t>participles</a:t>
            </a:r>
            <a:r>
              <a:rPr lang="en-GB" dirty="0" smtClean="0"/>
              <a:t>.</a:t>
            </a:r>
          </a:p>
          <a:p>
            <a:endParaRPr lang="en-GB" dirty="0" smtClean="0"/>
          </a:p>
          <a:p>
            <a:r>
              <a:rPr lang="en-GB" dirty="0" smtClean="0"/>
              <a:t>Some languages have even more grammatical voices. </a:t>
            </a:r>
            <a:r>
              <a:rPr lang="en-GB" smtClean="0"/>
              <a:t>For example, </a:t>
            </a:r>
            <a:r>
              <a:rPr lang="en-GB" smtClean="0">
                <a:hlinkClick r:id="rId7" tooltip="Classical Mongolian language"/>
              </a:rPr>
              <a:t>Classical Mongolian</a:t>
            </a:r>
            <a:r>
              <a:rPr lang="en-GB" smtClean="0"/>
              <a:t> features five voices: active, passive, causative, reciprocal, and cooperative!</a:t>
            </a:r>
            <a:endParaRPr lang="en-GB" dirty="0"/>
          </a:p>
        </p:txBody>
      </p:sp>
      <p:sp>
        <p:nvSpPr>
          <p:cNvPr id="4" name="Slide Number Placeholder 3"/>
          <p:cNvSpPr>
            <a:spLocks noGrp="1"/>
          </p:cNvSpPr>
          <p:nvPr>
            <p:ph type="sldNum" sz="quarter" idx="10"/>
          </p:nvPr>
        </p:nvSpPr>
        <p:spPr/>
        <p:txBody>
          <a:bodyPr/>
          <a:lstStyle/>
          <a:p>
            <a:fld id="{265D245C-E892-4610-83F0-C9AD455B933E}" type="slidenum">
              <a:rPr lang="en-GB" smtClean="0">
                <a:solidFill>
                  <a:prstClr val="black"/>
                </a:solidFill>
              </a:rPr>
              <a:pPr/>
              <a:t>18</a:t>
            </a:fld>
            <a:endParaRPr lang="en-GB">
              <a:solidFill>
                <a:prstClr val="black"/>
              </a:solidFill>
            </a:endParaRPr>
          </a:p>
        </p:txBody>
      </p:sp>
    </p:spTree>
    <p:extLst>
      <p:ext uri="{BB962C8B-B14F-4D97-AF65-F5344CB8AC3E}">
        <p14:creationId xmlns:p14="http://schemas.microsoft.com/office/powerpoint/2010/main" val="1253428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effectLst/>
              </a:rPr>
              <a:t>1.  Constant</a:t>
            </a:r>
            <a:r>
              <a:rPr lang="en-GB" baseline="0" dirty="0" smtClean="0">
                <a:effectLst/>
              </a:rPr>
              <a:t> policy change</a:t>
            </a:r>
            <a:br>
              <a:rPr lang="en-GB" baseline="0" dirty="0" smtClean="0">
                <a:effectLst/>
              </a:rPr>
            </a:br>
            <a:r>
              <a:rPr lang="en-GB" baseline="0" dirty="0" smtClean="0">
                <a:effectLst/>
              </a:rPr>
              <a:t>2.  Grading and measurement – league tables, raising the bar, pressure on curriculum time, changes to curriculum structure (e.g. 2-year KS3 etc..), withdrawal for literacy</a:t>
            </a:r>
            <a:br>
              <a:rPr lang="en-GB" baseline="0" dirty="0" smtClean="0">
                <a:effectLst/>
              </a:rPr>
            </a:br>
            <a:r>
              <a:rPr lang="en-GB" baseline="0" dirty="0" smtClean="0">
                <a:effectLst/>
              </a:rPr>
              <a:t>3.  GCSE – fitness for purpose?  AQA / OCR – no spontaneity in it, Edexcel – still issues, criteria are not yet right, structure / format of exam still not right / manipulation of grade boundaries to get the required outcomes </a:t>
            </a:r>
            <a:r>
              <a:rPr lang="en-GB" baseline="0" dirty="0" smtClean="0">
                <a:effectLst/>
                <a:sym typeface="Wingdings" panose="05000000000000000000" pitchFamily="2" charset="2"/>
              </a:rPr>
              <a:t> highly suspect </a:t>
            </a:r>
            <a:br>
              <a:rPr lang="en-GB" baseline="0" dirty="0" smtClean="0">
                <a:effectLst/>
                <a:sym typeface="Wingdings" panose="05000000000000000000" pitchFamily="2" charset="2"/>
              </a:rPr>
            </a:br>
            <a:r>
              <a:rPr lang="en-GB" baseline="0" dirty="0" smtClean="0">
                <a:effectLst/>
                <a:sym typeface="Wingdings" panose="05000000000000000000" pitchFamily="2" charset="2"/>
              </a:rPr>
              <a:t>4.  Support for language learning – should be where it is for English and Maths (as it is in other countries for maths, native language and English) – but it is not.  Mixed messages from business, supportive message from ministers but without financial / structural support (Impact of the </a:t>
            </a:r>
            <a:r>
              <a:rPr lang="en-GB" baseline="0" dirty="0" err="1" smtClean="0">
                <a:effectLst/>
                <a:sym typeface="Wingdings" panose="05000000000000000000" pitchFamily="2" charset="2"/>
              </a:rPr>
              <a:t>Ebacc</a:t>
            </a:r>
            <a:r>
              <a:rPr lang="en-GB" baseline="0" dirty="0" smtClean="0">
                <a:effectLst/>
                <a:sym typeface="Wingdings" panose="05000000000000000000" pitchFamily="2" charset="2"/>
              </a:rPr>
              <a:t> now levelling off)</a:t>
            </a:r>
            <a:br>
              <a:rPr lang="en-GB" baseline="0" dirty="0" smtClean="0">
                <a:effectLst/>
                <a:sym typeface="Wingdings" panose="05000000000000000000" pitchFamily="2" charset="2"/>
              </a:rPr>
            </a:br>
            <a:r>
              <a:rPr lang="en-GB" baseline="0" dirty="0" smtClean="0">
                <a:effectLst/>
                <a:sym typeface="Wingdings" panose="05000000000000000000" pitchFamily="2" charset="2"/>
              </a:rPr>
              <a:t>5.  Methodological uncertainty – there is no research-based consensus about how languages are best learned – there are plenty of studies but they do not always apply to our teaching contexts, nor do they always have unequivocal results, so we can find ourselves uncertain about the best ways to teach.</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effectLst/>
              <a:sym typeface="Wingdings" panose="05000000000000000000" pitchFamily="2" charset="2"/>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effectLst/>
                <a:sym typeface="Wingdings" panose="05000000000000000000" pitchFamily="2" charset="2"/>
              </a:rPr>
              <a:t>But, despite this relatively unpromising start, this talk is going to be upbeat and positive about teaching languages right now in the this country.  </a:t>
            </a:r>
            <a:br>
              <a:rPr lang="en-GB" baseline="0" dirty="0" smtClean="0">
                <a:effectLst/>
                <a:sym typeface="Wingdings" panose="05000000000000000000" pitchFamily="2" charset="2"/>
              </a:rPr>
            </a:br>
            <a:r>
              <a:rPr lang="en-GB" baseline="0" dirty="0" smtClean="0">
                <a:effectLst/>
                <a:sym typeface="Wingdings" panose="05000000000000000000" pitchFamily="2" charset="2"/>
              </a:rPr>
              <a:t>There are things that we are unable to change, and those things are the things that we simply have to work around.  No situation is perfect.  There are always compromises to be made.  On the other hand, there is plenty of professional autonomy to be exercised now (and there always has been).  In addition, there is a lot that we know now that was not so clear before, and we can apply these things in the classroom in our languages teaching without fear of ‘getting it wrong’.</a:t>
            </a:r>
            <a:br>
              <a:rPr lang="en-GB" baseline="0" dirty="0" smtClean="0">
                <a:effectLst/>
                <a:sym typeface="Wingdings" panose="05000000000000000000" pitchFamily="2" charset="2"/>
              </a:rPr>
            </a:br>
            <a:r>
              <a:rPr lang="en-GB" baseline="0" dirty="0" smtClean="0">
                <a:effectLst/>
                <a:sym typeface="Wingdings" panose="05000000000000000000" pitchFamily="2" charset="2"/>
              </a:rPr>
              <a:t/>
            </a:r>
            <a:br>
              <a:rPr lang="en-GB" baseline="0" dirty="0" smtClean="0">
                <a:effectLst/>
                <a:sym typeface="Wingdings" panose="05000000000000000000" pitchFamily="2" charset="2"/>
              </a:rPr>
            </a:br>
            <a:r>
              <a:rPr lang="en-GB" baseline="0" dirty="0" smtClean="0">
                <a:effectLst/>
                <a:sym typeface="Wingdings" panose="05000000000000000000" pitchFamily="2" charset="2"/>
              </a:rPr>
              <a:t>Since I agreed to do this event, we have had certain changes confirmed that were only draft at the time, for example compulsory KS2 for 4 x years and the new 7-year </a:t>
            </a:r>
            <a:r>
              <a:rPr lang="en-GB" baseline="0" dirty="0" err="1" smtClean="0">
                <a:effectLst/>
                <a:sym typeface="Wingdings" panose="05000000000000000000" pitchFamily="2" charset="2"/>
              </a:rPr>
              <a:t>PoS</a:t>
            </a:r>
            <a:r>
              <a:rPr lang="en-GB" baseline="0" dirty="0" smtClean="0">
                <a:effectLst/>
                <a:sym typeface="Wingdings" panose="05000000000000000000" pitchFamily="2" charset="2"/>
              </a:rPr>
              <a:t> for languages.  We are also still waiting for the final version of the new GCSE criteria, having only seen the draft criteria earlier this year.    It therefore seemed important that I locate this talk in the context of those changes and don’t ignore them.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effectLst/>
              <a:sym typeface="Wingdings" panose="05000000000000000000" pitchFamily="2" charset="2"/>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effectLst/>
                <a:sym typeface="Wingdings" panose="05000000000000000000" pitchFamily="2" charset="2"/>
              </a:rPr>
              <a:t>I therefore want to look at what Curriculum 2014 documents and Ofsted guidance have to say about what languages teaching and learning should look like, and tell you why I am not pessimistic about the future.</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effectLst/>
              <a:sym typeface="Wingdings" panose="05000000000000000000" pitchFamily="2" charset="2"/>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effectLst/>
                <a:sym typeface="Wingdings" panose="05000000000000000000" pitchFamily="2" charset="2"/>
              </a:rPr>
              <a:t>As we do this, let’s keep baby and bathwater metaphors very much in mind.  The opportunity we have today in this talk is to survey the territory at KS2 and KS3 (and hypothesise a little about KS4 and KS5).  We can put down some markers about what should stay and what might change, recognising that in all this, it should really only every be about emphasis rather than wholesale change.  If we are happy with aspects of the way we teach, i.e. they work really well – learners progress and have good outcomes, then why should we throw them out. </a:t>
            </a:r>
            <a:br>
              <a:rPr lang="en-GB" baseline="0" dirty="0" smtClean="0">
                <a:effectLst/>
                <a:sym typeface="Wingdings" panose="05000000000000000000" pitchFamily="2" charset="2"/>
              </a:rPr>
            </a:br>
            <a:r>
              <a:rPr lang="en-GB" baseline="0" dirty="0" smtClean="0">
                <a:effectLst/>
                <a:sym typeface="Wingdings" panose="05000000000000000000" pitchFamily="2" charset="2"/>
              </a:rPr>
              <a:t/>
            </a:r>
            <a:br>
              <a:rPr lang="en-GB" baseline="0" dirty="0" smtClean="0">
                <a:effectLst/>
                <a:sym typeface="Wingdings" panose="05000000000000000000" pitchFamily="2" charset="2"/>
              </a:rPr>
            </a:br>
            <a:r>
              <a:rPr lang="en-GB" baseline="0" dirty="0" smtClean="0">
                <a:effectLst/>
                <a:sym typeface="Wingdings" panose="05000000000000000000" pitchFamily="2" charset="2"/>
              </a:rPr>
              <a:t>However, we are also realistic and recognise that we haven’t got everything sorted out.  Language teaching and learning, as we have seen, has persistent challenges.  So how can we use what is coming to make improvements for our learners.</a:t>
            </a:r>
            <a:endParaRPr lang="en-GB" baseline="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effectLst/>
              </a:rPr>
              <a:t>Mitchell, Rosamond (2011) Still gardening in a gale: policy, research and practice in foreign language education in England. </a:t>
            </a:r>
            <a:r>
              <a:rPr lang="en-GB" i="1" dirty="0" err="1" smtClean="0">
                <a:effectLst/>
              </a:rPr>
              <a:t>Fremdsprachen</a:t>
            </a:r>
            <a:r>
              <a:rPr lang="en-GB" i="1" dirty="0" smtClean="0">
                <a:effectLst/>
              </a:rPr>
              <a:t> </a:t>
            </a:r>
            <a:r>
              <a:rPr lang="en-GB" i="1" dirty="0" err="1" smtClean="0">
                <a:effectLst/>
              </a:rPr>
              <a:t>Lehren</a:t>
            </a:r>
            <a:r>
              <a:rPr lang="en-GB" i="1" dirty="0" smtClean="0">
                <a:effectLst/>
              </a:rPr>
              <a:t> und </a:t>
            </a:r>
            <a:r>
              <a:rPr lang="en-GB" i="1" dirty="0" err="1" smtClean="0">
                <a:effectLst/>
              </a:rPr>
              <a:t>Lernen</a:t>
            </a:r>
            <a:r>
              <a:rPr lang="en-GB" dirty="0" smtClean="0">
                <a:effectLst/>
              </a:rPr>
              <a:t>, 40, (1) (In Press). </a:t>
            </a:r>
          </a:p>
          <a:p>
            <a:endParaRPr lang="en-GB" dirty="0"/>
          </a:p>
        </p:txBody>
      </p:sp>
      <p:sp>
        <p:nvSpPr>
          <p:cNvPr id="4" name="Slide Number Placeholder 3"/>
          <p:cNvSpPr>
            <a:spLocks noGrp="1"/>
          </p:cNvSpPr>
          <p:nvPr>
            <p:ph type="sldNum" sz="quarter" idx="10"/>
          </p:nvPr>
        </p:nvSpPr>
        <p:spPr/>
        <p:txBody>
          <a:bodyPr/>
          <a:lstStyle/>
          <a:p>
            <a:fld id="{2129BC82-ED45-4A2B-806B-ACAD0FE65A1D}" type="slidenum">
              <a:rPr lang="en-GB" smtClean="0"/>
              <a:t>2</a:t>
            </a:fld>
            <a:endParaRPr lang="en-GB"/>
          </a:p>
        </p:txBody>
      </p:sp>
    </p:spTree>
    <p:extLst>
      <p:ext uri="{BB962C8B-B14F-4D97-AF65-F5344CB8AC3E}">
        <p14:creationId xmlns:p14="http://schemas.microsoft.com/office/powerpoint/2010/main" val="1549769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KS2 on the left and KS3 on the right</a:t>
            </a:r>
            <a:br>
              <a:rPr lang="en-GB" sz="1400" dirty="0" smtClean="0"/>
            </a:br>
            <a:r>
              <a:rPr lang="en-GB" sz="1400" dirty="0" smtClean="0"/>
              <a:t>Adapted to show more clearly the continuity between KS2 and KS3</a:t>
            </a:r>
            <a:br>
              <a:rPr lang="en-GB" sz="1400" dirty="0" smtClean="0"/>
            </a:br>
            <a:r>
              <a:rPr lang="en-GB" sz="1400" dirty="0" smtClean="0"/>
              <a:t/>
            </a:r>
            <a:br>
              <a:rPr lang="en-GB" sz="1400" dirty="0" smtClean="0"/>
            </a:br>
            <a:r>
              <a:rPr lang="en-GB" sz="1400" dirty="0" smtClean="0"/>
              <a:t>J</a:t>
            </a:r>
            <a:r>
              <a:rPr lang="en-GB" sz="1400" baseline="0" dirty="0" smtClean="0"/>
              <a:t>oining up KS2 and KS3 – arguably the most important piece of work we will do in our careers over the next 5 x years.    The level of responsibility for this will differ, Heads of languages in secondary schools will have an obligation to grapple with it – otherwise their learners will not reach the levels required at the end of KS4 (even though we have not see what those are, we can guess from Curriculum 14 that the standards will be tough).  But classroom teachers have the responsibility similarly to respond to what the learners in front of them know – to build on it, to notice the words, skills they already have, and not to assume a ‘from zero’ approach in Y7.  </a:t>
            </a:r>
            <a:br>
              <a:rPr lang="en-GB" sz="1400" baseline="0" dirty="0" smtClean="0"/>
            </a:br>
            <a:r>
              <a:rPr lang="en-GB" sz="1400" baseline="0" dirty="0" smtClean="0"/>
              <a:t/>
            </a:r>
            <a:br>
              <a:rPr lang="en-GB" sz="1400" baseline="0" dirty="0" smtClean="0"/>
            </a:br>
            <a:r>
              <a:rPr lang="en-GB" sz="1400" baseline="0" dirty="0" smtClean="0"/>
              <a:t>There are things we can do to make this explicit, too.  </a:t>
            </a:r>
            <a:br>
              <a:rPr lang="en-GB" sz="1400" baseline="0" dirty="0" smtClean="0"/>
            </a:br>
            <a:r>
              <a:rPr lang="en-GB" sz="1400" baseline="0" dirty="0" smtClean="0"/>
              <a:t>Group learners strategically and give them the theme for the lesson and a piece of sugar paper to write down any TL words at all that they think they might be able to make use of in that topic area.  Get them to share all of the words in the group – including teaching each other the words.</a:t>
            </a:r>
          </a:p>
          <a:p>
            <a:r>
              <a:rPr lang="en-GB" sz="1400" baseline="0" dirty="0" smtClean="0"/>
              <a:t>Welcome their previous knowledge, and make it clear that it all counts.</a:t>
            </a:r>
            <a:br>
              <a:rPr lang="en-GB" sz="1400" baseline="0" dirty="0" smtClean="0"/>
            </a:br>
            <a:endParaRPr lang="fr-FR" sz="1400" dirty="0" smtClean="0"/>
          </a:p>
          <a:p>
            <a:r>
              <a:rPr lang="en-GB" sz="1400" dirty="0" smtClean="0"/>
              <a:t>This new NC document may be minimal, but sometimes there is strength in that.  I found</a:t>
            </a:r>
            <a:r>
              <a:rPr lang="en-GB" sz="1400" baseline="0" dirty="0" smtClean="0"/>
              <a:t> that this has been the first document that I’ve been able to share with heads of primary schools to get the message across about the need for sharing a common 7-year purpose and framework.  It really hasn’t been clear enough before now.  For the first time, there is  a sense of pulling together – and a championing of the languages cause in the same way that primary and secondary have come together over literacy and numeracy – in terms of transition – </a:t>
            </a:r>
            <a:r>
              <a:rPr lang="en-GB" sz="1400" baseline="0" dirty="0" err="1" smtClean="0"/>
              <a:t>ie</a:t>
            </a:r>
            <a:r>
              <a:rPr lang="en-GB" sz="1400" baseline="0" dirty="0" smtClean="0"/>
              <a:t>. recognising the need for regular meetings and for sharing practice.  This all on one A4 page doc has been a helpful catalyst here.  </a:t>
            </a:r>
          </a:p>
          <a:p>
            <a:endParaRPr lang="en-GB" sz="1400" baseline="0" dirty="0" smtClean="0"/>
          </a:p>
          <a:p>
            <a:r>
              <a:rPr lang="en-GB" sz="1400" baseline="0" dirty="0" smtClean="0"/>
              <a:t>Let’s just take the sound-spelling link statement at KS2.</a:t>
            </a:r>
          </a:p>
          <a:p>
            <a:endParaRPr lang="en-GB" sz="1400"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0A30950B-1B20-4D20-B707-A694F13979AF}"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2128472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are, as I see it,  the opportunities for ‘business as usual’ and to develop our practice very much along the lines we have been pursuing over the last 15 years or so.</a:t>
            </a:r>
            <a:endParaRPr lang="en-GB" dirty="0"/>
          </a:p>
        </p:txBody>
      </p:sp>
      <p:sp>
        <p:nvSpPr>
          <p:cNvPr id="4" name="Slide Number Placeholder 3"/>
          <p:cNvSpPr>
            <a:spLocks noGrp="1"/>
          </p:cNvSpPr>
          <p:nvPr>
            <p:ph type="sldNum" sz="quarter" idx="10"/>
          </p:nvPr>
        </p:nvSpPr>
        <p:spPr/>
        <p:txBody>
          <a:bodyPr/>
          <a:lstStyle/>
          <a:p>
            <a:fld id="{265D245C-E892-4610-83F0-C9AD455B933E}" type="slidenum">
              <a:rPr lang="en-GB" smtClean="0">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3136537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think we would be hard pushed to find languages</a:t>
            </a:r>
            <a:r>
              <a:rPr lang="en-GB" baseline="0" dirty="0" smtClean="0"/>
              <a:t> teachers that cannot see the rationale for explicitly teaching the sound: writing relationship.  That is not to say that there are not still plenty of languages teachers not doing it, not doing it thoroughly enough, uncertain about how to go about doing it – we have the whole spectrum of experience and expertise in the area of phonics teaching.  </a:t>
            </a:r>
            <a:br>
              <a:rPr lang="en-GB" baseline="0" dirty="0" smtClean="0"/>
            </a:br>
            <a:r>
              <a:rPr lang="en-GB" baseline="0" dirty="0" smtClean="0"/>
              <a:t>But if we assume for a moment that learners at KS3 are learning to link the spelling, sound and meaning of words, would it not be a natural progression at KS3 to assume that they would be developing the ability to predict with some accuracy the spelling of new words they hear, and that they would naturally do this as part of practically every lesson.  </a:t>
            </a:r>
          </a:p>
          <a:p>
            <a:r>
              <a:rPr lang="en-GB" baseline="0" dirty="0" smtClean="0"/>
              <a:t>So that, for example, having learnt the key phonics in Week 1 of German in Y8, learners in Week 4 would be trying to write down words they hear with increasingly accurate spelling, by applying their phonics knowledge.</a:t>
            </a:r>
          </a:p>
          <a:p>
            <a:r>
              <a:rPr lang="en-GB" baseline="0" dirty="0" smtClean="0"/>
              <a:t>The word TRANSCRIPTION has conjured up for some teachers a return to the ‘</a:t>
            </a:r>
            <a:r>
              <a:rPr lang="en-GB" baseline="0" dirty="0" err="1" smtClean="0"/>
              <a:t>dictée</a:t>
            </a:r>
            <a:r>
              <a:rPr lang="en-GB" baseline="0" dirty="0" smtClean="0"/>
              <a:t>’, whereas I see this process of transcription as naturally occurring in lesson activities, and fully integrated into message/meaning-focused communicative language teaching, not as an activity in its own right, where the meaning of the dictated text was somehow secondary or irrelevant.</a:t>
            </a:r>
            <a:endParaRPr lang="en-GB" dirty="0" smtClean="0"/>
          </a:p>
          <a:p>
            <a:endParaRPr lang="en-GB" dirty="0" smtClean="0"/>
          </a:p>
          <a:p>
            <a:r>
              <a:rPr lang="en-GB" dirty="0" smtClean="0"/>
              <a:t>So for me, this is</a:t>
            </a:r>
            <a:r>
              <a:rPr lang="en-GB" baseline="0" dirty="0" smtClean="0"/>
              <a:t> no change – just a welcome reinforcement of the importance of phonics in our language teaching methodology.  So ‘phonics’ is to stay.</a:t>
            </a:r>
            <a:endParaRPr lang="en-GB" dirty="0" smtClean="0"/>
          </a:p>
        </p:txBody>
      </p:sp>
      <p:sp>
        <p:nvSpPr>
          <p:cNvPr id="4" name="Slide Number Placeholder 3"/>
          <p:cNvSpPr>
            <a:spLocks noGrp="1"/>
          </p:cNvSpPr>
          <p:nvPr>
            <p:ph type="sldNum" sz="quarter" idx="10"/>
          </p:nvPr>
        </p:nvSpPr>
        <p:spPr/>
        <p:txBody>
          <a:bodyPr/>
          <a:lstStyle/>
          <a:p>
            <a:fld id="{0A30950B-1B20-4D20-B707-A694F13979AF}"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1289129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also</a:t>
            </a:r>
            <a:r>
              <a:rPr lang="en-GB" baseline="0" dirty="0" smtClean="0"/>
              <a:t> points towards the centrality of phonics.</a:t>
            </a:r>
            <a:endParaRPr lang="en-GB" dirty="0" smtClean="0"/>
          </a:p>
        </p:txBody>
      </p:sp>
      <p:sp>
        <p:nvSpPr>
          <p:cNvPr id="4" name="Slide Number Placeholder 3"/>
          <p:cNvSpPr>
            <a:spLocks noGrp="1"/>
          </p:cNvSpPr>
          <p:nvPr>
            <p:ph type="sldNum" sz="quarter" idx="10"/>
          </p:nvPr>
        </p:nvSpPr>
        <p:spPr/>
        <p:txBody>
          <a:bodyPr/>
          <a:lstStyle/>
          <a:p>
            <a:fld id="{0A30950B-1B20-4D20-B707-A694F13979AF}" type="slidenum">
              <a:rPr lang="en-GB" smtClean="0">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128912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65D245C-E892-4610-83F0-C9AD455B933E}"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3136537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Consider 3 x aspects of classroom</a:t>
            </a:r>
            <a:r>
              <a:rPr lang="en-GB" baseline="0" dirty="0" smtClean="0"/>
              <a:t> TL interaction</a:t>
            </a:r>
            <a:endParaRPr lang="en-GB" dirty="0"/>
          </a:p>
        </p:txBody>
      </p:sp>
      <p:sp>
        <p:nvSpPr>
          <p:cNvPr id="4" name="Slide Number Placeholder 3"/>
          <p:cNvSpPr>
            <a:spLocks noGrp="1"/>
          </p:cNvSpPr>
          <p:nvPr>
            <p:ph type="sldNum" sz="quarter" idx="10"/>
          </p:nvPr>
        </p:nvSpPr>
        <p:spPr/>
        <p:txBody>
          <a:bodyPr/>
          <a:lstStyle/>
          <a:p>
            <a:fld id="{54234604-55B1-4EFB-9DD8-7EF6057270FA}" type="slidenum">
              <a:rPr lang="en-GB" smtClean="0"/>
              <a:t>8</a:t>
            </a:fld>
            <a:endParaRPr lang="en-GB"/>
          </a:p>
        </p:txBody>
      </p:sp>
    </p:spTree>
    <p:extLst>
      <p:ext uri="{BB962C8B-B14F-4D97-AF65-F5344CB8AC3E}">
        <p14:creationId xmlns:p14="http://schemas.microsoft.com/office/powerpoint/2010/main" val="3138832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hlinkClick r:id="rId3"/>
              </a:rPr>
              <a:t>http://www.ofsted.gov.uk/resources/subject-professional-development-materials-judging-use-of-target-language-teachers-and-students</a:t>
            </a:r>
            <a:r>
              <a:rPr lang="en-GB" dirty="0" smtClean="0"/>
              <a:t> </a:t>
            </a:r>
          </a:p>
          <a:p>
            <a:endParaRPr lang="en-GB" dirty="0"/>
          </a:p>
        </p:txBody>
      </p:sp>
      <p:sp>
        <p:nvSpPr>
          <p:cNvPr id="4" name="Slide Number Placeholder 3"/>
          <p:cNvSpPr>
            <a:spLocks noGrp="1"/>
          </p:cNvSpPr>
          <p:nvPr>
            <p:ph type="sldNum" sz="quarter" idx="10"/>
          </p:nvPr>
        </p:nvSpPr>
        <p:spPr/>
        <p:txBody>
          <a:bodyPr/>
          <a:lstStyle/>
          <a:p>
            <a:fld id="{54234604-55B1-4EFB-9DD8-7EF6057270FA}" type="slidenum">
              <a:rPr lang="en-GB" smtClean="0"/>
              <a:t>9</a:t>
            </a:fld>
            <a:endParaRPr lang="en-GB"/>
          </a:p>
        </p:txBody>
      </p:sp>
    </p:spTree>
    <p:extLst>
      <p:ext uri="{BB962C8B-B14F-4D97-AF65-F5344CB8AC3E}">
        <p14:creationId xmlns:p14="http://schemas.microsoft.com/office/powerpoint/2010/main" val="2806491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58F9383-2A5A-4A06-9BD6-73353C8FACDD}" type="datetimeFigureOut">
              <a:rPr lang="en-GB" smtClean="0"/>
              <a:t>02/03/2014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40705E-A2F6-4D02-BFFB-02B825A8EC22}" type="slidenum">
              <a:rPr lang="en-GB" smtClean="0"/>
              <a:t>‹#›</a:t>
            </a:fld>
            <a:endParaRPr lang="en-GB"/>
          </a:p>
        </p:txBody>
      </p:sp>
    </p:spTree>
    <p:extLst>
      <p:ext uri="{BB962C8B-B14F-4D97-AF65-F5344CB8AC3E}">
        <p14:creationId xmlns:p14="http://schemas.microsoft.com/office/powerpoint/2010/main" val="1154687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8F9383-2A5A-4A06-9BD6-73353C8FACDD}" type="datetimeFigureOut">
              <a:rPr lang="en-GB" smtClean="0"/>
              <a:t>02/03/2014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40705E-A2F6-4D02-BFFB-02B825A8EC22}" type="slidenum">
              <a:rPr lang="en-GB" smtClean="0"/>
              <a:t>‹#›</a:t>
            </a:fld>
            <a:endParaRPr lang="en-GB"/>
          </a:p>
        </p:txBody>
      </p:sp>
    </p:spTree>
    <p:extLst>
      <p:ext uri="{BB962C8B-B14F-4D97-AF65-F5344CB8AC3E}">
        <p14:creationId xmlns:p14="http://schemas.microsoft.com/office/powerpoint/2010/main" val="2996124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8F9383-2A5A-4A06-9BD6-73353C8FACDD}" type="datetimeFigureOut">
              <a:rPr lang="en-GB" smtClean="0"/>
              <a:t>02/03/2014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40705E-A2F6-4D02-BFFB-02B825A8EC22}" type="slidenum">
              <a:rPr lang="en-GB" smtClean="0"/>
              <a:t>‹#›</a:t>
            </a:fld>
            <a:endParaRPr lang="en-GB"/>
          </a:p>
        </p:txBody>
      </p:sp>
    </p:spTree>
    <p:extLst>
      <p:ext uri="{BB962C8B-B14F-4D97-AF65-F5344CB8AC3E}">
        <p14:creationId xmlns:p14="http://schemas.microsoft.com/office/powerpoint/2010/main" val="1569649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8F9383-2A5A-4A06-9BD6-73353C8FACDD}" type="datetimeFigureOut">
              <a:rPr lang="en-GB" smtClean="0"/>
              <a:t>02/03/2014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40705E-A2F6-4D02-BFFB-02B825A8EC22}" type="slidenum">
              <a:rPr lang="en-GB" smtClean="0"/>
              <a:t>‹#›</a:t>
            </a:fld>
            <a:endParaRPr lang="en-GB"/>
          </a:p>
        </p:txBody>
      </p:sp>
    </p:spTree>
    <p:extLst>
      <p:ext uri="{BB962C8B-B14F-4D97-AF65-F5344CB8AC3E}">
        <p14:creationId xmlns:p14="http://schemas.microsoft.com/office/powerpoint/2010/main" val="3657646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8F9383-2A5A-4A06-9BD6-73353C8FACDD}" type="datetimeFigureOut">
              <a:rPr lang="en-GB" smtClean="0"/>
              <a:t>02/03/2014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40705E-A2F6-4D02-BFFB-02B825A8EC22}" type="slidenum">
              <a:rPr lang="en-GB" smtClean="0"/>
              <a:t>‹#›</a:t>
            </a:fld>
            <a:endParaRPr lang="en-GB"/>
          </a:p>
        </p:txBody>
      </p:sp>
    </p:spTree>
    <p:extLst>
      <p:ext uri="{BB962C8B-B14F-4D97-AF65-F5344CB8AC3E}">
        <p14:creationId xmlns:p14="http://schemas.microsoft.com/office/powerpoint/2010/main" val="4208701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58F9383-2A5A-4A06-9BD6-73353C8FACDD}" type="datetimeFigureOut">
              <a:rPr lang="en-GB" smtClean="0"/>
              <a:t>02/03/2014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40705E-A2F6-4D02-BFFB-02B825A8EC22}" type="slidenum">
              <a:rPr lang="en-GB" smtClean="0"/>
              <a:t>‹#›</a:t>
            </a:fld>
            <a:endParaRPr lang="en-GB"/>
          </a:p>
        </p:txBody>
      </p:sp>
    </p:spTree>
    <p:extLst>
      <p:ext uri="{BB962C8B-B14F-4D97-AF65-F5344CB8AC3E}">
        <p14:creationId xmlns:p14="http://schemas.microsoft.com/office/powerpoint/2010/main" val="3346088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58F9383-2A5A-4A06-9BD6-73353C8FACDD}" type="datetimeFigureOut">
              <a:rPr lang="en-GB" smtClean="0"/>
              <a:t>02/03/2014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40705E-A2F6-4D02-BFFB-02B825A8EC22}" type="slidenum">
              <a:rPr lang="en-GB" smtClean="0"/>
              <a:t>‹#›</a:t>
            </a:fld>
            <a:endParaRPr lang="en-GB"/>
          </a:p>
        </p:txBody>
      </p:sp>
    </p:spTree>
    <p:extLst>
      <p:ext uri="{BB962C8B-B14F-4D97-AF65-F5344CB8AC3E}">
        <p14:creationId xmlns:p14="http://schemas.microsoft.com/office/powerpoint/2010/main" val="4114769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58F9383-2A5A-4A06-9BD6-73353C8FACDD}" type="datetimeFigureOut">
              <a:rPr lang="en-GB" smtClean="0"/>
              <a:t>02/03/2014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40705E-A2F6-4D02-BFFB-02B825A8EC22}" type="slidenum">
              <a:rPr lang="en-GB" smtClean="0"/>
              <a:t>‹#›</a:t>
            </a:fld>
            <a:endParaRPr lang="en-GB"/>
          </a:p>
        </p:txBody>
      </p:sp>
    </p:spTree>
    <p:extLst>
      <p:ext uri="{BB962C8B-B14F-4D97-AF65-F5344CB8AC3E}">
        <p14:creationId xmlns:p14="http://schemas.microsoft.com/office/powerpoint/2010/main" val="4183722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8F9383-2A5A-4A06-9BD6-73353C8FACDD}" type="datetimeFigureOut">
              <a:rPr lang="en-GB" smtClean="0"/>
              <a:t>02/03/2014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40705E-A2F6-4D02-BFFB-02B825A8EC22}" type="slidenum">
              <a:rPr lang="en-GB" smtClean="0"/>
              <a:t>‹#›</a:t>
            </a:fld>
            <a:endParaRPr lang="en-GB"/>
          </a:p>
        </p:txBody>
      </p:sp>
    </p:spTree>
    <p:extLst>
      <p:ext uri="{BB962C8B-B14F-4D97-AF65-F5344CB8AC3E}">
        <p14:creationId xmlns:p14="http://schemas.microsoft.com/office/powerpoint/2010/main" val="4173605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8F9383-2A5A-4A06-9BD6-73353C8FACDD}" type="datetimeFigureOut">
              <a:rPr lang="en-GB" smtClean="0"/>
              <a:t>02/03/2014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40705E-A2F6-4D02-BFFB-02B825A8EC22}" type="slidenum">
              <a:rPr lang="en-GB" smtClean="0"/>
              <a:t>‹#›</a:t>
            </a:fld>
            <a:endParaRPr lang="en-GB"/>
          </a:p>
        </p:txBody>
      </p:sp>
    </p:spTree>
    <p:extLst>
      <p:ext uri="{BB962C8B-B14F-4D97-AF65-F5344CB8AC3E}">
        <p14:creationId xmlns:p14="http://schemas.microsoft.com/office/powerpoint/2010/main" val="984763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8F9383-2A5A-4A06-9BD6-73353C8FACDD}" type="datetimeFigureOut">
              <a:rPr lang="en-GB" smtClean="0"/>
              <a:t>02/03/2014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40705E-A2F6-4D02-BFFB-02B825A8EC22}" type="slidenum">
              <a:rPr lang="en-GB" smtClean="0"/>
              <a:t>‹#›</a:t>
            </a:fld>
            <a:endParaRPr lang="en-GB"/>
          </a:p>
        </p:txBody>
      </p:sp>
    </p:spTree>
    <p:extLst>
      <p:ext uri="{BB962C8B-B14F-4D97-AF65-F5344CB8AC3E}">
        <p14:creationId xmlns:p14="http://schemas.microsoft.com/office/powerpoint/2010/main" val="255029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8F9383-2A5A-4A06-9BD6-73353C8FACDD}" type="datetimeFigureOut">
              <a:rPr lang="en-GB" smtClean="0"/>
              <a:t>02/03/2014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0705E-A2F6-4D02-BFFB-02B825A8EC22}" type="slidenum">
              <a:rPr lang="en-GB" smtClean="0"/>
              <a:t>‹#›</a:t>
            </a:fld>
            <a:endParaRPr lang="en-GB"/>
          </a:p>
        </p:txBody>
      </p:sp>
    </p:spTree>
    <p:extLst>
      <p:ext uri="{BB962C8B-B14F-4D97-AF65-F5344CB8AC3E}">
        <p14:creationId xmlns:p14="http://schemas.microsoft.com/office/powerpoint/2010/main" val="3492952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wordpandit.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5" name="Rounded Rectangle 4"/>
          <p:cNvSpPr/>
          <p:nvPr/>
        </p:nvSpPr>
        <p:spPr>
          <a:xfrm>
            <a:off x="251520" y="160065"/>
            <a:ext cx="8640960" cy="6480720"/>
          </a:xfrm>
          <a:prstGeom prst="roundRect">
            <a:avLst/>
          </a:prstGeom>
          <a:solidFill>
            <a:schemeClr val="bg1"/>
          </a:solidFill>
          <a:ln w="57150">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85800" y="1412776"/>
            <a:ext cx="7772400" cy="1470025"/>
          </a:xfrm>
        </p:spPr>
        <p:txBody>
          <a:bodyPr>
            <a:noAutofit/>
          </a:bodyPr>
          <a:lstStyle/>
          <a:p>
            <a:r>
              <a:rPr lang="en-GB" sz="7200" b="1" dirty="0">
                <a:latin typeface="Segoe Print" panose="02000600000000000000" pitchFamily="2" charset="0"/>
              </a:rPr>
              <a:t>ALL Joined </a:t>
            </a:r>
            <a:r>
              <a:rPr lang="en-GB" sz="7200" b="1" dirty="0" smtClean="0">
                <a:latin typeface="Segoe Print" panose="02000600000000000000" pitchFamily="2" charset="0"/>
              </a:rPr>
              <a:t>Up:</a:t>
            </a:r>
            <a:endParaRPr lang="en-GB" sz="7200" b="1" dirty="0">
              <a:latin typeface="Segoe Print" panose="02000600000000000000" pitchFamily="2" charset="0"/>
            </a:endParaRPr>
          </a:p>
        </p:txBody>
      </p:sp>
      <p:sp>
        <p:nvSpPr>
          <p:cNvPr id="3" name="Subtitle 2"/>
          <p:cNvSpPr>
            <a:spLocks noGrp="1"/>
          </p:cNvSpPr>
          <p:nvPr>
            <p:ph type="subTitle" idx="1"/>
          </p:nvPr>
        </p:nvSpPr>
        <p:spPr>
          <a:xfrm>
            <a:off x="971600" y="2828528"/>
            <a:ext cx="7200800" cy="1752600"/>
          </a:xfrm>
        </p:spPr>
        <p:txBody>
          <a:bodyPr>
            <a:noAutofit/>
          </a:bodyPr>
          <a:lstStyle/>
          <a:p>
            <a:r>
              <a:rPr lang="en-GB" sz="6000" b="1" dirty="0" smtClean="0">
                <a:solidFill>
                  <a:schemeClr val="tx1"/>
                </a:solidFill>
              </a:rPr>
              <a:t>ALL NE</a:t>
            </a:r>
            <a:br>
              <a:rPr lang="en-GB" sz="6000" b="1" dirty="0" smtClean="0">
                <a:solidFill>
                  <a:schemeClr val="tx1"/>
                </a:solidFill>
              </a:rPr>
            </a:br>
            <a:r>
              <a:rPr lang="en-US" sz="6000" b="1" dirty="0">
                <a:solidFill>
                  <a:schemeClr val="tx1"/>
                </a:solidFill>
              </a:rPr>
              <a:t>ALL change (?) in the Languages curriculum</a:t>
            </a:r>
            <a:endParaRPr lang="en-GB" sz="6000" b="1" dirty="0">
              <a:solidFill>
                <a:schemeClr val="tx1"/>
              </a:solidFill>
            </a:endParaRPr>
          </a:p>
          <a:p>
            <a:r>
              <a:rPr lang="en-GB" sz="4000" dirty="0">
                <a:solidFill>
                  <a:schemeClr val="tx1"/>
                </a:solidFill>
              </a:rPr>
              <a:t/>
            </a:r>
            <a:br>
              <a:rPr lang="en-GB" sz="4000" dirty="0">
                <a:solidFill>
                  <a:schemeClr val="tx1"/>
                </a:solidFill>
              </a:rPr>
            </a:br>
            <a:endParaRPr lang="en-GB" sz="4000" dirty="0">
              <a:solidFill>
                <a:schemeClr val="tx1"/>
              </a:solidFill>
            </a:endParaRPr>
          </a:p>
        </p:txBody>
      </p:sp>
      <p:sp>
        <p:nvSpPr>
          <p:cNvPr id="6" name="TextBox 5"/>
          <p:cNvSpPr txBox="1"/>
          <p:nvPr/>
        </p:nvSpPr>
        <p:spPr>
          <a:xfrm>
            <a:off x="5868144" y="6156012"/>
            <a:ext cx="2376264" cy="369332"/>
          </a:xfrm>
          <a:prstGeom prst="rect">
            <a:avLst/>
          </a:prstGeom>
          <a:noFill/>
        </p:spPr>
        <p:txBody>
          <a:bodyPr wrap="square" rtlCol="0">
            <a:spAutoFit/>
          </a:bodyPr>
          <a:lstStyle/>
          <a:p>
            <a:pPr algn="r"/>
            <a:r>
              <a:rPr lang="en-GB" b="1" dirty="0" smtClean="0"/>
              <a:t>Rachel Hawkes</a:t>
            </a:r>
            <a:endParaRPr lang="en-GB" b="1" dirty="0"/>
          </a:p>
        </p:txBody>
      </p:sp>
      <p:pic>
        <p:nvPicPr>
          <p:cNvPr id="4" name="Picture 3"/>
          <p:cNvPicPr>
            <a:picLocks noChangeAspect="1"/>
          </p:cNvPicPr>
          <p:nvPr/>
        </p:nvPicPr>
        <p:blipFill>
          <a:blip r:embed="rId3"/>
          <a:stretch>
            <a:fillRect/>
          </a:stretch>
        </p:blipFill>
        <p:spPr>
          <a:xfrm>
            <a:off x="685800" y="646658"/>
            <a:ext cx="2571429" cy="714286"/>
          </a:xfrm>
          <a:prstGeom prst="rect">
            <a:avLst/>
          </a:prstGeom>
        </p:spPr>
      </p:pic>
    </p:spTree>
    <p:extLst>
      <p:ext uri="{BB962C8B-B14F-4D97-AF65-F5344CB8AC3E}">
        <p14:creationId xmlns:p14="http://schemas.microsoft.com/office/powerpoint/2010/main" val="2716008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143811321"/>
              </p:ext>
            </p:extLst>
          </p:nvPr>
        </p:nvGraphicFramePr>
        <p:xfrm>
          <a:off x="251520" y="188640"/>
          <a:ext cx="8784980" cy="1280160"/>
        </p:xfrm>
        <a:graphic>
          <a:graphicData uri="http://schemas.openxmlformats.org/drawingml/2006/table">
            <a:tbl>
              <a:tblPr firstRow="1" bandRow="1">
                <a:tableStyleId>{5940675A-B579-460E-94D1-54222C63F5DA}</a:tableStyleId>
              </a:tblPr>
              <a:tblGrid>
                <a:gridCol w="1756996"/>
                <a:gridCol w="1756996"/>
                <a:gridCol w="1756996"/>
                <a:gridCol w="1756996"/>
                <a:gridCol w="1756996"/>
              </a:tblGrid>
              <a:tr h="370840">
                <a:tc>
                  <a:txBody>
                    <a:bodyPr/>
                    <a:lstStyle/>
                    <a:p>
                      <a:endParaRPr lang="en-GB" dirty="0"/>
                    </a:p>
                  </a:txBody>
                  <a:tcPr/>
                </a:tc>
                <a:tc>
                  <a:txBody>
                    <a:bodyPr/>
                    <a:lstStyle/>
                    <a:p>
                      <a:pPr algn="ctr"/>
                      <a:r>
                        <a:rPr lang="en-GB" dirty="0" smtClean="0"/>
                        <a:t>Outstanding</a:t>
                      </a:r>
                      <a:endParaRPr lang="en-GB" dirty="0"/>
                    </a:p>
                  </a:txBody>
                  <a:tcPr anchor="ctr"/>
                </a:tc>
                <a:tc>
                  <a:txBody>
                    <a:bodyPr/>
                    <a:lstStyle/>
                    <a:p>
                      <a:pPr algn="ctr"/>
                      <a:r>
                        <a:rPr lang="en-GB" dirty="0" smtClean="0"/>
                        <a:t>Good</a:t>
                      </a:r>
                      <a:endParaRPr lang="en-GB" dirty="0"/>
                    </a:p>
                  </a:txBody>
                  <a:tcPr anchor="ctr"/>
                </a:tc>
                <a:tc>
                  <a:txBody>
                    <a:bodyPr/>
                    <a:lstStyle/>
                    <a:p>
                      <a:pPr algn="ctr"/>
                      <a:r>
                        <a:rPr lang="en-GB" dirty="0" smtClean="0"/>
                        <a:t>Requires improvement</a:t>
                      </a:r>
                      <a:endParaRPr lang="en-GB" dirty="0"/>
                    </a:p>
                  </a:txBody>
                  <a:tcPr anchor="ctr"/>
                </a:tc>
                <a:tc>
                  <a:txBody>
                    <a:bodyPr/>
                    <a:lstStyle/>
                    <a:p>
                      <a:pPr algn="ctr"/>
                      <a:r>
                        <a:rPr lang="en-GB" dirty="0" smtClean="0"/>
                        <a:t>Inadequate</a:t>
                      </a:r>
                      <a:endParaRPr lang="en-GB"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Statement?</a:t>
                      </a:r>
                      <a:r>
                        <a:rPr lang="en-GB" baseline="0" dirty="0" smtClean="0"/>
                        <a:t> </a:t>
                      </a:r>
                      <a:br>
                        <a:rPr lang="en-GB" baseline="0" dirty="0" smtClean="0"/>
                      </a:br>
                      <a:r>
                        <a:rPr lang="en-GB" baseline="0" dirty="0" smtClean="0"/>
                        <a:t>(A – I)</a:t>
                      </a:r>
                      <a:endParaRPr lang="en-GB" dirty="0" smtClean="0"/>
                    </a:p>
                  </a:txBody>
                  <a:tcPr anchor="ctr"/>
                </a:tc>
                <a:tc>
                  <a:txBody>
                    <a:bodyPr/>
                    <a:lstStyle/>
                    <a:p>
                      <a:pPr algn="ctr"/>
                      <a:endParaRPr lang="en-GB" dirty="0"/>
                    </a:p>
                  </a:txBody>
                  <a:tcPr anchor="ctr"/>
                </a:tc>
                <a:tc>
                  <a:txBody>
                    <a:bodyPr/>
                    <a:lstStyle/>
                    <a:p>
                      <a:pPr algn="ctr"/>
                      <a:endParaRPr lang="en-GB" dirty="0"/>
                    </a:p>
                  </a:txBody>
                  <a:tcPr anchor="ctr"/>
                </a:tc>
                <a:tc>
                  <a:txBody>
                    <a:bodyPr/>
                    <a:lstStyle/>
                    <a:p>
                      <a:pPr algn="ctr"/>
                      <a:endParaRPr lang="en-GB" dirty="0"/>
                    </a:p>
                  </a:txBody>
                  <a:tcPr anchor="ctr"/>
                </a:tc>
                <a:tc>
                  <a:txBody>
                    <a:bodyPr/>
                    <a:lstStyle/>
                    <a:p>
                      <a:pPr algn="ctr"/>
                      <a:endParaRPr lang="en-GB" dirty="0"/>
                    </a:p>
                  </a:txBody>
                  <a:tcPr anchor="ctr"/>
                </a:tc>
              </a:tr>
            </a:tbl>
          </a:graphicData>
        </a:graphic>
      </p:graphicFrame>
      <p:sp>
        <p:nvSpPr>
          <p:cNvPr id="5" name="Rectangle 4"/>
          <p:cNvSpPr/>
          <p:nvPr/>
        </p:nvSpPr>
        <p:spPr>
          <a:xfrm>
            <a:off x="7452320" y="787351"/>
            <a:ext cx="526105"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A</a:t>
            </a:r>
            <a:endParaRPr lang="en-US" sz="44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sp>
        <p:nvSpPr>
          <p:cNvPr id="6" name="Rectangle 5"/>
          <p:cNvSpPr/>
          <p:nvPr/>
        </p:nvSpPr>
        <p:spPr>
          <a:xfrm>
            <a:off x="3792736" y="787350"/>
            <a:ext cx="500457"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B</a:t>
            </a:r>
            <a:endParaRPr lang="en-US" sz="44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sp>
        <p:nvSpPr>
          <p:cNvPr id="7" name="Rectangle 6"/>
          <p:cNvSpPr/>
          <p:nvPr/>
        </p:nvSpPr>
        <p:spPr>
          <a:xfrm>
            <a:off x="5673760" y="787349"/>
            <a:ext cx="482824"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C</a:t>
            </a:r>
            <a:endParaRPr lang="en-US" sz="44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sp>
        <p:nvSpPr>
          <p:cNvPr id="8" name="Rectangle 7"/>
          <p:cNvSpPr/>
          <p:nvPr/>
        </p:nvSpPr>
        <p:spPr>
          <a:xfrm>
            <a:off x="7864814" y="787351"/>
            <a:ext cx="540534"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D</a:t>
            </a:r>
            <a:endParaRPr lang="en-US" sz="44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sp>
        <p:nvSpPr>
          <p:cNvPr id="9" name="Rectangle 8"/>
          <p:cNvSpPr/>
          <p:nvPr/>
        </p:nvSpPr>
        <p:spPr>
          <a:xfrm>
            <a:off x="2156589" y="732129"/>
            <a:ext cx="460382"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E</a:t>
            </a:r>
            <a:endParaRPr lang="en-US" sz="44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sp>
        <p:nvSpPr>
          <p:cNvPr id="10" name="Rectangle 9"/>
          <p:cNvSpPr/>
          <p:nvPr/>
        </p:nvSpPr>
        <p:spPr>
          <a:xfrm>
            <a:off x="4316823" y="787351"/>
            <a:ext cx="444352"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F</a:t>
            </a:r>
            <a:endParaRPr lang="en-US" sz="44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sp>
        <p:nvSpPr>
          <p:cNvPr id="11" name="Rectangle 10"/>
          <p:cNvSpPr/>
          <p:nvPr/>
        </p:nvSpPr>
        <p:spPr>
          <a:xfrm>
            <a:off x="6164902" y="787351"/>
            <a:ext cx="543739"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G</a:t>
            </a:r>
            <a:endParaRPr lang="en-US" sz="44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sp>
        <p:nvSpPr>
          <p:cNvPr id="12" name="Rectangle 11"/>
          <p:cNvSpPr/>
          <p:nvPr/>
        </p:nvSpPr>
        <p:spPr>
          <a:xfrm>
            <a:off x="2605390" y="732128"/>
            <a:ext cx="540534"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H</a:t>
            </a:r>
            <a:endParaRPr lang="en-US" sz="44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sp>
        <p:nvSpPr>
          <p:cNvPr id="13" name="Rectangle 12"/>
          <p:cNvSpPr/>
          <p:nvPr/>
        </p:nvSpPr>
        <p:spPr>
          <a:xfrm>
            <a:off x="4856553" y="787351"/>
            <a:ext cx="335348"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I</a:t>
            </a:r>
            <a:endParaRPr lang="en-US" sz="44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pic>
        <p:nvPicPr>
          <p:cNvPr id="2" name="Picture 1"/>
          <p:cNvPicPr>
            <a:picLocks noChangeAspect="1"/>
          </p:cNvPicPr>
          <p:nvPr/>
        </p:nvPicPr>
        <p:blipFill>
          <a:blip r:embed="rId2"/>
          <a:stretch>
            <a:fillRect/>
          </a:stretch>
        </p:blipFill>
        <p:spPr>
          <a:xfrm>
            <a:off x="1111134" y="1556707"/>
            <a:ext cx="7047068" cy="5256779"/>
          </a:xfrm>
          <a:prstGeom prst="rect">
            <a:avLst/>
          </a:prstGeom>
        </p:spPr>
      </p:pic>
    </p:spTree>
    <p:extLst>
      <p:ext uri="{BB962C8B-B14F-4D97-AF65-F5344CB8AC3E}">
        <p14:creationId xmlns:p14="http://schemas.microsoft.com/office/powerpoint/2010/main" val="4057913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4624"/>
            <a:ext cx="8640960" cy="6824945"/>
          </a:xfrm>
          <a:prstGeom prst="rect">
            <a:avLst/>
          </a:prstGeom>
        </p:spPr>
        <p:txBody>
          <a:bodyPr wrap="square">
            <a:spAutoFit/>
          </a:bodyPr>
          <a:lstStyle/>
          <a:p>
            <a:r>
              <a:rPr lang="en-GB" sz="1750" b="1" dirty="0"/>
              <a:t>Good </a:t>
            </a:r>
            <a:endParaRPr lang="en-GB" sz="1750" dirty="0"/>
          </a:p>
          <a:p>
            <a:pPr marL="285750" lvl="0" indent="-285750">
              <a:buFont typeface="Arial" panose="020B0604020202020204" pitchFamily="34" charset="0"/>
              <a:buChar char="•"/>
            </a:pPr>
            <a:r>
              <a:rPr lang="en-GB" sz="1750" dirty="0"/>
              <a:t>Teachers provide a consistently fluent and accurate model of the foreign language for learners to emulate. English is only used where appropriate.</a:t>
            </a:r>
          </a:p>
          <a:p>
            <a:pPr marL="285750" lvl="0" indent="-285750">
              <a:buFont typeface="Arial" panose="020B0604020202020204" pitchFamily="34" charset="0"/>
              <a:buChar char="•"/>
            </a:pPr>
            <a:r>
              <a:rPr lang="en-GB" sz="1750" dirty="0"/>
              <a:t>Students are encouraged to ask questions and seek clarification in the TL during teacher-led sections of the lesson.</a:t>
            </a:r>
          </a:p>
          <a:p>
            <a:pPr marL="285750" lvl="0" indent="-285750">
              <a:buFont typeface="Arial" panose="020B0604020202020204" pitchFamily="34" charset="0"/>
              <a:buChar char="•"/>
            </a:pPr>
            <a:r>
              <a:rPr lang="en-GB" sz="1750" dirty="0"/>
              <a:t>Learners occasionally respond to the teacher spontaneously in the TL, but do not seek to use it to communicate with each other.</a:t>
            </a:r>
          </a:p>
          <a:p>
            <a:pPr marL="285750" lvl="0" indent="-285750">
              <a:buFont typeface="Arial" panose="020B0604020202020204" pitchFamily="34" charset="0"/>
              <a:buChar char="•"/>
            </a:pPr>
            <a:r>
              <a:rPr lang="en-GB" sz="1750" dirty="0"/>
              <a:t>Learners are expected to use the TL with greater fluency as they move through the key stages.</a:t>
            </a:r>
          </a:p>
          <a:p>
            <a:pPr marL="285750" lvl="0" indent="-285750">
              <a:buFont typeface="Arial" panose="020B0604020202020204" pitchFamily="34" charset="0"/>
              <a:buChar char="•"/>
            </a:pPr>
            <a:r>
              <a:rPr lang="en-GB" sz="1750" dirty="0"/>
              <a:t>Teachers ensure that all learners experience the need to react to unpredictable elements in conversations. Teachers praise and encourage spontaneous use by learners when it occurs.</a:t>
            </a:r>
          </a:p>
          <a:p>
            <a:pPr marL="285750" lvl="0" indent="-285750">
              <a:buFont typeface="Arial" panose="020B0604020202020204" pitchFamily="34" charset="0"/>
              <a:buChar char="•"/>
            </a:pPr>
            <a:r>
              <a:rPr lang="en-GB" sz="1750" dirty="0"/>
              <a:t>There is a high level of consistency in the quality and quantity of TL use across the department, supported by a unified departmental policy.</a:t>
            </a:r>
          </a:p>
          <a:p>
            <a:r>
              <a:rPr lang="en-GB" sz="1750" dirty="0"/>
              <a:t> </a:t>
            </a:r>
          </a:p>
          <a:p>
            <a:r>
              <a:rPr lang="en-GB" sz="1750" b="1" dirty="0"/>
              <a:t>Outstanding practice</a:t>
            </a:r>
            <a:endParaRPr lang="en-GB" sz="1750" dirty="0"/>
          </a:p>
          <a:p>
            <a:pPr marL="285750" lvl="0" indent="-285750">
              <a:buFont typeface="Arial" panose="020B0604020202020204" pitchFamily="34" charset="0"/>
              <a:buChar char="•"/>
            </a:pPr>
            <a:r>
              <a:rPr lang="en-GB" sz="1750" dirty="0"/>
              <a:t>The TL is the dominant means of communication in the lesson and teachers have high expectations of learners’ use at an appropriate level. As a result, learners seek to use the TL as the normal means of communication when talking to the teacher or informally to each other. </a:t>
            </a:r>
          </a:p>
          <a:p>
            <a:pPr marL="285750" lvl="0" indent="-285750">
              <a:buFont typeface="Arial" panose="020B0604020202020204" pitchFamily="34" charset="0"/>
              <a:buChar char="•"/>
            </a:pPr>
            <a:r>
              <a:rPr lang="en-GB" sz="1750" dirty="0"/>
              <a:t>Teachers informally monitor and assess spontaneous TL use, keeping track of learners’ progress in order to ensure that their expectations increase as they move through the school.</a:t>
            </a:r>
          </a:p>
          <a:p>
            <a:pPr marL="285750" lvl="0" indent="-285750">
              <a:buFont typeface="Arial" panose="020B0604020202020204" pitchFamily="34" charset="0"/>
              <a:buChar char="•"/>
            </a:pPr>
            <a:r>
              <a:rPr lang="en-GB" sz="1750" dirty="0"/>
              <a:t>Teachers’ target language use is monitored by subject leaders and good practice is regularly shared across the department, resulting in a high level of consistency.</a:t>
            </a:r>
          </a:p>
        </p:txBody>
      </p:sp>
    </p:spTree>
    <p:extLst>
      <p:ext uri="{BB962C8B-B14F-4D97-AF65-F5344CB8AC3E}">
        <p14:creationId xmlns:p14="http://schemas.microsoft.com/office/powerpoint/2010/main" val="10816577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0876276">
            <a:off x="507813" y="1146390"/>
            <a:ext cx="4572000" cy="2246769"/>
          </a:xfrm>
          <a:prstGeom prst="rect">
            <a:avLst/>
          </a:prstGeom>
        </p:spPr>
        <p:txBody>
          <a:bodyPr>
            <a:spAutoFit/>
          </a:bodyPr>
          <a:lstStyle/>
          <a:p>
            <a:pPr marL="171450" lvl="0" indent="-171450">
              <a:buFont typeface="Wingdings" pitchFamily="2" charset="2"/>
              <a:buChar char="§"/>
            </a:pPr>
            <a:r>
              <a:rPr lang="en-GB" sz="2800" dirty="0">
                <a:solidFill>
                  <a:prstClr val="black"/>
                </a:solidFill>
              </a:rPr>
              <a:t> </a:t>
            </a:r>
            <a:r>
              <a:rPr lang="en-GB" sz="2800" b="1" dirty="0"/>
              <a:t>engage in conversations</a:t>
            </a:r>
            <a:r>
              <a:rPr lang="en-GB" sz="2800" dirty="0"/>
              <a:t>; ask and answer questions; express opinions and respond to those of others; seek clarification and help* </a:t>
            </a:r>
          </a:p>
        </p:txBody>
      </p:sp>
      <p:sp>
        <p:nvSpPr>
          <p:cNvPr id="3" name="Rectangle 2"/>
          <p:cNvSpPr/>
          <p:nvPr/>
        </p:nvSpPr>
        <p:spPr>
          <a:xfrm rot="20746334">
            <a:off x="4091797" y="3007068"/>
            <a:ext cx="4572000" cy="3108543"/>
          </a:xfrm>
          <a:prstGeom prst="rect">
            <a:avLst/>
          </a:prstGeom>
        </p:spPr>
        <p:txBody>
          <a:bodyPr>
            <a:spAutoFit/>
          </a:bodyPr>
          <a:lstStyle/>
          <a:p>
            <a:pPr marL="171450" lvl="0" indent="-171450">
              <a:buFont typeface="Wingdings" pitchFamily="2" charset="2"/>
              <a:buChar char="§"/>
            </a:pPr>
            <a:r>
              <a:rPr lang="en-GB" sz="2800" b="1" dirty="0">
                <a:solidFill>
                  <a:prstClr val="black"/>
                </a:solidFill>
              </a:rPr>
              <a:t> </a:t>
            </a:r>
            <a:r>
              <a:rPr lang="en-GB" sz="2800" b="1" dirty="0"/>
              <a:t>initiate and develop conversations</a:t>
            </a:r>
            <a:r>
              <a:rPr lang="en-GB" sz="2800" dirty="0"/>
              <a:t>, coping with unfamiliar language and unexpected responses, </a:t>
            </a:r>
            <a:r>
              <a:rPr lang="en-GB" sz="2800" dirty="0" smtClean="0"/>
              <a:t>(making </a:t>
            </a:r>
            <a:r>
              <a:rPr lang="en-GB" sz="2800" dirty="0"/>
              <a:t>use of important social conventions such as formal modes of </a:t>
            </a:r>
            <a:r>
              <a:rPr lang="en-GB" sz="2800" dirty="0" smtClean="0"/>
              <a:t>address) </a:t>
            </a:r>
            <a:endParaRPr lang="en-GB" sz="2800" dirty="0"/>
          </a:p>
        </p:txBody>
      </p:sp>
      <p:sp>
        <p:nvSpPr>
          <p:cNvPr id="4" name="Rectangle 3"/>
          <p:cNvSpPr/>
          <p:nvPr/>
        </p:nvSpPr>
        <p:spPr>
          <a:xfrm>
            <a:off x="61468" y="44624"/>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FF0000"/>
                </a:solidFill>
                <a:effectLst>
                  <a:outerShdw blurRad="50000" dist="50800" dir="7500000" algn="tl">
                    <a:srgbClr val="000000">
                      <a:shade val="5000"/>
                      <a:alpha val="35000"/>
                    </a:srgbClr>
                  </a:outerShdw>
                </a:effectLst>
              </a:rPr>
              <a:t>KS2</a:t>
            </a:r>
          </a:p>
        </p:txBody>
      </p:sp>
      <p:sp>
        <p:nvSpPr>
          <p:cNvPr id="5" name="Rectangle 4"/>
          <p:cNvSpPr/>
          <p:nvPr/>
        </p:nvSpPr>
        <p:spPr>
          <a:xfrm>
            <a:off x="7524328" y="5650272"/>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FF0000"/>
                </a:solidFill>
                <a:effectLst>
                  <a:outerShdw blurRad="50000" dist="50800" dir="7500000" algn="tl">
                    <a:srgbClr val="000000">
                      <a:shade val="5000"/>
                      <a:alpha val="35000"/>
                    </a:srgbClr>
                  </a:outerShdw>
                </a:effectLst>
              </a:rPr>
              <a:t>KS3</a:t>
            </a:r>
          </a:p>
        </p:txBody>
      </p:sp>
    </p:spTree>
    <p:extLst>
      <p:ext uri="{BB962C8B-B14F-4D97-AF65-F5344CB8AC3E}">
        <p14:creationId xmlns:p14="http://schemas.microsoft.com/office/powerpoint/2010/main" val="32816651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39341"/>
            <a:ext cx="8229600" cy="4525963"/>
          </a:xfrm>
        </p:spPr>
        <p:txBody>
          <a:bodyPr>
            <a:normAutofit fontScale="92500" lnSpcReduction="10000"/>
          </a:bodyPr>
          <a:lstStyle/>
          <a:p>
            <a:r>
              <a:rPr lang="en-GB" dirty="0" smtClean="0"/>
              <a:t>Phonics</a:t>
            </a:r>
          </a:p>
          <a:p>
            <a:r>
              <a:rPr lang="en-GB" dirty="0" smtClean="0"/>
              <a:t>TL talk (teacher and students)</a:t>
            </a:r>
          </a:p>
          <a:p>
            <a:r>
              <a:rPr lang="en-GB" dirty="0" smtClean="0"/>
              <a:t>Questions</a:t>
            </a:r>
          </a:p>
          <a:p>
            <a:r>
              <a:rPr lang="en-GB" dirty="0" smtClean="0"/>
              <a:t>Spontaneous TL talk</a:t>
            </a:r>
          </a:p>
          <a:p>
            <a:r>
              <a:rPr lang="en-GB" dirty="0" smtClean="0"/>
              <a:t>Memory (use of VAK strategies)</a:t>
            </a:r>
          </a:p>
          <a:p>
            <a:r>
              <a:rPr lang="en-GB" dirty="0" smtClean="0"/>
              <a:t>Vocabulary acquisition</a:t>
            </a:r>
          </a:p>
          <a:p>
            <a:r>
              <a:rPr lang="en-GB" dirty="0" smtClean="0"/>
              <a:t>Key structures and sentence-building (grammar)</a:t>
            </a:r>
          </a:p>
          <a:p>
            <a:r>
              <a:rPr lang="en-GB" dirty="0" err="1" smtClean="0"/>
              <a:t>AfL</a:t>
            </a:r>
            <a:r>
              <a:rPr lang="en-GB" dirty="0" smtClean="0"/>
              <a:t> – detailed feedback to increase quality of language in writing</a:t>
            </a:r>
            <a:endParaRPr lang="en-GB" dirty="0"/>
          </a:p>
        </p:txBody>
      </p:sp>
      <p:sp>
        <p:nvSpPr>
          <p:cNvPr id="5" name="TextBox 4"/>
          <p:cNvSpPr txBox="1"/>
          <p:nvPr/>
        </p:nvSpPr>
        <p:spPr>
          <a:xfrm>
            <a:off x="5580112" y="3284984"/>
            <a:ext cx="648072" cy="1446550"/>
          </a:xfrm>
          <a:prstGeom prst="rect">
            <a:avLst/>
          </a:prstGeom>
          <a:noFill/>
        </p:spPr>
        <p:txBody>
          <a:bodyPr wrap="square" rtlCol="0">
            <a:spAutoFit/>
          </a:bodyPr>
          <a:lstStyle/>
          <a:p>
            <a:r>
              <a:rPr lang="en-GB" sz="8800" b="1" dirty="0" smtClean="0">
                <a:solidFill>
                  <a:srgbClr val="FF0000"/>
                </a:solidFill>
              </a:rPr>
              <a:t>}</a:t>
            </a:r>
            <a:endParaRPr lang="en-GB" sz="8800" b="1" dirty="0">
              <a:solidFill>
                <a:srgbClr val="FF0000"/>
              </a:solidFill>
            </a:endParaRPr>
          </a:p>
        </p:txBody>
      </p:sp>
      <p:sp>
        <p:nvSpPr>
          <p:cNvPr id="7" name="Title 1"/>
          <p:cNvSpPr txBox="1">
            <a:spLocks/>
          </p:cNvSpPr>
          <p:nvPr/>
        </p:nvSpPr>
        <p:spPr>
          <a:xfrm>
            <a:off x="395536" y="260648"/>
            <a:ext cx="8229600" cy="1143000"/>
          </a:xfrm>
          <a:prstGeom prst="rect">
            <a:avLst/>
          </a:prstGeom>
          <a:solidFill>
            <a:srgbClr val="FF9999">
              <a:alpha val="24000"/>
            </a:srgbClr>
          </a:solidFill>
          <a:ln w="38100" cap="flat" cmpd="sng" algn="ctr">
            <a:solidFill>
              <a:srgbClr val="FF0000"/>
            </a:solidFill>
            <a:prstDash val="solid"/>
          </a:ln>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GB" b="1" smtClean="0">
                <a:solidFill>
                  <a:schemeClr val="tx1"/>
                </a:solidFill>
                <a:latin typeface="Segoe Print" panose="02000600000000000000" pitchFamily="2" charset="0"/>
              </a:rPr>
              <a:t>Curriculum 2014: no change</a:t>
            </a:r>
            <a:endParaRPr lang="en-GB" b="1" dirty="0">
              <a:solidFill>
                <a:schemeClr val="tx1"/>
              </a:solidFill>
              <a:latin typeface="Segoe Print" panose="02000600000000000000" pitchFamily="2" charset="0"/>
            </a:endParaRPr>
          </a:p>
        </p:txBody>
      </p:sp>
      <p:pic>
        <p:nvPicPr>
          <p:cNvPr id="8" name="Picture 7"/>
          <p:cNvPicPr>
            <a:picLocks noChangeAspect="1"/>
          </p:cNvPicPr>
          <p:nvPr/>
        </p:nvPicPr>
        <p:blipFill>
          <a:blip r:embed="rId3"/>
          <a:srcRect/>
          <a:stretch>
            <a:fillRect/>
          </a:stretch>
        </p:blipFill>
        <p:spPr bwMode="auto">
          <a:xfrm>
            <a:off x="8459788" y="6161088"/>
            <a:ext cx="684212" cy="684212"/>
          </a:xfrm>
          <a:prstGeom prst="rect">
            <a:avLst/>
          </a:prstGeom>
          <a:solidFill>
            <a:schemeClr val="accent3">
              <a:lumMod val="20000"/>
              <a:lumOff val="80000"/>
            </a:schemeClr>
          </a:solidFill>
          <a:ln w="9525">
            <a:noFill/>
            <a:miter lim="800000"/>
            <a:headEnd/>
            <a:tailEnd/>
          </a:ln>
        </p:spPr>
      </p:pic>
    </p:spTree>
    <p:extLst>
      <p:ext uri="{BB962C8B-B14F-4D97-AF65-F5344CB8AC3E}">
        <p14:creationId xmlns:p14="http://schemas.microsoft.com/office/powerpoint/2010/main" val="117595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0876276">
            <a:off x="507813" y="1361833"/>
            <a:ext cx="4572000" cy="1815882"/>
          </a:xfrm>
          <a:prstGeom prst="rect">
            <a:avLst/>
          </a:prstGeom>
        </p:spPr>
        <p:txBody>
          <a:bodyPr>
            <a:spAutoFit/>
          </a:bodyPr>
          <a:lstStyle/>
          <a:p>
            <a:pPr marL="171450" lvl="0" indent="-171450">
              <a:buFont typeface="Wingdings" pitchFamily="2" charset="2"/>
              <a:buChar char="§"/>
            </a:pPr>
            <a:r>
              <a:rPr lang="en-GB" sz="2800" dirty="0">
                <a:solidFill>
                  <a:prstClr val="black"/>
                </a:solidFill>
              </a:rPr>
              <a:t> </a:t>
            </a:r>
            <a:r>
              <a:rPr lang="en-GB" sz="2800" b="1" dirty="0"/>
              <a:t>listen attentively </a:t>
            </a:r>
            <a:r>
              <a:rPr lang="en-GB" sz="2800" dirty="0"/>
              <a:t>to spoken language and show understanding by joining in and responding </a:t>
            </a:r>
          </a:p>
        </p:txBody>
      </p:sp>
      <p:sp>
        <p:nvSpPr>
          <p:cNvPr id="3" name="Rectangle 2"/>
          <p:cNvSpPr/>
          <p:nvPr/>
        </p:nvSpPr>
        <p:spPr>
          <a:xfrm rot="20746334">
            <a:off x="4240032" y="3668357"/>
            <a:ext cx="4572000" cy="2246769"/>
          </a:xfrm>
          <a:prstGeom prst="rect">
            <a:avLst/>
          </a:prstGeom>
        </p:spPr>
        <p:txBody>
          <a:bodyPr>
            <a:spAutoFit/>
          </a:bodyPr>
          <a:lstStyle/>
          <a:p>
            <a:pPr marL="171450" indent="-171450">
              <a:buFont typeface="Wingdings" pitchFamily="2" charset="2"/>
              <a:buChar char="§"/>
            </a:pPr>
            <a:r>
              <a:rPr lang="en-GB" sz="2800" b="1" dirty="0" smtClean="0"/>
              <a:t> </a:t>
            </a:r>
            <a:r>
              <a:rPr lang="en-GB" sz="2800" dirty="0"/>
              <a:t>listen to </a:t>
            </a:r>
            <a:r>
              <a:rPr lang="en-GB" sz="2800" b="1" dirty="0"/>
              <a:t>a variety of forms of spoken language </a:t>
            </a:r>
            <a:r>
              <a:rPr lang="en-GB" sz="2800" dirty="0"/>
              <a:t>to obtain information and respond appropriately </a:t>
            </a:r>
          </a:p>
          <a:p>
            <a:pPr marL="171450" lvl="0" indent="-171450">
              <a:buFont typeface="Wingdings" pitchFamily="2" charset="2"/>
              <a:buChar char="§"/>
            </a:pPr>
            <a:endParaRPr lang="en-GB" sz="2800" b="1" dirty="0"/>
          </a:p>
        </p:txBody>
      </p:sp>
      <p:sp>
        <p:nvSpPr>
          <p:cNvPr id="4" name="Rectangle 3"/>
          <p:cNvSpPr/>
          <p:nvPr/>
        </p:nvSpPr>
        <p:spPr>
          <a:xfrm>
            <a:off x="61468" y="44624"/>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FF0000"/>
                </a:solidFill>
                <a:effectLst>
                  <a:outerShdw blurRad="50000" dist="50800" dir="7500000" algn="tl">
                    <a:srgbClr val="000000">
                      <a:shade val="5000"/>
                      <a:alpha val="35000"/>
                    </a:srgbClr>
                  </a:outerShdw>
                </a:effectLst>
              </a:rPr>
              <a:t>KS2</a:t>
            </a:r>
          </a:p>
        </p:txBody>
      </p:sp>
      <p:sp>
        <p:nvSpPr>
          <p:cNvPr id="5" name="Rectangle 4"/>
          <p:cNvSpPr/>
          <p:nvPr/>
        </p:nvSpPr>
        <p:spPr>
          <a:xfrm>
            <a:off x="7524328" y="5650272"/>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FF0000"/>
                </a:solidFill>
                <a:effectLst>
                  <a:outerShdw blurRad="50000" dist="50800" dir="7500000" algn="tl">
                    <a:srgbClr val="000000">
                      <a:shade val="5000"/>
                      <a:alpha val="35000"/>
                    </a:srgbClr>
                  </a:outerShdw>
                </a:effectLst>
              </a:rPr>
              <a:t>KS3</a:t>
            </a:r>
          </a:p>
        </p:txBody>
      </p:sp>
    </p:spTree>
    <p:extLst>
      <p:ext uri="{BB962C8B-B14F-4D97-AF65-F5344CB8AC3E}">
        <p14:creationId xmlns:p14="http://schemas.microsoft.com/office/powerpoint/2010/main" val="6625529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0876276">
            <a:off x="507813" y="1577277"/>
            <a:ext cx="4572000" cy="1384995"/>
          </a:xfrm>
          <a:prstGeom prst="rect">
            <a:avLst/>
          </a:prstGeom>
        </p:spPr>
        <p:txBody>
          <a:bodyPr>
            <a:spAutoFit/>
          </a:bodyPr>
          <a:lstStyle/>
          <a:p>
            <a:pPr marL="171450" lvl="0" indent="-171450">
              <a:buFont typeface="Wingdings" pitchFamily="2" charset="2"/>
              <a:buChar char="§"/>
            </a:pPr>
            <a:r>
              <a:rPr lang="en-GB" sz="2800" dirty="0">
                <a:solidFill>
                  <a:prstClr val="black"/>
                </a:solidFill>
              </a:rPr>
              <a:t> </a:t>
            </a:r>
            <a:r>
              <a:rPr lang="en-GB" sz="2800" b="1" dirty="0"/>
              <a:t>read</a:t>
            </a:r>
            <a:r>
              <a:rPr lang="en-GB" sz="2800" dirty="0"/>
              <a:t> carefully and show understanding of </a:t>
            </a:r>
            <a:r>
              <a:rPr lang="en-GB" sz="2800" b="1" dirty="0"/>
              <a:t>words, phrases and simple writing </a:t>
            </a:r>
          </a:p>
        </p:txBody>
      </p:sp>
      <p:sp>
        <p:nvSpPr>
          <p:cNvPr id="3" name="Rectangle 2"/>
          <p:cNvSpPr/>
          <p:nvPr/>
        </p:nvSpPr>
        <p:spPr>
          <a:xfrm rot="20746334">
            <a:off x="4240032" y="3452913"/>
            <a:ext cx="4572000" cy="2677656"/>
          </a:xfrm>
          <a:prstGeom prst="rect">
            <a:avLst/>
          </a:prstGeom>
        </p:spPr>
        <p:txBody>
          <a:bodyPr>
            <a:spAutoFit/>
          </a:bodyPr>
          <a:lstStyle/>
          <a:p>
            <a:pPr marL="171450" indent="-171450">
              <a:buFont typeface="Wingdings" pitchFamily="2" charset="2"/>
              <a:buChar char="§"/>
            </a:pPr>
            <a:r>
              <a:rPr lang="en-GB" sz="2800" b="1" dirty="0" smtClean="0"/>
              <a:t> </a:t>
            </a:r>
            <a:r>
              <a:rPr lang="en-GB" sz="2800" b="1" dirty="0"/>
              <a:t>read </a:t>
            </a:r>
            <a:r>
              <a:rPr lang="en-GB" sz="2800" dirty="0"/>
              <a:t>and show comprehension of </a:t>
            </a:r>
            <a:r>
              <a:rPr lang="en-GB" sz="2800" b="1" dirty="0"/>
              <a:t>original and adapted materials from a range of different sources,</a:t>
            </a:r>
            <a:r>
              <a:rPr lang="en-GB" sz="2800" dirty="0"/>
              <a:t> understanding the purpose, important ideas and details</a:t>
            </a:r>
            <a:endParaRPr lang="en-GB" sz="2800" b="1" dirty="0"/>
          </a:p>
        </p:txBody>
      </p:sp>
      <p:sp>
        <p:nvSpPr>
          <p:cNvPr id="4" name="Rectangle 3"/>
          <p:cNvSpPr/>
          <p:nvPr/>
        </p:nvSpPr>
        <p:spPr>
          <a:xfrm>
            <a:off x="61468" y="44624"/>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FF0000"/>
                </a:solidFill>
                <a:effectLst>
                  <a:outerShdw blurRad="50000" dist="50800" dir="7500000" algn="tl">
                    <a:srgbClr val="000000">
                      <a:shade val="5000"/>
                      <a:alpha val="35000"/>
                    </a:srgbClr>
                  </a:outerShdw>
                </a:effectLst>
              </a:rPr>
              <a:t>KS2</a:t>
            </a:r>
          </a:p>
        </p:txBody>
      </p:sp>
      <p:sp>
        <p:nvSpPr>
          <p:cNvPr id="5" name="Rectangle 4"/>
          <p:cNvSpPr/>
          <p:nvPr/>
        </p:nvSpPr>
        <p:spPr>
          <a:xfrm>
            <a:off x="7524328" y="5650272"/>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FF0000"/>
                </a:solidFill>
                <a:effectLst>
                  <a:outerShdw blurRad="50000" dist="50800" dir="7500000" algn="tl">
                    <a:srgbClr val="000000">
                      <a:shade val="5000"/>
                      <a:alpha val="35000"/>
                    </a:srgbClr>
                  </a:outerShdw>
                </a:effectLst>
              </a:rPr>
              <a:t>KS3</a:t>
            </a:r>
          </a:p>
        </p:txBody>
      </p:sp>
    </p:spTree>
    <p:extLst>
      <p:ext uri="{BB962C8B-B14F-4D97-AF65-F5344CB8AC3E}">
        <p14:creationId xmlns:p14="http://schemas.microsoft.com/office/powerpoint/2010/main" val="1922285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39341"/>
            <a:ext cx="8229600" cy="4525963"/>
          </a:xfrm>
        </p:spPr>
        <p:txBody>
          <a:bodyPr>
            <a:normAutofit fontScale="92500" lnSpcReduction="10000"/>
          </a:bodyPr>
          <a:lstStyle/>
          <a:p>
            <a:r>
              <a:rPr lang="en-GB" dirty="0" smtClean="0"/>
              <a:t>Phonics</a:t>
            </a:r>
          </a:p>
          <a:p>
            <a:r>
              <a:rPr lang="en-GB" dirty="0" smtClean="0"/>
              <a:t>TL talk (teacher and students)</a:t>
            </a:r>
          </a:p>
          <a:p>
            <a:r>
              <a:rPr lang="en-GB" dirty="0" smtClean="0"/>
              <a:t>Questions</a:t>
            </a:r>
          </a:p>
          <a:p>
            <a:r>
              <a:rPr lang="en-GB" dirty="0" smtClean="0"/>
              <a:t>Spontaneous TL talk</a:t>
            </a:r>
          </a:p>
          <a:p>
            <a:r>
              <a:rPr lang="en-GB" dirty="0" smtClean="0"/>
              <a:t>Memory (use of VAK strategies)</a:t>
            </a:r>
          </a:p>
          <a:p>
            <a:r>
              <a:rPr lang="en-GB" dirty="0" smtClean="0"/>
              <a:t>Vocabulary acquisition</a:t>
            </a:r>
          </a:p>
          <a:p>
            <a:r>
              <a:rPr lang="en-GB" dirty="0" smtClean="0"/>
              <a:t>Key structures and sentence-building (grammar)</a:t>
            </a:r>
          </a:p>
          <a:p>
            <a:r>
              <a:rPr lang="en-GB" dirty="0" err="1" smtClean="0"/>
              <a:t>AfL</a:t>
            </a:r>
            <a:r>
              <a:rPr lang="en-GB" dirty="0" smtClean="0"/>
              <a:t> – detailed feedback to increase quality of language in writing</a:t>
            </a:r>
            <a:endParaRPr lang="en-GB" dirty="0"/>
          </a:p>
        </p:txBody>
      </p:sp>
      <p:sp>
        <p:nvSpPr>
          <p:cNvPr id="5" name="TextBox 4"/>
          <p:cNvSpPr txBox="1"/>
          <p:nvPr/>
        </p:nvSpPr>
        <p:spPr>
          <a:xfrm>
            <a:off x="8155377" y="4221088"/>
            <a:ext cx="648072" cy="1446550"/>
          </a:xfrm>
          <a:prstGeom prst="rect">
            <a:avLst/>
          </a:prstGeom>
          <a:noFill/>
        </p:spPr>
        <p:txBody>
          <a:bodyPr wrap="square" rtlCol="0">
            <a:spAutoFit/>
          </a:bodyPr>
          <a:lstStyle/>
          <a:p>
            <a:r>
              <a:rPr lang="en-GB" sz="8800" b="1" dirty="0" smtClean="0">
                <a:solidFill>
                  <a:srgbClr val="FF0000"/>
                </a:solidFill>
              </a:rPr>
              <a:t>}</a:t>
            </a:r>
            <a:endParaRPr lang="en-GB" sz="8800" b="1" dirty="0">
              <a:solidFill>
                <a:srgbClr val="FF0000"/>
              </a:solidFill>
            </a:endParaRPr>
          </a:p>
        </p:txBody>
      </p:sp>
      <p:sp>
        <p:nvSpPr>
          <p:cNvPr id="7" name="Title 1"/>
          <p:cNvSpPr txBox="1">
            <a:spLocks/>
          </p:cNvSpPr>
          <p:nvPr/>
        </p:nvSpPr>
        <p:spPr>
          <a:xfrm>
            <a:off x="395536" y="260648"/>
            <a:ext cx="8229600" cy="1143000"/>
          </a:xfrm>
          <a:prstGeom prst="rect">
            <a:avLst/>
          </a:prstGeom>
          <a:solidFill>
            <a:srgbClr val="FF9999">
              <a:alpha val="24000"/>
            </a:srgbClr>
          </a:solidFill>
          <a:ln w="38100" cap="flat" cmpd="sng" algn="ctr">
            <a:solidFill>
              <a:srgbClr val="FF0000"/>
            </a:solidFill>
            <a:prstDash val="solid"/>
          </a:ln>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GB" b="1" smtClean="0">
                <a:solidFill>
                  <a:schemeClr val="tx1"/>
                </a:solidFill>
                <a:latin typeface="Segoe Print" panose="02000600000000000000" pitchFamily="2" charset="0"/>
              </a:rPr>
              <a:t>Curriculum 2014: no change</a:t>
            </a:r>
            <a:endParaRPr lang="en-GB" b="1" dirty="0">
              <a:solidFill>
                <a:schemeClr val="tx1"/>
              </a:solidFill>
              <a:latin typeface="Segoe Print" panose="02000600000000000000" pitchFamily="2" charset="0"/>
            </a:endParaRPr>
          </a:p>
        </p:txBody>
      </p:sp>
      <p:pic>
        <p:nvPicPr>
          <p:cNvPr id="8" name="Picture 7"/>
          <p:cNvPicPr>
            <a:picLocks noChangeAspect="1"/>
          </p:cNvPicPr>
          <p:nvPr/>
        </p:nvPicPr>
        <p:blipFill>
          <a:blip r:embed="rId3"/>
          <a:srcRect/>
          <a:stretch>
            <a:fillRect/>
          </a:stretch>
        </p:blipFill>
        <p:spPr bwMode="auto">
          <a:xfrm>
            <a:off x="8459788" y="6161088"/>
            <a:ext cx="684212" cy="684212"/>
          </a:xfrm>
          <a:prstGeom prst="rect">
            <a:avLst/>
          </a:prstGeom>
          <a:solidFill>
            <a:schemeClr val="accent3">
              <a:lumMod val="20000"/>
              <a:lumOff val="80000"/>
            </a:schemeClr>
          </a:solidFill>
          <a:ln w="9525">
            <a:noFill/>
            <a:miter lim="800000"/>
            <a:headEnd/>
            <a:tailEnd/>
          </a:ln>
        </p:spPr>
      </p:pic>
    </p:spTree>
    <p:extLst>
      <p:ext uri="{BB962C8B-B14F-4D97-AF65-F5344CB8AC3E}">
        <p14:creationId xmlns:p14="http://schemas.microsoft.com/office/powerpoint/2010/main" val="2272343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0876276">
            <a:off x="507813" y="1146390"/>
            <a:ext cx="4572000" cy="2246769"/>
          </a:xfrm>
          <a:prstGeom prst="rect">
            <a:avLst/>
          </a:prstGeom>
        </p:spPr>
        <p:txBody>
          <a:bodyPr>
            <a:spAutoFit/>
          </a:bodyPr>
          <a:lstStyle/>
          <a:p>
            <a:pPr marL="171450" indent="-171450">
              <a:buFont typeface="Wingdings" pitchFamily="2" charset="2"/>
              <a:buChar char="§"/>
            </a:pPr>
            <a:r>
              <a:rPr lang="en-GB" sz="2800" dirty="0">
                <a:solidFill>
                  <a:prstClr val="black"/>
                </a:solidFill>
              </a:rPr>
              <a:t> </a:t>
            </a:r>
            <a:r>
              <a:rPr lang="en-GB" sz="2800" b="1" dirty="0"/>
              <a:t>write phrases from memory, and adapt these </a:t>
            </a:r>
            <a:r>
              <a:rPr lang="en-GB" sz="2800" dirty="0"/>
              <a:t>to create new sentences, to express ideas clearly </a:t>
            </a:r>
          </a:p>
          <a:p>
            <a:pPr marL="171450" lvl="0" indent="-171450">
              <a:buFont typeface="Wingdings" pitchFamily="2" charset="2"/>
              <a:buChar char="§"/>
            </a:pPr>
            <a:endParaRPr lang="en-GB" sz="2800" dirty="0"/>
          </a:p>
        </p:txBody>
      </p:sp>
      <p:sp>
        <p:nvSpPr>
          <p:cNvPr id="3" name="Rectangle 2"/>
          <p:cNvSpPr/>
          <p:nvPr/>
        </p:nvSpPr>
        <p:spPr>
          <a:xfrm rot="20746334">
            <a:off x="4091797" y="3222511"/>
            <a:ext cx="4572000" cy="2677656"/>
          </a:xfrm>
          <a:prstGeom prst="rect">
            <a:avLst/>
          </a:prstGeom>
        </p:spPr>
        <p:txBody>
          <a:bodyPr>
            <a:spAutoFit/>
          </a:bodyPr>
          <a:lstStyle/>
          <a:p>
            <a:pPr marL="171450" lvl="0" indent="-171450">
              <a:buFont typeface="Wingdings" pitchFamily="2" charset="2"/>
              <a:buChar char="§"/>
            </a:pPr>
            <a:r>
              <a:rPr lang="en-GB" sz="2800" b="1" dirty="0">
                <a:solidFill>
                  <a:prstClr val="black"/>
                </a:solidFill>
              </a:rPr>
              <a:t> </a:t>
            </a:r>
            <a:r>
              <a:rPr lang="en-GB" sz="2800" b="1" dirty="0"/>
              <a:t>write prose using an increasingly wide range of grammar and vocabulary, write creatively to express their own ideas and opinions, </a:t>
            </a:r>
            <a:endParaRPr lang="en-GB" sz="2800" dirty="0"/>
          </a:p>
        </p:txBody>
      </p:sp>
      <p:sp>
        <p:nvSpPr>
          <p:cNvPr id="4" name="Rectangle 3"/>
          <p:cNvSpPr/>
          <p:nvPr/>
        </p:nvSpPr>
        <p:spPr>
          <a:xfrm>
            <a:off x="61468" y="44624"/>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FF0000"/>
                </a:solidFill>
                <a:effectLst>
                  <a:outerShdw blurRad="50000" dist="50800" dir="7500000" algn="tl">
                    <a:srgbClr val="000000">
                      <a:shade val="5000"/>
                      <a:alpha val="35000"/>
                    </a:srgbClr>
                  </a:outerShdw>
                </a:effectLst>
              </a:rPr>
              <a:t>KS2</a:t>
            </a:r>
          </a:p>
        </p:txBody>
      </p:sp>
      <p:sp>
        <p:nvSpPr>
          <p:cNvPr id="5" name="Rectangle 4"/>
          <p:cNvSpPr/>
          <p:nvPr/>
        </p:nvSpPr>
        <p:spPr>
          <a:xfrm>
            <a:off x="7524328" y="5650272"/>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FF0000"/>
                </a:solidFill>
                <a:effectLst>
                  <a:outerShdw blurRad="50000" dist="50800" dir="7500000" algn="tl">
                    <a:srgbClr val="000000">
                      <a:shade val="5000"/>
                      <a:alpha val="35000"/>
                    </a:srgbClr>
                  </a:outerShdw>
                </a:effectLst>
              </a:rPr>
              <a:t>KS3</a:t>
            </a:r>
          </a:p>
        </p:txBody>
      </p:sp>
    </p:spTree>
    <p:extLst>
      <p:ext uri="{BB962C8B-B14F-4D97-AF65-F5344CB8AC3E}">
        <p14:creationId xmlns:p14="http://schemas.microsoft.com/office/powerpoint/2010/main" val="3318693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39341"/>
            <a:ext cx="8229600" cy="4525963"/>
          </a:xfrm>
        </p:spPr>
        <p:txBody>
          <a:bodyPr>
            <a:normAutofit fontScale="85000" lnSpcReduction="10000"/>
          </a:bodyPr>
          <a:lstStyle/>
          <a:p>
            <a:r>
              <a:rPr lang="en-GB" dirty="0" smtClean="0"/>
              <a:t>Formal </a:t>
            </a:r>
            <a:r>
              <a:rPr lang="en-GB" dirty="0"/>
              <a:t>modes of </a:t>
            </a:r>
            <a:r>
              <a:rPr lang="en-GB" dirty="0" smtClean="0"/>
              <a:t>address</a:t>
            </a:r>
          </a:p>
          <a:p>
            <a:r>
              <a:rPr lang="en-GB" dirty="0" smtClean="0"/>
              <a:t>KS2 </a:t>
            </a:r>
            <a:r>
              <a:rPr lang="en-GB" dirty="0"/>
              <a:t>– ability to deduce the meaning of new words inserted into familiar text, and use of </a:t>
            </a:r>
            <a:r>
              <a:rPr lang="en-GB" dirty="0" smtClean="0"/>
              <a:t>dictionary</a:t>
            </a:r>
          </a:p>
          <a:p>
            <a:r>
              <a:rPr lang="en-GB" dirty="0" smtClean="0"/>
              <a:t>Read </a:t>
            </a:r>
            <a:r>
              <a:rPr lang="en-GB" dirty="0"/>
              <a:t>literary texts in the language, such as stories, songs, poems and letters (let’s not forget using film in all this</a:t>
            </a:r>
            <a:r>
              <a:rPr lang="en-GB" dirty="0" smtClean="0"/>
              <a:t>!)</a:t>
            </a:r>
          </a:p>
          <a:p>
            <a:r>
              <a:rPr lang="en-GB" dirty="0" smtClean="0"/>
              <a:t>Translate into English</a:t>
            </a:r>
          </a:p>
          <a:p>
            <a:r>
              <a:rPr lang="en-GB" dirty="0" smtClean="0"/>
              <a:t>Translate </a:t>
            </a:r>
            <a:r>
              <a:rPr lang="en-GB" dirty="0"/>
              <a:t>into the foreign </a:t>
            </a:r>
            <a:r>
              <a:rPr lang="en-GB" dirty="0" smtClean="0"/>
              <a:t>language</a:t>
            </a:r>
          </a:p>
          <a:p>
            <a:r>
              <a:rPr lang="en-GB" dirty="0" smtClean="0"/>
              <a:t>Use </a:t>
            </a:r>
            <a:r>
              <a:rPr lang="en-GB" dirty="0"/>
              <a:t>voices and moods </a:t>
            </a:r>
            <a:r>
              <a:rPr lang="en-GB" dirty="0" smtClean="0"/>
              <a:t>(does this mean passive </a:t>
            </a:r>
            <a:r>
              <a:rPr lang="en-GB" dirty="0"/>
              <a:t>and </a:t>
            </a:r>
            <a:r>
              <a:rPr lang="en-GB" dirty="0" smtClean="0"/>
              <a:t>subjunctive?!)</a:t>
            </a:r>
            <a:endParaRPr lang="en-GB" dirty="0"/>
          </a:p>
        </p:txBody>
      </p:sp>
      <p:sp>
        <p:nvSpPr>
          <p:cNvPr id="6" name="Title 1"/>
          <p:cNvSpPr txBox="1">
            <a:spLocks/>
          </p:cNvSpPr>
          <p:nvPr/>
        </p:nvSpPr>
        <p:spPr>
          <a:xfrm>
            <a:off x="395536" y="260648"/>
            <a:ext cx="8229600" cy="1143000"/>
          </a:xfrm>
          <a:prstGeom prst="rect">
            <a:avLst/>
          </a:prstGeom>
          <a:solidFill>
            <a:srgbClr val="FF9999">
              <a:alpha val="24000"/>
            </a:srgbClr>
          </a:solidFill>
          <a:ln w="38100" cap="flat" cmpd="sng" algn="ctr">
            <a:solidFill>
              <a:srgbClr val="FF0000"/>
            </a:solidFill>
            <a:prstDash val="solid"/>
          </a:ln>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GB" b="1" dirty="0" smtClean="0">
                <a:solidFill>
                  <a:schemeClr val="tx1"/>
                </a:solidFill>
                <a:latin typeface="Segoe Print" panose="02000600000000000000" pitchFamily="2" charset="0"/>
              </a:rPr>
              <a:t>Curriculum 2014: the change</a:t>
            </a:r>
            <a:endParaRPr lang="en-GB" b="1" dirty="0">
              <a:solidFill>
                <a:schemeClr val="tx1"/>
              </a:solidFill>
              <a:latin typeface="Segoe Print" panose="02000600000000000000" pitchFamily="2" charset="0"/>
            </a:endParaRPr>
          </a:p>
        </p:txBody>
      </p:sp>
      <p:pic>
        <p:nvPicPr>
          <p:cNvPr id="7" name="Picture 6"/>
          <p:cNvPicPr>
            <a:picLocks noChangeAspect="1"/>
          </p:cNvPicPr>
          <p:nvPr/>
        </p:nvPicPr>
        <p:blipFill>
          <a:blip r:embed="rId3"/>
          <a:srcRect/>
          <a:stretch>
            <a:fillRect/>
          </a:stretch>
        </p:blipFill>
        <p:spPr bwMode="auto">
          <a:xfrm>
            <a:off x="8459788" y="6161088"/>
            <a:ext cx="684212" cy="684212"/>
          </a:xfrm>
          <a:prstGeom prst="rect">
            <a:avLst/>
          </a:prstGeom>
          <a:solidFill>
            <a:schemeClr val="accent3">
              <a:lumMod val="20000"/>
              <a:lumOff val="80000"/>
            </a:schemeClr>
          </a:solidFill>
          <a:ln w="9525">
            <a:noFill/>
            <a:miter lim="800000"/>
            <a:headEnd/>
            <a:tailEnd/>
          </a:ln>
        </p:spPr>
      </p:pic>
    </p:spTree>
    <p:extLst>
      <p:ext uri="{BB962C8B-B14F-4D97-AF65-F5344CB8AC3E}">
        <p14:creationId xmlns:p14="http://schemas.microsoft.com/office/powerpoint/2010/main" val="4200402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9999">
            <a:alpha val="23000"/>
          </a:srgbClr>
        </a:solidFill>
        <a:effectLst/>
      </p:bgPr>
    </p:bg>
    <p:spTree>
      <p:nvGrpSpPr>
        <p:cNvPr id="1" name=""/>
        <p:cNvGrpSpPr/>
        <p:nvPr/>
      </p:nvGrpSpPr>
      <p:grpSpPr>
        <a:xfrm>
          <a:off x="0" y="0"/>
          <a:ext cx="0" cy="0"/>
          <a:chOff x="0" y="0"/>
          <a:chExt cx="0" cy="0"/>
        </a:xfrm>
      </p:grpSpPr>
      <p:sp>
        <p:nvSpPr>
          <p:cNvPr id="8" name="Rounded Rectangle 7"/>
          <p:cNvSpPr/>
          <p:nvPr/>
        </p:nvSpPr>
        <p:spPr>
          <a:xfrm>
            <a:off x="251520" y="4509120"/>
            <a:ext cx="8712968" cy="2160240"/>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467544" y="260648"/>
            <a:ext cx="8229600" cy="1143000"/>
          </a:xfrm>
          <a:solidFill>
            <a:schemeClr val="bg1"/>
          </a:solidFill>
          <a:ln w="57150">
            <a:solidFill>
              <a:srgbClr val="FF0000"/>
            </a:solidFill>
          </a:ln>
        </p:spPr>
        <p:txBody>
          <a:bodyPr/>
          <a:lstStyle/>
          <a:p>
            <a:r>
              <a:rPr lang="en-GB" b="1" dirty="0" smtClean="0">
                <a:latin typeface="Segoe Print" panose="02000600000000000000" pitchFamily="2" charset="0"/>
              </a:rPr>
              <a:t>The challenges</a:t>
            </a:r>
            <a:endParaRPr lang="en-GB" b="1" dirty="0">
              <a:latin typeface="Segoe Print" panose="02000600000000000000" pitchFamily="2" charset="0"/>
            </a:endParaRPr>
          </a:p>
        </p:txBody>
      </p:sp>
      <p:sp>
        <p:nvSpPr>
          <p:cNvPr id="3" name="Content Placeholder 2"/>
          <p:cNvSpPr>
            <a:spLocks noGrp="1"/>
          </p:cNvSpPr>
          <p:nvPr>
            <p:ph idx="1"/>
          </p:nvPr>
        </p:nvSpPr>
        <p:spPr>
          <a:xfrm>
            <a:off x="457200" y="1556792"/>
            <a:ext cx="8229600" cy="4525963"/>
          </a:xfrm>
        </p:spPr>
        <p:txBody>
          <a:bodyPr/>
          <a:lstStyle/>
          <a:p>
            <a:r>
              <a:rPr lang="en-GB" dirty="0" smtClean="0"/>
              <a:t>Constant policy change</a:t>
            </a:r>
          </a:p>
          <a:p>
            <a:r>
              <a:rPr lang="en-GB" dirty="0" smtClean="0"/>
              <a:t>Grading and measurement</a:t>
            </a:r>
          </a:p>
          <a:p>
            <a:r>
              <a:rPr lang="en-GB" dirty="0" smtClean="0"/>
              <a:t>Tension between teaching and assessment</a:t>
            </a:r>
          </a:p>
          <a:p>
            <a:r>
              <a:rPr lang="en-GB" dirty="0" smtClean="0"/>
              <a:t>Societal ambivalence (at best!)</a:t>
            </a:r>
          </a:p>
          <a:p>
            <a:r>
              <a:rPr lang="en-GB" dirty="0" smtClean="0"/>
              <a:t>Methodological uncertainty</a:t>
            </a:r>
            <a:endParaRPr lang="en-GB" dirty="0"/>
          </a:p>
        </p:txBody>
      </p:sp>
      <p:pic>
        <p:nvPicPr>
          <p:cNvPr id="5" name="Picture 4"/>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843808" y="4466332"/>
            <a:ext cx="2880320" cy="2160240"/>
          </a:xfrm>
          <a:prstGeom prst="rect">
            <a:avLst/>
          </a:prstGeom>
        </p:spPr>
      </p:pic>
      <p:sp>
        <p:nvSpPr>
          <p:cNvPr id="6" name="TextBox 5"/>
          <p:cNvSpPr txBox="1"/>
          <p:nvPr/>
        </p:nvSpPr>
        <p:spPr>
          <a:xfrm>
            <a:off x="5727779" y="4941168"/>
            <a:ext cx="3168352" cy="1477328"/>
          </a:xfrm>
          <a:prstGeom prst="rect">
            <a:avLst/>
          </a:prstGeom>
          <a:noFill/>
        </p:spPr>
        <p:txBody>
          <a:bodyPr wrap="square" rtlCol="0">
            <a:spAutoFit/>
          </a:bodyPr>
          <a:lstStyle/>
          <a:p>
            <a:r>
              <a:rPr lang="en-GB" b="1" dirty="0" smtClean="0"/>
              <a:t>Gale</a:t>
            </a:r>
            <a:r>
              <a:rPr lang="en-GB" dirty="0" smtClean="0"/>
              <a:t/>
            </a:r>
            <a:br>
              <a:rPr lang="en-GB" dirty="0" smtClean="0"/>
            </a:br>
            <a:r>
              <a:rPr lang="en-GB" dirty="0" smtClean="0"/>
              <a:t>These are strong and hard winds that can blow anyone away.  They are noisy too!</a:t>
            </a:r>
            <a:br>
              <a:rPr lang="en-GB" dirty="0" smtClean="0"/>
            </a:br>
            <a:r>
              <a:rPr lang="en-GB" dirty="0" smtClean="0">
                <a:hlinkClick r:id="rId4"/>
              </a:rPr>
              <a:t>www.wordpandit.com</a:t>
            </a:r>
            <a:r>
              <a:rPr lang="en-GB" dirty="0" smtClean="0"/>
              <a:t> </a:t>
            </a:r>
            <a:endParaRPr lang="en-GB" dirty="0"/>
          </a:p>
        </p:txBody>
      </p:sp>
      <p:sp>
        <p:nvSpPr>
          <p:cNvPr id="7" name="TextBox 6"/>
          <p:cNvSpPr txBox="1"/>
          <p:nvPr/>
        </p:nvSpPr>
        <p:spPr>
          <a:xfrm>
            <a:off x="323528" y="4793758"/>
            <a:ext cx="3168352" cy="1569660"/>
          </a:xfrm>
          <a:prstGeom prst="rect">
            <a:avLst/>
          </a:prstGeom>
          <a:noFill/>
        </p:spPr>
        <p:txBody>
          <a:bodyPr wrap="square" rtlCol="0">
            <a:spAutoFit/>
          </a:bodyPr>
          <a:lstStyle/>
          <a:p>
            <a:r>
              <a:rPr lang="en-GB" sz="2400" dirty="0" smtClean="0"/>
              <a:t>Teaching foreign languages is like ‘gardening in a gale’.</a:t>
            </a:r>
            <a:r>
              <a:rPr lang="en-GB" sz="2400" b="1" dirty="0" smtClean="0"/>
              <a:t/>
            </a:r>
            <a:br>
              <a:rPr lang="en-GB" sz="2400" b="1" dirty="0" smtClean="0"/>
            </a:br>
            <a:r>
              <a:rPr lang="en-GB" sz="2400" b="1" dirty="0" smtClean="0"/>
              <a:t>Eric Hawkins</a:t>
            </a:r>
            <a:endParaRPr lang="en-GB" sz="2400" dirty="0"/>
          </a:p>
        </p:txBody>
      </p:sp>
    </p:spTree>
    <p:extLst>
      <p:ext uri="{BB962C8B-B14F-4D97-AF65-F5344CB8AC3E}">
        <p14:creationId xmlns:p14="http://schemas.microsoft.com/office/powerpoint/2010/main" val="35586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9999">
            <a:alpha val="38000"/>
          </a:srgbClr>
        </a:solidFill>
        <a:effectLst/>
      </p:bgPr>
    </p:bg>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704720114"/>
              </p:ext>
            </p:extLst>
          </p:nvPr>
        </p:nvGraphicFramePr>
        <p:xfrm>
          <a:off x="107505" y="177120"/>
          <a:ext cx="8928992" cy="6593501"/>
        </p:xfrm>
        <a:graphic>
          <a:graphicData uri="http://schemas.openxmlformats.org/drawingml/2006/table">
            <a:tbl>
              <a:tblPr firstRow="1" bandRow="1">
                <a:tableStyleId>{5940675A-B579-460E-94D1-54222C63F5DA}</a:tableStyleId>
              </a:tblPr>
              <a:tblGrid>
                <a:gridCol w="4248472"/>
                <a:gridCol w="4680520"/>
              </a:tblGrid>
              <a:tr h="6593501">
                <a:tc>
                  <a:txBody>
                    <a:bodyPr/>
                    <a:lstStyle/>
                    <a:p>
                      <a:pPr marL="0" lvl="0" indent="0" algn="l">
                        <a:buFont typeface="Wingdings" pitchFamily="2" charset="2"/>
                        <a:buNone/>
                      </a:pPr>
                      <a:r>
                        <a:rPr lang="en-GB" sz="1200" kern="1200" dirty="0" smtClean="0">
                          <a:effectLst/>
                        </a:rPr>
                        <a:t>Listening</a:t>
                      </a:r>
                    </a:p>
                    <a:p>
                      <a:pPr marL="171450" lvl="0" indent="-171450">
                        <a:buFont typeface="Wingdings" pitchFamily="2" charset="2"/>
                        <a:buChar char="§"/>
                      </a:pPr>
                      <a:r>
                        <a:rPr lang="en-GB" sz="1200" b="1" kern="1200" dirty="0" smtClean="0">
                          <a:effectLst/>
                        </a:rPr>
                        <a:t>listen attentively </a:t>
                      </a:r>
                      <a:r>
                        <a:rPr lang="en-GB" sz="1200" kern="1200" dirty="0" smtClean="0">
                          <a:effectLst/>
                        </a:rPr>
                        <a:t>to spoken language and show understanding by joining in and responding </a:t>
                      </a:r>
                    </a:p>
                    <a:p>
                      <a:pPr marL="171450" lvl="0" indent="-171450">
                        <a:buFont typeface="Wingdings" pitchFamily="2" charset="2"/>
                        <a:buChar char="§"/>
                      </a:pPr>
                      <a:r>
                        <a:rPr lang="en-GB" sz="1200" kern="1200" dirty="0" smtClean="0">
                          <a:effectLst/>
                        </a:rPr>
                        <a:t>explore the patterns and sounds of language through songs and rhymes and </a:t>
                      </a:r>
                      <a:r>
                        <a:rPr lang="en-GB" sz="1200" b="1" kern="1200" dirty="0" smtClean="0">
                          <a:effectLst/>
                        </a:rPr>
                        <a:t>link the spelling, sound and meaning of words </a:t>
                      </a:r>
                    </a:p>
                    <a:p>
                      <a:pPr marL="0" lvl="0" indent="0">
                        <a:buFont typeface="Wingdings" pitchFamily="2" charset="2"/>
                        <a:buNone/>
                      </a:pPr>
                      <a:r>
                        <a:rPr lang="en-GB" sz="1200" kern="1200" dirty="0" smtClean="0">
                          <a:effectLst/>
                        </a:rPr>
                        <a:t>Speaking</a:t>
                      </a:r>
                    </a:p>
                    <a:p>
                      <a:pPr marL="171450" lvl="0" indent="-171450">
                        <a:buFont typeface="Wingdings" pitchFamily="2" charset="2"/>
                        <a:buChar char="§"/>
                      </a:pPr>
                      <a:r>
                        <a:rPr lang="en-GB" sz="1200" b="1" kern="1200" dirty="0" smtClean="0">
                          <a:effectLst/>
                        </a:rPr>
                        <a:t>engage in conversations</a:t>
                      </a:r>
                      <a:r>
                        <a:rPr lang="en-GB" sz="1200" kern="1200" dirty="0" smtClean="0">
                          <a:effectLst/>
                        </a:rPr>
                        <a:t>; ask and answer questions; express opinions and respond to those of others; seek clarification and help* </a:t>
                      </a:r>
                    </a:p>
                    <a:p>
                      <a:pPr marL="171450" lvl="0" indent="-171450">
                        <a:buFont typeface="Wingdings" pitchFamily="2" charset="2"/>
                        <a:buChar char="§"/>
                      </a:pPr>
                      <a:r>
                        <a:rPr lang="en-GB" sz="1200" b="1" kern="1200" dirty="0" smtClean="0">
                          <a:effectLst/>
                        </a:rPr>
                        <a:t>speak in sentences, </a:t>
                      </a:r>
                      <a:r>
                        <a:rPr lang="en-GB" sz="1200" kern="1200" dirty="0" smtClean="0">
                          <a:effectLst/>
                        </a:rPr>
                        <a:t>using familiar vocabulary, phrases and basic language structures </a:t>
                      </a:r>
                    </a:p>
                    <a:p>
                      <a:pPr marL="171450" lvl="0" indent="-171450">
                        <a:buFont typeface="Wingdings" pitchFamily="2" charset="2"/>
                        <a:buChar char="§"/>
                      </a:pPr>
                      <a:r>
                        <a:rPr lang="en-GB" sz="1200" b="1" kern="1200" dirty="0" smtClean="0">
                          <a:effectLst/>
                        </a:rPr>
                        <a:t>develop accurate pronunciation and intonation </a:t>
                      </a:r>
                      <a:r>
                        <a:rPr lang="en-GB" sz="1200" kern="1200" dirty="0" smtClean="0">
                          <a:effectLst/>
                        </a:rPr>
                        <a:t>so that others understand when they are reading aloud or using familiar words and phrases* </a:t>
                      </a:r>
                    </a:p>
                    <a:p>
                      <a:pPr marL="171450" lvl="0" indent="-171450">
                        <a:buFont typeface="Wingdings" pitchFamily="2" charset="2"/>
                        <a:buChar char="§"/>
                      </a:pPr>
                      <a:r>
                        <a:rPr lang="en-GB" sz="1200" kern="1200" dirty="0" smtClean="0">
                          <a:effectLst/>
                        </a:rPr>
                        <a:t>present ideas and information orally to a range of audiences* </a:t>
                      </a:r>
                    </a:p>
                    <a:p>
                      <a:pPr marL="0" lvl="0" indent="0">
                        <a:buFont typeface="Wingdings" pitchFamily="2" charset="2"/>
                        <a:buNone/>
                      </a:pPr>
                      <a:r>
                        <a:rPr lang="en-GB" sz="1200" kern="1200" dirty="0" smtClean="0">
                          <a:effectLst/>
                        </a:rPr>
                        <a:t>Reading</a:t>
                      </a:r>
                    </a:p>
                    <a:p>
                      <a:pPr marL="171450" lvl="0" indent="-171450">
                        <a:buFont typeface="Wingdings" pitchFamily="2" charset="2"/>
                        <a:buChar char="§"/>
                      </a:pPr>
                      <a:r>
                        <a:rPr lang="en-GB" sz="1200" b="1" kern="1200" dirty="0" smtClean="0">
                          <a:effectLst/>
                        </a:rPr>
                        <a:t>read</a:t>
                      </a:r>
                      <a:r>
                        <a:rPr lang="en-GB" sz="1200" kern="1200" dirty="0" smtClean="0">
                          <a:effectLst/>
                        </a:rPr>
                        <a:t> carefully and show understanding of </a:t>
                      </a:r>
                      <a:r>
                        <a:rPr lang="en-GB" sz="1200" b="1" kern="1200" dirty="0" smtClean="0">
                          <a:effectLst/>
                        </a:rPr>
                        <a:t>words, phrases and simple writing </a:t>
                      </a:r>
                    </a:p>
                    <a:p>
                      <a:pPr marL="171450" lvl="0" indent="-171450">
                        <a:buFont typeface="Wingdings" pitchFamily="2" charset="2"/>
                        <a:buChar char="§"/>
                      </a:pPr>
                      <a:r>
                        <a:rPr lang="en-GB" sz="1200" b="1" kern="1200" dirty="0" smtClean="0">
                          <a:effectLst/>
                        </a:rPr>
                        <a:t>appreciate stories, songs, poems and rhymes in the language </a:t>
                      </a:r>
                    </a:p>
                    <a:p>
                      <a:pPr marL="171450" lvl="0" indent="-171450">
                        <a:buFont typeface="Wingdings" pitchFamily="2" charset="2"/>
                        <a:buChar char="§"/>
                      </a:pPr>
                      <a:r>
                        <a:rPr lang="en-GB" sz="1200" kern="1200" dirty="0" smtClean="0">
                          <a:effectLst/>
                        </a:rPr>
                        <a:t>broaden their vocabulary and develop their ability to understand new words that are introduced into familiar written material, including through using a dictionary </a:t>
                      </a:r>
                    </a:p>
                    <a:p>
                      <a:pPr marL="0" lvl="0" indent="0">
                        <a:buFont typeface="Wingdings" pitchFamily="2" charset="2"/>
                        <a:buNone/>
                      </a:pPr>
                      <a:r>
                        <a:rPr lang="en-GB" sz="1200" kern="1200" dirty="0" smtClean="0">
                          <a:effectLst/>
                        </a:rPr>
                        <a:t>Writing</a:t>
                      </a:r>
                    </a:p>
                    <a:p>
                      <a:pPr marL="171450" lvl="0" indent="-171450">
                        <a:buFont typeface="Wingdings" pitchFamily="2" charset="2"/>
                        <a:buChar char="§"/>
                      </a:pPr>
                      <a:r>
                        <a:rPr lang="en-GB" sz="1200" b="1" kern="1200" dirty="0" smtClean="0">
                          <a:effectLst/>
                        </a:rPr>
                        <a:t>write phrases from memory, and adapt these </a:t>
                      </a:r>
                      <a:r>
                        <a:rPr lang="en-GB" sz="1200" kern="1200" dirty="0" smtClean="0">
                          <a:effectLst/>
                        </a:rPr>
                        <a:t>to create new sentences, to express ideas clearly </a:t>
                      </a:r>
                    </a:p>
                    <a:p>
                      <a:pPr marL="171450" lvl="0" indent="-171450">
                        <a:buFont typeface="Wingdings" pitchFamily="2" charset="2"/>
                        <a:buChar char="§"/>
                      </a:pPr>
                      <a:r>
                        <a:rPr lang="en-GB" sz="1200" kern="1200" dirty="0" smtClean="0">
                          <a:effectLst/>
                        </a:rPr>
                        <a:t>describe people, places, things and actions orally* and in writing</a:t>
                      </a:r>
                    </a:p>
                    <a:p>
                      <a:pPr marL="0" lvl="0" indent="0">
                        <a:buFont typeface="Wingdings" pitchFamily="2" charset="2"/>
                        <a:buNone/>
                      </a:pPr>
                      <a:r>
                        <a:rPr lang="en-GB" sz="1200" kern="1200" dirty="0" smtClean="0">
                          <a:effectLst/>
                        </a:rPr>
                        <a:t>Grammar</a:t>
                      </a:r>
                    </a:p>
                    <a:p>
                      <a:pPr marL="171450" lvl="0" indent="-171450">
                        <a:buFont typeface="Wingdings" pitchFamily="2" charset="2"/>
                        <a:buChar char="§"/>
                      </a:pPr>
                      <a:r>
                        <a:rPr lang="en-GB" sz="1200" b="1" kern="1200" dirty="0" smtClean="0">
                          <a:effectLst/>
                        </a:rPr>
                        <a:t>understand basic grammar </a:t>
                      </a:r>
                      <a:r>
                        <a:rPr lang="en-GB" sz="1200" kern="1200" dirty="0" smtClean="0">
                          <a:effectLst/>
                        </a:rPr>
                        <a:t>appropriate to the language being studied, such as (where relevant): feminine, masculine and neuter forms and the conjugation of high-frequency verbs; key features and patterns of the language; how to apply these, for instance, to build sentences; and how these differ from or are similar to English. </a:t>
                      </a:r>
                    </a:p>
                  </a:txBody>
                  <a:tcPr>
                    <a:solidFill>
                      <a:schemeClr val="bg1"/>
                    </a:solidFill>
                  </a:tcPr>
                </a:tc>
                <a:tc>
                  <a:txBody>
                    <a:bodyPr/>
                    <a:lstStyle/>
                    <a:p>
                      <a:pPr marL="0" lvl="0" indent="0">
                        <a:buFont typeface="Wingdings" pitchFamily="2" charset="2"/>
                        <a:buNone/>
                      </a:pPr>
                      <a:r>
                        <a:rPr lang="en-GB" sz="1200" kern="1200" dirty="0" smtClean="0">
                          <a:solidFill>
                            <a:schemeClr val="tx1"/>
                          </a:solidFill>
                          <a:effectLst/>
                          <a:latin typeface="+mn-lt"/>
                          <a:ea typeface="+mn-ea"/>
                          <a:cs typeface="+mn-cs"/>
                        </a:rPr>
                        <a:t>Listening</a:t>
                      </a:r>
                    </a:p>
                    <a:p>
                      <a:pPr marL="171450" lvl="0" indent="-171450">
                        <a:buFont typeface="Wingdings" pitchFamily="2" charset="2"/>
                        <a:buChar char="§"/>
                      </a:pPr>
                      <a:r>
                        <a:rPr lang="en-GB" sz="1200" kern="1200" dirty="0" smtClean="0">
                          <a:solidFill>
                            <a:schemeClr val="tx1"/>
                          </a:solidFill>
                          <a:effectLst/>
                          <a:latin typeface="+mn-lt"/>
                          <a:ea typeface="+mn-ea"/>
                          <a:cs typeface="+mn-cs"/>
                        </a:rPr>
                        <a:t>listen to </a:t>
                      </a:r>
                      <a:r>
                        <a:rPr lang="en-GB" sz="1200" b="1" kern="1200" dirty="0" smtClean="0">
                          <a:solidFill>
                            <a:schemeClr val="tx1"/>
                          </a:solidFill>
                          <a:effectLst/>
                          <a:latin typeface="+mn-lt"/>
                          <a:ea typeface="+mn-ea"/>
                          <a:cs typeface="+mn-cs"/>
                        </a:rPr>
                        <a:t>a variety of forms of spoken language </a:t>
                      </a:r>
                      <a:r>
                        <a:rPr lang="en-GB" sz="1200" kern="1200" dirty="0" smtClean="0">
                          <a:solidFill>
                            <a:schemeClr val="tx1"/>
                          </a:solidFill>
                          <a:effectLst/>
                          <a:latin typeface="+mn-lt"/>
                          <a:ea typeface="+mn-ea"/>
                          <a:cs typeface="+mn-cs"/>
                        </a:rPr>
                        <a:t>to obtain information and respond appropriately </a:t>
                      </a:r>
                    </a:p>
                    <a:p>
                      <a:pPr marL="171450" lvl="0" indent="-171450">
                        <a:buFont typeface="Wingdings" pitchFamily="2" charset="2"/>
                        <a:buChar char="§"/>
                      </a:pPr>
                      <a:r>
                        <a:rPr lang="en-GB" sz="1200" b="1" kern="1200" dirty="0" smtClean="0">
                          <a:solidFill>
                            <a:schemeClr val="tx1"/>
                          </a:solidFill>
                          <a:effectLst/>
                          <a:latin typeface="+mn-lt"/>
                          <a:ea typeface="+mn-ea"/>
                          <a:cs typeface="+mn-cs"/>
                        </a:rPr>
                        <a:t>transcribe</a:t>
                      </a:r>
                      <a:r>
                        <a:rPr lang="en-GB" sz="1200" kern="1200" dirty="0" smtClean="0">
                          <a:solidFill>
                            <a:schemeClr val="tx1"/>
                          </a:solidFill>
                          <a:effectLst/>
                          <a:latin typeface="+mn-lt"/>
                          <a:ea typeface="+mn-ea"/>
                          <a:cs typeface="+mn-cs"/>
                        </a:rPr>
                        <a:t> words and short sentences that they hear with increasing accuracy </a:t>
                      </a:r>
                    </a:p>
                    <a:p>
                      <a:pPr marL="0" lvl="0" indent="0">
                        <a:buFont typeface="Wingdings" pitchFamily="2" charset="2"/>
                        <a:buNone/>
                      </a:pPr>
                      <a:r>
                        <a:rPr lang="en-GB" sz="1200" kern="1200" dirty="0" smtClean="0">
                          <a:solidFill>
                            <a:schemeClr val="tx1"/>
                          </a:solidFill>
                          <a:effectLst/>
                          <a:latin typeface="+mn-lt"/>
                          <a:ea typeface="+mn-ea"/>
                          <a:cs typeface="+mn-cs"/>
                        </a:rPr>
                        <a:t>Speaking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initiate and develop conversations</a:t>
                      </a:r>
                      <a:r>
                        <a:rPr lang="en-GB" sz="1200" kern="1200" dirty="0" smtClean="0">
                          <a:solidFill>
                            <a:schemeClr val="tx1"/>
                          </a:solidFill>
                          <a:effectLst/>
                          <a:latin typeface="+mn-lt"/>
                          <a:ea typeface="+mn-ea"/>
                          <a:cs typeface="+mn-cs"/>
                        </a:rPr>
                        <a:t>, coping with unfamiliar language and unexpected responses, making use of important social conventions such as formal modes of address </a:t>
                      </a:r>
                    </a:p>
                    <a:p>
                      <a:pPr marL="171450" lvl="0" indent="-171450">
                        <a:buFont typeface="Wingdings" pitchFamily="2" charset="2"/>
                        <a:buChar char="§"/>
                      </a:pPr>
                      <a:r>
                        <a:rPr lang="en-GB" sz="1200" b="1" kern="1200" dirty="0" smtClean="0">
                          <a:solidFill>
                            <a:schemeClr val="tx1"/>
                          </a:solidFill>
                          <a:effectLst/>
                          <a:latin typeface="+mn-lt"/>
                          <a:ea typeface="+mn-ea"/>
                          <a:cs typeface="+mn-cs"/>
                        </a:rPr>
                        <a:t>express and develop ideas clearly</a:t>
                      </a:r>
                      <a:r>
                        <a:rPr lang="en-GB" sz="1200" kern="1200" dirty="0" smtClean="0">
                          <a:solidFill>
                            <a:schemeClr val="tx1"/>
                          </a:solidFill>
                          <a:effectLst/>
                          <a:latin typeface="+mn-lt"/>
                          <a:ea typeface="+mn-ea"/>
                          <a:cs typeface="+mn-cs"/>
                        </a:rPr>
                        <a:t> and with increasing accuracy, both orally and in writing </a:t>
                      </a:r>
                    </a:p>
                    <a:p>
                      <a:pPr marL="171450" lvl="0" indent="-171450">
                        <a:buFont typeface="Wingdings" pitchFamily="2" charset="2"/>
                        <a:buChar char="§"/>
                      </a:pPr>
                      <a:r>
                        <a:rPr lang="en-GB" sz="1200" b="1" kern="1200" dirty="0" smtClean="0">
                          <a:solidFill>
                            <a:schemeClr val="tx1"/>
                          </a:solidFill>
                          <a:effectLst/>
                          <a:latin typeface="+mn-lt"/>
                          <a:ea typeface="+mn-ea"/>
                          <a:cs typeface="+mn-cs"/>
                        </a:rPr>
                        <a:t>speak coherently and confidently, with increasingly accurate pronunciation and intonation </a:t>
                      </a:r>
                    </a:p>
                    <a:p>
                      <a:pPr marL="0" lvl="0" indent="0">
                        <a:buFont typeface="Wingdings" pitchFamily="2" charset="2"/>
                        <a:buNone/>
                      </a:pPr>
                      <a:r>
                        <a:rPr lang="en-GB" sz="1200" kern="1200" dirty="0" smtClean="0">
                          <a:solidFill>
                            <a:schemeClr val="tx1"/>
                          </a:solidFill>
                          <a:effectLst/>
                          <a:latin typeface="+mn-lt"/>
                          <a:ea typeface="+mn-ea"/>
                          <a:cs typeface="+mn-cs"/>
                        </a:rPr>
                        <a:t>Reading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read </a:t>
                      </a:r>
                      <a:r>
                        <a:rPr lang="en-GB" sz="1200" kern="1200" dirty="0" smtClean="0">
                          <a:solidFill>
                            <a:schemeClr val="tx1"/>
                          </a:solidFill>
                          <a:effectLst/>
                          <a:latin typeface="+mn-lt"/>
                          <a:ea typeface="+mn-ea"/>
                          <a:cs typeface="+mn-cs"/>
                        </a:rPr>
                        <a:t>and show comprehension of </a:t>
                      </a:r>
                      <a:r>
                        <a:rPr lang="en-GB" sz="1200" b="1" kern="1200" dirty="0" smtClean="0">
                          <a:solidFill>
                            <a:schemeClr val="tx1"/>
                          </a:solidFill>
                          <a:effectLst/>
                          <a:latin typeface="+mn-lt"/>
                          <a:ea typeface="+mn-ea"/>
                          <a:cs typeface="+mn-cs"/>
                        </a:rPr>
                        <a:t>original and adapted materials from a range of different sources,</a:t>
                      </a:r>
                      <a:r>
                        <a:rPr lang="en-GB" sz="1200" kern="1200" dirty="0" smtClean="0">
                          <a:solidFill>
                            <a:schemeClr val="tx1"/>
                          </a:solidFill>
                          <a:effectLst/>
                          <a:latin typeface="+mn-lt"/>
                          <a:ea typeface="+mn-ea"/>
                          <a:cs typeface="+mn-cs"/>
                        </a:rPr>
                        <a:t> understanding the purpose, important ideas and details, and </a:t>
                      </a:r>
                      <a:r>
                        <a:rPr lang="en-GB" sz="1200" b="1" kern="1200" dirty="0" smtClean="0">
                          <a:solidFill>
                            <a:schemeClr val="tx1"/>
                          </a:solidFill>
                          <a:effectLst/>
                          <a:latin typeface="+mn-lt"/>
                          <a:ea typeface="+mn-ea"/>
                          <a:cs typeface="+mn-cs"/>
                        </a:rPr>
                        <a:t>provide an accurate English translation of short, suitable material </a:t>
                      </a:r>
                    </a:p>
                    <a:p>
                      <a:pPr marL="171450" lvl="0" indent="-171450">
                        <a:buFont typeface="Wingdings" pitchFamily="2" charset="2"/>
                        <a:buChar char="§"/>
                      </a:pPr>
                      <a:r>
                        <a:rPr lang="en-GB" sz="1200" b="1" kern="1200" dirty="0" smtClean="0">
                          <a:solidFill>
                            <a:schemeClr val="tx1"/>
                          </a:solidFill>
                          <a:effectLst/>
                          <a:latin typeface="+mn-lt"/>
                          <a:ea typeface="+mn-ea"/>
                          <a:cs typeface="+mn-cs"/>
                        </a:rPr>
                        <a:t>read literary texts in the language, such as stories, songs, poems and letters, </a:t>
                      </a:r>
                      <a:r>
                        <a:rPr lang="en-GB" sz="1200" kern="1200" dirty="0" smtClean="0">
                          <a:solidFill>
                            <a:schemeClr val="tx1"/>
                          </a:solidFill>
                          <a:effectLst/>
                          <a:latin typeface="+mn-lt"/>
                          <a:ea typeface="+mn-ea"/>
                          <a:cs typeface="+mn-cs"/>
                        </a:rPr>
                        <a:t>to stimulate ideas, develop creative expression and expand understanding of the language and culture </a:t>
                      </a:r>
                    </a:p>
                    <a:p>
                      <a:pPr marL="0" lvl="0" indent="0">
                        <a:buFont typeface="Wingdings" pitchFamily="2" charset="2"/>
                        <a:buNone/>
                      </a:pPr>
                      <a:r>
                        <a:rPr lang="en-GB" sz="1200" kern="1200" dirty="0" smtClean="0">
                          <a:solidFill>
                            <a:schemeClr val="tx1"/>
                          </a:solidFill>
                          <a:effectLst/>
                          <a:latin typeface="+mn-lt"/>
                          <a:ea typeface="+mn-ea"/>
                          <a:cs typeface="+mn-cs"/>
                        </a:rPr>
                        <a:t>Writing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write prose using an increasingly wide range of grammar and vocabulary, write creatively to express their own ideas and opinions, and translate short written text accurately into the foreign language.</a:t>
                      </a:r>
                    </a:p>
                    <a:p>
                      <a:pPr marL="0" lvl="0" indent="0">
                        <a:buFont typeface="Wingdings" pitchFamily="2" charset="2"/>
                        <a:buNone/>
                      </a:pPr>
                      <a:r>
                        <a:rPr lang="en-GB" sz="1200" kern="1200" dirty="0" smtClean="0">
                          <a:solidFill>
                            <a:schemeClr val="tx1"/>
                          </a:solidFill>
                          <a:effectLst/>
                          <a:latin typeface="+mn-lt"/>
                          <a:ea typeface="+mn-ea"/>
                          <a:cs typeface="+mn-cs"/>
                        </a:rPr>
                        <a:t>Grammar</a:t>
                      </a:r>
                    </a:p>
                    <a:p>
                      <a:pPr marL="171450" lvl="0" indent="-171450">
                        <a:buFont typeface="Wingdings" pitchFamily="2" charset="2"/>
                        <a:buChar char="§"/>
                      </a:pPr>
                      <a:r>
                        <a:rPr lang="en-GB" sz="1200" b="1" kern="1200" dirty="0" smtClean="0">
                          <a:solidFill>
                            <a:schemeClr val="tx1"/>
                          </a:solidFill>
                          <a:effectLst/>
                          <a:latin typeface="+mn-lt"/>
                          <a:ea typeface="+mn-ea"/>
                          <a:cs typeface="+mn-cs"/>
                        </a:rPr>
                        <a:t>identify and use tenses </a:t>
                      </a:r>
                      <a:r>
                        <a:rPr lang="en-GB" sz="1200" kern="1200" dirty="0" smtClean="0">
                          <a:solidFill>
                            <a:schemeClr val="tx1"/>
                          </a:solidFill>
                          <a:effectLst/>
                          <a:latin typeface="+mn-lt"/>
                          <a:ea typeface="+mn-ea"/>
                          <a:cs typeface="+mn-cs"/>
                        </a:rPr>
                        <a:t>or other structures which convey the present, past, and future as appropriate to the language being studied </a:t>
                      </a:r>
                    </a:p>
                    <a:p>
                      <a:pPr marL="171450" lvl="0" indent="-171450">
                        <a:buFont typeface="Wingdings" pitchFamily="2" charset="2"/>
                        <a:buChar char="§"/>
                      </a:pPr>
                      <a:r>
                        <a:rPr lang="en-GB" sz="1200" kern="1200" dirty="0" smtClean="0">
                          <a:solidFill>
                            <a:schemeClr val="tx1"/>
                          </a:solidFill>
                          <a:effectLst/>
                          <a:latin typeface="+mn-lt"/>
                          <a:ea typeface="+mn-ea"/>
                          <a:cs typeface="+mn-cs"/>
                        </a:rPr>
                        <a:t>use and manipulate a </a:t>
                      </a:r>
                      <a:r>
                        <a:rPr lang="en-GB" sz="1200" b="1" kern="1200" dirty="0" smtClean="0">
                          <a:solidFill>
                            <a:schemeClr val="tx1"/>
                          </a:solidFill>
                          <a:effectLst/>
                          <a:latin typeface="+mn-lt"/>
                          <a:ea typeface="+mn-ea"/>
                          <a:cs typeface="+mn-cs"/>
                        </a:rPr>
                        <a:t>variety of key grammatical structures </a:t>
                      </a:r>
                      <a:r>
                        <a:rPr lang="en-GB" sz="1200" kern="1200" dirty="0" smtClean="0">
                          <a:solidFill>
                            <a:schemeClr val="tx1"/>
                          </a:solidFill>
                          <a:effectLst/>
                          <a:latin typeface="+mn-lt"/>
                          <a:ea typeface="+mn-ea"/>
                          <a:cs typeface="+mn-cs"/>
                        </a:rPr>
                        <a:t>and patterns, </a:t>
                      </a:r>
                      <a:r>
                        <a:rPr lang="en-GB" sz="1200" b="1" kern="1200" dirty="0" smtClean="0">
                          <a:solidFill>
                            <a:schemeClr val="tx1"/>
                          </a:solidFill>
                          <a:effectLst/>
                          <a:latin typeface="+mn-lt"/>
                          <a:ea typeface="+mn-ea"/>
                          <a:cs typeface="+mn-cs"/>
                        </a:rPr>
                        <a:t>including voices and moods</a:t>
                      </a:r>
                      <a:r>
                        <a:rPr lang="en-GB" sz="1200" kern="1200" dirty="0" smtClean="0">
                          <a:solidFill>
                            <a:schemeClr val="tx1"/>
                          </a:solidFill>
                          <a:effectLst/>
                          <a:latin typeface="+mn-lt"/>
                          <a:ea typeface="+mn-ea"/>
                          <a:cs typeface="+mn-cs"/>
                        </a:rPr>
                        <a:t>, as appropriate </a:t>
                      </a:r>
                    </a:p>
                    <a:p>
                      <a:pPr marL="171450" lvl="0" indent="-171450">
                        <a:buFont typeface="Wingdings" pitchFamily="2" charset="2"/>
                        <a:buChar char="§"/>
                      </a:pPr>
                      <a:r>
                        <a:rPr lang="en-GB" sz="1200" kern="1200" dirty="0" smtClean="0">
                          <a:solidFill>
                            <a:schemeClr val="tx1"/>
                          </a:solidFill>
                          <a:effectLst/>
                          <a:latin typeface="+mn-lt"/>
                          <a:ea typeface="+mn-ea"/>
                          <a:cs typeface="+mn-cs"/>
                        </a:rPr>
                        <a:t>develop and </a:t>
                      </a:r>
                      <a:r>
                        <a:rPr lang="en-GB" sz="1200" b="1" kern="1200" dirty="0" smtClean="0">
                          <a:solidFill>
                            <a:schemeClr val="tx1"/>
                          </a:solidFill>
                          <a:effectLst/>
                          <a:latin typeface="+mn-lt"/>
                          <a:ea typeface="+mn-ea"/>
                          <a:cs typeface="+mn-cs"/>
                        </a:rPr>
                        <a:t>use a wide-ranging and deepening vocabulary </a:t>
                      </a:r>
                      <a:r>
                        <a:rPr lang="en-GB" sz="1200" kern="1200" dirty="0" smtClean="0">
                          <a:solidFill>
                            <a:schemeClr val="tx1"/>
                          </a:solidFill>
                          <a:effectLst/>
                          <a:latin typeface="+mn-lt"/>
                          <a:ea typeface="+mn-ea"/>
                          <a:cs typeface="+mn-cs"/>
                        </a:rPr>
                        <a:t>that goes beyond their immediate needs and interests, allowing them to give and justify opinions and take part in discussion about wider issues </a:t>
                      </a:r>
                    </a:p>
                    <a:p>
                      <a:pPr marL="171450" lvl="0" indent="-171450">
                        <a:buFont typeface="Wingdings" pitchFamily="2" charset="2"/>
                        <a:buChar char="§"/>
                      </a:pPr>
                      <a:r>
                        <a:rPr lang="en-GB" sz="1200" kern="1200" dirty="0" smtClean="0">
                          <a:solidFill>
                            <a:schemeClr val="tx1"/>
                          </a:solidFill>
                          <a:effectLst/>
                          <a:latin typeface="+mn-lt"/>
                          <a:ea typeface="+mn-ea"/>
                          <a:cs typeface="+mn-cs"/>
                        </a:rPr>
                        <a:t>use accurate grammar, spelling and punctuation.</a:t>
                      </a:r>
                    </a:p>
                  </a:txBody>
                  <a:tcPr>
                    <a:solidFill>
                      <a:schemeClr val="bg1"/>
                    </a:solidFill>
                  </a:tcPr>
                </a:tc>
              </a:tr>
            </a:tbl>
          </a:graphicData>
        </a:graphic>
      </p:graphicFrame>
      <p:sp>
        <p:nvSpPr>
          <p:cNvPr id="3" name="TextBox 2"/>
          <p:cNvSpPr txBox="1"/>
          <p:nvPr/>
        </p:nvSpPr>
        <p:spPr>
          <a:xfrm>
            <a:off x="3559387" y="188641"/>
            <a:ext cx="860721" cy="341919"/>
          </a:xfrm>
          <a:prstGeom prst="rect">
            <a:avLst/>
          </a:prstGeom>
          <a:noFill/>
        </p:spPr>
        <p:txBody>
          <a:bodyPr wrap="square" lIns="64291" tIns="32146" rIns="64291" bIns="32146" rtlCol="0">
            <a:spAutoFit/>
          </a:bodyPr>
          <a:lstStyle/>
          <a:p>
            <a:pPr defTabSz="914400"/>
            <a:r>
              <a:rPr lang="en-GB" b="1" dirty="0">
                <a:solidFill>
                  <a:prstClr val="black"/>
                </a:solidFill>
              </a:rPr>
              <a:t>KS2</a:t>
            </a:r>
            <a:endParaRPr lang="fr-FR" b="1" dirty="0">
              <a:solidFill>
                <a:prstClr val="black"/>
              </a:solidFill>
            </a:endParaRPr>
          </a:p>
        </p:txBody>
      </p:sp>
      <p:sp>
        <p:nvSpPr>
          <p:cNvPr id="6" name="TextBox 5"/>
          <p:cNvSpPr txBox="1"/>
          <p:nvPr/>
        </p:nvSpPr>
        <p:spPr>
          <a:xfrm>
            <a:off x="8268035" y="188641"/>
            <a:ext cx="860721" cy="341919"/>
          </a:xfrm>
          <a:prstGeom prst="rect">
            <a:avLst/>
          </a:prstGeom>
          <a:noFill/>
        </p:spPr>
        <p:txBody>
          <a:bodyPr wrap="square" lIns="64291" tIns="32146" rIns="64291" bIns="32146" rtlCol="0">
            <a:spAutoFit/>
          </a:bodyPr>
          <a:lstStyle/>
          <a:p>
            <a:pPr defTabSz="914400"/>
            <a:r>
              <a:rPr lang="en-GB" b="1" dirty="0">
                <a:solidFill>
                  <a:prstClr val="black"/>
                </a:solidFill>
              </a:rPr>
              <a:t>KS3</a:t>
            </a:r>
            <a:endParaRPr lang="fr-FR" b="1" dirty="0">
              <a:solidFill>
                <a:prstClr val="black"/>
              </a:solidFill>
            </a:endParaRPr>
          </a:p>
        </p:txBody>
      </p:sp>
    </p:spTree>
    <p:extLst>
      <p:ext uri="{BB962C8B-B14F-4D97-AF65-F5344CB8AC3E}">
        <p14:creationId xmlns:p14="http://schemas.microsoft.com/office/powerpoint/2010/main" val="869122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9999">
              <a:alpha val="24000"/>
            </a:srgbClr>
          </a:solidFill>
          <a:ln>
            <a:solidFill>
              <a:srgbClr val="FF0000"/>
            </a:solidFill>
          </a:ln>
        </p:spPr>
        <p:style>
          <a:lnRef idx="3">
            <a:schemeClr val="lt1"/>
          </a:lnRef>
          <a:fillRef idx="1">
            <a:schemeClr val="accent3"/>
          </a:fillRef>
          <a:effectRef idx="1">
            <a:schemeClr val="accent3"/>
          </a:effectRef>
          <a:fontRef idx="minor">
            <a:schemeClr val="lt1"/>
          </a:fontRef>
        </p:style>
        <p:txBody>
          <a:bodyPr>
            <a:normAutofit fontScale="90000"/>
          </a:bodyPr>
          <a:lstStyle/>
          <a:p>
            <a:r>
              <a:rPr lang="en-GB" b="1" dirty="0" smtClean="0">
                <a:solidFill>
                  <a:schemeClr val="tx1"/>
                </a:solidFill>
                <a:latin typeface="Segoe Print" panose="02000600000000000000" pitchFamily="2" charset="0"/>
              </a:rPr>
              <a:t>Curriculum 2014: no change</a:t>
            </a:r>
            <a:endParaRPr lang="en-GB" b="1" dirty="0">
              <a:solidFill>
                <a:schemeClr val="tx1"/>
              </a:solidFill>
              <a:latin typeface="Segoe Print" panose="02000600000000000000" pitchFamily="2" charset="0"/>
            </a:endParaRPr>
          </a:p>
        </p:txBody>
      </p:sp>
      <p:sp>
        <p:nvSpPr>
          <p:cNvPr id="3" name="Content Placeholder 2"/>
          <p:cNvSpPr>
            <a:spLocks noGrp="1"/>
          </p:cNvSpPr>
          <p:nvPr>
            <p:ph idx="1"/>
          </p:nvPr>
        </p:nvSpPr>
        <p:spPr>
          <a:xfrm>
            <a:off x="467544" y="1639341"/>
            <a:ext cx="8229600" cy="4525963"/>
          </a:xfrm>
        </p:spPr>
        <p:txBody>
          <a:bodyPr>
            <a:normAutofit fontScale="92500" lnSpcReduction="20000"/>
          </a:bodyPr>
          <a:lstStyle/>
          <a:p>
            <a:r>
              <a:rPr lang="en-GB" dirty="0" smtClean="0"/>
              <a:t>Phonics</a:t>
            </a:r>
          </a:p>
          <a:p>
            <a:r>
              <a:rPr lang="en-GB" dirty="0" smtClean="0"/>
              <a:t>TL talk (teacher and students)</a:t>
            </a:r>
          </a:p>
          <a:p>
            <a:r>
              <a:rPr lang="en-GB" dirty="0" smtClean="0"/>
              <a:t>Questions</a:t>
            </a:r>
          </a:p>
          <a:p>
            <a:r>
              <a:rPr lang="en-GB" dirty="0" smtClean="0"/>
              <a:t>Spontaneous TL talk</a:t>
            </a:r>
          </a:p>
          <a:p>
            <a:r>
              <a:rPr lang="en-GB" dirty="0" smtClean="0"/>
              <a:t>Memory (use of VAK strategies)</a:t>
            </a:r>
          </a:p>
          <a:p>
            <a:r>
              <a:rPr lang="en-GB" dirty="0" smtClean="0"/>
              <a:t>Vocabulary acquisition</a:t>
            </a:r>
          </a:p>
          <a:p>
            <a:r>
              <a:rPr lang="en-GB" dirty="0" smtClean="0"/>
              <a:t>Listening, speaking, reading and writing</a:t>
            </a:r>
          </a:p>
          <a:p>
            <a:r>
              <a:rPr lang="en-GB" dirty="0" smtClean="0"/>
              <a:t>Key structures and sentence-building (grammar)</a:t>
            </a:r>
          </a:p>
          <a:p>
            <a:r>
              <a:rPr lang="en-GB" dirty="0" err="1" smtClean="0"/>
              <a:t>AfL</a:t>
            </a:r>
            <a:r>
              <a:rPr lang="en-GB" dirty="0" smtClean="0"/>
              <a:t> – detailed feedback to increase quality of language in writing</a:t>
            </a:r>
            <a:endParaRPr lang="en-GB" dirty="0"/>
          </a:p>
        </p:txBody>
      </p:sp>
      <p:pic>
        <p:nvPicPr>
          <p:cNvPr id="4" name="Picture 3"/>
          <p:cNvPicPr>
            <a:picLocks noChangeAspect="1"/>
          </p:cNvPicPr>
          <p:nvPr/>
        </p:nvPicPr>
        <p:blipFill>
          <a:blip r:embed="rId3"/>
          <a:srcRect/>
          <a:stretch>
            <a:fillRect/>
          </a:stretch>
        </p:blipFill>
        <p:spPr bwMode="auto">
          <a:xfrm>
            <a:off x="8459788" y="6161088"/>
            <a:ext cx="684212" cy="684212"/>
          </a:xfrm>
          <a:prstGeom prst="rect">
            <a:avLst/>
          </a:prstGeom>
          <a:solidFill>
            <a:schemeClr val="accent3">
              <a:lumMod val="20000"/>
              <a:lumOff val="80000"/>
            </a:schemeClr>
          </a:solidFill>
          <a:ln w="9525">
            <a:noFill/>
            <a:miter lim="800000"/>
            <a:headEnd/>
            <a:tailEnd/>
          </a:ln>
        </p:spPr>
      </p:pic>
    </p:spTree>
    <p:extLst>
      <p:ext uri="{BB962C8B-B14F-4D97-AF65-F5344CB8AC3E}">
        <p14:creationId xmlns:p14="http://schemas.microsoft.com/office/powerpoint/2010/main" val="4017480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0876276">
            <a:off x="507813" y="1146390"/>
            <a:ext cx="4572000" cy="2246769"/>
          </a:xfrm>
          <a:prstGeom prst="rect">
            <a:avLst/>
          </a:prstGeom>
        </p:spPr>
        <p:txBody>
          <a:bodyPr>
            <a:spAutoFit/>
          </a:bodyPr>
          <a:lstStyle/>
          <a:p>
            <a:pPr marL="171450" indent="-171450" defTabSz="914400">
              <a:buFont typeface="Wingdings" pitchFamily="2" charset="2"/>
              <a:buChar char="§"/>
            </a:pPr>
            <a:r>
              <a:rPr lang="en-GB" sz="2800" dirty="0">
                <a:solidFill>
                  <a:prstClr val="black"/>
                </a:solidFill>
              </a:rPr>
              <a:t> explore the patterns and sounds of language through songs and rhymes and </a:t>
            </a:r>
            <a:r>
              <a:rPr lang="en-GB" sz="2800" b="1" dirty="0">
                <a:solidFill>
                  <a:prstClr val="black"/>
                </a:solidFill>
              </a:rPr>
              <a:t>link the spelling, sound and meaning of words </a:t>
            </a:r>
          </a:p>
        </p:txBody>
      </p:sp>
      <p:sp>
        <p:nvSpPr>
          <p:cNvPr id="3" name="Rectangle 2"/>
          <p:cNvSpPr/>
          <p:nvPr/>
        </p:nvSpPr>
        <p:spPr>
          <a:xfrm rot="20746334">
            <a:off x="4240032" y="4427772"/>
            <a:ext cx="4572000" cy="1384995"/>
          </a:xfrm>
          <a:prstGeom prst="rect">
            <a:avLst/>
          </a:prstGeom>
        </p:spPr>
        <p:txBody>
          <a:bodyPr>
            <a:spAutoFit/>
          </a:bodyPr>
          <a:lstStyle/>
          <a:p>
            <a:pPr marL="171450" indent="-171450" defTabSz="914400">
              <a:buFont typeface="Wingdings" pitchFamily="2" charset="2"/>
              <a:buChar char="§"/>
            </a:pPr>
            <a:r>
              <a:rPr lang="en-GB" sz="2800" b="1" dirty="0">
                <a:solidFill>
                  <a:prstClr val="black"/>
                </a:solidFill>
              </a:rPr>
              <a:t> transcribe</a:t>
            </a:r>
            <a:r>
              <a:rPr lang="en-GB" sz="2800" dirty="0">
                <a:solidFill>
                  <a:prstClr val="black"/>
                </a:solidFill>
              </a:rPr>
              <a:t> words and short sentences that they hear with increasing accuracy </a:t>
            </a:r>
          </a:p>
        </p:txBody>
      </p:sp>
      <p:sp>
        <p:nvSpPr>
          <p:cNvPr id="4" name="Rectangle 3"/>
          <p:cNvSpPr/>
          <p:nvPr/>
        </p:nvSpPr>
        <p:spPr>
          <a:xfrm>
            <a:off x="61468" y="44624"/>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FF0000"/>
                </a:solidFill>
                <a:effectLst>
                  <a:outerShdw blurRad="50000" dist="50800" dir="7500000" algn="tl">
                    <a:srgbClr val="000000">
                      <a:shade val="5000"/>
                      <a:alpha val="35000"/>
                    </a:srgbClr>
                  </a:outerShdw>
                </a:effectLst>
              </a:rPr>
              <a:t>KS2</a:t>
            </a:r>
          </a:p>
        </p:txBody>
      </p:sp>
      <p:sp>
        <p:nvSpPr>
          <p:cNvPr id="5" name="Rectangle 4"/>
          <p:cNvSpPr/>
          <p:nvPr/>
        </p:nvSpPr>
        <p:spPr>
          <a:xfrm>
            <a:off x="7524328" y="5650272"/>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FF0000"/>
                </a:solidFill>
                <a:effectLst>
                  <a:outerShdw blurRad="50000" dist="50800" dir="7500000" algn="tl">
                    <a:srgbClr val="000000">
                      <a:shade val="5000"/>
                      <a:alpha val="35000"/>
                    </a:srgbClr>
                  </a:outerShdw>
                </a:effectLst>
              </a:rPr>
              <a:t>KS3</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1929" y="332656"/>
            <a:ext cx="4224469" cy="3168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24" y="4017105"/>
            <a:ext cx="3505944" cy="22063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0505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0876276">
            <a:off x="507813" y="930946"/>
            <a:ext cx="4572000" cy="2677656"/>
          </a:xfrm>
          <a:prstGeom prst="rect">
            <a:avLst/>
          </a:prstGeom>
        </p:spPr>
        <p:txBody>
          <a:bodyPr>
            <a:spAutoFit/>
          </a:bodyPr>
          <a:lstStyle/>
          <a:p>
            <a:pPr marL="171450" lvl="0" indent="-171450" defTabSz="914400">
              <a:buFont typeface="Wingdings" pitchFamily="2" charset="2"/>
              <a:buChar char="§"/>
            </a:pPr>
            <a:r>
              <a:rPr lang="en-GB" sz="2800" dirty="0">
                <a:solidFill>
                  <a:prstClr val="black"/>
                </a:solidFill>
              </a:rPr>
              <a:t> </a:t>
            </a:r>
            <a:r>
              <a:rPr lang="en-GB" sz="2800" b="1" dirty="0"/>
              <a:t>develop accurate pronunciation and intonation </a:t>
            </a:r>
            <a:r>
              <a:rPr lang="en-GB" sz="2800" dirty="0"/>
              <a:t>so that others understand when they are reading aloud or using familiar words and phrases* </a:t>
            </a:r>
          </a:p>
        </p:txBody>
      </p:sp>
      <p:sp>
        <p:nvSpPr>
          <p:cNvPr id="3" name="Rectangle 2"/>
          <p:cNvSpPr/>
          <p:nvPr/>
        </p:nvSpPr>
        <p:spPr>
          <a:xfrm rot="20746334">
            <a:off x="4240032" y="3668357"/>
            <a:ext cx="4572000" cy="2246769"/>
          </a:xfrm>
          <a:prstGeom prst="rect">
            <a:avLst/>
          </a:prstGeom>
        </p:spPr>
        <p:txBody>
          <a:bodyPr>
            <a:spAutoFit/>
          </a:bodyPr>
          <a:lstStyle/>
          <a:p>
            <a:pPr marL="171450" lvl="0" indent="-171450">
              <a:buFont typeface="Wingdings" pitchFamily="2" charset="2"/>
              <a:buChar char="§"/>
            </a:pPr>
            <a:r>
              <a:rPr lang="en-GB" sz="2800" b="1" dirty="0" smtClean="0"/>
              <a:t> speak </a:t>
            </a:r>
            <a:r>
              <a:rPr lang="en-GB" sz="2800" b="1" dirty="0"/>
              <a:t>coherently and confidently, with increasingly accurate pronunciation and intonation </a:t>
            </a:r>
          </a:p>
        </p:txBody>
      </p:sp>
      <p:sp>
        <p:nvSpPr>
          <p:cNvPr id="4" name="Rectangle 3"/>
          <p:cNvSpPr/>
          <p:nvPr/>
        </p:nvSpPr>
        <p:spPr>
          <a:xfrm>
            <a:off x="61468" y="44624"/>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FF0000"/>
                </a:solidFill>
                <a:effectLst>
                  <a:outerShdw blurRad="50000" dist="50800" dir="7500000" algn="tl">
                    <a:srgbClr val="000000">
                      <a:shade val="5000"/>
                      <a:alpha val="35000"/>
                    </a:srgbClr>
                  </a:outerShdw>
                </a:effectLst>
              </a:rPr>
              <a:t>KS2</a:t>
            </a:r>
          </a:p>
        </p:txBody>
      </p:sp>
      <p:sp>
        <p:nvSpPr>
          <p:cNvPr id="5" name="Rectangle 4"/>
          <p:cNvSpPr/>
          <p:nvPr/>
        </p:nvSpPr>
        <p:spPr>
          <a:xfrm>
            <a:off x="7524328" y="5650272"/>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FF0000"/>
                </a:solidFill>
                <a:effectLst>
                  <a:outerShdw blurRad="50000" dist="50800" dir="7500000" algn="tl">
                    <a:srgbClr val="000000">
                      <a:shade val="5000"/>
                      <a:alpha val="35000"/>
                    </a:srgbClr>
                  </a:outerShdw>
                </a:effectLst>
              </a:rPr>
              <a:t>KS3</a:t>
            </a:r>
          </a:p>
        </p:txBody>
      </p:sp>
    </p:spTree>
    <p:extLst>
      <p:ext uri="{BB962C8B-B14F-4D97-AF65-F5344CB8AC3E}">
        <p14:creationId xmlns:p14="http://schemas.microsoft.com/office/powerpoint/2010/main" val="2970327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39341"/>
            <a:ext cx="8229600" cy="4525963"/>
          </a:xfrm>
        </p:spPr>
        <p:txBody>
          <a:bodyPr>
            <a:normAutofit fontScale="92500" lnSpcReduction="10000"/>
          </a:bodyPr>
          <a:lstStyle/>
          <a:p>
            <a:r>
              <a:rPr lang="en-GB" dirty="0" smtClean="0"/>
              <a:t>Phonics</a:t>
            </a:r>
          </a:p>
          <a:p>
            <a:r>
              <a:rPr lang="en-GB" dirty="0" smtClean="0"/>
              <a:t>TL talk (teacher and students)</a:t>
            </a:r>
          </a:p>
          <a:p>
            <a:r>
              <a:rPr lang="en-GB" dirty="0" smtClean="0"/>
              <a:t>Questions</a:t>
            </a:r>
          </a:p>
          <a:p>
            <a:r>
              <a:rPr lang="en-GB" dirty="0" smtClean="0"/>
              <a:t>Spontaneous TL talk</a:t>
            </a:r>
          </a:p>
          <a:p>
            <a:r>
              <a:rPr lang="en-GB" dirty="0" smtClean="0"/>
              <a:t>Memory (use of VAK strategies)</a:t>
            </a:r>
          </a:p>
          <a:p>
            <a:r>
              <a:rPr lang="en-GB" dirty="0" smtClean="0"/>
              <a:t>Vocabulary acquisition</a:t>
            </a:r>
          </a:p>
          <a:p>
            <a:r>
              <a:rPr lang="en-GB" dirty="0" smtClean="0"/>
              <a:t>Key structures and sentence-building (grammar)</a:t>
            </a:r>
          </a:p>
          <a:p>
            <a:r>
              <a:rPr lang="en-GB" dirty="0" err="1" smtClean="0"/>
              <a:t>AfL</a:t>
            </a:r>
            <a:r>
              <a:rPr lang="en-GB" dirty="0" smtClean="0"/>
              <a:t> – detailed feedback to increase quality of language in writing</a:t>
            </a:r>
            <a:endParaRPr lang="en-GB" dirty="0"/>
          </a:p>
        </p:txBody>
      </p:sp>
      <p:sp>
        <p:nvSpPr>
          <p:cNvPr id="5" name="TextBox 4"/>
          <p:cNvSpPr txBox="1"/>
          <p:nvPr/>
        </p:nvSpPr>
        <p:spPr>
          <a:xfrm>
            <a:off x="5436096" y="1844824"/>
            <a:ext cx="648072" cy="1862048"/>
          </a:xfrm>
          <a:prstGeom prst="rect">
            <a:avLst/>
          </a:prstGeom>
          <a:noFill/>
        </p:spPr>
        <p:txBody>
          <a:bodyPr wrap="square" rtlCol="0">
            <a:spAutoFit/>
          </a:bodyPr>
          <a:lstStyle/>
          <a:p>
            <a:r>
              <a:rPr lang="en-GB" sz="11500" b="1" dirty="0" smtClean="0">
                <a:solidFill>
                  <a:srgbClr val="FF0000"/>
                </a:solidFill>
              </a:rPr>
              <a:t>}</a:t>
            </a:r>
            <a:endParaRPr lang="en-GB" sz="11500" b="1" dirty="0">
              <a:solidFill>
                <a:srgbClr val="FF0000"/>
              </a:solidFill>
            </a:endParaRPr>
          </a:p>
        </p:txBody>
      </p:sp>
      <p:sp>
        <p:nvSpPr>
          <p:cNvPr id="7" name="Title 1"/>
          <p:cNvSpPr txBox="1">
            <a:spLocks/>
          </p:cNvSpPr>
          <p:nvPr/>
        </p:nvSpPr>
        <p:spPr>
          <a:xfrm>
            <a:off x="395536" y="260648"/>
            <a:ext cx="8229600" cy="1143000"/>
          </a:xfrm>
          <a:prstGeom prst="rect">
            <a:avLst/>
          </a:prstGeom>
          <a:solidFill>
            <a:srgbClr val="FF9999">
              <a:alpha val="24000"/>
            </a:srgbClr>
          </a:solidFill>
          <a:ln w="38100" cap="flat" cmpd="sng" algn="ctr">
            <a:solidFill>
              <a:srgbClr val="FF0000"/>
            </a:solidFill>
            <a:prstDash val="solid"/>
          </a:ln>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GB" b="1" smtClean="0">
                <a:solidFill>
                  <a:schemeClr val="tx1"/>
                </a:solidFill>
                <a:latin typeface="Segoe Print" panose="02000600000000000000" pitchFamily="2" charset="0"/>
              </a:rPr>
              <a:t>Curriculum 2014: no change</a:t>
            </a:r>
            <a:endParaRPr lang="en-GB" b="1" dirty="0">
              <a:solidFill>
                <a:schemeClr val="tx1"/>
              </a:solidFill>
              <a:latin typeface="Segoe Print" panose="02000600000000000000" pitchFamily="2" charset="0"/>
            </a:endParaRPr>
          </a:p>
        </p:txBody>
      </p:sp>
      <p:pic>
        <p:nvPicPr>
          <p:cNvPr id="8" name="Picture 7"/>
          <p:cNvPicPr>
            <a:picLocks noChangeAspect="1"/>
          </p:cNvPicPr>
          <p:nvPr/>
        </p:nvPicPr>
        <p:blipFill>
          <a:blip r:embed="rId3"/>
          <a:srcRect/>
          <a:stretch>
            <a:fillRect/>
          </a:stretch>
        </p:blipFill>
        <p:spPr bwMode="auto">
          <a:xfrm>
            <a:off x="8459788" y="6161088"/>
            <a:ext cx="684212" cy="684212"/>
          </a:xfrm>
          <a:prstGeom prst="rect">
            <a:avLst/>
          </a:prstGeom>
          <a:solidFill>
            <a:schemeClr val="accent3">
              <a:lumMod val="20000"/>
              <a:lumOff val="80000"/>
            </a:schemeClr>
          </a:solidFill>
          <a:ln w="9525">
            <a:noFill/>
            <a:miter lim="800000"/>
            <a:headEnd/>
            <a:tailEnd/>
          </a:ln>
        </p:spPr>
      </p:pic>
    </p:spTree>
    <p:extLst>
      <p:ext uri="{BB962C8B-B14F-4D97-AF65-F5344CB8AC3E}">
        <p14:creationId xmlns:p14="http://schemas.microsoft.com/office/powerpoint/2010/main" val="427328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4624"/>
            <a:ext cx="8229600" cy="1143000"/>
          </a:xfrm>
        </p:spPr>
        <p:txBody>
          <a:bodyPr/>
          <a:lstStyle/>
          <a:p>
            <a:pPr algn="l"/>
            <a:r>
              <a:rPr lang="en-GB" b="1" dirty="0" smtClean="0">
                <a:latin typeface="Segoe Print" panose="02000600000000000000" pitchFamily="2" charset="0"/>
              </a:rPr>
              <a:t>Classroom talk</a:t>
            </a:r>
            <a:endParaRPr lang="fr-FR" b="1" dirty="0">
              <a:latin typeface="Segoe Print" panose="02000600000000000000" pitchFamily="2" charset="0"/>
            </a:endParaRPr>
          </a:p>
        </p:txBody>
      </p:sp>
      <p:sp>
        <p:nvSpPr>
          <p:cNvPr id="4" name="Oval 3"/>
          <p:cNvSpPr/>
          <p:nvPr/>
        </p:nvSpPr>
        <p:spPr>
          <a:xfrm>
            <a:off x="5652120" y="908720"/>
            <a:ext cx="2736304" cy="2520280"/>
          </a:xfrm>
          <a:prstGeom prst="ellipse">
            <a:avLst/>
          </a:prstGeom>
          <a:solidFill>
            <a:srgbClr val="FF9999">
              <a:alpha val="25000"/>
            </a:srgbClr>
          </a:solidFill>
          <a:ln>
            <a:solidFill>
              <a:srgbClr val="FF0000"/>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GB" sz="3200" b="1" dirty="0" smtClean="0">
                <a:solidFill>
                  <a:schemeClr val="tx1"/>
                </a:solidFill>
              </a:rPr>
              <a:t>Teacher TL use</a:t>
            </a:r>
            <a:endParaRPr lang="fr-FR" sz="3200" b="1" dirty="0">
              <a:solidFill>
                <a:schemeClr val="tx1"/>
              </a:solidFill>
            </a:endParaRPr>
          </a:p>
        </p:txBody>
      </p:sp>
      <p:cxnSp>
        <p:nvCxnSpPr>
          <p:cNvPr id="6" name="Straight Arrow Connector 5"/>
          <p:cNvCxnSpPr/>
          <p:nvPr/>
        </p:nvCxnSpPr>
        <p:spPr>
          <a:xfrm flipH="1">
            <a:off x="6228184" y="3501008"/>
            <a:ext cx="1080120" cy="1512168"/>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3347864" y="4005064"/>
            <a:ext cx="2736304" cy="2520280"/>
          </a:xfrm>
          <a:prstGeom prst="ellipse">
            <a:avLst/>
          </a:prstGeom>
          <a:solidFill>
            <a:srgbClr val="FF9999">
              <a:alpha val="23000"/>
            </a:srgbClr>
          </a:solidFill>
          <a:ln>
            <a:solidFill>
              <a:srgbClr val="FF0000"/>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GB" sz="3200" b="1" dirty="0" smtClean="0">
                <a:solidFill>
                  <a:schemeClr val="tx1"/>
                </a:solidFill>
              </a:rPr>
              <a:t>Student to teacher use</a:t>
            </a:r>
            <a:endParaRPr lang="fr-FR" sz="3200" b="1" dirty="0">
              <a:solidFill>
                <a:schemeClr val="tx1"/>
              </a:solidFill>
            </a:endParaRPr>
          </a:p>
        </p:txBody>
      </p:sp>
      <p:sp>
        <p:nvSpPr>
          <p:cNvPr id="13" name="Oval 12"/>
          <p:cNvSpPr/>
          <p:nvPr/>
        </p:nvSpPr>
        <p:spPr>
          <a:xfrm>
            <a:off x="1115616" y="1130789"/>
            <a:ext cx="2736304" cy="2520280"/>
          </a:xfrm>
          <a:prstGeom prst="ellipse">
            <a:avLst/>
          </a:prstGeom>
          <a:solidFill>
            <a:srgbClr val="FF9999">
              <a:alpha val="23000"/>
            </a:srgbClr>
          </a:solidFill>
          <a:ln>
            <a:solidFill>
              <a:srgbClr val="FF0000"/>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GB" sz="3200" b="1" dirty="0" smtClean="0">
                <a:solidFill>
                  <a:schemeClr val="tx1"/>
                </a:solidFill>
              </a:rPr>
              <a:t>Student to student use</a:t>
            </a:r>
            <a:endParaRPr lang="fr-FR" sz="3200" b="1" dirty="0">
              <a:solidFill>
                <a:schemeClr val="tx1"/>
              </a:solidFill>
            </a:endParaRPr>
          </a:p>
        </p:txBody>
      </p:sp>
      <p:cxnSp>
        <p:nvCxnSpPr>
          <p:cNvPr id="14" name="Straight Arrow Connector 13"/>
          <p:cNvCxnSpPr/>
          <p:nvPr/>
        </p:nvCxnSpPr>
        <p:spPr>
          <a:xfrm flipH="1" flipV="1">
            <a:off x="2162858" y="3827228"/>
            <a:ext cx="1152128" cy="1192728"/>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4087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3543" y="116632"/>
            <a:ext cx="4312433" cy="1200329"/>
          </a:xfrm>
          <a:prstGeom prst="rect">
            <a:avLst/>
          </a:prstGeom>
          <a:ln>
            <a:solidFill>
              <a:srgbClr val="FF0000"/>
            </a:solidFill>
          </a:ln>
        </p:spPr>
        <p:txBody>
          <a:bodyPr wrap="square">
            <a:spAutoFit/>
          </a:bodyPr>
          <a:lstStyle/>
          <a:p>
            <a:r>
              <a:rPr lang="en-GB" sz="3200" b="1" dirty="0" smtClean="0"/>
              <a:t>A</a:t>
            </a:r>
            <a:r>
              <a:rPr lang="en-GB" sz="2000" dirty="0" smtClean="0"/>
              <a:t>  Teachers </a:t>
            </a:r>
            <a:r>
              <a:rPr lang="en-GB" sz="2000" dirty="0"/>
              <a:t>use English where the TL could be used to an unnecessary or excessive extent. </a:t>
            </a:r>
          </a:p>
        </p:txBody>
      </p:sp>
      <p:sp>
        <p:nvSpPr>
          <p:cNvPr id="6" name="Rectangle 5"/>
          <p:cNvSpPr/>
          <p:nvPr/>
        </p:nvSpPr>
        <p:spPr>
          <a:xfrm>
            <a:off x="4464496" y="123831"/>
            <a:ext cx="4572000" cy="1508105"/>
          </a:xfrm>
          <a:prstGeom prst="rect">
            <a:avLst/>
          </a:prstGeom>
          <a:ln>
            <a:solidFill>
              <a:srgbClr val="FF0000"/>
            </a:solidFill>
          </a:ln>
        </p:spPr>
        <p:txBody>
          <a:bodyPr>
            <a:spAutoFit/>
          </a:bodyPr>
          <a:lstStyle/>
          <a:p>
            <a:pPr lvl="0"/>
            <a:r>
              <a:rPr lang="en-GB" sz="3200" b="1" dirty="0" smtClean="0"/>
              <a:t>B</a:t>
            </a:r>
            <a:r>
              <a:rPr lang="en-GB" sz="2000" dirty="0" smtClean="0"/>
              <a:t>  </a:t>
            </a:r>
            <a:r>
              <a:rPr lang="en-GB" sz="2000" dirty="0"/>
              <a:t>Teachers provide a consistently fluent and accurate model of the foreign language for learners to emulate. English is only used where appropriate.</a:t>
            </a:r>
          </a:p>
        </p:txBody>
      </p:sp>
      <p:sp>
        <p:nvSpPr>
          <p:cNvPr id="7" name="Rectangle 6"/>
          <p:cNvSpPr/>
          <p:nvPr/>
        </p:nvSpPr>
        <p:spPr>
          <a:xfrm>
            <a:off x="43543" y="1457652"/>
            <a:ext cx="4312433" cy="892552"/>
          </a:xfrm>
          <a:prstGeom prst="rect">
            <a:avLst/>
          </a:prstGeom>
          <a:ln>
            <a:solidFill>
              <a:srgbClr val="FF0000"/>
            </a:solidFill>
          </a:ln>
        </p:spPr>
        <p:txBody>
          <a:bodyPr wrap="square">
            <a:spAutoFit/>
          </a:bodyPr>
          <a:lstStyle/>
          <a:p>
            <a:pPr lvl="0"/>
            <a:r>
              <a:rPr lang="en-GB" sz="3200" b="1" dirty="0" smtClean="0"/>
              <a:t>C</a:t>
            </a:r>
            <a:r>
              <a:rPr lang="en-GB" sz="2000" dirty="0" smtClean="0"/>
              <a:t>  </a:t>
            </a:r>
            <a:r>
              <a:rPr lang="en-GB" sz="2000" dirty="0"/>
              <a:t>Teachers use the TL for organisational matters and for praise.</a:t>
            </a:r>
          </a:p>
        </p:txBody>
      </p:sp>
      <p:sp>
        <p:nvSpPr>
          <p:cNvPr id="8" name="Rectangle 7"/>
          <p:cNvSpPr/>
          <p:nvPr/>
        </p:nvSpPr>
        <p:spPr>
          <a:xfrm>
            <a:off x="4473740" y="1772816"/>
            <a:ext cx="4562756" cy="1508105"/>
          </a:xfrm>
          <a:prstGeom prst="rect">
            <a:avLst/>
          </a:prstGeom>
          <a:ln>
            <a:solidFill>
              <a:srgbClr val="FF0000"/>
            </a:solidFill>
          </a:ln>
        </p:spPr>
        <p:txBody>
          <a:bodyPr wrap="square">
            <a:spAutoFit/>
          </a:bodyPr>
          <a:lstStyle/>
          <a:p>
            <a:pPr lvl="0"/>
            <a:r>
              <a:rPr lang="en-GB" sz="3200" b="1" dirty="0" smtClean="0"/>
              <a:t>D</a:t>
            </a:r>
            <a:r>
              <a:rPr lang="en-GB" sz="2000" dirty="0" smtClean="0"/>
              <a:t>  </a:t>
            </a:r>
            <a:r>
              <a:rPr lang="en-GB" sz="2000" dirty="0"/>
              <a:t>Teachers use some TL for praise and greetings and for the occasional instructions, but switch rapidly and frequently between the TL and English.</a:t>
            </a:r>
          </a:p>
        </p:txBody>
      </p:sp>
      <p:sp>
        <p:nvSpPr>
          <p:cNvPr id="9" name="Rectangle 8"/>
          <p:cNvSpPr/>
          <p:nvPr/>
        </p:nvSpPr>
        <p:spPr>
          <a:xfrm>
            <a:off x="43543" y="2383502"/>
            <a:ext cx="4312433" cy="1508105"/>
          </a:xfrm>
          <a:prstGeom prst="rect">
            <a:avLst/>
          </a:prstGeom>
          <a:ln>
            <a:solidFill>
              <a:srgbClr val="FF0000"/>
            </a:solidFill>
          </a:ln>
        </p:spPr>
        <p:txBody>
          <a:bodyPr wrap="square">
            <a:spAutoFit/>
          </a:bodyPr>
          <a:lstStyle/>
          <a:p>
            <a:pPr lvl="0"/>
            <a:r>
              <a:rPr lang="en-GB" sz="3200" b="1" dirty="0" smtClean="0"/>
              <a:t>E</a:t>
            </a:r>
            <a:r>
              <a:rPr lang="en-GB" sz="2000" dirty="0" smtClean="0"/>
              <a:t>  </a:t>
            </a:r>
            <a:r>
              <a:rPr lang="en-GB" sz="2000" dirty="0"/>
              <a:t>The TL is the dominant means of communication in the lesson and teachers have high expectations of learners’ use at an appropriate level. </a:t>
            </a:r>
          </a:p>
        </p:txBody>
      </p:sp>
      <p:sp>
        <p:nvSpPr>
          <p:cNvPr id="10" name="Rectangle 9"/>
          <p:cNvSpPr/>
          <p:nvPr/>
        </p:nvSpPr>
        <p:spPr>
          <a:xfrm>
            <a:off x="4464496" y="3429000"/>
            <a:ext cx="4572000" cy="1200329"/>
          </a:xfrm>
          <a:prstGeom prst="rect">
            <a:avLst/>
          </a:prstGeom>
          <a:ln>
            <a:solidFill>
              <a:srgbClr val="FF0000"/>
            </a:solidFill>
          </a:ln>
        </p:spPr>
        <p:txBody>
          <a:bodyPr wrap="square">
            <a:spAutoFit/>
          </a:bodyPr>
          <a:lstStyle/>
          <a:p>
            <a:pPr lvl="0"/>
            <a:r>
              <a:rPr lang="en-GB" sz="3200" b="1" dirty="0" smtClean="0"/>
              <a:t>F</a:t>
            </a:r>
            <a:r>
              <a:rPr lang="en-GB" sz="2000" dirty="0" smtClean="0"/>
              <a:t> </a:t>
            </a:r>
            <a:r>
              <a:rPr lang="en-GB" sz="2000" dirty="0"/>
              <a:t>Teachers ensure that all learners experience the need to react to unpredictable elements in conversations. </a:t>
            </a:r>
          </a:p>
        </p:txBody>
      </p:sp>
      <p:sp>
        <p:nvSpPr>
          <p:cNvPr id="11" name="Rectangle 10"/>
          <p:cNvSpPr/>
          <p:nvPr/>
        </p:nvSpPr>
        <p:spPr>
          <a:xfrm>
            <a:off x="43543" y="4005064"/>
            <a:ext cx="4312433" cy="1508105"/>
          </a:xfrm>
          <a:prstGeom prst="rect">
            <a:avLst/>
          </a:prstGeom>
          <a:ln>
            <a:solidFill>
              <a:srgbClr val="FF0000"/>
            </a:solidFill>
          </a:ln>
        </p:spPr>
        <p:txBody>
          <a:bodyPr wrap="square">
            <a:spAutoFit/>
          </a:bodyPr>
          <a:lstStyle/>
          <a:p>
            <a:pPr lvl="0"/>
            <a:r>
              <a:rPr lang="en-GB" sz="3200" b="1" dirty="0" smtClean="0"/>
              <a:t>G</a:t>
            </a:r>
            <a:r>
              <a:rPr lang="en-GB" sz="2000" dirty="0" smtClean="0"/>
              <a:t>  </a:t>
            </a:r>
            <a:r>
              <a:rPr lang="en-GB" sz="2000" dirty="0"/>
              <a:t>Learners are given opportunities to participate in conversations in the TL, but expectations of the spontaneous use by learners are too low.</a:t>
            </a:r>
          </a:p>
        </p:txBody>
      </p:sp>
      <p:sp>
        <p:nvSpPr>
          <p:cNvPr id="12" name="Rectangle 11"/>
          <p:cNvSpPr/>
          <p:nvPr/>
        </p:nvSpPr>
        <p:spPr>
          <a:xfrm>
            <a:off x="43543" y="5575053"/>
            <a:ext cx="4312433" cy="1200329"/>
          </a:xfrm>
          <a:prstGeom prst="rect">
            <a:avLst/>
          </a:prstGeom>
          <a:ln>
            <a:solidFill>
              <a:srgbClr val="FF0000"/>
            </a:solidFill>
          </a:ln>
        </p:spPr>
        <p:txBody>
          <a:bodyPr wrap="square">
            <a:spAutoFit/>
          </a:bodyPr>
          <a:lstStyle/>
          <a:p>
            <a:pPr lvl="0"/>
            <a:r>
              <a:rPr lang="en-GB" sz="3200" b="1" dirty="0" smtClean="0"/>
              <a:t>I</a:t>
            </a:r>
            <a:r>
              <a:rPr lang="en-GB" sz="2000" dirty="0" smtClean="0"/>
              <a:t> </a:t>
            </a:r>
            <a:r>
              <a:rPr lang="en-GB" sz="2000" dirty="0"/>
              <a:t>Teachers praise and encourage spontaneous use by learners when it occurs.</a:t>
            </a:r>
          </a:p>
        </p:txBody>
      </p:sp>
      <p:sp>
        <p:nvSpPr>
          <p:cNvPr id="13" name="Rectangle 12"/>
          <p:cNvSpPr/>
          <p:nvPr/>
        </p:nvSpPr>
        <p:spPr>
          <a:xfrm>
            <a:off x="4482789" y="4959500"/>
            <a:ext cx="4553707" cy="1815882"/>
          </a:xfrm>
          <a:prstGeom prst="rect">
            <a:avLst/>
          </a:prstGeom>
          <a:ln>
            <a:solidFill>
              <a:srgbClr val="FF0000"/>
            </a:solidFill>
          </a:ln>
        </p:spPr>
        <p:txBody>
          <a:bodyPr wrap="square">
            <a:spAutoFit/>
          </a:bodyPr>
          <a:lstStyle/>
          <a:p>
            <a:pPr lvl="0"/>
            <a:r>
              <a:rPr lang="en-GB" sz="3200" b="1" dirty="0" smtClean="0"/>
              <a:t>H</a:t>
            </a:r>
            <a:r>
              <a:rPr lang="en-GB" sz="2000" dirty="0" smtClean="0"/>
              <a:t>  </a:t>
            </a:r>
            <a:r>
              <a:rPr lang="en-GB" sz="2000" dirty="0"/>
              <a:t>Teachers informally monitor and assess spontaneous TL use, keeping track of learners’ progress in order to ensure that their expectations increase as they move through the school.</a:t>
            </a:r>
          </a:p>
        </p:txBody>
      </p:sp>
    </p:spTree>
    <p:extLst>
      <p:ext uri="{BB962C8B-B14F-4D97-AF65-F5344CB8AC3E}">
        <p14:creationId xmlns:p14="http://schemas.microsoft.com/office/powerpoint/2010/main" val="409004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700</TotalTime>
  <Words>1907</Words>
  <Application>Microsoft Office PowerPoint</Application>
  <PresentationFormat>On-screen Show (4:3)</PresentationFormat>
  <Paragraphs>218</Paragraphs>
  <Slides>18</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Segoe Print</vt:lpstr>
      <vt:lpstr>Wingdings</vt:lpstr>
      <vt:lpstr>Office Theme</vt:lpstr>
      <vt:lpstr>ALL Joined Up:</vt:lpstr>
      <vt:lpstr>The challenges</vt:lpstr>
      <vt:lpstr>PowerPoint Presentation</vt:lpstr>
      <vt:lpstr>Curriculum 2014: no change</vt:lpstr>
      <vt:lpstr>PowerPoint Presentation</vt:lpstr>
      <vt:lpstr>PowerPoint Presentation</vt:lpstr>
      <vt:lpstr>PowerPoint Presentation</vt:lpstr>
      <vt:lpstr>Classroom talk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in Language</dc:title>
  <dc:creator>55WD</dc:creator>
  <cp:lastModifiedBy>55WD</cp:lastModifiedBy>
  <cp:revision>19</cp:revision>
  <dcterms:created xsi:type="dcterms:W3CDTF">2013-11-10T07:11:16Z</dcterms:created>
  <dcterms:modified xsi:type="dcterms:W3CDTF">2014-03-02T11:35:00Z</dcterms:modified>
</cp:coreProperties>
</file>