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1" r:id="rId2"/>
    <p:sldId id="257" r:id="rId3"/>
    <p:sldId id="258" r:id="rId4"/>
    <p:sldId id="259" r:id="rId5"/>
    <p:sldId id="28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516" autoAdjust="0"/>
  </p:normalViewPr>
  <p:slideViewPr>
    <p:cSldViewPr snapToGrid="0">
      <p:cViewPr varScale="1">
        <p:scale>
          <a:sx n="62" d="100"/>
          <a:sy n="62" d="100"/>
        </p:scale>
        <p:origin x="306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16225-6292-4861-95F8-116DFB3F79A8}" type="datetimeFigureOut">
              <a:rPr lang="en-GB" smtClean="0"/>
              <a:t>30/05/2015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8FE48-AF5F-4F2F-89D1-23778DF92E1E}" type="slidenum">
              <a:rPr lang="en-GB" smtClean="0"/>
              <a:t>‹#›</a:t>
            </a:fld>
            <a:endParaRPr lang="en-GB"/>
          </a:p>
        </p:txBody>
      </p:sp>
    </p:spTree>
    <p:extLst>
      <p:ext uri="{BB962C8B-B14F-4D97-AF65-F5344CB8AC3E}">
        <p14:creationId xmlns:p14="http://schemas.microsoft.com/office/powerpoint/2010/main" val="323873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iqCvE258vY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1037/a003319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so back</a:t>
            </a:r>
            <a:r>
              <a:rPr lang="en-GB" baseline="0" dirty="0" smtClean="0"/>
              <a:t> to memory.</a:t>
            </a:r>
            <a:br>
              <a:rPr lang="en-GB" baseline="0" dirty="0" smtClean="0"/>
            </a:br>
            <a:r>
              <a:rPr lang="en-GB" baseline="0" dirty="0" smtClean="0"/>
              <a:t>This was the aspect of the report I followed up in most detail for two main reasons:</a:t>
            </a:r>
            <a:br>
              <a:rPr lang="en-GB" baseline="0" dirty="0" smtClean="0"/>
            </a:br>
            <a:r>
              <a:rPr lang="en-GB" baseline="0" dirty="0" smtClean="0"/>
              <a:t>1)  I had done some previous work on memory strategies within language learning and wanted to re-visit those ideas, following up on new references including ideas from cognitive psychology.</a:t>
            </a:r>
            <a:br>
              <a:rPr lang="en-GB" baseline="0" dirty="0" smtClean="0"/>
            </a:br>
            <a:r>
              <a:rPr lang="en-GB" baseline="0" dirty="0" smtClean="0"/>
              <a:t>2)  I am looking ahead to teaching current Y8 from 2016 and preparing them for a GCSE in which long-term retention will be much more important than it has been, and still is, for the current CA-version of GCSE.</a:t>
            </a:r>
          </a:p>
          <a:p>
            <a:endParaRPr lang="en-GB" baseline="0" dirty="0" smtClean="0"/>
          </a:p>
          <a:p>
            <a:r>
              <a:rPr lang="en-GB" baseline="0" dirty="0" smtClean="0"/>
              <a:t>I found a lot within Daniel Willingham’s work that resonates with my experiences in the classroom (both positive and negative) and so I’ve structured this session around 7 ideas I’ve drawn from his article, illustrated with ideas / strategies and resources from my teaching.</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91757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Lithuanian question words.  Let’s see how many we can learn?</a:t>
            </a:r>
          </a:p>
          <a:p>
            <a:endParaRPr lang="en-GB" dirty="0" smtClean="0"/>
          </a:p>
          <a:p>
            <a:r>
              <a:rPr lang="en-GB" dirty="0" smtClean="0"/>
              <a:t>Teach the key question</a:t>
            </a:r>
            <a:r>
              <a:rPr lang="en-GB" baseline="0" dirty="0" smtClean="0"/>
              <a:t> words with gestures.  See this video for suggested gestures.</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hlinkClick r:id="rId3"/>
              </a:rPr>
              <a:t>http://www.youtube.com/watch?v=iqCvE258vY0</a:t>
            </a:r>
            <a:r>
              <a:rPr lang="en-GB" sz="1200" dirty="0" smtClean="0"/>
              <a:t> </a:t>
            </a:r>
          </a:p>
          <a:p>
            <a:endParaRPr lang="en-GB" dirty="0"/>
          </a:p>
        </p:txBody>
      </p:sp>
      <p:sp>
        <p:nvSpPr>
          <p:cNvPr id="4" name="Slide Number Placeholder 3"/>
          <p:cNvSpPr>
            <a:spLocks noGrp="1"/>
          </p:cNvSpPr>
          <p:nvPr>
            <p:ph type="sldNum" sz="quarter" idx="10"/>
          </p:nvPr>
        </p:nvSpPr>
        <p:spPr/>
        <p:txBody>
          <a:bodyPr/>
          <a:lstStyle/>
          <a:p>
            <a:fld id="{29C0A1D2-3F18-4D98-A699-CF0FF77F0E9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61937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476552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Choose different songs / gestures / pictures for different languages – don’t overlap</a:t>
            </a:r>
            <a:r>
              <a:rPr lang="en-GB" baseline="0" dirty="0" smtClean="0"/>
              <a:t> them.</a:t>
            </a:r>
            <a:br>
              <a:rPr lang="en-GB" baseline="0" dirty="0" smtClean="0"/>
            </a:br>
            <a:r>
              <a:rPr lang="en-GB" baseline="0" dirty="0" smtClean="0"/>
              <a:t>This is why remembering a two-week timetable is hard.  Same structural cues but different information to slot in.  </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91565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99193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Advantage of this is that students think individually about their own knowledge</a:t>
            </a:r>
            <a:r>
              <a:rPr lang="en-GB" baseline="0" dirty="0" smtClean="0"/>
              <a:t> – a personal response to the word, so the approach is differentiated / personalised from the outset (very useful for Y7 who increasingly come to us with a variety of learning experiences / previous knowledge).</a:t>
            </a:r>
            <a:br>
              <a:rPr lang="en-GB" baseline="0" dirty="0" smtClean="0"/>
            </a:br>
            <a:r>
              <a:rPr lang="en-GB" baseline="0" dirty="0" smtClean="0"/>
              <a:t>It needs follow up activity – it is just a first step.</a:t>
            </a:r>
            <a:br>
              <a:rPr lang="en-GB" baseline="0" dirty="0" smtClean="0"/>
            </a:br>
            <a:r>
              <a:rPr lang="en-GB" baseline="0" dirty="0" smtClean="0"/>
              <a:t>Could you do it at the end of a lesson to gather information from students to inform your planning for the next lesson?</a:t>
            </a:r>
            <a:br>
              <a:rPr lang="en-GB" baseline="0" dirty="0" smtClean="0"/>
            </a:br>
            <a:r>
              <a:rPr lang="en-GB" baseline="0" dirty="0" smtClean="0"/>
              <a:t>Could you use it at the start of a lesson and then again at the end to measure progress in knowledge?</a:t>
            </a:r>
            <a:br>
              <a:rPr lang="en-GB" baseline="0" dirty="0" smtClean="0"/>
            </a:br>
            <a:r>
              <a:rPr lang="en-GB" baseline="0" dirty="0" smtClean="0"/>
              <a:t>Could peers teach each other all the words they’ve given 4 to?</a:t>
            </a:r>
            <a:br>
              <a:rPr lang="en-GB" baseline="0" dirty="0" smtClean="0"/>
            </a:br>
            <a:r>
              <a:rPr lang="en-GB" baseline="0" dirty="0" smtClean="0"/>
              <a:t>Could they use it to set themselves learning targets for the lesson?</a:t>
            </a:r>
            <a:br>
              <a:rPr lang="en-GB" baseline="0" dirty="0" smtClean="0"/>
            </a:b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496469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89313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t>There is empirical support for the benefits repeating speaking tasks immediately:</a:t>
            </a:r>
          </a:p>
          <a:p>
            <a:pPr>
              <a:spcBef>
                <a:spcPct val="0"/>
              </a:spcBef>
            </a:pPr>
            <a:r>
              <a:rPr lang="en-GB" dirty="0" smtClean="0"/>
              <a:t>Lynch, D., &amp; Maclean, J. (2001). A case of exercising: effects of immediate task repetition on learners' performance.  In M. </a:t>
            </a:r>
            <a:r>
              <a:rPr lang="en-GB" dirty="0" err="1" smtClean="0"/>
              <a:t>Bygate</a:t>
            </a:r>
            <a:r>
              <a:rPr lang="en-GB" dirty="0" smtClean="0"/>
              <a:t>, P. </a:t>
            </a:r>
            <a:r>
              <a:rPr lang="en-GB" dirty="0" err="1" smtClean="0"/>
              <a:t>Skehan</a:t>
            </a:r>
            <a:r>
              <a:rPr lang="en-GB" dirty="0" smtClean="0"/>
              <a:t>, &amp; M. Swain (Eds.), </a:t>
            </a:r>
            <a:r>
              <a:rPr lang="en-GB" i="1" dirty="0" smtClean="0"/>
              <a:t>Researching pedagogic tasks: Second language learning, teaching and testing</a:t>
            </a:r>
            <a:r>
              <a:rPr lang="en-GB" dirty="0" smtClean="0"/>
              <a:t>. Harlow, Essex: Addison Wesley Longman.</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368891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 biggie!  It’s led me to THREE very different avenues of thought:</a:t>
            </a:r>
            <a:br>
              <a:rPr lang="en-GB" baseline="0" dirty="0" smtClean="0"/>
            </a:br>
            <a:r>
              <a:rPr lang="en-GB" baseline="0" dirty="0" smtClean="0"/>
              <a:t>First…</a:t>
            </a:r>
            <a:endParaRPr lang="en-GB" dirty="0" smtClean="0"/>
          </a:p>
          <a:p>
            <a:r>
              <a:rPr lang="en-GB" dirty="0" smtClean="0"/>
              <a:t>Well,</a:t>
            </a:r>
            <a:r>
              <a:rPr lang="en-GB" baseline="0" dirty="0" smtClean="0"/>
              <a:t> on the one hand, it’s a bit of an earth-shattering moment, when you realise that essentially your whole subject has been dubbed meaningless. </a:t>
            </a:r>
            <a:br>
              <a:rPr lang="en-GB" baseline="0" dirty="0" smtClean="0"/>
            </a:br>
            <a:r>
              <a:rPr lang="en-GB" baseline="0" dirty="0" smtClean="0"/>
              <a:t>This is not the only time I’ve run into this view this year.</a:t>
            </a:r>
          </a:p>
          <a:p>
            <a:r>
              <a:rPr lang="en-GB" baseline="0" dirty="0" smtClean="0"/>
              <a:t>There have been two further times.</a:t>
            </a:r>
            <a:br>
              <a:rPr lang="en-GB" baseline="0" dirty="0" smtClean="0"/>
            </a:br>
            <a:r>
              <a:rPr lang="en-GB" baseline="0" dirty="0" smtClean="0"/>
              <a:t>First, in the school in Peterborough where I’m currently teaching and doing a stint as head of department, I’ve taken on a small Y10 class which started out as not so very motivated or high achieving.  A few weeks ago we started the topic of school and future plans.  I felt that I’d at least made enough headway with them to elicit their opinions about Spanish.  One girl gave a very hesitant ‘mmm me </a:t>
            </a:r>
            <a:r>
              <a:rPr lang="en-GB" baseline="0" dirty="0" err="1" smtClean="0"/>
              <a:t>gusta</a:t>
            </a:r>
            <a:r>
              <a:rPr lang="en-GB" baseline="0" dirty="0" smtClean="0"/>
              <a:t>’ and then trailed off.  I sensed she had a view she wanted to share but not the Spanish to express it, so asked for more information in English.  She said ‘Well, I like the lessons but the thing is with Spanish you don’t actually learn anything new do you?’  Essentially, she meant you just learn how to say the things you already know but with different words, but no new conceptual knowledge.</a:t>
            </a:r>
            <a:br>
              <a:rPr lang="en-GB" baseline="0" dirty="0" smtClean="0"/>
            </a:br>
            <a:r>
              <a:rPr lang="en-GB" baseline="0" dirty="0" smtClean="0"/>
              <a:t>I was given the same view in a meeting with an EAL expert adviser I was meeting with earlier this term.  When I suggested that EAL students should always stay in MFL lessons as this is one place where they succeed (in my mind I was thinking that the reasons for this are the fact that it’s a level playing field.  Lessons are taught in the TL heavily supported with gesture, picture etc.. And so all can achieve.  And he said, “Well yes of course, but that’s because there’s no content, no new conceptual knowledge’</a:t>
            </a:r>
            <a:br>
              <a:rPr lang="en-GB" baseline="0" dirty="0" smtClean="0"/>
            </a:br>
            <a:r>
              <a:rPr lang="en-GB" baseline="0" dirty="0" smtClean="0"/>
              <a:t/>
            </a:r>
            <a:br>
              <a:rPr lang="en-GB" baseline="0" dirty="0" smtClean="0"/>
            </a:br>
            <a:r>
              <a:rPr lang="en-GB" baseline="0" dirty="0" smtClean="0"/>
              <a:t>I’m still grappling with the implications of this and my response.</a:t>
            </a:r>
            <a:br>
              <a:rPr lang="en-GB" baseline="0" dirty="0" smtClean="0"/>
            </a:br>
            <a:r>
              <a:rPr lang="en-GB" baseline="0" dirty="0" smtClean="0"/>
              <a:t>Caught unawares, with the EAL expert, I said: What about grammatical knowledge?  That is conceptual, and new to the vast majority.  Even where students have been introduced to grammar they frequently only begin to understand it conceptually in their foreign language lessons (as many of us did).  He grunted, which I took to be an assent.</a:t>
            </a:r>
          </a:p>
          <a:p>
            <a:endParaRPr lang="en-GB" baseline="0" dirty="0" smtClean="0"/>
          </a:p>
          <a:p>
            <a:r>
              <a:rPr lang="en-GB" baseline="0" dirty="0" smtClean="0"/>
              <a:t>With the Y10 student, I was equally taken aback, and said: “Oh, you’ve just punctured a hole in my entire reason for existence.  I’m going to have to go away and think about that.”</a:t>
            </a:r>
            <a:br>
              <a:rPr lang="en-GB" baseline="0" dirty="0" smtClean="0"/>
            </a:br>
            <a:r>
              <a:rPr lang="en-GB" baseline="0" dirty="0" smtClean="0"/>
              <a:t>I’ve since returned to the theme a couple of times with them, and rather than the grammar tack (which I don’t think would impress), I’ve explained what it has meant to me in my lifetime so far to meet people and be able to communicate with them without resorting to English: the friendships I’ve made, the responses I’ve had, the thrill of confounding expectations in tourist resorts, the smiles, the human interactions, the fact that a greater part of the world is open to me in this way because of the languages I can speak, and those I will have a go at.</a:t>
            </a:r>
            <a:br>
              <a:rPr lang="en-GB" baseline="0" dirty="0" smtClean="0"/>
            </a:br>
            <a:r>
              <a:rPr lang="en-GB" baseline="0" dirty="0" smtClean="0"/>
              <a:t/>
            </a:r>
            <a:br>
              <a:rPr lang="en-GB" baseline="0" dirty="0" smtClean="0"/>
            </a:br>
            <a:r>
              <a:rPr lang="en-GB" baseline="0" dirty="0" smtClean="0"/>
              <a:t>I’m not sure if they’re convinced, but what I do know is that the attitudes of the students towards me and the subject are changed and changing.  </a:t>
            </a:r>
            <a:br>
              <a:rPr lang="en-GB" baseline="0" dirty="0" smtClean="0"/>
            </a:br>
            <a:r>
              <a:rPr lang="en-GB" baseline="0" dirty="0" smtClean="0"/>
              <a:t>One student in the class has learnt how to say: </a:t>
            </a:r>
            <a:r>
              <a:rPr lang="en-GB" baseline="0" dirty="0" err="1" smtClean="0"/>
              <a:t>Mi</a:t>
            </a:r>
            <a:r>
              <a:rPr lang="en-GB" baseline="0" dirty="0" smtClean="0"/>
              <a:t> </a:t>
            </a:r>
            <a:r>
              <a:rPr lang="en-GB" baseline="0" dirty="0" err="1" smtClean="0"/>
              <a:t>asignatura</a:t>
            </a:r>
            <a:r>
              <a:rPr lang="en-GB" baseline="0" dirty="0" smtClean="0"/>
              <a:t> </a:t>
            </a:r>
            <a:r>
              <a:rPr lang="en-GB" baseline="0" dirty="0" err="1" smtClean="0"/>
              <a:t>favorita</a:t>
            </a:r>
            <a:r>
              <a:rPr lang="en-GB" baseline="0" dirty="0" smtClean="0"/>
              <a:t> </a:t>
            </a:r>
            <a:r>
              <a:rPr lang="en-GB" baseline="0" dirty="0" err="1" smtClean="0"/>
              <a:t>es</a:t>
            </a:r>
            <a:r>
              <a:rPr lang="en-GB" baseline="0" dirty="0" smtClean="0"/>
              <a:t> el </a:t>
            </a:r>
            <a:r>
              <a:rPr lang="en-GB" baseline="0" dirty="0" err="1" smtClean="0"/>
              <a:t>español</a:t>
            </a:r>
            <a:r>
              <a:rPr lang="en-GB" baseline="0" dirty="0" smtClean="0"/>
              <a:t> </a:t>
            </a:r>
            <a:r>
              <a:rPr lang="en-GB" baseline="0" dirty="0" err="1" smtClean="0"/>
              <a:t>porque</a:t>
            </a:r>
            <a:r>
              <a:rPr lang="en-GB" baseline="0" dirty="0" smtClean="0"/>
              <a:t> </a:t>
            </a:r>
            <a:r>
              <a:rPr lang="en-GB" baseline="0" dirty="0" err="1" smtClean="0"/>
              <a:t>puedo</a:t>
            </a:r>
            <a:r>
              <a:rPr lang="en-GB" baseline="0" dirty="0" smtClean="0"/>
              <a:t> </a:t>
            </a:r>
            <a:r>
              <a:rPr lang="en-GB" baseline="0" dirty="0" err="1" smtClean="0"/>
              <a:t>expresarme</a:t>
            </a:r>
            <a:r>
              <a:rPr lang="en-GB" baseline="0" dirty="0" smtClean="0"/>
              <a:t> y </a:t>
            </a:r>
            <a:r>
              <a:rPr lang="en-GB" baseline="0" dirty="0" err="1" smtClean="0"/>
              <a:t>comunicarme</a:t>
            </a:r>
            <a:r>
              <a:rPr lang="en-GB" baseline="0" dirty="0" smtClean="0"/>
              <a:t> con </a:t>
            </a:r>
            <a:r>
              <a:rPr lang="en-GB" baseline="0" dirty="0" err="1" smtClean="0"/>
              <a:t>mucha</a:t>
            </a:r>
            <a:r>
              <a:rPr lang="en-GB" baseline="0" dirty="0" smtClean="0"/>
              <a:t> </a:t>
            </a:r>
            <a:r>
              <a:rPr lang="en-GB" baseline="0" dirty="0" err="1" smtClean="0"/>
              <a:t>gente</a:t>
            </a:r>
            <a:r>
              <a:rPr lang="en-GB" baseline="0" dirty="0" smtClean="0"/>
              <a:t>.</a:t>
            </a:r>
            <a:br>
              <a:rPr lang="en-GB" baseline="0" dirty="0" smtClean="0"/>
            </a:br>
            <a:r>
              <a:rPr lang="en-GB" baseline="0" dirty="0" smtClean="0"/>
              <a:t>It’s not a finished answer – I still feel I need re-examine for myself the point of this subject of ours.</a:t>
            </a:r>
            <a:br>
              <a:rPr lang="en-GB" baseline="0" dirty="0" smtClean="0"/>
            </a:br>
            <a:r>
              <a:rPr lang="en-GB" baseline="0" dirty="0" smtClean="0"/>
              <a:t>One thing it has reminded me of however, is the centrality of relationships in the classroom.  </a:t>
            </a:r>
            <a:br>
              <a:rPr lang="en-GB" baseline="0" dirty="0" smtClean="0"/>
            </a:br>
            <a:r>
              <a:rPr lang="en-GB" baseline="0" dirty="0" smtClean="0"/>
              <a:t>Perhaps because our subject lacks new facts and its purpose is essentially communication using new words for familiar ideas, it is far more important in our subject that students like the lessons, enjoy the experience of being in the classroom, and therefore make a positive, personal connection with us.  </a:t>
            </a:r>
            <a:br>
              <a:rPr lang="en-GB" baseline="0" dirty="0" smtClean="0"/>
            </a:br>
            <a:r>
              <a:rPr lang="en-GB" baseline="0" dirty="0" smtClean="0"/>
              <a:t>We may not feel this is fair or right, but in my experience, it is the case, and therefore it is important for us to put time and effort into creating those relationships.  That is one key way in which the subject acquires meaning for the students.</a:t>
            </a:r>
            <a:br>
              <a:rPr lang="en-GB" baseline="0" dirty="0" smtClean="0"/>
            </a:br>
            <a:r>
              <a:rPr lang="en-GB" baseline="0" dirty="0" smtClean="0"/>
              <a:t/>
            </a:r>
            <a:br>
              <a:rPr lang="en-GB" baseline="0" dirty="0" smtClean="0"/>
            </a:br>
            <a:r>
              <a:rPr lang="en-GB" baseline="0" dirty="0" smtClean="0"/>
              <a:t>Second,</a:t>
            </a:r>
            <a:br>
              <a:rPr lang="en-GB" baseline="0" dirty="0" smtClean="0"/>
            </a:br>
            <a:r>
              <a:rPr lang="en-GB" baseline="0" dirty="0" smtClean="0"/>
              <a:t>It’s reminded me that as far as is possible, we should situate new language within a text that is meaningful.  Rather than present isolated words as often as we might do, especially with younger learners, presenting them in the context of a text, and drawing the language out from the text, both encourages thinking and meaning making.</a:t>
            </a:r>
          </a:p>
          <a:p>
            <a:endParaRPr lang="en-GB" baseline="0" dirty="0" smtClean="0"/>
          </a:p>
          <a:p>
            <a:r>
              <a:rPr lang="en-GB" baseline="0" dirty="0" smtClean="0"/>
              <a:t>Third</a:t>
            </a:r>
            <a:br>
              <a:rPr lang="en-GB" baseline="0" dirty="0" smtClean="0"/>
            </a:br>
            <a:r>
              <a:rPr lang="en-GB" baseline="0" dirty="0" smtClean="0"/>
              <a:t>We can make use of a whole range of memory strategies to make the meaningless meaningful.  The David Willingham article lists these on p.23</a:t>
            </a:r>
            <a:br>
              <a:rPr lang="en-GB" baseline="0" dirty="0" smtClean="0"/>
            </a:br>
            <a:r>
              <a:rPr lang="en-GB" baseline="0" dirty="0" smtClean="0"/>
              <a:t>These can involve a whole range of strategies:  </a:t>
            </a:r>
            <a:r>
              <a:rPr lang="en-GB" baseline="0" dirty="0" err="1" smtClean="0"/>
              <a:t>pegword</a:t>
            </a:r>
            <a:r>
              <a:rPr lang="en-GB" baseline="0" dirty="0" smtClean="0"/>
              <a:t>, method of loci, acronyms, acrostics, music or rhyme, mnemonic associations (grammar – don’t ‘mar’ your word with bad grammar – principal – s/he is my pal), keyword (often used in FL learning – use a sounds like English word association to fix the meaning)</a:t>
            </a:r>
          </a:p>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79540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161240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the Keyword idea</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83922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29626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Planning</a:t>
            </a:r>
            <a:r>
              <a:rPr lang="en-GB" baseline="0" dirty="0" smtClean="0"/>
              <a:t> for the new GCSE, knowing that it will require students to have a better grasp of individual word and structure meaning, that they will need to manipulate language more independently to create meaning in response to unseen tasks, means that we need to work with current Y8 and Y7 now, requiring of them that they build sentences of increasing length and complexity, combining and re-combining high frequency words and structures from memory in writing.  In speaking our classrooms need to be full of situations where students respond to questions they are not reading from the whiteboard, but only hear, and that we are constant recycling familiar question words and verbs in different contexts,  refusing to allow ourselves to be confined by what is within the specific double-spread / unit / topic on the SOW, but remembering and recalling what they covered last term, last year, two years ago, to plan for a continual process of learning and over-learning.  That’s our job, our responsibility.  Our planning needs to be multi-perspective and long-distance – looking forward from Y7 to the GCSE in Y11, but also continually casting the net back to pick up language that they covered last month, last term, last year, two years, three years ago.  </a:t>
            </a:r>
          </a:p>
          <a:p>
            <a:r>
              <a:rPr lang="en-GB" baseline="0" dirty="0" smtClean="0"/>
              <a:t>And so our KS3 teaching must include translation into FL and into English, working with authentic texts that challenge and extend skills, vocabulary and grammar knowledge.</a:t>
            </a:r>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381635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Memory matters!</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What can we do in our teaching that ensures that our learners remember language and can retrieve it successfully over time? </a:t>
            </a:r>
          </a:p>
          <a:p>
            <a:r>
              <a:rPr lang="en-GB" sz="1200" kern="1200" dirty="0" smtClean="0">
                <a:solidFill>
                  <a:schemeClr val="tx1"/>
                </a:solidFill>
                <a:effectLst/>
                <a:latin typeface="+mn-lt"/>
                <a:ea typeface="+mn-ea"/>
                <a:cs typeface="+mn-cs"/>
              </a:rPr>
              <a:t>This session draws on key messages from cognitive psychology about how we create memories, how we retrieve stored information and how we can know what we know.  We translate the messages into concrete, adaptable ideas for the classroom and try them out ourselves!</a:t>
            </a:r>
          </a:p>
          <a:p>
            <a:endParaRPr lang="en-GB" dirty="0"/>
          </a:p>
        </p:txBody>
      </p:sp>
      <p:sp>
        <p:nvSpPr>
          <p:cNvPr id="4" name="Slide Number Placeholder 3"/>
          <p:cNvSpPr>
            <a:spLocks noGrp="1"/>
          </p:cNvSpPr>
          <p:nvPr>
            <p:ph type="sldNum" sz="quarter" idx="10"/>
          </p:nvPr>
        </p:nvSpPr>
        <p:spPr/>
        <p:txBody>
          <a:bodyPr/>
          <a:lstStyle/>
          <a:p>
            <a:fld id="{6658FE48-AF5F-4F2F-89D1-23778DF92E1E}" type="slidenum">
              <a:rPr lang="en-GB" smtClean="0"/>
              <a:t>25</a:t>
            </a:fld>
            <a:endParaRPr lang="en-GB"/>
          </a:p>
        </p:txBody>
      </p:sp>
    </p:spTree>
    <p:extLst>
      <p:ext uri="{BB962C8B-B14F-4D97-AF65-F5344CB8AC3E}">
        <p14:creationId xmlns:p14="http://schemas.microsoft.com/office/powerpoint/2010/main" val="341754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http://discovery.ucl.ac.uk/1399515/</a:t>
            </a:r>
            <a:br>
              <a:rPr lang="en-GB" dirty="0" smtClean="0"/>
            </a:br>
            <a:r>
              <a:rPr lang="en-GB" dirty="0" smtClean="0"/>
              <a:t>Potts, R; Shanks, DR; (2014) The Benefit of Generating Errors During Learning. </a:t>
            </a:r>
            <a:r>
              <a:rPr lang="en-GB" b="1" dirty="0" smtClean="0"/>
              <a:t>Journal of Experimental Psychology: General</a:t>
            </a:r>
            <a:r>
              <a:rPr lang="en-GB" dirty="0" smtClean="0"/>
              <a:t> , 143 (2) pp. 644-667. </a:t>
            </a:r>
            <a:r>
              <a:rPr lang="en-GB" dirty="0" smtClean="0">
                <a:hlinkClick r:id="rId3"/>
              </a:rPr>
              <a:t>10.1037/a0033194</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study (four</a:t>
            </a:r>
            <a:r>
              <a:rPr lang="en-GB" baseline="0" dirty="0" smtClean="0"/>
              <a:t> replicated experiments) used unknown vocabulary – presented it to learners.  They either generated guesses, read a definition that was given, or chose the answer from a multi-choice selection.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Each time the self-generation of answers, even where those answers were wrong and that was sorted out through feedback, resulted in better retention of the correct definition.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Why does this work?  There are several theories.  I don’t know.  My gut feeling is that students are involved in more thinking when they generate their own idea of what the word could mean.</a:t>
            </a:r>
            <a:endParaRPr lang="en-GB" dirty="0" smtClean="0"/>
          </a:p>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35691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Try this out with 6 x Spanish words for clothes.</a:t>
            </a:r>
          </a:p>
          <a:p>
            <a:r>
              <a:rPr lang="en-GB" dirty="0" err="1" smtClean="0"/>
              <a:t>una</a:t>
            </a:r>
            <a:r>
              <a:rPr lang="en-GB" dirty="0" smtClean="0"/>
              <a:t> </a:t>
            </a:r>
            <a:r>
              <a:rPr lang="en-GB" dirty="0" err="1" smtClean="0"/>
              <a:t>chaqueta</a:t>
            </a:r>
            <a:r>
              <a:rPr lang="en-GB" dirty="0" smtClean="0"/>
              <a:t/>
            </a:r>
            <a:br>
              <a:rPr lang="en-GB" dirty="0" smtClean="0"/>
            </a:br>
            <a:r>
              <a:rPr lang="en-GB" dirty="0" smtClean="0"/>
              <a:t>un jersey</a:t>
            </a:r>
            <a:br>
              <a:rPr lang="en-GB" dirty="0" smtClean="0"/>
            </a:br>
            <a:r>
              <a:rPr lang="en-GB" dirty="0" smtClean="0"/>
              <a:t>un </a:t>
            </a:r>
            <a:r>
              <a:rPr lang="en-GB" dirty="0" err="1" smtClean="0"/>
              <a:t>vestido</a:t>
            </a:r>
            <a:r>
              <a:rPr lang="en-GB" dirty="0" smtClean="0"/>
              <a:t/>
            </a:r>
            <a:br>
              <a:rPr lang="en-GB" dirty="0" smtClean="0"/>
            </a:br>
            <a:r>
              <a:rPr lang="en-GB" dirty="0" smtClean="0"/>
              <a:t>un </a:t>
            </a:r>
            <a:r>
              <a:rPr lang="en-GB" dirty="0" err="1" smtClean="0"/>
              <a:t>pantalón</a:t>
            </a:r>
            <a:r>
              <a:rPr lang="en-GB" dirty="0" smtClean="0"/>
              <a:t/>
            </a:r>
            <a:br>
              <a:rPr lang="en-GB" dirty="0" smtClean="0"/>
            </a:br>
            <a:r>
              <a:rPr lang="en-GB" dirty="0" err="1" smtClean="0"/>
              <a:t>una</a:t>
            </a:r>
            <a:r>
              <a:rPr lang="en-GB" dirty="0" smtClean="0"/>
              <a:t> </a:t>
            </a:r>
            <a:r>
              <a:rPr lang="en-GB" dirty="0" err="1" smtClean="0"/>
              <a:t>camiseta</a:t>
            </a:r>
            <a:r>
              <a:rPr lang="en-GB" dirty="0" smtClean="0"/>
              <a:t/>
            </a:r>
            <a:br>
              <a:rPr lang="en-GB" dirty="0" smtClean="0"/>
            </a:br>
            <a:r>
              <a:rPr lang="en-GB" dirty="0" err="1" smtClean="0"/>
              <a:t>una</a:t>
            </a:r>
            <a:r>
              <a:rPr lang="en-GB" dirty="0" smtClean="0"/>
              <a:t> </a:t>
            </a:r>
            <a:r>
              <a:rPr lang="en-GB" dirty="0" err="1" smtClean="0"/>
              <a:t>falda</a:t>
            </a:r>
            <a:endParaRPr lang="en-GB" dirty="0"/>
          </a:p>
        </p:txBody>
      </p:sp>
      <p:sp>
        <p:nvSpPr>
          <p:cNvPr id="4" name="Slide Number Placeholder 3"/>
          <p:cNvSpPr>
            <a:spLocks noGrp="1"/>
          </p:cNvSpPr>
          <p:nvPr>
            <p:ph type="sldNum" sz="quarter" idx="10"/>
          </p:nvPr>
        </p:nvSpPr>
        <p:spPr/>
        <p:txBody>
          <a:bodyPr/>
          <a:lstStyle/>
          <a:p>
            <a:fld id="{6658FE48-AF5F-4F2F-89D1-23778DF92E1E}" type="slidenum">
              <a:rPr lang="en-GB" smtClean="0"/>
              <a:t>5</a:t>
            </a:fld>
            <a:endParaRPr lang="en-GB"/>
          </a:p>
        </p:txBody>
      </p:sp>
    </p:spTree>
    <p:extLst>
      <p:ext uri="{BB962C8B-B14F-4D97-AF65-F5344CB8AC3E}">
        <p14:creationId xmlns:p14="http://schemas.microsoft.com/office/powerpoint/2010/main" val="97480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30579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70907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Agarwal, P. K., Bain, P. M. &amp; Chamberlain, R. W. (2012). The value of applied research: Retrieval practice improves classroom learning and recommendations from a teacher, a principal, and a scientist. </a:t>
            </a:r>
            <a:r>
              <a:rPr lang="en-GB" i="1" dirty="0" smtClean="0"/>
              <a:t>Educational Psychology Review, 24,  </a:t>
            </a:r>
            <a:r>
              <a:rPr lang="en-GB" dirty="0" smtClean="0"/>
              <a:t>437-448.</a:t>
            </a:r>
          </a:p>
          <a:p>
            <a:r>
              <a:rPr lang="en-GB" dirty="0" smtClean="0"/>
              <a:t>https://www.google.co.uk/search?q=+Agarwal,+P.+K.,+Bain,+P.+M.+%26+Chamberlain,+R.+W.+%282012%29.+The+value+of+applied+research:+Retrieval+practice+improves+classroom+learning+and+recommendations+from+a+teacher,+a+principal,+and+a+scientist.+Educational+Psychology+Review,+24,++437-448.&amp;ie=utf-8&amp;oe=utf-8&amp;gws_rd=cr&amp;ei=_3PjVLDPEebl7gabjIGQCQ </a:t>
            </a:r>
          </a:p>
          <a:p>
            <a:endParaRPr lang="en-GB" dirty="0" smtClean="0"/>
          </a:p>
          <a:p>
            <a:r>
              <a:rPr lang="en-GB" dirty="0" smtClean="0"/>
              <a:t>Little tweaks to recall / retrieval activities that increase the thinking needed (makes the brain hurt more!) are easily achieved</a:t>
            </a:r>
            <a:r>
              <a:rPr lang="en-GB" baseline="0" dirty="0" smtClean="0"/>
              <a:t> and improve memory.</a:t>
            </a:r>
            <a:br>
              <a:rPr lang="en-GB" baseline="0" dirty="0" smtClean="0"/>
            </a:br>
            <a:r>
              <a:rPr lang="en-GB" baseline="0" dirty="0" smtClean="0"/>
              <a:t>Again, feedback is needed, though.</a:t>
            </a:r>
          </a:p>
          <a:p>
            <a:r>
              <a:rPr lang="en-GB" baseline="0" dirty="0" smtClean="0"/>
              <a:t>We mustn’t lose sight of what’s important here!  </a:t>
            </a:r>
            <a:br>
              <a:rPr lang="en-GB" baseline="0" dirty="0" smtClean="0"/>
            </a:br>
            <a:r>
              <a:rPr lang="en-GB" baseline="0" dirty="0" smtClean="0"/>
              <a:t>Just setting lots of tests without feedback learning in between to correct misunderstandings and develop knowledge will not help!</a:t>
            </a:r>
          </a:p>
          <a:p>
            <a:r>
              <a:rPr lang="en-GB" baseline="0" dirty="0" smtClean="0"/>
              <a:t/>
            </a:r>
            <a:br>
              <a:rPr lang="en-GB" baseline="0" dirty="0" smtClean="0"/>
            </a:br>
            <a:r>
              <a:rPr lang="en-GB" baseline="0" dirty="0" smtClean="0"/>
              <a:t>We need perhaps to </a:t>
            </a:r>
            <a:r>
              <a:rPr lang="en-GB" baseline="0" dirty="0" err="1" smtClean="0"/>
              <a:t>relabel</a:t>
            </a:r>
            <a:r>
              <a:rPr lang="en-GB" baseline="0" dirty="0" smtClean="0"/>
              <a:t> some of our ‘tests’ as tasks or activities.  Test is not necessarily a positive, motivating word for all learners, and they do often ask, when they are doing something without their books, whether it is a test.  We just perhaps need to agree an answer for that within our departments.</a:t>
            </a:r>
          </a:p>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3011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39460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D116E-BEF1-48CA-AD8B-2CBA2240FBFF}" type="slidenum">
              <a:rPr lang="en-GB">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7067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14D6BD-9CFB-4DB7-92BB-76375166FCCC}" type="datetimeFigureOut">
              <a:rPr lang="en-GB" smtClean="0"/>
              <a:t>30/05/2015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420230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14D6BD-9CFB-4DB7-92BB-76375166FCCC}" type="datetimeFigureOut">
              <a:rPr lang="en-GB" smtClean="0"/>
              <a:t>30/05/2015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147033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14D6BD-9CFB-4DB7-92BB-76375166FCCC}" type="datetimeFigureOut">
              <a:rPr lang="en-GB" smtClean="0"/>
              <a:t>30/05/2015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44910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14D6BD-9CFB-4DB7-92BB-76375166FCCC}" type="datetimeFigureOut">
              <a:rPr lang="en-GB" smtClean="0"/>
              <a:t>30/05/2015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355365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4D6BD-9CFB-4DB7-92BB-76375166FCCC}" type="datetimeFigureOut">
              <a:rPr lang="en-GB" smtClean="0"/>
              <a:t>30/05/2015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340994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14D6BD-9CFB-4DB7-92BB-76375166FCCC}" type="datetimeFigureOut">
              <a:rPr lang="en-GB" smtClean="0"/>
              <a:t>30/05/2015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204359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14D6BD-9CFB-4DB7-92BB-76375166FCCC}" type="datetimeFigureOut">
              <a:rPr lang="en-GB" smtClean="0"/>
              <a:t>30/05/2015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151380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14D6BD-9CFB-4DB7-92BB-76375166FCCC}" type="datetimeFigureOut">
              <a:rPr lang="en-GB" smtClean="0"/>
              <a:t>30/05/2015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867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4D6BD-9CFB-4DB7-92BB-76375166FCCC}" type="datetimeFigureOut">
              <a:rPr lang="en-GB" smtClean="0"/>
              <a:t>30/05/2015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30025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4D6BD-9CFB-4DB7-92BB-76375166FCCC}" type="datetimeFigureOut">
              <a:rPr lang="en-GB" smtClean="0"/>
              <a:t>30/05/2015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199814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4D6BD-9CFB-4DB7-92BB-76375166FCCC}" type="datetimeFigureOut">
              <a:rPr lang="en-GB" smtClean="0"/>
              <a:t>30/05/2015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2FBD93-EC48-455A-B96A-CD5CA349FE35}" type="slidenum">
              <a:rPr lang="en-GB" smtClean="0"/>
              <a:t>‹#›</a:t>
            </a:fld>
            <a:endParaRPr lang="en-GB"/>
          </a:p>
        </p:txBody>
      </p:sp>
    </p:spTree>
    <p:extLst>
      <p:ext uri="{BB962C8B-B14F-4D97-AF65-F5344CB8AC3E}">
        <p14:creationId xmlns:p14="http://schemas.microsoft.com/office/powerpoint/2010/main" val="335470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4D6BD-9CFB-4DB7-92BB-76375166FCCC}" type="datetimeFigureOut">
              <a:rPr lang="en-GB" smtClean="0"/>
              <a:t>30/05/2015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FBD93-EC48-455A-B96A-CD5CA349FE35}" type="slidenum">
              <a:rPr lang="en-GB" smtClean="0"/>
              <a:t>‹#›</a:t>
            </a:fld>
            <a:endParaRPr lang="en-GB"/>
          </a:p>
        </p:txBody>
      </p:sp>
    </p:spTree>
    <p:extLst>
      <p:ext uri="{BB962C8B-B14F-4D97-AF65-F5344CB8AC3E}">
        <p14:creationId xmlns:p14="http://schemas.microsoft.com/office/powerpoint/2010/main" val="1728983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2.xml"/><Relationship Id="rId7" Type="http://schemas.openxmlformats.org/officeDocument/2006/relationships/image" Target="../media/image24.gif"/><Relationship Id="rId2" Type="http://schemas.openxmlformats.org/officeDocument/2006/relationships/video" Target="file:///H:\Resources\Spanish\Year%207\Year7Lessons\Module%201%20Mi%20mundo%20y%20yo\sertobe.wmv" TargetMode="External"/><Relationship Id="rId1" Type="http://schemas.microsoft.com/office/2007/relationships/media" Target="file:///H:\Resources\Spanish\Year%207\Year7Lessons\Module%201%20Mi%20mundo%20y%20yo\sertobe.wmv" TargetMode="External"/><Relationship Id="rId6" Type="http://schemas.openxmlformats.org/officeDocument/2006/relationships/image" Target="../media/image23.wmf"/><Relationship Id="rId5" Type="http://schemas.openxmlformats.org/officeDocument/2006/relationships/audio" Target="../media/audio1.wav"/><Relationship Id="rId4" Type="http://schemas.openxmlformats.org/officeDocument/2006/relationships/notesSlide" Target="../notesSlides/notesSlide12.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untitl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0449" y="338668"/>
            <a:ext cx="5418304" cy="4963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82727" y="5427735"/>
            <a:ext cx="5482591" cy="830997"/>
          </a:xfrm>
          <a:prstGeom prst="rect">
            <a:avLst/>
          </a:prstGeom>
        </p:spPr>
        <p:txBody>
          <a:bodyPr wrap="none">
            <a:spAutoFit/>
          </a:bodyPr>
          <a:lstStyle/>
          <a:p>
            <a:r>
              <a:rPr lang="en-GB" sz="4800" dirty="0">
                <a:latin typeface="Segoe UI Black" panose="020B0A02040204020203" pitchFamily="34" charset="0"/>
                <a:ea typeface="Segoe UI Black" panose="020B0A02040204020203" pitchFamily="34" charset="0"/>
                <a:cs typeface="Segoe UI Black" panose="020B0A02040204020203" pitchFamily="34" charset="0"/>
              </a:rPr>
              <a:t>Memory </a:t>
            </a:r>
            <a:r>
              <a:rPr lang="en-GB" sz="4800" dirty="0" smtClean="0">
                <a:latin typeface="Segoe UI Black" panose="020B0A02040204020203" pitchFamily="34" charset="0"/>
                <a:ea typeface="Segoe UI Black" panose="020B0A02040204020203" pitchFamily="34" charset="0"/>
                <a:cs typeface="Segoe UI Black" panose="020B0A02040204020203" pitchFamily="34" charset="0"/>
              </a:rPr>
              <a:t>matters!</a:t>
            </a:r>
            <a:endParaRPr lang="en-GB" sz="4800" dirty="0"/>
          </a:p>
        </p:txBody>
      </p:sp>
    </p:spTree>
    <p:extLst>
      <p:ext uri="{BB962C8B-B14F-4D97-AF65-F5344CB8AC3E}">
        <p14:creationId xmlns:p14="http://schemas.microsoft.com/office/powerpoint/2010/main" val="260254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3  Your access to…</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28649" y="1452138"/>
            <a:ext cx="8064589" cy="4351338"/>
          </a:xfrm>
        </p:spPr>
        <p:txBody>
          <a:bodyPr/>
          <a:lstStyle/>
          <a:p>
            <a:pPr marL="0" indent="0">
              <a:buNone/>
            </a:pPr>
            <a:r>
              <a:rPr lang="en-GB" dirty="0" smtClean="0">
                <a:latin typeface="Segoe Print" panose="02000600000000000000" pitchFamily="2" charset="0"/>
              </a:rPr>
              <a:t>things </a:t>
            </a:r>
            <a:r>
              <a:rPr lang="en-GB" dirty="0">
                <a:latin typeface="Segoe Print" panose="02000600000000000000" pitchFamily="2" charset="0"/>
              </a:rPr>
              <a:t>that are </a:t>
            </a:r>
            <a:r>
              <a:rPr lang="en-GB" dirty="0" smtClean="0">
                <a:latin typeface="Segoe Print" panose="02000600000000000000" pitchFamily="2" charset="0"/>
              </a:rPr>
              <a:t>stored in </a:t>
            </a:r>
            <a:r>
              <a:rPr lang="en-GB" dirty="0">
                <a:latin typeface="Segoe Print" panose="02000600000000000000" pitchFamily="2" charset="0"/>
              </a:rPr>
              <a:t>your memory will succeed or </a:t>
            </a:r>
            <a:r>
              <a:rPr lang="en-GB" dirty="0" smtClean="0">
                <a:latin typeface="Segoe Print" panose="02000600000000000000" pitchFamily="2" charset="0"/>
              </a:rPr>
              <a:t>fail depending </a:t>
            </a:r>
            <a:r>
              <a:rPr lang="en-GB" dirty="0">
                <a:latin typeface="Segoe Print" panose="02000600000000000000" pitchFamily="2" charset="0"/>
              </a:rPr>
              <a:t>on the quality </a:t>
            </a:r>
            <a:r>
              <a:rPr lang="en-GB" dirty="0" smtClean="0">
                <a:latin typeface="Segoe Print" panose="02000600000000000000" pitchFamily="2" charset="0"/>
              </a:rPr>
              <a:t>of the </a:t>
            </a:r>
            <a:r>
              <a:rPr lang="en-GB" dirty="0">
                <a:latin typeface="Segoe Print" panose="02000600000000000000" pitchFamily="2" charset="0"/>
              </a:rPr>
              <a:t>cues or triggers that get you back to the information. </a:t>
            </a:r>
          </a:p>
        </p:txBody>
      </p:sp>
      <p:sp>
        <p:nvSpPr>
          <p:cNvPr id="4" name="Rectangle 3"/>
          <p:cNvSpPr/>
          <p:nvPr/>
        </p:nvSpPr>
        <p:spPr>
          <a:xfrm>
            <a:off x="628648" y="3746225"/>
            <a:ext cx="7823914" cy="1936428"/>
          </a:xfrm>
          <a:prstGeom prst="rect">
            <a:avLst/>
          </a:prstGeom>
        </p:spPr>
        <p:txBody>
          <a:bodyPr wrap="square">
            <a:spAutoFit/>
          </a:bodyPr>
          <a:lstStyle/>
          <a:p>
            <a:pPr>
              <a:lnSpc>
                <a:spcPct val="107000"/>
              </a:lnSpc>
              <a:spcAft>
                <a:spcPts val="800"/>
              </a:spcAft>
            </a:pPr>
            <a:r>
              <a:rPr lang="en-GB" sz="2800" b="1" u="sng" dirty="0">
                <a:solidFill>
                  <a:prstClr val="black"/>
                </a:solidFill>
                <a:latin typeface="Arial" panose="020B0604020202020204" pitchFamily="34" charset="0"/>
                <a:ea typeface="Calibri" panose="020F0502020204030204" pitchFamily="34" charset="0"/>
                <a:cs typeface="Arial" panose="020B0604020202020204" pitchFamily="34" charset="0"/>
              </a:rPr>
              <a:t>Advice to teachers</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experiment with different types of triggers: visuals, gestures, miming.  Where possible, involve students in the generation of the cues.</a:t>
            </a:r>
            <a:endParaRPr lang="en-GB" sz="2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03513" y="6215600"/>
            <a:ext cx="6489725" cy="369332"/>
          </a:xfrm>
          <a:prstGeom prst="rect">
            <a:avLst/>
          </a:prstGeom>
        </p:spPr>
        <p:txBody>
          <a:bodyPr wrap="none">
            <a:spAutoFit/>
          </a:bodyPr>
          <a:lstStyle/>
          <a:p>
            <a:r>
              <a:rPr lang="en-GB" dirty="0">
                <a:solidFill>
                  <a:prstClr val="black"/>
                </a:solidFill>
              </a:rPr>
              <a:t>AMERICAN EDUCATOR | WINTER 2008-2009 p.18 David Willingham</a:t>
            </a:r>
          </a:p>
        </p:txBody>
      </p:sp>
    </p:spTree>
    <p:extLst>
      <p:ext uri="{BB962C8B-B14F-4D97-AF65-F5344CB8AC3E}">
        <p14:creationId xmlns:p14="http://schemas.microsoft.com/office/powerpoint/2010/main" val="341835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1"/>
          <p:cNvSpPr>
            <a:spLocks noGrp="1"/>
          </p:cNvSpPr>
          <p:nvPr>
            <p:ph type="title"/>
          </p:nvPr>
        </p:nvSpPr>
        <p:spPr>
          <a:xfrm>
            <a:off x="628650" y="378005"/>
            <a:ext cx="7886700" cy="1325563"/>
          </a:xfrm>
        </p:spPr>
        <p:txBody>
          <a:bodyPr/>
          <a:lstStyle/>
          <a:p>
            <a:r>
              <a:rPr lang="en-GB" b="1" dirty="0" smtClean="0">
                <a:latin typeface="Segoe UI Black" panose="020B0A02040204020203" pitchFamily="34" charset="0"/>
                <a:ea typeface="Segoe UI Black" panose="020B0A02040204020203" pitchFamily="34" charset="0"/>
                <a:cs typeface="Segoe UI Black" panose="020B0A02040204020203" pitchFamily="34" charset="0"/>
              </a:rPr>
              <a:t>Teaching idea [3]</a:t>
            </a:r>
            <a:endParaRPr lang="en-GB"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Content Placeholder 2"/>
          <p:cNvSpPr>
            <a:spLocks noGrp="1"/>
          </p:cNvSpPr>
          <p:nvPr>
            <p:ph idx="1"/>
          </p:nvPr>
        </p:nvSpPr>
        <p:spPr>
          <a:xfrm>
            <a:off x="628650" y="1475439"/>
            <a:ext cx="7886700" cy="4351338"/>
          </a:xfrm>
        </p:spPr>
        <p:txBody>
          <a:bodyPr/>
          <a:lstStyle/>
          <a:p>
            <a:pPr marL="0" indent="0">
              <a:buNone/>
            </a:pPr>
            <a:r>
              <a:rPr lang="en-GB" dirty="0" smtClean="0"/>
              <a:t>Use gestures to teach key language and to retrieve it.</a:t>
            </a:r>
            <a:br>
              <a:rPr lang="en-GB" dirty="0" smtClean="0"/>
            </a:br>
            <a:r>
              <a:rPr lang="en-GB" dirty="0" smtClean="0"/>
              <a:t>Involve students in suggesting cues at the introduction phase.  </a:t>
            </a:r>
            <a:br>
              <a:rPr lang="en-GB" dirty="0" smtClean="0"/>
            </a:br>
            <a:r>
              <a:rPr lang="en-GB" dirty="0" smtClean="0"/>
              <a:t>Language I have tried this with includes: days of the week, months, question words, pronouns, verb endings, animals, transport, modal verbs (1</a:t>
            </a:r>
            <a:r>
              <a:rPr lang="en-GB" baseline="30000" dirty="0" smtClean="0"/>
              <a:t>st</a:t>
            </a:r>
            <a:r>
              <a:rPr lang="en-GB" dirty="0" smtClean="0"/>
              <a:t> person) + infinitives, and of course, phonics key words, </a:t>
            </a:r>
            <a:r>
              <a:rPr lang="en-GB" dirty="0" err="1" smtClean="0"/>
              <a:t>preterite</a:t>
            </a:r>
            <a:r>
              <a:rPr lang="en-GB" dirty="0" smtClean="0"/>
              <a:t> and present 1</a:t>
            </a:r>
            <a:r>
              <a:rPr lang="en-GB" baseline="30000" dirty="0" smtClean="0"/>
              <a:t>st</a:t>
            </a:r>
            <a:r>
              <a:rPr lang="en-GB" dirty="0" smtClean="0"/>
              <a:t> person regular verbs, etc…</a:t>
            </a:r>
            <a:endParaRPr lang="en-GB" dirty="0"/>
          </a:p>
        </p:txBody>
      </p:sp>
    </p:spTree>
    <p:extLst>
      <p:ext uri="{BB962C8B-B14F-4D97-AF65-F5344CB8AC3E}">
        <p14:creationId xmlns:p14="http://schemas.microsoft.com/office/powerpoint/2010/main" val="3922701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egunta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6947" y="0"/>
            <a:ext cx="3295253" cy="681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216492" y="3212976"/>
            <a:ext cx="3491412" cy="1247264"/>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prstClr val="black"/>
                </a:solidFill>
              </a:rPr>
              <a:t>Kur?</a:t>
            </a:r>
            <a:endParaRPr lang="en-GB" sz="4800" b="1" dirty="0">
              <a:solidFill>
                <a:prstClr val="black"/>
              </a:solidFill>
            </a:endParaRPr>
          </a:p>
        </p:txBody>
      </p:sp>
      <p:sp>
        <p:nvSpPr>
          <p:cNvPr id="6" name="Oval Callout 5"/>
          <p:cNvSpPr/>
          <p:nvPr/>
        </p:nvSpPr>
        <p:spPr>
          <a:xfrm>
            <a:off x="355596" y="4653136"/>
            <a:ext cx="3568332" cy="1402499"/>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smtClean="0">
                <a:solidFill>
                  <a:prstClr val="black"/>
                </a:solidFill>
              </a:rPr>
              <a:t>Kada</a:t>
            </a:r>
            <a:r>
              <a:rPr lang="en-GB" sz="4400" b="1" dirty="0" smtClean="0">
                <a:solidFill>
                  <a:prstClr val="black"/>
                </a:solidFill>
              </a:rPr>
              <a:t>?</a:t>
            </a:r>
            <a:endParaRPr lang="en-GB" sz="4400" b="1" dirty="0">
              <a:solidFill>
                <a:prstClr val="black"/>
              </a:solidFill>
            </a:endParaRPr>
          </a:p>
        </p:txBody>
      </p:sp>
      <p:sp>
        <p:nvSpPr>
          <p:cNvPr id="7" name="Oval Callout 6"/>
          <p:cNvSpPr/>
          <p:nvPr/>
        </p:nvSpPr>
        <p:spPr>
          <a:xfrm>
            <a:off x="5220072" y="1484784"/>
            <a:ext cx="3883759"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K</a:t>
            </a:r>
            <a:r>
              <a:rPr lang="lt-LT" sz="4800" b="1" dirty="0" smtClean="0"/>
              <a:t>odėl</a:t>
            </a:r>
            <a:r>
              <a:rPr lang="en-GB" sz="4800" b="1" dirty="0" smtClean="0">
                <a:solidFill>
                  <a:prstClr val="white"/>
                </a:solidFill>
              </a:rPr>
              <a:t>?</a:t>
            </a:r>
            <a:endParaRPr lang="en-GB" sz="4800" b="1" dirty="0">
              <a:solidFill>
                <a:prstClr val="white"/>
              </a:solidFill>
            </a:endParaRPr>
          </a:p>
        </p:txBody>
      </p:sp>
      <p:sp>
        <p:nvSpPr>
          <p:cNvPr id="8" name="Oval Callout 7"/>
          <p:cNvSpPr/>
          <p:nvPr/>
        </p:nvSpPr>
        <p:spPr>
          <a:xfrm>
            <a:off x="5724128" y="2708920"/>
            <a:ext cx="3411161" cy="144016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smtClean="0">
                <a:solidFill>
                  <a:prstClr val="black"/>
                </a:solidFill>
              </a:rPr>
              <a:t>Kiek</a:t>
            </a:r>
            <a:r>
              <a:rPr lang="en-GB" sz="4400" b="1" dirty="0" smtClean="0">
                <a:solidFill>
                  <a:prstClr val="black"/>
                </a:solidFill>
              </a:rPr>
              <a:t>?</a:t>
            </a:r>
            <a:endParaRPr lang="en-GB" sz="4400" b="1" dirty="0">
              <a:solidFill>
                <a:prstClr val="black"/>
              </a:solidFill>
            </a:endParaRPr>
          </a:p>
        </p:txBody>
      </p:sp>
      <p:sp>
        <p:nvSpPr>
          <p:cNvPr id="9" name="Oval Callout 8"/>
          <p:cNvSpPr/>
          <p:nvPr/>
        </p:nvSpPr>
        <p:spPr>
          <a:xfrm>
            <a:off x="377623" y="692696"/>
            <a:ext cx="2987356" cy="115212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smtClean="0">
                <a:solidFill>
                  <a:prstClr val="black"/>
                </a:solidFill>
              </a:rPr>
              <a:t>Kaip</a:t>
            </a:r>
            <a:r>
              <a:rPr lang="en-GB" sz="4400" b="1" dirty="0" smtClean="0">
                <a:solidFill>
                  <a:prstClr val="black"/>
                </a:solidFill>
              </a:rPr>
              <a:t>?</a:t>
            </a:r>
            <a:endParaRPr lang="en-GB" sz="4400" b="1" dirty="0">
              <a:solidFill>
                <a:prstClr val="black"/>
              </a:solidFill>
            </a:endParaRPr>
          </a:p>
        </p:txBody>
      </p:sp>
      <p:sp>
        <p:nvSpPr>
          <p:cNvPr id="10" name="Oval Callout 9"/>
          <p:cNvSpPr/>
          <p:nvPr/>
        </p:nvSpPr>
        <p:spPr>
          <a:xfrm>
            <a:off x="5940152" y="44624"/>
            <a:ext cx="2881993" cy="1374674"/>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smtClean="0">
                <a:solidFill>
                  <a:prstClr val="white"/>
                </a:solidFill>
              </a:rPr>
              <a:t>Kas</a:t>
            </a:r>
            <a:r>
              <a:rPr lang="en-GB" sz="4000" b="1" dirty="0" smtClean="0">
                <a:solidFill>
                  <a:prstClr val="white"/>
                </a:solidFill>
              </a:rPr>
              <a:t>?</a:t>
            </a:r>
            <a:endParaRPr lang="en-GB" sz="4000" b="1" dirty="0">
              <a:solidFill>
                <a:prstClr val="white"/>
              </a:solidFill>
            </a:endParaRPr>
          </a:p>
        </p:txBody>
      </p:sp>
      <p:sp>
        <p:nvSpPr>
          <p:cNvPr id="13" name="Oval Callout 12"/>
          <p:cNvSpPr/>
          <p:nvPr/>
        </p:nvSpPr>
        <p:spPr>
          <a:xfrm>
            <a:off x="715636" y="1952836"/>
            <a:ext cx="284825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err="1" smtClean="0"/>
              <a:t>ką</a:t>
            </a:r>
            <a:r>
              <a:rPr lang="en-GB" sz="5400" b="1" dirty="0" smtClean="0">
                <a:solidFill>
                  <a:prstClr val="white"/>
                </a:solidFill>
              </a:rPr>
              <a:t>?</a:t>
            </a:r>
            <a:endParaRPr lang="en-GB" sz="5400" b="1" dirty="0">
              <a:solidFill>
                <a:prstClr val="white"/>
              </a:solidFill>
            </a:endParaRPr>
          </a:p>
        </p:txBody>
      </p:sp>
      <p:sp>
        <p:nvSpPr>
          <p:cNvPr id="14" name="Oval Callout 13"/>
          <p:cNvSpPr/>
          <p:nvPr/>
        </p:nvSpPr>
        <p:spPr>
          <a:xfrm>
            <a:off x="5137833" y="4293096"/>
            <a:ext cx="3898663" cy="144016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smtClean="0">
                <a:solidFill>
                  <a:prstClr val="black"/>
                </a:solidFill>
              </a:rPr>
              <a:t>Kiek</a:t>
            </a:r>
            <a:r>
              <a:rPr lang="en-GB" sz="4400" b="1" dirty="0" smtClean="0">
                <a:solidFill>
                  <a:prstClr val="black"/>
                </a:solidFill>
              </a:rPr>
              <a:t>?</a:t>
            </a:r>
            <a:endParaRPr lang="en-GB" sz="4400" b="1" dirty="0">
              <a:solidFill>
                <a:prstClr val="black"/>
              </a:solidFill>
            </a:endParaRPr>
          </a:p>
        </p:txBody>
      </p:sp>
      <p:sp>
        <p:nvSpPr>
          <p:cNvPr id="15" name="Oval Callout 14"/>
          <p:cNvSpPr/>
          <p:nvPr/>
        </p:nvSpPr>
        <p:spPr>
          <a:xfrm>
            <a:off x="6084168" y="5517232"/>
            <a:ext cx="2987356" cy="1152128"/>
          </a:xfrm>
          <a:prstGeom prst="wedgeEllipseCallout">
            <a:avLst>
              <a:gd name="adj1" fmla="val -36161"/>
              <a:gd name="adj2" fmla="val 51108"/>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prstClr val="black"/>
                </a:solidFill>
              </a:rPr>
              <a:t>Kuris?</a:t>
            </a:r>
            <a:endParaRPr lang="en-GB" sz="4400" b="1" dirty="0">
              <a:solidFill>
                <a:prstClr val="black"/>
              </a:solidFill>
            </a:endParaRPr>
          </a:p>
        </p:txBody>
      </p:sp>
    </p:spTree>
    <p:extLst>
      <p:ext uri="{BB962C8B-B14F-4D97-AF65-F5344CB8AC3E}">
        <p14:creationId xmlns:p14="http://schemas.microsoft.com/office/powerpoint/2010/main" val="271762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4  But…</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69297" y="1304083"/>
            <a:ext cx="8064589" cy="4351338"/>
          </a:xfrm>
        </p:spPr>
        <p:txBody>
          <a:bodyPr>
            <a:normAutofit/>
          </a:bodyPr>
          <a:lstStyle/>
          <a:p>
            <a:pPr marL="0" indent="0">
              <a:buNone/>
            </a:pPr>
            <a:r>
              <a:rPr lang="en-GB" dirty="0">
                <a:latin typeface="Segoe Print" panose="02000600000000000000" pitchFamily="2" charset="0"/>
              </a:rPr>
              <a:t>s</a:t>
            </a:r>
            <a:r>
              <a:rPr lang="en-GB" dirty="0" smtClean="0">
                <a:latin typeface="Segoe Print" panose="02000600000000000000" pitchFamily="2" charset="0"/>
              </a:rPr>
              <a:t>ome to-be- remembered material </a:t>
            </a:r>
            <a:r>
              <a:rPr lang="en-GB" dirty="0">
                <a:latin typeface="Segoe Print" panose="02000600000000000000" pitchFamily="2" charset="0"/>
              </a:rPr>
              <a:t>interferes </a:t>
            </a:r>
            <a:r>
              <a:rPr lang="en-GB" dirty="0" smtClean="0">
                <a:latin typeface="Segoe Print" panose="02000600000000000000" pitchFamily="2" charset="0"/>
              </a:rPr>
              <a:t>with other to-be-remembered material</a:t>
            </a:r>
            <a:r>
              <a:rPr lang="en-GB" dirty="0">
                <a:latin typeface="Segoe Print" panose="02000600000000000000" pitchFamily="2" charset="0"/>
              </a:rPr>
              <a:t>, and the </a:t>
            </a:r>
            <a:r>
              <a:rPr lang="en-GB" dirty="0" smtClean="0">
                <a:latin typeface="Segoe Print" panose="02000600000000000000" pitchFamily="2" charset="0"/>
              </a:rPr>
              <a:t>greater the </a:t>
            </a:r>
            <a:r>
              <a:rPr lang="en-GB" dirty="0">
                <a:latin typeface="Segoe Print" panose="02000600000000000000" pitchFamily="2" charset="0"/>
              </a:rPr>
              <a:t>similarity between </a:t>
            </a:r>
            <a:r>
              <a:rPr lang="en-GB" dirty="0" smtClean="0">
                <a:latin typeface="Segoe Print" panose="02000600000000000000" pitchFamily="2" charset="0"/>
              </a:rPr>
              <a:t>them, the </a:t>
            </a:r>
            <a:r>
              <a:rPr lang="en-GB" dirty="0">
                <a:latin typeface="Segoe Print" panose="02000600000000000000" pitchFamily="2" charset="0"/>
              </a:rPr>
              <a:t>more likely that the cues </a:t>
            </a:r>
            <a:r>
              <a:rPr lang="en-GB" dirty="0" smtClean="0">
                <a:latin typeface="Segoe Print" panose="02000600000000000000" pitchFamily="2" charset="0"/>
              </a:rPr>
              <a:t>will be </a:t>
            </a:r>
            <a:r>
              <a:rPr lang="en-GB" dirty="0">
                <a:latin typeface="Segoe Print" panose="02000600000000000000" pitchFamily="2" charset="0"/>
              </a:rPr>
              <a:t>the same, and therefore the </a:t>
            </a:r>
            <a:r>
              <a:rPr lang="en-GB" dirty="0" smtClean="0">
                <a:latin typeface="Segoe Print" panose="02000600000000000000" pitchFamily="2" charset="0"/>
              </a:rPr>
              <a:t>more ambiguous </a:t>
            </a:r>
            <a:r>
              <a:rPr lang="en-GB" dirty="0">
                <a:latin typeface="Segoe Print" panose="02000600000000000000" pitchFamily="2" charset="0"/>
              </a:rPr>
              <a:t>they will be. </a:t>
            </a:r>
            <a:r>
              <a:rPr lang="en-GB" dirty="0" smtClean="0">
                <a:latin typeface="Segoe Print" panose="02000600000000000000" pitchFamily="2" charset="0"/>
              </a:rPr>
              <a:t> </a:t>
            </a:r>
            <a:endParaRPr lang="en-GB" dirty="0">
              <a:latin typeface="Segoe Print" panose="02000600000000000000" pitchFamily="2" charset="0"/>
            </a:endParaRPr>
          </a:p>
        </p:txBody>
      </p:sp>
      <p:sp>
        <p:nvSpPr>
          <p:cNvPr id="4" name="Rectangle 3"/>
          <p:cNvSpPr/>
          <p:nvPr/>
        </p:nvSpPr>
        <p:spPr>
          <a:xfrm>
            <a:off x="628650" y="4024564"/>
            <a:ext cx="7823914" cy="1384995"/>
          </a:xfrm>
          <a:prstGeom prst="rect">
            <a:avLst/>
          </a:prstGeom>
        </p:spPr>
        <p:txBody>
          <a:bodyPr wrap="square">
            <a:spAutoFit/>
          </a:bodyPr>
          <a:lstStyle/>
          <a:p>
            <a:r>
              <a:rPr lang="en-GB" sz="2800" b="1" u="sng" dirty="0">
                <a:solidFill>
                  <a:prstClr val="black"/>
                </a:solidFill>
                <a:latin typeface="Arial" panose="020B0604020202020204" pitchFamily="34" charset="0"/>
                <a:ea typeface="Calibri" panose="020F0502020204030204" pitchFamily="34" charset="0"/>
                <a:cs typeface="Arial" panose="020B0604020202020204" pitchFamily="34" charset="0"/>
              </a:rPr>
              <a:t>Advice to teachers</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800" dirty="0"/>
              <a:t>to minimize forgetting,</a:t>
            </a:r>
          </a:p>
          <a:p>
            <a:r>
              <a:rPr lang="en-GB" sz="2800" dirty="0" smtClean="0"/>
              <a:t>focus </a:t>
            </a:r>
            <a:r>
              <a:rPr lang="en-GB" sz="2800" dirty="0"/>
              <a:t>on ways to ensure that we have cues and</a:t>
            </a:r>
          </a:p>
          <a:p>
            <a:r>
              <a:rPr lang="en-GB" sz="2800" dirty="0"/>
              <a:t>that they are </a:t>
            </a:r>
            <a:r>
              <a:rPr lang="en-GB" sz="2800" dirty="0" smtClean="0"/>
              <a:t>distinctive.</a:t>
            </a:r>
            <a:endParaRPr lang="en-GB" sz="2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03513" y="6215600"/>
            <a:ext cx="6489725" cy="369332"/>
          </a:xfrm>
          <a:prstGeom prst="rect">
            <a:avLst/>
          </a:prstGeom>
        </p:spPr>
        <p:txBody>
          <a:bodyPr wrap="none">
            <a:spAutoFit/>
          </a:bodyPr>
          <a:lstStyle/>
          <a:p>
            <a:r>
              <a:rPr lang="en-GB" dirty="0">
                <a:solidFill>
                  <a:prstClr val="black"/>
                </a:solidFill>
              </a:rPr>
              <a:t>AMERICAN EDUCATOR | WINTER 2008-2009 </a:t>
            </a:r>
            <a:r>
              <a:rPr lang="en-GB" dirty="0" smtClean="0">
                <a:solidFill>
                  <a:prstClr val="black"/>
                </a:solidFill>
              </a:rPr>
              <a:t>p.19 </a:t>
            </a:r>
            <a:r>
              <a:rPr lang="en-GB" dirty="0">
                <a:solidFill>
                  <a:prstClr val="black"/>
                </a:solidFill>
              </a:rPr>
              <a:t>David Willingham</a:t>
            </a:r>
          </a:p>
        </p:txBody>
      </p:sp>
    </p:spTree>
    <p:extLst>
      <p:ext uri="{BB962C8B-B14F-4D97-AF65-F5344CB8AC3E}">
        <p14:creationId xmlns:p14="http://schemas.microsoft.com/office/powerpoint/2010/main" val="40326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1"/>
          <p:cNvSpPr>
            <a:spLocks noGrp="1"/>
          </p:cNvSpPr>
          <p:nvPr>
            <p:ph type="title"/>
          </p:nvPr>
        </p:nvSpPr>
        <p:spPr>
          <a:xfrm>
            <a:off x="525619" y="-51664"/>
            <a:ext cx="7886700" cy="1325563"/>
          </a:xfrm>
        </p:spPr>
        <p:txBody>
          <a:bodyPr/>
          <a:lstStyle/>
          <a:p>
            <a:r>
              <a:rPr lang="en-GB" b="1" dirty="0" smtClean="0">
                <a:latin typeface="Segoe UI Black" panose="020B0A02040204020203" pitchFamily="34" charset="0"/>
                <a:ea typeface="Segoe UI Black" panose="020B0A02040204020203" pitchFamily="34" charset="0"/>
                <a:cs typeface="Segoe UI Black" panose="020B0A02040204020203" pitchFamily="34" charset="0"/>
              </a:rPr>
              <a:t>Teaching idea [4]</a:t>
            </a:r>
            <a:endParaRPr lang="en-GB"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ext Box 3"/>
          <p:cNvSpPr txBox="1">
            <a:spLocks noChangeArrowheads="1"/>
          </p:cNvSpPr>
          <p:nvPr/>
        </p:nvSpPr>
        <p:spPr bwMode="auto">
          <a:xfrm>
            <a:off x="597574" y="2410462"/>
            <a:ext cx="1801812" cy="519112"/>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2800" b="1"/>
              <a:t>j’</a:t>
            </a:r>
          </a:p>
        </p:txBody>
      </p:sp>
      <p:sp>
        <p:nvSpPr>
          <p:cNvPr id="7" name="Text Box 4"/>
          <p:cNvSpPr txBox="1">
            <a:spLocks noChangeArrowheads="1"/>
          </p:cNvSpPr>
          <p:nvPr/>
        </p:nvSpPr>
        <p:spPr bwMode="auto">
          <a:xfrm>
            <a:off x="597574" y="2913699"/>
            <a:ext cx="1801812" cy="519113"/>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2800" b="1"/>
              <a:t>tu</a:t>
            </a:r>
          </a:p>
        </p:txBody>
      </p:sp>
      <p:sp>
        <p:nvSpPr>
          <p:cNvPr id="8" name="Text Box 5"/>
          <p:cNvSpPr txBox="1">
            <a:spLocks noChangeArrowheads="1"/>
          </p:cNvSpPr>
          <p:nvPr/>
        </p:nvSpPr>
        <p:spPr bwMode="auto">
          <a:xfrm>
            <a:off x="597574" y="3418524"/>
            <a:ext cx="1801812" cy="519113"/>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2800" b="1"/>
              <a:t>il</a:t>
            </a:r>
          </a:p>
        </p:txBody>
      </p:sp>
      <p:sp>
        <p:nvSpPr>
          <p:cNvPr id="9" name="Text Box 6"/>
          <p:cNvSpPr txBox="1">
            <a:spLocks noChangeArrowheads="1"/>
          </p:cNvSpPr>
          <p:nvPr/>
        </p:nvSpPr>
        <p:spPr bwMode="auto">
          <a:xfrm>
            <a:off x="597574" y="3921762"/>
            <a:ext cx="1801812" cy="519112"/>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2800" b="1"/>
              <a:t>elle</a:t>
            </a:r>
          </a:p>
        </p:txBody>
      </p:sp>
      <p:sp>
        <p:nvSpPr>
          <p:cNvPr id="10" name="Text Box 7"/>
          <p:cNvSpPr txBox="1">
            <a:spLocks noChangeArrowheads="1"/>
          </p:cNvSpPr>
          <p:nvPr/>
        </p:nvSpPr>
        <p:spPr bwMode="auto">
          <a:xfrm>
            <a:off x="597574" y="4426587"/>
            <a:ext cx="1801812" cy="519112"/>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2800" b="1"/>
              <a:t>nous</a:t>
            </a:r>
          </a:p>
        </p:txBody>
      </p:sp>
      <p:sp>
        <p:nvSpPr>
          <p:cNvPr id="11" name="Text Box 8"/>
          <p:cNvSpPr txBox="1">
            <a:spLocks noChangeArrowheads="1"/>
          </p:cNvSpPr>
          <p:nvPr/>
        </p:nvSpPr>
        <p:spPr bwMode="auto">
          <a:xfrm>
            <a:off x="597574" y="4929824"/>
            <a:ext cx="1801812" cy="519113"/>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2800" b="1"/>
              <a:t>vous</a:t>
            </a:r>
          </a:p>
        </p:txBody>
      </p:sp>
      <p:sp>
        <p:nvSpPr>
          <p:cNvPr id="12" name="Text Box 9"/>
          <p:cNvSpPr txBox="1">
            <a:spLocks noChangeArrowheads="1"/>
          </p:cNvSpPr>
          <p:nvPr/>
        </p:nvSpPr>
        <p:spPr bwMode="auto">
          <a:xfrm>
            <a:off x="597574" y="5434649"/>
            <a:ext cx="1801812" cy="519113"/>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2800" b="1"/>
              <a:t>ils</a:t>
            </a:r>
          </a:p>
        </p:txBody>
      </p:sp>
      <p:sp>
        <p:nvSpPr>
          <p:cNvPr id="13" name="Text Box 10"/>
          <p:cNvSpPr txBox="1">
            <a:spLocks noChangeArrowheads="1"/>
          </p:cNvSpPr>
          <p:nvPr/>
        </p:nvSpPr>
        <p:spPr bwMode="auto">
          <a:xfrm>
            <a:off x="597574" y="5937887"/>
            <a:ext cx="1801812" cy="519112"/>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2800" b="1"/>
              <a:t>elles</a:t>
            </a:r>
          </a:p>
        </p:txBody>
      </p:sp>
      <p:sp>
        <p:nvSpPr>
          <p:cNvPr id="14" name="Text Box 11"/>
          <p:cNvSpPr txBox="1">
            <a:spLocks noChangeArrowheads="1"/>
          </p:cNvSpPr>
          <p:nvPr/>
        </p:nvSpPr>
        <p:spPr bwMode="auto">
          <a:xfrm>
            <a:off x="2399386" y="2410462"/>
            <a:ext cx="1798638" cy="519112"/>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ai</a:t>
            </a:r>
          </a:p>
        </p:txBody>
      </p:sp>
      <p:sp>
        <p:nvSpPr>
          <p:cNvPr id="15" name="Text Box 12"/>
          <p:cNvSpPr txBox="1">
            <a:spLocks noChangeArrowheads="1"/>
          </p:cNvSpPr>
          <p:nvPr/>
        </p:nvSpPr>
        <p:spPr bwMode="auto">
          <a:xfrm>
            <a:off x="2399386" y="2913699"/>
            <a:ext cx="1798638" cy="519113"/>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as</a:t>
            </a:r>
          </a:p>
        </p:txBody>
      </p:sp>
      <p:sp>
        <p:nvSpPr>
          <p:cNvPr id="16" name="Text Box 13"/>
          <p:cNvSpPr txBox="1">
            <a:spLocks noChangeArrowheads="1"/>
          </p:cNvSpPr>
          <p:nvPr/>
        </p:nvSpPr>
        <p:spPr bwMode="auto">
          <a:xfrm>
            <a:off x="2399386" y="3418524"/>
            <a:ext cx="1798638" cy="519113"/>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a</a:t>
            </a:r>
          </a:p>
        </p:txBody>
      </p:sp>
      <p:sp>
        <p:nvSpPr>
          <p:cNvPr id="17" name="Text Box 14"/>
          <p:cNvSpPr txBox="1">
            <a:spLocks noChangeArrowheads="1"/>
          </p:cNvSpPr>
          <p:nvPr/>
        </p:nvSpPr>
        <p:spPr bwMode="auto">
          <a:xfrm>
            <a:off x="2399386" y="3921762"/>
            <a:ext cx="1798638" cy="519112"/>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a</a:t>
            </a:r>
          </a:p>
        </p:txBody>
      </p:sp>
      <p:sp>
        <p:nvSpPr>
          <p:cNvPr id="18" name="Text Box 15"/>
          <p:cNvSpPr txBox="1">
            <a:spLocks noChangeArrowheads="1"/>
          </p:cNvSpPr>
          <p:nvPr/>
        </p:nvSpPr>
        <p:spPr bwMode="auto">
          <a:xfrm>
            <a:off x="2399386" y="4410712"/>
            <a:ext cx="1798638" cy="519112"/>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avons</a:t>
            </a:r>
          </a:p>
        </p:txBody>
      </p:sp>
      <p:sp>
        <p:nvSpPr>
          <p:cNvPr id="19" name="Text Box 16"/>
          <p:cNvSpPr txBox="1">
            <a:spLocks noChangeArrowheads="1"/>
          </p:cNvSpPr>
          <p:nvPr/>
        </p:nvSpPr>
        <p:spPr bwMode="auto">
          <a:xfrm>
            <a:off x="2399386" y="4915537"/>
            <a:ext cx="1798638" cy="519112"/>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avez</a:t>
            </a:r>
          </a:p>
        </p:txBody>
      </p:sp>
      <p:sp>
        <p:nvSpPr>
          <p:cNvPr id="20" name="Text Box 17"/>
          <p:cNvSpPr txBox="1">
            <a:spLocks noChangeArrowheads="1"/>
          </p:cNvSpPr>
          <p:nvPr/>
        </p:nvSpPr>
        <p:spPr bwMode="auto">
          <a:xfrm>
            <a:off x="2399386" y="5418774"/>
            <a:ext cx="1798638" cy="519113"/>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ont</a:t>
            </a:r>
          </a:p>
        </p:txBody>
      </p:sp>
      <p:pic>
        <p:nvPicPr>
          <p:cNvPr id="21" name="Picture 19" descr="EN00501_">
            <a:hlinkClick r:id="" action="ppaction://noaction">
              <a:snd r:embed="rId5" name="avoiredit.WAV"/>
            </a:hlinkClick>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2419" y="1343373"/>
            <a:ext cx="1003338" cy="980192"/>
          </a:xfrm>
          <a:prstGeom prst="rect">
            <a:avLst/>
          </a:prstGeom>
          <a:solidFill>
            <a:schemeClr val="bg1"/>
          </a:solidFill>
          <a:ln w="9525">
            <a:solidFill>
              <a:schemeClr val="bg1"/>
            </a:solidFill>
            <a:miter lim="800000"/>
            <a:headEnd/>
            <a:tailEnd/>
          </a:ln>
        </p:spPr>
      </p:pic>
      <p:sp>
        <p:nvSpPr>
          <p:cNvPr id="22" name="Text Box 20"/>
          <p:cNvSpPr txBox="1">
            <a:spLocks noChangeArrowheads="1"/>
          </p:cNvSpPr>
          <p:nvPr/>
        </p:nvSpPr>
        <p:spPr bwMode="auto">
          <a:xfrm>
            <a:off x="2399386" y="5937887"/>
            <a:ext cx="1798638" cy="519112"/>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ont</a:t>
            </a:r>
          </a:p>
        </p:txBody>
      </p:sp>
      <p:sp>
        <p:nvSpPr>
          <p:cNvPr id="23" name="WordArt 38"/>
          <p:cNvSpPr>
            <a:spLocks noChangeArrowheads="1" noChangeShapeType="1" noTextEdit="1"/>
          </p:cNvSpPr>
          <p:nvPr/>
        </p:nvSpPr>
        <p:spPr bwMode="auto">
          <a:xfrm>
            <a:off x="727056" y="1546862"/>
            <a:ext cx="33909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6699"/>
                </a:solidFill>
                <a:latin typeface="Arial Black" panose="020B0A04020102020204" pitchFamily="34" charset="0"/>
              </a:rPr>
              <a:t>avoir: to have</a:t>
            </a:r>
          </a:p>
        </p:txBody>
      </p:sp>
      <p:pic>
        <p:nvPicPr>
          <p:cNvPr id="24" name="Picture 2" descr="pinkblink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6632" y="1115866"/>
            <a:ext cx="1250087" cy="5994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Group 2"/>
          <p:cNvGraphicFramePr>
            <a:graphicFrameLocks noGrp="1"/>
          </p:cNvGraphicFramePr>
          <p:nvPr>
            <p:extLst/>
          </p:nvPr>
        </p:nvGraphicFramePr>
        <p:xfrm>
          <a:off x="4275782" y="4263309"/>
          <a:ext cx="4428916" cy="2075030"/>
        </p:xfrm>
        <a:graphic>
          <a:graphicData uri="http://schemas.openxmlformats.org/drawingml/2006/table">
            <a:tbl>
              <a:tblPr/>
              <a:tblGrid>
                <a:gridCol w="909868"/>
                <a:gridCol w="957572"/>
                <a:gridCol w="1339403"/>
                <a:gridCol w="1222073"/>
              </a:tblGrid>
              <a:tr h="6565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rPr>
                        <a:t>yo</a:t>
                      </a:r>
                      <a:endParaRPr kumimoji="0" lang="en-GB" sz="2000" b="0" i="0" u="none" strike="noStrike" cap="none" normalizeH="0" baseline="0" dirty="0" smtClean="0">
                        <a:ln>
                          <a:noFill/>
                        </a:ln>
                        <a:solidFill>
                          <a:schemeClr val="tx1"/>
                        </a:solidFill>
                        <a:effectLst/>
                        <a:latin typeface="Arial" pitchFamily="34" charset="0"/>
                      </a:endParaRPr>
                    </a:p>
                  </a:txBody>
                  <a:tcPr anchor="ctr" horzOverflow="overflow">
                    <a:lnL w="76200" cap="flat" cmpd="sng" algn="ctr">
                      <a:solidFill>
                        <a:schemeClr val="tx1"/>
                      </a:solidFill>
                      <a:prstDash val="solid"/>
                      <a:round/>
                      <a:headEnd type="none" w="med" len="med"/>
                      <a:tailEnd type="none" w="med" len="med"/>
                    </a:lnL>
                    <a:lnR w="38100" cap="flat" cmpd="sng" algn="ctr">
                      <a:solidFill>
                        <a:schemeClr val="tx1"/>
                      </a:solidFill>
                      <a:prstDash val="sysDash"/>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rPr>
                        <a:t>nosotros</a:t>
                      </a:r>
                      <a:endParaRPr kumimoji="0" lang="en-GB" sz="20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ctr" horzOverflow="overflow">
                    <a:lnL w="38100" cap="flat" cmpd="sng" algn="ctr">
                      <a:solidFill>
                        <a:schemeClr val="tx1"/>
                      </a:solidFill>
                      <a:prstDash val="sysDash"/>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solidFill>
                      <a:srgbClr val="FFFF00"/>
                    </a:solidFill>
                  </a:tcPr>
                </a:tc>
              </a:tr>
              <a:tr h="6565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t</a:t>
                      </a:r>
                      <a:r>
                        <a:rPr kumimoji="0" lang="en-US" sz="2000" b="0" i="0" u="none" strike="noStrike" cap="none" normalizeH="0" baseline="0" smtClean="0">
                          <a:ln>
                            <a:noFill/>
                          </a:ln>
                          <a:solidFill>
                            <a:schemeClr val="tx1"/>
                          </a:solidFill>
                          <a:effectLst/>
                          <a:latin typeface="Arial" pitchFamily="34" charset="0"/>
                          <a:cs typeface="Arial" pitchFamily="34" charset="0"/>
                        </a:rPr>
                        <a:t>ú</a:t>
                      </a:r>
                    </a:p>
                  </a:txBody>
                  <a:tcPr anchor="ctr" horzOverflow="overflow">
                    <a:lnL w="76200" cap="flat" cmpd="sng" algn="ctr">
                      <a:solidFill>
                        <a:schemeClr val="tx1"/>
                      </a:solidFill>
                      <a:prstDash val="solid"/>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rPr>
                        <a:t>vosotros</a:t>
                      </a:r>
                      <a:endParaRPr kumimoji="0" lang="en-GB" sz="20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38100" cap="flat" cmpd="sng" algn="ctr">
                      <a:solidFill>
                        <a:schemeClr val="tx1"/>
                      </a:solidFill>
                      <a:prstDash val="sysDash"/>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solidFill>
                      <a:srgbClr val="FFFF00"/>
                    </a:solidFill>
                  </a:tcPr>
                </a:tc>
              </a:tr>
              <a:tr h="677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él/ella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Ud</a:t>
                      </a:r>
                    </a:p>
                  </a:txBody>
                  <a:tcPr anchor="ctr" horzOverflow="overflow">
                    <a:lnL w="76200" cap="flat" cmpd="sng" algn="ctr">
                      <a:solidFill>
                        <a:schemeClr val="tx1"/>
                      </a:solidFill>
                      <a:prstDash val="solid"/>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anchor="ctr" horzOverflow="overflow">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rPr>
                        <a:t>ellos</a:t>
                      </a:r>
                      <a:r>
                        <a:rPr kumimoji="0" lang="en-GB" sz="2000" b="0" i="0" u="none" strike="noStrike" cap="none" normalizeH="0" baseline="0" dirty="0" smtClean="0">
                          <a:ln>
                            <a:noFill/>
                          </a:ln>
                          <a:solidFill>
                            <a:schemeClr val="tx1"/>
                          </a:solidFill>
                          <a:effectLst/>
                          <a:latin typeface="Arial" pitchFamily="34" charset="0"/>
                        </a:rPr>
                        <a:t>/</a:t>
                      </a:r>
                      <a:r>
                        <a:rPr kumimoji="0" lang="en-GB" sz="2000" b="0" i="0" u="none" strike="noStrike" cap="none" normalizeH="0" baseline="0" dirty="0" err="1" smtClean="0">
                          <a:ln>
                            <a:noFill/>
                          </a:ln>
                          <a:solidFill>
                            <a:schemeClr val="tx1"/>
                          </a:solidFill>
                          <a:effectLst/>
                          <a:latin typeface="Arial" pitchFamily="34" charset="0"/>
                        </a:rPr>
                        <a:t>ellas</a:t>
                      </a:r>
                      <a:r>
                        <a:rPr kumimoji="0" lang="en-GB" sz="2000" b="0" i="0" u="none" strike="noStrike" cap="none" normalizeH="0" baseline="0" dirty="0" smtClean="0">
                          <a:ln>
                            <a:noFill/>
                          </a:ln>
                          <a:solidFill>
                            <a:schemeClr val="tx1"/>
                          </a:solidFill>
                          <a:effectLst/>
                          <a:latin typeface="Arial" pitchFamily="34" charset="0"/>
                        </a:rPr>
                        <a:t/>
                      </a:r>
                      <a:br>
                        <a:rPr kumimoji="0" lang="en-GB" sz="2000" b="0" i="0" u="none" strike="noStrike" cap="none" normalizeH="0" baseline="0" dirty="0" smtClean="0">
                          <a:ln>
                            <a:noFill/>
                          </a:ln>
                          <a:solidFill>
                            <a:schemeClr val="tx1"/>
                          </a:solidFill>
                          <a:effectLst/>
                          <a:latin typeface="Arial" pitchFamily="34" charset="0"/>
                        </a:rPr>
                      </a:br>
                      <a:r>
                        <a:rPr kumimoji="0" lang="en-GB" sz="2000" b="0" i="0" u="none" strike="noStrike" cap="none" normalizeH="0" baseline="0" dirty="0" err="1" smtClean="0">
                          <a:ln>
                            <a:noFill/>
                          </a:ln>
                          <a:solidFill>
                            <a:schemeClr val="tx1"/>
                          </a:solidFill>
                          <a:effectLst/>
                          <a:latin typeface="Arial" pitchFamily="34" charset="0"/>
                        </a:rPr>
                        <a:t>Uds</a:t>
                      </a:r>
                      <a:endParaRPr kumimoji="0" lang="en-GB" sz="20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ysDash"/>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6" name="WordArt 24"/>
          <p:cNvSpPr>
            <a:spLocks noChangeArrowheads="1" noChangeShapeType="1" noTextEdit="1"/>
          </p:cNvSpPr>
          <p:nvPr/>
        </p:nvSpPr>
        <p:spPr bwMode="auto">
          <a:xfrm>
            <a:off x="5692672" y="236272"/>
            <a:ext cx="2769623" cy="508515"/>
          </a:xfrm>
          <a:prstGeom prst="rect">
            <a:avLst/>
          </a:prstGeom>
        </p:spPr>
        <p:txBody>
          <a:bodyPr wrap="none" fromWordArt="1">
            <a:prstTxWarp prst="textPlain">
              <a:avLst>
                <a:gd name="adj" fmla="val 50000"/>
              </a:avLst>
            </a:prstTxWarp>
          </a:bodyPr>
          <a:lstStyle/>
          <a:p>
            <a:pPr algn="ctr"/>
            <a:r>
              <a:rPr lang="en-GB" sz="2400" kern="10" dirty="0" err="1">
                <a:ln w="9525">
                  <a:solidFill>
                    <a:srgbClr val="000000"/>
                  </a:solidFill>
                  <a:round/>
                  <a:headEnd/>
                  <a:tailEnd/>
                </a:ln>
                <a:solidFill>
                  <a:schemeClr val="tx2"/>
                </a:solidFill>
                <a:latin typeface="Arial Black" panose="020B0A04020102020204" pitchFamily="34" charset="0"/>
              </a:rPr>
              <a:t>ser</a:t>
            </a:r>
            <a:r>
              <a:rPr lang="en-GB" sz="2400" kern="10" dirty="0">
                <a:ln w="9525">
                  <a:solidFill>
                    <a:srgbClr val="000000"/>
                  </a:solidFill>
                  <a:round/>
                  <a:headEnd/>
                  <a:tailEnd/>
                </a:ln>
                <a:solidFill>
                  <a:schemeClr val="tx2"/>
                </a:solidFill>
                <a:latin typeface="Arial Black" panose="020B0A04020102020204" pitchFamily="34" charset="0"/>
              </a:rPr>
              <a:t> - to be</a:t>
            </a:r>
          </a:p>
        </p:txBody>
      </p:sp>
      <p:sp>
        <p:nvSpPr>
          <p:cNvPr id="27" name="Text Box 25"/>
          <p:cNvSpPr txBox="1">
            <a:spLocks noChangeArrowheads="1"/>
          </p:cNvSpPr>
          <p:nvPr/>
        </p:nvSpPr>
        <p:spPr bwMode="auto">
          <a:xfrm>
            <a:off x="4953673" y="4285111"/>
            <a:ext cx="1427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a:t>soy</a:t>
            </a:r>
            <a:endParaRPr lang="en-GB" altLang="en-US" sz="2800" u="sng"/>
          </a:p>
        </p:txBody>
      </p:sp>
      <p:sp>
        <p:nvSpPr>
          <p:cNvPr id="28" name="Text Box 26"/>
          <p:cNvSpPr txBox="1">
            <a:spLocks noChangeArrowheads="1"/>
          </p:cNvSpPr>
          <p:nvPr/>
        </p:nvSpPr>
        <p:spPr bwMode="auto">
          <a:xfrm>
            <a:off x="4953672" y="4960019"/>
            <a:ext cx="1427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a:t>eres</a:t>
            </a:r>
            <a:endParaRPr lang="en-GB" altLang="en-US" sz="2800" u="sng"/>
          </a:p>
        </p:txBody>
      </p:sp>
      <p:sp>
        <p:nvSpPr>
          <p:cNvPr id="29" name="Text Box 27"/>
          <p:cNvSpPr txBox="1">
            <a:spLocks noChangeArrowheads="1"/>
          </p:cNvSpPr>
          <p:nvPr/>
        </p:nvSpPr>
        <p:spPr bwMode="auto">
          <a:xfrm>
            <a:off x="4921138" y="5699246"/>
            <a:ext cx="1427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dirty="0" err="1"/>
              <a:t>es</a:t>
            </a:r>
            <a:endParaRPr lang="en-GB" altLang="en-US" sz="2800" u="sng" dirty="0"/>
          </a:p>
        </p:txBody>
      </p:sp>
      <p:sp>
        <p:nvSpPr>
          <p:cNvPr id="30" name="Text Box 28"/>
          <p:cNvSpPr txBox="1">
            <a:spLocks noChangeArrowheads="1"/>
          </p:cNvSpPr>
          <p:nvPr/>
        </p:nvSpPr>
        <p:spPr bwMode="auto">
          <a:xfrm>
            <a:off x="7382961" y="4304898"/>
            <a:ext cx="1427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dirty="0" err="1"/>
              <a:t>somos</a:t>
            </a:r>
            <a:endParaRPr lang="en-GB" altLang="en-US" sz="2800" u="sng" dirty="0"/>
          </a:p>
        </p:txBody>
      </p:sp>
      <p:sp>
        <p:nvSpPr>
          <p:cNvPr id="31" name="Text Box 29"/>
          <p:cNvSpPr txBox="1">
            <a:spLocks noChangeArrowheads="1"/>
          </p:cNvSpPr>
          <p:nvPr/>
        </p:nvSpPr>
        <p:spPr bwMode="auto">
          <a:xfrm>
            <a:off x="7277229" y="4991661"/>
            <a:ext cx="1427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dirty="0" err="1">
                <a:cs typeface="Arial" panose="020B0604020202020204" pitchFamily="34" charset="0"/>
              </a:rPr>
              <a:t>sois</a:t>
            </a:r>
            <a:endParaRPr lang="en-US" altLang="en-US" sz="2800" dirty="0">
              <a:cs typeface="Arial" panose="020B0604020202020204" pitchFamily="34" charset="0"/>
            </a:endParaRPr>
          </a:p>
        </p:txBody>
      </p:sp>
      <p:sp>
        <p:nvSpPr>
          <p:cNvPr id="32" name="Text Box 30"/>
          <p:cNvSpPr txBox="1">
            <a:spLocks noChangeArrowheads="1"/>
          </p:cNvSpPr>
          <p:nvPr/>
        </p:nvSpPr>
        <p:spPr bwMode="auto">
          <a:xfrm>
            <a:off x="7277228" y="5692152"/>
            <a:ext cx="1427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dirty="0"/>
              <a:t>son</a:t>
            </a:r>
          </a:p>
        </p:txBody>
      </p:sp>
      <p:pic>
        <p:nvPicPr>
          <p:cNvPr id="33" name="Picture 31" descr="don't_sto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4415" y="780969"/>
            <a:ext cx="2420135" cy="123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sertobe.wm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6042587" y="2060135"/>
            <a:ext cx="2417628" cy="181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5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34"/>
                    </p:tgtEl>
                  </p:cond>
                </p:stCondLst>
                <p:endSync evt="end" delay="0">
                  <p:rtn val="all"/>
                </p:endSync>
                <p:childTnLst>
                  <p:par>
                    <p:cTn id="62" fill="hold">
                      <p:stCondLst>
                        <p:cond delay="0"/>
                      </p:stCondLst>
                      <p:childTnLst>
                        <p:par>
                          <p:cTn id="63" fill="hold">
                            <p:stCondLst>
                              <p:cond delay="0"/>
                            </p:stCondLst>
                            <p:childTnLst>
                              <p:par>
                                <p:cTn id="64" presetID="2" presetClass="mediacall" presetSubtype="0" fill="hold" nodeType="clickEffect">
                                  <p:stCondLst>
                                    <p:cond delay="0"/>
                                  </p:stCondLst>
                                  <p:childTnLst>
                                    <p:cmd type="call" cmd="togglePause">
                                      <p:cBhvr>
                                        <p:cTn id="65" dur="1" fill="hold"/>
                                        <p:tgtEl>
                                          <p:spTgt spid="34"/>
                                        </p:tgtEl>
                                      </p:cBhvr>
                                    </p:cmd>
                                  </p:childTnLst>
                                </p:cTn>
                              </p:par>
                            </p:childTnLst>
                          </p:cTn>
                        </p:par>
                      </p:childTnLst>
                    </p:cTn>
                  </p:par>
                </p:childTnLst>
              </p:cTn>
              <p:nextCondLst>
                <p:cond evt="onClick" delay="0">
                  <p:tgtEl>
                    <p:spTgt spid="34"/>
                  </p:tgtEl>
                </p:cond>
              </p:nextCondLst>
            </p:seq>
            <p:video>
              <p:cMediaNode>
                <p:cTn id="66" fill="hold" display="0">
                  <p:stCondLst>
                    <p:cond delay="indefinite"/>
                  </p:stCondLst>
                  <p:endCondLst>
                    <p:cond evt="onNext" delay="0">
                      <p:tgtEl>
                        <p:sldTgt/>
                      </p:tgtEl>
                    </p:cond>
                    <p:cond evt="onPrev" delay="0">
                      <p:tgtEl>
                        <p:sldTgt/>
                      </p:tgtEl>
                    </p:cond>
                  </p:endCondLst>
                </p:cTn>
                <p:tgtEl>
                  <p:spTgt spid="34"/>
                </p:tgtEl>
              </p:cMediaNode>
            </p:video>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5  Students (and adults)…</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69297" y="1304083"/>
            <a:ext cx="8064589" cy="4351338"/>
          </a:xfrm>
        </p:spPr>
        <p:txBody>
          <a:bodyPr>
            <a:normAutofit/>
          </a:bodyPr>
          <a:lstStyle/>
          <a:p>
            <a:pPr marL="0" indent="0">
              <a:buNone/>
            </a:pPr>
            <a:r>
              <a:rPr lang="en-GB" dirty="0">
                <a:latin typeface="Segoe Print" panose="02000600000000000000" pitchFamily="2" charset="0"/>
              </a:rPr>
              <a:t>o</a:t>
            </a:r>
            <a:r>
              <a:rPr lang="en-GB" dirty="0" smtClean="0">
                <a:latin typeface="Segoe Print" panose="02000600000000000000" pitchFamily="2" charset="0"/>
              </a:rPr>
              <a:t>ver-estimate what they know and therefore under-allocate time to study (just 68% of the time needed to achieve their target knowledge)</a:t>
            </a:r>
            <a:endParaRPr lang="en-GB" dirty="0">
              <a:latin typeface="Segoe Print" panose="02000600000000000000" pitchFamily="2" charset="0"/>
            </a:endParaRPr>
          </a:p>
        </p:txBody>
      </p:sp>
      <p:sp>
        <p:nvSpPr>
          <p:cNvPr id="4" name="Rectangle 3"/>
          <p:cNvSpPr/>
          <p:nvPr/>
        </p:nvSpPr>
        <p:spPr>
          <a:xfrm>
            <a:off x="628650" y="4024564"/>
            <a:ext cx="7823914" cy="954107"/>
          </a:xfrm>
          <a:prstGeom prst="rect">
            <a:avLst/>
          </a:prstGeom>
        </p:spPr>
        <p:txBody>
          <a:bodyPr wrap="square">
            <a:spAutoFit/>
          </a:bodyPr>
          <a:lstStyle/>
          <a:p>
            <a:r>
              <a:rPr lang="en-GB" sz="2800" b="1" u="sng" dirty="0">
                <a:solidFill>
                  <a:prstClr val="black"/>
                </a:solidFill>
                <a:latin typeface="Arial" panose="020B0604020202020204" pitchFamily="34" charset="0"/>
                <a:ea typeface="Calibri" panose="020F0502020204030204" pitchFamily="34" charset="0"/>
                <a:cs typeface="Arial" panose="020B0604020202020204" pitchFamily="34" charset="0"/>
              </a:rPr>
              <a:t>Advice to teachers</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800" dirty="0" smtClean="0">
                <a:solidFill>
                  <a:prstClr val="black"/>
                </a:solidFill>
              </a:rPr>
              <a:t>find ways to get students to assess their own knowledge more realistically.</a:t>
            </a:r>
            <a:endParaRPr lang="en-GB" sz="2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03513" y="6215600"/>
            <a:ext cx="6489725" cy="369332"/>
          </a:xfrm>
          <a:prstGeom prst="rect">
            <a:avLst/>
          </a:prstGeom>
        </p:spPr>
        <p:txBody>
          <a:bodyPr wrap="none">
            <a:spAutoFit/>
          </a:bodyPr>
          <a:lstStyle/>
          <a:p>
            <a:r>
              <a:rPr lang="en-GB" dirty="0">
                <a:solidFill>
                  <a:prstClr val="black"/>
                </a:solidFill>
              </a:rPr>
              <a:t>AMERICAN EDUCATOR | WINTER 2008-2009 </a:t>
            </a:r>
            <a:r>
              <a:rPr lang="en-GB" dirty="0" smtClean="0">
                <a:solidFill>
                  <a:prstClr val="black"/>
                </a:solidFill>
              </a:rPr>
              <a:t>p.20 </a:t>
            </a:r>
            <a:r>
              <a:rPr lang="en-GB" dirty="0">
                <a:solidFill>
                  <a:prstClr val="black"/>
                </a:solidFill>
              </a:rPr>
              <a:t>David Willingham</a:t>
            </a:r>
          </a:p>
        </p:txBody>
      </p:sp>
    </p:spTree>
    <p:extLst>
      <p:ext uri="{BB962C8B-B14F-4D97-AF65-F5344CB8AC3E}">
        <p14:creationId xmlns:p14="http://schemas.microsoft.com/office/powerpoint/2010/main" val="358664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1"/>
          <p:cNvSpPr>
            <a:spLocks noGrp="1"/>
          </p:cNvSpPr>
          <p:nvPr>
            <p:ph type="title"/>
          </p:nvPr>
        </p:nvSpPr>
        <p:spPr>
          <a:xfrm>
            <a:off x="628650" y="378005"/>
            <a:ext cx="7886700" cy="1325563"/>
          </a:xfrm>
        </p:spPr>
        <p:txBody>
          <a:bodyPr/>
          <a:lstStyle/>
          <a:p>
            <a:r>
              <a:rPr lang="en-GB" b="1" dirty="0" smtClean="0">
                <a:latin typeface="Segoe UI Black" panose="020B0A02040204020203" pitchFamily="34" charset="0"/>
                <a:ea typeface="Segoe UI Black" panose="020B0A02040204020203" pitchFamily="34" charset="0"/>
                <a:cs typeface="Segoe UI Black" panose="020B0A02040204020203" pitchFamily="34" charset="0"/>
              </a:rPr>
              <a:t>Teaching idea [5]</a:t>
            </a:r>
            <a:endParaRPr lang="en-GB"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Rectangle 1"/>
          <p:cNvSpPr/>
          <p:nvPr/>
        </p:nvSpPr>
        <p:spPr>
          <a:xfrm>
            <a:off x="656823" y="1392266"/>
            <a:ext cx="8062174" cy="4708981"/>
          </a:xfrm>
          <a:prstGeom prst="rect">
            <a:avLst/>
          </a:prstGeom>
        </p:spPr>
        <p:txBody>
          <a:bodyPr wrap="square">
            <a:spAutoFit/>
          </a:bodyPr>
          <a:lstStyle/>
          <a:p>
            <a:pPr>
              <a:spcBef>
                <a:spcPct val="50000"/>
              </a:spcBef>
            </a:pPr>
            <a:r>
              <a:rPr lang="en-GB" altLang="en-US" sz="2400" dirty="0">
                <a:latin typeface="Arial" panose="020B0604020202020204" pitchFamily="34" charset="0"/>
                <a:cs typeface="Arial" panose="020B0604020202020204" pitchFamily="34" charset="0"/>
              </a:rPr>
              <a:t>Look at the following list of words and give each one a number rating 1-5 based on how well you know the word.  </a:t>
            </a:r>
            <a:br>
              <a:rPr lang="en-GB" altLang="en-US" sz="2400" dirty="0">
                <a:latin typeface="Arial" panose="020B0604020202020204" pitchFamily="34" charset="0"/>
                <a:cs typeface="Arial" panose="020B0604020202020204" pitchFamily="34" charset="0"/>
              </a:rPr>
            </a:br>
            <a:r>
              <a:rPr lang="en-GB" altLang="en-US" sz="2400" dirty="0" smtClean="0">
                <a:latin typeface="Arial" panose="020B0604020202020204" pitchFamily="34" charset="0"/>
                <a:cs typeface="Arial" panose="020B0604020202020204" pitchFamily="34" charset="0"/>
              </a:rPr>
              <a:t/>
            </a:r>
            <a:br>
              <a:rPr lang="en-GB" altLang="en-US" sz="2400" dirty="0" smtClean="0">
                <a:latin typeface="Arial" panose="020B0604020202020204" pitchFamily="34" charset="0"/>
                <a:cs typeface="Arial" panose="020B0604020202020204" pitchFamily="34" charset="0"/>
              </a:rPr>
            </a:br>
            <a:r>
              <a:rPr lang="en-GB" altLang="en-US" sz="2400" dirty="0" smtClean="0">
                <a:latin typeface="Arial" panose="020B0604020202020204" pitchFamily="34" charset="0"/>
                <a:cs typeface="Arial" panose="020B0604020202020204" pitchFamily="34" charset="0"/>
              </a:rPr>
              <a:t>Look </a:t>
            </a:r>
            <a:r>
              <a:rPr lang="en-GB" altLang="en-US" sz="2400" dirty="0">
                <a:latin typeface="Arial" panose="020B0604020202020204" pitchFamily="34" charset="0"/>
                <a:cs typeface="Arial" panose="020B0604020202020204" pitchFamily="34" charset="0"/>
              </a:rPr>
              <a:t>at the VKS (Vocabulary Knowledge Scale) below:</a:t>
            </a:r>
          </a:p>
          <a:p>
            <a:pPr>
              <a:spcBef>
                <a:spcPct val="50000"/>
              </a:spcBef>
            </a:pPr>
            <a:r>
              <a:rPr lang="en-GB" altLang="en-US" sz="2400" b="1" dirty="0">
                <a:latin typeface="Arial" panose="020B0604020202020204" pitchFamily="34" charset="0"/>
                <a:cs typeface="Arial" panose="020B0604020202020204" pitchFamily="34" charset="0"/>
              </a:rPr>
              <a:t>1.  I don’t remember having seen this word before.</a:t>
            </a:r>
            <a:br>
              <a:rPr lang="en-GB" altLang="en-US" sz="2400" b="1" dirty="0">
                <a:latin typeface="Arial" panose="020B0604020202020204" pitchFamily="34" charset="0"/>
                <a:cs typeface="Arial" panose="020B0604020202020204" pitchFamily="34" charset="0"/>
              </a:rPr>
            </a:br>
            <a:r>
              <a:rPr lang="en-GB" altLang="en-US" sz="2400" b="1" dirty="0">
                <a:latin typeface="Arial" panose="020B0604020202020204" pitchFamily="34" charset="0"/>
                <a:cs typeface="Arial" panose="020B0604020202020204" pitchFamily="34" charset="0"/>
              </a:rPr>
              <a:t>2.  I have seen this word before but I don’t know what it means.</a:t>
            </a:r>
            <a:br>
              <a:rPr lang="en-GB" altLang="en-US" sz="2400" b="1" dirty="0">
                <a:latin typeface="Arial" panose="020B0604020202020204" pitchFamily="34" charset="0"/>
                <a:cs typeface="Arial" panose="020B0604020202020204" pitchFamily="34" charset="0"/>
              </a:rPr>
            </a:br>
            <a:r>
              <a:rPr lang="en-GB" altLang="en-US" sz="2400" b="1" dirty="0">
                <a:latin typeface="Arial" panose="020B0604020202020204" pitchFamily="34" charset="0"/>
                <a:cs typeface="Arial" panose="020B0604020202020204" pitchFamily="34" charset="0"/>
              </a:rPr>
              <a:t>3.  I have seen this word before and I think it means….</a:t>
            </a:r>
            <a:br>
              <a:rPr lang="en-GB" altLang="en-US" sz="2400" b="1" dirty="0">
                <a:latin typeface="Arial" panose="020B0604020202020204" pitchFamily="34" charset="0"/>
                <a:cs typeface="Arial" panose="020B0604020202020204" pitchFamily="34" charset="0"/>
              </a:rPr>
            </a:br>
            <a:r>
              <a:rPr lang="en-GB" altLang="en-US" sz="2400" b="1" dirty="0">
                <a:latin typeface="Arial" panose="020B0604020202020204" pitchFamily="34" charset="0"/>
                <a:cs typeface="Arial" panose="020B0604020202020204" pitchFamily="34" charset="0"/>
              </a:rPr>
              <a:t>4.  I know this word: it means…….</a:t>
            </a:r>
            <a:br>
              <a:rPr lang="en-GB" altLang="en-US" sz="2400" b="1" dirty="0">
                <a:latin typeface="Arial" panose="020B0604020202020204" pitchFamily="34" charset="0"/>
                <a:cs typeface="Arial" panose="020B0604020202020204" pitchFamily="34" charset="0"/>
              </a:rPr>
            </a:br>
            <a:r>
              <a:rPr lang="en-GB" altLang="en-US" sz="2400" b="1" dirty="0">
                <a:latin typeface="Arial" panose="020B0604020202020204" pitchFamily="34" charset="0"/>
                <a:cs typeface="Arial" panose="020B0604020202020204" pitchFamily="34" charset="0"/>
              </a:rPr>
              <a:t>5.  I can use this word in a sentence, </a:t>
            </a:r>
            <a:r>
              <a:rPr lang="en-GB" altLang="en-US" sz="2400" b="1" dirty="0" err="1">
                <a:latin typeface="Arial" panose="020B0604020202020204" pitchFamily="34" charset="0"/>
                <a:cs typeface="Arial" panose="020B0604020202020204" pitchFamily="34" charset="0"/>
              </a:rPr>
              <a:t>e.g</a:t>
            </a:r>
            <a:r>
              <a:rPr lang="en-GB" altLang="en-US" sz="2400" b="1" dirty="0">
                <a:latin typeface="Arial" panose="020B0604020202020204" pitchFamily="34" charset="0"/>
                <a:cs typeface="Arial" panose="020B0604020202020204" pitchFamily="34" charset="0"/>
              </a:rPr>
              <a:t>……….</a:t>
            </a:r>
            <a:br>
              <a:rPr lang="en-GB" altLang="en-US" sz="2400" b="1" dirty="0">
                <a:latin typeface="Arial" panose="020B0604020202020204" pitchFamily="34" charset="0"/>
                <a:cs typeface="Arial" panose="020B0604020202020204" pitchFamily="34" charset="0"/>
              </a:rPr>
            </a:br>
            <a:r>
              <a:rPr lang="en-GB" altLang="en-US" sz="1600" dirty="0">
                <a:latin typeface="Arial" panose="020B0604020202020204" pitchFamily="34" charset="0"/>
                <a:cs typeface="Arial" panose="020B0604020202020204" pitchFamily="34" charset="0"/>
              </a:rPr>
              <a:t/>
            </a:r>
            <a:br>
              <a:rPr lang="en-GB" altLang="en-US" sz="1600" dirty="0">
                <a:latin typeface="Arial" panose="020B0604020202020204" pitchFamily="34" charset="0"/>
                <a:cs typeface="Arial" panose="020B0604020202020204" pitchFamily="34" charset="0"/>
              </a:rPr>
            </a:br>
            <a:r>
              <a:rPr lang="en-GB" altLang="en-US" sz="1600" dirty="0">
                <a:latin typeface="Arial" panose="020B0604020202020204" pitchFamily="34" charset="0"/>
                <a:cs typeface="Arial" panose="020B0604020202020204" pitchFamily="34" charset="0"/>
              </a:rPr>
              <a:t>(ref: </a:t>
            </a:r>
            <a:r>
              <a:rPr lang="en-GB" altLang="en-US" sz="1600" dirty="0" err="1">
                <a:latin typeface="Arial" panose="020B0604020202020204" pitchFamily="34" charset="0"/>
                <a:cs typeface="Arial" panose="020B0604020202020204" pitchFamily="34" charset="0"/>
              </a:rPr>
              <a:t>Wesche</a:t>
            </a:r>
            <a:r>
              <a:rPr lang="en-GB" altLang="en-US" sz="1600" dirty="0">
                <a:latin typeface="Arial" panose="020B0604020202020204" pitchFamily="34" charset="0"/>
                <a:cs typeface="Arial" panose="020B0604020202020204" pitchFamily="34" charset="0"/>
              </a:rPr>
              <a:t> M &amp; </a:t>
            </a:r>
            <a:r>
              <a:rPr lang="en-GB" altLang="en-US" sz="1600" dirty="0" err="1">
                <a:latin typeface="Arial" panose="020B0604020202020204" pitchFamily="34" charset="0"/>
                <a:cs typeface="Arial" panose="020B0604020202020204" pitchFamily="34" charset="0"/>
              </a:rPr>
              <a:t>Paribakht</a:t>
            </a:r>
            <a:r>
              <a:rPr lang="en-GB" altLang="en-US" sz="1600" dirty="0">
                <a:latin typeface="Arial" panose="020B0604020202020204" pitchFamily="34" charset="0"/>
                <a:cs typeface="Arial" panose="020B0604020202020204" pitchFamily="34" charset="0"/>
              </a:rPr>
              <a:t> T.S. (1996) “Assessing second language vocabulary knowledge: depth versus breadth”, The Canadian Modern Language Review 53, 1:28)</a:t>
            </a:r>
            <a:endParaRPr lang="en-GB" alt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117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dirty="0">
                <a:latin typeface="Segoe UI Black" panose="020B0A02040204020203" pitchFamily="34" charset="0"/>
                <a:ea typeface="Segoe UI Black" panose="020B0A02040204020203" pitchFamily="34" charset="0"/>
                <a:cs typeface="Segoe UI Black" panose="020B0A02040204020203" pitchFamily="34" charset="0"/>
              </a:rPr>
              <a:t>6</a:t>
            </a:r>
            <a:r>
              <a:rPr lang="en-GB" dirty="0" smtClean="0">
                <a:latin typeface="Segoe UI Black" panose="020B0A02040204020203" pitchFamily="34" charset="0"/>
                <a:ea typeface="Segoe UI Black" panose="020B0A02040204020203" pitchFamily="34" charset="0"/>
                <a:cs typeface="Segoe UI Black" panose="020B0A02040204020203" pitchFamily="34" charset="0"/>
              </a:rPr>
              <a:t>  Master it and…</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69297" y="1304083"/>
            <a:ext cx="8064589" cy="4351338"/>
          </a:xfrm>
        </p:spPr>
        <p:txBody>
          <a:bodyPr>
            <a:normAutofit/>
          </a:bodyPr>
          <a:lstStyle/>
          <a:p>
            <a:pPr marL="0" indent="0">
              <a:lnSpc>
                <a:spcPct val="107000"/>
              </a:lnSpc>
              <a:spcAft>
                <a:spcPts val="800"/>
              </a:spcAft>
              <a:buNone/>
            </a:pPr>
            <a:r>
              <a:rPr lang="en-GB" dirty="0">
                <a:latin typeface="Segoe Print" panose="02000600000000000000" pitchFamily="2" charset="0"/>
                <a:ea typeface="Calibri" panose="020F0502020204030204" pitchFamily="34" charset="0"/>
                <a:cs typeface="UtopiaStd-Regular"/>
              </a:rPr>
              <a:t>keep going (an extra 20% of the time it took to master) – overlearn.  Some forgetting occurs so don’t just learn to the point where you only just have it memorised, keep going beyond that point.</a:t>
            </a:r>
            <a:endParaRPr lang="en-GB" sz="3600" dirty="0">
              <a:latin typeface="Segoe Print" panose="020006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628650" y="4024564"/>
            <a:ext cx="7823914" cy="1384995"/>
          </a:xfrm>
          <a:prstGeom prst="rect">
            <a:avLst/>
          </a:prstGeom>
        </p:spPr>
        <p:txBody>
          <a:bodyPr wrap="square">
            <a:spAutoFit/>
          </a:bodyPr>
          <a:lstStyle/>
          <a:p>
            <a:r>
              <a:rPr lang="en-GB" sz="2800" b="1" u="sng" dirty="0">
                <a:solidFill>
                  <a:prstClr val="black"/>
                </a:solidFill>
                <a:latin typeface="Arial" panose="020B0604020202020204" pitchFamily="34" charset="0"/>
                <a:ea typeface="Calibri" panose="020F0502020204030204" pitchFamily="34" charset="0"/>
                <a:cs typeface="Arial" panose="020B0604020202020204" pitchFamily="34" charset="0"/>
              </a:rPr>
              <a:t>Advice to teachers</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800" dirty="0" smtClean="0">
                <a:solidFill>
                  <a:prstClr val="black"/>
                </a:solidFill>
              </a:rPr>
              <a:t>convince students of this!  Tell them </a:t>
            </a:r>
            <a:r>
              <a:rPr lang="en-GB" sz="2800" i="1" dirty="0" smtClean="0">
                <a:solidFill>
                  <a:prstClr val="black"/>
                </a:solidFill>
              </a:rPr>
              <a:t>“Don’t learn it until you get it right, keep going until you can’t get it wrong!”</a:t>
            </a:r>
            <a:endParaRPr lang="en-GB" sz="28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03513" y="6215600"/>
            <a:ext cx="6489725" cy="369332"/>
          </a:xfrm>
          <a:prstGeom prst="rect">
            <a:avLst/>
          </a:prstGeom>
        </p:spPr>
        <p:txBody>
          <a:bodyPr wrap="none">
            <a:spAutoFit/>
          </a:bodyPr>
          <a:lstStyle/>
          <a:p>
            <a:r>
              <a:rPr lang="en-GB" dirty="0">
                <a:solidFill>
                  <a:prstClr val="black"/>
                </a:solidFill>
              </a:rPr>
              <a:t>AMERICAN EDUCATOR | WINTER 2008-2009 </a:t>
            </a:r>
            <a:r>
              <a:rPr lang="en-GB" dirty="0" smtClean="0">
                <a:solidFill>
                  <a:prstClr val="black"/>
                </a:solidFill>
              </a:rPr>
              <a:t>p.20 </a:t>
            </a:r>
            <a:r>
              <a:rPr lang="en-GB" dirty="0">
                <a:solidFill>
                  <a:prstClr val="black"/>
                </a:solidFill>
              </a:rPr>
              <a:t>David Willingham</a:t>
            </a:r>
          </a:p>
        </p:txBody>
      </p:sp>
    </p:spTree>
    <p:extLst>
      <p:ext uri="{BB962C8B-B14F-4D97-AF65-F5344CB8AC3E}">
        <p14:creationId xmlns:p14="http://schemas.microsoft.com/office/powerpoint/2010/main" val="312884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1"/>
          <p:cNvSpPr>
            <a:spLocks noGrp="1"/>
          </p:cNvSpPr>
          <p:nvPr>
            <p:ph type="title"/>
          </p:nvPr>
        </p:nvSpPr>
        <p:spPr>
          <a:xfrm>
            <a:off x="628650" y="378005"/>
            <a:ext cx="7886700" cy="1325563"/>
          </a:xfrm>
        </p:spPr>
        <p:txBody>
          <a:bodyPr/>
          <a:lstStyle/>
          <a:p>
            <a:r>
              <a:rPr lang="en-GB" b="1" dirty="0" smtClean="0">
                <a:latin typeface="Segoe UI Black" panose="020B0A02040204020203" pitchFamily="34" charset="0"/>
                <a:ea typeface="Segoe UI Black" panose="020B0A02040204020203" pitchFamily="34" charset="0"/>
                <a:cs typeface="Segoe UI Black" panose="020B0A02040204020203" pitchFamily="34" charset="0"/>
              </a:rPr>
              <a:t>Teaching idea [6]</a:t>
            </a:r>
            <a:endParaRPr lang="en-GB"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Rectangle 3"/>
          <p:cNvSpPr/>
          <p:nvPr/>
        </p:nvSpPr>
        <p:spPr>
          <a:xfrm>
            <a:off x="656823" y="1392266"/>
            <a:ext cx="8062174" cy="1200329"/>
          </a:xfrm>
          <a:prstGeom prst="rect">
            <a:avLst/>
          </a:prstGeom>
        </p:spPr>
        <p:txBody>
          <a:bodyPr wrap="square">
            <a:spAutoFit/>
          </a:bodyPr>
          <a:lstStyle/>
          <a:p>
            <a:pPr>
              <a:spcBef>
                <a:spcPct val="50000"/>
              </a:spcBef>
            </a:pPr>
            <a:r>
              <a:rPr lang="en-GB" altLang="en-US" sz="2400" dirty="0" smtClean="0">
                <a:latin typeface="Arial" panose="020B0604020202020204" pitchFamily="34" charset="0"/>
                <a:cs typeface="Arial" panose="020B0604020202020204" pitchFamily="34" charset="0"/>
              </a:rPr>
              <a:t>Use peer tasks to make over-learning varied and enjoyable, either Q&amp;A style such as </a:t>
            </a:r>
            <a:r>
              <a:rPr lang="en-GB" altLang="en-US" sz="2400" b="1" i="1" dirty="0" smtClean="0">
                <a:latin typeface="Arial" panose="020B0604020202020204" pitchFamily="34" charset="0"/>
                <a:cs typeface="Arial" panose="020B0604020202020204" pitchFamily="34" charset="0"/>
              </a:rPr>
              <a:t>speaking lines</a:t>
            </a:r>
            <a:r>
              <a:rPr lang="en-GB" altLang="en-US" sz="2400" dirty="0" smtClean="0">
                <a:latin typeface="Arial" panose="020B0604020202020204" pitchFamily="34" charset="0"/>
                <a:cs typeface="Arial" panose="020B0604020202020204" pitchFamily="34" charset="0"/>
              </a:rPr>
              <a:t>, or </a:t>
            </a:r>
            <a:r>
              <a:rPr lang="en-GB" altLang="en-US" sz="2400" b="1" i="1" dirty="0" smtClean="0">
                <a:latin typeface="Arial" panose="020B0604020202020204" pitchFamily="34" charset="0"/>
                <a:cs typeface="Arial" panose="020B0604020202020204" pitchFamily="34" charset="0"/>
              </a:rPr>
              <a:t>peer testing </a:t>
            </a:r>
            <a:r>
              <a:rPr lang="en-GB" altLang="en-US" sz="2400" dirty="0" smtClean="0">
                <a:latin typeface="Arial" panose="020B0604020202020204" pitchFamily="34" charset="0"/>
                <a:cs typeface="Arial" panose="020B0604020202020204" pitchFamily="34" charset="0"/>
              </a:rPr>
              <a:t>style, where one has access to the answers.</a:t>
            </a:r>
            <a:endParaRPr lang="en-GB" altLang="en-US" sz="16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594" y="2842074"/>
            <a:ext cx="3171825" cy="2657475"/>
          </a:xfrm>
          <a:prstGeom prst="rect">
            <a:avLst/>
          </a:prstGeom>
        </p:spPr>
      </p:pic>
      <p:pic>
        <p:nvPicPr>
          <p:cNvPr id="7" name="Picture 2" descr="C:\Users\louimorr\Desktop\CPD NEW PETE\s422561_aw_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29" y="2815565"/>
            <a:ext cx="2565673" cy="27892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699737"/>
            <a:ext cx="8789831" cy="830997"/>
          </a:xfrm>
          <a:prstGeom prst="rect">
            <a:avLst/>
          </a:prstGeom>
        </p:spPr>
        <p:txBody>
          <a:bodyPr wrap="square">
            <a:spAutoFit/>
          </a:bodyPr>
          <a:lstStyle/>
          <a:p>
            <a:pPr>
              <a:spcBef>
                <a:spcPct val="0"/>
              </a:spcBef>
            </a:pPr>
            <a:r>
              <a:rPr lang="en-GB" sz="1600" dirty="0"/>
              <a:t>Lynch, D., &amp; Maclean, J. (2001). </a:t>
            </a:r>
            <a:r>
              <a:rPr lang="en-GB" sz="1600" b="1" dirty="0"/>
              <a:t>A case of exercising: effects of immediate task repetition on learners' performance.  </a:t>
            </a:r>
            <a:r>
              <a:rPr lang="en-GB" sz="1600" dirty="0"/>
              <a:t>In M. </a:t>
            </a:r>
            <a:r>
              <a:rPr lang="en-GB" sz="1600" dirty="0" err="1"/>
              <a:t>Bygate</a:t>
            </a:r>
            <a:r>
              <a:rPr lang="en-GB" sz="1600" dirty="0"/>
              <a:t>, P. </a:t>
            </a:r>
            <a:r>
              <a:rPr lang="en-GB" sz="1600" dirty="0" err="1"/>
              <a:t>Skehan</a:t>
            </a:r>
            <a:r>
              <a:rPr lang="en-GB" sz="1600" dirty="0"/>
              <a:t>, &amp; M. Swain (Eds.), </a:t>
            </a:r>
            <a:r>
              <a:rPr lang="en-GB" sz="1600" i="1" dirty="0"/>
              <a:t>Researching pedagogic tasks: Second language learning, teaching and testing</a:t>
            </a:r>
            <a:r>
              <a:rPr lang="en-GB" sz="1600" dirty="0"/>
              <a:t>. Harlow, Essex: Addison Wesley Longman.</a:t>
            </a:r>
          </a:p>
        </p:txBody>
      </p:sp>
    </p:spTree>
    <p:extLst>
      <p:ext uri="{BB962C8B-B14F-4D97-AF65-F5344CB8AC3E}">
        <p14:creationId xmlns:p14="http://schemas.microsoft.com/office/powerpoint/2010/main" val="3519297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7  Make the meaningless…</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69297" y="1304083"/>
            <a:ext cx="8064589" cy="4351338"/>
          </a:xfrm>
        </p:spPr>
        <p:txBody>
          <a:bodyPr>
            <a:normAutofit/>
          </a:bodyPr>
          <a:lstStyle/>
          <a:p>
            <a:pPr marL="0" indent="0">
              <a:lnSpc>
                <a:spcPct val="107000"/>
              </a:lnSpc>
              <a:spcAft>
                <a:spcPts val="800"/>
              </a:spcAft>
              <a:buNone/>
            </a:pPr>
            <a:r>
              <a:rPr lang="en-GB" dirty="0" smtClean="0">
                <a:latin typeface="Segoe Print" panose="02000600000000000000" pitchFamily="2" charset="0"/>
                <a:ea typeface="Calibri" panose="020F0502020204030204" pitchFamily="34" charset="0"/>
                <a:cs typeface="UtopiaStd-Regular"/>
              </a:rPr>
              <a:t>meaningful.</a:t>
            </a:r>
            <a:endParaRPr lang="en-GB" sz="3600" dirty="0">
              <a:latin typeface="Segoe Print" panose="020006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628650" y="4705243"/>
            <a:ext cx="7823914" cy="523220"/>
          </a:xfrm>
          <a:prstGeom prst="rect">
            <a:avLst/>
          </a:prstGeom>
        </p:spPr>
        <p:txBody>
          <a:bodyPr wrap="square">
            <a:spAutoFit/>
          </a:bodyPr>
          <a:lstStyle/>
          <a:p>
            <a:r>
              <a:rPr lang="en-GB" sz="2800" b="1" u="sng" dirty="0">
                <a:solidFill>
                  <a:prstClr val="black"/>
                </a:solidFill>
                <a:latin typeface="Arial" panose="020B0604020202020204" pitchFamily="34" charset="0"/>
                <a:ea typeface="Calibri" panose="020F0502020204030204" pitchFamily="34" charset="0"/>
                <a:cs typeface="Arial" panose="020B0604020202020204" pitchFamily="34" charset="0"/>
              </a:rPr>
              <a:t>Advice to teachers</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800" dirty="0" smtClean="0">
                <a:solidFill>
                  <a:prstClr val="black"/>
                </a:solidFill>
              </a:rPr>
              <a:t>don’t give up!</a:t>
            </a:r>
            <a:endParaRPr lang="en-GB" sz="28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03513" y="6215600"/>
            <a:ext cx="6677277" cy="369332"/>
          </a:xfrm>
          <a:prstGeom prst="rect">
            <a:avLst/>
          </a:prstGeom>
        </p:spPr>
        <p:txBody>
          <a:bodyPr wrap="none">
            <a:spAutoFit/>
          </a:bodyPr>
          <a:lstStyle/>
          <a:p>
            <a:r>
              <a:rPr lang="en-GB" dirty="0">
                <a:solidFill>
                  <a:prstClr val="black"/>
                </a:solidFill>
              </a:rPr>
              <a:t>AMERICAN EDUCATOR | WINTER 2008-2009 </a:t>
            </a:r>
            <a:r>
              <a:rPr lang="en-GB" dirty="0" smtClean="0">
                <a:solidFill>
                  <a:prstClr val="black"/>
                </a:solidFill>
              </a:rPr>
              <a:t>p.22-3 </a:t>
            </a:r>
            <a:r>
              <a:rPr lang="en-GB" dirty="0">
                <a:solidFill>
                  <a:prstClr val="black"/>
                </a:solidFill>
              </a:rPr>
              <a:t>David Willingham</a:t>
            </a:r>
          </a:p>
        </p:txBody>
      </p:sp>
      <p:sp>
        <p:nvSpPr>
          <p:cNvPr id="8" name="Rectangle 7"/>
          <p:cNvSpPr/>
          <p:nvPr/>
        </p:nvSpPr>
        <p:spPr>
          <a:xfrm>
            <a:off x="628650" y="1888604"/>
            <a:ext cx="8064588" cy="2705356"/>
          </a:xfrm>
          <a:prstGeom prst="rect">
            <a:avLst/>
          </a:prstGeom>
        </p:spPr>
        <p:txBody>
          <a:bodyPr wrap="square">
            <a:spAutoFit/>
          </a:bodyPr>
          <a:lstStyle/>
          <a:p>
            <a:pPr>
              <a:lnSpc>
                <a:spcPct val="107000"/>
              </a:lnSpc>
              <a:spcAft>
                <a:spcPts val="0"/>
              </a:spcAft>
            </a:pPr>
            <a:r>
              <a:rPr lang="en-GB" sz="2000" dirty="0" smtClean="0">
                <a:latin typeface="Arial" panose="020B0604020202020204" pitchFamily="34" charset="0"/>
                <a:ea typeface="Calibri" panose="020F0502020204030204" pitchFamily="34" charset="0"/>
                <a:cs typeface="Arial" panose="020B0604020202020204" pitchFamily="34" charset="0"/>
              </a:rPr>
              <a:t>“’Think </a:t>
            </a:r>
            <a:r>
              <a:rPr lang="en-GB" sz="2000" dirty="0">
                <a:latin typeface="Arial" panose="020B0604020202020204" pitchFamily="34" charset="0"/>
                <a:ea typeface="Calibri" panose="020F0502020204030204" pitchFamily="34" charset="0"/>
                <a:cs typeface="Arial" panose="020B0604020202020204" pitchFamily="34" charset="0"/>
              </a:rPr>
              <a:t>about </a:t>
            </a:r>
            <a:r>
              <a:rPr lang="en-GB" sz="2000" dirty="0" smtClean="0">
                <a:latin typeface="Arial" panose="020B0604020202020204" pitchFamily="34" charset="0"/>
                <a:ea typeface="Calibri" panose="020F0502020204030204" pitchFamily="34" charset="0"/>
                <a:cs typeface="Arial" panose="020B0604020202020204" pitchFamily="34" charset="0"/>
              </a:rPr>
              <a:t>meaning’ </a:t>
            </a:r>
            <a:r>
              <a:rPr lang="en-GB" sz="2000" dirty="0">
                <a:latin typeface="Arial" panose="020B0604020202020204" pitchFamily="34" charset="0"/>
                <a:ea typeface="Calibri" panose="020F0502020204030204" pitchFamily="34" charset="0"/>
                <a:cs typeface="Arial" panose="020B0604020202020204" pitchFamily="34" charset="0"/>
              </a:rPr>
              <a:t>sounds like good advice, but there are</a:t>
            </a:r>
          </a:p>
          <a:p>
            <a:pPr>
              <a:lnSpc>
                <a:spcPct val="107000"/>
              </a:lnSpc>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things to be learned that are, essentially, meaningless. For example,</a:t>
            </a:r>
          </a:p>
          <a:p>
            <a:pPr>
              <a:lnSpc>
                <a:spcPct val="107000"/>
              </a:lnSpc>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what should students do when learning that </a:t>
            </a:r>
            <a:r>
              <a:rPr lang="en-GB" sz="2000" i="1" dirty="0" err="1">
                <a:latin typeface="Arial" panose="020B0604020202020204" pitchFamily="34" charset="0"/>
                <a:ea typeface="Calibri" panose="020F0502020204030204" pitchFamily="34" charset="0"/>
                <a:cs typeface="Arial" panose="020B0604020202020204" pitchFamily="34" charset="0"/>
              </a:rPr>
              <a:t>rojo</a:t>
            </a:r>
            <a:r>
              <a:rPr lang="en-GB" sz="2000" i="1" dirty="0">
                <a:latin typeface="Arial" panose="020B0604020202020204" pitchFamily="34" charset="0"/>
                <a:ea typeface="Calibri" panose="020F0502020204030204" pitchFamily="34" charset="0"/>
                <a:cs typeface="Arial" panose="020B0604020202020204" pitchFamily="34" charset="0"/>
              </a:rPr>
              <a:t> </a:t>
            </a:r>
            <a:r>
              <a:rPr lang="en-GB" sz="2000" dirty="0">
                <a:latin typeface="Arial" panose="020B0604020202020204" pitchFamily="34" charset="0"/>
                <a:ea typeface="Calibri" panose="020F0502020204030204" pitchFamily="34" charset="0"/>
                <a:cs typeface="Arial" panose="020B0604020202020204" pitchFamily="34" charset="0"/>
              </a:rPr>
              <a:t>is the Spanish</a:t>
            </a:r>
          </a:p>
          <a:p>
            <a:pPr>
              <a:lnSpc>
                <a:spcPct val="107000"/>
              </a:lnSpc>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word for </a:t>
            </a:r>
            <a:r>
              <a:rPr lang="en-GB" sz="2000" i="1" dirty="0">
                <a:latin typeface="Arial" panose="020B0604020202020204" pitchFamily="34" charset="0"/>
                <a:ea typeface="Calibri" panose="020F0502020204030204" pitchFamily="34" charset="0"/>
                <a:cs typeface="Arial" panose="020B0604020202020204" pitchFamily="34" charset="0"/>
              </a:rPr>
              <a:t>red</a:t>
            </a:r>
            <a:r>
              <a:rPr lang="en-GB" sz="2000" dirty="0">
                <a:latin typeface="Arial" panose="020B0604020202020204" pitchFamily="34" charset="0"/>
                <a:ea typeface="Calibri" panose="020F0502020204030204" pitchFamily="34" charset="0"/>
                <a:cs typeface="Arial" panose="020B0604020202020204" pitchFamily="34" charset="0"/>
              </a:rPr>
              <a:t>? Meaningless material is difficult to learn because</a:t>
            </a:r>
          </a:p>
          <a:p>
            <a:pPr>
              <a:lnSpc>
                <a:spcPct val="107000"/>
              </a:lnSpc>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it is hard to find a good cue. As discussed above, remembering is</a:t>
            </a:r>
          </a:p>
          <a:p>
            <a:pPr>
              <a:lnSpc>
                <a:spcPct val="107000"/>
              </a:lnSpc>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prompted by cues, and it is hard to associate the cue (the Spanish</a:t>
            </a:r>
          </a:p>
          <a:p>
            <a:pPr>
              <a:lnSpc>
                <a:spcPct val="107000"/>
              </a:lnSpc>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word for </a:t>
            </a:r>
            <a:r>
              <a:rPr lang="en-GB" sz="2000" i="1" dirty="0">
                <a:latin typeface="Arial" panose="020B0604020202020204" pitchFamily="34" charset="0"/>
                <a:ea typeface="Calibri" panose="020F0502020204030204" pitchFamily="34" charset="0"/>
                <a:cs typeface="Arial" panose="020B0604020202020204" pitchFamily="34" charset="0"/>
              </a:rPr>
              <a:t>red</a:t>
            </a:r>
            <a:r>
              <a:rPr lang="en-GB" sz="2000" dirty="0">
                <a:latin typeface="Arial" panose="020B0604020202020204" pitchFamily="34" charset="0"/>
                <a:ea typeface="Calibri" panose="020F0502020204030204" pitchFamily="34" charset="0"/>
                <a:cs typeface="Arial" panose="020B0604020202020204" pitchFamily="34" charset="0"/>
              </a:rPr>
              <a:t>) with the target memory (</a:t>
            </a:r>
            <a:r>
              <a:rPr lang="en-GB" sz="2000" i="1" dirty="0" err="1">
                <a:latin typeface="Arial" panose="020B0604020202020204" pitchFamily="34" charset="0"/>
                <a:ea typeface="Calibri" panose="020F0502020204030204" pitchFamily="34" charset="0"/>
                <a:cs typeface="Arial" panose="020B0604020202020204" pitchFamily="34" charset="0"/>
              </a:rPr>
              <a:t>rojo</a:t>
            </a:r>
            <a:r>
              <a:rPr lang="en-GB" sz="2000" dirty="0">
                <a:latin typeface="Arial" panose="020B0604020202020204" pitchFamily="34" charset="0"/>
                <a:ea typeface="Calibri" panose="020F0502020204030204" pitchFamily="34" charset="0"/>
                <a:cs typeface="Arial" panose="020B0604020202020204" pitchFamily="34" charset="0"/>
              </a:rPr>
              <a:t>) when the cue and</a:t>
            </a:r>
          </a:p>
          <a:p>
            <a:r>
              <a:rPr lang="en-GB" sz="2000" dirty="0">
                <a:latin typeface="Arial" panose="020B0604020202020204" pitchFamily="34" charset="0"/>
                <a:ea typeface="Calibri" panose="020F0502020204030204" pitchFamily="34" charset="0"/>
                <a:cs typeface="Arial" panose="020B0604020202020204" pitchFamily="34" charset="0"/>
              </a:rPr>
              <a:t>memory have no meaningful relation</a:t>
            </a:r>
            <a:r>
              <a:rPr lang="en-GB" sz="2000" dirty="0" smtClean="0">
                <a:latin typeface="Arial" panose="020B0604020202020204" pitchFamily="34" charset="0"/>
                <a:ea typeface="Calibri" panose="020F050202020403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15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p:cNvPicPr>
            <a:picLocks noChangeAspect="1"/>
          </p:cNvPicPr>
          <p:nvPr/>
        </p:nvPicPr>
        <p:blipFill>
          <a:blip r:embed="rId3"/>
          <a:stretch>
            <a:fillRect/>
          </a:stretch>
        </p:blipFill>
        <p:spPr>
          <a:xfrm>
            <a:off x="773692" y="429128"/>
            <a:ext cx="7596615" cy="5929847"/>
          </a:xfrm>
          <a:prstGeom prst="rect">
            <a:avLst/>
          </a:prstGeom>
        </p:spPr>
      </p:pic>
    </p:spTree>
    <p:extLst>
      <p:ext uri="{BB962C8B-B14F-4D97-AF65-F5344CB8AC3E}">
        <p14:creationId xmlns:p14="http://schemas.microsoft.com/office/powerpoint/2010/main" val="1948727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106251"/>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1"/>
          <p:cNvSpPr>
            <a:spLocks noGrp="1"/>
          </p:cNvSpPr>
          <p:nvPr>
            <p:ph type="title"/>
          </p:nvPr>
        </p:nvSpPr>
        <p:spPr>
          <a:xfrm>
            <a:off x="628650" y="378005"/>
            <a:ext cx="7886700" cy="1325563"/>
          </a:xfrm>
        </p:spPr>
        <p:txBody>
          <a:bodyPr/>
          <a:lstStyle/>
          <a:p>
            <a:r>
              <a:rPr lang="en-GB" b="1" dirty="0" smtClean="0">
                <a:latin typeface="Segoe UI Black" panose="020B0A02040204020203" pitchFamily="34" charset="0"/>
                <a:ea typeface="Segoe UI Black" panose="020B0A02040204020203" pitchFamily="34" charset="0"/>
                <a:cs typeface="Segoe UI Black" panose="020B0A02040204020203" pitchFamily="34" charset="0"/>
              </a:rPr>
              <a:t>Teaching idea [7]</a:t>
            </a:r>
            <a:endParaRPr lang="en-GB"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Rectangle 1"/>
          <p:cNvSpPr/>
          <p:nvPr/>
        </p:nvSpPr>
        <p:spPr>
          <a:xfrm>
            <a:off x="1381262" y="3771652"/>
            <a:ext cx="6689332" cy="1015663"/>
          </a:xfrm>
          <a:prstGeom prst="rect">
            <a:avLst/>
          </a:prstGeom>
        </p:spPr>
        <p:txBody>
          <a:bodyPr wrap="none">
            <a:spAutoFit/>
          </a:bodyPr>
          <a:lstStyle/>
          <a:p>
            <a:r>
              <a:rPr lang="en-GB" sz="6000" b="1" dirty="0">
                <a:latin typeface="Segoe UI Semibold" panose="020B0702040204020203" pitchFamily="34" charset="0"/>
                <a:cs typeface="Segoe UI Semibold" panose="020B0702040204020203" pitchFamily="34" charset="0"/>
              </a:rPr>
              <a:t>¡Hombre de </a:t>
            </a:r>
            <a:r>
              <a:rPr lang="en-GB" sz="6000" b="1" dirty="0" err="1">
                <a:latin typeface="Segoe UI Semibold" panose="020B0702040204020203" pitchFamily="34" charset="0"/>
                <a:cs typeface="Segoe UI Semibold" panose="020B0702040204020203" pitchFamily="34" charset="0"/>
              </a:rPr>
              <a:t>Color</a:t>
            </a:r>
            <a:r>
              <a:rPr lang="en-GB" sz="6000" b="1" dirty="0">
                <a:latin typeface="Segoe UI Semibold" panose="020B0702040204020203" pitchFamily="34" charset="0"/>
                <a:cs typeface="Segoe UI Semibold" panose="020B0702040204020203" pitchFamily="34" charset="0"/>
              </a:rPr>
              <a:t>!</a:t>
            </a:r>
          </a:p>
        </p:txBody>
      </p:sp>
      <p:sp>
        <p:nvSpPr>
          <p:cNvPr id="6" name="Subtitle 2"/>
          <p:cNvSpPr txBox="1">
            <a:spLocks/>
          </p:cNvSpPr>
          <p:nvPr/>
        </p:nvSpPr>
        <p:spPr>
          <a:xfrm>
            <a:off x="1192098" y="4893232"/>
            <a:ext cx="7655688"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4400" dirty="0" smtClean="0">
                <a:latin typeface="Arial" panose="020B0604020202020204" pitchFamily="34" charset="0"/>
                <a:cs typeface="Arial" panose="020B0604020202020204" pitchFamily="34" charset="0"/>
              </a:rPr>
              <a:t>un </a:t>
            </a:r>
            <a:r>
              <a:rPr lang="en-GB" altLang="en-US" sz="4400" dirty="0" err="1" smtClean="0">
                <a:latin typeface="Arial" panose="020B0604020202020204" pitchFamily="34" charset="0"/>
                <a:cs typeface="Arial" panose="020B0604020202020204" pitchFamily="34" charset="0"/>
              </a:rPr>
              <a:t>libro</a:t>
            </a:r>
            <a:r>
              <a:rPr lang="en-GB" altLang="en-US" sz="4400" dirty="0" smtClean="0">
                <a:latin typeface="Arial" panose="020B0604020202020204" pitchFamily="34" charset="0"/>
                <a:cs typeface="Arial" panose="020B0604020202020204" pitchFamily="34" charset="0"/>
              </a:rPr>
              <a:t> de </a:t>
            </a:r>
            <a:r>
              <a:rPr lang="en-GB" altLang="en-US" sz="4400" dirty="0" err="1" smtClean="0">
                <a:latin typeface="Arial" panose="020B0604020202020204" pitchFamily="34" charset="0"/>
                <a:cs typeface="Arial" panose="020B0604020202020204" pitchFamily="34" charset="0"/>
              </a:rPr>
              <a:t>Jérôme</a:t>
            </a:r>
            <a:r>
              <a:rPr lang="en-GB" altLang="en-US" sz="4400" dirty="0" smtClean="0">
                <a:latin typeface="Arial" panose="020B0604020202020204" pitchFamily="34" charset="0"/>
                <a:cs typeface="Arial" panose="020B0604020202020204" pitchFamily="34" charset="0"/>
              </a:rPr>
              <a:t> </a:t>
            </a:r>
            <a:r>
              <a:rPr lang="en-GB" altLang="en-US" sz="4400" dirty="0" err="1" smtClean="0">
                <a:latin typeface="Arial" panose="020B0604020202020204" pitchFamily="34" charset="0"/>
                <a:cs typeface="Arial" panose="020B0604020202020204" pitchFamily="34" charset="0"/>
              </a:rPr>
              <a:t>Ruillier</a:t>
            </a:r>
            <a:endParaRPr lang="en-US" altLang="en-US" sz="4400" dirty="0" smtClean="0">
              <a:latin typeface="Arial" panose="020B0604020202020204" pitchFamily="34" charset="0"/>
              <a:cs typeface="Arial" panose="020B0604020202020204" pitchFamily="34" charset="0"/>
            </a:endParaRPr>
          </a:p>
        </p:txBody>
      </p:sp>
      <p:pic>
        <p:nvPicPr>
          <p:cNvPr id="7" name="Picture 3" descr="page14.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9576" y="1665612"/>
            <a:ext cx="214312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042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ge5.JPG"/>
          <p:cNvPicPr>
            <a:picLocks noChangeAspect="1"/>
          </p:cNvPicPr>
          <p:nvPr/>
        </p:nvPicPr>
        <p:blipFill>
          <a:blip r:embed="rId2">
            <a:extLst>
              <a:ext uri="{28A0092B-C50C-407E-A947-70E740481C1C}">
                <a14:useLocalDpi xmlns:a14="http://schemas.microsoft.com/office/drawing/2010/main" val="0"/>
              </a:ext>
            </a:extLst>
          </a:blip>
          <a:srcRect l="3406"/>
          <a:stretch>
            <a:fillRect/>
          </a:stretch>
        </p:blipFill>
        <p:spPr bwMode="auto">
          <a:xfrm>
            <a:off x="0" y="0"/>
            <a:ext cx="6078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6286500" y="1000125"/>
            <a:ext cx="25717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4000" smtClean="0">
                <a:solidFill>
                  <a:prstClr val="black"/>
                </a:solidFill>
              </a:rPr>
              <a:t>Yo, cuando tomo el sol, soy..</a:t>
            </a:r>
            <a:r>
              <a:rPr lang="en-GB" altLang="en-US" smtClean="0">
                <a:solidFill>
                  <a:prstClr val="black"/>
                </a:solidFill>
              </a:rPr>
              <a:t/>
            </a:r>
            <a:br>
              <a:rPr lang="en-GB" altLang="en-US" smtClean="0">
                <a:solidFill>
                  <a:prstClr val="black"/>
                </a:solidFill>
              </a:rPr>
            </a:br>
            <a:endParaRPr lang="en-US" altLang="en-US" smtClean="0">
              <a:solidFill>
                <a:prstClr val="black"/>
              </a:solidFill>
            </a:endParaRPr>
          </a:p>
        </p:txBody>
      </p:sp>
      <p:sp>
        <p:nvSpPr>
          <p:cNvPr id="7172" name="TextBox 3"/>
          <p:cNvSpPr txBox="1">
            <a:spLocks noChangeArrowheads="1"/>
          </p:cNvSpPr>
          <p:nvPr/>
        </p:nvSpPr>
        <p:spPr bwMode="auto">
          <a:xfrm rot="-1247199">
            <a:off x="5946775" y="2844800"/>
            <a:ext cx="3286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6600" b="1" smtClean="0">
                <a:solidFill>
                  <a:prstClr val="black"/>
                </a:solidFill>
                <a:latin typeface="Brush Script MT" panose="03060802040406070304" pitchFamily="66" charset="0"/>
              </a:rPr>
              <a:t>...negro.</a:t>
            </a:r>
            <a:endParaRPr lang="en-US" altLang="en-US" sz="6600" b="1" smtClean="0">
              <a:solidFill>
                <a:prstClr val="black"/>
              </a:solidFill>
              <a:latin typeface="Brush Script MT" panose="03060802040406070304" pitchFamily="66" charset="0"/>
            </a:endParaRPr>
          </a:p>
        </p:txBody>
      </p:sp>
    </p:spTree>
    <p:extLst>
      <p:ext uri="{BB962C8B-B14F-4D97-AF65-F5344CB8AC3E}">
        <p14:creationId xmlns:p14="http://schemas.microsoft.com/office/powerpoint/2010/main" val="212325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age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1625" y="0"/>
            <a:ext cx="6302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142875" y="928688"/>
            <a:ext cx="25717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4000" smtClean="0">
                <a:solidFill>
                  <a:prstClr val="black"/>
                </a:solidFill>
              </a:rPr>
              <a:t>Tú, cuando tomas el sol, eres</a:t>
            </a:r>
            <a:endParaRPr lang="en-US" altLang="en-US" smtClean="0">
              <a:solidFill>
                <a:prstClr val="black"/>
              </a:solidFill>
            </a:endParaRPr>
          </a:p>
        </p:txBody>
      </p:sp>
      <p:sp>
        <p:nvSpPr>
          <p:cNvPr id="8196" name="TextBox 3"/>
          <p:cNvSpPr txBox="1">
            <a:spLocks noChangeArrowheads="1"/>
          </p:cNvSpPr>
          <p:nvPr/>
        </p:nvSpPr>
        <p:spPr bwMode="auto">
          <a:xfrm rot="-1247199">
            <a:off x="-88900" y="2690813"/>
            <a:ext cx="3286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6600" b="1" smtClean="0">
                <a:solidFill>
                  <a:srgbClr val="FF0000"/>
                </a:solidFill>
                <a:latin typeface="Brush Script MT" panose="03060802040406070304" pitchFamily="66" charset="0"/>
              </a:rPr>
              <a:t>...rojo.</a:t>
            </a:r>
            <a:endParaRPr lang="en-US" altLang="en-US" sz="6600" b="1" smtClean="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217789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1"/>
          <p:cNvSpPr>
            <a:spLocks noGrp="1"/>
          </p:cNvSpPr>
          <p:nvPr>
            <p:ph type="title"/>
          </p:nvPr>
        </p:nvSpPr>
        <p:spPr>
          <a:xfrm>
            <a:off x="628650" y="378005"/>
            <a:ext cx="7886700" cy="1325563"/>
          </a:xfrm>
        </p:spPr>
        <p:txBody>
          <a:bodyPr/>
          <a:lstStyle/>
          <a:p>
            <a:r>
              <a:rPr lang="en-GB" b="1" dirty="0" smtClean="0">
                <a:latin typeface="Segoe UI Black" panose="020B0A02040204020203" pitchFamily="34" charset="0"/>
                <a:ea typeface="Segoe UI Black" panose="020B0A02040204020203" pitchFamily="34" charset="0"/>
                <a:cs typeface="Segoe UI Black" panose="020B0A02040204020203" pitchFamily="34" charset="0"/>
              </a:rPr>
              <a:t>Teaching idea </a:t>
            </a:r>
            <a:r>
              <a:rPr lang="en-GB" b="1" dirty="0" smtClean="0">
                <a:latin typeface="Segoe UI Black" panose="020B0A02040204020203" pitchFamily="34" charset="0"/>
                <a:ea typeface="Segoe UI Black" panose="020B0A02040204020203" pitchFamily="34" charset="0"/>
                <a:cs typeface="Segoe UI Black" panose="020B0A02040204020203" pitchFamily="34" charset="0"/>
              </a:rPr>
              <a:t>[7ii]</a:t>
            </a:r>
            <a:endParaRPr lang="en-GB"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2" name="Picture 1"/>
          <p:cNvPicPr>
            <a:picLocks noChangeAspect="1"/>
          </p:cNvPicPr>
          <p:nvPr/>
        </p:nvPicPr>
        <p:blipFill>
          <a:blip r:embed="rId3"/>
          <a:stretch>
            <a:fillRect/>
          </a:stretch>
        </p:blipFill>
        <p:spPr>
          <a:xfrm>
            <a:off x="978795" y="1450484"/>
            <a:ext cx="3839514" cy="4863384"/>
          </a:xfrm>
          <a:prstGeom prst="rect">
            <a:avLst/>
          </a:prstGeom>
        </p:spPr>
      </p:pic>
      <p:sp>
        <p:nvSpPr>
          <p:cNvPr id="4" name="TextBox 3"/>
          <p:cNvSpPr txBox="1"/>
          <p:nvPr/>
        </p:nvSpPr>
        <p:spPr>
          <a:xfrm>
            <a:off x="4818309" y="2328952"/>
            <a:ext cx="3874930" cy="1569660"/>
          </a:xfrm>
          <a:prstGeom prst="rect">
            <a:avLst/>
          </a:prstGeom>
          <a:noFill/>
        </p:spPr>
        <p:txBody>
          <a:bodyPr wrap="square" rtlCol="0">
            <a:spAutoFit/>
          </a:bodyPr>
          <a:lstStyle/>
          <a:p>
            <a:r>
              <a:rPr lang="en-GB" sz="3200" dirty="0" smtClean="0">
                <a:latin typeface="Segoe Print" panose="02000600000000000000" pitchFamily="2" charset="0"/>
              </a:rPr>
              <a:t>What are the two things a chicken does?</a:t>
            </a:r>
            <a:endParaRPr lang="en-GB" sz="3200" dirty="0">
              <a:latin typeface="Segoe Print" panose="02000600000000000000" pitchFamily="2" charset="0"/>
            </a:endParaRPr>
          </a:p>
        </p:txBody>
      </p:sp>
    </p:spTree>
    <p:extLst>
      <p:ext uri="{BB962C8B-B14F-4D97-AF65-F5344CB8AC3E}">
        <p14:creationId xmlns:p14="http://schemas.microsoft.com/office/powerpoint/2010/main" val="17757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8  Test yourself…</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69297" y="1304083"/>
            <a:ext cx="8064589" cy="4351338"/>
          </a:xfrm>
        </p:spPr>
        <p:txBody>
          <a:bodyPr>
            <a:normAutofit/>
          </a:bodyPr>
          <a:lstStyle/>
          <a:p>
            <a:pPr marL="0" indent="0">
              <a:lnSpc>
                <a:spcPct val="107000"/>
              </a:lnSpc>
              <a:spcAft>
                <a:spcPts val="800"/>
              </a:spcAft>
              <a:buNone/>
            </a:pPr>
            <a:r>
              <a:rPr lang="en-GB" dirty="0" smtClean="0">
                <a:latin typeface="Segoe Print" panose="02000600000000000000" pitchFamily="2" charset="0"/>
                <a:ea typeface="Calibri" panose="020F0502020204030204" pitchFamily="34" charset="0"/>
                <a:cs typeface="Times New Roman" panose="02020603050405020304" pitchFamily="18" charset="0"/>
              </a:rPr>
              <a:t>the way you will be tested.</a:t>
            </a:r>
            <a:endParaRPr lang="en-GB" sz="3600" dirty="0">
              <a:latin typeface="Segoe Print" panose="020006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628650" y="4024564"/>
            <a:ext cx="7823914" cy="1815882"/>
          </a:xfrm>
          <a:prstGeom prst="rect">
            <a:avLst/>
          </a:prstGeom>
        </p:spPr>
        <p:txBody>
          <a:bodyPr wrap="square">
            <a:spAutoFit/>
          </a:bodyPr>
          <a:lstStyle/>
          <a:p>
            <a:r>
              <a:rPr lang="en-GB" sz="2800" b="1" u="sng" dirty="0">
                <a:solidFill>
                  <a:prstClr val="black"/>
                </a:solidFill>
                <a:latin typeface="Arial" panose="020B0604020202020204" pitchFamily="34" charset="0"/>
                <a:ea typeface="Calibri" panose="020F0502020204030204" pitchFamily="34" charset="0"/>
                <a:cs typeface="Arial" panose="020B0604020202020204" pitchFamily="34" charset="0"/>
              </a:rPr>
              <a:t>Advice to teachers</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800" dirty="0" smtClean="0">
                <a:solidFill>
                  <a:prstClr val="black"/>
                </a:solidFill>
              </a:rPr>
              <a:t>think carefully about the precise demands of the assessment, but with sufficient time to allow planning for the gradual accumulation of knowledge and skills.</a:t>
            </a:r>
            <a:endParaRPr lang="en-GB" sz="28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03513" y="6215600"/>
            <a:ext cx="6489725" cy="369332"/>
          </a:xfrm>
          <a:prstGeom prst="rect">
            <a:avLst/>
          </a:prstGeom>
        </p:spPr>
        <p:txBody>
          <a:bodyPr wrap="none">
            <a:spAutoFit/>
          </a:bodyPr>
          <a:lstStyle/>
          <a:p>
            <a:r>
              <a:rPr lang="en-GB" dirty="0">
                <a:solidFill>
                  <a:prstClr val="black"/>
                </a:solidFill>
              </a:rPr>
              <a:t>AMERICAN EDUCATOR | WINTER 2008-2009 </a:t>
            </a:r>
            <a:r>
              <a:rPr lang="en-GB" dirty="0" smtClean="0">
                <a:solidFill>
                  <a:prstClr val="black"/>
                </a:solidFill>
              </a:rPr>
              <a:t>p.21 </a:t>
            </a:r>
            <a:r>
              <a:rPr lang="en-GB" dirty="0">
                <a:solidFill>
                  <a:prstClr val="black"/>
                </a:solidFill>
              </a:rPr>
              <a:t>David Willingham</a:t>
            </a:r>
          </a:p>
        </p:txBody>
      </p:sp>
    </p:spTree>
    <p:extLst>
      <p:ext uri="{BB962C8B-B14F-4D97-AF65-F5344CB8AC3E}">
        <p14:creationId xmlns:p14="http://schemas.microsoft.com/office/powerpoint/2010/main" val="289087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untitl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449" y="338668"/>
            <a:ext cx="5418304" cy="4963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82727" y="5427735"/>
            <a:ext cx="5482591" cy="830997"/>
          </a:xfrm>
          <a:prstGeom prst="rect">
            <a:avLst/>
          </a:prstGeom>
        </p:spPr>
        <p:txBody>
          <a:bodyPr wrap="none">
            <a:spAutoFit/>
          </a:bodyPr>
          <a:lstStyle/>
          <a:p>
            <a:r>
              <a:rPr lang="en-GB" sz="4800" dirty="0">
                <a:latin typeface="Segoe UI Black" panose="020B0A02040204020203" pitchFamily="34" charset="0"/>
                <a:ea typeface="Segoe UI Black" panose="020B0A02040204020203" pitchFamily="34" charset="0"/>
                <a:cs typeface="Segoe UI Black" panose="020B0A02040204020203" pitchFamily="34" charset="0"/>
              </a:rPr>
              <a:t>Memory </a:t>
            </a:r>
            <a:r>
              <a:rPr lang="en-GB" sz="4800" dirty="0" smtClean="0">
                <a:latin typeface="Segoe UI Black" panose="020B0A02040204020203" pitchFamily="34" charset="0"/>
                <a:ea typeface="Segoe UI Black" panose="020B0A02040204020203" pitchFamily="34" charset="0"/>
                <a:cs typeface="Segoe UI Black" panose="020B0A02040204020203" pitchFamily="34" charset="0"/>
              </a:rPr>
              <a:t>matters!</a:t>
            </a:r>
            <a:endParaRPr lang="en-GB" sz="4800" dirty="0"/>
          </a:p>
        </p:txBody>
      </p:sp>
    </p:spTree>
    <p:extLst>
      <p:ext uri="{BB962C8B-B14F-4D97-AF65-F5344CB8AC3E}">
        <p14:creationId xmlns:p14="http://schemas.microsoft.com/office/powerpoint/2010/main" val="4175221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1  Memory is…</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28649" y="1452138"/>
            <a:ext cx="8064589" cy="4351338"/>
          </a:xfrm>
        </p:spPr>
        <p:txBody>
          <a:bodyPr/>
          <a:lstStyle/>
          <a:p>
            <a:pPr marL="0" indent="0">
              <a:buNone/>
            </a:pPr>
            <a:r>
              <a:rPr lang="en-GB" dirty="0" smtClean="0">
                <a:latin typeface="Segoe Print" panose="02000600000000000000" pitchFamily="2" charset="0"/>
              </a:rPr>
              <a:t>the </a:t>
            </a:r>
            <a:r>
              <a:rPr lang="en-GB" dirty="0">
                <a:latin typeface="Segoe Print" panose="02000600000000000000" pitchFamily="2" charset="0"/>
              </a:rPr>
              <a:t>residue </a:t>
            </a:r>
            <a:r>
              <a:rPr lang="en-GB" dirty="0" smtClean="0">
                <a:latin typeface="Segoe Print" panose="02000600000000000000" pitchFamily="2" charset="0"/>
              </a:rPr>
              <a:t>of thought</a:t>
            </a:r>
            <a:r>
              <a:rPr lang="en-GB" dirty="0">
                <a:latin typeface="Segoe Print" panose="02000600000000000000" pitchFamily="2" charset="0"/>
              </a:rPr>
              <a:t>, meaning that the more you think about something, </a:t>
            </a:r>
            <a:r>
              <a:rPr lang="en-GB" dirty="0" smtClean="0">
                <a:latin typeface="Segoe Print" panose="02000600000000000000" pitchFamily="2" charset="0"/>
              </a:rPr>
              <a:t>the more </a:t>
            </a:r>
            <a:r>
              <a:rPr lang="en-GB" dirty="0">
                <a:latin typeface="Segoe Print" panose="02000600000000000000" pitchFamily="2" charset="0"/>
              </a:rPr>
              <a:t>likely it is that you’ll remember it later. </a:t>
            </a:r>
          </a:p>
        </p:txBody>
      </p:sp>
      <p:sp>
        <p:nvSpPr>
          <p:cNvPr id="4" name="Rectangle 3"/>
          <p:cNvSpPr/>
          <p:nvPr/>
        </p:nvSpPr>
        <p:spPr>
          <a:xfrm>
            <a:off x="660043" y="3404553"/>
            <a:ext cx="7823914" cy="1936428"/>
          </a:xfrm>
          <a:prstGeom prst="rect">
            <a:avLst/>
          </a:prstGeom>
        </p:spPr>
        <p:txBody>
          <a:bodyPr wrap="square">
            <a:spAutoFit/>
          </a:bodyPr>
          <a:lstStyle/>
          <a:p>
            <a:pPr>
              <a:lnSpc>
                <a:spcPct val="107000"/>
              </a:lnSpc>
              <a:spcAft>
                <a:spcPts val="800"/>
              </a:spcAft>
            </a:pPr>
            <a:r>
              <a:rPr lang="en-GB" sz="2800" b="1" u="sng" dirty="0">
                <a:latin typeface="Arial" panose="020B0604020202020204" pitchFamily="34" charset="0"/>
                <a:ea typeface="Calibri" panose="020F0502020204030204" pitchFamily="34" charset="0"/>
                <a:cs typeface="Arial" panose="020B0604020202020204" pitchFamily="34" charset="0"/>
              </a:rPr>
              <a:t>A</a:t>
            </a:r>
            <a:r>
              <a:rPr lang="en-GB" sz="2800" b="1" u="sng" dirty="0" smtClean="0">
                <a:effectLst/>
                <a:latin typeface="Arial" panose="020B0604020202020204" pitchFamily="34" charset="0"/>
                <a:ea typeface="Calibri" panose="020F0502020204030204" pitchFamily="34" charset="0"/>
                <a:cs typeface="Arial" panose="020B0604020202020204" pitchFamily="34" charset="0"/>
              </a:rPr>
              <a:t>dvice to teachers</a:t>
            </a:r>
            <a:r>
              <a:rPr lang="en-GB" sz="2800" dirty="0" smtClean="0">
                <a:effectLst/>
                <a:latin typeface="Arial" panose="020B0604020202020204" pitchFamily="34" charset="0"/>
                <a:ea typeface="Calibri" panose="020F0502020204030204" pitchFamily="34" charset="0"/>
                <a:cs typeface="Arial" panose="020B0604020202020204" pitchFamily="34" charset="0"/>
              </a:rPr>
              <a:t>:  focus on “ways to help them think about meaning and avoid study methods that do not encourage them to think about meaning”. </a:t>
            </a: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03513" y="6215600"/>
            <a:ext cx="6489725" cy="369332"/>
          </a:xfrm>
          <a:prstGeom prst="rect">
            <a:avLst/>
          </a:prstGeom>
        </p:spPr>
        <p:txBody>
          <a:bodyPr wrap="none">
            <a:spAutoFit/>
          </a:bodyPr>
          <a:lstStyle/>
          <a:p>
            <a:r>
              <a:rPr lang="en-GB" dirty="0"/>
              <a:t>AMERICAN EDUCATOR | WINTER 2008-2009 p.18 David Willingham</a:t>
            </a:r>
          </a:p>
        </p:txBody>
      </p:sp>
    </p:spTree>
    <p:extLst>
      <p:ext uri="{BB962C8B-B14F-4D97-AF65-F5344CB8AC3E}">
        <p14:creationId xmlns:p14="http://schemas.microsoft.com/office/powerpoint/2010/main" val="340126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112294"/>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Print" panose="02000600000000000000" pitchFamily="2" charset="0"/>
            </a:endParaRPr>
          </a:p>
        </p:txBody>
      </p:sp>
      <p:sp>
        <p:nvSpPr>
          <p:cNvPr id="10" name="Content Placeholder 2"/>
          <p:cNvSpPr>
            <a:spLocks noGrp="1"/>
          </p:cNvSpPr>
          <p:nvPr>
            <p:ph idx="1"/>
          </p:nvPr>
        </p:nvSpPr>
        <p:spPr>
          <a:xfrm>
            <a:off x="628650" y="1418782"/>
            <a:ext cx="7886700" cy="4351338"/>
          </a:xfrm>
        </p:spPr>
        <p:txBody>
          <a:bodyPr/>
          <a:lstStyle/>
          <a:p>
            <a:pPr marL="0" indent="0">
              <a:buNone/>
            </a:pPr>
            <a:r>
              <a:rPr lang="en-GB" dirty="0" smtClean="0"/>
              <a:t>Present new language by asking students to generate the meaning of each key word themselves (either by drawing a representation or writing what they think it means). Then reveal the meanings and ask students to correct their drawings / written versions.</a:t>
            </a:r>
            <a:endParaRPr lang="en-GB" dirty="0"/>
          </a:p>
        </p:txBody>
      </p:sp>
      <p:sp>
        <p:nvSpPr>
          <p:cNvPr id="11" name="Title 1"/>
          <p:cNvSpPr>
            <a:spLocks noGrp="1"/>
          </p:cNvSpPr>
          <p:nvPr>
            <p:ph type="title"/>
          </p:nvPr>
        </p:nvSpPr>
        <p:spPr>
          <a:xfrm>
            <a:off x="628650" y="378005"/>
            <a:ext cx="7886700" cy="1325563"/>
          </a:xfrm>
        </p:spPr>
        <p:txBody>
          <a:bodyPr/>
          <a:lstStyle/>
          <a:p>
            <a:r>
              <a:rPr lang="en-GB" b="1" dirty="0" smtClean="0">
                <a:latin typeface="Segoe UI Black" panose="020B0A02040204020203" pitchFamily="34" charset="0"/>
                <a:ea typeface="Segoe UI Black" panose="020B0A02040204020203" pitchFamily="34" charset="0"/>
                <a:cs typeface="Segoe UI Black" panose="020B0A02040204020203" pitchFamily="34" charset="0"/>
              </a:rPr>
              <a:t>Teaching idea [1]</a:t>
            </a:r>
            <a:endParaRPr lang="en-GB"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2" name="Rectangle 11"/>
          <p:cNvSpPr/>
          <p:nvPr/>
        </p:nvSpPr>
        <p:spPr>
          <a:xfrm>
            <a:off x="1643451" y="3763969"/>
            <a:ext cx="5857098" cy="1938992"/>
          </a:xfrm>
          <a:prstGeom prst="rect">
            <a:avLst/>
          </a:prstGeom>
        </p:spPr>
        <p:txBody>
          <a:bodyPr wrap="square">
            <a:spAutoFit/>
          </a:bodyPr>
          <a:lstStyle/>
          <a:p>
            <a:r>
              <a:rPr lang="en-GB" sz="2400" b="1" i="0" u="none" strike="noStrike" baseline="0" dirty="0" smtClean="0">
                <a:latin typeface="Segoe Print" panose="02000600000000000000" pitchFamily="2" charset="0"/>
              </a:rPr>
              <a:t>Generating errors followed by feedback led to significantly better memory for the correct</a:t>
            </a:r>
          </a:p>
          <a:p>
            <a:r>
              <a:rPr lang="en-GB" sz="2400" b="1" i="0" u="none" strike="noStrike" baseline="0" dirty="0" smtClean="0">
                <a:latin typeface="Segoe Print" panose="02000600000000000000" pitchFamily="2" charset="0"/>
              </a:rPr>
              <a:t>definition/translation than either reading or making incorrect choices.</a:t>
            </a:r>
            <a:endParaRPr lang="en-GB" sz="2400" b="1" dirty="0">
              <a:latin typeface="Segoe Print" panose="02000600000000000000" pitchFamily="2" charset="0"/>
            </a:endParaRPr>
          </a:p>
        </p:txBody>
      </p:sp>
      <p:sp>
        <p:nvSpPr>
          <p:cNvPr id="13" name="Rectangle 12"/>
          <p:cNvSpPr/>
          <p:nvPr/>
        </p:nvSpPr>
        <p:spPr>
          <a:xfrm>
            <a:off x="989961" y="5940790"/>
            <a:ext cx="7691737" cy="646331"/>
          </a:xfrm>
          <a:prstGeom prst="rect">
            <a:avLst/>
          </a:prstGeom>
        </p:spPr>
        <p:txBody>
          <a:bodyPr wrap="square">
            <a:spAutoFit/>
          </a:bodyPr>
          <a:lstStyle/>
          <a:p>
            <a:r>
              <a:rPr lang="en-GB" dirty="0" smtClean="0"/>
              <a:t>Potts, R; Shanks, DR; (2014) The Benefit of Generating Errors During Learning. </a:t>
            </a:r>
            <a:r>
              <a:rPr lang="en-GB" b="1" dirty="0" smtClean="0"/>
              <a:t>Journal of Experimental Psychology: General</a:t>
            </a:r>
            <a:r>
              <a:rPr lang="en-GB" dirty="0" smtClean="0"/>
              <a:t> , 143 (2) pp. 644-667</a:t>
            </a:r>
            <a:endParaRPr lang="en-GB" dirty="0"/>
          </a:p>
        </p:txBody>
      </p:sp>
    </p:spTree>
    <p:extLst>
      <p:ext uri="{BB962C8B-B14F-4D97-AF65-F5344CB8AC3E}">
        <p14:creationId xmlns:p14="http://schemas.microsoft.com/office/powerpoint/2010/main" val="616755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3895167"/>
              </p:ext>
            </p:extLst>
          </p:nvPr>
        </p:nvGraphicFramePr>
        <p:xfrm>
          <a:off x="361627" y="420605"/>
          <a:ext cx="8425911" cy="5887204"/>
        </p:xfrm>
        <a:graphic>
          <a:graphicData uri="http://schemas.openxmlformats.org/drawingml/2006/table">
            <a:tbl>
              <a:tblPr firstRow="1" bandRow="1">
                <a:tableStyleId>{5940675A-B579-460E-94D1-54222C63F5DA}</a:tableStyleId>
              </a:tblPr>
              <a:tblGrid>
                <a:gridCol w="2808637"/>
                <a:gridCol w="2808637"/>
                <a:gridCol w="2808637"/>
              </a:tblGrid>
              <a:tr h="2943602">
                <a:tc>
                  <a:txBody>
                    <a:bodyPr/>
                    <a:lstStyle/>
                    <a:p>
                      <a:r>
                        <a:rPr lang="en-GB" sz="3200" dirty="0" smtClean="0">
                          <a:latin typeface="MV Boli" panose="02000500030200090000" pitchFamily="2" charset="0"/>
                          <a:cs typeface="MV Boli" panose="02000500030200090000" pitchFamily="2" charset="0"/>
                        </a:rPr>
                        <a:t>1</a:t>
                      </a:r>
                      <a:endParaRPr lang="en-GB" sz="3200" dirty="0">
                        <a:latin typeface="MV Boli" panose="02000500030200090000" pitchFamily="2" charset="0"/>
                        <a:cs typeface="MV Boli" panose="0200050003020009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smtClean="0">
                          <a:latin typeface="MV Boli" panose="02000500030200090000" pitchFamily="2" charset="0"/>
                          <a:cs typeface="MV Boli" panose="02000500030200090000" pitchFamily="2" charset="0"/>
                        </a:rPr>
                        <a:t>2</a:t>
                      </a:r>
                      <a:endParaRPr lang="en-GB" sz="3200" dirty="0">
                        <a:latin typeface="MV Boli" panose="02000500030200090000" pitchFamily="2" charset="0"/>
                        <a:cs typeface="MV Boli" panose="0200050003020009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smtClean="0">
                          <a:latin typeface="MV Boli" panose="02000500030200090000" pitchFamily="2" charset="0"/>
                          <a:cs typeface="MV Boli" panose="02000500030200090000" pitchFamily="2" charset="0"/>
                        </a:rPr>
                        <a:t>3</a:t>
                      </a:r>
                      <a:endParaRPr lang="en-GB" sz="3200" dirty="0">
                        <a:latin typeface="MV Boli" panose="02000500030200090000" pitchFamily="2" charset="0"/>
                        <a:cs typeface="MV Boli" panose="0200050003020009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43602">
                <a:tc>
                  <a:txBody>
                    <a:bodyPr/>
                    <a:lstStyle/>
                    <a:p>
                      <a:r>
                        <a:rPr lang="en-GB" sz="3200" dirty="0" smtClean="0">
                          <a:latin typeface="MV Boli" panose="02000500030200090000" pitchFamily="2" charset="0"/>
                          <a:cs typeface="MV Boli" panose="02000500030200090000" pitchFamily="2" charset="0"/>
                        </a:rPr>
                        <a:t>4</a:t>
                      </a:r>
                      <a:endParaRPr lang="en-GB" sz="3200" dirty="0">
                        <a:latin typeface="MV Boli" panose="02000500030200090000" pitchFamily="2" charset="0"/>
                        <a:cs typeface="MV Boli" panose="0200050003020009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smtClean="0">
                          <a:latin typeface="MV Boli" panose="02000500030200090000" pitchFamily="2" charset="0"/>
                          <a:cs typeface="MV Boli" panose="02000500030200090000" pitchFamily="2" charset="0"/>
                        </a:rPr>
                        <a:t>5</a:t>
                      </a:r>
                      <a:endParaRPr lang="en-GB" sz="3200" dirty="0">
                        <a:latin typeface="MV Boli" panose="02000500030200090000" pitchFamily="2" charset="0"/>
                        <a:cs typeface="MV Boli" panose="0200050003020009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smtClean="0">
                          <a:latin typeface="MV Boli" panose="02000500030200090000" pitchFamily="2" charset="0"/>
                          <a:cs typeface="MV Boli" panose="02000500030200090000" pitchFamily="2" charset="0"/>
                        </a:rPr>
                        <a:t>6</a:t>
                      </a:r>
                      <a:endParaRPr lang="en-GB" sz="3200" dirty="0">
                        <a:latin typeface="MV Boli" panose="02000500030200090000" pitchFamily="2" charset="0"/>
                        <a:cs typeface="MV Boli" panose="0200050003020009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49451" y="2805193"/>
            <a:ext cx="2634712" cy="523220"/>
          </a:xfrm>
          <a:prstGeom prst="rect">
            <a:avLst/>
          </a:prstGeom>
          <a:noFill/>
        </p:spPr>
        <p:txBody>
          <a:bodyPr wrap="square" rtlCol="0">
            <a:spAutoFit/>
          </a:bodyPr>
          <a:lstStyle/>
          <a:p>
            <a:pPr algn="ctr"/>
            <a:r>
              <a:rPr lang="en-GB" sz="2800" b="1" dirty="0" err="1">
                <a:latin typeface="MV Boli" panose="02000500030200090000" pitchFamily="2" charset="0"/>
                <a:cs typeface="MV Boli" panose="02000500030200090000" pitchFamily="2" charset="0"/>
              </a:rPr>
              <a:t>u</a:t>
            </a:r>
            <a:r>
              <a:rPr lang="en-GB" sz="2800" b="1" dirty="0" err="1" smtClean="0">
                <a:latin typeface="MV Boli" panose="02000500030200090000" pitchFamily="2" charset="0"/>
                <a:cs typeface="MV Boli" panose="02000500030200090000" pitchFamily="2" charset="0"/>
              </a:rPr>
              <a:t>na</a:t>
            </a:r>
            <a:r>
              <a:rPr lang="en-GB" sz="2800" b="1" dirty="0" smtClean="0">
                <a:latin typeface="MV Boli" panose="02000500030200090000" pitchFamily="2" charset="0"/>
                <a:cs typeface="MV Boli" panose="02000500030200090000" pitchFamily="2" charset="0"/>
              </a:rPr>
              <a:t> </a:t>
            </a:r>
            <a:r>
              <a:rPr lang="en-GB" sz="2800" b="1" dirty="0" err="1" smtClean="0">
                <a:latin typeface="MV Boli" panose="02000500030200090000" pitchFamily="2" charset="0"/>
                <a:cs typeface="MV Boli" panose="02000500030200090000" pitchFamily="2" charset="0"/>
              </a:rPr>
              <a:t>chaqueta</a:t>
            </a:r>
            <a:endParaRPr lang="en-GB" sz="2800" b="1" dirty="0">
              <a:latin typeface="MV Boli" panose="02000500030200090000" pitchFamily="2" charset="0"/>
              <a:cs typeface="MV Boli" panose="02000500030200090000" pitchFamily="2" charset="0"/>
            </a:endParaRPr>
          </a:p>
        </p:txBody>
      </p:sp>
      <p:sp>
        <p:nvSpPr>
          <p:cNvPr id="6" name="TextBox 5"/>
          <p:cNvSpPr txBox="1"/>
          <p:nvPr/>
        </p:nvSpPr>
        <p:spPr>
          <a:xfrm>
            <a:off x="3192651" y="2805193"/>
            <a:ext cx="2634712" cy="523220"/>
          </a:xfrm>
          <a:prstGeom prst="rect">
            <a:avLst/>
          </a:prstGeom>
          <a:noFill/>
        </p:spPr>
        <p:txBody>
          <a:bodyPr wrap="square" rtlCol="0">
            <a:spAutoFit/>
          </a:bodyPr>
          <a:lstStyle/>
          <a:p>
            <a:pPr algn="ctr"/>
            <a:r>
              <a:rPr lang="en-GB" sz="2800" b="1" dirty="0">
                <a:latin typeface="MV Boli" panose="02000500030200090000" pitchFamily="2" charset="0"/>
                <a:cs typeface="MV Boli" panose="02000500030200090000" pitchFamily="2" charset="0"/>
              </a:rPr>
              <a:t>u</a:t>
            </a:r>
            <a:r>
              <a:rPr lang="en-GB" sz="2800" b="1" dirty="0" smtClean="0">
                <a:latin typeface="MV Boli" panose="02000500030200090000" pitchFamily="2" charset="0"/>
                <a:cs typeface="MV Boli" panose="02000500030200090000" pitchFamily="2" charset="0"/>
              </a:rPr>
              <a:t>n jersey</a:t>
            </a:r>
            <a:endParaRPr lang="en-GB" sz="2800" b="1" dirty="0">
              <a:latin typeface="MV Boli" panose="02000500030200090000" pitchFamily="2" charset="0"/>
              <a:cs typeface="MV Boli" panose="02000500030200090000" pitchFamily="2" charset="0"/>
            </a:endParaRPr>
          </a:p>
        </p:txBody>
      </p:sp>
      <p:sp>
        <p:nvSpPr>
          <p:cNvPr id="7" name="TextBox 6"/>
          <p:cNvSpPr txBox="1"/>
          <p:nvPr/>
        </p:nvSpPr>
        <p:spPr>
          <a:xfrm>
            <a:off x="6072753" y="2805193"/>
            <a:ext cx="2634712" cy="523220"/>
          </a:xfrm>
          <a:prstGeom prst="rect">
            <a:avLst/>
          </a:prstGeom>
          <a:noFill/>
        </p:spPr>
        <p:txBody>
          <a:bodyPr wrap="square" rtlCol="0">
            <a:spAutoFit/>
          </a:bodyPr>
          <a:lstStyle/>
          <a:p>
            <a:pPr algn="ctr"/>
            <a:r>
              <a:rPr lang="en-GB" sz="2800" b="1" dirty="0">
                <a:latin typeface="MV Boli" panose="02000500030200090000" pitchFamily="2" charset="0"/>
                <a:cs typeface="MV Boli" panose="02000500030200090000" pitchFamily="2" charset="0"/>
              </a:rPr>
              <a:t>u</a:t>
            </a:r>
            <a:r>
              <a:rPr lang="en-GB" sz="2800" b="1" dirty="0" smtClean="0">
                <a:latin typeface="MV Boli" panose="02000500030200090000" pitchFamily="2" charset="0"/>
                <a:cs typeface="MV Boli" panose="02000500030200090000" pitchFamily="2" charset="0"/>
              </a:rPr>
              <a:t>n </a:t>
            </a:r>
            <a:r>
              <a:rPr lang="en-GB" sz="2800" b="1" dirty="0" err="1" smtClean="0">
                <a:latin typeface="MV Boli" panose="02000500030200090000" pitchFamily="2" charset="0"/>
                <a:cs typeface="MV Boli" panose="02000500030200090000" pitchFamily="2" charset="0"/>
              </a:rPr>
              <a:t>vestido</a:t>
            </a:r>
            <a:endParaRPr lang="en-GB" sz="2800" b="1" dirty="0">
              <a:latin typeface="MV Boli" panose="02000500030200090000" pitchFamily="2" charset="0"/>
              <a:cs typeface="MV Boli" panose="02000500030200090000" pitchFamily="2" charset="0"/>
            </a:endParaRPr>
          </a:p>
        </p:txBody>
      </p:sp>
      <p:sp>
        <p:nvSpPr>
          <p:cNvPr id="8" name="TextBox 7"/>
          <p:cNvSpPr txBox="1"/>
          <p:nvPr/>
        </p:nvSpPr>
        <p:spPr>
          <a:xfrm>
            <a:off x="449451" y="5747288"/>
            <a:ext cx="2634712" cy="523220"/>
          </a:xfrm>
          <a:prstGeom prst="rect">
            <a:avLst/>
          </a:prstGeom>
          <a:noFill/>
        </p:spPr>
        <p:txBody>
          <a:bodyPr wrap="square" rtlCol="0">
            <a:spAutoFit/>
          </a:bodyPr>
          <a:lstStyle/>
          <a:p>
            <a:pPr algn="ctr"/>
            <a:r>
              <a:rPr lang="en-GB" sz="2800" b="1" dirty="0">
                <a:latin typeface="MV Boli" panose="02000500030200090000" pitchFamily="2" charset="0"/>
                <a:cs typeface="MV Boli" panose="02000500030200090000" pitchFamily="2" charset="0"/>
              </a:rPr>
              <a:t>u</a:t>
            </a:r>
            <a:r>
              <a:rPr lang="en-GB" sz="2800" b="1" dirty="0" smtClean="0">
                <a:latin typeface="MV Boli" panose="02000500030200090000" pitchFamily="2" charset="0"/>
                <a:cs typeface="MV Boli" panose="02000500030200090000" pitchFamily="2" charset="0"/>
              </a:rPr>
              <a:t>n </a:t>
            </a:r>
            <a:r>
              <a:rPr lang="en-GB" sz="2800" b="1" dirty="0" err="1" smtClean="0">
                <a:latin typeface="MV Boli" panose="02000500030200090000" pitchFamily="2" charset="0"/>
                <a:cs typeface="MV Boli" panose="02000500030200090000" pitchFamily="2" charset="0"/>
              </a:rPr>
              <a:t>pantalón</a:t>
            </a:r>
            <a:endParaRPr lang="en-GB" sz="2800" b="1" dirty="0">
              <a:latin typeface="MV Boli" panose="02000500030200090000" pitchFamily="2" charset="0"/>
              <a:cs typeface="MV Boli" panose="02000500030200090000" pitchFamily="2" charset="0"/>
            </a:endParaRPr>
          </a:p>
        </p:txBody>
      </p:sp>
      <p:sp>
        <p:nvSpPr>
          <p:cNvPr id="9" name="TextBox 8"/>
          <p:cNvSpPr txBox="1"/>
          <p:nvPr/>
        </p:nvSpPr>
        <p:spPr>
          <a:xfrm>
            <a:off x="3192651" y="5747288"/>
            <a:ext cx="2634712" cy="523220"/>
          </a:xfrm>
          <a:prstGeom prst="rect">
            <a:avLst/>
          </a:prstGeom>
          <a:noFill/>
        </p:spPr>
        <p:txBody>
          <a:bodyPr wrap="square" rtlCol="0">
            <a:spAutoFit/>
          </a:bodyPr>
          <a:lstStyle/>
          <a:p>
            <a:pPr algn="ctr"/>
            <a:r>
              <a:rPr lang="en-GB" sz="2800" b="1" dirty="0" err="1">
                <a:latin typeface="MV Boli" panose="02000500030200090000" pitchFamily="2" charset="0"/>
                <a:cs typeface="MV Boli" panose="02000500030200090000" pitchFamily="2" charset="0"/>
              </a:rPr>
              <a:t>u</a:t>
            </a:r>
            <a:r>
              <a:rPr lang="en-GB" sz="2800" b="1" dirty="0" err="1" smtClean="0">
                <a:latin typeface="MV Boli" panose="02000500030200090000" pitchFamily="2" charset="0"/>
                <a:cs typeface="MV Boli" panose="02000500030200090000" pitchFamily="2" charset="0"/>
              </a:rPr>
              <a:t>na</a:t>
            </a:r>
            <a:r>
              <a:rPr lang="en-GB" sz="2800" b="1" dirty="0" smtClean="0">
                <a:latin typeface="MV Boli" panose="02000500030200090000" pitchFamily="2" charset="0"/>
                <a:cs typeface="MV Boli" panose="02000500030200090000" pitchFamily="2" charset="0"/>
              </a:rPr>
              <a:t> </a:t>
            </a:r>
            <a:r>
              <a:rPr lang="en-GB" sz="2800" b="1" dirty="0" err="1" smtClean="0">
                <a:latin typeface="MV Boli" panose="02000500030200090000" pitchFamily="2" charset="0"/>
                <a:cs typeface="MV Boli" panose="02000500030200090000" pitchFamily="2" charset="0"/>
              </a:rPr>
              <a:t>camiseta</a:t>
            </a:r>
            <a:endParaRPr lang="en-GB" sz="2800" b="1" dirty="0">
              <a:latin typeface="MV Boli" panose="02000500030200090000" pitchFamily="2" charset="0"/>
              <a:cs typeface="MV Boli" panose="02000500030200090000" pitchFamily="2" charset="0"/>
            </a:endParaRPr>
          </a:p>
        </p:txBody>
      </p:sp>
      <p:sp>
        <p:nvSpPr>
          <p:cNvPr id="10" name="TextBox 9"/>
          <p:cNvSpPr txBox="1"/>
          <p:nvPr/>
        </p:nvSpPr>
        <p:spPr>
          <a:xfrm>
            <a:off x="6072753" y="5747288"/>
            <a:ext cx="2634712" cy="523220"/>
          </a:xfrm>
          <a:prstGeom prst="rect">
            <a:avLst/>
          </a:prstGeom>
          <a:noFill/>
        </p:spPr>
        <p:txBody>
          <a:bodyPr wrap="square" rtlCol="0">
            <a:spAutoFit/>
          </a:bodyPr>
          <a:lstStyle/>
          <a:p>
            <a:pPr algn="ctr"/>
            <a:r>
              <a:rPr lang="en-GB" sz="2800" b="1" dirty="0" err="1">
                <a:latin typeface="MV Boli" panose="02000500030200090000" pitchFamily="2" charset="0"/>
                <a:cs typeface="MV Boli" panose="02000500030200090000" pitchFamily="2" charset="0"/>
              </a:rPr>
              <a:t>u</a:t>
            </a:r>
            <a:r>
              <a:rPr lang="en-GB" sz="2800" b="1" dirty="0" err="1" smtClean="0">
                <a:latin typeface="MV Boli" panose="02000500030200090000" pitchFamily="2" charset="0"/>
                <a:cs typeface="MV Boli" panose="02000500030200090000" pitchFamily="2" charset="0"/>
              </a:rPr>
              <a:t>na</a:t>
            </a:r>
            <a:r>
              <a:rPr lang="en-GB" sz="2800" b="1" dirty="0" smtClean="0">
                <a:latin typeface="MV Boli" panose="02000500030200090000" pitchFamily="2" charset="0"/>
                <a:cs typeface="MV Boli" panose="02000500030200090000" pitchFamily="2" charset="0"/>
              </a:rPr>
              <a:t> </a:t>
            </a:r>
            <a:r>
              <a:rPr lang="en-GB" sz="2800" b="1" dirty="0" err="1" smtClean="0">
                <a:latin typeface="MV Boli" panose="02000500030200090000" pitchFamily="2" charset="0"/>
                <a:cs typeface="MV Boli" panose="02000500030200090000" pitchFamily="2" charset="0"/>
              </a:rPr>
              <a:t>falda</a:t>
            </a:r>
            <a:endParaRPr lang="en-GB" sz="2800" b="1" dirty="0">
              <a:latin typeface="MV Boli" panose="02000500030200090000" pitchFamily="2" charset="0"/>
              <a:cs typeface="MV Boli" panose="02000500030200090000"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898" y="991759"/>
            <a:ext cx="2384363" cy="181343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628" y="819618"/>
            <a:ext cx="2406758" cy="19855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60" y="512582"/>
            <a:ext cx="1603697" cy="238559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207" y="3585113"/>
            <a:ext cx="1219200" cy="216217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8189" y="3789295"/>
            <a:ext cx="2165197" cy="1753809"/>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8260" y="3661351"/>
            <a:ext cx="1603697" cy="2009696"/>
          </a:xfrm>
          <a:prstGeom prst="rect">
            <a:avLst/>
          </a:prstGeom>
        </p:spPr>
      </p:pic>
    </p:spTree>
    <p:extLst>
      <p:ext uri="{BB962C8B-B14F-4D97-AF65-F5344CB8AC3E}">
        <p14:creationId xmlns:p14="http://schemas.microsoft.com/office/powerpoint/2010/main" val="78369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 name="Picture 3"/>
          <p:cNvPicPr>
            <a:picLocks noChangeAspect="1"/>
          </p:cNvPicPr>
          <p:nvPr/>
        </p:nvPicPr>
        <p:blipFill>
          <a:blip r:embed="rId3"/>
          <a:stretch>
            <a:fillRect/>
          </a:stretch>
        </p:blipFill>
        <p:spPr>
          <a:xfrm>
            <a:off x="1195754" y="674044"/>
            <a:ext cx="7083302" cy="5658615"/>
          </a:xfrm>
          <a:prstGeom prst="rect">
            <a:avLst/>
          </a:prstGeom>
        </p:spPr>
      </p:pic>
    </p:spTree>
    <p:extLst>
      <p:ext uri="{BB962C8B-B14F-4D97-AF65-F5344CB8AC3E}">
        <p14:creationId xmlns:p14="http://schemas.microsoft.com/office/powerpoint/2010/main" val="4042386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2  Repetition is…</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669297" y="1304083"/>
            <a:ext cx="8064589" cy="4351338"/>
          </a:xfrm>
        </p:spPr>
        <p:txBody>
          <a:bodyPr>
            <a:normAutofit/>
          </a:bodyPr>
          <a:lstStyle/>
          <a:p>
            <a:pPr marL="0" indent="0">
              <a:lnSpc>
                <a:spcPct val="107000"/>
              </a:lnSpc>
              <a:spcAft>
                <a:spcPts val="800"/>
              </a:spcAft>
              <a:buNone/>
            </a:pPr>
            <a:r>
              <a:rPr lang="en-GB" dirty="0" smtClean="0">
                <a:latin typeface="Segoe Print" panose="02000600000000000000" pitchFamily="2" charset="0"/>
                <a:ea typeface="Calibri" panose="020F0502020204030204" pitchFamily="34" charset="0"/>
                <a:cs typeface="UtopiaStd-Regular"/>
              </a:rPr>
              <a:t>helpful, but only when one repeats thinking about meaning.  “Shallow” repetition…i.e. repetition without thinking about the meaning is not helpful to learning.</a:t>
            </a:r>
            <a:endParaRPr lang="en-GB" sz="3600" dirty="0">
              <a:latin typeface="Segoe Print" panose="020006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628650" y="4024564"/>
            <a:ext cx="7823914" cy="1384995"/>
          </a:xfrm>
          <a:prstGeom prst="rect">
            <a:avLst/>
          </a:prstGeom>
        </p:spPr>
        <p:txBody>
          <a:bodyPr wrap="square">
            <a:spAutoFit/>
          </a:bodyPr>
          <a:lstStyle/>
          <a:p>
            <a:r>
              <a:rPr lang="en-GB" sz="2800" b="1" u="sng" dirty="0">
                <a:solidFill>
                  <a:prstClr val="black"/>
                </a:solidFill>
                <a:latin typeface="Arial" panose="020B0604020202020204" pitchFamily="34" charset="0"/>
                <a:ea typeface="Calibri" panose="020F0502020204030204" pitchFamily="34" charset="0"/>
                <a:cs typeface="Arial" panose="020B0604020202020204" pitchFamily="34" charset="0"/>
              </a:rPr>
              <a:t>Advice to teachers</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800" dirty="0" smtClean="0">
                <a:solidFill>
                  <a:prstClr val="black"/>
                </a:solidFill>
              </a:rPr>
              <a:t>consider the drilling activities we use.  Can they be tweaked so that the word-meaning relationship is sustained throughout?</a:t>
            </a:r>
            <a:endParaRPr lang="en-GB" sz="28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203513" y="6215600"/>
            <a:ext cx="6489725" cy="369332"/>
          </a:xfrm>
          <a:prstGeom prst="rect">
            <a:avLst/>
          </a:prstGeom>
        </p:spPr>
        <p:txBody>
          <a:bodyPr wrap="none">
            <a:spAutoFit/>
          </a:bodyPr>
          <a:lstStyle/>
          <a:p>
            <a:r>
              <a:rPr lang="en-GB" dirty="0">
                <a:solidFill>
                  <a:prstClr val="black"/>
                </a:solidFill>
              </a:rPr>
              <a:t>AMERICAN EDUCATOR | WINTER 2008-2009 </a:t>
            </a:r>
            <a:r>
              <a:rPr lang="en-GB" dirty="0" smtClean="0">
                <a:solidFill>
                  <a:prstClr val="black"/>
                </a:solidFill>
              </a:rPr>
              <a:t>p.21 </a:t>
            </a:r>
            <a:r>
              <a:rPr lang="en-GB" dirty="0">
                <a:solidFill>
                  <a:prstClr val="black"/>
                </a:solidFill>
              </a:rPr>
              <a:t>David Willingham</a:t>
            </a:r>
          </a:p>
        </p:txBody>
      </p:sp>
    </p:spTree>
    <p:extLst>
      <p:ext uri="{BB962C8B-B14F-4D97-AF65-F5344CB8AC3E}">
        <p14:creationId xmlns:p14="http://schemas.microsoft.com/office/powerpoint/2010/main" val="30405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1"/>
          <p:cNvSpPr>
            <a:spLocks noGrp="1"/>
          </p:cNvSpPr>
          <p:nvPr>
            <p:ph type="title"/>
          </p:nvPr>
        </p:nvSpPr>
        <p:spPr>
          <a:xfrm>
            <a:off x="628650" y="105291"/>
            <a:ext cx="7886700" cy="1325563"/>
          </a:xfrm>
        </p:spPr>
        <p:txBody>
          <a:bodyPr/>
          <a:lstStyle/>
          <a:p>
            <a:r>
              <a:rPr lang="en-GB" b="1" dirty="0" smtClean="0">
                <a:latin typeface="Segoe UI Black" panose="020B0A02040204020203" pitchFamily="34" charset="0"/>
                <a:ea typeface="Segoe UI Black" panose="020B0A02040204020203" pitchFamily="34" charset="0"/>
                <a:cs typeface="Segoe UI Black" panose="020B0A02040204020203" pitchFamily="34" charset="0"/>
              </a:rPr>
              <a:t>Teaching idea [2]</a:t>
            </a:r>
            <a:endParaRPr lang="en-GB"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Rectangle 1"/>
          <p:cNvSpPr/>
          <p:nvPr/>
        </p:nvSpPr>
        <p:spPr>
          <a:xfrm>
            <a:off x="1712494" y="3324447"/>
            <a:ext cx="5719011" cy="2308324"/>
          </a:xfrm>
          <a:prstGeom prst="rect">
            <a:avLst/>
          </a:prstGeom>
        </p:spPr>
        <p:txBody>
          <a:bodyPr wrap="square">
            <a:spAutoFit/>
          </a:bodyPr>
          <a:lstStyle/>
          <a:p>
            <a:r>
              <a:rPr lang="en-GB" sz="2400" b="1" dirty="0" smtClean="0">
                <a:latin typeface="Segoe Print" panose="02000600000000000000" pitchFamily="2" charset="0"/>
              </a:rPr>
              <a:t>The “testing effect," later renamed "retrieval practice" refers to the fact that </a:t>
            </a:r>
            <a:r>
              <a:rPr lang="en-GB" sz="2400" b="1" i="1" dirty="0" smtClean="0">
                <a:latin typeface="Segoe Print" panose="02000600000000000000" pitchFamily="2" charset="0"/>
              </a:rPr>
              <a:t>trying </a:t>
            </a:r>
            <a:r>
              <a:rPr lang="en-GB" sz="2400" b="1" dirty="0" smtClean="0">
                <a:latin typeface="Segoe Print" panose="02000600000000000000" pitchFamily="2" charset="0"/>
              </a:rPr>
              <a:t>to remember something can actually help cement things in memory more effectively than further study. </a:t>
            </a:r>
            <a:endParaRPr lang="en-GB" sz="2400" b="1" dirty="0">
              <a:latin typeface="Segoe Print" panose="02000600000000000000" pitchFamily="2" charset="0"/>
            </a:endParaRPr>
          </a:p>
        </p:txBody>
      </p:sp>
      <p:sp>
        <p:nvSpPr>
          <p:cNvPr id="6" name="Content Placeholder 2"/>
          <p:cNvSpPr>
            <a:spLocks noGrp="1"/>
          </p:cNvSpPr>
          <p:nvPr>
            <p:ph idx="1"/>
          </p:nvPr>
        </p:nvSpPr>
        <p:spPr>
          <a:xfrm>
            <a:off x="628650" y="1122513"/>
            <a:ext cx="7886700" cy="4351338"/>
          </a:xfrm>
        </p:spPr>
        <p:txBody>
          <a:bodyPr/>
          <a:lstStyle/>
          <a:p>
            <a:pPr marL="0" indent="0">
              <a:buNone/>
            </a:pPr>
            <a:r>
              <a:rPr lang="en-GB" dirty="0" smtClean="0"/>
              <a:t>Put students frequently in the situation where they need to retrieve language from memory, but keep the link to meaning.  E.g.   Mini whiteboard Q&amp;A, sentence-completion, translation – cued by pictures, gestures, English. Also works orally.</a:t>
            </a:r>
            <a:endParaRPr lang="en-GB" dirty="0"/>
          </a:p>
        </p:txBody>
      </p:sp>
      <p:sp>
        <p:nvSpPr>
          <p:cNvPr id="4" name="Rectangle 3"/>
          <p:cNvSpPr/>
          <p:nvPr/>
        </p:nvSpPr>
        <p:spPr>
          <a:xfrm>
            <a:off x="565985" y="5713121"/>
            <a:ext cx="8578015" cy="923330"/>
          </a:xfrm>
          <a:prstGeom prst="rect">
            <a:avLst/>
          </a:prstGeom>
        </p:spPr>
        <p:txBody>
          <a:bodyPr wrap="square">
            <a:spAutoFit/>
          </a:bodyPr>
          <a:lstStyle/>
          <a:p>
            <a:r>
              <a:rPr lang="en-GB" dirty="0" smtClean="0"/>
              <a:t>Agarwal, P. K., Bain, P. M. &amp; Chamberlain, R. W. (2012). The value of applied research: Retrieval practice improves classroom learning and recommendations from a teacher, a principal, and a scientist. </a:t>
            </a:r>
            <a:r>
              <a:rPr lang="en-GB" i="1" dirty="0" smtClean="0"/>
              <a:t>Educational Psychology Review, 24,  </a:t>
            </a:r>
            <a:r>
              <a:rPr lang="en-GB" dirty="0" smtClean="0"/>
              <a:t>437-448.</a:t>
            </a:r>
          </a:p>
        </p:txBody>
      </p:sp>
    </p:spTree>
    <p:extLst>
      <p:ext uri="{BB962C8B-B14F-4D97-AF65-F5344CB8AC3E}">
        <p14:creationId xmlns:p14="http://schemas.microsoft.com/office/powerpoint/2010/main" val="36419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33362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381000" y="378618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Alreves</a:t>
            </a: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713" y="2071688"/>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3" y="52388"/>
            <a:ext cx="1662112"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0"/>
            <a:ext cx="1771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875" y="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1"/>
          <p:cNvSpPr txBox="1">
            <a:spLocks noChangeArrowheads="1"/>
          </p:cNvSpPr>
          <p:nvPr/>
        </p:nvSpPr>
        <p:spPr bwMode="auto">
          <a:xfrm>
            <a:off x="2438400" y="378618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GB" altLang="en-US">
                <a:solidFill>
                  <a:srgbClr val="000000"/>
                </a:solidFill>
              </a:rPr>
              <a:t>Don Cosquillas</a:t>
            </a:r>
          </a:p>
        </p:txBody>
      </p:sp>
      <p:pic>
        <p:nvPicPr>
          <p:cNvPr id="2057"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0" y="233362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6563" y="17859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6063" y="4572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875" y="44291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238" y="435768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9438" y="428625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3188"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19"/>
          <p:cNvSpPr txBox="1">
            <a:spLocks noChangeArrowheads="1"/>
          </p:cNvSpPr>
          <p:nvPr/>
        </p:nvSpPr>
        <p:spPr bwMode="auto">
          <a:xfrm>
            <a:off x="2166938" y="1614488"/>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Tontainas</a:t>
            </a:r>
          </a:p>
        </p:txBody>
      </p:sp>
      <p:sp>
        <p:nvSpPr>
          <p:cNvPr id="2065" name="Text Box 20"/>
          <p:cNvSpPr txBox="1">
            <a:spLocks noChangeArrowheads="1"/>
          </p:cNvSpPr>
          <p:nvPr/>
        </p:nvSpPr>
        <p:spPr bwMode="auto">
          <a:xfrm>
            <a:off x="0" y="1614488"/>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Glot</a:t>
            </a:r>
            <a:r>
              <a:rPr lang="en-GB" altLang="en-US">
                <a:solidFill>
                  <a:srgbClr val="000000"/>
                </a:solidFill>
                <a:cs typeface="Times New Roman" panose="02020603050405020304" pitchFamily="18" charset="0"/>
              </a:rPr>
              <a:t>ón</a:t>
            </a:r>
            <a:endParaRPr lang="en-GB" altLang="en-US">
              <a:solidFill>
                <a:srgbClr val="000000"/>
              </a:solidFill>
            </a:endParaRPr>
          </a:p>
        </p:txBody>
      </p:sp>
      <p:sp>
        <p:nvSpPr>
          <p:cNvPr id="2066" name="Text Box 21"/>
          <p:cNvSpPr txBox="1">
            <a:spLocks noChangeArrowheads="1"/>
          </p:cNvSpPr>
          <p:nvPr/>
        </p:nvSpPr>
        <p:spPr bwMode="auto">
          <a:xfrm>
            <a:off x="4310063" y="1614488"/>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Feliz</a:t>
            </a:r>
          </a:p>
        </p:txBody>
      </p:sp>
      <p:sp>
        <p:nvSpPr>
          <p:cNvPr id="2067" name="Text Box 22"/>
          <p:cNvSpPr txBox="1">
            <a:spLocks noChangeArrowheads="1"/>
          </p:cNvSpPr>
          <p:nvPr/>
        </p:nvSpPr>
        <p:spPr bwMode="auto">
          <a:xfrm>
            <a:off x="6453188" y="1614488"/>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Curioso</a:t>
            </a:r>
          </a:p>
        </p:txBody>
      </p:sp>
      <p:sp>
        <p:nvSpPr>
          <p:cNvPr id="2068" name="Text Box 23"/>
          <p:cNvSpPr txBox="1">
            <a:spLocks noChangeArrowheads="1"/>
          </p:cNvSpPr>
          <p:nvPr/>
        </p:nvSpPr>
        <p:spPr bwMode="auto">
          <a:xfrm>
            <a:off x="4357688" y="3757613"/>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Pupas</a:t>
            </a:r>
          </a:p>
        </p:txBody>
      </p:sp>
      <p:sp>
        <p:nvSpPr>
          <p:cNvPr id="2069" name="Text Box 24"/>
          <p:cNvSpPr txBox="1">
            <a:spLocks noChangeArrowheads="1"/>
          </p:cNvSpPr>
          <p:nvPr/>
        </p:nvSpPr>
        <p:spPr bwMode="auto">
          <a:xfrm>
            <a:off x="6524625" y="3757613"/>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Lioso</a:t>
            </a:r>
          </a:p>
        </p:txBody>
      </p:sp>
      <p:sp>
        <p:nvSpPr>
          <p:cNvPr id="2070" name="Text Box 25"/>
          <p:cNvSpPr txBox="1">
            <a:spLocks noChangeArrowheads="1"/>
          </p:cNvSpPr>
          <p:nvPr/>
        </p:nvSpPr>
        <p:spPr bwMode="auto">
          <a:xfrm>
            <a:off x="2238375" y="6143625"/>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Peque</a:t>
            </a:r>
            <a:r>
              <a:rPr lang="en-GB" altLang="en-US">
                <a:solidFill>
                  <a:srgbClr val="000000"/>
                </a:solidFill>
                <a:cs typeface="Times New Roman" panose="02020603050405020304" pitchFamily="18" charset="0"/>
              </a:rPr>
              <a:t>ño</a:t>
            </a:r>
            <a:endParaRPr lang="en-GB" altLang="en-US">
              <a:solidFill>
                <a:srgbClr val="000000"/>
              </a:solidFill>
            </a:endParaRPr>
          </a:p>
        </p:txBody>
      </p:sp>
      <p:sp>
        <p:nvSpPr>
          <p:cNvPr id="2071" name="Text Box 26"/>
          <p:cNvSpPr txBox="1">
            <a:spLocks noChangeArrowheads="1"/>
          </p:cNvSpPr>
          <p:nvPr/>
        </p:nvSpPr>
        <p:spPr bwMode="auto">
          <a:xfrm>
            <a:off x="4286250" y="6143625"/>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Vago</a:t>
            </a:r>
          </a:p>
        </p:txBody>
      </p:sp>
      <p:sp>
        <p:nvSpPr>
          <p:cNvPr id="2072" name="Text Box 27"/>
          <p:cNvSpPr txBox="1">
            <a:spLocks noChangeArrowheads="1"/>
          </p:cNvSpPr>
          <p:nvPr/>
        </p:nvSpPr>
        <p:spPr bwMode="auto">
          <a:xfrm>
            <a:off x="6596063" y="6143625"/>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Quisquilloso</a:t>
            </a:r>
          </a:p>
        </p:txBody>
      </p:sp>
      <p:sp>
        <p:nvSpPr>
          <p:cNvPr id="2073" name="Text Box 28"/>
          <p:cNvSpPr txBox="1">
            <a:spLocks noChangeArrowheads="1"/>
          </p:cNvSpPr>
          <p:nvPr/>
        </p:nvSpPr>
        <p:spPr bwMode="auto">
          <a:xfrm>
            <a:off x="71438" y="6143625"/>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GB" altLang="en-US">
                <a:solidFill>
                  <a:srgbClr val="000000"/>
                </a:solidFill>
              </a:rPr>
              <a:t>Don Inteligente</a:t>
            </a:r>
          </a:p>
        </p:txBody>
      </p:sp>
    </p:spTree>
    <p:extLst>
      <p:ext uri="{BB962C8B-B14F-4D97-AF65-F5344CB8AC3E}">
        <p14:creationId xmlns:p14="http://schemas.microsoft.com/office/powerpoint/2010/main" val="2179899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TotalTime>
  <Words>1679</Words>
  <Application>Microsoft Office PowerPoint</Application>
  <PresentationFormat>On-screen Show (4:3)</PresentationFormat>
  <Paragraphs>194</Paragraphs>
  <Slides>25</Slides>
  <Notes>21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Black</vt:lpstr>
      <vt:lpstr>Brush Script MT</vt:lpstr>
      <vt:lpstr>Calibri</vt:lpstr>
      <vt:lpstr>Calibri Light</vt:lpstr>
      <vt:lpstr>MV Boli</vt:lpstr>
      <vt:lpstr>Segoe Print</vt:lpstr>
      <vt:lpstr>Segoe UI Black</vt:lpstr>
      <vt:lpstr>Segoe UI Semibold</vt:lpstr>
      <vt:lpstr>Times New Roman</vt:lpstr>
      <vt:lpstr>UtopiaStd-Regular</vt:lpstr>
      <vt:lpstr>Office Theme</vt:lpstr>
      <vt:lpstr>PowerPoint Presentation</vt:lpstr>
      <vt:lpstr>PowerPoint Presentation</vt:lpstr>
      <vt:lpstr>1  Memory is…</vt:lpstr>
      <vt:lpstr>Teaching idea [1]</vt:lpstr>
      <vt:lpstr>PowerPoint Presentation</vt:lpstr>
      <vt:lpstr>PowerPoint Presentation</vt:lpstr>
      <vt:lpstr>2  Repetition is…</vt:lpstr>
      <vt:lpstr>Teaching idea [2]</vt:lpstr>
      <vt:lpstr>PowerPoint Presentation</vt:lpstr>
      <vt:lpstr>3  Your access to…</vt:lpstr>
      <vt:lpstr>Teaching idea [3]</vt:lpstr>
      <vt:lpstr>PowerPoint Presentation</vt:lpstr>
      <vt:lpstr>4  But…</vt:lpstr>
      <vt:lpstr>Teaching idea [4]</vt:lpstr>
      <vt:lpstr>5  Students (and adults)…</vt:lpstr>
      <vt:lpstr>Teaching idea [5]</vt:lpstr>
      <vt:lpstr>6  Master it and…</vt:lpstr>
      <vt:lpstr>Teaching idea [6]</vt:lpstr>
      <vt:lpstr>7  Make the meaningless…</vt:lpstr>
      <vt:lpstr>Teaching idea [7]</vt:lpstr>
      <vt:lpstr>PowerPoint Presentation</vt:lpstr>
      <vt:lpstr>PowerPoint Presentation</vt:lpstr>
      <vt:lpstr>Teaching idea [7ii]</vt:lpstr>
      <vt:lpstr>8  Test yourself…</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matters!</dc:title>
  <dc:creator>55WD</dc:creator>
  <cp:lastModifiedBy>55WD</cp:lastModifiedBy>
  <cp:revision>6</cp:revision>
  <dcterms:created xsi:type="dcterms:W3CDTF">2015-05-11T04:41:36Z</dcterms:created>
  <dcterms:modified xsi:type="dcterms:W3CDTF">2015-05-30T10:16:20Z</dcterms:modified>
</cp:coreProperties>
</file>