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35"/>
  </p:notesMasterIdLst>
  <p:sldIdLst>
    <p:sldId id="258" r:id="rId3"/>
    <p:sldId id="260" r:id="rId4"/>
    <p:sldId id="261" r:id="rId5"/>
    <p:sldId id="259" r:id="rId6"/>
    <p:sldId id="262" r:id="rId7"/>
    <p:sldId id="287" r:id="rId8"/>
    <p:sldId id="268" r:id="rId9"/>
    <p:sldId id="277" r:id="rId10"/>
    <p:sldId id="263" r:id="rId11"/>
    <p:sldId id="278" r:id="rId12"/>
    <p:sldId id="273" r:id="rId13"/>
    <p:sldId id="274" r:id="rId14"/>
    <p:sldId id="276" r:id="rId15"/>
    <p:sldId id="275" r:id="rId16"/>
    <p:sldId id="288" r:id="rId17"/>
    <p:sldId id="289" r:id="rId18"/>
    <p:sldId id="283" r:id="rId19"/>
    <p:sldId id="284" r:id="rId20"/>
    <p:sldId id="290" r:id="rId21"/>
    <p:sldId id="294" r:id="rId22"/>
    <p:sldId id="296" r:id="rId23"/>
    <p:sldId id="298" r:id="rId24"/>
    <p:sldId id="295" r:id="rId25"/>
    <p:sldId id="297" r:id="rId26"/>
    <p:sldId id="299" r:id="rId27"/>
    <p:sldId id="291" r:id="rId28"/>
    <p:sldId id="279" r:id="rId29"/>
    <p:sldId id="280" r:id="rId30"/>
    <p:sldId id="281" r:id="rId31"/>
    <p:sldId id="282" r:id="rId32"/>
    <p:sldId id="293" r:id="rId33"/>
    <p:sldId id="29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DCD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243" autoAdjust="0"/>
  </p:normalViewPr>
  <p:slideViewPr>
    <p:cSldViewPr snapToGrid="0">
      <p:cViewPr>
        <p:scale>
          <a:sx n="51" d="100"/>
          <a:sy n="51" d="100"/>
        </p:scale>
        <p:origin x="2664" y="570"/>
      </p:cViewPr>
      <p:guideLst/>
    </p:cSldViewPr>
  </p:slideViewPr>
  <p:notesTextViewPr>
    <p:cViewPr>
      <p:scale>
        <a:sx n="1" d="1"/>
        <a:sy n="1" d="1"/>
      </p:scale>
      <p:origin x="0" y="0"/>
    </p:cViewPr>
  </p:notesTextViewPr>
  <p:sorterViewPr>
    <p:cViewPr>
      <p:scale>
        <a:sx n="100" d="100"/>
        <a:sy n="100" d="100"/>
      </p:scale>
      <p:origin x="0" y="-25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EA276-DD09-46A7-BA40-B90E49F08803}" type="datetimeFigureOut">
              <a:rPr lang="en-GB" smtClean="0"/>
              <a:t>14/10/2014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F5AC6-E53B-46E8-B336-AD286B1FB373}" type="slidenum">
              <a:rPr lang="en-GB" smtClean="0"/>
              <a:t>‹#›</a:t>
            </a:fld>
            <a:endParaRPr lang="en-GB"/>
          </a:p>
        </p:txBody>
      </p:sp>
    </p:spTree>
    <p:extLst>
      <p:ext uri="{BB962C8B-B14F-4D97-AF65-F5344CB8AC3E}">
        <p14:creationId xmlns:p14="http://schemas.microsoft.com/office/powerpoint/2010/main" val="2001347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gov.uk/dfe/nationalcurriculu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wikiart.org/en/search/Eiffel%20Tower/1" TargetMode="External"/><Relationship Id="rId7" Type="http://schemas.openxmlformats.org/officeDocument/2006/relationships/hyperlink" Target="http://uploads0.wikiart.org/images/henri-rousseau/seine-and-eiffel-tower-in-the-sunset-1910.jpg!Large.jpg"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uploads7.wikiart.org/images/andre-kertesz/eiffel-tower-paris-1929.jpg" TargetMode="External"/><Relationship Id="rId5" Type="http://schemas.openxmlformats.org/officeDocument/2006/relationships/hyperlink" Target="http://uploads2.wikiart.org/images/ivan-generalic/eiffel-tower-1972.jpg!Blog.jpg" TargetMode="External"/><Relationship Id="rId4" Type="http://schemas.openxmlformats.org/officeDocument/2006/relationships/hyperlink" Target="http://www.wikiart.org/en/georges-seurat/the-eiffel-tower-1889"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Saturday 18th October, 14.15 - 15.00</a:t>
            </a:r>
          </a:p>
          <a:p>
            <a:r>
              <a:rPr lang="en-GB" sz="1200" b="1"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Making creative use of authentic resources at KS3.</a:t>
            </a:r>
            <a:br>
              <a:rPr lang="en-GB" sz="1200" b="1"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Ways to source and exploit a whole range of authentic resources in the KS3 classroom, to generate cultural curiosity, to develop linguistic range and precision, to provide material for all skills, and to stimulate interest and enthusiasm for language learning.</a:t>
            </a:r>
          </a:p>
          <a:p>
            <a:endParaRPr lang="en-GB" dirty="0" smtClean="0"/>
          </a:p>
          <a:p>
            <a:endParaRPr lang="en-GB" dirty="0" smtClean="0"/>
          </a:p>
          <a:p>
            <a:r>
              <a:rPr lang="en-GB" sz="1200" b="1" kern="1200" dirty="0" smtClean="0">
                <a:solidFill>
                  <a:schemeClr val="tx1"/>
                </a:solidFill>
                <a:effectLst/>
                <a:latin typeface="+mn-lt"/>
                <a:ea typeface="+mn-ea"/>
                <a:cs typeface="+mn-cs"/>
              </a:rPr>
              <a:t>Aims</a:t>
            </a:r>
          </a:p>
          <a:p>
            <a:r>
              <a:rPr lang="en-GB" sz="1200" kern="1200" dirty="0" smtClean="0">
                <a:solidFill>
                  <a:schemeClr val="tx1"/>
                </a:solidFill>
                <a:effectLst/>
                <a:latin typeface="+mn-lt"/>
                <a:ea typeface="+mn-ea"/>
                <a:cs typeface="+mn-cs"/>
              </a:rPr>
              <a:t>The national curriculum for languages aims to ensure that all pupils:</a:t>
            </a:r>
          </a:p>
          <a:p>
            <a:pPr lvl="0"/>
            <a:r>
              <a:rPr lang="en-GB" sz="1200" kern="1200" dirty="0" smtClean="0">
                <a:solidFill>
                  <a:schemeClr val="tx1"/>
                </a:solidFill>
                <a:effectLst/>
                <a:latin typeface="+mn-lt"/>
                <a:ea typeface="+mn-ea"/>
                <a:cs typeface="+mn-cs"/>
              </a:rPr>
              <a:t>understand and respond to spoken and written language from a variety of authentic sources</a:t>
            </a:r>
          </a:p>
          <a:p>
            <a:pPr lvl="0"/>
            <a:r>
              <a:rPr lang="en-GB" sz="1200" kern="1200" dirty="0" smtClean="0">
                <a:solidFill>
                  <a:schemeClr val="tx1"/>
                </a:solidFill>
                <a:effectLst/>
                <a:latin typeface="+mn-lt"/>
                <a:ea typeface="+mn-ea"/>
                <a:cs typeface="+mn-cs"/>
              </a:rPr>
              <a:t>speak with increasing confidence, fluency and spontaneity, finding ways of communicating what they want to say, including through discussion and asking questions, and continually improving the accuracy of their pronunciation and intonation</a:t>
            </a:r>
          </a:p>
          <a:p>
            <a:pPr lvl="0"/>
            <a:r>
              <a:rPr lang="en-GB" sz="1200" kern="1200" dirty="0" smtClean="0">
                <a:solidFill>
                  <a:schemeClr val="tx1"/>
                </a:solidFill>
                <a:effectLst/>
                <a:latin typeface="+mn-lt"/>
                <a:ea typeface="+mn-ea"/>
                <a:cs typeface="+mn-cs"/>
              </a:rPr>
              <a:t>can write at varying length, for different purposes and audiences, using the variety of grammatical structures that they have learnt</a:t>
            </a:r>
          </a:p>
          <a:p>
            <a:pPr lvl="0"/>
            <a:r>
              <a:rPr lang="en-GB" sz="1200" kern="1200" dirty="0" smtClean="0">
                <a:solidFill>
                  <a:schemeClr val="tx1"/>
                </a:solidFill>
                <a:effectLst/>
                <a:latin typeface="+mn-lt"/>
                <a:ea typeface="+mn-ea"/>
                <a:cs typeface="+mn-cs"/>
              </a:rPr>
              <a:t>discover and develop an appreciation of a range of writing in the language studied.</a:t>
            </a:r>
          </a:p>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407743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139989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843188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http://reggioblog.blogspot.co.uk/2011/02/literatura-poemas-en-pictogramas.html</a:t>
            </a:r>
            <a:br>
              <a:rPr lang="en-GB" dirty="0" smtClean="0"/>
            </a:br>
            <a:r>
              <a:rPr lang="en-GB" dirty="0" smtClean="0"/>
              <a:t/>
            </a:r>
            <a:br>
              <a:rPr lang="en-GB" dirty="0" smtClean="0"/>
            </a:br>
            <a:r>
              <a:rPr lang="en-GB" dirty="0" smtClean="0"/>
              <a:t>Read the poem through with the class, bringing up the pictures one by one,</a:t>
            </a:r>
            <a:r>
              <a:rPr lang="en-GB" baseline="0" dirty="0" smtClean="0"/>
              <a:t> so that they have another opportunity to hear it and focus on the key words.  Teachers should point out each key noun using the pictures.</a:t>
            </a:r>
            <a:endParaRPr lang="en-GB" dirty="0" smtClean="0"/>
          </a:p>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975446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https://www.youtube.com/watch?v=VpvQxBlKDRc</a:t>
            </a:r>
            <a:br>
              <a:rPr lang="en-GB" dirty="0" smtClean="0"/>
            </a:br>
            <a:r>
              <a:rPr lang="en-GB" dirty="0" smtClean="0"/>
              <a:t>Reading interesting dramatic reading version</a:t>
            </a:r>
            <a:r>
              <a:rPr lang="en-GB" baseline="0" dirty="0" smtClean="0"/>
              <a:t> in a group.</a:t>
            </a:r>
            <a:endParaRPr lang="en-GB" dirty="0" smtClean="0"/>
          </a:p>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102967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Students try to read the poem</a:t>
            </a:r>
            <a:r>
              <a:rPr lang="en-GB" baseline="0" dirty="0" smtClean="0"/>
              <a:t> aloud with gaps.</a:t>
            </a:r>
            <a:br>
              <a:rPr lang="en-GB" baseline="0" dirty="0" smtClean="0"/>
            </a:br>
            <a:r>
              <a:rPr lang="en-GB" dirty="0" smtClean="0"/>
              <a:t>Students could now complete p.31 in the workbook.</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After that give them the challenge of performing the poem like a question and answer conversation, in a similar way to the adapted version above.</a:t>
            </a:r>
          </a:p>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044294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just one example of this very versatile task.  The purpose is two-fold: firstly, to get students using simple transactional language for a purpose – i.e. exchanging information about new language, thanking each other.  Secondly, students are being presented with new language in a different way to the more traditional Presentation – Practice – Production model.  </a:t>
            </a:r>
            <a:br>
              <a:rPr lang="en-GB" baseline="0" dirty="0" smtClean="0"/>
            </a:br>
            <a:r>
              <a:rPr lang="en-GB" baseline="0" dirty="0" smtClean="0"/>
              <a:t/>
            </a:r>
            <a:br>
              <a:rPr lang="en-GB" baseline="0" dirty="0" smtClean="0"/>
            </a:br>
            <a:r>
              <a:rPr lang="en-GB" baseline="0" dirty="0" smtClean="0"/>
              <a:t>It works like this.  </a:t>
            </a:r>
            <a:br>
              <a:rPr lang="en-GB" baseline="0" dirty="0" smtClean="0"/>
            </a:br>
            <a:r>
              <a:rPr lang="en-GB" baseline="0" dirty="0" smtClean="0"/>
              <a:t>1) Students are exposed to some new language.  It could be contained within a text, within a video clip, a song (with karaoke style lyrics if it’s new language), even within a listening passage.  </a:t>
            </a:r>
            <a:br>
              <a:rPr lang="en-GB" baseline="0" dirty="0" smtClean="0"/>
            </a:br>
            <a:r>
              <a:rPr lang="en-GB" baseline="0" dirty="0" smtClean="0"/>
              <a:t>2) They read / watch / listen and have to fill in as many of the answers as they can in the ‘give one’ column. NB: the key is that it shouldn’t be possible for all students to get all the answers; preferably only ½ - 2/3 of the answers.</a:t>
            </a:r>
            <a:br>
              <a:rPr lang="en-GB" baseline="0" dirty="0" smtClean="0"/>
            </a:br>
            <a:r>
              <a:rPr lang="en-GB" baseline="0" dirty="0" smtClean="0"/>
              <a:t>3) They go around the class, trying to complete their list of new language, ‘trading’ with others in the class, using the TL. They ask:  Have you got…? No.  (</a:t>
            </a:r>
            <a:r>
              <a:rPr lang="en-GB" baseline="0" dirty="0" smtClean="0">
                <a:sym typeface="Wingdings" panose="05000000000000000000" pitchFamily="2" charset="2"/>
              </a:rPr>
              <a:t> OK. Bye, thanks). Yes. Have you got…? (No. ( OK. Bye, thanks). Yes.  ….is…….Great, thank you. ……….. is…….. Thanks, bye.  Any new language they get from others goes in the ‘get one’ column.</a:t>
            </a:r>
            <a:br>
              <a:rPr lang="en-GB" baseline="0" dirty="0" smtClean="0">
                <a:sym typeface="Wingdings" panose="05000000000000000000" pitchFamily="2" charset="2"/>
              </a:rPr>
            </a:br>
            <a:r>
              <a:rPr lang="en-GB" baseline="0" dirty="0" smtClean="0">
                <a:sym typeface="Wingdings" panose="05000000000000000000" pitchFamily="2" charset="2"/>
              </a:rPr>
              <a:t/>
            </a:r>
            <a:br>
              <a:rPr lang="en-GB" baseline="0" dirty="0" smtClean="0">
                <a:sym typeface="Wingdings" panose="05000000000000000000" pitchFamily="2" charset="2"/>
              </a:rPr>
            </a:br>
            <a:r>
              <a:rPr lang="en-GB" baseline="0" dirty="0" smtClean="0">
                <a:sym typeface="Wingdings" panose="05000000000000000000" pitchFamily="2" charset="2"/>
              </a:rPr>
              <a:t>The stimulus for this task is </a:t>
            </a:r>
            <a:r>
              <a:rPr lang="en-GB" baseline="0" dirty="0" smtClean="0">
                <a:sym typeface="Wingdings" panose="05000000000000000000" pitchFamily="2" charset="2"/>
              </a:rPr>
              <a:t>Les cornichons song  - Nino Ferrer, found </a:t>
            </a:r>
            <a:r>
              <a:rPr lang="en-GB" baseline="0" dirty="0" smtClean="0">
                <a:sym typeface="Wingdings" panose="05000000000000000000" pitchFamily="2" charset="2"/>
              </a:rPr>
              <a:t>here:</a:t>
            </a:r>
            <a:br>
              <a:rPr lang="en-GB" baseline="0" dirty="0" smtClean="0">
                <a:sym typeface="Wingdings" panose="05000000000000000000" pitchFamily="2" charset="2"/>
              </a:rPr>
            </a:br>
            <a:r>
              <a:rPr lang="en-GB" baseline="0" dirty="0" smtClean="0">
                <a:sym typeface="Wingdings" panose="05000000000000000000" pitchFamily="2" charset="2"/>
              </a:rPr>
              <a:t>https://www.youtube.com/watch?v=Sj8inmOKSUg </a:t>
            </a:r>
            <a:endParaRPr lang="en-GB" baseline="0" dirty="0" smtClean="0">
              <a:sym typeface="Wingdings" panose="05000000000000000000" pitchFamily="2" charset="2"/>
            </a:endParaRPr>
          </a:p>
          <a:p>
            <a:endParaRPr lang="en-GB" dirty="0"/>
          </a:p>
        </p:txBody>
      </p:sp>
      <p:sp>
        <p:nvSpPr>
          <p:cNvPr id="4" name="Slide Number Placeholder 3"/>
          <p:cNvSpPr>
            <a:spLocks noGrp="1"/>
          </p:cNvSpPr>
          <p:nvPr>
            <p:ph type="sldNum" sz="quarter" idx="10"/>
          </p:nvPr>
        </p:nvSpPr>
        <p:spPr/>
        <p:txBody>
          <a:bodyPr/>
          <a:lstStyle/>
          <a:p>
            <a:fld id="{96D72BE0-C1F1-41A2-B367-7293FC899F6C}" type="slidenum">
              <a:rPr lang="en-GB" smtClean="0"/>
              <a:t>15</a:t>
            </a:fld>
            <a:endParaRPr lang="en-GB"/>
          </a:p>
        </p:txBody>
      </p:sp>
    </p:spTree>
    <p:extLst>
      <p:ext uri="{BB962C8B-B14F-4D97-AF65-F5344CB8AC3E}">
        <p14:creationId xmlns:p14="http://schemas.microsoft.com/office/powerpoint/2010/main" val="849585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Les cornichons</a:t>
            </a:r>
            <a:br>
              <a:rPr lang="en-GB" dirty="0" smtClean="0"/>
            </a:br>
            <a:r>
              <a:rPr lang="en-GB" dirty="0" smtClean="0"/>
              <a:t>https://www.youtube.com/watch?v=2HcWSzGMYco</a:t>
            </a:r>
            <a:endParaRPr lang="en-GB" dirty="0"/>
          </a:p>
        </p:txBody>
      </p:sp>
      <p:sp>
        <p:nvSpPr>
          <p:cNvPr id="4" name="Slide Number Placeholder 3"/>
          <p:cNvSpPr>
            <a:spLocks noGrp="1"/>
          </p:cNvSpPr>
          <p:nvPr>
            <p:ph type="sldNum" sz="quarter" idx="10"/>
          </p:nvPr>
        </p:nvSpPr>
        <p:spPr/>
        <p:txBody>
          <a:bodyPr/>
          <a:lstStyle/>
          <a:p>
            <a:fld id="{52BF5AC6-E53B-46E8-B336-AD286B1FB373}" type="slidenum">
              <a:rPr lang="en-GB" smtClean="0"/>
              <a:t>16</a:t>
            </a:fld>
            <a:endParaRPr lang="en-GB"/>
          </a:p>
        </p:txBody>
      </p:sp>
    </p:spTree>
    <p:extLst>
      <p:ext uri="{BB962C8B-B14F-4D97-AF65-F5344CB8AC3E}">
        <p14:creationId xmlns:p14="http://schemas.microsoft.com/office/powerpoint/2010/main" val="3484471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8420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effectLst/>
                <a:latin typeface="+mn-lt"/>
                <a:ea typeface="+mn-ea"/>
                <a:cs typeface="+mn-cs"/>
              </a:rPr>
              <a:t>Boursin</a:t>
            </a:r>
            <a:r>
              <a:rPr lang="en-GB" sz="1200" kern="1200" baseline="0" dirty="0" smtClean="0">
                <a:solidFill>
                  <a:schemeClr val="tx1"/>
                </a:solidFill>
                <a:effectLst/>
                <a:latin typeface="+mn-lt"/>
                <a:ea typeface="+mn-ea"/>
                <a:cs typeface="+mn-cs"/>
              </a:rPr>
              <a:t> advert</a:t>
            </a: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https://www.youtube.com/watch?v=1UQxN5HW1PU</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Text = du pain, du vin,</a:t>
            </a:r>
            <a:r>
              <a:rPr lang="en-GB" sz="1200" kern="1200" baseline="0" dirty="0" smtClean="0">
                <a:solidFill>
                  <a:schemeClr val="tx1"/>
                </a:solidFill>
                <a:effectLst/>
                <a:latin typeface="+mn-lt"/>
                <a:ea typeface="+mn-ea"/>
                <a:cs typeface="+mn-cs"/>
              </a:rPr>
              <a:t> du </a:t>
            </a:r>
            <a:r>
              <a:rPr lang="en-GB" sz="1200" kern="1200" baseline="0" dirty="0" err="1" smtClean="0">
                <a:solidFill>
                  <a:schemeClr val="tx1"/>
                </a:solidFill>
                <a:effectLst/>
                <a:latin typeface="+mn-lt"/>
                <a:ea typeface="+mn-ea"/>
                <a:cs typeface="+mn-cs"/>
              </a:rPr>
              <a:t>boursin</a:t>
            </a:r>
            <a:r>
              <a:rPr lang="en-GB" sz="1200" kern="1200" baseline="0" dirty="0" smtClean="0">
                <a:solidFill>
                  <a:schemeClr val="tx1"/>
                </a:solidFill>
                <a:effectLst/>
                <a:latin typeface="+mn-lt"/>
                <a:ea typeface="+mn-ea"/>
                <a:cs typeface="+mn-cs"/>
              </a:rPr>
              <a:t>, du </a:t>
            </a:r>
            <a:r>
              <a:rPr lang="en-GB" sz="1200" kern="1200" baseline="0" dirty="0" err="1" smtClean="0">
                <a:solidFill>
                  <a:schemeClr val="tx1"/>
                </a:solidFill>
                <a:effectLst/>
                <a:latin typeface="+mn-lt"/>
                <a:ea typeface="+mn-ea"/>
                <a:cs typeface="+mn-cs"/>
              </a:rPr>
              <a:t>tracteur</a:t>
            </a:r>
            <a:r>
              <a:rPr lang="en-GB" sz="1200" kern="1200" baseline="0" dirty="0" smtClean="0">
                <a:solidFill>
                  <a:schemeClr val="tx1"/>
                </a:solidFill>
                <a:effectLst/>
                <a:latin typeface="+mn-lt"/>
                <a:ea typeface="+mn-ea"/>
                <a:cs typeface="+mn-cs"/>
              </a:rPr>
              <a:t/>
            </a:r>
            <a:br>
              <a:rPr lang="en-GB" sz="1200" kern="1200" baseline="0" dirty="0" smtClean="0">
                <a:solidFill>
                  <a:schemeClr val="tx1"/>
                </a:solidFill>
                <a:effectLst/>
                <a:latin typeface="+mn-lt"/>
                <a:ea typeface="+mn-ea"/>
                <a:cs typeface="+mn-cs"/>
              </a:rPr>
            </a:b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2BF5AC6-E53B-46E8-B336-AD286B1FB373}" type="slidenum">
              <a:rPr lang="en-GB" smtClean="0"/>
              <a:t>19</a:t>
            </a:fld>
            <a:endParaRPr lang="en-GB"/>
          </a:p>
        </p:txBody>
      </p:sp>
    </p:spTree>
    <p:extLst>
      <p:ext uri="{BB962C8B-B14F-4D97-AF65-F5344CB8AC3E}">
        <p14:creationId xmlns:p14="http://schemas.microsoft.com/office/powerpoint/2010/main" val="567035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Kinder </a:t>
            </a:r>
            <a:r>
              <a:rPr lang="en-GB" dirty="0" err="1" smtClean="0"/>
              <a:t>Shokolade</a:t>
            </a:r>
            <a:r>
              <a:rPr lang="en-GB" dirty="0" smtClean="0"/>
              <a:t> Speed-dating</a:t>
            </a:r>
            <a:br>
              <a:rPr lang="en-GB" dirty="0" smtClean="0"/>
            </a:br>
            <a:r>
              <a:rPr lang="en-GB" dirty="0" smtClean="0"/>
              <a:t>https://www.youtube.com/watch?v=BSrl28amYJY&amp;index=2&amp;list=PLC593BC48FB4DB18E</a:t>
            </a:r>
            <a:br>
              <a:rPr lang="en-GB" dirty="0" smtClean="0"/>
            </a:br>
            <a:r>
              <a:rPr lang="en-GB" dirty="0" err="1" smtClean="0"/>
              <a:t>Bist</a:t>
            </a:r>
            <a:r>
              <a:rPr lang="en-GB" dirty="0" smtClean="0"/>
              <a:t> du ….?  </a:t>
            </a:r>
            <a:br>
              <a:rPr lang="en-GB" dirty="0" smtClean="0"/>
            </a:br>
            <a:r>
              <a:rPr lang="en-GB" dirty="0" smtClean="0"/>
              <a:t>….</a:t>
            </a:r>
            <a:r>
              <a:rPr lang="en-GB" dirty="0" err="1" smtClean="0"/>
              <a:t>oder</a:t>
            </a:r>
            <a:r>
              <a:rPr lang="en-GB" dirty="0" smtClean="0"/>
              <a:t> ….?</a:t>
            </a:r>
            <a:br>
              <a:rPr lang="en-GB" dirty="0" smtClean="0"/>
            </a:br>
            <a:r>
              <a:rPr lang="en-GB" dirty="0" err="1" smtClean="0"/>
              <a:t>Vollende</a:t>
            </a:r>
            <a:r>
              <a:rPr lang="en-GB" dirty="0" smtClean="0"/>
              <a:t> </a:t>
            </a:r>
            <a:r>
              <a:rPr lang="en-GB" dirty="0" err="1" smtClean="0"/>
              <a:t>diesen</a:t>
            </a:r>
            <a:r>
              <a:rPr lang="en-GB" dirty="0" smtClean="0"/>
              <a:t> </a:t>
            </a:r>
            <a:r>
              <a:rPr lang="en-GB" dirty="0" err="1" smtClean="0"/>
              <a:t>Satz</a:t>
            </a:r>
            <a:r>
              <a:rPr lang="en-GB" dirty="0" smtClean="0"/>
              <a:t>…</a:t>
            </a:r>
            <a:br>
              <a:rPr lang="en-GB" dirty="0" smtClean="0"/>
            </a:br>
            <a:r>
              <a:rPr lang="en-GB" dirty="0" smtClean="0"/>
              <a:t>Could be the prompts for a spontaneous speaking task on</a:t>
            </a:r>
            <a:r>
              <a:rPr lang="en-GB" baseline="0" dirty="0" smtClean="0"/>
              <a:t> various themes.</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52BF5AC6-E53B-46E8-B336-AD286B1FB373}" type="slidenum">
              <a:rPr lang="en-GB" smtClean="0"/>
              <a:t>20</a:t>
            </a:fld>
            <a:endParaRPr lang="en-GB"/>
          </a:p>
        </p:txBody>
      </p:sp>
    </p:spTree>
    <p:extLst>
      <p:ext uri="{BB962C8B-B14F-4D97-AF65-F5344CB8AC3E}">
        <p14:creationId xmlns:p14="http://schemas.microsoft.com/office/powerpoint/2010/main" val="2012285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Purpose of study</a:t>
            </a:r>
          </a:p>
          <a:p>
            <a:r>
              <a:rPr lang="en-GB" sz="1200" kern="1200" dirty="0" smtClean="0">
                <a:solidFill>
                  <a:schemeClr val="tx1"/>
                </a:solidFill>
                <a:effectLst/>
                <a:latin typeface="+mn-lt"/>
                <a:ea typeface="+mn-ea"/>
                <a:cs typeface="+mn-cs"/>
              </a:rPr>
              <a:t>Learning a foreign language is a liberation from insularity and provides an opening to other cultures. A high-quality languages education should foster pupils’ curiosity and deepen their understanding of the world. The teaching should enable pupils to express their ideas and thoughts in another language and to understand and respond to its speakers, both in speech and in writing. It should also provide opportunities for them to communicate for practical purposes, learn new ways of thinking and read great literature in the original language. Language teaching should provide the foundation for learning further languages, equipping pupils to study and work in other countries.</a:t>
            </a:r>
          </a:p>
          <a:p>
            <a:r>
              <a:rPr lang="en-GB" sz="1200" kern="1200" dirty="0" smtClean="0">
                <a:solidFill>
                  <a:schemeClr val="tx1"/>
                </a:solidFill>
                <a:effectLst/>
                <a:latin typeface="+mn-lt"/>
                <a:ea typeface="+mn-ea"/>
                <a:cs typeface="+mn-cs"/>
              </a:rPr>
              <a:t>p.226</a:t>
            </a:r>
          </a:p>
          <a:p>
            <a:r>
              <a:rPr lang="en-GB" sz="1200" b="1" kern="1200" dirty="0" smtClean="0">
                <a:solidFill>
                  <a:schemeClr val="tx1"/>
                </a:solidFill>
                <a:effectLst/>
                <a:latin typeface="+mn-lt"/>
                <a:ea typeface="+mn-ea"/>
                <a:cs typeface="+mn-cs"/>
              </a:rPr>
              <a:t>The national curriculum in England Framework document: for teaching 1 September 2014 to 31 August 2015</a:t>
            </a:r>
            <a:br>
              <a:rPr lang="en-GB" sz="1200" b="1" kern="1200" dirty="0" smtClean="0">
                <a:solidFill>
                  <a:schemeClr val="tx1"/>
                </a:solidFill>
                <a:effectLst/>
                <a:latin typeface="+mn-lt"/>
                <a:ea typeface="+mn-ea"/>
                <a:cs typeface="+mn-cs"/>
              </a:rPr>
            </a:br>
            <a:r>
              <a:rPr lang="en-GB" sz="1200" b="1" kern="1200" dirty="0" err="1" smtClean="0">
                <a:solidFill>
                  <a:schemeClr val="tx1"/>
                </a:solidFill>
                <a:effectLst/>
                <a:latin typeface="+mn-lt"/>
                <a:ea typeface="+mn-ea"/>
                <a:cs typeface="+mn-cs"/>
              </a:rPr>
              <a:t>DfE</a:t>
            </a:r>
            <a:endParaRPr lang="en-GB" sz="1200" b="1"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document is also available to download from </a:t>
            </a:r>
            <a:r>
              <a:rPr lang="en-GB" sz="1200" u="sng" kern="1200" dirty="0" smtClean="0">
                <a:solidFill>
                  <a:schemeClr val="tx1"/>
                </a:solidFill>
                <a:effectLst/>
                <a:latin typeface="+mn-lt"/>
                <a:ea typeface="+mn-ea"/>
                <a:cs typeface="+mn-cs"/>
                <a:hlinkClick r:id="rId3"/>
              </a:rPr>
              <a:t>www.gov.uk/dfe/nationalcurriculum</a:t>
            </a:r>
            <a:endParaRPr lang="en-GB" dirty="0" smtClean="0"/>
          </a:p>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956262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Renault Laguna (</a:t>
            </a:r>
            <a:r>
              <a:rPr lang="en-GB" dirty="0" err="1" smtClean="0"/>
              <a:t>Extraterrestre</a:t>
            </a:r>
            <a:r>
              <a:rPr lang="en-GB" dirty="0" smtClean="0"/>
              <a:t>)</a:t>
            </a:r>
            <a:br>
              <a:rPr lang="en-GB" dirty="0" smtClean="0"/>
            </a:br>
            <a:r>
              <a:rPr lang="en-GB" dirty="0" smtClean="0"/>
              <a:t>https://www.youtube.com/watch?v=4sNeUhTnKVY&amp;index=4&amp;list=PL9AF62CD694E57A7E </a:t>
            </a:r>
            <a:endParaRPr lang="en-GB" dirty="0"/>
          </a:p>
        </p:txBody>
      </p:sp>
      <p:sp>
        <p:nvSpPr>
          <p:cNvPr id="4" name="Slide Number Placeholder 3"/>
          <p:cNvSpPr>
            <a:spLocks noGrp="1"/>
          </p:cNvSpPr>
          <p:nvPr>
            <p:ph type="sldNum" sz="quarter" idx="10"/>
          </p:nvPr>
        </p:nvSpPr>
        <p:spPr/>
        <p:txBody>
          <a:bodyPr/>
          <a:lstStyle/>
          <a:p>
            <a:fld id="{52BF5AC6-E53B-46E8-B336-AD286B1FB373}" type="slidenum">
              <a:rPr lang="en-GB" smtClean="0"/>
              <a:t>21</a:t>
            </a:fld>
            <a:endParaRPr lang="en-GB"/>
          </a:p>
        </p:txBody>
      </p:sp>
    </p:spTree>
    <p:extLst>
      <p:ext uri="{BB962C8B-B14F-4D97-AF65-F5344CB8AC3E}">
        <p14:creationId xmlns:p14="http://schemas.microsoft.com/office/powerpoint/2010/main" val="4213434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Pictogramme</a:t>
            </a:r>
            <a:r>
              <a:rPr lang="en-GB" dirty="0" smtClean="0"/>
              <a:t/>
            </a:r>
            <a:br>
              <a:rPr lang="en-GB" dirty="0" smtClean="0"/>
            </a:br>
            <a:r>
              <a:rPr lang="en-GB" dirty="0" smtClean="0"/>
              <a:t>https://www.youtube.com/watch?v=CV3jHdr-ogk</a:t>
            </a:r>
            <a:br>
              <a:rPr lang="en-GB" dirty="0" smtClean="0"/>
            </a:br>
            <a:r>
              <a:rPr lang="en-GB" dirty="0" smtClean="0"/>
              <a:t/>
            </a:r>
            <a:br>
              <a:rPr lang="en-GB" dirty="0" smtClean="0"/>
            </a:br>
            <a:r>
              <a:rPr lang="en-GB" dirty="0" smtClean="0"/>
              <a:t>Narrate the story</a:t>
            </a:r>
            <a:r>
              <a:rPr lang="en-GB" baseline="0" dirty="0" smtClean="0"/>
              <a:t> in the past in the future.</a:t>
            </a:r>
            <a:br>
              <a:rPr lang="en-GB" baseline="0" dirty="0" smtClean="0"/>
            </a:br>
            <a:r>
              <a:rPr lang="en-GB" baseline="0" dirty="0" smtClean="0"/>
              <a:t>Tell your life in 6 x words.</a:t>
            </a:r>
            <a:br>
              <a:rPr lang="en-GB" baseline="0" dirty="0" smtClean="0"/>
            </a:br>
            <a:endParaRPr lang="en-GB" dirty="0"/>
          </a:p>
        </p:txBody>
      </p:sp>
      <p:sp>
        <p:nvSpPr>
          <p:cNvPr id="4" name="Slide Number Placeholder 3"/>
          <p:cNvSpPr>
            <a:spLocks noGrp="1"/>
          </p:cNvSpPr>
          <p:nvPr>
            <p:ph type="sldNum" sz="quarter" idx="10"/>
          </p:nvPr>
        </p:nvSpPr>
        <p:spPr/>
        <p:txBody>
          <a:bodyPr/>
          <a:lstStyle/>
          <a:p>
            <a:fld id="{52BF5AC6-E53B-46E8-B336-AD286B1FB373}" type="slidenum">
              <a:rPr lang="en-GB" smtClean="0"/>
              <a:t>23</a:t>
            </a:fld>
            <a:endParaRPr lang="en-GB"/>
          </a:p>
        </p:txBody>
      </p:sp>
    </p:spTree>
    <p:extLst>
      <p:ext uri="{BB962C8B-B14F-4D97-AF65-F5344CB8AC3E}">
        <p14:creationId xmlns:p14="http://schemas.microsoft.com/office/powerpoint/2010/main" val="1523993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Eine</a:t>
            </a:r>
            <a:r>
              <a:rPr lang="en-GB" dirty="0" smtClean="0"/>
              <a:t> </a:t>
            </a:r>
            <a:r>
              <a:rPr lang="en-GB" dirty="0" err="1" smtClean="0"/>
              <a:t>bessere</a:t>
            </a:r>
            <a:r>
              <a:rPr lang="en-GB" dirty="0" smtClean="0"/>
              <a:t> Welt</a:t>
            </a:r>
            <a:br>
              <a:rPr lang="en-GB" dirty="0" smtClean="0"/>
            </a:br>
            <a:r>
              <a:rPr lang="en-GB" dirty="0" smtClean="0"/>
              <a:t>https://www.youtube.com/watch?v=GfnSxrKL4Oo&amp;list=PLC593BC48FB4DB18E&amp;index=19</a:t>
            </a:r>
            <a:endParaRPr lang="en-GB" dirty="0"/>
          </a:p>
        </p:txBody>
      </p:sp>
      <p:sp>
        <p:nvSpPr>
          <p:cNvPr id="4" name="Slide Number Placeholder 3"/>
          <p:cNvSpPr>
            <a:spLocks noGrp="1"/>
          </p:cNvSpPr>
          <p:nvPr>
            <p:ph type="sldNum" sz="quarter" idx="10"/>
          </p:nvPr>
        </p:nvSpPr>
        <p:spPr/>
        <p:txBody>
          <a:bodyPr/>
          <a:lstStyle/>
          <a:p>
            <a:fld id="{52BF5AC6-E53B-46E8-B336-AD286B1FB373}" type="slidenum">
              <a:rPr lang="en-GB" smtClean="0"/>
              <a:t>24</a:t>
            </a:fld>
            <a:endParaRPr lang="en-GB"/>
          </a:p>
        </p:txBody>
      </p:sp>
    </p:spTree>
    <p:extLst>
      <p:ext uri="{BB962C8B-B14F-4D97-AF65-F5344CB8AC3E}">
        <p14:creationId xmlns:p14="http://schemas.microsoft.com/office/powerpoint/2010/main" val="3394821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BF5AC6-E53B-46E8-B336-AD286B1FB373}" type="slidenum">
              <a:rPr lang="en-GB" smtClean="0"/>
              <a:t>25</a:t>
            </a:fld>
            <a:endParaRPr lang="en-GB"/>
          </a:p>
        </p:txBody>
      </p:sp>
    </p:spTree>
    <p:extLst>
      <p:ext uri="{BB962C8B-B14F-4D97-AF65-F5344CB8AC3E}">
        <p14:creationId xmlns:p14="http://schemas.microsoft.com/office/powerpoint/2010/main" val="911699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http://www.riberabaja.es/dotAsset/16314.JPG</a:t>
            </a: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2814635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1 </a:t>
            </a:r>
            <a:r>
              <a:rPr lang="en-GB" sz="1200" b="1" u="sng" kern="1200" dirty="0" smtClean="0">
                <a:solidFill>
                  <a:schemeClr val="tx1"/>
                </a:solidFill>
                <a:effectLst/>
                <a:latin typeface="+mn-lt"/>
                <a:ea typeface="+mn-ea"/>
                <a:cs typeface="+mn-cs"/>
                <a:hlinkClick r:id="rId3"/>
              </a:rPr>
              <a:t>http://www.wikiart.org/en/search/Eiffel%20Tower/1</a:t>
            </a:r>
            <a:r>
              <a:rPr lang="en-GB" sz="1200" b="1" kern="1200" dirty="0" smtClean="0">
                <a:solidFill>
                  <a:schemeClr val="tx1"/>
                </a:solidFill>
                <a:effectLst/>
                <a:latin typeface="+mn-lt"/>
                <a:ea typeface="+mn-ea"/>
                <a:cs typeface="+mn-cs"/>
              </a:rPr>
              <a:t> Delaunay and others</a:t>
            </a:r>
            <a:br>
              <a:rPr lang="en-GB" sz="1200" b="1"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2 </a:t>
            </a:r>
            <a:r>
              <a:rPr lang="en-GB" sz="1200" b="1" u="sng" kern="1200" dirty="0" smtClean="0">
                <a:solidFill>
                  <a:schemeClr val="tx1"/>
                </a:solidFill>
                <a:effectLst/>
                <a:latin typeface="+mn-lt"/>
                <a:ea typeface="+mn-ea"/>
                <a:cs typeface="+mn-cs"/>
                <a:hlinkClick r:id="rId4"/>
              </a:rPr>
              <a:t>http://www.wikiart.org/en/georges-seurat/the-eiffel-tower-1889</a:t>
            </a:r>
            <a:r>
              <a:rPr lang="en-GB" sz="1200" b="1" kern="1200" dirty="0" smtClean="0">
                <a:solidFill>
                  <a:schemeClr val="tx1"/>
                </a:solidFill>
                <a:effectLst/>
                <a:latin typeface="+mn-lt"/>
                <a:ea typeface="+mn-ea"/>
                <a:cs typeface="+mn-cs"/>
              </a:rPr>
              <a:t>  - Georges Seurat Eiffel Tower</a:t>
            </a:r>
            <a:br>
              <a:rPr lang="en-GB" sz="1200" b="1"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3 </a:t>
            </a:r>
            <a:r>
              <a:rPr lang="en-GB" sz="1200" b="1" u="sng" kern="1200" dirty="0" smtClean="0">
                <a:solidFill>
                  <a:schemeClr val="tx1"/>
                </a:solidFill>
                <a:effectLst/>
                <a:latin typeface="+mn-lt"/>
                <a:ea typeface="+mn-ea"/>
                <a:cs typeface="+mn-cs"/>
                <a:hlinkClick r:id="rId5"/>
              </a:rPr>
              <a:t>http://uploads2.wikiart.org/images/ivan-generalic/eiffel-tower-1972.jpg!Blog.jpg</a:t>
            </a:r>
            <a:r>
              <a:rPr lang="en-GB" sz="1200" b="1" kern="1200" dirty="0" smtClean="0">
                <a:solidFill>
                  <a:schemeClr val="tx1"/>
                </a:solidFill>
                <a:effectLst/>
                <a:latin typeface="+mn-lt"/>
                <a:ea typeface="+mn-ea"/>
                <a:cs typeface="+mn-cs"/>
              </a:rPr>
              <a:t> </a:t>
            </a:r>
            <a:br>
              <a:rPr lang="en-GB" sz="1200" b="1"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4 </a:t>
            </a:r>
            <a:r>
              <a:rPr lang="en-GB" sz="1200" b="1" u="sng" kern="1200" dirty="0" smtClean="0">
                <a:solidFill>
                  <a:schemeClr val="tx1"/>
                </a:solidFill>
                <a:effectLst/>
                <a:latin typeface="+mn-lt"/>
                <a:ea typeface="+mn-ea"/>
                <a:cs typeface="+mn-cs"/>
                <a:hlinkClick r:id="rId6"/>
              </a:rPr>
              <a:t>http://uploads7.wikiart.org/images/andre-kertesz/eiffel-tower-paris-1929.jpg</a:t>
            </a:r>
            <a:r>
              <a:rPr lang="en-GB" sz="1200" b="1" kern="1200" dirty="0" smtClean="0">
                <a:solidFill>
                  <a:schemeClr val="tx1"/>
                </a:solidFill>
                <a:effectLst/>
                <a:latin typeface="+mn-lt"/>
                <a:ea typeface="+mn-ea"/>
                <a:cs typeface="+mn-cs"/>
              </a:rPr>
              <a:t> </a:t>
            </a:r>
            <a:br>
              <a:rPr lang="en-GB" sz="1200" b="1" kern="1200" dirty="0" smtClean="0">
                <a:solidFill>
                  <a:schemeClr val="tx1"/>
                </a:solidFill>
                <a:effectLst/>
                <a:latin typeface="+mn-lt"/>
                <a:ea typeface="+mn-ea"/>
                <a:cs typeface="+mn-cs"/>
              </a:rPr>
            </a:br>
            <a:r>
              <a:rPr lang="en-GB" sz="1200" b="1" kern="1200" dirty="0" smtClean="0">
                <a:solidFill>
                  <a:schemeClr val="tx1"/>
                </a:solidFill>
                <a:effectLst/>
                <a:latin typeface="+mn-lt"/>
                <a:ea typeface="+mn-ea"/>
                <a:cs typeface="+mn-cs"/>
              </a:rPr>
              <a:t>5 </a:t>
            </a:r>
            <a:r>
              <a:rPr lang="en-GB" sz="1200" b="1" u="sng" kern="1200" dirty="0" smtClean="0">
                <a:solidFill>
                  <a:schemeClr val="tx1"/>
                </a:solidFill>
                <a:effectLst/>
                <a:latin typeface="+mn-lt"/>
                <a:ea typeface="+mn-ea"/>
                <a:cs typeface="+mn-cs"/>
                <a:hlinkClick r:id="rId7"/>
              </a:rPr>
              <a:t>http://uploads0.wikiart.org/images/henri-rousseau/seine-and-eiffel-tower-in-the-sunset-1910.jpg!Large.jpg</a:t>
            </a:r>
            <a:r>
              <a:rPr lang="en-GB" sz="1200" b="1" kern="1200" dirty="0" smtClean="0">
                <a:solidFill>
                  <a:schemeClr val="tx1"/>
                </a:solidFill>
                <a:effectLst/>
                <a:latin typeface="+mn-lt"/>
                <a:ea typeface="+mn-ea"/>
                <a:cs typeface="+mn-cs"/>
              </a:rPr>
              <a:t> </a:t>
            </a:r>
            <a:br>
              <a:rPr lang="en-GB" sz="1200" b="1"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D97D7DA0-0D77-4ECC-B024-9818AB726D6B}"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3216612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http://lewebpedagogique.com/regisgaudemer/poesie/la-tour-eiffel-de-maurice-careme/</a:t>
            </a:r>
            <a:endParaRPr lang="en-GB" dirty="0"/>
          </a:p>
        </p:txBody>
      </p:sp>
      <p:sp>
        <p:nvSpPr>
          <p:cNvPr id="4" name="Slide Number Placeholder 3"/>
          <p:cNvSpPr>
            <a:spLocks noGrp="1"/>
          </p:cNvSpPr>
          <p:nvPr>
            <p:ph type="sldNum" sz="quarter" idx="10"/>
          </p:nvPr>
        </p:nvSpPr>
        <p:spPr/>
        <p:txBody>
          <a:bodyPr/>
          <a:lstStyle/>
          <a:p>
            <a:fld id="{D97D7DA0-0D77-4ECC-B024-9818AB726D6B}"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2071524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1291516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Saturday 18th October, 14.15 - 15.00</a:t>
            </a:r>
          </a:p>
          <a:p>
            <a:r>
              <a:rPr lang="en-GB" sz="1200" b="1"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Making creative use of authentic resources at KS3.</a:t>
            </a:r>
            <a:br>
              <a:rPr lang="en-GB" sz="1200" b="1"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Ways to source and exploit a whole range of authentic resources in the KS3 classroom, to generate cultural curiosity, to develop linguistic range and precision, to provide material for all skills, and to stimulate interest and enthusiasm for language learning.</a:t>
            </a:r>
          </a:p>
          <a:p>
            <a:endParaRPr lang="en-GB" dirty="0" smtClean="0"/>
          </a:p>
          <a:p>
            <a:endParaRPr lang="en-GB" dirty="0" smtClean="0"/>
          </a:p>
          <a:p>
            <a:r>
              <a:rPr lang="en-GB" sz="1200" b="1" kern="1200" dirty="0" smtClean="0">
                <a:solidFill>
                  <a:schemeClr val="tx1"/>
                </a:solidFill>
                <a:effectLst/>
                <a:latin typeface="+mn-lt"/>
                <a:ea typeface="+mn-ea"/>
                <a:cs typeface="+mn-cs"/>
              </a:rPr>
              <a:t>Aims</a:t>
            </a:r>
          </a:p>
          <a:p>
            <a:r>
              <a:rPr lang="en-GB" sz="1200" kern="1200" dirty="0" smtClean="0">
                <a:solidFill>
                  <a:schemeClr val="tx1"/>
                </a:solidFill>
                <a:effectLst/>
                <a:latin typeface="+mn-lt"/>
                <a:ea typeface="+mn-ea"/>
                <a:cs typeface="+mn-cs"/>
              </a:rPr>
              <a:t>The national curriculum for languages aims to ensure that all pupils:</a:t>
            </a:r>
          </a:p>
          <a:p>
            <a:pPr lvl="0"/>
            <a:r>
              <a:rPr lang="en-GB" sz="1200" kern="1200" dirty="0" smtClean="0">
                <a:solidFill>
                  <a:schemeClr val="tx1"/>
                </a:solidFill>
                <a:effectLst/>
                <a:latin typeface="+mn-lt"/>
                <a:ea typeface="+mn-ea"/>
                <a:cs typeface="+mn-cs"/>
              </a:rPr>
              <a:t>understand and respond to spoken and written language from a variety of authentic sources</a:t>
            </a:r>
          </a:p>
          <a:p>
            <a:pPr lvl="0"/>
            <a:r>
              <a:rPr lang="en-GB" sz="1200" kern="1200" dirty="0" smtClean="0">
                <a:solidFill>
                  <a:schemeClr val="tx1"/>
                </a:solidFill>
                <a:effectLst/>
                <a:latin typeface="+mn-lt"/>
                <a:ea typeface="+mn-ea"/>
                <a:cs typeface="+mn-cs"/>
              </a:rPr>
              <a:t>speak with increasing confidence, fluency and spontaneity, finding ways of communicating what they want to say, including through discussion and asking questions, and continually improving the accuracy of their pronunciation and intonation</a:t>
            </a:r>
          </a:p>
          <a:p>
            <a:pPr lvl="0"/>
            <a:r>
              <a:rPr lang="en-GB" sz="1200" kern="1200" dirty="0" smtClean="0">
                <a:solidFill>
                  <a:schemeClr val="tx1"/>
                </a:solidFill>
                <a:effectLst/>
                <a:latin typeface="+mn-lt"/>
                <a:ea typeface="+mn-ea"/>
                <a:cs typeface="+mn-cs"/>
              </a:rPr>
              <a:t>can write at varying length, for different purposes and audiences, using the variety of grammatical structures that they have learnt</a:t>
            </a:r>
          </a:p>
          <a:p>
            <a:pPr lvl="0"/>
            <a:r>
              <a:rPr lang="en-GB" sz="1200" kern="1200" dirty="0" smtClean="0">
                <a:solidFill>
                  <a:schemeClr val="tx1"/>
                </a:solidFill>
                <a:effectLst/>
                <a:latin typeface="+mn-lt"/>
                <a:ea typeface="+mn-ea"/>
                <a:cs typeface="+mn-cs"/>
              </a:rPr>
              <a:t>discover and develop an appreciation of a range of writing in the language studied.</a:t>
            </a:r>
          </a:p>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1266118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718470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There is only</a:t>
            </a:r>
            <a:r>
              <a:rPr lang="en-GB" sz="1200" b="1" kern="1200" baseline="0" dirty="0" smtClean="0">
                <a:solidFill>
                  <a:schemeClr val="tx1"/>
                </a:solidFill>
                <a:effectLst/>
                <a:latin typeface="+mn-lt"/>
                <a:ea typeface="+mn-ea"/>
                <a:cs typeface="+mn-cs"/>
              </a:rPr>
              <a:t> one instance of the word ‘authentic’ in the whole of the 237-page final national curriculum key stages 1-4 document.  It’s on p.226, the page about languages within the stated aims for our subject.</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What are we going to do with these authentic sources?</a:t>
            </a:r>
          </a:p>
          <a:p>
            <a:r>
              <a:rPr lang="en-GB" sz="1200" b="1" kern="1200" dirty="0" smtClean="0">
                <a:solidFill>
                  <a:schemeClr val="tx1"/>
                </a:solidFill>
                <a:effectLst/>
                <a:latin typeface="+mn-lt"/>
                <a:ea typeface="+mn-ea"/>
                <a:cs typeface="+mn-cs"/>
              </a:rPr>
              <a:t>Anything and everything…</a:t>
            </a:r>
          </a:p>
          <a:p>
            <a:r>
              <a:rPr lang="en-GB" sz="1200" b="1" kern="1200" dirty="0" smtClean="0">
                <a:solidFill>
                  <a:schemeClr val="tx1"/>
                </a:solidFill>
                <a:effectLst/>
                <a:latin typeface="+mn-lt"/>
                <a:ea typeface="+mn-ea"/>
                <a:cs typeface="+mn-cs"/>
              </a:rPr>
              <a:t>Aims</a:t>
            </a:r>
          </a:p>
          <a:p>
            <a:r>
              <a:rPr lang="en-GB" sz="1200" kern="1200" dirty="0" smtClean="0">
                <a:solidFill>
                  <a:schemeClr val="tx1"/>
                </a:solidFill>
                <a:effectLst/>
                <a:latin typeface="+mn-lt"/>
                <a:ea typeface="+mn-ea"/>
                <a:cs typeface="+mn-cs"/>
              </a:rPr>
              <a:t>The national curriculum for languages aims to ensure that all pupils:</a:t>
            </a:r>
          </a:p>
          <a:p>
            <a:pPr lvl="0"/>
            <a:r>
              <a:rPr lang="en-GB" sz="1200" kern="1200" dirty="0" smtClean="0">
                <a:solidFill>
                  <a:schemeClr val="tx1"/>
                </a:solidFill>
                <a:effectLst/>
                <a:latin typeface="+mn-lt"/>
                <a:ea typeface="+mn-ea"/>
                <a:cs typeface="+mn-cs"/>
              </a:rPr>
              <a:t>understand and respond to spoken and written language from a variety of authentic sources</a:t>
            </a:r>
          </a:p>
          <a:p>
            <a:pPr lvl="0"/>
            <a:r>
              <a:rPr lang="en-GB" sz="1200" kern="1200" dirty="0" smtClean="0">
                <a:solidFill>
                  <a:schemeClr val="tx1"/>
                </a:solidFill>
                <a:effectLst/>
                <a:latin typeface="+mn-lt"/>
                <a:ea typeface="+mn-ea"/>
                <a:cs typeface="+mn-cs"/>
              </a:rPr>
              <a:t>speak with increasing confidence, fluency and spontaneity, finding ways of communicating what they want to say, including through discussion and asking questions, and continually improving the accuracy of their pronunciation and intonation</a:t>
            </a:r>
          </a:p>
          <a:p>
            <a:pPr lvl="0"/>
            <a:r>
              <a:rPr lang="en-GB" sz="1200" kern="1200" dirty="0" smtClean="0">
                <a:solidFill>
                  <a:schemeClr val="tx1"/>
                </a:solidFill>
                <a:effectLst/>
                <a:latin typeface="+mn-lt"/>
                <a:ea typeface="+mn-ea"/>
                <a:cs typeface="+mn-cs"/>
              </a:rPr>
              <a:t>can write at varying length, for different purposes and audiences, using the variety of grammatical structures that they have learnt</a:t>
            </a:r>
          </a:p>
          <a:p>
            <a:pPr lvl="0"/>
            <a:r>
              <a:rPr lang="en-GB" sz="1200" kern="1200" dirty="0" smtClean="0">
                <a:solidFill>
                  <a:schemeClr val="tx1"/>
                </a:solidFill>
                <a:effectLst/>
                <a:latin typeface="+mn-lt"/>
                <a:ea typeface="+mn-ea"/>
                <a:cs typeface="+mn-cs"/>
              </a:rPr>
              <a:t>discover and develop an appreciation of a range of writing in the language studied.</a:t>
            </a:r>
          </a:p>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385045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167456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029058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217661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743995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25386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14/10/2014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547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14/10/2014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466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14/10/2014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3864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E571A60-B585-4649-8B20-9223CE9C1144}" type="datetimeFigureOut">
              <a:rPr lang="en-GB">
                <a:solidFill>
                  <a:prstClr val="black">
                    <a:tint val="75000"/>
                  </a:prstClr>
                </a:solidFill>
              </a:rPr>
              <a:pPr>
                <a:defRPr/>
              </a:pPr>
              <a:t>14/10/2014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E0B6B2-C911-4103-96E6-19A800AE1D20}" type="slidenum">
              <a:rPr lang="en-GB"/>
              <a:pPr>
                <a:defRPr/>
              </a:pPr>
              <a:t>‹#›</a:t>
            </a:fld>
            <a:endParaRPr lang="en-GB"/>
          </a:p>
        </p:txBody>
      </p:sp>
    </p:spTree>
    <p:extLst>
      <p:ext uri="{BB962C8B-B14F-4D97-AF65-F5344CB8AC3E}">
        <p14:creationId xmlns:p14="http://schemas.microsoft.com/office/powerpoint/2010/main" val="2090735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491CA2E-A9A7-404A-9C6E-8FFBDC84CE8B}" type="datetimeFigureOut">
              <a:rPr lang="en-GB">
                <a:solidFill>
                  <a:prstClr val="black">
                    <a:tint val="75000"/>
                  </a:prstClr>
                </a:solidFill>
              </a:rPr>
              <a:pPr>
                <a:defRPr/>
              </a:pPr>
              <a:t>14/10/2014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8AE6B4-1A00-49C4-ABC4-734C36599D2C}" type="slidenum">
              <a:rPr lang="en-GB"/>
              <a:pPr>
                <a:defRPr/>
              </a:pPr>
              <a:t>‹#›</a:t>
            </a:fld>
            <a:endParaRPr lang="en-GB"/>
          </a:p>
        </p:txBody>
      </p:sp>
    </p:spTree>
    <p:extLst>
      <p:ext uri="{BB962C8B-B14F-4D97-AF65-F5344CB8AC3E}">
        <p14:creationId xmlns:p14="http://schemas.microsoft.com/office/powerpoint/2010/main" val="4199388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9F97D73-082A-4B33-A765-97060F21DE65}" type="datetimeFigureOut">
              <a:rPr lang="en-GB">
                <a:solidFill>
                  <a:prstClr val="black">
                    <a:tint val="75000"/>
                  </a:prstClr>
                </a:solidFill>
              </a:rPr>
              <a:pPr>
                <a:defRPr/>
              </a:pPr>
              <a:t>14/10/2014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E8621C-C9A8-4729-AC24-DB9EA0820087}" type="slidenum">
              <a:rPr lang="en-GB"/>
              <a:pPr>
                <a:defRPr/>
              </a:pPr>
              <a:t>‹#›</a:t>
            </a:fld>
            <a:endParaRPr lang="en-GB"/>
          </a:p>
        </p:txBody>
      </p:sp>
    </p:spTree>
    <p:extLst>
      <p:ext uri="{BB962C8B-B14F-4D97-AF65-F5344CB8AC3E}">
        <p14:creationId xmlns:p14="http://schemas.microsoft.com/office/powerpoint/2010/main" val="196110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F508DAB-5D1B-43D6-8A40-2056CC2AEB76}" type="datetimeFigureOut">
              <a:rPr lang="en-GB">
                <a:solidFill>
                  <a:prstClr val="black">
                    <a:tint val="75000"/>
                  </a:prstClr>
                </a:solidFill>
              </a:rPr>
              <a:pPr>
                <a:defRPr/>
              </a:pPr>
              <a:t>14/10/2014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49FABF2-69CE-4148-ACB1-C5F33FDE08EE}" type="slidenum">
              <a:rPr lang="en-GB"/>
              <a:pPr>
                <a:defRPr/>
              </a:pPr>
              <a:t>‹#›</a:t>
            </a:fld>
            <a:endParaRPr lang="en-GB"/>
          </a:p>
        </p:txBody>
      </p:sp>
    </p:spTree>
    <p:extLst>
      <p:ext uri="{BB962C8B-B14F-4D97-AF65-F5344CB8AC3E}">
        <p14:creationId xmlns:p14="http://schemas.microsoft.com/office/powerpoint/2010/main" val="1608346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98AE7505-CEFD-4615-B5B4-DEE19EC4541C}" type="datetimeFigureOut">
              <a:rPr lang="en-GB">
                <a:solidFill>
                  <a:prstClr val="black">
                    <a:tint val="75000"/>
                  </a:prstClr>
                </a:solidFill>
              </a:rPr>
              <a:pPr>
                <a:defRPr/>
              </a:pPr>
              <a:t>14/10/2014</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828A7B1-C5F5-4642-B9DD-D40859A4A084}" type="slidenum">
              <a:rPr lang="en-GB"/>
              <a:pPr>
                <a:defRPr/>
              </a:pPr>
              <a:t>‹#›</a:t>
            </a:fld>
            <a:endParaRPr lang="en-GB"/>
          </a:p>
        </p:txBody>
      </p:sp>
    </p:spTree>
    <p:extLst>
      <p:ext uri="{BB962C8B-B14F-4D97-AF65-F5344CB8AC3E}">
        <p14:creationId xmlns:p14="http://schemas.microsoft.com/office/powerpoint/2010/main" val="310222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0F9415F-EF99-407B-9D7F-0876A7055C7C}" type="datetimeFigureOut">
              <a:rPr lang="en-GB">
                <a:solidFill>
                  <a:prstClr val="black">
                    <a:tint val="75000"/>
                  </a:prstClr>
                </a:solidFill>
              </a:rPr>
              <a:pPr>
                <a:defRPr/>
              </a:pPr>
              <a:t>14/10/2014</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8DB18BB-2091-41C7-92CD-47174E4BD6D2}" type="slidenum">
              <a:rPr lang="en-GB"/>
              <a:pPr>
                <a:defRPr/>
              </a:pPr>
              <a:t>‹#›</a:t>
            </a:fld>
            <a:endParaRPr lang="en-GB"/>
          </a:p>
        </p:txBody>
      </p:sp>
    </p:spTree>
    <p:extLst>
      <p:ext uri="{BB962C8B-B14F-4D97-AF65-F5344CB8AC3E}">
        <p14:creationId xmlns:p14="http://schemas.microsoft.com/office/powerpoint/2010/main" val="2302523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2F06A0-C851-4390-971C-115C373C399A}" type="datetimeFigureOut">
              <a:rPr lang="en-GB">
                <a:solidFill>
                  <a:prstClr val="black">
                    <a:tint val="75000"/>
                  </a:prstClr>
                </a:solidFill>
              </a:rPr>
              <a:pPr>
                <a:defRPr/>
              </a:pPr>
              <a:t>14/10/2014</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D9E3AB0-E3D1-41C1-8DE6-0B7B7F4572A6}" type="slidenum">
              <a:rPr lang="en-GB"/>
              <a:pPr>
                <a:defRPr/>
              </a:pPr>
              <a:t>‹#›</a:t>
            </a:fld>
            <a:endParaRPr lang="en-GB"/>
          </a:p>
        </p:txBody>
      </p:sp>
    </p:spTree>
    <p:extLst>
      <p:ext uri="{BB962C8B-B14F-4D97-AF65-F5344CB8AC3E}">
        <p14:creationId xmlns:p14="http://schemas.microsoft.com/office/powerpoint/2010/main" val="2975359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EFABCB-8C62-487F-BDDF-32D6B0CD992F}" type="datetimeFigureOut">
              <a:rPr lang="en-GB">
                <a:solidFill>
                  <a:prstClr val="black">
                    <a:tint val="75000"/>
                  </a:prstClr>
                </a:solidFill>
              </a:rPr>
              <a:pPr>
                <a:defRPr/>
              </a:pPr>
              <a:t>14/10/2014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DDCBBA-199F-476F-8243-26CCD0F05A2C}" type="slidenum">
              <a:rPr lang="en-GB"/>
              <a:pPr>
                <a:defRPr/>
              </a:pPr>
              <a:t>‹#›</a:t>
            </a:fld>
            <a:endParaRPr lang="en-GB"/>
          </a:p>
        </p:txBody>
      </p:sp>
    </p:spTree>
    <p:extLst>
      <p:ext uri="{BB962C8B-B14F-4D97-AF65-F5344CB8AC3E}">
        <p14:creationId xmlns:p14="http://schemas.microsoft.com/office/powerpoint/2010/main" val="1480711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14/10/2014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615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8338F7-6C6E-46F7-BFAF-16ADFFEA58DF}" type="datetimeFigureOut">
              <a:rPr lang="en-GB">
                <a:solidFill>
                  <a:prstClr val="black">
                    <a:tint val="75000"/>
                  </a:prstClr>
                </a:solidFill>
              </a:rPr>
              <a:pPr>
                <a:defRPr/>
              </a:pPr>
              <a:t>14/10/2014</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27715B4-4728-4B0B-B3F3-DF365199C612}" type="slidenum">
              <a:rPr lang="en-GB"/>
              <a:pPr>
                <a:defRPr/>
              </a:pPr>
              <a:t>‹#›</a:t>
            </a:fld>
            <a:endParaRPr lang="en-GB"/>
          </a:p>
        </p:txBody>
      </p:sp>
    </p:spTree>
    <p:extLst>
      <p:ext uri="{BB962C8B-B14F-4D97-AF65-F5344CB8AC3E}">
        <p14:creationId xmlns:p14="http://schemas.microsoft.com/office/powerpoint/2010/main" val="2771976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3D38759-99F5-4EBB-9E9C-C4C42CABA0E0}" type="datetimeFigureOut">
              <a:rPr lang="en-GB">
                <a:solidFill>
                  <a:prstClr val="black">
                    <a:tint val="75000"/>
                  </a:prstClr>
                </a:solidFill>
              </a:rPr>
              <a:pPr>
                <a:defRPr/>
              </a:pPr>
              <a:t>14/10/2014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CBC261A-5940-49F9-A5CF-66A89DCD61AF}" type="slidenum">
              <a:rPr lang="en-GB"/>
              <a:pPr>
                <a:defRPr/>
              </a:pPr>
              <a:t>‹#›</a:t>
            </a:fld>
            <a:endParaRPr lang="en-GB"/>
          </a:p>
        </p:txBody>
      </p:sp>
    </p:spTree>
    <p:extLst>
      <p:ext uri="{BB962C8B-B14F-4D97-AF65-F5344CB8AC3E}">
        <p14:creationId xmlns:p14="http://schemas.microsoft.com/office/powerpoint/2010/main" val="4094762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2198A91-A25D-4266-8B57-E30EFC46664D}" type="datetimeFigureOut">
              <a:rPr lang="en-GB">
                <a:solidFill>
                  <a:prstClr val="black">
                    <a:tint val="75000"/>
                  </a:prstClr>
                </a:solidFill>
              </a:rPr>
              <a:pPr>
                <a:defRPr/>
              </a:pPr>
              <a:t>14/10/2014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8C2251-5894-46CA-B029-34485FC40D47}" type="slidenum">
              <a:rPr lang="en-GB"/>
              <a:pPr>
                <a:defRPr/>
              </a:pPr>
              <a:t>‹#›</a:t>
            </a:fld>
            <a:endParaRPr lang="en-GB"/>
          </a:p>
        </p:txBody>
      </p:sp>
    </p:spTree>
    <p:extLst>
      <p:ext uri="{BB962C8B-B14F-4D97-AF65-F5344CB8AC3E}">
        <p14:creationId xmlns:p14="http://schemas.microsoft.com/office/powerpoint/2010/main" val="766376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14/10/2014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17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14/10/2014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375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CA377A-BD74-4C27-B75C-E5C6700247EF}" type="datetimeFigureOut">
              <a:rPr lang="en-GB" smtClean="0">
                <a:solidFill>
                  <a:prstClr val="black">
                    <a:tint val="75000"/>
                  </a:prstClr>
                </a:solidFill>
              </a:rPr>
              <a:pPr/>
              <a:t>14/10/2014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214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CA377A-BD74-4C27-B75C-E5C6700247EF}" type="datetimeFigureOut">
              <a:rPr lang="en-GB" smtClean="0">
                <a:solidFill>
                  <a:prstClr val="black">
                    <a:tint val="75000"/>
                  </a:prstClr>
                </a:solidFill>
              </a:rPr>
              <a:pPr/>
              <a:t>14/10/2014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11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A377A-BD74-4C27-B75C-E5C6700247EF}" type="datetimeFigureOut">
              <a:rPr lang="en-GB" smtClean="0">
                <a:solidFill>
                  <a:prstClr val="black">
                    <a:tint val="75000"/>
                  </a:prstClr>
                </a:solidFill>
              </a:rPr>
              <a:pPr/>
              <a:t>14/10/2014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2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14/10/2014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18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14/10/2014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605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A377A-BD74-4C27-B75C-E5C6700247EF}" type="datetimeFigureOut">
              <a:rPr lang="en-GB" smtClean="0">
                <a:solidFill>
                  <a:prstClr val="black">
                    <a:tint val="75000"/>
                  </a:prstClr>
                </a:solidFill>
              </a:rPr>
              <a:pPr/>
              <a:t>14/10/2014</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606933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9B130A6-4DFF-4CE5-B61F-A673E38A5FE8}" type="datetimeFigureOut">
              <a:rPr lang="en-GB">
                <a:solidFill>
                  <a:prstClr val="black">
                    <a:tint val="75000"/>
                  </a:prstClr>
                </a:solidFill>
              </a:rPr>
              <a:pPr>
                <a:defRPr/>
              </a:pPr>
              <a:t>14/10/2014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fontAlgn="base">
              <a:spcBef>
                <a:spcPct val="0"/>
              </a:spcBef>
              <a:spcAft>
                <a:spcPct val="0"/>
              </a:spcAft>
              <a:defRPr/>
            </a:pPr>
            <a:fld id="{6B271C8F-F225-424B-AC32-7EA6903BCC12}" type="slidenum">
              <a:rPr lang="en-GB">
                <a:cs typeface="Arial" panose="020B0604020202020204" pitchFamily="34" charset="0"/>
              </a:rPr>
              <a:pPr fontAlgn="base">
                <a:spcBef>
                  <a:spcPct val="0"/>
                </a:spcBef>
                <a:spcAft>
                  <a:spcPct val="0"/>
                </a:spcAft>
                <a:defRPr/>
              </a:pPr>
              <a:t>‹#›</a:t>
            </a:fld>
            <a:endParaRPr lang="en-GB">
              <a:cs typeface="Arial" panose="020B0604020202020204" pitchFamily="34" charset="0"/>
            </a:endParaRPr>
          </a:p>
        </p:txBody>
      </p:sp>
    </p:spTree>
    <p:extLst>
      <p:ext uri="{BB962C8B-B14F-4D97-AF65-F5344CB8AC3E}">
        <p14:creationId xmlns:p14="http://schemas.microsoft.com/office/powerpoint/2010/main" val="25803221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achelhawke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jpeg"/><Relationship Id="rId7" Type="http://schemas.openxmlformats.org/officeDocument/2006/relationships/image" Target="../media/image25.png"/><Relationship Id="rId12"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s://www.youtube.com/watch?v=VpvQxBlKDRc" TargetMode="Externa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jpeg"/><Relationship Id="rId7" Type="http://schemas.openxmlformats.org/officeDocument/2006/relationships/image" Target="../media/image25.png"/><Relationship Id="rId12"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2HcWSzGMYco"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1UQxN5HW1PU"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BSrl28amYJY&amp;index=2&amp;list=PLC593BC48FB4DB18E"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4sNeUhTnKVY&amp;index=4&amp;list=PL9AF62CD694E57A7E"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CV3jHdr-ogk"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GfnSxrKL4Oo&amp;list=PLC593BC48FB4DB18E&amp;index=19"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9.jp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hyperlink" Target="http://www.rachelhawkes.com/"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www.gov.uk/government/publications" TargetMode="External"/><Relationship Id="rId5" Type="http://schemas.openxmlformats.org/officeDocument/2006/relationships/hyperlink" Target="https://www.gov.uk/government/uploads/system/uploads/attachment_data/file/210969/NC_framework_document_-_FINAL.pdf" TargetMode="Externa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1.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8.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2.jpeg"/><Relationship Id="rId9" Type="http://schemas.openxmlformats.org/officeDocument/2006/relationships/image" Target="../media/image9.pn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16006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a:off x="685800" y="5120587"/>
            <a:ext cx="8062664" cy="1323439"/>
          </a:xfrm>
          <a:prstGeom prst="rect">
            <a:avLst/>
          </a:prstGeom>
          <a:noFill/>
        </p:spPr>
        <p:txBody>
          <a:bodyPr wrap="square" rtlCol="0">
            <a:spAutoFit/>
          </a:bodyPr>
          <a:lstStyle/>
          <a:p>
            <a:r>
              <a:rPr lang="en-GB" sz="2000" dirty="0" smtClean="0"/>
              <a:t>Language Show</a:t>
            </a:r>
            <a:br>
              <a:rPr lang="en-GB" sz="2000" dirty="0" smtClean="0"/>
            </a:br>
            <a:r>
              <a:rPr lang="en-GB" sz="2000" dirty="0" smtClean="0"/>
              <a:t>19 October 2014</a:t>
            </a:r>
          </a:p>
          <a:p>
            <a:r>
              <a:rPr lang="en-GB" sz="2000" dirty="0" smtClean="0"/>
              <a:t>Rachel Hawkes</a:t>
            </a:r>
            <a:br>
              <a:rPr lang="en-GB" sz="2000" dirty="0" smtClean="0"/>
            </a:br>
            <a:r>
              <a:rPr lang="en-GB" sz="2000" dirty="0" smtClean="0">
                <a:hlinkClick r:id="rId3"/>
              </a:rPr>
              <a:t>www.rachelhawkes.com</a:t>
            </a:r>
            <a:r>
              <a:rPr lang="en-GB" sz="2000" dirty="0" smtClean="0"/>
              <a:t> </a:t>
            </a:r>
            <a:endParaRPr lang="en-GB" sz="2000" dirty="0"/>
          </a:p>
        </p:txBody>
      </p:sp>
      <p:pic>
        <p:nvPicPr>
          <p:cNvPr id="2" name="Picture 1"/>
          <p:cNvPicPr>
            <a:picLocks noChangeAspect="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7944" y="4070553"/>
            <a:ext cx="3048000" cy="2286000"/>
          </a:xfrm>
          <a:prstGeom prst="rect">
            <a:avLst/>
          </a:prstGeom>
        </p:spPr>
      </p:pic>
      <p:sp>
        <p:nvSpPr>
          <p:cNvPr id="11" name="Title 1"/>
          <p:cNvSpPr>
            <a:spLocks noGrp="1"/>
          </p:cNvSpPr>
          <p:nvPr>
            <p:ph type="ctrTitle"/>
          </p:nvPr>
        </p:nvSpPr>
        <p:spPr>
          <a:xfrm>
            <a:off x="685800" y="1122363"/>
            <a:ext cx="7772400" cy="2387600"/>
          </a:xfrm>
        </p:spPr>
        <p:txBody>
          <a:bodyPr>
            <a:normAutofit fontScale="90000"/>
          </a:bodyPr>
          <a:lstStyle/>
          <a:p>
            <a:r>
              <a:rPr lang="en-GB" b="1" dirty="0"/>
              <a:t>Making creative use of authentic resources at </a:t>
            </a:r>
            <a:r>
              <a:rPr lang="en-GB" b="1" dirty="0" smtClean="0"/>
              <a:t>KS3</a:t>
            </a:r>
            <a:endParaRPr lang="en-GB" dirty="0"/>
          </a:p>
        </p:txBody>
      </p:sp>
    </p:spTree>
    <p:extLst>
      <p:ext uri="{BB962C8B-B14F-4D97-AF65-F5344CB8AC3E}">
        <p14:creationId xmlns:p14="http://schemas.microsoft.com/office/powerpoint/2010/main" val="213159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16006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5"/>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391805" y="695325"/>
            <a:ext cx="7924800" cy="5410200"/>
          </a:xfrm>
          <a:prstGeom prst="rect">
            <a:avLst/>
          </a:prstGeom>
        </p:spPr>
      </p:pic>
      <p:pic>
        <p:nvPicPr>
          <p:cNvPr id="2" name="Picture 1"/>
          <p:cNvPicPr>
            <a:picLocks noChangeAspect="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sp>
        <p:nvSpPr>
          <p:cNvPr id="3" name="Rectangle 2"/>
          <p:cNvSpPr/>
          <p:nvPr/>
        </p:nvSpPr>
        <p:spPr>
          <a:xfrm>
            <a:off x="766659" y="1252366"/>
            <a:ext cx="6194516" cy="5909310"/>
          </a:xfrm>
          <a:prstGeom prst="rect">
            <a:avLst/>
          </a:prstGeom>
        </p:spPr>
        <p:txBody>
          <a:bodyPr wrap="square">
            <a:spAutoFit/>
          </a:bodyPr>
          <a:lstStyle/>
          <a:p>
            <a:r>
              <a:rPr lang="de-DE" b="1" dirty="0"/>
              <a:t>Der Rattenfänger</a:t>
            </a:r>
          </a:p>
          <a:p>
            <a:r>
              <a:rPr lang="de-DE" dirty="0"/>
              <a:t>[von Johann Wolfgang Goethe]</a:t>
            </a:r>
          </a:p>
          <a:p>
            <a:r>
              <a:rPr lang="de-DE" dirty="0"/>
              <a:t>Ich bin der wohlbekannte Sänger,</a:t>
            </a:r>
            <a:br>
              <a:rPr lang="de-DE" dirty="0"/>
            </a:br>
            <a:r>
              <a:rPr lang="de-DE" dirty="0"/>
              <a:t>Der vielgereiste Rattenfänger,</a:t>
            </a:r>
            <a:br>
              <a:rPr lang="de-DE" dirty="0"/>
            </a:br>
            <a:r>
              <a:rPr lang="de-DE" dirty="0"/>
              <a:t>Den diese altberühmte Stadt</a:t>
            </a:r>
            <a:br>
              <a:rPr lang="de-DE" dirty="0"/>
            </a:br>
            <a:r>
              <a:rPr lang="de-DE" dirty="0"/>
              <a:t>Gewiß besonders nötig hat.</a:t>
            </a:r>
            <a:br>
              <a:rPr lang="de-DE" dirty="0"/>
            </a:br>
            <a:r>
              <a:rPr lang="de-DE" dirty="0"/>
              <a:t>Und wären’s Ratten noch so viele,</a:t>
            </a:r>
            <a:br>
              <a:rPr lang="de-DE" dirty="0"/>
            </a:br>
            <a:r>
              <a:rPr lang="de-DE" dirty="0"/>
              <a:t>Und wären Wiesel mit im Spiele;</a:t>
            </a:r>
            <a:br>
              <a:rPr lang="de-DE" dirty="0"/>
            </a:br>
            <a:r>
              <a:rPr lang="de-DE" dirty="0"/>
              <a:t>Von allen säubr ich diesen Ort,</a:t>
            </a:r>
            <a:br>
              <a:rPr lang="de-DE" dirty="0"/>
            </a:br>
            <a:r>
              <a:rPr lang="de-DE" dirty="0"/>
              <a:t>Sie müssen miteinander fort.</a:t>
            </a:r>
            <a:br>
              <a:rPr lang="de-DE" dirty="0"/>
            </a:br>
            <a:r>
              <a:rPr lang="de-DE" dirty="0"/>
              <a:t/>
            </a:r>
            <a:br>
              <a:rPr lang="de-DE" dirty="0"/>
            </a:br>
            <a:r>
              <a:rPr lang="de-DE" dirty="0"/>
              <a:t>Der Rattenfänger,</a:t>
            </a:r>
            <a:br>
              <a:rPr lang="de-DE" dirty="0"/>
            </a:br>
            <a:r>
              <a:rPr lang="de-DE" dirty="0"/>
              <a:t>Der Wohlbekannte,</a:t>
            </a:r>
            <a:br>
              <a:rPr lang="de-DE" dirty="0"/>
            </a:br>
            <a:r>
              <a:rPr lang="de-DE" dirty="0"/>
              <a:t>Der Vielgereiste,</a:t>
            </a:r>
            <a:br>
              <a:rPr lang="de-DE" dirty="0"/>
            </a:br>
            <a:r>
              <a:rPr lang="de-DE" dirty="0"/>
              <a:t>Der Altberühmte,</a:t>
            </a:r>
            <a:br>
              <a:rPr lang="de-DE" dirty="0"/>
            </a:br>
            <a:r>
              <a:rPr lang="de-DE" dirty="0"/>
              <a:t>ein Kinderfänger,</a:t>
            </a:r>
            <a:br>
              <a:rPr lang="de-DE" dirty="0"/>
            </a:br>
            <a:r>
              <a:rPr lang="de-DE" dirty="0"/>
              <a:t>Der Gutgelaunte,</a:t>
            </a:r>
            <a:br>
              <a:rPr lang="de-DE" dirty="0"/>
            </a:br>
            <a:r>
              <a:rPr lang="de-DE" dirty="0"/>
              <a:t>Ein toller Sänger:</a:t>
            </a:r>
            <a:br>
              <a:rPr lang="de-DE" dirty="0"/>
            </a:br>
            <a:r>
              <a:rPr lang="de-DE" dirty="0"/>
              <a:t>Der Rattenfänger!</a:t>
            </a:r>
            <a:br>
              <a:rPr lang="de-DE" dirty="0"/>
            </a:br>
            <a:r>
              <a:rPr lang="de-DE" dirty="0"/>
              <a:t/>
            </a:r>
            <a:br>
              <a:rPr lang="de-DE" dirty="0"/>
            </a:br>
            <a:endParaRPr lang="de-DE" dirty="0"/>
          </a:p>
        </p:txBody>
      </p:sp>
      <p:sp>
        <p:nvSpPr>
          <p:cNvPr id="4" name="Rectangle 3"/>
          <p:cNvSpPr/>
          <p:nvPr/>
        </p:nvSpPr>
        <p:spPr>
          <a:xfrm>
            <a:off x="4744605" y="1532721"/>
            <a:ext cx="4572000" cy="4801314"/>
          </a:xfrm>
          <a:prstGeom prst="rect">
            <a:avLst/>
          </a:prstGeom>
        </p:spPr>
        <p:txBody>
          <a:bodyPr>
            <a:spAutoFit/>
          </a:bodyPr>
          <a:lstStyle/>
          <a:p>
            <a:r>
              <a:rPr lang="de-DE" dirty="0"/>
              <a:t>Dann ist der gutgelaunte Sänger</a:t>
            </a:r>
            <a:br>
              <a:rPr lang="de-DE" dirty="0"/>
            </a:br>
            <a:r>
              <a:rPr lang="de-DE" dirty="0"/>
              <a:t>Mitunter auch ein Kinderfänger,</a:t>
            </a:r>
            <a:br>
              <a:rPr lang="de-DE" dirty="0"/>
            </a:br>
            <a:r>
              <a:rPr lang="de-DE" dirty="0"/>
              <a:t>Der selbst die wildesten bezwingt,</a:t>
            </a:r>
            <a:br>
              <a:rPr lang="de-DE" dirty="0"/>
            </a:br>
            <a:r>
              <a:rPr lang="de-DE" dirty="0"/>
              <a:t>wenn er die goldnen Märchen singt.</a:t>
            </a:r>
            <a:br>
              <a:rPr lang="de-DE" dirty="0"/>
            </a:br>
            <a:r>
              <a:rPr lang="de-DE" dirty="0"/>
              <a:t>Und wären Knaben noch so trutzig,</a:t>
            </a:r>
            <a:br>
              <a:rPr lang="de-DE" dirty="0"/>
            </a:br>
            <a:r>
              <a:rPr lang="de-DE" dirty="0"/>
              <a:t>Und wären Mädchen noch so stutzig,</a:t>
            </a:r>
            <a:br>
              <a:rPr lang="de-DE" dirty="0"/>
            </a:br>
            <a:r>
              <a:rPr lang="de-DE" dirty="0"/>
              <a:t>In meine Saiten greif ich ein,</a:t>
            </a:r>
            <a:br>
              <a:rPr lang="de-DE" dirty="0"/>
            </a:br>
            <a:r>
              <a:rPr lang="de-DE" dirty="0"/>
              <a:t>Sie müssen alle hinterdrein.</a:t>
            </a:r>
            <a:br>
              <a:rPr lang="de-DE" dirty="0"/>
            </a:br>
            <a:r>
              <a:rPr lang="de-DE" dirty="0"/>
              <a:t/>
            </a:r>
            <a:br>
              <a:rPr lang="de-DE" dirty="0"/>
            </a:br>
            <a:r>
              <a:rPr lang="de-DE" dirty="0"/>
              <a:t>Der Rattenfänger,</a:t>
            </a:r>
            <a:br>
              <a:rPr lang="de-DE" dirty="0"/>
            </a:br>
            <a:r>
              <a:rPr lang="de-DE" dirty="0"/>
              <a:t>Der Wohlbekannte,</a:t>
            </a:r>
            <a:br>
              <a:rPr lang="de-DE" dirty="0"/>
            </a:br>
            <a:r>
              <a:rPr lang="de-DE" dirty="0"/>
              <a:t>Der Vielgereiste,</a:t>
            </a:r>
            <a:br>
              <a:rPr lang="de-DE" dirty="0"/>
            </a:br>
            <a:r>
              <a:rPr lang="de-DE" dirty="0"/>
              <a:t>Der Altberühmte,</a:t>
            </a:r>
            <a:br>
              <a:rPr lang="de-DE" dirty="0"/>
            </a:br>
            <a:r>
              <a:rPr lang="de-DE" dirty="0"/>
              <a:t>ein Kinderfänger,</a:t>
            </a:r>
            <a:br>
              <a:rPr lang="de-DE" dirty="0"/>
            </a:br>
            <a:r>
              <a:rPr lang="de-DE" dirty="0"/>
              <a:t>Der Gutgelaunte,</a:t>
            </a:r>
            <a:br>
              <a:rPr lang="de-DE" dirty="0"/>
            </a:br>
            <a:r>
              <a:rPr lang="de-DE" dirty="0"/>
              <a:t>Ein toller Sänger:</a:t>
            </a:r>
            <a:br>
              <a:rPr lang="de-DE" dirty="0"/>
            </a:br>
            <a:r>
              <a:rPr lang="de-DE" dirty="0"/>
              <a:t>Der Rattenfänger!</a:t>
            </a:r>
            <a:endParaRPr lang="de-DE" dirty="0"/>
          </a:p>
        </p:txBody>
      </p:sp>
      <p:sp>
        <p:nvSpPr>
          <p:cNvPr id="11" name="Rectangle 10"/>
          <p:cNvSpPr/>
          <p:nvPr/>
        </p:nvSpPr>
        <p:spPr>
          <a:xfrm>
            <a:off x="6720404" y="6157768"/>
            <a:ext cx="1556836" cy="369332"/>
          </a:xfrm>
          <a:prstGeom prst="rect">
            <a:avLst/>
          </a:prstGeom>
        </p:spPr>
        <p:txBody>
          <a:bodyPr wrap="none">
            <a:spAutoFit/>
          </a:bodyPr>
          <a:lstStyle/>
          <a:p>
            <a:pPr algn="ctr"/>
            <a:r>
              <a:rPr lang="en-GB" b="1" i="1" dirty="0">
                <a:latin typeface="Arial" panose="020B0604020202020204" pitchFamily="34" charset="0"/>
                <a:cs typeface="Arial" panose="020B0604020202020204" pitchFamily="34" charset="0"/>
              </a:rPr>
              <a:t>poem / story</a:t>
            </a:r>
            <a:endParaRPr lang="en-GB"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18378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16006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pic>
        <p:nvPicPr>
          <p:cNvPr id="6" name="Picture 5"/>
          <p:cNvPicPr>
            <a:picLocks noChangeAspect="1"/>
          </p:cNvPicPr>
          <p:nvPr/>
        </p:nvPicPr>
        <p:blipFill>
          <a:blip r:embed="rId5"/>
          <a:stretch>
            <a:fillRect/>
          </a:stretch>
        </p:blipFill>
        <p:spPr>
          <a:xfrm>
            <a:off x="2102345" y="2040020"/>
            <a:ext cx="4257675" cy="3686175"/>
          </a:xfrm>
          <a:prstGeom prst="rect">
            <a:avLst/>
          </a:prstGeom>
        </p:spPr>
      </p:pic>
      <p:sp>
        <p:nvSpPr>
          <p:cNvPr id="7" name="Title 1"/>
          <p:cNvSpPr txBox="1">
            <a:spLocks/>
          </p:cNvSpPr>
          <p:nvPr/>
        </p:nvSpPr>
        <p:spPr>
          <a:xfrm>
            <a:off x="507313" y="459318"/>
            <a:ext cx="78867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smtClean="0">
                <a:solidFill>
                  <a:prstClr val="black"/>
                </a:solidFill>
                <a:latin typeface="Arial" panose="020B0604020202020204" pitchFamily="34" charset="0"/>
                <a:cs typeface="Arial" panose="020B0604020202020204" pitchFamily="34" charset="0"/>
              </a:rPr>
              <a:t>La plaza </a:t>
            </a:r>
            <a:r>
              <a:rPr lang="en-GB" sz="3600" dirty="0" err="1" smtClean="0">
                <a:solidFill>
                  <a:prstClr val="black"/>
                </a:solidFill>
                <a:latin typeface="Arial" panose="020B0604020202020204" pitchFamily="34" charset="0"/>
                <a:cs typeface="Arial" panose="020B0604020202020204" pitchFamily="34" charset="0"/>
              </a:rPr>
              <a:t>tiene</a:t>
            </a:r>
            <a:r>
              <a:rPr lang="en-GB" sz="3600" dirty="0" smtClean="0">
                <a:solidFill>
                  <a:prstClr val="black"/>
                </a:solidFill>
                <a:latin typeface="Arial" panose="020B0604020202020204" pitchFamily="34" charset="0"/>
                <a:cs typeface="Arial" panose="020B0604020202020204" pitchFamily="34" charset="0"/>
              </a:rPr>
              <a:t> </a:t>
            </a:r>
            <a:r>
              <a:rPr lang="en-GB" sz="3600" dirty="0" err="1" smtClean="0">
                <a:solidFill>
                  <a:prstClr val="black"/>
                </a:solidFill>
                <a:latin typeface="Arial" panose="020B0604020202020204" pitchFamily="34" charset="0"/>
                <a:cs typeface="Arial" panose="020B0604020202020204" pitchFamily="34" charset="0"/>
              </a:rPr>
              <a:t>una</a:t>
            </a:r>
            <a:r>
              <a:rPr lang="en-GB" sz="3600" dirty="0" smtClean="0">
                <a:solidFill>
                  <a:prstClr val="black"/>
                </a:solidFill>
                <a:latin typeface="Arial" panose="020B0604020202020204" pitchFamily="34" charset="0"/>
                <a:cs typeface="Arial" panose="020B0604020202020204" pitchFamily="34" charset="0"/>
              </a:rPr>
              <a:t> </a:t>
            </a:r>
            <a:r>
              <a:rPr lang="en-GB" sz="3600" dirty="0" err="1" smtClean="0">
                <a:solidFill>
                  <a:prstClr val="black"/>
                </a:solidFill>
                <a:latin typeface="Arial" panose="020B0604020202020204" pitchFamily="34" charset="0"/>
                <a:cs typeface="Arial" panose="020B0604020202020204" pitchFamily="34" charset="0"/>
              </a:rPr>
              <a:t>torre</a:t>
            </a:r>
            <a:endParaRPr lang="en-GB" sz="3600" dirty="0">
              <a:solidFill>
                <a:prstClr val="black"/>
              </a:solidFill>
              <a:latin typeface="Arial" panose="020B0604020202020204" pitchFamily="34" charset="0"/>
              <a:cs typeface="Arial" panose="020B0604020202020204" pitchFamily="34" charset="0"/>
            </a:endParaRPr>
          </a:p>
        </p:txBody>
      </p:sp>
      <p:sp>
        <p:nvSpPr>
          <p:cNvPr id="8" name="Title 1"/>
          <p:cNvSpPr txBox="1">
            <a:spLocks/>
          </p:cNvSpPr>
          <p:nvPr/>
        </p:nvSpPr>
        <p:spPr>
          <a:xfrm>
            <a:off x="507313" y="5315222"/>
            <a:ext cx="78867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2400" i="1" dirty="0">
                <a:solidFill>
                  <a:prstClr val="black"/>
                </a:solidFill>
                <a:latin typeface="Arial" panose="020B0604020202020204" pitchFamily="34" charset="0"/>
                <a:cs typeface="Arial" panose="020B0604020202020204" pitchFamily="34" charset="0"/>
              </a:rPr>
              <a:t>d</a:t>
            </a:r>
            <a:r>
              <a:rPr lang="en-GB" sz="2400" i="1" dirty="0" smtClean="0">
                <a:solidFill>
                  <a:prstClr val="black"/>
                </a:solidFill>
                <a:latin typeface="Arial" panose="020B0604020202020204" pitchFamily="34" charset="0"/>
                <a:cs typeface="Arial" panose="020B0604020202020204" pitchFamily="34" charset="0"/>
              </a:rPr>
              <a:t>e Antonio Machado</a:t>
            </a:r>
            <a:endParaRPr lang="en-GB" sz="2400" i="1" dirty="0">
              <a:solidFill>
                <a:prstClr val="black"/>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6"/>
          <a:stretch>
            <a:fillRect/>
          </a:stretch>
        </p:blipFill>
        <p:spPr>
          <a:xfrm>
            <a:off x="7186117" y="4116652"/>
            <a:ext cx="1428573" cy="1886862"/>
          </a:xfrm>
          <a:prstGeom prst="rect">
            <a:avLst/>
          </a:prstGeom>
        </p:spPr>
      </p:pic>
    </p:spTree>
    <p:extLst>
      <p:ext uri="{BB962C8B-B14F-4D97-AF65-F5344CB8AC3E}">
        <p14:creationId xmlns:p14="http://schemas.microsoft.com/office/powerpoint/2010/main" val="63537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16006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sp>
        <p:nvSpPr>
          <p:cNvPr id="11" name="Rectangle 5"/>
          <p:cNvSpPr>
            <a:spLocks noChangeArrowheads="1"/>
          </p:cNvSpPr>
          <p:nvPr/>
        </p:nvSpPr>
        <p:spPr bwMode="auto">
          <a:xfrm>
            <a:off x="2257426" y="2794160"/>
            <a:ext cx="13856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GB" altLang="en-US" sz="300">
              <a:solidFill>
                <a:prstClr val="black"/>
              </a:solidFill>
            </a:endParaRPr>
          </a:p>
          <a:p>
            <a:pPr defTabSz="685800" eaLnBrk="0" fontAlgn="base" hangingPunct="0">
              <a:spcBef>
                <a:spcPct val="0"/>
              </a:spcBef>
              <a:spcAft>
                <a:spcPct val="0"/>
              </a:spcAft>
            </a:pPr>
            <a:r>
              <a:rPr lang="en-GB" altLang="en-US" sz="1350">
                <a:solidFill>
                  <a:prstClr val="black"/>
                </a:solidFill>
                <a:latin typeface="Arial" panose="020B0604020202020204" pitchFamily="34" charset="0"/>
              </a:rPr>
              <a:t/>
            </a:r>
            <a:br>
              <a:rPr lang="en-GB" altLang="en-US" sz="1350">
                <a:solidFill>
                  <a:prstClr val="black"/>
                </a:solidFill>
                <a:latin typeface="Arial" panose="020B0604020202020204" pitchFamily="34" charset="0"/>
              </a:rPr>
            </a:br>
            <a:endParaRPr lang="en-GB" altLang="en-US" sz="1350">
              <a:solidFill>
                <a:prstClr val="black"/>
              </a:solidFill>
              <a:latin typeface="Arial" panose="020B0604020202020204" pitchFamily="34" charset="0"/>
            </a:endParaRPr>
          </a:p>
          <a:p>
            <a:pPr defTabSz="685800" eaLnBrk="0" fontAlgn="base" hangingPunct="0">
              <a:spcBef>
                <a:spcPct val="0"/>
              </a:spcBef>
              <a:spcAft>
                <a:spcPct val="0"/>
              </a:spcAft>
            </a:pPr>
            <a:endParaRPr lang="en-GB" altLang="en-US" sz="1350">
              <a:solidFill>
                <a:prstClr val="black"/>
              </a:solidFill>
              <a:latin typeface="Arial" panose="020B0604020202020204" pitchFamily="34" charset="0"/>
            </a:endParaRPr>
          </a:p>
        </p:txBody>
      </p:sp>
      <p:sp>
        <p:nvSpPr>
          <p:cNvPr id="12" name="Rectangle 11"/>
          <p:cNvSpPr>
            <a:spLocks noChangeArrowheads="1"/>
          </p:cNvSpPr>
          <p:nvPr/>
        </p:nvSpPr>
        <p:spPr bwMode="auto">
          <a:xfrm>
            <a:off x="2257426" y="3001909"/>
            <a:ext cx="13856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GB" altLang="en-US" sz="300">
              <a:solidFill>
                <a:prstClr val="black"/>
              </a:solidFill>
            </a:endParaRPr>
          </a:p>
          <a:p>
            <a:pPr defTabSz="685800" eaLnBrk="0" fontAlgn="base" hangingPunct="0">
              <a:spcBef>
                <a:spcPct val="0"/>
              </a:spcBef>
              <a:spcAft>
                <a:spcPct val="0"/>
              </a:spcAft>
            </a:pPr>
            <a:endParaRPr lang="en-GB" altLang="en-US" sz="1350">
              <a:solidFill>
                <a:prstClr val="black"/>
              </a:solidFill>
              <a:latin typeface="Arial" panose="020B0604020202020204" pitchFamily="34" charset="0"/>
            </a:endParaRPr>
          </a:p>
        </p:txBody>
      </p:sp>
      <p:sp>
        <p:nvSpPr>
          <p:cNvPr id="13" name="Rectangle 12"/>
          <p:cNvSpPr/>
          <p:nvPr/>
        </p:nvSpPr>
        <p:spPr>
          <a:xfrm>
            <a:off x="2945142" y="130444"/>
            <a:ext cx="3997599" cy="6247864"/>
          </a:xfrm>
          <a:prstGeom prst="rect">
            <a:avLst/>
          </a:prstGeom>
        </p:spPr>
        <p:txBody>
          <a:bodyPr wrap="square">
            <a:spAutoFit/>
          </a:bodyPr>
          <a:lstStyle/>
          <a:p>
            <a:pPr>
              <a:lnSpc>
                <a:spcPct val="200000"/>
              </a:lnSpc>
            </a:pPr>
            <a:r>
              <a:rPr lang="en-GB" sz="2000" dirty="0">
                <a:solidFill>
                  <a:prstClr val="black"/>
                </a:solidFill>
                <a:latin typeface="Arial" panose="020B0604020202020204" pitchFamily="34" charset="0"/>
                <a:cs typeface="Arial" panose="020B0604020202020204" pitchFamily="34" charset="0"/>
              </a:rPr>
              <a:t>La plaza </a:t>
            </a:r>
            <a:r>
              <a:rPr lang="en-GB" sz="2000" dirty="0" err="1">
                <a:solidFill>
                  <a:prstClr val="black"/>
                </a:solidFill>
                <a:latin typeface="Arial" panose="020B0604020202020204" pitchFamily="34" charset="0"/>
                <a:cs typeface="Arial" panose="020B0604020202020204" pitchFamily="34" charset="0"/>
              </a:rPr>
              <a:t>tiene</a:t>
            </a:r>
            <a:r>
              <a:rPr lang="en-GB" sz="2000" dirty="0">
                <a:solidFill>
                  <a:prstClr val="black"/>
                </a:solidFill>
                <a:latin typeface="Arial" panose="020B0604020202020204" pitchFamily="34" charset="0"/>
                <a:cs typeface="Arial" panose="020B0604020202020204" pitchFamily="34" charset="0"/>
              </a:rPr>
              <a:t> </a:t>
            </a:r>
            <a:r>
              <a:rPr lang="en-GB" sz="2000" dirty="0" err="1">
                <a:solidFill>
                  <a:prstClr val="black"/>
                </a:solidFill>
                <a:latin typeface="Arial" panose="020B0604020202020204" pitchFamily="34" charset="0"/>
                <a:cs typeface="Arial" panose="020B0604020202020204" pitchFamily="34" charset="0"/>
              </a:rPr>
              <a:t>una</a:t>
            </a:r>
            <a:r>
              <a:rPr lang="en-GB" sz="2000" dirty="0">
                <a:solidFill>
                  <a:prstClr val="black"/>
                </a:solidFill>
                <a:latin typeface="Arial" panose="020B0604020202020204" pitchFamily="34" charset="0"/>
                <a:cs typeface="Arial" panose="020B0604020202020204" pitchFamily="34" charset="0"/>
              </a:rPr>
              <a:t> </a:t>
            </a:r>
            <a:r>
              <a:rPr lang="en-GB" sz="2000" dirty="0" err="1">
                <a:solidFill>
                  <a:prstClr val="black"/>
                </a:solidFill>
                <a:latin typeface="Arial" panose="020B0604020202020204" pitchFamily="34" charset="0"/>
                <a:cs typeface="Arial" panose="020B0604020202020204" pitchFamily="34" charset="0"/>
              </a:rPr>
              <a:t>torre</a:t>
            </a:r>
            <a:r>
              <a:rPr lang="en-GB" sz="2000" dirty="0">
                <a:solidFill>
                  <a:prstClr val="black"/>
                </a:solidFill>
                <a:latin typeface="Arial" panose="020B0604020202020204" pitchFamily="34" charset="0"/>
                <a:cs typeface="Arial" panose="020B0604020202020204" pitchFamily="34" charset="0"/>
              </a:rPr>
              <a:t>, </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la </a:t>
            </a:r>
            <a:r>
              <a:rPr lang="en-GB" sz="2000" dirty="0" err="1">
                <a:solidFill>
                  <a:prstClr val="black"/>
                </a:solidFill>
                <a:latin typeface="Arial" panose="020B0604020202020204" pitchFamily="34" charset="0"/>
                <a:cs typeface="Arial" panose="020B0604020202020204" pitchFamily="34" charset="0"/>
              </a:rPr>
              <a:t>torre</a:t>
            </a:r>
            <a:r>
              <a:rPr lang="en-GB" sz="2000" dirty="0">
                <a:solidFill>
                  <a:prstClr val="black"/>
                </a:solidFill>
                <a:latin typeface="Arial" panose="020B0604020202020204" pitchFamily="34" charset="0"/>
                <a:cs typeface="Arial" panose="020B0604020202020204" pitchFamily="34" charset="0"/>
              </a:rPr>
              <a:t> </a:t>
            </a:r>
            <a:r>
              <a:rPr lang="en-GB" sz="2000" dirty="0" err="1">
                <a:solidFill>
                  <a:prstClr val="black"/>
                </a:solidFill>
                <a:latin typeface="Arial" panose="020B0604020202020204" pitchFamily="34" charset="0"/>
                <a:cs typeface="Arial" panose="020B0604020202020204" pitchFamily="34" charset="0"/>
              </a:rPr>
              <a:t>tiene</a:t>
            </a:r>
            <a:r>
              <a:rPr lang="en-GB" sz="2000" dirty="0">
                <a:solidFill>
                  <a:prstClr val="black"/>
                </a:solidFill>
                <a:latin typeface="Arial" panose="020B0604020202020204" pitchFamily="34" charset="0"/>
                <a:cs typeface="Arial" panose="020B0604020202020204" pitchFamily="34" charset="0"/>
              </a:rPr>
              <a:t> un </a:t>
            </a:r>
            <a:r>
              <a:rPr lang="en-GB" sz="2000" dirty="0" err="1">
                <a:solidFill>
                  <a:prstClr val="black"/>
                </a:solidFill>
                <a:latin typeface="Arial" panose="020B0604020202020204" pitchFamily="34" charset="0"/>
                <a:cs typeface="Arial" panose="020B0604020202020204" pitchFamily="34" charset="0"/>
              </a:rPr>
              <a:t>balcón</a:t>
            </a:r>
            <a:r>
              <a:rPr lang="en-GB" sz="2000" dirty="0">
                <a:solidFill>
                  <a:prstClr val="black"/>
                </a:solidFill>
                <a:latin typeface="Arial" panose="020B0604020202020204" pitchFamily="34" charset="0"/>
                <a:cs typeface="Arial" panose="020B0604020202020204" pitchFamily="34" charset="0"/>
              </a:rPr>
              <a:t>, </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el </a:t>
            </a:r>
            <a:r>
              <a:rPr lang="en-GB" sz="2000" dirty="0" err="1">
                <a:solidFill>
                  <a:prstClr val="black"/>
                </a:solidFill>
                <a:latin typeface="Arial" panose="020B0604020202020204" pitchFamily="34" charset="0"/>
                <a:cs typeface="Arial" panose="020B0604020202020204" pitchFamily="34" charset="0"/>
              </a:rPr>
              <a:t>balcón</a:t>
            </a:r>
            <a:r>
              <a:rPr lang="en-GB" sz="2000" dirty="0">
                <a:solidFill>
                  <a:prstClr val="black"/>
                </a:solidFill>
                <a:latin typeface="Arial" panose="020B0604020202020204" pitchFamily="34" charset="0"/>
                <a:cs typeface="Arial" panose="020B0604020202020204" pitchFamily="34" charset="0"/>
              </a:rPr>
              <a:t> </a:t>
            </a:r>
            <a:r>
              <a:rPr lang="en-GB" sz="2000" dirty="0" err="1">
                <a:solidFill>
                  <a:prstClr val="black"/>
                </a:solidFill>
                <a:latin typeface="Arial" panose="020B0604020202020204" pitchFamily="34" charset="0"/>
                <a:cs typeface="Arial" panose="020B0604020202020204" pitchFamily="34" charset="0"/>
              </a:rPr>
              <a:t>tiene</a:t>
            </a:r>
            <a:r>
              <a:rPr lang="en-GB" sz="2000" dirty="0">
                <a:solidFill>
                  <a:prstClr val="black"/>
                </a:solidFill>
                <a:latin typeface="Arial" panose="020B0604020202020204" pitchFamily="34" charset="0"/>
                <a:cs typeface="Arial" panose="020B0604020202020204" pitchFamily="34" charset="0"/>
              </a:rPr>
              <a:t> </a:t>
            </a:r>
            <a:r>
              <a:rPr lang="en-GB" sz="2000" dirty="0" err="1">
                <a:solidFill>
                  <a:prstClr val="black"/>
                </a:solidFill>
                <a:latin typeface="Arial" panose="020B0604020202020204" pitchFamily="34" charset="0"/>
                <a:cs typeface="Arial" panose="020B0604020202020204" pitchFamily="34" charset="0"/>
              </a:rPr>
              <a:t>una</a:t>
            </a:r>
            <a:r>
              <a:rPr lang="en-GB" sz="2000" dirty="0">
                <a:solidFill>
                  <a:prstClr val="black"/>
                </a:solidFill>
                <a:latin typeface="Arial" panose="020B0604020202020204" pitchFamily="34" charset="0"/>
                <a:cs typeface="Arial" panose="020B0604020202020204" pitchFamily="34" charset="0"/>
              </a:rPr>
              <a:t> </a:t>
            </a:r>
            <a:r>
              <a:rPr lang="en-GB" sz="2000" dirty="0" err="1">
                <a:solidFill>
                  <a:prstClr val="black"/>
                </a:solidFill>
                <a:latin typeface="Arial" panose="020B0604020202020204" pitchFamily="34" charset="0"/>
                <a:cs typeface="Arial" panose="020B0604020202020204" pitchFamily="34" charset="0"/>
              </a:rPr>
              <a:t>dama</a:t>
            </a:r>
            <a:r>
              <a:rPr lang="en-GB" sz="2000" dirty="0">
                <a:solidFill>
                  <a:prstClr val="black"/>
                </a:solidFill>
                <a:latin typeface="Arial" panose="020B0604020202020204" pitchFamily="34" charset="0"/>
                <a:cs typeface="Arial" panose="020B0604020202020204" pitchFamily="34" charset="0"/>
              </a:rPr>
              <a:t>, </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la </a:t>
            </a:r>
            <a:r>
              <a:rPr lang="en-GB" sz="2000" dirty="0" err="1">
                <a:solidFill>
                  <a:prstClr val="black"/>
                </a:solidFill>
                <a:latin typeface="Arial" panose="020B0604020202020204" pitchFamily="34" charset="0"/>
                <a:cs typeface="Arial" panose="020B0604020202020204" pitchFamily="34" charset="0"/>
              </a:rPr>
              <a:t>dama</a:t>
            </a:r>
            <a:r>
              <a:rPr lang="en-GB" sz="2000" dirty="0">
                <a:solidFill>
                  <a:prstClr val="black"/>
                </a:solidFill>
                <a:latin typeface="Arial" panose="020B0604020202020204" pitchFamily="34" charset="0"/>
                <a:cs typeface="Arial" panose="020B0604020202020204" pitchFamily="34" charset="0"/>
              </a:rPr>
              <a:t> </a:t>
            </a:r>
            <a:r>
              <a:rPr lang="en-GB" sz="2000" dirty="0" err="1">
                <a:solidFill>
                  <a:prstClr val="black"/>
                </a:solidFill>
                <a:latin typeface="Arial" panose="020B0604020202020204" pitchFamily="34" charset="0"/>
                <a:cs typeface="Arial" panose="020B0604020202020204" pitchFamily="34" charset="0"/>
              </a:rPr>
              <a:t>una</a:t>
            </a:r>
            <a:r>
              <a:rPr lang="en-GB" sz="2000" dirty="0">
                <a:solidFill>
                  <a:prstClr val="black"/>
                </a:solidFill>
                <a:latin typeface="Arial" panose="020B0604020202020204" pitchFamily="34" charset="0"/>
                <a:cs typeface="Arial" panose="020B0604020202020204" pitchFamily="34" charset="0"/>
              </a:rPr>
              <a:t> </a:t>
            </a:r>
            <a:r>
              <a:rPr lang="en-GB" sz="2000" dirty="0" err="1">
                <a:solidFill>
                  <a:prstClr val="black"/>
                </a:solidFill>
                <a:latin typeface="Arial" panose="020B0604020202020204" pitchFamily="34" charset="0"/>
                <a:cs typeface="Arial" panose="020B0604020202020204" pitchFamily="34" charset="0"/>
              </a:rPr>
              <a:t>blanca</a:t>
            </a:r>
            <a:r>
              <a:rPr lang="en-GB" sz="2000" dirty="0">
                <a:solidFill>
                  <a:prstClr val="black"/>
                </a:solidFill>
                <a:latin typeface="Arial" panose="020B0604020202020204" pitchFamily="34" charset="0"/>
                <a:cs typeface="Arial" panose="020B0604020202020204" pitchFamily="34" charset="0"/>
              </a:rPr>
              <a:t> </a:t>
            </a:r>
            <a:r>
              <a:rPr lang="en-GB" sz="2000" dirty="0" err="1">
                <a:solidFill>
                  <a:prstClr val="black"/>
                </a:solidFill>
                <a:latin typeface="Arial" panose="020B0604020202020204" pitchFamily="34" charset="0"/>
                <a:cs typeface="Arial" panose="020B0604020202020204" pitchFamily="34" charset="0"/>
              </a:rPr>
              <a:t>flor</a:t>
            </a:r>
            <a:r>
              <a:rPr lang="en-GB" sz="2000" dirty="0">
                <a:solidFill>
                  <a:prstClr val="black"/>
                </a:solidFill>
                <a:latin typeface="Arial" panose="020B0604020202020204" pitchFamily="34" charset="0"/>
                <a:cs typeface="Arial" panose="020B0604020202020204" pitchFamily="34" charset="0"/>
              </a:rPr>
              <a:t>. </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ha </a:t>
            </a:r>
            <a:r>
              <a:rPr lang="en-GB" sz="2000" dirty="0" err="1">
                <a:solidFill>
                  <a:prstClr val="black"/>
                </a:solidFill>
                <a:latin typeface="Arial" panose="020B0604020202020204" pitchFamily="34" charset="0"/>
                <a:cs typeface="Arial" panose="020B0604020202020204" pitchFamily="34" charset="0"/>
              </a:rPr>
              <a:t>pasado</a:t>
            </a:r>
            <a:r>
              <a:rPr lang="en-GB" sz="2000" dirty="0">
                <a:solidFill>
                  <a:prstClr val="black"/>
                </a:solidFill>
                <a:latin typeface="Arial" panose="020B0604020202020204" pitchFamily="34" charset="0"/>
                <a:cs typeface="Arial" panose="020B0604020202020204" pitchFamily="34" charset="0"/>
              </a:rPr>
              <a:t> un caballero </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 </a:t>
            </a:r>
            <a:r>
              <a:rPr lang="en-GB" sz="2000" dirty="0" err="1">
                <a:solidFill>
                  <a:prstClr val="black"/>
                </a:solidFill>
                <a:latin typeface="Arial" panose="020B0604020202020204" pitchFamily="34" charset="0"/>
                <a:cs typeface="Arial" panose="020B0604020202020204" pitchFamily="34" charset="0"/>
              </a:rPr>
              <a:t>quién</a:t>
            </a:r>
            <a:r>
              <a:rPr lang="en-GB" sz="2000" dirty="0">
                <a:solidFill>
                  <a:prstClr val="black"/>
                </a:solidFill>
                <a:latin typeface="Arial" panose="020B0604020202020204" pitchFamily="34" charset="0"/>
                <a:cs typeface="Arial" panose="020B0604020202020204" pitchFamily="34" charset="0"/>
              </a:rPr>
              <a:t> </a:t>
            </a:r>
            <a:r>
              <a:rPr lang="en-GB" sz="2000" dirty="0" err="1">
                <a:solidFill>
                  <a:prstClr val="black"/>
                </a:solidFill>
                <a:latin typeface="Arial" panose="020B0604020202020204" pitchFamily="34" charset="0"/>
                <a:cs typeface="Arial" panose="020B0604020202020204" pitchFamily="34" charset="0"/>
              </a:rPr>
              <a:t>sabe</a:t>
            </a:r>
            <a:r>
              <a:rPr lang="en-GB" sz="2000" dirty="0">
                <a:solidFill>
                  <a:prstClr val="black"/>
                </a:solidFill>
                <a:latin typeface="Arial" panose="020B0604020202020204" pitchFamily="34" charset="0"/>
                <a:cs typeface="Arial" panose="020B0604020202020204" pitchFamily="34" charset="0"/>
              </a:rPr>
              <a:t> </a:t>
            </a:r>
            <a:r>
              <a:rPr lang="en-GB" sz="2000" dirty="0" err="1">
                <a:solidFill>
                  <a:prstClr val="black"/>
                </a:solidFill>
                <a:latin typeface="Arial" panose="020B0604020202020204" pitchFamily="34" charset="0"/>
                <a:cs typeface="Arial" panose="020B0604020202020204" pitchFamily="34" charset="0"/>
              </a:rPr>
              <a:t>por</a:t>
            </a:r>
            <a:r>
              <a:rPr lang="en-GB" sz="2000" dirty="0">
                <a:solidFill>
                  <a:prstClr val="black"/>
                </a:solidFill>
                <a:latin typeface="Arial" panose="020B0604020202020204" pitchFamily="34" charset="0"/>
                <a:cs typeface="Arial" panose="020B0604020202020204" pitchFamily="34" charset="0"/>
              </a:rPr>
              <a:t> </a:t>
            </a:r>
            <a:r>
              <a:rPr lang="en-GB" sz="2000" dirty="0" err="1">
                <a:solidFill>
                  <a:prstClr val="black"/>
                </a:solidFill>
                <a:latin typeface="Arial" panose="020B0604020202020204" pitchFamily="34" charset="0"/>
                <a:cs typeface="Arial" panose="020B0604020202020204" pitchFamily="34" charset="0"/>
              </a:rPr>
              <a:t>qué</a:t>
            </a:r>
            <a:r>
              <a:rPr lang="en-GB" sz="2000" dirty="0">
                <a:solidFill>
                  <a:prstClr val="black"/>
                </a:solidFill>
                <a:latin typeface="Arial" panose="020B0604020202020204" pitchFamily="34" charset="0"/>
                <a:cs typeface="Arial" panose="020B0604020202020204" pitchFamily="34" charset="0"/>
              </a:rPr>
              <a:t> </a:t>
            </a:r>
            <a:r>
              <a:rPr lang="en-GB" sz="2000" dirty="0" err="1">
                <a:solidFill>
                  <a:prstClr val="black"/>
                </a:solidFill>
                <a:latin typeface="Arial" panose="020B0604020202020204" pitchFamily="34" charset="0"/>
                <a:cs typeface="Arial" panose="020B0604020202020204" pitchFamily="34" charset="0"/>
              </a:rPr>
              <a:t>pasó</a:t>
            </a:r>
            <a:r>
              <a:rPr lang="en-GB" sz="2000" dirty="0">
                <a:solidFill>
                  <a:prstClr val="black"/>
                </a:solidFill>
                <a:latin typeface="Arial" panose="020B0604020202020204" pitchFamily="34" charset="0"/>
                <a:cs typeface="Arial" panose="020B0604020202020204" pitchFamily="34" charset="0"/>
              </a:rPr>
              <a:t> !-, </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y se ha </a:t>
            </a:r>
            <a:r>
              <a:rPr lang="en-GB" sz="2000" dirty="0" err="1">
                <a:solidFill>
                  <a:prstClr val="black"/>
                </a:solidFill>
                <a:latin typeface="Arial" panose="020B0604020202020204" pitchFamily="34" charset="0"/>
                <a:cs typeface="Arial" panose="020B0604020202020204" pitchFamily="34" charset="0"/>
              </a:rPr>
              <a:t>llevado</a:t>
            </a:r>
            <a:r>
              <a:rPr lang="en-GB" sz="2000" dirty="0">
                <a:solidFill>
                  <a:prstClr val="black"/>
                </a:solidFill>
                <a:latin typeface="Arial" panose="020B0604020202020204" pitchFamily="34" charset="0"/>
                <a:cs typeface="Arial" panose="020B0604020202020204" pitchFamily="34" charset="0"/>
              </a:rPr>
              <a:t> la plaza, </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con </a:t>
            </a:r>
            <a:r>
              <a:rPr lang="en-GB" sz="2000" dirty="0" err="1">
                <a:solidFill>
                  <a:prstClr val="black"/>
                </a:solidFill>
                <a:latin typeface="Arial" panose="020B0604020202020204" pitchFamily="34" charset="0"/>
                <a:cs typeface="Arial" panose="020B0604020202020204" pitchFamily="34" charset="0"/>
              </a:rPr>
              <a:t>su</a:t>
            </a:r>
            <a:r>
              <a:rPr lang="en-GB" sz="2000" dirty="0">
                <a:solidFill>
                  <a:prstClr val="black"/>
                </a:solidFill>
                <a:latin typeface="Arial" panose="020B0604020202020204" pitchFamily="34" charset="0"/>
                <a:cs typeface="Arial" panose="020B0604020202020204" pitchFamily="34" charset="0"/>
              </a:rPr>
              <a:t> </a:t>
            </a:r>
            <a:r>
              <a:rPr lang="en-GB" sz="2000" dirty="0" err="1">
                <a:solidFill>
                  <a:prstClr val="black"/>
                </a:solidFill>
                <a:latin typeface="Arial" panose="020B0604020202020204" pitchFamily="34" charset="0"/>
                <a:cs typeface="Arial" panose="020B0604020202020204" pitchFamily="34" charset="0"/>
              </a:rPr>
              <a:t>torre</a:t>
            </a:r>
            <a:r>
              <a:rPr lang="en-GB" sz="2000" dirty="0">
                <a:solidFill>
                  <a:prstClr val="black"/>
                </a:solidFill>
                <a:latin typeface="Arial" panose="020B0604020202020204" pitchFamily="34" charset="0"/>
                <a:cs typeface="Arial" panose="020B0604020202020204" pitchFamily="34" charset="0"/>
              </a:rPr>
              <a:t> y </a:t>
            </a:r>
            <a:r>
              <a:rPr lang="en-GB" sz="2000" dirty="0" err="1">
                <a:solidFill>
                  <a:prstClr val="black"/>
                </a:solidFill>
                <a:latin typeface="Arial" panose="020B0604020202020204" pitchFamily="34" charset="0"/>
                <a:cs typeface="Arial" panose="020B0604020202020204" pitchFamily="34" charset="0"/>
              </a:rPr>
              <a:t>su</a:t>
            </a:r>
            <a:r>
              <a:rPr lang="en-GB" sz="2000" dirty="0">
                <a:solidFill>
                  <a:prstClr val="black"/>
                </a:solidFill>
                <a:latin typeface="Arial" panose="020B0604020202020204" pitchFamily="34" charset="0"/>
                <a:cs typeface="Arial" panose="020B0604020202020204" pitchFamily="34" charset="0"/>
              </a:rPr>
              <a:t> </a:t>
            </a:r>
            <a:r>
              <a:rPr lang="en-GB" sz="2000" dirty="0" err="1">
                <a:solidFill>
                  <a:prstClr val="black"/>
                </a:solidFill>
                <a:latin typeface="Arial" panose="020B0604020202020204" pitchFamily="34" charset="0"/>
                <a:cs typeface="Arial" panose="020B0604020202020204" pitchFamily="34" charset="0"/>
              </a:rPr>
              <a:t>balcón</a:t>
            </a:r>
            <a:r>
              <a:rPr lang="en-GB" sz="2000" dirty="0">
                <a:solidFill>
                  <a:prstClr val="black"/>
                </a:solidFill>
                <a:latin typeface="Arial" panose="020B0604020202020204" pitchFamily="34" charset="0"/>
                <a:cs typeface="Arial" panose="020B0604020202020204" pitchFamily="34" charset="0"/>
              </a:rPr>
              <a:t>, </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con </a:t>
            </a:r>
            <a:r>
              <a:rPr lang="en-GB" sz="2000" dirty="0" err="1">
                <a:solidFill>
                  <a:prstClr val="black"/>
                </a:solidFill>
                <a:latin typeface="Arial" panose="020B0604020202020204" pitchFamily="34" charset="0"/>
                <a:cs typeface="Arial" panose="020B0604020202020204" pitchFamily="34" charset="0"/>
              </a:rPr>
              <a:t>su</a:t>
            </a:r>
            <a:r>
              <a:rPr lang="en-GB" sz="2000" dirty="0">
                <a:solidFill>
                  <a:prstClr val="black"/>
                </a:solidFill>
                <a:latin typeface="Arial" panose="020B0604020202020204" pitchFamily="34" charset="0"/>
                <a:cs typeface="Arial" panose="020B0604020202020204" pitchFamily="34" charset="0"/>
              </a:rPr>
              <a:t> </a:t>
            </a:r>
            <a:r>
              <a:rPr lang="en-GB" sz="2000" dirty="0" err="1">
                <a:solidFill>
                  <a:prstClr val="black"/>
                </a:solidFill>
                <a:latin typeface="Arial" panose="020B0604020202020204" pitchFamily="34" charset="0"/>
                <a:cs typeface="Arial" panose="020B0604020202020204" pitchFamily="34" charset="0"/>
              </a:rPr>
              <a:t>balcón</a:t>
            </a:r>
            <a:r>
              <a:rPr lang="en-GB" sz="2000" dirty="0">
                <a:solidFill>
                  <a:prstClr val="black"/>
                </a:solidFill>
                <a:latin typeface="Arial" panose="020B0604020202020204" pitchFamily="34" charset="0"/>
                <a:cs typeface="Arial" panose="020B0604020202020204" pitchFamily="34" charset="0"/>
              </a:rPr>
              <a:t> y </a:t>
            </a:r>
            <a:r>
              <a:rPr lang="en-GB" sz="2000" dirty="0" err="1">
                <a:solidFill>
                  <a:prstClr val="black"/>
                </a:solidFill>
                <a:latin typeface="Arial" panose="020B0604020202020204" pitchFamily="34" charset="0"/>
                <a:cs typeface="Arial" panose="020B0604020202020204" pitchFamily="34" charset="0"/>
              </a:rPr>
              <a:t>su</a:t>
            </a:r>
            <a:r>
              <a:rPr lang="en-GB" sz="2000" dirty="0">
                <a:solidFill>
                  <a:prstClr val="black"/>
                </a:solidFill>
                <a:latin typeface="Arial" panose="020B0604020202020204" pitchFamily="34" charset="0"/>
                <a:cs typeface="Arial" panose="020B0604020202020204" pitchFamily="34" charset="0"/>
              </a:rPr>
              <a:t> </a:t>
            </a:r>
            <a:r>
              <a:rPr lang="en-GB" sz="2000" dirty="0" err="1">
                <a:solidFill>
                  <a:prstClr val="black"/>
                </a:solidFill>
                <a:latin typeface="Arial" panose="020B0604020202020204" pitchFamily="34" charset="0"/>
                <a:cs typeface="Arial" panose="020B0604020202020204" pitchFamily="34" charset="0"/>
              </a:rPr>
              <a:t>dama</a:t>
            </a:r>
            <a:endParaRPr lang="en-GB" sz="2000" dirty="0">
              <a:solidFill>
                <a:prstClr val="black"/>
              </a:solidFill>
              <a:latin typeface="Arial" panose="020B0604020202020204" pitchFamily="34" charset="0"/>
              <a:cs typeface="Arial" panose="020B0604020202020204" pitchFamily="34" charset="0"/>
            </a:endParaRPr>
          </a:p>
          <a:p>
            <a:pPr>
              <a:lnSpc>
                <a:spcPct val="200000"/>
              </a:lnSpc>
            </a:pPr>
            <a:r>
              <a:rPr lang="en-GB" sz="2000" dirty="0" err="1">
                <a:solidFill>
                  <a:prstClr val="black"/>
                </a:solidFill>
                <a:latin typeface="Arial" panose="020B0604020202020204" pitchFamily="34" charset="0"/>
                <a:cs typeface="Arial" panose="020B0604020202020204" pitchFamily="34" charset="0"/>
              </a:rPr>
              <a:t>su</a:t>
            </a:r>
            <a:r>
              <a:rPr lang="en-GB" sz="2000" dirty="0">
                <a:solidFill>
                  <a:prstClr val="black"/>
                </a:solidFill>
                <a:latin typeface="Arial" panose="020B0604020202020204" pitchFamily="34" charset="0"/>
                <a:cs typeface="Arial" panose="020B0604020202020204" pitchFamily="34" charset="0"/>
              </a:rPr>
              <a:t> </a:t>
            </a:r>
            <a:r>
              <a:rPr lang="en-GB" sz="2000" dirty="0" err="1">
                <a:solidFill>
                  <a:prstClr val="black"/>
                </a:solidFill>
                <a:latin typeface="Arial" panose="020B0604020202020204" pitchFamily="34" charset="0"/>
                <a:cs typeface="Arial" panose="020B0604020202020204" pitchFamily="34" charset="0"/>
              </a:rPr>
              <a:t>dama</a:t>
            </a:r>
            <a:r>
              <a:rPr lang="en-GB" sz="2000" dirty="0">
                <a:solidFill>
                  <a:prstClr val="black"/>
                </a:solidFill>
                <a:latin typeface="Arial" panose="020B0604020202020204" pitchFamily="34" charset="0"/>
                <a:cs typeface="Arial" panose="020B0604020202020204" pitchFamily="34" charset="0"/>
              </a:rPr>
              <a:t> y </a:t>
            </a:r>
            <a:r>
              <a:rPr lang="en-GB" sz="2000" dirty="0" err="1">
                <a:solidFill>
                  <a:prstClr val="black"/>
                </a:solidFill>
                <a:latin typeface="Arial" panose="020B0604020202020204" pitchFamily="34" charset="0"/>
                <a:cs typeface="Arial" panose="020B0604020202020204" pitchFamily="34" charset="0"/>
              </a:rPr>
              <a:t>su</a:t>
            </a:r>
            <a:r>
              <a:rPr lang="en-GB" sz="2000" dirty="0">
                <a:solidFill>
                  <a:prstClr val="black"/>
                </a:solidFill>
                <a:latin typeface="Arial" panose="020B0604020202020204" pitchFamily="34" charset="0"/>
                <a:cs typeface="Arial" panose="020B0604020202020204" pitchFamily="34" charset="0"/>
              </a:rPr>
              <a:t> </a:t>
            </a:r>
            <a:r>
              <a:rPr lang="en-GB" sz="2000" dirty="0" err="1">
                <a:solidFill>
                  <a:prstClr val="black"/>
                </a:solidFill>
                <a:latin typeface="Arial" panose="020B0604020202020204" pitchFamily="34" charset="0"/>
                <a:cs typeface="Arial" panose="020B0604020202020204" pitchFamily="34" charset="0"/>
              </a:rPr>
              <a:t>blanca</a:t>
            </a:r>
            <a:r>
              <a:rPr lang="en-GB" sz="2000" dirty="0">
                <a:solidFill>
                  <a:prstClr val="black"/>
                </a:solidFill>
                <a:latin typeface="Arial" panose="020B0604020202020204" pitchFamily="34" charset="0"/>
                <a:cs typeface="Arial" panose="020B0604020202020204" pitchFamily="34" charset="0"/>
              </a:rPr>
              <a:t> </a:t>
            </a:r>
            <a:r>
              <a:rPr lang="en-GB" sz="2000" dirty="0" err="1">
                <a:solidFill>
                  <a:prstClr val="black"/>
                </a:solidFill>
                <a:latin typeface="Arial" panose="020B0604020202020204" pitchFamily="34" charset="0"/>
                <a:cs typeface="Arial" panose="020B0604020202020204" pitchFamily="34" charset="0"/>
              </a:rPr>
              <a:t>flor</a:t>
            </a:r>
            <a:r>
              <a:rPr lang="en-GB" sz="2000" dirty="0">
                <a:solidFill>
                  <a:prstClr val="black"/>
                </a:solidFill>
                <a:latin typeface="Arial" panose="020B0604020202020204" pitchFamily="34" charset="0"/>
                <a:cs typeface="Arial" panose="020B0604020202020204" pitchFamily="34" charset="0"/>
              </a:rPr>
              <a:t>.</a:t>
            </a:r>
            <a:endParaRPr lang="en-US" altLang="en-US" sz="3600" dirty="0">
              <a:solidFill>
                <a:prstClr val="black"/>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stretch>
            <a:fillRect/>
          </a:stretch>
        </p:blipFill>
        <p:spPr>
          <a:xfrm>
            <a:off x="1599856" y="382153"/>
            <a:ext cx="1128713" cy="1407319"/>
          </a:xfrm>
          <a:prstGeom prst="rect">
            <a:avLst/>
          </a:prstGeom>
        </p:spPr>
      </p:pic>
      <p:pic>
        <p:nvPicPr>
          <p:cNvPr id="15" name="Picture 14"/>
          <p:cNvPicPr>
            <a:picLocks noChangeAspect="1"/>
          </p:cNvPicPr>
          <p:nvPr/>
        </p:nvPicPr>
        <p:blipFill>
          <a:blip r:embed="rId5"/>
          <a:stretch>
            <a:fillRect/>
          </a:stretch>
        </p:blipFill>
        <p:spPr>
          <a:xfrm>
            <a:off x="6496008" y="3311414"/>
            <a:ext cx="1128713" cy="1385888"/>
          </a:xfrm>
          <a:prstGeom prst="rect">
            <a:avLst/>
          </a:prstGeom>
        </p:spPr>
      </p:pic>
      <p:pic>
        <p:nvPicPr>
          <p:cNvPr id="16" name="Picture 15"/>
          <p:cNvPicPr>
            <a:picLocks noChangeAspect="1"/>
          </p:cNvPicPr>
          <p:nvPr/>
        </p:nvPicPr>
        <p:blipFill>
          <a:blip r:embed="rId6"/>
          <a:stretch>
            <a:fillRect/>
          </a:stretch>
        </p:blipFill>
        <p:spPr>
          <a:xfrm>
            <a:off x="1634205" y="5162584"/>
            <a:ext cx="1107281" cy="1385888"/>
          </a:xfrm>
          <a:prstGeom prst="rect">
            <a:avLst/>
          </a:prstGeom>
        </p:spPr>
      </p:pic>
      <p:pic>
        <p:nvPicPr>
          <p:cNvPr id="17" name="Picture 16"/>
          <p:cNvPicPr>
            <a:picLocks noChangeAspect="1"/>
          </p:cNvPicPr>
          <p:nvPr/>
        </p:nvPicPr>
        <p:blipFill>
          <a:blip r:embed="rId7"/>
          <a:stretch>
            <a:fillRect/>
          </a:stretch>
        </p:blipFill>
        <p:spPr>
          <a:xfrm>
            <a:off x="6538871" y="1735606"/>
            <a:ext cx="1078706" cy="1421606"/>
          </a:xfrm>
          <a:prstGeom prst="rect">
            <a:avLst/>
          </a:prstGeom>
        </p:spPr>
      </p:pic>
      <p:pic>
        <p:nvPicPr>
          <p:cNvPr id="18" name="Picture 17"/>
          <p:cNvPicPr>
            <a:picLocks noChangeAspect="1"/>
          </p:cNvPicPr>
          <p:nvPr/>
        </p:nvPicPr>
        <p:blipFill>
          <a:blip r:embed="rId8"/>
          <a:stretch>
            <a:fillRect/>
          </a:stretch>
        </p:blipFill>
        <p:spPr>
          <a:xfrm>
            <a:off x="1637113" y="3677240"/>
            <a:ext cx="1114425" cy="1393031"/>
          </a:xfrm>
          <a:prstGeom prst="rect">
            <a:avLst/>
          </a:prstGeom>
        </p:spPr>
      </p:pic>
      <p:pic>
        <p:nvPicPr>
          <p:cNvPr id="19" name="Picture 18"/>
          <p:cNvPicPr>
            <a:picLocks noChangeAspect="1"/>
          </p:cNvPicPr>
          <p:nvPr/>
        </p:nvPicPr>
        <p:blipFill>
          <a:blip r:embed="rId9"/>
          <a:stretch>
            <a:fillRect/>
          </a:stretch>
        </p:blipFill>
        <p:spPr>
          <a:xfrm>
            <a:off x="6538871" y="292680"/>
            <a:ext cx="1085850" cy="1385888"/>
          </a:xfrm>
          <a:prstGeom prst="rect">
            <a:avLst/>
          </a:prstGeom>
        </p:spPr>
      </p:pic>
      <p:pic>
        <p:nvPicPr>
          <p:cNvPr id="20" name="Picture 19"/>
          <p:cNvPicPr>
            <a:picLocks noChangeAspect="1"/>
          </p:cNvPicPr>
          <p:nvPr/>
        </p:nvPicPr>
        <p:blipFill>
          <a:blip r:embed="rId10"/>
          <a:stretch>
            <a:fillRect/>
          </a:stretch>
        </p:blipFill>
        <p:spPr>
          <a:xfrm>
            <a:off x="1640684" y="2102701"/>
            <a:ext cx="1107281" cy="1428750"/>
          </a:xfrm>
          <a:prstGeom prst="rect">
            <a:avLst/>
          </a:prstGeom>
        </p:spPr>
      </p:pic>
      <p:pic>
        <p:nvPicPr>
          <p:cNvPr id="21" name="Picture 20"/>
          <p:cNvPicPr>
            <a:picLocks noChangeAspect="1"/>
          </p:cNvPicPr>
          <p:nvPr/>
        </p:nvPicPr>
        <p:blipFill>
          <a:blip r:embed="rId11"/>
          <a:stretch>
            <a:fillRect/>
          </a:stretch>
        </p:blipFill>
        <p:spPr>
          <a:xfrm>
            <a:off x="6496008" y="4929973"/>
            <a:ext cx="1107281" cy="1400175"/>
          </a:xfrm>
          <a:prstGeom prst="rect">
            <a:avLst/>
          </a:prstGeom>
        </p:spPr>
      </p:pic>
      <p:pic>
        <p:nvPicPr>
          <p:cNvPr id="22" name="Picture 21"/>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17577" y="5365874"/>
            <a:ext cx="632400" cy="632400"/>
          </a:xfrm>
          <a:prstGeom prst="rect">
            <a:avLst/>
          </a:prstGeom>
        </p:spPr>
      </p:pic>
      <p:pic>
        <p:nvPicPr>
          <p:cNvPr id="23" name="Picture 22"/>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4721" y="2051452"/>
            <a:ext cx="632400" cy="632400"/>
          </a:xfrm>
          <a:prstGeom prst="rect">
            <a:avLst/>
          </a:prstGeom>
        </p:spPr>
      </p:pic>
      <p:sp>
        <p:nvSpPr>
          <p:cNvPr id="24" name="Rectangle 23"/>
          <p:cNvSpPr/>
          <p:nvPr/>
        </p:nvSpPr>
        <p:spPr>
          <a:xfrm>
            <a:off x="6720404" y="6253018"/>
            <a:ext cx="1556836" cy="369332"/>
          </a:xfrm>
          <a:prstGeom prst="rect">
            <a:avLst/>
          </a:prstGeom>
        </p:spPr>
        <p:txBody>
          <a:bodyPr wrap="none">
            <a:spAutoFit/>
          </a:bodyPr>
          <a:lstStyle/>
          <a:p>
            <a:pPr algn="ctr"/>
            <a:r>
              <a:rPr lang="en-GB" b="1" i="1" dirty="0">
                <a:latin typeface="Arial" panose="020B0604020202020204" pitchFamily="34" charset="0"/>
                <a:cs typeface="Arial" panose="020B0604020202020204" pitchFamily="34" charset="0"/>
              </a:rPr>
              <a:t>poem / story</a:t>
            </a:r>
            <a:endParaRPr lang="en-GB"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416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16006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sp>
        <p:nvSpPr>
          <p:cNvPr id="6" name="Title 1"/>
          <p:cNvSpPr txBox="1">
            <a:spLocks/>
          </p:cNvSpPr>
          <p:nvPr/>
        </p:nvSpPr>
        <p:spPr>
          <a:xfrm>
            <a:off x="628650" y="365126"/>
            <a:ext cx="78867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dirty="0" err="1" smtClean="0">
                <a:latin typeface="Arial" panose="020B0604020202020204" pitchFamily="34" charset="0"/>
                <a:cs typeface="Arial" panose="020B0604020202020204" pitchFamily="34" charset="0"/>
              </a:rPr>
              <a:t>Adaptación</a:t>
            </a:r>
            <a:r>
              <a:rPr lang="en-GB" sz="3200" dirty="0" smtClean="0">
                <a:latin typeface="Arial" panose="020B0604020202020204" pitchFamily="34" charset="0"/>
                <a:cs typeface="Arial" panose="020B0604020202020204" pitchFamily="34" charset="0"/>
              </a:rPr>
              <a:t> del </a:t>
            </a:r>
            <a:r>
              <a:rPr lang="en-GB" sz="3200" dirty="0" err="1" smtClean="0">
                <a:latin typeface="Arial" panose="020B0604020202020204" pitchFamily="34" charset="0"/>
                <a:cs typeface="Arial" panose="020B0604020202020204" pitchFamily="34" charset="0"/>
              </a:rPr>
              <a:t>poema</a:t>
            </a:r>
            <a:endParaRPr lang="en-GB" sz="3200" dirty="0">
              <a:latin typeface="Arial" panose="020B0604020202020204" pitchFamily="34" charset="0"/>
              <a:cs typeface="Arial" panose="020B0604020202020204" pitchFamily="34" charset="0"/>
            </a:endParaRPr>
          </a:p>
        </p:txBody>
      </p:sp>
      <p:sp>
        <p:nvSpPr>
          <p:cNvPr id="8" name="Rectangle 7"/>
          <p:cNvSpPr/>
          <p:nvPr/>
        </p:nvSpPr>
        <p:spPr>
          <a:xfrm>
            <a:off x="6720404" y="6176818"/>
            <a:ext cx="1556836" cy="369332"/>
          </a:xfrm>
          <a:prstGeom prst="rect">
            <a:avLst/>
          </a:prstGeom>
        </p:spPr>
        <p:txBody>
          <a:bodyPr wrap="none">
            <a:spAutoFit/>
          </a:bodyPr>
          <a:lstStyle/>
          <a:p>
            <a:pPr algn="ctr"/>
            <a:r>
              <a:rPr lang="en-GB" b="1" i="1" dirty="0">
                <a:latin typeface="Arial" panose="020B0604020202020204" pitchFamily="34" charset="0"/>
                <a:cs typeface="Arial" panose="020B0604020202020204" pitchFamily="34" charset="0"/>
              </a:rPr>
              <a:t>poem / story</a:t>
            </a:r>
            <a:endParaRPr lang="en-GB" b="1" i="1" dirty="0">
              <a:latin typeface="Arial" panose="020B0604020202020204" pitchFamily="34" charset="0"/>
              <a:cs typeface="Arial" panose="020B0604020202020204" pitchFamily="34" charset="0"/>
            </a:endParaRPr>
          </a:p>
        </p:txBody>
      </p:sp>
      <p:sp>
        <p:nvSpPr>
          <p:cNvPr id="3" name="Rectangle 2"/>
          <p:cNvSpPr/>
          <p:nvPr/>
        </p:nvSpPr>
        <p:spPr>
          <a:xfrm>
            <a:off x="971550" y="6134105"/>
            <a:ext cx="5886450" cy="369332"/>
          </a:xfrm>
          <a:prstGeom prst="rect">
            <a:avLst/>
          </a:prstGeom>
        </p:spPr>
        <p:txBody>
          <a:bodyPr wrap="square">
            <a:spAutoFit/>
          </a:bodyPr>
          <a:lstStyle/>
          <a:p>
            <a:r>
              <a:rPr lang="en-GB" dirty="0">
                <a:hlinkClick r:id="rId5"/>
              </a:rPr>
              <a:t>https://</a:t>
            </a:r>
            <a:r>
              <a:rPr lang="en-GB" dirty="0" smtClean="0">
                <a:hlinkClick r:id="rId5"/>
              </a:rPr>
              <a:t>www.youtube.com/watch?v=VpvQxBlKDRc</a:t>
            </a:r>
            <a:r>
              <a:rPr lang="en-GB" dirty="0" smtClean="0"/>
              <a:t> </a:t>
            </a:r>
            <a:endParaRPr lang="en-GB" dirty="0"/>
          </a:p>
        </p:txBody>
      </p:sp>
    </p:spTree>
    <p:extLst>
      <p:ext uri="{BB962C8B-B14F-4D97-AF65-F5344CB8AC3E}">
        <p14:creationId xmlns:p14="http://schemas.microsoft.com/office/powerpoint/2010/main" val="218597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16006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sp>
        <p:nvSpPr>
          <p:cNvPr id="6" name="Rectangle 5"/>
          <p:cNvSpPr>
            <a:spLocks noChangeArrowheads="1"/>
          </p:cNvSpPr>
          <p:nvPr/>
        </p:nvSpPr>
        <p:spPr bwMode="auto">
          <a:xfrm>
            <a:off x="2257426" y="2794160"/>
            <a:ext cx="13856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GB" altLang="en-US" sz="300">
              <a:solidFill>
                <a:prstClr val="black"/>
              </a:solidFill>
            </a:endParaRPr>
          </a:p>
          <a:p>
            <a:pPr defTabSz="685800" eaLnBrk="0" fontAlgn="base" hangingPunct="0">
              <a:spcBef>
                <a:spcPct val="0"/>
              </a:spcBef>
              <a:spcAft>
                <a:spcPct val="0"/>
              </a:spcAft>
            </a:pPr>
            <a:r>
              <a:rPr lang="en-GB" altLang="en-US" sz="1350">
                <a:solidFill>
                  <a:prstClr val="black"/>
                </a:solidFill>
                <a:latin typeface="Arial" panose="020B0604020202020204" pitchFamily="34" charset="0"/>
              </a:rPr>
              <a:t/>
            </a:r>
            <a:br>
              <a:rPr lang="en-GB" altLang="en-US" sz="1350">
                <a:solidFill>
                  <a:prstClr val="black"/>
                </a:solidFill>
                <a:latin typeface="Arial" panose="020B0604020202020204" pitchFamily="34" charset="0"/>
              </a:rPr>
            </a:br>
            <a:endParaRPr lang="en-GB" altLang="en-US" sz="1350">
              <a:solidFill>
                <a:prstClr val="black"/>
              </a:solidFill>
              <a:latin typeface="Arial" panose="020B0604020202020204" pitchFamily="34" charset="0"/>
            </a:endParaRPr>
          </a:p>
          <a:p>
            <a:pPr defTabSz="685800" eaLnBrk="0" fontAlgn="base" hangingPunct="0">
              <a:spcBef>
                <a:spcPct val="0"/>
              </a:spcBef>
              <a:spcAft>
                <a:spcPct val="0"/>
              </a:spcAft>
            </a:pPr>
            <a:endParaRPr lang="en-GB" altLang="en-US" sz="1350">
              <a:solidFill>
                <a:prstClr val="black"/>
              </a:solidFill>
              <a:latin typeface="Arial" panose="020B0604020202020204" pitchFamily="34" charset="0"/>
            </a:endParaRPr>
          </a:p>
        </p:txBody>
      </p:sp>
      <p:sp>
        <p:nvSpPr>
          <p:cNvPr id="7" name="Rectangle 6"/>
          <p:cNvSpPr>
            <a:spLocks noChangeArrowheads="1"/>
          </p:cNvSpPr>
          <p:nvPr/>
        </p:nvSpPr>
        <p:spPr bwMode="auto">
          <a:xfrm>
            <a:off x="2257426" y="3001909"/>
            <a:ext cx="138564"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GB" altLang="en-US" sz="300">
              <a:solidFill>
                <a:prstClr val="black"/>
              </a:solidFill>
            </a:endParaRPr>
          </a:p>
          <a:p>
            <a:pPr defTabSz="685800" eaLnBrk="0" fontAlgn="base" hangingPunct="0">
              <a:spcBef>
                <a:spcPct val="0"/>
              </a:spcBef>
              <a:spcAft>
                <a:spcPct val="0"/>
              </a:spcAft>
            </a:pPr>
            <a:endParaRPr lang="en-GB" altLang="en-US" sz="1350">
              <a:solidFill>
                <a:prstClr val="black"/>
              </a:solidFill>
              <a:latin typeface="Arial" panose="020B0604020202020204" pitchFamily="34" charset="0"/>
            </a:endParaRPr>
          </a:p>
        </p:txBody>
      </p:sp>
      <p:sp>
        <p:nvSpPr>
          <p:cNvPr id="8" name="Rectangle 7"/>
          <p:cNvSpPr/>
          <p:nvPr/>
        </p:nvSpPr>
        <p:spPr>
          <a:xfrm>
            <a:off x="2945142" y="130444"/>
            <a:ext cx="3997599" cy="6247864"/>
          </a:xfrm>
          <a:prstGeom prst="rect">
            <a:avLst/>
          </a:prstGeom>
        </p:spPr>
        <p:txBody>
          <a:bodyPr wrap="square">
            <a:spAutoFit/>
          </a:bodyPr>
          <a:lstStyle/>
          <a:p>
            <a:pPr>
              <a:lnSpc>
                <a:spcPct val="200000"/>
              </a:lnSpc>
            </a:pPr>
            <a:r>
              <a:rPr lang="en-GB" sz="2000" dirty="0">
                <a:solidFill>
                  <a:prstClr val="black"/>
                </a:solidFill>
                <a:latin typeface="Arial" panose="020B0604020202020204" pitchFamily="34" charset="0"/>
                <a:cs typeface="Arial" panose="020B0604020202020204" pitchFamily="34" charset="0"/>
              </a:rPr>
              <a:t>__ _______ </a:t>
            </a:r>
            <a:r>
              <a:rPr lang="en-GB" sz="2000" dirty="0" err="1">
                <a:solidFill>
                  <a:prstClr val="black"/>
                </a:solidFill>
                <a:latin typeface="Arial" panose="020B0604020202020204" pitchFamily="34" charset="0"/>
                <a:cs typeface="Arial" panose="020B0604020202020204" pitchFamily="34" charset="0"/>
              </a:rPr>
              <a:t>tiene</a:t>
            </a:r>
            <a:r>
              <a:rPr lang="en-GB" sz="2000" dirty="0">
                <a:solidFill>
                  <a:prstClr val="black"/>
                </a:solidFill>
                <a:latin typeface="Arial" panose="020B0604020202020204" pitchFamily="34" charset="0"/>
                <a:cs typeface="Arial" panose="020B0604020202020204" pitchFamily="34" charset="0"/>
              </a:rPr>
              <a:t> ___ ______, </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__ ______ </a:t>
            </a:r>
            <a:r>
              <a:rPr lang="en-GB" sz="2000" dirty="0" err="1">
                <a:solidFill>
                  <a:prstClr val="black"/>
                </a:solidFill>
                <a:latin typeface="Arial" panose="020B0604020202020204" pitchFamily="34" charset="0"/>
                <a:cs typeface="Arial" panose="020B0604020202020204" pitchFamily="34" charset="0"/>
              </a:rPr>
              <a:t>tiene</a:t>
            </a:r>
            <a:r>
              <a:rPr lang="en-GB" sz="2000" dirty="0">
                <a:solidFill>
                  <a:prstClr val="black"/>
                </a:solidFill>
                <a:latin typeface="Arial" panose="020B0604020202020204" pitchFamily="34" charset="0"/>
                <a:cs typeface="Arial" panose="020B0604020202020204" pitchFamily="34" charset="0"/>
              </a:rPr>
              <a:t> __ ______, </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__ ______ </a:t>
            </a:r>
            <a:r>
              <a:rPr lang="en-GB" sz="2000" dirty="0" err="1">
                <a:solidFill>
                  <a:prstClr val="black"/>
                </a:solidFill>
                <a:latin typeface="Arial" panose="020B0604020202020204" pitchFamily="34" charset="0"/>
                <a:cs typeface="Arial" panose="020B0604020202020204" pitchFamily="34" charset="0"/>
              </a:rPr>
              <a:t>tiene</a:t>
            </a:r>
            <a:r>
              <a:rPr lang="en-GB" sz="2000" dirty="0">
                <a:solidFill>
                  <a:prstClr val="black"/>
                </a:solidFill>
                <a:latin typeface="Arial" panose="020B0604020202020204" pitchFamily="34" charset="0"/>
                <a:cs typeface="Arial" panose="020B0604020202020204" pitchFamily="34" charset="0"/>
              </a:rPr>
              <a:t> ___ ____, </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__ ____ ___  </a:t>
            </a:r>
            <a:r>
              <a:rPr lang="en-GB" sz="2000" dirty="0" err="1">
                <a:solidFill>
                  <a:prstClr val="black"/>
                </a:solidFill>
                <a:latin typeface="Arial" panose="020B0604020202020204" pitchFamily="34" charset="0"/>
                <a:cs typeface="Arial" panose="020B0604020202020204" pitchFamily="34" charset="0"/>
              </a:rPr>
              <a:t>blanca</a:t>
            </a:r>
            <a:r>
              <a:rPr lang="en-GB" sz="2000" dirty="0">
                <a:solidFill>
                  <a:prstClr val="black"/>
                </a:solidFill>
                <a:latin typeface="Arial" panose="020B0604020202020204" pitchFamily="34" charset="0"/>
                <a:cs typeface="Arial" panose="020B0604020202020204" pitchFamily="34" charset="0"/>
              </a:rPr>
              <a:t> ____. </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ha </a:t>
            </a:r>
            <a:r>
              <a:rPr lang="en-GB" sz="2000" dirty="0" err="1">
                <a:solidFill>
                  <a:prstClr val="black"/>
                </a:solidFill>
                <a:latin typeface="Arial" panose="020B0604020202020204" pitchFamily="34" charset="0"/>
                <a:cs typeface="Arial" panose="020B0604020202020204" pitchFamily="34" charset="0"/>
              </a:rPr>
              <a:t>pasado</a:t>
            </a:r>
            <a:r>
              <a:rPr lang="en-GB" sz="2000" dirty="0">
                <a:solidFill>
                  <a:prstClr val="black"/>
                </a:solidFill>
                <a:latin typeface="Arial" panose="020B0604020202020204" pitchFamily="34" charset="0"/>
                <a:cs typeface="Arial" panose="020B0604020202020204" pitchFamily="34" charset="0"/>
              </a:rPr>
              <a:t> un caballero </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 </a:t>
            </a:r>
            <a:r>
              <a:rPr lang="en-GB" sz="2000" dirty="0" err="1">
                <a:solidFill>
                  <a:prstClr val="black"/>
                </a:solidFill>
                <a:latin typeface="Arial" panose="020B0604020202020204" pitchFamily="34" charset="0"/>
                <a:cs typeface="Arial" panose="020B0604020202020204" pitchFamily="34" charset="0"/>
              </a:rPr>
              <a:t>quién</a:t>
            </a:r>
            <a:r>
              <a:rPr lang="en-GB" sz="2000" dirty="0">
                <a:solidFill>
                  <a:prstClr val="black"/>
                </a:solidFill>
                <a:latin typeface="Arial" panose="020B0604020202020204" pitchFamily="34" charset="0"/>
                <a:cs typeface="Arial" panose="020B0604020202020204" pitchFamily="34" charset="0"/>
              </a:rPr>
              <a:t> </a:t>
            </a:r>
            <a:r>
              <a:rPr lang="en-GB" sz="2000" dirty="0" err="1">
                <a:solidFill>
                  <a:prstClr val="black"/>
                </a:solidFill>
                <a:latin typeface="Arial" panose="020B0604020202020204" pitchFamily="34" charset="0"/>
                <a:cs typeface="Arial" panose="020B0604020202020204" pitchFamily="34" charset="0"/>
              </a:rPr>
              <a:t>sabe</a:t>
            </a:r>
            <a:r>
              <a:rPr lang="en-GB" sz="2000" dirty="0">
                <a:solidFill>
                  <a:prstClr val="black"/>
                </a:solidFill>
                <a:latin typeface="Arial" panose="020B0604020202020204" pitchFamily="34" charset="0"/>
                <a:cs typeface="Arial" panose="020B0604020202020204" pitchFamily="34" charset="0"/>
              </a:rPr>
              <a:t> </a:t>
            </a:r>
            <a:r>
              <a:rPr lang="en-GB" sz="2000" dirty="0" err="1">
                <a:solidFill>
                  <a:prstClr val="black"/>
                </a:solidFill>
                <a:latin typeface="Arial" panose="020B0604020202020204" pitchFamily="34" charset="0"/>
                <a:cs typeface="Arial" panose="020B0604020202020204" pitchFamily="34" charset="0"/>
              </a:rPr>
              <a:t>por</a:t>
            </a:r>
            <a:r>
              <a:rPr lang="en-GB" sz="2000" dirty="0">
                <a:solidFill>
                  <a:prstClr val="black"/>
                </a:solidFill>
                <a:latin typeface="Arial" panose="020B0604020202020204" pitchFamily="34" charset="0"/>
                <a:cs typeface="Arial" panose="020B0604020202020204" pitchFamily="34" charset="0"/>
              </a:rPr>
              <a:t> </a:t>
            </a:r>
            <a:r>
              <a:rPr lang="en-GB" sz="2000" dirty="0" err="1">
                <a:solidFill>
                  <a:prstClr val="black"/>
                </a:solidFill>
                <a:latin typeface="Arial" panose="020B0604020202020204" pitchFamily="34" charset="0"/>
                <a:cs typeface="Arial" panose="020B0604020202020204" pitchFamily="34" charset="0"/>
              </a:rPr>
              <a:t>qué</a:t>
            </a:r>
            <a:r>
              <a:rPr lang="en-GB" sz="2000" dirty="0">
                <a:solidFill>
                  <a:prstClr val="black"/>
                </a:solidFill>
                <a:latin typeface="Arial" panose="020B0604020202020204" pitchFamily="34" charset="0"/>
                <a:cs typeface="Arial" panose="020B0604020202020204" pitchFamily="34" charset="0"/>
              </a:rPr>
              <a:t> </a:t>
            </a:r>
            <a:r>
              <a:rPr lang="en-GB" sz="2000" dirty="0" err="1">
                <a:solidFill>
                  <a:prstClr val="black"/>
                </a:solidFill>
                <a:latin typeface="Arial" panose="020B0604020202020204" pitchFamily="34" charset="0"/>
                <a:cs typeface="Arial" panose="020B0604020202020204" pitchFamily="34" charset="0"/>
              </a:rPr>
              <a:t>pasó</a:t>
            </a:r>
            <a:r>
              <a:rPr lang="en-GB" sz="2000" dirty="0">
                <a:solidFill>
                  <a:prstClr val="black"/>
                </a:solidFill>
                <a:latin typeface="Arial" panose="020B0604020202020204" pitchFamily="34" charset="0"/>
                <a:cs typeface="Arial" panose="020B0604020202020204" pitchFamily="34" charset="0"/>
              </a:rPr>
              <a:t> !-, </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y se ha </a:t>
            </a:r>
            <a:r>
              <a:rPr lang="en-GB" sz="2000" dirty="0" err="1">
                <a:solidFill>
                  <a:prstClr val="black"/>
                </a:solidFill>
                <a:latin typeface="Arial" panose="020B0604020202020204" pitchFamily="34" charset="0"/>
                <a:cs typeface="Arial" panose="020B0604020202020204" pitchFamily="34" charset="0"/>
              </a:rPr>
              <a:t>llevado</a:t>
            </a:r>
            <a:r>
              <a:rPr lang="en-GB" sz="2000" dirty="0">
                <a:solidFill>
                  <a:prstClr val="black"/>
                </a:solidFill>
                <a:latin typeface="Arial" panose="020B0604020202020204" pitchFamily="34" charset="0"/>
                <a:cs typeface="Arial" panose="020B0604020202020204" pitchFamily="34" charset="0"/>
              </a:rPr>
              <a:t> __ _____, </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con </a:t>
            </a:r>
            <a:r>
              <a:rPr lang="en-GB" sz="2000" dirty="0" err="1">
                <a:solidFill>
                  <a:prstClr val="black"/>
                </a:solidFill>
                <a:latin typeface="Arial" panose="020B0604020202020204" pitchFamily="34" charset="0"/>
                <a:cs typeface="Arial" panose="020B0604020202020204" pitchFamily="34" charset="0"/>
              </a:rPr>
              <a:t>su</a:t>
            </a:r>
            <a:r>
              <a:rPr lang="en-GB" sz="2000" dirty="0">
                <a:solidFill>
                  <a:prstClr val="black"/>
                </a:solidFill>
                <a:latin typeface="Arial" panose="020B0604020202020204" pitchFamily="34" charset="0"/>
                <a:cs typeface="Arial" panose="020B0604020202020204" pitchFamily="34" charset="0"/>
              </a:rPr>
              <a:t> _____ y </a:t>
            </a:r>
            <a:r>
              <a:rPr lang="en-GB" sz="2000" dirty="0" err="1">
                <a:solidFill>
                  <a:prstClr val="black"/>
                </a:solidFill>
                <a:latin typeface="Arial" panose="020B0604020202020204" pitchFamily="34" charset="0"/>
                <a:cs typeface="Arial" panose="020B0604020202020204" pitchFamily="34" charset="0"/>
              </a:rPr>
              <a:t>su</a:t>
            </a:r>
            <a:r>
              <a:rPr lang="en-GB" sz="2000" dirty="0">
                <a:solidFill>
                  <a:prstClr val="black"/>
                </a:solidFill>
                <a:latin typeface="Arial" panose="020B0604020202020204" pitchFamily="34" charset="0"/>
                <a:cs typeface="Arial" panose="020B0604020202020204" pitchFamily="34" charset="0"/>
              </a:rPr>
              <a:t> ______, </a:t>
            </a:r>
            <a:br>
              <a:rPr lang="en-GB" sz="2000" dirty="0">
                <a:solidFill>
                  <a:prstClr val="black"/>
                </a:solidFill>
                <a:latin typeface="Arial" panose="020B0604020202020204" pitchFamily="34" charset="0"/>
                <a:cs typeface="Arial" panose="020B0604020202020204" pitchFamily="34" charset="0"/>
              </a:rPr>
            </a:br>
            <a:r>
              <a:rPr lang="en-GB" sz="2000" dirty="0">
                <a:solidFill>
                  <a:prstClr val="black"/>
                </a:solidFill>
                <a:latin typeface="Arial" panose="020B0604020202020204" pitchFamily="34" charset="0"/>
                <a:cs typeface="Arial" panose="020B0604020202020204" pitchFamily="34" charset="0"/>
              </a:rPr>
              <a:t>con </a:t>
            </a:r>
            <a:r>
              <a:rPr lang="en-GB" sz="2000" dirty="0" err="1">
                <a:solidFill>
                  <a:prstClr val="black"/>
                </a:solidFill>
                <a:latin typeface="Arial" panose="020B0604020202020204" pitchFamily="34" charset="0"/>
                <a:cs typeface="Arial" panose="020B0604020202020204" pitchFamily="34" charset="0"/>
              </a:rPr>
              <a:t>su</a:t>
            </a:r>
            <a:r>
              <a:rPr lang="en-GB" sz="2000" dirty="0">
                <a:solidFill>
                  <a:prstClr val="black"/>
                </a:solidFill>
                <a:latin typeface="Arial" panose="020B0604020202020204" pitchFamily="34" charset="0"/>
                <a:cs typeface="Arial" panose="020B0604020202020204" pitchFamily="34" charset="0"/>
              </a:rPr>
              <a:t> _____ y </a:t>
            </a:r>
            <a:r>
              <a:rPr lang="en-GB" sz="2000" dirty="0" err="1">
                <a:solidFill>
                  <a:prstClr val="black"/>
                </a:solidFill>
                <a:latin typeface="Arial" panose="020B0604020202020204" pitchFamily="34" charset="0"/>
                <a:cs typeface="Arial" panose="020B0604020202020204" pitchFamily="34" charset="0"/>
              </a:rPr>
              <a:t>su</a:t>
            </a:r>
            <a:r>
              <a:rPr lang="en-GB" sz="2000" dirty="0">
                <a:solidFill>
                  <a:prstClr val="black"/>
                </a:solidFill>
                <a:latin typeface="Arial" panose="020B0604020202020204" pitchFamily="34" charset="0"/>
                <a:cs typeface="Arial" panose="020B0604020202020204" pitchFamily="34" charset="0"/>
              </a:rPr>
              <a:t> ____</a:t>
            </a:r>
          </a:p>
          <a:p>
            <a:pPr>
              <a:lnSpc>
                <a:spcPct val="200000"/>
              </a:lnSpc>
            </a:pPr>
            <a:r>
              <a:rPr lang="en-GB" sz="2000" dirty="0" err="1">
                <a:solidFill>
                  <a:prstClr val="black"/>
                </a:solidFill>
                <a:latin typeface="Arial" panose="020B0604020202020204" pitchFamily="34" charset="0"/>
                <a:cs typeface="Arial" panose="020B0604020202020204" pitchFamily="34" charset="0"/>
              </a:rPr>
              <a:t>su</a:t>
            </a:r>
            <a:r>
              <a:rPr lang="en-GB" sz="2000" dirty="0">
                <a:solidFill>
                  <a:prstClr val="black"/>
                </a:solidFill>
                <a:latin typeface="Arial" panose="020B0604020202020204" pitchFamily="34" charset="0"/>
                <a:cs typeface="Arial" panose="020B0604020202020204" pitchFamily="34" charset="0"/>
              </a:rPr>
              <a:t> ____ y </a:t>
            </a:r>
            <a:r>
              <a:rPr lang="en-GB" sz="2000" dirty="0" err="1">
                <a:solidFill>
                  <a:prstClr val="black"/>
                </a:solidFill>
                <a:latin typeface="Arial" panose="020B0604020202020204" pitchFamily="34" charset="0"/>
                <a:cs typeface="Arial" panose="020B0604020202020204" pitchFamily="34" charset="0"/>
              </a:rPr>
              <a:t>su</a:t>
            </a:r>
            <a:r>
              <a:rPr lang="en-GB" sz="2000" dirty="0">
                <a:solidFill>
                  <a:prstClr val="black"/>
                </a:solidFill>
                <a:latin typeface="Arial" panose="020B0604020202020204" pitchFamily="34" charset="0"/>
                <a:cs typeface="Arial" panose="020B0604020202020204" pitchFamily="34" charset="0"/>
              </a:rPr>
              <a:t> _____ ____.</a:t>
            </a:r>
            <a:endParaRPr lang="en-US" altLang="en-US" sz="3600" dirty="0">
              <a:solidFill>
                <a:prstClr val="black"/>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a:stretch>
            <a:fillRect/>
          </a:stretch>
        </p:blipFill>
        <p:spPr>
          <a:xfrm>
            <a:off x="1395634" y="168909"/>
            <a:ext cx="1128713" cy="1407319"/>
          </a:xfrm>
          <a:prstGeom prst="rect">
            <a:avLst/>
          </a:prstGeom>
        </p:spPr>
      </p:pic>
      <p:pic>
        <p:nvPicPr>
          <p:cNvPr id="11" name="Picture 10"/>
          <p:cNvPicPr>
            <a:picLocks noChangeAspect="1"/>
          </p:cNvPicPr>
          <p:nvPr/>
        </p:nvPicPr>
        <p:blipFill>
          <a:blip r:embed="rId5"/>
          <a:stretch>
            <a:fillRect/>
          </a:stretch>
        </p:blipFill>
        <p:spPr>
          <a:xfrm>
            <a:off x="6496008" y="3311414"/>
            <a:ext cx="1128713" cy="1385888"/>
          </a:xfrm>
          <a:prstGeom prst="rect">
            <a:avLst/>
          </a:prstGeom>
        </p:spPr>
      </p:pic>
      <p:pic>
        <p:nvPicPr>
          <p:cNvPr id="12" name="Picture 11"/>
          <p:cNvPicPr>
            <a:picLocks noChangeAspect="1"/>
          </p:cNvPicPr>
          <p:nvPr/>
        </p:nvPicPr>
        <p:blipFill>
          <a:blip r:embed="rId6"/>
          <a:stretch>
            <a:fillRect/>
          </a:stretch>
        </p:blipFill>
        <p:spPr>
          <a:xfrm>
            <a:off x="1511340" y="5049220"/>
            <a:ext cx="1107281" cy="1385888"/>
          </a:xfrm>
          <a:prstGeom prst="rect">
            <a:avLst/>
          </a:prstGeom>
        </p:spPr>
      </p:pic>
      <p:pic>
        <p:nvPicPr>
          <p:cNvPr id="13" name="Picture 12"/>
          <p:cNvPicPr>
            <a:picLocks noChangeAspect="1"/>
          </p:cNvPicPr>
          <p:nvPr/>
        </p:nvPicPr>
        <p:blipFill>
          <a:blip r:embed="rId7"/>
          <a:stretch>
            <a:fillRect/>
          </a:stretch>
        </p:blipFill>
        <p:spPr>
          <a:xfrm>
            <a:off x="6538871" y="1735606"/>
            <a:ext cx="1078706" cy="1421606"/>
          </a:xfrm>
          <a:prstGeom prst="rect">
            <a:avLst/>
          </a:prstGeom>
        </p:spPr>
      </p:pic>
      <p:pic>
        <p:nvPicPr>
          <p:cNvPr id="14" name="Picture 13"/>
          <p:cNvPicPr>
            <a:picLocks noChangeAspect="1"/>
          </p:cNvPicPr>
          <p:nvPr/>
        </p:nvPicPr>
        <p:blipFill>
          <a:blip r:embed="rId8"/>
          <a:stretch>
            <a:fillRect/>
          </a:stretch>
        </p:blipFill>
        <p:spPr>
          <a:xfrm>
            <a:off x="1423405" y="3341054"/>
            <a:ext cx="1114425" cy="1393031"/>
          </a:xfrm>
          <a:prstGeom prst="rect">
            <a:avLst/>
          </a:prstGeom>
        </p:spPr>
      </p:pic>
      <p:pic>
        <p:nvPicPr>
          <p:cNvPr id="15" name="Picture 14"/>
          <p:cNvPicPr>
            <a:picLocks noChangeAspect="1"/>
          </p:cNvPicPr>
          <p:nvPr/>
        </p:nvPicPr>
        <p:blipFill>
          <a:blip r:embed="rId9"/>
          <a:stretch>
            <a:fillRect/>
          </a:stretch>
        </p:blipFill>
        <p:spPr>
          <a:xfrm>
            <a:off x="6538871" y="292680"/>
            <a:ext cx="1085850" cy="1385888"/>
          </a:xfrm>
          <a:prstGeom prst="rect">
            <a:avLst/>
          </a:prstGeom>
        </p:spPr>
      </p:pic>
      <p:pic>
        <p:nvPicPr>
          <p:cNvPr id="16" name="Picture 15"/>
          <p:cNvPicPr>
            <a:picLocks noChangeAspect="1"/>
          </p:cNvPicPr>
          <p:nvPr/>
        </p:nvPicPr>
        <p:blipFill>
          <a:blip r:embed="rId10"/>
          <a:stretch>
            <a:fillRect/>
          </a:stretch>
        </p:blipFill>
        <p:spPr>
          <a:xfrm>
            <a:off x="1395634" y="1678568"/>
            <a:ext cx="1107281" cy="1428750"/>
          </a:xfrm>
          <a:prstGeom prst="rect">
            <a:avLst/>
          </a:prstGeom>
        </p:spPr>
      </p:pic>
      <p:pic>
        <p:nvPicPr>
          <p:cNvPr id="17" name="Picture 16"/>
          <p:cNvPicPr>
            <a:picLocks noChangeAspect="1"/>
          </p:cNvPicPr>
          <p:nvPr/>
        </p:nvPicPr>
        <p:blipFill>
          <a:blip r:embed="rId11"/>
          <a:stretch>
            <a:fillRect/>
          </a:stretch>
        </p:blipFill>
        <p:spPr>
          <a:xfrm>
            <a:off x="6496008" y="4929973"/>
            <a:ext cx="1107281" cy="1400175"/>
          </a:xfrm>
          <a:prstGeom prst="rect">
            <a:avLst/>
          </a:prstGeom>
        </p:spPr>
      </p:pic>
      <p:pic>
        <p:nvPicPr>
          <p:cNvPr id="18" name="Picture 17"/>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4721" y="5366044"/>
            <a:ext cx="632400" cy="632400"/>
          </a:xfrm>
          <a:prstGeom prst="rect">
            <a:avLst/>
          </a:prstGeom>
        </p:spPr>
      </p:pic>
      <p:pic>
        <p:nvPicPr>
          <p:cNvPr id="19" name="Picture 18"/>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19382" y="2009991"/>
            <a:ext cx="632400" cy="632400"/>
          </a:xfrm>
          <a:prstGeom prst="rect">
            <a:avLst/>
          </a:prstGeom>
        </p:spPr>
      </p:pic>
      <p:sp>
        <p:nvSpPr>
          <p:cNvPr id="20" name="Rectangle 19"/>
          <p:cNvSpPr/>
          <p:nvPr/>
        </p:nvSpPr>
        <p:spPr>
          <a:xfrm>
            <a:off x="6720404" y="6233968"/>
            <a:ext cx="1556836" cy="369332"/>
          </a:xfrm>
          <a:prstGeom prst="rect">
            <a:avLst/>
          </a:prstGeom>
        </p:spPr>
        <p:txBody>
          <a:bodyPr wrap="none">
            <a:spAutoFit/>
          </a:bodyPr>
          <a:lstStyle/>
          <a:p>
            <a:pPr algn="ctr"/>
            <a:r>
              <a:rPr lang="en-GB" b="1" i="1" dirty="0">
                <a:latin typeface="Arial" panose="020B0604020202020204" pitchFamily="34" charset="0"/>
                <a:cs typeface="Arial" panose="020B0604020202020204" pitchFamily="34" charset="0"/>
              </a:rPr>
              <a:t>poem / story</a:t>
            </a:r>
            <a:endParaRPr lang="en-GB"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899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1"/>
          </p:nvPr>
        </p:nvSpPr>
        <p:spPr>
          <a:xfrm>
            <a:off x="73555" y="6448957"/>
            <a:ext cx="2017712" cy="280987"/>
          </a:xfrm>
          <a:noFill/>
        </p:spPr>
        <p:txBody>
          <a:bodyPr/>
          <a:lstStyle>
            <a:lvl1pPr eaLnBrk="0" hangingPunct="0">
              <a:defRPr sz="1400">
                <a:solidFill>
                  <a:schemeClr val="tx1"/>
                </a:solidFill>
                <a:latin typeface="Verdana" panose="020B0604030504040204" pitchFamily="34" charset="0"/>
                <a:cs typeface="Arial" panose="020B0604020202020204" pitchFamily="34" charset="0"/>
              </a:defRPr>
            </a:lvl1pPr>
            <a:lvl2pPr marL="742950" indent="-285750" eaLnBrk="0" hangingPunct="0">
              <a:defRPr sz="1400">
                <a:solidFill>
                  <a:schemeClr val="tx1"/>
                </a:solidFill>
                <a:latin typeface="Verdana" panose="020B0604030504040204" pitchFamily="34" charset="0"/>
                <a:cs typeface="Arial" panose="020B0604020202020204" pitchFamily="34" charset="0"/>
              </a:defRPr>
            </a:lvl2pPr>
            <a:lvl3pPr marL="1143000" indent="-228600" eaLnBrk="0" hangingPunct="0">
              <a:defRPr sz="1400">
                <a:solidFill>
                  <a:schemeClr val="tx1"/>
                </a:solidFill>
                <a:latin typeface="Verdana" panose="020B0604030504040204" pitchFamily="34" charset="0"/>
                <a:cs typeface="Arial" panose="020B0604020202020204" pitchFamily="34" charset="0"/>
              </a:defRPr>
            </a:lvl3pPr>
            <a:lvl4pPr marL="1600200" indent="-228600" eaLnBrk="0" hangingPunct="0">
              <a:defRPr sz="1400">
                <a:solidFill>
                  <a:schemeClr val="tx1"/>
                </a:solidFill>
                <a:latin typeface="Verdana" panose="020B0604030504040204" pitchFamily="34" charset="0"/>
                <a:cs typeface="Arial" panose="020B0604020202020204" pitchFamily="34" charset="0"/>
              </a:defRPr>
            </a:lvl4pPr>
            <a:lvl5pPr marL="2057400" indent="-228600" eaLnBrk="0" hangingPunct="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5000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r>
              <a:rPr lang="en-GB" sz="1100" dirty="0" smtClean="0">
                <a:solidFill>
                  <a:srgbClr val="FFFFFF"/>
                </a:solidFill>
              </a:rPr>
              <a:t/>
            </a:r>
            <a:br>
              <a:rPr lang="en-GB" sz="1100" dirty="0" smtClean="0">
                <a:solidFill>
                  <a:srgbClr val="FFFFFF"/>
                </a:solidFill>
              </a:rPr>
            </a:br>
            <a:r>
              <a:rPr lang="en-GB" sz="1100" dirty="0" smtClean="0">
                <a:solidFill>
                  <a:srgbClr val="FFFFFF"/>
                </a:solidFill>
              </a:rPr>
              <a:t>Rachel Hawkes</a:t>
            </a:r>
            <a:endParaRPr lang="en-GB" sz="1100" dirty="0">
              <a:solidFill>
                <a:srgbClr val="FFFFFF"/>
              </a:solidFill>
            </a:endParaRPr>
          </a:p>
        </p:txBody>
      </p:sp>
      <p:sp>
        <p:nvSpPr>
          <p:cNvPr id="19" name="TextBox 18"/>
          <p:cNvSpPr txBox="1"/>
          <p:nvPr/>
        </p:nvSpPr>
        <p:spPr>
          <a:xfrm>
            <a:off x="6000025" y="0"/>
            <a:ext cx="5503502" cy="523220"/>
          </a:xfrm>
          <a:prstGeom prst="rect">
            <a:avLst/>
          </a:prstGeom>
          <a:noFill/>
        </p:spPr>
        <p:txBody>
          <a:bodyPr wrap="square" rtlCol="0">
            <a:spAutoFit/>
          </a:bodyPr>
          <a:lstStyle/>
          <a:p>
            <a:r>
              <a:rPr lang="en-GB" sz="2800" b="1" dirty="0" smtClean="0">
                <a:solidFill>
                  <a:prstClr val="black"/>
                </a:solidFill>
                <a:latin typeface="Arial" panose="020B0604020202020204" pitchFamily="34" charset="0"/>
                <a:cs typeface="Arial" panose="020B0604020202020204" pitchFamily="34" charset="0"/>
              </a:rPr>
              <a:t>Give one, get one</a:t>
            </a:r>
            <a:endParaRPr lang="en-GB" sz="2800" b="1" dirty="0">
              <a:solidFill>
                <a:prstClr val="black"/>
              </a:solidFill>
              <a:latin typeface="Arial" panose="020B0604020202020204" pitchFamily="34" charset="0"/>
              <a:cs typeface="Arial" panose="020B0604020202020204" pitchFamily="34" charset="0"/>
            </a:endParaRPr>
          </a:p>
        </p:txBody>
      </p:sp>
      <p:sp>
        <p:nvSpPr>
          <p:cNvPr id="4" name="Rounded Rectangular Callout 3"/>
          <p:cNvSpPr/>
          <p:nvPr/>
        </p:nvSpPr>
        <p:spPr>
          <a:xfrm>
            <a:off x="6792997" y="3296836"/>
            <a:ext cx="2297505" cy="1366328"/>
          </a:xfrm>
          <a:prstGeom prst="wedgeRoundRectCallout">
            <a:avLst>
              <a:gd name="adj1" fmla="val -57840"/>
              <a:gd name="adj2" fmla="val -29234"/>
              <a:gd name="adj3" fmla="val 16667"/>
            </a:avLst>
          </a:prstGeom>
          <a:solidFill>
            <a:srgbClr val="7DF4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3200" b="1" dirty="0" err="1" smtClean="0">
                <a:solidFill>
                  <a:srgbClr val="000000"/>
                </a:solidFill>
                <a:latin typeface="Arial Rounded MT Bold" panose="020F0704030504030204" pitchFamily="34" charset="0"/>
              </a:rPr>
              <a:t>Oui</a:t>
            </a:r>
            <a:r>
              <a:rPr lang="en-GB" sz="3200" b="1" dirty="0" smtClean="0">
                <a:solidFill>
                  <a:srgbClr val="000000"/>
                </a:solidFill>
                <a:latin typeface="Arial Rounded MT Bold" panose="020F0704030504030204" pitchFamily="34" charset="0"/>
              </a:rPr>
              <a:t>! </a:t>
            </a:r>
            <a:r>
              <a:rPr lang="en-GB" sz="3200" b="1" i="1" dirty="0">
                <a:solidFill>
                  <a:srgbClr val="F37800"/>
                </a:solidFill>
                <a:latin typeface="Arial Rounded MT Bold" panose="020F0704030504030204" pitchFamily="34" charset="0"/>
              </a:rPr>
              <a:t>g</a:t>
            </a:r>
            <a:r>
              <a:rPr lang="en-GB" sz="3200" b="1" i="1" dirty="0" smtClean="0">
                <a:solidFill>
                  <a:srgbClr val="F37800"/>
                </a:solidFill>
                <a:latin typeface="Arial Rounded MT Bold" panose="020F0704030504030204" pitchFamily="34" charset="0"/>
              </a:rPr>
              <a:t>herkins </a:t>
            </a:r>
            <a:r>
              <a:rPr lang="en-GB" sz="3200" b="1" dirty="0" err="1" smtClean="0">
                <a:solidFill>
                  <a:srgbClr val="000000"/>
                </a:solidFill>
                <a:latin typeface="Arial Rounded MT Bold" panose="020F0704030504030204" pitchFamily="34" charset="0"/>
              </a:rPr>
              <a:t>c’est</a:t>
            </a:r>
            <a:r>
              <a:rPr lang="en-GB" sz="3200" b="1" dirty="0">
                <a:solidFill>
                  <a:srgbClr val="000000"/>
                </a:solidFill>
                <a:latin typeface="Arial Rounded MT Bold" panose="020F0704030504030204" pitchFamily="34"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3862371021"/>
              </p:ext>
            </p:extLst>
          </p:nvPr>
        </p:nvGraphicFramePr>
        <p:xfrm>
          <a:off x="221713" y="206131"/>
          <a:ext cx="4814521" cy="6426157"/>
        </p:xfrm>
        <a:graphic>
          <a:graphicData uri="http://schemas.openxmlformats.org/drawingml/2006/table">
            <a:tbl>
              <a:tblPr firstRow="1" bandRow="1">
                <a:tableStyleId>{5940675A-B579-460E-94D1-54222C63F5DA}</a:tableStyleId>
              </a:tblPr>
              <a:tblGrid>
                <a:gridCol w="1952357"/>
                <a:gridCol w="1553868"/>
                <a:gridCol w="1308296"/>
              </a:tblGrid>
              <a:tr h="339832">
                <a:tc>
                  <a:txBody>
                    <a:bodyPr/>
                    <a:lstStyle/>
                    <a:p>
                      <a:r>
                        <a:rPr lang="en-GB" b="1" dirty="0" err="1" smtClean="0">
                          <a:latin typeface="Arial" panose="020B0604020202020204" pitchFamily="34" charset="0"/>
                          <a:cs typeface="Arial" panose="020B0604020202020204" pitchFamily="34" charset="0"/>
                        </a:rPr>
                        <a:t>Vocabulaire</a:t>
                      </a:r>
                      <a:endParaRPr lang="en-GB" b="1" dirty="0">
                        <a:latin typeface="Arial" panose="020B0604020202020204" pitchFamily="34" charset="0"/>
                        <a:cs typeface="Arial" panose="020B0604020202020204" pitchFamily="34" charset="0"/>
                      </a:endParaRPr>
                    </a:p>
                  </a:txBody>
                  <a:tcPr/>
                </a:tc>
                <a:tc>
                  <a:txBody>
                    <a:bodyPr/>
                    <a:lstStyle/>
                    <a:p>
                      <a:r>
                        <a:rPr lang="en-GB" b="1" dirty="0" smtClean="0">
                          <a:latin typeface="Arial" panose="020B0604020202020204" pitchFamily="34" charset="0"/>
                          <a:cs typeface="Arial" panose="020B0604020202020204" pitchFamily="34" charset="0"/>
                        </a:rPr>
                        <a:t>Give one</a:t>
                      </a:r>
                      <a:endParaRPr lang="en-GB" b="1" dirty="0">
                        <a:latin typeface="Arial" panose="020B0604020202020204" pitchFamily="34" charset="0"/>
                        <a:cs typeface="Arial" panose="020B0604020202020204" pitchFamily="34" charset="0"/>
                      </a:endParaRPr>
                    </a:p>
                  </a:txBody>
                  <a:tcPr/>
                </a:tc>
                <a:tc>
                  <a:txBody>
                    <a:bodyPr/>
                    <a:lstStyle/>
                    <a:p>
                      <a:r>
                        <a:rPr lang="en-GB" b="1" dirty="0" smtClean="0">
                          <a:latin typeface="Arial" panose="020B0604020202020204" pitchFamily="34" charset="0"/>
                          <a:cs typeface="Arial" panose="020B0604020202020204" pitchFamily="34" charset="0"/>
                        </a:rPr>
                        <a:t>Get</a:t>
                      </a:r>
                      <a:r>
                        <a:rPr lang="en-GB" b="1" baseline="0" dirty="0" smtClean="0">
                          <a:latin typeface="Arial" panose="020B0604020202020204" pitchFamily="34" charset="0"/>
                          <a:cs typeface="Arial" panose="020B0604020202020204" pitchFamily="34" charset="0"/>
                        </a:rPr>
                        <a:t> one</a:t>
                      </a:r>
                      <a:endParaRPr lang="en-GB" b="1" dirty="0" smtClean="0">
                        <a:latin typeface="Arial" panose="020B0604020202020204" pitchFamily="34" charset="0"/>
                        <a:cs typeface="Arial" panose="020B0604020202020204" pitchFamily="34" charset="0"/>
                      </a:endParaRPr>
                    </a:p>
                  </a:txBody>
                  <a:tcPr/>
                </a:tc>
              </a:tr>
              <a:tr h="339832">
                <a:tc>
                  <a:txBody>
                    <a:bodyPr/>
                    <a:lstStyle/>
                    <a:p>
                      <a:r>
                        <a:rPr lang="en-GB" dirty="0" smtClean="0">
                          <a:latin typeface="Arial" panose="020B0604020202020204" pitchFamily="34" charset="0"/>
                          <a:cs typeface="Arial" panose="020B0604020202020204" pitchFamily="34" charset="0"/>
                        </a:rPr>
                        <a:t>some gherkins</a:t>
                      </a:r>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tr>
              <a:tr h="339832">
                <a:tc>
                  <a:txBody>
                    <a:bodyPr/>
                    <a:lstStyle/>
                    <a:p>
                      <a:r>
                        <a:rPr lang="en-GB" dirty="0" smtClean="0">
                          <a:latin typeface="Arial" panose="020B0604020202020204" pitchFamily="34" charset="0"/>
                          <a:cs typeface="Arial" panose="020B0604020202020204" pitchFamily="34" charset="0"/>
                        </a:rPr>
                        <a:t>some mustard</a:t>
                      </a:r>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tr>
              <a:tr h="339832">
                <a:tc>
                  <a:txBody>
                    <a:bodyPr/>
                    <a:lstStyle/>
                    <a:p>
                      <a:r>
                        <a:rPr lang="en-GB" dirty="0" smtClean="0">
                          <a:latin typeface="Arial" panose="020B0604020202020204" pitchFamily="34" charset="0"/>
                          <a:cs typeface="Arial" panose="020B0604020202020204" pitchFamily="34" charset="0"/>
                        </a:rPr>
                        <a:t>some bread</a:t>
                      </a:r>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tr>
              <a:tr h="339832">
                <a:tc>
                  <a:txBody>
                    <a:bodyPr/>
                    <a:lstStyle/>
                    <a:p>
                      <a:r>
                        <a:rPr lang="en-GB" dirty="0" smtClean="0">
                          <a:latin typeface="Arial" panose="020B0604020202020204" pitchFamily="34" charset="0"/>
                          <a:cs typeface="Arial" panose="020B0604020202020204" pitchFamily="34" charset="0"/>
                        </a:rPr>
                        <a:t>some butter</a:t>
                      </a:r>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tr>
              <a:tr h="339832">
                <a:tc>
                  <a:txBody>
                    <a:bodyPr/>
                    <a:lstStyle/>
                    <a:p>
                      <a:r>
                        <a:rPr lang="en-GB" dirty="0" smtClean="0">
                          <a:latin typeface="Arial" panose="020B0604020202020204" pitchFamily="34" charset="0"/>
                          <a:cs typeface="Arial" panose="020B0604020202020204" pitchFamily="34" charset="0"/>
                        </a:rPr>
                        <a:t>some jams</a:t>
                      </a:r>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tr>
              <a:tr h="594706">
                <a:tc>
                  <a:txBody>
                    <a:bodyPr/>
                    <a:lstStyle/>
                    <a:p>
                      <a:r>
                        <a:rPr lang="en-GB" dirty="0" smtClean="0">
                          <a:latin typeface="Arial" panose="020B0604020202020204" pitchFamily="34" charset="0"/>
                          <a:cs typeface="Arial" panose="020B0604020202020204" pitchFamily="34" charset="0"/>
                        </a:rPr>
                        <a:t>some</a:t>
                      </a:r>
                      <a:r>
                        <a:rPr lang="en-GB" baseline="0" dirty="0" smtClean="0">
                          <a:latin typeface="Arial" panose="020B0604020202020204" pitchFamily="34" charset="0"/>
                          <a:cs typeface="Arial" panose="020B0604020202020204" pitchFamily="34" charset="0"/>
                        </a:rPr>
                        <a:t> boiled eggs</a:t>
                      </a:r>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tr>
              <a:tr h="339832">
                <a:tc>
                  <a:txBody>
                    <a:bodyPr/>
                    <a:lstStyle/>
                    <a:p>
                      <a:r>
                        <a:rPr lang="en-GB" dirty="0" smtClean="0">
                          <a:latin typeface="Arial" panose="020B0604020202020204" pitchFamily="34" charset="0"/>
                          <a:cs typeface="Arial" panose="020B0604020202020204" pitchFamily="34" charset="0"/>
                        </a:rPr>
                        <a:t>some crackers</a:t>
                      </a:r>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tr>
              <a:tr h="378952">
                <a:tc>
                  <a:txBody>
                    <a:bodyPr/>
                    <a:lstStyle/>
                    <a:p>
                      <a:r>
                        <a:rPr lang="en-GB" dirty="0" smtClean="0">
                          <a:latin typeface="Arial" panose="020B0604020202020204" pitchFamily="34" charset="0"/>
                          <a:cs typeface="Arial" panose="020B0604020202020204" pitchFamily="34" charset="0"/>
                        </a:rPr>
                        <a:t>some macaroons</a:t>
                      </a:r>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tr>
              <a:tr h="594706">
                <a:tc>
                  <a:txBody>
                    <a:bodyPr/>
                    <a:lstStyle/>
                    <a:p>
                      <a:r>
                        <a:rPr lang="en-GB" dirty="0" smtClean="0">
                          <a:latin typeface="Arial" panose="020B0604020202020204" pitchFamily="34" charset="0"/>
                          <a:cs typeface="Arial" panose="020B0604020202020204" pitchFamily="34" charset="0"/>
                        </a:rPr>
                        <a:t>some butter biscuits</a:t>
                      </a:r>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tr>
              <a:tr h="339832">
                <a:tc>
                  <a:txBody>
                    <a:bodyPr/>
                    <a:lstStyle/>
                    <a:p>
                      <a:r>
                        <a:rPr lang="en-GB" baseline="0" dirty="0" smtClean="0">
                          <a:latin typeface="Arial" panose="020B0604020202020204" pitchFamily="34" charset="0"/>
                          <a:cs typeface="Arial" panose="020B0604020202020204" pitchFamily="34" charset="0"/>
                        </a:rPr>
                        <a:t>mayonnaise</a:t>
                      </a:r>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tr>
              <a:tr h="339832">
                <a:tc>
                  <a:txBody>
                    <a:bodyPr/>
                    <a:lstStyle/>
                    <a:p>
                      <a:r>
                        <a:rPr lang="en-GB" dirty="0" smtClean="0">
                          <a:latin typeface="Arial" panose="020B0604020202020204" pitchFamily="34" charset="0"/>
                          <a:cs typeface="Arial" panose="020B0604020202020204" pitchFamily="34" charset="0"/>
                        </a:rPr>
                        <a:t>cold</a:t>
                      </a:r>
                      <a:r>
                        <a:rPr lang="en-GB" baseline="0" dirty="0" smtClean="0">
                          <a:latin typeface="Arial" panose="020B0604020202020204" pitchFamily="34" charset="0"/>
                          <a:cs typeface="Arial" panose="020B0604020202020204" pitchFamily="34" charset="0"/>
                        </a:rPr>
                        <a:t> chicken</a:t>
                      </a:r>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tr>
              <a:tr h="377925">
                <a:tc>
                  <a:txBody>
                    <a:bodyPr/>
                    <a:lstStyle/>
                    <a:p>
                      <a:r>
                        <a:rPr lang="en-GB" dirty="0" err="1" smtClean="0">
                          <a:latin typeface="Arial" panose="020B0604020202020204" pitchFamily="34" charset="0"/>
                          <a:cs typeface="Arial" panose="020B0604020202020204" pitchFamily="34" charset="0"/>
                        </a:rPr>
                        <a:t>chocolat</a:t>
                      </a:r>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tr>
              <a:tr h="339832">
                <a:tc>
                  <a:txBody>
                    <a:bodyPr/>
                    <a:lstStyle/>
                    <a:p>
                      <a:r>
                        <a:rPr lang="en-GB" dirty="0" smtClean="0">
                          <a:latin typeface="Arial" panose="020B0604020202020204" pitchFamily="34" charset="0"/>
                          <a:cs typeface="Arial" panose="020B0604020202020204" pitchFamily="34" charset="0"/>
                        </a:rPr>
                        <a:t>mushrooms</a:t>
                      </a:r>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tr>
              <a:tr h="339832">
                <a:tc>
                  <a:txBody>
                    <a:bodyPr/>
                    <a:lstStyle/>
                    <a:p>
                      <a:r>
                        <a:rPr lang="en-GB" dirty="0" smtClean="0">
                          <a:latin typeface="Arial" panose="020B0604020202020204" pitchFamily="34" charset="0"/>
                          <a:cs typeface="Arial" panose="020B0604020202020204" pitchFamily="34" charset="0"/>
                        </a:rPr>
                        <a:t>tomatoes</a:t>
                      </a:r>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tr>
              <a:tr h="339832">
                <a:tc>
                  <a:txBody>
                    <a:bodyPr/>
                    <a:lstStyle/>
                    <a:p>
                      <a:r>
                        <a:rPr lang="en-GB" dirty="0" smtClean="0">
                          <a:latin typeface="Arial" panose="020B0604020202020204" pitchFamily="34" charset="0"/>
                          <a:cs typeface="Arial" panose="020B0604020202020204" pitchFamily="34" charset="0"/>
                        </a:rPr>
                        <a:t>cheese</a:t>
                      </a:r>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tc>
                  <a:txBody>
                    <a:bodyPr/>
                    <a:lstStyle/>
                    <a:p>
                      <a:endParaRPr lang="en-GB" dirty="0">
                        <a:latin typeface="Arial" panose="020B0604020202020204" pitchFamily="34" charset="0"/>
                        <a:cs typeface="Arial" panose="020B0604020202020204" pitchFamily="34" charset="0"/>
                      </a:endParaRPr>
                    </a:p>
                  </a:txBody>
                  <a:tcPr/>
                </a:tc>
              </a:tr>
            </a:tbl>
          </a:graphicData>
        </a:graphic>
      </p:graphicFrame>
      <p:sp>
        <p:nvSpPr>
          <p:cNvPr id="6" name="Rounded Rectangular Callout 5"/>
          <p:cNvSpPr/>
          <p:nvPr/>
        </p:nvSpPr>
        <p:spPr>
          <a:xfrm>
            <a:off x="6147582" y="523220"/>
            <a:ext cx="2851432" cy="1607986"/>
          </a:xfrm>
          <a:prstGeom prst="wedgeRoundRectCallout">
            <a:avLst/>
          </a:prstGeom>
          <a:solidFill>
            <a:srgbClr val="7DF4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3200" b="1" dirty="0" err="1" smtClean="0">
                <a:solidFill>
                  <a:srgbClr val="000000"/>
                </a:solidFill>
                <a:latin typeface="Arial Rounded MT Bold" panose="020F0704030504030204" pitchFamily="34" charset="0"/>
              </a:rPr>
              <a:t>Tu</a:t>
            </a:r>
            <a:r>
              <a:rPr lang="en-GB" sz="3200" b="1" dirty="0" smtClean="0">
                <a:solidFill>
                  <a:srgbClr val="000000"/>
                </a:solidFill>
                <a:latin typeface="Arial Rounded MT Bold" panose="020F0704030504030204" pitchFamily="34" charset="0"/>
              </a:rPr>
              <a:t> as</a:t>
            </a:r>
            <a:r>
              <a:rPr lang="en-GB" sz="3200" b="1" dirty="0">
                <a:solidFill>
                  <a:srgbClr val="000000"/>
                </a:solidFill>
                <a:latin typeface="Arial Rounded MT Bold" panose="020F0704030504030204" pitchFamily="34" charset="0"/>
              </a:rPr>
              <a:t/>
            </a:r>
            <a:br>
              <a:rPr lang="en-GB" sz="3200" b="1" dirty="0">
                <a:solidFill>
                  <a:srgbClr val="000000"/>
                </a:solidFill>
                <a:latin typeface="Arial Rounded MT Bold" panose="020F0704030504030204" pitchFamily="34" charset="0"/>
              </a:rPr>
            </a:br>
            <a:r>
              <a:rPr lang="en-GB" sz="3200" b="1" i="1" dirty="0" smtClean="0">
                <a:solidFill>
                  <a:srgbClr val="F37800"/>
                </a:solidFill>
                <a:latin typeface="Arial Rounded MT Bold" panose="020F0704030504030204" pitchFamily="34" charset="0"/>
              </a:rPr>
              <a:t>gherkins</a:t>
            </a:r>
            <a:r>
              <a:rPr lang="en-GB" sz="3200" b="1" i="1" dirty="0" smtClean="0">
                <a:solidFill>
                  <a:srgbClr val="F37800"/>
                </a:solidFill>
                <a:latin typeface="Arial Rounded MT Bold" panose="020F0704030504030204" pitchFamily="34" charset="0"/>
              </a:rPr>
              <a:t> </a:t>
            </a:r>
            <a:r>
              <a:rPr lang="en-GB" sz="3200" b="1" dirty="0" smtClean="0">
                <a:solidFill>
                  <a:srgbClr val="000000"/>
                </a:solidFill>
                <a:latin typeface="Arial Rounded MT Bold" panose="020F0704030504030204" pitchFamily="34" charset="0"/>
              </a:rPr>
              <a:t>en </a:t>
            </a:r>
            <a:r>
              <a:rPr lang="en-GB" sz="3200" b="1" dirty="0" err="1" smtClean="0">
                <a:solidFill>
                  <a:srgbClr val="000000"/>
                </a:solidFill>
                <a:latin typeface="Arial Rounded MT Bold" panose="020F0704030504030204" pitchFamily="34" charset="0"/>
              </a:rPr>
              <a:t>français</a:t>
            </a:r>
            <a:r>
              <a:rPr lang="en-GB" sz="3200" b="1" dirty="0" smtClean="0">
                <a:solidFill>
                  <a:srgbClr val="000000"/>
                </a:solidFill>
                <a:latin typeface="Arial Rounded MT Bold" panose="020F0704030504030204" pitchFamily="34" charset="0"/>
              </a:rPr>
              <a:t>?</a:t>
            </a:r>
            <a:endParaRPr lang="en-GB" sz="3200" b="1" dirty="0">
              <a:solidFill>
                <a:srgbClr val="000000"/>
              </a:solidFill>
              <a:latin typeface="Arial Rounded MT Bold" panose="020F0704030504030204" pitchFamily="34" charset="0"/>
            </a:endParaRPr>
          </a:p>
        </p:txBody>
      </p:sp>
      <p:sp>
        <p:nvSpPr>
          <p:cNvPr id="7" name="Oval Callout 6"/>
          <p:cNvSpPr/>
          <p:nvPr/>
        </p:nvSpPr>
        <p:spPr>
          <a:xfrm>
            <a:off x="4521248" y="1892733"/>
            <a:ext cx="3117509" cy="1526477"/>
          </a:xfrm>
          <a:prstGeom prst="wedgeEllipseCallout">
            <a:avLst>
              <a:gd name="adj1" fmla="val 44711"/>
              <a:gd name="adj2" fmla="val 58282"/>
            </a:avLst>
          </a:prstGeom>
          <a:solidFill>
            <a:srgbClr val="0C9F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2400" dirty="0" smtClean="0">
                <a:solidFill>
                  <a:srgbClr val="000000"/>
                </a:solidFill>
                <a:cs typeface="Arial" pitchFamily="34" charset="0"/>
              </a:rPr>
              <a:t>Oui, j’ai </a:t>
            </a:r>
            <a:r>
              <a:rPr lang="fr-FR" sz="2400" i="1" dirty="0" err="1" smtClean="0">
                <a:solidFill>
                  <a:srgbClr val="FFFFFF"/>
                </a:solidFill>
                <a:cs typeface="Arial" pitchFamily="34" charset="0"/>
              </a:rPr>
              <a:t>gherkins</a:t>
            </a:r>
            <a:r>
              <a:rPr lang="fr-FR" sz="2400" dirty="0" smtClean="0">
                <a:solidFill>
                  <a:srgbClr val="000000"/>
                </a:solidFill>
                <a:cs typeface="Arial" pitchFamily="34" charset="0"/>
              </a:rPr>
              <a:t>!  Tu as </a:t>
            </a:r>
            <a:r>
              <a:rPr lang="fr-FR" sz="2400" i="1" dirty="0" err="1" smtClean="0">
                <a:solidFill>
                  <a:srgbClr val="FFFFFF"/>
                </a:solidFill>
                <a:cs typeface="Arial" pitchFamily="34" charset="0"/>
              </a:rPr>
              <a:t>mustard</a:t>
            </a:r>
            <a:r>
              <a:rPr lang="fr-FR" sz="2400" dirty="0" smtClean="0">
                <a:solidFill>
                  <a:srgbClr val="000000"/>
                </a:solidFill>
                <a:cs typeface="Arial" pitchFamily="34" charset="0"/>
              </a:rPr>
              <a:t>?</a:t>
            </a:r>
            <a:endParaRPr lang="fr-FR" sz="2400" dirty="0">
              <a:solidFill>
                <a:srgbClr val="000000"/>
              </a:solidFill>
              <a:cs typeface="Arial" pitchFamily="34" charset="0"/>
            </a:endParaRPr>
          </a:p>
        </p:txBody>
      </p:sp>
      <p:sp>
        <p:nvSpPr>
          <p:cNvPr id="8" name="Oval Callout 7"/>
          <p:cNvSpPr/>
          <p:nvPr/>
        </p:nvSpPr>
        <p:spPr>
          <a:xfrm>
            <a:off x="4810271" y="3680696"/>
            <a:ext cx="2197898" cy="1130692"/>
          </a:xfrm>
          <a:prstGeom prst="wedgeEllipseCallout">
            <a:avLst>
              <a:gd name="adj1" fmla="val 48487"/>
              <a:gd name="adj2" fmla="val 47899"/>
            </a:avLst>
          </a:prstGeom>
          <a:solidFill>
            <a:srgbClr val="0C9F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2400" dirty="0" smtClean="0">
                <a:solidFill>
                  <a:srgbClr val="000000"/>
                </a:solidFill>
                <a:cs typeface="Arial" pitchFamily="34" charset="0"/>
              </a:rPr>
              <a:t>Et </a:t>
            </a:r>
            <a:r>
              <a:rPr lang="fr-FR" sz="2400" i="1" dirty="0" err="1" smtClean="0">
                <a:solidFill>
                  <a:srgbClr val="FFFFFF"/>
                </a:solidFill>
                <a:cs typeface="Arial" pitchFamily="34" charset="0"/>
              </a:rPr>
              <a:t>mustard</a:t>
            </a:r>
            <a:r>
              <a:rPr lang="fr-FR" sz="2400" i="1" dirty="0" smtClean="0">
                <a:solidFill>
                  <a:srgbClr val="FFFFFF"/>
                </a:solidFill>
                <a:cs typeface="Arial" pitchFamily="34" charset="0"/>
              </a:rPr>
              <a:t> </a:t>
            </a:r>
            <a:r>
              <a:rPr lang="fr-FR" sz="2400" dirty="0" smtClean="0">
                <a:solidFill>
                  <a:srgbClr val="000000"/>
                </a:solidFill>
                <a:cs typeface="Arial" pitchFamily="34" charset="0"/>
              </a:rPr>
              <a:t>c’est…</a:t>
            </a:r>
            <a:endParaRPr lang="fr-FR" sz="2400" dirty="0">
              <a:solidFill>
                <a:srgbClr val="000000"/>
              </a:solidFill>
              <a:cs typeface="Arial" pitchFamily="34" charset="0"/>
            </a:endParaRPr>
          </a:p>
        </p:txBody>
      </p:sp>
      <p:sp>
        <p:nvSpPr>
          <p:cNvPr id="9" name="Rounded Rectangular Callout 8"/>
          <p:cNvSpPr/>
          <p:nvPr/>
        </p:nvSpPr>
        <p:spPr>
          <a:xfrm>
            <a:off x="7257420" y="4924650"/>
            <a:ext cx="1833082" cy="720080"/>
          </a:xfrm>
          <a:prstGeom prst="wedgeRoundRectCallout">
            <a:avLst>
              <a:gd name="adj1" fmla="val -59284"/>
              <a:gd name="adj2" fmla="val -26482"/>
              <a:gd name="adj3" fmla="val 16667"/>
            </a:avLst>
          </a:prstGeom>
          <a:solidFill>
            <a:srgbClr val="7DF4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3200" b="1" dirty="0" err="1" smtClean="0">
                <a:solidFill>
                  <a:srgbClr val="000000"/>
                </a:solidFill>
                <a:latin typeface="Arial Rounded MT Bold" panose="020F0704030504030204" pitchFamily="34" charset="0"/>
              </a:rPr>
              <a:t>Merci</a:t>
            </a:r>
            <a:r>
              <a:rPr lang="en-GB" sz="3200" b="1" dirty="0" smtClean="0">
                <a:solidFill>
                  <a:srgbClr val="000000"/>
                </a:solidFill>
                <a:latin typeface="Arial Rounded MT Bold" panose="020F0704030504030204" pitchFamily="34" charset="0"/>
              </a:rPr>
              <a:t>! </a:t>
            </a:r>
            <a:endParaRPr lang="en-GB" sz="3200" b="1" dirty="0">
              <a:solidFill>
                <a:srgbClr val="000000"/>
              </a:solidFill>
              <a:latin typeface="Arial Rounded MT Bold" panose="020F0704030504030204" pitchFamily="34" charset="0"/>
            </a:endParaRPr>
          </a:p>
        </p:txBody>
      </p:sp>
      <p:sp>
        <p:nvSpPr>
          <p:cNvPr id="10" name="Oval Callout 9"/>
          <p:cNvSpPr/>
          <p:nvPr/>
        </p:nvSpPr>
        <p:spPr>
          <a:xfrm>
            <a:off x="4838910" y="4937784"/>
            <a:ext cx="2418510" cy="1200036"/>
          </a:xfrm>
          <a:prstGeom prst="wedgeEllipseCallout">
            <a:avLst>
              <a:gd name="adj1" fmla="val 44048"/>
              <a:gd name="adj2" fmla="val 48924"/>
            </a:avLst>
          </a:prstGeom>
          <a:solidFill>
            <a:srgbClr val="0C9F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2400" dirty="0" smtClean="0">
                <a:solidFill>
                  <a:srgbClr val="000000"/>
                </a:solidFill>
                <a:cs typeface="Arial" pitchFamily="34" charset="0"/>
              </a:rPr>
              <a:t>De rien!</a:t>
            </a:r>
            <a:endParaRPr lang="fr-FR" sz="2400" dirty="0">
              <a:solidFill>
                <a:srgbClr val="000000"/>
              </a:solidFill>
              <a:cs typeface="Arial" pitchFamily="34" charset="0"/>
            </a:endParaRPr>
          </a:p>
        </p:txBody>
      </p:sp>
      <p:sp>
        <p:nvSpPr>
          <p:cNvPr id="11" name="Rectangle 10"/>
          <p:cNvSpPr/>
          <p:nvPr/>
        </p:nvSpPr>
        <p:spPr>
          <a:xfrm>
            <a:off x="8096991" y="6311384"/>
            <a:ext cx="798617" cy="400110"/>
          </a:xfrm>
          <a:prstGeom prst="rect">
            <a:avLst/>
          </a:prstGeom>
        </p:spPr>
        <p:txBody>
          <a:bodyPr wrap="none">
            <a:spAutoFit/>
          </a:bodyPr>
          <a:lstStyle/>
          <a:p>
            <a:pPr algn="ctr"/>
            <a:r>
              <a:rPr lang="en-GB" sz="2000" b="1" i="1" dirty="0">
                <a:latin typeface="Arial" panose="020B0604020202020204" pitchFamily="34" charset="0"/>
                <a:cs typeface="Arial" panose="020B0604020202020204" pitchFamily="34" charset="0"/>
              </a:rPr>
              <a:t>song</a:t>
            </a:r>
            <a:endParaRPr lang="en-GB"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747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96991" y="6311384"/>
            <a:ext cx="798617" cy="400110"/>
          </a:xfrm>
          <a:prstGeom prst="rect">
            <a:avLst/>
          </a:prstGeom>
        </p:spPr>
        <p:txBody>
          <a:bodyPr wrap="none">
            <a:spAutoFit/>
          </a:bodyPr>
          <a:lstStyle/>
          <a:p>
            <a:pPr algn="ctr"/>
            <a:r>
              <a:rPr lang="en-GB" sz="2000" b="1" i="1" dirty="0">
                <a:latin typeface="Arial" panose="020B0604020202020204" pitchFamily="34" charset="0"/>
                <a:cs typeface="Arial" panose="020B0604020202020204" pitchFamily="34" charset="0"/>
              </a:rPr>
              <a:t>song</a:t>
            </a:r>
            <a:endParaRPr lang="en-GB" sz="2000" b="1" i="1" dirty="0">
              <a:latin typeface="Arial" panose="020B0604020202020204" pitchFamily="34" charset="0"/>
              <a:cs typeface="Arial" panose="020B0604020202020204" pitchFamily="34" charset="0"/>
            </a:endParaRPr>
          </a:p>
        </p:txBody>
      </p:sp>
      <p:sp>
        <p:nvSpPr>
          <p:cNvPr id="6" name="Rectangle 5"/>
          <p:cNvSpPr/>
          <p:nvPr/>
        </p:nvSpPr>
        <p:spPr>
          <a:xfrm>
            <a:off x="152400" y="6065163"/>
            <a:ext cx="6648450" cy="646331"/>
          </a:xfrm>
          <a:prstGeom prst="rect">
            <a:avLst/>
          </a:prstGeom>
        </p:spPr>
        <p:txBody>
          <a:bodyPr wrap="square">
            <a:spAutoFit/>
          </a:bodyPr>
          <a:lstStyle/>
          <a:p>
            <a:r>
              <a:rPr lang="en-GB" dirty="0"/>
              <a:t>Les cornichons</a:t>
            </a:r>
            <a:br>
              <a:rPr lang="en-GB" dirty="0"/>
            </a:br>
            <a:r>
              <a:rPr lang="en-GB" dirty="0">
                <a:hlinkClick r:id="rId3"/>
              </a:rPr>
              <a:t>https://</a:t>
            </a:r>
            <a:r>
              <a:rPr lang="en-GB" dirty="0" smtClean="0">
                <a:hlinkClick r:id="rId3"/>
              </a:rPr>
              <a:t>www.youtube.com/watch?v=2HcWSzGMYco</a:t>
            </a:r>
            <a:r>
              <a:rPr lang="en-GB" dirty="0" smtClean="0"/>
              <a:t> </a:t>
            </a:r>
            <a:endParaRPr lang="en-GB" dirty="0"/>
          </a:p>
        </p:txBody>
      </p:sp>
    </p:spTree>
    <p:extLst>
      <p:ext uri="{BB962C8B-B14F-4D97-AF65-F5344CB8AC3E}">
        <p14:creationId xmlns:p14="http://schemas.microsoft.com/office/powerpoint/2010/main" val="3877873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16006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pic>
        <p:nvPicPr>
          <p:cNvPr id="6" name="Picture 5"/>
          <p:cNvPicPr>
            <a:picLocks noChangeAspect="1"/>
          </p:cNvPicPr>
          <p:nvPr/>
        </p:nvPicPr>
        <p:blipFill>
          <a:blip r:embed="rId5"/>
          <a:stretch>
            <a:fillRect/>
          </a:stretch>
        </p:blipFill>
        <p:spPr>
          <a:xfrm>
            <a:off x="1810082" y="1252366"/>
            <a:ext cx="5863999" cy="5077365"/>
          </a:xfrm>
          <a:prstGeom prst="rect">
            <a:avLst/>
          </a:prstGeom>
        </p:spPr>
      </p:pic>
      <p:sp>
        <p:nvSpPr>
          <p:cNvPr id="7" name="Rectangle 6"/>
          <p:cNvSpPr/>
          <p:nvPr/>
        </p:nvSpPr>
        <p:spPr>
          <a:xfrm>
            <a:off x="7532822" y="6196147"/>
            <a:ext cx="798617" cy="400110"/>
          </a:xfrm>
          <a:prstGeom prst="rect">
            <a:avLst/>
          </a:prstGeom>
        </p:spPr>
        <p:txBody>
          <a:bodyPr wrap="none">
            <a:spAutoFit/>
          </a:bodyPr>
          <a:lstStyle/>
          <a:p>
            <a:pPr algn="ctr"/>
            <a:r>
              <a:rPr lang="en-GB" sz="2000" b="1" i="1" dirty="0">
                <a:latin typeface="Arial" panose="020B0604020202020204" pitchFamily="34" charset="0"/>
                <a:cs typeface="Arial" panose="020B0604020202020204" pitchFamily="34" charset="0"/>
              </a:rPr>
              <a:t>song</a:t>
            </a:r>
            <a:endParaRPr lang="en-GB"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87027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57188" y="171450"/>
          <a:ext cx="8286750" cy="6400800"/>
        </p:xfrm>
        <a:graphic>
          <a:graphicData uri="http://schemas.openxmlformats.org/drawingml/2006/table">
            <a:tbl>
              <a:tblPr firstRow="1" bandRow="1">
                <a:tableStyleId>{5940675A-B579-460E-94D1-54222C63F5DA}</a:tableStyleId>
              </a:tblPr>
              <a:tblGrid>
                <a:gridCol w="8286750"/>
              </a:tblGrid>
              <a:tr h="541930">
                <a:tc>
                  <a:txBody>
                    <a:bodyPr/>
                    <a:lstStyle/>
                    <a:p>
                      <a:r>
                        <a:rPr lang="en-GB" sz="2400" b="1" dirty="0" smtClean="0"/>
                        <a:t>La </a:t>
                      </a:r>
                      <a:r>
                        <a:rPr lang="en-GB" sz="2400" b="1" dirty="0" err="1" smtClean="0"/>
                        <a:t>semana</a:t>
                      </a:r>
                      <a:endParaRPr lang="en-US" sz="2400" b="1" dirty="0"/>
                    </a:p>
                  </a:txBody>
                  <a:tcPr marL="91439" marR="91439" marT="45725" marB="45725" anchor="ctr"/>
                </a:tc>
              </a:tr>
              <a:tr h="433545">
                <a:tc>
                  <a:txBody>
                    <a:bodyPr/>
                    <a:lstStyle/>
                    <a:p>
                      <a:endParaRPr lang="en-US" sz="1800" dirty="0"/>
                    </a:p>
                  </a:txBody>
                  <a:tcPr marL="91439" marR="91439" marT="45725" marB="45725" anchor="ctr">
                    <a:solidFill>
                      <a:srgbClr val="002060"/>
                    </a:solidFill>
                  </a:tcPr>
                </a:tc>
              </a:tr>
              <a:tr h="49857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0" dirty="0" err="1" smtClean="0"/>
                        <a:t>Voy</a:t>
                      </a:r>
                      <a:r>
                        <a:rPr lang="en-GB" sz="2000" baseline="0" dirty="0" smtClean="0"/>
                        <a:t> </a:t>
                      </a:r>
                      <a:r>
                        <a:rPr lang="en-GB" sz="2000" baseline="0" dirty="0" err="1" smtClean="0"/>
                        <a:t>corriendo</a:t>
                      </a:r>
                      <a:r>
                        <a:rPr lang="en-GB" sz="2000" baseline="0" dirty="0" smtClean="0"/>
                        <a:t>, la </a:t>
                      </a:r>
                      <a:r>
                        <a:rPr lang="en-GB" sz="2000" baseline="0" dirty="0" err="1" smtClean="0"/>
                        <a:t>poli</a:t>
                      </a:r>
                      <a:r>
                        <a:rPr lang="en-GB" sz="2000" baseline="0" dirty="0" smtClean="0"/>
                        <a:t> </a:t>
                      </a:r>
                      <a:r>
                        <a:rPr lang="en-GB" sz="2000" baseline="0" dirty="0" err="1" smtClean="0"/>
                        <a:t>va</a:t>
                      </a:r>
                      <a:r>
                        <a:rPr lang="en-GB" sz="2000" baseline="0" dirty="0" smtClean="0"/>
                        <a:t> </a:t>
                      </a:r>
                      <a:r>
                        <a:rPr lang="en-GB" sz="2000" baseline="0" dirty="0" err="1" smtClean="0"/>
                        <a:t>detrás</a:t>
                      </a:r>
                      <a:r>
                        <a:rPr lang="en-GB" sz="2000" baseline="0" dirty="0" smtClean="0"/>
                        <a:t/>
                      </a:r>
                      <a:br>
                        <a:rPr lang="en-GB" sz="2000" baseline="0" dirty="0" smtClean="0"/>
                      </a:br>
                      <a:r>
                        <a:rPr lang="en-GB" sz="2000" baseline="0" dirty="0" err="1" smtClean="0"/>
                        <a:t>Voy</a:t>
                      </a:r>
                      <a:r>
                        <a:rPr lang="en-GB" sz="2000" baseline="0" dirty="0" smtClean="0"/>
                        <a:t> </a:t>
                      </a:r>
                      <a:r>
                        <a:rPr lang="en-GB" sz="2000" baseline="0" dirty="0" err="1" smtClean="0"/>
                        <a:t>corriendo</a:t>
                      </a:r>
                      <a:r>
                        <a:rPr lang="en-GB" sz="2000" baseline="0" dirty="0" smtClean="0"/>
                        <a:t>, a </a:t>
                      </a:r>
                      <a:r>
                        <a:rPr lang="en-GB" sz="2000" baseline="0" dirty="0" err="1" smtClean="0"/>
                        <a:t>mí</a:t>
                      </a:r>
                      <a:r>
                        <a:rPr lang="en-GB" sz="2000" baseline="0" dirty="0" smtClean="0"/>
                        <a:t> me </a:t>
                      </a:r>
                      <a:r>
                        <a:rPr lang="en-GB" sz="2000" baseline="0" dirty="0" err="1" smtClean="0"/>
                        <a:t>quieren</a:t>
                      </a:r>
                      <a:r>
                        <a:rPr lang="en-GB" sz="2000" baseline="0" dirty="0" smtClean="0"/>
                        <a:t> pillar</a:t>
                      </a:r>
                      <a:br>
                        <a:rPr lang="en-GB" sz="2000" baseline="0" dirty="0" smtClean="0"/>
                      </a:br>
                      <a:r>
                        <a:rPr lang="en-GB" sz="2000" baseline="0" dirty="0" smtClean="0"/>
                        <a:t>el </a:t>
                      </a:r>
                      <a:r>
                        <a:rPr lang="en-GB" sz="2000" baseline="0" dirty="0" err="1" smtClean="0"/>
                        <a:t>alquiler</a:t>
                      </a:r>
                      <a:r>
                        <a:rPr lang="en-GB" sz="2000" baseline="0" dirty="0" smtClean="0"/>
                        <a:t>, no </a:t>
                      </a:r>
                      <a:r>
                        <a:rPr lang="en-GB" sz="2000" baseline="0" dirty="0" err="1" smtClean="0"/>
                        <a:t>voy</a:t>
                      </a:r>
                      <a:r>
                        <a:rPr lang="en-GB" sz="2000" baseline="0" dirty="0" smtClean="0"/>
                        <a:t> a </a:t>
                      </a:r>
                      <a:r>
                        <a:rPr lang="en-GB" sz="2000" baseline="0" dirty="0" err="1" smtClean="0"/>
                        <a:t>pagar</a:t>
                      </a:r>
                      <a:r>
                        <a:rPr lang="en-GB" sz="2000" baseline="0" dirty="0" smtClean="0"/>
                        <a:t/>
                      </a:r>
                      <a:br>
                        <a:rPr lang="en-GB" sz="2000" baseline="0" dirty="0" smtClean="0"/>
                      </a:br>
                      <a:r>
                        <a:rPr lang="en-GB" sz="2000" baseline="0" dirty="0" err="1" smtClean="0"/>
                        <a:t>que</a:t>
                      </a:r>
                      <a:r>
                        <a:rPr lang="en-GB" sz="2000" baseline="0" dirty="0" smtClean="0"/>
                        <a:t> </a:t>
                      </a:r>
                      <a:r>
                        <a:rPr lang="en-GB" sz="2000" baseline="0" dirty="0" err="1" smtClean="0"/>
                        <a:t>vengan</a:t>
                      </a:r>
                      <a:r>
                        <a:rPr lang="en-GB" sz="2000" baseline="0" dirty="0" smtClean="0"/>
                        <a:t> a </a:t>
                      </a:r>
                      <a:r>
                        <a:rPr lang="en-GB" sz="2000" baseline="0" dirty="0" err="1" smtClean="0"/>
                        <a:t>buscarme</a:t>
                      </a:r>
                      <a:r>
                        <a:rPr lang="en-GB" sz="2000" baseline="0" dirty="0" smtClean="0"/>
                        <a:t>, no me </a:t>
                      </a:r>
                      <a:r>
                        <a:rPr lang="en-GB" sz="2000" baseline="0" dirty="0" err="1" smtClean="0"/>
                        <a:t>encontrarán</a:t>
                      </a:r>
                      <a:r>
                        <a:rPr lang="en-GB" sz="2000" baseline="0" dirty="0" smtClean="0"/>
                        <a:t>.</a:t>
                      </a:r>
                      <a:br>
                        <a:rPr lang="en-GB" sz="2000" baseline="0" dirty="0" smtClean="0"/>
                      </a:br>
                      <a:r>
                        <a:rPr lang="en-GB" sz="2000" baseline="0" dirty="0" smtClean="0"/>
                        <a:t/>
                      </a:r>
                      <a:br>
                        <a:rPr lang="en-GB" sz="2000" baseline="0" dirty="0" smtClean="0"/>
                      </a:br>
                      <a:r>
                        <a:rPr lang="en-GB" sz="2000" baseline="0" dirty="0" err="1" smtClean="0"/>
                        <a:t>Yo</a:t>
                      </a:r>
                      <a:r>
                        <a:rPr lang="en-GB" sz="2000" baseline="0" dirty="0" smtClean="0"/>
                        <a:t> </a:t>
                      </a:r>
                      <a:r>
                        <a:rPr lang="en-GB" sz="2000" baseline="0" dirty="0" err="1" smtClean="0"/>
                        <a:t>v</a:t>
                      </a:r>
                      <a:r>
                        <a:rPr lang="en-GB" sz="2000" dirty="0" err="1" smtClean="0"/>
                        <a:t>oy</a:t>
                      </a:r>
                      <a:r>
                        <a:rPr lang="en-GB" sz="2000" baseline="0" dirty="0" smtClean="0"/>
                        <a:t> </a:t>
                      </a:r>
                      <a:r>
                        <a:rPr lang="en-GB" sz="2000" baseline="0" dirty="0" err="1" smtClean="0"/>
                        <a:t>corriendo</a:t>
                      </a:r>
                      <a:r>
                        <a:rPr lang="en-GB" sz="2000" baseline="0" dirty="0" smtClean="0"/>
                        <a:t> </a:t>
                      </a:r>
                      <a:r>
                        <a:rPr lang="en-GB" sz="2000" baseline="0" dirty="0" err="1" smtClean="0"/>
                        <a:t>lunes</a:t>
                      </a:r>
                      <a:r>
                        <a:rPr lang="en-GB" sz="2000" baseline="0" dirty="0" smtClean="0"/>
                        <a:t>, </a:t>
                      </a:r>
                      <a:r>
                        <a:rPr lang="en-GB" sz="2000" baseline="0" dirty="0" err="1" smtClean="0"/>
                        <a:t>martes</a:t>
                      </a:r>
                      <a:r>
                        <a:rPr lang="en-GB" sz="2000" baseline="0" dirty="0" smtClean="0"/>
                        <a:t>, </a:t>
                      </a:r>
                      <a:r>
                        <a:rPr lang="en-GB" sz="2000" baseline="0" dirty="0" err="1" smtClean="0"/>
                        <a:t>miércoles</a:t>
                      </a:r>
                      <a:r>
                        <a:rPr lang="en-GB" sz="2000" baseline="0" dirty="0" smtClean="0"/>
                        <a:t/>
                      </a:r>
                      <a:br>
                        <a:rPr lang="en-GB" sz="2000" baseline="0" dirty="0" smtClean="0"/>
                      </a:br>
                      <a:r>
                        <a:rPr lang="en-GB" sz="2000" baseline="0" dirty="0" err="1" smtClean="0"/>
                        <a:t>jueves</a:t>
                      </a:r>
                      <a:r>
                        <a:rPr lang="en-GB" sz="2000" baseline="0" dirty="0" smtClean="0"/>
                        <a:t>, </a:t>
                      </a:r>
                      <a:r>
                        <a:rPr lang="en-GB" sz="2000" baseline="0" dirty="0" err="1" smtClean="0"/>
                        <a:t>viernes</a:t>
                      </a:r>
                      <a:r>
                        <a:rPr lang="en-GB" sz="2000" baseline="0" dirty="0" smtClean="0"/>
                        <a:t>, </a:t>
                      </a:r>
                      <a:r>
                        <a:rPr lang="en-GB" sz="2000" baseline="0" dirty="0" err="1" smtClean="0"/>
                        <a:t>sábado</a:t>
                      </a:r>
                      <a:r>
                        <a:rPr lang="en-GB" sz="2000" baseline="0" dirty="0" smtClean="0"/>
                        <a:t> y </a:t>
                      </a:r>
                      <a:r>
                        <a:rPr lang="en-GB" sz="2000" baseline="0" dirty="0" err="1" smtClean="0"/>
                        <a:t>domingo</a:t>
                      </a:r>
                      <a:r>
                        <a:rPr lang="en-GB" sz="2000" baseline="0" dirty="0" smtClean="0"/>
                        <a:t> (x2)</a:t>
                      </a:r>
                      <a:br>
                        <a:rPr lang="en-GB" sz="2000" baseline="0" dirty="0" smtClean="0"/>
                      </a:br>
                      <a:r>
                        <a:rPr lang="en-GB" sz="2000" baseline="0" dirty="0" smtClean="0"/>
                        <a:t/>
                      </a:r>
                      <a:br>
                        <a:rPr lang="en-GB" sz="2000" baseline="0" dirty="0" smtClean="0"/>
                      </a:br>
                      <a:r>
                        <a:rPr lang="en-GB" sz="2000" baseline="0" dirty="0" smtClean="0"/>
                        <a:t>¿</a:t>
                      </a:r>
                      <a:r>
                        <a:rPr lang="en-GB" sz="2000" baseline="0" dirty="0" err="1" smtClean="0"/>
                        <a:t>Qué</a:t>
                      </a:r>
                      <a:r>
                        <a:rPr lang="en-GB" sz="2000" baseline="0" dirty="0" smtClean="0"/>
                        <a:t> </a:t>
                      </a:r>
                      <a:r>
                        <a:rPr lang="en-GB" sz="2000" baseline="0" dirty="0" err="1" smtClean="0"/>
                        <a:t>malo</a:t>
                      </a:r>
                      <a:r>
                        <a:rPr lang="en-GB" sz="2000" baseline="0" dirty="0" smtClean="0"/>
                        <a:t> he </a:t>
                      </a:r>
                      <a:r>
                        <a:rPr lang="en-GB" sz="2000" baseline="0" dirty="0" err="1" smtClean="0"/>
                        <a:t>hecho</a:t>
                      </a:r>
                      <a:r>
                        <a:rPr lang="en-GB" sz="2000" baseline="0" dirty="0" smtClean="0"/>
                        <a:t> </a:t>
                      </a:r>
                      <a:r>
                        <a:rPr lang="en-GB" sz="2000" baseline="0" dirty="0" err="1" smtClean="0"/>
                        <a:t>yo</a:t>
                      </a:r>
                      <a:r>
                        <a:rPr lang="en-GB" sz="2000" baseline="0" dirty="0" smtClean="0"/>
                        <a:t>? (x4)</a:t>
                      </a:r>
                      <a:endParaRPr lang="en-US" sz="2000" dirty="0" smtClean="0"/>
                    </a:p>
                    <a:p>
                      <a:r>
                        <a:rPr lang="en-GB" sz="2000" baseline="0" dirty="0" smtClean="0"/>
                        <a:t/>
                      </a:r>
                      <a:br>
                        <a:rPr lang="en-GB" sz="2000" baseline="0" dirty="0" smtClean="0"/>
                      </a:br>
                      <a:r>
                        <a:rPr lang="en-GB" sz="2000" baseline="0" dirty="0" err="1" smtClean="0"/>
                        <a:t>Voy</a:t>
                      </a:r>
                      <a:r>
                        <a:rPr lang="en-GB" sz="2000" baseline="0" dirty="0" smtClean="0"/>
                        <a:t> </a:t>
                      </a:r>
                      <a:r>
                        <a:rPr lang="en-GB" sz="2000" baseline="0" dirty="0" err="1" smtClean="0"/>
                        <a:t>corriendo</a:t>
                      </a:r>
                      <a:r>
                        <a:rPr lang="en-GB" sz="2000" baseline="0" dirty="0" smtClean="0"/>
                        <a:t>, la </a:t>
                      </a:r>
                      <a:r>
                        <a:rPr lang="en-GB" sz="2000" baseline="0" dirty="0" err="1" smtClean="0"/>
                        <a:t>poli</a:t>
                      </a:r>
                      <a:r>
                        <a:rPr lang="en-GB" sz="2000" baseline="0" dirty="0" smtClean="0"/>
                        <a:t> </a:t>
                      </a:r>
                      <a:r>
                        <a:rPr lang="en-GB" sz="2000" baseline="0" dirty="0" err="1" smtClean="0"/>
                        <a:t>siempre</a:t>
                      </a:r>
                      <a:r>
                        <a:rPr lang="en-GB" sz="2000" baseline="0" dirty="0" smtClean="0"/>
                        <a:t> </a:t>
                      </a:r>
                      <a:r>
                        <a:rPr lang="en-GB" sz="2000" baseline="0" dirty="0" err="1" smtClean="0"/>
                        <a:t>detrás</a:t>
                      </a:r>
                      <a:r>
                        <a:rPr lang="en-GB" sz="2000" baseline="0" dirty="0" smtClean="0"/>
                        <a:t/>
                      </a:r>
                      <a:br>
                        <a:rPr lang="en-GB" sz="2000" baseline="0" dirty="0" smtClean="0"/>
                      </a:br>
                      <a:r>
                        <a:rPr lang="en-GB" sz="2000" baseline="0" dirty="0" err="1" smtClean="0"/>
                        <a:t>Voy</a:t>
                      </a:r>
                      <a:r>
                        <a:rPr lang="en-GB" sz="2000" baseline="0" dirty="0" smtClean="0"/>
                        <a:t> </a:t>
                      </a:r>
                      <a:r>
                        <a:rPr lang="en-GB" sz="2000" baseline="0" dirty="0" err="1" smtClean="0"/>
                        <a:t>corriendo</a:t>
                      </a:r>
                      <a:r>
                        <a:rPr lang="en-GB" sz="2000" baseline="0" dirty="0" smtClean="0"/>
                        <a:t>, a </a:t>
                      </a:r>
                      <a:r>
                        <a:rPr lang="en-GB" sz="2000" baseline="0" dirty="0" err="1" smtClean="0"/>
                        <a:t>mí</a:t>
                      </a:r>
                      <a:r>
                        <a:rPr lang="en-GB" sz="2000" baseline="0" dirty="0" smtClean="0"/>
                        <a:t> me </a:t>
                      </a:r>
                      <a:r>
                        <a:rPr lang="en-GB" sz="2000" baseline="0" dirty="0" err="1" smtClean="0"/>
                        <a:t>quieren</a:t>
                      </a:r>
                      <a:r>
                        <a:rPr lang="en-GB" sz="2000" baseline="0" dirty="0" smtClean="0"/>
                        <a:t> pillar</a:t>
                      </a:r>
                      <a:br>
                        <a:rPr lang="en-GB" sz="2000" baseline="0" dirty="0" smtClean="0"/>
                      </a:br>
                      <a:r>
                        <a:rPr lang="en-GB" sz="2000" baseline="0" dirty="0" err="1" smtClean="0"/>
                        <a:t>Mis</a:t>
                      </a:r>
                      <a:r>
                        <a:rPr lang="en-GB" sz="2000" baseline="0" dirty="0" smtClean="0"/>
                        <a:t> </a:t>
                      </a:r>
                      <a:r>
                        <a:rPr lang="en-GB" sz="2000" baseline="0" dirty="0" err="1" smtClean="0"/>
                        <a:t>hijos</a:t>
                      </a:r>
                      <a:r>
                        <a:rPr lang="en-GB" sz="2000" baseline="0" dirty="0" smtClean="0"/>
                        <a:t> no van a </a:t>
                      </a:r>
                      <a:r>
                        <a:rPr lang="en-GB" sz="2000" baseline="0" dirty="0" err="1" smtClean="0"/>
                        <a:t>hacer</a:t>
                      </a:r>
                      <a:r>
                        <a:rPr lang="en-GB" sz="2000" baseline="0" dirty="0" smtClean="0"/>
                        <a:t> el </a:t>
                      </a:r>
                      <a:r>
                        <a:rPr lang="en-GB" sz="2000" baseline="0" dirty="0" err="1" smtClean="0"/>
                        <a:t>servicio</a:t>
                      </a:r>
                      <a:r>
                        <a:rPr lang="en-GB" sz="2000" baseline="0" dirty="0" smtClean="0"/>
                        <a:t> </a:t>
                      </a:r>
                      <a:r>
                        <a:rPr lang="en-GB" sz="2000" baseline="0" dirty="0" err="1" smtClean="0"/>
                        <a:t>militar</a:t>
                      </a:r>
                      <a:r>
                        <a:rPr lang="en-GB" sz="2000" baseline="0" dirty="0" smtClean="0"/>
                        <a:t/>
                      </a:r>
                      <a:br>
                        <a:rPr lang="en-GB" sz="2000" baseline="0" dirty="0" smtClean="0"/>
                      </a:br>
                      <a:r>
                        <a:rPr lang="en-GB" sz="2000" baseline="0" dirty="0" err="1" smtClean="0"/>
                        <a:t>que</a:t>
                      </a:r>
                      <a:r>
                        <a:rPr lang="en-GB" sz="2000" baseline="0" dirty="0" smtClean="0"/>
                        <a:t> </a:t>
                      </a:r>
                      <a:r>
                        <a:rPr lang="en-GB" sz="2000" baseline="0" dirty="0" err="1" smtClean="0"/>
                        <a:t>vengan</a:t>
                      </a:r>
                      <a:r>
                        <a:rPr lang="en-GB" sz="2000" baseline="0" dirty="0" smtClean="0"/>
                        <a:t> a </a:t>
                      </a:r>
                      <a:r>
                        <a:rPr lang="en-GB" sz="2000" baseline="0" dirty="0" err="1" smtClean="0"/>
                        <a:t>buscarme</a:t>
                      </a:r>
                      <a:r>
                        <a:rPr lang="en-GB" sz="2000" baseline="0" dirty="0" smtClean="0"/>
                        <a:t>, no me </a:t>
                      </a:r>
                      <a:r>
                        <a:rPr lang="en-GB" sz="2000" baseline="0" dirty="0" err="1" smtClean="0"/>
                        <a:t>encontrarán</a:t>
                      </a:r>
                      <a:r>
                        <a:rPr lang="en-GB" sz="2000" baseline="0" dirty="0" smtClean="0"/>
                        <a:t>.</a:t>
                      </a:r>
                      <a:br>
                        <a:rPr lang="en-GB" sz="2000" baseline="0" dirty="0" smtClean="0"/>
                      </a:br>
                      <a:r>
                        <a:rPr lang="en-GB" sz="2000" baseline="0" dirty="0" smtClean="0"/>
                        <a:t> </a:t>
                      </a:r>
                      <a:br>
                        <a:rPr lang="en-GB" sz="2000" baseline="0" dirty="0" smtClean="0"/>
                      </a:br>
                      <a:r>
                        <a:rPr lang="en-GB" sz="2000" baseline="0" dirty="0" err="1" smtClean="0"/>
                        <a:t>Yo</a:t>
                      </a:r>
                      <a:r>
                        <a:rPr lang="en-GB" sz="2000" baseline="0" dirty="0" smtClean="0"/>
                        <a:t> </a:t>
                      </a:r>
                      <a:r>
                        <a:rPr lang="en-GB" sz="2000" baseline="0" dirty="0" err="1" smtClean="0"/>
                        <a:t>voy</a:t>
                      </a:r>
                      <a:r>
                        <a:rPr lang="en-GB" sz="2000" baseline="0" dirty="0" smtClean="0"/>
                        <a:t> </a:t>
                      </a:r>
                      <a:r>
                        <a:rPr lang="en-GB" sz="2000" baseline="0" dirty="0" err="1" smtClean="0"/>
                        <a:t>corriendo</a:t>
                      </a:r>
                      <a:r>
                        <a:rPr lang="en-GB" sz="2000" baseline="0" dirty="0" smtClean="0"/>
                        <a:t> </a:t>
                      </a:r>
                      <a:r>
                        <a:rPr lang="en-GB" sz="2000" baseline="0" dirty="0" err="1" smtClean="0"/>
                        <a:t>lunes</a:t>
                      </a:r>
                      <a:r>
                        <a:rPr lang="en-GB" sz="2000" baseline="0" dirty="0" smtClean="0"/>
                        <a:t>.......... (ad lib)</a:t>
                      </a:r>
                      <a:endParaRPr lang="en-US" sz="2000" dirty="0"/>
                    </a:p>
                  </a:txBody>
                  <a:tcPr marL="91439" marR="91439" marT="45725" marB="45725" anchor="ctr"/>
                </a:tc>
              </a:tr>
              <a:tr h="439566">
                <a:tc>
                  <a:txBody>
                    <a:bodyPr/>
                    <a:lstStyle/>
                    <a:p>
                      <a:r>
                        <a:rPr lang="en-GB" sz="1800" b="1" dirty="0" err="1" smtClean="0"/>
                        <a:t>Artista</a:t>
                      </a:r>
                      <a:r>
                        <a:rPr lang="en-GB" sz="1800" b="1" baseline="0" dirty="0" smtClean="0"/>
                        <a:t> - </a:t>
                      </a:r>
                      <a:r>
                        <a:rPr lang="en-GB" sz="1800" b="1" dirty="0" err="1" smtClean="0"/>
                        <a:t>Amparanoia</a:t>
                      </a:r>
                      <a:r>
                        <a:rPr lang="en-GB" sz="1800" dirty="0" smtClean="0"/>
                        <a:t> </a:t>
                      </a:r>
                      <a:r>
                        <a:rPr lang="en-GB" sz="1800" i="1" dirty="0" smtClean="0"/>
                        <a:t>(CD</a:t>
                      </a:r>
                      <a:r>
                        <a:rPr lang="en-GB" sz="1800" i="1" baseline="0" dirty="0" smtClean="0"/>
                        <a:t> – El </a:t>
                      </a:r>
                      <a:r>
                        <a:rPr lang="en-GB" sz="1800" i="1" baseline="0" dirty="0" err="1" smtClean="0"/>
                        <a:t>poder</a:t>
                      </a:r>
                      <a:r>
                        <a:rPr lang="en-GB" sz="1800" i="1" baseline="0" dirty="0" smtClean="0"/>
                        <a:t> de </a:t>
                      </a:r>
                      <a:r>
                        <a:rPr lang="en-GB" sz="1800" i="1" baseline="0" dirty="0" err="1" smtClean="0"/>
                        <a:t>Machín</a:t>
                      </a:r>
                      <a:r>
                        <a:rPr lang="en-GB" sz="1800" i="1" baseline="0" dirty="0" smtClean="0"/>
                        <a:t>)</a:t>
                      </a:r>
                      <a:endParaRPr lang="en-US" sz="1800" i="1" dirty="0"/>
                    </a:p>
                  </a:txBody>
                  <a:tcPr marL="91439" marR="91439" marT="45725" marB="45725" anchor="ctr"/>
                </a:tc>
              </a:tr>
            </a:tbl>
          </a:graphicData>
        </a:graphic>
      </p:graphicFrame>
      <p:pic>
        <p:nvPicPr>
          <p:cNvPr id="3086" name="Picture 3"/>
          <p:cNvPicPr>
            <a:picLocks noChangeAspect="1" noChangeArrowheads="1"/>
          </p:cNvPicPr>
          <p:nvPr/>
        </p:nvPicPr>
        <p:blipFill>
          <a:blip r:embed="rId2">
            <a:extLst>
              <a:ext uri="{28A0092B-C50C-407E-A947-70E740481C1C}">
                <a14:useLocalDpi xmlns:a14="http://schemas.microsoft.com/office/drawing/2010/main" val="0"/>
              </a:ext>
            </a:extLst>
          </a:blip>
          <a:srcRect l="22705" t="25391" r="60449" b="52148"/>
          <a:stretch>
            <a:fillRect/>
          </a:stretch>
        </p:blipFill>
        <p:spPr bwMode="auto">
          <a:xfrm>
            <a:off x="7143750" y="71438"/>
            <a:ext cx="1643063"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818572" y="5719897"/>
            <a:ext cx="798617" cy="400110"/>
          </a:xfrm>
          <a:prstGeom prst="rect">
            <a:avLst/>
          </a:prstGeom>
        </p:spPr>
        <p:txBody>
          <a:bodyPr wrap="none">
            <a:spAutoFit/>
          </a:bodyPr>
          <a:lstStyle/>
          <a:p>
            <a:pPr algn="ctr"/>
            <a:r>
              <a:rPr lang="en-GB" sz="2000" b="1" i="1" dirty="0">
                <a:latin typeface="Arial" panose="020B0604020202020204" pitchFamily="34" charset="0"/>
                <a:cs typeface="Arial" panose="020B0604020202020204" pitchFamily="34" charset="0"/>
              </a:rPr>
              <a:t>song</a:t>
            </a:r>
            <a:endParaRPr lang="en-GB"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614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88478" y="6272347"/>
            <a:ext cx="954107" cy="400110"/>
          </a:xfrm>
          <a:prstGeom prst="rect">
            <a:avLst/>
          </a:prstGeom>
        </p:spPr>
        <p:txBody>
          <a:bodyPr wrap="none">
            <a:spAutoFit/>
          </a:bodyPr>
          <a:lstStyle/>
          <a:p>
            <a:pPr algn="ctr"/>
            <a:r>
              <a:rPr lang="en-GB" sz="2000" b="1" i="1" dirty="0" smtClean="0">
                <a:latin typeface="Arial" panose="020B0604020202020204" pitchFamily="34" charset="0"/>
                <a:cs typeface="Arial" panose="020B0604020202020204" pitchFamily="34" charset="0"/>
              </a:rPr>
              <a:t>advert</a:t>
            </a:r>
            <a:endParaRPr lang="en-GB" sz="2000" b="1" i="1" dirty="0">
              <a:latin typeface="Arial" panose="020B0604020202020204" pitchFamily="34" charset="0"/>
              <a:cs typeface="Arial" panose="020B0604020202020204" pitchFamily="34" charset="0"/>
            </a:endParaRPr>
          </a:p>
        </p:txBody>
      </p:sp>
      <p:sp>
        <p:nvSpPr>
          <p:cNvPr id="4" name="Rectangle 3"/>
          <p:cNvSpPr/>
          <p:nvPr/>
        </p:nvSpPr>
        <p:spPr>
          <a:xfrm>
            <a:off x="190500" y="6026126"/>
            <a:ext cx="5734050" cy="646331"/>
          </a:xfrm>
          <a:prstGeom prst="rect">
            <a:avLst/>
          </a:prstGeom>
        </p:spPr>
        <p:txBody>
          <a:bodyPr wrap="square">
            <a:spAutoFit/>
          </a:bodyPr>
          <a:lstStyle/>
          <a:p>
            <a:pPr lvl="0">
              <a:defRPr/>
            </a:pPr>
            <a:r>
              <a:rPr lang="en-GB" dirty="0" err="1"/>
              <a:t>Boursin</a:t>
            </a:r>
            <a:r>
              <a:rPr lang="en-GB" dirty="0"/>
              <a:t> advert</a:t>
            </a:r>
            <a:br>
              <a:rPr lang="en-GB" dirty="0"/>
            </a:br>
            <a:r>
              <a:rPr lang="en-GB" dirty="0">
                <a:hlinkClick r:id="rId3"/>
              </a:rPr>
              <a:t>https://</a:t>
            </a:r>
            <a:r>
              <a:rPr lang="en-GB" dirty="0" smtClean="0">
                <a:hlinkClick r:id="rId3"/>
              </a:rPr>
              <a:t>www.youtube.com/watch?v=1UQxN5HW1PU</a:t>
            </a:r>
            <a:r>
              <a:rPr lang="en-GB" dirty="0" smtClean="0"/>
              <a:t> </a:t>
            </a:r>
            <a:endParaRPr lang="en-GB" dirty="0"/>
          </a:p>
        </p:txBody>
      </p:sp>
    </p:spTree>
    <p:extLst>
      <p:ext uri="{BB962C8B-B14F-4D97-AF65-F5344CB8AC3E}">
        <p14:creationId xmlns:p14="http://schemas.microsoft.com/office/powerpoint/2010/main" val="40280718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16006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sp>
        <p:nvSpPr>
          <p:cNvPr id="15" name="Title 1"/>
          <p:cNvSpPr txBox="1">
            <a:spLocks/>
          </p:cNvSpPr>
          <p:nvPr/>
        </p:nvSpPr>
        <p:spPr>
          <a:xfrm>
            <a:off x="507313" y="846393"/>
            <a:ext cx="7886700" cy="132556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b="1" dirty="0" smtClean="0"/>
              <a:t>Does our teaching do this?</a:t>
            </a:r>
            <a:endParaRPr lang="en-GB" b="1" dirty="0"/>
          </a:p>
        </p:txBody>
      </p:sp>
      <p:sp>
        <p:nvSpPr>
          <p:cNvPr id="16" name="Content Placeholder 2"/>
          <p:cNvSpPr txBox="1">
            <a:spLocks/>
          </p:cNvSpPr>
          <p:nvPr/>
        </p:nvSpPr>
        <p:spPr>
          <a:xfrm>
            <a:off x="687917" y="2493840"/>
            <a:ext cx="7886700" cy="41374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GB" dirty="0" smtClean="0">
                <a:latin typeface="Arial" panose="020B0604020202020204" pitchFamily="34" charset="0"/>
                <a:cs typeface="Arial" panose="020B0604020202020204" pitchFamily="34" charset="0"/>
              </a:rPr>
              <a:t>provide an opening to other cultures</a:t>
            </a:r>
          </a:p>
          <a:p>
            <a:pPr marL="342900" indent="-342900" algn="l">
              <a:buFont typeface="Wingdings" panose="05000000000000000000" pitchFamily="2" charset="2"/>
              <a:buChar char="§"/>
            </a:pPr>
            <a:r>
              <a:rPr lang="en-GB" dirty="0" smtClean="0">
                <a:latin typeface="Arial" panose="020B0604020202020204" pitchFamily="34" charset="0"/>
                <a:cs typeface="Arial" panose="020B0604020202020204" pitchFamily="34" charset="0"/>
              </a:rPr>
              <a:t>foster pupils’ curiosity </a:t>
            </a:r>
          </a:p>
          <a:p>
            <a:pPr marL="342900" indent="-342900" algn="l">
              <a:buFont typeface="Wingdings" panose="05000000000000000000" pitchFamily="2" charset="2"/>
              <a:buChar char="§"/>
            </a:pPr>
            <a:r>
              <a:rPr lang="en-GB" dirty="0" smtClean="0">
                <a:latin typeface="Arial" panose="020B0604020202020204" pitchFamily="34" charset="0"/>
                <a:cs typeface="Arial" panose="020B0604020202020204" pitchFamily="34" charset="0"/>
              </a:rPr>
              <a:t>deepen learners’ understanding of the world </a:t>
            </a:r>
          </a:p>
          <a:p>
            <a:pPr marL="342900" indent="-342900" algn="l">
              <a:buFont typeface="Wingdings" panose="05000000000000000000" pitchFamily="2" charset="2"/>
              <a:buChar char="§"/>
            </a:pPr>
            <a:r>
              <a:rPr lang="en-GB" dirty="0" smtClean="0">
                <a:latin typeface="Arial" panose="020B0604020202020204" pitchFamily="34" charset="0"/>
                <a:cs typeface="Arial" panose="020B0604020202020204" pitchFamily="34" charset="0"/>
              </a:rPr>
              <a:t>enable pupils to express their ideas and thoughts in another language </a:t>
            </a:r>
          </a:p>
          <a:p>
            <a:pPr marL="342900" indent="-342900" algn="l">
              <a:buFont typeface="Wingdings" panose="05000000000000000000" pitchFamily="2" charset="2"/>
              <a:buChar char="§"/>
            </a:pPr>
            <a:r>
              <a:rPr lang="en-GB" dirty="0" smtClean="0">
                <a:latin typeface="Arial" panose="020B0604020202020204" pitchFamily="34" charset="0"/>
                <a:cs typeface="Arial" panose="020B0604020202020204" pitchFamily="34" charset="0"/>
              </a:rPr>
              <a:t>provide the foundation for learning further languages</a:t>
            </a:r>
          </a:p>
          <a:p>
            <a:pPr marL="342900" indent="-342900" algn="l">
              <a:buFont typeface="Wingdings" panose="05000000000000000000" pitchFamily="2" charset="2"/>
              <a:buChar char="§"/>
            </a:pPr>
            <a:r>
              <a:rPr lang="en-GB" dirty="0" smtClean="0">
                <a:latin typeface="Arial" panose="020B0604020202020204" pitchFamily="34" charset="0"/>
                <a:cs typeface="Arial" panose="020B0604020202020204" pitchFamily="34" charset="0"/>
              </a:rPr>
              <a:t>equip pupils to study and work in other countries</a:t>
            </a:r>
          </a:p>
        </p:txBody>
      </p:sp>
    </p:spTree>
    <p:extLst>
      <p:ext uri="{BB962C8B-B14F-4D97-AF65-F5344CB8AC3E}">
        <p14:creationId xmlns:p14="http://schemas.microsoft.com/office/powerpoint/2010/main" val="301517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88478" y="6272347"/>
            <a:ext cx="954107" cy="400110"/>
          </a:xfrm>
          <a:prstGeom prst="rect">
            <a:avLst/>
          </a:prstGeom>
        </p:spPr>
        <p:txBody>
          <a:bodyPr wrap="none">
            <a:spAutoFit/>
          </a:bodyPr>
          <a:lstStyle/>
          <a:p>
            <a:pPr algn="ctr"/>
            <a:r>
              <a:rPr lang="en-GB" sz="2000" b="1" i="1" dirty="0" smtClean="0">
                <a:latin typeface="Arial" panose="020B0604020202020204" pitchFamily="34" charset="0"/>
                <a:cs typeface="Arial" panose="020B0604020202020204" pitchFamily="34" charset="0"/>
              </a:rPr>
              <a:t>advert</a:t>
            </a:r>
            <a:endParaRPr lang="en-GB" sz="2000" b="1" i="1" dirty="0">
              <a:latin typeface="Arial" panose="020B0604020202020204" pitchFamily="34" charset="0"/>
              <a:cs typeface="Arial" panose="020B0604020202020204" pitchFamily="34" charset="0"/>
            </a:endParaRPr>
          </a:p>
        </p:txBody>
      </p:sp>
      <p:sp>
        <p:nvSpPr>
          <p:cNvPr id="4" name="Rectangle 3"/>
          <p:cNvSpPr/>
          <p:nvPr/>
        </p:nvSpPr>
        <p:spPr>
          <a:xfrm>
            <a:off x="209550" y="5810682"/>
            <a:ext cx="4572000" cy="923330"/>
          </a:xfrm>
          <a:prstGeom prst="rect">
            <a:avLst/>
          </a:prstGeom>
        </p:spPr>
        <p:txBody>
          <a:bodyPr>
            <a:spAutoFit/>
          </a:bodyPr>
          <a:lstStyle/>
          <a:p>
            <a:r>
              <a:rPr lang="en-GB" dirty="0"/>
              <a:t>Kinder </a:t>
            </a:r>
            <a:r>
              <a:rPr lang="en-GB" dirty="0" err="1"/>
              <a:t>Shokolade</a:t>
            </a:r>
            <a:r>
              <a:rPr lang="en-GB" dirty="0"/>
              <a:t> Speed-dating</a:t>
            </a:r>
            <a:br>
              <a:rPr lang="en-GB" dirty="0"/>
            </a:br>
            <a:r>
              <a:rPr lang="en-GB" dirty="0">
                <a:hlinkClick r:id="rId3"/>
              </a:rPr>
              <a:t>https://</a:t>
            </a:r>
            <a:r>
              <a:rPr lang="en-GB" dirty="0" smtClean="0">
                <a:hlinkClick r:id="rId3"/>
              </a:rPr>
              <a:t>www.youtube.com/watch?v=BSrl28amYJY&amp;index=2&amp;list=PLC593BC48FB4DB18E</a:t>
            </a:r>
            <a:r>
              <a:rPr lang="en-GB" dirty="0" smtClean="0"/>
              <a:t> </a:t>
            </a:r>
            <a:endParaRPr lang="en-GB" dirty="0"/>
          </a:p>
        </p:txBody>
      </p:sp>
    </p:spTree>
    <p:extLst>
      <p:ext uri="{BB962C8B-B14F-4D97-AF65-F5344CB8AC3E}">
        <p14:creationId xmlns:p14="http://schemas.microsoft.com/office/powerpoint/2010/main" val="9986375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88478" y="6272347"/>
            <a:ext cx="954107" cy="400110"/>
          </a:xfrm>
          <a:prstGeom prst="rect">
            <a:avLst/>
          </a:prstGeom>
        </p:spPr>
        <p:txBody>
          <a:bodyPr wrap="none">
            <a:spAutoFit/>
          </a:bodyPr>
          <a:lstStyle/>
          <a:p>
            <a:pPr algn="ctr"/>
            <a:r>
              <a:rPr lang="en-GB" sz="2000" b="1" i="1" dirty="0" smtClean="0">
                <a:latin typeface="Arial" panose="020B0604020202020204" pitchFamily="34" charset="0"/>
                <a:cs typeface="Arial" panose="020B0604020202020204" pitchFamily="34" charset="0"/>
              </a:rPr>
              <a:t>advert</a:t>
            </a:r>
            <a:endParaRPr lang="en-GB" sz="2000" b="1" i="1" dirty="0">
              <a:latin typeface="Arial" panose="020B0604020202020204" pitchFamily="34" charset="0"/>
              <a:cs typeface="Arial" panose="020B0604020202020204" pitchFamily="34" charset="0"/>
            </a:endParaRPr>
          </a:p>
        </p:txBody>
      </p:sp>
      <p:sp>
        <p:nvSpPr>
          <p:cNvPr id="4" name="Rectangle 3"/>
          <p:cNvSpPr/>
          <p:nvPr/>
        </p:nvSpPr>
        <p:spPr>
          <a:xfrm>
            <a:off x="228600" y="5749127"/>
            <a:ext cx="4572000" cy="923330"/>
          </a:xfrm>
          <a:prstGeom prst="rect">
            <a:avLst/>
          </a:prstGeom>
        </p:spPr>
        <p:txBody>
          <a:bodyPr>
            <a:spAutoFit/>
          </a:bodyPr>
          <a:lstStyle/>
          <a:p>
            <a:r>
              <a:rPr lang="en-GB" dirty="0"/>
              <a:t>Renault Laguna (</a:t>
            </a:r>
            <a:r>
              <a:rPr lang="en-GB" dirty="0" err="1"/>
              <a:t>Extraterrestre</a:t>
            </a:r>
            <a:r>
              <a:rPr lang="en-GB" dirty="0"/>
              <a:t>)</a:t>
            </a:r>
            <a:br>
              <a:rPr lang="en-GB" dirty="0"/>
            </a:br>
            <a:r>
              <a:rPr lang="en-GB" dirty="0">
                <a:hlinkClick r:id="rId3"/>
              </a:rPr>
              <a:t>https://</a:t>
            </a:r>
            <a:r>
              <a:rPr lang="en-GB" dirty="0" smtClean="0">
                <a:hlinkClick r:id="rId3"/>
              </a:rPr>
              <a:t>www.youtube.com/watch?v=4sNeUhTnKVY&amp;index=4&amp;list=PL9AF62CD694E57A7E</a:t>
            </a:r>
            <a:r>
              <a:rPr lang="en-GB" dirty="0" smtClean="0"/>
              <a:t>   </a:t>
            </a:r>
            <a:endParaRPr lang="en-GB" dirty="0"/>
          </a:p>
        </p:txBody>
      </p:sp>
    </p:spTree>
    <p:extLst>
      <p:ext uri="{BB962C8B-B14F-4D97-AF65-F5344CB8AC3E}">
        <p14:creationId xmlns:p14="http://schemas.microsoft.com/office/powerpoint/2010/main" val="34303712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250" y="952500"/>
            <a:ext cx="8096250" cy="2677656"/>
          </a:xfrm>
          <a:prstGeom prst="rect">
            <a:avLst/>
          </a:prstGeom>
          <a:noFill/>
        </p:spPr>
        <p:txBody>
          <a:bodyPr wrap="square" rtlCol="0">
            <a:spAutoFit/>
          </a:bodyPr>
          <a:lstStyle/>
          <a:p>
            <a:r>
              <a:rPr lang="en-GB" sz="2800" dirty="0" err="1" smtClean="0"/>
              <a:t>Sería</a:t>
            </a:r>
            <a:r>
              <a:rPr lang="en-GB" sz="2800" dirty="0" smtClean="0"/>
              <a:t> bonito </a:t>
            </a:r>
            <a:r>
              <a:rPr lang="en-GB" sz="2800" dirty="0" err="1" smtClean="0"/>
              <a:t>que</a:t>
            </a:r>
            <a:r>
              <a:rPr lang="en-GB" sz="2800" dirty="0" smtClean="0"/>
              <a:t> </a:t>
            </a:r>
            <a:r>
              <a:rPr lang="en-GB" sz="2800" dirty="0" err="1" smtClean="0"/>
              <a:t>tuviéramos</a:t>
            </a:r>
            <a:r>
              <a:rPr lang="en-GB" sz="2800" dirty="0" smtClean="0"/>
              <a:t> un </a:t>
            </a:r>
            <a:r>
              <a:rPr lang="en-GB" sz="2800" dirty="0" err="1" smtClean="0"/>
              <a:t>bebé</a:t>
            </a:r>
            <a:r>
              <a:rPr lang="en-GB" sz="2800" dirty="0" smtClean="0"/>
              <a:t>.</a:t>
            </a:r>
            <a:br>
              <a:rPr lang="en-GB" sz="2800" dirty="0" smtClean="0"/>
            </a:br>
            <a:r>
              <a:rPr lang="en-GB" sz="2800" dirty="0" err="1" smtClean="0"/>
              <a:t>Sí</a:t>
            </a:r>
            <a:r>
              <a:rPr lang="en-GB" sz="2800" dirty="0" smtClean="0"/>
              <a:t> </a:t>
            </a:r>
            <a:r>
              <a:rPr lang="en-GB" sz="2800" dirty="0" err="1" smtClean="0"/>
              <a:t>pero</a:t>
            </a:r>
            <a:r>
              <a:rPr lang="en-GB" sz="2800" dirty="0" smtClean="0"/>
              <a:t> antes hay </a:t>
            </a:r>
            <a:r>
              <a:rPr lang="en-GB" sz="2800" dirty="0" err="1" smtClean="0"/>
              <a:t>algo</a:t>
            </a:r>
            <a:r>
              <a:rPr lang="en-GB" sz="2800" dirty="0" smtClean="0"/>
              <a:t> </a:t>
            </a:r>
            <a:r>
              <a:rPr lang="en-GB" sz="2800" dirty="0" err="1" smtClean="0"/>
              <a:t>que</a:t>
            </a:r>
            <a:r>
              <a:rPr lang="en-GB" sz="2800" dirty="0" smtClean="0"/>
              <a:t> </a:t>
            </a:r>
            <a:r>
              <a:rPr lang="en-GB" sz="2800" dirty="0" err="1" smtClean="0"/>
              <a:t>deberías</a:t>
            </a:r>
            <a:r>
              <a:rPr lang="en-GB" sz="2800" dirty="0" smtClean="0"/>
              <a:t> </a:t>
            </a:r>
            <a:r>
              <a:rPr lang="en-GB" sz="2800" dirty="0" err="1" smtClean="0"/>
              <a:t>saber</a:t>
            </a:r>
            <a:r>
              <a:rPr lang="en-GB" sz="2800" dirty="0" smtClean="0"/>
              <a:t>.</a:t>
            </a:r>
            <a:br>
              <a:rPr lang="en-GB" sz="2800" dirty="0" smtClean="0"/>
            </a:br>
            <a:r>
              <a:rPr lang="en-GB" sz="2800" dirty="0" err="1" smtClean="0"/>
              <a:t>Yo</a:t>
            </a:r>
            <a:r>
              <a:rPr lang="en-GB" sz="2800" dirty="0" smtClean="0"/>
              <a:t> no </a:t>
            </a:r>
            <a:r>
              <a:rPr lang="en-GB" sz="2800" dirty="0" err="1" smtClean="0"/>
              <a:t>nací</a:t>
            </a:r>
            <a:r>
              <a:rPr lang="en-GB" sz="2800" dirty="0" smtClean="0"/>
              <a:t> </a:t>
            </a:r>
            <a:r>
              <a:rPr lang="en-GB" sz="2800" dirty="0" err="1" smtClean="0"/>
              <a:t>en</a:t>
            </a:r>
            <a:r>
              <a:rPr lang="en-GB" sz="2800" dirty="0" smtClean="0"/>
              <a:t> Alicante.</a:t>
            </a:r>
            <a:br>
              <a:rPr lang="en-GB" sz="2800" dirty="0" smtClean="0"/>
            </a:br>
            <a:r>
              <a:rPr lang="en-GB" sz="2800" dirty="0" err="1" smtClean="0"/>
              <a:t>Nací</a:t>
            </a:r>
            <a:r>
              <a:rPr lang="en-GB" sz="2800" dirty="0" smtClean="0"/>
              <a:t> </a:t>
            </a:r>
            <a:r>
              <a:rPr lang="en-GB" sz="2800" dirty="0" err="1" smtClean="0"/>
              <a:t>en</a:t>
            </a:r>
            <a:r>
              <a:rPr lang="en-GB" sz="2800" dirty="0" smtClean="0"/>
              <a:t> </a:t>
            </a:r>
            <a:r>
              <a:rPr lang="en-GB" sz="2800" dirty="0" err="1" smtClean="0"/>
              <a:t>Urano</a:t>
            </a:r>
            <a:r>
              <a:rPr lang="en-GB" sz="2800" dirty="0" smtClean="0"/>
              <a:t>.</a:t>
            </a:r>
            <a:br>
              <a:rPr lang="en-GB" sz="2800" dirty="0" smtClean="0"/>
            </a:br>
            <a:r>
              <a:rPr lang="en-GB" sz="2800" dirty="0" smtClean="0"/>
              <a:t>¿</a:t>
            </a:r>
            <a:r>
              <a:rPr lang="en-GB" sz="2800" dirty="0" err="1" smtClean="0"/>
              <a:t>Estás</a:t>
            </a:r>
            <a:r>
              <a:rPr lang="en-GB" sz="2800" dirty="0" smtClean="0"/>
              <a:t> </a:t>
            </a:r>
            <a:r>
              <a:rPr lang="en-GB" sz="2800" dirty="0" err="1" smtClean="0"/>
              <a:t>bien</a:t>
            </a:r>
            <a:r>
              <a:rPr lang="en-GB" sz="2800" dirty="0" smtClean="0"/>
              <a:t>?</a:t>
            </a:r>
            <a:br>
              <a:rPr lang="en-GB" sz="2800" dirty="0" smtClean="0"/>
            </a:br>
            <a:r>
              <a:rPr lang="en-GB" sz="2800" dirty="0" err="1" smtClean="0"/>
              <a:t>Mejor</a:t>
            </a:r>
            <a:r>
              <a:rPr lang="en-GB" sz="2800" dirty="0" smtClean="0"/>
              <a:t> </a:t>
            </a:r>
            <a:r>
              <a:rPr lang="en-GB" sz="2800" dirty="0" err="1" smtClean="0"/>
              <a:t>adoptamos</a:t>
            </a:r>
            <a:r>
              <a:rPr lang="en-GB" sz="2800" dirty="0" smtClean="0"/>
              <a:t>, ¿no?</a:t>
            </a:r>
            <a:endParaRPr lang="en-GB" sz="2800" dirty="0"/>
          </a:p>
        </p:txBody>
      </p:sp>
      <p:graphicFrame>
        <p:nvGraphicFramePr>
          <p:cNvPr id="3" name="Table 2"/>
          <p:cNvGraphicFramePr>
            <a:graphicFrameLocks noGrp="1"/>
          </p:cNvGraphicFramePr>
          <p:nvPr>
            <p:extLst>
              <p:ext uri="{D42A27DB-BD31-4B8C-83A1-F6EECF244321}">
                <p14:modId xmlns:p14="http://schemas.microsoft.com/office/powerpoint/2010/main" val="4278317106"/>
              </p:ext>
            </p:extLst>
          </p:nvPr>
        </p:nvGraphicFramePr>
        <p:xfrm>
          <a:off x="495300" y="3911600"/>
          <a:ext cx="8096250" cy="2677160"/>
        </p:xfrm>
        <a:graphic>
          <a:graphicData uri="http://schemas.openxmlformats.org/drawingml/2006/table">
            <a:tbl>
              <a:tblPr firstRow="1" bandRow="1">
                <a:tableStyleId>{5940675A-B579-460E-94D1-54222C63F5DA}</a:tableStyleId>
              </a:tblPr>
              <a:tblGrid>
                <a:gridCol w="8096250"/>
              </a:tblGrid>
              <a:tr h="463550">
                <a:tc>
                  <a:txBody>
                    <a:bodyPr/>
                    <a:lstStyle/>
                    <a:p>
                      <a:r>
                        <a:rPr lang="en-GB" sz="2400" dirty="0" smtClean="0">
                          <a:latin typeface="Arial" panose="020B0604020202020204" pitchFamily="34" charset="0"/>
                          <a:cs typeface="Arial" panose="020B0604020202020204" pitchFamily="34" charset="0"/>
                        </a:rPr>
                        <a:t>1</a:t>
                      </a:r>
                      <a:r>
                        <a:rPr lang="en-GB" sz="2400" baseline="0" dirty="0" smtClean="0">
                          <a:latin typeface="Arial" panose="020B0604020202020204" pitchFamily="34" charset="0"/>
                          <a:cs typeface="Arial" panose="020B0604020202020204" pitchFamily="34" charset="0"/>
                        </a:rPr>
                        <a:t> Who says this? </a:t>
                      </a:r>
                      <a:endParaRPr lang="en-GB" sz="2400" dirty="0">
                        <a:latin typeface="Arial" panose="020B0604020202020204" pitchFamily="34" charset="0"/>
                        <a:cs typeface="Arial" panose="020B0604020202020204" pitchFamily="34" charset="0"/>
                      </a:endParaRPr>
                    </a:p>
                  </a:txBody>
                  <a:tcPr/>
                </a:tc>
              </a:tr>
              <a:tr h="463550">
                <a:tc>
                  <a:txBody>
                    <a:bodyPr/>
                    <a:lstStyle/>
                    <a:p>
                      <a:r>
                        <a:rPr lang="en-GB" sz="2400" dirty="0" smtClean="0">
                          <a:latin typeface="Arial" panose="020B0604020202020204" pitchFamily="34" charset="0"/>
                          <a:cs typeface="Arial" panose="020B0604020202020204" pitchFamily="34" charset="0"/>
                        </a:rPr>
                        <a:t>2 Re-order the sentences</a:t>
                      </a:r>
                      <a:endParaRPr lang="en-GB" sz="2400" dirty="0">
                        <a:latin typeface="Arial" panose="020B0604020202020204" pitchFamily="34" charset="0"/>
                        <a:cs typeface="Arial" panose="020B0604020202020204" pitchFamily="34" charset="0"/>
                      </a:endParaRPr>
                    </a:p>
                  </a:txBody>
                  <a:tcPr/>
                </a:tc>
              </a:tr>
              <a:tr h="463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latin typeface="Arial" panose="020B0604020202020204" pitchFamily="34" charset="0"/>
                          <a:cs typeface="Arial" panose="020B0604020202020204" pitchFamily="34" charset="0"/>
                        </a:rPr>
                        <a:t>3 </a:t>
                      </a:r>
                      <a:r>
                        <a:rPr lang="en-GB" sz="2400" dirty="0" smtClean="0">
                          <a:latin typeface="Arial" panose="020B0604020202020204" pitchFamily="34" charset="0"/>
                          <a:cs typeface="Arial" panose="020B0604020202020204" pitchFamily="34" charset="0"/>
                        </a:rPr>
                        <a:t>Gap-fill</a:t>
                      </a:r>
                    </a:p>
                  </a:txBody>
                  <a:tcPr/>
                </a:tc>
              </a:tr>
              <a:tr h="463550">
                <a:tc>
                  <a:txBody>
                    <a:bodyPr/>
                    <a:lstStyle/>
                    <a:p>
                      <a:r>
                        <a:rPr lang="en-GB" sz="2400" dirty="0" smtClean="0">
                          <a:latin typeface="Arial" panose="020B0604020202020204" pitchFamily="34" charset="0"/>
                          <a:cs typeface="Arial" panose="020B0604020202020204" pitchFamily="34" charset="0"/>
                        </a:rPr>
                        <a:t>4 What happens next? (Pause the</a:t>
                      </a:r>
                      <a:r>
                        <a:rPr lang="en-GB" sz="2400" baseline="0" dirty="0" smtClean="0">
                          <a:latin typeface="Arial" panose="020B0604020202020204" pitchFamily="34" charset="0"/>
                          <a:cs typeface="Arial" panose="020B0604020202020204" pitchFamily="34" charset="0"/>
                        </a:rPr>
                        <a:t> clip)</a:t>
                      </a:r>
                      <a:endParaRPr lang="en-GB" sz="2400" dirty="0">
                        <a:latin typeface="Arial" panose="020B0604020202020204" pitchFamily="34" charset="0"/>
                        <a:cs typeface="Arial" panose="020B0604020202020204" pitchFamily="34" charset="0"/>
                      </a:endParaRPr>
                    </a:p>
                  </a:txBody>
                  <a:tcPr/>
                </a:tc>
              </a:tr>
              <a:tr h="463550">
                <a:tc>
                  <a:txBody>
                    <a:bodyPr/>
                    <a:lstStyle/>
                    <a:p>
                      <a:r>
                        <a:rPr lang="en-GB" sz="2400" dirty="0" smtClean="0">
                          <a:latin typeface="Arial" panose="020B0604020202020204" pitchFamily="34" charset="0"/>
                          <a:cs typeface="Arial" panose="020B0604020202020204" pitchFamily="34" charset="0"/>
                        </a:rPr>
                        <a:t>5 Listen to the advert and</a:t>
                      </a:r>
                      <a:r>
                        <a:rPr lang="en-GB" sz="2400" baseline="0" dirty="0" smtClean="0">
                          <a:latin typeface="Arial" panose="020B0604020202020204" pitchFamily="34" charset="0"/>
                          <a:cs typeface="Arial" panose="020B0604020202020204" pitchFamily="34" charset="0"/>
                        </a:rPr>
                        <a:t> read the text (no pictures). Try to imagine the product.</a:t>
                      </a:r>
                      <a:endParaRPr lang="en-GB" sz="2400" dirty="0">
                        <a:latin typeface="Arial" panose="020B0604020202020204" pitchFamily="34" charset="0"/>
                        <a:cs typeface="Arial" panose="020B0604020202020204" pitchFamily="34" charset="0"/>
                      </a:endParaRPr>
                    </a:p>
                  </a:txBody>
                  <a:tcPr/>
                </a:tc>
              </a:tr>
            </a:tbl>
          </a:graphicData>
        </a:graphic>
      </p:graphicFrame>
      <p:sp>
        <p:nvSpPr>
          <p:cNvPr id="4" name="TextBox 3"/>
          <p:cNvSpPr txBox="1"/>
          <p:nvPr/>
        </p:nvSpPr>
        <p:spPr>
          <a:xfrm>
            <a:off x="476250" y="419100"/>
            <a:ext cx="4857750" cy="523220"/>
          </a:xfrm>
          <a:prstGeom prst="rect">
            <a:avLst/>
          </a:prstGeom>
          <a:noFill/>
        </p:spPr>
        <p:txBody>
          <a:bodyPr wrap="square" rtlCol="0">
            <a:spAutoFit/>
          </a:bodyPr>
          <a:lstStyle/>
          <a:p>
            <a:r>
              <a:rPr lang="en-GB" sz="2800" b="1" dirty="0" smtClean="0">
                <a:latin typeface="Arial" panose="020B0604020202020204" pitchFamily="34" charset="0"/>
                <a:cs typeface="Arial" panose="020B0604020202020204" pitchFamily="34" charset="0"/>
              </a:rPr>
              <a:t>Transcript</a:t>
            </a:r>
            <a:endParaRPr lang="en-GB"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22178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6200000">
            <a:off x="7399868" y="5149358"/>
            <a:ext cx="3017173" cy="400110"/>
          </a:xfrm>
          <a:prstGeom prst="rect">
            <a:avLst/>
          </a:prstGeom>
        </p:spPr>
        <p:txBody>
          <a:bodyPr wrap="none">
            <a:spAutoFit/>
          </a:bodyPr>
          <a:lstStyle/>
          <a:p>
            <a:pPr algn="ctr"/>
            <a:r>
              <a:rPr lang="en-GB" sz="2000" dirty="0">
                <a:latin typeface="Arial" panose="020B0604020202020204" pitchFamily="34" charset="0"/>
                <a:cs typeface="Arial" panose="020B0604020202020204" pitchFamily="34" charset="0"/>
              </a:rPr>
              <a:t>other authentic / adapted</a:t>
            </a:r>
            <a:endParaRPr lang="en-GB" sz="2000" dirty="0">
              <a:latin typeface="Arial" panose="020B0604020202020204" pitchFamily="34" charset="0"/>
              <a:cs typeface="Arial" panose="020B0604020202020204" pitchFamily="34" charset="0"/>
            </a:endParaRPr>
          </a:p>
        </p:txBody>
      </p:sp>
      <p:sp>
        <p:nvSpPr>
          <p:cNvPr id="4" name="Rectangle 3"/>
          <p:cNvSpPr/>
          <p:nvPr/>
        </p:nvSpPr>
        <p:spPr>
          <a:xfrm>
            <a:off x="0" y="5958185"/>
            <a:ext cx="6191250" cy="646331"/>
          </a:xfrm>
          <a:prstGeom prst="rect">
            <a:avLst/>
          </a:prstGeom>
        </p:spPr>
        <p:txBody>
          <a:bodyPr wrap="square">
            <a:spAutoFit/>
          </a:bodyPr>
          <a:lstStyle/>
          <a:p>
            <a:r>
              <a:rPr lang="en-GB" dirty="0" err="1"/>
              <a:t>Pictogramme</a:t>
            </a:r>
            <a:r>
              <a:rPr lang="en-GB" dirty="0"/>
              <a:t/>
            </a:r>
            <a:br>
              <a:rPr lang="en-GB" dirty="0"/>
            </a:br>
            <a:r>
              <a:rPr lang="en-GB" dirty="0">
                <a:hlinkClick r:id="rId3"/>
              </a:rPr>
              <a:t>https://</a:t>
            </a:r>
            <a:r>
              <a:rPr lang="en-GB" dirty="0" smtClean="0">
                <a:hlinkClick r:id="rId3"/>
              </a:rPr>
              <a:t>www.youtube.com/watch?v=CV3jHdr-ogk</a:t>
            </a:r>
            <a:r>
              <a:rPr lang="en-GB" dirty="0" smtClean="0"/>
              <a:t> </a:t>
            </a:r>
            <a:endParaRPr lang="en-GB" dirty="0"/>
          </a:p>
        </p:txBody>
      </p:sp>
    </p:spTree>
    <p:extLst>
      <p:ext uri="{BB962C8B-B14F-4D97-AF65-F5344CB8AC3E}">
        <p14:creationId xmlns:p14="http://schemas.microsoft.com/office/powerpoint/2010/main" val="14677180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6200000">
            <a:off x="7399868" y="5149358"/>
            <a:ext cx="3017173" cy="400110"/>
          </a:xfrm>
          <a:prstGeom prst="rect">
            <a:avLst/>
          </a:prstGeom>
        </p:spPr>
        <p:txBody>
          <a:bodyPr wrap="none">
            <a:spAutoFit/>
          </a:bodyPr>
          <a:lstStyle/>
          <a:p>
            <a:pPr algn="ctr"/>
            <a:r>
              <a:rPr lang="en-GB" sz="2000" dirty="0">
                <a:latin typeface="Arial" panose="020B0604020202020204" pitchFamily="34" charset="0"/>
                <a:cs typeface="Arial" panose="020B0604020202020204" pitchFamily="34" charset="0"/>
              </a:rPr>
              <a:t>other authentic / adapted</a:t>
            </a:r>
            <a:endParaRPr lang="en-GB" sz="2000" dirty="0">
              <a:latin typeface="Arial" panose="020B0604020202020204" pitchFamily="34" charset="0"/>
              <a:cs typeface="Arial" panose="020B0604020202020204" pitchFamily="34" charset="0"/>
            </a:endParaRPr>
          </a:p>
        </p:txBody>
      </p:sp>
      <p:sp>
        <p:nvSpPr>
          <p:cNvPr id="4" name="Rectangle 3"/>
          <p:cNvSpPr/>
          <p:nvPr/>
        </p:nvSpPr>
        <p:spPr>
          <a:xfrm>
            <a:off x="266700" y="5672435"/>
            <a:ext cx="4572000" cy="923330"/>
          </a:xfrm>
          <a:prstGeom prst="rect">
            <a:avLst/>
          </a:prstGeom>
        </p:spPr>
        <p:txBody>
          <a:bodyPr>
            <a:spAutoFit/>
          </a:bodyPr>
          <a:lstStyle/>
          <a:p>
            <a:r>
              <a:rPr lang="en-GB" dirty="0" err="1"/>
              <a:t>Eine</a:t>
            </a:r>
            <a:r>
              <a:rPr lang="en-GB" dirty="0"/>
              <a:t> </a:t>
            </a:r>
            <a:r>
              <a:rPr lang="en-GB" dirty="0" err="1"/>
              <a:t>bessere</a:t>
            </a:r>
            <a:r>
              <a:rPr lang="en-GB" dirty="0"/>
              <a:t> Welt</a:t>
            </a:r>
            <a:br>
              <a:rPr lang="en-GB" dirty="0"/>
            </a:br>
            <a:r>
              <a:rPr lang="en-GB" dirty="0">
                <a:hlinkClick r:id="rId3"/>
              </a:rPr>
              <a:t>https://</a:t>
            </a:r>
            <a:r>
              <a:rPr lang="en-GB" dirty="0" smtClean="0">
                <a:hlinkClick r:id="rId3"/>
              </a:rPr>
              <a:t>www.youtube.com/watch?v=GfnSxrKL4Oo&amp;list=PLC593BC48FB4DB18E&amp;index=19</a:t>
            </a:r>
            <a:r>
              <a:rPr lang="en-GB" dirty="0" smtClean="0"/>
              <a:t> </a:t>
            </a:r>
            <a:endParaRPr lang="en-GB" dirty="0"/>
          </a:p>
        </p:txBody>
      </p:sp>
    </p:spTree>
    <p:extLst>
      <p:ext uri="{BB962C8B-B14F-4D97-AF65-F5344CB8AC3E}">
        <p14:creationId xmlns:p14="http://schemas.microsoft.com/office/powerpoint/2010/main" val="3098507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4857750" cy="523220"/>
          </a:xfrm>
          <a:prstGeom prst="rect">
            <a:avLst/>
          </a:prstGeom>
          <a:noFill/>
        </p:spPr>
        <p:txBody>
          <a:bodyPr wrap="square" rtlCol="0">
            <a:spAutoFit/>
          </a:bodyPr>
          <a:lstStyle/>
          <a:p>
            <a:r>
              <a:rPr lang="en-GB" sz="2800" b="1" dirty="0" smtClean="0">
                <a:latin typeface="Arial" panose="020B0604020202020204" pitchFamily="34" charset="0"/>
                <a:cs typeface="Arial" panose="020B0604020202020204" pitchFamily="34" charset="0"/>
              </a:rPr>
              <a:t>Transcript</a:t>
            </a:r>
            <a:endParaRPr lang="en-GB" sz="2800" b="1"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33764056"/>
              </p:ext>
            </p:extLst>
          </p:nvPr>
        </p:nvGraphicFramePr>
        <p:xfrm>
          <a:off x="228600" y="523220"/>
          <a:ext cx="8610600" cy="3200400"/>
        </p:xfrm>
        <a:graphic>
          <a:graphicData uri="http://schemas.openxmlformats.org/drawingml/2006/table">
            <a:tbl>
              <a:tblPr firstRow="1" bandRow="1">
                <a:tableStyleId>{5940675A-B579-460E-94D1-54222C63F5DA}</a:tableStyleId>
              </a:tblPr>
              <a:tblGrid>
                <a:gridCol w="4305300"/>
                <a:gridCol w="4305300"/>
              </a:tblGrid>
              <a:tr h="334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1  Auf </a:t>
                      </a:r>
                      <a:r>
                        <a:rPr lang="en-GB" sz="2000" dirty="0" err="1" smtClean="0">
                          <a:latin typeface="Arial" panose="020B0604020202020204" pitchFamily="34" charset="0"/>
                          <a:cs typeface="Arial" panose="020B0604020202020204" pitchFamily="34" charset="0"/>
                        </a:rPr>
                        <a:t>jeden</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produzierten</a:t>
                      </a:r>
                      <a:r>
                        <a:rPr lang="en-GB" sz="2000" dirty="0" smtClean="0">
                          <a:latin typeface="Arial" panose="020B0604020202020204" pitchFamily="34" charset="0"/>
                          <a:cs typeface="Arial" panose="020B0604020202020204" pitchFamily="34" charset="0"/>
                        </a:rPr>
                        <a:t> Panzer…</a:t>
                      </a:r>
                    </a:p>
                  </a:txBody>
                  <a:tcPr anchor="ctr"/>
                </a:tc>
                <a:tc>
                  <a:txBody>
                    <a:bodyPr/>
                    <a:lstStyle/>
                    <a:p>
                      <a:r>
                        <a:rPr lang="en-GB" sz="2000" dirty="0" err="1" smtClean="0">
                          <a:latin typeface="Arial" panose="020B0604020202020204" pitchFamily="34" charset="0"/>
                          <a:cs typeface="Arial" panose="020B0604020202020204" pitchFamily="34" charset="0"/>
                        </a:rPr>
                        <a:t>kommen</a:t>
                      </a:r>
                      <a:r>
                        <a:rPr lang="en-GB" sz="2000" dirty="0" smtClean="0">
                          <a:latin typeface="Arial" panose="020B0604020202020204" pitchFamily="34" charset="0"/>
                          <a:cs typeface="Arial" panose="020B0604020202020204" pitchFamily="34" charset="0"/>
                        </a:rPr>
                        <a:t> 130.000 </a:t>
                      </a:r>
                      <a:r>
                        <a:rPr lang="en-GB" sz="2000" dirty="0" err="1" smtClean="0">
                          <a:latin typeface="Arial" panose="020B0604020202020204" pitchFamily="34" charset="0"/>
                          <a:cs typeface="Arial" panose="020B0604020202020204" pitchFamily="34" charset="0"/>
                        </a:rPr>
                        <a:t>Kuscheltiere</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nchor="ctr"/>
                </a:tc>
              </a:tr>
              <a:tr h="592545">
                <a:tc>
                  <a:txBody>
                    <a:bodyPr/>
                    <a:lstStyle/>
                    <a:p>
                      <a:r>
                        <a:rPr lang="en-GB" sz="2000" dirty="0" smtClean="0">
                          <a:latin typeface="Arial" panose="020B0604020202020204" pitchFamily="34" charset="0"/>
                          <a:cs typeface="Arial" panose="020B0604020202020204" pitchFamily="34" charset="0"/>
                        </a:rPr>
                        <a:t>2  Auf </a:t>
                      </a:r>
                      <a:r>
                        <a:rPr lang="en-GB" sz="2000" dirty="0" err="1" smtClean="0">
                          <a:latin typeface="Arial" panose="020B0604020202020204" pitchFamily="34" charset="0"/>
                          <a:cs typeface="Arial" panose="020B0604020202020204" pitchFamily="34" charset="0"/>
                        </a:rPr>
                        <a:t>jede</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Mauer</a:t>
                      </a:r>
                      <a:r>
                        <a:rPr lang="en-GB" sz="2000" dirty="0" smtClean="0">
                          <a:latin typeface="Arial" panose="020B0604020202020204" pitchFamily="34" charset="0"/>
                          <a:cs typeface="Arial" panose="020B0604020202020204" pitchFamily="34" charset="0"/>
                        </a:rPr>
                        <a:t> auf der Welt…</a:t>
                      </a:r>
                      <a:endParaRPr lang="en-GB" sz="2000" dirty="0">
                        <a:latin typeface="Arial" panose="020B0604020202020204" pitchFamily="34" charset="0"/>
                        <a:cs typeface="Arial" panose="020B0604020202020204" pitchFamily="34" charset="0"/>
                      </a:endParaRPr>
                    </a:p>
                  </a:txBody>
                  <a:tcPr anchor="ctr"/>
                </a:tc>
                <a:tc>
                  <a:txBody>
                    <a:bodyPr/>
                    <a:lstStyle/>
                    <a:p>
                      <a:r>
                        <a:rPr lang="en-GB" sz="2000" dirty="0" err="1" smtClean="0">
                          <a:latin typeface="Arial" panose="020B0604020202020204" pitchFamily="34" charset="0"/>
                          <a:cs typeface="Arial" panose="020B0604020202020204" pitchFamily="34" charset="0"/>
                        </a:rPr>
                        <a:t>kommen</a:t>
                      </a:r>
                      <a:r>
                        <a:rPr lang="en-GB" sz="2000" dirty="0" smtClean="0">
                          <a:latin typeface="Arial" panose="020B0604020202020204" pitchFamily="34" charset="0"/>
                          <a:cs typeface="Arial" panose="020B0604020202020204" pitchFamily="34" charset="0"/>
                        </a:rPr>
                        <a:t> 200.000</a:t>
                      </a:r>
                      <a:r>
                        <a:rPr lang="en-GB" sz="2000" baseline="0" dirty="0" smtClean="0">
                          <a:latin typeface="Arial" panose="020B0604020202020204" pitchFamily="34" charset="0"/>
                          <a:cs typeface="Arial" panose="020B0604020202020204" pitchFamily="34" charset="0"/>
                        </a:rPr>
                        <a:t> “</a:t>
                      </a:r>
                      <a:r>
                        <a:rPr lang="en-GB" sz="2000" baseline="0" dirty="0" err="1" smtClean="0">
                          <a:latin typeface="Arial" panose="020B0604020202020204" pitchFamily="34" charset="0"/>
                          <a:cs typeface="Arial" panose="020B0604020202020204" pitchFamily="34" charset="0"/>
                        </a:rPr>
                        <a:t>Wilkommen</a:t>
                      </a:r>
                      <a:r>
                        <a:rPr lang="en-GB" sz="2000" baseline="0" dirty="0" smtClean="0">
                          <a:latin typeface="Arial" panose="020B0604020202020204" pitchFamily="34" charset="0"/>
                          <a:cs typeface="Arial" panose="020B0604020202020204" pitchFamily="34" charset="0"/>
                        </a:rPr>
                        <a:t>” </a:t>
                      </a:r>
                      <a:r>
                        <a:rPr lang="en-GB" sz="2000" baseline="0" dirty="0" err="1" smtClean="0">
                          <a:latin typeface="Arial" panose="020B0604020202020204" pitchFamily="34" charset="0"/>
                          <a:cs typeface="Arial" panose="020B0604020202020204" pitchFamily="34" charset="0"/>
                        </a:rPr>
                        <a:t>Fußmatten</a:t>
                      </a:r>
                      <a:r>
                        <a:rPr lang="en-GB" sz="2000" baseline="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nchor="ctr"/>
                </a:tc>
              </a:tr>
              <a:tr h="592545">
                <a:tc>
                  <a:txBody>
                    <a:bodyPr/>
                    <a:lstStyle/>
                    <a:p>
                      <a:r>
                        <a:rPr lang="en-GB" sz="2000" dirty="0" smtClean="0">
                          <a:latin typeface="Arial" panose="020B0604020202020204" pitchFamily="34" charset="0"/>
                          <a:cs typeface="Arial" panose="020B0604020202020204" pitchFamily="34" charset="0"/>
                        </a:rPr>
                        <a:t>3  </a:t>
                      </a:r>
                      <a:r>
                        <a:rPr lang="en-GB" sz="2000" dirty="0" err="1" smtClean="0">
                          <a:latin typeface="Arial" panose="020B0604020202020204" pitchFamily="34" charset="0"/>
                          <a:cs typeface="Arial" panose="020B0604020202020204" pitchFamily="34" charset="0"/>
                        </a:rPr>
                        <a:t>Während</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ein</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Wissenschaftler</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eine</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neue</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Waffe</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entwickelt</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nchor="ctr"/>
                </a:tc>
                <a:tc>
                  <a:txBody>
                    <a:bodyPr/>
                    <a:lstStyle/>
                    <a:p>
                      <a:r>
                        <a:rPr lang="en-GB" sz="2000" dirty="0" err="1" smtClean="0">
                          <a:latin typeface="Arial" panose="020B0604020202020204" pitchFamily="34" charset="0"/>
                          <a:cs typeface="Arial" panose="020B0604020202020204" pitchFamily="34" charset="0"/>
                        </a:rPr>
                        <a:t>backen</a:t>
                      </a:r>
                      <a:r>
                        <a:rPr lang="en-GB" sz="2000" baseline="0" dirty="0" smtClean="0">
                          <a:latin typeface="Arial" panose="020B0604020202020204" pitchFamily="34" charset="0"/>
                          <a:cs typeface="Arial" panose="020B0604020202020204" pitchFamily="34" charset="0"/>
                        </a:rPr>
                        <a:t> </a:t>
                      </a:r>
                      <a:r>
                        <a:rPr lang="en-GB" sz="2000" baseline="0" dirty="0" err="1" smtClean="0">
                          <a:latin typeface="Arial" panose="020B0604020202020204" pitchFamily="34" charset="0"/>
                          <a:cs typeface="Arial" panose="020B0604020202020204" pitchFamily="34" charset="0"/>
                        </a:rPr>
                        <a:t>eine</a:t>
                      </a:r>
                      <a:r>
                        <a:rPr lang="en-GB" sz="2000" baseline="0" dirty="0" smtClean="0">
                          <a:latin typeface="Arial" panose="020B0604020202020204" pitchFamily="34" charset="0"/>
                          <a:cs typeface="Arial" panose="020B0604020202020204" pitchFamily="34" charset="0"/>
                        </a:rPr>
                        <a:t> </a:t>
                      </a:r>
                      <a:r>
                        <a:rPr lang="en-GB" sz="2000" baseline="0" dirty="0" err="1" smtClean="0">
                          <a:latin typeface="Arial" panose="020B0604020202020204" pitchFamily="34" charset="0"/>
                          <a:cs typeface="Arial" panose="020B0604020202020204" pitchFamily="34" charset="0"/>
                        </a:rPr>
                        <a:t>Millionen</a:t>
                      </a:r>
                      <a:r>
                        <a:rPr lang="en-GB" sz="2000" baseline="0" dirty="0" smtClean="0">
                          <a:latin typeface="Arial" panose="020B0604020202020204" pitchFamily="34" charset="0"/>
                          <a:cs typeface="Arial" panose="020B0604020202020204" pitchFamily="34" charset="0"/>
                        </a:rPr>
                        <a:t> </a:t>
                      </a:r>
                      <a:r>
                        <a:rPr lang="en-GB" sz="2000" baseline="0" dirty="0" err="1" smtClean="0">
                          <a:latin typeface="Arial" panose="020B0604020202020204" pitchFamily="34" charset="0"/>
                          <a:cs typeface="Arial" panose="020B0604020202020204" pitchFamily="34" charset="0"/>
                        </a:rPr>
                        <a:t>Mütter</a:t>
                      </a:r>
                      <a:r>
                        <a:rPr lang="en-GB" sz="2000" baseline="0" dirty="0" smtClean="0">
                          <a:latin typeface="Arial" panose="020B0604020202020204" pitchFamily="34" charset="0"/>
                          <a:cs typeface="Arial" panose="020B0604020202020204" pitchFamily="34" charset="0"/>
                        </a:rPr>
                        <a:t> </a:t>
                      </a:r>
                      <a:r>
                        <a:rPr lang="en-GB" sz="2000" baseline="0" dirty="0" err="1" smtClean="0">
                          <a:latin typeface="Arial" panose="020B0604020202020204" pitchFamily="34" charset="0"/>
                          <a:cs typeface="Arial" panose="020B0604020202020204" pitchFamily="34" charset="0"/>
                        </a:rPr>
                        <a:t>einen</a:t>
                      </a:r>
                      <a:r>
                        <a:rPr lang="en-GB" sz="2000" baseline="0" dirty="0" smtClean="0">
                          <a:latin typeface="Arial" panose="020B0604020202020204" pitchFamily="34" charset="0"/>
                          <a:cs typeface="Arial" panose="020B0604020202020204" pitchFamily="34" charset="0"/>
                        </a:rPr>
                        <a:t> </a:t>
                      </a:r>
                      <a:r>
                        <a:rPr lang="en-GB" sz="2000" baseline="0" dirty="0" err="1" smtClean="0">
                          <a:latin typeface="Arial" panose="020B0604020202020204" pitchFamily="34" charset="0"/>
                          <a:cs typeface="Arial" panose="020B0604020202020204" pitchFamily="34" charset="0"/>
                        </a:rPr>
                        <a:t>Schokoladenkuchen</a:t>
                      </a:r>
                      <a:r>
                        <a:rPr lang="en-GB" sz="2000" baseline="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nchor="ctr"/>
                </a:tc>
              </a:tr>
              <a:tr h="592545">
                <a:tc>
                  <a:txBody>
                    <a:bodyPr/>
                    <a:lstStyle/>
                    <a:p>
                      <a:r>
                        <a:rPr lang="en-GB" sz="2000" dirty="0" smtClean="0">
                          <a:latin typeface="Arial" panose="020B0604020202020204" pitchFamily="34" charset="0"/>
                          <a:cs typeface="Arial" panose="020B0604020202020204" pitchFamily="34" charset="0"/>
                        </a:rPr>
                        <a:t>4  </a:t>
                      </a:r>
                      <a:r>
                        <a:rPr lang="en-GB" sz="2000" dirty="0" err="1" smtClean="0">
                          <a:latin typeface="Arial" panose="020B0604020202020204" pitchFamily="34" charset="0"/>
                          <a:cs typeface="Arial" panose="020B0604020202020204" pitchFamily="34" charset="0"/>
                        </a:rPr>
                        <a:t>Es</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gibt</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mehr</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lustige</a:t>
                      </a:r>
                      <a:r>
                        <a:rPr lang="en-GB" sz="2000" baseline="0" dirty="0" smtClean="0">
                          <a:latin typeface="Arial" panose="020B0604020202020204" pitchFamily="34" charset="0"/>
                          <a:cs typeface="Arial" panose="020B0604020202020204" pitchFamily="34" charset="0"/>
                        </a:rPr>
                        <a:t> Videos </a:t>
                      </a:r>
                      <a:r>
                        <a:rPr lang="en-GB" sz="2000" baseline="0" dirty="0" err="1" smtClean="0">
                          <a:latin typeface="Arial" panose="020B0604020202020204" pitchFamily="34" charset="0"/>
                          <a:cs typeface="Arial" panose="020B0604020202020204" pitchFamily="34" charset="0"/>
                        </a:rPr>
                        <a:t>im</a:t>
                      </a:r>
                      <a:r>
                        <a:rPr lang="en-GB" sz="2000" baseline="0" dirty="0" smtClean="0">
                          <a:latin typeface="Arial" panose="020B0604020202020204" pitchFamily="34" charset="0"/>
                          <a:cs typeface="Arial" panose="020B0604020202020204" pitchFamily="34" charset="0"/>
                        </a:rPr>
                        <a:t> Internet</a:t>
                      </a:r>
                      <a:endParaRPr lang="en-GB" sz="2000" dirty="0">
                        <a:latin typeface="Arial" panose="020B0604020202020204" pitchFamily="34" charset="0"/>
                        <a:cs typeface="Arial" panose="020B0604020202020204" pitchFamily="34" charset="0"/>
                      </a:endParaRPr>
                    </a:p>
                  </a:txBody>
                  <a:tcPr anchor="ctr"/>
                </a:tc>
                <a:tc>
                  <a:txBody>
                    <a:bodyPr/>
                    <a:lstStyle/>
                    <a:p>
                      <a:r>
                        <a:rPr lang="en-GB" sz="2000" dirty="0" err="1" smtClean="0">
                          <a:latin typeface="Arial" panose="020B0604020202020204" pitchFamily="34" charset="0"/>
                          <a:cs typeface="Arial" panose="020B0604020202020204" pitchFamily="34" charset="0"/>
                        </a:rPr>
                        <a:t>als</a:t>
                      </a:r>
                      <a:r>
                        <a:rPr lang="en-GB" sz="2000" dirty="0" smtClean="0">
                          <a:latin typeface="Arial" panose="020B0604020202020204" pitchFamily="34" charset="0"/>
                          <a:cs typeface="Arial" panose="020B0604020202020204" pitchFamily="34" charset="0"/>
                        </a:rPr>
                        <a:t> </a:t>
                      </a:r>
                      <a:r>
                        <a:rPr lang="en-GB" sz="2000" dirty="0" err="1" smtClean="0">
                          <a:latin typeface="Arial" panose="020B0604020202020204" pitchFamily="34" charset="0"/>
                          <a:cs typeface="Arial" panose="020B0604020202020204" pitchFamily="34" charset="0"/>
                        </a:rPr>
                        <a:t>schlechte</a:t>
                      </a:r>
                      <a:r>
                        <a:rPr lang="en-GB" sz="2000" baseline="0" dirty="0" smtClean="0">
                          <a:latin typeface="Arial" panose="020B0604020202020204" pitchFamily="34" charset="0"/>
                          <a:cs typeface="Arial" panose="020B0604020202020204" pitchFamily="34" charset="0"/>
                        </a:rPr>
                        <a:t> </a:t>
                      </a:r>
                      <a:r>
                        <a:rPr lang="en-GB" sz="2000" baseline="0" dirty="0" err="1" smtClean="0">
                          <a:latin typeface="Arial" panose="020B0604020202020204" pitchFamily="34" charset="0"/>
                          <a:cs typeface="Arial" panose="020B0604020202020204" pitchFamily="34" charset="0"/>
                        </a:rPr>
                        <a:t>Nachrichten</a:t>
                      </a:r>
                      <a:r>
                        <a:rPr lang="en-GB" sz="2000" baseline="0" dirty="0" smtClean="0">
                          <a:latin typeface="Arial" panose="020B0604020202020204" pitchFamily="34" charset="0"/>
                          <a:cs typeface="Arial" panose="020B0604020202020204" pitchFamily="34" charset="0"/>
                        </a:rPr>
                        <a:t> auf der Welt.</a:t>
                      </a:r>
                      <a:endParaRPr lang="en-GB" sz="2000" dirty="0">
                        <a:latin typeface="Arial" panose="020B0604020202020204" pitchFamily="34" charset="0"/>
                        <a:cs typeface="Arial" panose="020B0604020202020204" pitchFamily="34" charset="0"/>
                      </a:endParaRPr>
                    </a:p>
                  </a:txBody>
                  <a:tcPr anchor="ctr"/>
                </a:tc>
              </a:tr>
              <a:tr h="592545">
                <a:tc>
                  <a:txBody>
                    <a:bodyPr/>
                    <a:lstStyle/>
                    <a:p>
                      <a:r>
                        <a:rPr lang="en-GB" sz="2000" dirty="0" smtClean="0">
                          <a:latin typeface="Arial" panose="020B0604020202020204" pitchFamily="34" charset="0"/>
                          <a:cs typeface="Arial" panose="020B0604020202020204" pitchFamily="34" charset="0"/>
                        </a:rPr>
                        <a:t>5  “</a:t>
                      </a:r>
                      <a:r>
                        <a:rPr lang="en-GB" sz="2000" dirty="0" err="1" smtClean="0">
                          <a:latin typeface="Arial" panose="020B0604020202020204" pitchFamily="34" charset="0"/>
                          <a:cs typeface="Arial" panose="020B0604020202020204" pitchFamily="34" charset="0"/>
                        </a:rPr>
                        <a:t>Liebe</a:t>
                      </a:r>
                      <a:r>
                        <a:rPr lang="en-GB" sz="2000" dirty="0" smtClean="0">
                          <a:latin typeface="Arial" panose="020B0604020202020204" pitchFamily="34" charset="0"/>
                          <a:cs typeface="Arial" panose="020B0604020202020204" pitchFamily="34" charset="0"/>
                        </a:rPr>
                        <a:t>” hat </a:t>
                      </a:r>
                      <a:r>
                        <a:rPr lang="en-GB" sz="2000" dirty="0" err="1" smtClean="0">
                          <a:latin typeface="Arial" panose="020B0604020202020204" pitchFamily="34" charset="0"/>
                          <a:cs typeface="Arial" panose="020B0604020202020204" pitchFamily="34" charset="0"/>
                        </a:rPr>
                        <a:t>mehr</a:t>
                      </a:r>
                      <a:r>
                        <a:rPr lang="en-GB" sz="2000" baseline="0" dirty="0" smtClean="0">
                          <a:latin typeface="Arial" panose="020B0604020202020204" pitchFamily="34" charset="0"/>
                          <a:cs typeface="Arial" panose="020B0604020202020204" pitchFamily="34" charset="0"/>
                        </a:rPr>
                        <a:t> </a:t>
                      </a:r>
                      <a:r>
                        <a:rPr lang="en-GB" sz="2000" baseline="0" dirty="0" err="1" smtClean="0">
                          <a:latin typeface="Arial" panose="020B0604020202020204" pitchFamily="34" charset="0"/>
                          <a:cs typeface="Arial" panose="020B0604020202020204" pitchFamily="34" charset="0"/>
                        </a:rPr>
                        <a:t>Treffer</a:t>
                      </a:r>
                      <a:r>
                        <a:rPr lang="en-GB" sz="2000" baseline="0" dirty="0" smtClean="0">
                          <a:latin typeface="Arial" panose="020B0604020202020204" pitchFamily="34" charset="0"/>
                          <a:cs typeface="Arial" panose="020B0604020202020204" pitchFamily="34" charset="0"/>
                        </a:rPr>
                        <a:t> </a:t>
                      </a:r>
                      <a:r>
                        <a:rPr lang="en-GB" sz="2000" baseline="0" dirty="0" err="1" smtClean="0">
                          <a:latin typeface="Arial" panose="020B0604020202020204" pitchFamily="34" charset="0"/>
                          <a:cs typeface="Arial" panose="020B0604020202020204" pitchFamily="34" charset="0"/>
                        </a:rPr>
                        <a:t>als</a:t>
                      </a:r>
                      <a:r>
                        <a:rPr lang="en-GB" sz="2000" baseline="0" dirty="0" smtClean="0">
                          <a:latin typeface="Arial" panose="020B0604020202020204" pitchFamily="34" charset="0"/>
                          <a:cs typeface="Arial" panose="020B0604020202020204" pitchFamily="34" charset="0"/>
                        </a:rPr>
                        <a:t> “Hass”.</a:t>
                      </a:r>
                      <a:endParaRPr lang="en-GB" sz="2000" dirty="0">
                        <a:latin typeface="Arial" panose="020B0604020202020204" pitchFamily="34" charset="0"/>
                        <a:cs typeface="Arial" panose="020B0604020202020204" pitchFamily="34" charset="0"/>
                      </a:endParaRPr>
                    </a:p>
                  </a:txBody>
                  <a:tcPr anchor="ctr"/>
                </a:tc>
                <a:tc>
                  <a:txBody>
                    <a:bodyPr/>
                    <a:lstStyle/>
                    <a:p>
                      <a:endParaRPr lang="en-GB" sz="2000" dirty="0">
                        <a:latin typeface="Arial" panose="020B0604020202020204" pitchFamily="34" charset="0"/>
                        <a:cs typeface="Arial" panose="020B0604020202020204" pitchFamily="34" charset="0"/>
                      </a:endParaRPr>
                    </a:p>
                  </a:txBody>
                  <a:tcPr anchor="ctr"/>
                </a:tc>
              </a:tr>
            </a:tbl>
          </a:graphicData>
        </a:graphic>
      </p:graphicFrame>
      <p:sp>
        <p:nvSpPr>
          <p:cNvPr id="5" name="TextBox 4"/>
          <p:cNvSpPr txBox="1"/>
          <p:nvPr/>
        </p:nvSpPr>
        <p:spPr>
          <a:xfrm>
            <a:off x="457200" y="3771900"/>
            <a:ext cx="8382000" cy="461665"/>
          </a:xfrm>
          <a:prstGeom prst="rect">
            <a:avLst/>
          </a:prstGeom>
          <a:noFill/>
        </p:spPr>
        <p:txBody>
          <a:bodyPr wrap="square" rtlCol="0">
            <a:spAutoFit/>
          </a:bodyPr>
          <a:lstStyle/>
          <a:p>
            <a:pPr algn="ctr"/>
            <a:r>
              <a:rPr lang="en-GB" sz="2400" b="1" dirty="0" err="1" smtClean="0">
                <a:latin typeface="Arial" panose="020B0604020202020204" pitchFamily="34" charset="0"/>
                <a:cs typeface="Arial" panose="020B0604020202020204" pitchFamily="34" charset="0"/>
              </a:rPr>
              <a:t>Es</a:t>
            </a:r>
            <a:r>
              <a:rPr lang="en-GB" sz="2400" b="1" dirty="0" smtClean="0">
                <a:latin typeface="Arial" panose="020B0604020202020204" pitchFamily="34" charset="0"/>
                <a:cs typeface="Arial" panose="020B0604020202020204" pitchFamily="34" charset="0"/>
              </a:rPr>
              <a:t> </a:t>
            </a:r>
            <a:r>
              <a:rPr lang="en-GB" sz="2400" b="1" dirty="0" err="1" smtClean="0">
                <a:latin typeface="Arial" panose="020B0604020202020204" pitchFamily="34" charset="0"/>
                <a:cs typeface="Arial" panose="020B0604020202020204" pitchFamily="34" charset="0"/>
              </a:rPr>
              <a:t>gibt</a:t>
            </a:r>
            <a:r>
              <a:rPr lang="en-GB" sz="2400" b="1" dirty="0" smtClean="0">
                <a:latin typeface="Arial" panose="020B0604020202020204" pitchFamily="34" charset="0"/>
                <a:cs typeface="Arial" panose="020B0604020202020204" pitchFamily="34" charset="0"/>
              </a:rPr>
              <a:t> </a:t>
            </a:r>
            <a:r>
              <a:rPr lang="en-GB" sz="2400" b="1" dirty="0" err="1" smtClean="0">
                <a:latin typeface="Arial" panose="020B0604020202020204" pitchFamily="34" charset="0"/>
                <a:cs typeface="Arial" panose="020B0604020202020204" pitchFamily="34" charset="0"/>
              </a:rPr>
              <a:t>viele</a:t>
            </a:r>
            <a:r>
              <a:rPr lang="en-GB" sz="2400" b="1" dirty="0" smtClean="0">
                <a:latin typeface="Arial" panose="020B0604020202020204" pitchFamily="34" charset="0"/>
                <a:cs typeface="Arial" panose="020B0604020202020204" pitchFamily="34" charset="0"/>
              </a:rPr>
              <a:t> </a:t>
            </a:r>
            <a:r>
              <a:rPr lang="en-GB" sz="2400" b="1" dirty="0" err="1" smtClean="0">
                <a:latin typeface="Arial" panose="020B0604020202020204" pitchFamily="34" charset="0"/>
                <a:cs typeface="Arial" panose="020B0604020202020204" pitchFamily="34" charset="0"/>
              </a:rPr>
              <a:t>Gründe</a:t>
            </a:r>
            <a:r>
              <a:rPr lang="en-GB" sz="2400" b="1" dirty="0" smtClean="0">
                <a:latin typeface="Arial" panose="020B0604020202020204" pitchFamily="34" charset="0"/>
                <a:cs typeface="Arial" panose="020B0604020202020204" pitchFamily="34" charset="0"/>
              </a:rPr>
              <a:t> an </a:t>
            </a:r>
            <a:r>
              <a:rPr lang="en-GB" sz="2400" b="1" dirty="0" err="1" smtClean="0">
                <a:latin typeface="Arial" panose="020B0604020202020204" pitchFamily="34" charset="0"/>
                <a:cs typeface="Arial" panose="020B0604020202020204" pitchFamily="34" charset="0"/>
              </a:rPr>
              <a:t>eine</a:t>
            </a:r>
            <a:r>
              <a:rPr lang="en-GB" sz="2400" b="1" dirty="0" smtClean="0">
                <a:latin typeface="Arial" panose="020B0604020202020204" pitchFamily="34" charset="0"/>
                <a:cs typeface="Arial" panose="020B0604020202020204" pitchFamily="34" charset="0"/>
              </a:rPr>
              <a:t> </a:t>
            </a:r>
            <a:r>
              <a:rPr lang="en-GB" sz="2400" b="1" dirty="0" err="1" smtClean="0">
                <a:latin typeface="Arial" panose="020B0604020202020204" pitchFamily="34" charset="0"/>
                <a:cs typeface="Arial" panose="020B0604020202020204" pitchFamily="34" charset="0"/>
              </a:rPr>
              <a:t>bessere</a:t>
            </a:r>
            <a:r>
              <a:rPr lang="en-GB" sz="2400" b="1" dirty="0" smtClean="0">
                <a:latin typeface="Arial" panose="020B0604020202020204" pitchFamily="34" charset="0"/>
                <a:cs typeface="Arial" panose="020B0604020202020204" pitchFamily="34" charset="0"/>
              </a:rPr>
              <a:t> Welt </a:t>
            </a:r>
            <a:r>
              <a:rPr lang="en-GB" sz="2400" b="1" dirty="0" err="1" smtClean="0">
                <a:latin typeface="Arial" panose="020B0604020202020204" pitchFamily="34" charset="0"/>
                <a:cs typeface="Arial" panose="020B0604020202020204" pitchFamily="34" charset="0"/>
              </a:rPr>
              <a:t>zu</a:t>
            </a:r>
            <a:r>
              <a:rPr lang="en-GB" sz="2400" b="1" dirty="0" smtClean="0">
                <a:latin typeface="Arial" panose="020B0604020202020204" pitchFamily="34" charset="0"/>
                <a:cs typeface="Arial" panose="020B0604020202020204" pitchFamily="34" charset="0"/>
              </a:rPr>
              <a:t> </a:t>
            </a:r>
            <a:r>
              <a:rPr lang="en-GB" sz="2400" b="1" dirty="0" err="1" smtClean="0">
                <a:latin typeface="Arial" panose="020B0604020202020204" pitchFamily="34" charset="0"/>
                <a:cs typeface="Arial" panose="020B0604020202020204" pitchFamily="34" charset="0"/>
              </a:rPr>
              <a:t>glauben</a:t>
            </a:r>
            <a:r>
              <a:rPr lang="en-GB" sz="2400" b="1" dirty="0" smtClean="0">
                <a:latin typeface="Arial" panose="020B0604020202020204" pitchFamily="34" charset="0"/>
                <a:cs typeface="Arial" panose="020B0604020202020204" pitchFamily="34" charset="0"/>
              </a:rPr>
              <a:t>.</a:t>
            </a:r>
            <a:endParaRPr lang="en-GB" sz="2400" b="1"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16506027"/>
              </p:ext>
            </p:extLst>
          </p:nvPr>
        </p:nvGraphicFramePr>
        <p:xfrm>
          <a:off x="114300" y="4309765"/>
          <a:ext cx="8972550" cy="2377440"/>
        </p:xfrm>
        <a:graphic>
          <a:graphicData uri="http://schemas.openxmlformats.org/drawingml/2006/table">
            <a:tbl>
              <a:tblPr firstRow="1" bandRow="1">
                <a:tableStyleId>{5940675A-B579-460E-94D1-54222C63F5DA}</a:tableStyleId>
              </a:tblPr>
              <a:tblGrid>
                <a:gridCol w="8972550"/>
              </a:tblGrid>
              <a:tr h="248014">
                <a:tc>
                  <a:txBody>
                    <a:bodyPr/>
                    <a:lstStyle/>
                    <a:p>
                      <a:r>
                        <a:rPr lang="en-GB" sz="2000" dirty="0" smtClean="0">
                          <a:latin typeface="Arial" panose="020B0604020202020204" pitchFamily="34" charset="0"/>
                          <a:cs typeface="Arial" panose="020B0604020202020204" pitchFamily="34" charset="0"/>
                        </a:rPr>
                        <a:t>1</a:t>
                      </a:r>
                      <a:r>
                        <a:rPr lang="en-GB" sz="2000" baseline="0" dirty="0" smtClean="0">
                          <a:latin typeface="Arial" panose="020B0604020202020204" pitchFamily="34" charset="0"/>
                          <a:cs typeface="Arial" panose="020B0604020202020204" pitchFamily="34" charset="0"/>
                        </a:rPr>
                        <a:t> Take out key nouns – match to pictures.</a:t>
                      </a:r>
                      <a:endParaRPr lang="en-GB" sz="2000" dirty="0">
                        <a:latin typeface="Arial" panose="020B0604020202020204" pitchFamily="34" charset="0"/>
                        <a:cs typeface="Arial" panose="020B0604020202020204" pitchFamily="34" charset="0"/>
                      </a:endParaRPr>
                    </a:p>
                  </a:txBody>
                  <a:tcPr/>
                </a:tc>
              </a:tr>
              <a:tr h="248014">
                <a:tc>
                  <a:txBody>
                    <a:bodyPr/>
                    <a:lstStyle/>
                    <a:p>
                      <a:r>
                        <a:rPr lang="en-GB" sz="2000" dirty="0" smtClean="0">
                          <a:latin typeface="Arial" panose="020B0604020202020204" pitchFamily="34" charset="0"/>
                          <a:cs typeface="Arial" panose="020B0604020202020204" pitchFamily="34" charset="0"/>
                        </a:rPr>
                        <a:t>2 Present the half</a:t>
                      </a:r>
                      <a:r>
                        <a:rPr lang="en-GB" sz="2000" baseline="0" dirty="0" smtClean="0">
                          <a:latin typeface="Arial" panose="020B0604020202020204" pitchFamily="34" charset="0"/>
                          <a:cs typeface="Arial" panose="020B0604020202020204" pitchFamily="34" charset="0"/>
                        </a:rPr>
                        <a:t> sentences jumbled – match the halves.</a:t>
                      </a:r>
                      <a:endParaRPr lang="en-GB" sz="2000" dirty="0">
                        <a:latin typeface="Arial" panose="020B0604020202020204" pitchFamily="34" charset="0"/>
                        <a:cs typeface="Arial" panose="020B0604020202020204" pitchFamily="34" charset="0"/>
                      </a:endParaRPr>
                    </a:p>
                  </a:txBody>
                  <a:tcPr/>
                </a:tc>
              </a:tr>
              <a:tr h="2480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3 Watch</a:t>
                      </a:r>
                      <a:r>
                        <a:rPr lang="en-GB" sz="2000" baseline="0" dirty="0" smtClean="0">
                          <a:latin typeface="Arial" panose="020B0604020202020204" pitchFamily="34" charset="0"/>
                          <a:cs typeface="Arial" panose="020B0604020202020204" pitchFamily="34" charset="0"/>
                        </a:rPr>
                        <a:t> the video to check.</a:t>
                      </a:r>
                      <a:endParaRPr lang="en-GB" sz="2000" dirty="0" smtClean="0">
                        <a:latin typeface="Arial" panose="020B0604020202020204" pitchFamily="34" charset="0"/>
                        <a:cs typeface="Arial" panose="020B0604020202020204" pitchFamily="34" charset="0"/>
                      </a:endParaRPr>
                    </a:p>
                  </a:txBody>
                  <a:tcPr/>
                </a:tc>
              </a:tr>
              <a:tr h="2480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4 Read the transcript along with the video.</a:t>
                      </a:r>
                    </a:p>
                  </a:txBody>
                  <a:tcPr/>
                </a:tc>
              </a:tr>
              <a:tr h="2480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5 Take either sentence 3 or 4 and build other similar</a:t>
                      </a:r>
                      <a:r>
                        <a:rPr lang="en-GB" sz="2000" baseline="0" dirty="0" smtClean="0">
                          <a:latin typeface="Arial" panose="020B0604020202020204" pitchFamily="34" charset="0"/>
                          <a:cs typeface="Arial" panose="020B0604020202020204" pitchFamily="34" charset="0"/>
                        </a:rPr>
                        <a:t> ‘good news’ sentences.</a:t>
                      </a:r>
                      <a:endParaRPr lang="en-GB" sz="2000" dirty="0" smtClean="0">
                        <a:latin typeface="Arial" panose="020B0604020202020204" pitchFamily="34" charset="0"/>
                        <a:cs typeface="Arial" panose="020B0604020202020204" pitchFamily="34" charset="0"/>
                      </a:endParaRPr>
                    </a:p>
                  </a:txBody>
                  <a:tcPr/>
                </a:tc>
              </a:tr>
              <a:tr h="2480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Arial" panose="020B0604020202020204" pitchFamily="34" charset="0"/>
                          <a:cs typeface="Arial" panose="020B0604020202020204" pitchFamily="34" charset="0"/>
                        </a:rPr>
                        <a:t>6  Find a good news story and present the main details in German.</a:t>
                      </a:r>
                    </a:p>
                  </a:txBody>
                  <a:tcPr/>
                </a:tc>
              </a:tr>
            </a:tbl>
          </a:graphicData>
        </a:graphic>
      </p:graphicFrame>
    </p:spTree>
    <p:extLst>
      <p:ext uri="{BB962C8B-B14F-4D97-AF65-F5344CB8AC3E}">
        <p14:creationId xmlns:p14="http://schemas.microsoft.com/office/powerpoint/2010/main" val="34482745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9512" y="0"/>
            <a:ext cx="7322046" cy="5284741"/>
          </a:xfrm>
          <a:prstGeom prst="rect">
            <a:avLst/>
          </a:prstGeom>
        </p:spPr>
      </p:pic>
      <p:pic>
        <p:nvPicPr>
          <p:cNvPr id="4" name="Picture 3"/>
          <p:cNvPicPr>
            <a:picLocks noChangeAspect="1"/>
          </p:cNvPicPr>
          <p:nvPr/>
        </p:nvPicPr>
        <p:blipFill>
          <a:blip r:embed="rId4"/>
          <a:stretch>
            <a:fillRect/>
          </a:stretch>
        </p:blipFill>
        <p:spPr>
          <a:xfrm>
            <a:off x="6588224" y="188640"/>
            <a:ext cx="2190750" cy="1828800"/>
          </a:xfrm>
          <a:prstGeom prst="rect">
            <a:avLst/>
          </a:prstGeom>
        </p:spPr>
      </p:pic>
      <p:sp>
        <p:nvSpPr>
          <p:cNvPr id="5" name="TextBox 4"/>
          <p:cNvSpPr txBox="1"/>
          <p:nvPr/>
        </p:nvSpPr>
        <p:spPr>
          <a:xfrm>
            <a:off x="195486" y="5157192"/>
            <a:ext cx="8712968" cy="1631216"/>
          </a:xfrm>
          <a:prstGeom prst="rect">
            <a:avLst/>
          </a:prstGeom>
          <a:noFill/>
        </p:spPr>
        <p:txBody>
          <a:bodyPr wrap="square" rtlCol="0">
            <a:spAutoFit/>
          </a:bodyPr>
          <a:lstStyle/>
          <a:p>
            <a:r>
              <a:rPr lang="en-GB" sz="2000" dirty="0">
                <a:solidFill>
                  <a:prstClr val="black"/>
                </a:solidFill>
              </a:rPr>
              <a:t>1  Why is the last line a question?</a:t>
            </a:r>
            <a:br>
              <a:rPr lang="en-GB" sz="2000" dirty="0">
                <a:solidFill>
                  <a:prstClr val="black"/>
                </a:solidFill>
              </a:rPr>
            </a:br>
            <a:r>
              <a:rPr lang="en-GB" sz="2000" dirty="0">
                <a:solidFill>
                  <a:prstClr val="black"/>
                </a:solidFill>
              </a:rPr>
              <a:t>2  Can you add 3 more lines to the text?</a:t>
            </a:r>
            <a:br>
              <a:rPr lang="en-GB" sz="2000" dirty="0">
                <a:solidFill>
                  <a:prstClr val="black"/>
                </a:solidFill>
              </a:rPr>
            </a:br>
            <a:r>
              <a:rPr lang="en-GB" sz="2000" dirty="0">
                <a:solidFill>
                  <a:prstClr val="black"/>
                </a:solidFill>
              </a:rPr>
              <a:t>3 Add a different noun to the end of each line. </a:t>
            </a:r>
            <a:r>
              <a:rPr lang="en-GB" sz="2000" dirty="0">
                <a:solidFill>
                  <a:prstClr val="black"/>
                </a:solidFill>
                <a:sym typeface="Wingdings" panose="05000000000000000000" pitchFamily="2" charset="2"/>
              </a:rPr>
              <a:t> </a:t>
            </a:r>
            <a:r>
              <a:rPr lang="en-GB" sz="2000" dirty="0" err="1">
                <a:solidFill>
                  <a:prstClr val="black"/>
                </a:solidFill>
                <a:sym typeface="Wingdings" panose="05000000000000000000" pitchFamily="2" charset="2"/>
              </a:rPr>
              <a:t>Yo</a:t>
            </a:r>
            <a:r>
              <a:rPr lang="en-GB" sz="2000" dirty="0">
                <a:solidFill>
                  <a:prstClr val="black"/>
                </a:solidFill>
                <a:sym typeface="Wingdings" panose="05000000000000000000" pitchFamily="2" charset="2"/>
              </a:rPr>
              <a:t> </a:t>
            </a:r>
            <a:r>
              <a:rPr lang="en-GB" sz="2000" dirty="0" err="1">
                <a:solidFill>
                  <a:prstClr val="black"/>
                </a:solidFill>
                <a:sym typeface="Wingdings" panose="05000000000000000000" pitchFamily="2" charset="2"/>
              </a:rPr>
              <a:t>reciclo</a:t>
            </a:r>
            <a:r>
              <a:rPr lang="en-GB" sz="2000" dirty="0">
                <a:solidFill>
                  <a:prstClr val="black"/>
                </a:solidFill>
                <a:sym typeface="Wingdings" panose="05000000000000000000" pitchFamily="2" charset="2"/>
              </a:rPr>
              <a:t> </a:t>
            </a:r>
            <a:r>
              <a:rPr lang="en-GB" sz="2000" dirty="0" err="1">
                <a:solidFill>
                  <a:prstClr val="black"/>
                </a:solidFill>
                <a:sym typeface="Wingdings" panose="05000000000000000000" pitchFamily="2" charset="2"/>
              </a:rPr>
              <a:t>papel</a:t>
            </a:r>
            <a:r>
              <a:rPr lang="en-GB" sz="2000" dirty="0">
                <a:solidFill>
                  <a:prstClr val="black"/>
                </a:solidFill>
                <a:sym typeface="Wingdings" panose="05000000000000000000" pitchFamily="2" charset="2"/>
              </a:rPr>
              <a:t>.</a:t>
            </a:r>
            <a:br>
              <a:rPr lang="en-GB" sz="2000" dirty="0">
                <a:solidFill>
                  <a:prstClr val="black"/>
                </a:solidFill>
                <a:sym typeface="Wingdings" panose="05000000000000000000" pitchFamily="2" charset="2"/>
              </a:rPr>
            </a:br>
            <a:r>
              <a:rPr lang="en-GB" sz="2000" dirty="0">
                <a:solidFill>
                  <a:prstClr val="black"/>
                </a:solidFill>
                <a:sym typeface="Wingdings" panose="05000000000000000000" pitchFamily="2" charset="2"/>
              </a:rPr>
              <a:t>4 How would the advert text be if you used the verb ‘</a:t>
            </a:r>
            <a:r>
              <a:rPr lang="en-GB" sz="2000" dirty="0" err="1">
                <a:solidFill>
                  <a:prstClr val="black"/>
                </a:solidFill>
                <a:sym typeface="Wingdings" panose="05000000000000000000" pitchFamily="2" charset="2"/>
              </a:rPr>
              <a:t>reusar</a:t>
            </a:r>
            <a:r>
              <a:rPr lang="en-GB" sz="2000" dirty="0">
                <a:solidFill>
                  <a:prstClr val="black"/>
                </a:solidFill>
                <a:sym typeface="Wingdings" panose="05000000000000000000" pitchFamily="2" charset="2"/>
              </a:rPr>
              <a:t>’ or ‘</a:t>
            </a:r>
            <a:r>
              <a:rPr lang="en-GB" sz="2000" dirty="0" err="1">
                <a:solidFill>
                  <a:prstClr val="black"/>
                </a:solidFill>
                <a:sym typeface="Wingdings" panose="05000000000000000000" pitchFamily="2" charset="2"/>
              </a:rPr>
              <a:t>reducir</a:t>
            </a:r>
            <a:r>
              <a:rPr lang="en-GB" sz="2000" dirty="0">
                <a:solidFill>
                  <a:prstClr val="black"/>
                </a:solidFill>
                <a:sym typeface="Wingdings" panose="05000000000000000000" pitchFamily="2" charset="2"/>
              </a:rPr>
              <a:t>’?</a:t>
            </a:r>
            <a:br>
              <a:rPr lang="en-GB" sz="2000" dirty="0">
                <a:solidFill>
                  <a:prstClr val="black"/>
                </a:solidFill>
                <a:sym typeface="Wingdings" panose="05000000000000000000" pitchFamily="2" charset="2"/>
              </a:rPr>
            </a:br>
            <a:r>
              <a:rPr lang="en-GB" sz="2000" dirty="0">
                <a:solidFill>
                  <a:prstClr val="black"/>
                </a:solidFill>
                <a:sym typeface="Wingdings" panose="05000000000000000000" pitchFamily="2" charset="2"/>
              </a:rPr>
              <a:t>5 What does the final line tell you about how you form ‘Do you’ questions?</a:t>
            </a:r>
            <a:endParaRPr lang="en-GB" sz="2000" dirty="0">
              <a:solidFill>
                <a:prstClr val="black"/>
              </a:solidFill>
            </a:endParaRPr>
          </a:p>
        </p:txBody>
      </p:sp>
      <p:sp>
        <p:nvSpPr>
          <p:cNvPr id="6" name="Rectangle 5"/>
          <p:cNvSpPr/>
          <p:nvPr/>
        </p:nvSpPr>
        <p:spPr>
          <a:xfrm rot="16200000">
            <a:off x="7399868" y="5149358"/>
            <a:ext cx="3017173" cy="400110"/>
          </a:xfrm>
          <a:prstGeom prst="rect">
            <a:avLst/>
          </a:prstGeom>
        </p:spPr>
        <p:txBody>
          <a:bodyPr wrap="none">
            <a:spAutoFit/>
          </a:bodyPr>
          <a:lstStyle/>
          <a:p>
            <a:pPr algn="ctr"/>
            <a:r>
              <a:rPr lang="en-GB" sz="2000" dirty="0">
                <a:latin typeface="Arial" panose="020B0604020202020204" pitchFamily="34" charset="0"/>
                <a:cs typeface="Arial" panose="020B0604020202020204" pitchFamily="34" charset="0"/>
              </a:rPr>
              <a:t>other authentic / adapted</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877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13" y="-38309"/>
            <a:ext cx="3379191" cy="689630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1426" y="-115938"/>
            <a:ext cx="2504464" cy="333928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3099" y="0"/>
            <a:ext cx="3718896" cy="317854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2132" y="3178544"/>
            <a:ext cx="4969863" cy="375059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1773" y="3178543"/>
            <a:ext cx="2267836" cy="3717765"/>
          </a:xfrm>
          <a:prstGeom prst="rect">
            <a:avLst/>
          </a:prstGeom>
        </p:spPr>
      </p:pic>
      <p:sp>
        <p:nvSpPr>
          <p:cNvPr id="7" name="Rectangle 6"/>
          <p:cNvSpPr/>
          <p:nvPr/>
        </p:nvSpPr>
        <p:spPr>
          <a:xfrm>
            <a:off x="39915" y="-2"/>
            <a:ext cx="569387" cy="923330"/>
          </a:xfrm>
          <a:prstGeom prst="rect">
            <a:avLst/>
          </a:prstGeom>
          <a:noFill/>
        </p:spPr>
        <p:txBody>
          <a:bodyPr wrap="none" lIns="91440" tIns="45720" rIns="91440" bIns="45720">
            <a:spAutoFit/>
          </a:bodyPr>
          <a:lstStyle/>
          <a:p>
            <a:pPr algn="ctr" defTabSz="457200"/>
            <a:r>
              <a:rPr lang="en-US" sz="5400" b="1" dirty="0">
                <a:ln w="10160">
                  <a:solidFill>
                    <a:srgbClr val="4BACC6"/>
                  </a:solidFill>
                  <a:prstDash val="solid"/>
                </a:ln>
                <a:solidFill>
                  <a:srgbClr val="FFFFFF"/>
                </a:solidFill>
                <a:effectLst>
                  <a:outerShdw blurRad="38100" dist="22860" dir="5400000" algn="tl" rotWithShape="0">
                    <a:srgbClr val="000000">
                      <a:alpha val="30000"/>
                    </a:srgbClr>
                  </a:outerShdw>
                </a:effectLst>
              </a:rPr>
              <a:t>1</a:t>
            </a:r>
          </a:p>
        </p:txBody>
      </p:sp>
      <p:sp>
        <p:nvSpPr>
          <p:cNvPr id="8" name="Rectangle 7"/>
          <p:cNvSpPr/>
          <p:nvPr/>
        </p:nvSpPr>
        <p:spPr>
          <a:xfrm>
            <a:off x="2943159" y="3145717"/>
            <a:ext cx="569387" cy="923330"/>
          </a:xfrm>
          <a:prstGeom prst="rect">
            <a:avLst/>
          </a:prstGeom>
          <a:noFill/>
        </p:spPr>
        <p:txBody>
          <a:bodyPr wrap="none" lIns="91440" tIns="45720" rIns="91440" bIns="45720">
            <a:spAutoFit/>
          </a:bodyPr>
          <a:lstStyle/>
          <a:p>
            <a:pPr algn="ctr" defTabSz="457200"/>
            <a:r>
              <a:rPr lang="en-US" sz="5400" b="1" dirty="0">
                <a:ln w="10160">
                  <a:solidFill>
                    <a:srgbClr val="4BACC6"/>
                  </a:solidFill>
                  <a:prstDash val="solid"/>
                </a:ln>
                <a:solidFill>
                  <a:srgbClr val="FFFFFF"/>
                </a:solidFill>
                <a:effectLst>
                  <a:outerShdw blurRad="38100" dist="22860" dir="5400000" algn="tl" rotWithShape="0">
                    <a:srgbClr val="000000">
                      <a:alpha val="30000"/>
                    </a:srgbClr>
                  </a:outerShdw>
                </a:effectLst>
              </a:rPr>
              <a:t>2</a:t>
            </a:r>
          </a:p>
        </p:txBody>
      </p:sp>
      <p:sp>
        <p:nvSpPr>
          <p:cNvPr id="9" name="Rectangle 8"/>
          <p:cNvSpPr/>
          <p:nvPr/>
        </p:nvSpPr>
        <p:spPr>
          <a:xfrm>
            <a:off x="3346767" y="-76617"/>
            <a:ext cx="569387" cy="923330"/>
          </a:xfrm>
          <a:prstGeom prst="rect">
            <a:avLst/>
          </a:prstGeom>
          <a:noFill/>
        </p:spPr>
        <p:txBody>
          <a:bodyPr wrap="none" lIns="91440" tIns="45720" rIns="91440" bIns="45720">
            <a:spAutoFit/>
          </a:bodyPr>
          <a:lstStyle/>
          <a:p>
            <a:pPr algn="ctr" defTabSz="457200"/>
            <a:r>
              <a:rPr lang="en-US" sz="5400" b="1" dirty="0">
                <a:ln w="10160">
                  <a:solidFill>
                    <a:srgbClr val="4BACC6"/>
                  </a:solidFill>
                  <a:prstDash val="solid"/>
                </a:ln>
                <a:solidFill>
                  <a:srgbClr val="FFFFFF"/>
                </a:solidFill>
                <a:effectLst>
                  <a:outerShdw blurRad="38100" dist="22860" dir="5400000" algn="tl" rotWithShape="0">
                    <a:srgbClr val="000000">
                      <a:alpha val="30000"/>
                    </a:srgbClr>
                  </a:outerShdw>
                </a:effectLst>
              </a:rPr>
              <a:t>3</a:t>
            </a:r>
          </a:p>
        </p:txBody>
      </p:sp>
      <p:sp>
        <p:nvSpPr>
          <p:cNvPr id="10" name="Rectangle 9"/>
          <p:cNvSpPr/>
          <p:nvPr/>
        </p:nvSpPr>
        <p:spPr>
          <a:xfrm>
            <a:off x="5821677" y="-76617"/>
            <a:ext cx="569387" cy="923330"/>
          </a:xfrm>
          <a:prstGeom prst="rect">
            <a:avLst/>
          </a:prstGeom>
          <a:noFill/>
        </p:spPr>
        <p:txBody>
          <a:bodyPr wrap="none" lIns="91440" tIns="45720" rIns="91440" bIns="45720">
            <a:spAutoFit/>
          </a:bodyPr>
          <a:lstStyle/>
          <a:p>
            <a:pPr algn="ctr" defTabSz="457200"/>
            <a:r>
              <a:rPr lang="en-US" sz="5400" b="1" dirty="0">
                <a:ln w="10160">
                  <a:solidFill>
                    <a:srgbClr val="4BACC6"/>
                  </a:solidFill>
                  <a:prstDash val="solid"/>
                </a:ln>
                <a:solidFill>
                  <a:srgbClr val="FFFFFF"/>
                </a:solidFill>
                <a:effectLst>
                  <a:outerShdw blurRad="38100" dist="22860" dir="5400000" algn="tl" rotWithShape="0">
                    <a:srgbClr val="000000">
                      <a:alpha val="30000"/>
                    </a:srgbClr>
                  </a:outerShdw>
                </a:effectLst>
              </a:rPr>
              <a:t>4</a:t>
            </a:r>
          </a:p>
        </p:txBody>
      </p:sp>
      <p:sp>
        <p:nvSpPr>
          <p:cNvPr id="11" name="Rectangle 10"/>
          <p:cNvSpPr/>
          <p:nvPr/>
        </p:nvSpPr>
        <p:spPr>
          <a:xfrm>
            <a:off x="5121903" y="3115090"/>
            <a:ext cx="569387" cy="923330"/>
          </a:xfrm>
          <a:prstGeom prst="rect">
            <a:avLst/>
          </a:prstGeom>
          <a:noFill/>
        </p:spPr>
        <p:txBody>
          <a:bodyPr wrap="none" lIns="91440" tIns="45720" rIns="91440" bIns="45720">
            <a:spAutoFit/>
          </a:bodyPr>
          <a:lstStyle/>
          <a:p>
            <a:pPr algn="ctr" defTabSz="457200"/>
            <a:r>
              <a:rPr lang="en-US" sz="5400" b="1" dirty="0">
                <a:ln w="10160">
                  <a:solidFill>
                    <a:srgbClr val="4BACC6"/>
                  </a:solidFill>
                  <a:prstDash val="solid"/>
                </a:ln>
                <a:solidFill>
                  <a:srgbClr val="FFFFFF"/>
                </a:solidFill>
                <a:effectLst>
                  <a:outerShdw blurRad="38100" dist="22860" dir="5400000" algn="tl" rotWithShape="0">
                    <a:srgbClr val="000000">
                      <a:alpha val="30000"/>
                    </a:srgbClr>
                  </a:outerShdw>
                </a:effectLst>
              </a:rPr>
              <a:t>5</a:t>
            </a:r>
          </a:p>
        </p:txBody>
      </p:sp>
    </p:spTree>
    <p:extLst>
      <p:ext uri="{BB962C8B-B14F-4D97-AF65-F5344CB8AC3E}">
        <p14:creationId xmlns:p14="http://schemas.microsoft.com/office/powerpoint/2010/main" val="109167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0486" y="396852"/>
            <a:ext cx="4572000" cy="1323439"/>
          </a:xfrm>
          <a:prstGeom prst="rect">
            <a:avLst/>
          </a:prstGeom>
        </p:spPr>
        <p:txBody>
          <a:bodyPr>
            <a:spAutoFit/>
          </a:bodyPr>
          <a:lstStyle/>
          <a:p>
            <a:pPr defTabSz="457200"/>
            <a:r>
              <a:rPr lang="en-US" sz="2000" dirty="0" err="1">
                <a:solidFill>
                  <a:prstClr val="black"/>
                </a:solidFill>
                <a:latin typeface="Arial" panose="020B0604020202020204" pitchFamily="34" charset="0"/>
              </a:rPr>
              <a:t>Mais</a:t>
            </a:r>
            <a:r>
              <a:rPr lang="en-US" sz="2000" dirty="0">
                <a:solidFill>
                  <a:prstClr val="black"/>
                </a:solidFill>
                <a:latin typeface="Arial" panose="020B0604020202020204" pitchFamily="34" charset="0"/>
              </a:rPr>
              <a:t> </a:t>
            </a:r>
            <a:r>
              <a:rPr lang="en-US" sz="2000" dirty="0" err="1">
                <a:solidFill>
                  <a:prstClr val="black"/>
                </a:solidFill>
                <a:latin typeface="Arial" panose="020B0604020202020204" pitchFamily="34" charset="0"/>
              </a:rPr>
              <a:t>oui</a:t>
            </a:r>
            <a:r>
              <a:rPr lang="en-US" sz="2000" dirty="0">
                <a:solidFill>
                  <a:prstClr val="black"/>
                </a:solidFill>
                <a:latin typeface="Arial" panose="020B0604020202020204" pitchFamily="34" charset="0"/>
              </a:rPr>
              <a:t>, je </a:t>
            </a:r>
            <a:r>
              <a:rPr lang="en-US" sz="2000" dirty="0" err="1">
                <a:solidFill>
                  <a:prstClr val="black"/>
                </a:solidFill>
                <a:latin typeface="Arial" panose="020B0604020202020204" pitchFamily="34" charset="0"/>
              </a:rPr>
              <a:t>suis</a:t>
            </a:r>
            <a:r>
              <a:rPr lang="en-US" sz="2000" dirty="0">
                <a:solidFill>
                  <a:prstClr val="black"/>
                </a:solidFill>
                <a:latin typeface="Arial" panose="020B0604020202020204" pitchFamily="34" charset="0"/>
              </a:rPr>
              <a:t> </a:t>
            </a:r>
            <a:r>
              <a:rPr lang="en-US" sz="2000" dirty="0" err="1">
                <a:solidFill>
                  <a:prstClr val="black"/>
                </a:solidFill>
                <a:latin typeface="Arial" panose="020B0604020202020204" pitchFamily="34" charset="0"/>
              </a:rPr>
              <a:t>une</a:t>
            </a:r>
            <a:r>
              <a:rPr lang="en-US" sz="2000" dirty="0">
                <a:solidFill>
                  <a:prstClr val="black"/>
                </a:solidFill>
                <a:latin typeface="Arial" panose="020B0604020202020204" pitchFamily="34" charset="0"/>
              </a:rPr>
              <a:t> </a:t>
            </a:r>
            <a:r>
              <a:rPr lang="en-US" sz="2000" dirty="0" err="1">
                <a:solidFill>
                  <a:prstClr val="black"/>
                </a:solidFill>
                <a:latin typeface="Arial" panose="020B0604020202020204" pitchFamily="34" charset="0"/>
              </a:rPr>
              <a:t>girafe</a:t>
            </a:r>
            <a:r>
              <a:rPr lang="en-US" sz="2000" dirty="0">
                <a:solidFill>
                  <a:prstClr val="black"/>
                </a:solidFill>
                <a:latin typeface="Arial" panose="020B0604020202020204" pitchFamily="34" charset="0"/>
              </a:rPr>
              <a:t>,  </a:t>
            </a:r>
            <a:br>
              <a:rPr lang="en-US" sz="2000" dirty="0">
                <a:solidFill>
                  <a:prstClr val="black"/>
                </a:solidFill>
                <a:latin typeface="Arial" panose="020B0604020202020204" pitchFamily="34" charset="0"/>
              </a:rPr>
            </a:br>
            <a:r>
              <a:rPr lang="en-US" sz="2000" dirty="0" err="1">
                <a:solidFill>
                  <a:prstClr val="black"/>
                </a:solidFill>
                <a:latin typeface="Arial" panose="020B0604020202020204" pitchFamily="34" charset="0"/>
              </a:rPr>
              <a:t>M’a</a:t>
            </a:r>
            <a:r>
              <a:rPr lang="en-US" sz="2000" dirty="0">
                <a:solidFill>
                  <a:prstClr val="black"/>
                </a:solidFill>
                <a:latin typeface="Arial" panose="020B0604020202020204" pitchFamily="34" charset="0"/>
              </a:rPr>
              <a:t> </a:t>
            </a:r>
            <a:r>
              <a:rPr lang="en-US" sz="2000" dirty="0" err="1">
                <a:solidFill>
                  <a:prstClr val="black"/>
                </a:solidFill>
                <a:latin typeface="Arial" panose="020B0604020202020204" pitchFamily="34" charset="0"/>
              </a:rPr>
              <a:t>raconté</a:t>
            </a:r>
            <a:r>
              <a:rPr lang="en-US" sz="2000" dirty="0">
                <a:solidFill>
                  <a:prstClr val="black"/>
                </a:solidFill>
                <a:latin typeface="Arial" panose="020B0604020202020204" pitchFamily="34" charset="0"/>
              </a:rPr>
              <a:t> la tour Eiffel,</a:t>
            </a:r>
            <a:br>
              <a:rPr lang="en-US" sz="2000" dirty="0">
                <a:solidFill>
                  <a:prstClr val="black"/>
                </a:solidFill>
                <a:latin typeface="Arial" panose="020B0604020202020204" pitchFamily="34" charset="0"/>
              </a:rPr>
            </a:br>
            <a:r>
              <a:rPr lang="en-US" sz="2000" dirty="0">
                <a:solidFill>
                  <a:prstClr val="black"/>
                </a:solidFill>
                <a:latin typeface="Arial" panose="020B0604020202020204" pitchFamily="34" charset="0"/>
              </a:rPr>
              <a:t>Et </a:t>
            </a:r>
            <a:r>
              <a:rPr lang="en-US" sz="2000" dirty="0" err="1">
                <a:solidFill>
                  <a:prstClr val="black"/>
                </a:solidFill>
                <a:latin typeface="Arial" panose="020B0604020202020204" pitchFamily="34" charset="0"/>
              </a:rPr>
              <a:t>si</a:t>
            </a:r>
            <a:r>
              <a:rPr lang="en-US" sz="2000" dirty="0">
                <a:solidFill>
                  <a:prstClr val="black"/>
                </a:solidFill>
                <a:latin typeface="Arial" panose="020B0604020202020204" pitchFamily="34" charset="0"/>
              </a:rPr>
              <a:t> ma tête </a:t>
            </a:r>
            <a:r>
              <a:rPr lang="en-US" sz="2000" dirty="0" err="1">
                <a:solidFill>
                  <a:prstClr val="black"/>
                </a:solidFill>
                <a:latin typeface="Arial" panose="020B0604020202020204" pitchFamily="34" charset="0"/>
              </a:rPr>
              <a:t>est</a:t>
            </a:r>
            <a:r>
              <a:rPr lang="en-US" sz="2000" dirty="0">
                <a:solidFill>
                  <a:prstClr val="black"/>
                </a:solidFill>
                <a:latin typeface="Arial" panose="020B0604020202020204" pitchFamily="34" charset="0"/>
              </a:rPr>
              <a:t> </a:t>
            </a:r>
            <a:r>
              <a:rPr lang="en-US" sz="2000" dirty="0" err="1">
                <a:solidFill>
                  <a:prstClr val="black"/>
                </a:solidFill>
                <a:latin typeface="Arial" panose="020B0604020202020204" pitchFamily="34" charset="0"/>
              </a:rPr>
              <a:t>dans</a:t>
            </a:r>
            <a:r>
              <a:rPr lang="en-US" sz="2000" dirty="0">
                <a:solidFill>
                  <a:prstClr val="black"/>
                </a:solidFill>
                <a:latin typeface="Arial" panose="020B0604020202020204" pitchFamily="34" charset="0"/>
              </a:rPr>
              <a:t> le </a:t>
            </a:r>
            <a:r>
              <a:rPr lang="en-US" sz="2000" dirty="0" err="1">
                <a:solidFill>
                  <a:prstClr val="black"/>
                </a:solidFill>
                <a:latin typeface="Arial" panose="020B0604020202020204" pitchFamily="34" charset="0"/>
              </a:rPr>
              <a:t>ciel</a:t>
            </a:r>
            <a:r>
              <a:rPr lang="en-US" sz="2000" dirty="0">
                <a:solidFill>
                  <a:prstClr val="black"/>
                </a:solidFill>
                <a:latin typeface="Arial" panose="020B0604020202020204" pitchFamily="34" charset="0"/>
              </a:rPr>
              <a:t>,</a:t>
            </a:r>
            <a:br>
              <a:rPr lang="en-US" sz="2000" dirty="0">
                <a:solidFill>
                  <a:prstClr val="black"/>
                </a:solidFill>
                <a:latin typeface="Arial" panose="020B0604020202020204" pitchFamily="34" charset="0"/>
              </a:rPr>
            </a:br>
            <a:r>
              <a:rPr lang="en-US" sz="2000" dirty="0" err="1">
                <a:solidFill>
                  <a:prstClr val="black"/>
                </a:solidFill>
                <a:latin typeface="Arial" panose="020B0604020202020204" pitchFamily="34" charset="0"/>
              </a:rPr>
              <a:t>C’est</a:t>
            </a:r>
            <a:r>
              <a:rPr lang="en-US" sz="2000" dirty="0">
                <a:solidFill>
                  <a:prstClr val="black"/>
                </a:solidFill>
                <a:latin typeface="Arial" panose="020B0604020202020204" pitchFamily="34" charset="0"/>
              </a:rPr>
              <a:t> pour </a:t>
            </a:r>
            <a:r>
              <a:rPr lang="en-US" sz="2000" dirty="0" err="1">
                <a:solidFill>
                  <a:prstClr val="black"/>
                </a:solidFill>
                <a:latin typeface="Arial" panose="020B0604020202020204" pitchFamily="34" charset="0"/>
              </a:rPr>
              <a:t>mieux</a:t>
            </a:r>
            <a:r>
              <a:rPr lang="en-US" sz="2000" dirty="0">
                <a:solidFill>
                  <a:prstClr val="black"/>
                </a:solidFill>
                <a:latin typeface="Arial" panose="020B0604020202020204" pitchFamily="34" charset="0"/>
              </a:rPr>
              <a:t> </a:t>
            </a:r>
            <a:r>
              <a:rPr lang="en-US" sz="2000" dirty="0" err="1">
                <a:solidFill>
                  <a:prstClr val="black"/>
                </a:solidFill>
                <a:latin typeface="Arial" panose="020B0604020202020204" pitchFamily="34" charset="0"/>
              </a:rPr>
              <a:t>brouter</a:t>
            </a:r>
            <a:r>
              <a:rPr lang="en-US" sz="2000" dirty="0">
                <a:solidFill>
                  <a:prstClr val="black"/>
                </a:solidFill>
                <a:latin typeface="Arial" panose="020B0604020202020204" pitchFamily="34" charset="0"/>
              </a:rPr>
              <a:t> les </a:t>
            </a:r>
            <a:r>
              <a:rPr lang="en-US" sz="2000" dirty="0" err="1">
                <a:solidFill>
                  <a:prstClr val="black"/>
                </a:solidFill>
                <a:latin typeface="Arial" panose="020B0604020202020204" pitchFamily="34" charset="0"/>
              </a:rPr>
              <a:t>nuages</a:t>
            </a:r>
            <a:r>
              <a:rPr lang="en-US" sz="2000" dirty="0">
                <a:solidFill>
                  <a:prstClr val="black"/>
                </a:solidFill>
                <a:latin typeface="Arial" panose="020B0604020202020204" pitchFamily="34" charset="0"/>
              </a:rPr>
              <a:t>…</a:t>
            </a:r>
            <a:endParaRPr lang="en-GB" sz="2000" dirty="0">
              <a:solidFill>
                <a:prstClr val="black"/>
              </a:solidFill>
            </a:endParaRPr>
          </a:p>
        </p:txBody>
      </p:sp>
      <p:sp>
        <p:nvSpPr>
          <p:cNvPr id="4" name="Rectangle 3"/>
          <p:cNvSpPr/>
          <p:nvPr/>
        </p:nvSpPr>
        <p:spPr>
          <a:xfrm>
            <a:off x="4680486" y="2078426"/>
            <a:ext cx="4572000" cy="1015663"/>
          </a:xfrm>
          <a:prstGeom prst="rect">
            <a:avLst/>
          </a:prstGeom>
        </p:spPr>
        <p:txBody>
          <a:bodyPr>
            <a:spAutoFit/>
          </a:bodyPr>
          <a:lstStyle/>
          <a:p>
            <a:pPr defTabSz="457200"/>
            <a:r>
              <a:rPr lang="en-US" sz="2000" dirty="0" err="1">
                <a:solidFill>
                  <a:prstClr val="black"/>
                </a:solidFill>
                <a:latin typeface="Arial" panose="020B0604020202020204" pitchFamily="34" charset="0"/>
              </a:rPr>
              <a:t>Mais</a:t>
            </a:r>
            <a:r>
              <a:rPr lang="en-US" sz="2000" dirty="0">
                <a:solidFill>
                  <a:prstClr val="black"/>
                </a:solidFill>
                <a:latin typeface="Arial" panose="020B0604020202020204" pitchFamily="34" charset="0"/>
              </a:rPr>
              <a:t> </a:t>
            </a:r>
            <a:r>
              <a:rPr lang="en-US" sz="2000" dirty="0" err="1">
                <a:solidFill>
                  <a:prstClr val="black"/>
                </a:solidFill>
                <a:latin typeface="Arial" panose="020B0604020202020204" pitchFamily="34" charset="0"/>
              </a:rPr>
              <a:t>j’ai</a:t>
            </a:r>
            <a:r>
              <a:rPr lang="en-US" sz="2000" dirty="0">
                <a:solidFill>
                  <a:prstClr val="black"/>
                </a:solidFill>
                <a:latin typeface="Arial" panose="020B0604020202020204" pitchFamily="34" charset="0"/>
              </a:rPr>
              <a:t> </a:t>
            </a:r>
            <a:r>
              <a:rPr lang="en-US" sz="2000" dirty="0" err="1">
                <a:solidFill>
                  <a:prstClr val="black"/>
                </a:solidFill>
                <a:latin typeface="Arial" panose="020B0604020202020204" pitchFamily="34" charset="0"/>
              </a:rPr>
              <a:t>quatre</a:t>
            </a:r>
            <a:r>
              <a:rPr lang="en-US" sz="2000" dirty="0">
                <a:solidFill>
                  <a:prstClr val="black"/>
                </a:solidFill>
                <a:latin typeface="Arial" panose="020B0604020202020204" pitchFamily="34" charset="0"/>
              </a:rPr>
              <a:t> </a:t>
            </a:r>
            <a:r>
              <a:rPr lang="en-US" sz="2000" dirty="0" err="1">
                <a:solidFill>
                  <a:prstClr val="black"/>
                </a:solidFill>
                <a:latin typeface="Arial" panose="020B0604020202020204" pitchFamily="34" charset="0"/>
              </a:rPr>
              <a:t>pieds</a:t>
            </a:r>
            <a:r>
              <a:rPr lang="en-US" sz="2000" dirty="0">
                <a:solidFill>
                  <a:prstClr val="black"/>
                </a:solidFill>
                <a:latin typeface="Arial" panose="020B0604020202020204" pitchFamily="34" charset="0"/>
              </a:rPr>
              <a:t> </a:t>
            </a:r>
            <a:r>
              <a:rPr lang="en-US" sz="2000" dirty="0" err="1">
                <a:solidFill>
                  <a:prstClr val="black"/>
                </a:solidFill>
                <a:latin typeface="Arial" panose="020B0604020202020204" pitchFamily="34" charset="0"/>
              </a:rPr>
              <a:t>bien</a:t>
            </a:r>
            <a:r>
              <a:rPr lang="en-US" sz="2000" dirty="0">
                <a:solidFill>
                  <a:prstClr val="black"/>
                </a:solidFill>
                <a:latin typeface="Arial" panose="020B0604020202020204" pitchFamily="34" charset="0"/>
              </a:rPr>
              <a:t> </a:t>
            </a:r>
            <a:r>
              <a:rPr lang="en-US" sz="2000" dirty="0" err="1">
                <a:solidFill>
                  <a:prstClr val="black"/>
                </a:solidFill>
                <a:latin typeface="Arial" panose="020B0604020202020204" pitchFamily="34" charset="0"/>
              </a:rPr>
              <a:t>assis</a:t>
            </a:r>
            <a:r>
              <a:rPr lang="en-US" sz="2000" dirty="0">
                <a:solidFill>
                  <a:prstClr val="black"/>
                </a:solidFill>
                <a:latin typeface="Arial" panose="020B0604020202020204" pitchFamily="34" charset="0"/>
              </a:rPr>
              <a:t/>
            </a:r>
            <a:br>
              <a:rPr lang="en-US" sz="2000" dirty="0">
                <a:solidFill>
                  <a:prstClr val="black"/>
                </a:solidFill>
                <a:latin typeface="Arial" panose="020B0604020202020204" pitchFamily="34" charset="0"/>
              </a:rPr>
            </a:br>
            <a:r>
              <a:rPr lang="en-US" sz="2000" dirty="0" err="1">
                <a:solidFill>
                  <a:prstClr val="black"/>
                </a:solidFill>
                <a:latin typeface="Arial" panose="020B0604020202020204" pitchFamily="34" charset="0"/>
              </a:rPr>
              <a:t>Dans</a:t>
            </a:r>
            <a:r>
              <a:rPr lang="en-US" sz="2000" dirty="0">
                <a:solidFill>
                  <a:prstClr val="black"/>
                </a:solidFill>
                <a:latin typeface="Arial" panose="020B0604020202020204" pitchFamily="34" charset="0"/>
              </a:rPr>
              <a:t> </a:t>
            </a:r>
            <a:r>
              <a:rPr lang="en-US" sz="2000" dirty="0" err="1">
                <a:solidFill>
                  <a:prstClr val="black"/>
                </a:solidFill>
                <a:latin typeface="Arial" panose="020B0604020202020204" pitchFamily="34" charset="0"/>
              </a:rPr>
              <a:t>une</a:t>
            </a:r>
            <a:r>
              <a:rPr lang="en-US" sz="2000" dirty="0">
                <a:solidFill>
                  <a:prstClr val="black"/>
                </a:solidFill>
                <a:latin typeface="Arial" panose="020B0604020202020204" pitchFamily="34" charset="0"/>
              </a:rPr>
              <a:t> </a:t>
            </a:r>
            <a:r>
              <a:rPr lang="en-US" sz="2000" dirty="0" err="1">
                <a:solidFill>
                  <a:prstClr val="black"/>
                </a:solidFill>
                <a:latin typeface="Arial" panose="020B0604020202020204" pitchFamily="34" charset="0"/>
              </a:rPr>
              <a:t>courbe</a:t>
            </a:r>
            <a:r>
              <a:rPr lang="en-US" sz="2000" dirty="0">
                <a:solidFill>
                  <a:prstClr val="black"/>
                </a:solidFill>
                <a:latin typeface="Arial" panose="020B0604020202020204" pitchFamily="34" charset="0"/>
              </a:rPr>
              <a:t> de la Seine…</a:t>
            </a:r>
            <a:br>
              <a:rPr lang="en-US" sz="2000" dirty="0">
                <a:solidFill>
                  <a:prstClr val="black"/>
                </a:solidFill>
                <a:latin typeface="Arial" panose="020B0604020202020204" pitchFamily="34" charset="0"/>
              </a:rPr>
            </a:br>
            <a:endParaRPr lang="en-GB" sz="2000" dirty="0">
              <a:solidFill>
                <a:prstClr val="black"/>
              </a:solidFill>
            </a:endParaRPr>
          </a:p>
        </p:txBody>
      </p:sp>
      <p:sp>
        <p:nvSpPr>
          <p:cNvPr id="5" name="Rectangle 4"/>
          <p:cNvSpPr/>
          <p:nvPr/>
        </p:nvSpPr>
        <p:spPr>
          <a:xfrm>
            <a:off x="4618493" y="3483001"/>
            <a:ext cx="4572000" cy="1015663"/>
          </a:xfrm>
          <a:prstGeom prst="rect">
            <a:avLst/>
          </a:prstGeom>
        </p:spPr>
        <p:txBody>
          <a:bodyPr>
            <a:spAutoFit/>
          </a:bodyPr>
          <a:lstStyle/>
          <a:p>
            <a:pPr defTabSz="457200"/>
            <a:r>
              <a:rPr lang="en-US" sz="2000" dirty="0">
                <a:solidFill>
                  <a:prstClr val="black"/>
                </a:solidFill>
                <a:latin typeface="Arial" panose="020B0604020202020204" pitchFamily="34" charset="0"/>
              </a:rPr>
              <a:t>Les </a:t>
            </a:r>
            <a:r>
              <a:rPr lang="en-US" sz="2000" dirty="0" err="1">
                <a:solidFill>
                  <a:prstClr val="black"/>
                </a:solidFill>
                <a:latin typeface="Arial" panose="020B0604020202020204" pitchFamily="34" charset="0"/>
              </a:rPr>
              <a:t>hommes</a:t>
            </a:r>
            <a:r>
              <a:rPr lang="en-US" sz="2000" dirty="0">
                <a:solidFill>
                  <a:prstClr val="black"/>
                </a:solidFill>
                <a:latin typeface="Arial" panose="020B0604020202020204" pitchFamily="34" charset="0"/>
              </a:rPr>
              <a:t>, </a:t>
            </a:r>
            <a:r>
              <a:rPr lang="en-US" sz="2000" dirty="0" err="1">
                <a:solidFill>
                  <a:prstClr val="black"/>
                </a:solidFill>
                <a:latin typeface="Arial" panose="020B0604020202020204" pitchFamily="34" charset="0"/>
              </a:rPr>
              <a:t>comme</a:t>
            </a:r>
            <a:r>
              <a:rPr lang="en-US" sz="2000" dirty="0">
                <a:solidFill>
                  <a:prstClr val="black"/>
                </a:solidFill>
                <a:latin typeface="Arial" panose="020B0604020202020204" pitchFamily="34" charset="0"/>
              </a:rPr>
              <a:t> des </a:t>
            </a:r>
            <a:r>
              <a:rPr lang="en-US" sz="2000" dirty="0" err="1">
                <a:solidFill>
                  <a:prstClr val="black"/>
                </a:solidFill>
                <a:latin typeface="Arial" panose="020B0604020202020204" pitchFamily="34" charset="0"/>
              </a:rPr>
              <a:t>fourmis</a:t>
            </a:r>
            <a:r>
              <a:rPr lang="en-US" sz="2000" dirty="0">
                <a:solidFill>
                  <a:prstClr val="black"/>
                </a:solidFill>
                <a:latin typeface="Arial" panose="020B0604020202020204" pitchFamily="34" charset="0"/>
              </a:rPr>
              <a:t>,</a:t>
            </a:r>
            <a:br>
              <a:rPr lang="en-US" sz="2000" dirty="0">
                <a:solidFill>
                  <a:prstClr val="black"/>
                </a:solidFill>
                <a:latin typeface="Arial" panose="020B0604020202020204" pitchFamily="34" charset="0"/>
              </a:rPr>
            </a:br>
            <a:r>
              <a:rPr lang="en-US" sz="2000" dirty="0" err="1">
                <a:solidFill>
                  <a:prstClr val="black"/>
                </a:solidFill>
                <a:latin typeface="Arial" panose="020B0604020202020204" pitchFamily="34" charset="0"/>
              </a:rPr>
              <a:t>Glissent</a:t>
            </a:r>
            <a:r>
              <a:rPr lang="en-US" sz="2000" dirty="0">
                <a:solidFill>
                  <a:prstClr val="black"/>
                </a:solidFill>
                <a:latin typeface="Arial" panose="020B0604020202020204" pitchFamily="34" charset="0"/>
              </a:rPr>
              <a:t> sans fin entre </a:t>
            </a:r>
            <a:r>
              <a:rPr lang="en-US" sz="2000" dirty="0" err="1">
                <a:solidFill>
                  <a:prstClr val="black"/>
                </a:solidFill>
                <a:latin typeface="Arial" panose="020B0604020202020204" pitchFamily="34" charset="0"/>
              </a:rPr>
              <a:t>mes</a:t>
            </a:r>
            <a:r>
              <a:rPr lang="en-US" sz="2000" dirty="0">
                <a:solidFill>
                  <a:prstClr val="black"/>
                </a:solidFill>
                <a:latin typeface="Arial" panose="020B0604020202020204" pitchFamily="34" charset="0"/>
              </a:rPr>
              <a:t> </a:t>
            </a:r>
            <a:r>
              <a:rPr lang="en-US" sz="2000" dirty="0" err="1">
                <a:solidFill>
                  <a:prstClr val="black"/>
                </a:solidFill>
                <a:latin typeface="Arial" panose="020B0604020202020204" pitchFamily="34" charset="0"/>
              </a:rPr>
              <a:t>jambes</a:t>
            </a:r>
            <a:r>
              <a:rPr lang="en-US" sz="2000" dirty="0">
                <a:solidFill>
                  <a:prstClr val="black"/>
                </a:solidFill>
                <a:latin typeface="Arial" panose="020B0604020202020204" pitchFamily="34" charset="0"/>
              </a:rPr>
              <a:t>…</a:t>
            </a:r>
            <a:br>
              <a:rPr lang="en-US" sz="2000" dirty="0">
                <a:solidFill>
                  <a:prstClr val="black"/>
                </a:solidFill>
                <a:latin typeface="Arial" panose="020B0604020202020204" pitchFamily="34" charset="0"/>
              </a:rPr>
            </a:br>
            <a:endParaRPr lang="en-GB" sz="2000" dirty="0">
              <a:solidFill>
                <a:prstClr val="black"/>
              </a:solidFill>
            </a:endParaRPr>
          </a:p>
        </p:txBody>
      </p:sp>
      <p:sp>
        <p:nvSpPr>
          <p:cNvPr id="6" name="Rectangle 5"/>
          <p:cNvSpPr/>
          <p:nvPr/>
        </p:nvSpPr>
        <p:spPr>
          <a:xfrm>
            <a:off x="4680486" y="4894639"/>
            <a:ext cx="3403496" cy="400110"/>
          </a:xfrm>
          <a:prstGeom prst="rect">
            <a:avLst/>
          </a:prstGeom>
        </p:spPr>
        <p:txBody>
          <a:bodyPr wrap="none">
            <a:spAutoFit/>
          </a:bodyPr>
          <a:lstStyle/>
          <a:p>
            <a:pPr defTabSz="457200"/>
            <a:r>
              <a:rPr lang="en-US" sz="2000" dirty="0">
                <a:solidFill>
                  <a:prstClr val="black"/>
                </a:solidFill>
                <a:latin typeface="Arial" panose="020B0604020202020204" pitchFamily="34" charset="0"/>
              </a:rPr>
              <a:t>La </a:t>
            </a:r>
            <a:r>
              <a:rPr lang="en-US" sz="2000" dirty="0" err="1">
                <a:solidFill>
                  <a:prstClr val="black"/>
                </a:solidFill>
                <a:latin typeface="Arial" panose="020B0604020202020204" pitchFamily="34" charset="0"/>
              </a:rPr>
              <a:t>nuit</a:t>
            </a:r>
            <a:r>
              <a:rPr lang="en-US" sz="2000" dirty="0">
                <a:solidFill>
                  <a:prstClr val="black"/>
                </a:solidFill>
                <a:latin typeface="Arial" panose="020B0604020202020204" pitchFamily="34" charset="0"/>
              </a:rPr>
              <a:t>, je </a:t>
            </a:r>
            <a:r>
              <a:rPr lang="en-US" sz="2000" dirty="0" err="1">
                <a:solidFill>
                  <a:prstClr val="black"/>
                </a:solidFill>
                <a:latin typeface="Arial" panose="020B0604020202020204" pitchFamily="34" charset="0"/>
              </a:rPr>
              <a:t>lèche</a:t>
            </a:r>
            <a:r>
              <a:rPr lang="en-US" sz="2000" dirty="0">
                <a:solidFill>
                  <a:prstClr val="black"/>
                </a:solidFill>
                <a:latin typeface="Arial" panose="020B0604020202020204" pitchFamily="34" charset="0"/>
              </a:rPr>
              <a:t> les </a:t>
            </a:r>
            <a:r>
              <a:rPr lang="en-US" sz="2000" dirty="0" err="1">
                <a:solidFill>
                  <a:prstClr val="black"/>
                </a:solidFill>
                <a:latin typeface="Arial" panose="020B0604020202020204" pitchFamily="34" charset="0"/>
              </a:rPr>
              <a:t>étoiles</a:t>
            </a:r>
            <a:r>
              <a:rPr lang="en-US" sz="2000" dirty="0">
                <a:solidFill>
                  <a:prstClr val="black"/>
                </a:solidFill>
                <a:latin typeface="Arial" panose="020B0604020202020204" pitchFamily="34" charset="0"/>
              </a:rPr>
              <a:t>...</a:t>
            </a:r>
            <a:endParaRPr lang="en-GB" sz="2000" dirty="0">
              <a:solidFill>
                <a:prstClr val="black"/>
              </a:solidFill>
            </a:endParaRPr>
          </a:p>
        </p:txBody>
      </p:sp>
      <p:sp>
        <p:nvSpPr>
          <p:cNvPr id="7" name="TextBox 6"/>
          <p:cNvSpPr txBox="1"/>
          <p:nvPr/>
        </p:nvSpPr>
        <p:spPr>
          <a:xfrm>
            <a:off x="4680486" y="6090834"/>
            <a:ext cx="3750589" cy="646331"/>
          </a:xfrm>
          <a:prstGeom prst="rect">
            <a:avLst/>
          </a:prstGeom>
          <a:noFill/>
        </p:spPr>
        <p:txBody>
          <a:bodyPr wrap="square" rtlCol="0">
            <a:spAutoFit/>
          </a:bodyPr>
          <a:lstStyle/>
          <a:p>
            <a:pPr defTabSz="457200"/>
            <a:r>
              <a:rPr lang="en-GB" i="1" dirty="0" err="1">
                <a:solidFill>
                  <a:prstClr val="black"/>
                </a:solidFill>
              </a:rPr>
              <a:t>Extraits</a:t>
            </a:r>
            <a:r>
              <a:rPr lang="en-GB" i="1" dirty="0">
                <a:solidFill>
                  <a:prstClr val="black"/>
                </a:solidFill>
              </a:rPr>
              <a:t> d’un </a:t>
            </a:r>
            <a:r>
              <a:rPr lang="en-GB" i="1" dirty="0" err="1">
                <a:solidFill>
                  <a:prstClr val="black"/>
                </a:solidFill>
              </a:rPr>
              <a:t>poème</a:t>
            </a:r>
            <a:r>
              <a:rPr lang="en-GB" i="1" dirty="0">
                <a:solidFill>
                  <a:prstClr val="black"/>
                </a:solidFill>
              </a:rPr>
              <a:t> ‘la Tour Eiffel’, de Maurice </a:t>
            </a:r>
            <a:r>
              <a:rPr lang="en-GB" i="1" dirty="0" err="1">
                <a:solidFill>
                  <a:prstClr val="black"/>
                </a:solidFill>
              </a:rPr>
              <a:t>Carême</a:t>
            </a:r>
            <a:endParaRPr lang="en-GB" i="1" dirty="0">
              <a:solidFill>
                <a:prstClr val="black"/>
              </a:solidFill>
            </a:endParaRPr>
          </a:p>
        </p:txBody>
      </p:sp>
      <p:sp>
        <p:nvSpPr>
          <p:cNvPr id="9" name="Rectangle 8"/>
          <p:cNvSpPr/>
          <p:nvPr/>
        </p:nvSpPr>
        <p:spPr>
          <a:xfrm>
            <a:off x="108486" y="86146"/>
            <a:ext cx="4572000" cy="400110"/>
          </a:xfrm>
          <a:prstGeom prst="rect">
            <a:avLst/>
          </a:prstGeom>
        </p:spPr>
        <p:txBody>
          <a:bodyPr>
            <a:spAutoFit/>
          </a:bodyPr>
          <a:lstStyle/>
          <a:p>
            <a:pPr defTabSz="457200"/>
            <a:r>
              <a:rPr lang="en-US" sz="2000" b="1" dirty="0" err="1">
                <a:solidFill>
                  <a:prstClr val="black"/>
                </a:solidFill>
                <a:latin typeface="Arial" panose="020B0604020202020204" pitchFamily="34" charset="0"/>
              </a:rPr>
              <a:t>C’est</a:t>
            </a:r>
            <a:r>
              <a:rPr lang="en-US" sz="2000" b="1" dirty="0">
                <a:solidFill>
                  <a:prstClr val="black"/>
                </a:solidFill>
                <a:latin typeface="Arial" panose="020B0604020202020204" pitchFamily="34" charset="0"/>
              </a:rPr>
              <a:t> </a:t>
            </a:r>
            <a:r>
              <a:rPr lang="en-US" sz="2000" b="1" dirty="0" err="1">
                <a:solidFill>
                  <a:prstClr val="black"/>
                </a:solidFill>
                <a:latin typeface="Arial" panose="020B0604020202020204" pitchFamily="34" charset="0"/>
              </a:rPr>
              <a:t>quelle</a:t>
            </a:r>
            <a:r>
              <a:rPr lang="en-US" sz="2000" b="1" dirty="0">
                <a:solidFill>
                  <a:prstClr val="black"/>
                </a:solidFill>
                <a:latin typeface="Arial" panose="020B0604020202020204" pitchFamily="34" charset="0"/>
              </a:rPr>
              <a:t> </a:t>
            </a:r>
            <a:r>
              <a:rPr lang="en-US" sz="2000" b="1" dirty="0" err="1">
                <a:solidFill>
                  <a:prstClr val="black"/>
                </a:solidFill>
                <a:latin typeface="Arial" panose="020B0604020202020204" pitchFamily="34" charset="0"/>
              </a:rPr>
              <a:t>peinture</a:t>
            </a:r>
            <a:r>
              <a:rPr lang="en-US" sz="2000" b="1" dirty="0">
                <a:solidFill>
                  <a:prstClr val="black"/>
                </a:solidFill>
                <a:latin typeface="Arial" panose="020B0604020202020204" pitchFamily="34" charset="0"/>
              </a:rPr>
              <a:t>?</a:t>
            </a:r>
            <a:endParaRPr lang="en-GB" sz="2000" b="1" dirty="0">
              <a:solidFill>
                <a:prstClr val="black"/>
              </a:solidFill>
            </a:endParaRPr>
          </a:p>
        </p:txBody>
      </p:sp>
      <p:sp>
        <p:nvSpPr>
          <p:cNvPr id="10" name="Rectangle 9"/>
          <p:cNvSpPr/>
          <p:nvPr/>
        </p:nvSpPr>
        <p:spPr>
          <a:xfrm>
            <a:off x="108486" y="556999"/>
            <a:ext cx="4572000" cy="5016758"/>
          </a:xfrm>
          <a:prstGeom prst="rect">
            <a:avLst/>
          </a:prstGeom>
        </p:spPr>
        <p:txBody>
          <a:bodyPr>
            <a:spAutoFit/>
          </a:bodyPr>
          <a:lstStyle/>
          <a:p>
            <a:pPr defTabSz="457200">
              <a:lnSpc>
                <a:spcPct val="200000"/>
              </a:lnSpc>
            </a:pPr>
            <a:r>
              <a:rPr lang="en-US" sz="2000" dirty="0">
                <a:solidFill>
                  <a:prstClr val="black"/>
                </a:solidFill>
                <a:latin typeface="Arial" panose="020B0604020202020204" pitchFamily="34" charset="0"/>
              </a:rPr>
              <a:t>1 </a:t>
            </a:r>
            <a:r>
              <a:rPr lang="en-US" sz="2000" dirty="0" err="1">
                <a:solidFill>
                  <a:prstClr val="black"/>
                </a:solidFill>
                <a:latin typeface="Arial" panose="020B0604020202020204" pitchFamily="34" charset="0"/>
              </a:rPr>
              <a:t>C’est</a:t>
            </a:r>
            <a:r>
              <a:rPr lang="en-US" sz="2000" dirty="0">
                <a:solidFill>
                  <a:prstClr val="black"/>
                </a:solidFill>
                <a:latin typeface="Arial" panose="020B0604020202020204" pitchFamily="34" charset="0"/>
              </a:rPr>
              <a:t> </a:t>
            </a:r>
            <a:r>
              <a:rPr lang="en-US" sz="2000" dirty="0" err="1">
                <a:solidFill>
                  <a:prstClr val="black"/>
                </a:solidFill>
                <a:latin typeface="Arial" panose="020B0604020202020204" pitchFamily="34" charset="0"/>
              </a:rPr>
              <a:t>futuristique</a:t>
            </a:r>
            <a:r>
              <a:rPr lang="en-US" sz="2000" dirty="0">
                <a:solidFill>
                  <a:prstClr val="black"/>
                </a:solidFill>
                <a:latin typeface="Arial" panose="020B0604020202020204" pitchFamily="34" charset="0"/>
              </a:rPr>
              <a:t>.</a:t>
            </a:r>
            <a:br>
              <a:rPr lang="en-US" sz="2000" dirty="0">
                <a:solidFill>
                  <a:prstClr val="black"/>
                </a:solidFill>
                <a:latin typeface="Arial" panose="020B0604020202020204" pitchFamily="34" charset="0"/>
              </a:rPr>
            </a:br>
            <a:r>
              <a:rPr lang="en-US" sz="2000" dirty="0">
                <a:solidFill>
                  <a:prstClr val="black"/>
                </a:solidFill>
                <a:latin typeface="Arial" panose="020B0604020202020204" pitchFamily="34" charset="0"/>
              </a:rPr>
              <a:t>2 Il y a des </a:t>
            </a:r>
            <a:r>
              <a:rPr lang="en-US" sz="2000" dirty="0" err="1">
                <a:solidFill>
                  <a:prstClr val="black"/>
                </a:solidFill>
                <a:latin typeface="Arial" panose="020B0604020202020204" pitchFamily="34" charset="0"/>
              </a:rPr>
              <a:t>animaux</a:t>
            </a:r>
            <a:r>
              <a:rPr lang="en-US" sz="2000" dirty="0">
                <a:solidFill>
                  <a:prstClr val="black"/>
                </a:solidFill>
                <a:latin typeface="Arial" panose="020B0604020202020204" pitchFamily="34" charset="0"/>
              </a:rPr>
              <a:t> </a:t>
            </a:r>
            <a:r>
              <a:rPr lang="en-US" sz="2000" dirty="0" err="1">
                <a:solidFill>
                  <a:prstClr val="black"/>
                </a:solidFill>
                <a:latin typeface="Arial" panose="020B0604020202020204" pitchFamily="34" charset="0"/>
              </a:rPr>
              <a:t>dans</a:t>
            </a:r>
            <a:r>
              <a:rPr lang="en-US" sz="2000" dirty="0">
                <a:solidFill>
                  <a:prstClr val="black"/>
                </a:solidFill>
                <a:latin typeface="Arial" panose="020B0604020202020204" pitchFamily="34" charset="0"/>
              </a:rPr>
              <a:t> la </a:t>
            </a:r>
            <a:r>
              <a:rPr lang="en-US" sz="2000" dirty="0" err="1">
                <a:solidFill>
                  <a:prstClr val="black"/>
                </a:solidFill>
                <a:latin typeface="Arial" panose="020B0604020202020204" pitchFamily="34" charset="0"/>
              </a:rPr>
              <a:t>peinture</a:t>
            </a:r>
            <a:r>
              <a:rPr lang="en-US" sz="2000" dirty="0">
                <a:solidFill>
                  <a:prstClr val="black"/>
                </a:solidFill>
                <a:latin typeface="Arial" panose="020B0604020202020204" pitchFamily="34" charset="0"/>
              </a:rPr>
              <a:t>.</a:t>
            </a:r>
            <a:br>
              <a:rPr lang="en-US" sz="2000" dirty="0">
                <a:solidFill>
                  <a:prstClr val="black"/>
                </a:solidFill>
                <a:latin typeface="Arial" panose="020B0604020202020204" pitchFamily="34" charset="0"/>
              </a:rPr>
            </a:br>
            <a:r>
              <a:rPr lang="en-US" sz="2000" dirty="0">
                <a:solidFill>
                  <a:prstClr val="black"/>
                </a:solidFill>
                <a:latin typeface="Arial" panose="020B0604020202020204" pitchFamily="34" charset="0"/>
              </a:rPr>
              <a:t>3 </a:t>
            </a:r>
            <a:r>
              <a:rPr lang="en-US" sz="2000" dirty="0" err="1">
                <a:solidFill>
                  <a:prstClr val="black"/>
                </a:solidFill>
                <a:latin typeface="Arial" panose="020B0604020202020204" pitchFamily="34" charset="0"/>
              </a:rPr>
              <a:t>C’est</a:t>
            </a:r>
            <a:r>
              <a:rPr lang="en-US" sz="2000" dirty="0">
                <a:solidFill>
                  <a:prstClr val="black"/>
                </a:solidFill>
                <a:latin typeface="Arial" panose="020B0604020202020204" pitchFamily="34" charset="0"/>
              </a:rPr>
              <a:t> </a:t>
            </a:r>
            <a:r>
              <a:rPr lang="en-US" sz="2000" dirty="0" err="1">
                <a:solidFill>
                  <a:prstClr val="black"/>
                </a:solidFill>
                <a:latin typeface="Arial" panose="020B0604020202020204" pitchFamily="34" charset="0"/>
              </a:rPr>
              <a:t>une</a:t>
            </a:r>
            <a:r>
              <a:rPr lang="en-US" sz="2000" dirty="0">
                <a:solidFill>
                  <a:prstClr val="black"/>
                </a:solidFill>
                <a:latin typeface="Arial" panose="020B0604020202020204" pitchFamily="34" charset="0"/>
              </a:rPr>
              <a:t> vision </a:t>
            </a:r>
            <a:r>
              <a:rPr lang="en-US" sz="2000" dirty="0" err="1">
                <a:solidFill>
                  <a:prstClr val="black"/>
                </a:solidFill>
                <a:latin typeface="Arial" panose="020B0604020202020204" pitchFamily="34" charset="0"/>
              </a:rPr>
              <a:t>tranquille</a:t>
            </a:r>
            <a:r>
              <a:rPr lang="en-US" sz="2000" dirty="0">
                <a:solidFill>
                  <a:prstClr val="black"/>
                </a:solidFill>
                <a:latin typeface="Arial" panose="020B0604020202020204" pitchFamily="34" charset="0"/>
              </a:rPr>
              <a:t>.</a:t>
            </a:r>
            <a:br>
              <a:rPr lang="en-US" sz="2000" dirty="0">
                <a:solidFill>
                  <a:prstClr val="black"/>
                </a:solidFill>
                <a:latin typeface="Arial" panose="020B0604020202020204" pitchFamily="34" charset="0"/>
              </a:rPr>
            </a:br>
            <a:r>
              <a:rPr lang="en-US" sz="2000" dirty="0">
                <a:solidFill>
                  <a:prstClr val="black"/>
                </a:solidFill>
                <a:latin typeface="Arial" panose="020B0604020202020204" pitchFamily="34" charset="0"/>
              </a:rPr>
              <a:t>4 </a:t>
            </a:r>
            <a:r>
              <a:rPr lang="en-US" sz="2000" dirty="0" err="1">
                <a:solidFill>
                  <a:prstClr val="black"/>
                </a:solidFill>
                <a:latin typeface="Arial" panose="020B0604020202020204" pitchFamily="34" charset="0"/>
              </a:rPr>
              <a:t>C’est</a:t>
            </a:r>
            <a:r>
              <a:rPr lang="en-US" sz="2000" dirty="0">
                <a:solidFill>
                  <a:prstClr val="black"/>
                </a:solidFill>
                <a:latin typeface="Arial" panose="020B0604020202020204" pitchFamily="34" charset="0"/>
              </a:rPr>
              <a:t> </a:t>
            </a:r>
            <a:r>
              <a:rPr lang="en-US" sz="2000" dirty="0" err="1">
                <a:solidFill>
                  <a:prstClr val="black"/>
                </a:solidFill>
                <a:latin typeface="Arial" panose="020B0604020202020204" pitchFamily="34" charset="0"/>
              </a:rPr>
              <a:t>une</a:t>
            </a:r>
            <a:r>
              <a:rPr lang="en-US" sz="2000" dirty="0">
                <a:solidFill>
                  <a:prstClr val="black"/>
                </a:solidFill>
                <a:latin typeface="Arial" panose="020B0604020202020204" pitchFamily="34" charset="0"/>
              </a:rPr>
              <a:t> vision </a:t>
            </a:r>
            <a:r>
              <a:rPr lang="en-US" sz="2000" dirty="0" err="1">
                <a:solidFill>
                  <a:prstClr val="black"/>
                </a:solidFill>
                <a:latin typeface="Arial" panose="020B0604020202020204" pitchFamily="34" charset="0"/>
              </a:rPr>
              <a:t>urbaine</a:t>
            </a:r>
            <a:r>
              <a:rPr lang="en-US" sz="2000" dirty="0">
                <a:solidFill>
                  <a:prstClr val="black"/>
                </a:solidFill>
                <a:latin typeface="Arial" panose="020B0604020202020204" pitchFamily="34" charset="0"/>
              </a:rPr>
              <a:t>.</a:t>
            </a:r>
            <a:br>
              <a:rPr lang="en-US" sz="2000" dirty="0">
                <a:solidFill>
                  <a:prstClr val="black"/>
                </a:solidFill>
                <a:latin typeface="Arial" panose="020B0604020202020204" pitchFamily="34" charset="0"/>
              </a:rPr>
            </a:br>
            <a:r>
              <a:rPr lang="en-US" sz="2000" dirty="0">
                <a:solidFill>
                  <a:prstClr val="black"/>
                </a:solidFill>
                <a:latin typeface="Arial" panose="020B0604020202020204" pitchFamily="34" charset="0"/>
              </a:rPr>
              <a:t>5 </a:t>
            </a:r>
            <a:r>
              <a:rPr lang="en-US" sz="2000" dirty="0" err="1">
                <a:solidFill>
                  <a:prstClr val="black"/>
                </a:solidFill>
                <a:latin typeface="Arial" panose="020B0604020202020204" pitchFamily="34" charset="0"/>
              </a:rPr>
              <a:t>C’est</a:t>
            </a:r>
            <a:r>
              <a:rPr lang="en-US" sz="2000" dirty="0">
                <a:solidFill>
                  <a:prstClr val="black"/>
                </a:solidFill>
                <a:latin typeface="Arial" panose="020B0604020202020204" pitchFamily="34" charset="0"/>
              </a:rPr>
              <a:t> la plus </a:t>
            </a:r>
            <a:r>
              <a:rPr lang="en-US" sz="2000" dirty="0" err="1">
                <a:solidFill>
                  <a:prstClr val="black"/>
                </a:solidFill>
                <a:latin typeface="Arial" panose="020B0604020202020204" pitchFamily="34" charset="0"/>
              </a:rPr>
              <a:t>réalistique</a:t>
            </a:r>
            <a:r>
              <a:rPr lang="en-US" sz="2000" dirty="0">
                <a:solidFill>
                  <a:prstClr val="black"/>
                </a:solidFill>
                <a:latin typeface="Arial" panose="020B0604020202020204" pitchFamily="34" charset="0"/>
              </a:rPr>
              <a:t>.</a:t>
            </a:r>
            <a:br>
              <a:rPr lang="en-US" sz="2000" dirty="0">
                <a:solidFill>
                  <a:prstClr val="black"/>
                </a:solidFill>
                <a:latin typeface="Arial" panose="020B0604020202020204" pitchFamily="34" charset="0"/>
              </a:rPr>
            </a:br>
            <a:r>
              <a:rPr lang="en-US" sz="2000" dirty="0">
                <a:solidFill>
                  <a:prstClr val="black"/>
                </a:solidFill>
                <a:latin typeface="Arial" panose="020B0604020202020204" pitchFamily="34" charset="0"/>
              </a:rPr>
              <a:t>6 On </a:t>
            </a:r>
            <a:r>
              <a:rPr lang="en-US" sz="2000" dirty="0" err="1">
                <a:solidFill>
                  <a:prstClr val="black"/>
                </a:solidFill>
                <a:latin typeface="Arial" panose="020B0604020202020204" pitchFamily="34" charset="0"/>
              </a:rPr>
              <a:t>voit</a:t>
            </a:r>
            <a:r>
              <a:rPr lang="en-US" sz="2000" dirty="0">
                <a:solidFill>
                  <a:prstClr val="black"/>
                </a:solidFill>
                <a:latin typeface="Arial" panose="020B0604020202020204" pitchFamily="34" charset="0"/>
              </a:rPr>
              <a:t> des gens.</a:t>
            </a:r>
            <a:br>
              <a:rPr lang="en-US" sz="2000" dirty="0">
                <a:solidFill>
                  <a:prstClr val="black"/>
                </a:solidFill>
                <a:latin typeface="Arial" panose="020B0604020202020204" pitchFamily="34" charset="0"/>
              </a:rPr>
            </a:br>
            <a:r>
              <a:rPr lang="en-US" sz="2000" dirty="0">
                <a:solidFill>
                  <a:prstClr val="black"/>
                </a:solidFill>
                <a:latin typeface="Arial" panose="020B0604020202020204" pitchFamily="34" charset="0"/>
              </a:rPr>
              <a:t>7 On ne </a:t>
            </a:r>
            <a:r>
              <a:rPr lang="en-US" sz="2000" dirty="0" err="1">
                <a:solidFill>
                  <a:prstClr val="black"/>
                </a:solidFill>
                <a:latin typeface="Arial" panose="020B0604020202020204" pitchFamily="34" charset="0"/>
              </a:rPr>
              <a:t>voit</a:t>
            </a:r>
            <a:r>
              <a:rPr lang="en-US" sz="2000" dirty="0">
                <a:solidFill>
                  <a:prstClr val="black"/>
                </a:solidFill>
                <a:latin typeface="Arial" panose="020B0604020202020204" pitchFamily="34" charset="0"/>
              </a:rPr>
              <a:t> </a:t>
            </a:r>
            <a:r>
              <a:rPr lang="en-US" sz="2000" dirty="0" err="1">
                <a:solidFill>
                  <a:prstClr val="black"/>
                </a:solidFill>
                <a:latin typeface="Arial" panose="020B0604020202020204" pitchFamily="34" charset="0"/>
              </a:rPr>
              <a:t>que</a:t>
            </a:r>
            <a:r>
              <a:rPr lang="en-US" sz="2000" dirty="0">
                <a:solidFill>
                  <a:prstClr val="black"/>
                </a:solidFill>
                <a:latin typeface="Arial" panose="020B0604020202020204" pitchFamily="34" charset="0"/>
              </a:rPr>
              <a:t> la Tour Eiffel.</a:t>
            </a:r>
            <a:br>
              <a:rPr lang="en-US" sz="2000" dirty="0">
                <a:solidFill>
                  <a:prstClr val="black"/>
                </a:solidFill>
                <a:latin typeface="Arial" panose="020B0604020202020204" pitchFamily="34" charset="0"/>
              </a:rPr>
            </a:br>
            <a:r>
              <a:rPr lang="en-US" sz="2000" dirty="0">
                <a:solidFill>
                  <a:prstClr val="black"/>
                </a:solidFill>
                <a:latin typeface="Arial" panose="020B0604020202020204" pitchFamily="34" charset="0"/>
              </a:rPr>
              <a:t>8 </a:t>
            </a:r>
            <a:r>
              <a:rPr lang="en-US" sz="2000" dirty="0" err="1">
                <a:solidFill>
                  <a:prstClr val="black"/>
                </a:solidFill>
                <a:latin typeface="Arial" panose="020B0604020202020204" pitchFamily="34" charset="0"/>
              </a:rPr>
              <a:t>C’est</a:t>
            </a:r>
            <a:r>
              <a:rPr lang="en-US" sz="2000" dirty="0">
                <a:solidFill>
                  <a:prstClr val="black"/>
                </a:solidFill>
                <a:latin typeface="Arial" panose="020B0604020202020204" pitchFamily="34" charset="0"/>
              </a:rPr>
              <a:t> la </a:t>
            </a:r>
            <a:r>
              <a:rPr lang="en-US" sz="2000" dirty="0" err="1">
                <a:solidFill>
                  <a:prstClr val="black"/>
                </a:solidFill>
                <a:latin typeface="Arial" panose="020B0604020202020204" pitchFamily="34" charset="0"/>
              </a:rPr>
              <a:t>peinture</a:t>
            </a:r>
            <a:r>
              <a:rPr lang="en-US" sz="2000" dirty="0">
                <a:solidFill>
                  <a:prstClr val="black"/>
                </a:solidFill>
                <a:latin typeface="Arial" panose="020B0604020202020204" pitchFamily="34" charset="0"/>
              </a:rPr>
              <a:t> </a:t>
            </a:r>
            <a:r>
              <a:rPr lang="en-US" sz="2000" dirty="0" err="1">
                <a:solidFill>
                  <a:prstClr val="black"/>
                </a:solidFill>
                <a:latin typeface="Arial" panose="020B0604020202020204" pitchFamily="34" charset="0"/>
              </a:rPr>
              <a:t>que</a:t>
            </a:r>
            <a:r>
              <a:rPr lang="en-US" sz="2000" dirty="0">
                <a:solidFill>
                  <a:prstClr val="black"/>
                </a:solidFill>
                <a:latin typeface="Arial" panose="020B0604020202020204" pitchFamily="34" charset="0"/>
              </a:rPr>
              <a:t> </a:t>
            </a:r>
            <a:r>
              <a:rPr lang="en-US" sz="2000" dirty="0" err="1">
                <a:solidFill>
                  <a:prstClr val="black"/>
                </a:solidFill>
                <a:latin typeface="Arial" panose="020B0604020202020204" pitchFamily="34" charset="0"/>
              </a:rPr>
              <a:t>j’aime</a:t>
            </a:r>
            <a:r>
              <a:rPr lang="en-US" sz="2000" dirty="0">
                <a:solidFill>
                  <a:prstClr val="black"/>
                </a:solidFill>
                <a:latin typeface="Arial" panose="020B0604020202020204" pitchFamily="34" charset="0"/>
              </a:rPr>
              <a:t> le plus.</a:t>
            </a:r>
            <a:endParaRPr lang="en-GB" sz="2000" dirty="0">
              <a:solidFill>
                <a:prstClr val="black"/>
              </a:solidFill>
            </a:endParaRPr>
          </a:p>
        </p:txBody>
      </p:sp>
      <p:sp>
        <p:nvSpPr>
          <p:cNvPr id="11" name="Rectangle 10"/>
          <p:cNvSpPr/>
          <p:nvPr/>
        </p:nvSpPr>
        <p:spPr>
          <a:xfrm>
            <a:off x="7962266" y="6457890"/>
            <a:ext cx="1181734" cy="400110"/>
          </a:xfrm>
          <a:prstGeom prst="rect">
            <a:avLst/>
          </a:prstGeom>
        </p:spPr>
        <p:txBody>
          <a:bodyPr wrap="none">
            <a:spAutoFit/>
          </a:bodyPr>
          <a:lstStyle/>
          <a:p>
            <a:pPr algn="ctr"/>
            <a:r>
              <a:rPr lang="en-GB" sz="2000" b="1" i="1" dirty="0" smtClean="0">
                <a:latin typeface="Arial" panose="020B0604020202020204" pitchFamily="34" charset="0"/>
                <a:cs typeface="Arial" panose="020B0604020202020204" pitchFamily="34" charset="0"/>
              </a:rPr>
              <a:t>painting</a:t>
            </a:r>
            <a:endParaRPr lang="en-GB"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548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2869" y="59679"/>
            <a:ext cx="854503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Sieh</a:t>
            </a:r>
            <a:r>
              <a:rPr lang="en-GB"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GB"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dir</a:t>
            </a:r>
            <a:r>
              <a:rPr lang="en-GB"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die </a:t>
            </a:r>
            <a:r>
              <a:rPr lang="en-GB"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zwei</a:t>
            </a:r>
            <a:r>
              <a:rPr lang="en-GB"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GB"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Bilder</a:t>
            </a:r>
            <a:r>
              <a:rPr lang="en-GB"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an. Lies die </a:t>
            </a:r>
            <a:r>
              <a:rPr lang="en-GB"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a:t>
            </a:r>
            <a:r>
              <a:rPr lang="en-GB" sz="2000" dirty="0" err="1">
                <a:solidFill>
                  <a:prstClr val="black"/>
                </a:solidFill>
                <a:latin typeface="Times New Roman" panose="02020603050405020304" pitchFamily="18" charset="0"/>
                <a:ea typeface="Times New Roman" panose="02020603050405020304" pitchFamily="18" charset="0"/>
                <a:cs typeface="Arial" panose="020B0604020202020204" pitchFamily="34" charset="0"/>
              </a:rPr>
              <a:t>ä</a:t>
            </a:r>
            <a:r>
              <a:rPr lang="en-GB"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tze</a:t>
            </a:r>
            <a:r>
              <a:rPr lang="en-GB"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Welches </a:t>
            </a:r>
            <a:r>
              <a:rPr lang="en-GB"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Bild</a:t>
            </a:r>
            <a:r>
              <a:rPr lang="en-GB"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GB"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ist</a:t>
            </a:r>
            <a:r>
              <a:rPr lang="en-GB"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das, A </a:t>
            </a:r>
            <a:r>
              <a:rPr lang="en-GB"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oder</a:t>
            </a:r>
            <a:r>
              <a:rPr lang="en-GB"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B?</a:t>
            </a:r>
            <a:endParaRPr lang="en-GB" sz="2000" dirty="0">
              <a:solidFill>
                <a:prstClr val="black"/>
              </a:solidFill>
            </a:endParaRPr>
          </a:p>
          <a:p>
            <a:pPr eaLnBrk="0" fontAlgn="base" hangingPunct="0">
              <a:spcBef>
                <a:spcPct val="0"/>
              </a:spcBef>
              <a:spcAft>
                <a:spcPct val="0"/>
              </a:spcAft>
            </a:pPr>
            <a:r>
              <a:rPr lang="en-GB"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Beispiel</a:t>
            </a:r>
            <a:r>
              <a:rPr lang="en-GB"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1. A</a:t>
            </a:r>
            <a:endParaRPr lang="en-GB" sz="2000" dirty="0">
              <a:solidFill>
                <a:prstClr val="black"/>
              </a:solidFill>
            </a:endParaRPr>
          </a:p>
          <a:p>
            <a:pPr eaLnBrk="0" fontAlgn="base" hangingPunct="0">
              <a:spcBef>
                <a:spcPct val="0"/>
              </a:spcBef>
              <a:spcAft>
                <a:spcPct val="0"/>
              </a:spcAft>
            </a:pPr>
            <a:endParaRPr lang="en-GB" sz="2000" dirty="0">
              <a:solidFill>
                <a:prstClr val="black"/>
              </a:solidFill>
              <a:latin typeface="Arial" panose="020B0604020202020204" pitchFamily="34" charset="0"/>
            </a:endParaRPr>
          </a:p>
        </p:txBody>
      </p:sp>
      <p:pic>
        <p:nvPicPr>
          <p:cNvPr id="409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 y="887382"/>
            <a:ext cx="4519249" cy="25301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251459" y="3903017"/>
            <a:ext cx="440407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1. Es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gibt</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Personen</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und</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Tiere</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im</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Bild</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GB" sz="20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2. Man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sieht</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nur</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eine</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Person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im</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Bild</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GB" sz="20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3. Es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gibt</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Vögel</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GB" sz="20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4. Der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Hintergrund</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ist</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gelb</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und</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rosa.</a:t>
            </a:r>
            <a:endParaRPr lang="en-GB" sz="20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GB" sz="2000" dirty="0">
              <a:solidFill>
                <a:prstClr val="black"/>
              </a:solidFill>
              <a:latin typeface="Arial" panose="020B0604020202020204" pitchFamily="34" charset="0"/>
              <a:cs typeface="Arial" panose="020B0604020202020204" pitchFamily="34" charset="0"/>
            </a:endParaRPr>
          </a:p>
        </p:txBody>
      </p:sp>
      <p:pic>
        <p:nvPicPr>
          <p:cNvPr id="4096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6531" y="502921"/>
            <a:ext cx="2515927" cy="35515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16531" y="4053798"/>
            <a:ext cx="2515927" cy="646331"/>
          </a:xfrm>
          <a:prstGeom prst="rect">
            <a:avLst/>
          </a:prstGeom>
          <a:solidFill>
            <a:schemeClr val="tx1"/>
          </a:solidFill>
        </p:spPr>
        <p:txBody>
          <a:bodyPr wrap="square">
            <a:spAutoFit/>
          </a:bodyPr>
          <a:lstStyle/>
          <a:p>
            <a:pPr algn="ctr" eaLnBrk="0" fontAlgn="base" hangingPunct="0">
              <a:spcBef>
                <a:spcPct val="0"/>
              </a:spcBef>
              <a:spcAft>
                <a:spcPct val="0"/>
              </a:spcAft>
            </a:pPr>
            <a:r>
              <a:rPr lang="fr-FR" dirty="0">
                <a:solidFill>
                  <a:prstClr val="white"/>
                </a:solidFill>
                <a:latin typeface="Arial" panose="020B0604020202020204" pitchFamily="34" charset="0"/>
                <a:ea typeface="Times New Roman" panose="02020603050405020304" pitchFamily="18" charset="0"/>
                <a:cs typeface="Arial" panose="020B0604020202020204" pitchFamily="34" charset="0"/>
              </a:rPr>
              <a:t>die </a:t>
            </a:r>
            <a:r>
              <a:rPr lang="fr-FR" dirty="0" err="1">
                <a:solidFill>
                  <a:prstClr val="white"/>
                </a:solidFill>
                <a:latin typeface="Arial" panose="020B0604020202020204" pitchFamily="34" charset="0"/>
                <a:ea typeface="Times New Roman" panose="02020603050405020304" pitchFamily="18" charset="0"/>
                <a:cs typeface="Arial" panose="020B0604020202020204" pitchFamily="34" charset="0"/>
              </a:rPr>
              <a:t>Lautenspielerin</a:t>
            </a:r>
            <a:r>
              <a:rPr lang="fr-FR" dirty="0">
                <a:solidFill>
                  <a:prstClr val="white"/>
                </a:solidFill>
                <a:latin typeface="Arial" panose="020B0604020202020204" pitchFamily="34" charset="0"/>
                <a:ea typeface="Times New Roman" panose="02020603050405020304" pitchFamily="18" charset="0"/>
                <a:cs typeface="Arial" panose="020B0604020202020204" pitchFamily="34" charset="0"/>
              </a:rPr>
              <a:t> (1910) August Macke</a:t>
            </a:r>
            <a:endParaRPr lang="en-GB" sz="800" dirty="0">
              <a:solidFill>
                <a:prstClr val="white"/>
              </a:solidFill>
            </a:endParaRPr>
          </a:p>
        </p:txBody>
      </p:sp>
      <p:sp>
        <p:nvSpPr>
          <p:cNvPr id="8" name="Rectangle 7"/>
          <p:cNvSpPr/>
          <p:nvPr/>
        </p:nvSpPr>
        <p:spPr>
          <a:xfrm>
            <a:off x="4572000" y="4806689"/>
            <a:ext cx="4572000" cy="1938992"/>
          </a:xfrm>
          <a:prstGeom prst="rect">
            <a:avLst/>
          </a:prstGeom>
        </p:spPr>
        <p:txBody>
          <a:bodyPr>
            <a:spAutoFit/>
          </a:bodyPr>
          <a:lstStyle/>
          <a:p>
            <a:pPr eaLnBrk="0" fontAlgn="base" hangingPunct="0">
              <a:spcBef>
                <a:spcPct val="0"/>
              </a:spcBef>
              <a:spcAft>
                <a:spcPct val="0"/>
              </a:spcAft>
            </a:pP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5. Die Person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spielt</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ein</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Instrument.</a:t>
            </a:r>
            <a:endParaRPr lang="en-GB" sz="20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6. Es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gibt</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Blumen</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auf</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dem</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Tisch</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GB" sz="20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7. Es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gibt</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grüne</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Bäume</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im</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Hintergrund</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GB" sz="20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8. Im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Vordergrund</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gibt</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es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einen</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grünen</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Tisch</a:t>
            </a:r>
            <a:r>
              <a:rPr lang="fr-FR" sz="2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GB" sz="2000" dirty="0">
              <a:solidFill>
                <a:prstClr val="black"/>
              </a:solidFill>
              <a:latin typeface="Arial" panose="020B0604020202020204" pitchFamily="34" charset="0"/>
              <a:cs typeface="Arial" panose="020B0604020202020204" pitchFamily="34" charset="0"/>
            </a:endParaRPr>
          </a:p>
        </p:txBody>
      </p:sp>
      <p:sp>
        <p:nvSpPr>
          <p:cNvPr id="9" name="Rectangle 8"/>
          <p:cNvSpPr/>
          <p:nvPr/>
        </p:nvSpPr>
        <p:spPr>
          <a:xfrm>
            <a:off x="251459" y="3397893"/>
            <a:ext cx="4519250" cy="369332"/>
          </a:xfrm>
          <a:prstGeom prst="rect">
            <a:avLst/>
          </a:prstGeom>
          <a:solidFill>
            <a:schemeClr val="tx1"/>
          </a:solidFill>
        </p:spPr>
        <p:txBody>
          <a:bodyPr wrap="none">
            <a:spAutoFit/>
          </a:bodyPr>
          <a:lstStyle/>
          <a:p>
            <a:pPr eaLnBrk="0" fontAlgn="base" hangingPunct="0">
              <a:spcBef>
                <a:spcPct val="0"/>
              </a:spcBef>
              <a:spcAft>
                <a:spcPct val="0"/>
              </a:spcAft>
            </a:pPr>
            <a:r>
              <a:rPr lang="fr-FR" dirty="0" err="1">
                <a:solidFill>
                  <a:prstClr val="white"/>
                </a:solidFill>
                <a:latin typeface="Arial" panose="020B0604020202020204" pitchFamily="34" charset="0"/>
                <a:ea typeface="Times New Roman" panose="02020603050405020304" pitchFamily="18" charset="0"/>
                <a:cs typeface="Arial" panose="020B0604020202020204" pitchFamily="34" charset="0"/>
              </a:rPr>
              <a:t>Zoologischer</a:t>
            </a:r>
            <a:r>
              <a:rPr lang="fr-FR"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fr-FR" dirty="0" err="1">
                <a:solidFill>
                  <a:prstClr val="white"/>
                </a:solidFill>
                <a:latin typeface="Arial" panose="020B0604020202020204" pitchFamily="34" charset="0"/>
                <a:ea typeface="Times New Roman" panose="02020603050405020304" pitchFamily="18" charset="0"/>
                <a:cs typeface="Arial" panose="020B0604020202020204" pitchFamily="34" charset="0"/>
              </a:rPr>
              <a:t>Garten</a:t>
            </a:r>
            <a:r>
              <a:rPr lang="fr-FR" dirty="0">
                <a:solidFill>
                  <a:prstClr val="white"/>
                </a:solidFill>
                <a:latin typeface="Arial" panose="020B0604020202020204" pitchFamily="34" charset="0"/>
                <a:ea typeface="Times New Roman" panose="02020603050405020304" pitchFamily="18" charset="0"/>
                <a:cs typeface="Arial" panose="020B0604020202020204" pitchFamily="34" charset="0"/>
              </a:rPr>
              <a:t> (1912) August Macke</a:t>
            </a:r>
            <a:endParaRPr lang="en-GB" sz="800" dirty="0">
              <a:solidFill>
                <a:prstClr val="white"/>
              </a:solidFill>
            </a:endParaRPr>
          </a:p>
        </p:txBody>
      </p:sp>
      <p:sp>
        <p:nvSpPr>
          <p:cNvPr id="10" name="Rectangle 9"/>
          <p:cNvSpPr/>
          <p:nvPr/>
        </p:nvSpPr>
        <p:spPr>
          <a:xfrm>
            <a:off x="7962266" y="6457890"/>
            <a:ext cx="1181734" cy="400110"/>
          </a:xfrm>
          <a:prstGeom prst="rect">
            <a:avLst/>
          </a:prstGeom>
        </p:spPr>
        <p:txBody>
          <a:bodyPr wrap="none">
            <a:spAutoFit/>
          </a:bodyPr>
          <a:lstStyle/>
          <a:p>
            <a:pPr algn="ctr"/>
            <a:r>
              <a:rPr lang="en-GB" sz="2000" b="1" i="1" dirty="0" smtClean="0">
                <a:latin typeface="Arial" panose="020B0604020202020204" pitchFamily="34" charset="0"/>
                <a:cs typeface="Arial" panose="020B0604020202020204" pitchFamily="34" charset="0"/>
              </a:rPr>
              <a:t>painting</a:t>
            </a:r>
            <a:endParaRPr lang="en-GB"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440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16006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sp>
        <p:nvSpPr>
          <p:cNvPr id="6" name="Rectangle 5"/>
          <p:cNvSpPr/>
          <p:nvPr/>
        </p:nvSpPr>
        <p:spPr>
          <a:xfrm>
            <a:off x="608912" y="2769828"/>
            <a:ext cx="8214904" cy="2246769"/>
          </a:xfrm>
          <a:prstGeom prst="rect">
            <a:avLst/>
          </a:prstGeom>
        </p:spPr>
        <p:txBody>
          <a:bodyPr wrap="square">
            <a:spAutoFit/>
          </a:bodyPr>
          <a:lstStyle/>
          <a:p>
            <a:pPr marL="342900" indent="-342900">
              <a:buFont typeface="Wingdings" panose="05000000000000000000" pitchFamily="2" charset="2"/>
              <a:buChar char="§"/>
            </a:pPr>
            <a:r>
              <a:rPr lang="en-GB" sz="2800" dirty="0" smtClean="0"/>
              <a:t>understand and respond to speakers of the language (in speech and writing)</a:t>
            </a:r>
          </a:p>
          <a:p>
            <a:pPr marL="342900" indent="-342900">
              <a:buFont typeface="Wingdings" panose="05000000000000000000" pitchFamily="2" charset="2"/>
              <a:buChar char="§"/>
            </a:pPr>
            <a:r>
              <a:rPr lang="en-GB" sz="2800" dirty="0" smtClean="0"/>
              <a:t>communicate for practical purposes</a:t>
            </a:r>
          </a:p>
          <a:p>
            <a:pPr marL="342900" indent="-342900">
              <a:buFont typeface="Wingdings" panose="05000000000000000000" pitchFamily="2" charset="2"/>
              <a:buChar char="§"/>
            </a:pPr>
            <a:r>
              <a:rPr lang="en-GB" sz="2800" dirty="0" smtClean="0"/>
              <a:t>learn new ways of thinking </a:t>
            </a:r>
          </a:p>
          <a:p>
            <a:pPr marL="342900" indent="-342900">
              <a:buFont typeface="Wingdings" panose="05000000000000000000" pitchFamily="2" charset="2"/>
              <a:buChar char="§"/>
            </a:pPr>
            <a:r>
              <a:rPr lang="en-GB" sz="2800" dirty="0" smtClean="0"/>
              <a:t>read great literature in the original language</a:t>
            </a:r>
          </a:p>
        </p:txBody>
      </p:sp>
      <p:sp>
        <p:nvSpPr>
          <p:cNvPr id="7" name="Title 1"/>
          <p:cNvSpPr txBox="1">
            <a:spLocks/>
          </p:cNvSpPr>
          <p:nvPr/>
        </p:nvSpPr>
        <p:spPr>
          <a:xfrm>
            <a:off x="687917" y="144426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t>…so our learners can do this?</a:t>
            </a:r>
            <a:endParaRPr lang="en-GB" b="1" dirty="0"/>
          </a:p>
        </p:txBody>
      </p:sp>
    </p:spTree>
    <p:extLst>
      <p:ext uri="{BB962C8B-B14F-4D97-AF65-F5344CB8AC3E}">
        <p14:creationId xmlns:p14="http://schemas.microsoft.com/office/powerpoint/2010/main" val="223573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 y="4826675"/>
            <a:ext cx="9029700" cy="2031325"/>
          </a:xfrm>
          <a:prstGeom prst="rect">
            <a:avLst/>
          </a:prstGeom>
        </p:spPr>
        <p:txBody>
          <a:bodyPr wrap="square">
            <a:spAutoFit/>
          </a:bodyPr>
          <a:lstStyle/>
          <a:p>
            <a:r>
              <a:rPr lang="es-ES_tradnl" dirty="0">
                <a:latin typeface="Arial" panose="020B0604020202020204" pitchFamily="34" charset="0"/>
                <a:ea typeface="SimSun" panose="02010600030101010101" pitchFamily="2" charset="-122"/>
                <a:cs typeface="Times New Roman" panose="02020603050405020304" pitchFamily="18" charset="0"/>
              </a:rPr>
              <a:t>En mi cuadro de estilo Miró hay un borde amarillo, que es cuadrado.  Hay </a:t>
            </a:r>
            <a:r>
              <a:rPr lang="es-ES_tradnl" dirty="0" smtClean="0">
                <a:latin typeface="Arial" panose="020B0604020202020204" pitchFamily="34" charset="0"/>
                <a:ea typeface="SimSun" panose="02010600030101010101" pitchFamily="2" charset="-122"/>
                <a:cs typeface="Times New Roman" panose="02020603050405020304" pitchFamily="18" charset="0"/>
              </a:rPr>
              <a:t>líneas </a:t>
            </a:r>
            <a:r>
              <a:rPr lang="es-ES_tradnl" dirty="0">
                <a:latin typeface="Arial" panose="020B0604020202020204" pitchFamily="34" charset="0"/>
                <a:ea typeface="SimSun" panose="02010600030101010101" pitchFamily="2" charset="-122"/>
                <a:cs typeface="Times New Roman" panose="02020603050405020304" pitchFamily="18" charset="0"/>
              </a:rPr>
              <a:t>onduladas de color rojo que tienen una </a:t>
            </a:r>
            <a:r>
              <a:rPr lang="es-ES_tradnl" dirty="0" smtClean="0">
                <a:latin typeface="Arial" panose="020B0604020202020204" pitchFamily="34" charset="0"/>
                <a:ea typeface="SimSun" panose="02010600030101010101" pitchFamily="2" charset="-122"/>
                <a:cs typeface="Times New Roman" panose="02020603050405020304" pitchFamily="18" charset="0"/>
              </a:rPr>
              <a:t>línea </a:t>
            </a:r>
            <a:r>
              <a:rPr lang="es-ES_tradnl" dirty="0">
                <a:latin typeface="Arial" panose="020B0604020202020204" pitchFamily="34" charset="0"/>
                <a:ea typeface="SimSun" panose="02010600030101010101" pitchFamily="2" charset="-122"/>
                <a:cs typeface="Times New Roman" panose="02020603050405020304" pitchFamily="18" charset="0"/>
              </a:rPr>
              <a:t>en blanco entre cada </a:t>
            </a:r>
            <a:r>
              <a:rPr lang="es-ES_tradnl" dirty="0" smtClean="0">
                <a:latin typeface="Arial" panose="020B0604020202020204" pitchFamily="34" charset="0"/>
                <a:ea typeface="SimSun" panose="02010600030101010101" pitchFamily="2" charset="-122"/>
                <a:cs typeface="Times New Roman" panose="02020603050405020304" pitchFamily="18" charset="0"/>
              </a:rPr>
              <a:t>línea </a:t>
            </a:r>
            <a:r>
              <a:rPr lang="es-ES_tradnl" dirty="0">
                <a:latin typeface="Arial" panose="020B0604020202020204" pitchFamily="34" charset="0"/>
                <a:ea typeface="SimSun" panose="02010600030101010101" pitchFamily="2" charset="-122"/>
                <a:cs typeface="Times New Roman" panose="02020603050405020304" pitchFamily="18" charset="0"/>
              </a:rPr>
              <a:t>roja.  También hay una figura de ocho y la </a:t>
            </a:r>
            <a:r>
              <a:rPr lang="es-ES_tradnl" dirty="0" smtClean="0">
                <a:latin typeface="Arial" panose="020B0604020202020204" pitchFamily="34" charset="0"/>
                <a:ea typeface="SimSun" panose="02010600030101010101" pitchFamily="2" charset="-122"/>
                <a:cs typeface="Times New Roman" panose="02020603050405020304" pitchFamily="18" charset="0"/>
              </a:rPr>
              <a:t>línea </a:t>
            </a:r>
            <a:r>
              <a:rPr lang="es-ES_tradnl" dirty="0">
                <a:latin typeface="Arial" panose="020B0604020202020204" pitchFamily="34" charset="0"/>
                <a:ea typeface="SimSun" panose="02010600030101010101" pitchFamily="2" charset="-122"/>
                <a:cs typeface="Times New Roman" panose="02020603050405020304" pitchFamily="18" charset="0"/>
              </a:rPr>
              <a:t>es de color verde.  Luego dentro de ellos hay pequeños círculos que son de color azul y de color violeta.  Finalmente hay grandes círculos rojos.</a:t>
            </a:r>
            <a:br>
              <a:rPr lang="es-ES_tradnl" dirty="0">
                <a:latin typeface="Arial" panose="020B0604020202020204" pitchFamily="34" charset="0"/>
                <a:ea typeface="SimSun" panose="02010600030101010101" pitchFamily="2" charset="-122"/>
                <a:cs typeface="Times New Roman" panose="02020603050405020304" pitchFamily="18" charset="0"/>
              </a:rPr>
            </a:br>
            <a:r>
              <a:rPr lang="es-ES_tradnl" dirty="0">
                <a:latin typeface="Arial" panose="020B0604020202020204" pitchFamily="34" charset="0"/>
                <a:ea typeface="SimSun" panose="02010600030101010101" pitchFamily="2" charset="-122"/>
                <a:cs typeface="Times New Roman" panose="02020603050405020304" pitchFamily="18" charset="0"/>
              </a:rPr>
              <a:t/>
            </a:r>
            <a:br>
              <a:rPr lang="es-ES_tradnl" dirty="0">
                <a:latin typeface="Arial" panose="020B0604020202020204" pitchFamily="34" charset="0"/>
                <a:ea typeface="SimSun" panose="02010600030101010101" pitchFamily="2" charset="-122"/>
                <a:cs typeface="Times New Roman" panose="02020603050405020304" pitchFamily="18" charset="0"/>
              </a:rPr>
            </a:br>
            <a:r>
              <a:rPr lang="es-ES_tradnl" dirty="0">
                <a:latin typeface="Arial" panose="020B0604020202020204" pitchFamily="34" charset="0"/>
                <a:ea typeface="SimSun" panose="02010600030101010101" pitchFamily="2" charset="-122"/>
                <a:cs typeface="Times New Roman" panose="02020603050405020304" pitchFamily="18" charset="0"/>
              </a:rPr>
              <a:t>Ashley Jones 7O</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4070" y="282702"/>
            <a:ext cx="5090160" cy="4273296"/>
          </a:xfrm>
          <a:prstGeom prst="rect">
            <a:avLst/>
          </a:prstGeom>
        </p:spPr>
      </p:pic>
      <p:sp>
        <p:nvSpPr>
          <p:cNvPr id="6" name="Rectangle 5"/>
          <p:cNvSpPr/>
          <p:nvPr/>
        </p:nvSpPr>
        <p:spPr>
          <a:xfrm>
            <a:off x="7962266" y="6457890"/>
            <a:ext cx="1181734" cy="400110"/>
          </a:xfrm>
          <a:prstGeom prst="rect">
            <a:avLst/>
          </a:prstGeom>
        </p:spPr>
        <p:txBody>
          <a:bodyPr wrap="none">
            <a:spAutoFit/>
          </a:bodyPr>
          <a:lstStyle/>
          <a:p>
            <a:pPr algn="ctr"/>
            <a:r>
              <a:rPr lang="en-GB" sz="2000" b="1" i="1" dirty="0" smtClean="0">
                <a:latin typeface="Arial" panose="020B0604020202020204" pitchFamily="34" charset="0"/>
                <a:cs typeface="Arial" panose="020B0604020202020204" pitchFamily="34" charset="0"/>
              </a:rPr>
              <a:t>painting</a:t>
            </a:r>
            <a:endParaRPr lang="en-GB"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1893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16006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graphicFrame>
        <p:nvGraphicFramePr>
          <p:cNvPr id="6" name="Table 5"/>
          <p:cNvGraphicFramePr>
            <a:graphicFrameLocks noGrp="1"/>
          </p:cNvGraphicFramePr>
          <p:nvPr>
            <p:extLst/>
          </p:nvPr>
        </p:nvGraphicFramePr>
        <p:xfrm>
          <a:off x="718457" y="1444265"/>
          <a:ext cx="7759338" cy="4398264"/>
        </p:xfrm>
        <a:graphic>
          <a:graphicData uri="http://schemas.openxmlformats.org/drawingml/2006/table">
            <a:tbl>
              <a:tblPr firstRow="1" bandRow="1">
                <a:tableStyleId>{BC89EF96-8CEA-46FF-86C4-4CE0E7609802}</a:tableStyleId>
              </a:tblPr>
              <a:tblGrid>
                <a:gridCol w="1123405"/>
                <a:gridCol w="1293223"/>
                <a:gridCol w="1227909"/>
                <a:gridCol w="1293223"/>
                <a:gridCol w="1515291"/>
                <a:gridCol w="1306287"/>
              </a:tblGrid>
              <a:tr h="1155105">
                <a:tc>
                  <a:txBody>
                    <a:bodyPr/>
                    <a:lstStyle/>
                    <a:p>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poem / story</a:t>
                      </a:r>
                      <a:endParaRPr lang="en-GB" sz="2000" dirty="0">
                        <a:latin typeface="Arial" panose="020B0604020202020204" pitchFamily="34" charset="0"/>
                        <a:cs typeface="Arial" panose="020B0604020202020204" pitchFamily="34" charset="0"/>
                      </a:endParaRPr>
                    </a:p>
                  </a:txBody>
                  <a:tcPr anchor="ctr"/>
                </a:tc>
                <a:tc>
                  <a:txBody>
                    <a:bodyPr/>
                    <a:lstStyle/>
                    <a:p>
                      <a:pPr algn="ctr"/>
                      <a:r>
                        <a:rPr lang="en-GB" sz="2000" dirty="0" smtClean="0">
                          <a:latin typeface="Arial" panose="020B0604020202020204" pitchFamily="34" charset="0"/>
                          <a:cs typeface="Arial" panose="020B0604020202020204" pitchFamily="34" charset="0"/>
                        </a:rPr>
                        <a:t>song</a:t>
                      </a:r>
                      <a:endParaRPr lang="en-GB" sz="2000" dirty="0">
                        <a:latin typeface="Arial" panose="020B0604020202020204" pitchFamily="34" charset="0"/>
                        <a:cs typeface="Arial" panose="020B0604020202020204" pitchFamily="34" charset="0"/>
                      </a:endParaRPr>
                    </a:p>
                  </a:txBody>
                  <a:tcPr anchor="ctr"/>
                </a:tc>
                <a:tc>
                  <a:txBody>
                    <a:bodyPr/>
                    <a:lstStyle/>
                    <a:p>
                      <a:pPr algn="ctr"/>
                      <a:r>
                        <a:rPr lang="en-GB" sz="2000" dirty="0" smtClean="0">
                          <a:latin typeface="Arial" panose="020B0604020202020204" pitchFamily="34" charset="0"/>
                          <a:cs typeface="Arial" panose="020B0604020202020204" pitchFamily="34" charset="0"/>
                        </a:rPr>
                        <a:t>advert</a:t>
                      </a:r>
                      <a:endParaRPr lang="en-GB" sz="2000" dirty="0">
                        <a:latin typeface="Arial" panose="020B0604020202020204" pitchFamily="34" charset="0"/>
                        <a:cs typeface="Arial" panose="020B0604020202020204" pitchFamily="34" charset="0"/>
                      </a:endParaRPr>
                    </a:p>
                  </a:txBody>
                  <a:tcPr anchor="ctr"/>
                </a:tc>
                <a:tc>
                  <a:txBody>
                    <a:bodyPr/>
                    <a:lstStyle/>
                    <a:p>
                      <a:pPr algn="ctr"/>
                      <a:r>
                        <a:rPr lang="en-GB" sz="2000" dirty="0" smtClean="0">
                          <a:latin typeface="Arial" panose="020B0604020202020204" pitchFamily="34" charset="0"/>
                          <a:cs typeface="Arial" panose="020B0604020202020204" pitchFamily="34" charset="0"/>
                        </a:rPr>
                        <a:t>other authentic</a:t>
                      </a:r>
                      <a:r>
                        <a:rPr lang="en-GB" sz="2000" baseline="0" dirty="0" smtClean="0">
                          <a:latin typeface="Arial" panose="020B0604020202020204" pitchFamily="34" charset="0"/>
                          <a:cs typeface="Arial" panose="020B0604020202020204" pitchFamily="34" charset="0"/>
                        </a:rPr>
                        <a:t> / adapted</a:t>
                      </a:r>
                      <a:endParaRPr lang="en-GB" sz="2000" dirty="0">
                        <a:latin typeface="Arial" panose="020B0604020202020204" pitchFamily="34" charset="0"/>
                        <a:cs typeface="Arial" panose="020B0604020202020204" pitchFamily="34" charset="0"/>
                      </a:endParaRPr>
                    </a:p>
                  </a:txBody>
                  <a:tcPr anchor="ctr"/>
                </a:tc>
                <a:tc>
                  <a:txBody>
                    <a:bodyPr/>
                    <a:lstStyle/>
                    <a:p>
                      <a:pPr algn="ctr"/>
                      <a:r>
                        <a:rPr lang="en-GB" sz="2000" dirty="0" smtClean="0">
                          <a:latin typeface="Arial" panose="020B0604020202020204" pitchFamily="34" charset="0"/>
                          <a:cs typeface="Arial" panose="020B0604020202020204" pitchFamily="34" charset="0"/>
                        </a:rPr>
                        <a:t>painting</a:t>
                      </a:r>
                      <a:endParaRPr lang="en-GB" sz="2000" dirty="0">
                        <a:latin typeface="Arial" panose="020B0604020202020204" pitchFamily="34" charset="0"/>
                        <a:cs typeface="Arial" panose="020B0604020202020204" pitchFamily="34" charset="0"/>
                      </a:endParaRPr>
                    </a:p>
                  </a:txBody>
                  <a:tcPr anchor="ctr"/>
                </a:tc>
              </a:tr>
              <a:tr h="1060033">
                <a:tc>
                  <a:txBody>
                    <a:bodyPr/>
                    <a:lstStyle/>
                    <a:p>
                      <a:r>
                        <a:rPr lang="en-GB" sz="2000" dirty="0" smtClean="0">
                          <a:latin typeface="Arial" panose="020B0604020202020204" pitchFamily="34" charset="0"/>
                          <a:cs typeface="Arial" panose="020B0604020202020204" pitchFamily="34" charset="0"/>
                        </a:rPr>
                        <a:t>French</a:t>
                      </a:r>
                      <a:endParaRPr lang="en-GB" sz="2000" dirty="0">
                        <a:latin typeface="Arial" panose="020B0604020202020204" pitchFamily="34" charset="0"/>
                        <a:cs typeface="Arial" panose="020B0604020202020204" pitchFamily="34" charset="0"/>
                      </a:endParaRPr>
                    </a:p>
                  </a:txBody>
                  <a:tcPr anchor="ctr">
                    <a:solidFill>
                      <a:srgbClr val="CDCDFF">
                        <a:alpha val="20000"/>
                      </a:srgbClr>
                    </a:solidFill>
                  </a:tcPr>
                </a:tc>
                <a:tc>
                  <a:txBody>
                    <a:bodyPr/>
                    <a:lstStyle/>
                    <a:p>
                      <a:pPr algn="ctr"/>
                      <a:r>
                        <a:rPr lang="en-GB" sz="2000" b="1" dirty="0" smtClean="0">
                          <a:latin typeface="Arial" panose="020B0604020202020204" pitchFamily="34" charset="0"/>
                          <a:cs typeface="Arial" panose="020B0604020202020204" pitchFamily="34" charset="0"/>
                        </a:rPr>
                        <a:t>Le petit</a:t>
                      </a:r>
                      <a:r>
                        <a:rPr lang="en-GB" sz="2000" b="1" baseline="0" dirty="0" smtClean="0">
                          <a:latin typeface="Arial" panose="020B0604020202020204" pitchFamily="34" charset="0"/>
                          <a:cs typeface="Arial" panose="020B0604020202020204" pitchFamily="34" charset="0"/>
                        </a:rPr>
                        <a:t> </a:t>
                      </a:r>
                      <a:r>
                        <a:rPr lang="en-GB" sz="2000" b="1" baseline="0" dirty="0" smtClean="0">
                          <a:latin typeface="Arial" panose="020B0604020202020204" pitchFamily="34" charset="0"/>
                          <a:cs typeface="Arial" panose="020B0604020202020204" pitchFamily="34" charset="0"/>
                        </a:rPr>
                        <a:t>chat (+)</a:t>
                      </a:r>
                      <a:endParaRPr lang="en-GB" sz="2000" b="1" dirty="0">
                        <a:latin typeface="Arial" panose="020B0604020202020204" pitchFamily="34" charset="0"/>
                        <a:cs typeface="Arial" panose="020B0604020202020204" pitchFamily="34" charset="0"/>
                      </a:endParaRPr>
                    </a:p>
                  </a:txBody>
                  <a:tcPr anchor="ctr">
                    <a:solidFill>
                      <a:srgbClr val="CDCDFF">
                        <a:alpha val="20000"/>
                      </a:srgbClr>
                    </a:solidFill>
                  </a:tcPr>
                </a:tc>
                <a:tc>
                  <a:txBody>
                    <a:bodyPr/>
                    <a:lstStyle/>
                    <a:p>
                      <a:pPr algn="ctr"/>
                      <a:r>
                        <a:rPr lang="en-GB" sz="1400" b="1" dirty="0" smtClean="0">
                          <a:latin typeface="Arial" panose="020B0604020202020204" pitchFamily="34" charset="0"/>
                          <a:cs typeface="Arial" panose="020B0604020202020204" pitchFamily="34" charset="0"/>
                        </a:rPr>
                        <a:t>Les cornichons</a:t>
                      </a:r>
                      <a:endParaRPr lang="en-GB" sz="1400" b="1" dirty="0">
                        <a:latin typeface="Arial" panose="020B0604020202020204" pitchFamily="34" charset="0"/>
                        <a:cs typeface="Arial" panose="020B0604020202020204" pitchFamily="34" charset="0"/>
                      </a:endParaRPr>
                    </a:p>
                  </a:txBody>
                  <a:tcPr anchor="ctr">
                    <a:solidFill>
                      <a:srgbClr val="CDCDFF">
                        <a:alpha val="20000"/>
                      </a:srgbClr>
                    </a:solidFill>
                  </a:tcPr>
                </a:tc>
                <a:tc>
                  <a:txBody>
                    <a:bodyPr/>
                    <a:lstStyle/>
                    <a:p>
                      <a:pPr algn="ctr"/>
                      <a:r>
                        <a:rPr lang="en-GB" sz="2000" b="1" dirty="0" err="1" smtClean="0">
                          <a:latin typeface="Arial" panose="020B0604020202020204" pitchFamily="34" charset="0"/>
                          <a:cs typeface="Arial" panose="020B0604020202020204" pitchFamily="34" charset="0"/>
                        </a:rPr>
                        <a:t>Boursin</a:t>
                      </a:r>
                      <a:endParaRPr lang="en-GB" sz="2000" b="1" dirty="0">
                        <a:latin typeface="Arial" panose="020B0604020202020204" pitchFamily="34" charset="0"/>
                        <a:cs typeface="Arial" panose="020B0604020202020204" pitchFamily="34" charset="0"/>
                      </a:endParaRPr>
                    </a:p>
                  </a:txBody>
                  <a:tcPr anchor="ctr">
                    <a:solidFill>
                      <a:srgbClr val="CDCDFF">
                        <a:alpha val="20000"/>
                      </a:srgbClr>
                    </a:solidFill>
                  </a:tcPr>
                </a:tc>
                <a:tc>
                  <a:txBody>
                    <a:bodyPr/>
                    <a:lstStyle/>
                    <a:p>
                      <a:pPr algn="ctr"/>
                      <a:r>
                        <a:rPr lang="en-GB" sz="1600" b="1" dirty="0" err="1" smtClean="0">
                          <a:latin typeface="Arial" panose="020B0604020202020204" pitchFamily="34" charset="0"/>
                          <a:cs typeface="Arial" panose="020B0604020202020204" pitchFamily="34" charset="0"/>
                        </a:rPr>
                        <a:t>Pictogramme</a:t>
                      </a:r>
                      <a:endParaRPr lang="en-GB" sz="1600" b="1" dirty="0">
                        <a:latin typeface="Arial" panose="020B0604020202020204" pitchFamily="34" charset="0"/>
                        <a:cs typeface="Arial" panose="020B0604020202020204" pitchFamily="34" charset="0"/>
                      </a:endParaRPr>
                    </a:p>
                  </a:txBody>
                  <a:tcPr anchor="ctr">
                    <a:solidFill>
                      <a:srgbClr val="CDCDFF">
                        <a:alpha val="20000"/>
                      </a:srgbClr>
                    </a:solidFill>
                  </a:tcPr>
                </a:tc>
                <a:tc>
                  <a:txBody>
                    <a:bodyPr/>
                    <a:lstStyle/>
                    <a:p>
                      <a:pPr algn="ctr"/>
                      <a:r>
                        <a:rPr lang="en-GB" sz="2000" b="1" dirty="0" smtClean="0">
                          <a:latin typeface="Arial" panose="020B0604020202020204" pitchFamily="34" charset="0"/>
                          <a:cs typeface="Arial" panose="020B0604020202020204" pitchFamily="34" charset="0"/>
                        </a:rPr>
                        <a:t>la</a:t>
                      </a:r>
                      <a:r>
                        <a:rPr lang="en-GB" sz="2000" b="1" baseline="0" dirty="0" smtClean="0">
                          <a:latin typeface="Arial" panose="020B0604020202020204" pitchFamily="34" charset="0"/>
                          <a:cs typeface="Arial" panose="020B0604020202020204" pitchFamily="34" charset="0"/>
                        </a:rPr>
                        <a:t> Tour Eiffel (various)</a:t>
                      </a:r>
                      <a:endParaRPr lang="en-GB" sz="2000" b="1" dirty="0">
                        <a:latin typeface="Arial" panose="020B0604020202020204" pitchFamily="34" charset="0"/>
                        <a:cs typeface="Arial" panose="020B0604020202020204" pitchFamily="34" charset="0"/>
                      </a:endParaRPr>
                    </a:p>
                  </a:txBody>
                  <a:tcPr anchor="ctr">
                    <a:solidFill>
                      <a:srgbClr val="CDCDFF">
                        <a:alpha val="20000"/>
                      </a:srgbClr>
                    </a:solidFill>
                  </a:tcPr>
                </a:tc>
              </a:tr>
              <a:tr h="1091563">
                <a:tc>
                  <a:txBody>
                    <a:bodyPr/>
                    <a:lstStyle/>
                    <a:p>
                      <a:r>
                        <a:rPr lang="en-GB" sz="2000" dirty="0" smtClean="0">
                          <a:latin typeface="Arial" panose="020B0604020202020204" pitchFamily="34" charset="0"/>
                          <a:cs typeface="Arial" panose="020B0604020202020204" pitchFamily="34" charset="0"/>
                        </a:rPr>
                        <a:t>German</a:t>
                      </a:r>
                      <a:endParaRPr lang="en-GB" sz="200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smtClean="0">
                          <a:latin typeface="Arial" panose="020B0604020202020204" pitchFamily="34" charset="0"/>
                          <a:cs typeface="Arial" panose="020B0604020202020204" pitchFamily="34" charset="0"/>
                        </a:rPr>
                        <a:t>Der </a:t>
                      </a:r>
                      <a:r>
                        <a:rPr lang="en-GB" sz="1400" b="1" dirty="0" err="1" smtClean="0">
                          <a:latin typeface="Arial" panose="020B0604020202020204" pitchFamily="34" charset="0"/>
                          <a:cs typeface="Arial" panose="020B0604020202020204" pitchFamily="34" charset="0"/>
                        </a:rPr>
                        <a:t>Rattenfänger</a:t>
                      </a:r>
                      <a:endParaRPr lang="en-GB" sz="1400" b="1" dirty="0" smtClean="0">
                        <a:latin typeface="Arial" panose="020B0604020202020204" pitchFamily="34" charset="0"/>
                        <a:cs typeface="Arial" panose="020B0604020202020204" pitchFamily="34" charset="0"/>
                      </a:endParaRPr>
                    </a:p>
                  </a:txBody>
                  <a:tcPr anchor="ctr"/>
                </a:tc>
                <a:tc>
                  <a:txBody>
                    <a:bodyPr/>
                    <a:lstStyle/>
                    <a:p>
                      <a:pPr algn="ctr"/>
                      <a:r>
                        <a:rPr lang="en-GB" sz="2000" b="1" dirty="0" err="1" smtClean="0">
                          <a:latin typeface="Arial" panose="020B0604020202020204" pitchFamily="34" charset="0"/>
                          <a:cs typeface="Arial" panose="020B0604020202020204" pitchFamily="34" charset="0"/>
                        </a:rPr>
                        <a:t>Es</a:t>
                      </a:r>
                      <a:r>
                        <a:rPr lang="en-GB" sz="2000" b="1" dirty="0" smtClean="0">
                          <a:latin typeface="Arial" panose="020B0604020202020204" pitchFamily="34" charset="0"/>
                          <a:cs typeface="Arial" panose="020B0604020202020204" pitchFamily="34" charset="0"/>
                        </a:rPr>
                        <a:t> </a:t>
                      </a:r>
                      <a:r>
                        <a:rPr lang="en-GB" sz="2000" b="1" dirty="0" err="1" smtClean="0">
                          <a:latin typeface="Arial" panose="020B0604020202020204" pitchFamily="34" charset="0"/>
                          <a:cs typeface="Arial" panose="020B0604020202020204" pitchFamily="34" charset="0"/>
                        </a:rPr>
                        <a:t>regnet</a:t>
                      </a:r>
                      <a:endParaRPr lang="en-GB" sz="2000" b="1" dirty="0">
                        <a:latin typeface="Arial" panose="020B0604020202020204" pitchFamily="34" charset="0"/>
                        <a:cs typeface="Arial" panose="020B0604020202020204" pitchFamily="34" charset="0"/>
                      </a:endParaRPr>
                    </a:p>
                  </a:txBody>
                  <a:tcPr anchor="ctr"/>
                </a:tc>
                <a:tc>
                  <a:txBody>
                    <a:bodyPr/>
                    <a:lstStyle/>
                    <a:p>
                      <a:pPr algn="ctr"/>
                      <a:r>
                        <a:rPr lang="en-GB" sz="1600" b="1" dirty="0" smtClean="0">
                          <a:latin typeface="Arial" panose="020B0604020202020204" pitchFamily="34" charset="0"/>
                          <a:cs typeface="Arial" panose="020B0604020202020204" pitchFamily="34" charset="0"/>
                        </a:rPr>
                        <a:t>Kinder </a:t>
                      </a:r>
                      <a:r>
                        <a:rPr lang="en-GB" sz="1400" b="1" dirty="0" err="1" smtClean="0">
                          <a:latin typeface="Arial" panose="020B0604020202020204" pitchFamily="34" charset="0"/>
                          <a:cs typeface="Arial" panose="020B0604020202020204" pitchFamily="34" charset="0"/>
                        </a:rPr>
                        <a:t>Schokolade</a:t>
                      </a:r>
                      <a:r>
                        <a:rPr lang="en-GB" sz="1400" b="1" dirty="0" smtClean="0">
                          <a:latin typeface="Arial" panose="020B0604020202020204" pitchFamily="34" charset="0"/>
                          <a:cs typeface="Arial" panose="020B0604020202020204" pitchFamily="34" charset="0"/>
                        </a:rPr>
                        <a:t> </a:t>
                      </a:r>
                      <a:endParaRPr lang="en-GB" sz="1400" b="1" dirty="0">
                        <a:latin typeface="Arial" panose="020B0604020202020204" pitchFamily="34" charset="0"/>
                        <a:cs typeface="Arial" panose="020B0604020202020204" pitchFamily="34" charset="0"/>
                      </a:endParaRPr>
                    </a:p>
                  </a:txBody>
                  <a:tcPr anchor="ctr"/>
                </a:tc>
                <a:tc>
                  <a:txBody>
                    <a:bodyPr/>
                    <a:lstStyle/>
                    <a:p>
                      <a:pPr algn="ctr"/>
                      <a:r>
                        <a:rPr lang="en-GB" sz="2000" b="1" dirty="0" smtClean="0">
                          <a:latin typeface="Arial" panose="020B0604020202020204" pitchFamily="34" charset="0"/>
                          <a:cs typeface="Arial" panose="020B0604020202020204" pitchFamily="34" charset="0"/>
                        </a:rPr>
                        <a:t>15 </a:t>
                      </a:r>
                      <a:r>
                        <a:rPr lang="en-GB" sz="2000" b="1" dirty="0" err="1" smtClean="0">
                          <a:latin typeface="Arial" panose="020B0604020202020204" pitchFamily="34" charset="0"/>
                          <a:cs typeface="Arial" panose="020B0604020202020204" pitchFamily="34" charset="0"/>
                        </a:rPr>
                        <a:t>neue</a:t>
                      </a:r>
                      <a:r>
                        <a:rPr lang="en-GB" sz="2000" b="1" dirty="0" smtClean="0">
                          <a:latin typeface="Arial" panose="020B0604020202020204" pitchFamily="34" charset="0"/>
                          <a:cs typeface="Arial" panose="020B0604020202020204" pitchFamily="34" charset="0"/>
                        </a:rPr>
                        <a:t> </a:t>
                      </a:r>
                      <a:r>
                        <a:rPr lang="en-GB" sz="2000" b="1" dirty="0" err="1" smtClean="0">
                          <a:latin typeface="Arial" panose="020B0604020202020204" pitchFamily="34" charset="0"/>
                          <a:cs typeface="Arial" panose="020B0604020202020204" pitchFamily="34" charset="0"/>
                        </a:rPr>
                        <a:t>Adjektive</a:t>
                      </a:r>
                      <a:endParaRPr lang="en-GB" sz="2000" b="1" dirty="0">
                        <a:latin typeface="Arial" panose="020B0604020202020204" pitchFamily="34" charset="0"/>
                        <a:cs typeface="Arial" panose="020B0604020202020204" pitchFamily="34" charset="0"/>
                      </a:endParaRPr>
                    </a:p>
                  </a:txBody>
                  <a:tcPr anchor="ctr"/>
                </a:tc>
                <a:tc>
                  <a:txBody>
                    <a:bodyPr/>
                    <a:lstStyle/>
                    <a:p>
                      <a:pPr algn="ctr"/>
                      <a:r>
                        <a:rPr lang="en-GB" sz="2000" b="1" dirty="0" smtClean="0">
                          <a:latin typeface="Arial" panose="020B0604020202020204" pitchFamily="34" charset="0"/>
                          <a:cs typeface="Arial" panose="020B0604020202020204" pitchFamily="34" charset="0"/>
                        </a:rPr>
                        <a:t>August</a:t>
                      </a:r>
                      <a:r>
                        <a:rPr lang="en-GB" sz="2000" b="1" baseline="0" dirty="0" smtClean="0">
                          <a:latin typeface="Arial" panose="020B0604020202020204" pitchFamily="34" charset="0"/>
                          <a:cs typeface="Arial" panose="020B0604020202020204" pitchFamily="34" charset="0"/>
                        </a:rPr>
                        <a:t> Macke</a:t>
                      </a:r>
                      <a:endParaRPr lang="en-GB" sz="2000" b="1" dirty="0">
                        <a:latin typeface="Arial" panose="020B0604020202020204" pitchFamily="34" charset="0"/>
                        <a:cs typeface="Arial" panose="020B0604020202020204" pitchFamily="34" charset="0"/>
                      </a:endParaRPr>
                    </a:p>
                  </a:txBody>
                  <a:tcPr anchor="ctr"/>
                </a:tc>
              </a:tr>
              <a:tr h="1091563">
                <a:tc>
                  <a:txBody>
                    <a:bodyPr/>
                    <a:lstStyle/>
                    <a:p>
                      <a:r>
                        <a:rPr lang="en-GB" sz="2000" dirty="0" smtClean="0">
                          <a:latin typeface="Arial" panose="020B0604020202020204" pitchFamily="34" charset="0"/>
                          <a:cs typeface="Arial" panose="020B0604020202020204" pitchFamily="34" charset="0"/>
                        </a:rPr>
                        <a:t>Spanish</a:t>
                      </a:r>
                      <a:endParaRPr lang="en-GB" sz="2000" dirty="0">
                        <a:latin typeface="Arial" panose="020B0604020202020204" pitchFamily="34" charset="0"/>
                        <a:cs typeface="Arial" panose="020B0604020202020204" pitchFamily="34" charset="0"/>
                      </a:endParaRPr>
                    </a:p>
                  </a:txBody>
                  <a:tcPr anchor="ctr">
                    <a:solidFill>
                      <a:srgbClr val="CDCDFF">
                        <a:alpha val="20000"/>
                      </a:srgbClr>
                    </a:solidFill>
                  </a:tcPr>
                </a:tc>
                <a:tc>
                  <a:txBody>
                    <a:bodyPr/>
                    <a:lstStyle/>
                    <a:p>
                      <a:pPr algn="ctr"/>
                      <a:r>
                        <a:rPr lang="en-GB" sz="2000" b="1" dirty="0" smtClean="0">
                          <a:latin typeface="Arial" panose="020B0604020202020204" pitchFamily="34" charset="0"/>
                          <a:cs typeface="Arial" panose="020B0604020202020204" pitchFamily="34" charset="0"/>
                        </a:rPr>
                        <a:t>La plaza</a:t>
                      </a:r>
                      <a:r>
                        <a:rPr lang="en-GB" sz="2000" b="1" baseline="0" dirty="0" smtClean="0">
                          <a:latin typeface="Arial" panose="020B0604020202020204" pitchFamily="34" charset="0"/>
                          <a:cs typeface="Arial" panose="020B0604020202020204" pitchFamily="34" charset="0"/>
                        </a:rPr>
                        <a:t> </a:t>
                      </a:r>
                      <a:r>
                        <a:rPr lang="en-GB" sz="2000" b="1" baseline="0" dirty="0" err="1" smtClean="0">
                          <a:latin typeface="Arial" panose="020B0604020202020204" pitchFamily="34" charset="0"/>
                          <a:cs typeface="Arial" panose="020B0604020202020204" pitchFamily="34" charset="0"/>
                        </a:rPr>
                        <a:t>tiene</a:t>
                      </a:r>
                      <a:r>
                        <a:rPr lang="en-GB" sz="2000" b="1" baseline="0" dirty="0" smtClean="0">
                          <a:latin typeface="Arial" panose="020B0604020202020204" pitchFamily="34" charset="0"/>
                          <a:cs typeface="Arial" panose="020B0604020202020204" pitchFamily="34" charset="0"/>
                        </a:rPr>
                        <a:t> </a:t>
                      </a:r>
                      <a:r>
                        <a:rPr lang="en-GB" sz="2000" b="1" baseline="0" dirty="0" err="1" smtClean="0">
                          <a:latin typeface="Arial" panose="020B0604020202020204" pitchFamily="34" charset="0"/>
                          <a:cs typeface="Arial" panose="020B0604020202020204" pitchFamily="34" charset="0"/>
                        </a:rPr>
                        <a:t>una</a:t>
                      </a:r>
                      <a:r>
                        <a:rPr lang="en-GB" sz="2000" b="1" baseline="0" dirty="0" smtClean="0">
                          <a:latin typeface="Arial" panose="020B0604020202020204" pitchFamily="34" charset="0"/>
                          <a:cs typeface="Arial" panose="020B0604020202020204" pitchFamily="34" charset="0"/>
                        </a:rPr>
                        <a:t> </a:t>
                      </a:r>
                      <a:r>
                        <a:rPr lang="en-GB" sz="2000" b="1" baseline="0" dirty="0" err="1" smtClean="0">
                          <a:latin typeface="Arial" panose="020B0604020202020204" pitchFamily="34" charset="0"/>
                          <a:cs typeface="Arial" panose="020B0604020202020204" pitchFamily="34" charset="0"/>
                        </a:rPr>
                        <a:t>torre</a:t>
                      </a:r>
                      <a:endParaRPr lang="en-GB" sz="2000" b="1" dirty="0">
                        <a:latin typeface="Arial" panose="020B0604020202020204" pitchFamily="34" charset="0"/>
                        <a:cs typeface="Arial" panose="020B0604020202020204" pitchFamily="34" charset="0"/>
                      </a:endParaRPr>
                    </a:p>
                  </a:txBody>
                  <a:tcPr anchor="ctr">
                    <a:solidFill>
                      <a:srgbClr val="CDCDFF">
                        <a:alpha val="20000"/>
                      </a:srgbClr>
                    </a:solidFill>
                  </a:tcPr>
                </a:tc>
                <a:tc>
                  <a:txBody>
                    <a:bodyPr/>
                    <a:lstStyle/>
                    <a:p>
                      <a:pPr algn="ctr"/>
                      <a:r>
                        <a:rPr lang="en-GB" sz="2000" b="1" dirty="0" smtClean="0">
                          <a:latin typeface="Arial" panose="020B0604020202020204" pitchFamily="34" charset="0"/>
                          <a:cs typeface="Arial" panose="020B0604020202020204" pitchFamily="34" charset="0"/>
                        </a:rPr>
                        <a:t>La </a:t>
                      </a:r>
                      <a:r>
                        <a:rPr lang="en-GB" sz="2000" b="1" dirty="0" err="1" smtClean="0">
                          <a:latin typeface="Arial" panose="020B0604020202020204" pitchFamily="34" charset="0"/>
                          <a:cs typeface="Arial" panose="020B0604020202020204" pitchFamily="34" charset="0"/>
                        </a:rPr>
                        <a:t>semana</a:t>
                      </a:r>
                      <a:endParaRPr lang="en-GB" sz="2000" b="1" dirty="0">
                        <a:latin typeface="Arial" panose="020B0604020202020204" pitchFamily="34" charset="0"/>
                        <a:cs typeface="Arial" panose="020B0604020202020204" pitchFamily="34" charset="0"/>
                      </a:endParaRPr>
                    </a:p>
                  </a:txBody>
                  <a:tcPr anchor="ctr">
                    <a:solidFill>
                      <a:srgbClr val="CDCDFF">
                        <a:alpha val="20000"/>
                      </a:srgbClr>
                    </a:solidFill>
                  </a:tcPr>
                </a:tc>
                <a:tc>
                  <a:txBody>
                    <a:bodyPr/>
                    <a:lstStyle/>
                    <a:p>
                      <a:pPr algn="ctr"/>
                      <a:r>
                        <a:rPr lang="en-GB" sz="2000" b="1" dirty="0" smtClean="0">
                          <a:latin typeface="Arial" panose="020B0604020202020204" pitchFamily="34" charset="0"/>
                          <a:cs typeface="Arial" panose="020B0604020202020204" pitchFamily="34" charset="0"/>
                        </a:rPr>
                        <a:t>Renault</a:t>
                      </a:r>
                      <a:r>
                        <a:rPr lang="en-GB" sz="2000" b="1" baseline="0" dirty="0" smtClean="0">
                          <a:latin typeface="Arial" panose="020B0604020202020204" pitchFamily="34" charset="0"/>
                          <a:cs typeface="Arial" panose="020B0604020202020204" pitchFamily="34" charset="0"/>
                        </a:rPr>
                        <a:t> Laguna</a:t>
                      </a:r>
                      <a:endParaRPr lang="en-GB" sz="2000" b="1" dirty="0">
                        <a:latin typeface="Arial" panose="020B0604020202020204" pitchFamily="34" charset="0"/>
                        <a:cs typeface="Arial" panose="020B0604020202020204" pitchFamily="34" charset="0"/>
                      </a:endParaRPr>
                    </a:p>
                  </a:txBody>
                  <a:tcPr anchor="ctr">
                    <a:solidFill>
                      <a:srgbClr val="CDCDFF">
                        <a:alpha val="20000"/>
                      </a:srgbClr>
                    </a:solidFill>
                  </a:tcPr>
                </a:tc>
                <a:tc>
                  <a:txBody>
                    <a:bodyPr/>
                    <a:lstStyle/>
                    <a:p>
                      <a:pPr algn="ctr"/>
                      <a:r>
                        <a:rPr lang="en-GB" sz="2000" b="1" dirty="0" err="1" smtClean="0">
                          <a:latin typeface="Arial" panose="020B0604020202020204" pitchFamily="34" charset="0"/>
                          <a:cs typeface="Arial" panose="020B0604020202020204" pitchFamily="34" charset="0"/>
                        </a:rPr>
                        <a:t>Yo</a:t>
                      </a:r>
                      <a:r>
                        <a:rPr lang="en-GB" sz="2000" b="1" dirty="0" smtClean="0">
                          <a:latin typeface="Arial" panose="020B0604020202020204" pitchFamily="34" charset="0"/>
                          <a:cs typeface="Arial" panose="020B0604020202020204" pitchFamily="34" charset="0"/>
                        </a:rPr>
                        <a:t> </a:t>
                      </a:r>
                      <a:r>
                        <a:rPr lang="en-GB" sz="2000" b="1" dirty="0" err="1" smtClean="0">
                          <a:latin typeface="Arial" panose="020B0604020202020204" pitchFamily="34" charset="0"/>
                          <a:cs typeface="Arial" panose="020B0604020202020204" pitchFamily="34" charset="0"/>
                        </a:rPr>
                        <a:t>reciclo</a:t>
                      </a:r>
                      <a:r>
                        <a:rPr lang="en-GB" sz="2000" b="1" dirty="0" smtClean="0">
                          <a:latin typeface="Arial" panose="020B0604020202020204" pitchFamily="34" charset="0"/>
                          <a:cs typeface="Arial" panose="020B0604020202020204" pitchFamily="34" charset="0"/>
                        </a:rPr>
                        <a:t/>
                      </a:r>
                      <a:br>
                        <a:rPr lang="en-GB" sz="2000" b="1" dirty="0" smtClean="0">
                          <a:latin typeface="Arial" panose="020B0604020202020204" pitchFamily="34" charset="0"/>
                          <a:cs typeface="Arial" panose="020B0604020202020204" pitchFamily="34" charset="0"/>
                        </a:rPr>
                      </a:br>
                      <a:r>
                        <a:rPr lang="en-GB" sz="2000" b="1" dirty="0" smtClean="0">
                          <a:latin typeface="Arial" panose="020B0604020202020204" pitchFamily="34" charset="0"/>
                          <a:cs typeface="Arial" panose="020B0604020202020204" pitchFamily="34" charset="0"/>
                        </a:rPr>
                        <a:t>Trip advisor</a:t>
                      </a:r>
                      <a:endParaRPr lang="en-GB" sz="2000" b="1" dirty="0">
                        <a:latin typeface="Arial" panose="020B0604020202020204" pitchFamily="34" charset="0"/>
                        <a:cs typeface="Arial" panose="020B0604020202020204" pitchFamily="34" charset="0"/>
                      </a:endParaRPr>
                    </a:p>
                  </a:txBody>
                  <a:tcPr anchor="ctr">
                    <a:solidFill>
                      <a:srgbClr val="CDCDFF">
                        <a:alpha val="20000"/>
                      </a:srgbClr>
                    </a:solidFill>
                  </a:tcPr>
                </a:tc>
                <a:tc>
                  <a:txBody>
                    <a:bodyPr/>
                    <a:lstStyle/>
                    <a:p>
                      <a:pPr algn="ctr"/>
                      <a:r>
                        <a:rPr lang="en-GB" sz="2000" b="1" dirty="0" err="1" smtClean="0">
                          <a:latin typeface="Arial" panose="020B0604020202020204" pitchFamily="34" charset="0"/>
                          <a:cs typeface="Arial" panose="020B0604020202020204" pitchFamily="34" charset="0"/>
                        </a:rPr>
                        <a:t>Miró</a:t>
                      </a:r>
                      <a:endParaRPr lang="en-GB" sz="2000" b="1" dirty="0">
                        <a:latin typeface="Arial" panose="020B0604020202020204" pitchFamily="34" charset="0"/>
                        <a:cs typeface="Arial" panose="020B0604020202020204" pitchFamily="34" charset="0"/>
                      </a:endParaRPr>
                    </a:p>
                  </a:txBody>
                  <a:tcPr anchor="ctr">
                    <a:solidFill>
                      <a:srgbClr val="CDCDFF">
                        <a:alpha val="20000"/>
                      </a:srgbClr>
                    </a:solidFill>
                  </a:tcPr>
                </a:tc>
              </a:tr>
            </a:tbl>
          </a:graphicData>
        </a:graphic>
      </p:graphicFrame>
    </p:spTree>
    <p:extLst>
      <p:ext uri="{BB962C8B-B14F-4D97-AF65-F5344CB8AC3E}">
        <p14:creationId xmlns:p14="http://schemas.microsoft.com/office/powerpoint/2010/main" val="7224973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16006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a:off x="685800" y="4797743"/>
            <a:ext cx="8062664" cy="1323439"/>
          </a:xfrm>
          <a:prstGeom prst="rect">
            <a:avLst/>
          </a:prstGeom>
          <a:noFill/>
        </p:spPr>
        <p:txBody>
          <a:bodyPr wrap="square" rtlCol="0">
            <a:spAutoFit/>
          </a:bodyPr>
          <a:lstStyle/>
          <a:p>
            <a:r>
              <a:rPr lang="en-GB" sz="2000" dirty="0" smtClean="0">
                <a:solidFill>
                  <a:prstClr val="black"/>
                </a:solidFill>
              </a:rPr>
              <a:t>Language Show</a:t>
            </a:r>
            <a:br>
              <a:rPr lang="en-GB" sz="2000" dirty="0" smtClean="0">
                <a:solidFill>
                  <a:prstClr val="black"/>
                </a:solidFill>
              </a:rPr>
            </a:br>
            <a:r>
              <a:rPr lang="en-GB" sz="2000" dirty="0" smtClean="0">
                <a:solidFill>
                  <a:prstClr val="black"/>
                </a:solidFill>
              </a:rPr>
              <a:t>19 October 2014</a:t>
            </a:r>
          </a:p>
          <a:p>
            <a:r>
              <a:rPr lang="en-GB" sz="2000" dirty="0" smtClean="0">
                <a:solidFill>
                  <a:prstClr val="black"/>
                </a:solidFill>
              </a:rPr>
              <a:t>Rachel Hawkes</a:t>
            </a:r>
            <a:br>
              <a:rPr lang="en-GB" sz="2000" dirty="0" smtClean="0">
                <a:solidFill>
                  <a:prstClr val="black"/>
                </a:solidFill>
              </a:rPr>
            </a:br>
            <a:r>
              <a:rPr lang="en-GB" sz="2000" dirty="0" smtClean="0">
                <a:solidFill>
                  <a:prstClr val="black"/>
                </a:solidFill>
                <a:hlinkClick r:id="rId3"/>
              </a:rPr>
              <a:t>www.rachelhawkes.com</a:t>
            </a:r>
            <a:r>
              <a:rPr lang="en-GB" sz="2000" dirty="0" smtClean="0">
                <a:solidFill>
                  <a:prstClr val="black"/>
                </a:solidFill>
              </a:rPr>
              <a:t> </a:t>
            </a:r>
            <a:endParaRPr lang="en-GB" sz="2000" dirty="0">
              <a:solidFill>
                <a:prstClr val="black"/>
              </a:solidFill>
            </a:endParaRPr>
          </a:p>
        </p:txBody>
      </p:sp>
      <p:pic>
        <p:nvPicPr>
          <p:cNvPr id="2" name="Picture 1"/>
          <p:cNvPicPr>
            <a:picLocks noChangeAspect="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7944" y="4070553"/>
            <a:ext cx="3048000" cy="2286000"/>
          </a:xfrm>
          <a:prstGeom prst="rect">
            <a:avLst/>
          </a:prstGeom>
        </p:spPr>
      </p:pic>
      <p:sp>
        <p:nvSpPr>
          <p:cNvPr id="11" name="Title 1"/>
          <p:cNvSpPr>
            <a:spLocks noGrp="1"/>
          </p:cNvSpPr>
          <p:nvPr>
            <p:ph type="ctrTitle"/>
          </p:nvPr>
        </p:nvSpPr>
        <p:spPr>
          <a:xfrm>
            <a:off x="685800" y="1122363"/>
            <a:ext cx="7772400" cy="2387600"/>
          </a:xfrm>
        </p:spPr>
        <p:txBody>
          <a:bodyPr>
            <a:normAutofit fontScale="90000"/>
          </a:bodyPr>
          <a:lstStyle/>
          <a:p>
            <a:r>
              <a:rPr lang="en-GB" b="1" dirty="0"/>
              <a:t>Making creative use of authentic resources at </a:t>
            </a:r>
            <a:r>
              <a:rPr lang="en-GB" b="1" dirty="0" smtClean="0"/>
              <a:t>KS3</a:t>
            </a:r>
            <a:endParaRPr lang="en-GB" dirty="0"/>
          </a:p>
        </p:txBody>
      </p:sp>
    </p:spTree>
    <p:extLst>
      <p:ext uri="{BB962C8B-B14F-4D97-AF65-F5344CB8AC3E}">
        <p14:creationId xmlns:p14="http://schemas.microsoft.com/office/powerpoint/2010/main" val="35411929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284661" y="229112"/>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sp>
        <p:nvSpPr>
          <p:cNvPr id="6" name="Rectangle 5"/>
          <p:cNvSpPr/>
          <p:nvPr/>
        </p:nvSpPr>
        <p:spPr>
          <a:xfrm>
            <a:off x="1954222" y="1218243"/>
            <a:ext cx="5785558" cy="628955"/>
          </a:xfrm>
          <a:prstGeom prst="rect">
            <a:avLst/>
          </a:prstGeom>
        </p:spPr>
        <p:txBody>
          <a:bodyPr wrap="none">
            <a:spAutoFit/>
          </a:bodyPr>
          <a:lstStyle/>
          <a:p>
            <a:pPr lvl="0">
              <a:lnSpc>
                <a:spcPct val="120000"/>
              </a:lnSpc>
              <a:spcAft>
                <a:spcPts val="600"/>
              </a:spcAft>
              <a:buClr>
                <a:srgbClr val="104F75"/>
              </a:buClr>
              <a:tabLst>
                <a:tab pos="226695" algn="l"/>
              </a:tabLst>
            </a:pPr>
            <a:r>
              <a:rPr lang="en-GB" sz="3200" dirty="0" smtClean="0">
                <a:effectLst/>
                <a:latin typeface="Arial" panose="020B0604020202020204" pitchFamily="34" charset="0"/>
                <a:ea typeface="Times New Roman" panose="02020603050405020304" pitchFamily="18" charset="0"/>
              </a:rPr>
              <a:t>“a variety of authentic sources”</a:t>
            </a:r>
            <a:endParaRPr lang="en-GB" sz="3200" dirty="0">
              <a:effectLst/>
              <a:latin typeface="Arial" panose="020B0604020202020204" pitchFamily="34" charset="0"/>
              <a:ea typeface="Times New Roman" panose="02020603050405020304" pitchFamily="18" charset="0"/>
            </a:endParaRPr>
          </a:p>
        </p:txBody>
      </p:sp>
      <p:sp>
        <p:nvSpPr>
          <p:cNvPr id="10" name="Rounded Rectangle 9"/>
          <p:cNvSpPr/>
          <p:nvPr/>
        </p:nvSpPr>
        <p:spPr>
          <a:xfrm>
            <a:off x="1645918" y="2599511"/>
            <a:ext cx="2442754" cy="783772"/>
          </a:xfrm>
          <a:prstGeom prst="roundRect">
            <a:avLst/>
          </a:prstGeom>
          <a:solidFill>
            <a:srgbClr val="00B0F0"/>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Understand</a:t>
            </a:r>
            <a:endParaRPr lang="en-GB" sz="3200" dirty="0"/>
          </a:p>
        </p:txBody>
      </p:sp>
      <p:sp>
        <p:nvSpPr>
          <p:cNvPr id="12" name="Rounded Rectangle 11"/>
          <p:cNvSpPr/>
          <p:nvPr/>
        </p:nvSpPr>
        <p:spPr>
          <a:xfrm>
            <a:off x="4911632" y="2082332"/>
            <a:ext cx="2041852" cy="517179"/>
          </a:xfrm>
          <a:prstGeom prst="roundRect">
            <a:avLst/>
          </a:prstGeom>
          <a:solidFill>
            <a:srgbClr val="00B0F0"/>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Listening</a:t>
            </a:r>
            <a:endParaRPr lang="en-GB" sz="3200" dirty="0"/>
          </a:p>
        </p:txBody>
      </p:sp>
      <p:sp>
        <p:nvSpPr>
          <p:cNvPr id="14" name="Right Arrow 13"/>
          <p:cNvSpPr/>
          <p:nvPr/>
        </p:nvSpPr>
        <p:spPr>
          <a:xfrm rot="20011944">
            <a:off x="4197159" y="2459288"/>
            <a:ext cx="605984" cy="318166"/>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4911630" y="2793464"/>
            <a:ext cx="2041852" cy="517179"/>
          </a:xfrm>
          <a:prstGeom prst="roundRect">
            <a:avLst/>
          </a:prstGeom>
          <a:solidFill>
            <a:srgbClr val="00B0F0"/>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Reading</a:t>
            </a:r>
            <a:endParaRPr lang="en-GB" sz="3200" dirty="0"/>
          </a:p>
        </p:txBody>
      </p:sp>
      <p:sp>
        <p:nvSpPr>
          <p:cNvPr id="16" name="Right Arrow 15"/>
          <p:cNvSpPr/>
          <p:nvPr/>
        </p:nvSpPr>
        <p:spPr>
          <a:xfrm rot="1320667">
            <a:off x="4218361" y="2934614"/>
            <a:ext cx="605984" cy="318166"/>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1658370" y="3724015"/>
            <a:ext cx="2442754" cy="783772"/>
          </a:xfrm>
          <a:prstGeom prst="roundRect">
            <a:avLst/>
          </a:prstGeom>
          <a:solidFill>
            <a:srgbClr val="00B0F0"/>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Respond to</a:t>
            </a:r>
            <a:endParaRPr lang="en-GB" sz="3200" dirty="0"/>
          </a:p>
        </p:txBody>
      </p:sp>
      <p:sp>
        <p:nvSpPr>
          <p:cNvPr id="18" name="Rounded Rectangle 17"/>
          <p:cNvSpPr/>
          <p:nvPr/>
        </p:nvSpPr>
        <p:spPr>
          <a:xfrm>
            <a:off x="4920339" y="3514890"/>
            <a:ext cx="2041852" cy="517179"/>
          </a:xfrm>
          <a:prstGeom prst="roundRect">
            <a:avLst/>
          </a:prstGeom>
          <a:solidFill>
            <a:srgbClr val="00B0F0"/>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Speaking</a:t>
            </a:r>
            <a:endParaRPr lang="en-GB" sz="3200" dirty="0"/>
          </a:p>
        </p:txBody>
      </p:sp>
      <p:sp>
        <p:nvSpPr>
          <p:cNvPr id="19" name="Right Arrow 18"/>
          <p:cNvSpPr/>
          <p:nvPr/>
        </p:nvSpPr>
        <p:spPr>
          <a:xfrm rot="20011944">
            <a:off x="4218359" y="3785407"/>
            <a:ext cx="605984" cy="318166"/>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4920337" y="4226022"/>
            <a:ext cx="2041852" cy="517179"/>
          </a:xfrm>
          <a:prstGeom prst="roundRect">
            <a:avLst/>
          </a:prstGeom>
          <a:solidFill>
            <a:srgbClr val="00B0F0"/>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Writing</a:t>
            </a:r>
            <a:endParaRPr lang="en-GB" sz="3200" dirty="0"/>
          </a:p>
        </p:txBody>
      </p:sp>
      <p:sp>
        <p:nvSpPr>
          <p:cNvPr id="21" name="Right Arrow 20"/>
          <p:cNvSpPr/>
          <p:nvPr/>
        </p:nvSpPr>
        <p:spPr>
          <a:xfrm rot="1320667">
            <a:off x="4218361" y="4235540"/>
            <a:ext cx="605984" cy="318166"/>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1658370" y="4866870"/>
            <a:ext cx="2442754" cy="783772"/>
          </a:xfrm>
          <a:prstGeom prst="roundRect">
            <a:avLst/>
          </a:prstGeom>
          <a:solidFill>
            <a:srgbClr val="00B0F0"/>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Appreciate</a:t>
            </a:r>
            <a:endParaRPr lang="en-GB" sz="3200" dirty="0"/>
          </a:p>
        </p:txBody>
      </p:sp>
      <p:sp>
        <p:nvSpPr>
          <p:cNvPr id="23" name="Rounded Rectangle 22"/>
          <p:cNvSpPr/>
          <p:nvPr/>
        </p:nvSpPr>
        <p:spPr>
          <a:xfrm>
            <a:off x="4931241" y="4947448"/>
            <a:ext cx="2041852" cy="517179"/>
          </a:xfrm>
          <a:prstGeom prst="roundRect">
            <a:avLst/>
          </a:prstGeom>
          <a:solidFill>
            <a:srgbClr val="00B0F0"/>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Enjoy</a:t>
            </a:r>
            <a:endParaRPr lang="en-GB" sz="3200" dirty="0"/>
          </a:p>
        </p:txBody>
      </p:sp>
      <p:sp>
        <p:nvSpPr>
          <p:cNvPr id="24" name="Right Arrow 23"/>
          <p:cNvSpPr/>
          <p:nvPr/>
        </p:nvSpPr>
        <p:spPr>
          <a:xfrm rot="20479310">
            <a:off x="4213190" y="4959767"/>
            <a:ext cx="605984" cy="318166"/>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ight Arrow 24"/>
          <p:cNvSpPr/>
          <p:nvPr/>
        </p:nvSpPr>
        <p:spPr>
          <a:xfrm rot="1855390">
            <a:off x="4209496" y="5424370"/>
            <a:ext cx="605984" cy="318166"/>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p:cNvSpPr/>
          <p:nvPr/>
        </p:nvSpPr>
        <p:spPr>
          <a:xfrm>
            <a:off x="4931241" y="5650642"/>
            <a:ext cx="2041852" cy="517179"/>
          </a:xfrm>
          <a:prstGeom prst="roundRect">
            <a:avLst/>
          </a:prstGeom>
          <a:solidFill>
            <a:srgbClr val="00B0F0"/>
          </a:solidFill>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Find interesting</a:t>
            </a:r>
            <a:endParaRPr lang="en-GB" sz="2000" dirty="0"/>
          </a:p>
        </p:txBody>
      </p:sp>
    </p:spTree>
    <p:extLst>
      <p:ext uri="{BB962C8B-B14F-4D97-AF65-F5344CB8AC3E}">
        <p14:creationId xmlns:p14="http://schemas.microsoft.com/office/powerpoint/2010/main" val="362796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297724" y="239952"/>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sp>
        <p:nvSpPr>
          <p:cNvPr id="6" name="Rectangle 5"/>
          <p:cNvSpPr/>
          <p:nvPr/>
        </p:nvSpPr>
        <p:spPr>
          <a:xfrm>
            <a:off x="507313" y="1252366"/>
            <a:ext cx="3819710" cy="4939814"/>
          </a:xfrm>
          <a:prstGeom prst="rect">
            <a:avLst/>
          </a:prstGeom>
        </p:spPr>
        <p:txBody>
          <a:bodyPr wrap="square">
            <a:spAutoFit/>
          </a:bodyPr>
          <a:lstStyle/>
          <a:p>
            <a:pPr>
              <a:lnSpc>
                <a:spcPct val="150000"/>
              </a:lnSpc>
            </a:pPr>
            <a:r>
              <a:rPr lang="en-GB" dirty="0">
                <a:solidFill>
                  <a:prstClr val="black"/>
                </a:solidFill>
              </a:rPr>
              <a:t> </a:t>
            </a:r>
            <a:r>
              <a:rPr lang="en-GB" dirty="0"/>
              <a:t>The new Programme of Study for foreign languages at KS3 states that students should be taught to </a:t>
            </a:r>
            <a:r>
              <a:rPr lang="en-GB" b="1" dirty="0" smtClean="0"/>
              <a:t>“show </a:t>
            </a:r>
            <a:r>
              <a:rPr lang="en-GB" b="1" dirty="0"/>
              <a:t>comprehension of original and adapted materials from a range of different </a:t>
            </a:r>
            <a:r>
              <a:rPr lang="en-GB" b="1" dirty="0" smtClean="0"/>
              <a:t>sources” </a:t>
            </a:r>
            <a:r>
              <a:rPr lang="en-GB" dirty="0" smtClean="0"/>
              <a:t>and </a:t>
            </a:r>
            <a:r>
              <a:rPr lang="en-GB" b="1" i="1" dirty="0" smtClean="0"/>
              <a:t>“</a:t>
            </a:r>
            <a:r>
              <a:rPr lang="en-GB" b="1" i="1" dirty="0"/>
              <a:t>read literary texts in the language [such as stories, songs, poems and letters], to stimulate ideas, develop creative expression and expand understanding of the language and culture.”</a:t>
            </a:r>
            <a:r>
              <a:rPr lang="en-GB" dirty="0"/>
              <a:t> </a:t>
            </a:r>
            <a:r>
              <a:rPr lang="en-GB" baseline="30000" dirty="0"/>
              <a:t>[1]</a:t>
            </a:r>
            <a:endParaRPr lang="en-GB" dirty="0"/>
          </a:p>
          <a:p>
            <a:pPr defTabSz="457200"/>
            <a:endParaRPr lang="en-GB" b="1" dirty="0">
              <a:solidFill>
                <a:prstClr val="black"/>
              </a:solidFill>
            </a:endParaRPr>
          </a:p>
        </p:txBody>
      </p:sp>
      <p:sp>
        <p:nvSpPr>
          <p:cNvPr id="7" name="Rectangle 6"/>
          <p:cNvSpPr/>
          <p:nvPr/>
        </p:nvSpPr>
        <p:spPr>
          <a:xfrm>
            <a:off x="561189" y="5847509"/>
            <a:ext cx="3721971" cy="553998"/>
          </a:xfrm>
          <a:prstGeom prst="rect">
            <a:avLst/>
          </a:prstGeom>
        </p:spPr>
        <p:txBody>
          <a:bodyPr wrap="square">
            <a:spAutoFit/>
          </a:bodyPr>
          <a:lstStyle/>
          <a:p>
            <a:r>
              <a:rPr lang="en-GB" sz="1000" dirty="0" smtClean="0">
                <a:effectLst/>
                <a:latin typeface="Arial" panose="020B0604020202020204" pitchFamily="34" charset="0"/>
                <a:ea typeface="Calibri" panose="020F0502020204030204" pitchFamily="34" charset="0"/>
              </a:rPr>
              <a:t>[1] The national curriculum programmes of study 2014</a:t>
            </a:r>
            <a:br>
              <a:rPr lang="en-GB" sz="1000" dirty="0" smtClean="0">
                <a:effectLst/>
                <a:latin typeface="Arial" panose="020B0604020202020204" pitchFamily="34" charset="0"/>
                <a:ea typeface="Calibri" panose="020F0502020204030204" pitchFamily="34" charset="0"/>
              </a:rPr>
            </a:br>
            <a:r>
              <a:rPr lang="en-GB" sz="1000" u="sng" dirty="0" smtClean="0">
                <a:solidFill>
                  <a:srgbClr val="0563C1"/>
                </a:solidFill>
                <a:effectLst/>
                <a:latin typeface="Arial" panose="020B0604020202020204" pitchFamily="34" charset="0"/>
                <a:ea typeface="Calibri" panose="020F0502020204030204" pitchFamily="34" charset="0"/>
                <a:hlinkClick r:id="rId5"/>
              </a:rPr>
              <a:t>https://www.gov.uk/government/uploads/system/uploads/attachment_data/file/210969/NC_framework_document_-_FINAL.pdf</a:t>
            </a:r>
            <a:r>
              <a:rPr lang="en-GB" sz="1000" dirty="0" smtClean="0">
                <a:effectLst/>
                <a:latin typeface="Arial" panose="020B0604020202020204" pitchFamily="34" charset="0"/>
                <a:ea typeface="Calibri" panose="020F0502020204030204" pitchFamily="34" charset="0"/>
              </a:rPr>
              <a:t> </a:t>
            </a:r>
            <a:endParaRPr lang="en-GB" sz="1000" dirty="0"/>
          </a:p>
        </p:txBody>
      </p:sp>
      <p:sp>
        <p:nvSpPr>
          <p:cNvPr id="8" name="Rectangle 7"/>
          <p:cNvSpPr/>
          <p:nvPr/>
        </p:nvSpPr>
        <p:spPr>
          <a:xfrm>
            <a:off x="4283160" y="452147"/>
            <a:ext cx="4605874" cy="6109365"/>
          </a:xfrm>
          <a:prstGeom prst="rect">
            <a:avLst/>
          </a:prstGeom>
        </p:spPr>
        <p:txBody>
          <a:bodyPr wrap="square">
            <a:spAutoFit/>
          </a:bodyPr>
          <a:lstStyle/>
          <a:p>
            <a:r>
              <a:rPr lang="en-GB" sz="1400" dirty="0" smtClean="0"/>
              <a:t>According </a:t>
            </a:r>
            <a:r>
              <a:rPr lang="en-GB" sz="1400" dirty="0"/>
              <a:t>to the draft GSSE </a:t>
            </a:r>
            <a:r>
              <a:rPr lang="en-GB" sz="1400" dirty="0" smtClean="0"/>
              <a:t>criteria for teaching from September 2016 </a:t>
            </a:r>
            <a:r>
              <a:rPr lang="en-GB" sz="1400" baseline="30000" dirty="0"/>
              <a:t>[2]</a:t>
            </a:r>
            <a:r>
              <a:rPr lang="en-GB" sz="1400" dirty="0"/>
              <a:t>, in reading, students at GCSE level will be expected to:</a:t>
            </a:r>
          </a:p>
          <a:p>
            <a:pPr lvl="0"/>
            <a:r>
              <a:rPr lang="en-GB" sz="1400" dirty="0" smtClean="0"/>
              <a:t/>
            </a:r>
            <a:br>
              <a:rPr lang="en-GB" sz="1400" dirty="0" smtClean="0"/>
            </a:br>
            <a:r>
              <a:rPr lang="en-GB" sz="1400" dirty="0" smtClean="0"/>
              <a:t>“deduce </a:t>
            </a:r>
            <a:r>
              <a:rPr lang="en-GB" sz="1400" dirty="0"/>
              <a:t>meaning from a variety of short and longer written texts from a range of specified contexts, </a:t>
            </a:r>
            <a:r>
              <a:rPr lang="en-GB" sz="1400" b="1" i="1" dirty="0"/>
              <a:t>including authentic sources</a:t>
            </a:r>
            <a:r>
              <a:rPr lang="en-GB" sz="1400" dirty="0"/>
              <a:t> involving some complex language and unfamiliar material, as well as short narratives and authentic material addressing a wide range of relevant contemporary and cultural themes </a:t>
            </a:r>
            <a:r>
              <a:rPr lang="en-GB" sz="1400" dirty="0" smtClean="0"/>
              <a:t/>
            </a:r>
            <a:br>
              <a:rPr lang="en-GB" sz="1400" dirty="0" smtClean="0"/>
            </a:br>
            <a:endParaRPr lang="en-GB" sz="1400" dirty="0"/>
          </a:p>
          <a:p>
            <a:pPr lvl="0"/>
            <a:r>
              <a:rPr lang="en-GB" sz="1400" dirty="0"/>
              <a:t>recognise and respond to key information, important themes and ideas in more extended written text and authentic sources, including some extracts from </a:t>
            </a:r>
            <a:r>
              <a:rPr lang="en-GB" sz="1400" b="1" i="1" dirty="0"/>
              <a:t>relevant abridged or adapted literary </a:t>
            </a:r>
            <a:r>
              <a:rPr lang="en-GB" sz="1400" b="1" i="1" dirty="0" smtClean="0"/>
              <a:t>texts”</a:t>
            </a:r>
            <a:endParaRPr lang="en-GB" sz="1400" i="1" dirty="0"/>
          </a:p>
          <a:p>
            <a:r>
              <a:rPr lang="en-GB" sz="1400" dirty="0"/>
              <a:t/>
            </a:r>
            <a:br>
              <a:rPr lang="en-GB" sz="1400" dirty="0"/>
            </a:br>
            <a:r>
              <a:rPr lang="en-GB" sz="1400" dirty="0"/>
              <a:t>Elsewhere in the same document, literary texts are further explained:</a:t>
            </a:r>
            <a:br>
              <a:rPr lang="en-GB" sz="1400" dirty="0"/>
            </a:br>
            <a:r>
              <a:rPr lang="en-GB" sz="1400" dirty="0"/>
              <a:t/>
            </a:r>
            <a:br>
              <a:rPr lang="en-GB" sz="1400" dirty="0"/>
            </a:br>
            <a:r>
              <a:rPr lang="en-GB" sz="1400" dirty="0"/>
              <a:t>'literary texts can include </a:t>
            </a:r>
            <a:r>
              <a:rPr lang="en-GB" sz="1400" b="1" i="1" dirty="0"/>
              <a:t>extracts and excerpts, adapted and abridged as appropriate, from poems, letters, short stories, essays, novels or plays from contemporary and historical sources, subject to copyright'. </a:t>
            </a:r>
            <a:r>
              <a:rPr lang="en-GB" sz="1400" i="1" dirty="0"/>
              <a:t/>
            </a:r>
            <a:br>
              <a:rPr lang="en-GB" sz="1400" i="1" dirty="0"/>
            </a:br>
            <a:endParaRPr lang="en-GB" sz="1400" dirty="0">
              <a:solidFill>
                <a:srgbClr val="000000"/>
              </a:solidFill>
              <a:ea typeface="Calibri" panose="020F0502020204030204" pitchFamily="34" charset="0"/>
            </a:endParaRPr>
          </a:p>
          <a:p>
            <a:pPr defTabSz="457200"/>
            <a:r>
              <a:rPr lang="en-GB" sz="1100" dirty="0" smtClean="0">
                <a:solidFill>
                  <a:srgbClr val="000000"/>
                </a:solidFill>
                <a:ea typeface="Calibri" panose="020F0502020204030204" pitchFamily="34" charset="0"/>
              </a:rPr>
              <a:t>[2] Reference</a:t>
            </a:r>
            <a:r>
              <a:rPr lang="en-GB" sz="1100" dirty="0">
                <a:solidFill>
                  <a:srgbClr val="000000"/>
                </a:solidFill>
                <a:ea typeface="Calibri" panose="020F0502020204030204" pitchFamily="34" charset="0"/>
              </a:rPr>
              <a:t>: DFE-00348-2014</a:t>
            </a:r>
            <a:br>
              <a:rPr lang="en-GB" sz="1100" dirty="0">
                <a:solidFill>
                  <a:srgbClr val="000000"/>
                </a:solidFill>
                <a:ea typeface="Calibri" panose="020F0502020204030204" pitchFamily="34" charset="0"/>
              </a:rPr>
            </a:br>
            <a:r>
              <a:rPr lang="en-GB" sz="1100" dirty="0">
                <a:solidFill>
                  <a:srgbClr val="000000"/>
                </a:solidFill>
                <a:ea typeface="Calibri" panose="020F0502020204030204" pitchFamily="34" charset="0"/>
              </a:rPr>
              <a:t>Modern languages GCSE subject content (DFE, 2014) </a:t>
            </a:r>
            <a:r>
              <a:rPr lang="en-GB" sz="1100" u="sng" dirty="0">
                <a:solidFill>
                  <a:srgbClr val="000000"/>
                </a:solidFill>
                <a:ea typeface="Calibri" panose="020F0502020204030204" pitchFamily="34" charset="0"/>
                <a:hlinkClick r:id="rId6"/>
              </a:rPr>
              <a:t>www.gov.uk/government/publications</a:t>
            </a:r>
            <a:r>
              <a:rPr lang="en-GB" sz="1100" dirty="0">
                <a:solidFill>
                  <a:srgbClr val="000000"/>
                </a:solidFill>
                <a:ea typeface="Calibri" panose="020F0502020204030204" pitchFamily="34" charset="0"/>
              </a:rPr>
              <a:t> </a:t>
            </a:r>
          </a:p>
          <a:p>
            <a:pPr defTabSz="457200"/>
            <a:r>
              <a:rPr lang="en-GB" sz="1100" dirty="0">
                <a:solidFill>
                  <a:prstClr val="black"/>
                </a:solidFill>
                <a:ea typeface="Calibri" panose="020F0502020204030204" pitchFamily="34" charset="0"/>
              </a:rPr>
              <a:t/>
            </a:r>
            <a:br>
              <a:rPr lang="en-GB" sz="1100" dirty="0">
                <a:solidFill>
                  <a:prstClr val="black"/>
                </a:solidFill>
                <a:ea typeface="Calibri" panose="020F0502020204030204" pitchFamily="34" charset="0"/>
              </a:rPr>
            </a:br>
            <a:endParaRPr lang="en-GB" sz="1100" dirty="0">
              <a:solidFill>
                <a:prstClr val="black"/>
              </a:solidFill>
            </a:endParaRPr>
          </a:p>
        </p:txBody>
      </p:sp>
    </p:spTree>
    <p:extLst>
      <p:ext uri="{BB962C8B-B14F-4D97-AF65-F5344CB8AC3E}">
        <p14:creationId xmlns:p14="http://schemas.microsoft.com/office/powerpoint/2010/main" val="204966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16006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7687" y="1252366"/>
            <a:ext cx="4628003" cy="4928318"/>
          </a:xfrm>
          <a:prstGeom prst="rect">
            <a:avLst/>
          </a:prstGeom>
        </p:spPr>
      </p:pic>
    </p:spTree>
    <p:extLst>
      <p:ext uri="{BB962C8B-B14F-4D97-AF65-F5344CB8AC3E}">
        <p14:creationId xmlns:p14="http://schemas.microsoft.com/office/powerpoint/2010/main" val="13680274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16006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196828818"/>
              </p:ext>
            </p:extLst>
          </p:nvPr>
        </p:nvGraphicFramePr>
        <p:xfrm>
          <a:off x="718457" y="1444265"/>
          <a:ext cx="7759338" cy="4398264"/>
        </p:xfrm>
        <a:graphic>
          <a:graphicData uri="http://schemas.openxmlformats.org/drawingml/2006/table">
            <a:tbl>
              <a:tblPr firstRow="1" bandRow="1">
                <a:tableStyleId>{BC89EF96-8CEA-46FF-86C4-4CE0E7609802}</a:tableStyleId>
              </a:tblPr>
              <a:tblGrid>
                <a:gridCol w="1123405"/>
                <a:gridCol w="1293223"/>
                <a:gridCol w="1227909"/>
                <a:gridCol w="1293223"/>
                <a:gridCol w="1515291"/>
                <a:gridCol w="1306287"/>
              </a:tblGrid>
              <a:tr h="1155105">
                <a:tc>
                  <a:txBody>
                    <a:bodyPr/>
                    <a:lstStyle/>
                    <a:p>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poem / story</a:t>
                      </a:r>
                      <a:endParaRPr lang="en-GB" sz="2000" dirty="0">
                        <a:latin typeface="Arial" panose="020B0604020202020204" pitchFamily="34" charset="0"/>
                        <a:cs typeface="Arial" panose="020B0604020202020204" pitchFamily="34" charset="0"/>
                      </a:endParaRPr>
                    </a:p>
                  </a:txBody>
                  <a:tcPr anchor="ctr"/>
                </a:tc>
                <a:tc>
                  <a:txBody>
                    <a:bodyPr/>
                    <a:lstStyle/>
                    <a:p>
                      <a:pPr algn="ctr"/>
                      <a:r>
                        <a:rPr lang="en-GB" sz="2000" dirty="0" smtClean="0">
                          <a:latin typeface="Arial" panose="020B0604020202020204" pitchFamily="34" charset="0"/>
                          <a:cs typeface="Arial" panose="020B0604020202020204" pitchFamily="34" charset="0"/>
                        </a:rPr>
                        <a:t>song</a:t>
                      </a:r>
                      <a:endParaRPr lang="en-GB" sz="2000" dirty="0">
                        <a:latin typeface="Arial" panose="020B0604020202020204" pitchFamily="34" charset="0"/>
                        <a:cs typeface="Arial" panose="020B0604020202020204" pitchFamily="34" charset="0"/>
                      </a:endParaRPr>
                    </a:p>
                  </a:txBody>
                  <a:tcPr anchor="ctr"/>
                </a:tc>
                <a:tc>
                  <a:txBody>
                    <a:bodyPr/>
                    <a:lstStyle/>
                    <a:p>
                      <a:pPr algn="ctr"/>
                      <a:r>
                        <a:rPr lang="en-GB" sz="2000" dirty="0" smtClean="0">
                          <a:latin typeface="Arial" panose="020B0604020202020204" pitchFamily="34" charset="0"/>
                          <a:cs typeface="Arial" panose="020B0604020202020204" pitchFamily="34" charset="0"/>
                        </a:rPr>
                        <a:t>advert</a:t>
                      </a:r>
                      <a:endParaRPr lang="en-GB" sz="2000" dirty="0">
                        <a:latin typeface="Arial" panose="020B0604020202020204" pitchFamily="34" charset="0"/>
                        <a:cs typeface="Arial" panose="020B0604020202020204" pitchFamily="34" charset="0"/>
                      </a:endParaRPr>
                    </a:p>
                  </a:txBody>
                  <a:tcPr anchor="ctr"/>
                </a:tc>
                <a:tc>
                  <a:txBody>
                    <a:bodyPr/>
                    <a:lstStyle/>
                    <a:p>
                      <a:pPr algn="ctr"/>
                      <a:r>
                        <a:rPr lang="en-GB" sz="2000" dirty="0" smtClean="0">
                          <a:latin typeface="Arial" panose="020B0604020202020204" pitchFamily="34" charset="0"/>
                          <a:cs typeface="Arial" panose="020B0604020202020204" pitchFamily="34" charset="0"/>
                        </a:rPr>
                        <a:t>other authentic</a:t>
                      </a:r>
                      <a:r>
                        <a:rPr lang="en-GB" sz="2000" baseline="0" dirty="0" smtClean="0">
                          <a:latin typeface="Arial" panose="020B0604020202020204" pitchFamily="34" charset="0"/>
                          <a:cs typeface="Arial" panose="020B0604020202020204" pitchFamily="34" charset="0"/>
                        </a:rPr>
                        <a:t> / adapted</a:t>
                      </a:r>
                      <a:endParaRPr lang="en-GB" sz="2000" dirty="0">
                        <a:latin typeface="Arial" panose="020B0604020202020204" pitchFamily="34" charset="0"/>
                        <a:cs typeface="Arial" panose="020B0604020202020204" pitchFamily="34" charset="0"/>
                      </a:endParaRPr>
                    </a:p>
                  </a:txBody>
                  <a:tcPr anchor="ctr"/>
                </a:tc>
                <a:tc>
                  <a:txBody>
                    <a:bodyPr/>
                    <a:lstStyle/>
                    <a:p>
                      <a:pPr algn="ctr"/>
                      <a:r>
                        <a:rPr lang="en-GB" sz="2000" dirty="0" smtClean="0">
                          <a:latin typeface="Arial" panose="020B0604020202020204" pitchFamily="34" charset="0"/>
                          <a:cs typeface="Arial" panose="020B0604020202020204" pitchFamily="34" charset="0"/>
                        </a:rPr>
                        <a:t>painting</a:t>
                      </a:r>
                      <a:endParaRPr lang="en-GB" sz="2000" dirty="0">
                        <a:latin typeface="Arial" panose="020B0604020202020204" pitchFamily="34" charset="0"/>
                        <a:cs typeface="Arial" panose="020B0604020202020204" pitchFamily="34" charset="0"/>
                      </a:endParaRPr>
                    </a:p>
                  </a:txBody>
                  <a:tcPr anchor="ctr"/>
                </a:tc>
              </a:tr>
              <a:tr h="1060033">
                <a:tc>
                  <a:txBody>
                    <a:bodyPr/>
                    <a:lstStyle/>
                    <a:p>
                      <a:r>
                        <a:rPr lang="en-GB" sz="2000" dirty="0" smtClean="0">
                          <a:latin typeface="Arial" panose="020B0604020202020204" pitchFamily="34" charset="0"/>
                          <a:cs typeface="Arial" panose="020B0604020202020204" pitchFamily="34" charset="0"/>
                        </a:rPr>
                        <a:t>French</a:t>
                      </a:r>
                      <a:endParaRPr lang="en-GB" sz="2000" dirty="0">
                        <a:latin typeface="Arial" panose="020B0604020202020204" pitchFamily="34" charset="0"/>
                        <a:cs typeface="Arial" panose="020B0604020202020204" pitchFamily="34" charset="0"/>
                      </a:endParaRPr>
                    </a:p>
                  </a:txBody>
                  <a:tcPr anchor="ctr">
                    <a:solidFill>
                      <a:srgbClr val="CDCDFF">
                        <a:alpha val="20000"/>
                      </a:srgbClr>
                    </a:solidFill>
                  </a:tcPr>
                </a:tc>
                <a:tc>
                  <a:txBody>
                    <a:bodyPr/>
                    <a:lstStyle/>
                    <a:p>
                      <a:pPr algn="ctr"/>
                      <a:r>
                        <a:rPr lang="en-GB" sz="2000" b="1" dirty="0" smtClean="0">
                          <a:latin typeface="Arial" panose="020B0604020202020204" pitchFamily="34" charset="0"/>
                          <a:cs typeface="Arial" panose="020B0604020202020204" pitchFamily="34" charset="0"/>
                        </a:rPr>
                        <a:t>Le petit</a:t>
                      </a:r>
                      <a:r>
                        <a:rPr lang="en-GB" sz="2000" b="1" baseline="0" dirty="0" smtClean="0">
                          <a:latin typeface="Arial" panose="020B0604020202020204" pitchFamily="34" charset="0"/>
                          <a:cs typeface="Arial" panose="020B0604020202020204" pitchFamily="34" charset="0"/>
                        </a:rPr>
                        <a:t> </a:t>
                      </a:r>
                      <a:r>
                        <a:rPr lang="en-GB" sz="2000" b="1" baseline="0" dirty="0" smtClean="0">
                          <a:latin typeface="Arial" panose="020B0604020202020204" pitchFamily="34" charset="0"/>
                          <a:cs typeface="Arial" panose="020B0604020202020204" pitchFamily="34" charset="0"/>
                        </a:rPr>
                        <a:t>chat (+)</a:t>
                      </a:r>
                      <a:endParaRPr lang="en-GB" sz="2000" b="1" dirty="0">
                        <a:latin typeface="Arial" panose="020B0604020202020204" pitchFamily="34" charset="0"/>
                        <a:cs typeface="Arial" panose="020B0604020202020204" pitchFamily="34" charset="0"/>
                      </a:endParaRPr>
                    </a:p>
                  </a:txBody>
                  <a:tcPr anchor="ctr">
                    <a:solidFill>
                      <a:srgbClr val="CDCDFF">
                        <a:alpha val="20000"/>
                      </a:srgbClr>
                    </a:solidFill>
                  </a:tcPr>
                </a:tc>
                <a:tc>
                  <a:txBody>
                    <a:bodyPr/>
                    <a:lstStyle/>
                    <a:p>
                      <a:pPr algn="ctr"/>
                      <a:r>
                        <a:rPr lang="en-GB" sz="1400" b="1" dirty="0" smtClean="0">
                          <a:latin typeface="Arial" panose="020B0604020202020204" pitchFamily="34" charset="0"/>
                          <a:cs typeface="Arial" panose="020B0604020202020204" pitchFamily="34" charset="0"/>
                        </a:rPr>
                        <a:t>Les cornichons</a:t>
                      </a:r>
                      <a:endParaRPr lang="en-GB" sz="1400" b="1" dirty="0">
                        <a:latin typeface="Arial" panose="020B0604020202020204" pitchFamily="34" charset="0"/>
                        <a:cs typeface="Arial" panose="020B0604020202020204" pitchFamily="34" charset="0"/>
                      </a:endParaRPr>
                    </a:p>
                  </a:txBody>
                  <a:tcPr anchor="ctr">
                    <a:solidFill>
                      <a:srgbClr val="CDCDFF">
                        <a:alpha val="20000"/>
                      </a:srgbClr>
                    </a:solidFill>
                  </a:tcPr>
                </a:tc>
                <a:tc>
                  <a:txBody>
                    <a:bodyPr/>
                    <a:lstStyle/>
                    <a:p>
                      <a:pPr algn="ctr"/>
                      <a:r>
                        <a:rPr lang="en-GB" sz="2000" b="1" dirty="0" err="1" smtClean="0">
                          <a:latin typeface="Arial" panose="020B0604020202020204" pitchFamily="34" charset="0"/>
                          <a:cs typeface="Arial" panose="020B0604020202020204" pitchFamily="34" charset="0"/>
                        </a:rPr>
                        <a:t>Boursin</a:t>
                      </a:r>
                      <a:endParaRPr lang="en-GB" sz="2000" b="1" dirty="0">
                        <a:latin typeface="Arial" panose="020B0604020202020204" pitchFamily="34" charset="0"/>
                        <a:cs typeface="Arial" panose="020B0604020202020204" pitchFamily="34" charset="0"/>
                      </a:endParaRPr>
                    </a:p>
                  </a:txBody>
                  <a:tcPr anchor="ctr">
                    <a:solidFill>
                      <a:srgbClr val="CDCDFF">
                        <a:alpha val="20000"/>
                      </a:srgbClr>
                    </a:solidFill>
                  </a:tcPr>
                </a:tc>
                <a:tc>
                  <a:txBody>
                    <a:bodyPr/>
                    <a:lstStyle/>
                    <a:p>
                      <a:pPr algn="ctr"/>
                      <a:r>
                        <a:rPr lang="en-GB" sz="1600" b="1" dirty="0" err="1" smtClean="0">
                          <a:latin typeface="Arial" panose="020B0604020202020204" pitchFamily="34" charset="0"/>
                          <a:cs typeface="Arial" panose="020B0604020202020204" pitchFamily="34" charset="0"/>
                        </a:rPr>
                        <a:t>Pictogramme</a:t>
                      </a:r>
                      <a:endParaRPr lang="en-GB" sz="1600" b="1" dirty="0">
                        <a:latin typeface="Arial" panose="020B0604020202020204" pitchFamily="34" charset="0"/>
                        <a:cs typeface="Arial" panose="020B0604020202020204" pitchFamily="34" charset="0"/>
                      </a:endParaRPr>
                    </a:p>
                  </a:txBody>
                  <a:tcPr anchor="ctr">
                    <a:solidFill>
                      <a:srgbClr val="CDCDFF">
                        <a:alpha val="20000"/>
                      </a:srgbClr>
                    </a:solidFill>
                  </a:tcPr>
                </a:tc>
                <a:tc>
                  <a:txBody>
                    <a:bodyPr/>
                    <a:lstStyle/>
                    <a:p>
                      <a:pPr algn="ctr"/>
                      <a:r>
                        <a:rPr lang="en-GB" sz="2000" b="1" dirty="0" smtClean="0">
                          <a:latin typeface="Arial" panose="020B0604020202020204" pitchFamily="34" charset="0"/>
                          <a:cs typeface="Arial" panose="020B0604020202020204" pitchFamily="34" charset="0"/>
                        </a:rPr>
                        <a:t>la</a:t>
                      </a:r>
                      <a:r>
                        <a:rPr lang="en-GB" sz="2000" b="1" baseline="0" dirty="0" smtClean="0">
                          <a:latin typeface="Arial" panose="020B0604020202020204" pitchFamily="34" charset="0"/>
                          <a:cs typeface="Arial" panose="020B0604020202020204" pitchFamily="34" charset="0"/>
                        </a:rPr>
                        <a:t> Tour Eiffel (various)</a:t>
                      </a:r>
                      <a:endParaRPr lang="en-GB" sz="2000" b="1" dirty="0">
                        <a:latin typeface="Arial" panose="020B0604020202020204" pitchFamily="34" charset="0"/>
                        <a:cs typeface="Arial" panose="020B0604020202020204" pitchFamily="34" charset="0"/>
                      </a:endParaRPr>
                    </a:p>
                  </a:txBody>
                  <a:tcPr anchor="ctr">
                    <a:solidFill>
                      <a:srgbClr val="CDCDFF">
                        <a:alpha val="20000"/>
                      </a:srgbClr>
                    </a:solidFill>
                  </a:tcPr>
                </a:tc>
              </a:tr>
              <a:tr h="1091563">
                <a:tc>
                  <a:txBody>
                    <a:bodyPr/>
                    <a:lstStyle/>
                    <a:p>
                      <a:r>
                        <a:rPr lang="en-GB" sz="2000" dirty="0" smtClean="0">
                          <a:latin typeface="Arial" panose="020B0604020202020204" pitchFamily="34" charset="0"/>
                          <a:cs typeface="Arial" panose="020B0604020202020204" pitchFamily="34" charset="0"/>
                        </a:rPr>
                        <a:t>German</a:t>
                      </a:r>
                      <a:endParaRPr lang="en-GB" sz="200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smtClean="0">
                          <a:latin typeface="Arial" panose="020B0604020202020204" pitchFamily="34" charset="0"/>
                          <a:cs typeface="Arial" panose="020B0604020202020204" pitchFamily="34" charset="0"/>
                        </a:rPr>
                        <a:t>Der </a:t>
                      </a:r>
                      <a:r>
                        <a:rPr lang="en-GB" sz="1400" b="1" dirty="0" err="1" smtClean="0">
                          <a:latin typeface="Arial" panose="020B0604020202020204" pitchFamily="34" charset="0"/>
                          <a:cs typeface="Arial" panose="020B0604020202020204" pitchFamily="34" charset="0"/>
                        </a:rPr>
                        <a:t>Rattenfänger</a:t>
                      </a:r>
                      <a:endParaRPr lang="en-GB" sz="1400" b="1" dirty="0" smtClean="0">
                        <a:latin typeface="Arial" panose="020B0604020202020204" pitchFamily="34" charset="0"/>
                        <a:cs typeface="Arial" panose="020B0604020202020204" pitchFamily="34" charset="0"/>
                      </a:endParaRPr>
                    </a:p>
                  </a:txBody>
                  <a:tcPr anchor="ctr"/>
                </a:tc>
                <a:tc>
                  <a:txBody>
                    <a:bodyPr/>
                    <a:lstStyle/>
                    <a:p>
                      <a:pPr algn="ctr"/>
                      <a:r>
                        <a:rPr lang="en-GB" sz="2000" b="1" dirty="0" err="1" smtClean="0">
                          <a:latin typeface="Arial" panose="020B0604020202020204" pitchFamily="34" charset="0"/>
                          <a:cs typeface="Arial" panose="020B0604020202020204" pitchFamily="34" charset="0"/>
                        </a:rPr>
                        <a:t>Es</a:t>
                      </a:r>
                      <a:r>
                        <a:rPr lang="en-GB" sz="2000" b="1" dirty="0" smtClean="0">
                          <a:latin typeface="Arial" panose="020B0604020202020204" pitchFamily="34" charset="0"/>
                          <a:cs typeface="Arial" panose="020B0604020202020204" pitchFamily="34" charset="0"/>
                        </a:rPr>
                        <a:t> </a:t>
                      </a:r>
                      <a:r>
                        <a:rPr lang="en-GB" sz="2000" b="1" dirty="0" err="1" smtClean="0">
                          <a:latin typeface="Arial" panose="020B0604020202020204" pitchFamily="34" charset="0"/>
                          <a:cs typeface="Arial" panose="020B0604020202020204" pitchFamily="34" charset="0"/>
                        </a:rPr>
                        <a:t>regnet</a:t>
                      </a:r>
                      <a:endParaRPr lang="en-GB" sz="2000" b="1" dirty="0">
                        <a:latin typeface="Arial" panose="020B0604020202020204" pitchFamily="34" charset="0"/>
                        <a:cs typeface="Arial" panose="020B0604020202020204" pitchFamily="34" charset="0"/>
                      </a:endParaRPr>
                    </a:p>
                  </a:txBody>
                  <a:tcPr anchor="ctr"/>
                </a:tc>
                <a:tc>
                  <a:txBody>
                    <a:bodyPr/>
                    <a:lstStyle/>
                    <a:p>
                      <a:pPr algn="ctr"/>
                      <a:r>
                        <a:rPr lang="en-GB" sz="1600" b="1" dirty="0" smtClean="0">
                          <a:latin typeface="Arial" panose="020B0604020202020204" pitchFamily="34" charset="0"/>
                          <a:cs typeface="Arial" panose="020B0604020202020204" pitchFamily="34" charset="0"/>
                        </a:rPr>
                        <a:t>Kinder </a:t>
                      </a:r>
                      <a:r>
                        <a:rPr lang="en-GB" sz="1400" b="1" dirty="0" err="1" smtClean="0">
                          <a:latin typeface="Arial" panose="020B0604020202020204" pitchFamily="34" charset="0"/>
                          <a:cs typeface="Arial" panose="020B0604020202020204" pitchFamily="34" charset="0"/>
                        </a:rPr>
                        <a:t>Schokolade</a:t>
                      </a:r>
                      <a:r>
                        <a:rPr lang="en-GB" sz="1400" b="1" dirty="0" smtClean="0">
                          <a:latin typeface="Arial" panose="020B0604020202020204" pitchFamily="34" charset="0"/>
                          <a:cs typeface="Arial" panose="020B0604020202020204" pitchFamily="34" charset="0"/>
                        </a:rPr>
                        <a:t> </a:t>
                      </a:r>
                      <a:endParaRPr lang="en-GB" sz="1400" b="1" dirty="0">
                        <a:latin typeface="Arial" panose="020B0604020202020204" pitchFamily="34" charset="0"/>
                        <a:cs typeface="Arial" panose="020B0604020202020204" pitchFamily="34" charset="0"/>
                      </a:endParaRPr>
                    </a:p>
                  </a:txBody>
                  <a:tcPr anchor="ctr"/>
                </a:tc>
                <a:tc>
                  <a:txBody>
                    <a:bodyPr/>
                    <a:lstStyle/>
                    <a:p>
                      <a:pPr algn="ctr"/>
                      <a:r>
                        <a:rPr lang="en-GB" sz="2000" b="1" dirty="0" err="1" smtClean="0">
                          <a:latin typeface="Arial" panose="020B0604020202020204" pitchFamily="34" charset="0"/>
                          <a:cs typeface="Arial" panose="020B0604020202020204" pitchFamily="34" charset="0"/>
                        </a:rPr>
                        <a:t>Eine</a:t>
                      </a:r>
                      <a:r>
                        <a:rPr lang="en-GB" sz="2000" b="1" dirty="0" smtClean="0">
                          <a:latin typeface="Arial" panose="020B0604020202020204" pitchFamily="34" charset="0"/>
                          <a:cs typeface="Arial" panose="020B0604020202020204" pitchFamily="34" charset="0"/>
                        </a:rPr>
                        <a:t> </a:t>
                      </a:r>
                      <a:r>
                        <a:rPr lang="en-GB" sz="2000" b="1" dirty="0" err="1" smtClean="0">
                          <a:latin typeface="Arial" panose="020B0604020202020204" pitchFamily="34" charset="0"/>
                          <a:cs typeface="Arial" panose="020B0604020202020204" pitchFamily="34" charset="0"/>
                        </a:rPr>
                        <a:t>bessere</a:t>
                      </a:r>
                      <a:r>
                        <a:rPr lang="en-GB" sz="2000" b="1" dirty="0" smtClean="0">
                          <a:latin typeface="Arial" panose="020B0604020202020204" pitchFamily="34" charset="0"/>
                          <a:cs typeface="Arial" panose="020B0604020202020204" pitchFamily="34" charset="0"/>
                        </a:rPr>
                        <a:t> Welt</a:t>
                      </a:r>
                      <a:endParaRPr lang="en-GB" sz="2000" b="1" dirty="0">
                        <a:latin typeface="Arial" panose="020B0604020202020204" pitchFamily="34" charset="0"/>
                        <a:cs typeface="Arial" panose="020B0604020202020204" pitchFamily="34" charset="0"/>
                      </a:endParaRPr>
                    </a:p>
                  </a:txBody>
                  <a:tcPr anchor="ctr"/>
                </a:tc>
                <a:tc>
                  <a:txBody>
                    <a:bodyPr/>
                    <a:lstStyle/>
                    <a:p>
                      <a:pPr algn="ctr"/>
                      <a:r>
                        <a:rPr lang="en-GB" sz="2000" b="1" dirty="0" smtClean="0">
                          <a:latin typeface="Arial" panose="020B0604020202020204" pitchFamily="34" charset="0"/>
                          <a:cs typeface="Arial" panose="020B0604020202020204" pitchFamily="34" charset="0"/>
                        </a:rPr>
                        <a:t>August</a:t>
                      </a:r>
                      <a:r>
                        <a:rPr lang="en-GB" sz="2000" b="1" baseline="0" dirty="0" smtClean="0">
                          <a:latin typeface="Arial" panose="020B0604020202020204" pitchFamily="34" charset="0"/>
                          <a:cs typeface="Arial" panose="020B0604020202020204" pitchFamily="34" charset="0"/>
                        </a:rPr>
                        <a:t> Macke</a:t>
                      </a:r>
                      <a:endParaRPr lang="en-GB" sz="2000" b="1" dirty="0">
                        <a:latin typeface="Arial" panose="020B0604020202020204" pitchFamily="34" charset="0"/>
                        <a:cs typeface="Arial" panose="020B0604020202020204" pitchFamily="34" charset="0"/>
                      </a:endParaRPr>
                    </a:p>
                  </a:txBody>
                  <a:tcPr anchor="ctr"/>
                </a:tc>
              </a:tr>
              <a:tr h="1091563">
                <a:tc>
                  <a:txBody>
                    <a:bodyPr/>
                    <a:lstStyle/>
                    <a:p>
                      <a:r>
                        <a:rPr lang="en-GB" sz="2000" dirty="0" smtClean="0">
                          <a:latin typeface="Arial" panose="020B0604020202020204" pitchFamily="34" charset="0"/>
                          <a:cs typeface="Arial" panose="020B0604020202020204" pitchFamily="34" charset="0"/>
                        </a:rPr>
                        <a:t>Spanish</a:t>
                      </a:r>
                      <a:endParaRPr lang="en-GB" sz="2000" dirty="0">
                        <a:latin typeface="Arial" panose="020B0604020202020204" pitchFamily="34" charset="0"/>
                        <a:cs typeface="Arial" panose="020B0604020202020204" pitchFamily="34" charset="0"/>
                      </a:endParaRPr>
                    </a:p>
                  </a:txBody>
                  <a:tcPr anchor="ctr">
                    <a:solidFill>
                      <a:srgbClr val="CDCDFF">
                        <a:alpha val="20000"/>
                      </a:srgbClr>
                    </a:solidFill>
                  </a:tcPr>
                </a:tc>
                <a:tc>
                  <a:txBody>
                    <a:bodyPr/>
                    <a:lstStyle/>
                    <a:p>
                      <a:pPr algn="ctr"/>
                      <a:r>
                        <a:rPr lang="en-GB" sz="2000" b="1" dirty="0" smtClean="0">
                          <a:latin typeface="Arial" panose="020B0604020202020204" pitchFamily="34" charset="0"/>
                          <a:cs typeface="Arial" panose="020B0604020202020204" pitchFamily="34" charset="0"/>
                        </a:rPr>
                        <a:t>La plaza</a:t>
                      </a:r>
                      <a:r>
                        <a:rPr lang="en-GB" sz="2000" b="1" baseline="0" dirty="0" smtClean="0">
                          <a:latin typeface="Arial" panose="020B0604020202020204" pitchFamily="34" charset="0"/>
                          <a:cs typeface="Arial" panose="020B0604020202020204" pitchFamily="34" charset="0"/>
                        </a:rPr>
                        <a:t> </a:t>
                      </a:r>
                      <a:r>
                        <a:rPr lang="en-GB" sz="2000" b="1" baseline="0" dirty="0" err="1" smtClean="0">
                          <a:latin typeface="Arial" panose="020B0604020202020204" pitchFamily="34" charset="0"/>
                          <a:cs typeface="Arial" panose="020B0604020202020204" pitchFamily="34" charset="0"/>
                        </a:rPr>
                        <a:t>tiene</a:t>
                      </a:r>
                      <a:r>
                        <a:rPr lang="en-GB" sz="2000" b="1" baseline="0" dirty="0" smtClean="0">
                          <a:latin typeface="Arial" panose="020B0604020202020204" pitchFamily="34" charset="0"/>
                          <a:cs typeface="Arial" panose="020B0604020202020204" pitchFamily="34" charset="0"/>
                        </a:rPr>
                        <a:t> </a:t>
                      </a:r>
                      <a:r>
                        <a:rPr lang="en-GB" sz="2000" b="1" baseline="0" dirty="0" err="1" smtClean="0">
                          <a:latin typeface="Arial" panose="020B0604020202020204" pitchFamily="34" charset="0"/>
                          <a:cs typeface="Arial" panose="020B0604020202020204" pitchFamily="34" charset="0"/>
                        </a:rPr>
                        <a:t>una</a:t>
                      </a:r>
                      <a:r>
                        <a:rPr lang="en-GB" sz="2000" b="1" baseline="0" dirty="0" smtClean="0">
                          <a:latin typeface="Arial" panose="020B0604020202020204" pitchFamily="34" charset="0"/>
                          <a:cs typeface="Arial" panose="020B0604020202020204" pitchFamily="34" charset="0"/>
                        </a:rPr>
                        <a:t> </a:t>
                      </a:r>
                      <a:r>
                        <a:rPr lang="en-GB" sz="2000" b="1" baseline="0" dirty="0" err="1" smtClean="0">
                          <a:latin typeface="Arial" panose="020B0604020202020204" pitchFamily="34" charset="0"/>
                          <a:cs typeface="Arial" panose="020B0604020202020204" pitchFamily="34" charset="0"/>
                        </a:rPr>
                        <a:t>torre</a:t>
                      </a:r>
                      <a:endParaRPr lang="en-GB" sz="2000" b="1" dirty="0">
                        <a:latin typeface="Arial" panose="020B0604020202020204" pitchFamily="34" charset="0"/>
                        <a:cs typeface="Arial" panose="020B0604020202020204" pitchFamily="34" charset="0"/>
                      </a:endParaRPr>
                    </a:p>
                  </a:txBody>
                  <a:tcPr anchor="ctr">
                    <a:solidFill>
                      <a:srgbClr val="CDCDFF">
                        <a:alpha val="20000"/>
                      </a:srgbClr>
                    </a:solidFill>
                  </a:tcPr>
                </a:tc>
                <a:tc>
                  <a:txBody>
                    <a:bodyPr/>
                    <a:lstStyle/>
                    <a:p>
                      <a:pPr algn="ctr"/>
                      <a:r>
                        <a:rPr lang="en-GB" sz="2000" b="1" dirty="0" smtClean="0">
                          <a:latin typeface="Arial" panose="020B0604020202020204" pitchFamily="34" charset="0"/>
                          <a:cs typeface="Arial" panose="020B0604020202020204" pitchFamily="34" charset="0"/>
                        </a:rPr>
                        <a:t>La </a:t>
                      </a:r>
                      <a:r>
                        <a:rPr lang="en-GB" sz="2000" b="1" dirty="0" err="1" smtClean="0">
                          <a:latin typeface="Arial" panose="020B0604020202020204" pitchFamily="34" charset="0"/>
                          <a:cs typeface="Arial" panose="020B0604020202020204" pitchFamily="34" charset="0"/>
                        </a:rPr>
                        <a:t>semana</a:t>
                      </a:r>
                      <a:endParaRPr lang="en-GB" sz="2000" b="1" dirty="0">
                        <a:latin typeface="Arial" panose="020B0604020202020204" pitchFamily="34" charset="0"/>
                        <a:cs typeface="Arial" panose="020B0604020202020204" pitchFamily="34" charset="0"/>
                      </a:endParaRPr>
                    </a:p>
                  </a:txBody>
                  <a:tcPr anchor="ctr">
                    <a:solidFill>
                      <a:srgbClr val="CDCDFF">
                        <a:alpha val="20000"/>
                      </a:srgbClr>
                    </a:solidFill>
                  </a:tcPr>
                </a:tc>
                <a:tc>
                  <a:txBody>
                    <a:bodyPr/>
                    <a:lstStyle/>
                    <a:p>
                      <a:pPr algn="ctr"/>
                      <a:r>
                        <a:rPr lang="en-GB" sz="2000" b="1" dirty="0" smtClean="0">
                          <a:latin typeface="Arial" panose="020B0604020202020204" pitchFamily="34" charset="0"/>
                          <a:cs typeface="Arial" panose="020B0604020202020204" pitchFamily="34" charset="0"/>
                        </a:rPr>
                        <a:t>Renault</a:t>
                      </a:r>
                      <a:r>
                        <a:rPr lang="en-GB" sz="2000" b="1" baseline="0" dirty="0" smtClean="0">
                          <a:latin typeface="Arial" panose="020B0604020202020204" pitchFamily="34" charset="0"/>
                          <a:cs typeface="Arial" panose="020B0604020202020204" pitchFamily="34" charset="0"/>
                        </a:rPr>
                        <a:t> Laguna</a:t>
                      </a:r>
                      <a:endParaRPr lang="en-GB" sz="2000" b="1" dirty="0">
                        <a:latin typeface="Arial" panose="020B0604020202020204" pitchFamily="34" charset="0"/>
                        <a:cs typeface="Arial" panose="020B0604020202020204" pitchFamily="34" charset="0"/>
                      </a:endParaRPr>
                    </a:p>
                  </a:txBody>
                  <a:tcPr anchor="ctr">
                    <a:solidFill>
                      <a:srgbClr val="CDCDFF">
                        <a:alpha val="20000"/>
                      </a:srgbClr>
                    </a:solidFill>
                  </a:tcPr>
                </a:tc>
                <a:tc>
                  <a:txBody>
                    <a:bodyPr/>
                    <a:lstStyle/>
                    <a:p>
                      <a:pPr algn="ctr"/>
                      <a:r>
                        <a:rPr lang="en-GB" sz="2000" b="1" dirty="0" err="1" smtClean="0">
                          <a:latin typeface="Arial" panose="020B0604020202020204" pitchFamily="34" charset="0"/>
                          <a:cs typeface="Arial" panose="020B0604020202020204" pitchFamily="34" charset="0"/>
                        </a:rPr>
                        <a:t>Yo</a:t>
                      </a:r>
                      <a:r>
                        <a:rPr lang="en-GB" sz="2000" b="1" dirty="0" smtClean="0">
                          <a:latin typeface="Arial" panose="020B0604020202020204" pitchFamily="34" charset="0"/>
                          <a:cs typeface="Arial" panose="020B0604020202020204" pitchFamily="34" charset="0"/>
                        </a:rPr>
                        <a:t> </a:t>
                      </a:r>
                      <a:r>
                        <a:rPr lang="en-GB" sz="2000" b="1" dirty="0" err="1" smtClean="0">
                          <a:latin typeface="Arial" panose="020B0604020202020204" pitchFamily="34" charset="0"/>
                          <a:cs typeface="Arial" panose="020B0604020202020204" pitchFamily="34" charset="0"/>
                        </a:rPr>
                        <a:t>reciclo</a:t>
                      </a:r>
                      <a:r>
                        <a:rPr lang="en-GB" sz="2000" b="1" dirty="0" smtClean="0">
                          <a:latin typeface="Arial" panose="020B0604020202020204" pitchFamily="34" charset="0"/>
                          <a:cs typeface="Arial" panose="020B0604020202020204" pitchFamily="34" charset="0"/>
                        </a:rPr>
                        <a:t/>
                      </a:r>
                      <a:br>
                        <a:rPr lang="en-GB" sz="2000" b="1" dirty="0" smtClean="0">
                          <a:latin typeface="Arial" panose="020B0604020202020204" pitchFamily="34" charset="0"/>
                          <a:cs typeface="Arial" panose="020B0604020202020204" pitchFamily="34" charset="0"/>
                        </a:rPr>
                      </a:br>
                      <a:r>
                        <a:rPr lang="en-GB" sz="2000" b="1" dirty="0" smtClean="0">
                          <a:latin typeface="Arial" panose="020B0604020202020204" pitchFamily="34" charset="0"/>
                          <a:cs typeface="Arial" panose="020B0604020202020204" pitchFamily="34" charset="0"/>
                        </a:rPr>
                        <a:t>Trip advisor</a:t>
                      </a:r>
                      <a:endParaRPr lang="en-GB" sz="2000" b="1" dirty="0">
                        <a:latin typeface="Arial" panose="020B0604020202020204" pitchFamily="34" charset="0"/>
                        <a:cs typeface="Arial" panose="020B0604020202020204" pitchFamily="34" charset="0"/>
                      </a:endParaRPr>
                    </a:p>
                  </a:txBody>
                  <a:tcPr anchor="ctr">
                    <a:solidFill>
                      <a:srgbClr val="CDCDFF">
                        <a:alpha val="20000"/>
                      </a:srgbClr>
                    </a:solidFill>
                  </a:tcPr>
                </a:tc>
                <a:tc>
                  <a:txBody>
                    <a:bodyPr/>
                    <a:lstStyle/>
                    <a:p>
                      <a:pPr algn="ctr"/>
                      <a:r>
                        <a:rPr lang="en-GB" sz="2000" b="1" dirty="0" err="1" smtClean="0">
                          <a:latin typeface="Arial" panose="020B0604020202020204" pitchFamily="34" charset="0"/>
                          <a:cs typeface="Arial" panose="020B0604020202020204" pitchFamily="34" charset="0"/>
                        </a:rPr>
                        <a:t>Miró</a:t>
                      </a:r>
                      <a:endParaRPr lang="en-GB" sz="2000" b="1" dirty="0">
                        <a:latin typeface="Arial" panose="020B0604020202020204" pitchFamily="34" charset="0"/>
                        <a:cs typeface="Arial" panose="020B0604020202020204" pitchFamily="34" charset="0"/>
                      </a:endParaRPr>
                    </a:p>
                  </a:txBody>
                  <a:tcPr anchor="ctr">
                    <a:solidFill>
                      <a:srgbClr val="CDCDFF">
                        <a:alpha val="20000"/>
                      </a:srgbClr>
                    </a:solidFill>
                  </a:tcPr>
                </a:tc>
              </a:tr>
            </a:tbl>
          </a:graphicData>
        </a:graphic>
      </p:graphicFrame>
    </p:spTree>
    <p:extLst>
      <p:ext uri="{BB962C8B-B14F-4D97-AF65-F5344CB8AC3E}">
        <p14:creationId xmlns:p14="http://schemas.microsoft.com/office/powerpoint/2010/main" val="14740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16006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sp>
        <p:nvSpPr>
          <p:cNvPr id="6" name="TextBox 5"/>
          <p:cNvSpPr txBox="1"/>
          <p:nvPr/>
        </p:nvSpPr>
        <p:spPr>
          <a:xfrm>
            <a:off x="6962503" y="2155372"/>
            <a:ext cx="1554480"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spaghettis</a:t>
            </a:r>
            <a:endParaRPr lang="en-GB" sz="2000" dirty="0">
              <a:latin typeface="Arial" panose="020B0604020202020204" pitchFamily="34" charset="0"/>
              <a:cs typeface="Arial" panose="020B0604020202020204" pitchFamily="34" charset="0"/>
            </a:endParaRPr>
          </a:p>
        </p:txBody>
      </p:sp>
      <p:sp>
        <p:nvSpPr>
          <p:cNvPr id="8" name="TextBox 7"/>
          <p:cNvSpPr txBox="1"/>
          <p:nvPr/>
        </p:nvSpPr>
        <p:spPr>
          <a:xfrm>
            <a:off x="807208" y="2555482"/>
            <a:ext cx="1554480" cy="400110"/>
          </a:xfrm>
          <a:prstGeom prst="rect">
            <a:avLst/>
          </a:prstGeom>
          <a:noFill/>
        </p:spPr>
        <p:txBody>
          <a:bodyPr wrap="square" rtlCol="0">
            <a:spAutoFit/>
          </a:bodyPr>
          <a:lstStyle/>
          <a:p>
            <a:pPr algn="ctr"/>
            <a:r>
              <a:rPr lang="en-GB" sz="2000" dirty="0" err="1" smtClean="0">
                <a:latin typeface="Arial" panose="020B0604020202020204" pitchFamily="34" charset="0"/>
                <a:cs typeface="Arial" panose="020B0604020202020204" pitchFamily="34" charset="0"/>
              </a:rPr>
              <a:t>souris</a:t>
            </a:r>
            <a:endParaRPr lang="en-GB" sz="2000" dirty="0">
              <a:latin typeface="Arial" panose="020B0604020202020204" pitchFamily="34" charset="0"/>
              <a:cs typeface="Arial" panose="020B0604020202020204" pitchFamily="34" charset="0"/>
            </a:endParaRPr>
          </a:p>
        </p:txBody>
      </p:sp>
      <p:sp>
        <p:nvSpPr>
          <p:cNvPr id="10" name="TextBox 9"/>
          <p:cNvSpPr txBox="1"/>
          <p:nvPr/>
        </p:nvSpPr>
        <p:spPr>
          <a:xfrm>
            <a:off x="6900845" y="3239517"/>
            <a:ext cx="1554480"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kiwis</a:t>
            </a:r>
            <a:endParaRPr lang="en-GB" sz="2000" dirty="0">
              <a:latin typeface="Arial" panose="020B0604020202020204" pitchFamily="34" charset="0"/>
              <a:cs typeface="Arial" panose="020B0604020202020204" pitchFamily="34" charset="0"/>
            </a:endParaRPr>
          </a:p>
        </p:txBody>
      </p:sp>
      <p:sp>
        <p:nvSpPr>
          <p:cNvPr id="11" name="TextBox 10"/>
          <p:cNvSpPr txBox="1"/>
          <p:nvPr/>
        </p:nvSpPr>
        <p:spPr>
          <a:xfrm>
            <a:off x="559015" y="3865093"/>
            <a:ext cx="1554480" cy="400110"/>
          </a:xfrm>
          <a:prstGeom prst="rect">
            <a:avLst/>
          </a:prstGeom>
          <a:noFill/>
        </p:spPr>
        <p:txBody>
          <a:bodyPr wrap="square" rtlCol="0">
            <a:spAutoFit/>
          </a:bodyPr>
          <a:lstStyle/>
          <a:p>
            <a:pPr algn="ctr"/>
            <a:r>
              <a:rPr lang="en-GB" sz="2000" dirty="0" err="1" smtClean="0">
                <a:latin typeface="Arial" panose="020B0604020202020204" pitchFamily="34" charset="0"/>
                <a:cs typeface="Arial" panose="020B0604020202020204" pitchFamily="34" charset="0"/>
              </a:rPr>
              <a:t>paons</a:t>
            </a:r>
            <a:endParaRPr lang="en-GB" sz="2000" dirty="0">
              <a:latin typeface="Arial" panose="020B0604020202020204" pitchFamily="34" charset="0"/>
              <a:cs typeface="Arial" panose="020B0604020202020204" pitchFamily="34" charset="0"/>
            </a:endParaRPr>
          </a:p>
        </p:txBody>
      </p:sp>
      <p:sp>
        <p:nvSpPr>
          <p:cNvPr id="12" name="TextBox 11"/>
          <p:cNvSpPr txBox="1"/>
          <p:nvPr/>
        </p:nvSpPr>
        <p:spPr>
          <a:xfrm>
            <a:off x="6192278" y="1186117"/>
            <a:ext cx="1554480" cy="400110"/>
          </a:xfrm>
          <a:prstGeom prst="rect">
            <a:avLst/>
          </a:prstGeom>
          <a:noFill/>
        </p:spPr>
        <p:txBody>
          <a:bodyPr wrap="square" rtlCol="0">
            <a:spAutoFit/>
          </a:bodyPr>
          <a:lstStyle/>
          <a:p>
            <a:pPr algn="ctr"/>
            <a:r>
              <a:rPr lang="en-GB" sz="2000" dirty="0" err="1" smtClean="0">
                <a:latin typeface="Arial" panose="020B0604020202020204" pitchFamily="34" charset="0"/>
                <a:cs typeface="Arial" panose="020B0604020202020204" pitchFamily="34" charset="0"/>
              </a:rPr>
              <a:t>enfants</a:t>
            </a:r>
            <a:endParaRPr lang="en-GB" sz="2000" dirty="0">
              <a:latin typeface="Arial" panose="020B0604020202020204" pitchFamily="34" charset="0"/>
              <a:cs typeface="Arial" panose="020B0604020202020204" pitchFamily="34" charset="0"/>
            </a:endParaRPr>
          </a:p>
        </p:txBody>
      </p:sp>
      <p:sp>
        <p:nvSpPr>
          <p:cNvPr id="13" name="TextBox 12"/>
          <p:cNvSpPr txBox="1"/>
          <p:nvPr/>
        </p:nvSpPr>
        <p:spPr>
          <a:xfrm>
            <a:off x="6900845" y="5291162"/>
            <a:ext cx="1554480" cy="400110"/>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glands</a:t>
            </a:r>
            <a:endParaRPr lang="en-GB" sz="2000" dirty="0">
              <a:latin typeface="Arial" panose="020B0604020202020204" pitchFamily="34" charset="0"/>
              <a:cs typeface="Arial" panose="020B0604020202020204" pitchFamily="34" charset="0"/>
            </a:endParaRPr>
          </a:p>
        </p:txBody>
      </p:sp>
      <p:sp>
        <p:nvSpPr>
          <p:cNvPr id="14" name="TextBox 13"/>
          <p:cNvSpPr txBox="1"/>
          <p:nvPr/>
        </p:nvSpPr>
        <p:spPr>
          <a:xfrm>
            <a:off x="585141" y="5178747"/>
            <a:ext cx="1554480" cy="400110"/>
          </a:xfrm>
          <a:prstGeom prst="rect">
            <a:avLst/>
          </a:prstGeom>
          <a:noFill/>
        </p:spPr>
        <p:txBody>
          <a:bodyPr wrap="square" rtlCol="0">
            <a:spAutoFit/>
          </a:bodyPr>
          <a:lstStyle/>
          <a:p>
            <a:pPr algn="ctr"/>
            <a:r>
              <a:rPr lang="en-GB" sz="2000" dirty="0" err="1" smtClean="0">
                <a:latin typeface="Arial" panose="020B0604020202020204" pitchFamily="34" charset="0"/>
                <a:cs typeface="Arial" panose="020B0604020202020204" pitchFamily="34" charset="0"/>
              </a:rPr>
              <a:t>baignoires</a:t>
            </a:r>
            <a:endParaRPr lang="en-GB" sz="2000" dirty="0">
              <a:latin typeface="Arial" panose="020B0604020202020204" pitchFamily="34" charset="0"/>
              <a:cs typeface="Arial" panose="020B0604020202020204" pitchFamily="34" charset="0"/>
            </a:endParaRPr>
          </a:p>
        </p:txBody>
      </p:sp>
      <p:sp>
        <p:nvSpPr>
          <p:cNvPr id="15" name="TextBox 14"/>
          <p:cNvSpPr txBox="1"/>
          <p:nvPr/>
        </p:nvSpPr>
        <p:spPr>
          <a:xfrm>
            <a:off x="979156" y="1332667"/>
            <a:ext cx="1554480" cy="400110"/>
          </a:xfrm>
          <a:prstGeom prst="rect">
            <a:avLst/>
          </a:prstGeom>
          <a:noFill/>
        </p:spPr>
        <p:txBody>
          <a:bodyPr wrap="square" rtlCol="0">
            <a:spAutoFit/>
          </a:bodyPr>
          <a:lstStyle/>
          <a:p>
            <a:pPr algn="ctr"/>
            <a:r>
              <a:rPr lang="en-GB" sz="2000" dirty="0" err="1" smtClean="0">
                <a:latin typeface="Arial" panose="020B0604020202020204" pitchFamily="34" charset="0"/>
                <a:cs typeface="Arial" panose="020B0604020202020204" pitchFamily="34" charset="0"/>
              </a:rPr>
              <a:t>poires</a:t>
            </a:r>
            <a:endParaRPr lang="en-GB" sz="2000" dirty="0">
              <a:latin typeface="Arial" panose="020B0604020202020204" pitchFamily="34" charset="0"/>
              <a:cs typeface="Arial" panose="020B0604020202020204" pitchFamily="34" charset="0"/>
            </a:endParaRPr>
          </a:p>
        </p:txBody>
      </p:sp>
      <p:sp>
        <p:nvSpPr>
          <p:cNvPr id="7" name="Rectangle 6"/>
          <p:cNvSpPr/>
          <p:nvPr/>
        </p:nvSpPr>
        <p:spPr>
          <a:xfrm>
            <a:off x="7391949" y="3915706"/>
            <a:ext cx="1274708" cy="369332"/>
          </a:xfrm>
          <a:prstGeom prst="rect">
            <a:avLst/>
          </a:prstGeom>
        </p:spPr>
        <p:txBody>
          <a:bodyPr wrap="none">
            <a:spAutoFit/>
          </a:bodyPr>
          <a:lstStyle/>
          <a:p>
            <a:r>
              <a:rPr lang="fr-FR" dirty="0">
                <a:latin typeface="Arial" panose="020B0604020202020204" pitchFamily="34" charset="0"/>
              </a:rPr>
              <a:t>nénuphars</a:t>
            </a:r>
            <a:endParaRPr lang="en-GB" dirty="0"/>
          </a:p>
        </p:txBody>
      </p:sp>
      <p:sp>
        <p:nvSpPr>
          <p:cNvPr id="16" name="Rectangle 15"/>
          <p:cNvSpPr/>
          <p:nvPr/>
        </p:nvSpPr>
        <p:spPr>
          <a:xfrm>
            <a:off x="2860766" y="440422"/>
            <a:ext cx="3513908" cy="5973288"/>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GB" dirty="0" err="1" smtClean="0">
                <a:solidFill>
                  <a:schemeClr val="tx1"/>
                </a:solidFill>
                <a:latin typeface="Arial" panose="020B0604020202020204" pitchFamily="34" charset="0"/>
                <a:cs typeface="Arial" panose="020B0604020202020204" pitchFamily="34" charset="0"/>
              </a:rPr>
              <a:t>C’est</a:t>
            </a:r>
            <a:r>
              <a:rPr lang="en-GB" dirty="0" smtClean="0">
                <a:solidFill>
                  <a:schemeClr val="tx1"/>
                </a:solidFill>
                <a:latin typeface="Arial" panose="020B0604020202020204" pitchFamily="34" charset="0"/>
                <a:cs typeface="Arial" panose="020B0604020202020204" pitchFamily="34" charset="0"/>
              </a:rPr>
              <a:t> un petit 	        tout </a:t>
            </a:r>
            <a:r>
              <a:rPr lang="en-GB" dirty="0" err="1" smtClean="0">
                <a:solidFill>
                  <a:schemeClr val="tx1"/>
                </a:solidFill>
                <a:latin typeface="Arial" panose="020B0604020202020204" pitchFamily="34" charset="0"/>
                <a:cs typeface="Arial" panose="020B0604020202020204" pitchFamily="34" charset="0"/>
              </a:rPr>
              <a:t>gris</a:t>
            </a:r>
            <a:r>
              <a:rPr lang="en-GB" dirty="0" smtClean="0">
                <a:solidFill>
                  <a:schemeClr val="tx1"/>
                </a:solidFill>
                <a:latin typeface="Arial" panose="020B0604020202020204" pitchFamily="34" charset="0"/>
                <a:cs typeface="Arial" panose="020B0604020202020204" pitchFamily="34" charset="0"/>
              </a:rPr>
              <a:t/>
            </a:r>
            <a:br>
              <a:rPr lang="en-GB" dirty="0" smtClean="0">
                <a:solidFill>
                  <a:schemeClr val="tx1"/>
                </a:solidFill>
                <a:latin typeface="Arial" panose="020B0604020202020204" pitchFamily="34" charset="0"/>
                <a:cs typeface="Arial" panose="020B0604020202020204" pitchFamily="34" charset="0"/>
              </a:rPr>
            </a:br>
            <a:r>
              <a:rPr lang="en-GB" dirty="0" smtClean="0">
                <a:solidFill>
                  <a:schemeClr val="tx1"/>
                </a:solidFill>
                <a:latin typeface="Arial" panose="020B0604020202020204" pitchFamily="34" charset="0"/>
                <a:cs typeface="Arial" panose="020B0604020202020204" pitchFamily="34" charset="0"/>
              </a:rPr>
              <a:t>qui </a:t>
            </a:r>
            <a:r>
              <a:rPr lang="en-GB" dirty="0" err="1" smtClean="0">
                <a:solidFill>
                  <a:schemeClr val="tx1"/>
                </a:solidFill>
                <a:latin typeface="Arial" panose="020B0604020202020204" pitchFamily="34" charset="0"/>
                <a:cs typeface="Arial" panose="020B0604020202020204" pitchFamily="34" charset="0"/>
              </a:rPr>
              <a:t>n’aime</a:t>
            </a:r>
            <a:r>
              <a:rPr lang="en-GB" dirty="0" smtClean="0">
                <a:solidFill>
                  <a:schemeClr val="tx1"/>
                </a:solidFill>
                <a:latin typeface="Arial" panose="020B0604020202020204" pitchFamily="34" charset="0"/>
                <a:cs typeface="Arial" panose="020B0604020202020204" pitchFamily="34" charset="0"/>
              </a:rPr>
              <a:t> pas les </a:t>
            </a:r>
            <a:br>
              <a:rPr lang="en-GB" dirty="0" smtClean="0">
                <a:solidFill>
                  <a:schemeClr val="tx1"/>
                </a:solidFill>
                <a:latin typeface="Arial" panose="020B0604020202020204" pitchFamily="34" charset="0"/>
                <a:cs typeface="Arial" panose="020B0604020202020204" pitchFamily="34" charset="0"/>
              </a:rPr>
            </a:br>
            <a:r>
              <a:rPr lang="en-GB" dirty="0" smtClean="0">
                <a:solidFill>
                  <a:schemeClr val="tx1"/>
                </a:solidFill>
                <a:latin typeface="Arial" panose="020B0604020202020204" pitchFamily="34" charset="0"/>
                <a:cs typeface="Arial" panose="020B0604020202020204" pitchFamily="34" charset="0"/>
              </a:rPr>
              <a:t>qui </a:t>
            </a:r>
            <a:r>
              <a:rPr lang="en-GB" dirty="0" err="1" smtClean="0">
                <a:solidFill>
                  <a:schemeClr val="tx1"/>
                </a:solidFill>
                <a:latin typeface="Arial" panose="020B0604020202020204" pitchFamily="34" charset="0"/>
                <a:cs typeface="Arial" panose="020B0604020202020204" pitchFamily="34" charset="0"/>
              </a:rPr>
              <a:t>déteste</a:t>
            </a:r>
            <a:r>
              <a:rPr lang="en-GB" dirty="0" smtClean="0">
                <a:solidFill>
                  <a:schemeClr val="tx1"/>
                </a:solidFill>
                <a:latin typeface="Arial" panose="020B0604020202020204" pitchFamily="34" charset="0"/>
                <a:cs typeface="Arial" panose="020B0604020202020204" pitchFamily="34" charset="0"/>
              </a:rPr>
              <a:t> les</a:t>
            </a:r>
            <a:br>
              <a:rPr lang="en-GB" dirty="0" smtClean="0">
                <a:solidFill>
                  <a:schemeClr val="tx1"/>
                </a:solidFill>
                <a:latin typeface="Arial" panose="020B0604020202020204" pitchFamily="34" charset="0"/>
                <a:cs typeface="Arial" panose="020B0604020202020204" pitchFamily="34" charset="0"/>
              </a:rPr>
            </a:br>
            <a:r>
              <a:rPr lang="en-GB" dirty="0" smtClean="0">
                <a:solidFill>
                  <a:schemeClr val="tx1"/>
                </a:solidFill>
                <a:latin typeface="Arial" panose="020B0604020202020204" pitchFamily="34" charset="0"/>
                <a:cs typeface="Arial" panose="020B0604020202020204" pitchFamily="34" charset="0"/>
              </a:rPr>
              <a:t>qui adore les</a:t>
            </a:r>
            <a:br>
              <a:rPr lang="en-GB" dirty="0" smtClean="0">
                <a:solidFill>
                  <a:schemeClr val="tx1"/>
                </a:solidFill>
                <a:latin typeface="Arial" panose="020B0604020202020204" pitchFamily="34" charset="0"/>
                <a:cs typeface="Arial" panose="020B0604020202020204" pitchFamily="34" charset="0"/>
              </a:rPr>
            </a:br>
            <a:r>
              <a:rPr lang="en-GB" dirty="0" smtClean="0">
                <a:solidFill>
                  <a:schemeClr val="tx1"/>
                </a:solidFill>
                <a:latin typeface="Arial" panose="020B0604020202020204" pitchFamily="34" charset="0"/>
                <a:cs typeface="Arial" panose="020B0604020202020204" pitchFamily="34" charset="0"/>
              </a:rPr>
              <a:t/>
            </a:r>
            <a:br>
              <a:rPr lang="en-GB" dirty="0" smtClean="0">
                <a:solidFill>
                  <a:schemeClr val="tx1"/>
                </a:solidFill>
                <a:latin typeface="Arial" panose="020B0604020202020204" pitchFamily="34" charset="0"/>
                <a:cs typeface="Arial" panose="020B0604020202020204" pitchFamily="34" charset="0"/>
              </a:rPr>
            </a:br>
            <a:r>
              <a:rPr lang="en-GB" dirty="0" err="1" smtClean="0">
                <a:solidFill>
                  <a:schemeClr val="tx1"/>
                </a:solidFill>
                <a:latin typeface="Arial" panose="020B0604020202020204" pitchFamily="34" charset="0"/>
                <a:cs typeface="Arial" panose="020B0604020202020204" pitchFamily="34" charset="0"/>
              </a:rPr>
              <a:t>C’est</a:t>
            </a:r>
            <a:r>
              <a:rPr lang="en-GB" dirty="0" smtClean="0">
                <a:solidFill>
                  <a:schemeClr val="tx1"/>
                </a:solidFill>
                <a:latin typeface="Arial" panose="020B0604020202020204" pitchFamily="34" charset="0"/>
                <a:cs typeface="Arial" panose="020B0604020202020204" pitchFamily="34" charset="0"/>
              </a:rPr>
              <a:t> un petit 	     tout blanc</a:t>
            </a:r>
            <a:br>
              <a:rPr lang="en-GB" dirty="0" smtClean="0">
                <a:solidFill>
                  <a:schemeClr val="tx1"/>
                </a:solidFill>
                <a:latin typeface="Arial" panose="020B0604020202020204" pitchFamily="34" charset="0"/>
                <a:cs typeface="Arial" panose="020B0604020202020204" pitchFamily="34" charset="0"/>
              </a:rPr>
            </a:br>
            <a:r>
              <a:rPr lang="en-GB" dirty="0" smtClean="0">
                <a:solidFill>
                  <a:schemeClr val="tx1"/>
                </a:solidFill>
                <a:latin typeface="Arial" panose="020B0604020202020204" pitchFamily="34" charset="0"/>
                <a:cs typeface="Arial" panose="020B0604020202020204" pitchFamily="34" charset="0"/>
              </a:rPr>
              <a:t>qui </a:t>
            </a:r>
            <a:r>
              <a:rPr lang="en-GB" dirty="0" err="1" smtClean="0">
                <a:solidFill>
                  <a:schemeClr val="tx1"/>
                </a:solidFill>
                <a:latin typeface="Arial" panose="020B0604020202020204" pitchFamily="34" charset="0"/>
                <a:cs typeface="Arial" panose="020B0604020202020204" pitchFamily="34" charset="0"/>
              </a:rPr>
              <a:t>n’aime</a:t>
            </a:r>
            <a:r>
              <a:rPr lang="en-GB" dirty="0" smtClean="0">
                <a:solidFill>
                  <a:schemeClr val="tx1"/>
                </a:solidFill>
                <a:latin typeface="Arial" panose="020B0604020202020204" pitchFamily="34" charset="0"/>
                <a:cs typeface="Arial" panose="020B0604020202020204" pitchFamily="34" charset="0"/>
              </a:rPr>
              <a:t> surtout pas les </a:t>
            </a:r>
          </a:p>
          <a:p>
            <a:pPr>
              <a:lnSpc>
                <a:spcPct val="150000"/>
              </a:lnSpc>
            </a:pPr>
            <a:r>
              <a:rPr lang="en-GB" dirty="0">
                <a:solidFill>
                  <a:schemeClr val="tx1"/>
                </a:solidFill>
                <a:latin typeface="Arial" panose="020B0604020202020204" pitchFamily="34" charset="0"/>
                <a:cs typeface="Arial" panose="020B0604020202020204" pitchFamily="34" charset="0"/>
              </a:rPr>
              <a:t>q</a:t>
            </a:r>
            <a:r>
              <a:rPr lang="en-GB" dirty="0" smtClean="0">
                <a:solidFill>
                  <a:schemeClr val="tx1"/>
                </a:solidFill>
                <a:latin typeface="Arial" panose="020B0604020202020204" pitchFamily="34" charset="0"/>
                <a:cs typeface="Arial" panose="020B0604020202020204" pitchFamily="34" charset="0"/>
              </a:rPr>
              <a:t>ui </a:t>
            </a:r>
            <a:r>
              <a:rPr lang="en-GB" dirty="0" err="1" smtClean="0">
                <a:solidFill>
                  <a:schemeClr val="tx1"/>
                </a:solidFill>
                <a:latin typeface="Arial" panose="020B0604020202020204" pitchFamily="34" charset="0"/>
                <a:cs typeface="Arial" panose="020B0604020202020204" pitchFamily="34" charset="0"/>
              </a:rPr>
              <a:t>déteste</a:t>
            </a:r>
            <a:r>
              <a:rPr lang="en-GB" dirty="0" smtClean="0">
                <a:solidFill>
                  <a:schemeClr val="tx1"/>
                </a:solidFill>
                <a:latin typeface="Arial" panose="020B0604020202020204" pitchFamily="34" charset="0"/>
                <a:cs typeface="Arial" panose="020B0604020202020204" pitchFamily="34" charset="0"/>
              </a:rPr>
              <a:t> </a:t>
            </a:r>
            <a:r>
              <a:rPr lang="en-GB" dirty="0" err="1" smtClean="0">
                <a:solidFill>
                  <a:schemeClr val="tx1"/>
                </a:solidFill>
                <a:latin typeface="Arial" panose="020B0604020202020204" pitchFamily="34" charset="0"/>
                <a:cs typeface="Arial" panose="020B0604020202020204" pitchFamily="34" charset="0"/>
              </a:rPr>
              <a:t>aussi</a:t>
            </a:r>
            <a:r>
              <a:rPr lang="en-GB" dirty="0" smtClean="0">
                <a:solidFill>
                  <a:schemeClr val="tx1"/>
                </a:solidFill>
                <a:latin typeface="Arial" panose="020B0604020202020204" pitchFamily="34" charset="0"/>
                <a:cs typeface="Arial" panose="020B0604020202020204" pitchFamily="34" charset="0"/>
              </a:rPr>
              <a:t> les </a:t>
            </a:r>
            <a:br>
              <a:rPr lang="en-GB" dirty="0" smtClean="0">
                <a:solidFill>
                  <a:schemeClr val="tx1"/>
                </a:solidFill>
                <a:latin typeface="Arial" panose="020B0604020202020204" pitchFamily="34" charset="0"/>
                <a:cs typeface="Arial" panose="020B0604020202020204" pitchFamily="34" charset="0"/>
              </a:rPr>
            </a:br>
            <a:r>
              <a:rPr lang="en-GB" dirty="0" smtClean="0">
                <a:solidFill>
                  <a:schemeClr val="tx1"/>
                </a:solidFill>
                <a:latin typeface="Arial" panose="020B0604020202020204" pitchFamily="34" charset="0"/>
                <a:cs typeface="Arial" panose="020B0604020202020204" pitchFamily="34" charset="0"/>
              </a:rPr>
              <a:t>qui adore les </a:t>
            </a:r>
            <a:br>
              <a:rPr lang="en-GB" dirty="0" smtClean="0">
                <a:solidFill>
                  <a:schemeClr val="tx1"/>
                </a:solidFill>
                <a:latin typeface="Arial" panose="020B0604020202020204" pitchFamily="34" charset="0"/>
                <a:cs typeface="Arial" panose="020B0604020202020204" pitchFamily="34" charset="0"/>
              </a:rPr>
            </a:br>
            <a:r>
              <a:rPr lang="en-GB" dirty="0" smtClean="0">
                <a:solidFill>
                  <a:schemeClr val="tx1"/>
                </a:solidFill>
                <a:latin typeface="Arial" panose="020B0604020202020204" pitchFamily="34" charset="0"/>
                <a:cs typeface="Arial" panose="020B0604020202020204" pitchFamily="34" charset="0"/>
              </a:rPr>
              <a:t/>
            </a:r>
            <a:br>
              <a:rPr lang="en-GB" dirty="0" smtClean="0">
                <a:solidFill>
                  <a:schemeClr val="tx1"/>
                </a:solidFill>
                <a:latin typeface="Arial" panose="020B0604020202020204" pitchFamily="34" charset="0"/>
                <a:cs typeface="Arial" panose="020B0604020202020204" pitchFamily="34" charset="0"/>
              </a:rPr>
            </a:br>
            <a:r>
              <a:rPr lang="en-GB" dirty="0" err="1" smtClean="0">
                <a:solidFill>
                  <a:schemeClr val="tx1"/>
                </a:solidFill>
                <a:latin typeface="Arial" panose="020B0604020202020204" pitchFamily="34" charset="0"/>
                <a:cs typeface="Arial" panose="020B0604020202020204" pitchFamily="34" charset="0"/>
              </a:rPr>
              <a:t>C’est</a:t>
            </a:r>
            <a:r>
              <a:rPr lang="en-GB" dirty="0" smtClean="0">
                <a:solidFill>
                  <a:schemeClr val="tx1"/>
                </a:solidFill>
                <a:latin typeface="Arial" panose="020B0604020202020204" pitchFamily="34" charset="0"/>
                <a:cs typeface="Arial" panose="020B0604020202020204" pitchFamily="34" charset="0"/>
              </a:rPr>
              <a:t> un petit 	      tout noir</a:t>
            </a:r>
            <a:br>
              <a:rPr lang="en-GB" dirty="0" smtClean="0">
                <a:solidFill>
                  <a:schemeClr val="tx1"/>
                </a:solidFill>
                <a:latin typeface="Arial" panose="020B0604020202020204" pitchFamily="34" charset="0"/>
                <a:cs typeface="Arial" panose="020B0604020202020204" pitchFamily="34" charset="0"/>
              </a:rPr>
            </a:br>
            <a:r>
              <a:rPr lang="en-GB" dirty="0" smtClean="0">
                <a:solidFill>
                  <a:schemeClr val="tx1"/>
                </a:solidFill>
                <a:latin typeface="Arial" panose="020B0604020202020204" pitchFamily="34" charset="0"/>
                <a:cs typeface="Arial" panose="020B0604020202020204" pitchFamily="34" charset="0"/>
              </a:rPr>
              <a:t>qui </a:t>
            </a:r>
            <a:r>
              <a:rPr lang="en-GB" dirty="0" err="1" smtClean="0">
                <a:solidFill>
                  <a:schemeClr val="tx1"/>
                </a:solidFill>
                <a:latin typeface="Arial" panose="020B0604020202020204" pitchFamily="34" charset="0"/>
                <a:cs typeface="Arial" panose="020B0604020202020204" pitchFamily="34" charset="0"/>
              </a:rPr>
              <a:t>n’aime</a:t>
            </a:r>
            <a:r>
              <a:rPr lang="en-GB" dirty="0" smtClean="0">
                <a:solidFill>
                  <a:schemeClr val="tx1"/>
                </a:solidFill>
                <a:latin typeface="Arial" panose="020B0604020202020204" pitchFamily="34" charset="0"/>
                <a:cs typeface="Arial" panose="020B0604020202020204" pitchFamily="34" charset="0"/>
              </a:rPr>
              <a:t> pas les </a:t>
            </a:r>
            <a:br>
              <a:rPr lang="en-GB" dirty="0" smtClean="0">
                <a:solidFill>
                  <a:schemeClr val="tx1"/>
                </a:solidFill>
                <a:latin typeface="Arial" panose="020B0604020202020204" pitchFamily="34" charset="0"/>
                <a:cs typeface="Arial" panose="020B0604020202020204" pitchFamily="34" charset="0"/>
              </a:rPr>
            </a:br>
            <a:r>
              <a:rPr lang="en-GB" dirty="0" smtClean="0">
                <a:solidFill>
                  <a:schemeClr val="tx1"/>
                </a:solidFill>
                <a:latin typeface="Arial" panose="020B0604020202020204" pitchFamily="34" charset="0"/>
                <a:cs typeface="Arial" panose="020B0604020202020204" pitchFamily="34" charset="0"/>
              </a:rPr>
              <a:t>qui </a:t>
            </a:r>
            <a:r>
              <a:rPr lang="en-GB" dirty="0" err="1" smtClean="0">
                <a:solidFill>
                  <a:schemeClr val="tx1"/>
                </a:solidFill>
                <a:latin typeface="Arial" panose="020B0604020202020204" pitchFamily="34" charset="0"/>
                <a:cs typeface="Arial" panose="020B0604020202020204" pitchFamily="34" charset="0"/>
              </a:rPr>
              <a:t>déteste</a:t>
            </a:r>
            <a:r>
              <a:rPr lang="en-GB" dirty="0" smtClean="0">
                <a:solidFill>
                  <a:schemeClr val="tx1"/>
                </a:solidFill>
                <a:latin typeface="Arial" panose="020B0604020202020204" pitchFamily="34" charset="0"/>
                <a:cs typeface="Arial" panose="020B0604020202020204" pitchFamily="34" charset="0"/>
              </a:rPr>
              <a:t> </a:t>
            </a:r>
            <a:r>
              <a:rPr lang="en-GB" dirty="0" err="1" smtClean="0">
                <a:solidFill>
                  <a:schemeClr val="tx1"/>
                </a:solidFill>
                <a:latin typeface="Arial" panose="020B0604020202020204" pitchFamily="34" charset="0"/>
                <a:cs typeface="Arial" panose="020B0604020202020204" pitchFamily="34" charset="0"/>
              </a:rPr>
              <a:t>aussi</a:t>
            </a:r>
            <a:r>
              <a:rPr lang="en-GB" dirty="0" smtClean="0">
                <a:solidFill>
                  <a:schemeClr val="tx1"/>
                </a:solidFill>
                <a:latin typeface="Arial" panose="020B0604020202020204" pitchFamily="34" charset="0"/>
                <a:cs typeface="Arial" panose="020B0604020202020204" pitchFamily="34" charset="0"/>
              </a:rPr>
              <a:t> </a:t>
            </a:r>
            <a:br>
              <a:rPr lang="en-GB" dirty="0" smtClean="0">
                <a:solidFill>
                  <a:schemeClr val="tx1"/>
                </a:solidFill>
                <a:latin typeface="Arial" panose="020B0604020202020204" pitchFamily="34" charset="0"/>
                <a:cs typeface="Arial" panose="020B0604020202020204" pitchFamily="34" charset="0"/>
              </a:rPr>
            </a:br>
            <a:r>
              <a:rPr lang="en-GB" dirty="0" smtClean="0">
                <a:solidFill>
                  <a:schemeClr val="tx1"/>
                </a:solidFill>
                <a:latin typeface="Arial" panose="020B0604020202020204" pitchFamily="34" charset="0"/>
                <a:cs typeface="Arial" panose="020B0604020202020204" pitchFamily="34" charset="0"/>
              </a:rPr>
              <a:t>qui adore les </a:t>
            </a:r>
            <a:endParaRPr lang="en-GB" dirty="0">
              <a:solidFill>
                <a:schemeClr val="tx1"/>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102637" y="4493623"/>
            <a:ext cx="1030166" cy="57883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6797" y="376903"/>
            <a:ext cx="777229" cy="582922"/>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37689" y="2555483"/>
            <a:ext cx="661775" cy="359564"/>
          </a:xfrm>
          <a:prstGeom prst="rect">
            <a:avLst/>
          </a:prstGeom>
        </p:spPr>
      </p:pic>
      <p:pic>
        <p:nvPicPr>
          <p:cNvPr id="20" name="Picture 1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22065" y="835332"/>
            <a:ext cx="616069" cy="48371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37689" y="3755710"/>
            <a:ext cx="466309" cy="447468"/>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04414" y="5362898"/>
            <a:ext cx="360934" cy="521350"/>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57264" y="4933354"/>
            <a:ext cx="707162" cy="440488"/>
          </a:xfrm>
          <a:prstGeom prst="rect">
            <a:avLst/>
          </a:prstGeom>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96174" y="2866860"/>
            <a:ext cx="880213" cy="635873"/>
          </a:xfrm>
          <a:prstGeom prst="rect">
            <a:avLst/>
          </a:prstGeom>
        </p:spPr>
      </p:pic>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55056" y="5849764"/>
            <a:ext cx="602208" cy="451656"/>
          </a:xfrm>
          <a:prstGeom prst="rect">
            <a:avLst/>
          </a:prstGeom>
        </p:spPr>
      </p:pic>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95726" y="1271623"/>
            <a:ext cx="569622" cy="487152"/>
          </a:xfrm>
          <a:prstGeom prst="rect">
            <a:avLst/>
          </a:prstGeom>
        </p:spPr>
      </p:pic>
      <p:pic>
        <p:nvPicPr>
          <p:cNvPr id="27" name="Picture 2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159652" y="1708514"/>
            <a:ext cx="513090" cy="506249"/>
          </a:xfrm>
          <a:prstGeom prst="rect">
            <a:avLst/>
          </a:prstGeom>
        </p:spPr>
      </p:pic>
      <p:pic>
        <p:nvPicPr>
          <p:cNvPr id="28" name="Picture 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082104" y="3409406"/>
            <a:ext cx="331831" cy="338603"/>
          </a:xfrm>
          <a:prstGeom prst="rect">
            <a:avLst/>
          </a:prstGeom>
        </p:spPr>
      </p:pic>
      <p:sp>
        <p:nvSpPr>
          <p:cNvPr id="29" name="Rectangle 28"/>
          <p:cNvSpPr/>
          <p:nvPr/>
        </p:nvSpPr>
        <p:spPr>
          <a:xfrm>
            <a:off x="6720404" y="6157768"/>
            <a:ext cx="1556836" cy="369332"/>
          </a:xfrm>
          <a:prstGeom prst="rect">
            <a:avLst/>
          </a:prstGeom>
        </p:spPr>
        <p:txBody>
          <a:bodyPr wrap="none">
            <a:spAutoFit/>
          </a:bodyPr>
          <a:lstStyle/>
          <a:p>
            <a:pPr algn="ctr"/>
            <a:r>
              <a:rPr lang="en-GB" b="1" i="1" dirty="0">
                <a:latin typeface="Arial" panose="020B0604020202020204" pitchFamily="34" charset="0"/>
                <a:cs typeface="Arial" panose="020B0604020202020204" pitchFamily="34" charset="0"/>
              </a:rPr>
              <a:t>poem / story</a:t>
            </a:r>
            <a:endParaRPr lang="en-GB"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45428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5" name="Rounded Rectangle 4"/>
          <p:cNvSpPr/>
          <p:nvPr/>
        </p:nvSpPr>
        <p:spPr>
          <a:xfrm>
            <a:off x="310787" y="160065"/>
            <a:ext cx="8640960" cy="6480720"/>
          </a:xfrm>
          <a:prstGeom prst="roundRect">
            <a:avLst/>
          </a:prstGeom>
          <a:solidFill>
            <a:schemeClr val="bg1"/>
          </a:solidFill>
          <a:ln w="57150">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07313" y="440421"/>
            <a:ext cx="2185087" cy="811945"/>
          </a:xfrm>
          <a:prstGeom prst="rect">
            <a:avLst/>
          </a:prstGeom>
        </p:spPr>
      </p:pic>
      <p:pic>
        <p:nvPicPr>
          <p:cNvPr id="9" name="Pictur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8072" y="248521"/>
            <a:ext cx="1195744" cy="1195744"/>
          </a:xfrm>
          <a:prstGeom prst="rect">
            <a:avLst/>
          </a:prstGeom>
        </p:spPr>
      </p:pic>
      <p:sp>
        <p:nvSpPr>
          <p:cNvPr id="17" name="Rectangle 16"/>
          <p:cNvSpPr/>
          <p:nvPr/>
        </p:nvSpPr>
        <p:spPr>
          <a:xfrm>
            <a:off x="143691" y="91441"/>
            <a:ext cx="4088675" cy="6613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u="sng" dirty="0" smtClean="0">
                <a:solidFill>
                  <a:schemeClr val="tx1"/>
                </a:solidFill>
              </a:rPr>
              <a:t>Mon petit chat</a:t>
            </a:r>
          </a:p>
          <a:p>
            <a:pPr algn="ctr"/>
            <a:endParaRPr lang="en-GB" u="sng" dirty="0">
              <a:solidFill>
                <a:schemeClr val="tx1"/>
              </a:solidFill>
            </a:endParaRPr>
          </a:p>
          <a:p>
            <a:pPr algn="ctr"/>
            <a:endParaRPr lang="en-GB" u="sng" dirty="0" smtClean="0">
              <a:solidFill>
                <a:schemeClr val="tx1"/>
              </a:solidFill>
            </a:endParaRPr>
          </a:p>
          <a:p>
            <a:pPr algn="ctr"/>
            <a:endParaRPr lang="en-GB" u="sng" dirty="0" smtClean="0">
              <a:solidFill>
                <a:schemeClr val="tx1"/>
              </a:solidFill>
            </a:endParaRPr>
          </a:p>
          <a:p>
            <a:pPr algn="ctr"/>
            <a:endParaRPr lang="en-GB" u="sng" dirty="0">
              <a:solidFill>
                <a:schemeClr val="tx1"/>
              </a:solidFill>
            </a:endParaRPr>
          </a:p>
          <a:p>
            <a:pPr algn="ctr"/>
            <a:endParaRPr lang="en-GB" u="sng" dirty="0" smtClean="0">
              <a:solidFill>
                <a:schemeClr val="tx1"/>
              </a:solidFill>
            </a:endParaRPr>
          </a:p>
          <a:p>
            <a:r>
              <a:rPr lang="en-GB" u="sng" dirty="0" err="1" smtClean="0">
                <a:solidFill>
                  <a:schemeClr val="tx1"/>
                </a:solidFill>
              </a:rPr>
              <a:t>J</a:t>
            </a:r>
            <a:r>
              <a:rPr lang="en-GB" dirty="0" err="1" smtClean="0">
                <a:solidFill>
                  <a:schemeClr val="tx1"/>
                </a:solidFill>
              </a:rPr>
              <a:t>’ai</a:t>
            </a:r>
            <a:r>
              <a:rPr lang="en-GB" dirty="0" smtClean="0">
                <a:solidFill>
                  <a:schemeClr val="tx1"/>
                </a:solidFill>
              </a:rPr>
              <a:t> un petit chat, </a:t>
            </a:r>
          </a:p>
          <a:p>
            <a:r>
              <a:rPr lang="en-GB" dirty="0" smtClean="0">
                <a:solidFill>
                  <a:schemeClr val="tx1"/>
                </a:solidFill>
              </a:rPr>
              <a:t>Petit </a:t>
            </a:r>
            <a:r>
              <a:rPr lang="en-GB" dirty="0" err="1" smtClean="0">
                <a:solidFill>
                  <a:schemeClr val="tx1"/>
                </a:solidFill>
              </a:rPr>
              <a:t>comme</a:t>
            </a:r>
            <a:r>
              <a:rPr lang="en-GB" dirty="0" smtClean="0">
                <a:solidFill>
                  <a:schemeClr val="tx1"/>
                </a:solidFill>
              </a:rPr>
              <a:t> </a:t>
            </a:r>
            <a:r>
              <a:rPr lang="en-GB" dirty="0" err="1" smtClean="0">
                <a:solidFill>
                  <a:schemeClr val="tx1"/>
                </a:solidFill>
              </a:rPr>
              <a:t>ça</a:t>
            </a:r>
            <a:r>
              <a:rPr lang="en-GB" dirty="0" smtClean="0">
                <a:solidFill>
                  <a:schemeClr val="tx1"/>
                </a:solidFill>
              </a:rPr>
              <a:t>.</a:t>
            </a:r>
            <a:br>
              <a:rPr lang="en-GB" dirty="0" smtClean="0">
                <a:solidFill>
                  <a:schemeClr val="tx1"/>
                </a:solidFill>
              </a:rPr>
            </a:br>
            <a:r>
              <a:rPr lang="en-GB" dirty="0" smtClean="0">
                <a:solidFill>
                  <a:schemeClr val="tx1"/>
                </a:solidFill>
              </a:rPr>
              <a:t>Je </a:t>
            </a:r>
            <a:r>
              <a:rPr lang="en-GB" dirty="0" err="1" smtClean="0">
                <a:solidFill>
                  <a:schemeClr val="tx1"/>
                </a:solidFill>
              </a:rPr>
              <a:t>l’appelle</a:t>
            </a:r>
            <a:r>
              <a:rPr lang="en-GB" dirty="0" smtClean="0">
                <a:solidFill>
                  <a:schemeClr val="tx1"/>
                </a:solidFill>
              </a:rPr>
              <a:t> Orange.</a:t>
            </a:r>
            <a:br>
              <a:rPr lang="en-GB" dirty="0" smtClean="0">
                <a:solidFill>
                  <a:schemeClr val="tx1"/>
                </a:solidFill>
              </a:rPr>
            </a:br>
            <a:r>
              <a:rPr lang="en-GB" dirty="0" smtClean="0">
                <a:solidFill>
                  <a:schemeClr val="tx1"/>
                </a:solidFill>
              </a:rPr>
              <a:t/>
            </a:r>
            <a:br>
              <a:rPr lang="en-GB" dirty="0" smtClean="0">
                <a:solidFill>
                  <a:schemeClr val="tx1"/>
                </a:solidFill>
              </a:rPr>
            </a:br>
            <a:r>
              <a:rPr lang="en-GB" dirty="0" smtClean="0">
                <a:solidFill>
                  <a:schemeClr val="tx1"/>
                </a:solidFill>
              </a:rPr>
              <a:t>Je ne sais </a:t>
            </a:r>
            <a:r>
              <a:rPr lang="en-GB" dirty="0" err="1" smtClean="0">
                <a:solidFill>
                  <a:schemeClr val="tx1"/>
                </a:solidFill>
              </a:rPr>
              <a:t>pourquoi</a:t>
            </a:r>
            <a:r>
              <a:rPr lang="en-GB" dirty="0" smtClean="0">
                <a:solidFill>
                  <a:schemeClr val="tx1"/>
                </a:solidFill>
              </a:rPr>
              <a:t/>
            </a:r>
            <a:br>
              <a:rPr lang="en-GB" dirty="0" smtClean="0">
                <a:solidFill>
                  <a:schemeClr val="tx1"/>
                </a:solidFill>
              </a:rPr>
            </a:br>
            <a:r>
              <a:rPr lang="en-GB" dirty="0" err="1" smtClean="0">
                <a:solidFill>
                  <a:schemeClr val="tx1"/>
                </a:solidFill>
              </a:rPr>
              <a:t>Jamais</a:t>
            </a:r>
            <a:r>
              <a:rPr lang="en-GB" dirty="0" smtClean="0">
                <a:solidFill>
                  <a:schemeClr val="tx1"/>
                </a:solidFill>
              </a:rPr>
              <a:t> </a:t>
            </a:r>
            <a:r>
              <a:rPr lang="en-GB" dirty="0" err="1" smtClean="0">
                <a:solidFill>
                  <a:schemeClr val="tx1"/>
                </a:solidFill>
              </a:rPr>
              <a:t>il</a:t>
            </a:r>
            <a:r>
              <a:rPr lang="en-GB" dirty="0" smtClean="0">
                <a:solidFill>
                  <a:schemeClr val="tx1"/>
                </a:solidFill>
              </a:rPr>
              <a:t> ne mange</a:t>
            </a:r>
            <a:br>
              <a:rPr lang="en-GB" dirty="0" smtClean="0">
                <a:solidFill>
                  <a:schemeClr val="tx1"/>
                </a:solidFill>
              </a:rPr>
            </a:br>
            <a:r>
              <a:rPr lang="en-GB" dirty="0" smtClean="0">
                <a:solidFill>
                  <a:schemeClr val="tx1"/>
                </a:solidFill>
              </a:rPr>
              <a:t>Ni </a:t>
            </a:r>
            <a:r>
              <a:rPr lang="en-GB" dirty="0" err="1" smtClean="0">
                <a:solidFill>
                  <a:schemeClr val="tx1"/>
                </a:solidFill>
              </a:rPr>
              <a:t>souris</a:t>
            </a:r>
            <a:r>
              <a:rPr lang="en-GB" dirty="0" smtClean="0">
                <a:solidFill>
                  <a:schemeClr val="tx1"/>
                </a:solidFill>
              </a:rPr>
              <a:t> </a:t>
            </a:r>
            <a:r>
              <a:rPr lang="en-GB" dirty="0" err="1" smtClean="0">
                <a:solidFill>
                  <a:schemeClr val="tx1"/>
                </a:solidFill>
              </a:rPr>
              <a:t>ni</a:t>
            </a:r>
            <a:r>
              <a:rPr lang="en-GB" dirty="0" smtClean="0">
                <a:solidFill>
                  <a:schemeClr val="tx1"/>
                </a:solidFill>
              </a:rPr>
              <a:t> rat</a:t>
            </a:r>
            <a:br>
              <a:rPr lang="en-GB" dirty="0" smtClean="0">
                <a:solidFill>
                  <a:schemeClr val="tx1"/>
                </a:solidFill>
              </a:rPr>
            </a:br>
            <a:r>
              <a:rPr lang="en-GB" dirty="0" smtClean="0">
                <a:solidFill>
                  <a:schemeClr val="tx1"/>
                </a:solidFill>
              </a:rPr>
              <a:t/>
            </a:r>
            <a:br>
              <a:rPr lang="en-GB" dirty="0" smtClean="0">
                <a:solidFill>
                  <a:schemeClr val="tx1"/>
                </a:solidFill>
              </a:rPr>
            </a:br>
            <a:r>
              <a:rPr lang="en-GB" dirty="0" err="1" smtClean="0">
                <a:solidFill>
                  <a:schemeClr val="tx1"/>
                </a:solidFill>
              </a:rPr>
              <a:t>C’est</a:t>
            </a:r>
            <a:r>
              <a:rPr lang="en-GB" dirty="0" smtClean="0">
                <a:solidFill>
                  <a:schemeClr val="tx1"/>
                </a:solidFill>
              </a:rPr>
              <a:t> un chat </a:t>
            </a:r>
            <a:r>
              <a:rPr lang="en-GB" dirty="0" err="1" smtClean="0">
                <a:solidFill>
                  <a:schemeClr val="tx1"/>
                </a:solidFill>
              </a:rPr>
              <a:t>étrange</a:t>
            </a:r>
            <a:r>
              <a:rPr lang="en-GB" dirty="0" smtClean="0">
                <a:solidFill>
                  <a:schemeClr val="tx1"/>
                </a:solidFill>
              </a:rPr>
              <a:t/>
            </a:r>
            <a:br>
              <a:rPr lang="en-GB" dirty="0" smtClean="0">
                <a:solidFill>
                  <a:schemeClr val="tx1"/>
                </a:solidFill>
              </a:rPr>
            </a:br>
            <a:r>
              <a:rPr lang="en-GB" dirty="0" err="1" smtClean="0">
                <a:solidFill>
                  <a:schemeClr val="tx1"/>
                </a:solidFill>
              </a:rPr>
              <a:t>Aimant</a:t>
            </a:r>
            <a:r>
              <a:rPr lang="en-GB" dirty="0" smtClean="0">
                <a:solidFill>
                  <a:schemeClr val="tx1"/>
                </a:solidFill>
              </a:rPr>
              <a:t> le nougat</a:t>
            </a:r>
            <a:br>
              <a:rPr lang="en-GB" dirty="0" smtClean="0">
                <a:solidFill>
                  <a:schemeClr val="tx1"/>
                </a:solidFill>
              </a:rPr>
            </a:br>
            <a:r>
              <a:rPr lang="en-GB" dirty="0" smtClean="0">
                <a:solidFill>
                  <a:schemeClr val="tx1"/>
                </a:solidFill>
              </a:rPr>
              <a:t>El le </a:t>
            </a:r>
            <a:r>
              <a:rPr lang="en-GB" dirty="0" err="1" smtClean="0">
                <a:solidFill>
                  <a:schemeClr val="tx1"/>
                </a:solidFill>
              </a:rPr>
              <a:t>chocolat</a:t>
            </a:r>
            <a:r>
              <a:rPr lang="en-GB" dirty="0" smtClean="0">
                <a:solidFill>
                  <a:schemeClr val="tx1"/>
                </a:solidFill>
              </a:rPr>
              <a:t>.</a:t>
            </a:r>
            <a:br>
              <a:rPr lang="en-GB" dirty="0" smtClean="0">
                <a:solidFill>
                  <a:schemeClr val="tx1"/>
                </a:solidFill>
              </a:rPr>
            </a:br>
            <a:r>
              <a:rPr lang="en-GB" dirty="0" smtClean="0">
                <a:solidFill>
                  <a:schemeClr val="tx1"/>
                </a:solidFill>
              </a:rPr>
              <a:t/>
            </a:r>
            <a:br>
              <a:rPr lang="en-GB" dirty="0" smtClean="0">
                <a:solidFill>
                  <a:schemeClr val="tx1"/>
                </a:solidFill>
              </a:rPr>
            </a:br>
            <a:r>
              <a:rPr lang="en-GB" dirty="0" err="1" smtClean="0">
                <a:solidFill>
                  <a:schemeClr val="tx1"/>
                </a:solidFill>
              </a:rPr>
              <a:t>Mais</a:t>
            </a:r>
            <a:r>
              <a:rPr lang="en-GB" dirty="0" smtClean="0">
                <a:solidFill>
                  <a:schemeClr val="tx1"/>
                </a:solidFill>
              </a:rPr>
              <a:t> </a:t>
            </a:r>
            <a:r>
              <a:rPr lang="en-GB" dirty="0" err="1" smtClean="0">
                <a:solidFill>
                  <a:schemeClr val="tx1"/>
                </a:solidFill>
              </a:rPr>
              <a:t>c’est</a:t>
            </a:r>
            <a:r>
              <a:rPr lang="en-GB" dirty="0" smtClean="0">
                <a:solidFill>
                  <a:schemeClr val="tx1"/>
                </a:solidFill>
              </a:rPr>
              <a:t> pour </a:t>
            </a:r>
            <a:r>
              <a:rPr lang="en-GB" dirty="0" err="1" smtClean="0">
                <a:solidFill>
                  <a:schemeClr val="tx1"/>
                </a:solidFill>
              </a:rPr>
              <a:t>cela</a:t>
            </a:r>
            <a:r>
              <a:rPr lang="en-GB" dirty="0" smtClean="0">
                <a:solidFill>
                  <a:schemeClr val="tx1"/>
                </a:solidFill>
              </a:rPr>
              <a:t>,</a:t>
            </a:r>
            <a:br>
              <a:rPr lang="en-GB" dirty="0" smtClean="0">
                <a:solidFill>
                  <a:schemeClr val="tx1"/>
                </a:solidFill>
              </a:rPr>
            </a:br>
            <a:r>
              <a:rPr lang="en-GB" dirty="0" err="1" smtClean="0">
                <a:solidFill>
                  <a:schemeClr val="tx1"/>
                </a:solidFill>
              </a:rPr>
              <a:t>Dit</a:t>
            </a:r>
            <a:r>
              <a:rPr lang="en-GB" dirty="0" smtClean="0">
                <a:solidFill>
                  <a:schemeClr val="tx1"/>
                </a:solidFill>
              </a:rPr>
              <a:t> </a:t>
            </a:r>
            <a:r>
              <a:rPr lang="en-GB" dirty="0" err="1" smtClean="0">
                <a:solidFill>
                  <a:schemeClr val="tx1"/>
                </a:solidFill>
              </a:rPr>
              <a:t>tante</a:t>
            </a:r>
            <a:r>
              <a:rPr lang="en-GB" dirty="0" smtClean="0">
                <a:solidFill>
                  <a:schemeClr val="tx1"/>
                </a:solidFill>
              </a:rPr>
              <a:t> </a:t>
            </a:r>
            <a:r>
              <a:rPr lang="en-GB" dirty="0" err="1" smtClean="0">
                <a:solidFill>
                  <a:schemeClr val="tx1"/>
                </a:solidFill>
              </a:rPr>
              <a:t>Solange</a:t>
            </a:r>
            <a:r>
              <a:rPr lang="en-GB" dirty="0" smtClean="0">
                <a:solidFill>
                  <a:schemeClr val="tx1"/>
                </a:solidFill>
              </a:rPr>
              <a:t>, </a:t>
            </a:r>
          </a:p>
          <a:p>
            <a:r>
              <a:rPr lang="en-GB" dirty="0" err="1" smtClean="0">
                <a:solidFill>
                  <a:schemeClr val="tx1"/>
                </a:solidFill>
              </a:rPr>
              <a:t>Qu’il</a:t>
            </a:r>
            <a:r>
              <a:rPr lang="en-GB" dirty="0" smtClean="0">
                <a:solidFill>
                  <a:schemeClr val="tx1"/>
                </a:solidFill>
              </a:rPr>
              <a:t> ne </a:t>
            </a:r>
            <a:r>
              <a:rPr lang="en-GB" dirty="0" err="1" smtClean="0">
                <a:solidFill>
                  <a:schemeClr val="tx1"/>
                </a:solidFill>
              </a:rPr>
              <a:t>grandit</a:t>
            </a:r>
            <a:r>
              <a:rPr lang="en-GB" dirty="0" smtClean="0">
                <a:solidFill>
                  <a:schemeClr val="tx1"/>
                </a:solidFill>
              </a:rPr>
              <a:t> pas!</a:t>
            </a:r>
            <a:br>
              <a:rPr lang="en-GB" dirty="0" smtClean="0">
                <a:solidFill>
                  <a:schemeClr val="tx1"/>
                </a:solidFill>
              </a:rPr>
            </a:br>
            <a:endParaRPr lang="en-GB" dirty="0" smtClean="0">
              <a:solidFill>
                <a:schemeClr val="tx1"/>
              </a:solidFill>
            </a:endParaRPr>
          </a:p>
          <a:p>
            <a:pPr algn="r"/>
            <a:r>
              <a:rPr lang="en-GB" b="1" i="1" dirty="0" smtClean="0">
                <a:solidFill>
                  <a:schemeClr val="tx1"/>
                </a:solidFill>
              </a:rPr>
              <a:t>Maurice </a:t>
            </a:r>
            <a:r>
              <a:rPr lang="en-GB" b="1" i="1" dirty="0" err="1" smtClean="0">
                <a:solidFill>
                  <a:schemeClr val="tx1"/>
                </a:solidFill>
              </a:rPr>
              <a:t>Carême</a:t>
            </a:r>
            <a:endParaRPr lang="en-GB" b="1" i="1" dirty="0">
              <a:solidFill>
                <a:schemeClr val="tx1"/>
              </a:solidFill>
            </a:endParaRPr>
          </a:p>
        </p:txBody>
      </p:sp>
      <p:pic>
        <p:nvPicPr>
          <p:cNvPr id="18" name="Picture 17"/>
          <p:cNvPicPr>
            <a:picLocks noChangeAspect="1"/>
          </p:cNvPicPr>
          <p:nvPr/>
        </p:nvPicPr>
        <p:blipFill rotWithShape="1">
          <a:blip r:embed="rId5"/>
          <a:srcRect l="15028" t="5783" r="22267" b="71178"/>
          <a:stretch/>
        </p:blipFill>
        <p:spPr>
          <a:xfrm>
            <a:off x="1384663" y="573864"/>
            <a:ext cx="1240972" cy="1261483"/>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6580" y="91441"/>
            <a:ext cx="4876137" cy="6613514"/>
          </a:xfrm>
          <a:prstGeom prst="rect">
            <a:avLst/>
          </a:prstGeom>
        </p:spPr>
      </p:pic>
      <p:sp>
        <p:nvSpPr>
          <p:cNvPr id="19" name="Rectangle 18"/>
          <p:cNvSpPr/>
          <p:nvPr/>
        </p:nvSpPr>
        <p:spPr>
          <a:xfrm>
            <a:off x="6720404" y="6157768"/>
            <a:ext cx="1556836" cy="369332"/>
          </a:xfrm>
          <a:prstGeom prst="rect">
            <a:avLst/>
          </a:prstGeom>
        </p:spPr>
        <p:txBody>
          <a:bodyPr wrap="none">
            <a:spAutoFit/>
          </a:bodyPr>
          <a:lstStyle/>
          <a:p>
            <a:pPr algn="ctr"/>
            <a:r>
              <a:rPr lang="en-GB" b="1" i="1" dirty="0">
                <a:latin typeface="Arial" panose="020B0604020202020204" pitchFamily="34" charset="0"/>
                <a:cs typeface="Arial" panose="020B0604020202020204" pitchFamily="34" charset="0"/>
              </a:rPr>
              <a:t>poem / story</a:t>
            </a:r>
            <a:endParaRPr lang="en-GB"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226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643</TotalTime>
  <Words>1417</Words>
  <Application>Microsoft Office PowerPoint</Application>
  <PresentationFormat>On-screen Show (4:3)</PresentationFormat>
  <Paragraphs>304</Paragraphs>
  <Slides>32</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SimSun</vt:lpstr>
      <vt:lpstr>Arial</vt:lpstr>
      <vt:lpstr>Arial Rounded MT Bold</vt:lpstr>
      <vt:lpstr>Calibri</vt:lpstr>
      <vt:lpstr>Calibri Light</vt:lpstr>
      <vt:lpstr>Times New Roman</vt:lpstr>
      <vt:lpstr>Verdana</vt:lpstr>
      <vt:lpstr>Wingdings</vt:lpstr>
      <vt:lpstr>1_Office Theme</vt:lpstr>
      <vt:lpstr>2_Office Theme</vt:lpstr>
      <vt:lpstr>Making creative use of authentic resources at KS3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Making creative use of authentic resources at KS3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55WD</dc:creator>
  <cp:lastModifiedBy>55WD</cp:lastModifiedBy>
  <cp:revision>53</cp:revision>
  <dcterms:created xsi:type="dcterms:W3CDTF">2014-10-07T14:29:32Z</dcterms:created>
  <dcterms:modified xsi:type="dcterms:W3CDTF">2014-10-14T16:00:19Z</dcterms:modified>
</cp:coreProperties>
</file>