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91" r:id="rId9"/>
    <p:sldId id="292" r:id="rId10"/>
    <p:sldId id="293" r:id="rId11"/>
    <p:sldId id="294" r:id="rId12"/>
    <p:sldId id="264" r:id="rId13"/>
    <p:sldId id="289" r:id="rId14"/>
    <p:sldId id="266" r:id="rId15"/>
    <p:sldId id="268" r:id="rId16"/>
    <p:sldId id="290"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88" autoAdjust="0"/>
  </p:normalViewPr>
  <p:slideViewPr>
    <p:cSldViewPr>
      <p:cViewPr varScale="1">
        <p:scale>
          <a:sx n="85" d="100"/>
          <a:sy n="85" d="100"/>
        </p:scale>
        <p:origin x="1644" y="84"/>
      </p:cViewPr>
      <p:guideLst>
        <p:guide orient="horz" pos="2160"/>
        <p:guide pos="2880"/>
      </p:guideLst>
    </p:cSldViewPr>
  </p:slideViewPr>
  <p:notesTextViewPr>
    <p:cViewPr>
      <p:scale>
        <a:sx n="1" d="1"/>
        <a:sy n="1" d="1"/>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DDA36-83CA-41EF-B47F-6E120976E3F4}" type="datetimeFigureOut">
              <a:rPr lang="en-GB" smtClean="0"/>
              <a:t>25/01/2014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9BC82-ED45-4A2B-806B-ACAD0FE65A1D}" type="slidenum">
              <a:rPr lang="en-GB" smtClean="0"/>
              <a:t>‹#›</a:t>
            </a:fld>
            <a:endParaRPr lang="en-GB"/>
          </a:p>
        </p:txBody>
      </p:sp>
    </p:spTree>
    <p:extLst>
      <p:ext uri="{BB962C8B-B14F-4D97-AF65-F5344CB8AC3E}">
        <p14:creationId xmlns:p14="http://schemas.microsoft.com/office/powerpoint/2010/main" val="201581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2.vobs.at/bezirksbuecherei-bludenz/Bilder/annefrank.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What are the persistent issues faced by languages teachers, and what approaches can we use/how can we meet these challenges head on?</a:t>
            </a:r>
          </a:p>
          <a:p>
            <a:pPr lvl="0"/>
            <a:r>
              <a:rPr lang="en-GB" sz="1200" kern="1200" dirty="0" smtClean="0">
                <a:solidFill>
                  <a:schemeClr val="tx1"/>
                </a:solidFill>
                <a:effectLst/>
                <a:latin typeface="+mn-lt"/>
                <a:ea typeface="+mn-ea"/>
                <a:cs typeface="+mn-cs"/>
              </a:rPr>
              <a:t>Taking as an immediate point of departure a secure understanding of what Ofsted wants to see in the languages classroom, and drawing on relevant research and other recent documentation, Rachel will outline a model of languages teaching guaranteed to raise teacher confidence about the lessons they deliver and how these improve learning</a:t>
            </a:r>
          </a:p>
          <a:p>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t>1</a:t>
            </a:fld>
            <a:endParaRPr lang="en-GB"/>
          </a:p>
        </p:txBody>
      </p:sp>
    </p:spTree>
    <p:extLst>
      <p:ext uri="{BB962C8B-B14F-4D97-AF65-F5344CB8AC3E}">
        <p14:creationId xmlns:p14="http://schemas.microsoft.com/office/powerpoint/2010/main" val="21797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r>
              <a:rPr lang="en-GB" dirty="0" smtClean="0"/>
              <a:t>Taken from here.</a:t>
            </a:r>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11</a:t>
            </a:fld>
            <a:endParaRPr lang="en-GB"/>
          </a:p>
        </p:txBody>
      </p:sp>
    </p:spTree>
    <p:extLst>
      <p:ext uri="{BB962C8B-B14F-4D97-AF65-F5344CB8AC3E}">
        <p14:creationId xmlns:p14="http://schemas.microsoft.com/office/powerpoint/2010/main" val="199053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25342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LITERARY</a:t>
            </a:r>
            <a:r>
              <a:rPr lang="en-GB" baseline="0" dirty="0" smtClean="0"/>
              <a:t> TEXTS one.</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09185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p.42 (Fischer </a:t>
            </a:r>
            <a:r>
              <a:rPr lang="en-GB" dirty="0" err="1" smtClean="0"/>
              <a:t>Taschenb</a:t>
            </a:r>
            <a:r>
              <a:rPr lang="en-GB" dirty="0" err="1" smtClean="0">
                <a:latin typeface="Calibri"/>
              </a:rPr>
              <a:t>ücher</a:t>
            </a:r>
            <a:r>
              <a:rPr lang="en-GB" dirty="0" smtClean="0">
                <a:latin typeface="Calibri"/>
              </a:rPr>
              <a:t> Edition)</a:t>
            </a:r>
            <a:br>
              <a:rPr lang="en-GB" dirty="0" smtClean="0">
                <a:latin typeface="Calibri"/>
              </a:rPr>
            </a:br>
            <a:r>
              <a:rPr lang="en-GB" sz="1200" u="sng" kern="1200" dirty="0" smtClean="0">
                <a:solidFill>
                  <a:schemeClr val="tx1"/>
                </a:solidFill>
                <a:effectLst/>
                <a:latin typeface="+mn-lt"/>
                <a:ea typeface="+mn-ea"/>
                <a:cs typeface="+mn-cs"/>
                <a:hlinkClick r:id="rId3"/>
              </a:rPr>
              <a:t>http://www2.vobs.at/bezirksbuecherei-bludenz/Bilder/annefrank.jpg</a:t>
            </a:r>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47372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t>2</a:t>
            </a:fld>
            <a:endParaRPr lang="en-GB"/>
          </a:p>
        </p:txBody>
      </p:sp>
    </p:spTree>
    <p:extLst>
      <p:ext uri="{BB962C8B-B14F-4D97-AF65-F5344CB8AC3E}">
        <p14:creationId xmlns:p14="http://schemas.microsoft.com/office/powerpoint/2010/main" val="1549769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http://www.cuentosparachicos.com/ESP/fabulas/Caballo-Asno.htm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220169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http://www.youtube.com/watch?v=gWAzi5ibkR8</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001401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Translation from and into the FL.</a:t>
            </a:r>
            <a:endParaRPr lang="fr-FR" dirty="0" smtClean="0"/>
          </a:p>
          <a:p>
            <a:endParaRPr lang="fr-FR" dirty="0" smtClean="0"/>
          </a:p>
          <a:p>
            <a:r>
              <a:rPr lang="fr-FR" dirty="0" smtClean="0"/>
              <a:t>http://1.bp.blogspot.com/_AhsF55lJzBo/TKtZeRuOviI/AAAAAAAAFAo/KEWVV8ipiS8/s1600/uebersetzen.jpg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23</a:t>
            </a:fld>
            <a:endParaRPr lang="en-GB"/>
          </a:p>
        </p:txBody>
      </p:sp>
    </p:spTree>
    <p:extLst>
      <p:ext uri="{BB962C8B-B14F-4D97-AF65-F5344CB8AC3E}">
        <p14:creationId xmlns:p14="http://schemas.microsoft.com/office/powerpoint/2010/main" val="321637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given that this is of concern, let’s tackle it…</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24</a:t>
            </a:fld>
            <a:endParaRPr lang="en-GB"/>
          </a:p>
        </p:txBody>
      </p:sp>
    </p:spTree>
    <p:extLst>
      <p:ext uri="{BB962C8B-B14F-4D97-AF65-F5344CB8AC3E}">
        <p14:creationId xmlns:p14="http://schemas.microsoft.com/office/powerpoint/2010/main" val="208382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25</a:t>
            </a:fld>
            <a:endParaRPr lang="en-GB"/>
          </a:p>
        </p:txBody>
      </p:sp>
    </p:spTree>
    <p:extLst>
      <p:ext uri="{BB962C8B-B14F-4D97-AF65-F5344CB8AC3E}">
        <p14:creationId xmlns:p14="http://schemas.microsoft.com/office/powerpoint/2010/main" val="4260572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26</a:t>
            </a:fld>
            <a:endParaRPr lang="en-GB"/>
          </a:p>
        </p:txBody>
      </p:sp>
    </p:spTree>
    <p:extLst>
      <p:ext uri="{BB962C8B-B14F-4D97-AF65-F5344CB8AC3E}">
        <p14:creationId xmlns:p14="http://schemas.microsoft.com/office/powerpoint/2010/main" val="215334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 take on the positive benefits of translation – as long as the teaching purpose is clear and</a:t>
            </a:r>
            <a:r>
              <a:rPr lang="en-GB" baseline="0" dirty="0" smtClean="0"/>
              <a:t> the text chosen is suitable.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27</a:t>
            </a:fld>
            <a:endParaRPr lang="en-GB"/>
          </a:p>
        </p:txBody>
      </p:sp>
    </p:spTree>
    <p:extLst>
      <p:ext uri="{BB962C8B-B14F-4D97-AF65-F5344CB8AC3E}">
        <p14:creationId xmlns:p14="http://schemas.microsoft.com/office/powerpoint/2010/main" val="1407869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28</a:t>
            </a:fld>
            <a:endParaRPr lang="en-GB"/>
          </a:p>
        </p:txBody>
      </p:sp>
    </p:spTree>
    <p:extLst>
      <p:ext uri="{BB962C8B-B14F-4D97-AF65-F5344CB8AC3E}">
        <p14:creationId xmlns:p14="http://schemas.microsoft.com/office/powerpoint/2010/main" val="174657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Advert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http://www.youtube.com/watch?v=6rgRcbzPl7g</a:t>
            </a:r>
            <a:br>
              <a:rPr lang="en-GB" dirty="0" smtClean="0"/>
            </a:br>
            <a:r>
              <a:rPr lang="en-GB" dirty="0" smtClean="0"/>
              <a:t>Oreo </a:t>
            </a:r>
            <a:r>
              <a:rPr lang="en-GB" dirty="0" err="1" smtClean="0"/>
              <a:t>Kekse</a:t>
            </a:r>
            <a:r>
              <a:rPr lang="en-GB" dirty="0" smtClean="0"/>
              <a:t> </a:t>
            </a:r>
            <a:r>
              <a:rPr lang="en-GB" dirty="0" err="1" smtClean="0"/>
              <a:t>Werbung</a:t>
            </a:r>
            <a:endParaRPr lang="en-GB" dirty="0" smtClean="0"/>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29</a:t>
            </a:fld>
            <a:endParaRPr lang="en-GB"/>
          </a:p>
        </p:txBody>
      </p:sp>
    </p:spTree>
    <p:extLst>
      <p:ext uri="{BB962C8B-B14F-4D97-AF65-F5344CB8AC3E}">
        <p14:creationId xmlns:p14="http://schemas.microsoft.com/office/powerpoint/2010/main" val="135950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Mercedes advert – in English</a:t>
            </a:r>
            <a:br>
              <a:rPr lang="en-GB" dirty="0" smtClean="0"/>
            </a:br>
            <a:r>
              <a:rPr lang="en-GB" dirty="0" smtClean="0"/>
              <a:t>This is something I would definitely</a:t>
            </a:r>
            <a:r>
              <a:rPr lang="en-GB" baseline="0" dirty="0" smtClean="0"/>
              <a:t> give to my students to translate into different languages.</a:t>
            </a:r>
            <a:br>
              <a:rPr lang="en-GB" baseline="0" dirty="0" smtClean="0"/>
            </a:br>
            <a:r>
              <a:rPr lang="en-GB" baseline="0" dirty="0" smtClean="0"/>
              <a:t>It might start us off on a series of sketches in the FL too…!</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t>31</a:t>
            </a:fld>
            <a:endParaRPr lang="en-GB"/>
          </a:p>
        </p:txBody>
      </p:sp>
    </p:spTree>
    <p:extLst>
      <p:ext uri="{BB962C8B-B14F-4D97-AF65-F5344CB8AC3E}">
        <p14:creationId xmlns:p14="http://schemas.microsoft.com/office/powerpoint/2010/main" val="31773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p>
          <a:p>
            <a:endParaRPr lang="en-GB" sz="1400" baseline="0" dirty="0" smtClean="0"/>
          </a:p>
          <a:p>
            <a:r>
              <a:rPr lang="en-GB" sz="1400" baseline="0" dirty="0" smtClean="0"/>
              <a:t>Let’s just take the sound-spelling link statement at KS2.</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2847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33</a:t>
            </a:fld>
            <a:endParaRPr lang="fr-FR"/>
          </a:p>
        </p:txBody>
      </p:sp>
    </p:spTree>
    <p:extLst>
      <p:ext uri="{BB962C8B-B14F-4D97-AF65-F5344CB8AC3E}">
        <p14:creationId xmlns:p14="http://schemas.microsoft.com/office/powerpoint/2010/main" val="172422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t>34</a:t>
            </a:fld>
            <a:endParaRPr lang="fr-FR"/>
          </a:p>
        </p:txBody>
      </p:sp>
    </p:spTree>
    <p:extLst>
      <p:ext uri="{BB962C8B-B14F-4D97-AF65-F5344CB8AC3E}">
        <p14:creationId xmlns:p14="http://schemas.microsoft.com/office/powerpoint/2010/main" val="3852453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now we’re left with ‘voices and moods’!  Yes, well.  There’s not much I have to say about that one, really, except that there are 3 x moods in Spanish / English: indicative, subjunctive, imperative.  We do teach the imperative and indicative already at KS3, so to that extent we already delivery on the moods front.  Voices – active and passive.  Well, in Spanish the passive is often avoided using verbs reflexively, and by other means:  I taught Y6 ‘</a:t>
            </a:r>
            <a:r>
              <a:rPr lang="en-GB" baseline="0" dirty="0" err="1" smtClean="0"/>
              <a:t>Aquí</a:t>
            </a:r>
            <a:r>
              <a:rPr lang="en-GB" baseline="0" dirty="0" smtClean="0"/>
              <a:t> se </a:t>
            </a:r>
            <a:r>
              <a:rPr lang="en-GB" baseline="0" dirty="0" err="1" smtClean="0"/>
              <a:t>habla</a:t>
            </a:r>
            <a:r>
              <a:rPr lang="en-GB" baseline="0" dirty="0" smtClean="0"/>
              <a:t> el </a:t>
            </a:r>
            <a:r>
              <a:rPr lang="en-GB" baseline="0" dirty="0" err="1" smtClean="0"/>
              <a:t>español</a:t>
            </a:r>
            <a:r>
              <a:rPr lang="en-GB" baseline="0" dirty="0" smtClean="0"/>
              <a:t>’ last week so arguably I’ve taught them to express a passive meaning ‘Spanish is spoken here’!</a:t>
            </a:r>
            <a:br>
              <a:rPr lang="en-GB" baseline="0" dirty="0" smtClean="0"/>
            </a:br>
            <a:r>
              <a:rPr lang="en-GB" baseline="0" dirty="0" smtClean="0"/>
              <a:t/>
            </a:r>
            <a:br>
              <a:rPr lang="en-GB" baseline="0" dirty="0" smtClean="0"/>
            </a:br>
            <a:r>
              <a:rPr lang="en-GB" baseline="0" dirty="0" smtClean="0"/>
              <a:t>Seriously, I think that we are likely to be led to include in the later year of KS3 what is useful and necessary for the exams that await our learners at KS4, about which there is currently not so much certainty.  On this score, it does seem to be a matter of ‘let’s wait and see!’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t>35</a:t>
            </a:fld>
            <a:endParaRPr lang="en-GB"/>
          </a:p>
        </p:txBody>
      </p:sp>
    </p:spTree>
    <p:extLst>
      <p:ext uri="{BB962C8B-B14F-4D97-AF65-F5344CB8AC3E}">
        <p14:creationId xmlns:p14="http://schemas.microsoft.com/office/powerpoint/2010/main" val="125342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2891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3653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3 x aspects of classroom</a:t>
            </a:r>
            <a:r>
              <a:rPr lang="en-GB" baseline="0" dirty="0" smtClean="0"/>
              <a:t> TL interaction</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8</a:t>
            </a:fld>
            <a:endParaRPr lang="en-GB"/>
          </a:p>
        </p:txBody>
      </p:sp>
    </p:spTree>
    <p:extLst>
      <p:ext uri="{BB962C8B-B14F-4D97-AF65-F5344CB8AC3E}">
        <p14:creationId xmlns:p14="http://schemas.microsoft.com/office/powerpoint/2010/main" val="313883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9</a:t>
            </a:fld>
            <a:endParaRPr lang="en-GB"/>
          </a:p>
        </p:txBody>
      </p:sp>
    </p:spTree>
    <p:extLst>
      <p:ext uri="{BB962C8B-B14F-4D97-AF65-F5344CB8AC3E}">
        <p14:creationId xmlns:p14="http://schemas.microsoft.com/office/powerpoint/2010/main" val="280649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115468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29961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156964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365764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F9383-2A5A-4A06-9BD6-73353C8FACDD}" type="datetimeFigureOut">
              <a:rPr lang="en-GB" smtClean="0"/>
              <a:t>25/01/2014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20870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F9383-2A5A-4A06-9BD6-73353C8FACDD}" type="datetimeFigureOut">
              <a:rPr lang="en-GB" smtClean="0"/>
              <a:t>25/01/2014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33460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F9383-2A5A-4A06-9BD6-73353C8FACDD}" type="datetimeFigureOut">
              <a:rPr lang="en-GB" smtClean="0"/>
              <a:t>25/01/2014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147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F9383-2A5A-4A06-9BD6-73353C8FACDD}" type="datetimeFigureOut">
              <a:rPr lang="en-GB" smtClean="0"/>
              <a:t>25/01/2014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8372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9383-2A5A-4A06-9BD6-73353C8FACDD}" type="datetimeFigureOut">
              <a:rPr lang="en-GB" smtClean="0"/>
              <a:t>25/01/2014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417360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t>25/01/2014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9847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t>25/01/2014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40705E-A2F6-4D02-BFFB-02B825A8EC22}" type="slidenum">
              <a:rPr lang="en-GB" smtClean="0"/>
              <a:t>‹#›</a:t>
            </a:fld>
            <a:endParaRPr lang="en-GB"/>
          </a:p>
        </p:txBody>
      </p:sp>
    </p:spTree>
    <p:extLst>
      <p:ext uri="{BB962C8B-B14F-4D97-AF65-F5344CB8AC3E}">
        <p14:creationId xmlns:p14="http://schemas.microsoft.com/office/powerpoint/2010/main" val="255029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9383-2A5A-4A06-9BD6-73353C8FACDD}" type="datetimeFigureOut">
              <a:rPr lang="en-GB" smtClean="0"/>
              <a:t>25/01/2014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705E-A2F6-4D02-BFFB-02B825A8EC22}" type="slidenum">
              <a:rPr lang="en-GB" smtClean="0"/>
              <a:t>‹#›</a:t>
            </a:fld>
            <a:endParaRPr lang="en-GB"/>
          </a:p>
        </p:txBody>
      </p:sp>
    </p:spTree>
    <p:extLst>
      <p:ext uri="{BB962C8B-B14F-4D97-AF65-F5344CB8AC3E}">
        <p14:creationId xmlns:p14="http://schemas.microsoft.com/office/powerpoint/2010/main" val="3492952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ordpandit.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2.png"/><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ounded Rectangle 4"/>
          <p:cNvSpPr/>
          <p:nvPr/>
        </p:nvSpPr>
        <p:spPr>
          <a:xfrm>
            <a:off x="251520" y="160065"/>
            <a:ext cx="8640960" cy="6480720"/>
          </a:xfrm>
          <a:prstGeom prst="roundRect">
            <a:avLst/>
          </a:prstGeom>
          <a:solidFill>
            <a:schemeClr val="bg1"/>
          </a:solidFill>
          <a:ln w="571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noAutofit/>
          </a:bodyPr>
          <a:lstStyle/>
          <a:p>
            <a:r>
              <a:rPr lang="en-GB" sz="7200" b="1" dirty="0">
                <a:latin typeface="Segoe Print" panose="02000600000000000000" pitchFamily="2" charset="0"/>
              </a:rPr>
              <a:t>ALL Joined </a:t>
            </a:r>
            <a:r>
              <a:rPr lang="en-GB" sz="7200" b="1" dirty="0" smtClean="0">
                <a:latin typeface="Segoe Print" panose="02000600000000000000" pitchFamily="2" charset="0"/>
              </a:rPr>
              <a:t>Up:</a:t>
            </a:r>
            <a:endParaRPr lang="en-GB" sz="7200" b="1" dirty="0">
              <a:latin typeface="Segoe Print" panose="02000600000000000000" pitchFamily="2" charset="0"/>
            </a:endParaRPr>
          </a:p>
        </p:txBody>
      </p:sp>
      <p:sp>
        <p:nvSpPr>
          <p:cNvPr id="3" name="Subtitle 2"/>
          <p:cNvSpPr>
            <a:spLocks noGrp="1"/>
          </p:cNvSpPr>
          <p:nvPr>
            <p:ph type="subTitle" idx="1"/>
          </p:nvPr>
        </p:nvSpPr>
        <p:spPr>
          <a:xfrm>
            <a:off x="971600" y="3404418"/>
            <a:ext cx="7200800" cy="1752600"/>
          </a:xfrm>
        </p:spPr>
        <p:txBody>
          <a:bodyPr>
            <a:noAutofit/>
          </a:bodyPr>
          <a:lstStyle/>
          <a:p>
            <a:r>
              <a:rPr lang="en-GB" sz="4000" dirty="0" smtClean="0">
                <a:solidFill>
                  <a:schemeClr val="tx1"/>
                </a:solidFill>
              </a:rPr>
              <a:t>Making sense </a:t>
            </a:r>
            <a:r>
              <a:rPr lang="en-GB" sz="4000" dirty="0">
                <a:solidFill>
                  <a:schemeClr val="tx1"/>
                </a:solidFill>
              </a:rPr>
              <a:t>of the </a:t>
            </a:r>
            <a:r>
              <a:rPr lang="en-GB" sz="4000" dirty="0" smtClean="0">
                <a:solidFill>
                  <a:schemeClr val="tx1"/>
                </a:solidFill>
              </a:rPr>
              <a:t>new landscape </a:t>
            </a:r>
            <a:r>
              <a:rPr lang="en-GB" sz="4000" dirty="0">
                <a:solidFill>
                  <a:schemeClr val="tx1"/>
                </a:solidFill>
              </a:rPr>
              <a:t>for </a:t>
            </a:r>
            <a:r>
              <a:rPr lang="en-GB" sz="4000" dirty="0" smtClean="0">
                <a:solidFill>
                  <a:schemeClr val="tx1"/>
                </a:solidFill>
              </a:rPr>
              <a:t>languages</a:t>
            </a:r>
            <a:r>
              <a:rPr lang="en-GB" sz="4000" dirty="0">
                <a:solidFill>
                  <a:schemeClr val="tx1"/>
                </a:solidFill>
              </a:rPr>
              <a:t/>
            </a:r>
            <a:br>
              <a:rPr lang="en-GB" sz="4000" dirty="0">
                <a:solidFill>
                  <a:schemeClr val="tx1"/>
                </a:solidFill>
              </a:rPr>
            </a:br>
            <a:endParaRPr lang="en-GB" sz="4000" dirty="0">
              <a:solidFill>
                <a:schemeClr val="tx1"/>
              </a:solidFill>
            </a:endParaRPr>
          </a:p>
        </p:txBody>
      </p:sp>
      <p:sp>
        <p:nvSpPr>
          <p:cNvPr id="6" name="TextBox 5"/>
          <p:cNvSpPr txBox="1"/>
          <p:nvPr/>
        </p:nvSpPr>
        <p:spPr>
          <a:xfrm>
            <a:off x="5868144" y="6156012"/>
            <a:ext cx="2376264" cy="369332"/>
          </a:xfrm>
          <a:prstGeom prst="rect">
            <a:avLst/>
          </a:prstGeom>
          <a:noFill/>
        </p:spPr>
        <p:txBody>
          <a:bodyPr wrap="square" rtlCol="0">
            <a:spAutoFit/>
          </a:bodyPr>
          <a:lstStyle/>
          <a:p>
            <a:pPr algn="r"/>
            <a:r>
              <a:rPr lang="en-GB" b="1" dirty="0" smtClean="0"/>
              <a:t>Rachel Hawkes</a:t>
            </a:r>
            <a:endParaRPr lang="en-GB" b="1" dirty="0"/>
          </a:p>
        </p:txBody>
      </p:sp>
      <p:pic>
        <p:nvPicPr>
          <p:cNvPr id="4" name="Picture 3"/>
          <p:cNvPicPr>
            <a:picLocks noChangeAspect="1"/>
          </p:cNvPicPr>
          <p:nvPr/>
        </p:nvPicPr>
        <p:blipFill>
          <a:blip r:embed="rId3"/>
          <a:stretch>
            <a:fillRect/>
          </a:stretch>
        </p:blipFill>
        <p:spPr>
          <a:xfrm>
            <a:off x="685800" y="646658"/>
            <a:ext cx="2571429" cy="714286"/>
          </a:xfrm>
          <a:prstGeom prst="rect">
            <a:avLst/>
          </a:prstGeom>
        </p:spPr>
      </p:pic>
    </p:spTree>
    <p:extLst>
      <p:ext uri="{BB962C8B-B14F-4D97-AF65-F5344CB8AC3E}">
        <p14:creationId xmlns:p14="http://schemas.microsoft.com/office/powerpoint/2010/main" val="27160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3811321"/>
              </p:ext>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p>
                  </a:txBody>
                  <a:tcPr/>
                </a:tc>
                <a:tc>
                  <a:txBody>
                    <a:bodyPr/>
                    <a:lstStyle/>
                    <a:p>
                      <a:pPr algn="ctr"/>
                      <a:r>
                        <a:rPr lang="en-GB" dirty="0" smtClean="0"/>
                        <a:t>Outstanding</a:t>
                      </a:r>
                      <a:endParaRPr lang="en-GB" dirty="0"/>
                    </a:p>
                  </a:txBody>
                  <a:tcPr anchor="ctr"/>
                </a:tc>
                <a:tc>
                  <a:txBody>
                    <a:bodyPr/>
                    <a:lstStyle/>
                    <a:p>
                      <a:pPr algn="ctr"/>
                      <a:r>
                        <a:rPr lang="en-GB" dirty="0" smtClean="0"/>
                        <a:t>Good</a:t>
                      </a:r>
                      <a:endParaRPr lang="en-GB" dirty="0"/>
                    </a:p>
                  </a:txBody>
                  <a:tcPr anchor="ctr"/>
                </a:tc>
                <a:tc>
                  <a:txBody>
                    <a:bodyPr/>
                    <a:lstStyle/>
                    <a:p>
                      <a:pPr algn="ctr"/>
                      <a:r>
                        <a:rPr lang="en-GB" dirty="0" smtClean="0"/>
                        <a:t>Requires improvement</a:t>
                      </a:r>
                      <a:endParaRPr lang="en-GB" dirty="0"/>
                    </a:p>
                  </a:txBody>
                  <a:tcPr anchor="ctr"/>
                </a:tc>
                <a:tc>
                  <a:txBody>
                    <a:bodyPr/>
                    <a:lstStyle/>
                    <a:p>
                      <a:pPr algn="ctr"/>
                      <a:r>
                        <a:rPr lang="en-GB" dirty="0" smtClean="0"/>
                        <a:t>Inadequate</a:t>
                      </a:r>
                      <a:endParaRPr lang="en-GB"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Statement?</a:t>
                      </a:r>
                      <a:r>
                        <a:rPr lang="en-GB" baseline="0" dirty="0" smtClean="0"/>
                        <a:t> </a:t>
                      </a:r>
                      <a:br>
                        <a:rPr lang="en-GB" baseline="0" dirty="0" smtClean="0"/>
                      </a:br>
                      <a:r>
                        <a:rPr lang="en-GB" baseline="0" dirty="0" smtClean="0"/>
                        <a:t>(A – I)</a:t>
                      </a:r>
                      <a:endParaRPr lang="en-GB" dirty="0" smtClean="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5" name="Rectangle 4"/>
          <p:cNvSpPr/>
          <p:nvPr/>
        </p:nvSpPr>
        <p:spPr>
          <a:xfrm>
            <a:off x="7452320" y="787351"/>
            <a:ext cx="526105"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A</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6" name="Rectangle 5"/>
          <p:cNvSpPr/>
          <p:nvPr/>
        </p:nvSpPr>
        <p:spPr>
          <a:xfrm>
            <a:off x="3792736" y="787350"/>
            <a:ext cx="500457"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B</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7" name="Rectangle 6"/>
          <p:cNvSpPr/>
          <p:nvPr/>
        </p:nvSpPr>
        <p:spPr>
          <a:xfrm>
            <a:off x="5673760" y="787349"/>
            <a:ext cx="48282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C</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8" name="Rectangle 7"/>
          <p:cNvSpPr/>
          <p:nvPr/>
        </p:nvSpPr>
        <p:spPr>
          <a:xfrm>
            <a:off x="7864814" y="787351"/>
            <a:ext cx="54053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D</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9" name="Rectangle 8"/>
          <p:cNvSpPr/>
          <p:nvPr/>
        </p:nvSpPr>
        <p:spPr>
          <a:xfrm>
            <a:off x="2156589" y="732129"/>
            <a:ext cx="46038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E</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0" name="Rectangle 9"/>
          <p:cNvSpPr/>
          <p:nvPr/>
        </p:nvSpPr>
        <p:spPr>
          <a:xfrm>
            <a:off x="4316823" y="787351"/>
            <a:ext cx="44435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F</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1" name="Rectangle 10"/>
          <p:cNvSpPr/>
          <p:nvPr/>
        </p:nvSpPr>
        <p:spPr>
          <a:xfrm>
            <a:off x="6164902" y="787351"/>
            <a:ext cx="543739"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G</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2" name="Rectangle 11"/>
          <p:cNvSpPr/>
          <p:nvPr/>
        </p:nvSpPr>
        <p:spPr>
          <a:xfrm>
            <a:off x="2605390" y="732128"/>
            <a:ext cx="54053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H</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13" name="Rectangle 12"/>
          <p:cNvSpPr/>
          <p:nvPr/>
        </p:nvSpPr>
        <p:spPr>
          <a:xfrm>
            <a:off x="4856553" y="787351"/>
            <a:ext cx="335348"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I</a:t>
            </a:r>
            <a:endParaRPr lang="en-US" sz="4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a:stretch>
            <a:fillRect/>
          </a:stretch>
        </p:blipFill>
        <p:spPr>
          <a:xfrm>
            <a:off x="1111134" y="1556707"/>
            <a:ext cx="7047068" cy="5256779"/>
          </a:xfrm>
          <a:prstGeom prst="rect">
            <a:avLst/>
          </a:prstGeom>
        </p:spPr>
      </p:pic>
    </p:spTree>
    <p:extLst>
      <p:ext uri="{BB962C8B-B14F-4D97-AF65-F5344CB8AC3E}">
        <p14:creationId xmlns:p14="http://schemas.microsoft.com/office/powerpoint/2010/main" val="40579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640960" cy="6824945"/>
          </a:xfrm>
          <a:prstGeom prst="rect">
            <a:avLst/>
          </a:prstGeom>
        </p:spPr>
        <p:txBody>
          <a:bodyPr wrap="square">
            <a:spAutoFit/>
          </a:bodyPr>
          <a:lstStyle/>
          <a:p>
            <a:r>
              <a:rPr lang="en-GB" sz="1750" b="1" dirty="0"/>
              <a:t>Good </a:t>
            </a:r>
            <a:endParaRPr lang="en-GB" sz="1750" dirty="0"/>
          </a:p>
          <a:p>
            <a:pPr marL="285750" lvl="0" indent="-285750">
              <a:buFont typeface="Arial" panose="020B0604020202020204" pitchFamily="34" charset="0"/>
              <a:buChar char="•"/>
            </a:pPr>
            <a:r>
              <a:rPr lang="en-GB" sz="1750" dirty="0"/>
              <a:t>Teachers provide a consistently fluent and accurate model of the foreign language for learners to emulate. English is only used where appropriate.</a:t>
            </a:r>
          </a:p>
          <a:p>
            <a:pPr marL="285750" lvl="0" indent="-285750">
              <a:buFont typeface="Arial" panose="020B0604020202020204" pitchFamily="34" charset="0"/>
              <a:buChar char="•"/>
            </a:pPr>
            <a:r>
              <a:rPr lang="en-GB" sz="1750" dirty="0"/>
              <a:t>Students are encouraged to ask questions and seek clarification in the TL during teacher-led sections of the lesson.</a:t>
            </a:r>
          </a:p>
          <a:p>
            <a:pPr marL="285750" lvl="0" indent="-285750">
              <a:buFont typeface="Arial" panose="020B0604020202020204" pitchFamily="34" charset="0"/>
              <a:buChar char="•"/>
            </a:pPr>
            <a:r>
              <a:rPr lang="en-GB" sz="1750" dirty="0"/>
              <a:t>Learners occasionally respond to the teacher spontaneously in the TL, but do not seek to use it to communicate with each other.</a:t>
            </a:r>
          </a:p>
          <a:p>
            <a:pPr marL="285750" lvl="0" indent="-285750">
              <a:buFont typeface="Arial" panose="020B0604020202020204" pitchFamily="34" charset="0"/>
              <a:buChar char="•"/>
            </a:pPr>
            <a:r>
              <a:rPr lang="en-GB" sz="1750" dirty="0"/>
              <a:t>Learners are expected to use the TL with greater fluency as they move through the key stages.</a:t>
            </a:r>
          </a:p>
          <a:p>
            <a:pPr marL="285750" lvl="0" indent="-285750">
              <a:buFont typeface="Arial" panose="020B0604020202020204" pitchFamily="34" charset="0"/>
              <a:buChar char="•"/>
            </a:pPr>
            <a:r>
              <a:rPr lang="en-GB" sz="1750" dirty="0"/>
              <a:t>Teachers ensure that all learners experience the need to react to unpredictable elements in conversations. Teachers praise and encourage spontaneous use by learners when it occurs.</a:t>
            </a:r>
          </a:p>
          <a:p>
            <a:pPr marL="285750" lvl="0" indent="-285750">
              <a:buFont typeface="Arial" panose="020B0604020202020204" pitchFamily="34" charset="0"/>
              <a:buChar char="•"/>
            </a:pPr>
            <a:r>
              <a:rPr lang="en-GB" sz="1750" dirty="0"/>
              <a:t>There is a high level of consistency in the quality and quantity of TL use across the department, supported by a unified departmental policy.</a:t>
            </a:r>
          </a:p>
          <a:p>
            <a:r>
              <a:rPr lang="en-GB" sz="1750" dirty="0"/>
              <a:t> </a:t>
            </a:r>
          </a:p>
          <a:p>
            <a:r>
              <a:rPr lang="en-GB" sz="1750" b="1" dirty="0"/>
              <a:t>Outstanding practice</a:t>
            </a:r>
            <a:endParaRPr lang="en-GB" sz="1750" dirty="0"/>
          </a:p>
          <a:p>
            <a:pPr marL="285750" lvl="0" indent="-285750">
              <a:buFont typeface="Arial" panose="020B0604020202020204" pitchFamily="34" charset="0"/>
              <a:buChar char="•"/>
            </a:pPr>
            <a:r>
              <a:rPr lang="en-GB" sz="1750" dirty="0"/>
              <a:t>The TL is the dominant means of communication in the lesson and teachers have high expectations of learners’ use at an appropriate level. As a result, learners seek to use the TL as the normal means of communication when talking to the teacher or informally to each other. </a:t>
            </a:r>
          </a:p>
          <a:p>
            <a:pPr marL="285750" lvl="0" indent="-285750">
              <a:buFont typeface="Arial" panose="020B0604020202020204" pitchFamily="34" charset="0"/>
              <a:buChar char="•"/>
            </a:pPr>
            <a:r>
              <a:rPr lang="en-GB" sz="1750" dirty="0"/>
              <a:t>Teachers informally monitor and assess spontaneous TL use, keeping track of learners’ progress in order to ensure that their expectations increase as they move through the school.</a:t>
            </a:r>
          </a:p>
          <a:p>
            <a:pPr marL="285750" lvl="0" indent="-285750">
              <a:buFont typeface="Arial" panose="020B0604020202020204" pitchFamily="34" charset="0"/>
              <a:buChar char="•"/>
            </a:pPr>
            <a:r>
              <a:rPr lang="en-GB" sz="1750" dirty="0"/>
              <a:t>Teachers’ target language use is monitored by subject leaders and good practice is regularly shared across the department, resulting in a high level of consistency.</a:t>
            </a:r>
          </a:p>
        </p:txBody>
      </p:sp>
    </p:spTree>
    <p:extLst>
      <p:ext uri="{BB962C8B-B14F-4D97-AF65-F5344CB8AC3E}">
        <p14:creationId xmlns:p14="http://schemas.microsoft.com/office/powerpoint/2010/main" val="1081657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engage in conversations</a:t>
            </a:r>
            <a:r>
              <a:rPr lang="en-GB" sz="2800" dirty="0"/>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initiate and develop conversations</a:t>
            </a:r>
            <a:r>
              <a:rPr lang="en-GB" sz="2800" dirty="0"/>
              <a:t>, coping with unfamiliar language and unexpected responses, </a:t>
            </a:r>
            <a:r>
              <a:rPr lang="en-GB" sz="2800" dirty="0" smtClean="0"/>
              <a:t>(making </a:t>
            </a:r>
            <a:r>
              <a:rPr lang="en-GB" sz="2800" dirty="0"/>
              <a:t>use of important social conventions such as formal modes of </a:t>
            </a:r>
            <a:r>
              <a:rPr lang="en-GB" sz="2800" dirty="0" smtClean="0"/>
              <a:t>address)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281665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580112" y="3284984"/>
            <a:ext cx="648072" cy="1446550"/>
          </a:xfrm>
          <a:prstGeom prst="rect">
            <a:avLst/>
          </a:prstGeom>
          <a:noFill/>
        </p:spPr>
        <p:txBody>
          <a:bodyPr wrap="square" rtlCol="0">
            <a:spAutoFit/>
          </a:bodyPr>
          <a:lstStyle/>
          <a:p>
            <a:r>
              <a:rPr lang="en-GB" sz="8800" b="1" dirty="0" smtClean="0">
                <a:solidFill>
                  <a:srgbClr val="FF0000"/>
                </a:solidFill>
              </a:rPr>
              <a:t>}</a:t>
            </a:r>
            <a:endParaRPr lang="en-GB" sz="8800" b="1" dirty="0">
              <a:solidFill>
                <a:srgbClr val="FF0000"/>
              </a:solidFill>
            </a:endParaRPr>
          </a:p>
        </p:txBody>
      </p:sp>
      <p:sp>
        <p:nvSpPr>
          <p:cNvPr id="7"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8" name="Picture 7"/>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17595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listen attentively </a:t>
            </a:r>
            <a:r>
              <a:rPr lang="en-GB" sz="2800" dirty="0"/>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smtClean="0"/>
              <a:t> </a:t>
            </a:r>
            <a:r>
              <a:rPr lang="en-GB" sz="2800" dirty="0"/>
              <a:t>listen to </a:t>
            </a:r>
            <a:r>
              <a:rPr lang="en-GB" sz="2800" b="1" dirty="0"/>
              <a:t>a variety of forms of spoken language </a:t>
            </a:r>
            <a:r>
              <a:rPr lang="en-GB" sz="2800" dirty="0"/>
              <a:t>to obtain information and respond appropriately </a:t>
            </a:r>
          </a:p>
          <a:p>
            <a:pPr marL="171450" lvl="0" indent="-171450">
              <a:buFont typeface="Wingdings" pitchFamily="2" charset="2"/>
              <a:buChar char="§"/>
            </a:pP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662552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lvl="0" indent="-171450">
              <a:buFont typeface="Wingdings" pitchFamily="2" charset="2"/>
              <a:buChar char="§"/>
            </a:pPr>
            <a:r>
              <a:rPr lang="en-GB" sz="2800" dirty="0">
                <a:solidFill>
                  <a:prstClr val="black"/>
                </a:solidFill>
              </a:rPr>
              <a:t> </a:t>
            </a:r>
            <a:r>
              <a:rPr lang="en-GB" sz="2800" b="1" dirty="0"/>
              <a:t>read</a:t>
            </a:r>
            <a:r>
              <a:rPr lang="en-GB" sz="2800" dirty="0"/>
              <a:t> carefully and show understanding of </a:t>
            </a:r>
            <a:r>
              <a:rPr lang="en-GB" sz="2800" b="1" dirty="0"/>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smtClean="0"/>
              <a:t> </a:t>
            </a:r>
            <a:r>
              <a:rPr lang="en-GB" sz="2800" b="1" dirty="0"/>
              <a:t>read </a:t>
            </a:r>
            <a:r>
              <a:rPr lang="en-GB" sz="2800" dirty="0"/>
              <a:t>and show comprehension of </a:t>
            </a:r>
            <a:r>
              <a:rPr lang="en-GB" sz="2800" b="1" dirty="0"/>
              <a:t>original and adapted materials from a range of different sources,</a:t>
            </a:r>
            <a:r>
              <a:rPr lang="en-GB" sz="2800" dirty="0"/>
              <a:t> understanding the purpose, important ideas and details</a:t>
            </a:r>
            <a:endParaRPr lang="en-GB" sz="2800" b="1"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922285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8155377" y="4221088"/>
            <a:ext cx="648072" cy="1446550"/>
          </a:xfrm>
          <a:prstGeom prst="rect">
            <a:avLst/>
          </a:prstGeom>
          <a:noFill/>
        </p:spPr>
        <p:txBody>
          <a:bodyPr wrap="square" rtlCol="0">
            <a:spAutoFit/>
          </a:bodyPr>
          <a:lstStyle/>
          <a:p>
            <a:r>
              <a:rPr lang="en-GB" sz="8800" b="1" dirty="0" smtClean="0">
                <a:solidFill>
                  <a:srgbClr val="FF0000"/>
                </a:solidFill>
              </a:rPr>
              <a:t>}</a:t>
            </a:r>
            <a:endParaRPr lang="en-GB" sz="8800" b="1" dirty="0">
              <a:solidFill>
                <a:srgbClr val="FF0000"/>
              </a:solidFill>
            </a:endParaRPr>
          </a:p>
        </p:txBody>
      </p:sp>
      <p:sp>
        <p:nvSpPr>
          <p:cNvPr id="7"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8" name="Picture 7"/>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2723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t>write phrases from memory, and adapt these </a:t>
            </a:r>
            <a:r>
              <a:rPr lang="en-GB" sz="2800" dirty="0"/>
              <a:t>to create new sentences, to express ideas clearly </a:t>
            </a:r>
          </a:p>
          <a:p>
            <a:pPr marL="171450" lvl="0" indent="-171450">
              <a:buFont typeface="Wingdings" pitchFamily="2" charset="2"/>
              <a:buChar char="§"/>
            </a:pPr>
            <a:endParaRPr lang="en-GB" sz="2800" dirty="0"/>
          </a:p>
        </p:txBody>
      </p:sp>
      <p:sp>
        <p:nvSpPr>
          <p:cNvPr id="3" name="Rectangle 2"/>
          <p:cNvSpPr/>
          <p:nvPr/>
        </p:nvSpPr>
        <p:spPr>
          <a:xfrm rot="20746334">
            <a:off x="4091797" y="3222511"/>
            <a:ext cx="4572000" cy="2677656"/>
          </a:xfrm>
          <a:prstGeom prst="rect">
            <a:avLst/>
          </a:prstGeom>
        </p:spPr>
        <p:txBody>
          <a:bodyPr>
            <a:spAutoFit/>
          </a:bodyPr>
          <a:lstStyle/>
          <a:p>
            <a:pPr marL="171450" lvl="0" indent="-171450">
              <a:buFont typeface="Wingdings" pitchFamily="2" charset="2"/>
              <a:buChar char="§"/>
            </a:pPr>
            <a:r>
              <a:rPr lang="en-GB" sz="2800" b="1" dirty="0">
                <a:solidFill>
                  <a:prstClr val="black"/>
                </a:solidFill>
              </a:rPr>
              <a:t> </a:t>
            </a:r>
            <a:r>
              <a:rPr lang="en-GB" sz="2800" b="1" dirty="0"/>
              <a:t>write prose using an increasingly wide range of grammar and vocabulary, write creatively to express their own ideas and opinions, </a:t>
            </a:r>
            <a:endParaRPr lang="en-GB" sz="2800" dirty="0"/>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3186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sp>
        <p:nvSpPr>
          <p:cNvPr id="6"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7" name="Picture 6"/>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20040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1241"/>
          <a:stretch/>
        </p:blipFill>
        <p:spPr>
          <a:xfrm>
            <a:off x="683568" y="116741"/>
            <a:ext cx="7920880" cy="6574696"/>
          </a:xfrm>
          <a:prstGeom prst="rect">
            <a:avLst/>
          </a:prstGeom>
        </p:spPr>
      </p:pic>
      <p:sp>
        <p:nvSpPr>
          <p:cNvPr id="2" name="Rectangle 1"/>
          <p:cNvSpPr/>
          <p:nvPr/>
        </p:nvSpPr>
        <p:spPr>
          <a:xfrm rot="20692773">
            <a:off x="510152" y="3836056"/>
            <a:ext cx="8915741" cy="2062103"/>
          </a:xfrm>
          <a:prstGeom prst="rect">
            <a:avLst/>
          </a:prstGeom>
        </p:spPr>
        <p:txBody>
          <a:bodyPr wrap="square">
            <a:spAutoFit/>
          </a:bodyPr>
          <a:lstStyle/>
          <a:p>
            <a:pPr marL="171450" indent="-171450" defTabSz="914400">
              <a:buFont typeface="Wingdings" pitchFamily="2" charset="2"/>
              <a:buChar char="§"/>
            </a:pPr>
            <a:r>
              <a:rPr lang="en-GB" sz="3200" b="1" dirty="0">
                <a:solidFill>
                  <a:prstClr val="black"/>
                </a:solidFill>
              </a:rPr>
              <a:t> read literary texts in the language, such as stories, songs, poems and letters, to stimulate ideas, develop creative expression and expand understanding of the language and culture </a:t>
            </a:r>
          </a:p>
        </p:txBody>
      </p:sp>
      <p:sp>
        <p:nvSpPr>
          <p:cNvPr id="4" name="Rectangle 3"/>
          <p:cNvSpPr/>
          <p:nvPr/>
        </p:nvSpPr>
        <p:spPr>
          <a:xfrm>
            <a:off x="827584" y="260648"/>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32608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99">
            <a:alpha val="23000"/>
          </a:srgbClr>
        </a:solidFill>
        <a:effectLst/>
      </p:bgPr>
    </p:bg>
    <p:spTree>
      <p:nvGrpSpPr>
        <p:cNvPr id="1" name=""/>
        <p:cNvGrpSpPr/>
        <p:nvPr/>
      </p:nvGrpSpPr>
      <p:grpSpPr>
        <a:xfrm>
          <a:off x="0" y="0"/>
          <a:ext cx="0" cy="0"/>
          <a:chOff x="0" y="0"/>
          <a:chExt cx="0" cy="0"/>
        </a:xfrm>
      </p:grpSpPr>
      <p:sp>
        <p:nvSpPr>
          <p:cNvPr id="8" name="Rounded Rectangle 7"/>
          <p:cNvSpPr/>
          <p:nvPr/>
        </p:nvSpPr>
        <p:spPr>
          <a:xfrm>
            <a:off x="251520" y="4509120"/>
            <a:ext cx="8712968" cy="216024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8229600" cy="1143000"/>
          </a:xfrm>
          <a:solidFill>
            <a:schemeClr val="bg1"/>
          </a:solidFill>
          <a:ln w="57150">
            <a:solidFill>
              <a:srgbClr val="FF0000"/>
            </a:solidFill>
          </a:ln>
        </p:spPr>
        <p:txBody>
          <a:bodyPr/>
          <a:lstStyle/>
          <a:p>
            <a:r>
              <a:rPr lang="en-GB" b="1" dirty="0" smtClean="0">
                <a:latin typeface="Segoe Print" panose="02000600000000000000" pitchFamily="2" charset="0"/>
              </a:rPr>
              <a:t>The challenges</a:t>
            </a:r>
            <a:endParaRPr lang="en-GB" b="1" dirty="0">
              <a:latin typeface="Segoe Print" panose="02000600000000000000" pitchFamily="2" charset="0"/>
            </a:endParaRPr>
          </a:p>
        </p:txBody>
      </p:sp>
      <p:sp>
        <p:nvSpPr>
          <p:cNvPr id="3" name="Content Placeholder 2"/>
          <p:cNvSpPr>
            <a:spLocks noGrp="1"/>
          </p:cNvSpPr>
          <p:nvPr>
            <p:ph idx="1"/>
          </p:nvPr>
        </p:nvSpPr>
        <p:spPr>
          <a:xfrm>
            <a:off x="457200" y="1556792"/>
            <a:ext cx="8229600" cy="4525963"/>
          </a:xfrm>
        </p:spPr>
        <p:txBody>
          <a:bodyPr/>
          <a:lstStyle/>
          <a:p>
            <a:r>
              <a:rPr lang="en-GB" dirty="0" smtClean="0"/>
              <a:t>Constant policy change</a:t>
            </a:r>
          </a:p>
          <a:p>
            <a:r>
              <a:rPr lang="en-GB" dirty="0" smtClean="0"/>
              <a:t>Grading and measurement</a:t>
            </a:r>
          </a:p>
          <a:p>
            <a:r>
              <a:rPr lang="en-GB" dirty="0" smtClean="0"/>
              <a:t>Tension between teaching and assessment</a:t>
            </a:r>
          </a:p>
          <a:p>
            <a:r>
              <a:rPr lang="en-GB" dirty="0" smtClean="0"/>
              <a:t>Societal ambivalence (at best!)</a:t>
            </a:r>
          </a:p>
          <a:p>
            <a:r>
              <a:rPr lang="en-GB" dirty="0" smtClean="0"/>
              <a:t>Methodological uncertainty</a:t>
            </a: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4466332"/>
            <a:ext cx="2880320" cy="2160240"/>
          </a:xfrm>
          <a:prstGeom prst="rect">
            <a:avLst/>
          </a:prstGeom>
        </p:spPr>
      </p:pic>
      <p:sp>
        <p:nvSpPr>
          <p:cNvPr id="6" name="TextBox 5"/>
          <p:cNvSpPr txBox="1"/>
          <p:nvPr/>
        </p:nvSpPr>
        <p:spPr>
          <a:xfrm>
            <a:off x="5727779" y="4941168"/>
            <a:ext cx="3168352" cy="1477328"/>
          </a:xfrm>
          <a:prstGeom prst="rect">
            <a:avLst/>
          </a:prstGeom>
          <a:noFill/>
        </p:spPr>
        <p:txBody>
          <a:bodyPr wrap="square" rtlCol="0">
            <a:spAutoFit/>
          </a:bodyPr>
          <a:lstStyle/>
          <a:p>
            <a:r>
              <a:rPr lang="en-GB" b="1" dirty="0" smtClean="0"/>
              <a:t>Gale</a:t>
            </a:r>
            <a:r>
              <a:rPr lang="en-GB" dirty="0" smtClean="0"/>
              <a:t/>
            </a:r>
            <a:br>
              <a:rPr lang="en-GB" dirty="0" smtClean="0"/>
            </a:br>
            <a:r>
              <a:rPr lang="en-GB" dirty="0" smtClean="0"/>
              <a:t>These are strong and hard winds that can blow anyone away.  They are noisy too!</a:t>
            </a:r>
            <a:br>
              <a:rPr lang="en-GB" dirty="0" smtClean="0"/>
            </a:br>
            <a:r>
              <a:rPr lang="en-GB" dirty="0" smtClean="0">
                <a:hlinkClick r:id="rId4"/>
              </a:rPr>
              <a:t>www.wordpandit.com</a:t>
            </a:r>
            <a:r>
              <a:rPr lang="en-GB" dirty="0" smtClean="0"/>
              <a:t> </a:t>
            </a:r>
            <a:endParaRPr lang="en-GB" dirty="0"/>
          </a:p>
        </p:txBody>
      </p:sp>
      <p:sp>
        <p:nvSpPr>
          <p:cNvPr id="7" name="TextBox 6"/>
          <p:cNvSpPr txBox="1"/>
          <p:nvPr/>
        </p:nvSpPr>
        <p:spPr>
          <a:xfrm>
            <a:off x="323528" y="4793758"/>
            <a:ext cx="3168352" cy="1569660"/>
          </a:xfrm>
          <a:prstGeom prst="rect">
            <a:avLst/>
          </a:prstGeom>
          <a:noFill/>
        </p:spPr>
        <p:txBody>
          <a:bodyPr wrap="square" rtlCol="0">
            <a:spAutoFit/>
          </a:bodyPr>
          <a:lstStyle/>
          <a:p>
            <a:r>
              <a:rPr lang="en-GB" sz="2400" dirty="0" smtClean="0"/>
              <a:t>Teaching foreign languages is like ‘gardening in a gale’.</a:t>
            </a:r>
            <a:r>
              <a:rPr lang="en-GB" sz="2400" b="1" dirty="0" smtClean="0"/>
              <a:t/>
            </a:r>
            <a:br>
              <a:rPr lang="en-GB" sz="2400" b="1" dirty="0" smtClean="0"/>
            </a:br>
            <a:r>
              <a:rPr lang="en-GB" sz="2400" b="1" dirty="0" smtClean="0"/>
              <a:t>Eric Hawkins</a:t>
            </a:r>
            <a:endParaRPr lang="en-GB" sz="2400" dirty="0"/>
          </a:p>
        </p:txBody>
      </p:sp>
    </p:spTree>
    <p:extLst>
      <p:ext uri="{BB962C8B-B14F-4D97-AF65-F5344CB8AC3E}">
        <p14:creationId xmlns:p14="http://schemas.microsoft.com/office/powerpoint/2010/main" val="35586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4752528" cy="6247864"/>
          </a:xfrm>
          <a:prstGeom prst="rect">
            <a:avLst/>
          </a:prstGeom>
          <a:noFill/>
        </p:spPr>
        <p:txBody>
          <a:bodyPr wrap="square" rtlCol="0">
            <a:spAutoFit/>
          </a:bodyPr>
          <a:lstStyle/>
          <a:p>
            <a:pPr defTabSz="914400"/>
            <a:r>
              <a:rPr lang="en-GB" sz="2000" dirty="0" err="1">
                <a:solidFill>
                  <a:prstClr val="black"/>
                </a:solidFill>
              </a:rPr>
              <a:t>Liebe</a:t>
            </a:r>
            <a:r>
              <a:rPr lang="en-GB" sz="2000" dirty="0">
                <a:solidFill>
                  <a:prstClr val="black"/>
                </a:solidFill>
              </a:rPr>
              <a:t> Kitty!</a:t>
            </a:r>
            <a:br>
              <a:rPr lang="en-GB" sz="2000" dirty="0">
                <a:solidFill>
                  <a:prstClr val="black"/>
                </a:solidFill>
              </a:rPr>
            </a:br>
            <a:r>
              <a:rPr lang="en-GB" sz="2000" dirty="0" err="1">
                <a:solidFill>
                  <a:prstClr val="black"/>
                </a:solidFill>
              </a:rPr>
              <a:t>Gestern</a:t>
            </a:r>
            <a:r>
              <a:rPr lang="en-GB" sz="2000" dirty="0">
                <a:solidFill>
                  <a:prstClr val="black"/>
                </a:solidFill>
              </a:rPr>
              <a:t> </a:t>
            </a:r>
            <a:r>
              <a:rPr lang="en-GB" sz="2000" dirty="0" err="1">
                <a:solidFill>
                  <a:prstClr val="black"/>
                </a:solidFill>
              </a:rPr>
              <a:t>hatte</a:t>
            </a:r>
            <a:r>
              <a:rPr lang="en-GB" sz="2000" dirty="0">
                <a:solidFill>
                  <a:prstClr val="black"/>
                </a:solidFill>
              </a:rPr>
              <a:t> Peter </a:t>
            </a:r>
            <a:r>
              <a:rPr lang="en-GB" sz="2000" dirty="0" err="1">
                <a:solidFill>
                  <a:prstClr val="black"/>
                </a:solidFill>
              </a:rPr>
              <a:t>Geburtstag</a:t>
            </a:r>
            <a:r>
              <a:rPr lang="en-GB" sz="2000" dirty="0">
                <a:solidFill>
                  <a:prstClr val="black"/>
                </a:solidFill>
              </a:rPr>
              <a:t>.  </a:t>
            </a:r>
            <a:r>
              <a:rPr lang="en-GB" sz="2000" dirty="0" err="1">
                <a:solidFill>
                  <a:prstClr val="black"/>
                </a:solidFill>
              </a:rPr>
              <a:t>Er</a:t>
            </a:r>
            <a:r>
              <a:rPr lang="en-GB" sz="2000" dirty="0">
                <a:solidFill>
                  <a:prstClr val="black"/>
                </a:solidFill>
              </a:rPr>
              <a:t> hat </a:t>
            </a:r>
            <a:r>
              <a:rPr lang="en-GB" sz="2000" dirty="0" err="1">
                <a:solidFill>
                  <a:prstClr val="black"/>
                </a:solidFill>
              </a:rPr>
              <a:t>hübsche</a:t>
            </a:r>
            <a:r>
              <a:rPr lang="en-GB" sz="2000" dirty="0">
                <a:solidFill>
                  <a:prstClr val="black"/>
                </a:solidFill>
              </a:rPr>
              <a:t> </a:t>
            </a:r>
            <a:r>
              <a:rPr lang="en-GB" sz="2000" dirty="0" err="1">
                <a:solidFill>
                  <a:prstClr val="black"/>
                </a:solidFill>
              </a:rPr>
              <a:t>Geschenke</a:t>
            </a:r>
            <a:r>
              <a:rPr lang="en-GB" sz="2000" dirty="0">
                <a:solidFill>
                  <a:prstClr val="black"/>
                </a:solidFill>
              </a:rPr>
              <a:t>, </a:t>
            </a:r>
            <a:r>
              <a:rPr lang="en-GB" sz="2000" dirty="0" err="1">
                <a:solidFill>
                  <a:prstClr val="black"/>
                </a:solidFill>
              </a:rPr>
              <a:t>unter</a:t>
            </a:r>
            <a:r>
              <a:rPr lang="en-GB" sz="2000" dirty="0">
                <a:solidFill>
                  <a:prstClr val="black"/>
                </a:solidFill>
              </a:rPr>
              <a:t> </a:t>
            </a:r>
            <a:r>
              <a:rPr lang="en-GB" sz="2000" dirty="0" err="1">
                <a:solidFill>
                  <a:prstClr val="black"/>
                </a:solidFill>
              </a:rPr>
              <a:t>anderen</a:t>
            </a:r>
            <a:r>
              <a:rPr lang="en-GB" sz="2000" dirty="0">
                <a:solidFill>
                  <a:prstClr val="black"/>
                </a:solidFill>
              </a:rPr>
              <a:t> </a:t>
            </a:r>
            <a:r>
              <a:rPr lang="en-GB" sz="2000" dirty="0" err="1">
                <a:solidFill>
                  <a:prstClr val="black"/>
                </a:solidFill>
              </a:rPr>
              <a:t>ein</a:t>
            </a:r>
            <a:r>
              <a:rPr lang="en-GB" sz="2000" dirty="0">
                <a:solidFill>
                  <a:prstClr val="black"/>
                </a:solidFill>
              </a:rPr>
              <a:t> </a:t>
            </a:r>
            <a:r>
              <a:rPr lang="en-GB" sz="2000" dirty="0" err="1">
                <a:solidFill>
                  <a:prstClr val="black"/>
                </a:solidFill>
              </a:rPr>
              <a:t>schönes</a:t>
            </a:r>
            <a:r>
              <a:rPr lang="en-GB" sz="2000" dirty="0">
                <a:solidFill>
                  <a:prstClr val="black"/>
                </a:solidFill>
              </a:rPr>
              <a:t> Spiel, </a:t>
            </a:r>
            <a:r>
              <a:rPr lang="en-GB" sz="2000" dirty="0" err="1">
                <a:solidFill>
                  <a:prstClr val="black"/>
                </a:solidFill>
              </a:rPr>
              <a:t>einen</a:t>
            </a:r>
            <a:r>
              <a:rPr lang="en-GB" sz="2000" dirty="0">
                <a:solidFill>
                  <a:prstClr val="black"/>
                </a:solidFill>
              </a:rPr>
              <a:t> </a:t>
            </a:r>
            <a:r>
              <a:rPr lang="en-GB" sz="2000" dirty="0" err="1">
                <a:solidFill>
                  <a:prstClr val="black"/>
                </a:solidFill>
              </a:rPr>
              <a:t>Rasierapparat</a:t>
            </a:r>
            <a:r>
              <a:rPr lang="en-GB" sz="2000" dirty="0">
                <a:solidFill>
                  <a:prstClr val="black"/>
                </a:solidFill>
              </a:rPr>
              <a:t> und </a:t>
            </a:r>
            <a:r>
              <a:rPr lang="en-GB" sz="2000" dirty="0" err="1">
                <a:solidFill>
                  <a:prstClr val="black"/>
                </a:solidFill>
              </a:rPr>
              <a:t>einen</a:t>
            </a:r>
            <a:r>
              <a:rPr lang="en-GB" sz="2000" dirty="0">
                <a:solidFill>
                  <a:prstClr val="black"/>
                </a:solidFill>
              </a:rPr>
              <a:t> </a:t>
            </a:r>
            <a:r>
              <a:rPr lang="en-GB" sz="2000" dirty="0" err="1">
                <a:solidFill>
                  <a:prstClr val="black"/>
                </a:solidFill>
              </a:rPr>
              <a:t>Zigarettenanzünder</a:t>
            </a:r>
            <a:r>
              <a:rPr lang="en-GB" sz="2000" dirty="0">
                <a:solidFill>
                  <a:prstClr val="black"/>
                </a:solidFill>
              </a:rPr>
              <a:t> </a:t>
            </a:r>
            <a:r>
              <a:rPr lang="en-GB" sz="2000" dirty="0" err="1">
                <a:solidFill>
                  <a:prstClr val="black"/>
                </a:solidFill>
              </a:rPr>
              <a:t>bekommen</a:t>
            </a:r>
            <a:r>
              <a:rPr lang="en-GB" sz="2000" dirty="0">
                <a:solidFill>
                  <a:prstClr val="black"/>
                </a:solidFill>
              </a:rPr>
              <a:t>, </a:t>
            </a:r>
            <a:r>
              <a:rPr lang="en-GB" sz="2000" dirty="0" err="1">
                <a:solidFill>
                  <a:prstClr val="black"/>
                </a:solidFill>
              </a:rPr>
              <a:t>weniger</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er</a:t>
            </a:r>
            <a:r>
              <a:rPr lang="en-GB" sz="2000" dirty="0">
                <a:solidFill>
                  <a:prstClr val="black"/>
                </a:solidFill>
              </a:rPr>
              <a:t> </a:t>
            </a:r>
            <a:r>
              <a:rPr lang="en-GB" sz="2000" dirty="0" err="1">
                <a:solidFill>
                  <a:prstClr val="black"/>
                </a:solidFill>
              </a:rPr>
              <a:t>raucht</a:t>
            </a:r>
            <a:r>
              <a:rPr lang="en-GB" sz="2000" dirty="0">
                <a:solidFill>
                  <a:prstClr val="black"/>
                </a:solidFill>
              </a:rPr>
              <a:t>, </a:t>
            </a:r>
            <a:r>
              <a:rPr lang="en-GB" sz="2000" dirty="0" err="1">
                <a:solidFill>
                  <a:prstClr val="black"/>
                </a:solidFill>
              </a:rPr>
              <a:t>sondern</a:t>
            </a:r>
            <a:r>
              <a:rPr lang="en-GB" sz="2000" dirty="0">
                <a:solidFill>
                  <a:prstClr val="black"/>
                </a:solidFill>
              </a:rPr>
              <a:t> </a:t>
            </a:r>
            <a:r>
              <a:rPr lang="en-GB" sz="2000" dirty="0" err="1">
                <a:solidFill>
                  <a:prstClr val="black"/>
                </a:solidFill>
              </a:rPr>
              <a:t>weil</a:t>
            </a:r>
            <a:r>
              <a:rPr lang="en-GB" sz="2000" dirty="0">
                <a:solidFill>
                  <a:prstClr val="black"/>
                </a:solidFill>
              </a:rPr>
              <a:t> </a:t>
            </a:r>
            <a:r>
              <a:rPr lang="en-GB" sz="2000" dirty="0" err="1">
                <a:solidFill>
                  <a:prstClr val="black"/>
                </a:solidFill>
              </a:rPr>
              <a:t>es</a:t>
            </a:r>
            <a:r>
              <a:rPr lang="en-GB" sz="2000" dirty="0">
                <a:solidFill>
                  <a:prstClr val="black"/>
                </a:solidFill>
              </a:rPr>
              <a:t> </a:t>
            </a:r>
            <a:r>
              <a:rPr lang="en-GB" sz="2000" dirty="0" err="1">
                <a:solidFill>
                  <a:prstClr val="black"/>
                </a:solidFill>
              </a:rPr>
              <a:t>schick</a:t>
            </a:r>
            <a:r>
              <a:rPr lang="en-GB" sz="2000" dirty="0">
                <a:solidFill>
                  <a:prstClr val="black"/>
                </a:solidFill>
              </a:rPr>
              <a:t> </a:t>
            </a:r>
            <a:r>
              <a:rPr lang="en-GB" sz="2000" dirty="0" err="1">
                <a:solidFill>
                  <a:prstClr val="black"/>
                </a:solidFill>
              </a:rPr>
              <a:t>ist</a:t>
            </a:r>
            <a:r>
              <a:rPr lang="en-GB" sz="2000" dirty="0">
                <a:solidFill>
                  <a:prstClr val="black"/>
                </a:solidFill>
              </a:rPr>
              <a:t>.</a:t>
            </a:r>
            <a:br>
              <a:rPr lang="en-GB" sz="2000" dirty="0">
                <a:solidFill>
                  <a:prstClr val="black"/>
                </a:solidFill>
              </a:rPr>
            </a:br>
            <a:r>
              <a:rPr lang="en-GB" sz="2000" dirty="0">
                <a:solidFill>
                  <a:prstClr val="black"/>
                </a:solidFill>
              </a:rPr>
              <a:t>Die </a:t>
            </a:r>
            <a:r>
              <a:rPr lang="en-GB" sz="2000" dirty="0" err="1">
                <a:solidFill>
                  <a:prstClr val="black"/>
                </a:solidFill>
              </a:rPr>
              <a:t>größte</a:t>
            </a:r>
            <a:r>
              <a:rPr lang="en-GB" sz="2000" dirty="0">
                <a:solidFill>
                  <a:prstClr val="black"/>
                </a:solidFill>
              </a:rPr>
              <a:t> </a:t>
            </a:r>
            <a:r>
              <a:rPr lang="en-GB" sz="2000" dirty="0" err="1">
                <a:solidFill>
                  <a:prstClr val="black"/>
                </a:solidFill>
              </a:rPr>
              <a:t>Überraschung</a:t>
            </a:r>
            <a:r>
              <a:rPr lang="en-GB" sz="2000" dirty="0">
                <a:solidFill>
                  <a:prstClr val="black"/>
                </a:solidFill>
              </a:rPr>
              <a:t> </a:t>
            </a:r>
            <a:r>
              <a:rPr lang="en-GB" sz="2000" dirty="0" err="1">
                <a:solidFill>
                  <a:prstClr val="black"/>
                </a:solidFill>
              </a:rPr>
              <a:t>brachte</a:t>
            </a:r>
            <a:r>
              <a:rPr lang="en-GB" sz="2000" dirty="0">
                <a:solidFill>
                  <a:prstClr val="black"/>
                </a:solidFill>
              </a:rPr>
              <a:t> Herr v. </a:t>
            </a:r>
            <a:r>
              <a:rPr lang="en-GB" sz="2000" dirty="0" err="1">
                <a:solidFill>
                  <a:prstClr val="black"/>
                </a:solidFill>
              </a:rPr>
              <a:t>Daan</a:t>
            </a:r>
            <a:r>
              <a:rPr lang="en-GB" sz="2000" dirty="0">
                <a:solidFill>
                  <a:prstClr val="black"/>
                </a:solidFill>
              </a:rPr>
              <a:t> </a:t>
            </a:r>
            <a:r>
              <a:rPr lang="en-GB" sz="2000" dirty="0" err="1">
                <a:solidFill>
                  <a:prstClr val="black"/>
                </a:solidFill>
              </a:rPr>
              <a:t>mit</a:t>
            </a:r>
            <a:r>
              <a:rPr lang="en-GB" sz="2000" dirty="0">
                <a:solidFill>
                  <a:prstClr val="black"/>
                </a:solidFill>
              </a:rPr>
              <a:t> der </a:t>
            </a:r>
            <a:r>
              <a:rPr lang="en-GB" sz="2000" dirty="0" err="1">
                <a:solidFill>
                  <a:prstClr val="black"/>
                </a:solidFill>
              </a:rPr>
              <a:t>Nachricht</a:t>
            </a:r>
            <a:r>
              <a:rPr lang="en-GB" sz="2000" dirty="0">
                <a:solidFill>
                  <a:prstClr val="black"/>
                </a:solidFill>
              </a:rPr>
              <a:t>, </a:t>
            </a:r>
            <a:r>
              <a:rPr lang="en-GB" sz="2000" dirty="0" err="1">
                <a:solidFill>
                  <a:prstClr val="black"/>
                </a:solidFill>
              </a:rPr>
              <a:t>dass</a:t>
            </a:r>
            <a:r>
              <a:rPr lang="en-GB" sz="2000" dirty="0">
                <a:solidFill>
                  <a:prstClr val="black"/>
                </a:solidFill>
              </a:rPr>
              <a:t> die </a:t>
            </a:r>
            <a:r>
              <a:rPr lang="en-GB" sz="2000" dirty="0" err="1">
                <a:solidFill>
                  <a:prstClr val="black"/>
                </a:solidFill>
              </a:rPr>
              <a:t>Engländer</a:t>
            </a:r>
            <a:r>
              <a:rPr lang="en-GB" sz="2000" dirty="0">
                <a:solidFill>
                  <a:prstClr val="black"/>
                </a:solidFill>
              </a:rPr>
              <a:t> in Tunis, Casablanca, </a:t>
            </a:r>
            <a:r>
              <a:rPr lang="en-GB" sz="2000" dirty="0" err="1">
                <a:solidFill>
                  <a:prstClr val="black"/>
                </a:solidFill>
              </a:rPr>
              <a:t>Algier</a:t>
            </a:r>
            <a:r>
              <a:rPr lang="en-GB" sz="2000" dirty="0">
                <a:solidFill>
                  <a:prstClr val="black"/>
                </a:solidFill>
              </a:rPr>
              <a:t> und Oran </a:t>
            </a:r>
            <a:r>
              <a:rPr lang="en-GB" sz="2000" dirty="0" err="1">
                <a:solidFill>
                  <a:prstClr val="black"/>
                </a:solidFill>
              </a:rPr>
              <a:t>gelandet</a:t>
            </a:r>
            <a:r>
              <a:rPr lang="en-GB" sz="2000" dirty="0">
                <a:solidFill>
                  <a:prstClr val="black"/>
                </a:solidFill>
              </a:rPr>
              <a:t> </a:t>
            </a:r>
            <a:r>
              <a:rPr lang="en-GB" sz="2000" dirty="0" err="1">
                <a:solidFill>
                  <a:prstClr val="black"/>
                </a:solidFill>
              </a:rPr>
              <a:t>wären</a:t>
            </a:r>
            <a:r>
              <a:rPr lang="en-GB" sz="2000" dirty="0">
                <a:solidFill>
                  <a:prstClr val="black"/>
                </a:solidFill>
              </a:rPr>
              <a:t>.</a:t>
            </a:r>
            <a:br>
              <a:rPr lang="en-GB" sz="2000" dirty="0">
                <a:solidFill>
                  <a:prstClr val="black"/>
                </a:solidFill>
              </a:rPr>
            </a:br>
            <a:r>
              <a:rPr lang="en-GB" sz="2000" dirty="0">
                <a:solidFill>
                  <a:prstClr val="black"/>
                </a:solidFill>
              </a:rPr>
              <a:t>“Das </a:t>
            </a:r>
            <a:r>
              <a:rPr lang="en-GB" sz="2000" dirty="0" err="1">
                <a:solidFill>
                  <a:prstClr val="black"/>
                </a:solidFill>
              </a:rPr>
              <a:t>ist</a:t>
            </a:r>
            <a:r>
              <a:rPr lang="en-GB" sz="2000" dirty="0">
                <a:solidFill>
                  <a:prstClr val="black"/>
                </a:solidFill>
              </a:rPr>
              <a:t> der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sagten</a:t>
            </a:r>
            <a:r>
              <a:rPr lang="en-GB" sz="2000" dirty="0">
                <a:solidFill>
                  <a:prstClr val="black"/>
                </a:solidFill>
              </a:rPr>
              <a:t> </a:t>
            </a:r>
            <a:r>
              <a:rPr lang="en-GB" sz="2000" dirty="0" err="1">
                <a:solidFill>
                  <a:prstClr val="black"/>
                </a:solidFill>
              </a:rPr>
              <a:t>alle</a:t>
            </a:r>
            <a:r>
              <a:rPr lang="en-GB" sz="2000" dirty="0">
                <a:solidFill>
                  <a:prstClr val="black"/>
                </a:solidFill>
              </a:rPr>
              <a:t>.</a:t>
            </a:r>
            <a:br>
              <a:rPr lang="en-GB" sz="2000" dirty="0">
                <a:solidFill>
                  <a:prstClr val="black"/>
                </a:solidFill>
              </a:rPr>
            </a:br>
            <a:r>
              <a:rPr lang="en-GB" sz="2000" dirty="0" err="1">
                <a:solidFill>
                  <a:prstClr val="black"/>
                </a:solidFill>
              </a:rPr>
              <a:t>Aber</a:t>
            </a:r>
            <a:r>
              <a:rPr lang="en-GB" sz="2000" dirty="0">
                <a:solidFill>
                  <a:prstClr val="black"/>
                </a:solidFill>
              </a:rPr>
              <a:t> Churchill, der </a:t>
            </a:r>
            <a:r>
              <a:rPr lang="en-GB" sz="2000" dirty="0" err="1">
                <a:solidFill>
                  <a:prstClr val="black"/>
                </a:solidFill>
              </a:rPr>
              <a:t>englische</a:t>
            </a:r>
            <a:r>
              <a:rPr lang="en-GB" sz="2000" dirty="0">
                <a:solidFill>
                  <a:prstClr val="black"/>
                </a:solidFill>
              </a:rPr>
              <a:t> Premier, der </a:t>
            </a:r>
            <a:r>
              <a:rPr lang="en-GB" sz="2000" dirty="0" err="1">
                <a:solidFill>
                  <a:prstClr val="black"/>
                </a:solidFill>
              </a:rPr>
              <a:t>diese</a:t>
            </a:r>
            <a:r>
              <a:rPr lang="en-GB" sz="2000" dirty="0">
                <a:solidFill>
                  <a:prstClr val="black"/>
                </a:solidFill>
              </a:rPr>
              <a:t> </a:t>
            </a:r>
            <a:r>
              <a:rPr lang="en-GB" sz="2000" dirty="0" err="1">
                <a:solidFill>
                  <a:prstClr val="black"/>
                </a:solidFill>
              </a:rPr>
              <a:t>Meinung</a:t>
            </a:r>
            <a:r>
              <a:rPr lang="en-GB" sz="2000" dirty="0">
                <a:solidFill>
                  <a:prstClr val="black"/>
                </a:solidFill>
              </a:rPr>
              <a:t> in England </a:t>
            </a:r>
            <a:r>
              <a:rPr lang="en-GB" sz="2000" dirty="0" err="1">
                <a:solidFill>
                  <a:prstClr val="black"/>
                </a:solidFill>
              </a:rPr>
              <a:t>wohl</a:t>
            </a:r>
            <a:r>
              <a:rPr lang="en-GB" sz="2000" dirty="0">
                <a:solidFill>
                  <a:prstClr val="black"/>
                </a:solidFill>
              </a:rPr>
              <a:t> </a:t>
            </a:r>
            <a:r>
              <a:rPr lang="en-GB" sz="2000" dirty="0" err="1">
                <a:solidFill>
                  <a:prstClr val="black"/>
                </a:solidFill>
              </a:rPr>
              <a:t>auch</a:t>
            </a:r>
            <a:r>
              <a:rPr lang="en-GB" sz="2000" dirty="0">
                <a:solidFill>
                  <a:prstClr val="black"/>
                </a:solidFill>
              </a:rPr>
              <a:t> </a:t>
            </a:r>
            <a:r>
              <a:rPr lang="en-GB" sz="2000" dirty="0" err="1">
                <a:solidFill>
                  <a:prstClr val="black"/>
                </a:solidFill>
              </a:rPr>
              <a:t>viel</a:t>
            </a:r>
            <a:r>
              <a:rPr lang="en-GB" sz="2000" dirty="0">
                <a:solidFill>
                  <a:prstClr val="black"/>
                </a:solidFill>
              </a:rPr>
              <a:t> </a:t>
            </a:r>
            <a:r>
              <a:rPr lang="en-GB" sz="2000" dirty="0" err="1">
                <a:solidFill>
                  <a:prstClr val="black"/>
                </a:solidFill>
              </a:rPr>
              <a:t>gehört</a:t>
            </a:r>
            <a:r>
              <a:rPr lang="en-GB" sz="2000" dirty="0">
                <a:solidFill>
                  <a:prstClr val="black"/>
                </a:solidFill>
              </a:rPr>
              <a:t> hat, </a:t>
            </a:r>
            <a:r>
              <a:rPr lang="en-GB" sz="2000" dirty="0" err="1">
                <a:solidFill>
                  <a:prstClr val="black"/>
                </a:solidFill>
              </a:rPr>
              <a:t>sagte</a:t>
            </a:r>
            <a:r>
              <a:rPr lang="en-GB" sz="2000" dirty="0">
                <a:solidFill>
                  <a:prstClr val="black"/>
                </a:solidFill>
              </a:rPr>
              <a:t> in </a:t>
            </a:r>
            <a:r>
              <a:rPr lang="en-GB" sz="2000" dirty="0" err="1">
                <a:solidFill>
                  <a:prstClr val="black"/>
                </a:solidFill>
              </a:rPr>
              <a:t>einer</a:t>
            </a:r>
            <a:r>
              <a:rPr lang="en-GB" sz="2000" dirty="0">
                <a:solidFill>
                  <a:prstClr val="black"/>
                </a:solidFill>
              </a:rPr>
              <a:t> </a:t>
            </a:r>
            <a:r>
              <a:rPr lang="en-GB" sz="2000" dirty="0" err="1">
                <a:solidFill>
                  <a:prstClr val="black"/>
                </a:solidFill>
              </a:rPr>
              <a:t>Rede</a:t>
            </a:r>
            <a:r>
              <a:rPr lang="en-GB" sz="2000" dirty="0">
                <a:solidFill>
                  <a:prstClr val="black"/>
                </a:solidFill>
              </a:rPr>
              <a:t>:</a:t>
            </a:r>
            <a:br>
              <a:rPr lang="en-GB" sz="2000" dirty="0">
                <a:solidFill>
                  <a:prstClr val="black"/>
                </a:solidFill>
              </a:rPr>
            </a:br>
            <a:r>
              <a:rPr lang="en-GB" sz="2000" dirty="0">
                <a:solidFill>
                  <a:prstClr val="black"/>
                </a:solidFill>
              </a:rPr>
              <a:t>“</a:t>
            </a:r>
            <a:r>
              <a:rPr lang="en-GB" sz="2000" dirty="0" err="1">
                <a:solidFill>
                  <a:prstClr val="black"/>
                </a:solidFill>
              </a:rPr>
              <a:t>Diese</a:t>
            </a:r>
            <a:r>
              <a:rPr lang="en-GB" sz="2000" dirty="0">
                <a:solidFill>
                  <a:prstClr val="black"/>
                </a:solidFill>
              </a:rPr>
              <a:t> </a:t>
            </a:r>
            <a:r>
              <a:rPr lang="en-GB" sz="2000" dirty="0" err="1">
                <a:solidFill>
                  <a:prstClr val="black"/>
                </a:solidFill>
              </a:rPr>
              <a:t>Landung</a:t>
            </a:r>
            <a:r>
              <a:rPr lang="en-GB" sz="2000" dirty="0">
                <a:solidFill>
                  <a:prstClr val="black"/>
                </a:solidFill>
              </a:rPr>
              <a:t> </a:t>
            </a:r>
            <a:r>
              <a:rPr lang="en-GB" sz="2000" dirty="0" err="1">
                <a:solidFill>
                  <a:prstClr val="black"/>
                </a:solidFill>
              </a:rPr>
              <a:t>ist</a:t>
            </a:r>
            <a:r>
              <a:rPr lang="en-GB" sz="2000" dirty="0">
                <a:solidFill>
                  <a:prstClr val="black"/>
                </a:solidFill>
              </a:rPr>
              <a:t> </a:t>
            </a:r>
            <a:r>
              <a:rPr lang="en-GB" sz="2000" dirty="0" err="1">
                <a:solidFill>
                  <a:prstClr val="black"/>
                </a:solidFill>
              </a:rPr>
              <a:t>eine</a:t>
            </a:r>
            <a:r>
              <a:rPr lang="en-GB" sz="2000" dirty="0">
                <a:solidFill>
                  <a:prstClr val="black"/>
                </a:solidFill>
              </a:rPr>
              <a:t> </a:t>
            </a:r>
            <a:r>
              <a:rPr lang="en-GB" sz="2000" dirty="0" err="1">
                <a:solidFill>
                  <a:prstClr val="black"/>
                </a:solidFill>
              </a:rPr>
              <a:t>sehr</a:t>
            </a:r>
            <a:r>
              <a:rPr lang="en-GB" sz="2000" dirty="0">
                <a:solidFill>
                  <a:prstClr val="black"/>
                </a:solidFill>
              </a:rPr>
              <a:t> </a:t>
            </a:r>
            <a:r>
              <a:rPr lang="en-GB" sz="2000" dirty="0" err="1">
                <a:solidFill>
                  <a:prstClr val="black"/>
                </a:solidFill>
              </a:rPr>
              <a:t>wichtige</a:t>
            </a:r>
            <a:r>
              <a:rPr lang="en-GB" sz="2000" dirty="0">
                <a:solidFill>
                  <a:prstClr val="black"/>
                </a:solidFill>
              </a:rPr>
              <a:t> </a:t>
            </a:r>
            <a:r>
              <a:rPr lang="en-GB" sz="2000" dirty="0" err="1">
                <a:solidFill>
                  <a:prstClr val="black"/>
                </a:solidFill>
              </a:rPr>
              <a:t>Etappe</a:t>
            </a:r>
            <a:r>
              <a:rPr lang="en-GB" sz="2000" dirty="0">
                <a:solidFill>
                  <a:prstClr val="black"/>
                </a:solidFill>
              </a:rPr>
              <a:t>, </a:t>
            </a:r>
            <a:r>
              <a:rPr lang="en-GB" sz="2000" dirty="0" err="1">
                <a:solidFill>
                  <a:prstClr val="black"/>
                </a:solidFill>
              </a:rPr>
              <a:t>aber</a:t>
            </a:r>
            <a:r>
              <a:rPr lang="en-GB" sz="2000" dirty="0">
                <a:solidFill>
                  <a:prstClr val="black"/>
                </a:solidFill>
              </a:rPr>
              <a:t> </a:t>
            </a:r>
            <a:r>
              <a:rPr lang="en-GB" sz="2000" dirty="0" err="1">
                <a:solidFill>
                  <a:prstClr val="black"/>
                </a:solidFill>
              </a:rPr>
              <a:t>niemand</a:t>
            </a:r>
            <a:r>
              <a:rPr lang="en-GB" sz="2000" dirty="0">
                <a:solidFill>
                  <a:prstClr val="black"/>
                </a:solidFill>
              </a:rPr>
              <a:t> </a:t>
            </a:r>
            <a:r>
              <a:rPr lang="en-GB" sz="2000" dirty="0" err="1">
                <a:solidFill>
                  <a:prstClr val="black"/>
                </a:solidFill>
              </a:rPr>
              <a:t>soll</a:t>
            </a:r>
            <a:r>
              <a:rPr lang="en-GB" sz="2000" dirty="0">
                <a:solidFill>
                  <a:prstClr val="black"/>
                </a:solidFill>
              </a:rPr>
              <a:t> </a:t>
            </a:r>
            <a:r>
              <a:rPr lang="en-GB" sz="2000" dirty="0" err="1">
                <a:solidFill>
                  <a:prstClr val="black"/>
                </a:solidFill>
              </a:rPr>
              <a:t>glauben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den </a:t>
            </a:r>
            <a:r>
              <a:rPr lang="en-GB" sz="2000" dirty="0" err="1">
                <a:solidFill>
                  <a:prstClr val="black"/>
                </a:solidFill>
              </a:rPr>
              <a:t>Anfang</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Ende</a:t>
            </a:r>
            <a:r>
              <a:rPr lang="en-GB" sz="2000" dirty="0">
                <a:solidFill>
                  <a:prstClr val="black"/>
                </a:solidFill>
              </a:rPr>
              <a:t> </a:t>
            </a:r>
            <a:r>
              <a:rPr lang="en-GB" sz="2000" dirty="0" err="1">
                <a:solidFill>
                  <a:prstClr val="black"/>
                </a:solidFill>
              </a:rPr>
              <a:t>darstellt</a:t>
            </a:r>
            <a:r>
              <a:rPr lang="en-GB" sz="2000" dirty="0">
                <a:solidFill>
                  <a:prstClr val="black"/>
                </a:solidFill>
              </a:rPr>
              <a:t>.  </a:t>
            </a:r>
            <a:r>
              <a:rPr lang="en-GB" sz="2000" dirty="0" err="1">
                <a:solidFill>
                  <a:prstClr val="black"/>
                </a:solidFill>
              </a:rPr>
              <a:t>Ich</a:t>
            </a:r>
            <a:r>
              <a:rPr lang="en-GB" sz="2000" dirty="0">
                <a:solidFill>
                  <a:prstClr val="black"/>
                </a:solidFill>
              </a:rPr>
              <a:t> </a:t>
            </a:r>
            <a:r>
              <a:rPr lang="en-GB" sz="2000" dirty="0" err="1">
                <a:solidFill>
                  <a:prstClr val="black"/>
                </a:solidFill>
              </a:rPr>
              <a:t>möchte</a:t>
            </a:r>
            <a:r>
              <a:rPr lang="en-GB" sz="2000" dirty="0">
                <a:solidFill>
                  <a:prstClr val="black"/>
                </a:solidFill>
              </a:rPr>
              <a:t> </a:t>
            </a:r>
            <a:r>
              <a:rPr lang="en-GB" sz="2000" dirty="0" err="1">
                <a:solidFill>
                  <a:prstClr val="black"/>
                </a:solidFill>
              </a:rPr>
              <a:t>eher</a:t>
            </a:r>
            <a:r>
              <a:rPr lang="en-GB" sz="2000" dirty="0">
                <a:solidFill>
                  <a:prstClr val="black"/>
                </a:solidFill>
              </a:rPr>
              <a:t> </a:t>
            </a:r>
            <a:r>
              <a:rPr lang="en-GB" sz="2000" dirty="0" err="1">
                <a:solidFill>
                  <a:prstClr val="black"/>
                </a:solidFill>
              </a:rPr>
              <a:t>sagen</a:t>
            </a:r>
            <a:r>
              <a:rPr lang="en-GB" sz="2000" dirty="0">
                <a:solidFill>
                  <a:prstClr val="black"/>
                </a:solidFill>
              </a:rPr>
              <a:t>, </a:t>
            </a:r>
            <a:r>
              <a:rPr lang="en-GB" sz="2000" dirty="0" err="1">
                <a:solidFill>
                  <a:prstClr val="black"/>
                </a:solidFill>
              </a:rPr>
              <a:t>dass</a:t>
            </a:r>
            <a:r>
              <a:rPr lang="en-GB" sz="2000" dirty="0">
                <a:solidFill>
                  <a:prstClr val="black"/>
                </a:solidFill>
              </a:rPr>
              <a:t> </a:t>
            </a:r>
            <a:r>
              <a:rPr lang="en-GB" sz="2000" dirty="0" err="1">
                <a:solidFill>
                  <a:prstClr val="black"/>
                </a:solidFill>
              </a:rPr>
              <a:t>sie</a:t>
            </a:r>
            <a:r>
              <a:rPr lang="en-GB" sz="2000" dirty="0">
                <a:solidFill>
                  <a:prstClr val="black"/>
                </a:solidFill>
              </a:rPr>
              <a:t> das </a:t>
            </a:r>
            <a:r>
              <a:rPr lang="en-GB" sz="2000" dirty="0" err="1">
                <a:solidFill>
                  <a:prstClr val="black"/>
                </a:solidFill>
              </a:rPr>
              <a:t>Ende</a:t>
            </a:r>
            <a:r>
              <a:rPr lang="en-GB" sz="2000" dirty="0">
                <a:solidFill>
                  <a:prstClr val="black"/>
                </a:solidFill>
              </a:rPr>
              <a:t> </a:t>
            </a:r>
            <a:r>
              <a:rPr lang="en-GB" sz="2000" dirty="0" err="1">
                <a:solidFill>
                  <a:prstClr val="black"/>
                </a:solidFill>
              </a:rPr>
              <a:t>vom</a:t>
            </a:r>
            <a:r>
              <a:rPr lang="en-GB" sz="2000" dirty="0">
                <a:solidFill>
                  <a:prstClr val="black"/>
                </a:solidFill>
              </a:rPr>
              <a:t> </a:t>
            </a:r>
            <a:r>
              <a:rPr lang="en-GB" sz="2000" dirty="0" err="1">
                <a:solidFill>
                  <a:prstClr val="black"/>
                </a:solidFill>
              </a:rPr>
              <a:t>Anfang</a:t>
            </a:r>
            <a:r>
              <a:rPr lang="en-GB" sz="2000" dirty="0">
                <a:solidFill>
                  <a:prstClr val="black"/>
                </a:solidFill>
              </a:rPr>
              <a:t> </a:t>
            </a:r>
            <a:r>
              <a:rPr lang="en-GB" sz="2000" dirty="0" err="1">
                <a:solidFill>
                  <a:prstClr val="black"/>
                </a:solidFill>
              </a:rPr>
              <a:t>ist</a:t>
            </a:r>
            <a:r>
              <a:rPr lang="en-GB" sz="2000" dirty="0">
                <a:solidFill>
                  <a:prstClr val="black"/>
                </a:solidFill>
              </a:rPr>
              <a:t>.”</a:t>
            </a:r>
          </a:p>
        </p:txBody>
      </p:sp>
      <p:sp>
        <p:nvSpPr>
          <p:cNvPr id="4" name="TextBox 3"/>
          <p:cNvSpPr txBox="1"/>
          <p:nvPr/>
        </p:nvSpPr>
        <p:spPr>
          <a:xfrm>
            <a:off x="1475656" y="116632"/>
            <a:ext cx="3024336" cy="369332"/>
          </a:xfrm>
          <a:prstGeom prst="rect">
            <a:avLst/>
          </a:prstGeom>
          <a:noFill/>
        </p:spPr>
        <p:txBody>
          <a:bodyPr wrap="square" rtlCol="0">
            <a:spAutoFit/>
          </a:bodyPr>
          <a:lstStyle/>
          <a:p>
            <a:pPr algn="r" defTabSz="914400"/>
            <a:r>
              <a:rPr lang="en-GB" dirty="0" err="1">
                <a:solidFill>
                  <a:prstClr val="black"/>
                </a:solidFill>
              </a:rPr>
              <a:t>Montag</a:t>
            </a:r>
            <a:r>
              <a:rPr lang="en-GB" dirty="0">
                <a:solidFill>
                  <a:prstClr val="black"/>
                </a:solidFill>
              </a:rPr>
              <a:t>, 9.November 1942</a:t>
            </a:r>
            <a:endParaRPr lang="fr-FR"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620688"/>
            <a:ext cx="3528392" cy="5513113"/>
          </a:xfrm>
          <a:prstGeom prst="rect">
            <a:avLst/>
          </a:prstGeom>
        </p:spPr>
      </p:pic>
    </p:spTree>
    <p:extLst>
      <p:ext uri="{BB962C8B-B14F-4D97-AF65-F5344CB8AC3E}">
        <p14:creationId xmlns:p14="http://schemas.microsoft.com/office/powerpoint/2010/main" val="698928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4" y="332656"/>
            <a:ext cx="8498587" cy="619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69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42" y="188640"/>
            <a:ext cx="6318448" cy="6740307"/>
          </a:xfrm>
          <a:prstGeom prst="rect">
            <a:avLst/>
          </a:prstGeom>
        </p:spPr>
        <p:txBody>
          <a:bodyPr wrap="square">
            <a:spAutoFit/>
          </a:bodyPr>
          <a:lstStyle/>
          <a:p>
            <a:pPr defTabSz="914400"/>
            <a:r>
              <a:rPr lang="es-ES" b="1" dirty="0">
                <a:solidFill>
                  <a:prstClr val="black"/>
                </a:solidFill>
              </a:rPr>
              <a:t>El Viernes Te Olvido Yo </a:t>
            </a:r>
            <a:r>
              <a:rPr lang="es-ES" dirty="0">
                <a:solidFill>
                  <a:prstClr val="black"/>
                </a:solidFill>
              </a:rPr>
              <a:t>– Allison </a:t>
            </a:r>
            <a:r>
              <a:rPr lang="es-ES" dirty="0" err="1">
                <a:solidFill>
                  <a:prstClr val="black"/>
                </a:solidFill>
              </a:rPr>
              <a:t>Iraheta</a:t>
            </a:r>
            <a:endParaRPr lang="es-ES" dirty="0">
              <a:solidFill>
                <a:prstClr val="black"/>
              </a:solidFill>
            </a:endParaRPr>
          </a:p>
          <a:p>
            <a:pPr defTabSz="914400"/>
            <a:r>
              <a:rPr lang="es-ES" dirty="0">
                <a:solidFill>
                  <a:prstClr val="black"/>
                </a:solidFill>
              </a:rPr>
              <a:t>Lunes, martes puro amor</a:t>
            </a:r>
          </a:p>
          <a:p>
            <a:pPr defTabSz="914400"/>
            <a:r>
              <a:rPr lang="es-ES" dirty="0">
                <a:solidFill>
                  <a:prstClr val="black"/>
                </a:solidFill>
              </a:rPr>
              <a:t>Para miércoles dolor</a:t>
            </a:r>
          </a:p>
          <a:p>
            <a:pPr defTabSz="914400"/>
            <a:r>
              <a:rPr lang="es-ES" dirty="0">
                <a:solidFill>
                  <a:prstClr val="black"/>
                </a:solidFill>
              </a:rPr>
              <a:t>Me mentías sin piedad</a:t>
            </a:r>
          </a:p>
          <a:p>
            <a:pPr defTabSz="914400"/>
            <a:r>
              <a:rPr lang="es-ES" dirty="0">
                <a:solidFill>
                  <a:prstClr val="black"/>
                </a:solidFill>
              </a:rPr>
              <a:t>Me escondías la verdad</a:t>
            </a:r>
          </a:p>
          <a:p>
            <a:pPr defTabSz="914400"/>
            <a:endParaRPr lang="es-ES" dirty="0">
              <a:solidFill>
                <a:prstClr val="black"/>
              </a:solidFill>
            </a:endParaRPr>
          </a:p>
          <a:p>
            <a:pPr defTabSz="914400"/>
            <a:r>
              <a:rPr lang="es-ES" dirty="0">
                <a:solidFill>
                  <a:prstClr val="black"/>
                </a:solidFill>
              </a:rPr>
              <a:t>Que tonta fui, te creí</a:t>
            </a:r>
          </a:p>
          <a:p>
            <a:pPr defTabSz="914400"/>
            <a:r>
              <a:rPr lang="es-ES" dirty="0">
                <a:solidFill>
                  <a:prstClr val="black"/>
                </a:solidFill>
              </a:rPr>
              <a:t>Oh-oh-oh, perdida en ti</a:t>
            </a:r>
          </a:p>
          <a:p>
            <a:pPr defTabSz="914400"/>
            <a:r>
              <a:rPr lang="es-ES" dirty="0">
                <a:solidFill>
                  <a:prstClr val="black"/>
                </a:solidFill>
              </a:rPr>
              <a:t>Tarde es para tu perdón</a:t>
            </a:r>
          </a:p>
          <a:p>
            <a:pPr defTabSz="914400"/>
            <a:r>
              <a:rPr lang="es-ES" dirty="0">
                <a:solidFill>
                  <a:prstClr val="black"/>
                </a:solidFill>
              </a:rPr>
              <a:t>Oh-oh-oh, adiós me voy</a:t>
            </a:r>
          </a:p>
          <a:p>
            <a:pPr defTabSz="914400"/>
            <a:endParaRPr lang="es-ES" dirty="0">
              <a:solidFill>
                <a:prstClr val="black"/>
              </a:solidFill>
            </a:endParaRPr>
          </a:p>
          <a:p>
            <a:pPr defTabSz="914400"/>
            <a:r>
              <a:rPr lang="es-ES" dirty="0">
                <a:solidFill>
                  <a:prstClr val="black"/>
                </a:solidFill>
              </a:rPr>
              <a:t>¿Qué escondes? ¿Qué sientes?</a:t>
            </a:r>
          </a:p>
          <a:p>
            <a:pPr defTabSz="914400"/>
            <a:r>
              <a:rPr lang="es-ES" dirty="0">
                <a:solidFill>
                  <a:prstClr val="black"/>
                </a:solidFill>
              </a:rPr>
              <a:t>¿Quién eres si no estoy?</a:t>
            </a:r>
          </a:p>
          <a:p>
            <a:pPr defTabSz="914400"/>
            <a:r>
              <a:rPr lang="es-ES" dirty="0">
                <a:solidFill>
                  <a:prstClr val="black"/>
                </a:solidFill>
              </a:rPr>
              <a:t>No quiero sufrirte</a:t>
            </a:r>
          </a:p>
          <a:p>
            <a:pPr defTabSz="914400"/>
            <a:r>
              <a:rPr lang="es-ES" dirty="0">
                <a:solidFill>
                  <a:prstClr val="black"/>
                </a:solidFill>
              </a:rPr>
              <a:t>No aguanto tu traición</a:t>
            </a:r>
          </a:p>
          <a:p>
            <a:pPr defTabSz="914400"/>
            <a:r>
              <a:rPr lang="es-ES" dirty="0">
                <a:solidFill>
                  <a:prstClr val="black"/>
                </a:solidFill>
              </a:rPr>
              <a:t>Me tuviste, me olvidaste</a:t>
            </a:r>
          </a:p>
          <a:p>
            <a:pPr defTabSz="914400"/>
            <a:r>
              <a:rPr lang="es-ES" dirty="0">
                <a:solidFill>
                  <a:prstClr val="black"/>
                </a:solidFill>
              </a:rPr>
              <a:t>Oh-oh-oh, se terminó</a:t>
            </a:r>
          </a:p>
          <a:p>
            <a:pPr defTabSz="914400"/>
            <a:r>
              <a:rPr lang="es-ES" dirty="0">
                <a:solidFill>
                  <a:prstClr val="black"/>
                </a:solidFill>
              </a:rPr>
              <a:t>Me tuviste, me olvidaste</a:t>
            </a:r>
          </a:p>
          <a:p>
            <a:pPr defTabSz="914400"/>
            <a:r>
              <a:rPr lang="es-ES" dirty="0">
                <a:solidFill>
                  <a:prstClr val="black"/>
                </a:solidFill>
              </a:rPr>
              <a:t>Y el viernes te olvido yo</a:t>
            </a:r>
          </a:p>
          <a:p>
            <a:pPr defTabSz="914400"/>
            <a:endParaRPr lang="es-ES" dirty="0">
              <a:solidFill>
                <a:prstClr val="black"/>
              </a:solidFill>
            </a:endParaRPr>
          </a:p>
          <a:p>
            <a:pPr defTabSz="914400"/>
            <a:r>
              <a:rPr lang="es-ES" dirty="0">
                <a:solidFill>
                  <a:prstClr val="black"/>
                </a:solidFill>
              </a:rPr>
              <a:t>No </a:t>
            </a:r>
            <a:r>
              <a:rPr lang="es-ES" dirty="0" err="1">
                <a:solidFill>
                  <a:prstClr val="black"/>
                </a:solidFill>
              </a:rPr>
              <a:t>no</a:t>
            </a:r>
            <a:r>
              <a:rPr lang="es-ES" dirty="0">
                <a:solidFill>
                  <a:prstClr val="black"/>
                </a:solidFill>
              </a:rPr>
              <a:t> ya no lloraré</a:t>
            </a:r>
          </a:p>
          <a:p>
            <a:pPr defTabSz="914400"/>
            <a:r>
              <a:rPr lang="es-ES" dirty="0">
                <a:solidFill>
                  <a:prstClr val="black"/>
                </a:solidFill>
              </a:rPr>
              <a:t>Ve con ella lárgate</a:t>
            </a:r>
          </a:p>
          <a:p>
            <a:pPr defTabSz="914400"/>
            <a:r>
              <a:rPr lang="es-ES" dirty="0">
                <a:solidFill>
                  <a:prstClr val="black"/>
                </a:solidFill>
              </a:rPr>
              <a:t>La noche de ayer, se acabó</a:t>
            </a:r>
          </a:p>
          <a:p>
            <a:pPr defTabSz="914400"/>
            <a:r>
              <a:rPr lang="es-ES" dirty="0">
                <a:solidFill>
                  <a:prstClr val="black"/>
                </a:solidFill>
              </a:rPr>
              <a:t>Y el viernes te olvido yo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512" y="1124744"/>
            <a:ext cx="3954904" cy="4997560"/>
          </a:xfrm>
          <a:prstGeom prst="rect">
            <a:avLst/>
          </a:prstGeom>
        </p:spPr>
      </p:pic>
    </p:spTree>
    <p:extLst>
      <p:ext uri="{BB962C8B-B14F-4D97-AF65-F5344CB8AC3E}">
        <p14:creationId xmlns:p14="http://schemas.microsoft.com/office/powerpoint/2010/main" val="1977694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04" y="886073"/>
            <a:ext cx="8520947" cy="5112568"/>
          </a:xfrm>
          <a:prstGeom prst="rect">
            <a:avLst/>
          </a:prstGeom>
        </p:spPr>
      </p:pic>
      <p:sp>
        <p:nvSpPr>
          <p:cNvPr id="3" name="TextBox 2"/>
          <p:cNvSpPr txBox="1"/>
          <p:nvPr/>
        </p:nvSpPr>
        <p:spPr>
          <a:xfrm>
            <a:off x="246498" y="116632"/>
            <a:ext cx="8136904" cy="769441"/>
          </a:xfrm>
          <a:prstGeom prst="rect">
            <a:avLst/>
          </a:prstGeom>
          <a:noFill/>
        </p:spPr>
        <p:txBody>
          <a:bodyPr wrap="square" rtlCol="0">
            <a:spAutoFit/>
          </a:bodyPr>
          <a:lstStyle/>
          <a:p>
            <a:r>
              <a:rPr lang="en-GB" sz="4400" b="1" dirty="0" smtClean="0"/>
              <a:t>Lost in translation?</a:t>
            </a:r>
            <a:endParaRPr lang="fr-FR" sz="4400" b="1" dirty="0"/>
          </a:p>
        </p:txBody>
      </p:sp>
      <p:sp>
        <p:nvSpPr>
          <p:cNvPr id="4" name="Rectangle 3"/>
          <p:cNvSpPr/>
          <p:nvPr/>
        </p:nvSpPr>
        <p:spPr>
          <a:xfrm>
            <a:off x="246618" y="5661248"/>
            <a:ext cx="8547733" cy="954107"/>
          </a:xfrm>
          <a:prstGeom prst="rect">
            <a:avLst/>
          </a:prstGeom>
          <a:solidFill>
            <a:schemeClr val="bg1"/>
          </a:solidFill>
        </p:spPr>
        <p:txBody>
          <a:bodyPr wrap="square">
            <a:spAutoFit/>
          </a:bodyPr>
          <a:lstStyle/>
          <a:p>
            <a:r>
              <a:rPr lang="es-ES" sz="2800" b="1" i="1" dirty="0"/>
              <a:t>“Traducir es la forma más profunda de leer”. </a:t>
            </a:r>
            <a:br>
              <a:rPr lang="es-ES" sz="2800" b="1" i="1" dirty="0"/>
            </a:br>
            <a:r>
              <a:rPr lang="es-ES" sz="2800" dirty="0"/>
              <a:t>--Gabriel García Márquez</a:t>
            </a:r>
            <a:endParaRPr lang="fr-FR" sz="2800" dirty="0"/>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cap="none" spc="0"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KS3</a:t>
            </a:r>
            <a:endParaRPr lang="en-US" sz="66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00557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98" y="116632"/>
            <a:ext cx="8136904" cy="769441"/>
          </a:xfrm>
          <a:prstGeom prst="rect">
            <a:avLst/>
          </a:prstGeom>
          <a:noFill/>
        </p:spPr>
        <p:txBody>
          <a:bodyPr wrap="square" rtlCol="0">
            <a:spAutoFit/>
          </a:bodyPr>
          <a:lstStyle/>
          <a:p>
            <a:r>
              <a:rPr lang="en-GB" sz="4400" b="1" dirty="0" smtClean="0"/>
              <a:t>Lost in translation?</a:t>
            </a:r>
            <a:endParaRPr lang="fr-FR" sz="4400" b="1" dirty="0"/>
          </a:p>
        </p:txBody>
      </p:sp>
      <p:sp>
        <p:nvSpPr>
          <p:cNvPr id="3" name="Rectangle 2"/>
          <p:cNvSpPr/>
          <p:nvPr/>
        </p:nvSpPr>
        <p:spPr>
          <a:xfrm rot="21096202">
            <a:off x="510152" y="4082277"/>
            <a:ext cx="8915741" cy="1569660"/>
          </a:xfrm>
          <a:prstGeom prst="rect">
            <a:avLst/>
          </a:prstGeom>
        </p:spPr>
        <p:txBody>
          <a:bodyPr wrap="square">
            <a:spAutoFit/>
          </a:bodyPr>
          <a:lstStyle/>
          <a:p>
            <a:pPr marL="171450" indent="-171450">
              <a:buFont typeface="Wingdings" pitchFamily="2" charset="2"/>
              <a:buChar char="§"/>
            </a:pPr>
            <a:r>
              <a:rPr lang="en-GB" sz="3200" b="1" dirty="0" smtClean="0"/>
              <a:t> … </a:t>
            </a:r>
            <a:r>
              <a:rPr lang="en-GB" sz="3200" dirty="0" smtClean="0"/>
              <a:t>and </a:t>
            </a:r>
            <a:r>
              <a:rPr lang="en-GB" sz="3200" dirty="0"/>
              <a:t>translate short written text accurately into the foreign language.</a:t>
            </a:r>
          </a:p>
          <a:p>
            <a:pPr marL="171450" lvl="0" indent="-171450">
              <a:buFont typeface="Wingdings" pitchFamily="2" charset="2"/>
              <a:buChar char="§"/>
            </a:pPr>
            <a:endParaRPr lang="en-GB" sz="3200" b="1" dirty="0"/>
          </a:p>
        </p:txBody>
      </p:sp>
      <p:sp>
        <p:nvSpPr>
          <p:cNvPr id="4" name="Rectangle 3"/>
          <p:cNvSpPr/>
          <p:nvPr/>
        </p:nvSpPr>
        <p:spPr>
          <a:xfrm rot="296212">
            <a:off x="298660" y="1876504"/>
            <a:ext cx="8915741" cy="1569660"/>
          </a:xfrm>
          <a:prstGeom prst="rect">
            <a:avLst/>
          </a:prstGeom>
        </p:spPr>
        <p:txBody>
          <a:bodyPr wrap="square">
            <a:spAutoFit/>
          </a:bodyPr>
          <a:lstStyle/>
          <a:p>
            <a:pPr marL="171450" lvl="0" indent="-171450">
              <a:buFont typeface="Wingdings" pitchFamily="2" charset="2"/>
              <a:buChar char="§"/>
            </a:pPr>
            <a:r>
              <a:rPr lang="en-GB" sz="3200" b="1" dirty="0" smtClean="0"/>
              <a:t> … </a:t>
            </a:r>
            <a:r>
              <a:rPr lang="en-GB" sz="3200" dirty="0"/>
              <a:t>and provide an accurate English translation of short, suitable </a:t>
            </a:r>
            <a:r>
              <a:rPr lang="en-GB" sz="3200" dirty="0" smtClean="0"/>
              <a:t>material.</a:t>
            </a:r>
            <a:endParaRPr lang="en-GB" sz="3200" dirty="0"/>
          </a:p>
          <a:p>
            <a:pPr marL="171450" lvl="0" indent="-171450">
              <a:buFont typeface="Wingdings" pitchFamily="2" charset="2"/>
              <a:buChar char="§"/>
            </a:pPr>
            <a:endParaRPr lang="en-GB" sz="3200" b="1" dirty="0"/>
          </a:p>
        </p:txBody>
      </p:sp>
      <p:pic>
        <p:nvPicPr>
          <p:cNvPr id="7" name="Picture 6"/>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417085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smtClean="0"/>
              <a:t>Word Lens app - iPhone</a:t>
            </a:r>
            <a:endParaRPr lang="fr-FR" sz="4000" b="1" dirty="0"/>
          </a:p>
        </p:txBody>
      </p:sp>
      <p:pic>
        <p:nvPicPr>
          <p:cNvPr id="5" name="Picture 4"/>
          <p:cNvPicPr>
            <a:picLocks noChangeAspect="1"/>
          </p:cNvPicPr>
          <p:nvPr/>
        </p:nvPicPr>
        <p:blipFill>
          <a:blip r:embed="rId4"/>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764072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smtClean="0"/>
              <a:t>What is the message in this poster?</a:t>
            </a:r>
            <a:endParaRPr lang="fr-FR" sz="3200" b="1" dirty="0"/>
          </a:p>
        </p:txBody>
      </p:sp>
      <p:pic>
        <p:nvPicPr>
          <p:cNvPr id="5" name="Picture 4"/>
          <p:cNvPicPr>
            <a:picLocks noChangeAspect="1"/>
          </p:cNvPicPr>
          <p:nvPr/>
        </p:nvPicPr>
        <p:blipFill>
          <a:blip r:embed="rId4"/>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931632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Translation can be…</a:t>
            </a:r>
            <a:endParaRPr lang="fr-FR" b="1" dirty="0"/>
          </a:p>
        </p:txBody>
      </p:sp>
      <p:sp>
        <p:nvSpPr>
          <p:cNvPr id="3" name="Content Placeholder 2"/>
          <p:cNvSpPr>
            <a:spLocks noGrp="1"/>
          </p:cNvSpPr>
          <p:nvPr>
            <p:ph idx="1"/>
          </p:nvPr>
        </p:nvSpPr>
        <p:spPr>
          <a:xfrm>
            <a:off x="457200" y="1268760"/>
            <a:ext cx="8229600" cy="4857403"/>
          </a:xfrm>
        </p:spPr>
        <p:txBody>
          <a:bodyPr>
            <a:noAutofit/>
          </a:bodyPr>
          <a:lstStyle/>
          <a:p>
            <a:r>
              <a:rPr lang="en-GB" sz="3600" dirty="0" smtClean="0"/>
              <a:t>a spontaneous reaction to FL text with the question ‘What does this mean?’</a:t>
            </a:r>
          </a:p>
          <a:p>
            <a:r>
              <a:rPr lang="en-GB" sz="3600" dirty="0" smtClean="0"/>
              <a:t>the closest reading of a text</a:t>
            </a:r>
          </a:p>
          <a:p>
            <a:r>
              <a:rPr lang="en-GB" sz="3600" dirty="0" smtClean="0"/>
              <a:t>the exploration of the links between language use and grammar</a:t>
            </a:r>
          </a:p>
          <a:p>
            <a:r>
              <a:rPr lang="en-GB" sz="3600" dirty="0" smtClean="0"/>
              <a:t>mental agility, memory, linguistic precision</a:t>
            </a:r>
          </a:p>
          <a:p>
            <a:r>
              <a:rPr lang="en-GB" sz="3600" dirty="0" smtClean="0"/>
              <a:t>a door to intercultural appreciation</a:t>
            </a:r>
            <a:endParaRPr lang="fr-FR" sz="3600" dirty="0"/>
          </a:p>
        </p:txBody>
      </p:sp>
      <p:pic>
        <p:nvPicPr>
          <p:cNvPr id="5" name="Picture 4"/>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245775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t>Das </a:t>
            </a:r>
            <a:r>
              <a:rPr lang="en-GB" b="1" dirty="0" err="1"/>
              <a:t>ist</a:t>
            </a:r>
            <a:r>
              <a:rPr lang="en-GB" b="1" dirty="0"/>
              <a:t> </a:t>
            </a:r>
            <a:r>
              <a:rPr lang="en-GB" b="1" dirty="0" err="1"/>
              <a:t>Banane</a:t>
            </a:r>
            <a:r>
              <a:rPr lang="en-GB" b="1" dirty="0"/>
              <a:t>! </a:t>
            </a:r>
            <a:endParaRPr lang="fr-FR" dirty="0"/>
          </a:p>
        </p:txBody>
      </p:sp>
      <p:sp>
        <p:nvSpPr>
          <p:cNvPr id="3" name="Rectangle 2"/>
          <p:cNvSpPr/>
          <p:nvPr/>
        </p:nvSpPr>
        <p:spPr>
          <a:xfrm>
            <a:off x="251520" y="1851322"/>
            <a:ext cx="4572000" cy="646331"/>
          </a:xfrm>
          <a:prstGeom prst="rect">
            <a:avLst/>
          </a:prstGeom>
        </p:spPr>
        <p:txBody>
          <a:bodyPr>
            <a:spAutoFit/>
          </a:bodyPr>
          <a:lstStyle/>
          <a:p>
            <a:r>
              <a:rPr lang="en-GB" b="1" dirty="0" err="1" smtClean="0"/>
              <a:t>Ich</a:t>
            </a:r>
            <a:r>
              <a:rPr lang="en-GB" b="1" dirty="0" smtClean="0"/>
              <a:t> bin fix und </a:t>
            </a:r>
            <a:r>
              <a:rPr lang="en-GB" b="1" dirty="0" err="1" smtClean="0"/>
              <a:t>fertig</a:t>
            </a:r>
            <a:r>
              <a:rPr lang="en-GB" b="1" dirty="0" smtClean="0"/>
              <a:t>!</a:t>
            </a:r>
            <a:endParaRPr lang="fr-FR" dirty="0"/>
          </a:p>
          <a:p>
            <a:r>
              <a:rPr lang="en-GB" b="1" dirty="0"/>
              <a:t> </a:t>
            </a:r>
            <a:endParaRPr lang="fr-FR" dirty="0"/>
          </a:p>
        </p:txBody>
      </p:sp>
      <p:sp>
        <p:nvSpPr>
          <p:cNvPr id="4" name="Rectangle 3"/>
          <p:cNvSpPr/>
          <p:nvPr/>
        </p:nvSpPr>
        <p:spPr>
          <a:xfrm>
            <a:off x="413792" y="4223298"/>
            <a:ext cx="4572000" cy="369332"/>
          </a:xfrm>
          <a:prstGeom prst="rect">
            <a:avLst/>
          </a:prstGeom>
        </p:spPr>
        <p:txBody>
          <a:bodyPr>
            <a:spAutoFit/>
          </a:bodyPr>
          <a:lstStyle/>
          <a:p>
            <a:r>
              <a:rPr lang="en-GB" b="1" dirty="0" err="1"/>
              <a:t>Es</a:t>
            </a:r>
            <a:r>
              <a:rPr lang="en-GB" b="1" dirty="0"/>
              <a:t> </a:t>
            </a:r>
            <a:r>
              <a:rPr lang="en-GB" b="1" dirty="0" err="1"/>
              <a:t>ist</a:t>
            </a:r>
            <a:r>
              <a:rPr lang="en-GB" b="1" dirty="0"/>
              <a:t> </a:t>
            </a:r>
            <a:r>
              <a:rPr lang="en-GB" b="1" dirty="0" err="1"/>
              <a:t>noch</a:t>
            </a:r>
            <a:r>
              <a:rPr lang="en-GB" b="1" dirty="0"/>
              <a:t> </a:t>
            </a:r>
            <a:r>
              <a:rPr lang="en-GB" b="1" dirty="0" err="1"/>
              <a:t>kein</a:t>
            </a:r>
            <a:r>
              <a:rPr lang="en-GB" b="1" dirty="0"/>
              <a:t> Meister </a:t>
            </a:r>
            <a:r>
              <a:rPr lang="en-GB" b="1" dirty="0" err="1"/>
              <a:t>vom</a:t>
            </a:r>
            <a:r>
              <a:rPr lang="en-GB" b="1" dirty="0"/>
              <a:t> </a:t>
            </a:r>
            <a:r>
              <a:rPr lang="en-GB" b="1" dirty="0" err="1"/>
              <a:t>Himmel</a:t>
            </a:r>
            <a:r>
              <a:rPr lang="en-GB" b="1" dirty="0"/>
              <a:t> </a:t>
            </a:r>
            <a:r>
              <a:rPr lang="en-GB" b="1" dirty="0" err="1"/>
              <a:t>gefallen</a:t>
            </a:r>
            <a:r>
              <a:rPr lang="en-GB" b="1" dirty="0"/>
              <a:t>. </a:t>
            </a:r>
            <a:endParaRPr lang="fr-FR" dirty="0"/>
          </a:p>
        </p:txBody>
      </p:sp>
      <p:sp>
        <p:nvSpPr>
          <p:cNvPr id="6" name="Rectangle 5"/>
          <p:cNvSpPr/>
          <p:nvPr/>
        </p:nvSpPr>
        <p:spPr>
          <a:xfrm>
            <a:off x="2699792" y="2109182"/>
            <a:ext cx="4572000" cy="369332"/>
          </a:xfrm>
          <a:prstGeom prst="rect">
            <a:avLst/>
          </a:prstGeom>
        </p:spPr>
        <p:txBody>
          <a:bodyPr>
            <a:spAutoFit/>
          </a:bodyPr>
          <a:lstStyle/>
          <a:p>
            <a:r>
              <a:rPr lang="en-GB" b="1" dirty="0" err="1" smtClean="0"/>
              <a:t>Lieber</a:t>
            </a:r>
            <a:r>
              <a:rPr lang="en-GB" b="1" dirty="0" smtClean="0"/>
              <a:t> </a:t>
            </a:r>
            <a:r>
              <a:rPr lang="en-GB" b="1" dirty="0" err="1"/>
              <a:t>spät</a:t>
            </a:r>
            <a:r>
              <a:rPr lang="en-GB" b="1" dirty="0"/>
              <a:t> </a:t>
            </a:r>
            <a:r>
              <a:rPr lang="en-GB" b="1" dirty="0" err="1"/>
              <a:t>als</a:t>
            </a:r>
            <a:r>
              <a:rPr lang="en-GB" b="1" dirty="0"/>
              <a:t> </a:t>
            </a:r>
            <a:r>
              <a:rPr lang="en-GB" b="1" dirty="0" err="1"/>
              <a:t>nie</a:t>
            </a:r>
            <a:r>
              <a:rPr lang="en-GB" b="1" dirty="0"/>
              <a:t>.</a:t>
            </a:r>
            <a:r>
              <a:rPr lang="en-GB" dirty="0"/>
              <a:t> (…</a:t>
            </a:r>
            <a:r>
              <a:rPr lang="en-GB" b="1" dirty="0" err="1"/>
              <a:t>aber</a:t>
            </a:r>
            <a:r>
              <a:rPr lang="en-GB" b="1" dirty="0"/>
              <a:t> </a:t>
            </a:r>
            <a:r>
              <a:rPr lang="en-GB" b="1" dirty="0" err="1"/>
              <a:t>lieber</a:t>
            </a:r>
            <a:r>
              <a:rPr lang="en-GB" b="1" dirty="0"/>
              <a:t> </a:t>
            </a:r>
            <a:r>
              <a:rPr lang="en-GB" b="1" dirty="0" err="1"/>
              <a:t>nie</a:t>
            </a:r>
            <a:r>
              <a:rPr lang="en-GB" b="1" dirty="0"/>
              <a:t> </a:t>
            </a:r>
            <a:r>
              <a:rPr lang="en-GB" b="1" dirty="0" err="1"/>
              <a:t>zu</a:t>
            </a:r>
            <a:r>
              <a:rPr lang="en-GB" b="1" dirty="0"/>
              <a:t> </a:t>
            </a:r>
            <a:r>
              <a:rPr lang="en-GB" b="1" dirty="0" err="1"/>
              <a:t>spät</a:t>
            </a:r>
            <a:r>
              <a:rPr lang="en-GB" dirty="0" smtClean="0"/>
              <a:t>)</a:t>
            </a:r>
            <a:endParaRPr lang="fr-FR" dirty="0"/>
          </a:p>
        </p:txBody>
      </p:sp>
      <p:sp>
        <p:nvSpPr>
          <p:cNvPr id="7" name="Rectangle 6"/>
          <p:cNvSpPr/>
          <p:nvPr/>
        </p:nvSpPr>
        <p:spPr>
          <a:xfrm>
            <a:off x="6178255" y="3572641"/>
            <a:ext cx="2187074" cy="369332"/>
          </a:xfrm>
          <a:prstGeom prst="rect">
            <a:avLst/>
          </a:prstGeom>
        </p:spPr>
        <p:txBody>
          <a:bodyPr wrap="none">
            <a:spAutoFit/>
          </a:bodyPr>
          <a:lstStyle/>
          <a:p>
            <a:r>
              <a:rPr lang="en-GB" b="1" dirty="0" smtClean="0"/>
              <a:t>Hast du </a:t>
            </a:r>
            <a:r>
              <a:rPr lang="en-GB" b="1" dirty="0" err="1" smtClean="0"/>
              <a:t>einen</a:t>
            </a:r>
            <a:r>
              <a:rPr lang="en-GB" b="1" dirty="0" smtClean="0"/>
              <a:t> Vogel?</a:t>
            </a:r>
            <a:endParaRPr lang="fr-FR"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t>Ich</a:t>
            </a:r>
            <a:r>
              <a:rPr lang="en-GB" b="1" dirty="0"/>
              <a:t> </a:t>
            </a:r>
            <a:r>
              <a:rPr lang="en-GB" b="1" dirty="0" err="1"/>
              <a:t>verstehe</a:t>
            </a:r>
            <a:r>
              <a:rPr lang="en-GB" b="1" dirty="0"/>
              <a:t> </a:t>
            </a:r>
            <a:r>
              <a:rPr lang="en-GB" b="1" dirty="0" err="1"/>
              <a:t>nur</a:t>
            </a:r>
            <a:r>
              <a:rPr lang="en-GB" b="1" dirty="0"/>
              <a:t> </a:t>
            </a:r>
            <a:r>
              <a:rPr lang="en-GB" b="1" dirty="0" err="1"/>
              <a:t>Bahnhof</a:t>
            </a:r>
            <a:r>
              <a:rPr lang="en-GB" b="1" dirty="0"/>
              <a:t>. </a:t>
            </a:r>
            <a:endParaRPr lang="fr-FR" dirty="0"/>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1360441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reo Werbung 2011 - DEUTSCH GERMAN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404664"/>
            <a:ext cx="6096000" cy="3352800"/>
          </a:xfrm>
          <a:prstGeom prst="rect">
            <a:avLst/>
          </a:prstGeom>
        </p:spPr>
      </p:pic>
      <p:sp>
        <p:nvSpPr>
          <p:cNvPr id="3" name="TextBox 2"/>
          <p:cNvSpPr txBox="1"/>
          <p:nvPr/>
        </p:nvSpPr>
        <p:spPr>
          <a:xfrm>
            <a:off x="539552" y="4221088"/>
            <a:ext cx="8280920" cy="1938992"/>
          </a:xfrm>
          <a:prstGeom prst="rect">
            <a:avLst/>
          </a:prstGeom>
          <a:noFill/>
        </p:spPr>
        <p:txBody>
          <a:bodyPr wrap="square" rtlCol="0">
            <a:spAutoFit/>
          </a:bodyPr>
          <a:lstStyle/>
          <a:p>
            <a:r>
              <a:rPr lang="en-GB" sz="2400" dirty="0" err="1" smtClean="0"/>
              <a:t>Ich</a:t>
            </a:r>
            <a:r>
              <a:rPr lang="en-GB" sz="2400" dirty="0" smtClean="0"/>
              <a:t> </a:t>
            </a:r>
            <a:r>
              <a:rPr lang="en-GB" sz="2400" dirty="0" err="1" smtClean="0"/>
              <a:t>zeig</a:t>
            </a:r>
            <a:r>
              <a:rPr lang="en-GB" sz="2400" dirty="0" smtClean="0"/>
              <a:t>’ </a:t>
            </a:r>
            <a:r>
              <a:rPr lang="en-GB" sz="2400" dirty="0" err="1" smtClean="0"/>
              <a:t>dir</a:t>
            </a:r>
            <a:r>
              <a:rPr lang="en-GB" sz="2400" dirty="0" smtClean="0"/>
              <a:t> </a:t>
            </a:r>
            <a:r>
              <a:rPr lang="en-GB" sz="2400" dirty="0" err="1" smtClean="0"/>
              <a:t>jetzt</a:t>
            </a:r>
            <a:r>
              <a:rPr lang="en-GB" sz="2400" dirty="0" smtClean="0"/>
              <a:t> mal </a:t>
            </a:r>
            <a:r>
              <a:rPr lang="en-GB" sz="2400" dirty="0" err="1" smtClean="0"/>
              <a:t>wie</a:t>
            </a:r>
            <a:r>
              <a:rPr lang="en-GB" sz="2400" dirty="0" smtClean="0"/>
              <a:t> man </a:t>
            </a:r>
            <a:r>
              <a:rPr lang="en-GB" sz="2400" dirty="0" err="1" smtClean="0"/>
              <a:t>einen</a:t>
            </a:r>
            <a:r>
              <a:rPr lang="en-GB" sz="2400" dirty="0" smtClean="0"/>
              <a:t> </a:t>
            </a:r>
            <a:r>
              <a:rPr lang="en-GB" sz="2400" dirty="0" err="1" smtClean="0"/>
              <a:t>Oreokeks</a:t>
            </a:r>
            <a:r>
              <a:rPr lang="en-GB" sz="2400" dirty="0" smtClean="0"/>
              <a:t> </a:t>
            </a:r>
            <a:r>
              <a:rPr lang="en-GB" sz="2400" dirty="0" err="1" smtClean="0"/>
              <a:t>isst</a:t>
            </a:r>
            <a:r>
              <a:rPr lang="en-GB" sz="2400" dirty="0" smtClean="0"/>
              <a:t>.  </a:t>
            </a:r>
            <a:r>
              <a:rPr lang="en-GB" sz="2400" dirty="0" err="1" smtClean="0"/>
              <a:t>Zuerst</a:t>
            </a:r>
            <a:r>
              <a:rPr lang="en-GB" sz="2400" dirty="0" smtClean="0"/>
              <a:t> </a:t>
            </a:r>
            <a:r>
              <a:rPr lang="en-GB" sz="2400" dirty="0" err="1" smtClean="0"/>
              <a:t>drehst</a:t>
            </a:r>
            <a:r>
              <a:rPr lang="en-GB" sz="2400" dirty="0" smtClean="0"/>
              <a:t> du </a:t>
            </a:r>
            <a:r>
              <a:rPr lang="en-GB" sz="2400" dirty="0" err="1" smtClean="0"/>
              <a:t>ihn</a:t>
            </a:r>
            <a:r>
              <a:rPr lang="en-GB" sz="2400" dirty="0" smtClean="0"/>
              <a:t> auf.  Und </a:t>
            </a:r>
            <a:r>
              <a:rPr lang="en-GB" sz="2400" dirty="0" err="1" smtClean="0"/>
              <a:t>leckst</a:t>
            </a:r>
            <a:r>
              <a:rPr lang="en-GB" sz="2400" dirty="0" smtClean="0"/>
              <a:t> du </a:t>
            </a:r>
            <a:r>
              <a:rPr lang="en-GB" sz="2400" dirty="0" err="1" smtClean="0"/>
              <a:t>ihn</a:t>
            </a:r>
            <a:r>
              <a:rPr lang="en-GB" sz="2400" dirty="0" smtClean="0"/>
              <a:t> ab.  </a:t>
            </a:r>
            <a:r>
              <a:rPr lang="en-GB" sz="2400" dirty="0" err="1" smtClean="0"/>
              <a:t>Dann</a:t>
            </a:r>
            <a:r>
              <a:rPr lang="en-GB" sz="2400" dirty="0" smtClean="0"/>
              <a:t> </a:t>
            </a:r>
            <a:r>
              <a:rPr lang="en-GB" sz="2400" dirty="0" err="1" smtClean="0"/>
              <a:t>tauchst</a:t>
            </a:r>
            <a:r>
              <a:rPr lang="en-GB" sz="2400" dirty="0" smtClean="0"/>
              <a:t> du </a:t>
            </a:r>
            <a:r>
              <a:rPr lang="en-GB" sz="2400" dirty="0" err="1" smtClean="0"/>
              <a:t>ihn</a:t>
            </a:r>
            <a:r>
              <a:rPr lang="en-GB" sz="2400" dirty="0" smtClean="0"/>
              <a:t> </a:t>
            </a:r>
            <a:r>
              <a:rPr lang="en-GB" sz="2400" dirty="0" err="1" smtClean="0"/>
              <a:t>ein</a:t>
            </a:r>
            <a:r>
              <a:rPr lang="en-GB" sz="2400" dirty="0" smtClean="0"/>
              <a:t>.  </a:t>
            </a:r>
            <a:r>
              <a:rPr lang="en-GB" sz="2400" dirty="0" err="1" smtClean="0"/>
              <a:t>Mmm</a:t>
            </a:r>
            <a:r>
              <a:rPr lang="en-GB" sz="2400" dirty="0" smtClean="0"/>
              <a:t>!  Mama </a:t>
            </a:r>
            <a:r>
              <a:rPr lang="en-GB" sz="2400" dirty="0" err="1" smtClean="0"/>
              <a:t>sagt</a:t>
            </a:r>
            <a:r>
              <a:rPr lang="en-GB" sz="2400" dirty="0" smtClean="0"/>
              <a:t>, </a:t>
            </a:r>
            <a:r>
              <a:rPr lang="en-GB" sz="2400" dirty="0" err="1" smtClean="0"/>
              <a:t>dass</a:t>
            </a:r>
            <a:r>
              <a:rPr lang="en-GB" sz="2400" dirty="0" smtClean="0"/>
              <a:t> </a:t>
            </a:r>
            <a:r>
              <a:rPr lang="en-GB" sz="2400" dirty="0" err="1" smtClean="0"/>
              <a:t>Hunde</a:t>
            </a:r>
            <a:r>
              <a:rPr lang="en-GB" sz="2400" dirty="0" smtClean="0"/>
              <a:t> </a:t>
            </a:r>
            <a:r>
              <a:rPr lang="en-GB" sz="2400" dirty="0" err="1" smtClean="0"/>
              <a:t>keine</a:t>
            </a:r>
            <a:r>
              <a:rPr lang="en-GB" sz="2400" dirty="0" smtClean="0"/>
              <a:t> </a:t>
            </a:r>
            <a:r>
              <a:rPr lang="en-GB" sz="2400" dirty="0" err="1" smtClean="0"/>
              <a:t>Kekse</a:t>
            </a:r>
            <a:r>
              <a:rPr lang="en-GB" sz="2400" dirty="0" smtClean="0"/>
              <a:t> </a:t>
            </a:r>
            <a:r>
              <a:rPr lang="en-GB" sz="2400" dirty="0" err="1" smtClean="0"/>
              <a:t>essen</a:t>
            </a:r>
            <a:r>
              <a:rPr lang="en-GB" sz="2400" dirty="0" smtClean="0"/>
              <a:t> </a:t>
            </a:r>
            <a:r>
              <a:rPr lang="en-GB" sz="2400" dirty="0" err="1" smtClean="0"/>
              <a:t>sollen</a:t>
            </a:r>
            <a:r>
              <a:rPr lang="en-GB" sz="2400" dirty="0" smtClean="0"/>
              <a:t>, also muss </a:t>
            </a:r>
            <a:r>
              <a:rPr lang="en-GB" sz="2400" dirty="0" err="1" smtClean="0"/>
              <a:t>ich</a:t>
            </a:r>
            <a:r>
              <a:rPr lang="en-GB" sz="2400" dirty="0" smtClean="0"/>
              <a:t> </a:t>
            </a:r>
            <a:r>
              <a:rPr lang="en-GB" sz="2400" dirty="0" err="1" smtClean="0"/>
              <a:t>deinen</a:t>
            </a:r>
            <a:r>
              <a:rPr lang="en-GB" sz="2400" dirty="0" smtClean="0"/>
              <a:t> </a:t>
            </a:r>
            <a:r>
              <a:rPr lang="en-GB" sz="2400" dirty="0" err="1" smtClean="0"/>
              <a:t>auch</a:t>
            </a:r>
            <a:r>
              <a:rPr lang="en-GB" sz="2400" dirty="0" smtClean="0"/>
              <a:t> </a:t>
            </a:r>
            <a:r>
              <a:rPr lang="en-GB" sz="2400" dirty="0" err="1" smtClean="0"/>
              <a:t>noch</a:t>
            </a:r>
            <a:r>
              <a:rPr lang="en-GB" sz="2400" dirty="0" smtClean="0"/>
              <a:t> </a:t>
            </a:r>
            <a:r>
              <a:rPr lang="en-GB" sz="2400" dirty="0" err="1" smtClean="0"/>
              <a:t>essen</a:t>
            </a:r>
            <a:r>
              <a:rPr lang="en-GB" sz="2400" dirty="0" smtClean="0"/>
              <a:t>.  Mach </a:t>
            </a:r>
            <a:r>
              <a:rPr lang="en-GB" sz="2400" dirty="0" err="1" smtClean="0"/>
              <a:t>dir</a:t>
            </a:r>
            <a:r>
              <a:rPr lang="en-GB" sz="2400" dirty="0" smtClean="0"/>
              <a:t> </a:t>
            </a:r>
            <a:r>
              <a:rPr lang="en-GB" sz="2400" dirty="0" err="1" smtClean="0"/>
              <a:t>nichts</a:t>
            </a:r>
            <a:r>
              <a:rPr lang="en-GB" sz="2400" dirty="0" smtClean="0"/>
              <a:t> </a:t>
            </a:r>
            <a:r>
              <a:rPr lang="en-GB" sz="2400" dirty="0" err="1" smtClean="0"/>
              <a:t>draus</a:t>
            </a:r>
            <a:r>
              <a:rPr lang="en-GB" sz="2400" dirty="0" smtClean="0"/>
              <a:t>, Charlie…</a:t>
            </a:r>
            <a:endParaRPr lang="fr-FR" sz="2400" dirty="0"/>
          </a:p>
        </p:txBody>
      </p:sp>
      <p:pic>
        <p:nvPicPr>
          <p:cNvPr id="5" name="Picture 4"/>
          <p:cNvPicPr>
            <a:picLocks noChangeAspect="1"/>
          </p:cNvPicPr>
          <p:nvPr/>
        </p:nvPicPr>
        <p:blipFill>
          <a:blip r:embed="rId6"/>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046892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99">
            <a:alpha val="38000"/>
          </a:srgb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4720114"/>
              </p:ext>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bg1"/>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bg1"/>
                    </a:solidFill>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869122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20688"/>
            <a:ext cx="6030670" cy="4824536"/>
          </a:xfrm>
          <a:prstGeom prst="rect">
            <a:avLst/>
          </a:prstGeom>
        </p:spPr>
      </p:pic>
      <p:sp>
        <p:nvSpPr>
          <p:cNvPr id="3" name="TextBox 2"/>
          <p:cNvSpPr txBox="1"/>
          <p:nvPr/>
        </p:nvSpPr>
        <p:spPr>
          <a:xfrm>
            <a:off x="539552" y="5661248"/>
            <a:ext cx="8136904" cy="923330"/>
          </a:xfrm>
          <a:prstGeom prst="rect">
            <a:avLst/>
          </a:prstGeom>
          <a:noFill/>
        </p:spPr>
        <p:txBody>
          <a:bodyPr wrap="square" rtlCol="0">
            <a:spAutoFit/>
          </a:bodyPr>
          <a:lstStyle/>
          <a:p>
            <a:pPr algn="ctr"/>
            <a:r>
              <a:rPr lang="en-GB" sz="5400" b="1" dirty="0" smtClean="0"/>
              <a:t>Translation into the FL</a:t>
            </a:r>
            <a:endParaRPr lang="fr-FR" sz="5400" b="1" dirty="0"/>
          </a:p>
        </p:txBody>
      </p:sp>
    </p:spTree>
    <p:extLst>
      <p:ext uri="{BB962C8B-B14F-4D97-AF65-F5344CB8AC3E}">
        <p14:creationId xmlns:p14="http://schemas.microsoft.com/office/powerpoint/2010/main" val="2204144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ustige Mercedes Werbung - YouTub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672" y="1052736"/>
            <a:ext cx="6120680" cy="4590510"/>
          </a:xfrm>
          <a:prstGeom prst="rect">
            <a:avLst/>
          </a:prstGeom>
        </p:spPr>
      </p:pic>
      <p:sp>
        <p:nvSpPr>
          <p:cNvPr id="3" name="TextBox 2"/>
          <p:cNvSpPr txBox="1"/>
          <p:nvPr/>
        </p:nvSpPr>
        <p:spPr>
          <a:xfrm>
            <a:off x="246498" y="116632"/>
            <a:ext cx="8136904" cy="769441"/>
          </a:xfrm>
          <a:prstGeom prst="rect">
            <a:avLst/>
          </a:prstGeom>
          <a:noFill/>
        </p:spPr>
        <p:txBody>
          <a:bodyPr wrap="square" rtlCol="0">
            <a:spAutoFit/>
          </a:bodyPr>
          <a:lstStyle/>
          <a:p>
            <a:r>
              <a:rPr lang="en-GB" sz="4400" b="1" dirty="0" smtClean="0"/>
              <a:t>Direct translation - </a:t>
            </a:r>
            <a:r>
              <a:rPr lang="en-GB" sz="4400" b="1" i="1" dirty="0" smtClean="0"/>
              <a:t>adapted</a:t>
            </a:r>
            <a:endParaRPr lang="fr-FR" sz="4400" b="1" i="1" dirty="0"/>
          </a:p>
        </p:txBody>
      </p:sp>
    </p:spTree>
    <p:extLst>
      <p:ext uri="{BB962C8B-B14F-4D97-AF65-F5344CB8AC3E}">
        <p14:creationId xmlns:p14="http://schemas.microsoft.com/office/powerpoint/2010/main" val="1007745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07504" y="1405626"/>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___  ___ gusta </a:t>
            </a:r>
            <a:r>
              <a:rPr lang="es-ES" sz="2000" dirty="0">
                <a:latin typeface="+mn-lt"/>
                <a:cs typeface="Times New Roman" pitchFamily="18" charset="0"/>
              </a:rPr>
              <a:t>viajar en avión porque </a:t>
            </a:r>
            <a:r>
              <a:rPr lang="es-ES" sz="2000" dirty="0" smtClean="0">
                <a:latin typeface="+mn-lt"/>
                <a:cs typeface="Times New Roman" pitchFamily="18" charset="0"/>
              </a:rPr>
              <a:t>_________ </a:t>
            </a:r>
            <a:r>
              <a:rPr lang="es-ES" sz="2000" dirty="0">
                <a:latin typeface="+mn-lt"/>
                <a:cs typeface="Times New Roman" pitchFamily="18" charset="0"/>
              </a:rPr>
              <a:t>me hace vomitar y además es </a:t>
            </a:r>
            <a:r>
              <a:rPr lang="es-ES" sz="2000" dirty="0" smtClean="0">
                <a:latin typeface="+mn-lt"/>
                <a:cs typeface="Times New Roman" pitchFamily="18" charset="0"/>
              </a:rPr>
              <a:t>_________  ____________.</a:t>
            </a:r>
            <a:endParaRPr lang="es-ES" sz="2000" dirty="0">
              <a:latin typeface="+mn-lt"/>
              <a:cs typeface="Times New Roman" pitchFamily="18" charset="0"/>
            </a:endParaRPr>
          </a:p>
        </p:txBody>
      </p:sp>
      <p:sp>
        <p:nvSpPr>
          <p:cNvPr id="7172" name="TextBox 4"/>
          <p:cNvSpPr txBox="1">
            <a:spLocks noChangeArrowheads="1"/>
          </p:cNvSpPr>
          <p:nvPr/>
        </p:nvSpPr>
        <p:spPr bwMode="auto">
          <a:xfrm>
            <a:off x="179388" y="302938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_________  ___  ______ __________viajar </a:t>
            </a:r>
            <a:r>
              <a:rPr lang="es-ES" sz="2000" dirty="0">
                <a:latin typeface="+mn-lt"/>
                <a:cs typeface="Times New Roman" pitchFamily="18" charset="0"/>
              </a:rPr>
              <a:t>en autocar, </a:t>
            </a:r>
            <a:r>
              <a:rPr lang="es-ES" sz="2000" dirty="0" smtClean="0">
                <a:latin typeface="+mn-lt"/>
                <a:cs typeface="Times New Roman" pitchFamily="18" charset="0"/>
              </a:rPr>
              <a:t>____  _____ _______ e </a:t>
            </a:r>
            <a:r>
              <a:rPr lang="es-ES" sz="2000" dirty="0">
                <a:latin typeface="+mn-lt"/>
                <a:cs typeface="Times New Roman" pitchFamily="18" charset="0"/>
              </a:rPr>
              <a:t>incómodo, </a:t>
            </a:r>
            <a:r>
              <a:rPr lang="es-ES" sz="2000" dirty="0" smtClean="0">
                <a:latin typeface="+mn-lt"/>
                <a:cs typeface="Times New Roman" pitchFamily="18" charset="0"/>
              </a:rPr>
              <a:t>así que _________ </a:t>
            </a:r>
            <a:r>
              <a:rPr lang="es-ES" sz="2000" dirty="0">
                <a:latin typeface="+mn-lt"/>
                <a:cs typeface="Times New Roman" pitchFamily="18" charset="0"/>
              </a:rPr>
              <a:t>el tren.</a:t>
            </a:r>
          </a:p>
        </p:txBody>
      </p:sp>
      <p:sp>
        <p:nvSpPr>
          <p:cNvPr id="7174" name="TextBox 6"/>
          <p:cNvSpPr txBox="1">
            <a:spLocks noChangeArrowheads="1"/>
          </p:cNvSpPr>
          <p:nvPr/>
        </p:nvSpPr>
        <p:spPr bwMode="auto">
          <a:xfrm>
            <a:off x="180528" y="4685565"/>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Para </a:t>
            </a:r>
            <a:r>
              <a:rPr lang="es-ES" sz="2000" dirty="0">
                <a:latin typeface="+mn-lt"/>
                <a:cs typeface="Times New Roman" pitchFamily="18" charset="0"/>
              </a:rPr>
              <a:t>mí lo </a:t>
            </a:r>
            <a:r>
              <a:rPr lang="es-ES" sz="2000" dirty="0" smtClean="0">
                <a:latin typeface="+mn-lt"/>
                <a:cs typeface="Times New Roman" pitchFamily="18" charset="0"/>
              </a:rPr>
              <a:t>______es </a:t>
            </a:r>
            <a:r>
              <a:rPr lang="es-ES" sz="2000" dirty="0">
                <a:latin typeface="+mn-lt"/>
                <a:cs typeface="Times New Roman" pitchFamily="18" charset="0"/>
              </a:rPr>
              <a:t>el </a:t>
            </a:r>
            <a:r>
              <a:rPr lang="es-ES" sz="2000" dirty="0" smtClean="0">
                <a:latin typeface="+mn-lt"/>
                <a:cs typeface="Times New Roman" pitchFamily="18" charset="0"/>
              </a:rPr>
              <a:t>________ </a:t>
            </a:r>
            <a:r>
              <a:rPr lang="es-ES" sz="2000" dirty="0">
                <a:latin typeface="+mn-lt"/>
                <a:cs typeface="Times New Roman" pitchFamily="18" charset="0"/>
              </a:rPr>
              <a:t>porque es </a:t>
            </a:r>
            <a:r>
              <a:rPr lang="es-ES" sz="2000" dirty="0" smtClean="0">
                <a:latin typeface="+mn-lt"/>
                <a:cs typeface="Times New Roman" pitchFamily="18" charset="0"/>
              </a:rPr>
              <a:t>_____  </a:t>
            </a:r>
            <a:r>
              <a:rPr lang="es-ES" sz="2000" dirty="0">
                <a:latin typeface="+mn-lt"/>
                <a:cs typeface="Times New Roman" pitchFamily="18" charset="0"/>
              </a:rPr>
              <a:t>rápido y es </a:t>
            </a:r>
            <a:r>
              <a:rPr lang="es-ES" sz="2000" dirty="0" smtClean="0">
                <a:latin typeface="+mn-lt"/>
                <a:cs typeface="Times New Roman" pitchFamily="18" charset="0"/>
              </a:rPr>
              <a:t>__________emocionante.</a:t>
            </a:r>
            <a:endParaRPr lang="es-ES" sz="2000" dirty="0">
              <a:latin typeface="+mn-lt"/>
              <a:cs typeface="Times New Roman" pitchFamily="18" charset="0"/>
            </a:endParaRPr>
          </a:p>
        </p:txBody>
      </p:sp>
      <p:sp>
        <p:nvSpPr>
          <p:cNvPr id="18" name="TextBox 1"/>
          <p:cNvSpPr txBox="1">
            <a:spLocks noChangeArrowheads="1"/>
          </p:cNvSpPr>
          <p:nvPr/>
        </p:nvSpPr>
        <p:spPr bwMode="auto">
          <a:xfrm>
            <a:off x="107504" y="223729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1  I </a:t>
            </a:r>
            <a:r>
              <a:rPr lang="es-ES" sz="2000" dirty="0" err="1" smtClean="0">
                <a:latin typeface="+mn-lt"/>
                <a:cs typeface="Times New Roman" pitchFamily="18" charset="0"/>
              </a:rPr>
              <a:t>don’t</a:t>
            </a:r>
            <a:r>
              <a:rPr lang="es-ES" sz="2000" dirty="0" smtClean="0">
                <a:latin typeface="+mn-lt"/>
                <a:cs typeface="Times New Roman" pitchFamily="18" charset="0"/>
              </a:rPr>
              <a:t> _______ _________ ___ ______ _______ </a:t>
            </a:r>
            <a:r>
              <a:rPr lang="es-ES" sz="2000" dirty="0" err="1" smtClean="0">
                <a:latin typeface="+mn-lt"/>
                <a:cs typeface="Times New Roman" pitchFamily="18" charset="0"/>
              </a:rPr>
              <a:t>sometimes</a:t>
            </a:r>
            <a:r>
              <a:rPr lang="es-ES" sz="2000" dirty="0" smtClean="0">
                <a:latin typeface="+mn-lt"/>
                <a:cs typeface="Times New Roman" pitchFamily="18" charset="0"/>
              </a:rPr>
              <a:t>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makes</a:t>
            </a:r>
            <a:r>
              <a:rPr lang="es-ES" sz="2000" dirty="0" smtClean="0">
                <a:latin typeface="+mn-lt"/>
                <a:cs typeface="Times New Roman" pitchFamily="18" charset="0"/>
              </a:rPr>
              <a:t> me </a:t>
            </a:r>
            <a:r>
              <a:rPr lang="es-ES" sz="2000" dirty="0" err="1" smtClean="0">
                <a:latin typeface="+mn-lt"/>
                <a:cs typeface="Times New Roman" pitchFamily="18" charset="0"/>
              </a:rPr>
              <a:t>sick</a:t>
            </a:r>
            <a:r>
              <a:rPr lang="es-ES" sz="2000" dirty="0" smtClean="0">
                <a:latin typeface="+mn-lt"/>
                <a:cs typeface="Times New Roman" pitchFamily="18" charset="0"/>
              </a:rPr>
              <a:t> and </a:t>
            </a:r>
            <a:r>
              <a:rPr lang="es-ES" sz="2000" dirty="0" err="1" smtClean="0">
                <a:latin typeface="+mn-lt"/>
                <a:cs typeface="Times New Roman" pitchFamily="18" charset="0"/>
              </a:rPr>
              <a:t>what’s</a:t>
            </a:r>
            <a:r>
              <a:rPr lang="es-ES" sz="2000" dirty="0" smtClean="0">
                <a:latin typeface="+mn-lt"/>
                <a:cs typeface="Times New Roman" pitchFamily="18" charset="0"/>
              </a:rPr>
              <a:t> more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uncomfortable</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19" name="TextBox 4"/>
          <p:cNvSpPr txBox="1">
            <a:spLocks noChangeArrowheads="1"/>
          </p:cNvSpPr>
          <p:nvPr/>
        </p:nvSpPr>
        <p:spPr bwMode="auto">
          <a:xfrm>
            <a:off x="180528" y="382146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2  </a:t>
            </a:r>
            <a:r>
              <a:rPr lang="es-ES" sz="2000" dirty="0" err="1" smtClean="0">
                <a:latin typeface="+mn-lt"/>
                <a:cs typeface="Times New Roman" pitchFamily="18" charset="0"/>
              </a:rPr>
              <a:t>Although</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cheaper</a:t>
            </a:r>
            <a:r>
              <a:rPr lang="es-ES" sz="2000" dirty="0" smtClean="0">
                <a:latin typeface="+mn-lt"/>
                <a:cs typeface="Times New Roman" pitchFamily="18" charset="0"/>
              </a:rPr>
              <a:t>  ______  ____ _______, </a:t>
            </a:r>
            <a:r>
              <a:rPr lang="es-ES" sz="2000" dirty="0" err="1" smtClean="0">
                <a:latin typeface="+mn-lt"/>
                <a:cs typeface="Times New Roman" pitchFamily="18" charset="0"/>
              </a:rPr>
              <a:t>it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a:t>
            </a:r>
            <a:r>
              <a:rPr lang="es-ES" sz="2000" dirty="0" err="1" smtClean="0">
                <a:latin typeface="+mn-lt"/>
                <a:cs typeface="Times New Roman" pitchFamily="18" charset="0"/>
              </a:rPr>
              <a:t>boring</a:t>
            </a:r>
            <a:r>
              <a:rPr lang="es-ES" sz="2000" dirty="0" smtClean="0">
                <a:latin typeface="+mn-lt"/>
                <a:cs typeface="Times New Roman" pitchFamily="18" charset="0"/>
              </a:rPr>
              <a:t> _______ and </a:t>
            </a:r>
            <a:r>
              <a:rPr lang="es-ES" sz="2000" dirty="0" err="1" smtClean="0">
                <a:latin typeface="+mn-lt"/>
                <a:cs typeface="Times New Roman" pitchFamily="18" charset="0"/>
              </a:rPr>
              <a:t>uncomfortable</a:t>
            </a:r>
            <a:r>
              <a:rPr lang="es-ES" sz="2000" dirty="0" smtClean="0">
                <a:latin typeface="+mn-lt"/>
                <a:cs typeface="Times New Roman" pitchFamily="18" charset="0"/>
              </a:rPr>
              <a:t>, _____ I </a:t>
            </a:r>
            <a:r>
              <a:rPr lang="es-ES" sz="2000" dirty="0" err="1" smtClean="0">
                <a:latin typeface="+mn-lt"/>
                <a:cs typeface="Times New Roman" pitchFamily="18" charset="0"/>
              </a:rPr>
              <a:t>prefer</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train</a:t>
            </a:r>
            <a:r>
              <a:rPr lang="es-ES" sz="2000" dirty="0" smtClean="0">
                <a:latin typeface="+mn-lt"/>
                <a:cs typeface="Times New Roman" pitchFamily="18" charset="0"/>
              </a:rPr>
              <a:t>.</a:t>
            </a:r>
            <a:endParaRPr lang="es-ES" sz="2000" dirty="0">
              <a:latin typeface="+mn-lt"/>
              <a:cs typeface="Times New Roman" pitchFamily="18" charset="0"/>
            </a:endParaRPr>
          </a:p>
        </p:txBody>
      </p:sp>
      <p:sp>
        <p:nvSpPr>
          <p:cNvPr id="20" name="TextBox 6"/>
          <p:cNvSpPr txBox="1">
            <a:spLocks noChangeArrowheads="1"/>
          </p:cNvSpPr>
          <p:nvPr/>
        </p:nvSpPr>
        <p:spPr bwMode="auto">
          <a:xfrm>
            <a:off x="180528" y="5549661"/>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dirty="0" smtClean="0">
                <a:latin typeface="+mn-lt"/>
                <a:cs typeface="Times New Roman" pitchFamily="18" charset="0"/>
              </a:rPr>
              <a:t>3  _____ _____  ____ </a:t>
            </a:r>
            <a:r>
              <a:rPr lang="es-ES" sz="2000" dirty="0" err="1" smtClean="0">
                <a:latin typeface="+mn-lt"/>
                <a:cs typeface="Times New Roman" pitchFamily="18" charset="0"/>
              </a:rPr>
              <a:t>best</a:t>
            </a:r>
            <a:r>
              <a:rPr lang="es-ES" sz="2000" dirty="0" smtClean="0">
                <a:latin typeface="+mn-lt"/>
                <a:cs typeface="Times New Roman" pitchFamily="18" charset="0"/>
              </a:rPr>
              <a:t> </a:t>
            </a:r>
            <a:r>
              <a:rPr lang="es-ES" sz="2000" dirty="0" err="1" smtClean="0">
                <a:latin typeface="+mn-lt"/>
                <a:cs typeface="Times New Roman" pitchFamily="18" charset="0"/>
              </a:rPr>
              <a:t>is</a:t>
            </a:r>
            <a:r>
              <a:rPr lang="es-ES" sz="2000" dirty="0" smtClean="0">
                <a:latin typeface="+mn-lt"/>
                <a:cs typeface="Times New Roman" pitchFamily="18" charset="0"/>
              </a:rPr>
              <a:t> </a:t>
            </a:r>
            <a:r>
              <a:rPr lang="es-ES" sz="2000" dirty="0" err="1" smtClean="0">
                <a:latin typeface="+mn-lt"/>
                <a:cs typeface="Times New Roman" pitchFamily="18" charset="0"/>
              </a:rPr>
              <a:t>the</a:t>
            </a:r>
            <a:r>
              <a:rPr lang="es-ES" sz="2000" dirty="0" smtClean="0">
                <a:latin typeface="+mn-lt"/>
                <a:cs typeface="Times New Roman" pitchFamily="18" charset="0"/>
              </a:rPr>
              <a:t> </a:t>
            </a:r>
            <a:r>
              <a:rPr lang="es-ES" sz="2000" dirty="0" err="1" smtClean="0">
                <a:latin typeface="+mn-lt"/>
                <a:cs typeface="Times New Roman" pitchFamily="18" charset="0"/>
              </a:rPr>
              <a:t>plane</a:t>
            </a:r>
            <a:r>
              <a:rPr lang="es-ES" sz="2000" dirty="0" smtClean="0">
                <a:latin typeface="+mn-lt"/>
                <a:cs typeface="Times New Roman" pitchFamily="18" charset="0"/>
              </a:rPr>
              <a:t> </a:t>
            </a:r>
            <a:r>
              <a:rPr lang="es-ES" sz="2000" dirty="0" err="1" smtClean="0">
                <a:latin typeface="+mn-lt"/>
                <a:cs typeface="Times New Roman" pitchFamily="18" charset="0"/>
              </a:rPr>
              <a:t>because</a:t>
            </a:r>
            <a:r>
              <a:rPr lang="es-ES" sz="2000" dirty="0" smtClean="0">
                <a:latin typeface="+mn-lt"/>
                <a:cs typeface="Times New Roman" pitchFamily="18" charset="0"/>
              </a:rPr>
              <a:t> </a:t>
            </a:r>
            <a:r>
              <a:rPr lang="es-ES" sz="2000" dirty="0" err="1" smtClean="0">
                <a:latin typeface="+mn-lt"/>
                <a:cs typeface="Times New Roman" pitchFamily="18" charset="0"/>
              </a:rPr>
              <a:t>it’s</a:t>
            </a:r>
            <a:r>
              <a:rPr lang="es-ES" sz="2000" dirty="0" smtClean="0">
                <a:latin typeface="+mn-lt"/>
                <a:cs typeface="Times New Roman" pitchFamily="18" charset="0"/>
              </a:rPr>
              <a:t> </a:t>
            </a:r>
            <a:r>
              <a:rPr lang="es-ES" sz="2000" dirty="0" err="1" smtClean="0">
                <a:latin typeface="+mn-lt"/>
                <a:cs typeface="Times New Roman" pitchFamily="18" charset="0"/>
              </a:rPr>
              <a:t>very</a:t>
            </a:r>
            <a:r>
              <a:rPr lang="es-ES" sz="2000" dirty="0" smtClean="0">
                <a:latin typeface="+mn-lt"/>
                <a:cs typeface="Times New Roman" pitchFamily="18" charset="0"/>
              </a:rPr>
              <a:t> ______ and quite ____________.</a:t>
            </a:r>
            <a:endParaRPr lang="es-ES" sz="2000" dirty="0">
              <a:latin typeface="+mn-lt"/>
              <a:cs typeface="Times New Roman" pitchFamily="18" charset="0"/>
            </a:endParaRPr>
          </a:p>
        </p:txBody>
      </p:sp>
      <p:sp>
        <p:nvSpPr>
          <p:cNvPr id="2" name="Rectangle 1"/>
          <p:cNvSpPr/>
          <p:nvPr/>
        </p:nvSpPr>
        <p:spPr>
          <a:xfrm>
            <a:off x="107504" y="3029382"/>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7504" y="1445206"/>
            <a:ext cx="8856984" cy="14999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107504" y="4613557"/>
            <a:ext cx="8856984" cy="169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p:cNvSpPr txBox="1"/>
          <p:nvPr/>
        </p:nvSpPr>
        <p:spPr>
          <a:xfrm>
            <a:off x="246498" y="116632"/>
            <a:ext cx="8136904" cy="769441"/>
          </a:xfrm>
          <a:prstGeom prst="rect">
            <a:avLst/>
          </a:prstGeom>
          <a:noFill/>
        </p:spPr>
        <p:txBody>
          <a:bodyPr wrap="square" rtlCol="0">
            <a:spAutoFit/>
          </a:bodyPr>
          <a:lstStyle/>
          <a:p>
            <a:r>
              <a:rPr lang="en-GB" sz="4400" b="1" dirty="0" smtClean="0"/>
              <a:t>Parallel translation - </a:t>
            </a:r>
            <a:r>
              <a:rPr lang="en-GB" sz="4400" b="1" i="1" dirty="0" smtClean="0"/>
              <a:t>adapted</a:t>
            </a:r>
            <a:endParaRPr lang="fr-FR" sz="4400" b="1" i="1" dirty="0"/>
          </a:p>
        </p:txBody>
      </p:sp>
    </p:spTree>
    <p:extLst>
      <p:ext uri="{BB962C8B-B14F-4D97-AF65-F5344CB8AC3E}">
        <p14:creationId xmlns:p14="http://schemas.microsoft.com/office/powerpoint/2010/main" val="2548098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smtClean="0">
                <a:cs typeface="Calibri"/>
              </a:rPr>
              <a:t>  </a:t>
            </a:r>
            <a:r>
              <a:rPr lang="es-ES" dirty="0">
                <a:cs typeface="Calibri"/>
              </a:rPr>
              <a:t>¿Qué experiencia tienes del mundo laboral?</a:t>
            </a:r>
            <a:endParaRPr lang="es-ES" dirty="0" smtClean="0"/>
          </a:p>
          <a:p>
            <a:pPr marL="285750" indent="-285750">
              <a:lnSpc>
                <a:spcPct val="200000"/>
              </a:lnSpc>
              <a:buFont typeface="Arial" pitchFamily="34" charset="0"/>
              <a:buChar char="•"/>
            </a:pPr>
            <a:r>
              <a:rPr lang="es-ES" dirty="0" smtClean="0"/>
              <a:t>¿Dónde hiciste tus prácticas?</a:t>
            </a:r>
          </a:p>
          <a:p>
            <a:pPr marL="285750" indent="-285750">
              <a:lnSpc>
                <a:spcPct val="200000"/>
              </a:lnSpc>
              <a:buFont typeface="Arial" pitchFamily="34" charset="0"/>
              <a:buChar char="•"/>
            </a:pPr>
            <a:r>
              <a:rPr lang="es-ES" dirty="0" smtClean="0"/>
              <a:t> ¿Cuánto tiempo duraron las prácticas?</a:t>
            </a:r>
          </a:p>
          <a:p>
            <a:pPr marL="285750" indent="-285750">
              <a:lnSpc>
                <a:spcPct val="200000"/>
              </a:lnSpc>
              <a:buFont typeface="Arial" pitchFamily="34" charset="0"/>
              <a:buChar char="•"/>
            </a:pPr>
            <a:r>
              <a:rPr lang="es-ES" dirty="0" smtClean="0"/>
              <a:t> ¿Cómo ibas a tu lugar de trabajo?</a:t>
            </a:r>
            <a:r>
              <a:rPr lang="en-GB" dirty="0" smtClean="0"/>
              <a:t> </a:t>
            </a:r>
          </a:p>
          <a:p>
            <a:pPr marL="285750" indent="-285750">
              <a:lnSpc>
                <a:spcPct val="200000"/>
              </a:lnSpc>
              <a:buFont typeface="Arial" pitchFamily="34" charset="0"/>
              <a:buChar char="•"/>
            </a:pPr>
            <a:r>
              <a:rPr lang="en-GB" dirty="0" smtClean="0">
                <a:cs typeface="Calibri"/>
              </a:rPr>
              <a:t>¿</a:t>
            </a:r>
            <a:r>
              <a:rPr lang="en-GB" dirty="0" err="1">
                <a:cs typeface="Calibri"/>
              </a:rPr>
              <a:t>Te</a:t>
            </a:r>
            <a:r>
              <a:rPr lang="en-GB" dirty="0">
                <a:cs typeface="Calibri"/>
              </a:rPr>
              <a:t> </a:t>
            </a:r>
            <a:r>
              <a:rPr lang="en-GB" dirty="0" err="1">
                <a:cs typeface="Calibri"/>
              </a:rPr>
              <a:t>gustaron</a:t>
            </a:r>
            <a:r>
              <a:rPr lang="en-GB" dirty="0">
                <a:cs typeface="Calibri"/>
              </a:rPr>
              <a:t> </a:t>
            </a:r>
            <a:r>
              <a:rPr lang="en-GB" dirty="0" err="1">
                <a:cs typeface="Calibri"/>
              </a:rPr>
              <a:t>las</a:t>
            </a:r>
            <a:r>
              <a:rPr lang="en-GB" dirty="0">
                <a:cs typeface="Calibri"/>
              </a:rPr>
              <a:t> </a:t>
            </a:r>
            <a:r>
              <a:rPr lang="en-GB" dirty="0" err="1">
                <a:cs typeface="Calibri"/>
              </a:rPr>
              <a:t>prácticas</a:t>
            </a:r>
            <a:r>
              <a:rPr lang="en-GB" dirty="0">
                <a:cs typeface="Calibri"/>
              </a:rPr>
              <a:t>?</a:t>
            </a:r>
            <a:endParaRPr lang="fr-FR"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smtClean="0"/>
              <a:t/>
            </a:r>
            <a:br>
              <a:rPr lang="en-GB" dirty="0" smtClean="0"/>
            </a:br>
            <a:r>
              <a:rPr lang="en-GB" sz="3600" dirty="0" smtClean="0"/>
              <a:t>What did you do?</a:t>
            </a:r>
            <a:endParaRPr lang="fr-FR" sz="3600" dirty="0"/>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smtClean="0"/>
              <a:t/>
            </a:r>
            <a:br>
              <a:rPr lang="en-GB" dirty="0" smtClean="0"/>
            </a:br>
            <a:r>
              <a:rPr lang="en-GB" sz="3600" dirty="0" smtClean="0"/>
              <a:t>Where?</a:t>
            </a:r>
            <a:endParaRPr lang="fr-FR" sz="3600" dirty="0"/>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smtClean="0"/>
              <a:t/>
            </a:r>
            <a:br>
              <a:rPr lang="en-GB" dirty="0" smtClean="0"/>
            </a:br>
            <a:r>
              <a:rPr lang="en-GB" sz="3600" dirty="0" smtClean="0"/>
              <a:t>When?</a:t>
            </a:r>
            <a:endParaRPr lang="fr-FR" sz="3600" dirty="0"/>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smtClean="0"/>
              <a:t/>
            </a:r>
            <a:br>
              <a:rPr lang="en-GB" dirty="0" smtClean="0"/>
            </a:br>
            <a:r>
              <a:rPr lang="en-GB" sz="3600" dirty="0" smtClean="0"/>
              <a:t>How long?</a:t>
            </a:r>
            <a:endParaRPr lang="fr-FR" sz="3600" dirty="0"/>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smtClean="0"/>
              <a:t/>
            </a:r>
            <a:br>
              <a:rPr lang="en-GB" dirty="0" smtClean="0"/>
            </a:br>
            <a:r>
              <a:rPr lang="en-GB" sz="3600" dirty="0" smtClean="0"/>
              <a:t>How get there?</a:t>
            </a:r>
            <a:endParaRPr lang="fr-FR" sz="3600" dirty="0"/>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smtClean="0"/>
              <a:t/>
            </a:r>
            <a:br>
              <a:rPr lang="en-GB" dirty="0" smtClean="0"/>
            </a:br>
            <a:r>
              <a:rPr lang="en-GB" sz="3600" dirty="0" smtClean="0"/>
              <a:t>Start / finish?</a:t>
            </a:r>
            <a:endParaRPr lang="fr-FR" sz="3600" dirty="0"/>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smtClean="0"/>
              <a:t/>
            </a:r>
            <a:br>
              <a:rPr lang="en-GB" dirty="0" smtClean="0"/>
            </a:br>
            <a:r>
              <a:rPr lang="en-GB" sz="3600" dirty="0" smtClean="0"/>
              <a:t>Good / bad?</a:t>
            </a:r>
            <a:endParaRPr lang="fr-FR" sz="3600" dirty="0"/>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smtClean="0"/>
              <a:t/>
            </a:r>
            <a:br>
              <a:rPr lang="en-GB" dirty="0" smtClean="0"/>
            </a:br>
            <a:r>
              <a:rPr lang="en-GB" sz="3600" dirty="0"/>
              <a:t>P</a:t>
            </a:r>
            <a:r>
              <a:rPr lang="en-GB" sz="3600" dirty="0" smtClean="0"/>
              <a:t>eople?</a:t>
            </a:r>
            <a:endParaRPr lang="fr-FR" sz="3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smtClean="0"/>
              <a:t>Bridging the gap - </a:t>
            </a:r>
            <a:r>
              <a:rPr lang="en-GB" sz="4400" b="1" i="1" dirty="0" smtClean="0"/>
              <a:t>adapted</a:t>
            </a:r>
            <a:endParaRPr lang="fr-FR" sz="4400" b="1" i="1" dirty="0"/>
          </a:p>
        </p:txBody>
      </p:sp>
    </p:spTree>
    <p:extLst>
      <p:ext uri="{BB962C8B-B14F-4D97-AF65-F5344CB8AC3E}">
        <p14:creationId xmlns:p14="http://schemas.microsoft.com/office/powerpoint/2010/main" val="1094254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FF0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Writing / Composition strategies</a:t>
            </a:r>
            <a:endParaRPr lang="fr-FR" sz="2800" b="1" dirty="0">
              <a:solidFill>
                <a:schemeClr val="bg1"/>
              </a:solidFill>
            </a:endParaRPr>
          </a:p>
        </p:txBody>
      </p:sp>
      <p:sp>
        <p:nvSpPr>
          <p:cNvPr id="3" name="Rounded Rectangle 2"/>
          <p:cNvSpPr/>
          <p:nvPr/>
        </p:nvSpPr>
        <p:spPr>
          <a:xfrm>
            <a:off x="5940152" y="835968"/>
            <a:ext cx="2376264" cy="1296144"/>
          </a:xfrm>
          <a:prstGeom prst="roundRect">
            <a:avLst/>
          </a:prstGeom>
          <a:solidFill>
            <a:srgbClr val="FF9999"/>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rgbClr val="FF9999"/>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rgbClr val="FF9999"/>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rgbClr val="FF9999"/>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rgbClr val="FF9999"/>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780114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sp>
        <p:nvSpPr>
          <p:cNvPr id="6"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7" name="Picture 6"/>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205424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99">
              <a:alpha val="24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01748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0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rPr>
              <a:t> </a:t>
            </a:r>
            <a:r>
              <a:rPr lang="en-GB" sz="2800" b="1" dirty="0"/>
              <a:t>develop accurate pronunciation and intonation </a:t>
            </a:r>
            <a:r>
              <a:rPr lang="en-GB" sz="2800" dirty="0"/>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t> speak </a:t>
            </a:r>
            <a:r>
              <a:rPr lang="en-GB" sz="2800" b="1" dirty="0"/>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97032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436096" y="1844824"/>
            <a:ext cx="648072" cy="1862048"/>
          </a:xfrm>
          <a:prstGeom prst="rect">
            <a:avLst/>
          </a:prstGeom>
          <a:noFill/>
        </p:spPr>
        <p:txBody>
          <a:bodyPr wrap="square" rtlCol="0">
            <a:spAutoFit/>
          </a:bodyPr>
          <a:lstStyle/>
          <a:p>
            <a:r>
              <a:rPr lang="en-GB" sz="11500" b="1" dirty="0" smtClean="0">
                <a:solidFill>
                  <a:srgbClr val="FF0000"/>
                </a:solidFill>
              </a:rPr>
              <a:t>}</a:t>
            </a:r>
            <a:endParaRPr lang="en-GB" sz="11500" b="1" dirty="0">
              <a:solidFill>
                <a:srgbClr val="FF0000"/>
              </a:solidFill>
            </a:endParaRPr>
          </a:p>
        </p:txBody>
      </p:sp>
      <p:sp>
        <p:nvSpPr>
          <p:cNvPr id="7" name="Title 1"/>
          <p:cNvSpPr txBox="1">
            <a:spLocks/>
          </p:cNvSpPr>
          <p:nvPr/>
        </p:nvSpPr>
        <p:spPr>
          <a:xfrm>
            <a:off x="395536" y="260648"/>
            <a:ext cx="8229600" cy="1143000"/>
          </a:xfrm>
          <a:prstGeom prst="rect">
            <a:avLst/>
          </a:prstGeom>
          <a:solidFill>
            <a:srgbClr val="FF9999">
              <a:alpha val="24000"/>
            </a:srgbClr>
          </a:solidFill>
          <a:ln w="38100" cap="flat" cmpd="sng" algn="ctr">
            <a:solidFill>
              <a:srgbClr val="FF000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pic>
        <p:nvPicPr>
          <p:cNvPr id="8" name="Picture 7"/>
          <p:cNvPicPr>
            <a:picLocks noChangeAspect="1"/>
          </p:cNvPicPr>
          <p:nvPr/>
        </p:nvPicPr>
        <p:blipFill>
          <a:blip r:embed="rId3"/>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4273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dirty="0" smtClean="0">
                <a:latin typeface="Segoe Print" panose="02000600000000000000" pitchFamily="2" charset="0"/>
              </a:rPr>
              <a:t>Classroom talk</a:t>
            </a:r>
            <a:endParaRPr lang="fr-FR" b="1" dirty="0">
              <a:latin typeface="Segoe Print" panose="02000600000000000000" pitchFamily="2" charset="0"/>
            </a:endParaRPr>
          </a:p>
        </p:txBody>
      </p:sp>
      <p:sp>
        <p:nvSpPr>
          <p:cNvPr id="4" name="Oval 3"/>
          <p:cNvSpPr/>
          <p:nvPr/>
        </p:nvSpPr>
        <p:spPr>
          <a:xfrm>
            <a:off x="5652120" y="908720"/>
            <a:ext cx="2736304" cy="2520280"/>
          </a:xfrm>
          <a:prstGeom prst="ellipse">
            <a:avLst/>
          </a:prstGeom>
          <a:solidFill>
            <a:srgbClr val="FF9999">
              <a:alpha val="25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Teacher TL use</a:t>
            </a:r>
            <a:endParaRPr lang="fr-FR" sz="3200" b="1" dirty="0">
              <a:solidFill>
                <a:schemeClr val="tx1"/>
              </a:solidFill>
            </a:endParaRPr>
          </a:p>
        </p:txBody>
      </p:sp>
      <p:cxnSp>
        <p:nvCxnSpPr>
          <p:cNvPr id="6" name="Straight Arrow Connector 5"/>
          <p:cNvCxnSpPr/>
          <p:nvPr/>
        </p:nvCxnSpPr>
        <p:spPr>
          <a:xfrm flipH="1">
            <a:off x="6228184" y="3501008"/>
            <a:ext cx="1080120" cy="151216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rgbClr val="FF9999">
              <a:alpha val="23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Student to teacher use</a:t>
            </a:r>
            <a:endParaRPr lang="fr-FR" sz="3200" b="1" dirty="0">
              <a:solidFill>
                <a:schemeClr val="tx1"/>
              </a:solidFill>
            </a:endParaRPr>
          </a:p>
        </p:txBody>
      </p:sp>
      <p:sp>
        <p:nvSpPr>
          <p:cNvPr id="13" name="Oval 12"/>
          <p:cNvSpPr/>
          <p:nvPr/>
        </p:nvSpPr>
        <p:spPr>
          <a:xfrm>
            <a:off x="1115616" y="1130789"/>
            <a:ext cx="2736304" cy="2520280"/>
          </a:xfrm>
          <a:prstGeom prst="ellipse">
            <a:avLst/>
          </a:prstGeom>
          <a:solidFill>
            <a:srgbClr val="FF9999">
              <a:alpha val="23000"/>
            </a:srgb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rPr>
              <a:t>Student to student use</a:t>
            </a:r>
            <a:endParaRPr lang="fr-FR" sz="3200" b="1" dirty="0">
              <a:solidFill>
                <a:schemeClr val="tx1"/>
              </a:solidFill>
            </a:endParaRPr>
          </a:p>
        </p:txBody>
      </p:sp>
      <p:cxnSp>
        <p:nvCxnSpPr>
          <p:cNvPr id="14" name="Straight Arrow Connector 13"/>
          <p:cNvCxnSpPr/>
          <p:nvPr/>
        </p:nvCxnSpPr>
        <p:spPr>
          <a:xfrm flipH="1" flipV="1">
            <a:off x="2162858" y="3827228"/>
            <a:ext cx="1152128" cy="11927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08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200329"/>
          </a:xfrm>
          <a:prstGeom prst="rect">
            <a:avLst/>
          </a:prstGeom>
          <a:ln>
            <a:solidFill>
              <a:srgbClr val="FF0000"/>
            </a:solidFill>
          </a:ln>
        </p:spPr>
        <p:txBody>
          <a:bodyPr wrap="square">
            <a:spAutoFit/>
          </a:bodyPr>
          <a:lstStyle/>
          <a:p>
            <a:r>
              <a:rPr lang="en-GB" sz="3200" b="1" dirty="0" smtClean="0"/>
              <a:t>A</a:t>
            </a:r>
            <a:r>
              <a:rPr lang="en-GB" sz="2000" dirty="0" smtClean="0"/>
              <a:t>  Teachers </a:t>
            </a:r>
            <a:r>
              <a:rPr lang="en-GB" sz="2000" dirty="0"/>
              <a:t>use English where the TL could be used to an unnecessary or excessive extent. </a:t>
            </a:r>
          </a:p>
        </p:txBody>
      </p:sp>
      <p:sp>
        <p:nvSpPr>
          <p:cNvPr id="6" name="Rectangle 5"/>
          <p:cNvSpPr/>
          <p:nvPr/>
        </p:nvSpPr>
        <p:spPr>
          <a:xfrm>
            <a:off x="4464496" y="123831"/>
            <a:ext cx="4572000" cy="1508105"/>
          </a:xfrm>
          <a:prstGeom prst="rect">
            <a:avLst/>
          </a:prstGeom>
          <a:ln>
            <a:solidFill>
              <a:srgbClr val="FF0000"/>
            </a:solidFill>
          </a:ln>
        </p:spPr>
        <p:txBody>
          <a:bodyPr>
            <a:spAutoFit/>
          </a:bodyPr>
          <a:lstStyle/>
          <a:p>
            <a:pPr lvl="0"/>
            <a:r>
              <a:rPr lang="en-GB" sz="3200" b="1" dirty="0" smtClean="0"/>
              <a:t>B</a:t>
            </a:r>
            <a:r>
              <a:rPr lang="en-GB" sz="2000" dirty="0" smtClean="0"/>
              <a:t>  </a:t>
            </a:r>
            <a:r>
              <a:rPr lang="en-GB" sz="2000" dirty="0"/>
              <a:t>Teachers provide a consistently fluent and accurate model of the foreign language for learners to emulate. English is only used where appropriate.</a:t>
            </a:r>
          </a:p>
        </p:txBody>
      </p:sp>
      <p:sp>
        <p:nvSpPr>
          <p:cNvPr id="7" name="Rectangle 6"/>
          <p:cNvSpPr/>
          <p:nvPr/>
        </p:nvSpPr>
        <p:spPr>
          <a:xfrm>
            <a:off x="43543" y="1457652"/>
            <a:ext cx="4312433" cy="892552"/>
          </a:xfrm>
          <a:prstGeom prst="rect">
            <a:avLst/>
          </a:prstGeom>
          <a:ln>
            <a:solidFill>
              <a:srgbClr val="FF0000"/>
            </a:solidFill>
          </a:ln>
        </p:spPr>
        <p:txBody>
          <a:bodyPr wrap="square">
            <a:spAutoFit/>
          </a:bodyPr>
          <a:lstStyle/>
          <a:p>
            <a:pPr lvl="0"/>
            <a:r>
              <a:rPr lang="en-GB" sz="3200" b="1" dirty="0" smtClean="0"/>
              <a:t>C</a:t>
            </a:r>
            <a:r>
              <a:rPr lang="en-GB" sz="2000" dirty="0" smtClean="0"/>
              <a:t>  </a:t>
            </a:r>
            <a:r>
              <a:rPr lang="en-GB" sz="2000" dirty="0"/>
              <a:t>Teachers use the TL for organisational matters and for praise.</a:t>
            </a:r>
          </a:p>
        </p:txBody>
      </p:sp>
      <p:sp>
        <p:nvSpPr>
          <p:cNvPr id="8" name="Rectangle 7"/>
          <p:cNvSpPr/>
          <p:nvPr/>
        </p:nvSpPr>
        <p:spPr>
          <a:xfrm>
            <a:off x="4473740" y="1772816"/>
            <a:ext cx="4562756" cy="1508105"/>
          </a:xfrm>
          <a:prstGeom prst="rect">
            <a:avLst/>
          </a:prstGeom>
          <a:ln>
            <a:solidFill>
              <a:srgbClr val="FF0000"/>
            </a:solidFill>
          </a:ln>
        </p:spPr>
        <p:txBody>
          <a:bodyPr wrap="square">
            <a:spAutoFit/>
          </a:bodyPr>
          <a:lstStyle/>
          <a:p>
            <a:pPr lvl="0"/>
            <a:r>
              <a:rPr lang="en-GB" sz="3200" b="1" dirty="0" smtClean="0"/>
              <a:t>D</a:t>
            </a:r>
            <a:r>
              <a:rPr lang="en-GB" sz="2000" dirty="0" smtClean="0"/>
              <a:t>  </a:t>
            </a:r>
            <a:r>
              <a:rPr lang="en-GB" sz="2000" dirty="0"/>
              <a:t>Teachers use some TL for praise and greetings and for the occasional instructions, but switch rapidly and frequently between the TL and English.</a:t>
            </a:r>
          </a:p>
        </p:txBody>
      </p:sp>
      <p:sp>
        <p:nvSpPr>
          <p:cNvPr id="9" name="Rectangle 8"/>
          <p:cNvSpPr/>
          <p:nvPr/>
        </p:nvSpPr>
        <p:spPr>
          <a:xfrm>
            <a:off x="43543" y="2383502"/>
            <a:ext cx="4312433" cy="1508105"/>
          </a:xfrm>
          <a:prstGeom prst="rect">
            <a:avLst/>
          </a:prstGeom>
          <a:ln>
            <a:solidFill>
              <a:srgbClr val="FF0000"/>
            </a:solidFill>
          </a:ln>
        </p:spPr>
        <p:txBody>
          <a:bodyPr wrap="square">
            <a:spAutoFit/>
          </a:bodyPr>
          <a:lstStyle/>
          <a:p>
            <a:pPr lvl="0"/>
            <a:r>
              <a:rPr lang="en-GB" sz="3200" b="1" dirty="0" smtClean="0"/>
              <a:t>E</a:t>
            </a:r>
            <a:r>
              <a:rPr lang="en-GB" sz="2000" dirty="0" smtClean="0"/>
              <a:t>  </a:t>
            </a:r>
            <a:r>
              <a:rPr lang="en-GB" sz="2000" dirty="0"/>
              <a:t>The TL is the dominant means of communication in the lesson and teachers have high expectations of learners’ use at an appropriate level. </a:t>
            </a:r>
          </a:p>
        </p:txBody>
      </p:sp>
      <p:sp>
        <p:nvSpPr>
          <p:cNvPr id="10" name="Rectangle 9"/>
          <p:cNvSpPr/>
          <p:nvPr/>
        </p:nvSpPr>
        <p:spPr>
          <a:xfrm>
            <a:off x="4464496" y="3429000"/>
            <a:ext cx="4572000" cy="1200329"/>
          </a:xfrm>
          <a:prstGeom prst="rect">
            <a:avLst/>
          </a:prstGeom>
          <a:ln>
            <a:solidFill>
              <a:srgbClr val="FF0000"/>
            </a:solidFill>
          </a:ln>
        </p:spPr>
        <p:txBody>
          <a:bodyPr wrap="square">
            <a:spAutoFit/>
          </a:bodyPr>
          <a:lstStyle/>
          <a:p>
            <a:pPr lvl="0"/>
            <a:r>
              <a:rPr lang="en-GB" sz="3200" b="1" dirty="0" smtClean="0"/>
              <a:t>F</a:t>
            </a:r>
            <a:r>
              <a:rPr lang="en-GB" sz="2000" dirty="0" smtClean="0"/>
              <a:t> </a:t>
            </a:r>
            <a:r>
              <a:rPr lang="en-GB" sz="2000" dirty="0"/>
              <a:t>Teachers ensure that all learners experience the need to react to unpredictable elements in conversations. </a:t>
            </a:r>
          </a:p>
        </p:txBody>
      </p:sp>
      <p:sp>
        <p:nvSpPr>
          <p:cNvPr id="11" name="Rectangle 10"/>
          <p:cNvSpPr/>
          <p:nvPr/>
        </p:nvSpPr>
        <p:spPr>
          <a:xfrm>
            <a:off x="43543" y="4005064"/>
            <a:ext cx="4312433" cy="1508105"/>
          </a:xfrm>
          <a:prstGeom prst="rect">
            <a:avLst/>
          </a:prstGeom>
          <a:ln>
            <a:solidFill>
              <a:srgbClr val="FF0000"/>
            </a:solidFill>
          </a:ln>
        </p:spPr>
        <p:txBody>
          <a:bodyPr wrap="square">
            <a:spAutoFit/>
          </a:bodyPr>
          <a:lstStyle/>
          <a:p>
            <a:pPr lvl="0"/>
            <a:r>
              <a:rPr lang="en-GB" sz="3200" b="1" dirty="0" smtClean="0"/>
              <a:t>G</a:t>
            </a:r>
            <a:r>
              <a:rPr lang="en-GB" sz="2000" dirty="0" smtClean="0"/>
              <a:t>  </a:t>
            </a:r>
            <a:r>
              <a:rPr lang="en-GB" sz="2000" dirty="0"/>
              <a:t>Learners are given opportunities to participate in conversations in the TL, but expectations of the spontaneous use by learners are too low.</a:t>
            </a:r>
          </a:p>
        </p:txBody>
      </p:sp>
      <p:sp>
        <p:nvSpPr>
          <p:cNvPr id="12" name="Rectangle 11"/>
          <p:cNvSpPr/>
          <p:nvPr/>
        </p:nvSpPr>
        <p:spPr>
          <a:xfrm>
            <a:off x="43543" y="5575053"/>
            <a:ext cx="4312433" cy="1200329"/>
          </a:xfrm>
          <a:prstGeom prst="rect">
            <a:avLst/>
          </a:prstGeom>
          <a:ln>
            <a:solidFill>
              <a:srgbClr val="FF0000"/>
            </a:solidFill>
          </a:ln>
        </p:spPr>
        <p:txBody>
          <a:bodyPr wrap="square">
            <a:spAutoFit/>
          </a:bodyPr>
          <a:lstStyle/>
          <a:p>
            <a:pPr lvl="0"/>
            <a:r>
              <a:rPr lang="en-GB" sz="3200" b="1" dirty="0" smtClean="0"/>
              <a:t>I</a:t>
            </a:r>
            <a:r>
              <a:rPr lang="en-GB" sz="2000" dirty="0" smtClean="0"/>
              <a:t> </a:t>
            </a:r>
            <a:r>
              <a:rPr lang="en-GB" sz="2000" dirty="0"/>
              <a:t>Teachers praise and encourage spontaneous use by learners when it occurs.</a:t>
            </a:r>
          </a:p>
        </p:txBody>
      </p:sp>
      <p:sp>
        <p:nvSpPr>
          <p:cNvPr id="13" name="Rectangle 12"/>
          <p:cNvSpPr/>
          <p:nvPr/>
        </p:nvSpPr>
        <p:spPr>
          <a:xfrm>
            <a:off x="4482789" y="4959500"/>
            <a:ext cx="4553707" cy="1815882"/>
          </a:xfrm>
          <a:prstGeom prst="rect">
            <a:avLst/>
          </a:prstGeom>
          <a:ln>
            <a:solidFill>
              <a:srgbClr val="FF0000"/>
            </a:solidFill>
          </a:ln>
        </p:spPr>
        <p:txBody>
          <a:bodyPr wrap="square">
            <a:spAutoFit/>
          </a:bodyPr>
          <a:lstStyle/>
          <a:p>
            <a:pPr lvl="0"/>
            <a:r>
              <a:rPr lang="en-GB" sz="3200" b="1" dirty="0" smtClean="0"/>
              <a:t>H</a:t>
            </a:r>
            <a:r>
              <a:rPr lang="en-GB" sz="2000" dirty="0" smtClean="0"/>
              <a:t>  </a:t>
            </a:r>
            <a:r>
              <a:rPr lang="en-GB" sz="2000" dirty="0"/>
              <a:t>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40900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2859</Words>
  <Application>Microsoft Office PowerPoint</Application>
  <PresentationFormat>On-screen Show (4:3)</PresentationFormat>
  <Paragraphs>341</Paragraphs>
  <Slides>35</Slides>
  <Notes>32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Segoe Print</vt:lpstr>
      <vt:lpstr>Times New Roman</vt:lpstr>
      <vt:lpstr>Wingdings</vt:lpstr>
      <vt:lpstr>Office Theme</vt:lpstr>
      <vt:lpstr>ALL Joined Up:</vt:lpstr>
      <vt:lpstr>The challenges</vt:lpstr>
      <vt:lpstr>PowerPoint Presentation</vt:lpstr>
      <vt:lpstr>Curriculum 2014: no change</vt:lpstr>
      <vt:lpstr>PowerPoint Presentation</vt:lpstr>
      <vt:lpstr>PowerPoint Presentation</vt:lpstr>
      <vt:lpstr>PowerPoint Presentation</vt:lpstr>
      <vt:lpstr>Classroom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Translation can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in Language</dc:title>
  <dc:creator>55WD</dc:creator>
  <cp:lastModifiedBy>55WD</cp:lastModifiedBy>
  <cp:revision>13</cp:revision>
  <dcterms:created xsi:type="dcterms:W3CDTF">2013-11-10T07:11:16Z</dcterms:created>
  <dcterms:modified xsi:type="dcterms:W3CDTF">2014-01-25T11:54:22Z</dcterms:modified>
</cp:coreProperties>
</file>