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91" r:id="rId9"/>
    <p:sldId id="292" r:id="rId10"/>
    <p:sldId id="293" r:id="rId11"/>
    <p:sldId id="294" r:id="rId12"/>
    <p:sldId id="264" r:id="rId13"/>
    <p:sldId id="289" r:id="rId14"/>
    <p:sldId id="266" r:id="rId15"/>
    <p:sldId id="268" r:id="rId16"/>
    <p:sldId id="290"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666" autoAdjust="0"/>
  </p:normalViewPr>
  <p:slideViewPr>
    <p:cSldViewPr>
      <p:cViewPr varScale="1">
        <p:scale>
          <a:sx n="45" d="100"/>
          <a:sy n="45" d="100"/>
        </p:scale>
        <p:origin x="228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DDA36-83CA-41EF-B47F-6E120976E3F4}" type="datetimeFigureOut">
              <a:rPr lang="en-GB" smtClean="0"/>
              <a:t>27/11/2013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9BC82-ED45-4A2B-806B-ACAD0FE65A1D}" type="slidenum">
              <a:rPr lang="en-GB" smtClean="0"/>
              <a:t>‹#›</a:t>
            </a:fld>
            <a:endParaRPr lang="en-GB"/>
          </a:p>
        </p:txBody>
      </p:sp>
    </p:spTree>
    <p:extLst>
      <p:ext uri="{BB962C8B-B14F-4D97-AF65-F5344CB8AC3E}">
        <p14:creationId xmlns:p14="http://schemas.microsoft.com/office/powerpoint/2010/main" val="201581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fsted.gov.uk/resources/subject-professional-development-materials-judging-use-of-target-language-teachers-and-stud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2.vobs.at/bezirksbuecherei-bludenz/Bilder/annefrank.jp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fsted.gov.uk/resources/subject-professional-development-materials-judging-use-of-target-language-teachers-and-studen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What are the persistent issues faced by languages teachers, and what approaches can we use/how can we meet these challenges head on?</a:t>
            </a:r>
          </a:p>
          <a:p>
            <a:pPr lvl="0"/>
            <a:r>
              <a:rPr lang="en-GB" sz="1200" kern="1200" dirty="0" smtClean="0">
                <a:solidFill>
                  <a:schemeClr val="tx1"/>
                </a:solidFill>
                <a:effectLst/>
                <a:latin typeface="+mn-lt"/>
                <a:ea typeface="+mn-ea"/>
                <a:cs typeface="+mn-cs"/>
              </a:rPr>
              <a:t>Taking as an immediate point of departure a secure understanding of what Ofsted wants to see in the languages classroom, and drawing on relevant research and other recent documentation, Rachel will outline a model of languages teaching guaranteed to raise teacher confidence about the lessons they deliver and how these improve learning</a:t>
            </a:r>
          </a:p>
          <a:p>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a:t>
            </a:fld>
            <a:endParaRPr lang="en-GB"/>
          </a:p>
        </p:txBody>
      </p:sp>
    </p:spTree>
    <p:extLst>
      <p:ext uri="{BB962C8B-B14F-4D97-AF65-F5344CB8AC3E}">
        <p14:creationId xmlns:p14="http://schemas.microsoft.com/office/powerpoint/2010/main" val="217976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http://www.ofsted.gov.uk/resources/subject-professional-development-materials-judging-use-of-target-language-teachers-and-students</a:t>
            </a:r>
            <a:r>
              <a:rPr lang="en-GB" dirty="0" smtClean="0"/>
              <a:t> </a:t>
            </a:r>
          </a:p>
          <a:p>
            <a:r>
              <a:rPr lang="en-GB" dirty="0" smtClean="0"/>
              <a:t>Taken from here.</a:t>
            </a:r>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t>11</a:t>
            </a:fld>
            <a:endParaRPr lang="en-GB"/>
          </a:p>
        </p:txBody>
      </p:sp>
    </p:spTree>
    <p:extLst>
      <p:ext uri="{BB962C8B-B14F-4D97-AF65-F5344CB8AC3E}">
        <p14:creationId xmlns:p14="http://schemas.microsoft.com/office/powerpoint/2010/main" val="199053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word ‘conversations’ appears in both.</a:t>
            </a:r>
          </a:p>
          <a:p>
            <a:r>
              <a:rPr lang="en-GB" dirty="0" smtClean="0"/>
              <a:t>There is a need to be</a:t>
            </a:r>
            <a:r>
              <a:rPr lang="en-GB" baseline="0" dirty="0" smtClean="0"/>
              <a:t> able to ask as well as answer questions, unscripted and unexpected, as you would in a conversational context.</a:t>
            </a:r>
            <a:br>
              <a:rPr lang="en-GB" baseline="0" dirty="0" smtClean="0"/>
            </a:br>
            <a:r>
              <a:rPr lang="en-GB" baseline="0" dirty="0" smtClean="0"/>
              <a:t>This is really hinting at ‘chatting’ in the language – giving opinions, justifying them, debating, agreeing / disagreeing, seeking information from others.</a:t>
            </a:r>
            <a:br>
              <a:rPr lang="en-GB" baseline="0" dirty="0" smtClean="0"/>
            </a:br>
            <a:r>
              <a:rPr lang="en-GB" baseline="0" dirty="0" smtClean="0"/>
              <a:t/>
            </a:r>
            <a:br>
              <a:rPr lang="en-GB" baseline="0" dirty="0" smtClean="0"/>
            </a:br>
            <a:r>
              <a:rPr lang="en-GB" baseline="0" dirty="0" smtClean="0"/>
              <a:t>There is a lot of work that has been done on how to approach this in the classroom.  We have the Group Talk project, which is significant in this respect.  We also have a lot of work that is available about types of task that generate questions and unscripted talk from students.</a:t>
            </a:r>
            <a:br>
              <a:rPr lang="en-GB" baseline="0" dirty="0" smtClean="0"/>
            </a:br>
            <a:r>
              <a:rPr lang="en-GB" baseline="0" dirty="0" smtClean="0"/>
              <a:t/>
            </a:r>
            <a:br>
              <a:rPr lang="en-GB" baseline="0" dirty="0" smtClean="0"/>
            </a:br>
            <a:r>
              <a:rPr lang="en-GB" baseline="0" dirty="0" smtClean="0"/>
              <a:t>It is very positive indeed to see this aspect of language learning featuring so prominently in this new </a:t>
            </a:r>
            <a:r>
              <a:rPr lang="en-GB" baseline="0" dirty="0" err="1" smtClean="0"/>
              <a:t>PoS.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still</a:t>
            </a:r>
            <a:r>
              <a:rPr lang="en-GB" baseline="0" dirty="0" smtClean="0"/>
              <a:t> need to understand spoken and written material, so they still very much need both vocabulary knowledge and strategies for acquiring it. </a:t>
            </a:r>
            <a:br>
              <a:rPr lang="en-GB" baseline="0" dirty="0" smtClean="0"/>
            </a:br>
            <a:r>
              <a:rPr lang="en-GB" baseline="0" dirty="0" smtClean="0"/>
              <a:t>They also really will need to develop listening and reading strategies – skills for approaching texts, inferring meaning with unfamiliar language.</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have mentioned that</a:t>
            </a:r>
            <a:r>
              <a:rPr lang="en-GB" baseline="0" dirty="0" smtClean="0"/>
              <a:t> the new </a:t>
            </a:r>
            <a:r>
              <a:rPr lang="en-GB" baseline="0" dirty="0" err="1" smtClean="0"/>
              <a:t>PoS</a:t>
            </a:r>
            <a:r>
              <a:rPr lang="en-GB" baseline="0" dirty="0" smtClean="0"/>
              <a:t> marks a return to grammar teaching, as though we have not been focused on teaching grammar for the last 20 years!</a:t>
            </a:r>
            <a:br>
              <a:rPr lang="en-GB" baseline="0" dirty="0" smtClean="0"/>
            </a:br>
            <a:r>
              <a:rPr lang="en-GB" baseline="0" dirty="0" smtClean="0"/>
              <a:t>It’s not a return to grammar-translation, despite the appearance of the word ‘translation’ which I will come to shortly.  </a:t>
            </a:r>
          </a:p>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language independently</a:t>
            </a:r>
            <a:r>
              <a:rPr lang="en-GB" baseline="0" dirty="0" smtClean="0"/>
              <a:t> and from memory to create new sentences.  </a:t>
            </a:r>
            <a:br>
              <a:rPr lang="en-GB" baseline="0" dirty="0" smtClean="0"/>
            </a:br>
            <a:r>
              <a:rPr lang="en-GB" baseline="0" dirty="0" smtClean="0"/>
              <a:t>Grammar puts sense into sentences.  It is the knowledge that joins words together to create meaning.</a:t>
            </a:r>
            <a:br>
              <a:rPr lang="en-GB" baseline="0" dirty="0" smtClean="0"/>
            </a:br>
            <a:endParaRPr lang="en-GB" baseline="0" dirty="0" smtClean="0"/>
          </a:p>
          <a:p>
            <a:r>
              <a:rPr lang="en-GB" baseline="0" dirty="0" smtClean="0"/>
              <a:t>This is present in the new </a:t>
            </a:r>
            <a:r>
              <a:rPr lang="en-GB" baseline="0" dirty="0" err="1" smtClean="0"/>
              <a:t>PoS</a:t>
            </a:r>
            <a:r>
              <a:rPr lang="en-GB" baseline="0" dirty="0" smtClean="0"/>
              <a:t>, just as it really was for me at least in the last one.</a:t>
            </a:r>
          </a:p>
          <a:p>
            <a:r>
              <a:rPr lang="en-GB" baseline="0" dirty="0" smtClean="0"/>
              <a:t>Many teachers at KS3 used the old new curriculum to innovate with their curricula, introducing themes that were more age-appropriate and intrinsically interesting, including opportunities for extended and creative writing.</a:t>
            </a:r>
            <a:br>
              <a:rPr lang="en-GB" baseline="0" dirty="0" smtClean="0"/>
            </a:br>
            <a:r>
              <a:rPr lang="en-GB" baseline="0" dirty="0" smtClean="0"/>
              <a:t>These continue to be very valid approaches.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Formal modes of address – this has slipped off</a:t>
            </a:r>
            <a:r>
              <a:rPr lang="en-GB" baseline="0" dirty="0" smtClean="0"/>
              <a:t> the radar in recent incarnations of policy documents, but its return is not unwelcome.  A Y7 boy remarked to his mum last week (she emailed me to tell me) that Spanish is a bit confusing because it has four versions of ‘you’.  I replied that ‘yes, it certainly is a bit of a nightmare, but great that he has picked up on this major difference between Spanish and English and flagged it as the complexity it is!’  The ideal way to integrate this element back in is to teach students to address you as the teacher in the formal ‘you’.  This is the ideal, real context in which they can learn this and put it into action regularly.</a:t>
            </a:r>
            <a:br>
              <a:rPr lang="en-GB" baseline="0" dirty="0" smtClean="0"/>
            </a:br>
            <a:r>
              <a:rPr lang="en-GB" baseline="0" dirty="0" smtClean="0"/>
              <a:t>2.  KS2 – I have to confess that I haven’t yet seen it as a priority to bring dictionaries to my Spanish Y6 class, but the idea doesn’t isn’t abhorrent.  They are certainly deducing the meaning of new words every lesson, as we work through my instructions in the TL, iron out any communicative difficulties, listen to songs and rhymes etc.. with a mixture of familiar and unfamiliar language.  The main thing here I think is to develop learners as inquisitive meaning makers – ensure that they have to deduce meaning from context on a regular basis.</a:t>
            </a:r>
            <a:br>
              <a:rPr lang="en-GB" baseline="0" dirty="0" smtClean="0"/>
            </a:br>
            <a:r>
              <a:rPr lang="en-GB" baseline="0" dirty="0" smtClean="0"/>
              <a:t>3.  This is also doable.  It does present us with an interesting ‘joining up’ challenge that we haven’t had before, at least to my knowledge.  If we consider primary methodology with its rich input of authentic stories and songs and rhymes where learners listen and respond, join in and recite, knowing the overall meaning but without necessarily being able / or being asked to come up with an English equivalent for each word, and then contrast this with the bottom up approach of secondary, where we tend to start at word level and move upwards towards simple sentences etc.., we can see that learners might find the abrupt change of pedagogical direction quite difficult to adjust to.  Is it in fact an appropriate pedagogy for learners who will have had 4 x years of language teaching, some of which has included immersion/acquisition based aspects?  Is there not an excellent opportunity here to recognise the benefit of working top down from authentic texts, where learners are exposed to a variety of material that includes unfamiliar language, but where the overall meaning is made clear.</a:t>
            </a:r>
          </a:p>
          <a:p>
            <a:r>
              <a:rPr lang="en-GB" baseline="0" dirty="0" smtClean="0"/>
              <a:t>Charting the course for this new direction, including working out just how much ‘dissection’ of the text to do with learners, is the challenge, and there is an extent to which we will need to do this by trial and error, working with students and eliciting their feedback all the while.</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253428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LITERARY</a:t>
            </a:r>
            <a:r>
              <a:rPr lang="en-GB" baseline="0" dirty="0" smtClean="0"/>
              <a:t> TEXTS one.</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4091855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p.42 (Fischer </a:t>
            </a:r>
            <a:r>
              <a:rPr lang="en-GB" dirty="0" err="1" smtClean="0"/>
              <a:t>Taschenb</a:t>
            </a:r>
            <a:r>
              <a:rPr lang="en-GB" dirty="0" err="1" smtClean="0">
                <a:latin typeface="Calibri"/>
              </a:rPr>
              <a:t>ücher</a:t>
            </a:r>
            <a:r>
              <a:rPr lang="en-GB" dirty="0" smtClean="0">
                <a:latin typeface="Calibri"/>
              </a:rPr>
              <a:t> Edition)</a:t>
            </a:r>
            <a:br>
              <a:rPr lang="en-GB" dirty="0" smtClean="0">
                <a:latin typeface="Calibri"/>
              </a:rPr>
            </a:br>
            <a:r>
              <a:rPr lang="en-GB" sz="1200" u="sng" kern="1200" dirty="0" smtClean="0">
                <a:solidFill>
                  <a:schemeClr val="tx1"/>
                </a:solidFill>
                <a:effectLst/>
                <a:latin typeface="+mn-lt"/>
                <a:ea typeface="+mn-ea"/>
                <a:cs typeface="+mn-cs"/>
                <a:hlinkClick r:id="rId3"/>
              </a:rPr>
              <a:t>http://www2.vobs.at/bezirksbuecherei-bludenz/Bilder/annefrank.jpg</a:t>
            </a:r>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47372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1.  Constant</a:t>
            </a:r>
            <a:r>
              <a:rPr lang="en-GB" baseline="0" dirty="0" smtClean="0">
                <a:effectLst/>
              </a:rPr>
              <a:t> policy change</a:t>
            </a:r>
            <a:br>
              <a:rPr lang="en-GB" baseline="0" dirty="0" smtClean="0">
                <a:effectLst/>
              </a:rPr>
            </a:br>
            <a:r>
              <a:rPr lang="en-GB" baseline="0" dirty="0" smtClean="0">
                <a:effectLst/>
              </a:rPr>
              <a:t>2.  Grading and measurement – league tables, raising the bar, pressure on curriculum time, changes to curriculum structure (e.g. 2-year KS3 etc..), withdrawal for literacy</a:t>
            </a:r>
            <a:br>
              <a:rPr lang="en-GB" baseline="0" dirty="0" smtClean="0">
                <a:effectLst/>
              </a:rPr>
            </a:br>
            <a:r>
              <a:rPr lang="en-GB" baseline="0" dirty="0" smtClean="0">
                <a:effectLst/>
              </a:rPr>
              <a:t>3.  GCSE – fitness for purpose?  AQA / OCR – no spontaneity in it, Edexcel – still issues, criteria are not yet right, structure / format of exam still not right / manipulation of grade boundaries to get the required outcomes </a:t>
            </a:r>
            <a:r>
              <a:rPr lang="en-GB" baseline="0" dirty="0" smtClean="0">
                <a:effectLst/>
                <a:sym typeface="Wingdings" panose="05000000000000000000" pitchFamily="2" charset="2"/>
              </a:rPr>
              <a:t> highly suspect </a:t>
            </a:r>
            <a:br>
              <a:rPr lang="en-GB" baseline="0" dirty="0" smtClean="0">
                <a:effectLst/>
                <a:sym typeface="Wingdings" panose="05000000000000000000" pitchFamily="2" charset="2"/>
              </a:rPr>
            </a:br>
            <a:r>
              <a:rPr lang="en-GB" baseline="0" dirty="0" smtClean="0">
                <a:effectLst/>
                <a:sym typeface="Wingdings" panose="05000000000000000000" pitchFamily="2" charset="2"/>
              </a:rPr>
              <a:t>4.  Support for language learning – should be where it is for English and Maths (as it is in other countries for maths, native language and English) – but it is not.  Mixed messages from business, supportive message from ministers but without financial / structural support (Impact of the </a:t>
            </a:r>
            <a:r>
              <a:rPr lang="en-GB" baseline="0" dirty="0" err="1" smtClean="0">
                <a:effectLst/>
                <a:sym typeface="Wingdings" panose="05000000000000000000" pitchFamily="2" charset="2"/>
              </a:rPr>
              <a:t>Ebacc</a:t>
            </a:r>
            <a:r>
              <a:rPr lang="en-GB" baseline="0" dirty="0" smtClean="0">
                <a:effectLst/>
                <a:sym typeface="Wingdings" panose="05000000000000000000" pitchFamily="2" charset="2"/>
              </a:rPr>
              <a:t> now levelling off)</a:t>
            </a:r>
            <a:br>
              <a:rPr lang="en-GB" baseline="0" dirty="0" smtClean="0">
                <a:effectLst/>
                <a:sym typeface="Wingdings" panose="05000000000000000000" pitchFamily="2" charset="2"/>
              </a:rPr>
            </a:br>
            <a:r>
              <a:rPr lang="en-GB" baseline="0" dirty="0" smtClean="0">
                <a:effectLst/>
                <a:sym typeface="Wingdings" panose="05000000000000000000" pitchFamily="2" charset="2"/>
              </a:rPr>
              <a:t>5.  Methodological uncertainty – there is no research-based consensus about how languages are best learned – there are plenty of studies but they do not always apply to our teaching contexts, nor do they always have unequivocal results, so we can find ourselves uncertain about the best ways to teach.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But, despite this relatively unpromising start, this talk is going to be upbeat and positive about teaching languages right now in the this country.  </a:t>
            </a:r>
            <a:br>
              <a:rPr lang="en-GB" baseline="0" dirty="0" smtClean="0">
                <a:effectLst/>
                <a:sym typeface="Wingdings" panose="05000000000000000000" pitchFamily="2" charset="2"/>
              </a:rPr>
            </a:br>
            <a:r>
              <a:rPr lang="en-GB" baseline="0" dirty="0" smtClean="0">
                <a:effectLst/>
                <a:sym typeface="Wingdings" panose="05000000000000000000" pitchFamily="2" charset="2"/>
              </a:rPr>
              <a:t>There are things that we are unable to change, and those things are the things that we simply have to work around.  No situation is perfect.  There are always compromises to be made.  On the other hand, there is plenty of professional autonomy to be exercised now (and there always has been).  In addition, there is a lot that we know now that was not so clear before, and we can apply these things in the classroom in our languages teaching without fear of ‘getting it wrong’.</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Since I agreed to do this event, we have had certain changes confirmed that were only draft at the time, for example compulsory KS2 for 4 x years and the new 7-year </a:t>
            </a:r>
            <a:r>
              <a:rPr lang="en-GB" baseline="0" dirty="0" err="1" smtClean="0">
                <a:effectLst/>
                <a:sym typeface="Wingdings" panose="05000000000000000000" pitchFamily="2" charset="2"/>
              </a:rPr>
              <a:t>PoS</a:t>
            </a:r>
            <a:r>
              <a:rPr lang="en-GB" baseline="0" dirty="0" smtClean="0">
                <a:effectLst/>
                <a:sym typeface="Wingdings" panose="05000000000000000000" pitchFamily="2" charset="2"/>
              </a:rPr>
              <a:t> for languages.  We are also still waiting for the final version of the new GCSE criteria, having only seen the draft criteria earlier this year.    It therefore seemed important that I locate this talk in the context of those changes and don’t ignore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I therefore want to look at what Curriculum 2014 documents and Ofsted guidance have to say about what languages teaching and learning should look like, and tell you why I am not pessimistic about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As we do this, let’s keep baby and bathwater metaphors very much in mind.  The opportunity we have today in this talk is to survey the territory at KS2 and KS3 (and hypothesise a little about KS4 and KS5).  We can put down some markers about what should stay and what might change, recognising that in all this, it should really only every be about emphasis rather than wholesale change.  If we are happy with aspects of the way we teach, i.e. they work really well – learners progress and have good outcomes, then why should we throw them out. </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However, we are also realistic and recognise that we haven’t got everything sorted out.  Language teaching and learning, as we have seen, has persistent challenges.  So how can we use what is coming to make improvements for our learners.</a:t>
            </a:r>
            <a:endParaRPr lang="en-GB"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Mitchell, Rosamond (2011) Still gardening in a gale: policy, research and practice in foreign language education in England. </a:t>
            </a:r>
            <a:r>
              <a:rPr lang="en-GB" i="1" dirty="0" err="1" smtClean="0">
                <a:effectLst/>
              </a:rPr>
              <a:t>Fremdsprachen</a:t>
            </a:r>
            <a:r>
              <a:rPr lang="en-GB" i="1" dirty="0" smtClean="0">
                <a:effectLst/>
              </a:rPr>
              <a:t> </a:t>
            </a:r>
            <a:r>
              <a:rPr lang="en-GB" i="1" dirty="0" err="1" smtClean="0">
                <a:effectLst/>
              </a:rPr>
              <a:t>Lehren</a:t>
            </a:r>
            <a:r>
              <a:rPr lang="en-GB" i="1" dirty="0" smtClean="0">
                <a:effectLst/>
              </a:rPr>
              <a:t> und </a:t>
            </a:r>
            <a:r>
              <a:rPr lang="en-GB" i="1" dirty="0" err="1" smtClean="0">
                <a:effectLst/>
              </a:rPr>
              <a:t>Lernen</a:t>
            </a:r>
            <a:r>
              <a:rPr lang="en-GB" dirty="0" smtClean="0">
                <a:effectLst/>
              </a:rPr>
              <a:t>, 40, (1) (In Press). </a:t>
            </a:r>
          </a:p>
          <a:p>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t>2</a:t>
            </a:fld>
            <a:endParaRPr lang="en-GB"/>
          </a:p>
        </p:txBody>
      </p:sp>
    </p:spTree>
    <p:extLst>
      <p:ext uri="{BB962C8B-B14F-4D97-AF65-F5344CB8AC3E}">
        <p14:creationId xmlns:p14="http://schemas.microsoft.com/office/powerpoint/2010/main" val="1549769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http://www.cuentosparachicos.com/ESP/fabulas/Caballo-Asno.htm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220169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http://www.youtube.com/watch?v=gWAzi5ibkR8</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001401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Translation from and into the FL.</a:t>
            </a:r>
            <a:endParaRPr lang="fr-FR" dirty="0" smtClean="0"/>
          </a:p>
          <a:p>
            <a:endParaRPr lang="fr-FR" dirty="0" smtClean="0"/>
          </a:p>
          <a:p>
            <a:r>
              <a:rPr lang="fr-FR" dirty="0" smtClean="0"/>
              <a:t>http://1.bp.blogspot.com/_AhsF55lJzBo/TKtZeRuOviI/AAAAAAAAFAo/KEWVV8ipiS8/s1600/uebersetzen.jpg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23</a:t>
            </a:fld>
            <a:endParaRPr lang="en-GB"/>
          </a:p>
        </p:txBody>
      </p:sp>
    </p:spTree>
    <p:extLst>
      <p:ext uri="{BB962C8B-B14F-4D97-AF65-F5344CB8AC3E}">
        <p14:creationId xmlns:p14="http://schemas.microsoft.com/office/powerpoint/2010/main" val="3216370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given that this is of concern, let’s tackle it…</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24</a:t>
            </a:fld>
            <a:endParaRPr lang="en-GB"/>
          </a:p>
        </p:txBody>
      </p:sp>
    </p:spTree>
    <p:extLst>
      <p:ext uri="{BB962C8B-B14F-4D97-AF65-F5344CB8AC3E}">
        <p14:creationId xmlns:p14="http://schemas.microsoft.com/office/powerpoint/2010/main" val="208382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err="1" smtClean="0"/>
              <a:t>musn’t</a:t>
            </a:r>
            <a:r>
              <a:rPr lang="en-GB" dirty="0" smtClean="0"/>
              <a:t> forget that this is the reality of the world we live</a:t>
            </a:r>
            <a:r>
              <a:rPr lang="en-GB" baseline="0" dirty="0" smtClean="0"/>
              <a:t> in, where computer generated translation is ‘instant’.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25</a:t>
            </a:fld>
            <a:endParaRPr lang="en-GB"/>
          </a:p>
        </p:txBody>
      </p:sp>
    </p:spTree>
    <p:extLst>
      <p:ext uri="{BB962C8B-B14F-4D97-AF65-F5344CB8AC3E}">
        <p14:creationId xmlns:p14="http://schemas.microsoft.com/office/powerpoint/2010/main" val="4260572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Approaching translation from the point of view of communicating</a:t>
            </a:r>
            <a:r>
              <a:rPr lang="en-GB" baseline="0" dirty="0" smtClean="0"/>
              <a:t> the message – an introduction into the field of non-literal word-for-word translation.  </a:t>
            </a:r>
            <a:br>
              <a:rPr lang="en-GB" baseline="0" dirty="0" smtClean="0"/>
            </a:br>
            <a:r>
              <a:rPr lang="en-GB" baseline="0" dirty="0" smtClean="0"/>
              <a:t>Students using their world knowledge, the picture clues and asking themselves ‘what sounds right?’</a:t>
            </a:r>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26</a:t>
            </a:fld>
            <a:endParaRPr lang="en-GB"/>
          </a:p>
        </p:txBody>
      </p:sp>
    </p:spTree>
    <p:extLst>
      <p:ext uri="{BB962C8B-B14F-4D97-AF65-F5344CB8AC3E}">
        <p14:creationId xmlns:p14="http://schemas.microsoft.com/office/powerpoint/2010/main" val="2153340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take on the positive benefits of translation – as long as the teaching purpose is clear and</a:t>
            </a:r>
            <a:r>
              <a:rPr lang="en-GB" baseline="0" dirty="0" smtClean="0"/>
              <a:t> the text chosen is suitable.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27</a:t>
            </a:fld>
            <a:endParaRPr lang="en-GB"/>
          </a:p>
        </p:txBody>
      </p:sp>
    </p:spTree>
    <p:extLst>
      <p:ext uri="{BB962C8B-B14F-4D97-AF65-F5344CB8AC3E}">
        <p14:creationId xmlns:p14="http://schemas.microsoft.com/office/powerpoint/2010/main" val="1407869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things I might be tempted to translate apart from signs… - both literally and then idiomatically to get at the real</a:t>
            </a:r>
            <a:r>
              <a:rPr lang="en-GB" baseline="0" dirty="0" smtClean="0"/>
              <a:t> meaning.</a:t>
            </a:r>
            <a:endParaRPr lang="fr-FR" dirty="0" smtClean="0"/>
          </a:p>
          <a:p>
            <a:endParaRPr lang="fr-FR" dirty="0" smtClean="0"/>
          </a:p>
          <a:p>
            <a:r>
              <a:rPr lang="fr-FR" dirty="0" smtClean="0"/>
              <a:t>http://www.popartshop.de/images/wwwArtworksFull/Schule_ist_Banane-%287B2960A8-C6BD-1004-8212-821652525123%29.jpg</a:t>
            </a:r>
          </a:p>
          <a:p>
            <a:r>
              <a:rPr lang="fr-FR" dirty="0" smtClean="0"/>
              <a:t>http://4.bp.blogspot.com/-kMtvMFUY_zQ/UPvsPwRLfkI/AAAAAAAAC_o/FfdOXvj75lk/s1600/running-late.gif</a:t>
            </a:r>
          </a:p>
          <a:p>
            <a:r>
              <a:rPr lang="fr-FR" dirty="0" smtClean="0"/>
              <a:t>http://3.bp.blogspot.com/_ZhySOrZlnPs/SroBlTOdquI/AAAAAAAAAP8/n7Pd6dXHJKk/s400/HastDuEinenVogel.jpg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28</a:t>
            </a:fld>
            <a:endParaRPr lang="en-GB"/>
          </a:p>
        </p:txBody>
      </p:sp>
    </p:spTree>
    <p:extLst>
      <p:ext uri="{BB962C8B-B14F-4D97-AF65-F5344CB8AC3E}">
        <p14:creationId xmlns:p14="http://schemas.microsoft.com/office/powerpoint/2010/main" val="1746577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Advert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http://www.youtube.com/watch?v=6rgRcbzPl7g</a:t>
            </a:r>
            <a:br>
              <a:rPr lang="en-GB" dirty="0" smtClean="0"/>
            </a:br>
            <a:r>
              <a:rPr lang="en-GB" dirty="0" smtClean="0"/>
              <a:t>Oreo </a:t>
            </a:r>
            <a:r>
              <a:rPr lang="en-GB" dirty="0" err="1" smtClean="0"/>
              <a:t>Kekse</a:t>
            </a:r>
            <a:r>
              <a:rPr lang="en-GB" dirty="0" smtClean="0"/>
              <a:t> </a:t>
            </a:r>
            <a:r>
              <a:rPr lang="en-GB" dirty="0" err="1" smtClean="0"/>
              <a:t>Werbung</a:t>
            </a:r>
            <a:endParaRPr lang="en-GB" dirty="0" smtClean="0"/>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29</a:t>
            </a:fld>
            <a:endParaRPr lang="en-GB"/>
          </a:p>
        </p:txBody>
      </p:sp>
    </p:spTree>
    <p:extLst>
      <p:ext uri="{BB962C8B-B14F-4D97-AF65-F5344CB8AC3E}">
        <p14:creationId xmlns:p14="http://schemas.microsoft.com/office/powerpoint/2010/main" val="1359507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Mercedes advert – in English</a:t>
            </a:r>
            <a:br>
              <a:rPr lang="en-GB" dirty="0" smtClean="0"/>
            </a:br>
            <a:r>
              <a:rPr lang="en-GB" dirty="0" smtClean="0"/>
              <a:t>This is something I would definitely</a:t>
            </a:r>
            <a:r>
              <a:rPr lang="en-GB" baseline="0" dirty="0" smtClean="0"/>
              <a:t> give to my students to translate into different languages.</a:t>
            </a:r>
            <a:br>
              <a:rPr lang="en-GB" baseline="0" dirty="0" smtClean="0"/>
            </a:br>
            <a:r>
              <a:rPr lang="en-GB" baseline="0" dirty="0" smtClean="0"/>
              <a:t>It might start us off on a series of sketches in the FL too…!</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31</a:t>
            </a:fld>
            <a:endParaRPr lang="en-GB"/>
          </a:p>
        </p:txBody>
      </p:sp>
    </p:spTree>
    <p:extLst>
      <p:ext uri="{BB962C8B-B14F-4D97-AF65-F5344CB8AC3E}">
        <p14:creationId xmlns:p14="http://schemas.microsoft.com/office/powerpoint/2010/main" val="317739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KS2 on the left and KS3 on the right</a:t>
            </a:r>
            <a:br>
              <a:rPr lang="en-GB" sz="1400" dirty="0" smtClean="0"/>
            </a:br>
            <a:r>
              <a:rPr lang="en-GB" sz="1400" dirty="0" smtClean="0"/>
              <a:t>Adapted to show more clearly the continuity between KS2 and KS3</a:t>
            </a:r>
            <a:br>
              <a:rPr lang="en-GB" sz="1400" dirty="0" smtClean="0"/>
            </a:br>
            <a:r>
              <a:rPr lang="en-GB" sz="1400" dirty="0" smtClean="0"/>
              <a:t/>
            </a:r>
            <a:br>
              <a:rPr lang="en-GB" sz="1400" dirty="0" smtClean="0"/>
            </a:br>
            <a:r>
              <a:rPr lang="en-GB" sz="1400" dirty="0" smtClean="0"/>
              <a:t>J</a:t>
            </a:r>
            <a:r>
              <a:rPr lang="en-GB" sz="1400" baseline="0" dirty="0" smtClean="0"/>
              <a:t>oining up KS2 and KS3 – arguably the most important piece of work we will do in our careers over the next 5 x years.    The level of responsibility for this will differ, Heads of languages in secondary schools will have an obligation to grapple with it – otherwise their learners will not reach the levels required at the end of KS4 (even though we have not see what those are, we can guess from Curriculum 14 that the standards will be tough).  But classroom teachers have the responsibility similarly to respond to what the learners in front of them know – to build on it, to notice the words, skills they already have, and not to assume a ‘from zero’ approach in Y7.  </a:t>
            </a:r>
            <a:br>
              <a:rPr lang="en-GB" sz="1400" baseline="0" dirty="0" smtClean="0"/>
            </a:br>
            <a:r>
              <a:rPr lang="en-GB" sz="1400" baseline="0" dirty="0" smtClean="0"/>
              <a:t/>
            </a:r>
            <a:br>
              <a:rPr lang="en-GB" sz="1400" baseline="0" dirty="0" smtClean="0"/>
            </a:br>
            <a:r>
              <a:rPr lang="en-GB" sz="1400" baseline="0" dirty="0" smtClean="0"/>
              <a:t>There are things we can do to make this explicit, too.  </a:t>
            </a:r>
            <a:br>
              <a:rPr lang="en-GB" sz="1400" baseline="0" dirty="0" smtClean="0"/>
            </a:br>
            <a:r>
              <a:rPr lang="en-GB" sz="1400" baseline="0" dirty="0" smtClean="0"/>
              <a:t>Group learners strategically and give them the theme for the lesson and a piece of sugar paper to write down any TL words at all that they think they might be able to make use of in that topic area.  Get them to share all of the words in the group – including teaching each other the words.</a:t>
            </a:r>
          </a:p>
          <a:p>
            <a:r>
              <a:rPr lang="en-GB" sz="1400" baseline="0" dirty="0" smtClean="0"/>
              <a:t>Welcome their previous knowledge, and make it clear that it all counts.</a:t>
            </a:r>
            <a:br>
              <a:rPr lang="en-GB" sz="1400" baseline="0" dirty="0" smtClean="0"/>
            </a:br>
            <a:endParaRPr lang="fr-FR" sz="1400" dirty="0" smtClean="0"/>
          </a:p>
          <a:p>
            <a:r>
              <a:rPr lang="en-GB" sz="1400" dirty="0" smtClean="0"/>
              <a:t>This new NC document may be minimal, but sometimes there is strength in that.  I found</a:t>
            </a:r>
            <a:r>
              <a:rPr lang="en-GB" sz="1400" baseline="0" dirty="0" smtClean="0"/>
              <a:t> that this has been the first document that I’ve been able to share with heads of primary schools to get the message across about the need for sharing a common 7-year purpose and framework.  It really hasn’t been clear enough before now.  For the first time, there is  a sense of pulling together – and a championing of the languages cause in the same way that primary and secondary have come together over literacy and numeracy – in terms of transition – </a:t>
            </a:r>
            <a:r>
              <a:rPr lang="en-GB" sz="1400" baseline="0" dirty="0" err="1" smtClean="0"/>
              <a:t>ie</a:t>
            </a:r>
            <a:r>
              <a:rPr lang="en-GB" sz="1400" baseline="0" dirty="0" smtClean="0"/>
              <a:t>. recognising the need for regular meetings and for sharing practice.  This all on one A4 page doc has been a helpful catalyst here.  </a:t>
            </a:r>
          </a:p>
          <a:p>
            <a:endParaRPr lang="en-GB" sz="1400" baseline="0" dirty="0" smtClean="0"/>
          </a:p>
          <a:p>
            <a:r>
              <a:rPr lang="en-GB" sz="1400" baseline="0" dirty="0" smtClean="0"/>
              <a:t>Let’s just take the sound-spelling link statement at KS2.</a:t>
            </a:r>
          </a:p>
          <a:p>
            <a:endParaRPr lang="en-GB" sz="1400"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A30950B-1B20-4D20-B707-A694F13979A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128472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t>33</a:t>
            </a:fld>
            <a:endParaRPr lang="fr-FR"/>
          </a:p>
        </p:txBody>
      </p:sp>
    </p:spTree>
    <p:extLst>
      <p:ext uri="{BB962C8B-B14F-4D97-AF65-F5344CB8AC3E}">
        <p14:creationId xmlns:p14="http://schemas.microsoft.com/office/powerpoint/2010/main" val="1724225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t>34</a:t>
            </a:fld>
            <a:endParaRPr lang="fr-FR"/>
          </a:p>
        </p:txBody>
      </p:sp>
    </p:spTree>
    <p:extLst>
      <p:ext uri="{BB962C8B-B14F-4D97-AF65-F5344CB8AC3E}">
        <p14:creationId xmlns:p14="http://schemas.microsoft.com/office/powerpoint/2010/main" val="3852453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now we’re left with ‘voices and moods’!  Yes, well.  There’s not much I have to say about that one, really, except that there are 3 x moods in Spanish / English: indicative, subjunctive, imperative.  We do teach the imperative and indicative already at KS3, so to that extent we already delivery on the moods front.  Voices – active and passive.  Well, in Spanish the passive is often avoided using verbs reflexively, and by other means:  I taught Y6 ‘</a:t>
            </a:r>
            <a:r>
              <a:rPr lang="en-GB" baseline="0" dirty="0" err="1" smtClean="0"/>
              <a:t>Aquí</a:t>
            </a:r>
            <a:r>
              <a:rPr lang="en-GB" baseline="0" dirty="0" smtClean="0"/>
              <a:t> se </a:t>
            </a:r>
            <a:r>
              <a:rPr lang="en-GB" baseline="0" dirty="0" err="1" smtClean="0"/>
              <a:t>habla</a:t>
            </a:r>
            <a:r>
              <a:rPr lang="en-GB" baseline="0" dirty="0" smtClean="0"/>
              <a:t> el </a:t>
            </a:r>
            <a:r>
              <a:rPr lang="en-GB" baseline="0" dirty="0" err="1" smtClean="0"/>
              <a:t>español</a:t>
            </a:r>
            <a:r>
              <a:rPr lang="en-GB" baseline="0" dirty="0" smtClean="0"/>
              <a:t>’ last week so arguably I’ve taught them to express a passive meaning ‘Spanish is spoken here’!</a:t>
            </a:r>
            <a:br>
              <a:rPr lang="en-GB" baseline="0" dirty="0" smtClean="0"/>
            </a:br>
            <a:r>
              <a:rPr lang="en-GB" baseline="0" dirty="0" smtClean="0"/>
              <a:t/>
            </a:r>
            <a:br>
              <a:rPr lang="en-GB" baseline="0" dirty="0" smtClean="0"/>
            </a:br>
            <a:r>
              <a:rPr lang="en-GB" baseline="0" dirty="0" smtClean="0"/>
              <a:t>Seriously, I think that we are likely to be led to include in the later year of KS3 what is useful and necessary for the exams that await our learners at KS4, about which there is currently not so much certainty.  On this score, it does seem to be a matter of ‘let’s wait and see!’</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t>35</a:t>
            </a:fld>
            <a:endParaRPr lang="en-GB"/>
          </a:p>
        </p:txBody>
      </p:sp>
    </p:spTree>
    <p:extLst>
      <p:ext uri="{BB962C8B-B14F-4D97-AF65-F5344CB8AC3E}">
        <p14:creationId xmlns:p14="http://schemas.microsoft.com/office/powerpoint/2010/main" val="1253428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as I see it,  the opportunities for ‘business as usual’ and to develop our practice very much along the lines we have been pursuing over the last 15 years or so.</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also</a:t>
            </a:r>
            <a:r>
              <a:rPr lang="en-GB" baseline="0" dirty="0" smtClean="0"/>
              <a:t> points towards the centrality of phonics.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3 x aspects of classroom</a:t>
            </a:r>
            <a:r>
              <a:rPr lang="en-GB" baseline="0" dirty="0" smtClean="0"/>
              <a:t> TL interaction</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8</a:t>
            </a:fld>
            <a:endParaRPr lang="en-GB"/>
          </a:p>
        </p:txBody>
      </p:sp>
    </p:spTree>
    <p:extLst>
      <p:ext uri="{BB962C8B-B14F-4D97-AF65-F5344CB8AC3E}">
        <p14:creationId xmlns:p14="http://schemas.microsoft.com/office/powerpoint/2010/main" val="3138832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http://www.ofsted.gov.uk/resources/subject-professional-development-materials-judging-use-of-target-language-teachers-and-students</a:t>
            </a:r>
            <a:r>
              <a:rPr lang="en-GB" dirty="0" smtClean="0"/>
              <a:t> </a:t>
            </a:r>
          </a:p>
          <a:p>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9</a:t>
            </a:fld>
            <a:endParaRPr lang="en-GB"/>
          </a:p>
        </p:txBody>
      </p:sp>
    </p:spTree>
    <p:extLst>
      <p:ext uri="{BB962C8B-B14F-4D97-AF65-F5344CB8AC3E}">
        <p14:creationId xmlns:p14="http://schemas.microsoft.com/office/powerpoint/2010/main" val="280649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115468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299612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156964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365764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F9383-2A5A-4A06-9BD6-73353C8FACDD}"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420870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8F9383-2A5A-4A06-9BD6-73353C8FACDD}" type="datetimeFigureOut">
              <a:rPr lang="en-GB" smtClean="0"/>
              <a:t>27/11/2013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334608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8F9383-2A5A-4A06-9BD6-73353C8FACDD}" type="datetimeFigureOut">
              <a:rPr lang="en-GB" smtClean="0"/>
              <a:t>27/11/2013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41147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8F9383-2A5A-4A06-9BD6-73353C8FACDD}" type="datetimeFigureOut">
              <a:rPr lang="en-GB" smtClean="0"/>
              <a:t>27/11/2013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418372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F9383-2A5A-4A06-9BD6-73353C8FACDD}" type="datetimeFigureOut">
              <a:rPr lang="en-GB" smtClean="0"/>
              <a:t>27/11/2013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417360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F9383-2A5A-4A06-9BD6-73353C8FACDD}" type="datetimeFigureOut">
              <a:rPr lang="en-GB" smtClean="0"/>
              <a:t>27/11/2013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98476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F9383-2A5A-4A06-9BD6-73353C8FACDD}" type="datetimeFigureOut">
              <a:rPr lang="en-GB" smtClean="0"/>
              <a:t>27/11/2013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255029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F9383-2A5A-4A06-9BD6-73353C8FACDD}" type="datetimeFigureOut">
              <a:rPr lang="en-GB" smtClean="0"/>
              <a:t>27/11/2013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0705E-A2F6-4D02-BFFB-02B825A8EC22}" type="slidenum">
              <a:rPr lang="en-GB" smtClean="0"/>
              <a:t>‹#›</a:t>
            </a:fld>
            <a:endParaRPr lang="en-GB"/>
          </a:p>
        </p:txBody>
      </p:sp>
    </p:spTree>
    <p:extLst>
      <p:ext uri="{BB962C8B-B14F-4D97-AF65-F5344CB8AC3E}">
        <p14:creationId xmlns:p14="http://schemas.microsoft.com/office/powerpoint/2010/main" val="3492952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wordpandit.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1.png"/><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88640"/>
            <a:ext cx="8640960" cy="6480720"/>
          </a:xfrm>
          <a:prstGeom prst="roundRect">
            <a:avLst/>
          </a:prstGeom>
          <a:solidFill>
            <a:schemeClr val="accent3">
              <a:lumMod val="20000"/>
              <a:lumOff val="80000"/>
            </a:schemeClr>
          </a:solidFill>
          <a:ln w="57150">
            <a:solidFill>
              <a:schemeClr val="accent3">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noAutofit/>
          </a:bodyPr>
          <a:lstStyle/>
          <a:p>
            <a:r>
              <a:rPr lang="en-GB" sz="5400" b="1" dirty="0">
                <a:latin typeface="Segoe Print" panose="02000600000000000000" pitchFamily="2" charset="0"/>
              </a:rPr>
              <a:t>Lessons in </a:t>
            </a:r>
            <a:r>
              <a:rPr lang="en-GB" sz="5400" b="1" dirty="0" smtClean="0">
                <a:latin typeface="Segoe Print" panose="02000600000000000000" pitchFamily="2" charset="0"/>
              </a:rPr>
              <a:t>Language:</a:t>
            </a:r>
            <a:endParaRPr lang="en-GB" sz="5400" dirty="0">
              <a:latin typeface="Segoe Print" panose="02000600000000000000" pitchFamily="2" charset="0"/>
            </a:endParaRPr>
          </a:p>
        </p:txBody>
      </p:sp>
      <p:sp>
        <p:nvSpPr>
          <p:cNvPr id="3" name="Subtitle 2"/>
          <p:cNvSpPr>
            <a:spLocks noGrp="1"/>
          </p:cNvSpPr>
          <p:nvPr>
            <p:ph type="subTitle" idx="1"/>
          </p:nvPr>
        </p:nvSpPr>
        <p:spPr>
          <a:xfrm>
            <a:off x="899592" y="3188568"/>
            <a:ext cx="7200800" cy="1752600"/>
          </a:xfrm>
        </p:spPr>
        <p:txBody>
          <a:bodyPr>
            <a:normAutofit/>
          </a:bodyPr>
          <a:lstStyle/>
          <a:p>
            <a:r>
              <a:rPr lang="en-GB" sz="3600" b="1" dirty="0" smtClean="0">
                <a:solidFill>
                  <a:schemeClr val="tx1"/>
                </a:solidFill>
              </a:rPr>
              <a:t>- meeting the challenges of </a:t>
            </a:r>
            <a:br>
              <a:rPr lang="en-GB" sz="3600" b="1" dirty="0" smtClean="0">
                <a:solidFill>
                  <a:schemeClr val="tx1"/>
                </a:solidFill>
              </a:rPr>
            </a:br>
            <a:r>
              <a:rPr lang="en-GB" sz="3600" b="1" dirty="0" smtClean="0">
                <a:solidFill>
                  <a:schemeClr val="tx1"/>
                </a:solidFill>
              </a:rPr>
              <a:t>language teaching head on</a:t>
            </a:r>
            <a:endParaRPr lang="en-GB" sz="3600" dirty="0">
              <a:solidFill>
                <a:schemeClr val="tx1"/>
              </a:solidFill>
            </a:endParaRPr>
          </a:p>
        </p:txBody>
      </p:sp>
      <p:sp>
        <p:nvSpPr>
          <p:cNvPr id="6" name="TextBox 5"/>
          <p:cNvSpPr txBox="1"/>
          <p:nvPr/>
        </p:nvSpPr>
        <p:spPr>
          <a:xfrm>
            <a:off x="5868144" y="6156012"/>
            <a:ext cx="2376264" cy="369332"/>
          </a:xfrm>
          <a:prstGeom prst="rect">
            <a:avLst/>
          </a:prstGeom>
          <a:noFill/>
        </p:spPr>
        <p:txBody>
          <a:bodyPr wrap="square" rtlCol="0">
            <a:spAutoFit/>
          </a:bodyPr>
          <a:lstStyle/>
          <a:p>
            <a:pPr algn="r"/>
            <a:r>
              <a:rPr lang="en-GB" b="1" dirty="0" smtClean="0"/>
              <a:t>Rachel Hawkes</a:t>
            </a:r>
            <a:endParaRPr lang="en-GB" b="1" dirty="0"/>
          </a:p>
        </p:txBody>
      </p:sp>
    </p:spTree>
    <p:extLst>
      <p:ext uri="{BB962C8B-B14F-4D97-AF65-F5344CB8AC3E}">
        <p14:creationId xmlns:p14="http://schemas.microsoft.com/office/powerpoint/2010/main" val="27160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43811321"/>
              </p:ext>
            </p:extLst>
          </p:nvPr>
        </p:nvGraphicFramePr>
        <p:xfrm>
          <a:off x="251520" y="188640"/>
          <a:ext cx="8784980" cy="1280160"/>
        </p:xfrm>
        <a:graphic>
          <a:graphicData uri="http://schemas.openxmlformats.org/drawingml/2006/table">
            <a:tbl>
              <a:tblPr firstRow="1" bandRow="1">
                <a:tableStyleId>{5940675A-B579-460E-94D1-54222C63F5DA}</a:tableStyleId>
              </a:tblPr>
              <a:tblGrid>
                <a:gridCol w="1756996"/>
                <a:gridCol w="1756996"/>
                <a:gridCol w="1756996"/>
                <a:gridCol w="1756996"/>
                <a:gridCol w="1756996"/>
              </a:tblGrid>
              <a:tr h="370840">
                <a:tc>
                  <a:txBody>
                    <a:bodyPr/>
                    <a:lstStyle/>
                    <a:p>
                      <a:endParaRPr lang="en-GB" dirty="0"/>
                    </a:p>
                  </a:txBody>
                  <a:tcPr/>
                </a:tc>
                <a:tc>
                  <a:txBody>
                    <a:bodyPr/>
                    <a:lstStyle/>
                    <a:p>
                      <a:pPr algn="ctr"/>
                      <a:r>
                        <a:rPr lang="en-GB" dirty="0" smtClean="0"/>
                        <a:t>Outstanding</a:t>
                      </a:r>
                      <a:endParaRPr lang="en-GB" dirty="0"/>
                    </a:p>
                  </a:txBody>
                  <a:tcPr anchor="ctr"/>
                </a:tc>
                <a:tc>
                  <a:txBody>
                    <a:bodyPr/>
                    <a:lstStyle/>
                    <a:p>
                      <a:pPr algn="ctr"/>
                      <a:r>
                        <a:rPr lang="en-GB" dirty="0" smtClean="0"/>
                        <a:t>Good</a:t>
                      </a:r>
                      <a:endParaRPr lang="en-GB" dirty="0"/>
                    </a:p>
                  </a:txBody>
                  <a:tcPr anchor="ctr"/>
                </a:tc>
                <a:tc>
                  <a:txBody>
                    <a:bodyPr/>
                    <a:lstStyle/>
                    <a:p>
                      <a:pPr algn="ctr"/>
                      <a:r>
                        <a:rPr lang="en-GB" dirty="0" smtClean="0"/>
                        <a:t>Requires improvement</a:t>
                      </a:r>
                      <a:endParaRPr lang="en-GB" dirty="0"/>
                    </a:p>
                  </a:txBody>
                  <a:tcPr anchor="ctr"/>
                </a:tc>
                <a:tc>
                  <a:txBody>
                    <a:bodyPr/>
                    <a:lstStyle/>
                    <a:p>
                      <a:pPr algn="ctr"/>
                      <a:r>
                        <a:rPr lang="en-GB" dirty="0" smtClean="0"/>
                        <a:t>Inadequate</a:t>
                      </a:r>
                      <a:endParaRPr lang="en-GB"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Statement?</a:t>
                      </a:r>
                      <a:r>
                        <a:rPr lang="en-GB" baseline="0" dirty="0" smtClean="0"/>
                        <a:t> </a:t>
                      </a:r>
                      <a:br>
                        <a:rPr lang="en-GB" baseline="0" dirty="0" smtClean="0"/>
                      </a:br>
                      <a:r>
                        <a:rPr lang="en-GB" baseline="0" dirty="0" smtClean="0"/>
                        <a:t>(A – I)</a:t>
                      </a:r>
                      <a:endParaRPr lang="en-GB" dirty="0" smtClean="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r>
            </a:tbl>
          </a:graphicData>
        </a:graphic>
      </p:graphicFrame>
      <p:sp>
        <p:nvSpPr>
          <p:cNvPr id="5" name="Rectangle 4"/>
          <p:cNvSpPr/>
          <p:nvPr/>
        </p:nvSpPr>
        <p:spPr>
          <a:xfrm>
            <a:off x="7452320" y="787351"/>
            <a:ext cx="526105"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a:t>
            </a:r>
            <a:endPar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Rectangle 5"/>
          <p:cNvSpPr/>
          <p:nvPr/>
        </p:nvSpPr>
        <p:spPr>
          <a:xfrm>
            <a:off x="3792736" y="787350"/>
            <a:ext cx="500457"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a:t>
            </a:r>
            <a:endPar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Rectangle 6"/>
          <p:cNvSpPr/>
          <p:nvPr/>
        </p:nvSpPr>
        <p:spPr>
          <a:xfrm>
            <a:off x="5673760" y="787349"/>
            <a:ext cx="48282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t>
            </a:r>
            <a:endPar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Rectangle 7"/>
          <p:cNvSpPr/>
          <p:nvPr/>
        </p:nvSpPr>
        <p:spPr>
          <a:xfrm>
            <a:off x="7864814" y="787351"/>
            <a:ext cx="54053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a:t>
            </a:r>
            <a:endPar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Rectangle 8"/>
          <p:cNvSpPr/>
          <p:nvPr/>
        </p:nvSpPr>
        <p:spPr>
          <a:xfrm>
            <a:off x="2156589" y="732129"/>
            <a:ext cx="460382"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a:t>
            </a:r>
            <a:endPar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Rectangle 9"/>
          <p:cNvSpPr/>
          <p:nvPr/>
        </p:nvSpPr>
        <p:spPr>
          <a:xfrm>
            <a:off x="4316823" y="787351"/>
            <a:ext cx="444352"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t>
            </a:r>
            <a:endPar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 name="Rectangle 10"/>
          <p:cNvSpPr/>
          <p:nvPr/>
        </p:nvSpPr>
        <p:spPr>
          <a:xfrm>
            <a:off x="6164902" y="787351"/>
            <a:ext cx="543739"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a:t>
            </a:r>
            <a:endPar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2" name="Rectangle 11"/>
          <p:cNvSpPr/>
          <p:nvPr/>
        </p:nvSpPr>
        <p:spPr>
          <a:xfrm>
            <a:off x="2605390" y="732128"/>
            <a:ext cx="54053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a:t>
            </a:r>
            <a:endPar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3" name="Rectangle 12"/>
          <p:cNvSpPr/>
          <p:nvPr/>
        </p:nvSpPr>
        <p:spPr>
          <a:xfrm>
            <a:off x="4856553" y="787351"/>
            <a:ext cx="335348"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a:t>
            </a:r>
            <a:endPar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2426"/>
            <a:ext cx="7141344" cy="530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91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4624"/>
            <a:ext cx="8640960" cy="6824945"/>
          </a:xfrm>
          <a:prstGeom prst="rect">
            <a:avLst/>
          </a:prstGeom>
        </p:spPr>
        <p:txBody>
          <a:bodyPr wrap="square">
            <a:spAutoFit/>
          </a:bodyPr>
          <a:lstStyle/>
          <a:p>
            <a:r>
              <a:rPr lang="en-GB" sz="1750" b="1" dirty="0"/>
              <a:t>Good </a:t>
            </a:r>
            <a:endParaRPr lang="en-GB" sz="1750" dirty="0"/>
          </a:p>
          <a:p>
            <a:pPr marL="285750" lvl="0" indent="-285750">
              <a:buFont typeface="Arial" panose="020B0604020202020204" pitchFamily="34" charset="0"/>
              <a:buChar char="•"/>
            </a:pPr>
            <a:r>
              <a:rPr lang="en-GB" sz="1750" dirty="0"/>
              <a:t>Teachers provide a consistently fluent and accurate model of the foreign language for learners to emulate. English is only used where appropriate.</a:t>
            </a:r>
          </a:p>
          <a:p>
            <a:pPr marL="285750" lvl="0" indent="-285750">
              <a:buFont typeface="Arial" panose="020B0604020202020204" pitchFamily="34" charset="0"/>
              <a:buChar char="•"/>
            </a:pPr>
            <a:r>
              <a:rPr lang="en-GB" sz="1750" dirty="0"/>
              <a:t>Students are encouraged to ask questions and seek clarification in the TL during teacher-led sections of the lesson.</a:t>
            </a:r>
          </a:p>
          <a:p>
            <a:pPr marL="285750" lvl="0" indent="-285750">
              <a:buFont typeface="Arial" panose="020B0604020202020204" pitchFamily="34" charset="0"/>
              <a:buChar char="•"/>
            </a:pPr>
            <a:r>
              <a:rPr lang="en-GB" sz="1750" dirty="0"/>
              <a:t>Learners occasionally respond to the teacher spontaneously in the TL, but do not seek to use it to communicate with each other.</a:t>
            </a:r>
          </a:p>
          <a:p>
            <a:pPr marL="285750" lvl="0" indent="-285750">
              <a:buFont typeface="Arial" panose="020B0604020202020204" pitchFamily="34" charset="0"/>
              <a:buChar char="•"/>
            </a:pPr>
            <a:r>
              <a:rPr lang="en-GB" sz="1750" dirty="0"/>
              <a:t>Learners are expected to use the TL with greater fluency as they move through the key stages.</a:t>
            </a:r>
          </a:p>
          <a:p>
            <a:pPr marL="285750" lvl="0" indent="-285750">
              <a:buFont typeface="Arial" panose="020B0604020202020204" pitchFamily="34" charset="0"/>
              <a:buChar char="•"/>
            </a:pPr>
            <a:r>
              <a:rPr lang="en-GB" sz="1750" dirty="0"/>
              <a:t>Teachers ensure that all learners experience the need to react to unpredictable elements in conversations. Teachers praise and encourage spontaneous use by learners when it occurs.</a:t>
            </a:r>
          </a:p>
          <a:p>
            <a:pPr marL="285750" lvl="0" indent="-285750">
              <a:buFont typeface="Arial" panose="020B0604020202020204" pitchFamily="34" charset="0"/>
              <a:buChar char="•"/>
            </a:pPr>
            <a:r>
              <a:rPr lang="en-GB" sz="1750" dirty="0"/>
              <a:t>There is a high level of consistency in the quality and quantity of TL use across the department, supported by a unified departmental policy.</a:t>
            </a:r>
          </a:p>
          <a:p>
            <a:r>
              <a:rPr lang="en-GB" sz="1750" dirty="0"/>
              <a:t> </a:t>
            </a:r>
          </a:p>
          <a:p>
            <a:r>
              <a:rPr lang="en-GB" sz="1750" b="1" dirty="0"/>
              <a:t>Outstanding practice</a:t>
            </a:r>
            <a:endParaRPr lang="en-GB" sz="1750" dirty="0"/>
          </a:p>
          <a:p>
            <a:pPr marL="285750" lvl="0" indent="-285750">
              <a:buFont typeface="Arial" panose="020B0604020202020204" pitchFamily="34" charset="0"/>
              <a:buChar char="•"/>
            </a:pPr>
            <a:r>
              <a:rPr lang="en-GB" sz="1750" dirty="0"/>
              <a:t>The TL is the dominant means of communication in the lesson and teachers have high expectations of learners’ use at an appropriate level. As a result, learners seek to use the TL as the normal means of communication when talking to the teacher or informally to each other. </a:t>
            </a:r>
          </a:p>
          <a:p>
            <a:pPr marL="285750" lvl="0" indent="-285750">
              <a:buFont typeface="Arial" panose="020B0604020202020204" pitchFamily="34" charset="0"/>
              <a:buChar char="•"/>
            </a:pPr>
            <a:r>
              <a:rPr lang="en-GB" sz="1750" dirty="0"/>
              <a:t>Teachers informally monitor and assess spontaneous TL use, keeping track of learners’ progress in order to ensure that their expectations increase as they move through the school.</a:t>
            </a:r>
          </a:p>
          <a:p>
            <a:pPr marL="285750" lvl="0" indent="-285750">
              <a:buFont typeface="Arial" panose="020B0604020202020204" pitchFamily="34" charset="0"/>
              <a:buChar char="•"/>
            </a:pPr>
            <a:r>
              <a:rPr lang="en-GB" sz="1750" dirty="0"/>
              <a:t>Teachers’ target language use is monitored by subject leaders and good practice is regularly shared across the department, resulting in a high level of consistency.</a:t>
            </a:r>
          </a:p>
        </p:txBody>
      </p:sp>
    </p:spTree>
    <p:extLst>
      <p:ext uri="{BB962C8B-B14F-4D97-AF65-F5344CB8AC3E}">
        <p14:creationId xmlns:p14="http://schemas.microsoft.com/office/powerpoint/2010/main" val="1081657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lvl="0" indent="-171450">
              <a:buFont typeface="Wingdings" pitchFamily="2" charset="2"/>
              <a:buChar char="§"/>
            </a:pPr>
            <a:r>
              <a:rPr lang="en-GB" sz="2800" dirty="0">
                <a:solidFill>
                  <a:prstClr val="black"/>
                </a:solidFill>
              </a:rPr>
              <a:t> </a:t>
            </a:r>
            <a:r>
              <a:rPr lang="en-GB" sz="2800" b="1" dirty="0"/>
              <a:t>engage in conversations</a:t>
            </a:r>
            <a:r>
              <a:rPr lang="en-GB" sz="2800" dirty="0"/>
              <a:t>; ask and answer questions; express opinions and respond to those of others; seek clarification and help* </a:t>
            </a:r>
          </a:p>
        </p:txBody>
      </p:sp>
      <p:sp>
        <p:nvSpPr>
          <p:cNvPr id="3" name="Rectangle 2"/>
          <p:cNvSpPr/>
          <p:nvPr/>
        </p:nvSpPr>
        <p:spPr>
          <a:xfrm rot="20746334">
            <a:off x="4091797" y="3007068"/>
            <a:ext cx="4572000" cy="3108543"/>
          </a:xfrm>
          <a:prstGeom prst="rect">
            <a:avLst/>
          </a:prstGeom>
        </p:spPr>
        <p:txBody>
          <a:bodyPr>
            <a:spAutoFit/>
          </a:bodyPr>
          <a:lstStyle/>
          <a:p>
            <a:pPr marL="171450" lvl="0" indent="-171450">
              <a:buFont typeface="Wingdings" pitchFamily="2" charset="2"/>
              <a:buChar char="§"/>
            </a:pPr>
            <a:r>
              <a:rPr lang="en-GB" sz="2800" b="1" dirty="0">
                <a:solidFill>
                  <a:prstClr val="black"/>
                </a:solidFill>
              </a:rPr>
              <a:t> </a:t>
            </a:r>
            <a:r>
              <a:rPr lang="en-GB" sz="2800" b="1" dirty="0"/>
              <a:t>initiate and develop conversations</a:t>
            </a:r>
            <a:r>
              <a:rPr lang="en-GB" sz="2800" dirty="0"/>
              <a:t>, coping with unfamiliar language and unexpected responses, </a:t>
            </a:r>
            <a:r>
              <a:rPr lang="en-GB" sz="2800" dirty="0" smtClean="0"/>
              <a:t>(making </a:t>
            </a:r>
            <a:r>
              <a:rPr lang="en-GB" sz="2800" dirty="0"/>
              <a:t>use of important social conventions such as formal modes of </a:t>
            </a:r>
            <a:r>
              <a:rPr lang="en-GB" sz="2800" dirty="0" smtClean="0"/>
              <a:t>address) </a:t>
            </a:r>
            <a:endParaRPr lang="en-GB" sz="2800"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281665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a:normAutofit fontScale="90000"/>
          </a:bodyPr>
          <a:lstStyle/>
          <a:p>
            <a:r>
              <a:rPr lang="en-GB" b="1" dirty="0"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
        <p:nvSpPr>
          <p:cNvPr id="5" name="TextBox 4"/>
          <p:cNvSpPr txBox="1"/>
          <p:nvPr/>
        </p:nvSpPr>
        <p:spPr>
          <a:xfrm>
            <a:off x="5580112" y="3284984"/>
            <a:ext cx="648072" cy="1446550"/>
          </a:xfrm>
          <a:prstGeom prst="rect">
            <a:avLst/>
          </a:prstGeom>
          <a:noFill/>
        </p:spPr>
        <p:txBody>
          <a:bodyPr wrap="square" rtlCol="0">
            <a:spAutoFit/>
          </a:bodyPr>
          <a:lstStyle/>
          <a:p>
            <a:r>
              <a:rPr lang="en-GB" sz="8800" b="1" dirty="0" smtClean="0">
                <a:solidFill>
                  <a:schemeClr val="accent3">
                    <a:lumMod val="50000"/>
                  </a:schemeClr>
                </a:solidFill>
              </a:rPr>
              <a:t>}</a:t>
            </a:r>
            <a:endParaRPr lang="en-GB" sz="8800" b="1" dirty="0">
              <a:solidFill>
                <a:schemeClr val="accent3">
                  <a:lumMod val="50000"/>
                </a:schemeClr>
              </a:solidFill>
            </a:endParaRPr>
          </a:p>
        </p:txBody>
      </p:sp>
    </p:spTree>
    <p:extLst>
      <p:ext uri="{BB962C8B-B14F-4D97-AF65-F5344CB8AC3E}">
        <p14:creationId xmlns:p14="http://schemas.microsoft.com/office/powerpoint/2010/main" val="117595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361833"/>
            <a:ext cx="4572000" cy="1815882"/>
          </a:xfrm>
          <a:prstGeom prst="rect">
            <a:avLst/>
          </a:prstGeom>
        </p:spPr>
        <p:txBody>
          <a:bodyPr>
            <a:spAutoFit/>
          </a:bodyPr>
          <a:lstStyle/>
          <a:p>
            <a:pPr marL="171450" lvl="0" indent="-171450">
              <a:buFont typeface="Wingdings" pitchFamily="2" charset="2"/>
              <a:buChar char="§"/>
            </a:pPr>
            <a:r>
              <a:rPr lang="en-GB" sz="2800" dirty="0">
                <a:solidFill>
                  <a:prstClr val="black"/>
                </a:solidFill>
              </a:rPr>
              <a:t> </a:t>
            </a:r>
            <a:r>
              <a:rPr lang="en-GB" sz="2800" b="1" dirty="0"/>
              <a:t>listen attentively </a:t>
            </a:r>
            <a:r>
              <a:rPr lang="en-GB" sz="2800" dirty="0"/>
              <a:t>to spoken language and show understanding by joining in and responding </a:t>
            </a:r>
          </a:p>
        </p:txBody>
      </p:sp>
      <p:sp>
        <p:nvSpPr>
          <p:cNvPr id="3" name="Rectangle 2"/>
          <p:cNvSpPr/>
          <p:nvPr/>
        </p:nvSpPr>
        <p:spPr>
          <a:xfrm rot="20746334">
            <a:off x="4240032" y="3668357"/>
            <a:ext cx="4572000" cy="2246769"/>
          </a:xfrm>
          <a:prstGeom prst="rect">
            <a:avLst/>
          </a:prstGeom>
        </p:spPr>
        <p:txBody>
          <a:bodyPr>
            <a:spAutoFit/>
          </a:bodyPr>
          <a:lstStyle/>
          <a:p>
            <a:pPr marL="171450" indent="-171450">
              <a:buFont typeface="Wingdings" pitchFamily="2" charset="2"/>
              <a:buChar char="§"/>
            </a:pPr>
            <a:r>
              <a:rPr lang="en-GB" sz="2800" b="1" dirty="0" smtClean="0"/>
              <a:t> </a:t>
            </a:r>
            <a:r>
              <a:rPr lang="en-GB" sz="2800" dirty="0"/>
              <a:t>listen to </a:t>
            </a:r>
            <a:r>
              <a:rPr lang="en-GB" sz="2800" b="1" dirty="0"/>
              <a:t>a variety of forms of spoken language </a:t>
            </a:r>
            <a:r>
              <a:rPr lang="en-GB" sz="2800" dirty="0"/>
              <a:t>to obtain information and respond appropriately </a:t>
            </a:r>
          </a:p>
          <a:p>
            <a:pPr marL="171450" lvl="0" indent="-171450">
              <a:buFont typeface="Wingdings" pitchFamily="2" charset="2"/>
              <a:buChar char="§"/>
            </a:pPr>
            <a:endParaRPr lang="en-GB" sz="2800" b="1"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662552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577277"/>
            <a:ext cx="4572000" cy="1384995"/>
          </a:xfrm>
          <a:prstGeom prst="rect">
            <a:avLst/>
          </a:prstGeom>
        </p:spPr>
        <p:txBody>
          <a:bodyPr>
            <a:spAutoFit/>
          </a:bodyPr>
          <a:lstStyle/>
          <a:p>
            <a:pPr marL="171450" lvl="0" indent="-171450">
              <a:buFont typeface="Wingdings" pitchFamily="2" charset="2"/>
              <a:buChar char="§"/>
            </a:pPr>
            <a:r>
              <a:rPr lang="en-GB" sz="2800" dirty="0">
                <a:solidFill>
                  <a:prstClr val="black"/>
                </a:solidFill>
              </a:rPr>
              <a:t> </a:t>
            </a:r>
            <a:r>
              <a:rPr lang="en-GB" sz="2800" b="1" dirty="0"/>
              <a:t>read</a:t>
            </a:r>
            <a:r>
              <a:rPr lang="en-GB" sz="2800" dirty="0"/>
              <a:t> carefully and show understanding of </a:t>
            </a:r>
            <a:r>
              <a:rPr lang="en-GB" sz="2800" b="1" dirty="0"/>
              <a:t>words, phrases and simple writing </a:t>
            </a:r>
          </a:p>
        </p:txBody>
      </p:sp>
      <p:sp>
        <p:nvSpPr>
          <p:cNvPr id="3" name="Rectangle 2"/>
          <p:cNvSpPr/>
          <p:nvPr/>
        </p:nvSpPr>
        <p:spPr>
          <a:xfrm rot="20746334">
            <a:off x="4240032" y="3452913"/>
            <a:ext cx="4572000" cy="2677656"/>
          </a:xfrm>
          <a:prstGeom prst="rect">
            <a:avLst/>
          </a:prstGeom>
        </p:spPr>
        <p:txBody>
          <a:bodyPr>
            <a:spAutoFit/>
          </a:bodyPr>
          <a:lstStyle/>
          <a:p>
            <a:pPr marL="171450" indent="-171450">
              <a:buFont typeface="Wingdings" pitchFamily="2" charset="2"/>
              <a:buChar char="§"/>
            </a:pPr>
            <a:r>
              <a:rPr lang="en-GB" sz="2800" b="1" dirty="0" smtClean="0"/>
              <a:t> </a:t>
            </a:r>
            <a:r>
              <a:rPr lang="en-GB" sz="2800" b="1" dirty="0"/>
              <a:t>read </a:t>
            </a:r>
            <a:r>
              <a:rPr lang="en-GB" sz="2800" dirty="0"/>
              <a:t>and show comprehension of </a:t>
            </a:r>
            <a:r>
              <a:rPr lang="en-GB" sz="2800" b="1" dirty="0"/>
              <a:t>original and adapted materials from a range of different sources,</a:t>
            </a:r>
            <a:r>
              <a:rPr lang="en-GB" sz="2800" dirty="0"/>
              <a:t> understanding the purpose, important ideas and details</a:t>
            </a:r>
            <a:endParaRPr lang="en-GB" sz="2800" b="1"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1922285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a:normAutofit fontScale="90000"/>
          </a:bodyPr>
          <a:lstStyle/>
          <a:p>
            <a:r>
              <a:rPr lang="en-GB" b="1" dirty="0"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
        <p:nvSpPr>
          <p:cNvPr id="5" name="TextBox 4"/>
          <p:cNvSpPr txBox="1"/>
          <p:nvPr/>
        </p:nvSpPr>
        <p:spPr>
          <a:xfrm>
            <a:off x="8155377" y="4221088"/>
            <a:ext cx="648072" cy="1446550"/>
          </a:xfrm>
          <a:prstGeom prst="rect">
            <a:avLst/>
          </a:prstGeom>
          <a:noFill/>
        </p:spPr>
        <p:txBody>
          <a:bodyPr wrap="square" rtlCol="0">
            <a:spAutoFit/>
          </a:bodyPr>
          <a:lstStyle/>
          <a:p>
            <a:r>
              <a:rPr lang="en-GB" sz="8800" b="1" dirty="0" smtClean="0">
                <a:solidFill>
                  <a:schemeClr val="accent3">
                    <a:lumMod val="50000"/>
                  </a:schemeClr>
                </a:solidFill>
              </a:rPr>
              <a:t>}</a:t>
            </a:r>
            <a:endParaRPr lang="en-GB" sz="8800" b="1" dirty="0">
              <a:solidFill>
                <a:schemeClr val="accent3">
                  <a:lumMod val="50000"/>
                </a:schemeClr>
              </a:solidFill>
            </a:endParaRPr>
          </a:p>
        </p:txBody>
      </p:sp>
    </p:spTree>
    <p:extLst>
      <p:ext uri="{BB962C8B-B14F-4D97-AF65-F5344CB8AC3E}">
        <p14:creationId xmlns:p14="http://schemas.microsoft.com/office/powerpoint/2010/main" val="227234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t>write phrases from memory, and adapt these </a:t>
            </a:r>
            <a:r>
              <a:rPr lang="en-GB" sz="2800" dirty="0"/>
              <a:t>to create new sentences, to express ideas clearly </a:t>
            </a:r>
          </a:p>
          <a:p>
            <a:pPr marL="171450" lvl="0" indent="-171450">
              <a:buFont typeface="Wingdings" pitchFamily="2" charset="2"/>
              <a:buChar char="§"/>
            </a:pPr>
            <a:endParaRPr lang="en-GB" sz="2800" dirty="0"/>
          </a:p>
        </p:txBody>
      </p:sp>
      <p:sp>
        <p:nvSpPr>
          <p:cNvPr id="3" name="Rectangle 2"/>
          <p:cNvSpPr/>
          <p:nvPr/>
        </p:nvSpPr>
        <p:spPr>
          <a:xfrm rot="20746334">
            <a:off x="4091797" y="3222511"/>
            <a:ext cx="4572000" cy="2677656"/>
          </a:xfrm>
          <a:prstGeom prst="rect">
            <a:avLst/>
          </a:prstGeom>
        </p:spPr>
        <p:txBody>
          <a:bodyPr>
            <a:spAutoFit/>
          </a:bodyPr>
          <a:lstStyle/>
          <a:p>
            <a:pPr marL="171450" lvl="0" indent="-171450">
              <a:buFont typeface="Wingdings" pitchFamily="2" charset="2"/>
              <a:buChar char="§"/>
            </a:pPr>
            <a:r>
              <a:rPr lang="en-GB" sz="2800" b="1" dirty="0">
                <a:solidFill>
                  <a:prstClr val="black"/>
                </a:solidFill>
              </a:rPr>
              <a:t> </a:t>
            </a:r>
            <a:r>
              <a:rPr lang="en-GB" sz="2800" b="1" dirty="0"/>
              <a:t>write prose using an increasingly wide range of grammar and vocabulary, write creatively to express their own ideas and opinions, </a:t>
            </a:r>
            <a:endParaRPr lang="en-GB" sz="2800"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31869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a:normAutofit/>
          </a:bodyPr>
          <a:lstStyle/>
          <a:p>
            <a:r>
              <a:rPr lang="en-GB" sz="3600" b="1" dirty="0" smtClean="0">
                <a:solidFill>
                  <a:schemeClr val="tx1"/>
                </a:solidFill>
                <a:latin typeface="Segoe Print" panose="02000600000000000000" pitchFamily="2" charset="0"/>
              </a:rPr>
              <a:t>Curriculum 2014: </a:t>
            </a:r>
            <a:r>
              <a:rPr lang="en-GB" sz="3600" b="1" dirty="0">
                <a:solidFill>
                  <a:schemeClr val="tx1"/>
                </a:solidFill>
                <a:latin typeface="Segoe Print" panose="02000600000000000000" pitchFamily="2" charset="0"/>
              </a:rPr>
              <a:t>W</a:t>
            </a:r>
            <a:r>
              <a:rPr lang="en-GB" sz="3600" b="1" dirty="0" smtClean="0">
                <a:solidFill>
                  <a:schemeClr val="tx1"/>
                </a:solidFill>
                <a:latin typeface="Segoe Print" panose="02000600000000000000" pitchFamily="2" charset="0"/>
              </a:rPr>
              <a:t>hat is new?</a:t>
            </a:r>
            <a:endParaRPr lang="en-GB" sz="3600" b="1" dirty="0">
              <a:solidFill>
                <a:schemeClr val="tx1"/>
              </a:solidFill>
              <a:latin typeface="Segoe Print" panose="02000600000000000000" pitchFamily="2" charset="0"/>
            </a:endParaRPr>
          </a:p>
        </p:txBody>
      </p:sp>
      <p:sp>
        <p:nvSpPr>
          <p:cNvPr id="3" name="Content Placeholder 2"/>
          <p:cNvSpPr>
            <a:spLocks noGrp="1"/>
          </p:cNvSpPr>
          <p:nvPr>
            <p:ph idx="1"/>
          </p:nvPr>
        </p:nvSpPr>
        <p:spPr>
          <a:xfrm>
            <a:off x="467544" y="1639341"/>
            <a:ext cx="8229600" cy="4525963"/>
          </a:xfrm>
        </p:spPr>
        <p:txBody>
          <a:bodyPr>
            <a:normAutofit fontScale="85000" lnSpcReduction="10000"/>
          </a:bodyPr>
          <a:lstStyle/>
          <a:p>
            <a:r>
              <a:rPr lang="en-GB" dirty="0" smtClean="0"/>
              <a:t>Formal </a:t>
            </a:r>
            <a:r>
              <a:rPr lang="en-GB" dirty="0"/>
              <a:t>modes of </a:t>
            </a:r>
            <a:r>
              <a:rPr lang="en-GB" dirty="0" smtClean="0"/>
              <a:t>address</a:t>
            </a:r>
          </a:p>
          <a:p>
            <a:r>
              <a:rPr lang="en-GB" dirty="0" smtClean="0"/>
              <a:t>KS2 </a:t>
            </a:r>
            <a:r>
              <a:rPr lang="en-GB" dirty="0"/>
              <a:t>– ability to deduce the meaning of new words inserted into familiar text, and use of </a:t>
            </a:r>
            <a:r>
              <a:rPr lang="en-GB" dirty="0" smtClean="0"/>
              <a:t>dictionary</a:t>
            </a:r>
          </a:p>
          <a:p>
            <a:r>
              <a:rPr lang="en-GB" dirty="0" smtClean="0"/>
              <a:t>Read </a:t>
            </a:r>
            <a:r>
              <a:rPr lang="en-GB" dirty="0"/>
              <a:t>literary texts in the language, such as stories, songs, poems and letters (let’s not forget using film in all this</a:t>
            </a:r>
            <a:r>
              <a:rPr lang="en-GB" dirty="0" smtClean="0"/>
              <a:t>!)</a:t>
            </a:r>
          </a:p>
          <a:p>
            <a:r>
              <a:rPr lang="en-GB" dirty="0" smtClean="0"/>
              <a:t>Translate into English</a:t>
            </a:r>
          </a:p>
          <a:p>
            <a:r>
              <a:rPr lang="en-GB" dirty="0" smtClean="0"/>
              <a:t>Translate </a:t>
            </a:r>
            <a:r>
              <a:rPr lang="en-GB" dirty="0"/>
              <a:t>into the foreign </a:t>
            </a:r>
            <a:r>
              <a:rPr lang="en-GB" dirty="0" smtClean="0"/>
              <a:t>language</a:t>
            </a:r>
          </a:p>
          <a:p>
            <a:r>
              <a:rPr lang="en-GB" dirty="0" smtClean="0"/>
              <a:t>Use </a:t>
            </a:r>
            <a:r>
              <a:rPr lang="en-GB" dirty="0"/>
              <a:t>voices and moods </a:t>
            </a:r>
            <a:r>
              <a:rPr lang="en-GB" dirty="0" smtClean="0"/>
              <a:t>(does this mean passive </a:t>
            </a:r>
            <a:r>
              <a:rPr lang="en-GB" dirty="0"/>
              <a:t>and </a:t>
            </a:r>
            <a:r>
              <a:rPr lang="en-GB" dirty="0" smtClean="0"/>
              <a:t>subjunctive?!)</a:t>
            </a:r>
            <a:endParaRPr lang="en-GB"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4200402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1241"/>
          <a:stretch/>
        </p:blipFill>
        <p:spPr>
          <a:xfrm>
            <a:off x="683568" y="116741"/>
            <a:ext cx="7920880" cy="6574696"/>
          </a:xfrm>
          <a:prstGeom prst="rect">
            <a:avLst/>
          </a:prstGeom>
        </p:spPr>
      </p:pic>
      <p:sp>
        <p:nvSpPr>
          <p:cNvPr id="2" name="Rectangle 1"/>
          <p:cNvSpPr/>
          <p:nvPr/>
        </p:nvSpPr>
        <p:spPr>
          <a:xfrm rot="20692773">
            <a:off x="510152" y="3836056"/>
            <a:ext cx="8915741" cy="2062103"/>
          </a:xfrm>
          <a:prstGeom prst="rect">
            <a:avLst/>
          </a:prstGeom>
        </p:spPr>
        <p:txBody>
          <a:bodyPr wrap="square">
            <a:spAutoFit/>
          </a:bodyPr>
          <a:lstStyle/>
          <a:p>
            <a:pPr marL="171450" indent="-171450" defTabSz="914400">
              <a:buFont typeface="Wingdings" pitchFamily="2" charset="2"/>
              <a:buChar char="§"/>
            </a:pPr>
            <a:r>
              <a:rPr lang="en-GB" sz="3200" b="1" dirty="0">
                <a:solidFill>
                  <a:prstClr val="black"/>
                </a:solidFill>
              </a:rPr>
              <a:t> read literary texts in the language, such as stories, songs, poems and letters, to stimulate ideas, develop creative expression and expand understanding of the language and culture </a:t>
            </a:r>
          </a:p>
        </p:txBody>
      </p:sp>
      <p:sp>
        <p:nvSpPr>
          <p:cNvPr id="4" name="Rectangle 3"/>
          <p:cNvSpPr/>
          <p:nvPr/>
        </p:nvSpPr>
        <p:spPr>
          <a:xfrm>
            <a:off x="827584" y="260648"/>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2326085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Rounded Rectangle 7"/>
          <p:cNvSpPr/>
          <p:nvPr/>
        </p:nvSpPr>
        <p:spPr>
          <a:xfrm>
            <a:off x="251520" y="4509120"/>
            <a:ext cx="8712968" cy="2160240"/>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260648"/>
            <a:ext cx="8229600" cy="1143000"/>
          </a:xfrm>
          <a:solidFill>
            <a:schemeClr val="bg1"/>
          </a:solidFill>
          <a:ln w="57150">
            <a:solidFill>
              <a:schemeClr val="accent3">
                <a:lumMod val="50000"/>
              </a:schemeClr>
            </a:solidFill>
          </a:ln>
        </p:spPr>
        <p:txBody>
          <a:bodyPr/>
          <a:lstStyle/>
          <a:p>
            <a:r>
              <a:rPr lang="en-GB" b="1" dirty="0" smtClean="0">
                <a:latin typeface="Segoe Print" panose="02000600000000000000" pitchFamily="2" charset="0"/>
              </a:rPr>
              <a:t>The challenges</a:t>
            </a:r>
            <a:endParaRPr lang="en-GB" b="1" dirty="0">
              <a:latin typeface="Segoe Print" panose="02000600000000000000" pitchFamily="2" charset="0"/>
            </a:endParaRPr>
          </a:p>
        </p:txBody>
      </p:sp>
      <p:sp>
        <p:nvSpPr>
          <p:cNvPr id="3" name="Content Placeholder 2"/>
          <p:cNvSpPr>
            <a:spLocks noGrp="1"/>
          </p:cNvSpPr>
          <p:nvPr>
            <p:ph idx="1"/>
          </p:nvPr>
        </p:nvSpPr>
        <p:spPr>
          <a:xfrm>
            <a:off x="457200" y="1556792"/>
            <a:ext cx="8229600" cy="4525963"/>
          </a:xfrm>
        </p:spPr>
        <p:txBody>
          <a:bodyPr/>
          <a:lstStyle/>
          <a:p>
            <a:r>
              <a:rPr lang="en-GB" dirty="0" smtClean="0"/>
              <a:t>Constant policy change</a:t>
            </a:r>
          </a:p>
          <a:p>
            <a:r>
              <a:rPr lang="en-GB" dirty="0" smtClean="0"/>
              <a:t>Grading and measurement</a:t>
            </a:r>
          </a:p>
          <a:p>
            <a:r>
              <a:rPr lang="en-GB" dirty="0" smtClean="0"/>
              <a:t>Tension between teaching and assessment</a:t>
            </a:r>
          </a:p>
          <a:p>
            <a:r>
              <a:rPr lang="en-GB" dirty="0" smtClean="0"/>
              <a:t>Societal ambivalence (at best!)</a:t>
            </a:r>
          </a:p>
          <a:p>
            <a:r>
              <a:rPr lang="en-GB" dirty="0" smtClean="0"/>
              <a:t>Methodological uncertainty</a:t>
            </a:r>
            <a:endParaRPr lang="en-GB"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3808" y="4466332"/>
            <a:ext cx="2880320" cy="2160240"/>
          </a:xfrm>
          <a:prstGeom prst="rect">
            <a:avLst/>
          </a:prstGeom>
        </p:spPr>
      </p:pic>
      <p:sp>
        <p:nvSpPr>
          <p:cNvPr id="6" name="TextBox 5"/>
          <p:cNvSpPr txBox="1"/>
          <p:nvPr/>
        </p:nvSpPr>
        <p:spPr>
          <a:xfrm>
            <a:off x="5727779" y="4941168"/>
            <a:ext cx="3168352" cy="1477328"/>
          </a:xfrm>
          <a:prstGeom prst="rect">
            <a:avLst/>
          </a:prstGeom>
          <a:noFill/>
        </p:spPr>
        <p:txBody>
          <a:bodyPr wrap="square" rtlCol="0">
            <a:spAutoFit/>
          </a:bodyPr>
          <a:lstStyle/>
          <a:p>
            <a:r>
              <a:rPr lang="en-GB" b="1" dirty="0" smtClean="0"/>
              <a:t>Gale</a:t>
            </a:r>
            <a:r>
              <a:rPr lang="en-GB" dirty="0" smtClean="0"/>
              <a:t/>
            </a:r>
            <a:br>
              <a:rPr lang="en-GB" dirty="0" smtClean="0"/>
            </a:br>
            <a:r>
              <a:rPr lang="en-GB" dirty="0" smtClean="0"/>
              <a:t>These are strong and hard winds that can blow anyone away.  They are noisy too!</a:t>
            </a:r>
            <a:br>
              <a:rPr lang="en-GB" dirty="0" smtClean="0"/>
            </a:br>
            <a:r>
              <a:rPr lang="en-GB" dirty="0" smtClean="0">
                <a:hlinkClick r:id="rId4"/>
              </a:rPr>
              <a:t>www.wordpandit.com</a:t>
            </a:r>
            <a:r>
              <a:rPr lang="en-GB" dirty="0" smtClean="0"/>
              <a:t> </a:t>
            </a:r>
            <a:endParaRPr lang="en-GB" dirty="0"/>
          </a:p>
        </p:txBody>
      </p:sp>
      <p:sp>
        <p:nvSpPr>
          <p:cNvPr id="7" name="TextBox 6"/>
          <p:cNvSpPr txBox="1"/>
          <p:nvPr/>
        </p:nvSpPr>
        <p:spPr>
          <a:xfrm>
            <a:off x="323528" y="4793758"/>
            <a:ext cx="3168352" cy="1569660"/>
          </a:xfrm>
          <a:prstGeom prst="rect">
            <a:avLst/>
          </a:prstGeom>
          <a:noFill/>
        </p:spPr>
        <p:txBody>
          <a:bodyPr wrap="square" rtlCol="0">
            <a:spAutoFit/>
          </a:bodyPr>
          <a:lstStyle/>
          <a:p>
            <a:r>
              <a:rPr lang="en-GB" sz="2400" dirty="0" smtClean="0"/>
              <a:t>Teaching foreign languages is like ‘gardening in a gale’.</a:t>
            </a:r>
            <a:r>
              <a:rPr lang="en-GB" sz="2400" b="1" dirty="0" smtClean="0"/>
              <a:t/>
            </a:r>
            <a:br>
              <a:rPr lang="en-GB" sz="2400" b="1" dirty="0" smtClean="0"/>
            </a:br>
            <a:r>
              <a:rPr lang="en-GB" sz="2400" b="1" dirty="0" smtClean="0"/>
              <a:t>Eric Hawkins</a:t>
            </a:r>
            <a:endParaRPr lang="en-GB" sz="2400" dirty="0"/>
          </a:p>
        </p:txBody>
      </p:sp>
    </p:spTree>
    <p:extLst>
      <p:ext uri="{BB962C8B-B14F-4D97-AF65-F5344CB8AC3E}">
        <p14:creationId xmlns:p14="http://schemas.microsoft.com/office/powerpoint/2010/main" val="35586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76672"/>
            <a:ext cx="4752528" cy="6247864"/>
          </a:xfrm>
          <a:prstGeom prst="rect">
            <a:avLst/>
          </a:prstGeom>
          <a:noFill/>
        </p:spPr>
        <p:txBody>
          <a:bodyPr wrap="square" rtlCol="0">
            <a:spAutoFit/>
          </a:bodyPr>
          <a:lstStyle/>
          <a:p>
            <a:pPr defTabSz="914400"/>
            <a:r>
              <a:rPr lang="en-GB" sz="2000" dirty="0" err="1">
                <a:solidFill>
                  <a:prstClr val="black"/>
                </a:solidFill>
              </a:rPr>
              <a:t>Liebe</a:t>
            </a:r>
            <a:r>
              <a:rPr lang="en-GB" sz="2000" dirty="0">
                <a:solidFill>
                  <a:prstClr val="black"/>
                </a:solidFill>
              </a:rPr>
              <a:t> Kitty!</a:t>
            </a:r>
            <a:br>
              <a:rPr lang="en-GB" sz="2000" dirty="0">
                <a:solidFill>
                  <a:prstClr val="black"/>
                </a:solidFill>
              </a:rPr>
            </a:br>
            <a:r>
              <a:rPr lang="en-GB" sz="2000" dirty="0" err="1">
                <a:solidFill>
                  <a:prstClr val="black"/>
                </a:solidFill>
              </a:rPr>
              <a:t>Gestern</a:t>
            </a:r>
            <a:r>
              <a:rPr lang="en-GB" sz="2000" dirty="0">
                <a:solidFill>
                  <a:prstClr val="black"/>
                </a:solidFill>
              </a:rPr>
              <a:t> </a:t>
            </a:r>
            <a:r>
              <a:rPr lang="en-GB" sz="2000" dirty="0" err="1">
                <a:solidFill>
                  <a:prstClr val="black"/>
                </a:solidFill>
              </a:rPr>
              <a:t>hatte</a:t>
            </a:r>
            <a:r>
              <a:rPr lang="en-GB" sz="2000" dirty="0">
                <a:solidFill>
                  <a:prstClr val="black"/>
                </a:solidFill>
              </a:rPr>
              <a:t> Peter </a:t>
            </a:r>
            <a:r>
              <a:rPr lang="en-GB" sz="2000" dirty="0" err="1">
                <a:solidFill>
                  <a:prstClr val="black"/>
                </a:solidFill>
              </a:rPr>
              <a:t>Geburtstag</a:t>
            </a:r>
            <a:r>
              <a:rPr lang="en-GB" sz="2000" dirty="0">
                <a:solidFill>
                  <a:prstClr val="black"/>
                </a:solidFill>
              </a:rPr>
              <a:t>.  </a:t>
            </a:r>
            <a:r>
              <a:rPr lang="en-GB" sz="2000" dirty="0" err="1">
                <a:solidFill>
                  <a:prstClr val="black"/>
                </a:solidFill>
              </a:rPr>
              <a:t>Er</a:t>
            </a:r>
            <a:r>
              <a:rPr lang="en-GB" sz="2000" dirty="0">
                <a:solidFill>
                  <a:prstClr val="black"/>
                </a:solidFill>
              </a:rPr>
              <a:t> hat </a:t>
            </a:r>
            <a:r>
              <a:rPr lang="en-GB" sz="2000" dirty="0" err="1">
                <a:solidFill>
                  <a:prstClr val="black"/>
                </a:solidFill>
              </a:rPr>
              <a:t>hübsche</a:t>
            </a:r>
            <a:r>
              <a:rPr lang="en-GB" sz="2000" dirty="0">
                <a:solidFill>
                  <a:prstClr val="black"/>
                </a:solidFill>
              </a:rPr>
              <a:t> </a:t>
            </a:r>
            <a:r>
              <a:rPr lang="en-GB" sz="2000" dirty="0" err="1">
                <a:solidFill>
                  <a:prstClr val="black"/>
                </a:solidFill>
              </a:rPr>
              <a:t>Geschenke</a:t>
            </a:r>
            <a:r>
              <a:rPr lang="en-GB" sz="2000" dirty="0">
                <a:solidFill>
                  <a:prstClr val="black"/>
                </a:solidFill>
              </a:rPr>
              <a:t>, </a:t>
            </a:r>
            <a:r>
              <a:rPr lang="en-GB" sz="2000" dirty="0" err="1">
                <a:solidFill>
                  <a:prstClr val="black"/>
                </a:solidFill>
              </a:rPr>
              <a:t>unter</a:t>
            </a:r>
            <a:r>
              <a:rPr lang="en-GB" sz="2000" dirty="0">
                <a:solidFill>
                  <a:prstClr val="black"/>
                </a:solidFill>
              </a:rPr>
              <a:t> </a:t>
            </a:r>
            <a:r>
              <a:rPr lang="en-GB" sz="2000" dirty="0" err="1">
                <a:solidFill>
                  <a:prstClr val="black"/>
                </a:solidFill>
              </a:rPr>
              <a:t>anderen</a:t>
            </a:r>
            <a:r>
              <a:rPr lang="en-GB" sz="2000" dirty="0">
                <a:solidFill>
                  <a:prstClr val="black"/>
                </a:solidFill>
              </a:rPr>
              <a:t> </a:t>
            </a:r>
            <a:r>
              <a:rPr lang="en-GB" sz="2000" dirty="0" err="1">
                <a:solidFill>
                  <a:prstClr val="black"/>
                </a:solidFill>
              </a:rPr>
              <a:t>ein</a:t>
            </a:r>
            <a:r>
              <a:rPr lang="en-GB" sz="2000" dirty="0">
                <a:solidFill>
                  <a:prstClr val="black"/>
                </a:solidFill>
              </a:rPr>
              <a:t> </a:t>
            </a:r>
            <a:r>
              <a:rPr lang="en-GB" sz="2000" dirty="0" err="1">
                <a:solidFill>
                  <a:prstClr val="black"/>
                </a:solidFill>
              </a:rPr>
              <a:t>schönes</a:t>
            </a:r>
            <a:r>
              <a:rPr lang="en-GB" sz="2000" dirty="0">
                <a:solidFill>
                  <a:prstClr val="black"/>
                </a:solidFill>
              </a:rPr>
              <a:t> Spiel, </a:t>
            </a:r>
            <a:r>
              <a:rPr lang="en-GB" sz="2000" dirty="0" err="1">
                <a:solidFill>
                  <a:prstClr val="black"/>
                </a:solidFill>
              </a:rPr>
              <a:t>einen</a:t>
            </a:r>
            <a:r>
              <a:rPr lang="en-GB" sz="2000" dirty="0">
                <a:solidFill>
                  <a:prstClr val="black"/>
                </a:solidFill>
              </a:rPr>
              <a:t> </a:t>
            </a:r>
            <a:r>
              <a:rPr lang="en-GB" sz="2000" dirty="0" err="1">
                <a:solidFill>
                  <a:prstClr val="black"/>
                </a:solidFill>
              </a:rPr>
              <a:t>Rasierapparat</a:t>
            </a:r>
            <a:r>
              <a:rPr lang="en-GB" sz="2000" dirty="0">
                <a:solidFill>
                  <a:prstClr val="black"/>
                </a:solidFill>
              </a:rPr>
              <a:t> und </a:t>
            </a:r>
            <a:r>
              <a:rPr lang="en-GB" sz="2000" dirty="0" err="1">
                <a:solidFill>
                  <a:prstClr val="black"/>
                </a:solidFill>
              </a:rPr>
              <a:t>einen</a:t>
            </a:r>
            <a:r>
              <a:rPr lang="en-GB" sz="2000" dirty="0">
                <a:solidFill>
                  <a:prstClr val="black"/>
                </a:solidFill>
              </a:rPr>
              <a:t> </a:t>
            </a:r>
            <a:r>
              <a:rPr lang="en-GB" sz="2000" dirty="0" err="1">
                <a:solidFill>
                  <a:prstClr val="black"/>
                </a:solidFill>
              </a:rPr>
              <a:t>Zigarettenanzünder</a:t>
            </a:r>
            <a:r>
              <a:rPr lang="en-GB" sz="2000" dirty="0">
                <a:solidFill>
                  <a:prstClr val="black"/>
                </a:solidFill>
              </a:rPr>
              <a:t> </a:t>
            </a:r>
            <a:r>
              <a:rPr lang="en-GB" sz="2000" dirty="0" err="1">
                <a:solidFill>
                  <a:prstClr val="black"/>
                </a:solidFill>
              </a:rPr>
              <a:t>bekommen</a:t>
            </a:r>
            <a:r>
              <a:rPr lang="en-GB" sz="2000" dirty="0">
                <a:solidFill>
                  <a:prstClr val="black"/>
                </a:solidFill>
              </a:rPr>
              <a:t>, </a:t>
            </a:r>
            <a:r>
              <a:rPr lang="en-GB" sz="2000" dirty="0" err="1">
                <a:solidFill>
                  <a:prstClr val="black"/>
                </a:solidFill>
              </a:rPr>
              <a:t>weniger</a:t>
            </a:r>
            <a:r>
              <a:rPr lang="en-GB" sz="2000" dirty="0">
                <a:solidFill>
                  <a:prstClr val="black"/>
                </a:solidFill>
              </a:rPr>
              <a:t> </a:t>
            </a:r>
            <a:r>
              <a:rPr lang="en-GB" sz="2000" dirty="0" err="1">
                <a:solidFill>
                  <a:prstClr val="black"/>
                </a:solidFill>
              </a:rPr>
              <a:t>weil</a:t>
            </a:r>
            <a:r>
              <a:rPr lang="en-GB" sz="2000" dirty="0">
                <a:solidFill>
                  <a:prstClr val="black"/>
                </a:solidFill>
              </a:rPr>
              <a:t> </a:t>
            </a:r>
            <a:r>
              <a:rPr lang="en-GB" sz="2000" dirty="0" err="1">
                <a:solidFill>
                  <a:prstClr val="black"/>
                </a:solidFill>
              </a:rPr>
              <a:t>er</a:t>
            </a:r>
            <a:r>
              <a:rPr lang="en-GB" sz="2000" dirty="0">
                <a:solidFill>
                  <a:prstClr val="black"/>
                </a:solidFill>
              </a:rPr>
              <a:t> </a:t>
            </a:r>
            <a:r>
              <a:rPr lang="en-GB" sz="2000" dirty="0" err="1">
                <a:solidFill>
                  <a:prstClr val="black"/>
                </a:solidFill>
              </a:rPr>
              <a:t>raucht</a:t>
            </a:r>
            <a:r>
              <a:rPr lang="en-GB" sz="2000" dirty="0">
                <a:solidFill>
                  <a:prstClr val="black"/>
                </a:solidFill>
              </a:rPr>
              <a:t>, </a:t>
            </a:r>
            <a:r>
              <a:rPr lang="en-GB" sz="2000" dirty="0" err="1">
                <a:solidFill>
                  <a:prstClr val="black"/>
                </a:solidFill>
              </a:rPr>
              <a:t>sondern</a:t>
            </a:r>
            <a:r>
              <a:rPr lang="en-GB" sz="2000" dirty="0">
                <a:solidFill>
                  <a:prstClr val="black"/>
                </a:solidFill>
              </a:rPr>
              <a:t> </a:t>
            </a:r>
            <a:r>
              <a:rPr lang="en-GB" sz="2000" dirty="0" err="1">
                <a:solidFill>
                  <a:prstClr val="black"/>
                </a:solidFill>
              </a:rPr>
              <a:t>weil</a:t>
            </a:r>
            <a:r>
              <a:rPr lang="en-GB" sz="2000" dirty="0">
                <a:solidFill>
                  <a:prstClr val="black"/>
                </a:solidFill>
              </a:rPr>
              <a:t> </a:t>
            </a:r>
            <a:r>
              <a:rPr lang="en-GB" sz="2000" dirty="0" err="1">
                <a:solidFill>
                  <a:prstClr val="black"/>
                </a:solidFill>
              </a:rPr>
              <a:t>es</a:t>
            </a:r>
            <a:r>
              <a:rPr lang="en-GB" sz="2000" dirty="0">
                <a:solidFill>
                  <a:prstClr val="black"/>
                </a:solidFill>
              </a:rPr>
              <a:t> </a:t>
            </a:r>
            <a:r>
              <a:rPr lang="en-GB" sz="2000" dirty="0" err="1">
                <a:solidFill>
                  <a:prstClr val="black"/>
                </a:solidFill>
              </a:rPr>
              <a:t>schick</a:t>
            </a:r>
            <a:r>
              <a:rPr lang="en-GB" sz="2000" dirty="0">
                <a:solidFill>
                  <a:prstClr val="black"/>
                </a:solidFill>
              </a:rPr>
              <a:t> </a:t>
            </a:r>
            <a:r>
              <a:rPr lang="en-GB" sz="2000" dirty="0" err="1">
                <a:solidFill>
                  <a:prstClr val="black"/>
                </a:solidFill>
              </a:rPr>
              <a:t>ist</a:t>
            </a:r>
            <a:r>
              <a:rPr lang="en-GB" sz="2000" dirty="0">
                <a:solidFill>
                  <a:prstClr val="black"/>
                </a:solidFill>
              </a:rPr>
              <a:t>.</a:t>
            </a:r>
            <a:br>
              <a:rPr lang="en-GB" sz="2000" dirty="0">
                <a:solidFill>
                  <a:prstClr val="black"/>
                </a:solidFill>
              </a:rPr>
            </a:br>
            <a:r>
              <a:rPr lang="en-GB" sz="2000" dirty="0">
                <a:solidFill>
                  <a:prstClr val="black"/>
                </a:solidFill>
              </a:rPr>
              <a:t>Die </a:t>
            </a:r>
            <a:r>
              <a:rPr lang="en-GB" sz="2000" dirty="0" err="1">
                <a:solidFill>
                  <a:prstClr val="black"/>
                </a:solidFill>
              </a:rPr>
              <a:t>größte</a:t>
            </a:r>
            <a:r>
              <a:rPr lang="en-GB" sz="2000" dirty="0">
                <a:solidFill>
                  <a:prstClr val="black"/>
                </a:solidFill>
              </a:rPr>
              <a:t> </a:t>
            </a:r>
            <a:r>
              <a:rPr lang="en-GB" sz="2000" dirty="0" err="1">
                <a:solidFill>
                  <a:prstClr val="black"/>
                </a:solidFill>
              </a:rPr>
              <a:t>Überraschung</a:t>
            </a:r>
            <a:r>
              <a:rPr lang="en-GB" sz="2000" dirty="0">
                <a:solidFill>
                  <a:prstClr val="black"/>
                </a:solidFill>
              </a:rPr>
              <a:t> </a:t>
            </a:r>
            <a:r>
              <a:rPr lang="en-GB" sz="2000" dirty="0" err="1">
                <a:solidFill>
                  <a:prstClr val="black"/>
                </a:solidFill>
              </a:rPr>
              <a:t>brachte</a:t>
            </a:r>
            <a:r>
              <a:rPr lang="en-GB" sz="2000" dirty="0">
                <a:solidFill>
                  <a:prstClr val="black"/>
                </a:solidFill>
              </a:rPr>
              <a:t> Herr v. </a:t>
            </a:r>
            <a:r>
              <a:rPr lang="en-GB" sz="2000" dirty="0" err="1">
                <a:solidFill>
                  <a:prstClr val="black"/>
                </a:solidFill>
              </a:rPr>
              <a:t>Daan</a:t>
            </a:r>
            <a:r>
              <a:rPr lang="en-GB" sz="2000" dirty="0">
                <a:solidFill>
                  <a:prstClr val="black"/>
                </a:solidFill>
              </a:rPr>
              <a:t> </a:t>
            </a:r>
            <a:r>
              <a:rPr lang="en-GB" sz="2000" dirty="0" err="1">
                <a:solidFill>
                  <a:prstClr val="black"/>
                </a:solidFill>
              </a:rPr>
              <a:t>mit</a:t>
            </a:r>
            <a:r>
              <a:rPr lang="en-GB" sz="2000" dirty="0">
                <a:solidFill>
                  <a:prstClr val="black"/>
                </a:solidFill>
              </a:rPr>
              <a:t> der </a:t>
            </a:r>
            <a:r>
              <a:rPr lang="en-GB" sz="2000" dirty="0" err="1">
                <a:solidFill>
                  <a:prstClr val="black"/>
                </a:solidFill>
              </a:rPr>
              <a:t>Nachricht</a:t>
            </a:r>
            <a:r>
              <a:rPr lang="en-GB" sz="2000" dirty="0">
                <a:solidFill>
                  <a:prstClr val="black"/>
                </a:solidFill>
              </a:rPr>
              <a:t>, </a:t>
            </a:r>
            <a:r>
              <a:rPr lang="en-GB" sz="2000" dirty="0" err="1">
                <a:solidFill>
                  <a:prstClr val="black"/>
                </a:solidFill>
              </a:rPr>
              <a:t>dass</a:t>
            </a:r>
            <a:r>
              <a:rPr lang="en-GB" sz="2000" dirty="0">
                <a:solidFill>
                  <a:prstClr val="black"/>
                </a:solidFill>
              </a:rPr>
              <a:t> die </a:t>
            </a:r>
            <a:r>
              <a:rPr lang="en-GB" sz="2000" dirty="0" err="1">
                <a:solidFill>
                  <a:prstClr val="black"/>
                </a:solidFill>
              </a:rPr>
              <a:t>Engländer</a:t>
            </a:r>
            <a:r>
              <a:rPr lang="en-GB" sz="2000" dirty="0">
                <a:solidFill>
                  <a:prstClr val="black"/>
                </a:solidFill>
              </a:rPr>
              <a:t> in Tunis, Casablanca, </a:t>
            </a:r>
            <a:r>
              <a:rPr lang="en-GB" sz="2000" dirty="0" err="1">
                <a:solidFill>
                  <a:prstClr val="black"/>
                </a:solidFill>
              </a:rPr>
              <a:t>Algier</a:t>
            </a:r>
            <a:r>
              <a:rPr lang="en-GB" sz="2000" dirty="0">
                <a:solidFill>
                  <a:prstClr val="black"/>
                </a:solidFill>
              </a:rPr>
              <a:t> und Oran </a:t>
            </a:r>
            <a:r>
              <a:rPr lang="en-GB" sz="2000" dirty="0" err="1">
                <a:solidFill>
                  <a:prstClr val="black"/>
                </a:solidFill>
              </a:rPr>
              <a:t>gelandet</a:t>
            </a:r>
            <a:r>
              <a:rPr lang="en-GB" sz="2000" dirty="0">
                <a:solidFill>
                  <a:prstClr val="black"/>
                </a:solidFill>
              </a:rPr>
              <a:t> </a:t>
            </a:r>
            <a:r>
              <a:rPr lang="en-GB" sz="2000" dirty="0" err="1">
                <a:solidFill>
                  <a:prstClr val="black"/>
                </a:solidFill>
              </a:rPr>
              <a:t>wären</a:t>
            </a:r>
            <a:r>
              <a:rPr lang="en-GB" sz="2000" dirty="0">
                <a:solidFill>
                  <a:prstClr val="black"/>
                </a:solidFill>
              </a:rPr>
              <a:t>.</a:t>
            </a:r>
            <a:br>
              <a:rPr lang="en-GB" sz="2000" dirty="0">
                <a:solidFill>
                  <a:prstClr val="black"/>
                </a:solidFill>
              </a:rPr>
            </a:br>
            <a:r>
              <a:rPr lang="en-GB" sz="2000" dirty="0">
                <a:solidFill>
                  <a:prstClr val="black"/>
                </a:solidFill>
              </a:rPr>
              <a:t>“Das </a:t>
            </a:r>
            <a:r>
              <a:rPr lang="en-GB" sz="2000" dirty="0" err="1">
                <a:solidFill>
                  <a:prstClr val="black"/>
                </a:solidFill>
              </a:rPr>
              <a:t>ist</a:t>
            </a:r>
            <a:r>
              <a:rPr lang="en-GB" sz="2000" dirty="0">
                <a:solidFill>
                  <a:prstClr val="black"/>
                </a:solidFill>
              </a:rPr>
              <a:t> der </a:t>
            </a:r>
            <a:r>
              <a:rPr lang="en-GB" sz="2000" dirty="0" err="1">
                <a:solidFill>
                  <a:prstClr val="black"/>
                </a:solidFill>
              </a:rPr>
              <a:t>Anfang</a:t>
            </a:r>
            <a:r>
              <a:rPr lang="en-GB" sz="2000" dirty="0">
                <a:solidFill>
                  <a:prstClr val="black"/>
                </a:solidFill>
              </a:rPr>
              <a:t> </a:t>
            </a:r>
            <a:r>
              <a:rPr lang="en-GB" sz="2000" dirty="0" err="1">
                <a:solidFill>
                  <a:prstClr val="black"/>
                </a:solidFill>
              </a:rPr>
              <a:t>vom</a:t>
            </a:r>
            <a:r>
              <a:rPr lang="en-GB" sz="2000" dirty="0">
                <a:solidFill>
                  <a:prstClr val="black"/>
                </a:solidFill>
              </a:rPr>
              <a:t> </a:t>
            </a:r>
            <a:r>
              <a:rPr lang="en-GB" sz="2000" dirty="0" err="1">
                <a:solidFill>
                  <a:prstClr val="black"/>
                </a:solidFill>
              </a:rPr>
              <a:t>Ende</a:t>
            </a:r>
            <a:r>
              <a:rPr lang="en-GB" sz="2000" dirty="0">
                <a:solidFill>
                  <a:prstClr val="black"/>
                </a:solidFill>
              </a:rPr>
              <a:t>”, </a:t>
            </a:r>
            <a:r>
              <a:rPr lang="en-GB" sz="2000" dirty="0" err="1">
                <a:solidFill>
                  <a:prstClr val="black"/>
                </a:solidFill>
              </a:rPr>
              <a:t>sagten</a:t>
            </a:r>
            <a:r>
              <a:rPr lang="en-GB" sz="2000" dirty="0">
                <a:solidFill>
                  <a:prstClr val="black"/>
                </a:solidFill>
              </a:rPr>
              <a:t> </a:t>
            </a:r>
            <a:r>
              <a:rPr lang="en-GB" sz="2000" dirty="0" err="1">
                <a:solidFill>
                  <a:prstClr val="black"/>
                </a:solidFill>
              </a:rPr>
              <a:t>alle</a:t>
            </a:r>
            <a:r>
              <a:rPr lang="en-GB" sz="2000" dirty="0">
                <a:solidFill>
                  <a:prstClr val="black"/>
                </a:solidFill>
              </a:rPr>
              <a:t>.</a:t>
            </a:r>
            <a:br>
              <a:rPr lang="en-GB" sz="2000" dirty="0">
                <a:solidFill>
                  <a:prstClr val="black"/>
                </a:solidFill>
              </a:rPr>
            </a:br>
            <a:r>
              <a:rPr lang="en-GB" sz="2000" dirty="0" err="1">
                <a:solidFill>
                  <a:prstClr val="black"/>
                </a:solidFill>
              </a:rPr>
              <a:t>Aber</a:t>
            </a:r>
            <a:r>
              <a:rPr lang="en-GB" sz="2000" dirty="0">
                <a:solidFill>
                  <a:prstClr val="black"/>
                </a:solidFill>
              </a:rPr>
              <a:t> Churchill, der </a:t>
            </a:r>
            <a:r>
              <a:rPr lang="en-GB" sz="2000" dirty="0" err="1">
                <a:solidFill>
                  <a:prstClr val="black"/>
                </a:solidFill>
              </a:rPr>
              <a:t>englische</a:t>
            </a:r>
            <a:r>
              <a:rPr lang="en-GB" sz="2000" dirty="0">
                <a:solidFill>
                  <a:prstClr val="black"/>
                </a:solidFill>
              </a:rPr>
              <a:t> Premier, der </a:t>
            </a:r>
            <a:r>
              <a:rPr lang="en-GB" sz="2000" dirty="0" err="1">
                <a:solidFill>
                  <a:prstClr val="black"/>
                </a:solidFill>
              </a:rPr>
              <a:t>diese</a:t>
            </a:r>
            <a:r>
              <a:rPr lang="en-GB" sz="2000" dirty="0">
                <a:solidFill>
                  <a:prstClr val="black"/>
                </a:solidFill>
              </a:rPr>
              <a:t> </a:t>
            </a:r>
            <a:r>
              <a:rPr lang="en-GB" sz="2000" dirty="0" err="1">
                <a:solidFill>
                  <a:prstClr val="black"/>
                </a:solidFill>
              </a:rPr>
              <a:t>Meinung</a:t>
            </a:r>
            <a:r>
              <a:rPr lang="en-GB" sz="2000" dirty="0">
                <a:solidFill>
                  <a:prstClr val="black"/>
                </a:solidFill>
              </a:rPr>
              <a:t> in England </a:t>
            </a:r>
            <a:r>
              <a:rPr lang="en-GB" sz="2000" dirty="0" err="1">
                <a:solidFill>
                  <a:prstClr val="black"/>
                </a:solidFill>
              </a:rPr>
              <a:t>wohl</a:t>
            </a:r>
            <a:r>
              <a:rPr lang="en-GB" sz="2000" dirty="0">
                <a:solidFill>
                  <a:prstClr val="black"/>
                </a:solidFill>
              </a:rPr>
              <a:t> </a:t>
            </a:r>
            <a:r>
              <a:rPr lang="en-GB" sz="2000" dirty="0" err="1">
                <a:solidFill>
                  <a:prstClr val="black"/>
                </a:solidFill>
              </a:rPr>
              <a:t>auch</a:t>
            </a:r>
            <a:r>
              <a:rPr lang="en-GB" sz="2000" dirty="0">
                <a:solidFill>
                  <a:prstClr val="black"/>
                </a:solidFill>
              </a:rPr>
              <a:t> </a:t>
            </a:r>
            <a:r>
              <a:rPr lang="en-GB" sz="2000" dirty="0" err="1">
                <a:solidFill>
                  <a:prstClr val="black"/>
                </a:solidFill>
              </a:rPr>
              <a:t>viel</a:t>
            </a:r>
            <a:r>
              <a:rPr lang="en-GB" sz="2000" dirty="0">
                <a:solidFill>
                  <a:prstClr val="black"/>
                </a:solidFill>
              </a:rPr>
              <a:t> </a:t>
            </a:r>
            <a:r>
              <a:rPr lang="en-GB" sz="2000" dirty="0" err="1">
                <a:solidFill>
                  <a:prstClr val="black"/>
                </a:solidFill>
              </a:rPr>
              <a:t>gehört</a:t>
            </a:r>
            <a:r>
              <a:rPr lang="en-GB" sz="2000" dirty="0">
                <a:solidFill>
                  <a:prstClr val="black"/>
                </a:solidFill>
              </a:rPr>
              <a:t> hat, </a:t>
            </a:r>
            <a:r>
              <a:rPr lang="en-GB" sz="2000" dirty="0" err="1">
                <a:solidFill>
                  <a:prstClr val="black"/>
                </a:solidFill>
              </a:rPr>
              <a:t>sagte</a:t>
            </a:r>
            <a:r>
              <a:rPr lang="en-GB" sz="2000" dirty="0">
                <a:solidFill>
                  <a:prstClr val="black"/>
                </a:solidFill>
              </a:rPr>
              <a:t> in </a:t>
            </a:r>
            <a:r>
              <a:rPr lang="en-GB" sz="2000" dirty="0" err="1">
                <a:solidFill>
                  <a:prstClr val="black"/>
                </a:solidFill>
              </a:rPr>
              <a:t>einer</a:t>
            </a:r>
            <a:r>
              <a:rPr lang="en-GB" sz="2000" dirty="0">
                <a:solidFill>
                  <a:prstClr val="black"/>
                </a:solidFill>
              </a:rPr>
              <a:t> </a:t>
            </a:r>
            <a:r>
              <a:rPr lang="en-GB" sz="2000" dirty="0" err="1">
                <a:solidFill>
                  <a:prstClr val="black"/>
                </a:solidFill>
              </a:rPr>
              <a:t>Rede</a:t>
            </a:r>
            <a:r>
              <a:rPr lang="en-GB" sz="2000" dirty="0">
                <a:solidFill>
                  <a:prstClr val="black"/>
                </a:solidFill>
              </a:rPr>
              <a:t>:</a:t>
            </a:r>
            <a:br>
              <a:rPr lang="en-GB" sz="2000" dirty="0">
                <a:solidFill>
                  <a:prstClr val="black"/>
                </a:solidFill>
              </a:rPr>
            </a:br>
            <a:r>
              <a:rPr lang="en-GB" sz="2000" dirty="0">
                <a:solidFill>
                  <a:prstClr val="black"/>
                </a:solidFill>
              </a:rPr>
              <a:t>“</a:t>
            </a:r>
            <a:r>
              <a:rPr lang="en-GB" sz="2000" dirty="0" err="1">
                <a:solidFill>
                  <a:prstClr val="black"/>
                </a:solidFill>
              </a:rPr>
              <a:t>Diese</a:t>
            </a:r>
            <a:r>
              <a:rPr lang="en-GB" sz="2000" dirty="0">
                <a:solidFill>
                  <a:prstClr val="black"/>
                </a:solidFill>
              </a:rPr>
              <a:t> </a:t>
            </a:r>
            <a:r>
              <a:rPr lang="en-GB" sz="2000" dirty="0" err="1">
                <a:solidFill>
                  <a:prstClr val="black"/>
                </a:solidFill>
              </a:rPr>
              <a:t>Landung</a:t>
            </a:r>
            <a:r>
              <a:rPr lang="en-GB" sz="2000" dirty="0">
                <a:solidFill>
                  <a:prstClr val="black"/>
                </a:solidFill>
              </a:rPr>
              <a:t> </a:t>
            </a:r>
            <a:r>
              <a:rPr lang="en-GB" sz="2000" dirty="0" err="1">
                <a:solidFill>
                  <a:prstClr val="black"/>
                </a:solidFill>
              </a:rPr>
              <a:t>ist</a:t>
            </a:r>
            <a:r>
              <a:rPr lang="en-GB" sz="2000" dirty="0">
                <a:solidFill>
                  <a:prstClr val="black"/>
                </a:solidFill>
              </a:rPr>
              <a:t> </a:t>
            </a:r>
            <a:r>
              <a:rPr lang="en-GB" sz="2000" dirty="0" err="1">
                <a:solidFill>
                  <a:prstClr val="black"/>
                </a:solidFill>
              </a:rPr>
              <a:t>eine</a:t>
            </a:r>
            <a:r>
              <a:rPr lang="en-GB" sz="2000" dirty="0">
                <a:solidFill>
                  <a:prstClr val="black"/>
                </a:solidFill>
              </a:rPr>
              <a:t> </a:t>
            </a:r>
            <a:r>
              <a:rPr lang="en-GB" sz="2000" dirty="0" err="1">
                <a:solidFill>
                  <a:prstClr val="black"/>
                </a:solidFill>
              </a:rPr>
              <a:t>sehr</a:t>
            </a:r>
            <a:r>
              <a:rPr lang="en-GB" sz="2000" dirty="0">
                <a:solidFill>
                  <a:prstClr val="black"/>
                </a:solidFill>
              </a:rPr>
              <a:t> </a:t>
            </a:r>
            <a:r>
              <a:rPr lang="en-GB" sz="2000" dirty="0" err="1">
                <a:solidFill>
                  <a:prstClr val="black"/>
                </a:solidFill>
              </a:rPr>
              <a:t>wichtige</a:t>
            </a:r>
            <a:r>
              <a:rPr lang="en-GB" sz="2000" dirty="0">
                <a:solidFill>
                  <a:prstClr val="black"/>
                </a:solidFill>
              </a:rPr>
              <a:t> </a:t>
            </a:r>
            <a:r>
              <a:rPr lang="en-GB" sz="2000" dirty="0" err="1">
                <a:solidFill>
                  <a:prstClr val="black"/>
                </a:solidFill>
              </a:rPr>
              <a:t>Etappe</a:t>
            </a:r>
            <a:r>
              <a:rPr lang="en-GB" sz="2000" dirty="0">
                <a:solidFill>
                  <a:prstClr val="black"/>
                </a:solidFill>
              </a:rPr>
              <a:t>, </a:t>
            </a:r>
            <a:r>
              <a:rPr lang="en-GB" sz="2000" dirty="0" err="1">
                <a:solidFill>
                  <a:prstClr val="black"/>
                </a:solidFill>
              </a:rPr>
              <a:t>aber</a:t>
            </a:r>
            <a:r>
              <a:rPr lang="en-GB" sz="2000" dirty="0">
                <a:solidFill>
                  <a:prstClr val="black"/>
                </a:solidFill>
              </a:rPr>
              <a:t> </a:t>
            </a:r>
            <a:r>
              <a:rPr lang="en-GB" sz="2000" dirty="0" err="1">
                <a:solidFill>
                  <a:prstClr val="black"/>
                </a:solidFill>
              </a:rPr>
              <a:t>niemand</a:t>
            </a:r>
            <a:r>
              <a:rPr lang="en-GB" sz="2000" dirty="0">
                <a:solidFill>
                  <a:prstClr val="black"/>
                </a:solidFill>
              </a:rPr>
              <a:t> </a:t>
            </a:r>
            <a:r>
              <a:rPr lang="en-GB" sz="2000" dirty="0" err="1">
                <a:solidFill>
                  <a:prstClr val="black"/>
                </a:solidFill>
              </a:rPr>
              <a:t>soll</a:t>
            </a:r>
            <a:r>
              <a:rPr lang="en-GB" sz="2000" dirty="0">
                <a:solidFill>
                  <a:prstClr val="black"/>
                </a:solidFill>
              </a:rPr>
              <a:t> </a:t>
            </a:r>
            <a:r>
              <a:rPr lang="en-GB" sz="2000" dirty="0" err="1">
                <a:solidFill>
                  <a:prstClr val="black"/>
                </a:solidFill>
              </a:rPr>
              <a:t>glauben</a:t>
            </a:r>
            <a:r>
              <a:rPr lang="en-GB" sz="2000" dirty="0">
                <a:solidFill>
                  <a:prstClr val="black"/>
                </a:solidFill>
              </a:rPr>
              <a:t>, </a:t>
            </a:r>
            <a:r>
              <a:rPr lang="en-GB" sz="2000" dirty="0" err="1">
                <a:solidFill>
                  <a:prstClr val="black"/>
                </a:solidFill>
              </a:rPr>
              <a:t>dass</a:t>
            </a:r>
            <a:r>
              <a:rPr lang="en-GB" sz="2000" dirty="0">
                <a:solidFill>
                  <a:prstClr val="black"/>
                </a:solidFill>
              </a:rPr>
              <a:t> </a:t>
            </a:r>
            <a:r>
              <a:rPr lang="en-GB" sz="2000" dirty="0" err="1">
                <a:solidFill>
                  <a:prstClr val="black"/>
                </a:solidFill>
              </a:rPr>
              <a:t>sie</a:t>
            </a:r>
            <a:r>
              <a:rPr lang="en-GB" sz="2000" dirty="0">
                <a:solidFill>
                  <a:prstClr val="black"/>
                </a:solidFill>
              </a:rPr>
              <a:t> den </a:t>
            </a:r>
            <a:r>
              <a:rPr lang="en-GB" sz="2000" dirty="0" err="1">
                <a:solidFill>
                  <a:prstClr val="black"/>
                </a:solidFill>
              </a:rPr>
              <a:t>Anfang</a:t>
            </a:r>
            <a:r>
              <a:rPr lang="en-GB" sz="2000" dirty="0">
                <a:solidFill>
                  <a:prstClr val="black"/>
                </a:solidFill>
              </a:rPr>
              <a:t> </a:t>
            </a:r>
            <a:r>
              <a:rPr lang="en-GB" sz="2000" dirty="0" err="1">
                <a:solidFill>
                  <a:prstClr val="black"/>
                </a:solidFill>
              </a:rPr>
              <a:t>vom</a:t>
            </a:r>
            <a:r>
              <a:rPr lang="en-GB" sz="2000" dirty="0">
                <a:solidFill>
                  <a:prstClr val="black"/>
                </a:solidFill>
              </a:rPr>
              <a:t> </a:t>
            </a:r>
            <a:r>
              <a:rPr lang="en-GB" sz="2000" dirty="0" err="1">
                <a:solidFill>
                  <a:prstClr val="black"/>
                </a:solidFill>
              </a:rPr>
              <a:t>Ende</a:t>
            </a:r>
            <a:r>
              <a:rPr lang="en-GB" sz="2000" dirty="0">
                <a:solidFill>
                  <a:prstClr val="black"/>
                </a:solidFill>
              </a:rPr>
              <a:t> </a:t>
            </a:r>
            <a:r>
              <a:rPr lang="en-GB" sz="2000" dirty="0" err="1">
                <a:solidFill>
                  <a:prstClr val="black"/>
                </a:solidFill>
              </a:rPr>
              <a:t>darstellt</a:t>
            </a:r>
            <a:r>
              <a:rPr lang="en-GB" sz="2000" dirty="0">
                <a:solidFill>
                  <a:prstClr val="black"/>
                </a:solidFill>
              </a:rPr>
              <a:t>.  </a:t>
            </a:r>
            <a:r>
              <a:rPr lang="en-GB" sz="2000" dirty="0" err="1">
                <a:solidFill>
                  <a:prstClr val="black"/>
                </a:solidFill>
              </a:rPr>
              <a:t>Ich</a:t>
            </a:r>
            <a:r>
              <a:rPr lang="en-GB" sz="2000" dirty="0">
                <a:solidFill>
                  <a:prstClr val="black"/>
                </a:solidFill>
              </a:rPr>
              <a:t> </a:t>
            </a:r>
            <a:r>
              <a:rPr lang="en-GB" sz="2000" dirty="0" err="1">
                <a:solidFill>
                  <a:prstClr val="black"/>
                </a:solidFill>
              </a:rPr>
              <a:t>möchte</a:t>
            </a:r>
            <a:r>
              <a:rPr lang="en-GB" sz="2000" dirty="0">
                <a:solidFill>
                  <a:prstClr val="black"/>
                </a:solidFill>
              </a:rPr>
              <a:t> </a:t>
            </a:r>
            <a:r>
              <a:rPr lang="en-GB" sz="2000" dirty="0" err="1">
                <a:solidFill>
                  <a:prstClr val="black"/>
                </a:solidFill>
              </a:rPr>
              <a:t>eher</a:t>
            </a:r>
            <a:r>
              <a:rPr lang="en-GB" sz="2000" dirty="0">
                <a:solidFill>
                  <a:prstClr val="black"/>
                </a:solidFill>
              </a:rPr>
              <a:t> </a:t>
            </a:r>
            <a:r>
              <a:rPr lang="en-GB" sz="2000" dirty="0" err="1">
                <a:solidFill>
                  <a:prstClr val="black"/>
                </a:solidFill>
              </a:rPr>
              <a:t>sagen</a:t>
            </a:r>
            <a:r>
              <a:rPr lang="en-GB" sz="2000" dirty="0">
                <a:solidFill>
                  <a:prstClr val="black"/>
                </a:solidFill>
              </a:rPr>
              <a:t>, </a:t>
            </a:r>
            <a:r>
              <a:rPr lang="en-GB" sz="2000" dirty="0" err="1">
                <a:solidFill>
                  <a:prstClr val="black"/>
                </a:solidFill>
              </a:rPr>
              <a:t>dass</a:t>
            </a:r>
            <a:r>
              <a:rPr lang="en-GB" sz="2000" dirty="0">
                <a:solidFill>
                  <a:prstClr val="black"/>
                </a:solidFill>
              </a:rPr>
              <a:t> </a:t>
            </a:r>
            <a:r>
              <a:rPr lang="en-GB" sz="2000" dirty="0" err="1">
                <a:solidFill>
                  <a:prstClr val="black"/>
                </a:solidFill>
              </a:rPr>
              <a:t>sie</a:t>
            </a:r>
            <a:r>
              <a:rPr lang="en-GB" sz="2000" dirty="0">
                <a:solidFill>
                  <a:prstClr val="black"/>
                </a:solidFill>
              </a:rPr>
              <a:t> das </a:t>
            </a:r>
            <a:r>
              <a:rPr lang="en-GB" sz="2000" dirty="0" err="1">
                <a:solidFill>
                  <a:prstClr val="black"/>
                </a:solidFill>
              </a:rPr>
              <a:t>Ende</a:t>
            </a:r>
            <a:r>
              <a:rPr lang="en-GB" sz="2000" dirty="0">
                <a:solidFill>
                  <a:prstClr val="black"/>
                </a:solidFill>
              </a:rPr>
              <a:t> </a:t>
            </a:r>
            <a:r>
              <a:rPr lang="en-GB" sz="2000" dirty="0" err="1">
                <a:solidFill>
                  <a:prstClr val="black"/>
                </a:solidFill>
              </a:rPr>
              <a:t>vom</a:t>
            </a:r>
            <a:r>
              <a:rPr lang="en-GB" sz="2000" dirty="0">
                <a:solidFill>
                  <a:prstClr val="black"/>
                </a:solidFill>
              </a:rPr>
              <a:t> </a:t>
            </a:r>
            <a:r>
              <a:rPr lang="en-GB" sz="2000" dirty="0" err="1">
                <a:solidFill>
                  <a:prstClr val="black"/>
                </a:solidFill>
              </a:rPr>
              <a:t>Anfang</a:t>
            </a:r>
            <a:r>
              <a:rPr lang="en-GB" sz="2000" dirty="0">
                <a:solidFill>
                  <a:prstClr val="black"/>
                </a:solidFill>
              </a:rPr>
              <a:t> </a:t>
            </a:r>
            <a:r>
              <a:rPr lang="en-GB" sz="2000" dirty="0" err="1">
                <a:solidFill>
                  <a:prstClr val="black"/>
                </a:solidFill>
              </a:rPr>
              <a:t>ist</a:t>
            </a:r>
            <a:r>
              <a:rPr lang="en-GB" sz="2000" dirty="0">
                <a:solidFill>
                  <a:prstClr val="black"/>
                </a:solidFill>
              </a:rPr>
              <a:t>.”</a:t>
            </a:r>
          </a:p>
        </p:txBody>
      </p:sp>
      <p:sp>
        <p:nvSpPr>
          <p:cNvPr id="4" name="TextBox 3"/>
          <p:cNvSpPr txBox="1"/>
          <p:nvPr/>
        </p:nvSpPr>
        <p:spPr>
          <a:xfrm>
            <a:off x="1475656" y="116632"/>
            <a:ext cx="3024336" cy="369332"/>
          </a:xfrm>
          <a:prstGeom prst="rect">
            <a:avLst/>
          </a:prstGeom>
          <a:noFill/>
        </p:spPr>
        <p:txBody>
          <a:bodyPr wrap="square" rtlCol="0">
            <a:spAutoFit/>
          </a:bodyPr>
          <a:lstStyle/>
          <a:p>
            <a:pPr algn="r" defTabSz="914400"/>
            <a:r>
              <a:rPr lang="en-GB" dirty="0" err="1">
                <a:solidFill>
                  <a:prstClr val="black"/>
                </a:solidFill>
              </a:rPr>
              <a:t>Montag</a:t>
            </a:r>
            <a:r>
              <a:rPr lang="en-GB" dirty="0">
                <a:solidFill>
                  <a:prstClr val="black"/>
                </a:solidFill>
              </a:rPr>
              <a:t>, 9.November 1942</a:t>
            </a:r>
            <a:endParaRPr lang="fr-FR"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620688"/>
            <a:ext cx="3528392" cy="5513113"/>
          </a:xfrm>
          <a:prstGeom prst="rect">
            <a:avLst/>
          </a:prstGeom>
        </p:spPr>
      </p:pic>
    </p:spTree>
    <p:extLst>
      <p:ext uri="{BB962C8B-B14F-4D97-AF65-F5344CB8AC3E}">
        <p14:creationId xmlns:p14="http://schemas.microsoft.com/office/powerpoint/2010/main" val="698928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84" y="332656"/>
            <a:ext cx="8498587" cy="619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696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42" y="188640"/>
            <a:ext cx="6318448" cy="6740307"/>
          </a:xfrm>
          <a:prstGeom prst="rect">
            <a:avLst/>
          </a:prstGeom>
        </p:spPr>
        <p:txBody>
          <a:bodyPr wrap="square">
            <a:spAutoFit/>
          </a:bodyPr>
          <a:lstStyle/>
          <a:p>
            <a:pPr defTabSz="914400"/>
            <a:r>
              <a:rPr lang="es-ES" b="1" dirty="0">
                <a:solidFill>
                  <a:prstClr val="black"/>
                </a:solidFill>
              </a:rPr>
              <a:t>El Viernes Te Olvido Yo </a:t>
            </a:r>
            <a:r>
              <a:rPr lang="es-ES" dirty="0">
                <a:solidFill>
                  <a:prstClr val="black"/>
                </a:solidFill>
              </a:rPr>
              <a:t>– Allison </a:t>
            </a:r>
            <a:r>
              <a:rPr lang="es-ES" dirty="0" err="1">
                <a:solidFill>
                  <a:prstClr val="black"/>
                </a:solidFill>
              </a:rPr>
              <a:t>Iraheta</a:t>
            </a:r>
            <a:endParaRPr lang="es-ES" dirty="0">
              <a:solidFill>
                <a:prstClr val="black"/>
              </a:solidFill>
            </a:endParaRPr>
          </a:p>
          <a:p>
            <a:pPr defTabSz="914400"/>
            <a:r>
              <a:rPr lang="es-ES" dirty="0">
                <a:solidFill>
                  <a:prstClr val="black"/>
                </a:solidFill>
              </a:rPr>
              <a:t>Lunes, martes puro amor</a:t>
            </a:r>
          </a:p>
          <a:p>
            <a:pPr defTabSz="914400"/>
            <a:r>
              <a:rPr lang="es-ES" dirty="0">
                <a:solidFill>
                  <a:prstClr val="black"/>
                </a:solidFill>
              </a:rPr>
              <a:t>Para miércoles dolor</a:t>
            </a:r>
          </a:p>
          <a:p>
            <a:pPr defTabSz="914400"/>
            <a:r>
              <a:rPr lang="es-ES" dirty="0">
                <a:solidFill>
                  <a:prstClr val="black"/>
                </a:solidFill>
              </a:rPr>
              <a:t>Me mentías sin piedad</a:t>
            </a:r>
          </a:p>
          <a:p>
            <a:pPr defTabSz="914400"/>
            <a:r>
              <a:rPr lang="es-ES" dirty="0">
                <a:solidFill>
                  <a:prstClr val="black"/>
                </a:solidFill>
              </a:rPr>
              <a:t>Me escondías la verdad</a:t>
            </a:r>
          </a:p>
          <a:p>
            <a:pPr defTabSz="914400"/>
            <a:endParaRPr lang="es-ES" dirty="0">
              <a:solidFill>
                <a:prstClr val="black"/>
              </a:solidFill>
            </a:endParaRPr>
          </a:p>
          <a:p>
            <a:pPr defTabSz="914400"/>
            <a:r>
              <a:rPr lang="es-ES" dirty="0">
                <a:solidFill>
                  <a:prstClr val="black"/>
                </a:solidFill>
              </a:rPr>
              <a:t>Que tonta fui, te creí</a:t>
            </a:r>
          </a:p>
          <a:p>
            <a:pPr defTabSz="914400"/>
            <a:r>
              <a:rPr lang="es-ES" dirty="0">
                <a:solidFill>
                  <a:prstClr val="black"/>
                </a:solidFill>
              </a:rPr>
              <a:t>Oh-oh-oh, perdida en ti</a:t>
            </a:r>
          </a:p>
          <a:p>
            <a:pPr defTabSz="914400"/>
            <a:r>
              <a:rPr lang="es-ES" dirty="0">
                <a:solidFill>
                  <a:prstClr val="black"/>
                </a:solidFill>
              </a:rPr>
              <a:t>Tarde es para tu perdón</a:t>
            </a:r>
          </a:p>
          <a:p>
            <a:pPr defTabSz="914400"/>
            <a:r>
              <a:rPr lang="es-ES" dirty="0">
                <a:solidFill>
                  <a:prstClr val="black"/>
                </a:solidFill>
              </a:rPr>
              <a:t>Oh-oh-oh, adiós me voy</a:t>
            </a:r>
          </a:p>
          <a:p>
            <a:pPr defTabSz="914400"/>
            <a:endParaRPr lang="es-ES" dirty="0">
              <a:solidFill>
                <a:prstClr val="black"/>
              </a:solidFill>
            </a:endParaRPr>
          </a:p>
          <a:p>
            <a:pPr defTabSz="914400"/>
            <a:r>
              <a:rPr lang="es-ES" dirty="0">
                <a:solidFill>
                  <a:prstClr val="black"/>
                </a:solidFill>
              </a:rPr>
              <a:t>¿Qué escondes? ¿Qué sientes?</a:t>
            </a:r>
          </a:p>
          <a:p>
            <a:pPr defTabSz="914400"/>
            <a:r>
              <a:rPr lang="es-ES" dirty="0">
                <a:solidFill>
                  <a:prstClr val="black"/>
                </a:solidFill>
              </a:rPr>
              <a:t>¿Quién eres si no estoy?</a:t>
            </a:r>
          </a:p>
          <a:p>
            <a:pPr defTabSz="914400"/>
            <a:r>
              <a:rPr lang="es-ES" dirty="0">
                <a:solidFill>
                  <a:prstClr val="black"/>
                </a:solidFill>
              </a:rPr>
              <a:t>No quiero sufrirte</a:t>
            </a:r>
          </a:p>
          <a:p>
            <a:pPr defTabSz="914400"/>
            <a:r>
              <a:rPr lang="es-ES" dirty="0">
                <a:solidFill>
                  <a:prstClr val="black"/>
                </a:solidFill>
              </a:rPr>
              <a:t>No aguanto tu traición</a:t>
            </a:r>
          </a:p>
          <a:p>
            <a:pPr defTabSz="914400"/>
            <a:r>
              <a:rPr lang="es-ES" dirty="0">
                <a:solidFill>
                  <a:prstClr val="black"/>
                </a:solidFill>
              </a:rPr>
              <a:t>Me tuviste, me olvidaste</a:t>
            </a:r>
          </a:p>
          <a:p>
            <a:pPr defTabSz="914400"/>
            <a:r>
              <a:rPr lang="es-ES" dirty="0">
                <a:solidFill>
                  <a:prstClr val="black"/>
                </a:solidFill>
              </a:rPr>
              <a:t>Oh-oh-oh, se terminó</a:t>
            </a:r>
          </a:p>
          <a:p>
            <a:pPr defTabSz="914400"/>
            <a:r>
              <a:rPr lang="es-ES" dirty="0">
                <a:solidFill>
                  <a:prstClr val="black"/>
                </a:solidFill>
              </a:rPr>
              <a:t>Me tuviste, me olvidaste</a:t>
            </a:r>
          </a:p>
          <a:p>
            <a:pPr defTabSz="914400"/>
            <a:r>
              <a:rPr lang="es-ES" dirty="0">
                <a:solidFill>
                  <a:prstClr val="black"/>
                </a:solidFill>
              </a:rPr>
              <a:t>Y el viernes te olvido yo</a:t>
            </a:r>
          </a:p>
          <a:p>
            <a:pPr defTabSz="914400"/>
            <a:endParaRPr lang="es-ES" dirty="0">
              <a:solidFill>
                <a:prstClr val="black"/>
              </a:solidFill>
            </a:endParaRPr>
          </a:p>
          <a:p>
            <a:pPr defTabSz="914400"/>
            <a:r>
              <a:rPr lang="es-ES" dirty="0">
                <a:solidFill>
                  <a:prstClr val="black"/>
                </a:solidFill>
              </a:rPr>
              <a:t>No </a:t>
            </a:r>
            <a:r>
              <a:rPr lang="es-ES" dirty="0" err="1">
                <a:solidFill>
                  <a:prstClr val="black"/>
                </a:solidFill>
              </a:rPr>
              <a:t>no</a:t>
            </a:r>
            <a:r>
              <a:rPr lang="es-ES" dirty="0">
                <a:solidFill>
                  <a:prstClr val="black"/>
                </a:solidFill>
              </a:rPr>
              <a:t> ya no lloraré</a:t>
            </a:r>
          </a:p>
          <a:p>
            <a:pPr defTabSz="914400"/>
            <a:r>
              <a:rPr lang="es-ES" dirty="0">
                <a:solidFill>
                  <a:prstClr val="black"/>
                </a:solidFill>
              </a:rPr>
              <a:t>Ve con ella lárgate</a:t>
            </a:r>
          </a:p>
          <a:p>
            <a:pPr defTabSz="914400"/>
            <a:r>
              <a:rPr lang="es-ES" dirty="0">
                <a:solidFill>
                  <a:prstClr val="black"/>
                </a:solidFill>
              </a:rPr>
              <a:t>La noche de ayer, se acabó</a:t>
            </a:r>
          </a:p>
          <a:p>
            <a:pPr defTabSz="914400"/>
            <a:r>
              <a:rPr lang="es-ES" dirty="0">
                <a:solidFill>
                  <a:prstClr val="black"/>
                </a:solidFill>
              </a:rPr>
              <a:t>Y el viernes te olvido yo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512" y="1124744"/>
            <a:ext cx="3954904" cy="4997560"/>
          </a:xfrm>
          <a:prstGeom prst="rect">
            <a:avLst/>
          </a:prstGeom>
        </p:spPr>
      </p:pic>
    </p:spTree>
    <p:extLst>
      <p:ext uri="{BB962C8B-B14F-4D97-AF65-F5344CB8AC3E}">
        <p14:creationId xmlns:p14="http://schemas.microsoft.com/office/powerpoint/2010/main" val="1977694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04" y="886073"/>
            <a:ext cx="8520947" cy="5112568"/>
          </a:xfrm>
          <a:prstGeom prst="rect">
            <a:avLst/>
          </a:prstGeom>
        </p:spPr>
      </p:pic>
      <p:sp>
        <p:nvSpPr>
          <p:cNvPr id="3" name="TextBox 2"/>
          <p:cNvSpPr txBox="1"/>
          <p:nvPr/>
        </p:nvSpPr>
        <p:spPr>
          <a:xfrm>
            <a:off x="246498" y="116632"/>
            <a:ext cx="8136904" cy="769441"/>
          </a:xfrm>
          <a:prstGeom prst="rect">
            <a:avLst/>
          </a:prstGeom>
          <a:noFill/>
        </p:spPr>
        <p:txBody>
          <a:bodyPr wrap="square" rtlCol="0">
            <a:spAutoFit/>
          </a:bodyPr>
          <a:lstStyle/>
          <a:p>
            <a:r>
              <a:rPr lang="en-GB" sz="4400" b="1" dirty="0" smtClean="0"/>
              <a:t>Lost in translation?</a:t>
            </a:r>
            <a:endParaRPr lang="fr-FR" sz="4400" b="1" dirty="0"/>
          </a:p>
        </p:txBody>
      </p:sp>
      <p:sp>
        <p:nvSpPr>
          <p:cNvPr id="4" name="Rectangle 3"/>
          <p:cNvSpPr/>
          <p:nvPr/>
        </p:nvSpPr>
        <p:spPr>
          <a:xfrm>
            <a:off x="246618" y="5661248"/>
            <a:ext cx="8547733" cy="954107"/>
          </a:xfrm>
          <a:prstGeom prst="rect">
            <a:avLst/>
          </a:prstGeom>
          <a:solidFill>
            <a:schemeClr val="bg1"/>
          </a:solidFill>
        </p:spPr>
        <p:txBody>
          <a:bodyPr wrap="square">
            <a:spAutoFit/>
          </a:bodyPr>
          <a:lstStyle/>
          <a:p>
            <a:r>
              <a:rPr lang="es-ES" sz="2800" b="1" i="1" dirty="0"/>
              <a:t>“Traducir es la forma más profunda de leer”. </a:t>
            </a:r>
            <a:br>
              <a:rPr lang="es-ES" sz="2800" b="1" i="1" dirty="0"/>
            </a:br>
            <a:r>
              <a:rPr lang="es-ES" sz="2800" dirty="0"/>
              <a:t>--Gabriel García Márquez</a:t>
            </a:r>
            <a:endParaRPr lang="fr-FR" sz="2800" dirty="0"/>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KS3</a:t>
            </a:r>
            <a:endParaRPr lang="en-US" sz="6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600557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498" y="116632"/>
            <a:ext cx="8136904" cy="769441"/>
          </a:xfrm>
          <a:prstGeom prst="rect">
            <a:avLst/>
          </a:prstGeom>
          <a:noFill/>
        </p:spPr>
        <p:txBody>
          <a:bodyPr wrap="square" rtlCol="0">
            <a:spAutoFit/>
          </a:bodyPr>
          <a:lstStyle/>
          <a:p>
            <a:r>
              <a:rPr lang="en-GB" sz="4400" b="1" dirty="0" smtClean="0"/>
              <a:t>Lost in translation?</a:t>
            </a:r>
            <a:endParaRPr lang="fr-FR" sz="4400" b="1" dirty="0"/>
          </a:p>
        </p:txBody>
      </p:sp>
      <p:sp>
        <p:nvSpPr>
          <p:cNvPr id="3" name="Rectangle 2"/>
          <p:cNvSpPr/>
          <p:nvPr/>
        </p:nvSpPr>
        <p:spPr>
          <a:xfrm rot="21096202">
            <a:off x="510152" y="4082277"/>
            <a:ext cx="8915741" cy="1569660"/>
          </a:xfrm>
          <a:prstGeom prst="rect">
            <a:avLst/>
          </a:prstGeom>
        </p:spPr>
        <p:txBody>
          <a:bodyPr wrap="square">
            <a:spAutoFit/>
          </a:bodyPr>
          <a:lstStyle/>
          <a:p>
            <a:pPr marL="171450" indent="-171450">
              <a:buFont typeface="Wingdings" pitchFamily="2" charset="2"/>
              <a:buChar char="§"/>
            </a:pPr>
            <a:r>
              <a:rPr lang="en-GB" sz="3200" b="1" dirty="0" smtClean="0"/>
              <a:t> … </a:t>
            </a:r>
            <a:r>
              <a:rPr lang="en-GB" sz="3200" dirty="0" smtClean="0"/>
              <a:t>and </a:t>
            </a:r>
            <a:r>
              <a:rPr lang="en-GB" sz="3200" dirty="0"/>
              <a:t>translate short written text accurately into the foreign language.</a:t>
            </a:r>
          </a:p>
          <a:p>
            <a:pPr marL="171450" lvl="0" indent="-171450">
              <a:buFont typeface="Wingdings" pitchFamily="2" charset="2"/>
              <a:buChar char="§"/>
            </a:pPr>
            <a:endParaRPr lang="en-GB" sz="3200" b="1" dirty="0"/>
          </a:p>
        </p:txBody>
      </p:sp>
      <p:sp>
        <p:nvSpPr>
          <p:cNvPr id="4" name="Rectangle 3"/>
          <p:cNvSpPr/>
          <p:nvPr/>
        </p:nvSpPr>
        <p:spPr>
          <a:xfrm rot="296212">
            <a:off x="298660" y="1876504"/>
            <a:ext cx="8915741" cy="1569660"/>
          </a:xfrm>
          <a:prstGeom prst="rect">
            <a:avLst/>
          </a:prstGeom>
        </p:spPr>
        <p:txBody>
          <a:bodyPr wrap="square">
            <a:spAutoFit/>
          </a:bodyPr>
          <a:lstStyle/>
          <a:p>
            <a:pPr marL="171450" lvl="0" indent="-171450">
              <a:buFont typeface="Wingdings" pitchFamily="2" charset="2"/>
              <a:buChar char="§"/>
            </a:pPr>
            <a:r>
              <a:rPr lang="en-GB" sz="3200" b="1" dirty="0" smtClean="0"/>
              <a:t> … </a:t>
            </a:r>
            <a:r>
              <a:rPr lang="en-GB" sz="3200" dirty="0"/>
              <a:t>and provide an accurate English translation of short, suitable </a:t>
            </a:r>
            <a:r>
              <a:rPr lang="en-GB" sz="3200" dirty="0" smtClean="0"/>
              <a:t>material.</a:t>
            </a:r>
            <a:endParaRPr lang="en-GB" sz="3200" dirty="0"/>
          </a:p>
          <a:p>
            <a:pPr marL="171450" lvl="0" indent="-171450">
              <a:buFont typeface="Wingdings" pitchFamily="2" charset="2"/>
              <a:buChar char="§"/>
            </a:pPr>
            <a:endParaRPr lang="en-GB" sz="3200" b="1" dirty="0"/>
          </a:p>
        </p:txBody>
      </p:sp>
      <p:pic>
        <p:nvPicPr>
          <p:cNvPr id="5"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1417085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39" y="404664"/>
            <a:ext cx="8316925" cy="5544616"/>
          </a:xfrm>
          <a:prstGeom prst="rect">
            <a:avLst/>
          </a:prstGeom>
        </p:spPr>
      </p:pic>
      <p:sp>
        <p:nvSpPr>
          <p:cNvPr id="3" name="TextBox 2"/>
          <p:cNvSpPr txBox="1"/>
          <p:nvPr/>
        </p:nvSpPr>
        <p:spPr>
          <a:xfrm>
            <a:off x="395536" y="5926638"/>
            <a:ext cx="8136904" cy="707886"/>
          </a:xfrm>
          <a:prstGeom prst="rect">
            <a:avLst/>
          </a:prstGeom>
          <a:noFill/>
        </p:spPr>
        <p:txBody>
          <a:bodyPr wrap="square" rtlCol="0">
            <a:spAutoFit/>
          </a:bodyPr>
          <a:lstStyle/>
          <a:p>
            <a:r>
              <a:rPr lang="en-GB" sz="4000" b="1" dirty="0" smtClean="0"/>
              <a:t>Word Lens app - iPhone</a:t>
            </a:r>
            <a:endParaRPr lang="fr-FR" sz="4000" b="1" dirty="0"/>
          </a:p>
        </p:txBody>
      </p:sp>
      <p:pic>
        <p:nvPicPr>
          <p:cNvPr id="4" name="Picture 3"/>
          <p:cNvPicPr>
            <a:picLocks noChangeAspect="1"/>
          </p:cNvPicPr>
          <p:nvPr/>
        </p:nvPicPr>
        <p:blipFill>
          <a:blip r:embed="rId4">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764072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7"/>
            <a:ext cx="8570913"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1774" y="5949280"/>
            <a:ext cx="8477151" cy="584775"/>
          </a:xfrm>
          <a:prstGeom prst="rect">
            <a:avLst/>
          </a:prstGeom>
          <a:noFill/>
        </p:spPr>
        <p:txBody>
          <a:bodyPr wrap="square" rtlCol="0">
            <a:spAutoFit/>
          </a:bodyPr>
          <a:lstStyle/>
          <a:p>
            <a:r>
              <a:rPr lang="en-GB" sz="3200" b="1" dirty="0" smtClean="0"/>
              <a:t>What is the message in this poster?</a:t>
            </a:r>
            <a:endParaRPr lang="fr-FR" sz="3200" b="1" dirty="0"/>
          </a:p>
        </p:txBody>
      </p:sp>
      <p:pic>
        <p:nvPicPr>
          <p:cNvPr id="4" name="Picture 3"/>
          <p:cNvPicPr>
            <a:picLocks noChangeAspect="1"/>
          </p:cNvPicPr>
          <p:nvPr/>
        </p:nvPicPr>
        <p:blipFill>
          <a:blip r:embed="rId4">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931632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Translation can be…</a:t>
            </a:r>
            <a:endParaRPr lang="fr-FR" b="1" dirty="0"/>
          </a:p>
        </p:txBody>
      </p:sp>
      <p:sp>
        <p:nvSpPr>
          <p:cNvPr id="3" name="Content Placeholder 2"/>
          <p:cNvSpPr>
            <a:spLocks noGrp="1"/>
          </p:cNvSpPr>
          <p:nvPr>
            <p:ph idx="1"/>
          </p:nvPr>
        </p:nvSpPr>
        <p:spPr>
          <a:xfrm>
            <a:off x="457200" y="1268760"/>
            <a:ext cx="8229600" cy="4857403"/>
          </a:xfrm>
        </p:spPr>
        <p:txBody>
          <a:bodyPr>
            <a:noAutofit/>
          </a:bodyPr>
          <a:lstStyle/>
          <a:p>
            <a:r>
              <a:rPr lang="en-GB" sz="3600" dirty="0" smtClean="0"/>
              <a:t>a spontaneous reaction to FL text with the question ‘What does this mean?’</a:t>
            </a:r>
          </a:p>
          <a:p>
            <a:r>
              <a:rPr lang="en-GB" sz="3600" dirty="0" smtClean="0"/>
              <a:t>the closest reading of a text</a:t>
            </a:r>
          </a:p>
          <a:p>
            <a:r>
              <a:rPr lang="en-GB" sz="3600" dirty="0" smtClean="0"/>
              <a:t>the exploration of the links between language use and grammar</a:t>
            </a:r>
          </a:p>
          <a:p>
            <a:r>
              <a:rPr lang="en-GB" sz="3600" dirty="0" smtClean="0"/>
              <a:t>mental agility, memory, linguistic precision</a:t>
            </a:r>
          </a:p>
          <a:p>
            <a:r>
              <a:rPr lang="en-GB" sz="3600" dirty="0" smtClean="0"/>
              <a:t>a door to intercultural appreciation</a:t>
            </a:r>
            <a:endParaRPr lang="fr-FR" sz="3600"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3245775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1714572" cy="369332"/>
          </a:xfrm>
          <a:prstGeom prst="rect">
            <a:avLst/>
          </a:prstGeom>
        </p:spPr>
        <p:txBody>
          <a:bodyPr wrap="none">
            <a:spAutoFit/>
          </a:bodyPr>
          <a:lstStyle/>
          <a:p>
            <a:r>
              <a:rPr lang="en-GB" b="1" dirty="0"/>
              <a:t>Das </a:t>
            </a:r>
            <a:r>
              <a:rPr lang="en-GB" b="1" dirty="0" err="1"/>
              <a:t>ist</a:t>
            </a:r>
            <a:r>
              <a:rPr lang="en-GB" b="1" dirty="0"/>
              <a:t> </a:t>
            </a:r>
            <a:r>
              <a:rPr lang="en-GB" b="1" dirty="0" err="1"/>
              <a:t>Banane</a:t>
            </a:r>
            <a:r>
              <a:rPr lang="en-GB" b="1" dirty="0"/>
              <a:t>! </a:t>
            </a:r>
            <a:endParaRPr lang="fr-FR" dirty="0"/>
          </a:p>
        </p:txBody>
      </p:sp>
      <p:sp>
        <p:nvSpPr>
          <p:cNvPr id="3" name="Rectangle 2"/>
          <p:cNvSpPr/>
          <p:nvPr/>
        </p:nvSpPr>
        <p:spPr>
          <a:xfrm>
            <a:off x="251520" y="1851322"/>
            <a:ext cx="4572000" cy="646331"/>
          </a:xfrm>
          <a:prstGeom prst="rect">
            <a:avLst/>
          </a:prstGeom>
        </p:spPr>
        <p:txBody>
          <a:bodyPr>
            <a:spAutoFit/>
          </a:bodyPr>
          <a:lstStyle/>
          <a:p>
            <a:r>
              <a:rPr lang="en-GB" b="1" dirty="0" err="1" smtClean="0"/>
              <a:t>Ich</a:t>
            </a:r>
            <a:r>
              <a:rPr lang="en-GB" b="1" dirty="0" smtClean="0"/>
              <a:t> bin fix und </a:t>
            </a:r>
            <a:r>
              <a:rPr lang="en-GB" b="1" dirty="0" err="1" smtClean="0"/>
              <a:t>fertig</a:t>
            </a:r>
            <a:r>
              <a:rPr lang="en-GB" b="1" dirty="0" smtClean="0"/>
              <a:t>!</a:t>
            </a:r>
            <a:endParaRPr lang="fr-FR" dirty="0"/>
          </a:p>
          <a:p>
            <a:r>
              <a:rPr lang="en-GB" b="1" dirty="0"/>
              <a:t> </a:t>
            </a:r>
            <a:endParaRPr lang="fr-FR" dirty="0"/>
          </a:p>
        </p:txBody>
      </p:sp>
      <p:sp>
        <p:nvSpPr>
          <p:cNvPr id="4" name="Rectangle 3"/>
          <p:cNvSpPr/>
          <p:nvPr/>
        </p:nvSpPr>
        <p:spPr>
          <a:xfrm>
            <a:off x="413792" y="4223298"/>
            <a:ext cx="4572000" cy="369332"/>
          </a:xfrm>
          <a:prstGeom prst="rect">
            <a:avLst/>
          </a:prstGeom>
        </p:spPr>
        <p:txBody>
          <a:bodyPr>
            <a:spAutoFit/>
          </a:bodyPr>
          <a:lstStyle/>
          <a:p>
            <a:r>
              <a:rPr lang="en-GB" b="1" dirty="0" err="1"/>
              <a:t>Es</a:t>
            </a:r>
            <a:r>
              <a:rPr lang="en-GB" b="1" dirty="0"/>
              <a:t> </a:t>
            </a:r>
            <a:r>
              <a:rPr lang="en-GB" b="1" dirty="0" err="1"/>
              <a:t>ist</a:t>
            </a:r>
            <a:r>
              <a:rPr lang="en-GB" b="1" dirty="0"/>
              <a:t> </a:t>
            </a:r>
            <a:r>
              <a:rPr lang="en-GB" b="1" dirty="0" err="1"/>
              <a:t>noch</a:t>
            </a:r>
            <a:r>
              <a:rPr lang="en-GB" b="1" dirty="0"/>
              <a:t> </a:t>
            </a:r>
            <a:r>
              <a:rPr lang="en-GB" b="1" dirty="0" err="1"/>
              <a:t>kein</a:t>
            </a:r>
            <a:r>
              <a:rPr lang="en-GB" b="1" dirty="0"/>
              <a:t> Meister </a:t>
            </a:r>
            <a:r>
              <a:rPr lang="en-GB" b="1" dirty="0" err="1"/>
              <a:t>vom</a:t>
            </a:r>
            <a:r>
              <a:rPr lang="en-GB" b="1" dirty="0"/>
              <a:t> </a:t>
            </a:r>
            <a:r>
              <a:rPr lang="en-GB" b="1" dirty="0" err="1"/>
              <a:t>Himmel</a:t>
            </a:r>
            <a:r>
              <a:rPr lang="en-GB" b="1" dirty="0"/>
              <a:t> </a:t>
            </a:r>
            <a:r>
              <a:rPr lang="en-GB" b="1" dirty="0" err="1"/>
              <a:t>gefallen</a:t>
            </a:r>
            <a:r>
              <a:rPr lang="en-GB" b="1" dirty="0"/>
              <a:t>. </a:t>
            </a:r>
            <a:endParaRPr lang="fr-FR" dirty="0"/>
          </a:p>
        </p:txBody>
      </p:sp>
      <p:sp>
        <p:nvSpPr>
          <p:cNvPr id="6" name="Rectangle 5"/>
          <p:cNvSpPr/>
          <p:nvPr/>
        </p:nvSpPr>
        <p:spPr>
          <a:xfrm>
            <a:off x="2699792" y="2109182"/>
            <a:ext cx="4572000" cy="369332"/>
          </a:xfrm>
          <a:prstGeom prst="rect">
            <a:avLst/>
          </a:prstGeom>
        </p:spPr>
        <p:txBody>
          <a:bodyPr>
            <a:spAutoFit/>
          </a:bodyPr>
          <a:lstStyle/>
          <a:p>
            <a:r>
              <a:rPr lang="en-GB" b="1" dirty="0" err="1" smtClean="0"/>
              <a:t>Lieber</a:t>
            </a:r>
            <a:r>
              <a:rPr lang="en-GB" b="1" dirty="0" smtClean="0"/>
              <a:t> </a:t>
            </a:r>
            <a:r>
              <a:rPr lang="en-GB" b="1" dirty="0" err="1"/>
              <a:t>spät</a:t>
            </a:r>
            <a:r>
              <a:rPr lang="en-GB" b="1" dirty="0"/>
              <a:t> </a:t>
            </a:r>
            <a:r>
              <a:rPr lang="en-GB" b="1" dirty="0" err="1"/>
              <a:t>als</a:t>
            </a:r>
            <a:r>
              <a:rPr lang="en-GB" b="1" dirty="0"/>
              <a:t> </a:t>
            </a:r>
            <a:r>
              <a:rPr lang="en-GB" b="1" dirty="0" err="1"/>
              <a:t>nie</a:t>
            </a:r>
            <a:r>
              <a:rPr lang="en-GB" b="1" dirty="0"/>
              <a:t>.</a:t>
            </a:r>
            <a:r>
              <a:rPr lang="en-GB" dirty="0"/>
              <a:t> (…</a:t>
            </a:r>
            <a:r>
              <a:rPr lang="en-GB" b="1" dirty="0" err="1"/>
              <a:t>aber</a:t>
            </a:r>
            <a:r>
              <a:rPr lang="en-GB" b="1" dirty="0"/>
              <a:t> </a:t>
            </a:r>
            <a:r>
              <a:rPr lang="en-GB" b="1" dirty="0" err="1"/>
              <a:t>lieber</a:t>
            </a:r>
            <a:r>
              <a:rPr lang="en-GB" b="1" dirty="0"/>
              <a:t> </a:t>
            </a:r>
            <a:r>
              <a:rPr lang="en-GB" b="1" dirty="0" err="1"/>
              <a:t>nie</a:t>
            </a:r>
            <a:r>
              <a:rPr lang="en-GB" b="1" dirty="0"/>
              <a:t> </a:t>
            </a:r>
            <a:r>
              <a:rPr lang="en-GB" b="1" dirty="0" err="1"/>
              <a:t>zu</a:t>
            </a:r>
            <a:r>
              <a:rPr lang="en-GB" b="1" dirty="0"/>
              <a:t> </a:t>
            </a:r>
            <a:r>
              <a:rPr lang="en-GB" b="1" dirty="0" err="1"/>
              <a:t>spät</a:t>
            </a:r>
            <a:r>
              <a:rPr lang="en-GB" dirty="0" smtClean="0"/>
              <a:t>)</a:t>
            </a:r>
            <a:endParaRPr lang="fr-FR" dirty="0"/>
          </a:p>
        </p:txBody>
      </p:sp>
      <p:sp>
        <p:nvSpPr>
          <p:cNvPr id="7" name="Rectangle 6"/>
          <p:cNvSpPr/>
          <p:nvPr/>
        </p:nvSpPr>
        <p:spPr>
          <a:xfrm>
            <a:off x="6178255" y="3572641"/>
            <a:ext cx="2187074" cy="369332"/>
          </a:xfrm>
          <a:prstGeom prst="rect">
            <a:avLst/>
          </a:prstGeom>
        </p:spPr>
        <p:txBody>
          <a:bodyPr wrap="none">
            <a:spAutoFit/>
          </a:bodyPr>
          <a:lstStyle/>
          <a:p>
            <a:r>
              <a:rPr lang="en-GB" b="1" dirty="0" smtClean="0"/>
              <a:t>Hast du </a:t>
            </a:r>
            <a:r>
              <a:rPr lang="en-GB" b="1" dirty="0" err="1" smtClean="0"/>
              <a:t>einen</a:t>
            </a:r>
            <a:r>
              <a:rPr lang="en-GB" b="1" dirty="0" smtClean="0"/>
              <a:t> Vogel?</a:t>
            </a:r>
            <a:endParaRPr lang="fr-FR"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630" y="116632"/>
            <a:ext cx="1925960" cy="1348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701879"/>
            <a:ext cx="1900157" cy="2285889"/>
          </a:xfrm>
          <a:prstGeom prst="rect">
            <a:avLst/>
          </a:prstGeom>
        </p:spPr>
      </p:pic>
      <p:sp>
        <p:nvSpPr>
          <p:cNvPr id="10" name="Rectangle 9"/>
          <p:cNvSpPr/>
          <p:nvPr/>
        </p:nvSpPr>
        <p:spPr>
          <a:xfrm>
            <a:off x="6084168" y="328965"/>
            <a:ext cx="2686698" cy="369332"/>
          </a:xfrm>
          <a:prstGeom prst="rect">
            <a:avLst/>
          </a:prstGeom>
        </p:spPr>
        <p:txBody>
          <a:bodyPr wrap="none">
            <a:spAutoFit/>
          </a:bodyPr>
          <a:lstStyle/>
          <a:p>
            <a:r>
              <a:rPr lang="en-GB" b="1" dirty="0" err="1"/>
              <a:t>Ich</a:t>
            </a:r>
            <a:r>
              <a:rPr lang="en-GB" b="1" dirty="0"/>
              <a:t> </a:t>
            </a:r>
            <a:r>
              <a:rPr lang="en-GB" b="1" dirty="0" err="1"/>
              <a:t>verstehe</a:t>
            </a:r>
            <a:r>
              <a:rPr lang="en-GB" b="1" dirty="0"/>
              <a:t> </a:t>
            </a:r>
            <a:r>
              <a:rPr lang="en-GB" b="1" dirty="0" err="1"/>
              <a:t>nur</a:t>
            </a:r>
            <a:r>
              <a:rPr lang="en-GB" b="1" dirty="0"/>
              <a:t> </a:t>
            </a:r>
            <a:r>
              <a:rPr lang="en-GB" b="1" dirty="0" err="1"/>
              <a:t>Bahnhof</a:t>
            </a:r>
            <a:r>
              <a:rPr lang="en-GB" b="1" dirty="0"/>
              <a:t>. </a:t>
            </a:r>
            <a:endParaRPr lang="fr-FR" dirty="0"/>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2077953"/>
            <a:ext cx="1743987" cy="181962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015" y="2461208"/>
            <a:ext cx="1441009" cy="147391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255" y="4177980"/>
            <a:ext cx="2265040" cy="22650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9646" y="4592630"/>
            <a:ext cx="2543944" cy="2102729"/>
          </a:xfrm>
          <a:prstGeom prst="rect">
            <a:avLst/>
          </a:prstGeom>
        </p:spPr>
      </p:pic>
    </p:spTree>
    <p:extLst>
      <p:ext uri="{BB962C8B-B14F-4D97-AF65-F5344CB8AC3E}">
        <p14:creationId xmlns:p14="http://schemas.microsoft.com/office/powerpoint/2010/main" val="1360441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reo Werbung 2011 - DEUTSCH GERMAN - YouTub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404664"/>
            <a:ext cx="6096000" cy="3352800"/>
          </a:xfrm>
          <a:prstGeom prst="rect">
            <a:avLst/>
          </a:prstGeom>
        </p:spPr>
      </p:pic>
      <p:sp>
        <p:nvSpPr>
          <p:cNvPr id="3" name="TextBox 2"/>
          <p:cNvSpPr txBox="1"/>
          <p:nvPr/>
        </p:nvSpPr>
        <p:spPr>
          <a:xfrm>
            <a:off x="539552" y="4221088"/>
            <a:ext cx="8280920" cy="1938992"/>
          </a:xfrm>
          <a:prstGeom prst="rect">
            <a:avLst/>
          </a:prstGeom>
          <a:noFill/>
        </p:spPr>
        <p:txBody>
          <a:bodyPr wrap="square" rtlCol="0">
            <a:spAutoFit/>
          </a:bodyPr>
          <a:lstStyle/>
          <a:p>
            <a:r>
              <a:rPr lang="en-GB" sz="2400" dirty="0" err="1" smtClean="0"/>
              <a:t>Ich</a:t>
            </a:r>
            <a:r>
              <a:rPr lang="en-GB" sz="2400" dirty="0" smtClean="0"/>
              <a:t> </a:t>
            </a:r>
            <a:r>
              <a:rPr lang="en-GB" sz="2400" dirty="0" err="1" smtClean="0"/>
              <a:t>zeig</a:t>
            </a:r>
            <a:r>
              <a:rPr lang="en-GB" sz="2400" dirty="0" smtClean="0"/>
              <a:t>’ </a:t>
            </a:r>
            <a:r>
              <a:rPr lang="en-GB" sz="2400" dirty="0" err="1" smtClean="0"/>
              <a:t>dir</a:t>
            </a:r>
            <a:r>
              <a:rPr lang="en-GB" sz="2400" dirty="0" smtClean="0"/>
              <a:t> </a:t>
            </a:r>
            <a:r>
              <a:rPr lang="en-GB" sz="2400" dirty="0" err="1" smtClean="0"/>
              <a:t>jetzt</a:t>
            </a:r>
            <a:r>
              <a:rPr lang="en-GB" sz="2400" dirty="0" smtClean="0"/>
              <a:t> mal </a:t>
            </a:r>
            <a:r>
              <a:rPr lang="en-GB" sz="2400" dirty="0" err="1" smtClean="0"/>
              <a:t>wie</a:t>
            </a:r>
            <a:r>
              <a:rPr lang="en-GB" sz="2400" dirty="0" smtClean="0"/>
              <a:t> man </a:t>
            </a:r>
            <a:r>
              <a:rPr lang="en-GB" sz="2400" dirty="0" err="1" smtClean="0"/>
              <a:t>einen</a:t>
            </a:r>
            <a:r>
              <a:rPr lang="en-GB" sz="2400" dirty="0" smtClean="0"/>
              <a:t> </a:t>
            </a:r>
            <a:r>
              <a:rPr lang="en-GB" sz="2400" dirty="0" err="1" smtClean="0"/>
              <a:t>Oreokeks</a:t>
            </a:r>
            <a:r>
              <a:rPr lang="en-GB" sz="2400" dirty="0" smtClean="0"/>
              <a:t> </a:t>
            </a:r>
            <a:r>
              <a:rPr lang="en-GB" sz="2400" dirty="0" err="1" smtClean="0"/>
              <a:t>isst</a:t>
            </a:r>
            <a:r>
              <a:rPr lang="en-GB" sz="2400" dirty="0" smtClean="0"/>
              <a:t>.  </a:t>
            </a:r>
            <a:r>
              <a:rPr lang="en-GB" sz="2400" dirty="0" err="1" smtClean="0"/>
              <a:t>Zuerst</a:t>
            </a:r>
            <a:r>
              <a:rPr lang="en-GB" sz="2400" dirty="0" smtClean="0"/>
              <a:t> </a:t>
            </a:r>
            <a:r>
              <a:rPr lang="en-GB" sz="2400" dirty="0" err="1" smtClean="0"/>
              <a:t>drehst</a:t>
            </a:r>
            <a:r>
              <a:rPr lang="en-GB" sz="2400" dirty="0" smtClean="0"/>
              <a:t> du </a:t>
            </a:r>
            <a:r>
              <a:rPr lang="en-GB" sz="2400" dirty="0" err="1" smtClean="0"/>
              <a:t>ihn</a:t>
            </a:r>
            <a:r>
              <a:rPr lang="en-GB" sz="2400" dirty="0" smtClean="0"/>
              <a:t> auf.  Und </a:t>
            </a:r>
            <a:r>
              <a:rPr lang="en-GB" sz="2400" dirty="0" err="1" smtClean="0"/>
              <a:t>leckst</a:t>
            </a:r>
            <a:r>
              <a:rPr lang="en-GB" sz="2400" dirty="0" smtClean="0"/>
              <a:t> du </a:t>
            </a:r>
            <a:r>
              <a:rPr lang="en-GB" sz="2400" dirty="0" err="1" smtClean="0"/>
              <a:t>ihn</a:t>
            </a:r>
            <a:r>
              <a:rPr lang="en-GB" sz="2400" dirty="0" smtClean="0"/>
              <a:t> ab.  </a:t>
            </a:r>
            <a:r>
              <a:rPr lang="en-GB" sz="2400" dirty="0" err="1" smtClean="0"/>
              <a:t>Dann</a:t>
            </a:r>
            <a:r>
              <a:rPr lang="en-GB" sz="2400" dirty="0" smtClean="0"/>
              <a:t> </a:t>
            </a:r>
            <a:r>
              <a:rPr lang="en-GB" sz="2400" dirty="0" err="1" smtClean="0"/>
              <a:t>tauchst</a:t>
            </a:r>
            <a:r>
              <a:rPr lang="en-GB" sz="2400" dirty="0" smtClean="0"/>
              <a:t> du </a:t>
            </a:r>
            <a:r>
              <a:rPr lang="en-GB" sz="2400" dirty="0" err="1" smtClean="0"/>
              <a:t>ihn</a:t>
            </a:r>
            <a:r>
              <a:rPr lang="en-GB" sz="2400" dirty="0" smtClean="0"/>
              <a:t> </a:t>
            </a:r>
            <a:r>
              <a:rPr lang="en-GB" sz="2400" dirty="0" err="1" smtClean="0"/>
              <a:t>ein</a:t>
            </a:r>
            <a:r>
              <a:rPr lang="en-GB" sz="2400" dirty="0" smtClean="0"/>
              <a:t>.  </a:t>
            </a:r>
            <a:r>
              <a:rPr lang="en-GB" sz="2400" dirty="0" err="1" smtClean="0"/>
              <a:t>Mmm</a:t>
            </a:r>
            <a:r>
              <a:rPr lang="en-GB" sz="2400" dirty="0" smtClean="0"/>
              <a:t>!  Mama </a:t>
            </a:r>
            <a:r>
              <a:rPr lang="en-GB" sz="2400" dirty="0" err="1" smtClean="0"/>
              <a:t>sagt</a:t>
            </a:r>
            <a:r>
              <a:rPr lang="en-GB" sz="2400" dirty="0" smtClean="0"/>
              <a:t>, </a:t>
            </a:r>
            <a:r>
              <a:rPr lang="en-GB" sz="2400" dirty="0" err="1" smtClean="0"/>
              <a:t>dass</a:t>
            </a:r>
            <a:r>
              <a:rPr lang="en-GB" sz="2400" dirty="0" smtClean="0"/>
              <a:t> </a:t>
            </a:r>
            <a:r>
              <a:rPr lang="en-GB" sz="2400" dirty="0" err="1" smtClean="0"/>
              <a:t>Hunde</a:t>
            </a:r>
            <a:r>
              <a:rPr lang="en-GB" sz="2400" dirty="0" smtClean="0"/>
              <a:t> </a:t>
            </a:r>
            <a:r>
              <a:rPr lang="en-GB" sz="2400" dirty="0" err="1" smtClean="0"/>
              <a:t>keine</a:t>
            </a:r>
            <a:r>
              <a:rPr lang="en-GB" sz="2400" dirty="0" smtClean="0"/>
              <a:t> </a:t>
            </a:r>
            <a:r>
              <a:rPr lang="en-GB" sz="2400" dirty="0" err="1" smtClean="0"/>
              <a:t>Kekse</a:t>
            </a:r>
            <a:r>
              <a:rPr lang="en-GB" sz="2400" dirty="0" smtClean="0"/>
              <a:t> </a:t>
            </a:r>
            <a:r>
              <a:rPr lang="en-GB" sz="2400" dirty="0" err="1" smtClean="0"/>
              <a:t>essen</a:t>
            </a:r>
            <a:r>
              <a:rPr lang="en-GB" sz="2400" dirty="0" smtClean="0"/>
              <a:t> </a:t>
            </a:r>
            <a:r>
              <a:rPr lang="en-GB" sz="2400" dirty="0" err="1" smtClean="0"/>
              <a:t>sollen</a:t>
            </a:r>
            <a:r>
              <a:rPr lang="en-GB" sz="2400" dirty="0" smtClean="0"/>
              <a:t>, also muss </a:t>
            </a:r>
            <a:r>
              <a:rPr lang="en-GB" sz="2400" dirty="0" err="1" smtClean="0"/>
              <a:t>ich</a:t>
            </a:r>
            <a:r>
              <a:rPr lang="en-GB" sz="2400" dirty="0" smtClean="0"/>
              <a:t> </a:t>
            </a:r>
            <a:r>
              <a:rPr lang="en-GB" sz="2400" dirty="0" err="1" smtClean="0"/>
              <a:t>deinen</a:t>
            </a:r>
            <a:r>
              <a:rPr lang="en-GB" sz="2400" dirty="0" smtClean="0"/>
              <a:t> </a:t>
            </a:r>
            <a:r>
              <a:rPr lang="en-GB" sz="2400" dirty="0" err="1" smtClean="0"/>
              <a:t>auch</a:t>
            </a:r>
            <a:r>
              <a:rPr lang="en-GB" sz="2400" dirty="0" smtClean="0"/>
              <a:t> </a:t>
            </a:r>
            <a:r>
              <a:rPr lang="en-GB" sz="2400" dirty="0" err="1" smtClean="0"/>
              <a:t>noch</a:t>
            </a:r>
            <a:r>
              <a:rPr lang="en-GB" sz="2400" dirty="0" smtClean="0"/>
              <a:t> </a:t>
            </a:r>
            <a:r>
              <a:rPr lang="en-GB" sz="2400" dirty="0" err="1" smtClean="0"/>
              <a:t>essen</a:t>
            </a:r>
            <a:r>
              <a:rPr lang="en-GB" sz="2400" dirty="0" smtClean="0"/>
              <a:t>.  Mach </a:t>
            </a:r>
            <a:r>
              <a:rPr lang="en-GB" sz="2400" dirty="0" err="1" smtClean="0"/>
              <a:t>dir</a:t>
            </a:r>
            <a:r>
              <a:rPr lang="en-GB" sz="2400" dirty="0" smtClean="0"/>
              <a:t> </a:t>
            </a:r>
            <a:r>
              <a:rPr lang="en-GB" sz="2400" dirty="0" err="1" smtClean="0"/>
              <a:t>nichts</a:t>
            </a:r>
            <a:r>
              <a:rPr lang="en-GB" sz="2400" dirty="0" smtClean="0"/>
              <a:t> </a:t>
            </a:r>
            <a:r>
              <a:rPr lang="en-GB" sz="2400" dirty="0" err="1" smtClean="0"/>
              <a:t>draus</a:t>
            </a:r>
            <a:r>
              <a:rPr lang="en-GB" sz="2400" dirty="0" smtClean="0"/>
              <a:t>, Charlie…</a:t>
            </a:r>
            <a:endParaRPr lang="fr-FR" sz="2400" dirty="0"/>
          </a:p>
        </p:txBody>
      </p:sp>
      <p:pic>
        <p:nvPicPr>
          <p:cNvPr id="4" name="Picture 3"/>
          <p:cNvPicPr>
            <a:picLocks noChangeAspect="1"/>
          </p:cNvPicPr>
          <p:nvPr/>
        </p:nvPicPr>
        <p:blipFill>
          <a:blip r:embed="rId6">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2046892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4720114"/>
              </p:ext>
            </p:extLst>
          </p:nvPr>
        </p:nvGraphicFramePr>
        <p:xfrm>
          <a:off x="107505" y="177120"/>
          <a:ext cx="8928992" cy="6593501"/>
        </p:xfrm>
        <a:graphic>
          <a:graphicData uri="http://schemas.openxmlformats.org/drawingml/2006/table">
            <a:tbl>
              <a:tblPr firstRow="1" bandRow="1">
                <a:tableStyleId>{5940675A-B579-460E-94D1-54222C63F5DA}</a:tableStyleId>
              </a:tblPr>
              <a:tblGrid>
                <a:gridCol w="4248472"/>
                <a:gridCol w="4680520"/>
              </a:tblGrid>
              <a:tr h="6593501">
                <a:tc>
                  <a:txBody>
                    <a:bodyPr/>
                    <a:lstStyle/>
                    <a:p>
                      <a:pPr marL="0" lvl="0" indent="0" algn="l">
                        <a:buFont typeface="Wingdings" pitchFamily="2" charset="2"/>
                        <a:buNone/>
                      </a:pPr>
                      <a:r>
                        <a:rPr lang="en-GB" sz="1200" kern="1200" dirty="0" smtClean="0">
                          <a:effectLst/>
                        </a:rPr>
                        <a:t>Listening</a:t>
                      </a:r>
                    </a:p>
                    <a:p>
                      <a:pPr marL="171450" lvl="0" indent="-171450">
                        <a:buFont typeface="Wingdings" pitchFamily="2" charset="2"/>
                        <a:buChar char="§"/>
                      </a:pPr>
                      <a:r>
                        <a:rPr lang="en-GB" sz="1200" b="1" kern="1200" dirty="0" smtClean="0">
                          <a:effectLst/>
                        </a:rPr>
                        <a:t>listen attentively </a:t>
                      </a:r>
                      <a:r>
                        <a:rPr lang="en-GB" sz="1200" kern="1200" dirty="0" smtClean="0">
                          <a:effectLst/>
                        </a:rPr>
                        <a:t>to spoken language and show understanding by joining in and responding </a:t>
                      </a:r>
                    </a:p>
                    <a:p>
                      <a:pPr marL="171450" lvl="0" indent="-171450">
                        <a:buFont typeface="Wingdings" pitchFamily="2" charset="2"/>
                        <a:buChar char="§"/>
                      </a:pPr>
                      <a:r>
                        <a:rPr lang="en-GB" sz="1200" kern="1200" dirty="0" smtClean="0">
                          <a:effectLst/>
                        </a:rPr>
                        <a:t>explore the patterns and sounds of language through songs and rhymes and </a:t>
                      </a:r>
                      <a:r>
                        <a:rPr lang="en-GB" sz="1200" b="1" kern="1200" dirty="0" smtClean="0">
                          <a:effectLst/>
                        </a:rPr>
                        <a:t>link the spelling, sound and meaning of words </a:t>
                      </a:r>
                    </a:p>
                    <a:p>
                      <a:pPr marL="0" lvl="0" indent="0">
                        <a:buFont typeface="Wingdings" pitchFamily="2" charset="2"/>
                        <a:buNone/>
                      </a:pPr>
                      <a:r>
                        <a:rPr lang="en-GB" sz="1200" kern="1200" dirty="0" smtClean="0">
                          <a:effectLst/>
                        </a:rPr>
                        <a:t>Speaking</a:t>
                      </a:r>
                    </a:p>
                    <a:p>
                      <a:pPr marL="171450" lvl="0" indent="-171450">
                        <a:buFont typeface="Wingdings" pitchFamily="2" charset="2"/>
                        <a:buChar char="§"/>
                      </a:pPr>
                      <a:r>
                        <a:rPr lang="en-GB" sz="1200" b="1" kern="1200" dirty="0" smtClean="0">
                          <a:effectLst/>
                        </a:rPr>
                        <a:t>engage in conversations</a:t>
                      </a:r>
                      <a:r>
                        <a:rPr lang="en-GB" sz="1200" kern="1200" dirty="0" smtClean="0">
                          <a:effectLst/>
                        </a:rPr>
                        <a:t>; ask and answer questions; express opinions and respond to those of others; seek clarification and help* </a:t>
                      </a:r>
                    </a:p>
                    <a:p>
                      <a:pPr marL="171450" lvl="0" indent="-171450">
                        <a:buFont typeface="Wingdings" pitchFamily="2" charset="2"/>
                        <a:buChar char="§"/>
                      </a:pPr>
                      <a:r>
                        <a:rPr lang="en-GB" sz="1200" b="1" kern="1200" dirty="0" smtClean="0">
                          <a:effectLst/>
                        </a:rPr>
                        <a:t>speak in sentences, </a:t>
                      </a:r>
                      <a:r>
                        <a:rPr lang="en-GB" sz="1200" kern="1200" dirty="0" smtClean="0">
                          <a:effectLst/>
                        </a:rPr>
                        <a:t>using familiar vocabulary, phrases and basic language structures </a:t>
                      </a:r>
                    </a:p>
                    <a:p>
                      <a:pPr marL="171450" lvl="0" indent="-171450">
                        <a:buFont typeface="Wingdings" pitchFamily="2" charset="2"/>
                        <a:buChar char="§"/>
                      </a:pPr>
                      <a:r>
                        <a:rPr lang="en-GB" sz="1200" b="1" kern="1200" dirty="0" smtClean="0">
                          <a:effectLst/>
                        </a:rPr>
                        <a:t>develop accurate pronunciation and intonation </a:t>
                      </a:r>
                      <a:r>
                        <a:rPr lang="en-GB" sz="1200" kern="1200" dirty="0" smtClean="0">
                          <a:effectLst/>
                        </a:rPr>
                        <a:t>so that others understand when they are reading aloud or using familiar words and phrases* </a:t>
                      </a:r>
                    </a:p>
                    <a:p>
                      <a:pPr marL="171450" lvl="0" indent="-171450">
                        <a:buFont typeface="Wingdings" pitchFamily="2" charset="2"/>
                        <a:buChar char="§"/>
                      </a:pPr>
                      <a:r>
                        <a:rPr lang="en-GB" sz="1200" kern="1200" dirty="0" smtClean="0">
                          <a:effectLst/>
                        </a:rPr>
                        <a:t>present ideas and information orally to a range of audiences* </a:t>
                      </a:r>
                    </a:p>
                    <a:p>
                      <a:pPr marL="0" lvl="0" indent="0">
                        <a:buFont typeface="Wingdings" pitchFamily="2" charset="2"/>
                        <a:buNone/>
                      </a:pPr>
                      <a:r>
                        <a:rPr lang="en-GB" sz="1200" kern="1200" dirty="0" smtClean="0">
                          <a:effectLst/>
                        </a:rPr>
                        <a:t>Reading</a:t>
                      </a:r>
                    </a:p>
                    <a:p>
                      <a:pPr marL="171450" lvl="0" indent="-171450">
                        <a:buFont typeface="Wingdings" pitchFamily="2" charset="2"/>
                        <a:buChar char="§"/>
                      </a:pPr>
                      <a:r>
                        <a:rPr lang="en-GB" sz="1200" b="1" kern="1200" dirty="0" smtClean="0">
                          <a:effectLst/>
                        </a:rPr>
                        <a:t>read</a:t>
                      </a:r>
                      <a:r>
                        <a:rPr lang="en-GB" sz="1200" kern="1200" dirty="0" smtClean="0">
                          <a:effectLst/>
                        </a:rPr>
                        <a:t> carefully and show understanding of </a:t>
                      </a:r>
                      <a:r>
                        <a:rPr lang="en-GB" sz="1200" b="1" kern="1200" dirty="0" smtClean="0">
                          <a:effectLst/>
                        </a:rPr>
                        <a:t>words, phrases and simple writing </a:t>
                      </a:r>
                    </a:p>
                    <a:p>
                      <a:pPr marL="171450" lvl="0" indent="-171450">
                        <a:buFont typeface="Wingdings" pitchFamily="2" charset="2"/>
                        <a:buChar char="§"/>
                      </a:pPr>
                      <a:r>
                        <a:rPr lang="en-GB" sz="1200" b="1" kern="1200" dirty="0" smtClean="0">
                          <a:effectLst/>
                        </a:rPr>
                        <a:t>appreciate stories, songs, poems and rhymes in the language </a:t>
                      </a:r>
                    </a:p>
                    <a:p>
                      <a:pPr marL="171450" lvl="0" indent="-171450">
                        <a:buFont typeface="Wingdings" pitchFamily="2" charset="2"/>
                        <a:buChar char="§"/>
                      </a:pPr>
                      <a:r>
                        <a:rPr lang="en-GB" sz="1200" kern="1200" dirty="0" smtClean="0">
                          <a:effectLst/>
                        </a:rPr>
                        <a:t>broaden their vocabulary and develop their ability to understand new words that are introduced into familiar written material, including through using a dictionary </a:t>
                      </a:r>
                    </a:p>
                    <a:p>
                      <a:pPr marL="0" lvl="0" indent="0">
                        <a:buFont typeface="Wingdings" pitchFamily="2" charset="2"/>
                        <a:buNone/>
                      </a:pPr>
                      <a:r>
                        <a:rPr lang="en-GB" sz="1200" kern="1200" dirty="0" smtClean="0">
                          <a:effectLst/>
                        </a:rPr>
                        <a:t>Writing</a:t>
                      </a:r>
                    </a:p>
                    <a:p>
                      <a:pPr marL="171450" lvl="0" indent="-171450">
                        <a:buFont typeface="Wingdings" pitchFamily="2" charset="2"/>
                        <a:buChar char="§"/>
                      </a:pPr>
                      <a:r>
                        <a:rPr lang="en-GB" sz="1200" b="1" kern="1200" dirty="0" smtClean="0">
                          <a:effectLst/>
                        </a:rPr>
                        <a:t>write phrases from memory, and adapt these </a:t>
                      </a:r>
                      <a:r>
                        <a:rPr lang="en-GB" sz="1200" kern="1200" dirty="0" smtClean="0">
                          <a:effectLst/>
                        </a:rPr>
                        <a:t>to create new sentences, to express ideas clearly </a:t>
                      </a:r>
                    </a:p>
                    <a:p>
                      <a:pPr marL="171450" lvl="0" indent="-171450">
                        <a:buFont typeface="Wingdings" pitchFamily="2" charset="2"/>
                        <a:buChar char="§"/>
                      </a:pPr>
                      <a:r>
                        <a:rPr lang="en-GB" sz="1200" kern="1200" dirty="0" smtClean="0">
                          <a:effectLst/>
                        </a:rPr>
                        <a:t>describe people, places, things and actions orally* and in writing</a:t>
                      </a:r>
                    </a:p>
                    <a:p>
                      <a:pPr marL="0" lvl="0" indent="0">
                        <a:buFont typeface="Wingdings" pitchFamily="2" charset="2"/>
                        <a:buNone/>
                      </a:pPr>
                      <a:r>
                        <a:rPr lang="en-GB" sz="1200" kern="1200" dirty="0" smtClean="0">
                          <a:effectLst/>
                        </a:rPr>
                        <a:t>Grammar</a:t>
                      </a:r>
                    </a:p>
                    <a:p>
                      <a:pPr marL="171450" lvl="0" indent="-171450">
                        <a:buFont typeface="Wingdings" pitchFamily="2" charset="2"/>
                        <a:buChar char="§"/>
                      </a:pPr>
                      <a:r>
                        <a:rPr lang="en-GB" sz="1200" b="1" kern="1200" dirty="0" smtClean="0">
                          <a:effectLst/>
                        </a:rPr>
                        <a:t>understand basic grammar </a:t>
                      </a:r>
                      <a:r>
                        <a:rPr lang="en-GB" sz="1200" kern="1200" dirty="0" smtClean="0">
                          <a:effectLst/>
                        </a:rPr>
                        <a:t>appropriate to the language being studied, such as (where relevant): feminine, masculine and neuter forms and the conjugation of high-frequency verbs; key features and patterns of the language; how to apply these, for instance, to build sentences; and how these differ from or are similar to English. </a:t>
                      </a:r>
                    </a:p>
                  </a:txBody>
                  <a:tcPr>
                    <a:solidFill>
                      <a:schemeClr val="bg1"/>
                    </a:solidFill>
                  </a:tcPr>
                </a:tc>
                <a:tc>
                  <a:txBody>
                    <a:bodyPr/>
                    <a:lstStyle/>
                    <a:p>
                      <a:pPr marL="0" lvl="0" indent="0">
                        <a:buFont typeface="Wingdings" pitchFamily="2" charset="2"/>
                        <a:buNone/>
                      </a:pPr>
                      <a:r>
                        <a:rPr lang="en-GB" sz="1200" kern="1200" dirty="0" smtClean="0">
                          <a:solidFill>
                            <a:schemeClr val="tx1"/>
                          </a:solidFill>
                          <a:effectLst/>
                          <a:latin typeface="+mn-lt"/>
                          <a:ea typeface="+mn-ea"/>
                          <a:cs typeface="+mn-cs"/>
                        </a:rPr>
                        <a:t>Listening</a:t>
                      </a:r>
                    </a:p>
                    <a:p>
                      <a:pPr marL="171450" lvl="0" indent="-171450">
                        <a:buFont typeface="Wingdings" pitchFamily="2" charset="2"/>
                        <a:buChar char="§"/>
                      </a:pPr>
                      <a:r>
                        <a:rPr lang="en-GB" sz="1200" kern="1200" dirty="0" smtClean="0">
                          <a:solidFill>
                            <a:schemeClr val="tx1"/>
                          </a:solidFill>
                          <a:effectLst/>
                          <a:latin typeface="+mn-lt"/>
                          <a:ea typeface="+mn-ea"/>
                          <a:cs typeface="+mn-cs"/>
                        </a:rPr>
                        <a:t>listen to </a:t>
                      </a:r>
                      <a:r>
                        <a:rPr lang="en-GB" sz="1200" b="1" kern="1200" dirty="0" smtClean="0">
                          <a:solidFill>
                            <a:schemeClr val="tx1"/>
                          </a:solidFill>
                          <a:effectLst/>
                          <a:latin typeface="+mn-lt"/>
                          <a:ea typeface="+mn-ea"/>
                          <a:cs typeface="+mn-cs"/>
                        </a:rPr>
                        <a:t>a variety of forms of spoken language </a:t>
                      </a:r>
                      <a:r>
                        <a:rPr lang="en-GB" sz="1200" kern="1200" dirty="0" smtClean="0">
                          <a:solidFill>
                            <a:schemeClr val="tx1"/>
                          </a:solidFill>
                          <a:effectLst/>
                          <a:latin typeface="+mn-lt"/>
                          <a:ea typeface="+mn-ea"/>
                          <a:cs typeface="+mn-cs"/>
                        </a:rPr>
                        <a:t>to obtain information and respond appropriately </a:t>
                      </a:r>
                    </a:p>
                    <a:p>
                      <a:pPr marL="171450" lvl="0" indent="-171450">
                        <a:buFont typeface="Wingdings" pitchFamily="2" charset="2"/>
                        <a:buChar char="§"/>
                      </a:pPr>
                      <a:r>
                        <a:rPr lang="en-GB" sz="1200" b="1" kern="1200" dirty="0" smtClean="0">
                          <a:solidFill>
                            <a:schemeClr val="tx1"/>
                          </a:solidFill>
                          <a:effectLst/>
                          <a:latin typeface="+mn-lt"/>
                          <a:ea typeface="+mn-ea"/>
                          <a:cs typeface="+mn-cs"/>
                        </a:rPr>
                        <a:t>transcribe</a:t>
                      </a:r>
                      <a:r>
                        <a:rPr lang="en-GB" sz="1200" kern="1200" dirty="0" smtClean="0">
                          <a:solidFill>
                            <a:schemeClr val="tx1"/>
                          </a:solidFill>
                          <a:effectLst/>
                          <a:latin typeface="+mn-lt"/>
                          <a:ea typeface="+mn-ea"/>
                          <a:cs typeface="+mn-cs"/>
                        </a:rPr>
                        <a:t> words and short sentences that they hear with increasing accuracy </a:t>
                      </a:r>
                    </a:p>
                    <a:p>
                      <a:pPr marL="0" lvl="0" indent="0">
                        <a:buFont typeface="Wingdings" pitchFamily="2" charset="2"/>
                        <a:buNone/>
                      </a:pPr>
                      <a:r>
                        <a:rPr lang="en-GB" sz="1200" kern="1200" dirty="0" smtClean="0">
                          <a:solidFill>
                            <a:schemeClr val="tx1"/>
                          </a:solidFill>
                          <a:effectLst/>
                          <a:latin typeface="+mn-lt"/>
                          <a:ea typeface="+mn-ea"/>
                          <a:cs typeface="+mn-cs"/>
                        </a:rPr>
                        <a:t>Speaking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initiate and develop conversations</a:t>
                      </a:r>
                      <a:r>
                        <a:rPr lang="en-GB" sz="1200" kern="1200" dirty="0" smtClean="0">
                          <a:solidFill>
                            <a:schemeClr val="tx1"/>
                          </a:solidFill>
                          <a:effectLst/>
                          <a:latin typeface="+mn-lt"/>
                          <a:ea typeface="+mn-ea"/>
                          <a:cs typeface="+mn-cs"/>
                        </a:rPr>
                        <a:t>, coping with unfamiliar language and unexpected responses, making use of important social conventions such as formal modes of address </a:t>
                      </a:r>
                    </a:p>
                    <a:p>
                      <a:pPr marL="171450" lvl="0" indent="-171450">
                        <a:buFont typeface="Wingdings" pitchFamily="2" charset="2"/>
                        <a:buChar char="§"/>
                      </a:pPr>
                      <a:r>
                        <a:rPr lang="en-GB" sz="1200" b="1" kern="1200" dirty="0" smtClean="0">
                          <a:solidFill>
                            <a:schemeClr val="tx1"/>
                          </a:solidFill>
                          <a:effectLst/>
                          <a:latin typeface="+mn-lt"/>
                          <a:ea typeface="+mn-ea"/>
                          <a:cs typeface="+mn-cs"/>
                        </a:rPr>
                        <a:t>express and develop ideas clearly</a:t>
                      </a:r>
                      <a:r>
                        <a:rPr lang="en-GB" sz="1200" kern="1200" dirty="0" smtClean="0">
                          <a:solidFill>
                            <a:schemeClr val="tx1"/>
                          </a:solidFill>
                          <a:effectLst/>
                          <a:latin typeface="+mn-lt"/>
                          <a:ea typeface="+mn-ea"/>
                          <a:cs typeface="+mn-cs"/>
                        </a:rPr>
                        <a:t> and with increasing accuracy, both orally and in writing </a:t>
                      </a:r>
                    </a:p>
                    <a:p>
                      <a:pPr marL="171450" lvl="0" indent="-171450">
                        <a:buFont typeface="Wingdings" pitchFamily="2" charset="2"/>
                        <a:buChar char="§"/>
                      </a:pPr>
                      <a:r>
                        <a:rPr lang="en-GB" sz="1200" b="1" kern="1200" dirty="0" smtClean="0">
                          <a:solidFill>
                            <a:schemeClr val="tx1"/>
                          </a:solidFill>
                          <a:effectLst/>
                          <a:latin typeface="+mn-lt"/>
                          <a:ea typeface="+mn-ea"/>
                          <a:cs typeface="+mn-cs"/>
                        </a:rPr>
                        <a:t>speak coherently and confidently, with increasingly accurate pronunciation and intonation </a:t>
                      </a:r>
                    </a:p>
                    <a:p>
                      <a:pPr marL="0" lvl="0" indent="0">
                        <a:buFont typeface="Wingdings" pitchFamily="2" charset="2"/>
                        <a:buNone/>
                      </a:pPr>
                      <a:r>
                        <a:rPr lang="en-GB" sz="1200" kern="1200" dirty="0" smtClean="0">
                          <a:solidFill>
                            <a:schemeClr val="tx1"/>
                          </a:solidFill>
                          <a:effectLst/>
                          <a:latin typeface="+mn-lt"/>
                          <a:ea typeface="+mn-ea"/>
                          <a:cs typeface="+mn-cs"/>
                        </a:rPr>
                        <a:t>Reading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a:t>
                      </a:r>
                      <a:r>
                        <a:rPr lang="en-GB" sz="1200" kern="1200" dirty="0" smtClean="0">
                          <a:solidFill>
                            <a:schemeClr val="tx1"/>
                          </a:solidFill>
                          <a:effectLst/>
                          <a:latin typeface="+mn-lt"/>
                          <a:ea typeface="+mn-ea"/>
                          <a:cs typeface="+mn-cs"/>
                        </a:rPr>
                        <a:t>and show comprehension of </a:t>
                      </a:r>
                      <a:r>
                        <a:rPr lang="en-GB" sz="1200" b="1" kern="1200" dirty="0" smtClean="0">
                          <a:solidFill>
                            <a:schemeClr val="tx1"/>
                          </a:solidFill>
                          <a:effectLst/>
                          <a:latin typeface="+mn-lt"/>
                          <a:ea typeface="+mn-ea"/>
                          <a:cs typeface="+mn-cs"/>
                        </a:rPr>
                        <a:t>original and adapted materials from a range of different sources,</a:t>
                      </a:r>
                      <a:r>
                        <a:rPr lang="en-GB" sz="1200" kern="1200" dirty="0" smtClean="0">
                          <a:solidFill>
                            <a:schemeClr val="tx1"/>
                          </a:solidFill>
                          <a:effectLst/>
                          <a:latin typeface="+mn-lt"/>
                          <a:ea typeface="+mn-ea"/>
                          <a:cs typeface="+mn-cs"/>
                        </a:rPr>
                        <a:t> understanding the purpose, important ideas and details, and </a:t>
                      </a:r>
                      <a:r>
                        <a:rPr lang="en-GB" sz="1200" b="1" kern="1200" dirty="0" smtClean="0">
                          <a:solidFill>
                            <a:schemeClr val="tx1"/>
                          </a:solidFill>
                          <a:effectLst/>
                          <a:latin typeface="+mn-lt"/>
                          <a:ea typeface="+mn-ea"/>
                          <a:cs typeface="+mn-cs"/>
                        </a:rPr>
                        <a:t>provide an accurate English translation of short, suitable material </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literary texts in the language, such as stories, songs, poems and letters, </a:t>
                      </a:r>
                      <a:r>
                        <a:rPr lang="en-GB" sz="1200" kern="1200" dirty="0" smtClean="0">
                          <a:solidFill>
                            <a:schemeClr val="tx1"/>
                          </a:solidFill>
                          <a:effectLst/>
                          <a:latin typeface="+mn-lt"/>
                          <a:ea typeface="+mn-ea"/>
                          <a:cs typeface="+mn-cs"/>
                        </a:rPr>
                        <a:t>to stimulate ideas, develop creative expression and expand understanding of the language and culture </a:t>
                      </a:r>
                    </a:p>
                    <a:p>
                      <a:pPr marL="0" lvl="0" indent="0">
                        <a:buFont typeface="Wingdings" pitchFamily="2" charset="2"/>
                        <a:buNone/>
                      </a:pPr>
                      <a:r>
                        <a:rPr lang="en-GB" sz="1200" kern="1200" dirty="0" smtClean="0">
                          <a:solidFill>
                            <a:schemeClr val="tx1"/>
                          </a:solidFill>
                          <a:effectLst/>
                          <a:latin typeface="+mn-lt"/>
                          <a:ea typeface="+mn-ea"/>
                          <a:cs typeface="+mn-cs"/>
                        </a:rPr>
                        <a:t>Writing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write prose using an increasingly wide range of grammar and vocabulary, write creatively to express their own ideas and opinions, and translate short written text accurately into the foreign language.</a:t>
                      </a:r>
                    </a:p>
                    <a:p>
                      <a:pPr marL="0" lvl="0" indent="0">
                        <a:buFont typeface="Wingdings" pitchFamily="2" charset="2"/>
                        <a:buNone/>
                      </a:pPr>
                      <a:r>
                        <a:rPr lang="en-GB" sz="1200" kern="1200" dirty="0" smtClean="0">
                          <a:solidFill>
                            <a:schemeClr val="tx1"/>
                          </a:solidFill>
                          <a:effectLst/>
                          <a:latin typeface="+mn-lt"/>
                          <a:ea typeface="+mn-ea"/>
                          <a:cs typeface="+mn-cs"/>
                        </a:rPr>
                        <a:t>Grammar</a:t>
                      </a:r>
                    </a:p>
                    <a:p>
                      <a:pPr marL="171450" lvl="0" indent="-171450">
                        <a:buFont typeface="Wingdings" pitchFamily="2" charset="2"/>
                        <a:buChar char="§"/>
                      </a:pPr>
                      <a:r>
                        <a:rPr lang="en-GB" sz="1200" b="1" kern="1200" dirty="0" smtClean="0">
                          <a:solidFill>
                            <a:schemeClr val="tx1"/>
                          </a:solidFill>
                          <a:effectLst/>
                          <a:latin typeface="+mn-lt"/>
                          <a:ea typeface="+mn-ea"/>
                          <a:cs typeface="+mn-cs"/>
                        </a:rPr>
                        <a:t>identify and use tenses </a:t>
                      </a:r>
                      <a:r>
                        <a:rPr lang="en-GB" sz="1200" kern="1200" dirty="0" smtClean="0">
                          <a:solidFill>
                            <a:schemeClr val="tx1"/>
                          </a:solidFill>
                          <a:effectLst/>
                          <a:latin typeface="+mn-lt"/>
                          <a:ea typeface="+mn-ea"/>
                          <a:cs typeface="+mn-cs"/>
                        </a:rPr>
                        <a:t>or other structures which convey the present, past, and future as appropriate to the language being studied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and manipulate a </a:t>
                      </a:r>
                      <a:r>
                        <a:rPr lang="en-GB" sz="1200" b="1" kern="1200" dirty="0" smtClean="0">
                          <a:solidFill>
                            <a:schemeClr val="tx1"/>
                          </a:solidFill>
                          <a:effectLst/>
                          <a:latin typeface="+mn-lt"/>
                          <a:ea typeface="+mn-ea"/>
                          <a:cs typeface="+mn-cs"/>
                        </a:rPr>
                        <a:t>variety of key grammatical structures </a:t>
                      </a:r>
                      <a:r>
                        <a:rPr lang="en-GB" sz="1200" kern="1200" dirty="0" smtClean="0">
                          <a:solidFill>
                            <a:schemeClr val="tx1"/>
                          </a:solidFill>
                          <a:effectLst/>
                          <a:latin typeface="+mn-lt"/>
                          <a:ea typeface="+mn-ea"/>
                          <a:cs typeface="+mn-cs"/>
                        </a:rPr>
                        <a:t>and patterns, </a:t>
                      </a:r>
                      <a:r>
                        <a:rPr lang="en-GB" sz="1200" b="1" kern="1200" dirty="0" smtClean="0">
                          <a:solidFill>
                            <a:schemeClr val="tx1"/>
                          </a:solidFill>
                          <a:effectLst/>
                          <a:latin typeface="+mn-lt"/>
                          <a:ea typeface="+mn-ea"/>
                          <a:cs typeface="+mn-cs"/>
                        </a:rPr>
                        <a:t>including voices and moods</a:t>
                      </a:r>
                      <a:r>
                        <a:rPr lang="en-GB" sz="1200" kern="1200" dirty="0" smtClean="0">
                          <a:solidFill>
                            <a:schemeClr val="tx1"/>
                          </a:solidFill>
                          <a:effectLst/>
                          <a:latin typeface="+mn-lt"/>
                          <a:ea typeface="+mn-ea"/>
                          <a:cs typeface="+mn-cs"/>
                        </a:rPr>
                        <a:t>, as appropriate </a:t>
                      </a:r>
                    </a:p>
                    <a:p>
                      <a:pPr marL="171450" lvl="0" indent="-171450">
                        <a:buFont typeface="Wingdings" pitchFamily="2" charset="2"/>
                        <a:buChar char="§"/>
                      </a:pPr>
                      <a:r>
                        <a:rPr lang="en-GB" sz="1200" kern="1200" dirty="0" smtClean="0">
                          <a:solidFill>
                            <a:schemeClr val="tx1"/>
                          </a:solidFill>
                          <a:effectLst/>
                          <a:latin typeface="+mn-lt"/>
                          <a:ea typeface="+mn-ea"/>
                          <a:cs typeface="+mn-cs"/>
                        </a:rPr>
                        <a:t>develop and </a:t>
                      </a:r>
                      <a:r>
                        <a:rPr lang="en-GB" sz="1200" b="1" kern="1200" dirty="0" smtClean="0">
                          <a:solidFill>
                            <a:schemeClr val="tx1"/>
                          </a:solidFill>
                          <a:effectLst/>
                          <a:latin typeface="+mn-lt"/>
                          <a:ea typeface="+mn-ea"/>
                          <a:cs typeface="+mn-cs"/>
                        </a:rPr>
                        <a:t>use a wide-ranging and deepening vocabulary </a:t>
                      </a:r>
                      <a:r>
                        <a:rPr lang="en-GB" sz="1200" kern="1200" dirty="0" smtClean="0">
                          <a:solidFill>
                            <a:schemeClr val="tx1"/>
                          </a:solidFill>
                          <a:effectLst/>
                          <a:latin typeface="+mn-lt"/>
                          <a:ea typeface="+mn-ea"/>
                          <a:cs typeface="+mn-cs"/>
                        </a:rPr>
                        <a:t>that goes beyond their immediate needs and interests, allowing them to give and justify opinions and take part in discussion about wider issues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accurate grammar, spelling and punctuation.</a:t>
                      </a:r>
                    </a:p>
                  </a:txBody>
                  <a:tcPr>
                    <a:solidFill>
                      <a:schemeClr val="bg1"/>
                    </a:solidFill>
                  </a:tcPr>
                </a:tc>
              </a:tr>
            </a:tbl>
          </a:graphicData>
        </a:graphic>
      </p:graphicFrame>
      <p:sp>
        <p:nvSpPr>
          <p:cNvPr id="3" name="TextBox 2"/>
          <p:cNvSpPr txBox="1"/>
          <p:nvPr/>
        </p:nvSpPr>
        <p:spPr>
          <a:xfrm>
            <a:off x="3559387"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rPr>
              <a:t>KS2</a:t>
            </a:r>
            <a:endParaRPr lang="fr-FR" b="1" dirty="0">
              <a:solidFill>
                <a:prstClr val="black"/>
              </a:solidFill>
            </a:endParaRPr>
          </a:p>
        </p:txBody>
      </p:sp>
      <p:sp>
        <p:nvSpPr>
          <p:cNvPr id="6" name="TextBox 5"/>
          <p:cNvSpPr txBox="1"/>
          <p:nvPr/>
        </p:nvSpPr>
        <p:spPr>
          <a:xfrm>
            <a:off x="8268035"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rPr>
              <a:t>KS3</a:t>
            </a:r>
            <a:endParaRPr lang="fr-FR" b="1" dirty="0">
              <a:solidFill>
                <a:prstClr val="black"/>
              </a:solidFill>
            </a:endParaRPr>
          </a:p>
        </p:txBody>
      </p:sp>
    </p:spTree>
    <p:extLst>
      <p:ext uri="{BB962C8B-B14F-4D97-AF65-F5344CB8AC3E}">
        <p14:creationId xmlns:p14="http://schemas.microsoft.com/office/powerpoint/2010/main" val="869122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620688"/>
            <a:ext cx="6030670" cy="4824536"/>
          </a:xfrm>
          <a:prstGeom prst="rect">
            <a:avLst/>
          </a:prstGeom>
        </p:spPr>
      </p:pic>
      <p:sp>
        <p:nvSpPr>
          <p:cNvPr id="3" name="TextBox 2"/>
          <p:cNvSpPr txBox="1"/>
          <p:nvPr/>
        </p:nvSpPr>
        <p:spPr>
          <a:xfrm>
            <a:off x="539552" y="5661248"/>
            <a:ext cx="8136904" cy="923330"/>
          </a:xfrm>
          <a:prstGeom prst="rect">
            <a:avLst/>
          </a:prstGeom>
          <a:noFill/>
        </p:spPr>
        <p:txBody>
          <a:bodyPr wrap="square" rtlCol="0">
            <a:spAutoFit/>
          </a:bodyPr>
          <a:lstStyle/>
          <a:p>
            <a:pPr algn="ctr"/>
            <a:r>
              <a:rPr lang="en-GB" sz="5400" b="1" dirty="0" smtClean="0"/>
              <a:t>Translation into the FL</a:t>
            </a:r>
            <a:endParaRPr lang="fr-FR" sz="5400" b="1" dirty="0"/>
          </a:p>
        </p:txBody>
      </p:sp>
    </p:spTree>
    <p:extLst>
      <p:ext uri="{BB962C8B-B14F-4D97-AF65-F5344CB8AC3E}">
        <p14:creationId xmlns:p14="http://schemas.microsoft.com/office/powerpoint/2010/main" val="2204144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ustige Mercedes Werbung - YouTub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9672" y="1052736"/>
            <a:ext cx="6120680" cy="4590510"/>
          </a:xfrm>
          <a:prstGeom prst="rect">
            <a:avLst/>
          </a:prstGeom>
        </p:spPr>
      </p:pic>
      <p:sp>
        <p:nvSpPr>
          <p:cNvPr id="3" name="TextBox 2"/>
          <p:cNvSpPr txBox="1"/>
          <p:nvPr/>
        </p:nvSpPr>
        <p:spPr>
          <a:xfrm>
            <a:off x="246498" y="116632"/>
            <a:ext cx="8136904" cy="769441"/>
          </a:xfrm>
          <a:prstGeom prst="rect">
            <a:avLst/>
          </a:prstGeom>
          <a:noFill/>
        </p:spPr>
        <p:txBody>
          <a:bodyPr wrap="square" rtlCol="0">
            <a:spAutoFit/>
          </a:bodyPr>
          <a:lstStyle/>
          <a:p>
            <a:r>
              <a:rPr lang="en-GB" sz="4400" b="1" dirty="0" smtClean="0"/>
              <a:t>Direct translation - </a:t>
            </a:r>
            <a:r>
              <a:rPr lang="en-GB" sz="4400" b="1" i="1" dirty="0" smtClean="0"/>
              <a:t>adapted</a:t>
            </a:r>
            <a:endParaRPr lang="fr-FR" sz="4400" b="1" i="1" dirty="0"/>
          </a:p>
        </p:txBody>
      </p:sp>
    </p:spTree>
    <p:extLst>
      <p:ext uri="{BB962C8B-B14F-4D97-AF65-F5344CB8AC3E}">
        <p14:creationId xmlns:p14="http://schemas.microsoft.com/office/powerpoint/2010/main" val="1007745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07504" y="1405626"/>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1 ___  ___ gusta </a:t>
            </a:r>
            <a:r>
              <a:rPr lang="es-ES" sz="2000" dirty="0">
                <a:latin typeface="+mn-lt"/>
                <a:cs typeface="Times New Roman" pitchFamily="18" charset="0"/>
              </a:rPr>
              <a:t>viajar en avión porque </a:t>
            </a:r>
            <a:r>
              <a:rPr lang="es-ES" sz="2000" dirty="0" smtClean="0">
                <a:latin typeface="+mn-lt"/>
                <a:cs typeface="Times New Roman" pitchFamily="18" charset="0"/>
              </a:rPr>
              <a:t>_________ </a:t>
            </a:r>
            <a:r>
              <a:rPr lang="es-ES" sz="2000" dirty="0">
                <a:latin typeface="+mn-lt"/>
                <a:cs typeface="Times New Roman" pitchFamily="18" charset="0"/>
              </a:rPr>
              <a:t>me hace vomitar y además es </a:t>
            </a:r>
            <a:r>
              <a:rPr lang="es-ES" sz="2000" dirty="0" smtClean="0">
                <a:latin typeface="+mn-lt"/>
                <a:cs typeface="Times New Roman" pitchFamily="18" charset="0"/>
              </a:rPr>
              <a:t>_________  ____________.</a:t>
            </a:r>
            <a:endParaRPr lang="es-ES" sz="2000" dirty="0">
              <a:latin typeface="+mn-lt"/>
              <a:cs typeface="Times New Roman" pitchFamily="18" charset="0"/>
            </a:endParaRPr>
          </a:p>
        </p:txBody>
      </p:sp>
      <p:sp>
        <p:nvSpPr>
          <p:cNvPr id="7172" name="TextBox 4"/>
          <p:cNvSpPr txBox="1">
            <a:spLocks noChangeArrowheads="1"/>
          </p:cNvSpPr>
          <p:nvPr/>
        </p:nvSpPr>
        <p:spPr bwMode="auto">
          <a:xfrm>
            <a:off x="179388" y="302938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2  _________  ___  ______ __________viajar </a:t>
            </a:r>
            <a:r>
              <a:rPr lang="es-ES" sz="2000" dirty="0">
                <a:latin typeface="+mn-lt"/>
                <a:cs typeface="Times New Roman" pitchFamily="18" charset="0"/>
              </a:rPr>
              <a:t>en autocar, </a:t>
            </a:r>
            <a:r>
              <a:rPr lang="es-ES" sz="2000" dirty="0" smtClean="0">
                <a:latin typeface="+mn-lt"/>
                <a:cs typeface="Times New Roman" pitchFamily="18" charset="0"/>
              </a:rPr>
              <a:t>____  _____ _______ e </a:t>
            </a:r>
            <a:r>
              <a:rPr lang="es-ES" sz="2000" dirty="0">
                <a:latin typeface="+mn-lt"/>
                <a:cs typeface="Times New Roman" pitchFamily="18" charset="0"/>
              </a:rPr>
              <a:t>incómodo, </a:t>
            </a:r>
            <a:r>
              <a:rPr lang="es-ES" sz="2000" dirty="0" smtClean="0">
                <a:latin typeface="+mn-lt"/>
                <a:cs typeface="Times New Roman" pitchFamily="18" charset="0"/>
              </a:rPr>
              <a:t>así que _________ </a:t>
            </a:r>
            <a:r>
              <a:rPr lang="es-ES" sz="2000" dirty="0">
                <a:latin typeface="+mn-lt"/>
                <a:cs typeface="Times New Roman" pitchFamily="18" charset="0"/>
              </a:rPr>
              <a:t>el tren.</a:t>
            </a:r>
          </a:p>
        </p:txBody>
      </p:sp>
      <p:sp>
        <p:nvSpPr>
          <p:cNvPr id="7174" name="TextBox 6"/>
          <p:cNvSpPr txBox="1">
            <a:spLocks noChangeArrowheads="1"/>
          </p:cNvSpPr>
          <p:nvPr/>
        </p:nvSpPr>
        <p:spPr bwMode="auto">
          <a:xfrm>
            <a:off x="180528" y="468556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3  Para </a:t>
            </a:r>
            <a:r>
              <a:rPr lang="es-ES" sz="2000" dirty="0">
                <a:latin typeface="+mn-lt"/>
                <a:cs typeface="Times New Roman" pitchFamily="18" charset="0"/>
              </a:rPr>
              <a:t>mí lo </a:t>
            </a:r>
            <a:r>
              <a:rPr lang="es-ES" sz="2000" dirty="0" smtClean="0">
                <a:latin typeface="+mn-lt"/>
                <a:cs typeface="Times New Roman" pitchFamily="18" charset="0"/>
              </a:rPr>
              <a:t>______es </a:t>
            </a:r>
            <a:r>
              <a:rPr lang="es-ES" sz="2000" dirty="0">
                <a:latin typeface="+mn-lt"/>
                <a:cs typeface="Times New Roman" pitchFamily="18" charset="0"/>
              </a:rPr>
              <a:t>el </a:t>
            </a:r>
            <a:r>
              <a:rPr lang="es-ES" sz="2000" dirty="0" smtClean="0">
                <a:latin typeface="+mn-lt"/>
                <a:cs typeface="Times New Roman" pitchFamily="18" charset="0"/>
              </a:rPr>
              <a:t>________ </a:t>
            </a:r>
            <a:r>
              <a:rPr lang="es-ES" sz="2000" dirty="0">
                <a:latin typeface="+mn-lt"/>
                <a:cs typeface="Times New Roman" pitchFamily="18" charset="0"/>
              </a:rPr>
              <a:t>porque es </a:t>
            </a:r>
            <a:r>
              <a:rPr lang="es-ES" sz="2000" dirty="0" smtClean="0">
                <a:latin typeface="+mn-lt"/>
                <a:cs typeface="Times New Roman" pitchFamily="18" charset="0"/>
              </a:rPr>
              <a:t>_____  </a:t>
            </a:r>
            <a:r>
              <a:rPr lang="es-ES" sz="2000" dirty="0">
                <a:latin typeface="+mn-lt"/>
                <a:cs typeface="Times New Roman" pitchFamily="18" charset="0"/>
              </a:rPr>
              <a:t>rápido y es </a:t>
            </a:r>
            <a:r>
              <a:rPr lang="es-ES" sz="2000" dirty="0" smtClean="0">
                <a:latin typeface="+mn-lt"/>
                <a:cs typeface="Times New Roman" pitchFamily="18" charset="0"/>
              </a:rPr>
              <a:t>__________emocionante.</a:t>
            </a:r>
            <a:endParaRPr lang="es-ES" sz="2000" dirty="0">
              <a:latin typeface="+mn-lt"/>
              <a:cs typeface="Times New Roman" pitchFamily="18" charset="0"/>
            </a:endParaRPr>
          </a:p>
        </p:txBody>
      </p:sp>
      <p:sp>
        <p:nvSpPr>
          <p:cNvPr id="18" name="TextBox 1"/>
          <p:cNvSpPr txBox="1">
            <a:spLocks noChangeArrowheads="1"/>
          </p:cNvSpPr>
          <p:nvPr/>
        </p:nvSpPr>
        <p:spPr bwMode="auto">
          <a:xfrm>
            <a:off x="107504" y="2237293"/>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1  I </a:t>
            </a:r>
            <a:r>
              <a:rPr lang="es-ES" sz="2000" dirty="0" err="1" smtClean="0">
                <a:latin typeface="+mn-lt"/>
                <a:cs typeface="Times New Roman" pitchFamily="18" charset="0"/>
              </a:rPr>
              <a:t>don’t</a:t>
            </a:r>
            <a:r>
              <a:rPr lang="es-ES" sz="2000" dirty="0" smtClean="0">
                <a:latin typeface="+mn-lt"/>
                <a:cs typeface="Times New Roman" pitchFamily="18" charset="0"/>
              </a:rPr>
              <a:t> _______ _________ ___ ______ _______ </a:t>
            </a:r>
            <a:r>
              <a:rPr lang="es-ES" sz="2000" dirty="0" err="1" smtClean="0">
                <a:latin typeface="+mn-lt"/>
                <a:cs typeface="Times New Roman" pitchFamily="18" charset="0"/>
              </a:rPr>
              <a:t>sometimes</a:t>
            </a:r>
            <a:r>
              <a:rPr lang="es-ES" sz="2000" dirty="0" smtClean="0">
                <a:latin typeface="+mn-lt"/>
                <a:cs typeface="Times New Roman" pitchFamily="18" charset="0"/>
              </a:rPr>
              <a:t> </a:t>
            </a:r>
            <a:r>
              <a:rPr lang="es-ES" sz="2000" dirty="0" err="1" smtClean="0">
                <a:latin typeface="+mn-lt"/>
                <a:cs typeface="Times New Roman" pitchFamily="18" charset="0"/>
              </a:rPr>
              <a:t>it</a:t>
            </a:r>
            <a:r>
              <a:rPr lang="es-ES" sz="2000" dirty="0" smtClean="0">
                <a:latin typeface="+mn-lt"/>
                <a:cs typeface="Times New Roman" pitchFamily="18" charset="0"/>
              </a:rPr>
              <a:t> </a:t>
            </a:r>
            <a:r>
              <a:rPr lang="es-ES" sz="2000" dirty="0" err="1" smtClean="0">
                <a:latin typeface="+mn-lt"/>
                <a:cs typeface="Times New Roman" pitchFamily="18" charset="0"/>
              </a:rPr>
              <a:t>makes</a:t>
            </a:r>
            <a:r>
              <a:rPr lang="es-ES" sz="2000" dirty="0" smtClean="0">
                <a:latin typeface="+mn-lt"/>
                <a:cs typeface="Times New Roman" pitchFamily="18" charset="0"/>
              </a:rPr>
              <a:t> me </a:t>
            </a:r>
            <a:r>
              <a:rPr lang="es-ES" sz="2000" dirty="0" err="1" smtClean="0">
                <a:latin typeface="+mn-lt"/>
                <a:cs typeface="Times New Roman" pitchFamily="18" charset="0"/>
              </a:rPr>
              <a:t>sick</a:t>
            </a:r>
            <a:r>
              <a:rPr lang="es-ES" sz="2000" dirty="0" smtClean="0">
                <a:latin typeface="+mn-lt"/>
                <a:cs typeface="Times New Roman" pitchFamily="18" charset="0"/>
              </a:rPr>
              <a:t> and </a:t>
            </a:r>
            <a:r>
              <a:rPr lang="es-ES" sz="2000" dirty="0" err="1" smtClean="0">
                <a:latin typeface="+mn-lt"/>
                <a:cs typeface="Times New Roman" pitchFamily="18" charset="0"/>
              </a:rPr>
              <a:t>what’s</a:t>
            </a:r>
            <a:r>
              <a:rPr lang="es-ES" sz="2000" dirty="0" smtClean="0">
                <a:latin typeface="+mn-lt"/>
                <a:cs typeface="Times New Roman" pitchFamily="18" charset="0"/>
              </a:rPr>
              <a:t> more </a:t>
            </a:r>
            <a:r>
              <a:rPr lang="es-ES" sz="2000" dirty="0" err="1" smtClean="0">
                <a:latin typeface="+mn-lt"/>
                <a:cs typeface="Times New Roman" pitchFamily="18" charset="0"/>
              </a:rPr>
              <a:t>it’s</a:t>
            </a:r>
            <a:r>
              <a:rPr lang="es-ES" sz="2000" dirty="0" smtClean="0">
                <a:latin typeface="+mn-lt"/>
                <a:cs typeface="Times New Roman" pitchFamily="18" charset="0"/>
              </a:rPr>
              <a:t> </a:t>
            </a:r>
            <a:r>
              <a:rPr lang="es-ES" sz="2000" dirty="0" err="1" smtClean="0">
                <a:latin typeface="+mn-lt"/>
                <a:cs typeface="Times New Roman" pitchFamily="18" charset="0"/>
              </a:rPr>
              <a:t>very</a:t>
            </a:r>
            <a:r>
              <a:rPr lang="es-ES" sz="2000" dirty="0" smtClean="0">
                <a:latin typeface="+mn-lt"/>
                <a:cs typeface="Times New Roman" pitchFamily="18" charset="0"/>
              </a:rPr>
              <a:t> </a:t>
            </a:r>
            <a:r>
              <a:rPr lang="es-ES" sz="2000" dirty="0" err="1" smtClean="0">
                <a:latin typeface="+mn-lt"/>
                <a:cs typeface="Times New Roman" pitchFamily="18" charset="0"/>
              </a:rPr>
              <a:t>uncomfortable</a:t>
            </a:r>
            <a:r>
              <a:rPr lang="es-ES" sz="2000" dirty="0" smtClean="0">
                <a:latin typeface="+mn-lt"/>
                <a:cs typeface="Times New Roman" pitchFamily="18" charset="0"/>
              </a:rPr>
              <a:t>.</a:t>
            </a:r>
            <a:endParaRPr lang="es-ES" sz="2000" dirty="0">
              <a:latin typeface="+mn-lt"/>
              <a:cs typeface="Times New Roman" pitchFamily="18" charset="0"/>
            </a:endParaRPr>
          </a:p>
        </p:txBody>
      </p:sp>
      <p:sp>
        <p:nvSpPr>
          <p:cNvPr id="19" name="TextBox 4"/>
          <p:cNvSpPr txBox="1">
            <a:spLocks noChangeArrowheads="1"/>
          </p:cNvSpPr>
          <p:nvPr/>
        </p:nvSpPr>
        <p:spPr bwMode="auto">
          <a:xfrm>
            <a:off x="180528" y="3821469"/>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2  </a:t>
            </a:r>
            <a:r>
              <a:rPr lang="es-ES" sz="2000" dirty="0" err="1" smtClean="0">
                <a:latin typeface="+mn-lt"/>
                <a:cs typeface="Times New Roman" pitchFamily="18" charset="0"/>
              </a:rPr>
              <a:t>Although</a:t>
            </a:r>
            <a:r>
              <a:rPr lang="es-ES" sz="2000" dirty="0" smtClean="0">
                <a:latin typeface="+mn-lt"/>
                <a:cs typeface="Times New Roman" pitchFamily="18" charset="0"/>
              </a:rPr>
              <a:t> </a:t>
            </a:r>
            <a:r>
              <a:rPr lang="es-ES" sz="2000" dirty="0" err="1" smtClean="0">
                <a:latin typeface="+mn-lt"/>
                <a:cs typeface="Times New Roman" pitchFamily="18" charset="0"/>
              </a:rPr>
              <a:t>it’s</a:t>
            </a:r>
            <a:r>
              <a:rPr lang="es-ES" sz="2000" dirty="0" smtClean="0">
                <a:latin typeface="+mn-lt"/>
                <a:cs typeface="Times New Roman" pitchFamily="18" charset="0"/>
              </a:rPr>
              <a:t> </a:t>
            </a:r>
            <a:r>
              <a:rPr lang="es-ES" sz="2000" dirty="0" err="1" smtClean="0">
                <a:latin typeface="+mn-lt"/>
                <a:cs typeface="Times New Roman" pitchFamily="18" charset="0"/>
              </a:rPr>
              <a:t>cheaper</a:t>
            </a:r>
            <a:r>
              <a:rPr lang="es-ES" sz="2000" dirty="0" smtClean="0">
                <a:latin typeface="+mn-lt"/>
                <a:cs typeface="Times New Roman" pitchFamily="18" charset="0"/>
              </a:rPr>
              <a:t>  ______  ____ _______, </a:t>
            </a:r>
            <a:r>
              <a:rPr lang="es-ES" sz="2000" dirty="0" err="1" smtClean="0">
                <a:latin typeface="+mn-lt"/>
                <a:cs typeface="Times New Roman" pitchFamily="18" charset="0"/>
              </a:rPr>
              <a:t>it</a:t>
            </a:r>
            <a:r>
              <a:rPr lang="es-ES" sz="2000" dirty="0" smtClean="0">
                <a:latin typeface="+mn-lt"/>
                <a:cs typeface="Times New Roman" pitchFamily="18" charset="0"/>
              </a:rPr>
              <a:t> </a:t>
            </a:r>
            <a:r>
              <a:rPr lang="es-ES" sz="2000" dirty="0" err="1" smtClean="0">
                <a:latin typeface="+mn-lt"/>
                <a:cs typeface="Times New Roman" pitchFamily="18" charset="0"/>
              </a:rPr>
              <a:t>is</a:t>
            </a:r>
            <a:r>
              <a:rPr lang="es-ES" sz="2000" dirty="0" smtClean="0">
                <a:latin typeface="+mn-lt"/>
                <a:cs typeface="Times New Roman" pitchFamily="18" charset="0"/>
              </a:rPr>
              <a:t> </a:t>
            </a:r>
            <a:r>
              <a:rPr lang="es-ES" sz="2000" dirty="0" err="1" smtClean="0">
                <a:latin typeface="+mn-lt"/>
                <a:cs typeface="Times New Roman" pitchFamily="18" charset="0"/>
              </a:rPr>
              <a:t>very</a:t>
            </a:r>
            <a:r>
              <a:rPr lang="es-ES" sz="2000" dirty="0" smtClean="0">
                <a:latin typeface="+mn-lt"/>
                <a:cs typeface="Times New Roman" pitchFamily="18" charset="0"/>
              </a:rPr>
              <a:t> </a:t>
            </a:r>
            <a:r>
              <a:rPr lang="es-ES" sz="2000" dirty="0" err="1" smtClean="0">
                <a:latin typeface="+mn-lt"/>
                <a:cs typeface="Times New Roman" pitchFamily="18" charset="0"/>
              </a:rPr>
              <a:t>boring</a:t>
            </a:r>
            <a:r>
              <a:rPr lang="es-ES" sz="2000" dirty="0" smtClean="0">
                <a:latin typeface="+mn-lt"/>
                <a:cs typeface="Times New Roman" pitchFamily="18" charset="0"/>
              </a:rPr>
              <a:t> _______ and </a:t>
            </a:r>
            <a:r>
              <a:rPr lang="es-ES" sz="2000" dirty="0" err="1" smtClean="0">
                <a:latin typeface="+mn-lt"/>
                <a:cs typeface="Times New Roman" pitchFamily="18" charset="0"/>
              </a:rPr>
              <a:t>uncomfortable</a:t>
            </a:r>
            <a:r>
              <a:rPr lang="es-ES" sz="2000" dirty="0" smtClean="0">
                <a:latin typeface="+mn-lt"/>
                <a:cs typeface="Times New Roman" pitchFamily="18" charset="0"/>
              </a:rPr>
              <a:t>, _____ I </a:t>
            </a:r>
            <a:r>
              <a:rPr lang="es-ES" sz="2000" dirty="0" err="1" smtClean="0">
                <a:latin typeface="+mn-lt"/>
                <a:cs typeface="Times New Roman" pitchFamily="18" charset="0"/>
              </a:rPr>
              <a:t>prefer</a:t>
            </a:r>
            <a:r>
              <a:rPr lang="es-ES" sz="2000" dirty="0" smtClean="0">
                <a:latin typeface="+mn-lt"/>
                <a:cs typeface="Times New Roman" pitchFamily="18" charset="0"/>
              </a:rPr>
              <a:t> </a:t>
            </a:r>
            <a:r>
              <a:rPr lang="es-ES" sz="2000" dirty="0" err="1" smtClean="0">
                <a:latin typeface="+mn-lt"/>
                <a:cs typeface="Times New Roman" pitchFamily="18" charset="0"/>
              </a:rPr>
              <a:t>the</a:t>
            </a:r>
            <a:r>
              <a:rPr lang="es-ES" sz="2000" dirty="0" smtClean="0">
                <a:latin typeface="+mn-lt"/>
                <a:cs typeface="Times New Roman" pitchFamily="18" charset="0"/>
              </a:rPr>
              <a:t> </a:t>
            </a:r>
            <a:r>
              <a:rPr lang="es-ES" sz="2000" dirty="0" err="1" smtClean="0">
                <a:latin typeface="+mn-lt"/>
                <a:cs typeface="Times New Roman" pitchFamily="18" charset="0"/>
              </a:rPr>
              <a:t>train</a:t>
            </a:r>
            <a:r>
              <a:rPr lang="es-ES" sz="2000" dirty="0" smtClean="0">
                <a:latin typeface="+mn-lt"/>
                <a:cs typeface="Times New Roman" pitchFamily="18" charset="0"/>
              </a:rPr>
              <a:t>.</a:t>
            </a:r>
            <a:endParaRPr lang="es-ES" sz="2000" dirty="0">
              <a:latin typeface="+mn-lt"/>
              <a:cs typeface="Times New Roman" pitchFamily="18" charset="0"/>
            </a:endParaRPr>
          </a:p>
        </p:txBody>
      </p:sp>
      <p:sp>
        <p:nvSpPr>
          <p:cNvPr id="20" name="TextBox 6"/>
          <p:cNvSpPr txBox="1">
            <a:spLocks noChangeArrowheads="1"/>
          </p:cNvSpPr>
          <p:nvPr/>
        </p:nvSpPr>
        <p:spPr bwMode="auto">
          <a:xfrm>
            <a:off x="180528" y="554966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3  _____ _____  ____ </a:t>
            </a:r>
            <a:r>
              <a:rPr lang="es-ES" sz="2000" dirty="0" err="1" smtClean="0">
                <a:latin typeface="+mn-lt"/>
                <a:cs typeface="Times New Roman" pitchFamily="18" charset="0"/>
              </a:rPr>
              <a:t>best</a:t>
            </a:r>
            <a:r>
              <a:rPr lang="es-ES" sz="2000" dirty="0" smtClean="0">
                <a:latin typeface="+mn-lt"/>
                <a:cs typeface="Times New Roman" pitchFamily="18" charset="0"/>
              </a:rPr>
              <a:t> </a:t>
            </a:r>
            <a:r>
              <a:rPr lang="es-ES" sz="2000" dirty="0" err="1" smtClean="0">
                <a:latin typeface="+mn-lt"/>
                <a:cs typeface="Times New Roman" pitchFamily="18" charset="0"/>
              </a:rPr>
              <a:t>is</a:t>
            </a:r>
            <a:r>
              <a:rPr lang="es-ES" sz="2000" dirty="0" smtClean="0">
                <a:latin typeface="+mn-lt"/>
                <a:cs typeface="Times New Roman" pitchFamily="18" charset="0"/>
              </a:rPr>
              <a:t> </a:t>
            </a:r>
            <a:r>
              <a:rPr lang="es-ES" sz="2000" dirty="0" err="1" smtClean="0">
                <a:latin typeface="+mn-lt"/>
                <a:cs typeface="Times New Roman" pitchFamily="18" charset="0"/>
              </a:rPr>
              <a:t>the</a:t>
            </a:r>
            <a:r>
              <a:rPr lang="es-ES" sz="2000" dirty="0" smtClean="0">
                <a:latin typeface="+mn-lt"/>
                <a:cs typeface="Times New Roman" pitchFamily="18" charset="0"/>
              </a:rPr>
              <a:t> </a:t>
            </a:r>
            <a:r>
              <a:rPr lang="es-ES" sz="2000" dirty="0" err="1" smtClean="0">
                <a:latin typeface="+mn-lt"/>
                <a:cs typeface="Times New Roman" pitchFamily="18" charset="0"/>
              </a:rPr>
              <a:t>plane</a:t>
            </a:r>
            <a:r>
              <a:rPr lang="es-ES" sz="2000" dirty="0" smtClean="0">
                <a:latin typeface="+mn-lt"/>
                <a:cs typeface="Times New Roman" pitchFamily="18" charset="0"/>
              </a:rPr>
              <a:t> </a:t>
            </a:r>
            <a:r>
              <a:rPr lang="es-ES" sz="2000" dirty="0" err="1" smtClean="0">
                <a:latin typeface="+mn-lt"/>
                <a:cs typeface="Times New Roman" pitchFamily="18" charset="0"/>
              </a:rPr>
              <a:t>because</a:t>
            </a:r>
            <a:r>
              <a:rPr lang="es-ES" sz="2000" dirty="0" smtClean="0">
                <a:latin typeface="+mn-lt"/>
                <a:cs typeface="Times New Roman" pitchFamily="18" charset="0"/>
              </a:rPr>
              <a:t> </a:t>
            </a:r>
            <a:r>
              <a:rPr lang="es-ES" sz="2000" dirty="0" err="1" smtClean="0">
                <a:latin typeface="+mn-lt"/>
                <a:cs typeface="Times New Roman" pitchFamily="18" charset="0"/>
              </a:rPr>
              <a:t>it’s</a:t>
            </a:r>
            <a:r>
              <a:rPr lang="es-ES" sz="2000" dirty="0" smtClean="0">
                <a:latin typeface="+mn-lt"/>
                <a:cs typeface="Times New Roman" pitchFamily="18" charset="0"/>
              </a:rPr>
              <a:t> </a:t>
            </a:r>
            <a:r>
              <a:rPr lang="es-ES" sz="2000" dirty="0" err="1" smtClean="0">
                <a:latin typeface="+mn-lt"/>
                <a:cs typeface="Times New Roman" pitchFamily="18" charset="0"/>
              </a:rPr>
              <a:t>very</a:t>
            </a:r>
            <a:r>
              <a:rPr lang="es-ES" sz="2000" dirty="0" smtClean="0">
                <a:latin typeface="+mn-lt"/>
                <a:cs typeface="Times New Roman" pitchFamily="18" charset="0"/>
              </a:rPr>
              <a:t> ______ and quite ____________.</a:t>
            </a:r>
            <a:endParaRPr lang="es-ES" sz="2000" dirty="0">
              <a:latin typeface="+mn-lt"/>
              <a:cs typeface="Times New Roman" pitchFamily="18" charset="0"/>
            </a:endParaRPr>
          </a:p>
        </p:txBody>
      </p:sp>
      <p:sp>
        <p:nvSpPr>
          <p:cNvPr id="2" name="Rectangle 1"/>
          <p:cNvSpPr/>
          <p:nvPr/>
        </p:nvSpPr>
        <p:spPr>
          <a:xfrm>
            <a:off x="107504" y="3029382"/>
            <a:ext cx="8856984" cy="1499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07504" y="1445206"/>
            <a:ext cx="8856984" cy="1499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07504" y="4613557"/>
            <a:ext cx="8856984" cy="1695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15"/>
          <p:cNvSpPr txBox="1"/>
          <p:nvPr/>
        </p:nvSpPr>
        <p:spPr>
          <a:xfrm>
            <a:off x="246498" y="116632"/>
            <a:ext cx="8136904" cy="769441"/>
          </a:xfrm>
          <a:prstGeom prst="rect">
            <a:avLst/>
          </a:prstGeom>
          <a:noFill/>
        </p:spPr>
        <p:txBody>
          <a:bodyPr wrap="square" rtlCol="0">
            <a:spAutoFit/>
          </a:bodyPr>
          <a:lstStyle/>
          <a:p>
            <a:r>
              <a:rPr lang="en-GB" sz="4400" b="1" dirty="0" smtClean="0"/>
              <a:t>Parallel translation - </a:t>
            </a:r>
            <a:r>
              <a:rPr lang="en-GB" sz="4400" b="1" i="1" dirty="0" smtClean="0"/>
              <a:t>adapted</a:t>
            </a:r>
            <a:endParaRPr lang="fr-FR" sz="4400" b="1" i="1" dirty="0"/>
          </a:p>
        </p:txBody>
      </p:sp>
    </p:spTree>
    <p:extLst>
      <p:ext uri="{BB962C8B-B14F-4D97-AF65-F5344CB8AC3E}">
        <p14:creationId xmlns:p14="http://schemas.microsoft.com/office/powerpoint/2010/main" val="2548098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a:lnSpc>
                <a:spcPct val="200000"/>
              </a:lnSpc>
              <a:buFont typeface="Arial" pitchFamily="34" charset="0"/>
              <a:buChar char="•"/>
            </a:pPr>
            <a:r>
              <a:rPr lang="es-ES" dirty="0" smtClean="0">
                <a:cs typeface="Calibri"/>
              </a:rPr>
              <a:t>  </a:t>
            </a:r>
            <a:r>
              <a:rPr lang="es-ES" dirty="0">
                <a:cs typeface="Calibri"/>
              </a:rPr>
              <a:t>¿Qué experiencia tienes del mundo laboral?</a:t>
            </a:r>
            <a:endParaRPr lang="es-ES" dirty="0" smtClean="0"/>
          </a:p>
          <a:p>
            <a:pPr marL="285750" indent="-285750">
              <a:lnSpc>
                <a:spcPct val="200000"/>
              </a:lnSpc>
              <a:buFont typeface="Arial" pitchFamily="34" charset="0"/>
              <a:buChar char="•"/>
            </a:pPr>
            <a:r>
              <a:rPr lang="es-ES" dirty="0" smtClean="0"/>
              <a:t>¿Dónde hiciste tus prácticas?</a:t>
            </a:r>
          </a:p>
          <a:p>
            <a:pPr marL="285750" indent="-285750">
              <a:lnSpc>
                <a:spcPct val="200000"/>
              </a:lnSpc>
              <a:buFont typeface="Arial" pitchFamily="34" charset="0"/>
              <a:buChar char="•"/>
            </a:pPr>
            <a:r>
              <a:rPr lang="es-ES" dirty="0" smtClean="0"/>
              <a:t> ¿Cuánto tiempo duraron las prácticas?</a:t>
            </a:r>
          </a:p>
          <a:p>
            <a:pPr marL="285750" indent="-285750">
              <a:lnSpc>
                <a:spcPct val="200000"/>
              </a:lnSpc>
              <a:buFont typeface="Arial" pitchFamily="34" charset="0"/>
              <a:buChar char="•"/>
            </a:pPr>
            <a:r>
              <a:rPr lang="es-ES" dirty="0" smtClean="0"/>
              <a:t> ¿Cómo ibas a tu lugar de trabajo?</a:t>
            </a:r>
            <a:r>
              <a:rPr lang="en-GB" dirty="0" smtClean="0"/>
              <a:t> </a:t>
            </a:r>
          </a:p>
          <a:p>
            <a:pPr marL="285750" indent="-285750">
              <a:lnSpc>
                <a:spcPct val="200000"/>
              </a:lnSpc>
              <a:buFont typeface="Arial" pitchFamily="34" charset="0"/>
              <a:buChar char="•"/>
            </a:pPr>
            <a:r>
              <a:rPr lang="en-GB" dirty="0" smtClean="0">
                <a:cs typeface="Calibri"/>
              </a:rPr>
              <a:t>¿</a:t>
            </a:r>
            <a:r>
              <a:rPr lang="en-GB" dirty="0" err="1">
                <a:cs typeface="Calibri"/>
              </a:rPr>
              <a:t>Te</a:t>
            </a:r>
            <a:r>
              <a:rPr lang="en-GB" dirty="0">
                <a:cs typeface="Calibri"/>
              </a:rPr>
              <a:t> </a:t>
            </a:r>
            <a:r>
              <a:rPr lang="en-GB" dirty="0" err="1">
                <a:cs typeface="Calibri"/>
              </a:rPr>
              <a:t>gustaron</a:t>
            </a:r>
            <a:r>
              <a:rPr lang="en-GB" dirty="0">
                <a:cs typeface="Calibri"/>
              </a:rPr>
              <a:t> </a:t>
            </a:r>
            <a:r>
              <a:rPr lang="en-GB" dirty="0" err="1">
                <a:cs typeface="Calibri"/>
              </a:rPr>
              <a:t>las</a:t>
            </a:r>
            <a:r>
              <a:rPr lang="en-GB" dirty="0">
                <a:cs typeface="Calibri"/>
              </a:rPr>
              <a:t> </a:t>
            </a:r>
            <a:r>
              <a:rPr lang="en-GB" dirty="0" err="1">
                <a:cs typeface="Calibri"/>
              </a:rPr>
              <a:t>prácticas</a:t>
            </a:r>
            <a:r>
              <a:rPr lang="en-GB" dirty="0">
                <a:cs typeface="Calibri"/>
              </a:rPr>
              <a:t>?</a:t>
            </a:r>
            <a:endParaRPr lang="fr-FR"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r>
              <a:rPr lang="en-GB" dirty="0" smtClean="0"/>
              <a:t/>
            </a:r>
            <a:br>
              <a:rPr lang="en-GB" dirty="0" smtClean="0"/>
            </a:br>
            <a:r>
              <a:rPr lang="en-GB" sz="3600" dirty="0" smtClean="0"/>
              <a:t>What did you do?</a:t>
            </a:r>
            <a:endParaRPr lang="fr-FR" sz="3600" dirty="0"/>
          </a:p>
        </p:txBody>
      </p:sp>
      <p:sp>
        <p:nvSpPr>
          <p:cNvPr id="5" name="TextBox 4"/>
          <p:cNvSpPr txBox="1"/>
          <p:nvPr/>
        </p:nvSpPr>
        <p:spPr>
          <a:xfrm rot="1495085">
            <a:off x="5361837" y="1916357"/>
            <a:ext cx="2952328" cy="923330"/>
          </a:xfrm>
          <a:prstGeom prst="rect">
            <a:avLst/>
          </a:prstGeom>
          <a:noFill/>
        </p:spPr>
        <p:txBody>
          <a:bodyPr wrap="square" rtlCol="0">
            <a:spAutoFit/>
          </a:bodyPr>
          <a:lstStyle/>
          <a:p>
            <a:r>
              <a:rPr lang="en-GB" dirty="0" smtClean="0"/>
              <a:t/>
            </a:r>
            <a:br>
              <a:rPr lang="en-GB" dirty="0" smtClean="0"/>
            </a:br>
            <a:r>
              <a:rPr lang="en-GB" sz="3600" dirty="0" smtClean="0"/>
              <a:t>Where?</a:t>
            </a:r>
            <a:endParaRPr lang="fr-FR" sz="3600" dirty="0"/>
          </a:p>
        </p:txBody>
      </p:sp>
      <p:sp>
        <p:nvSpPr>
          <p:cNvPr id="6" name="TextBox 5"/>
          <p:cNvSpPr txBox="1"/>
          <p:nvPr/>
        </p:nvSpPr>
        <p:spPr>
          <a:xfrm rot="20424121">
            <a:off x="4031598" y="811685"/>
            <a:ext cx="2952328" cy="923330"/>
          </a:xfrm>
          <a:prstGeom prst="rect">
            <a:avLst/>
          </a:prstGeom>
          <a:noFill/>
        </p:spPr>
        <p:txBody>
          <a:bodyPr wrap="square" rtlCol="0">
            <a:spAutoFit/>
          </a:bodyPr>
          <a:lstStyle/>
          <a:p>
            <a:r>
              <a:rPr lang="en-GB" dirty="0" smtClean="0"/>
              <a:t/>
            </a:r>
            <a:br>
              <a:rPr lang="en-GB" dirty="0" smtClean="0"/>
            </a:br>
            <a:r>
              <a:rPr lang="en-GB" sz="3600" dirty="0" smtClean="0"/>
              <a:t>When?</a:t>
            </a:r>
            <a:endParaRPr lang="fr-FR" sz="3600" dirty="0"/>
          </a:p>
        </p:txBody>
      </p:sp>
      <p:sp>
        <p:nvSpPr>
          <p:cNvPr id="7" name="TextBox 6"/>
          <p:cNvSpPr txBox="1"/>
          <p:nvPr/>
        </p:nvSpPr>
        <p:spPr>
          <a:xfrm rot="1264085">
            <a:off x="4029545" y="2482368"/>
            <a:ext cx="2952328" cy="923330"/>
          </a:xfrm>
          <a:prstGeom prst="rect">
            <a:avLst/>
          </a:prstGeom>
          <a:noFill/>
        </p:spPr>
        <p:txBody>
          <a:bodyPr wrap="square" rtlCol="0">
            <a:spAutoFit/>
          </a:bodyPr>
          <a:lstStyle/>
          <a:p>
            <a:r>
              <a:rPr lang="en-GB" dirty="0" smtClean="0"/>
              <a:t/>
            </a:r>
            <a:br>
              <a:rPr lang="en-GB" dirty="0" smtClean="0"/>
            </a:br>
            <a:r>
              <a:rPr lang="en-GB" sz="3600" dirty="0" smtClean="0"/>
              <a:t>How long?</a:t>
            </a:r>
            <a:endParaRPr lang="fr-FR" sz="3600" dirty="0"/>
          </a:p>
        </p:txBody>
      </p:sp>
      <p:sp>
        <p:nvSpPr>
          <p:cNvPr id="8" name="TextBox 7"/>
          <p:cNvSpPr txBox="1"/>
          <p:nvPr/>
        </p:nvSpPr>
        <p:spPr>
          <a:xfrm rot="371232">
            <a:off x="5905469" y="4139247"/>
            <a:ext cx="4387790" cy="923330"/>
          </a:xfrm>
          <a:prstGeom prst="rect">
            <a:avLst/>
          </a:prstGeom>
          <a:noFill/>
        </p:spPr>
        <p:txBody>
          <a:bodyPr wrap="square" rtlCol="0">
            <a:spAutoFit/>
          </a:bodyPr>
          <a:lstStyle/>
          <a:p>
            <a:r>
              <a:rPr lang="en-GB" dirty="0" smtClean="0"/>
              <a:t/>
            </a:r>
            <a:br>
              <a:rPr lang="en-GB" dirty="0" smtClean="0"/>
            </a:br>
            <a:r>
              <a:rPr lang="en-GB" sz="3600" dirty="0" smtClean="0"/>
              <a:t>How get there?</a:t>
            </a:r>
            <a:endParaRPr lang="fr-FR" sz="3600" dirty="0"/>
          </a:p>
        </p:txBody>
      </p:sp>
      <p:sp>
        <p:nvSpPr>
          <p:cNvPr id="9" name="TextBox 8"/>
          <p:cNvSpPr txBox="1"/>
          <p:nvPr/>
        </p:nvSpPr>
        <p:spPr>
          <a:xfrm rot="20424121">
            <a:off x="3533643" y="5069300"/>
            <a:ext cx="2952328" cy="923330"/>
          </a:xfrm>
          <a:prstGeom prst="rect">
            <a:avLst/>
          </a:prstGeom>
          <a:noFill/>
        </p:spPr>
        <p:txBody>
          <a:bodyPr wrap="square" rtlCol="0">
            <a:spAutoFit/>
          </a:bodyPr>
          <a:lstStyle/>
          <a:p>
            <a:r>
              <a:rPr lang="en-GB" dirty="0" smtClean="0"/>
              <a:t/>
            </a:r>
            <a:br>
              <a:rPr lang="en-GB" dirty="0" smtClean="0"/>
            </a:br>
            <a:r>
              <a:rPr lang="en-GB" sz="3600" dirty="0" smtClean="0"/>
              <a:t>Start / finish?</a:t>
            </a:r>
            <a:endParaRPr lang="fr-FR" sz="3600" dirty="0"/>
          </a:p>
        </p:txBody>
      </p:sp>
      <p:sp>
        <p:nvSpPr>
          <p:cNvPr id="10" name="TextBox 9"/>
          <p:cNvSpPr txBox="1"/>
          <p:nvPr/>
        </p:nvSpPr>
        <p:spPr>
          <a:xfrm rot="1139337">
            <a:off x="6400918" y="5429519"/>
            <a:ext cx="2952328" cy="923330"/>
          </a:xfrm>
          <a:prstGeom prst="rect">
            <a:avLst/>
          </a:prstGeom>
          <a:noFill/>
        </p:spPr>
        <p:txBody>
          <a:bodyPr wrap="square" rtlCol="0">
            <a:spAutoFit/>
          </a:bodyPr>
          <a:lstStyle/>
          <a:p>
            <a:r>
              <a:rPr lang="en-GB" dirty="0" smtClean="0"/>
              <a:t/>
            </a:r>
            <a:br>
              <a:rPr lang="en-GB" dirty="0" smtClean="0"/>
            </a:br>
            <a:r>
              <a:rPr lang="en-GB" sz="3600" dirty="0" smtClean="0"/>
              <a:t>Good / bad?</a:t>
            </a:r>
            <a:endParaRPr lang="fr-FR" sz="3600" dirty="0"/>
          </a:p>
        </p:txBody>
      </p:sp>
      <p:sp>
        <p:nvSpPr>
          <p:cNvPr id="11" name="TextBox 10"/>
          <p:cNvSpPr txBox="1"/>
          <p:nvPr/>
        </p:nvSpPr>
        <p:spPr>
          <a:xfrm>
            <a:off x="5134068" y="5722309"/>
            <a:ext cx="2952328" cy="923330"/>
          </a:xfrm>
          <a:prstGeom prst="rect">
            <a:avLst/>
          </a:prstGeom>
          <a:noFill/>
        </p:spPr>
        <p:txBody>
          <a:bodyPr wrap="square" rtlCol="0">
            <a:spAutoFit/>
          </a:bodyPr>
          <a:lstStyle/>
          <a:p>
            <a:r>
              <a:rPr lang="en-GB" dirty="0" smtClean="0"/>
              <a:t/>
            </a:r>
            <a:br>
              <a:rPr lang="en-GB" dirty="0" smtClean="0"/>
            </a:br>
            <a:r>
              <a:rPr lang="en-GB" sz="3600" dirty="0"/>
              <a:t>P</a:t>
            </a:r>
            <a:r>
              <a:rPr lang="en-GB" sz="3600" dirty="0" smtClean="0"/>
              <a:t>eople?</a:t>
            </a:r>
            <a:endParaRPr lang="fr-FR" sz="36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r>
              <a:rPr lang="en-GB" sz="4400" b="1" dirty="0" smtClean="0"/>
              <a:t>Bridging the gap - </a:t>
            </a:r>
            <a:r>
              <a:rPr lang="en-GB" sz="4400" b="1" i="1" dirty="0" smtClean="0"/>
              <a:t>adapted</a:t>
            </a:r>
            <a:endParaRPr lang="fr-FR" sz="4400" b="1" i="1" dirty="0"/>
          </a:p>
        </p:txBody>
      </p:sp>
    </p:spTree>
    <p:extLst>
      <p:ext uri="{BB962C8B-B14F-4D97-AF65-F5344CB8AC3E}">
        <p14:creationId xmlns:p14="http://schemas.microsoft.com/office/powerpoint/2010/main" val="1094254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Generating via translation </a:t>
            </a:r>
            <a:br>
              <a:rPr lang="en-GB" sz="2800" b="1" dirty="0" smtClean="0">
                <a:solidFill>
                  <a:srgbClr val="002060"/>
                </a:solidFill>
              </a:rPr>
            </a:br>
            <a:r>
              <a:rPr lang="en-GB" sz="2800" b="1" dirty="0" smtClean="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Avoiding</a:t>
            </a:r>
            <a:br>
              <a:rPr lang="en-GB" sz="2800" b="1" dirty="0" smtClean="0">
                <a:solidFill>
                  <a:srgbClr val="002060"/>
                </a:solidFill>
              </a:rPr>
            </a:br>
            <a:r>
              <a:rPr lang="en-GB" sz="2800" b="1" dirty="0" smtClean="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1780114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a:normAutofit/>
          </a:bodyPr>
          <a:lstStyle/>
          <a:p>
            <a:r>
              <a:rPr lang="en-GB" sz="3600" b="1" dirty="0" smtClean="0">
                <a:solidFill>
                  <a:schemeClr val="tx1"/>
                </a:solidFill>
                <a:latin typeface="Segoe Print" panose="02000600000000000000" pitchFamily="2" charset="0"/>
              </a:rPr>
              <a:t>Curriculum 2014: </a:t>
            </a:r>
            <a:r>
              <a:rPr lang="en-GB" sz="3600" b="1" dirty="0">
                <a:solidFill>
                  <a:schemeClr val="tx1"/>
                </a:solidFill>
                <a:latin typeface="Segoe Print" panose="02000600000000000000" pitchFamily="2" charset="0"/>
              </a:rPr>
              <a:t>W</a:t>
            </a:r>
            <a:r>
              <a:rPr lang="en-GB" sz="3600" b="1" dirty="0" smtClean="0">
                <a:solidFill>
                  <a:schemeClr val="tx1"/>
                </a:solidFill>
                <a:latin typeface="Segoe Print" panose="02000600000000000000" pitchFamily="2" charset="0"/>
              </a:rPr>
              <a:t>hat is new?</a:t>
            </a:r>
            <a:endParaRPr lang="en-GB" sz="3600" b="1" dirty="0">
              <a:solidFill>
                <a:schemeClr val="tx1"/>
              </a:solidFill>
              <a:latin typeface="Segoe Print" panose="02000600000000000000" pitchFamily="2" charset="0"/>
            </a:endParaRPr>
          </a:p>
        </p:txBody>
      </p:sp>
      <p:sp>
        <p:nvSpPr>
          <p:cNvPr id="3" name="Content Placeholder 2"/>
          <p:cNvSpPr>
            <a:spLocks noGrp="1"/>
          </p:cNvSpPr>
          <p:nvPr>
            <p:ph idx="1"/>
          </p:nvPr>
        </p:nvSpPr>
        <p:spPr>
          <a:xfrm>
            <a:off x="467544" y="1639341"/>
            <a:ext cx="8229600" cy="4525963"/>
          </a:xfrm>
        </p:spPr>
        <p:txBody>
          <a:bodyPr>
            <a:normAutofit fontScale="85000" lnSpcReduction="10000"/>
          </a:bodyPr>
          <a:lstStyle/>
          <a:p>
            <a:r>
              <a:rPr lang="en-GB" dirty="0" smtClean="0"/>
              <a:t>Formal </a:t>
            </a:r>
            <a:r>
              <a:rPr lang="en-GB" dirty="0"/>
              <a:t>modes of </a:t>
            </a:r>
            <a:r>
              <a:rPr lang="en-GB" dirty="0" smtClean="0"/>
              <a:t>address</a:t>
            </a:r>
          </a:p>
          <a:p>
            <a:r>
              <a:rPr lang="en-GB" dirty="0" smtClean="0"/>
              <a:t>KS2 </a:t>
            </a:r>
            <a:r>
              <a:rPr lang="en-GB" dirty="0"/>
              <a:t>– ability to deduce the meaning of new words inserted into familiar text, and use of </a:t>
            </a:r>
            <a:r>
              <a:rPr lang="en-GB" dirty="0" smtClean="0"/>
              <a:t>dictionary</a:t>
            </a:r>
          </a:p>
          <a:p>
            <a:r>
              <a:rPr lang="en-GB" dirty="0" smtClean="0"/>
              <a:t>Read </a:t>
            </a:r>
            <a:r>
              <a:rPr lang="en-GB" dirty="0"/>
              <a:t>literary texts in the language, such as stories, songs, poems and letters (let’s not forget using film in all this</a:t>
            </a:r>
            <a:r>
              <a:rPr lang="en-GB" dirty="0" smtClean="0"/>
              <a:t>!)</a:t>
            </a:r>
          </a:p>
          <a:p>
            <a:r>
              <a:rPr lang="en-GB" dirty="0" smtClean="0"/>
              <a:t>Translate into English</a:t>
            </a:r>
          </a:p>
          <a:p>
            <a:r>
              <a:rPr lang="en-GB" dirty="0" smtClean="0"/>
              <a:t>Translate </a:t>
            </a:r>
            <a:r>
              <a:rPr lang="en-GB" dirty="0"/>
              <a:t>into the foreign </a:t>
            </a:r>
            <a:r>
              <a:rPr lang="en-GB" dirty="0" smtClean="0"/>
              <a:t>language</a:t>
            </a:r>
          </a:p>
          <a:p>
            <a:r>
              <a:rPr lang="en-GB" dirty="0" smtClean="0"/>
              <a:t>Use </a:t>
            </a:r>
            <a:r>
              <a:rPr lang="en-GB" dirty="0"/>
              <a:t>voices and moods </a:t>
            </a:r>
            <a:r>
              <a:rPr lang="en-GB" dirty="0" smtClean="0"/>
              <a:t>(does this mean passive </a:t>
            </a:r>
            <a:r>
              <a:rPr lang="en-GB" dirty="0"/>
              <a:t>and </a:t>
            </a:r>
            <a:r>
              <a:rPr lang="en-GB" dirty="0" smtClean="0"/>
              <a:t>subjunctive?!)</a:t>
            </a:r>
            <a:endParaRPr lang="en-GB"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3205424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a:normAutofit fontScale="90000"/>
          </a:bodyPr>
          <a:lstStyle/>
          <a:p>
            <a:r>
              <a:rPr lang="en-GB" b="1" dirty="0"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sp>
        <p:nvSpPr>
          <p:cNvPr id="3" name="Content Placeholder 2"/>
          <p:cNvSpPr>
            <a:spLocks noGrp="1"/>
          </p:cNvSpPr>
          <p:nvPr>
            <p:ph idx="1"/>
          </p:nvPr>
        </p:nvSpPr>
        <p:spPr>
          <a:xfrm>
            <a:off x="467544" y="1639341"/>
            <a:ext cx="8229600" cy="4525963"/>
          </a:xfrm>
        </p:spPr>
        <p:txBody>
          <a:bodyPr>
            <a:normAutofit fontScale="92500" lnSpcReduction="2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Listening, speaking, reading and writing</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4017480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defTabSz="914400">
              <a:buFont typeface="Wingdings" pitchFamily="2" charset="2"/>
              <a:buChar char="§"/>
            </a:pPr>
            <a:r>
              <a:rPr lang="en-GB" sz="2800" dirty="0">
                <a:solidFill>
                  <a:prstClr val="black"/>
                </a:solidFill>
              </a:rPr>
              <a:t> explore the patterns and sounds of language through songs and rhymes and </a:t>
            </a:r>
            <a:r>
              <a:rPr lang="en-GB" sz="2800" b="1" dirty="0">
                <a:solidFill>
                  <a:prstClr val="black"/>
                </a:solidFill>
              </a:rPr>
              <a:t>link the spelling, sound and meaning of words </a:t>
            </a:r>
          </a:p>
        </p:txBody>
      </p:sp>
      <p:sp>
        <p:nvSpPr>
          <p:cNvPr id="3" name="Rectangle 2"/>
          <p:cNvSpPr/>
          <p:nvPr/>
        </p:nvSpPr>
        <p:spPr>
          <a:xfrm rot="20746334">
            <a:off x="4240032" y="4427772"/>
            <a:ext cx="4572000" cy="1384995"/>
          </a:xfrm>
          <a:prstGeom prst="rect">
            <a:avLst/>
          </a:prstGeom>
        </p:spPr>
        <p:txBody>
          <a:bodyPr>
            <a:spAutoFit/>
          </a:bodyPr>
          <a:lstStyle/>
          <a:p>
            <a:pPr marL="171450" indent="-171450" defTabSz="914400">
              <a:buFont typeface="Wingdings" pitchFamily="2" charset="2"/>
              <a:buChar char="§"/>
            </a:pPr>
            <a:r>
              <a:rPr lang="en-GB" sz="2800" b="1" dirty="0">
                <a:solidFill>
                  <a:prstClr val="black"/>
                </a:solidFill>
              </a:rPr>
              <a:t> transcribe</a:t>
            </a:r>
            <a:r>
              <a:rPr lang="en-GB" sz="2800" dirty="0">
                <a:solidFill>
                  <a:prstClr val="black"/>
                </a:solidFill>
              </a:rPr>
              <a:t> words and short sentences that they hear with increasing accuracy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929" y="332656"/>
            <a:ext cx="42244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24" y="4017105"/>
            <a:ext cx="3505944" cy="22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505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930946"/>
            <a:ext cx="4572000" cy="2677656"/>
          </a:xfrm>
          <a:prstGeom prst="rect">
            <a:avLst/>
          </a:prstGeom>
        </p:spPr>
        <p:txBody>
          <a:bodyPr>
            <a:spAutoFit/>
          </a:bodyPr>
          <a:lstStyle/>
          <a:p>
            <a:pPr marL="171450" lvl="0" indent="-171450" defTabSz="914400">
              <a:buFont typeface="Wingdings" pitchFamily="2" charset="2"/>
              <a:buChar char="§"/>
            </a:pPr>
            <a:r>
              <a:rPr lang="en-GB" sz="2800" dirty="0">
                <a:solidFill>
                  <a:prstClr val="black"/>
                </a:solidFill>
              </a:rPr>
              <a:t> </a:t>
            </a:r>
            <a:r>
              <a:rPr lang="en-GB" sz="2800" b="1" dirty="0"/>
              <a:t>develop accurate pronunciation and intonation </a:t>
            </a:r>
            <a:r>
              <a:rPr lang="en-GB" sz="2800" dirty="0"/>
              <a:t>so that others understand when they are reading aloud or using familiar words and phrases* </a:t>
            </a:r>
          </a:p>
        </p:txBody>
      </p:sp>
      <p:sp>
        <p:nvSpPr>
          <p:cNvPr id="3" name="Rectangle 2"/>
          <p:cNvSpPr/>
          <p:nvPr/>
        </p:nvSpPr>
        <p:spPr>
          <a:xfrm rot="20746334">
            <a:off x="4240032" y="3668357"/>
            <a:ext cx="4572000" cy="2246769"/>
          </a:xfrm>
          <a:prstGeom prst="rect">
            <a:avLst/>
          </a:prstGeom>
        </p:spPr>
        <p:txBody>
          <a:bodyPr>
            <a:spAutoFit/>
          </a:bodyPr>
          <a:lstStyle/>
          <a:p>
            <a:pPr marL="171450" lvl="0" indent="-171450">
              <a:buFont typeface="Wingdings" pitchFamily="2" charset="2"/>
              <a:buChar char="§"/>
            </a:pPr>
            <a:r>
              <a:rPr lang="en-GB" sz="2800" b="1" dirty="0" smtClean="0"/>
              <a:t> speak </a:t>
            </a:r>
            <a:r>
              <a:rPr lang="en-GB" sz="2800" b="1" dirty="0"/>
              <a:t>coherently and confidently, with increasingly accurate pronunciation and intonation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2970327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a:normAutofit fontScale="90000"/>
          </a:bodyPr>
          <a:lstStyle/>
          <a:p>
            <a:r>
              <a:rPr lang="en-GB" b="1" dirty="0"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
        <p:nvSpPr>
          <p:cNvPr id="5" name="TextBox 4"/>
          <p:cNvSpPr txBox="1"/>
          <p:nvPr/>
        </p:nvSpPr>
        <p:spPr>
          <a:xfrm>
            <a:off x="5436096" y="1844824"/>
            <a:ext cx="648072" cy="1862048"/>
          </a:xfrm>
          <a:prstGeom prst="rect">
            <a:avLst/>
          </a:prstGeom>
          <a:noFill/>
        </p:spPr>
        <p:txBody>
          <a:bodyPr wrap="square" rtlCol="0">
            <a:spAutoFit/>
          </a:bodyPr>
          <a:lstStyle/>
          <a:p>
            <a:r>
              <a:rPr lang="en-GB" sz="11500" b="1" dirty="0" smtClean="0">
                <a:solidFill>
                  <a:schemeClr val="accent3">
                    <a:lumMod val="50000"/>
                  </a:schemeClr>
                </a:solidFill>
              </a:rPr>
              <a:t>}</a:t>
            </a:r>
            <a:endParaRPr lang="en-GB" sz="11500" b="1" dirty="0">
              <a:solidFill>
                <a:schemeClr val="accent3">
                  <a:lumMod val="50000"/>
                </a:schemeClr>
              </a:solidFill>
            </a:endParaRPr>
          </a:p>
        </p:txBody>
      </p:sp>
    </p:spTree>
    <p:extLst>
      <p:ext uri="{BB962C8B-B14F-4D97-AF65-F5344CB8AC3E}">
        <p14:creationId xmlns:p14="http://schemas.microsoft.com/office/powerpoint/2010/main" val="42732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229600" cy="1143000"/>
          </a:xfrm>
        </p:spPr>
        <p:txBody>
          <a:bodyPr/>
          <a:lstStyle/>
          <a:p>
            <a:pPr algn="l"/>
            <a:r>
              <a:rPr lang="en-GB" b="1" dirty="0" smtClean="0">
                <a:latin typeface="Segoe Print" panose="02000600000000000000" pitchFamily="2" charset="0"/>
              </a:rPr>
              <a:t>Classroom talk</a:t>
            </a:r>
            <a:endParaRPr lang="fr-FR" b="1" dirty="0">
              <a:latin typeface="Segoe Print" panose="02000600000000000000" pitchFamily="2" charset="0"/>
            </a:endParaRPr>
          </a:p>
        </p:txBody>
      </p:sp>
      <p:sp>
        <p:nvSpPr>
          <p:cNvPr id="4" name="Oval 3"/>
          <p:cNvSpPr/>
          <p:nvPr/>
        </p:nvSpPr>
        <p:spPr>
          <a:xfrm>
            <a:off x="5652120" y="908720"/>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smtClean="0">
                <a:solidFill>
                  <a:schemeClr val="tx1"/>
                </a:solidFill>
              </a:rPr>
              <a:t>Teacher TL use</a:t>
            </a:r>
            <a:endParaRPr lang="fr-FR" sz="3200" b="1" dirty="0">
              <a:solidFill>
                <a:schemeClr val="tx1"/>
              </a:solidFill>
            </a:endParaRPr>
          </a:p>
        </p:txBody>
      </p:sp>
      <p:cxnSp>
        <p:nvCxnSpPr>
          <p:cNvPr id="6" name="Straight Arrow Connector 5"/>
          <p:cNvCxnSpPr/>
          <p:nvPr/>
        </p:nvCxnSpPr>
        <p:spPr>
          <a:xfrm flipH="1">
            <a:off x="6228184" y="3501008"/>
            <a:ext cx="1080120" cy="151216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347864" y="4005064"/>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smtClean="0">
                <a:solidFill>
                  <a:schemeClr val="tx1"/>
                </a:solidFill>
              </a:rPr>
              <a:t>Student to teacher use</a:t>
            </a:r>
            <a:endParaRPr lang="fr-FR" sz="3200" b="1" dirty="0">
              <a:solidFill>
                <a:schemeClr val="tx1"/>
              </a:solidFill>
            </a:endParaRPr>
          </a:p>
        </p:txBody>
      </p:sp>
      <p:sp>
        <p:nvSpPr>
          <p:cNvPr id="13" name="Oval 12"/>
          <p:cNvSpPr/>
          <p:nvPr/>
        </p:nvSpPr>
        <p:spPr>
          <a:xfrm>
            <a:off x="1115616" y="1130789"/>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smtClean="0">
                <a:solidFill>
                  <a:schemeClr val="tx1"/>
                </a:solidFill>
              </a:rPr>
              <a:t>Student to student use</a:t>
            </a:r>
            <a:endParaRPr lang="fr-FR" sz="3200" b="1" dirty="0">
              <a:solidFill>
                <a:schemeClr val="tx1"/>
              </a:solidFill>
            </a:endParaRPr>
          </a:p>
        </p:txBody>
      </p:sp>
      <p:cxnSp>
        <p:nvCxnSpPr>
          <p:cNvPr id="14" name="Straight Arrow Connector 13"/>
          <p:cNvCxnSpPr/>
          <p:nvPr/>
        </p:nvCxnSpPr>
        <p:spPr>
          <a:xfrm flipH="1" flipV="1">
            <a:off x="2162858" y="3827228"/>
            <a:ext cx="1152128" cy="119272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08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43" y="116632"/>
            <a:ext cx="4312433" cy="1200329"/>
          </a:xfrm>
          <a:prstGeom prst="rect">
            <a:avLst/>
          </a:prstGeom>
          <a:ln>
            <a:solidFill>
              <a:srgbClr val="00B050"/>
            </a:solidFill>
          </a:ln>
        </p:spPr>
        <p:txBody>
          <a:bodyPr wrap="square">
            <a:spAutoFit/>
          </a:bodyPr>
          <a:lstStyle/>
          <a:p>
            <a:r>
              <a:rPr lang="en-GB" sz="3200" b="1" dirty="0" smtClean="0"/>
              <a:t>A</a:t>
            </a:r>
            <a:r>
              <a:rPr lang="en-GB" sz="2000" dirty="0" smtClean="0"/>
              <a:t>  Teachers </a:t>
            </a:r>
            <a:r>
              <a:rPr lang="en-GB" sz="2000" dirty="0"/>
              <a:t>use English where the TL could be used to an unnecessary or excessive extent. </a:t>
            </a:r>
          </a:p>
        </p:txBody>
      </p:sp>
      <p:sp>
        <p:nvSpPr>
          <p:cNvPr id="6" name="Rectangle 5"/>
          <p:cNvSpPr/>
          <p:nvPr/>
        </p:nvSpPr>
        <p:spPr>
          <a:xfrm>
            <a:off x="4464496" y="123831"/>
            <a:ext cx="4572000" cy="1508105"/>
          </a:xfrm>
          <a:prstGeom prst="rect">
            <a:avLst/>
          </a:prstGeom>
          <a:ln>
            <a:solidFill>
              <a:srgbClr val="00B050"/>
            </a:solidFill>
          </a:ln>
        </p:spPr>
        <p:txBody>
          <a:bodyPr>
            <a:spAutoFit/>
          </a:bodyPr>
          <a:lstStyle/>
          <a:p>
            <a:pPr lvl="0"/>
            <a:r>
              <a:rPr lang="en-GB" sz="3200" b="1" dirty="0" smtClean="0"/>
              <a:t>B</a:t>
            </a:r>
            <a:r>
              <a:rPr lang="en-GB" sz="2000" dirty="0" smtClean="0"/>
              <a:t>  </a:t>
            </a:r>
            <a:r>
              <a:rPr lang="en-GB" sz="2000" dirty="0"/>
              <a:t>Teachers provide a consistently fluent and accurate model of the foreign language for learners to emulate. English is only used where appropriate.</a:t>
            </a:r>
          </a:p>
        </p:txBody>
      </p:sp>
      <p:sp>
        <p:nvSpPr>
          <p:cNvPr id="7" name="Rectangle 6"/>
          <p:cNvSpPr/>
          <p:nvPr/>
        </p:nvSpPr>
        <p:spPr>
          <a:xfrm>
            <a:off x="43543" y="1457652"/>
            <a:ext cx="4312433" cy="892552"/>
          </a:xfrm>
          <a:prstGeom prst="rect">
            <a:avLst/>
          </a:prstGeom>
          <a:ln>
            <a:solidFill>
              <a:srgbClr val="00B050"/>
            </a:solidFill>
          </a:ln>
        </p:spPr>
        <p:txBody>
          <a:bodyPr wrap="square">
            <a:spAutoFit/>
          </a:bodyPr>
          <a:lstStyle/>
          <a:p>
            <a:pPr lvl="0"/>
            <a:r>
              <a:rPr lang="en-GB" sz="3200" b="1" dirty="0" smtClean="0"/>
              <a:t>C</a:t>
            </a:r>
            <a:r>
              <a:rPr lang="en-GB" sz="2000" dirty="0" smtClean="0"/>
              <a:t>  </a:t>
            </a:r>
            <a:r>
              <a:rPr lang="en-GB" sz="2000" dirty="0"/>
              <a:t>Teachers use the TL for organisational matters and for praise.</a:t>
            </a:r>
          </a:p>
        </p:txBody>
      </p:sp>
      <p:sp>
        <p:nvSpPr>
          <p:cNvPr id="8" name="Rectangle 7"/>
          <p:cNvSpPr/>
          <p:nvPr/>
        </p:nvSpPr>
        <p:spPr>
          <a:xfrm>
            <a:off x="4473740" y="1772816"/>
            <a:ext cx="4562756" cy="1508105"/>
          </a:xfrm>
          <a:prstGeom prst="rect">
            <a:avLst/>
          </a:prstGeom>
          <a:ln>
            <a:solidFill>
              <a:srgbClr val="00B050"/>
            </a:solidFill>
          </a:ln>
        </p:spPr>
        <p:txBody>
          <a:bodyPr wrap="square">
            <a:spAutoFit/>
          </a:bodyPr>
          <a:lstStyle/>
          <a:p>
            <a:pPr lvl="0"/>
            <a:r>
              <a:rPr lang="en-GB" sz="3200" b="1" dirty="0" smtClean="0"/>
              <a:t>D</a:t>
            </a:r>
            <a:r>
              <a:rPr lang="en-GB" sz="2000" dirty="0" smtClean="0"/>
              <a:t>  </a:t>
            </a:r>
            <a:r>
              <a:rPr lang="en-GB" sz="2000" dirty="0"/>
              <a:t>Teachers use some TL for praise and greetings and for the occasional instructions, but switch rapidly and frequently between the TL and English.</a:t>
            </a:r>
          </a:p>
        </p:txBody>
      </p:sp>
      <p:sp>
        <p:nvSpPr>
          <p:cNvPr id="9" name="Rectangle 8"/>
          <p:cNvSpPr/>
          <p:nvPr/>
        </p:nvSpPr>
        <p:spPr>
          <a:xfrm>
            <a:off x="43543" y="2383502"/>
            <a:ext cx="4312433" cy="1508105"/>
          </a:xfrm>
          <a:prstGeom prst="rect">
            <a:avLst/>
          </a:prstGeom>
          <a:ln>
            <a:solidFill>
              <a:srgbClr val="00B050"/>
            </a:solidFill>
          </a:ln>
        </p:spPr>
        <p:txBody>
          <a:bodyPr wrap="square">
            <a:spAutoFit/>
          </a:bodyPr>
          <a:lstStyle/>
          <a:p>
            <a:pPr lvl="0"/>
            <a:r>
              <a:rPr lang="en-GB" sz="3200" b="1" dirty="0" smtClean="0"/>
              <a:t>E</a:t>
            </a:r>
            <a:r>
              <a:rPr lang="en-GB" sz="2000" dirty="0" smtClean="0"/>
              <a:t>  </a:t>
            </a:r>
            <a:r>
              <a:rPr lang="en-GB" sz="2000" dirty="0"/>
              <a:t>The TL is the dominant means of communication in the lesson and teachers have high expectations of learners’ use at an appropriate level. </a:t>
            </a:r>
          </a:p>
        </p:txBody>
      </p:sp>
      <p:sp>
        <p:nvSpPr>
          <p:cNvPr id="10" name="Rectangle 9"/>
          <p:cNvSpPr/>
          <p:nvPr/>
        </p:nvSpPr>
        <p:spPr>
          <a:xfrm>
            <a:off x="4464496" y="3429000"/>
            <a:ext cx="4572000" cy="1200329"/>
          </a:xfrm>
          <a:prstGeom prst="rect">
            <a:avLst/>
          </a:prstGeom>
          <a:ln>
            <a:solidFill>
              <a:srgbClr val="00B050"/>
            </a:solidFill>
          </a:ln>
        </p:spPr>
        <p:txBody>
          <a:bodyPr wrap="square">
            <a:spAutoFit/>
          </a:bodyPr>
          <a:lstStyle/>
          <a:p>
            <a:pPr lvl="0"/>
            <a:r>
              <a:rPr lang="en-GB" sz="3200" b="1" dirty="0" smtClean="0"/>
              <a:t>F</a:t>
            </a:r>
            <a:r>
              <a:rPr lang="en-GB" sz="2000" dirty="0" smtClean="0"/>
              <a:t> </a:t>
            </a:r>
            <a:r>
              <a:rPr lang="en-GB" sz="2000" dirty="0"/>
              <a:t>Teachers ensure that all learners experience the need to react to unpredictable elements in conversations. </a:t>
            </a:r>
          </a:p>
        </p:txBody>
      </p:sp>
      <p:sp>
        <p:nvSpPr>
          <p:cNvPr id="11" name="Rectangle 10"/>
          <p:cNvSpPr/>
          <p:nvPr/>
        </p:nvSpPr>
        <p:spPr>
          <a:xfrm>
            <a:off x="43543" y="4005064"/>
            <a:ext cx="4312433" cy="1508105"/>
          </a:xfrm>
          <a:prstGeom prst="rect">
            <a:avLst/>
          </a:prstGeom>
          <a:ln>
            <a:solidFill>
              <a:srgbClr val="00B050"/>
            </a:solidFill>
          </a:ln>
        </p:spPr>
        <p:txBody>
          <a:bodyPr wrap="square">
            <a:spAutoFit/>
          </a:bodyPr>
          <a:lstStyle/>
          <a:p>
            <a:pPr lvl="0"/>
            <a:r>
              <a:rPr lang="en-GB" sz="3200" b="1" dirty="0" smtClean="0"/>
              <a:t>G</a:t>
            </a:r>
            <a:r>
              <a:rPr lang="en-GB" sz="2000" dirty="0" smtClean="0"/>
              <a:t>  </a:t>
            </a:r>
            <a:r>
              <a:rPr lang="en-GB" sz="2000" dirty="0"/>
              <a:t>Learners are given opportunities to participate in conversations in the TL, but expectations of the spontaneous use by learners are too low.</a:t>
            </a:r>
          </a:p>
        </p:txBody>
      </p:sp>
      <p:sp>
        <p:nvSpPr>
          <p:cNvPr id="12" name="Rectangle 11"/>
          <p:cNvSpPr/>
          <p:nvPr/>
        </p:nvSpPr>
        <p:spPr>
          <a:xfrm>
            <a:off x="43543" y="5575053"/>
            <a:ext cx="4312433" cy="1200329"/>
          </a:xfrm>
          <a:prstGeom prst="rect">
            <a:avLst/>
          </a:prstGeom>
          <a:ln>
            <a:solidFill>
              <a:srgbClr val="00B050"/>
            </a:solidFill>
          </a:ln>
        </p:spPr>
        <p:txBody>
          <a:bodyPr wrap="square">
            <a:spAutoFit/>
          </a:bodyPr>
          <a:lstStyle/>
          <a:p>
            <a:pPr lvl="0"/>
            <a:r>
              <a:rPr lang="en-GB" sz="3200" b="1" dirty="0" smtClean="0"/>
              <a:t>I</a:t>
            </a:r>
            <a:r>
              <a:rPr lang="en-GB" sz="2000" dirty="0" smtClean="0"/>
              <a:t> </a:t>
            </a:r>
            <a:r>
              <a:rPr lang="en-GB" sz="2000" dirty="0"/>
              <a:t>Teachers praise and encourage spontaneous use by learners when it occurs.</a:t>
            </a:r>
          </a:p>
        </p:txBody>
      </p:sp>
      <p:sp>
        <p:nvSpPr>
          <p:cNvPr id="13" name="Rectangle 12"/>
          <p:cNvSpPr/>
          <p:nvPr/>
        </p:nvSpPr>
        <p:spPr>
          <a:xfrm>
            <a:off x="4482789" y="4959500"/>
            <a:ext cx="4553707" cy="1815882"/>
          </a:xfrm>
          <a:prstGeom prst="rect">
            <a:avLst/>
          </a:prstGeom>
          <a:ln>
            <a:solidFill>
              <a:srgbClr val="00B050"/>
            </a:solidFill>
          </a:ln>
        </p:spPr>
        <p:txBody>
          <a:bodyPr wrap="square">
            <a:spAutoFit/>
          </a:bodyPr>
          <a:lstStyle/>
          <a:p>
            <a:pPr lvl="0"/>
            <a:r>
              <a:rPr lang="en-GB" sz="3200" b="1" dirty="0" smtClean="0"/>
              <a:t>H</a:t>
            </a:r>
            <a:r>
              <a:rPr lang="en-GB" sz="2000" dirty="0" smtClean="0"/>
              <a:t>  </a:t>
            </a:r>
            <a:r>
              <a:rPr lang="en-GB" sz="2000" dirty="0"/>
              <a:t>Teachers informally monitor and assess spontaneous TL use, keeping track of learners’ progress in order to ensure that their expectations increase as they move through the school.</a:t>
            </a:r>
          </a:p>
        </p:txBody>
      </p:sp>
    </p:spTree>
    <p:extLst>
      <p:ext uri="{BB962C8B-B14F-4D97-AF65-F5344CB8AC3E}">
        <p14:creationId xmlns:p14="http://schemas.microsoft.com/office/powerpoint/2010/main" val="409004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2860</Words>
  <Application>Microsoft Office PowerPoint</Application>
  <PresentationFormat>On-screen Show (4:3)</PresentationFormat>
  <Paragraphs>341</Paragraphs>
  <Slides>35</Slides>
  <Notes>32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Segoe Print</vt:lpstr>
      <vt:lpstr>Times New Roman</vt:lpstr>
      <vt:lpstr>Wingdings</vt:lpstr>
      <vt:lpstr>Office Theme</vt:lpstr>
      <vt:lpstr>Lessons in Language:</vt:lpstr>
      <vt:lpstr>The challenges</vt:lpstr>
      <vt:lpstr>PowerPoint Presentation</vt:lpstr>
      <vt:lpstr>Curriculum 2014: no change</vt:lpstr>
      <vt:lpstr>PowerPoint Presentation</vt:lpstr>
      <vt:lpstr>PowerPoint Presentation</vt:lpstr>
      <vt:lpstr>Curriculum 2014: no change</vt:lpstr>
      <vt:lpstr>Classroom talk</vt:lpstr>
      <vt:lpstr>PowerPoint Presentation</vt:lpstr>
      <vt:lpstr>PowerPoint Presentation</vt:lpstr>
      <vt:lpstr>PowerPoint Presentation</vt:lpstr>
      <vt:lpstr>PowerPoint Presentation</vt:lpstr>
      <vt:lpstr>Curriculum 2014: no change</vt:lpstr>
      <vt:lpstr>PowerPoint Presentation</vt:lpstr>
      <vt:lpstr>PowerPoint Presentation</vt:lpstr>
      <vt:lpstr>Curriculum 2014: no change</vt:lpstr>
      <vt:lpstr>PowerPoint Presentation</vt:lpstr>
      <vt:lpstr>Curriculum 2014: What is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Translation can 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Curriculum 2014: What is new?</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in Language</dc:title>
  <dc:creator>55WD</dc:creator>
  <cp:lastModifiedBy>55WD</cp:lastModifiedBy>
  <cp:revision>12</cp:revision>
  <dcterms:created xsi:type="dcterms:W3CDTF">2013-11-10T07:11:16Z</dcterms:created>
  <dcterms:modified xsi:type="dcterms:W3CDTF">2013-11-27T22:05:26Z</dcterms:modified>
</cp:coreProperties>
</file>