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notesMasterIdLst>
    <p:notesMasterId r:id="rId45"/>
  </p:notesMasterIdLst>
  <p:sldIdLst>
    <p:sldId id="257" r:id="rId9"/>
    <p:sldId id="260" r:id="rId10"/>
    <p:sldId id="264" r:id="rId11"/>
    <p:sldId id="284" r:id="rId12"/>
    <p:sldId id="278" r:id="rId13"/>
    <p:sldId id="279" r:id="rId14"/>
    <p:sldId id="281" r:id="rId15"/>
    <p:sldId id="282" r:id="rId16"/>
    <p:sldId id="283" r:id="rId17"/>
    <p:sldId id="285" r:id="rId18"/>
    <p:sldId id="280" r:id="rId19"/>
    <p:sldId id="287" r:id="rId20"/>
    <p:sldId id="286" r:id="rId21"/>
    <p:sldId id="288" r:id="rId22"/>
    <p:sldId id="289" r:id="rId23"/>
    <p:sldId id="290"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273" r:id="rId38"/>
    <p:sldId id="267" r:id="rId39"/>
    <p:sldId id="258" r:id="rId40"/>
    <p:sldId id="306" r:id="rId41"/>
    <p:sldId id="266" r:id="rId42"/>
    <p:sldId id="268" r:id="rId43"/>
    <p:sldId id="27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464" autoAdjust="0"/>
  </p:normalViewPr>
  <p:slideViewPr>
    <p:cSldViewPr snapToGrid="0">
      <p:cViewPr varScale="1">
        <p:scale>
          <a:sx n="71" d="100"/>
          <a:sy n="71" d="100"/>
        </p:scale>
        <p:origin x="2790"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54DCC-B44B-4F5A-9DC3-215F1B97D88D}" type="doc">
      <dgm:prSet loTypeId="urn:microsoft.com/office/officeart/2005/8/layout/default#1" loCatId="list" qsTypeId="urn:microsoft.com/office/officeart/2005/8/quickstyle/simple2" qsCatId="simple" csTypeId="urn:microsoft.com/office/officeart/2005/8/colors/accent0_1" csCatId="mainScheme" phldr="1"/>
      <dgm:spPr/>
      <dgm:t>
        <a:bodyPr/>
        <a:lstStyle/>
        <a:p>
          <a:endParaRPr lang="en-GB"/>
        </a:p>
      </dgm:t>
    </dgm:pt>
    <dgm:pt modelId="{91D9FC84-4462-46EF-A661-84C7AC944231}">
      <dgm:prSet phldrT="[Text]" custT="1"/>
      <dgm:spPr/>
      <dgm:t>
        <a:bodyPr/>
        <a:lstStyle/>
        <a:p>
          <a:pPr algn="ctr"/>
          <a:r>
            <a:rPr lang="en-GB" sz="1600" dirty="0" smtClean="0"/>
            <a:t>Write a shopping list for someone starting school.</a:t>
          </a:r>
        </a:p>
        <a:p>
          <a:pPr algn="ctr"/>
          <a:r>
            <a:rPr lang="en-GB" sz="1600" dirty="0" smtClean="0"/>
            <a:t>1 point</a:t>
          </a:r>
          <a:endParaRPr lang="en-GB" sz="1600" dirty="0"/>
        </a:p>
      </dgm:t>
    </dgm:pt>
    <dgm:pt modelId="{7AE5284F-F852-4BFE-9473-6B9CCB30F7B5}" type="parTrans" cxnId="{4740D166-C8D1-401E-9F64-0AEE90B4EE26}">
      <dgm:prSet/>
      <dgm:spPr/>
      <dgm:t>
        <a:bodyPr/>
        <a:lstStyle/>
        <a:p>
          <a:endParaRPr lang="en-GB"/>
        </a:p>
      </dgm:t>
    </dgm:pt>
    <dgm:pt modelId="{15A1079A-4824-49FC-932E-729FE25F2577}" type="sibTrans" cxnId="{4740D166-C8D1-401E-9F64-0AEE90B4EE26}">
      <dgm:prSet/>
      <dgm:spPr/>
      <dgm:t>
        <a:bodyPr/>
        <a:lstStyle/>
        <a:p>
          <a:endParaRPr lang="en-GB"/>
        </a:p>
      </dgm:t>
    </dgm:pt>
    <dgm:pt modelId="{765BC7C1-6DBE-4CE6-86CE-7354CCDD9756}">
      <dgm:prSet phldrT="[Text]" custT="1"/>
      <dgm:spPr/>
      <dgm:t>
        <a:bodyPr/>
        <a:lstStyle/>
        <a:p>
          <a:pPr algn="ctr"/>
          <a:r>
            <a:rPr lang="en-GB" sz="1600" dirty="0" smtClean="0"/>
            <a:t>Design your own catalogue for school supplies and list items and prices in French.</a:t>
          </a:r>
        </a:p>
        <a:p>
          <a:pPr algn="ctr"/>
          <a:r>
            <a:rPr lang="en-GB" sz="1600" dirty="0" smtClean="0"/>
            <a:t>2 points</a:t>
          </a:r>
          <a:endParaRPr lang="en-GB" sz="1600" dirty="0"/>
        </a:p>
      </dgm:t>
    </dgm:pt>
    <dgm:pt modelId="{30F2CE6B-C421-4EA8-A673-074D0EB85069}" type="parTrans" cxnId="{314E4E5B-F70C-4987-A8F2-EB8F5C201004}">
      <dgm:prSet/>
      <dgm:spPr/>
      <dgm:t>
        <a:bodyPr/>
        <a:lstStyle/>
        <a:p>
          <a:endParaRPr lang="en-GB"/>
        </a:p>
      </dgm:t>
    </dgm:pt>
    <dgm:pt modelId="{31FF1954-3AC9-482E-8041-F33165783ADB}" type="sibTrans" cxnId="{314E4E5B-F70C-4987-A8F2-EB8F5C201004}">
      <dgm:prSet/>
      <dgm:spPr/>
      <dgm:t>
        <a:bodyPr/>
        <a:lstStyle/>
        <a:p>
          <a:endParaRPr lang="en-GB"/>
        </a:p>
      </dgm:t>
    </dgm:pt>
    <dgm:pt modelId="{02634367-9123-4803-A7B9-7E95CBE4A584}">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1600" dirty="0" smtClean="0"/>
            <a:t>Write a text saying what you bought this year.</a:t>
          </a:r>
        </a:p>
        <a:p>
          <a:pPr marL="0" marR="0" indent="0" algn="ctr" defTabSz="914400" eaLnBrk="1" fontAlgn="auto" latinLnBrk="0" hangingPunct="1">
            <a:lnSpc>
              <a:spcPct val="100000"/>
            </a:lnSpc>
            <a:spcBef>
              <a:spcPts val="0"/>
            </a:spcBef>
            <a:spcAft>
              <a:spcPts val="0"/>
            </a:spcAft>
            <a:buClrTx/>
            <a:buSzTx/>
            <a:buFontTx/>
            <a:buNone/>
            <a:tabLst/>
            <a:defRPr/>
          </a:pPr>
          <a:endParaRPr lang="en-GB" sz="1600" dirty="0" smtClean="0"/>
        </a:p>
        <a:p>
          <a:pPr algn="ctr" defTabSz="711200">
            <a:lnSpc>
              <a:spcPct val="90000"/>
            </a:lnSpc>
            <a:spcBef>
              <a:spcPct val="0"/>
            </a:spcBef>
            <a:spcAft>
              <a:spcPct val="35000"/>
            </a:spcAft>
          </a:pPr>
          <a:r>
            <a:rPr lang="en-GB" sz="1600" dirty="0" smtClean="0"/>
            <a:t>3 points</a:t>
          </a:r>
          <a:endParaRPr lang="en-GB" sz="1600" dirty="0"/>
        </a:p>
      </dgm:t>
    </dgm:pt>
    <dgm:pt modelId="{1E668EBD-B763-4DDE-AB72-EB027B0D545D}" type="parTrans" cxnId="{2D96307F-BB0D-4F02-8035-41EBDCF02D8A}">
      <dgm:prSet/>
      <dgm:spPr/>
      <dgm:t>
        <a:bodyPr/>
        <a:lstStyle/>
        <a:p>
          <a:endParaRPr lang="en-GB"/>
        </a:p>
      </dgm:t>
    </dgm:pt>
    <dgm:pt modelId="{993F5E89-D0D6-4527-BCA0-76370DA61449}" type="sibTrans" cxnId="{2D96307F-BB0D-4F02-8035-41EBDCF02D8A}">
      <dgm:prSet/>
      <dgm:spPr/>
      <dgm:t>
        <a:bodyPr/>
        <a:lstStyle/>
        <a:p>
          <a:endParaRPr lang="en-GB"/>
        </a:p>
      </dgm:t>
    </dgm:pt>
    <dgm:pt modelId="{EB4F214B-D84B-41C4-8F5C-6BB2BCE564D5}">
      <dgm:prSet phldrT="[Text]" custT="1"/>
      <dgm:spPr/>
      <dgm:t>
        <a:bodyPr/>
        <a:lstStyle/>
        <a:p>
          <a:pPr marL="0" marR="0" indent="0" algn="ctr" defTabSz="666750" eaLnBrk="1" fontAlgn="auto" latinLnBrk="0" hangingPunct="1">
            <a:lnSpc>
              <a:spcPct val="90000"/>
            </a:lnSpc>
            <a:spcBef>
              <a:spcPct val="0"/>
            </a:spcBef>
            <a:spcAft>
              <a:spcPct val="35000"/>
            </a:spcAft>
            <a:buClrTx/>
            <a:buSzTx/>
            <a:buFontTx/>
            <a:buNone/>
            <a:tabLst/>
            <a:defRPr/>
          </a:pPr>
          <a:r>
            <a:rPr lang="en-GB" sz="1600" dirty="0" smtClean="0"/>
            <a:t>Write a diary entry saying what you would like to buy.</a:t>
          </a:r>
        </a:p>
        <a:p>
          <a:pPr defTabSz="666750">
            <a:lnSpc>
              <a:spcPct val="90000"/>
            </a:lnSpc>
            <a:spcBef>
              <a:spcPct val="0"/>
            </a:spcBef>
            <a:spcAft>
              <a:spcPct val="35000"/>
            </a:spcAft>
          </a:pPr>
          <a:r>
            <a:rPr lang="en-GB" sz="1600" dirty="0" smtClean="0"/>
            <a:t>	4 points</a:t>
          </a:r>
          <a:endParaRPr lang="en-GB" sz="1600" dirty="0"/>
        </a:p>
      </dgm:t>
    </dgm:pt>
    <dgm:pt modelId="{A29E92E3-A323-423F-837D-F1382F962E79}" type="parTrans" cxnId="{BE7B7AFA-5185-48C2-BB84-2DC10BAD4250}">
      <dgm:prSet/>
      <dgm:spPr/>
      <dgm:t>
        <a:bodyPr/>
        <a:lstStyle/>
        <a:p>
          <a:endParaRPr lang="en-GB"/>
        </a:p>
      </dgm:t>
    </dgm:pt>
    <dgm:pt modelId="{BEF7FFE0-E607-4062-A2B0-3BC672BEB916}" type="sibTrans" cxnId="{BE7B7AFA-5185-48C2-BB84-2DC10BAD4250}">
      <dgm:prSet/>
      <dgm:spPr/>
      <dgm:t>
        <a:bodyPr/>
        <a:lstStyle/>
        <a:p>
          <a:endParaRPr lang="en-GB"/>
        </a:p>
      </dgm:t>
    </dgm:pt>
    <dgm:pt modelId="{8863604F-6DD0-4880-83BC-488278C5F8A9}">
      <dgm:prSet phldrT="[Text]" custT="1"/>
      <dgm:spPr/>
      <dgm:t>
        <a:bodyPr/>
        <a:lstStyle/>
        <a:p>
          <a:r>
            <a:rPr lang="en-GB" sz="1600" dirty="0" smtClean="0"/>
            <a:t>Write a poem about school equipment.</a:t>
          </a:r>
        </a:p>
        <a:p>
          <a:endParaRPr lang="en-GB" sz="1600" dirty="0" smtClean="0"/>
        </a:p>
        <a:p>
          <a:r>
            <a:rPr lang="en-GB" sz="1600" dirty="0" smtClean="0"/>
            <a:t>4 points</a:t>
          </a:r>
        </a:p>
      </dgm:t>
    </dgm:pt>
    <dgm:pt modelId="{AF9AE6C5-68D9-4121-BB2F-BD5A2FF7E965}" type="parTrans" cxnId="{0B54F0E3-B27A-4ADE-9D19-E5EC925B91A0}">
      <dgm:prSet/>
      <dgm:spPr/>
      <dgm:t>
        <a:bodyPr/>
        <a:lstStyle/>
        <a:p>
          <a:endParaRPr lang="en-GB"/>
        </a:p>
      </dgm:t>
    </dgm:pt>
    <dgm:pt modelId="{C9AE28D7-6855-4383-B958-0080BCCAD632}" type="sibTrans" cxnId="{0B54F0E3-B27A-4ADE-9D19-E5EC925B91A0}">
      <dgm:prSet/>
      <dgm:spPr/>
      <dgm:t>
        <a:bodyPr/>
        <a:lstStyle/>
        <a:p>
          <a:endParaRPr lang="en-GB"/>
        </a:p>
      </dgm:t>
    </dgm:pt>
    <dgm:pt modelId="{1825AAC0-8DED-4291-AFB4-90506FD2BC93}">
      <dgm:prSet phldrT="[Text]" custT="1"/>
      <dgm:spPr/>
      <dgm:t>
        <a:bodyPr/>
        <a:lstStyle/>
        <a:p>
          <a:r>
            <a:rPr lang="en-GB" sz="1600" dirty="0" smtClean="0"/>
            <a:t>Write a song to teach year 6 students school equipment.</a:t>
          </a:r>
        </a:p>
        <a:p>
          <a:r>
            <a:rPr lang="en-GB" sz="1600" dirty="0" smtClean="0"/>
            <a:t>5 points</a:t>
          </a:r>
          <a:endParaRPr lang="en-GB" sz="1600" dirty="0"/>
        </a:p>
      </dgm:t>
    </dgm:pt>
    <dgm:pt modelId="{0151F097-6488-4BF7-AB5F-E3F77768A59B}" type="parTrans" cxnId="{5EC5BAE1-CF65-4775-8055-1AA14B92CCB7}">
      <dgm:prSet/>
      <dgm:spPr/>
      <dgm:t>
        <a:bodyPr/>
        <a:lstStyle/>
        <a:p>
          <a:endParaRPr lang="en-GB"/>
        </a:p>
      </dgm:t>
    </dgm:pt>
    <dgm:pt modelId="{65376D0C-FD18-4FB8-A0CA-183A85E8004A}" type="sibTrans" cxnId="{5EC5BAE1-CF65-4775-8055-1AA14B92CCB7}">
      <dgm:prSet/>
      <dgm:spPr/>
      <dgm:t>
        <a:bodyPr/>
        <a:lstStyle/>
        <a:p>
          <a:endParaRPr lang="en-GB"/>
        </a:p>
      </dgm:t>
    </dgm:pt>
    <dgm:pt modelId="{A1DEBEEE-C53A-4AE4-A3B3-9F8AAFE744C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500" dirty="0" smtClean="0"/>
            <a:t>Write a text saying what you usually buy and what you have bought this year. </a:t>
          </a:r>
        </a:p>
        <a:p>
          <a:pPr marL="0" marR="0" indent="0" defTabSz="914400" eaLnBrk="1" fontAlgn="auto" latinLnBrk="0" hangingPunct="1">
            <a:lnSpc>
              <a:spcPct val="100000"/>
            </a:lnSpc>
            <a:spcBef>
              <a:spcPts val="0"/>
            </a:spcBef>
            <a:spcAft>
              <a:spcPts val="0"/>
            </a:spcAft>
            <a:buClrTx/>
            <a:buSzTx/>
            <a:buFontTx/>
            <a:buNone/>
            <a:tabLst/>
            <a:defRPr/>
          </a:pPr>
          <a:r>
            <a:rPr lang="en-GB" sz="1500" dirty="0" smtClean="0"/>
            <a:t>5 points</a:t>
          </a:r>
        </a:p>
        <a:p>
          <a:endParaRPr lang="en-GB" sz="1500" dirty="0"/>
        </a:p>
      </dgm:t>
    </dgm:pt>
    <dgm:pt modelId="{AC0FF039-BDF8-40BC-9F5D-91755F6CFDAC}" type="parTrans" cxnId="{F50FDB1E-7549-41FF-B731-97FFA00BD5AD}">
      <dgm:prSet/>
      <dgm:spPr/>
      <dgm:t>
        <a:bodyPr/>
        <a:lstStyle/>
        <a:p>
          <a:endParaRPr lang="en-GB"/>
        </a:p>
      </dgm:t>
    </dgm:pt>
    <dgm:pt modelId="{D7AE2CA9-B651-4021-9CA2-2B6FBC8597A0}" type="sibTrans" cxnId="{F50FDB1E-7549-41FF-B731-97FFA00BD5AD}">
      <dgm:prSet/>
      <dgm:spPr/>
      <dgm:t>
        <a:bodyPr/>
        <a:lstStyle/>
        <a:p>
          <a:endParaRPr lang="en-GB"/>
        </a:p>
      </dgm:t>
    </dgm:pt>
    <dgm:pt modelId="{9A52AB87-47F4-454F-A69C-A61D45466530}">
      <dgm:prSet phldrT="[Text]" custT="1"/>
      <dgm:spPr/>
      <dgm:t>
        <a:bodyPr/>
        <a:lstStyle/>
        <a:p>
          <a:r>
            <a:rPr lang="en-GB" sz="1500" dirty="0" smtClean="0"/>
            <a:t>Write a letter to a pen friend introducing yourself and talking about your feelings on starting school. 6 points</a:t>
          </a:r>
          <a:endParaRPr lang="en-GB" sz="1500" dirty="0"/>
        </a:p>
      </dgm:t>
    </dgm:pt>
    <dgm:pt modelId="{851A85B1-E3D3-4581-9A07-3509DF357FDD}" type="parTrans" cxnId="{2C7D28D5-F868-4315-903F-18CF11C67492}">
      <dgm:prSet/>
      <dgm:spPr/>
      <dgm:t>
        <a:bodyPr/>
        <a:lstStyle/>
        <a:p>
          <a:endParaRPr lang="en-GB"/>
        </a:p>
      </dgm:t>
    </dgm:pt>
    <dgm:pt modelId="{7FDBD2D5-BF69-47AF-82C1-523D2B096F94}" type="sibTrans" cxnId="{2C7D28D5-F868-4315-903F-18CF11C67492}">
      <dgm:prSet/>
      <dgm:spPr/>
      <dgm:t>
        <a:bodyPr/>
        <a:lstStyle/>
        <a:p>
          <a:endParaRPr lang="en-GB"/>
        </a:p>
      </dgm:t>
    </dgm:pt>
    <dgm:pt modelId="{CD472C66-A025-4196-A64C-BC8665F13C7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600" dirty="0" smtClean="0"/>
            <a:t>Write a poem about starting school.</a:t>
          </a:r>
        </a:p>
        <a:p>
          <a:pPr marL="0" marR="0" indent="0" defTabSz="914400" eaLnBrk="1" fontAlgn="auto" latinLnBrk="0" hangingPunct="1">
            <a:lnSpc>
              <a:spcPct val="100000"/>
            </a:lnSpc>
            <a:spcBef>
              <a:spcPts val="0"/>
            </a:spcBef>
            <a:spcAft>
              <a:spcPts val="0"/>
            </a:spcAft>
            <a:buClrTx/>
            <a:buSzTx/>
            <a:buFontTx/>
            <a:buNone/>
            <a:tabLst/>
            <a:defRPr/>
          </a:pPr>
          <a:endParaRPr lang="en-GB" sz="1600" dirty="0" smtClean="0"/>
        </a:p>
        <a:p>
          <a:pPr marL="0" marR="0" indent="0" defTabSz="914400" eaLnBrk="1" fontAlgn="auto" latinLnBrk="0" hangingPunct="1">
            <a:lnSpc>
              <a:spcPct val="100000"/>
            </a:lnSpc>
            <a:spcBef>
              <a:spcPts val="0"/>
            </a:spcBef>
            <a:spcAft>
              <a:spcPts val="0"/>
            </a:spcAft>
            <a:buClrTx/>
            <a:buSzTx/>
            <a:buFontTx/>
            <a:buNone/>
            <a:tabLst/>
            <a:defRPr/>
          </a:pPr>
          <a:endParaRPr lang="en-GB" sz="1600" dirty="0" smtClean="0"/>
        </a:p>
        <a:p>
          <a:pPr defTabSz="711200">
            <a:lnSpc>
              <a:spcPct val="90000"/>
            </a:lnSpc>
            <a:spcBef>
              <a:spcPct val="0"/>
            </a:spcBef>
            <a:spcAft>
              <a:spcPct val="35000"/>
            </a:spcAft>
          </a:pPr>
          <a:r>
            <a:rPr lang="en-GB" sz="1600" dirty="0" smtClean="0"/>
            <a:t>6 points</a:t>
          </a:r>
          <a:endParaRPr lang="en-GB" sz="1600" dirty="0"/>
        </a:p>
      </dgm:t>
    </dgm:pt>
    <dgm:pt modelId="{AF4EFAB3-E077-4000-BEE3-AE2D816BEBAE}" type="parTrans" cxnId="{3741838F-4C5B-4F23-A73F-6B6856FE3599}">
      <dgm:prSet/>
      <dgm:spPr/>
      <dgm:t>
        <a:bodyPr/>
        <a:lstStyle/>
        <a:p>
          <a:endParaRPr lang="en-GB"/>
        </a:p>
      </dgm:t>
    </dgm:pt>
    <dgm:pt modelId="{230C4FAF-2B88-475A-907D-13694ED8B5D3}" type="sibTrans" cxnId="{3741838F-4C5B-4F23-A73F-6B6856FE3599}">
      <dgm:prSet/>
      <dgm:spPr/>
      <dgm:t>
        <a:bodyPr/>
        <a:lstStyle/>
        <a:p>
          <a:endParaRPr lang="en-GB"/>
        </a:p>
      </dgm:t>
    </dgm:pt>
    <dgm:pt modelId="{AAFCF485-595C-4D23-B351-89E9773CF46E}">
      <dgm:prSet phldrT="[Text]" custT="1"/>
      <dgm:spPr/>
      <dgm:t>
        <a:bodyPr/>
        <a:lstStyle/>
        <a:p>
          <a:r>
            <a:rPr lang="en-GB" sz="1600" dirty="0" smtClean="0"/>
            <a:t>Make up your own task</a:t>
          </a:r>
        </a:p>
        <a:p>
          <a:endParaRPr lang="en-GB" sz="1600" dirty="0" smtClean="0"/>
        </a:p>
        <a:p>
          <a:r>
            <a:rPr lang="en-GB" sz="1600" dirty="0" smtClean="0"/>
            <a:t>7 points</a:t>
          </a:r>
          <a:endParaRPr lang="en-GB" sz="1600" dirty="0"/>
        </a:p>
      </dgm:t>
    </dgm:pt>
    <dgm:pt modelId="{050F5CF8-1C32-4D2A-99B3-E4CDA80A23CE}" type="parTrans" cxnId="{4E020B2A-076B-4811-A1EE-7E2A149773EA}">
      <dgm:prSet/>
      <dgm:spPr/>
      <dgm:t>
        <a:bodyPr/>
        <a:lstStyle/>
        <a:p>
          <a:endParaRPr lang="en-GB"/>
        </a:p>
      </dgm:t>
    </dgm:pt>
    <dgm:pt modelId="{14FA49A1-7399-4F9E-8B0F-675362983BD7}" type="sibTrans" cxnId="{4E020B2A-076B-4811-A1EE-7E2A149773EA}">
      <dgm:prSet/>
      <dgm:spPr/>
      <dgm:t>
        <a:bodyPr/>
        <a:lstStyle/>
        <a:p>
          <a:endParaRPr lang="en-GB"/>
        </a:p>
      </dgm:t>
    </dgm:pt>
    <dgm:pt modelId="{38B1E6F3-AA47-423F-A75B-7EF7B3B1A4FD}" type="pres">
      <dgm:prSet presAssocID="{85754DCC-B44B-4F5A-9DC3-215F1B97D88D}" presName="diagram" presStyleCnt="0">
        <dgm:presLayoutVars>
          <dgm:dir/>
          <dgm:resizeHandles val="exact"/>
        </dgm:presLayoutVars>
      </dgm:prSet>
      <dgm:spPr/>
      <dgm:t>
        <a:bodyPr/>
        <a:lstStyle/>
        <a:p>
          <a:endParaRPr lang="en-GB"/>
        </a:p>
      </dgm:t>
    </dgm:pt>
    <dgm:pt modelId="{19A7CDCB-976E-4AC0-8D75-8EAF5D8EABCF}" type="pres">
      <dgm:prSet presAssocID="{91D9FC84-4462-46EF-A661-84C7AC944231}" presName="node" presStyleLbl="node1" presStyleIdx="0" presStyleCnt="10">
        <dgm:presLayoutVars>
          <dgm:bulletEnabled val="1"/>
        </dgm:presLayoutVars>
      </dgm:prSet>
      <dgm:spPr/>
      <dgm:t>
        <a:bodyPr/>
        <a:lstStyle/>
        <a:p>
          <a:endParaRPr lang="en-GB"/>
        </a:p>
      </dgm:t>
    </dgm:pt>
    <dgm:pt modelId="{AD2B714D-A731-4D35-A5E9-D3044970C081}" type="pres">
      <dgm:prSet presAssocID="{15A1079A-4824-49FC-932E-729FE25F2577}" presName="sibTrans" presStyleCnt="0"/>
      <dgm:spPr/>
    </dgm:pt>
    <dgm:pt modelId="{244B89B0-622A-4896-9F23-086318811817}" type="pres">
      <dgm:prSet presAssocID="{765BC7C1-6DBE-4CE6-86CE-7354CCDD9756}" presName="node" presStyleLbl="node1" presStyleIdx="1" presStyleCnt="10">
        <dgm:presLayoutVars>
          <dgm:bulletEnabled val="1"/>
        </dgm:presLayoutVars>
      </dgm:prSet>
      <dgm:spPr/>
      <dgm:t>
        <a:bodyPr/>
        <a:lstStyle/>
        <a:p>
          <a:endParaRPr lang="en-GB"/>
        </a:p>
      </dgm:t>
    </dgm:pt>
    <dgm:pt modelId="{D8E479F5-DBA0-4B2B-B143-A1DCEA20C3C3}" type="pres">
      <dgm:prSet presAssocID="{31FF1954-3AC9-482E-8041-F33165783ADB}" presName="sibTrans" presStyleCnt="0"/>
      <dgm:spPr/>
    </dgm:pt>
    <dgm:pt modelId="{DE2AEA21-501A-4A4C-ACAE-442F15ECEB70}" type="pres">
      <dgm:prSet presAssocID="{02634367-9123-4803-A7B9-7E95CBE4A584}" presName="node" presStyleLbl="node1" presStyleIdx="2" presStyleCnt="10">
        <dgm:presLayoutVars>
          <dgm:bulletEnabled val="1"/>
        </dgm:presLayoutVars>
      </dgm:prSet>
      <dgm:spPr/>
      <dgm:t>
        <a:bodyPr/>
        <a:lstStyle/>
        <a:p>
          <a:endParaRPr lang="en-GB"/>
        </a:p>
      </dgm:t>
    </dgm:pt>
    <dgm:pt modelId="{0DAD5F52-50FE-4172-83FB-662BC386710D}" type="pres">
      <dgm:prSet presAssocID="{993F5E89-D0D6-4527-BCA0-76370DA61449}" presName="sibTrans" presStyleCnt="0"/>
      <dgm:spPr/>
    </dgm:pt>
    <dgm:pt modelId="{1D1E8F5C-5008-416D-90FE-7938EAFB8A1F}" type="pres">
      <dgm:prSet presAssocID="{EB4F214B-D84B-41C4-8F5C-6BB2BCE564D5}" presName="node" presStyleLbl="node1" presStyleIdx="3" presStyleCnt="10">
        <dgm:presLayoutVars>
          <dgm:bulletEnabled val="1"/>
        </dgm:presLayoutVars>
      </dgm:prSet>
      <dgm:spPr/>
      <dgm:t>
        <a:bodyPr/>
        <a:lstStyle/>
        <a:p>
          <a:endParaRPr lang="en-GB"/>
        </a:p>
      </dgm:t>
    </dgm:pt>
    <dgm:pt modelId="{BD840E00-2C15-49F9-858E-99C71B59022E}" type="pres">
      <dgm:prSet presAssocID="{BEF7FFE0-E607-4062-A2B0-3BC672BEB916}" presName="sibTrans" presStyleCnt="0"/>
      <dgm:spPr/>
    </dgm:pt>
    <dgm:pt modelId="{23F1A4AA-6330-4BE7-9528-63A32201F4AA}" type="pres">
      <dgm:prSet presAssocID="{8863604F-6DD0-4880-83BC-488278C5F8A9}" presName="node" presStyleLbl="node1" presStyleIdx="4" presStyleCnt="10">
        <dgm:presLayoutVars>
          <dgm:bulletEnabled val="1"/>
        </dgm:presLayoutVars>
      </dgm:prSet>
      <dgm:spPr/>
      <dgm:t>
        <a:bodyPr/>
        <a:lstStyle/>
        <a:p>
          <a:endParaRPr lang="en-GB"/>
        </a:p>
      </dgm:t>
    </dgm:pt>
    <dgm:pt modelId="{C4950D9A-C915-4E10-A74C-62BCA7C14C01}" type="pres">
      <dgm:prSet presAssocID="{C9AE28D7-6855-4383-B958-0080BCCAD632}" presName="sibTrans" presStyleCnt="0"/>
      <dgm:spPr/>
    </dgm:pt>
    <dgm:pt modelId="{7BA80C76-4BD4-40B0-BCBA-A8B9F15B7CA9}" type="pres">
      <dgm:prSet presAssocID="{1825AAC0-8DED-4291-AFB4-90506FD2BC93}" presName="node" presStyleLbl="node1" presStyleIdx="5" presStyleCnt="10">
        <dgm:presLayoutVars>
          <dgm:bulletEnabled val="1"/>
        </dgm:presLayoutVars>
      </dgm:prSet>
      <dgm:spPr/>
      <dgm:t>
        <a:bodyPr/>
        <a:lstStyle/>
        <a:p>
          <a:endParaRPr lang="en-GB"/>
        </a:p>
      </dgm:t>
    </dgm:pt>
    <dgm:pt modelId="{136445AE-12BB-40E7-B6C7-52B74673AA25}" type="pres">
      <dgm:prSet presAssocID="{65376D0C-FD18-4FB8-A0CA-183A85E8004A}" presName="sibTrans" presStyleCnt="0"/>
      <dgm:spPr/>
    </dgm:pt>
    <dgm:pt modelId="{EB8E3611-0E4B-489A-8F47-9DCB58CE1C2A}" type="pres">
      <dgm:prSet presAssocID="{A1DEBEEE-C53A-4AE4-A3B3-9F8AAFE744CD}" presName="node" presStyleLbl="node1" presStyleIdx="6" presStyleCnt="10">
        <dgm:presLayoutVars>
          <dgm:bulletEnabled val="1"/>
        </dgm:presLayoutVars>
      </dgm:prSet>
      <dgm:spPr/>
      <dgm:t>
        <a:bodyPr/>
        <a:lstStyle/>
        <a:p>
          <a:endParaRPr lang="en-GB"/>
        </a:p>
      </dgm:t>
    </dgm:pt>
    <dgm:pt modelId="{32127620-ECC1-4898-9E72-0E1204633A42}" type="pres">
      <dgm:prSet presAssocID="{D7AE2CA9-B651-4021-9CA2-2B6FBC8597A0}" presName="sibTrans" presStyleCnt="0"/>
      <dgm:spPr/>
    </dgm:pt>
    <dgm:pt modelId="{9AE42CB7-82A2-49CD-B92B-F4C26F312B66}" type="pres">
      <dgm:prSet presAssocID="{9A52AB87-47F4-454F-A69C-A61D45466530}" presName="node" presStyleLbl="node1" presStyleIdx="7" presStyleCnt="10">
        <dgm:presLayoutVars>
          <dgm:bulletEnabled val="1"/>
        </dgm:presLayoutVars>
      </dgm:prSet>
      <dgm:spPr/>
      <dgm:t>
        <a:bodyPr/>
        <a:lstStyle/>
        <a:p>
          <a:endParaRPr lang="en-GB"/>
        </a:p>
      </dgm:t>
    </dgm:pt>
    <dgm:pt modelId="{DAB8E45E-1378-4BD7-B53D-026DAAFC54B5}" type="pres">
      <dgm:prSet presAssocID="{7FDBD2D5-BF69-47AF-82C1-523D2B096F94}" presName="sibTrans" presStyleCnt="0"/>
      <dgm:spPr/>
    </dgm:pt>
    <dgm:pt modelId="{62B89C31-C409-4D4F-8CD0-406D1D59FBC4}" type="pres">
      <dgm:prSet presAssocID="{CD472C66-A025-4196-A64C-BC8665F13C71}" presName="node" presStyleLbl="node1" presStyleIdx="8" presStyleCnt="10">
        <dgm:presLayoutVars>
          <dgm:bulletEnabled val="1"/>
        </dgm:presLayoutVars>
      </dgm:prSet>
      <dgm:spPr/>
      <dgm:t>
        <a:bodyPr/>
        <a:lstStyle/>
        <a:p>
          <a:endParaRPr lang="en-GB"/>
        </a:p>
      </dgm:t>
    </dgm:pt>
    <dgm:pt modelId="{A5CAC42E-84A6-484A-A9B1-CFAA84795966}" type="pres">
      <dgm:prSet presAssocID="{230C4FAF-2B88-475A-907D-13694ED8B5D3}" presName="sibTrans" presStyleCnt="0"/>
      <dgm:spPr/>
    </dgm:pt>
    <dgm:pt modelId="{AA60C82A-60B8-44F3-968D-1E772DBA2C44}" type="pres">
      <dgm:prSet presAssocID="{AAFCF485-595C-4D23-B351-89E9773CF46E}" presName="node" presStyleLbl="node1" presStyleIdx="9" presStyleCnt="10">
        <dgm:presLayoutVars>
          <dgm:bulletEnabled val="1"/>
        </dgm:presLayoutVars>
      </dgm:prSet>
      <dgm:spPr/>
      <dgm:t>
        <a:bodyPr/>
        <a:lstStyle/>
        <a:p>
          <a:endParaRPr lang="en-GB"/>
        </a:p>
      </dgm:t>
    </dgm:pt>
  </dgm:ptLst>
  <dgm:cxnLst>
    <dgm:cxn modelId="{011CF5D7-0048-461C-AE3F-4D992C095281}" type="presOf" srcId="{EB4F214B-D84B-41C4-8F5C-6BB2BCE564D5}" destId="{1D1E8F5C-5008-416D-90FE-7938EAFB8A1F}" srcOrd="0" destOrd="0" presId="urn:microsoft.com/office/officeart/2005/8/layout/default#1"/>
    <dgm:cxn modelId="{2BDC2D1C-35E4-4277-9532-ABC93265A07D}" type="presOf" srcId="{85754DCC-B44B-4F5A-9DC3-215F1B97D88D}" destId="{38B1E6F3-AA47-423F-A75B-7EF7B3B1A4FD}" srcOrd="0" destOrd="0" presId="urn:microsoft.com/office/officeart/2005/8/layout/default#1"/>
    <dgm:cxn modelId="{3741838F-4C5B-4F23-A73F-6B6856FE3599}" srcId="{85754DCC-B44B-4F5A-9DC3-215F1B97D88D}" destId="{CD472C66-A025-4196-A64C-BC8665F13C71}" srcOrd="8" destOrd="0" parTransId="{AF4EFAB3-E077-4000-BEE3-AE2D816BEBAE}" sibTransId="{230C4FAF-2B88-475A-907D-13694ED8B5D3}"/>
    <dgm:cxn modelId="{4E020B2A-076B-4811-A1EE-7E2A149773EA}" srcId="{85754DCC-B44B-4F5A-9DC3-215F1B97D88D}" destId="{AAFCF485-595C-4D23-B351-89E9773CF46E}" srcOrd="9" destOrd="0" parTransId="{050F5CF8-1C32-4D2A-99B3-E4CDA80A23CE}" sibTransId="{14FA49A1-7399-4F9E-8B0F-675362983BD7}"/>
    <dgm:cxn modelId="{4EB742F5-7E6E-4D5A-8638-594516A45C6D}" type="presOf" srcId="{91D9FC84-4462-46EF-A661-84C7AC944231}" destId="{19A7CDCB-976E-4AC0-8D75-8EAF5D8EABCF}" srcOrd="0" destOrd="0" presId="urn:microsoft.com/office/officeart/2005/8/layout/default#1"/>
    <dgm:cxn modelId="{BE7B7AFA-5185-48C2-BB84-2DC10BAD4250}" srcId="{85754DCC-B44B-4F5A-9DC3-215F1B97D88D}" destId="{EB4F214B-D84B-41C4-8F5C-6BB2BCE564D5}" srcOrd="3" destOrd="0" parTransId="{A29E92E3-A323-423F-837D-F1382F962E79}" sibTransId="{BEF7FFE0-E607-4062-A2B0-3BC672BEB916}"/>
    <dgm:cxn modelId="{58A0549E-6F94-4DD7-9004-0A4EF37580CB}" type="presOf" srcId="{CD472C66-A025-4196-A64C-BC8665F13C71}" destId="{62B89C31-C409-4D4F-8CD0-406D1D59FBC4}" srcOrd="0" destOrd="0" presId="urn:microsoft.com/office/officeart/2005/8/layout/default#1"/>
    <dgm:cxn modelId="{2D96307F-BB0D-4F02-8035-41EBDCF02D8A}" srcId="{85754DCC-B44B-4F5A-9DC3-215F1B97D88D}" destId="{02634367-9123-4803-A7B9-7E95CBE4A584}" srcOrd="2" destOrd="0" parTransId="{1E668EBD-B763-4DDE-AB72-EB027B0D545D}" sibTransId="{993F5E89-D0D6-4527-BCA0-76370DA61449}"/>
    <dgm:cxn modelId="{F50FDB1E-7549-41FF-B731-97FFA00BD5AD}" srcId="{85754DCC-B44B-4F5A-9DC3-215F1B97D88D}" destId="{A1DEBEEE-C53A-4AE4-A3B3-9F8AAFE744CD}" srcOrd="6" destOrd="0" parTransId="{AC0FF039-BDF8-40BC-9F5D-91755F6CFDAC}" sibTransId="{D7AE2CA9-B651-4021-9CA2-2B6FBC8597A0}"/>
    <dgm:cxn modelId="{4740D166-C8D1-401E-9F64-0AEE90B4EE26}" srcId="{85754DCC-B44B-4F5A-9DC3-215F1B97D88D}" destId="{91D9FC84-4462-46EF-A661-84C7AC944231}" srcOrd="0" destOrd="0" parTransId="{7AE5284F-F852-4BFE-9473-6B9CCB30F7B5}" sibTransId="{15A1079A-4824-49FC-932E-729FE25F2577}"/>
    <dgm:cxn modelId="{5EC5BAE1-CF65-4775-8055-1AA14B92CCB7}" srcId="{85754DCC-B44B-4F5A-9DC3-215F1B97D88D}" destId="{1825AAC0-8DED-4291-AFB4-90506FD2BC93}" srcOrd="5" destOrd="0" parTransId="{0151F097-6488-4BF7-AB5F-E3F77768A59B}" sibTransId="{65376D0C-FD18-4FB8-A0CA-183A85E8004A}"/>
    <dgm:cxn modelId="{38ADB507-AF40-4A56-9A6D-F0790D6EBF9D}" type="presOf" srcId="{8863604F-6DD0-4880-83BC-488278C5F8A9}" destId="{23F1A4AA-6330-4BE7-9528-63A32201F4AA}" srcOrd="0" destOrd="0" presId="urn:microsoft.com/office/officeart/2005/8/layout/default#1"/>
    <dgm:cxn modelId="{2C7D28D5-F868-4315-903F-18CF11C67492}" srcId="{85754DCC-B44B-4F5A-9DC3-215F1B97D88D}" destId="{9A52AB87-47F4-454F-A69C-A61D45466530}" srcOrd="7" destOrd="0" parTransId="{851A85B1-E3D3-4581-9A07-3509DF357FDD}" sibTransId="{7FDBD2D5-BF69-47AF-82C1-523D2B096F94}"/>
    <dgm:cxn modelId="{7F90B866-AF22-4B95-8700-D13B3E92A809}" type="presOf" srcId="{765BC7C1-6DBE-4CE6-86CE-7354CCDD9756}" destId="{244B89B0-622A-4896-9F23-086318811817}" srcOrd="0" destOrd="0" presId="urn:microsoft.com/office/officeart/2005/8/layout/default#1"/>
    <dgm:cxn modelId="{11EF7327-B608-4F81-B584-B9E101FC3DE6}" type="presOf" srcId="{1825AAC0-8DED-4291-AFB4-90506FD2BC93}" destId="{7BA80C76-4BD4-40B0-BCBA-A8B9F15B7CA9}" srcOrd="0" destOrd="0" presId="urn:microsoft.com/office/officeart/2005/8/layout/default#1"/>
    <dgm:cxn modelId="{314E4E5B-F70C-4987-A8F2-EB8F5C201004}" srcId="{85754DCC-B44B-4F5A-9DC3-215F1B97D88D}" destId="{765BC7C1-6DBE-4CE6-86CE-7354CCDD9756}" srcOrd="1" destOrd="0" parTransId="{30F2CE6B-C421-4EA8-A673-074D0EB85069}" sibTransId="{31FF1954-3AC9-482E-8041-F33165783ADB}"/>
    <dgm:cxn modelId="{452FF8CA-A210-45E2-9F47-A6ECD7CB41C5}" type="presOf" srcId="{02634367-9123-4803-A7B9-7E95CBE4A584}" destId="{DE2AEA21-501A-4A4C-ACAE-442F15ECEB70}" srcOrd="0" destOrd="0" presId="urn:microsoft.com/office/officeart/2005/8/layout/default#1"/>
    <dgm:cxn modelId="{6876D683-3756-4C03-8F44-DAEAF8A8AF7F}" type="presOf" srcId="{A1DEBEEE-C53A-4AE4-A3B3-9F8AAFE744CD}" destId="{EB8E3611-0E4B-489A-8F47-9DCB58CE1C2A}" srcOrd="0" destOrd="0" presId="urn:microsoft.com/office/officeart/2005/8/layout/default#1"/>
    <dgm:cxn modelId="{2BCA0409-E079-4C66-9D10-5A213FE81CF0}" type="presOf" srcId="{AAFCF485-595C-4D23-B351-89E9773CF46E}" destId="{AA60C82A-60B8-44F3-968D-1E772DBA2C44}" srcOrd="0" destOrd="0" presId="urn:microsoft.com/office/officeart/2005/8/layout/default#1"/>
    <dgm:cxn modelId="{0B54F0E3-B27A-4ADE-9D19-E5EC925B91A0}" srcId="{85754DCC-B44B-4F5A-9DC3-215F1B97D88D}" destId="{8863604F-6DD0-4880-83BC-488278C5F8A9}" srcOrd="4" destOrd="0" parTransId="{AF9AE6C5-68D9-4121-BB2F-BD5A2FF7E965}" sibTransId="{C9AE28D7-6855-4383-B958-0080BCCAD632}"/>
    <dgm:cxn modelId="{AD528822-9771-4AC7-BFF5-EBA80453E9EB}" type="presOf" srcId="{9A52AB87-47F4-454F-A69C-A61D45466530}" destId="{9AE42CB7-82A2-49CD-B92B-F4C26F312B66}" srcOrd="0" destOrd="0" presId="urn:microsoft.com/office/officeart/2005/8/layout/default#1"/>
    <dgm:cxn modelId="{D56FC21A-0DCD-4915-84BD-1D01DAA5265D}" type="presParOf" srcId="{38B1E6F3-AA47-423F-A75B-7EF7B3B1A4FD}" destId="{19A7CDCB-976E-4AC0-8D75-8EAF5D8EABCF}" srcOrd="0" destOrd="0" presId="urn:microsoft.com/office/officeart/2005/8/layout/default#1"/>
    <dgm:cxn modelId="{72FED1B8-A5C0-43C3-B9C7-55B091E961D7}" type="presParOf" srcId="{38B1E6F3-AA47-423F-A75B-7EF7B3B1A4FD}" destId="{AD2B714D-A731-4D35-A5E9-D3044970C081}" srcOrd="1" destOrd="0" presId="urn:microsoft.com/office/officeart/2005/8/layout/default#1"/>
    <dgm:cxn modelId="{7431EBBF-69DF-419D-A24C-51AC364D13C4}" type="presParOf" srcId="{38B1E6F3-AA47-423F-A75B-7EF7B3B1A4FD}" destId="{244B89B0-622A-4896-9F23-086318811817}" srcOrd="2" destOrd="0" presId="urn:microsoft.com/office/officeart/2005/8/layout/default#1"/>
    <dgm:cxn modelId="{EA6DED12-5413-4FEA-A198-F6F3365289BC}" type="presParOf" srcId="{38B1E6F3-AA47-423F-A75B-7EF7B3B1A4FD}" destId="{D8E479F5-DBA0-4B2B-B143-A1DCEA20C3C3}" srcOrd="3" destOrd="0" presId="urn:microsoft.com/office/officeart/2005/8/layout/default#1"/>
    <dgm:cxn modelId="{CD1521B0-1659-4AEF-B02F-0533E79E6609}" type="presParOf" srcId="{38B1E6F3-AA47-423F-A75B-7EF7B3B1A4FD}" destId="{DE2AEA21-501A-4A4C-ACAE-442F15ECEB70}" srcOrd="4" destOrd="0" presId="urn:microsoft.com/office/officeart/2005/8/layout/default#1"/>
    <dgm:cxn modelId="{58CA5871-144B-4BDD-BA8F-C0EC832749B0}" type="presParOf" srcId="{38B1E6F3-AA47-423F-A75B-7EF7B3B1A4FD}" destId="{0DAD5F52-50FE-4172-83FB-662BC386710D}" srcOrd="5" destOrd="0" presId="urn:microsoft.com/office/officeart/2005/8/layout/default#1"/>
    <dgm:cxn modelId="{6AC82CE1-6B57-4062-B30C-114E0D859242}" type="presParOf" srcId="{38B1E6F3-AA47-423F-A75B-7EF7B3B1A4FD}" destId="{1D1E8F5C-5008-416D-90FE-7938EAFB8A1F}" srcOrd="6" destOrd="0" presId="urn:microsoft.com/office/officeart/2005/8/layout/default#1"/>
    <dgm:cxn modelId="{3B978B85-EEEF-41B0-B088-AEA0E9906511}" type="presParOf" srcId="{38B1E6F3-AA47-423F-A75B-7EF7B3B1A4FD}" destId="{BD840E00-2C15-49F9-858E-99C71B59022E}" srcOrd="7" destOrd="0" presId="urn:microsoft.com/office/officeart/2005/8/layout/default#1"/>
    <dgm:cxn modelId="{C19D28AB-F953-4FC7-9535-4074E7761E2D}" type="presParOf" srcId="{38B1E6F3-AA47-423F-A75B-7EF7B3B1A4FD}" destId="{23F1A4AA-6330-4BE7-9528-63A32201F4AA}" srcOrd="8" destOrd="0" presId="urn:microsoft.com/office/officeart/2005/8/layout/default#1"/>
    <dgm:cxn modelId="{0716B70A-DF5D-4BD4-A33C-B8A0C434D817}" type="presParOf" srcId="{38B1E6F3-AA47-423F-A75B-7EF7B3B1A4FD}" destId="{C4950D9A-C915-4E10-A74C-62BCA7C14C01}" srcOrd="9" destOrd="0" presId="urn:microsoft.com/office/officeart/2005/8/layout/default#1"/>
    <dgm:cxn modelId="{5C68F3B6-BBDE-4EC6-B9F1-003AA319F517}" type="presParOf" srcId="{38B1E6F3-AA47-423F-A75B-7EF7B3B1A4FD}" destId="{7BA80C76-4BD4-40B0-BCBA-A8B9F15B7CA9}" srcOrd="10" destOrd="0" presId="urn:microsoft.com/office/officeart/2005/8/layout/default#1"/>
    <dgm:cxn modelId="{CDEB048A-B535-453C-A3F4-0B0631FC50D9}" type="presParOf" srcId="{38B1E6F3-AA47-423F-A75B-7EF7B3B1A4FD}" destId="{136445AE-12BB-40E7-B6C7-52B74673AA25}" srcOrd="11" destOrd="0" presId="urn:microsoft.com/office/officeart/2005/8/layout/default#1"/>
    <dgm:cxn modelId="{B4AB12E7-A7EB-4CB0-AE8A-0F682EE1CD32}" type="presParOf" srcId="{38B1E6F3-AA47-423F-A75B-7EF7B3B1A4FD}" destId="{EB8E3611-0E4B-489A-8F47-9DCB58CE1C2A}" srcOrd="12" destOrd="0" presId="urn:microsoft.com/office/officeart/2005/8/layout/default#1"/>
    <dgm:cxn modelId="{8FAC24C1-A305-4DB3-8896-EEA456470FDB}" type="presParOf" srcId="{38B1E6F3-AA47-423F-A75B-7EF7B3B1A4FD}" destId="{32127620-ECC1-4898-9E72-0E1204633A42}" srcOrd="13" destOrd="0" presId="urn:microsoft.com/office/officeart/2005/8/layout/default#1"/>
    <dgm:cxn modelId="{ED3E4180-576C-4020-A443-155B916BE4EB}" type="presParOf" srcId="{38B1E6F3-AA47-423F-A75B-7EF7B3B1A4FD}" destId="{9AE42CB7-82A2-49CD-B92B-F4C26F312B66}" srcOrd="14" destOrd="0" presId="urn:microsoft.com/office/officeart/2005/8/layout/default#1"/>
    <dgm:cxn modelId="{AC2A250E-8500-4191-A144-1E9893D120A4}" type="presParOf" srcId="{38B1E6F3-AA47-423F-A75B-7EF7B3B1A4FD}" destId="{DAB8E45E-1378-4BD7-B53D-026DAAFC54B5}" srcOrd="15" destOrd="0" presId="urn:microsoft.com/office/officeart/2005/8/layout/default#1"/>
    <dgm:cxn modelId="{59975A2A-4EE5-4C78-A501-DDE1E82E97EC}" type="presParOf" srcId="{38B1E6F3-AA47-423F-A75B-7EF7B3B1A4FD}" destId="{62B89C31-C409-4D4F-8CD0-406D1D59FBC4}" srcOrd="16" destOrd="0" presId="urn:microsoft.com/office/officeart/2005/8/layout/default#1"/>
    <dgm:cxn modelId="{645AC1F2-DA70-40D3-BB64-173F5816F9B7}" type="presParOf" srcId="{38B1E6F3-AA47-423F-A75B-7EF7B3B1A4FD}" destId="{A5CAC42E-84A6-484A-A9B1-CFAA84795966}" srcOrd="17" destOrd="0" presId="urn:microsoft.com/office/officeart/2005/8/layout/default#1"/>
    <dgm:cxn modelId="{F0E2F3AD-F197-4825-B94F-74207BC2AD11}" type="presParOf" srcId="{38B1E6F3-AA47-423F-A75B-7EF7B3B1A4FD}" destId="{AA60C82A-60B8-44F3-968D-1E772DBA2C44}" srcOrd="18" destOrd="0" presId="urn:microsoft.com/office/officeart/2005/8/layout/defaul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7CDCB-976E-4AC0-8D75-8EAF5D8EABCF}">
      <dsp:nvSpPr>
        <dsp:cNvPr id="0" name=""/>
        <dsp:cNvSpPr/>
      </dsp:nvSpPr>
      <dsp:spPr>
        <a:xfrm>
          <a:off x="400049" y="1115"/>
          <a:ext cx="2607468" cy="1564481"/>
        </a:xfrm>
        <a:prstGeom prst="rec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Write a shopping list for someone starting school.</a:t>
          </a:r>
        </a:p>
        <a:p>
          <a:pPr lvl="0" algn="ctr" defTabSz="711200">
            <a:lnSpc>
              <a:spcPct val="90000"/>
            </a:lnSpc>
            <a:spcBef>
              <a:spcPct val="0"/>
            </a:spcBef>
            <a:spcAft>
              <a:spcPct val="35000"/>
            </a:spcAft>
          </a:pPr>
          <a:r>
            <a:rPr lang="en-GB" sz="1600" kern="1200" dirty="0" smtClean="0"/>
            <a:t>1 point</a:t>
          </a:r>
          <a:endParaRPr lang="en-GB" sz="1600" kern="1200" dirty="0"/>
        </a:p>
      </dsp:txBody>
      <dsp:txXfrm>
        <a:off x="400049" y="1115"/>
        <a:ext cx="2607468" cy="1564481"/>
      </dsp:txXfrm>
    </dsp:sp>
    <dsp:sp modelId="{244B89B0-622A-4896-9F23-086318811817}">
      <dsp:nvSpPr>
        <dsp:cNvPr id="0" name=""/>
        <dsp:cNvSpPr/>
      </dsp:nvSpPr>
      <dsp:spPr>
        <a:xfrm>
          <a:off x="3268265" y="1115"/>
          <a:ext cx="2607468" cy="1564481"/>
        </a:xfrm>
        <a:prstGeom prst="rec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Design your own catalogue for school supplies and list items and prices in French.</a:t>
          </a:r>
        </a:p>
        <a:p>
          <a:pPr lvl="0" algn="ctr" defTabSz="711200">
            <a:lnSpc>
              <a:spcPct val="90000"/>
            </a:lnSpc>
            <a:spcBef>
              <a:spcPct val="0"/>
            </a:spcBef>
            <a:spcAft>
              <a:spcPct val="35000"/>
            </a:spcAft>
          </a:pPr>
          <a:r>
            <a:rPr lang="en-GB" sz="1600" kern="1200" dirty="0" smtClean="0"/>
            <a:t>2 points</a:t>
          </a:r>
          <a:endParaRPr lang="en-GB" sz="1600" kern="1200" dirty="0"/>
        </a:p>
      </dsp:txBody>
      <dsp:txXfrm>
        <a:off x="3268265" y="1115"/>
        <a:ext cx="2607468" cy="1564481"/>
      </dsp:txXfrm>
    </dsp:sp>
    <dsp:sp modelId="{DE2AEA21-501A-4A4C-ACAE-442F15ECEB70}">
      <dsp:nvSpPr>
        <dsp:cNvPr id="0" name=""/>
        <dsp:cNvSpPr/>
      </dsp:nvSpPr>
      <dsp:spPr>
        <a:xfrm>
          <a:off x="6136480" y="1115"/>
          <a:ext cx="2607468" cy="1564481"/>
        </a:xfrm>
        <a:prstGeom prst="rec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smtClean="0"/>
            <a:t>Write a text saying what you bought this year.</a:t>
          </a:r>
        </a:p>
        <a:p>
          <a:pPr marL="0" marR="0" lvl="0" indent="0" algn="ctr" defTabSz="914400" eaLnBrk="1" fontAlgn="auto" latinLnBrk="0" hangingPunct="1">
            <a:lnSpc>
              <a:spcPct val="100000"/>
            </a:lnSpc>
            <a:spcBef>
              <a:spcPct val="0"/>
            </a:spcBef>
            <a:spcAft>
              <a:spcPts val="0"/>
            </a:spcAft>
            <a:buClrTx/>
            <a:buSzTx/>
            <a:buFontTx/>
            <a:buNone/>
            <a:tabLst/>
            <a:defRPr/>
          </a:pPr>
          <a:endParaRPr lang="en-GB" sz="1600" kern="1200" dirty="0" smtClean="0"/>
        </a:p>
        <a:p>
          <a:pPr lvl="0" algn="ctr" defTabSz="711200">
            <a:lnSpc>
              <a:spcPct val="90000"/>
            </a:lnSpc>
            <a:spcBef>
              <a:spcPct val="0"/>
            </a:spcBef>
            <a:spcAft>
              <a:spcPct val="35000"/>
            </a:spcAft>
          </a:pPr>
          <a:r>
            <a:rPr lang="en-GB" sz="1600" kern="1200" dirty="0" smtClean="0"/>
            <a:t>3 points</a:t>
          </a:r>
          <a:endParaRPr lang="en-GB" sz="1600" kern="1200" dirty="0"/>
        </a:p>
      </dsp:txBody>
      <dsp:txXfrm>
        <a:off x="6136480" y="1115"/>
        <a:ext cx="2607468" cy="1564481"/>
      </dsp:txXfrm>
    </dsp:sp>
    <dsp:sp modelId="{1D1E8F5C-5008-416D-90FE-7938EAFB8A1F}">
      <dsp:nvSpPr>
        <dsp:cNvPr id="0" name=""/>
        <dsp:cNvSpPr/>
      </dsp:nvSpPr>
      <dsp:spPr>
        <a:xfrm>
          <a:off x="400049" y="1826343"/>
          <a:ext cx="2607468" cy="1564481"/>
        </a:xfrm>
        <a:prstGeom prst="rec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r>
            <a:rPr lang="en-GB" sz="1600" kern="1200" dirty="0" smtClean="0"/>
            <a:t>Write a diary entry saying what you would like to buy.</a:t>
          </a:r>
        </a:p>
        <a:p>
          <a:pPr lvl="0" defTabSz="666750">
            <a:lnSpc>
              <a:spcPct val="90000"/>
            </a:lnSpc>
            <a:spcBef>
              <a:spcPct val="0"/>
            </a:spcBef>
            <a:spcAft>
              <a:spcPct val="35000"/>
            </a:spcAft>
          </a:pPr>
          <a:r>
            <a:rPr lang="en-GB" sz="1600" kern="1200" dirty="0" smtClean="0"/>
            <a:t>	4 points</a:t>
          </a:r>
          <a:endParaRPr lang="en-GB" sz="1600" kern="1200" dirty="0"/>
        </a:p>
      </dsp:txBody>
      <dsp:txXfrm>
        <a:off x="400049" y="1826343"/>
        <a:ext cx="2607468" cy="1564481"/>
      </dsp:txXfrm>
    </dsp:sp>
    <dsp:sp modelId="{23F1A4AA-6330-4BE7-9528-63A32201F4AA}">
      <dsp:nvSpPr>
        <dsp:cNvPr id="0" name=""/>
        <dsp:cNvSpPr/>
      </dsp:nvSpPr>
      <dsp:spPr>
        <a:xfrm>
          <a:off x="3268265" y="1826343"/>
          <a:ext cx="2607468" cy="1564481"/>
        </a:xfrm>
        <a:prstGeom prst="rec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Write a poem about school equipment.</a:t>
          </a:r>
        </a:p>
        <a:p>
          <a:pPr lvl="0" algn="ctr" defTabSz="711200">
            <a:lnSpc>
              <a:spcPct val="90000"/>
            </a:lnSpc>
            <a:spcBef>
              <a:spcPct val="0"/>
            </a:spcBef>
            <a:spcAft>
              <a:spcPct val="35000"/>
            </a:spcAft>
          </a:pPr>
          <a:endParaRPr lang="en-GB" sz="1600" kern="1200" dirty="0" smtClean="0"/>
        </a:p>
        <a:p>
          <a:pPr lvl="0" algn="ctr" defTabSz="711200">
            <a:lnSpc>
              <a:spcPct val="90000"/>
            </a:lnSpc>
            <a:spcBef>
              <a:spcPct val="0"/>
            </a:spcBef>
            <a:spcAft>
              <a:spcPct val="35000"/>
            </a:spcAft>
          </a:pPr>
          <a:r>
            <a:rPr lang="en-GB" sz="1600" kern="1200" dirty="0" smtClean="0"/>
            <a:t>4 points</a:t>
          </a:r>
        </a:p>
      </dsp:txBody>
      <dsp:txXfrm>
        <a:off x="3268265" y="1826343"/>
        <a:ext cx="2607468" cy="1564481"/>
      </dsp:txXfrm>
    </dsp:sp>
    <dsp:sp modelId="{7BA80C76-4BD4-40B0-BCBA-A8B9F15B7CA9}">
      <dsp:nvSpPr>
        <dsp:cNvPr id="0" name=""/>
        <dsp:cNvSpPr/>
      </dsp:nvSpPr>
      <dsp:spPr>
        <a:xfrm>
          <a:off x="6136480" y="1826343"/>
          <a:ext cx="2607468" cy="1564481"/>
        </a:xfrm>
        <a:prstGeom prst="rec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Write a song to teach year 6 students school equipment.</a:t>
          </a:r>
        </a:p>
        <a:p>
          <a:pPr lvl="0" algn="ctr" defTabSz="711200">
            <a:lnSpc>
              <a:spcPct val="90000"/>
            </a:lnSpc>
            <a:spcBef>
              <a:spcPct val="0"/>
            </a:spcBef>
            <a:spcAft>
              <a:spcPct val="35000"/>
            </a:spcAft>
          </a:pPr>
          <a:r>
            <a:rPr lang="en-GB" sz="1600" kern="1200" dirty="0" smtClean="0"/>
            <a:t>5 points</a:t>
          </a:r>
          <a:endParaRPr lang="en-GB" sz="1600" kern="1200" dirty="0"/>
        </a:p>
      </dsp:txBody>
      <dsp:txXfrm>
        <a:off x="6136480" y="1826343"/>
        <a:ext cx="2607468" cy="1564481"/>
      </dsp:txXfrm>
    </dsp:sp>
    <dsp:sp modelId="{EB8E3611-0E4B-489A-8F47-9DCB58CE1C2A}">
      <dsp:nvSpPr>
        <dsp:cNvPr id="0" name=""/>
        <dsp:cNvSpPr/>
      </dsp:nvSpPr>
      <dsp:spPr>
        <a:xfrm>
          <a:off x="400049" y="3651571"/>
          <a:ext cx="2607468" cy="1564481"/>
        </a:xfrm>
        <a:prstGeom prst="rec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500" kern="1200" dirty="0" smtClean="0"/>
            <a:t>Write a text saying what you usually buy and what you have bought this year. </a:t>
          </a:r>
        </a:p>
        <a:p>
          <a:pPr marL="0" marR="0" lvl="0" indent="0" algn="ctr" defTabSz="914400" eaLnBrk="1" fontAlgn="auto" latinLnBrk="0" hangingPunct="1">
            <a:lnSpc>
              <a:spcPct val="100000"/>
            </a:lnSpc>
            <a:spcBef>
              <a:spcPct val="0"/>
            </a:spcBef>
            <a:spcAft>
              <a:spcPts val="0"/>
            </a:spcAft>
            <a:buClrTx/>
            <a:buSzTx/>
            <a:buFontTx/>
            <a:buNone/>
            <a:tabLst/>
            <a:defRPr/>
          </a:pPr>
          <a:r>
            <a:rPr lang="en-GB" sz="1500" kern="1200" dirty="0" smtClean="0"/>
            <a:t>5 points</a:t>
          </a:r>
        </a:p>
        <a:p>
          <a:pPr lvl="0" algn="ctr">
            <a:spcBef>
              <a:spcPct val="0"/>
            </a:spcBef>
          </a:pPr>
          <a:endParaRPr lang="en-GB" sz="1500" kern="1200" dirty="0"/>
        </a:p>
      </dsp:txBody>
      <dsp:txXfrm>
        <a:off x="400049" y="3651571"/>
        <a:ext cx="2607468" cy="1564481"/>
      </dsp:txXfrm>
    </dsp:sp>
    <dsp:sp modelId="{9AE42CB7-82A2-49CD-B92B-F4C26F312B66}">
      <dsp:nvSpPr>
        <dsp:cNvPr id="0" name=""/>
        <dsp:cNvSpPr/>
      </dsp:nvSpPr>
      <dsp:spPr>
        <a:xfrm>
          <a:off x="3268265" y="3651571"/>
          <a:ext cx="2607468" cy="1564481"/>
        </a:xfrm>
        <a:prstGeom prst="rec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Write a letter to a pen friend introducing yourself and talking about your feelings on starting school. 6 points</a:t>
          </a:r>
          <a:endParaRPr lang="en-GB" sz="1500" kern="1200" dirty="0"/>
        </a:p>
      </dsp:txBody>
      <dsp:txXfrm>
        <a:off x="3268265" y="3651571"/>
        <a:ext cx="2607468" cy="1564481"/>
      </dsp:txXfrm>
    </dsp:sp>
    <dsp:sp modelId="{62B89C31-C409-4D4F-8CD0-406D1D59FBC4}">
      <dsp:nvSpPr>
        <dsp:cNvPr id="0" name=""/>
        <dsp:cNvSpPr/>
      </dsp:nvSpPr>
      <dsp:spPr>
        <a:xfrm>
          <a:off x="6136480" y="3651571"/>
          <a:ext cx="2607468" cy="1564481"/>
        </a:xfrm>
        <a:prstGeom prst="rec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smtClean="0"/>
            <a:t>Write a poem about starting school.</a:t>
          </a:r>
        </a:p>
        <a:p>
          <a:pPr marL="0" marR="0" lvl="0" indent="0" algn="ctr" defTabSz="914400" eaLnBrk="1" fontAlgn="auto" latinLnBrk="0" hangingPunct="1">
            <a:lnSpc>
              <a:spcPct val="100000"/>
            </a:lnSpc>
            <a:spcBef>
              <a:spcPct val="0"/>
            </a:spcBef>
            <a:spcAft>
              <a:spcPts val="0"/>
            </a:spcAft>
            <a:buClrTx/>
            <a:buSzTx/>
            <a:buFontTx/>
            <a:buNone/>
            <a:tabLst/>
            <a:defRPr/>
          </a:pPr>
          <a:endParaRPr lang="en-GB" sz="16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en-GB" sz="1600" kern="1200" dirty="0" smtClean="0"/>
        </a:p>
        <a:p>
          <a:pPr lvl="0" algn="ctr" defTabSz="711200">
            <a:lnSpc>
              <a:spcPct val="90000"/>
            </a:lnSpc>
            <a:spcBef>
              <a:spcPct val="0"/>
            </a:spcBef>
            <a:spcAft>
              <a:spcPct val="35000"/>
            </a:spcAft>
          </a:pPr>
          <a:r>
            <a:rPr lang="en-GB" sz="1600" kern="1200" dirty="0" smtClean="0"/>
            <a:t>6 points</a:t>
          </a:r>
          <a:endParaRPr lang="en-GB" sz="1600" kern="1200" dirty="0"/>
        </a:p>
      </dsp:txBody>
      <dsp:txXfrm>
        <a:off x="6136480" y="3651571"/>
        <a:ext cx="2607468" cy="1564481"/>
      </dsp:txXfrm>
    </dsp:sp>
    <dsp:sp modelId="{AA60C82A-60B8-44F3-968D-1E772DBA2C44}">
      <dsp:nvSpPr>
        <dsp:cNvPr id="0" name=""/>
        <dsp:cNvSpPr/>
      </dsp:nvSpPr>
      <dsp:spPr>
        <a:xfrm>
          <a:off x="3268265" y="5476799"/>
          <a:ext cx="2607468" cy="1564481"/>
        </a:xfrm>
        <a:prstGeom prst="rect">
          <a:avLst/>
        </a:prstGeom>
        <a:solidFill>
          <a:schemeClr val="lt1">
            <a:hueOff val="0"/>
            <a:satOff val="0"/>
            <a:lumOff val="0"/>
            <a:alphaOff val="0"/>
          </a:schemeClr>
        </a:solidFill>
        <a:ln w="444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Make up your own task</a:t>
          </a:r>
        </a:p>
        <a:p>
          <a:pPr lvl="0" algn="ctr" defTabSz="711200">
            <a:lnSpc>
              <a:spcPct val="90000"/>
            </a:lnSpc>
            <a:spcBef>
              <a:spcPct val="0"/>
            </a:spcBef>
            <a:spcAft>
              <a:spcPct val="35000"/>
            </a:spcAft>
          </a:pPr>
          <a:endParaRPr lang="en-GB" sz="1600" kern="1200" dirty="0" smtClean="0"/>
        </a:p>
        <a:p>
          <a:pPr lvl="0" algn="ctr" defTabSz="711200">
            <a:lnSpc>
              <a:spcPct val="90000"/>
            </a:lnSpc>
            <a:spcBef>
              <a:spcPct val="0"/>
            </a:spcBef>
            <a:spcAft>
              <a:spcPct val="35000"/>
            </a:spcAft>
          </a:pPr>
          <a:r>
            <a:rPr lang="en-GB" sz="1600" kern="1200" dirty="0" smtClean="0"/>
            <a:t>7 points</a:t>
          </a:r>
          <a:endParaRPr lang="en-GB" sz="1600" kern="1200" dirty="0"/>
        </a:p>
      </dsp:txBody>
      <dsp:txXfrm>
        <a:off x="3268265" y="5476799"/>
        <a:ext cx="2607468" cy="15644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0C3C1-E2A1-4EE7-A314-E9622701BA94}" type="datetimeFigureOut">
              <a:rPr lang="en-GB" smtClean="0"/>
              <a:t>15/10/2015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B4469-293F-4752-AA51-3EE6BD1FE9BC}" type="slidenum">
              <a:rPr lang="en-GB" smtClean="0"/>
              <a:t>‹#›</a:t>
            </a:fld>
            <a:endParaRPr lang="en-GB"/>
          </a:p>
        </p:txBody>
      </p:sp>
    </p:spTree>
    <p:extLst>
      <p:ext uri="{BB962C8B-B14F-4D97-AF65-F5344CB8AC3E}">
        <p14:creationId xmlns:p14="http://schemas.microsoft.com/office/powerpoint/2010/main" val="1536887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ALL Connect: bright ideas for KS2 and KS3 languages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Now into its second year, the Association for Language Learning’s </a:t>
            </a:r>
            <a:r>
              <a:rPr lang="en-GB" sz="1200" kern="1200" dirty="0" err="1" smtClean="0">
                <a:solidFill>
                  <a:schemeClr val="tx1"/>
                </a:solidFill>
                <a:effectLst/>
                <a:latin typeface="+mn-lt"/>
                <a:ea typeface="+mn-ea"/>
                <a:cs typeface="+mn-cs"/>
              </a:rPr>
              <a:t>DfE</a:t>
            </a:r>
            <a:r>
              <a:rPr lang="en-GB" sz="1200" kern="1200" dirty="0" smtClean="0">
                <a:solidFill>
                  <a:schemeClr val="tx1"/>
                </a:solidFill>
                <a:effectLst/>
                <a:latin typeface="+mn-lt"/>
                <a:ea typeface="+mn-ea"/>
                <a:cs typeface="+mn-cs"/>
              </a:rPr>
              <a:t>-funded programme of professional development has generated some excellent ideas for teachers at KS2 and KS3, providing exactly what teachers need to enrich their teaching within the new curriculum.  This session offers highlights of the sessions on Grammar, Speaking, Translation, Writing and Literary texts.</a:t>
            </a:r>
          </a:p>
          <a:p>
            <a:endParaRPr lang="en-GB" dirty="0" smtClean="0"/>
          </a:p>
          <a:p>
            <a:r>
              <a:rPr lang="en-GB" sz="1200" kern="1200" dirty="0" smtClean="0">
                <a:solidFill>
                  <a:schemeClr val="tx1"/>
                </a:solidFill>
                <a:effectLst/>
                <a:latin typeface="+mn-lt"/>
                <a:ea typeface="+mn-ea"/>
                <a:cs typeface="+mn-cs"/>
              </a:rPr>
              <a:t>Friday 16 October, 12.30 - 13.15: ALL Connect: Bright ideas for KS2 and KS3 languages</a:t>
            </a:r>
            <a:endParaRPr lang="en-GB" dirty="0"/>
          </a:p>
        </p:txBody>
      </p:sp>
      <p:sp>
        <p:nvSpPr>
          <p:cNvPr id="4" name="Slide Number Placeholder 3"/>
          <p:cNvSpPr>
            <a:spLocks noGrp="1"/>
          </p:cNvSpPr>
          <p:nvPr>
            <p:ph type="sldNum" sz="quarter" idx="10"/>
          </p:nvPr>
        </p:nvSpPr>
        <p:spPr/>
        <p:txBody>
          <a:bodyPr/>
          <a:lstStyle/>
          <a:p>
            <a:pPr>
              <a:defRPr/>
            </a:pPr>
            <a:fld id="{352CC670-F1A2-4792-A78E-6EF93E088309}"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71957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can be used for a range of topics and works really well in developing understanding of opinions, connectives and reasons. It’s a development of true / false. </a:t>
            </a:r>
            <a:endParaRPr lang="en-GB" dirty="0"/>
          </a:p>
        </p:txBody>
      </p:sp>
      <p:sp>
        <p:nvSpPr>
          <p:cNvPr id="4" name="Slide Number Placeholder 3"/>
          <p:cNvSpPr>
            <a:spLocks noGrp="1"/>
          </p:cNvSpPr>
          <p:nvPr>
            <p:ph type="sldNum" sz="quarter" idx="10"/>
          </p:nvPr>
        </p:nvSpPr>
        <p:spPr/>
        <p:txBody>
          <a:bodyPr/>
          <a:lstStyle/>
          <a:p>
            <a:pPr>
              <a:defRPr/>
            </a:pPr>
            <a:fld id="{352CC670-F1A2-4792-A78E-6EF93E088309}"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402544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Some suggestions</a:t>
            </a:r>
            <a:r>
              <a:rPr lang="en-GB" baseline="0" dirty="0" smtClean="0"/>
              <a:t> from one school’s schemes of work. Aim here is to flag up the range of types of writing activities students can be doing and the importance of creative, motivating and interesting activities with a “real” purpose. </a:t>
            </a:r>
          </a:p>
          <a:p>
            <a:pPr>
              <a:buFont typeface="Arial" pitchFamily="34" charset="0"/>
              <a:buChar char="•"/>
            </a:pPr>
            <a:r>
              <a:rPr lang="en-GB" baseline="0" dirty="0" smtClean="0"/>
              <a:t>What other activities are participants doing in their classrooms? </a:t>
            </a:r>
          </a:p>
          <a:p>
            <a:pPr fontAlgn="auto">
              <a:spcAft>
                <a:spcPts val="0"/>
              </a:spcAft>
              <a:buFont typeface="Arial" pitchFamily="34" charset="0"/>
              <a:buChar char="•"/>
            </a:pPr>
            <a:r>
              <a:rPr lang="en-GB" sz="1200" dirty="0" smtClean="0">
                <a:latin typeface="Cambria" pitchFamily="18" charset="0"/>
              </a:rPr>
              <a:t>Which do they use in year 7? Year 8? Year 9? Are they the same or</a:t>
            </a:r>
            <a:r>
              <a:rPr lang="en-GB" sz="1200" baseline="0" dirty="0" smtClean="0">
                <a:latin typeface="Cambria" pitchFamily="18" charset="0"/>
              </a:rPr>
              <a:t> different?</a:t>
            </a:r>
            <a:endParaRPr lang="en-GB" sz="1200" dirty="0" smtClean="0">
              <a:latin typeface="Cambria" pitchFamily="18" charset="0"/>
            </a:endParaRPr>
          </a:p>
          <a:p>
            <a:pPr fontAlgn="auto">
              <a:spcAft>
                <a:spcPts val="0"/>
              </a:spcAft>
              <a:buFont typeface="Arial" pitchFamily="34" charset="0"/>
              <a:buChar char="•"/>
            </a:pPr>
            <a:r>
              <a:rPr lang="en-GB" sz="1200" dirty="0" smtClean="0">
                <a:latin typeface="Cambria" pitchFamily="18" charset="0"/>
              </a:rPr>
              <a:t>Are there any which they use for more able groups or students?</a:t>
            </a:r>
          </a:p>
          <a:p>
            <a:pPr fontAlgn="auto">
              <a:spcAft>
                <a:spcPts val="0"/>
              </a:spcAft>
              <a:buFont typeface="Arial" pitchFamily="34" charset="0"/>
              <a:buChar char="•"/>
            </a:pPr>
            <a:r>
              <a:rPr lang="en-GB" sz="1200" dirty="0" smtClean="0"/>
              <a:t>Are there any which they use for less able groups or students?</a:t>
            </a:r>
          </a:p>
          <a:p>
            <a:pPr>
              <a:buFont typeface="Arial" pitchFamily="34" charset="0"/>
              <a:buChar char="•"/>
            </a:pPr>
            <a:r>
              <a:rPr lang="en-GB" baseline="0" dirty="0" smtClean="0"/>
              <a:t>How do they support students in their writing?</a:t>
            </a:r>
          </a:p>
          <a:p>
            <a:pPr>
              <a:buFont typeface="Arial" pitchFamily="34" charset="0"/>
              <a:buChar char="•"/>
            </a:pPr>
            <a:endParaRPr lang="en-GB" baseline="0" dirty="0" smtClean="0"/>
          </a:p>
          <a:p>
            <a:pPr fontAlgn="auto">
              <a:spcAft>
                <a:spcPts val="0"/>
              </a:spcAft>
              <a:buFont typeface="Arial" pitchFamily="34" charset="0"/>
              <a:buChar char="•"/>
            </a:pPr>
            <a:endParaRPr lang="en-GB" baseline="0" dirty="0" smtClean="0"/>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52CC670-F1A2-4792-A78E-6EF93E088309}"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2969308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Students read the texts on the next slides and completed</a:t>
            </a:r>
            <a:r>
              <a:rPr lang="en-GB" baseline="0" dirty="0" smtClean="0"/>
              <a:t> the grid, checking what type of text and what level they thought it was </a:t>
            </a:r>
            <a:endParaRPr lang="en-GB"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27244C1-9ECF-4816-8773-25EDCD334A4B}" type="slidenum">
              <a:rPr lang="en-GB" smtClean="0">
                <a:solidFill>
                  <a:srgbClr val="000000"/>
                </a:solidFill>
              </a:rPr>
              <a:pPr>
                <a:defRPr/>
              </a:pPr>
              <a:t>22</a:t>
            </a:fld>
            <a:endParaRPr lang="en-GB" smtClean="0">
              <a:solidFill>
                <a:srgbClr val="000000"/>
              </a:solidFill>
            </a:endParaRPr>
          </a:p>
        </p:txBody>
      </p:sp>
    </p:spTree>
    <p:extLst>
      <p:ext uri="{BB962C8B-B14F-4D97-AF65-F5344CB8AC3E}">
        <p14:creationId xmlns:p14="http://schemas.microsoft.com/office/powerpoint/2010/main" val="413088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25B3928-FC49-41BD-A57F-C3E80352FB99}" type="slidenum">
              <a:rPr lang="en-GB" smtClean="0">
                <a:solidFill>
                  <a:srgbClr val="000000"/>
                </a:solidFill>
              </a:rPr>
              <a:pPr>
                <a:defRPr/>
              </a:pPr>
              <a:t>23</a:t>
            </a:fld>
            <a:endParaRPr lang="en-GB" smtClean="0">
              <a:solidFill>
                <a:srgbClr val="000000"/>
              </a:solidFill>
            </a:endParaRPr>
          </a:p>
        </p:txBody>
      </p:sp>
    </p:spTree>
    <p:extLst>
      <p:ext uri="{BB962C8B-B14F-4D97-AF65-F5344CB8AC3E}">
        <p14:creationId xmlns:p14="http://schemas.microsoft.com/office/powerpoint/2010/main" val="3979891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points don’t mean anything,</a:t>
            </a:r>
            <a:r>
              <a:rPr lang="en-GB" baseline="0" dirty="0" smtClean="0"/>
              <a:t> but were strangely motivating!</a:t>
            </a:r>
            <a:endParaRPr lang="en-GB" dirty="0"/>
          </a:p>
        </p:txBody>
      </p:sp>
      <p:sp>
        <p:nvSpPr>
          <p:cNvPr id="4" name="Slide Number Placeholder 3"/>
          <p:cNvSpPr>
            <a:spLocks noGrp="1"/>
          </p:cNvSpPr>
          <p:nvPr>
            <p:ph type="sldNum" sz="quarter" idx="10"/>
          </p:nvPr>
        </p:nvSpPr>
        <p:spPr/>
        <p:txBody>
          <a:bodyPr/>
          <a:lstStyle/>
          <a:p>
            <a:pPr>
              <a:defRPr/>
            </a:pPr>
            <a:fld id="{079B886F-E5F1-4021-9D5E-35C0E41B7041}" type="slidenum">
              <a:rPr lang="en-GB" smtClean="0">
                <a:solidFill>
                  <a:srgbClr val="000000"/>
                </a:solidFill>
              </a:rPr>
              <a:pPr>
                <a:defRPr/>
              </a:pPr>
              <a:t>27</a:t>
            </a:fld>
            <a:endParaRPr lang="en-GB">
              <a:solidFill>
                <a:srgbClr val="000000"/>
              </a:solidFill>
            </a:endParaRPr>
          </a:p>
        </p:txBody>
      </p:sp>
    </p:spTree>
    <p:extLst>
      <p:ext uri="{BB962C8B-B14F-4D97-AF65-F5344CB8AC3E}">
        <p14:creationId xmlns:p14="http://schemas.microsoft.com/office/powerpoint/2010/main" val="3042526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teacher comments from a variety of KS2 and KS3</a:t>
            </a:r>
            <a:r>
              <a:rPr lang="en-GB" baseline="0" dirty="0" smtClean="0"/>
              <a:t> sessions.</a:t>
            </a:r>
            <a:br>
              <a:rPr lang="en-GB" baseline="0" dirty="0" smtClean="0"/>
            </a:br>
            <a:endParaRPr lang="en-GB" dirty="0"/>
          </a:p>
        </p:txBody>
      </p:sp>
      <p:sp>
        <p:nvSpPr>
          <p:cNvPr id="4" name="Slide Number Placeholder 3"/>
          <p:cNvSpPr>
            <a:spLocks noGrp="1"/>
          </p:cNvSpPr>
          <p:nvPr>
            <p:ph type="sldNum" sz="quarter" idx="10"/>
          </p:nvPr>
        </p:nvSpPr>
        <p:spPr/>
        <p:txBody>
          <a:bodyPr/>
          <a:lstStyle/>
          <a:p>
            <a:fld id="{E91B4469-293F-4752-AA51-3EE6BD1FE9BC}" type="slidenum">
              <a:rPr lang="en-GB" smtClean="0"/>
              <a:t>30</a:t>
            </a:fld>
            <a:endParaRPr lang="en-GB"/>
          </a:p>
        </p:txBody>
      </p:sp>
    </p:spTree>
    <p:extLst>
      <p:ext uri="{BB962C8B-B14F-4D97-AF65-F5344CB8AC3E}">
        <p14:creationId xmlns:p14="http://schemas.microsoft.com/office/powerpoint/2010/main" val="2673955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Access the material online for yourself and/or for your department</a:t>
            </a:r>
            <a:endParaRPr lang="en-GB" dirty="0"/>
          </a:p>
        </p:txBody>
      </p:sp>
      <p:sp>
        <p:nvSpPr>
          <p:cNvPr id="4" name="Slide Number Placeholder 3"/>
          <p:cNvSpPr>
            <a:spLocks noGrp="1"/>
          </p:cNvSpPr>
          <p:nvPr>
            <p:ph type="sldNum" sz="quarter" idx="10"/>
          </p:nvPr>
        </p:nvSpPr>
        <p:spPr/>
        <p:txBody>
          <a:bodyPr/>
          <a:lstStyle/>
          <a:p>
            <a:fld id="{E91B4469-293F-4752-AA51-3EE6BD1FE9BC}" type="slidenum">
              <a:rPr lang="en-GB" smtClean="0"/>
              <a:t>31</a:t>
            </a:fld>
            <a:endParaRPr lang="en-GB"/>
          </a:p>
        </p:txBody>
      </p:sp>
    </p:spTree>
    <p:extLst>
      <p:ext uri="{BB962C8B-B14F-4D97-AF65-F5344CB8AC3E}">
        <p14:creationId xmlns:p14="http://schemas.microsoft.com/office/powerpoint/2010/main" val="2122791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6DE081-F6C6-4AC0-8757-8C72A47F48F5}"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2876153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At a local and regional level, through the work of ALL, I’ve had the privilege this year of seeing a lot of joining up first hand.  Since September, I’ve been to Gloucestershire, Peterborough, Devon, Newcastle, Birmingham, Norfolk, London, Sheffield, Monmouth, East Anglia, and there’ll be more after Easter.</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There is such a lot of positive activity in the ALL branches and networks, that you may / may not be aware of.  Many professionals find their way to Language World without being aware of the opportunities for linking up locally.  I have been really inspired and invigorated by seeing how much teachers do for other teachers, and how many fantastic ideas are shared when just a few teachers gather together in one place.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190632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1B4469-293F-4752-AA51-3EE6BD1FE9BC}" type="slidenum">
              <a:rPr lang="en-GB" smtClean="0"/>
              <a:t>2</a:t>
            </a:fld>
            <a:endParaRPr lang="en-GB"/>
          </a:p>
        </p:txBody>
      </p:sp>
    </p:spTree>
    <p:extLst>
      <p:ext uri="{BB962C8B-B14F-4D97-AF65-F5344CB8AC3E}">
        <p14:creationId xmlns:p14="http://schemas.microsoft.com/office/powerpoint/2010/main" val="114854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5-7 </a:t>
            </a:r>
            <a:r>
              <a:rPr lang="en-GB" b="0" dirty="0" err="1" smtClean="0"/>
              <a:t>mins</a:t>
            </a:r>
            <a:endParaRPr lang="en-GB" b="0" dirty="0" smtClean="0"/>
          </a:p>
          <a:p>
            <a:endParaRPr lang="en-GB" b="0" dirty="0" smtClean="0"/>
          </a:p>
          <a:p>
            <a:r>
              <a:rPr lang="en-GB" b="0" dirty="0" smtClean="0"/>
              <a:t>*Delegates will need dice</a:t>
            </a:r>
            <a:endParaRPr lang="en-GB" b="1" dirty="0" smtClean="0"/>
          </a:p>
          <a:p>
            <a:endParaRPr lang="en-GB" dirty="0" smtClean="0"/>
          </a:p>
          <a:p>
            <a:r>
              <a:rPr lang="en-GB" dirty="0" smtClean="0"/>
              <a:t>In Year 5, children begin to put words into sentence order and from there to</a:t>
            </a:r>
            <a:r>
              <a:rPr lang="en-GB" baseline="0" dirty="0" smtClean="0"/>
              <a:t> put sentences together into</a:t>
            </a:r>
            <a:r>
              <a:rPr lang="en-GB" dirty="0" smtClean="0"/>
              <a:t> short texts with support.</a:t>
            </a:r>
          </a:p>
          <a:p>
            <a:endParaRPr lang="en-GB" dirty="0" smtClean="0"/>
          </a:p>
          <a:p>
            <a:r>
              <a:rPr lang="en-GB" dirty="0" smtClean="0"/>
              <a:t>In Unit 13 of the TDA Scheme of</a:t>
            </a:r>
            <a:r>
              <a:rPr lang="en-GB" baseline="0" dirty="0" smtClean="0"/>
              <a:t> Work for Key Stage 2 Spanish – </a:t>
            </a:r>
            <a:r>
              <a:rPr lang="en-GB" baseline="0" dirty="0" err="1" smtClean="0"/>
              <a:t>Yo</a:t>
            </a:r>
            <a:r>
              <a:rPr lang="en-GB" baseline="0" dirty="0" smtClean="0"/>
              <a:t> soy </a:t>
            </a:r>
            <a:r>
              <a:rPr lang="en-GB" baseline="0" dirty="0" err="1" smtClean="0"/>
              <a:t>músico</a:t>
            </a:r>
            <a:r>
              <a:rPr lang="en-GB" baseline="0" dirty="0" smtClean="0"/>
              <a:t> (I am the Music Man) – children build up short texts about the musical instruments that they play and their opinions of different types of music.  They are encouraged to use connectives and are introduced to the conjugation of the present tense of the verb to play (</a:t>
            </a:r>
            <a:r>
              <a:rPr lang="en-GB" baseline="0" dirty="0" err="1" smtClean="0"/>
              <a:t>tocar</a:t>
            </a:r>
            <a:r>
              <a:rPr lang="en-GB" baseline="0" dirty="0" smtClean="0"/>
              <a:t>).  This counts as one of the ‘high frequency verbs’ mentioned in the Programme of Study for Key Stage 2.  </a:t>
            </a:r>
          </a:p>
          <a:p>
            <a:endParaRPr lang="en-GB" baseline="0" dirty="0" smtClean="0"/>
          </a:p>
          <a:p>
            <a:r>
              <a:rPr lang="en-GB" baseline="0" dirty="0" smtClean="0"/>
              <a:t>This activity accesses objective L5.3 of the KS2 Framework: Write words, phrases and short sentences using a reference, and also objective L5.2: Make simple sentences and short texts.</a:t>
            </a:r>
          </a:p>
          <a:p>
            <a:endParaRPr lang="en-GB" baseline="0" dirty="0" smtClean="0"/>
          </a:p>
          <a:p>
            <a:r>
              <a:rPr lang="en-GB" baseline="0" dirty="0" smtClean="0"/>
              <a:t>Children are often daunted by the prospect of having to produce longer sentences and short texts independently.  They will therefore need access to activities that will support them in building up their language.  A dice roll is an example of an activity that reinforces structure while at the same time showing the variety of different meanings that can be conveyed within that same structure.  </a:t>
            </a:r>
          </a:p>
          <a:p>
            <a:endParaRPr lang="en-GB"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Ask delegates to formulate sentences using the above grid.  The first roll of the dice indicates which instrument the person plays and the second indicates which type of music they like.  Thus if you throw a 4 and a 6 the sentence will read “</a:t>
            </a:r>
            <a:r>
              <a:rPr lang="en-GB" baseline="0" dirty="0" err="1" smtClean="0"/>
              <a:t>Toco</a:t>
            </a:r>
            <a:r>
              <a:rPr lang="en-GB" baseline="0" dirty="0" smtClean="0"/>
              <a:t> la </a:t>
            </a:r>
            <a:r>
              <a:rPr lang="en-GB" baseline="0" dirty="0" err="1" smtClean="0"/>
              <a:t>guitarra</a:t>
            </a:r>
            <a:r>
              <a:rPr lang="en-GB" baseline="0" dirty="0" smtClean="0"/>
              <a:t> y me </a:t>
            </a:r>
            <a:r>
              <a:rPr lang="en-GB" baseline="0" dirty="0" err="1" smtClean="0"/>
              <a:t>gusta</a:t>
            </a:r>
            <a:r>
              <a:rPr lang="en-GB" baseline="0" dirty="0" smtClean="0"/>
              <a:t> el rap.” Delegates may wish to refer to the vocabulary list to aid their understanding.</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Once children have composed a number of sentences using this method they will be more confident in starting to write independently about themselves.</a:t>
            </a:r>
          </a:p>
        </p:txBody>
      </p:sp>
      <p:sp>
        <p:nvSpPr>
          <p:cNvPr id="4" name="Slide Number Placeholder 3"/>
          <p:cNvSpPr>
            <a:spLocks noGrp="1"/>
          </p:cNvSpPr>
          <p:nvPr>
            <p:ph type="sldNum" sz="quarter" idx="10"/>
          </p:nvPr>
        </p:nvSpPr>
        <p:spPr/>
        <p:txBody>
          <a:bodyPr/>
          <a:lstStyle/>
          <a:p>
            <a:fld id="{B16DE081-F6C6-4AC0-8757-8C72A47F48F5}"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12374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3-4 ins</a:t>
            </a:r>
          </a:p>
          <a:p>
            <a:endParaRPr lang="en-GB" b="0" dirty="0" smtClean="0"/>
          </a:p>
          <a:p>
            <a:r>
              <a:rPr lang="en-GB" b="0" dirty="0" smtClean="0"/>
              <a:t>TDA Unit 13 – I am the Music Man – suggests</a:t>
            </a:r>
            <a:r>
              <a:rPr lang="en-GB" b="0" baseline="0" dirty="0" smtClean="0"/>
              <a:t> using a gap-filling activity to help children to think about the structure and meaning of the language that they write.  They will need to look at the context and the other words in the sentence to decide which word from the list will be the best fit.</a:t>
            </a:r>
          </a:p>
          <a:p>
            <a:endParaRPr lang="en-GB" b="0" baseline="0" dirty="0" smtClean="0"/>
          </a:p>
          <a:p>
            <a:pPr marL="171450" indent="-171450">
              <a:buFont typeface="Arial" panose="020B0604020202020204" pitchFamily="34" charset="0"/>
              <a:buChar char="•"/>
            </a:pPr>
            <a:r>
              <a:rPr lang="en-GB" b="0" baseline="0" dirty="0" smtClean="0"/>
              <a:t>Ask delegates to discuss in pairs or groups how to fill in the gaps in the text using the words in the box.</a:t>
            </a:r>
            <a:br>
              <a:rPr lang="en-GB" b="0" baseline="0" dirty="0" smtClean="0"/>
            </a:br>
            <a:r>
              <a:rPr lang="en-GB" b="0" baseline="0" dirty="0" smtClean="0"/>
              <a:t>* Press the button to animate the answers.</a:t>
            </a:r>
          </a:p>
          <a:p>
            <a:pPr marL="171450" indent="-171450">
              <a:buFont typeface="Arial" panose="020B0604020202020204" pitchFamily="34" charset="0"/>
              <a:buChar char="•"/>
            </a:pPr>
            <a:endParaRPr lang="en-GB" b="0" baseline="0" dirty="0" smtClean="0"/>
          </a:p>
          <a:p>
            <a:pPr marL="0" indent="0">
              <a:buFont typeface="Arial" panose="020B0604020202020204" pitchFamily="34" charset="0"/>
              <a:buNone/>
            </a:pPr>
            <a:r>
              <a:rPr lang="en-GB" b="0" baseline="0" dirty="0" smtClean="0"/>
              <a:t>NB  </a:t>
            </a:r>
            <a:r>
              <a:rPr lang="en-GB" b="0" baseline="0" dirty="0" err="1" smtClean="0"/>
              <a:t>sg</a:t>
            </a:r>
            <a:r>
              <a:rPr lang="en-GB" b="0" baseline="0" dirty="0" smtClean="0"/>
              <a:t>. = singular</a:t>
            </a:r>
          </a:p>
          <a:p>
            <a:pPr marL="0" indent="0">
              <a:buFont typeface="Arial" panose="020B0604020202020204" pitchFamily="34" charset="0"/>
              <a:buNone/>
            </a:pPr>
            <a:r>
              <a:rPr lang="en-GB" b="0" baseline="0" dirty="0" smtClean="0"/>
              <a:t>      pl. = plural</a:t>
            </a:r>
          </a:p>
        </p:txBody>
      </p:sp>
      <p:sp>
        <p:nvSpPr>
          <p:cNvPr id="4" name="Slide Number Placeholder 3"/>
          <p:cNvSpPr>
            <a:spLocks noGrp="1"/>
          </p:cNvSpPr>
          <p:nvPr>
            <p:ph type="sldNum" sz="quarter" idx="10"/>
          </p:nvPr>
        </p:nvSpPr>
        <p:spPr/>
        <p:txBody>
          <a:bodyPr/>
          <a:lstStyle/>
          <a:p>
            <a:fld id="{B16DE081-F6C6-4AC0-8757-8C72A47F48F5}"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21490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smtClean="0">
                <a:latin typeface="Calibri" panose="020F0502020204030204" pitchFamily="34" charset="0"/>
                <a:ea typeface="Calibri" panose="020F0502020204030204" pitchFamily="34" charset="0"/>
                <a:cs typeface="Times New Roman" panose="02020603050405020304" pitchFamily="18" charset="0"/>
              </a:rPr>
              <a:t>Place the information about the artists around the room.</a:t>
            </a:r>
          </a:p>
          <a:p>
            <a:pPr>
              <a:spcAft>
                <a:spcPts val="0"/>
              </a:spcAft>
            </a:pPr>
            <a:r>
              <a:rPr lang="en-GB" dirty="0" smtClean="0">
                <a:latin typeface="Calibri" panose="020F0502020204030204" pitchFamily="34" charset="0"/>
                <a:ea typeface="Calibri" panose="020F0502020204030204" pitchFamily="34" charset="0"/>
                <a:cs typeface="Times New Roman" panose="02020603050405020304" pitchFamily="18" charset="0"/>
              </a:rPr>
              <a:t>Send the members of your group off to read the information.</a:t>
            </a:r>
          </a:p>
          <a:p>
            <a:pPr>
              <a:spcAft>
                <a:spcPts val="0"/>
              </a:spcAft>
            </a:pPr>
            <a:r>
              <a:rPr lang="en-GB" dirty="0" smtClean="0">
                <a:latin typeface="Calibri" panose="020F0502020204030204" pitchFamily="34" charset="0"/>
                <a:ea typeface="Calibri" panose="020F0502020204030204" pitchFamily="34" charset="0"/>
                <a:cs typeface="Times New Roman" panose="02020603050405020304" pitchFamily="18" charset="0"/>
              </a:rPr>
              <a:t>When they come back, ask them a question.</a:t>
            </a:r>
          </a:p>
          <a:p>
            <a:pPr>
              <a:spcAft>
                <a:spcPts val="0"/>
              </a:spcAft>
            </a:pPr>
            <a:r>
              <a:rPr lang="en-GB" dirty="0" smtClean="0">
                <a:latin typeface="Calibri" panose="020F0502020204030204" pitchFamily="34" charset="0"/>
                <a:ea typeface="Calibri" panose="020F0502020204030204" pitchFamily="34" charset="0"/>
                <a:cs typeface="Times New Roman" panose="02020603050405020304" pitchFamily="18" charset="0"/>
              </a:rPr>
              <a:t>If they remember, they can answer in Spanish. If not, they have to go back and find out.</a:t>
            </a:r>
          </a:p>
          <a:p>
            <a:pPr>
              <a:spcAft>
                <a:spcPts val="0"/>
              </a:spcAft>
            </a:pPr>
            <a:r>
              <a:rPr lang="en-GB" dirty="0" smtClean="0">
                <a:latin typeface="Calibri" panose="020F0502020204030204" pitchFamily="34" charset="0"/>
                <a:ea typeface="Calibri" panose="020F0502020204030204" pitchFamily="34" charset="0"/>
                <a:cs typeface="Times New Roman" panose="02020603050405020304" pitchFamily="18" charset="0"/>
              </a:rPr>
              <a:t>Try asking the questions in a different order.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E91B4469-293F-4752-AA51-3EE6BD1FE9BC}" type="slidenum">
              <a:rPr lang="en-GB" smtClean="0"/>
              <a:t>11</a:t>
            </a:fld>
            <a:endParaRPr lang="en-GB"/>
          </a:p>
        </p:txBody>
      </p:sp>
    </p:spTree>
    <p:extLst>
      <p:ext uri="{BB962C8B-B14F-4D97-AF65-F5344CB8AC3E}">
        <p14:creationId xmlns:p14="http://schemas.microsoft.com/office/powerpoint/2010/main" val="1255341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sz="1200" dirty="0" smtClean="0"/>
              <a:t>They may suggest :</a:t>
            </a:r>
          </a:p>
          <a:p>
            <a:pPr eaLnBrk="1" hangingPunct="1"/>
            <a:r>
              <a:rPr lang="en-GB" sz="1200" dirty="0" smtClean="0"/>
              <a:t>Matching – images to the lines</a:t>
            </a:r>
          </a:p>
          <a:p>
            <a:pPr eaLnBrk="1" hangingPunct="1"/>
            <a:r>
              <a:rPr lang="en-GB" sz="1200" dirty="0" smtClean="0"/>
              <a:t>Jigsaw reading – the structure of the poem would allow learners to </a:t>
            </a:r>
            <a:r>
              <a:rPr lang="en-GB" sz="1200" b="1" dirty="0" smtClean="0"/>
              <a:t>rebuild </a:t>
            </a:r>
            <a:r>
              <a:rPr lang="en-GB" sz="1200" dirty="0" smtClean="0"/>
              <a:t>the text if it was ‘cut up’ into lines </a:t>
            </a:r>
          </a:p>
          <a:p>
            <a:pPr eaLnBrk="1" hangingPunct="1"/>
            <a:r>
              <a:rPr lang="en-GB" sz="1200" dirty="0" smtClean="0"/>
              <a:t>Either by matching words – </a:t>
            </a:r>
            <a:r>
              <a:rPr lang="en-GB" sz="1200" dirty="0" err="1" smtClean="0"/>
              <a:t>une</a:t>
            </a:r>
            <a:r>
              <a:rPr lang="en-GB" sz="1200" dirty="0" smtClean="0"/>
              <a:t> rue / </a:t>
            </a:r>
            <a:r>
              <a:rPr lang="en-GB" sz="1200" dirty="0" err="1" smtClean="0"/>
              <a:t>une</a:t>
            </a:r>
            <a:r>
              <a:rPr lang="en-GB" sz="1200" dirty="0" smtClean="0"/>
              <a:t> rue</a:t>
            </a:r>
          </a:p>
          <a:p>
            <a:pPr eaLnBrk="1" hangingPunct="1"/>
            <a:r>
              <a:rPr lang="en-GB" sz="1200" dirty="0" smtClean="0"/>
              <a:t>Or from picking up the sense</a:t>
            </a:r>
          </a:p>
          <a:p>
            <a:pPr eaLnBrk="1" hangingPunct="1"/>
            <a:r>
              <a:rPr lang="en-GB" sz="1200" dirty="0" smtClean="0"/>
              <a:t>Learners could also reorganise the lines in a sort of jigsaw dictation – the hear the lines (see next screen) and sequence them accordingly</a:t>
            </a:r>
          </a:p>
          <a:p>
            <a:pPr eaLnBrk="1" hangingPunct="1"/>
            <a:r>
              <a:rPr lang="en-GB" sz="1200" dirty="0" smtClean="0"/>
              <a:t>Once they have got a sense of the whole text, the class could do a jigsaw reading: the separate lines are distributed around the learners and they have to read their line aloud at the proper point</a:t>
            </a:r>
          </a:p>
          <a:p>
            <a:pPr eaLnBrk="1" hangingPunct="1"/>
            <a:r>
              <a:rPr lang="en-GB" sz="1200" dirty="0" smtClean="0"/>
              <a:t>Using the text as a writing frame is another possibility.</a:t>
            </a:r>
          </a:p>
          <a:p>
            <a:pPr eaLnBrk="1" hangingPunct="1"/>
            <a:r>
              <a:rPr lang="en-GB" sz="1200" dirty="0" smtClean="0"/>
              <a:t>Once the concept is established</a:t>
            </a:r>
            <a:r>
              <a:rPr lang="en-GB" sz="1200" baseline="0" dirty="0" smtClean="0"/>
              <a:t> t</a:t>
            </a:r>
            <a:r>
              <a:rPr lang="en-GB" sz="1200" dirty="0" smtClean="0"/>
              <a:t>he teacher may wish to explore grammatical structures: why is it ‘</a:t>
            </a:r>
            <a:r>
              <a:rPr lang="en-GB" sz="1200" dirty="0" err="1" smtClean="0"/>
              <a:t>cette</a:t>
            </a:r>
            <a:r>
              <a:rPr lang="en-GB" sz="1200" dirty="0" smtClean="0"/>
              <a:t> rue’ but ‘</a:t>
            </a:r>
            <a:r>
              <a:rPr lang="en-GB" sz="1200" dirty="0" err="1" smtClean="0"/>
              <a:t>cet</a:t>
            </a:r>
            <a:r>
              <a:rPr lang="en-GB" sz="1200" dirty="0" smtClean="0"/>
              <a:t> </a:t>
            </a:r>
            <a:r>
              <a:rPr lang="en-GB" sz="1200" dirty="0" err="1" smtClean="0"/>
              <a:t>escalier</a:t>
            </a:r>
            <a:r>
              <a:rPr lang="en-GB" sz="1200" dirty="0" smtClean="0"/>
              <a:t>’ and’ </a:t>
            </a:r>
            <a:r>
              <a:rPr lang="en-GB" sz="1200" dirty="0" err="1" smtClean="0"/>
              <a:t>ce</a:t>
            </a:r>
            <a:r>
              <a:rPr lang="en-GB" sz="1200" dirty="0" smtClean="0"/>
              <a:t> tapis’ and check vocabulary. </a:t>
            </a:r>
          </a:p>
          <a:p>
            <a:endParaRPr lang="en-GB" dirty="0"/>
          </a:p>
        </p:txBody>
      </p:sp>
      <p:sp>
        <p:nvSpPr>
          <p:cNvPr id="4" name="Slide Number Placeholder 3"/>
          <p:cNvSpPr>
            <a:spLocks noGrp="1"/>
          </p:cNvSpPr>
          <p:nvPr>
            <p:ph type="sldNum" sz="quarter" idx="10"/>
          </p:nvPr>
        </p:nvSpPr>
        <p:spPr/>
        <p:txBody>
          <a:bodyPr/>
          <a:lstStyle/>
          <a:p>
            <a:fld id="{E91B4469-293F-4752-AA51-3EE6BD1FE9BC}" type="slidenum">
              <a:rPr lang="en-GB" smtClean="0"/>
              <a:t>14</a:t>
            </a:fld>
            <a:endParaRPr lang="en-GB"/>
          </a:p>
        </p:txBody>
      </p:sp>
    </p:spTree>
    <p:extLst>
      <p:ext uri="{BB962C8B-B14F-4D97-AF65-F5344CB8AC3E}">
        <p14:creationId xmlns:p14="http://schemas.microsoft.com/office/powerpoint/2010/main" val="414147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Explicit teaching leads to hypotheses about rules, but how do we then move to automatic retrieval? Think of the definite articles in French, German and Spanish. To make the right judgment, the brain knows what it is going to say before the words come out of the mouth or the pen. Ask the delegates to do the exercise as quickly as they can. Observe how they tackle the task. </a:t>
            </a:r>
          </a:p>
          <a:p>
            <a:pPr eaLnBrk="1" hangingPunct="1">
              <a:spcBef>
                <a:spcPct val="0"/>
              </a:spcBef>
            </a:pPr>
            <a:r>
              <a:rPr lang="en-GB" altLang="en-US" smtClean="0"/>
              <a:t>3 minutes</a:t>
            </a:r>
          </a:p>
          <a:p>
            <a:pPr eaLnBrk="1" hangingPunct="1">
              <a:spcBef>
                <a:spcPct val="0"/>
              </a:spcBef>
            </a:pPr>
            <a:r>
              <a:rPr lang="en-US" altLang="en-US" b="1" smtClean="0"/>
              <a:t>Next slide</a:t>
            </a:r>
          </a:p>
          <a:p>
            <a:pPr eaLnBrk="1" hangingPunct="1">
              <a:spcBef>
                <a:spcPct val="0"/>
              </a:spcBef>
            </a:pPr>
            <a:endParaRPr lang="en-GB"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27DCD7E-7A60-4D82-BBC8-B3DA6EB4D1A9}" type="slidenum">
              <a:rPr lang="en-GB" altLang="en-US">
                <a:solidFill>
                  <a:prstClr val="black"/>
                </a:solidFill>
              </a:rPr>
              <a:pPr eaLnBrk="1" hangingPunct="1">
                <a:spcBef>
                  <a:spcPct val="0"/>
                </a:spcBef>
              </a:pPr>
              <a:t>17</a:t>
            </a:fld>
            <a:endParaRPr lang="en-GB" altLang="en-US">
              <a:solidFill>
                <a:prstClr val="black"/>
              </a:solidFill>
            </a:endParaRPr>
          </a:p>
        </p:txBody>
      </p:sp>
    </p:spTree>
    <p:extLst>
      <p:ext uri="{BB962C8B-B14F-4D97-AF65-F5344CB8AC3E}">
        <p14:creationId xmlns:p14="http://schemas.microsoft.com/office/powerpoint/2010/main" val="3697338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Ask them whether this way of doing the exercise is easier or harder or about the same. There may different answers, but most will probably say this way is easier. You can then ask them whether the previous exercise has influence them. </a:t>
            </a:r>
            <a:endParaRPr lang="en-US" altLang="en-US" b="1" dirty="0" smtClean="0"/>
          </a:p>
          <a:p>
            <a:pPr eaLnBrk="1" hangingPunct="1">
              <a:spcBef>
                <a:spcPct val="0"/>
              </a:spcBef>
            </a:pPr>
            <a:endParaRPr lang="en-GB" alt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E85BEB-7487-4DFC-A469-5FAFB372AB66}" type="slidenum">
              <a:rPr lang="en-GB" altLang="en-US">
                <a:solidFill>
                  <a:prstClr val="black"/>
                </a:solidFill>
              </a:rPr>
              <a:pPr eaLnBrk="1" hangingPunct="1">
                <a:spcBef>
                  <a:spcPct val="0"/>
                </a:spcBef>
              </a:pPr>
              <a:t>18</a:t>
            </a:fld>
            <a:endParaRPr lang="en-GB" altLang="en-US">
              <a:solidFill>
                <a:prstClr val="black"/>
              </a:solidFill>
            </a:endParaRPr>
          </a:p>
        </p:txBody>
      </p:sp>
    </p:spTree>
    <p:extLst>
      <p:ext uri="{BB962C8B-B14F-4D97-AF65-F5344CB8AC3E}">
        <p14:creationId xmlns:p14="http://schemas.microsoft.com/office/powerpoint/2010/main" val="61871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This screen proposes some generic strategies for</a:t>
            </a:r>
            <a:r>
              <a:rPr lang="en-GB" baseline="0" dirty="0" smtClean="0"/>
              <a:t> translation</a:t>
            </a:r>
            <a:r>
              <a:rPr lang="en-GB" dirty="0" smtClean="0"/>
              <a:t> and is worth spending time on now (and in Follow up ) to unpick.</a:t>
            </a:r>
          </a:p>
          <a:p>
            <a:pPr eaLnBrk="1" hangingPunct="1"/>
            <a:r>
              <a:rPr lang="en-GB" b="1" dirty="0" smtClean="0"/>
              <a:t>The guided discussion could be to ask how these strategies might be used in the lesson and will generate an</a:t>
            </a:r>
            <a:r>
              <a:rPr lang="en-GB" b="1" baseline="0" dirty="0" smtClean="0"/>
              <a:t> a</a:t>
            </a:r>
            <a:r>
              <a:rPr lang="en-GB" b="1" dirty="0" smtClean="0"/>
              <a:t>ctivity digest that should be of practical use in planning for specific lessons.</a:t>
            </a:r>
          </a:p>
          <a:p>
            <a:endParaRPr lang="en-GB" dirty="0"/>
          </a:p>
        </p:txBody>
      </p:sp>
      <p:sp>
        <p:nvSpPr>
          <p:cNvPr id="4" name="Slide Number Placeholder 3"/>
          <p:cNvSpPr>
            <a:spLocks noGrp="1"/>
          </p:cNvSpPr>
          <p:nvPr>
            <p:ph type="sldNum" sz="quarter" idx="10"/>
          </p:nvPr>
        </p:nvSpPr>
        <p:spPr/>
        <p:txBody>
          <a:bodyPr/>
          <a:lstStyle/>
          <a:p>
            <a:pPr>
              <a:defRPr/>
            </a:pPr>
            <a:fld id="{352CC670-F1A2-4792-A78E-6EF93E088309}"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186065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4"/>
            <a:ext cx="7848600" cy="1742033"/>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113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12163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4025279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848600" cy="1742033"/>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872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a:p>
        </p:txBody>
      </p:sp>
    </p:spTree>
    <p:extLst>
      <p:ext uri="{BB962C8B-B14F-4D97-AF65-F5344CB8AC3E}">
        <p14:creationId xmlns:p14="http://schemas.microsoft.com/office/powerpoint/2010/main" val="95442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95924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a:p>
        </p:txBody>
      </p:sp>
    </p:spTree>
    <p:extLst>
      <p:ext uri="{BB962C8B-B14F-4D97-AF65-F5344CB8AC3E}">
        <p14:creationId xmlns:p14="http://schemas.microsoft.com/office/powerpoint/2010/main" val="3568301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495991-0D33-4A7E-8B79-DAE476476780}" type="datetimeFigureOut">
              <a:rPr lang="en-GB" smtClean="0"/>
              <a:pPr/>
              <a:t>15/10/2015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FE868C-52D9-4405-AF75-D2DE196CC7F4}" type="slidenum">
              <a:rPr lang="en-GB" smtClean="0"/>
              <a:pPr/>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831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95991-0D33-4A7E-8B79-DAE476476780}" type="datetimeFigureOut">
              <a:rPr lang="en-GB" smtClean="0"/>
              <a:pPr/>
              <a:t>15/10/2015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FE868C-52D9-4405-AF75-D2DE196CC7F4}" type="slidenum">
              <a:rPr lang="en-GB" smtClean="0"/>
              <a:pPr/>
              <a:t>‹#›</a:t>
            </a:fld>
            <a:endParaRPr lang="en-GB"/>
          </a:p>
        </p:txBody>
      </p:sp>
    </p:spTree>
    <p:extLst>
      <p:ext uri="{BB962C8B-B14F-4D97-AF65-F5344CB8AC3E}">
        <p14:creationId xmlns:p14="http://schemas.microsoft.com/office/powerpoint/2010/main" val="1048147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95991-0D33-4A7E-8B79-DAE476476780}" type="datetimeFigureOut">
              <a:rPr lang="en-GB" smtClean="0"/>
              <a:pPr/>
              <a:t>15/10/2015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FE868C-52D9-4405-AF75-D2DE196CC7F4}" type="slidenum">
              <a:rPr lang="en-GB" smtClean="0"/>
              <a:pPr/>
              <a:t>‹#›</a:t>
            </a:fld>
            <a:endParaRPr lang="en-GB"/>
          </a:p>
        </p:txBody>
      </p:sp>
    </p:spTree>
    <p:extLst>
      <p:ext uri="{BB962C8B-B14F-4D97-AF65-F5344CB8AC3E}">
        <p14:creationId xmlns:p14="http://schemas.microsoft.com/office/powerpoint/2010/main" val="1086114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2139696" cy="757816"/>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1556792"/>
            <a:ext cx="5715000" cy="48131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420888"/>
            <a:ext cx="2139696" cy="39532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93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1296473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2142680" cy="79208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1628799"/>
            <a:ext cx="5904390" cy="4709857"/>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492896"/>
            <a:ext cx="2139696" cy="3883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a:p>
        </p:txBody>
      </p:sp>
    </p:spTree>
    <p:extLst>
      <p:ext uri="{BB962C8B-B14F-4D97-AF65-F5344CB8AC3E}">
        <p14:creationId xmlns:p14="http://schemas.microsoft.com/office/powerpoint/2010/main" val="94291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a:p>
        </p:txBody>
      </p:sp>
    </p:spTree>
    <p:extLst>
      <p:ext uri="{BB962C8B-B14F-4D97-AF65-F5344CB8AC3E}">
        <p14:creationId xmlns:p14="http://schemas.microsoft.com/office/powerpoint/2010/main" val="200099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a:p>
        </p:txBody>
      </p:sp>
    </p:spTree>
    <p:extLst>
      <p:ext uri="{BB962C8B-B14F-4D97-AF65-F5344CB8AC3E}">
        <p14:creationId xmlns:p14="http://schemas.microsoft.com/office/powerpoint/2010/main" val="3618824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4A32F5-5A9F-4AC2-877B-D8524B802859}" type="datetimeFigureOut">
              <a:rPr lang="en-GB" smtClean="0">
                <a:solidFill>
                  <a:prstClr val="black">
                    <a:tint val="75000"/>
                  </a:prstClr>
                </a:solidFill>
              </a:rPr>
              <a:pPr/>
              <a:t>15/10/2015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9297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4A32F5-5A9F-4AC2-877B-D8524B802859}" type="datetimeFigureOut">
              <a:rPr lang="en-GB" smtClean="0">
                <a:solidFill>
                  <a:prstClr val="black">
                    <a:tint val="75000"/>
                  </a:prstClr>
                </a:solidFill>
              </a:rPr>
              <a:pPr/>
              <a:t>15/10/2015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9205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A32F5-5A9F-4AC2-877B-D8524B802859}" type="datetimeFigureOut">
              <a:rPr lang="en-GB" smtClean="0">
                <a:solidFill>
                  <a:prstClr val="black">
                    <a:tint val="75000"/>
                  </a:prstClr>
                </a:solidFill>
              </a:rPr>
              <a:pPr/>
              <a:t>15/10/2015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1701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4A32F5-5A9F-4AC2-877B-D8524B802859}" type="datetimeFigureOut">
              <a:rPr lang="en-GB" smtClean="0">
                <a:solidFill>
                  <a:prstClr val="black">
                    <a:tint val="75000"/>
                  </a:prstClr>
                </a:solidFill>
              </a:rPr>
              <a:pPr/>
              <a:t>15/10/2015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7588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4A32F5-5A9F-4AC2-877B-D8524B802859}" type="datetimeFigureOut">
              <a:rPr lang="en-GB" smtClean="0">
                <a:solidFill>
                  <a:prstClr val="black">
                    <a:tint val="75000"/>
                  </a:prstClr>
                </a:solidFill>
              </a:rPr>
              <a:pPr/>
              <a:t>15/10/2015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3619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4A32F5-5A9F-4AC2-877B-D8524B802859}" type="datetimeFigureOut">
              <a:rPr lang="en-GB" smtClean="0">
                <a:solidFill>
                  <a:prstClr val="black">
                    <a:tint val="75000"/>
                  </a:prstClr>
                </a:solidFill>
              </a:rPr>
              <a:pPr/>
              <a:t>15/10/2015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5377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A32F5-5A9F-4AC2-877B-D8524B802859}" type="datetimeFigureOut">
              <a:rPr lang="en-GB" smtClean="0">
                <a:solidFill>
                  <a:prstClr val="black">
                    <a:tint val="75000"/>
                  </a:prstClr>
                </a:solidFill>
              </a:rPr>
              <a:pPr/>
              <a:t>15/10/2015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502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01949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A32F5-5A9F-4AC2-877B-D8524B802859}" type="datetimeFigureOut">
              <a:rPr lang="en-GB" smtClean="0">
                <a:solidFill>
                  <a:prstClr val="black">
                    <a:tint val="75000"/>
                  </a:prstClr>
                </a:solidFill>
              </a:rPr>
              <a:pPr/>
              <a:t>15/10/2015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7363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A32F5-5A9F-4AC2-877B-D8524B802859}" type="datetimeFigureOut">
              <a:rPr lang="en-GB" smtClean="0">
                <a:solidFill>
                  <a:prstClr val="black">
                    <a:tint val="75000"/>
                  </a:prstClr>
                </a:solidFill>
              </a:rPr>
              <a:pPr/>
              <a:t>15/10/2015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8014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4A32F5-5A9F-4AC2-877B-D8524B802859}" type="datetimeFigureOut">
              <a:rPr lang="en-GB" smtClean="0">
                <a:solidFill>
                  <a:prstClr val="black">
                    <a:tint val="75000"/>
                  </a:prstClr>
                </a:solidFill>
              </a:rPr>
              <a:pPr/>
              <a:t>15/10/2015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5817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4A32F5-5A9F-4AC2-877B-D8524B802859}" type="datetimeFigureOut">
              <a:rPr lang="en-GB" smtClean="0">
                <a:solidFill>
                  <a:prstClr val="black">
                    <a:tint val="75000"/>
                  </a:prstClr>
                </a:solidFill>
              </a:rPr>
              <a:pPr/>
              <a:t>15/10/2015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FE31EC-FDE8-4DA8-958B-2144DBD732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5688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848600" cy="1742033"/>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6FDCB34-A352-488E-91C1-51A43FA57B3A}" type="datetimeFigureOut">
              <a:rPr lang="en-GB"/>
              <a:pPr>
                <a:defRPr/>
              </a:pPr>
              <a:t>15/10/2015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BA41BA5-3D81-4E36-B1CD-D26411823B9C}" type="slidenum">
              <a:rPr lang="en-GB" altLang="en-US"/>
              <a:pPr/>
              <a:t>‹#›</a:t>
            </a:fld>
            <a:endParaRPr lang="en-GB" altLang="en-US"/>
          </a:p>
        </p:txBody>
      </p:sp>
    </p:spTree>
    <p:extLst>
      <p:ext uri="{BB962C8B-B14F-4D97-AF65-F5344CB8AC3E}">
        <p14:creationId xmlns:p14="http://schemas.microsoft.com/office/powerpoint/2010/main" val="439200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8762FBB-5949-4528-9733-EB390067CD84}" type="datetimeFigureOut">
              <a:rPr lang="en-GB"/>
              <a:pPr>
                <a:defRPr/>
              </a:pPr>
              <a:t>15/10/2015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76D5B8F-AECC-46EE-9C46-6DB25A88F138}" type="slidenum">
              <a:rPr lang="en-GB" altLang="en-US"/>
              <a:pPr/>
              <a:t>‹#›</a:t>
            </a:fld>
            <a:endParaRPr lang="en-GB" altLang="en-US"/>
          </a:p>
        </p:txBody>
      </p:sp>
    </p:spTree>
    <p:extLst>
      <p:ext uri="{BB962C8B-B14F-4D97-AF65-F5344CB8AC3E}">
        <p14:creationId xmlns:p14="http://schemas.microsoft.com/office/powerpoint/2010/main" val="2759950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9F3913-3489-490F-886E-8B0B86AB9A5D}" type="datetimeFigureOut">
              <a:rPr lang="en-GB"/>
              <a:pPr>
                <a:defRPr/>
              </a:pPr>
              <a:t>15/10/2015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F9B655E-B3DA-41C1-979E-695FDA6A05BB}" type="slidenum">
              <a:rPr lang="en-GB" altLang="en-US"/>
              <a:pPr/>
              <a:t>‹#›</a:t>
            </a:fld>
            <a:endParaRPr lang="en-GB" altLang="en-US"/>
          </a:p>
        </p:txBody>
      </p:sp>
    </p:spTree>
    <p:extLst>
      <p:ext uri="{BB962C8B-B14F-4D97-AF65-F5344CB8AC3E}">
        <p14:creationId xmlns:p14="http://schemas.microsoft.com/office/powerpoint/2010/main" val="279448446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4C59524-81A6-4195-B967-0D481E385B6D}" type="datetimeFigureOut">
              <a:rPr lang="en-GB"/>
              <a:pPr>
                <a:defRPr/>
              </a:pPr>
              <a:t>15/10/2015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BED84F0-D171-461C-9A03-3DE8BDDF3ECF}" type="slidenum">
              <a:rPr lang="en-GB" altLang="en-US"/>
              <a:pPr/>
              <a:t>‹#›</a:t>
            </a:fld>
            <a:endParaRPr lang="en-GB" altLang="en-US"/>
          </a:p>
        </p:txBody>
      </p:sp>
    </p:spTree>
    <p:extLst>
      <p:ext uri="{BB962C8B-B14F-4D97-AF65-F5344CB8AC3E}">
        <p14:creationId xmlns:p14="http://schemas.microsoft.com/office/powerpoint/2010/main" val="4630655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F7ED7126-21FF-4DFA-803C-0485D165EBD4}" type="datetimeFigureOut">
              <a:rPr lang="en-GB"/>
              <a:pPr>
                <a:defRPr/>
              </a:pPr>
              <a:t>15/10/2015</a:t>
            </a:fld>
            <a:endParaRPr lang="en-GB" dirty="0"/>
          </a:p>
        </p:txBody>
      </p:sp>
      <p:sp>
        <p:nvSpPr>
          <p:cNvPr id="9" name="Footer Placeholder 7"/>
          <p:cNvSpPr>
            <a:spLocks noGrp="1"/>
          </p:cNvSpPr>
          <p:nvPr>
            <p:ph type="ftr" sz="quarter" idx="11"/>
          </p:nvPr>
        </p:nvSpPr>
        <p:spPr/>
        <p:txBody>
          <a:bodyPr/>
          <a:lstStyle>
            <a:lvl1pPr>
              <a:defRPr/>
            </a:lvl1pPr>
          </a:lstStyle>
          <a:p>
            <a:pPr>
              <a:defRPr/>
            </a:pPr>
            <a:endParaRPr lang="en-GB"/>
          </a:p>
        </p:txBody>
      </p:sp>
      <p:sp>
        <p:nvSpPr>
          <p:cNvPr id="10" name="Slide Number Placeholder 8"/>
          <p:cNvSpPr>
            <a:spLocks noGrp="1"/>
          </p:cNvSpPr>
          <p:nvPr>
            <p:ph type="sldNum" sz="quarter" idx="12"/>
          </p:nvPr>
        </p:nvSpPr>
        <p:spPr/>
        <p:txBody>
          <a:bodyPr/>
          <a:lstStyle>
            <a:lvl1pPr>
              <a:defRPr/>
            </a:lvl1pPr>
          </a:lstStyle>
          <a:p>
            <a:fld id="{B904C745-1CAE-446B-AEA8-A657B7471C1D}" type="slidenum">
              <a:rPr lang="en-GB" altLang="en-US"/>
              <a:pPr/>
              <a:t>‹#›</a:t>
            </a:fld>
            <a:endParaRPr lang="en-GB" altLang="en-US"/>
          </a:p>
        </p:txBody>
      </p:sp>
    </p:spTree>
    <p:extLst>
      <p:ext uri="{BB962C8B-B14F-4D97-AF65-F5344CB8AC3E}">
        <p14:creationId xmlns:p14="http://schemas.microsoft.com/office/powerpoint/2010/main" val="3103060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4E2E385-4E05-4698-9B2C-7208A4C3F40C}" type="datetimeFigureOut">
              <a:rPr lang="en-GB"/>
              <a:pPr>
                <a:defRPr/>
              </a:pPr>
              <a:t>15/10/2015</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0CDB14B1-C907-4FF1-96A1-0ED29F21674C}" type="slidenum">
              <a:rPr lang="en-GB" altLang="en-US"/>
              <a:pPr/>
              <a:t>‹#›</a:t>
            </a:fld>
            <a:endParaRPr lang="en-GB" altLang="en-US"/>
          </a:p>
        </p:txBody>
      </p:sp>
    </p:spTree>
    <p:extLst>
      <p:ext uri="{BB962C8B-B14F-4D97-AF65-F5344CB8AC3E}">
        <p14:creationId xmlns:p14="http://schemas.microsoft.com/office/powerpoint/2010/main" val="64047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3055722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FEB103-C7EF-4435-8271-2B5901C78F54}" type="datetimeFigureOut">
              <a:rPr lang="en-GB"/>
              <a:pPr>
                <a:defRPr/>
              </a:pPr>
              <a:t>15/10/2015</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C01A1595-C71C-48E2-A870-3C9428252AA4}" type="slidenum">
              <a:rPr lang="en-GB" altLang="en-US"/>
              <a:pPr/>
              <a:t>‹#›</a:t>
            </a:fld>
            <a:endParaRPr lang="en-GB" altLang="en-US"/>
          </a:p>
        </p:txBody>
      </p:sp>
    </p:spTree>
    <p:extLst>
      <p:ext uri="{BB962C8B-B14F-4D97-AF65-F5344CB8AC3E}">
        <p14:creationId xmlns:p14="http://schemas.microsoft.com/office/powerpoint/2010/main" val="5370476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544" y="1556792"/>
            <a:ext cx="2139696" cy="757816"/>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1556792"/>
            <a:ext cx="5715000" cy="48131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420888"/>
            <a:ext cx="2139696" cy="39532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9A2A5D4-F5C1-43F1-ABB9-93EF5989C00C}" type="datetimeFigureOut">
              <a:rPr lang="en-GB"/>
              <a:pPr>
                <a:defRPr/>
              </a:pPr>
              <a:t>15/10/2015</a:t>
            </a:fld>
            <a:endParaRPr lang="en-GB" dirty="0"/>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a:lvl1pPr>
          </a:lstStyle>
          <a:p>
            <a:fld id="{1172EDB1-B801-42F9-A541-22D5090F05CC}" type="slidenum">
              <a:rPr lang="en-GB" altLang="en-US"/>
              <a:pPr/>
              <a:t>‹#›</a:t>
            </a:fld>
            <a:endParaRPr lang="en-GB" altLang="en-US"/>
          </a:p>
        </p:txBody>
      </p:sp>
    </p:spTree>
    <p:extLst>
      <p:ext uri="{BB962C8B-B14F-4D97-AF65-F5344CB8AC3E}">
        <p14:creationId xmlns:p14="http://schemas.microsoft.com/office/powerpoint/2010/main" val="2904140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2142680" cy="792088"/>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1628799"/>
            <a:ext cx="5904390" cy="4709857"/>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2492896"/>
            <a:ext cx="2139696" cy="3883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061D17-425B-4181-BA5D-0A786F714FA4}" type="datetimeFigureOut">
              <a:rPr lang="en-GB"/>
              <a:pPr>
                <a:defRPr/>
              </a:pPr>
              <a:t>15/10/2015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999C91A-B9CD-44B7-9B33-5F38558761CD}" type="slidenum">
              <a:rPr lang="en-GB" altLang="en-US"/>
              <a:pPr/>
              <a:t>‹#›</a:t>
            </a:fld>
            <a:endParaRPr lang="en-GB" altLang="en-US"/>
          </a:p>
        </p:txBody>
      </p:sp>
    </p:spTree>
    <p:extLst>
      <p:ext uri="{BB962C8B-B14F-4D97-AF65-F5344CB8AC3E}">
        <p14:creationId xmlns:p14="http://schemas.microsoft.com/office/powerpoint/2010/main" val="2249702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DA4B3E-44D5-4133-AD77-288B68BFF0F4}" type="datetimeFigureOut">
              <a:rPr lang="en-GB"/>
              <a:pPr>
                <a:defRPr/>
              </a:pPr>
              <a:t>15/10/2015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0C14711-176F-44F7-9334-56451FC89EEC}" type="slidenum">
              <a:rPr lang="en-GB" altLang="en-US"/>
              <a:pPr/>
              <a:t>‹#›</a:t>
            </a:fld>
            <a:endParaRPr lang="en-GB" altLang="en-US"/>
          </a:p>
        </p:txBody>
      </p:sp>
    </p:spTree>
    <p:extLst>
      <p:ext uri="{BB962C8B-B14F-4D97-AF65-F5344CB8AC3E}">
        <p14:creationId xmlns:p14="http://schemas.microsoft.com/office/powerpoint/2010/main" val="5390090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8C9936C-1A99-4A94-8302-2B48C5099E05}" type="datetimeFigureOut">
              <a:rPr lang="en-GB"/>
              <a:pPr>
                <a:defRPr/>
              </a:pPr>
              <a:t>15/10/2015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B1DB755-BE06-44A6-8F53-3AEDDC0A69E9}" type="slidenum">
              <a:rPr lang="en-GB" altLang="en-US"/>
              <a:pPr/>
              <a:t>‹#›</a:t>
            </a:fld>
            <a:endParaRPr lang="en-GB" altLang="en-US"/>
          </a:p>
        </p:txBody>
      </p:sp>
    </p:spTree>
    <p:extLst>
      <p:ext uri="{BB962C8B-B14F-4D97-AF65-F5344CB8AC3E}">
        <p14:creationId xmlns:p14="http://schemas.microsoft.com/office/powerpoint/2010/main" val="3283945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848600" cy="1742033"/>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374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1334197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30240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2306089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08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5341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1446365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42089565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2139696" cy="757816"/>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1556792"/>
            <a:ext cx="5715000" cy="48131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420888"/>
            <a:ext cx="2139696" cy="39532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716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2142680" cy="79208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1628799"/>
            <a:ext cx="5904390" cy="4709857"/>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492896"/>
            <a:ext cx="2139696" cy="3883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13826269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26380437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28568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848600" cy="1742033"/>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091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2453656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641040"/>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15124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4314994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1098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31915143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18350696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2139696" cy="757816"/>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1556792"/>
            <a:ext cx="5715000" cy="48131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420888"/>
            <a:ext cx="2139696" cy="39532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2666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2142680" cy="79208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1628799"/>
            <a:ext cx="5904390" cy="4709857"/>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492896"/>
            <a:ext cx="2139696" cy="3883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36037458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37631033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22041609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848600" cy="1742033"/>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984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7411846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47587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9688358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42257443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1382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35248786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3605061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2139696" cy="757816"/>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1556792"/>
            <a:ext cx="5715000" cy="48131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420888"/>
            <a:ext cx="2139696" cy="39532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8525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2142680" cy="79208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1628799"/>
            <a:ext cx="5904390" cy="4709857"/>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492896"/>
            <a:ext cx="2139696" cy="3883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8528517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17404676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8115607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848600" cy="1742033"/>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7816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366220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2139696" cy="757816"/>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1556792"/>
            <a:ext cx="5715000" cy="48131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420890"/>
            <a:ext cx="2139696" cy="39532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012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672465"/>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13085361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017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22197942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18970970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2139696" cy="757816"/>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1556792"/>
            <a:ext cx="5715000" cy="48131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420888"/>
            <a:ext cx="2139696" cy="39532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2767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2142680" cy="79208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1628799"/>
            <a:ext cx="5904390" cy="4709857"/>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492896"/>
            <a:ext cx="2139696" cy="3883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27847483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33996856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414954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28800"/>
            <a:ext cx="2142680" cy="79208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1628801"/>
            <a:ext cx="5904390" cy="4709857"/>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492896"/>
            <a:ext cx="2139696" cy="3883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95991-0D33-4A7E-8B79-DAE476476780}" type="datetimeFigureOut">
              <a:rPr lang="en-GB" smtClean="0"/>
              <a:pPr/>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FE868C-52D9-4405-AF75-D2DE196CC7F4}" type="slidenum">
              <a:rPr lang="en-GB" smtClean="0"/>
              <a:pPr/>
              <a:t>‹#›</a:t>
            </a:fld>
            <a:endParaRPr lang="en-GB" dirty="0"/>
          </a:p>
        </p:txBody>
      </p:sp>
    </p:spTree>
    <p:extLst>
      <p:ext uri="{BB962C8B-B14F-4D97-AF65-F5344CB8AC3E}">
        <p14:creationId xmlns:p14="http://schemas.microsoft.com/office/powerpoint/2010/main" val="104732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Placeholder 1"/>
          <p:cNvSpPr>
            <a:spLocks noGrp="1"/>
          </p:cNvSpPr>
          <p:nvPr>
            <p:ph type="title"/>
          </p:nvPr>
        </p:nvSpPr>
        <p:spPr>
          <a:xfrm>
            <a:off x="1737683" y="533400"/>
            <a:ext cx="5498614"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FFE868C-52D9-4405-AF75-D2DE196CC7F4}" type="slidenum">
              <a:rPr lang="en-GB" smtClean="0"/>
              <a:pPr/>
              <a:t>‹#›</a:t>
            </a:fld>
            <a:endParaRPr lang="en-GB" dirty="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505" y="395748"/>
            <a:ext cx="1535122" cy="1347837"/>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55040" y="620688"/>
            <a:ext cx="1579019" cy="691136"/>
          </a:xfrm>
          <a:prstGeom prst="rect">
            <a:avLst/>
          </a:prstGeom>
        </p:spPr>
      </p:pic>
    </p:spTree>
    <p:extLst>
      <p:ext uri="{BB962C8B-B14F-4D97-AF65-F5344CB8AC3E}">
        <p14:creationId xmlns:p14="http://schemas.microsoft.com/office/powerpoint/2010/main" val="799105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37682" y="533400"/>
            <a:ext cx="5498614"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B495991-0D33-4A7E-8B79-DAE476476780}" type="datetimeFigureOut">
              <a:rPr lang="en-GB" smtClean="0"/>
              <a:pPr/>
              <a:t>15/10/2015</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FFE868C-52D9-4405-AF75-D2DE196CC7F4}" type="slidenum">
              <a:rPr lang="en-GB" smtClean="0"/>
              <a:pPr/>
              <a:t>‹#›</a:t>
            </a:fld>
            <a:endParaRPr lang="en-GB"/>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504" y="395746"/>
            <a:ext cx="1535122" cy="1347837"/>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55039" y="620688"/>
            <a:ext cx="1579019" cy="691136"/>
          </a:xfrm>
          <a:prstGeom prst="rect">
            <a:avLst/>
          </a:prstGeom>
        </p:spPr>
      </p:pic>
    </p:spTree>
    <p:extLst>
      <p:ext uri="{BB962C8B-B14F-4D97-AF65-F5344CB8AC3E}">
        <p14:creationId xmlns:p14="http://schemas.microsoft.com/office/powerpoint/2010/main" val="10734847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A32F5-5A9F-4AC2-877B-D8524B802859}" type="datetimeFigureOut">
              <a:rPr lang="en-GB" smtClean="0">
                <a:solidFill>
                  <a:prstClr val="black">
                    <a:tint val="75000"/>
                  </a:prstClr>
                </a:solidFill>
                <a:cs typeface="Arial" charset="0"/>
              </a:rPr>
              <a:pPr/>
              <a:t>15/10/2015</a:t>
            </a:fld>
            <a:endParaRPr lang="en-GB">
              <a:solidFill>
                <a:prstClr val="black">
                  <a:tint val="75000"/>
                </a:prstClr>
              </a:solidFill>
              <a:cs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cs typeface="Arial"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E31EC-FDE8-4DA8-958B-2144DBD7327B}" type="slidenum">
              <a:rPr lang="en-GB" smtClean="0">
                <a:solidFill>
                  <a:prstClr val="black">
                    <a:tint val="75000"/>
                  </a:prstClr>
                </a:solidFill>
                <a:cs typeface="Arial" charset="0"/>
              </a:rPr>
              <a:pPr/>
              <a:t>‹#›</a:t>
            </a:fld>
            <a:endParaRPr lang="en-GB">
              <a:solidFill>
                <a:prstClr val="black">
                  <a:tint val="75000"/>
                </a:prstClr>
              </a:solidFill>
              <a:cs typeface="Arial" charset="0"/>
            </a:endParaRPr>
          </a:p>
        </p:txBody>
      </p:sp>
    </p:spTree>
    <p:extLst>
      <p:ext uri="{BB962C8B-B14F-4D97-AF65-F5344CB8AC3E}">
        <p14:creationId xmlns:p14="http://schemas.microsoft.com/office/powerpoint/2010/main" val="30479874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1738313" y="533400"/>
            <a:ext cx="5497512"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5D8F3888-97B4-4F51-AD66-E9BC01B4E75D}" type="datetimeFigureOut">
              <a:rPr lang="en-GB"/>
              <a:pPr>
                <a:defRPr/>
              </a:pPr>
              <a:t>15/10/2015</a:t>
            </a:fld>
            <a:endParaRPr lang="en-GB"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latin typeface="Cambria" panose="02040503050406030204" pitchFamily="18" charset="0"/>
              </a:defRPr>
            </a:lvl1pPr>
          </a:lstStyle>
          <a:p>
            <a:pPr fontAlgn="base">
              <a:spcBef>
                <a:spcPct val="0"/>
              </a:spcBef>
              <a:spcAft>
                <a:spcPct val="0"/>
              </a:spcAft>
            </a:pPr>
            <a:fld id="{40645948-980B-4DEC-A7B9-5F3900731FB3}" type="slidenum">
              <a:rPr lang="en-GB" altLang="en-US">
                <a:cs typeface="Arial" panose="020B0604020202020204" pitchFamily="34" charset="0"/>
              </a:rPr>
              <a:pPr fontAlgn="base">
                <a:spcBef>
                  <a:spcPct val="0"/>
                </a:spcBef>
                <a:spcAft>
                  <a:spcPct val="0"/>
                </a:spcAft>
              </a:pPr>
              <a:t>‹#›</a:t>
            </a:fld>
            <a:endParaRPr lang="en-GB" altLang="en-US">
              <a:cs typeface="Arial" panose="020B0604020202020204" pitchFamily="34" charset="0"/>
            </a:endParaRPr>
          </a:p>
        </p:txBody>
      </p:sp>
      <p:pic>
        <p:nvPicPr>
          <p:cNvPr id="1033" name="Pictur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7950" y="395288"/>
            <a:ext cx="1535113"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54888" y="620713"/>
            <a:ext cx="1579562"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3262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737682" y="533400"/>
            <a:ext cx="5498614"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FFE868C-52D9-4405-AF75-D2DE196CC7F4}" type="slidenum">
              <a:rPr lang="en-GB" smtClean="0"/>
              <a:pPr/>
              <a:t>‹#›</a:t>
            </a:fld>
            <a:endParaRPr lang="en-GB" dirty="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504" y="395746"/>
            <a:ext cx="1535122" cy="1347837"/>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55039" y="620688"/>
            <a:ext cx="1579019" cy="691136"/>
          </a:xfrm>
          <a:prstGeom prst="rect">
            <a:avLst/>
          </a:prstGeom>
        </p:spPr>
      </p:pic>
    </p:spTree>
    <p:extLst>
      <p:ext uri="{BB962C8B-B14F-4D97-AF65-F5344CB8AC3E}">
        <p14:creationId xmlns:p14="http://schemas.microsoft.com/office/powerpoint/2010/main" val="18597044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737682" y="533400"/>
            <a:ext cx="5498614"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FFE868C-52D9-4405-AF75-D2DE196CC7F4}" type="slidenum">
              <a:rPr lang="en-GB" smtClean="0"/>
              <a:pPr/>
              <a:t>‹#›</a:t>
            </a:fld>
            <a:endParaRPr lang="en-GB" dirty="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504" y="395746"/>
            <a:ext cx="1535122" cy="1347837"/>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55039" y="620688"/>
            <a:ext cx="1579019" cy="691136"/>
          </a:xfrm>
          <a:prstGeom prst="rect">
            <a:avLst/>
          </a:prstGeom>
        </p:spPr>
      </p:pic>
    </p:spTree>
    <p:extLst>
      <p:ext uri="{BB962C8B-B14F-4D97-AF65-F5344CB8AC3E}">
        <p14:creationId xmlns:p14="http://schemas.microsoft.com/office/powerpoint/2010/main" val="7326503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737682" y="533400"/>
            <a:ext cx="5498614"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FFE868C-52D9-4405-AF75-D2DE196CC7F4}" type="slidenum">
              <a:rPr lang="en-GB" smtClean="0"/>
              <a:pPr/>
              <a:t>‹#›</a:t>
            </a:fld>
            <a:endParaRPr lang="en-GB" dirty="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504" y="395746"/>
            <a:ext cx="1535122" cy="1347837"/>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55039" y="620688"/>
            <a:ext cx="1579019" cy="691136"/>
          </a:xfrm>
          <a:prstGeom prst="rect">
            <a:avLst/>
          </a:prstGeom>
        </p:spPr>
      </p:pic>
    </p:spTree>
    <p:extLst>
      <p:ext uri="{BB962C8B-B14F-4D97-AF65-F5344CB8AC3E}">
        <p14:creationId xmlns:p14="http://schemas.microsoft.com/office/powerpoint/2010/main" val="6486828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737682" y="533400"/>
            <a:ext cx="5498614"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B495991-0D33-4A7E-8B79-DAE476476780}" type="datetimeFigureOut">
              <a:rPr lang="en-GB" smtClean="0"/>
              <a:pPr/>
              <a:t>15/10/2015</a:t>
            </a:fld>
            <a:endParaRPr lang="en-GB"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FFE868C-52D9-4405-AF75-D2DE196CC7F4}" type="slidenum">
              <a:rPr lang="en-GB" smtClean="0"/>
              <a:pPr/>
              <a:t>‹#›</a:t>
            </a:fld>
            <a:endParaRPr lang="en-GB" dirty="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504" y="395746"/>
            <a:ext cx="1535122" cy="1347837"/>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55039" y="620688"/>
            <a:ext cx="1579019" cy="691136"/>
          </a:xfrm>
          <a:prstGeom prst="rect">
            <a:avLst/>
          </a:prstGeom>
        </p:spPr>
      </p:pic>
    </p:spTree>
    <p:extLst>
      <p:ext uri="{BB962C8B-B14F-4D97-AF65-F5344CB8AC3E}">
        <p14:creationId xmlns:p14="http://schemas.microsoft.com/office/powerpoint/2010/main" val="427347303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all-literature.wikidot.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8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allconnectblog.wordpress.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clodagh.cooney@ntu.ac.uk" TargetMode="External"/><Relationship Id="rId2" Type="http://schemas.openxmlformats.org/officeDocument/2006/relationships/hyperlink" Target="http://www.all-languages.org.uk/news/news_list/all_connect" TargetMode="External"/><Relationship Id="rId1" Type="http://schemas.openxmlformats.org/officeDocument/2006/relationships/slideLayout" Target="../slideLayouts/slideLayout4.xml"/><Relationship Id="rId4" Type="http://schemas.openxmlformats.org/officeDocument/2006/relationships/hyperlink" Target="http://www.language-world.co.u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language-world.co.uk/"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7605"/>
            <a:ext cx="7848600" cy="1742033"/>
          </a:xfrm>
        </p:spPr>
        <p:txBody>
          <a:bodyPr wrap="square" numCol="1" anchorCtr="0" compatLnSpc="1">
            <a:prstTxWarp prst="textNoShape">
              <a:avLst/>
            </a:prstTxWarp>
          </a:bodyPr>
          <a:lstStyle/>
          <a:p>
            <a:pPr algn="ctr" eaLnBrk="1" hangingPunct="1">
              <a:defRPr/>
            </a:pPr>
            <a:r>
              <a:rPr lang="en-GB" cap="none" dirty="0" smtClean="0">
                <a:latin typeface="Segoe UI Black" panose="020B0A02040204020203" pitchFamily="34" charset="0"/>
                <a:ea typeface="Segoe UI Black" panose="020B0A02040204020203" pitchFamily="34" charset="0"/>
                <a:cs typeface="Segoe UI Black" panose="020B0A02040204020203" pitchFamily="34" charset="0"/>
              </a:rPr>
              <a:t/>
            </a:r>
            <a:br>
              <a:rPr lang="en-GB" cap="none" dirty="0" smtClean="0">
                <a:latin typeface="Segoe UI Black" panose="020B0A02040204020203" pitchFamily="34" charset="0"/>
                <a:ea typeface="Segoe UI Black" panose="020B0A02040204020203" pitchFamily="34" charset="0"/>
                <a:cs typeface="Segoe UI Black" panose="020B0A02040204020203" pitchFamily="34" charset="0"/>
              </a:rPr>
            </a:br>
            <a:r>
              <a:rPr lang="en-GB" cap="none" dirty="0" smtClean="0">
                <a:latin typeface="Segoe UI Black" panose="020B0A02040204020203" pitchFamily="34" charset="0"/>
                <a:ea typeface="Segoe UI Black" panose="020B0A02040204020203" pitchFamily="34" charset="0"/>
                <a:cs typeface="Segoe UI Black" panose="020B0A02040204020203" pitchFamily="34" charset="0"/>
              </a:rPr>
              <a:t/>
            </a:r>
            <a:br>
              <a:rPr lang="en-GB" cap="none" dirty="0" smtClean="0">
                <a:latin typeface="Segoe UI Black" panose="020B0A02040204020203" pitchFamily="34" charset="0"/>
                <a:ea typeface="Segoe UI Black" panose="020B0A02040204020203" pitchFamily="34" charset="0"/>
                <a:cs typeface="Segoe UI Black" panose="020B0A02040204020203" pitchFamily="34" charset="0"/>
              </a:rPr>
            </a:br>
            <a:r>
              <a:rPr lang="en-GB" cap="none" dirty="0" smtClean="0">
                <a:latin typeface="Segoe UI Black" panose="020B0A02040204020203" pitchFamily="34" charset="0"/>
                <a:ea typeface="Segoe UI Black" panose="020B0A02040204020203" pitchFamily="34" charset="0"/>
                <a:cs typeface="Segoe UI Black" panose="020B0A02040204020203" pitchFamily="34" charset="0"/>
              </a:rPr>
              <a:t>ALL CONNECT:</a:t>
            </a:r>
          </a:p>
        </p:txBody>
      </p:sp>
      <p:sp>
        <p:nvSpPr>
          <p:cNvPr id="3" name="Subtitle 2"/>
          <p:cNvSpPr>
            <a:spLocks noGrp="1"/>
          </p:cNvSpPr>
          <p:nvPr>
            <p:ph type="subTitle" idx="1"/>
          </p:nvPr>
        </p:nvSpPr>
        <p:spPr>
          <a:xfrm>
            <a:off x="685800" y="3505200"/>
            <a:ext cx="7774632" cy="1752600"/>
          </a:xfrm>
        </p:spPr>
        <p:txBody>
          <a:bodyPr>
            <a:normAutofit/>
          </a:bodyPr>
          <a:lstStyle/>
          <a:p>
            <a:pPr algn="ctr"/>
            <a:r>
              <a:rPr lang="en-GB" sz="5400" dirty="0" smtClean="0">
                <a:solidFill>
                  <a:srgbClr val="C00000"/>
                </a:solidFill>
                <a:latin typeface="Segoe Print" panose="02000600000000000000" pitchFamily="2" charset="0"/>
              </a:rPr>
              <a:t>Bright ideas for KS2 and KS3 languages</a:t>
            </a:r>
            <a:endParaRPr lang="en-GB" sz="5400" dirty="0">
              <a:solidFill>
                <a:srgbClr val="C00000"/>
              </a:solidFill>
              <a:latin typeface="Segoe Print" panose="02000600000000000000" pitchFamily="2" charset="0"/>
            </a:endParaRPr>
          </a:p>
        </p:txBody>
      </p:sp>
    </p:spTree>
    <p:extLst>
      <p:ext uri="{BB962C8B-B14F-4D97-AF65-F5344CB8AC3E}">
        <p14:creationId xmlns:p14="http://schemas.microsoft.com/office/powerpoint/2010/main" val="1095112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37683" y="533400"/>
            <a:ext cx="5498614" cy="990600"/>
          </a:xfrm>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Just a taste…</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Title 1"/>
          <p:cNvSpPr txBox="1">
            <a:spLocks/>
          </p:cNvSpPr>
          <p:nvPr/>
        </p:nvSpPr>
        <p:spPr>
          <a:xfrm>
            <a:off x="1737683" y="1042648"/>
            <a:ext cx="5498614"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solidFill>
                  <a:srgbClr val="1F497D"/>
                </a:solidFill>
                <a:latin typeface="Segoe UI Black" panose="020B0A02040204020203" pitchFamily="34" charset="0"/>
                <a:ea typeface="Segoe UI Black" panose="020B0A02040204020203" pitchFamily="34" charset="0"/>
                <a:cs typeface="Segoe UI Black" panose="020B0A02040204020203" pitchFamily="34" charset="0"/>
              </a:rPr>
              <a:t>KS2 Progression</a:t>
            </a:r>
            <a:endParaRPr lang="en-GB" dirty="0">
              <a:solidFill>
                <a:srgbClr val="1F497D"/>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 name="Rectangle 1"/>
          <p:cNvSpPr/>
          <p:nvPr/>
        </p:nvSpPr>
        <p:spPr>
          <a:xfrm>
            <a:off x="158676" y="2033248"/>
            <a:ext cx="8985324" cy="4708981"/>
          </a:xfrm>
          <a:prstGeom prst="rect">
            <a:avLst/>
          </a:prstGeom>
        </p:spPr>
        <p:txBody>
          <a:bodyPr wrap="square">
            <a:spAutoFit/>
          </a:bodyPr>
          <a:lstStyle/>
          <a:p>
            <a:pPr>
              <a:defRPr/>
            </a:pPr>
            <a:r>
              <a:rPr lang="en-GB" sz="2000" dirty="0">
                <a:solidFill>
                  <a:srgbClr val="002060"/>
                </a:solidFill>
                <a:latin typeface="Arial" panose="020B0604020202020204" pitchFamily="34" charset="0"/>
                <a:cs typeface="Arial" panose="020B0604020202020204" pitchFamily="34" charset="0"/>
              </a:rPr>
              <a:t>Teachers would expect to see an increase in</a:t>
            </a:r>
            <a:r>
              <a:rPr lang="en-GB" sz="2000" dirty="0" smtClean="0">
                <a:solidFill>
                  <a:srgbClr val="002060"/>
                </a:solidFill>
                <a:latin typeface="Arial" panose="020B0604020202020204" pitchFamily="34" charset="0"/>
                <a:cs typeface="Arial" panose="020B0604020202020204" pitchFamily="34" charset="0"/>
              </a:rPr>
              <a:t>:</a:t>
            </a:r>
            <a:endParaRPr lang="en-GB" sz="2000" dirty="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defRPr/>
            </a:pPr>
            <a:r>
              <a:rPr lang="en-GB" sz="2000" dirty="0" smtClean="0">
                <a:solidFill>
                  <a:srgbClr val="002060"/>
                </a:solidFill>
                <a:latin typeface="Arial" panose="020B0604020202020204" pitchFamily="34" charset="0"/>
                <a:cs typeface="Arial" panose="020B0604020202020204" pitchFamily="34" charset="0"/>
              </a:rPr>
              <a:t>the </a:t>
            </a:r>
            <a:r>
              <a:rPr lang="en-GB" sz="2000" b="1" dirty="0">
                <a:solidFill>
                  <a:srgbClr val="002060"/>
                </a:solidFill>
                <a:latin typeface="Arial" panose="020B0604020202020204" pitchFamily="34" charset="0"/>
                <a:cs typeface="Arial" panose="020B0604020202020204" pitchFamily="34" charset="0"/>
              </a:rPr>
              <a:t>amount</a:t>
            </a:r>
            <a:r>
              <a:rPr lang="en-GB" sz="2000" dirty="0">
                <a:solidFill>
                  <a:srgbClr val="002060"/>
                </a:solidFill>
                <a:latin typeface="Arial" panose="020B0604020202020204" pitchFamily="34" charset="0"/>
                <a:cs typeface="Arial" panose="020B0604020202020204" pitchFamily="34" charset="0"/>
              </a:rPr>
              <a:t> and </a:t>
            </a:r>
            <a:r>
              <a:rPr lang="en-GB" sz="2000" b="1" dirty="0">
                <a:solidFill>
                  <a:srgbClr val="002060"/>
                </a:solidFill>
                <a:latin typeface="Arial" panose="020B0604020202020204" pitchFamily="34" charset="0"/>
                <a:cs typeface="Arial" panose="020B0604020202020204" pitchFamily="34" charset="0"/>
              </a:rPr>
              <a:t>complexity</a:t>
            </a:r>
            <a:r>
              <a:rPr lang="en-GB" sz="2000" dirty="0">
                <a:solidFill>
                  <a:srgbClr val="002060"/>
                </a:solidFill>
                <a:latin typeface="Arial" panose="020B0604020202020204" pitchFamily="34" charset="0"/>
                <a:cs typeface="Arial" panose="020B0604020202020204" pitchFamily="34" charset="0"/>
              </a:rPr>
              <a:t> of language which children can </a:t>
            </a:r>
            <a:r>
              <a:rPr lang="en-GB" sz="2000" b="1" dirty="0">
                <a:solidFill>
                  <a:srgbClr val="002060"/>
                </a:solidFill>
                <a:latin typeface="Arial" panose="020B0604020202020204" pitchFamily="34" charset="0"/>
                <a:cs typeface="Arial" panose="020B0604020202020204" pitchFamily="34" charset="0"/>
              </a:rPr>
              <a:t>understand</a:t>
            </a:r>
            <a:r>
              <a:rPr lang="en-GB" sz="2000" dirty="0">
                <a:solidFill>
                  <a:srgbClr val="002060"/>
                </a:solidFill>
                <a:latin typeface="Arial" panose="020B0604020202020204" pitchFamily="34" charset="0"/>
                <a:cs typeface="Arial" panose="020B0604020202020204" pitchFamily="34" charset="0"/>
              </a:rPr>
              <a:t> and </a:t>
            </a:r>
            <a:r>
              <a:rPr lang="en-GB" sz="2000" b="1" dirty="0" smtClean="0">
                <a:solidFill>
                  <a:srgbClr val="002060"/>
                </a:solidFill>
                <a:latin typeface="Arial" panose="020B0604020202020204" pitchFamily="34" charset="0"/>
                <a:cs typeface="Arial" panose="020B0604020202020204" pitchFamily="34" charset="0"/>
              </a:rPr>
              <a:t>use</a:t>
            </a:r>
          </a:p>
          <a:p>
            <a:pPr marL="342900" indent="-342900">
              <a:buFont typeface="Wingdings" panose="05000000000000000000" pitchFamily="2" charset="2"/>
              <a:buChar char="§"/>
              <a:defRPr/>
            </a:pPr>
            <a:r>
              <a:rPr lang="en-GB" sz="2000" b="1" dirty="0" smtClean="0">
                <a:solidFill>
                  <a:srgbClr val="002060"/>
                </a:solidFill>
                <a:latin typeface="Arial" panose="020B0604020202020204" pitchFamily="34" charset="0"/>
                <a:cs typeface="Arial" panose="020B0604020202020204" pitchFamily="34" charset="0"/>
              </a:rPr>
              <a:t>speed</a:t>
            </a:r>
            <a:r>
              <a:rPr lang="en-GB" sz="2000" dirty="0" smtClean="0">
                <a:solidFill>
                  <a:srgbClr val="002060"/>
                </a:solidFill>
                <a:latin typeface="Arial" panose="020B0604020202020204" pitchFamily="34" charset="0"/>
                <a:cs typeface="Arial" panose="020B0604020202020204" pitchFamily="34" charset="0"/>
              </a:rPr>
              <a:t> </a:t>
            </a:r>
            <a:r>
              <a:rPr lang="en-GB" sz="2000" dirty="0">
                <a:solidFill>
                  <a:srgbClr val="002060"/>
                </a:solidFill>
                <a:latin typeface="Arial" panose="020B0604020202020204" pitchFamily="34" charset="0"/>
                <a:cs typeface="Arial" panose="020B0604020202020204" pitchFamily="34" charset="0"/>
              </a:rPr>
              <a:t>and </a:t>
            </a:r>
            <a:r>
              <a:rPr lang="en-GB" sz="2000" b="1" dirty="0">
                <a:solidFill>
                  <a:srgbClr val="002060"/>
                </a:solidFill>
                <a:latin typeface="Arial" panose="020B0604020202020204" pitchFamily="34" charset="0"/>
                <a:cs typeface="Arial" panose="020B0604020202020204" pitchFamily="34" charset="0"/>
              </a:rPr>
              <a:t>fluency</a:t>
            </a:r>
            <a:r>
              <a:rPr lang="en-GB" sz="2000" dirty="0">
                <a:solidFill>
                  <a:srgbClr val="002060"/>
                </a:solidFill>
                <a:latin typeface="Arial" panose="020B0604020202020204" pitchFamily="34" charset="0"/>
                <a:cs typeface="Arial" panose="020B0604020202020204" pitchFamily="34" charset="0"/>
              </a:rPr>
              <a:t> of </a:t>
            </a:r>
            <a:r>
              <a:rPr lang="en-GB" sz="2000" dirty="0" smtClean="0">
                <a:solidFill>
                  <a:srgbClr val="002060"/>
                </a:solidFill>
                <a:latin typeface="Arial" panose="020B0604020202020204" pitchFamily="34" charset="0"/>
                <a:cs typeface="Arial" panose="020B0604020202020204" pitchFamily="34" charset="0"/>
              </a:rPr>
              <a:t>response</a:t>
            </a:r>
          </a:p>
          <a:p>
            <a:pPr marL="342900" indent="-342900">
              <a:buFont typeface="Wingdings" panose="05000000000000000000" pitchFamily="2" charset="2"/>
              <a:buChar char="§"/>
              <a:defRPr/>
            </a:pPr>
            <a:r>
              <a:rPr lang="en-GB" sz="2000" b="1" dirty="0" smtClean="0">
                <a:solidFill>
                  <a:srgbClr val="002060"/>
                </a:solidFill>
                <a:latin typeface="Arial" panose="020B0604020202020204" pitchFamily="34" charset="0"/>
                <a:cs typeface="Arial" panose="020B0604020202020204" pitchFamily="34" charset="0"/>
              </a:rPr>
              <a:t>confidence</a:t>
            </a:r>
            <a:r>
              <a:rPr lang="en-GB" sz="2000" dirty="0" smtClean="0">
                <a:solidFill>
                  <a:srgbClr val="002060"/>
                </a:solidFill>
                <a:latin typeface="Arial" panose="020B0604020202020204" pitchFamily="34" charset="0"/>
                <a:cs typeface="Arial" panose="020B0604020202020204" pitchFamily="34" charset="0"/>
              </a:rPr>
              <a:t> </a:t>
            </a:r>
            <a:r>
              <a:rPr lang="en-GB" sz="2000" dirty="0">
                <a:solidFill>
                  <a:srgbClr val="002060"/>
                </a:solidFill>
                <a:latin typeface="Arial" panose="020B0604020202020204" pitchFamily="34" charset="0"/>
                <a:cs typeface="Arial" panose="020B0604020202020204" pitchFamily="34" charset="0"/>
              </a:rPr>
              <a:t>in </a:t>
            </a:r>
            <a:r>
              <a:rPr lang="en-GB" sz="2000" b="1" dirty="0">
                <a:solidFill>
                  <a:srgbClr val="002060"/>
                </a:solidFill>
                <a:latin typeface="Arial" panose="020B0604020202020204" pitchFamily="34" charset="0"/>
                <a:cs typeface="Arial" panose="020B0604020202020204" pitchFamily="34" charset="0"/>
              </a:rPr>
              <a:t>deducing meaning </a:t>
            </a:r>
            <a:r>
              <a:rPr lang="en-GB" sz="2000" dirty="0">
                <a:solidFill>
                  <a:srgbClr val="002060"/>
                </a:solidFill>
                <a:latin typeface="Arial" panose="020B0604020202020204" pitchFamily="34" charset="0"/>
                <a:cs typeface="Arial" panose="020B0604020202020204" pitchFamily="34" charset="0"/>
              </a:rPr>
              <a:t>using grammatical </a:t>
            </a:r>
            <a:r>
              <a:rPr lang="en-GB" sz="2000" dirty="0" smtClean="0">
                <a:solidFill>
                  <a:srgbClr val="002060"/>
                </a:solidFill>
                <a:latin typeface="Arial" panose="020B0604020202020204" pitchFamily="34" charset="0"/>
                <a:cs typeface="Arial" panose="020B0604020202020204" pitchFamily="34" charset="0"/>
              </a:rPr>
              <a:t>knowledge</a:t>
            </a:r>
          </a:p>
          <a:p>
            <a:pPr marL="342900" indent="-342900">
              <a:buFont typeface="Wingdings" panose="05000000000000000000" pitchFamily="2" charset="2"/>
              <a:buChar char="§"/>
              <a:defRPr/>
            </a:pPr>
            <a:r>
              <a:rPr lang="en-GB" sz="2000" b="1" dirty="0" smtClean="0">
                <a:solidFill>
                  <a:srgbClr val="002060"/>
                </a:solidFill>
                <a:latin typeface="Arial" panose="020B0604020202020204" pitchFamily="34" charset="0"/>
                <a:cs typeface="Arial" panose="020B0604020202020204" pitchFamily="34" charset="0"/>
              </a:rPr>
              <a:t>confidence</a:t>
            </a:r>
            <a:r>
              <a:rPr lang="en-GB" sz="2000" dirty="0" smtClean="0">
                <a:solidFill>
                  <a:srgbClr val="002060"/>
                </a:solidFill>
                <a:latin typeface="Arial" panose="020B0604020202020204" pitchFamily="34" charset="0"/>
                <a:cs typeface="Arial" panose="020B0604020202020204" pitchFamily="34" charset="0"/>
              </a:rPr>
              <a:t> </a:t>
            </a:r>
            <a:r>
              <a:rPr lang="en-GB" sz="2000" dirty="0">
                <a:solidFill>
                  <a:srgbClr val="002060"/>
                </a:solidFill>
                <a:latin typeface="Arial" panose="020B0604020202020204" pitchFamily="34" charset="0"/>
                <a:cs typeface="Arial" panose="020B0604020202020204" pitchFamily="34" charset="0"/>
              </a:rPr>
              <a:t>in children’s </a:t>
            </a:r>
            <a:r>
              <a:rPr lang="en-GB" sz="2000" b="1" dirty="0">
                <a:solidFill>
                  <a:srgbClr val="002060"/>
                </a:solidFill>
                <a:latin typeface="Arial" panose="020B0604020202020204" pitchFamily="34" charset="0"/>
                <a:cs typeface="Arial" panose="020B0604020202020204" pitchFamily="34" charset="0"/>
              </a:rPr>
              <a:t>understanding</a:t>
            </a:r>
            <a:r>
              <a:rPr lang="en-GB" sz="2000" dirty="0">
                <a:solidFill>
                  <a:srgbClr val="002060"/>
                </a:solidFill>
                <a:latin typeface="Arial" panose="020B0604020202020204" pitchFamily="34" charset="0"/>
                <a:cs typeface="Arial" panose="020B0604020202020204" pitchFamily="34" charset="0"/>
              </a:rPr>
              <a:t> and </a:t>
            </a:r>
            <a:r>
              <a:rPr lang="en-GB" sz="2000" b="1" dirty="0">
                <a:solidFill>
                  <a:srgbClr val="002060"/>
                </a:solidFill>
                <a:latin typeface="Arial" panose="020B0604020202020204" pitchFamily="34" charset="0"/>
                <a:cs typeface="Arial" panose="020B0604020202020204" pitchFamily="34" charset="0"/>
              </a:rPr>
              <a:t>use</a:t>
            </a:r>
            <a:r>
              <a:rPr lang="en-GB" sz="2000" dirty="0">
                <a:solidFill>
                  <a:srgbClr val="002060"/>
                </a:solidFill>
                <a:latin typeface="Arial" panose="020B0604020202020204" pitchFamily="34" charset="0"/>
                <a:cs typeface="Arial" panose="020B0604020202020204" pitchFamily="34" charset="0"/>
              </a:rPr>
              <a:t> of language</a:t>
            </a:r>
          </a:p>
          <a:p>
            <a:pPr>
              <a:defRPr/>
            </a:pPr>
            <a:r>
              <a:rPr lang="en-GB" sz="2000" dirty="0">
                <a:solidFill>
                  <a:srgbClr val="002060"/>
                </a:solidFill>
                <a:latin typeface="Arial" panose="020B0604020202020204" pitchFamily="34" charset="0"/>
                <a:cs typeface="Arial" panose="020B0604020202020204" pitchFamily="34" charset="0"/>
              </a:rPr>
              <a:t>ability to </a:t>
            </a:r>
            <a:r>
              <a:rPr lang="en-GB" sz="2000" b="1" dirty="0">
                <a:solidFill>
                  <a:srgbClr val="002060"/>
                </a:solidFill>
                <a:latin typeface="Arial" panose="020B0604020202020204" pitchFamily="34" charset="0"/>
                <a:cs typeface="Arial" panose="020B0604020202020204" pitchFamily="34" charset="0"/>
              </a:rPr>
              <a:t>re-use language </a:t>
            </a:r>
            <a:r>
              <a:rPr lang="en-GB" sz="2000" dirty="0">
                <a:solidFill>
                  <a:srgbClr val="002060"/>
                </a:solidFill>
                <a:latin typeface="Arial" panose="020B0604020202020204" pitchFamily="34" charset="0"/>
                <a:cs typeface="Arial" panose="020B0604020202020204" pitchFamily="34" charset="0"/>
              </a:rPr>
              <a:t>in different contexts and topics</a:t>
            </a:r>
          </a:p>
          <a:p>
            <a:pPr>
              <a:defRPr/>
            </a:pPr>
            <a:endParaRPr lang="en-GB" sz="2000" dirty="0" smtClean="0">
              <a:solidFill>
                <a:srgbClr val="002060"/>
              </a:solidFill>
              <a:latin typeface="Arial" panose="020B0604020202020204" pitchFamily="34" charset="0"/>
              <a:cs typeface="Arial" panose="020B0604020202020204" pitchFamily="34" charset="0"/>
            </a:endParaRPr>
          </a:p>
          <a:p>
            <a:pPr>
              <a:defRPr/>
            </a:pPr>
            <a:r>
              <a:rPr lang="en-GB" sz="2000" dirty="0" smtClean="0">
                <a:solidFill>
                  <a:srgbClr val="002060"/>
                </a:solidFill>
                <a:latin typeface="Arial" panose="020B0604020202020204" pitchFamily="34" charset="0"/>
                <a:cs typeface="Arial" panose="020B0604020202020204" pitchFamily="34" charset="0"/>
              </a:rPr>
              <a:t>And </a:t>
            </a:r>
            <a:r>
              <a:rPr lang="en-GB" sz="2000" dirty="0">
                <a:solidFill>
                  <a:srgbClr val="002060"/>
                </a:solidFill>
                <a:latin typeface="Arial" panose="020B0604020202020204" pitchFamily="34" charset="0"/>
                <a:cs typeface="Arial" panose="020B0604020202020204" pitchFamily="34" charset="0"/>
              </a:rPr>
              <a:t>a growth </a:t>
            </a:r>
            <a:r>
              <a:rPr lang="en-GB" sz="2000" dirty="0" smtClean="0">
                <a:solidFill>
                  <a:srgbClr val="002060"/>
                </a:solidFill>
                <a:latin typeface="Arial" panose="020B0604020202020204" pitchFamily="34" charset="0"/>
                <a:cs typeface="Arial" panose="020B0604020202020204" pitchFamily="34" charset="0"/>
              </a:rPr>
              <a:t>in:</a:t>
            </a:r>
            <a:endParaRPr lang="en-GB" sz="2000" b="1" dirty="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defRPr/>
            </a:pPr>
            <a:r>
              <a:rPr lang="en-GB" sz="2000" b="1" dirty="0" smtClean="0">
                <a:solidFill>
                  <a:srgbClr val="002060"/>
                </a:solidFill>
                <a:latin typeface="Arial" panose="020B0604020202020204" pitchFamily="34" charset="0"/>
                <a:cs typeface="Arial" panose="020B0604020202020204" pitchFamily="34" charset="0"/>
              </a:rPr>
              <a:t>understanding </a:t>
            </a:r>
            <a:r>
              <a:rPr lang="en-GB" sz="2000" dirty="0">
                <a:solidFill>
                  <a:srgbClr val="002060"/>
                </a:solidFill>
                <a:latin typeface="Arial" panose="020B0604020202020204" pitchFamily="34" charset="0"/>
                <a:cs typeface="Arial" panose="020B0604020202020204" pitchFamily="34" charset="0"/>
              </a:rPr>
              <a:t>of children’s </a:t>
            </a:r>
            <a:r>
              <a:rPr lang="en-GB" sz="2000" b="1" dirty="0">
                <a:solidFill>
                  <a:srgbClr val="002060"/>
                </a:solidFill>
                <a:latin typeface="Arial" panose="020B0604020202020204" pitchFamily="34" charset="0"/>
                <a:cs typeface="Arial" panose="020B0604020202020204" pitchFamily="34" charset="0"/>
              </a:rPr>
              <a:t>own culture and those of </a:t>
            </a:r>
            <a:r>
              <a:rPr lang="en-GB" sz="2000" b="1" dirty="0" smtClean="0">
                <a:solidFill>
                  <a:srgbClr val="002060"/>
                </a:solidFill>
                <a:latin typeface="Arial" panose="020B0604020202020204" pitchFamily="34" charset="0"/>
                <a:cs typeface="Arial" panose="020B0604020202020204" pitchFamily="34" charset="0"/>
              </a:rPr>
              <a:t>others</a:t>
            </a:r>
          </a:p>
          <a:p>
            <a:pPr marL="342900" indent="-342900">
              <a:buFont typeface="Wingdings" panose="05000000000000000000" pitchFamily="2" charset="2"/>
              <a:buChar char="§"/>
              <a:defRPr/>
            </a:pPr>
            <a:r>
              <a:rPr lang="en-GB" sz="2000" dirty="0" smtClean="0">
                <a:solidFill>
                  <a:srgbClr val="002060"/>
                </a:solidFill>
                <a:latin typeface="Arial" panose="020B0604020202020204" pitchFamily="34" charset="0"/>
                <a:cs typeface="Arial" panose="020B0604020202020204" pitchFamily="34" charset="0"/>
              </a:rPr>
              <a:t>the </a:t>
            </a:r>
            <a:r>
              <a:rPr lang="en-GB" sz="2000" dirty="0">
                <a:solidFill>
                  <a:srgbClr val="002060"/>
                </a:solidFill>
                <a:latin typeface="Arial" panose="020B0604020202020204" pitchFamily="34" charset="0"/>
                <a:cs typeface="Arial" panose="020B0604020202020204" pitchFamily="34" charset="0"/>
              </a:rPr>
              <a:t>range and frequency of </a:t>
            </a:r>
            <a:r>
              <a:rPr lang="en-GB" sz="2000" b="1" dirty="0">
                <a:solidFill>
                  <a:srgbClr val="002060"/>
                </a:solidFill>
                <a:latin typeface="Arial" panose="020B0604020202020204" pitchFamily="34" charset="0"/>
                <a:cs typeface="Arial" panose="020B0604020202020204" pitchFamily="34" charset="0"/>
              </a:rPr>
              <a:t>use of language learning </a:t>
            </a:r>
            <a:r>
              <a:rPr lang="en-GB" sz="2000" b="1" dirty="0" smtClean="0">
                <a:solidFill>
                  <a:srgbClr val="002060"/>
                </a:solidFill>
                <a:latin typeface="Arial" panose="020B0604020202020204" pitchFamily="34" charset="0"/>
                <a:cs typeface="Arial" panose="020B0604020202020204" pitchFamily="34" charset="0"/>
              </a:rPr>
              <a:t>strategies</a:t>
            </a:r>
          </a:p>
          <a:p>
            <a:pPr marL="342900" indent="-342900">
              <a:buFont typeface="Wingdings" panose="05000000000000000000" pitchFamily="2" charset="2"/>
              <a:buChar char="§"/>
              <a:defRPr/>
            </a:pPr>
            <a:r>
              <a:rPr lang="en-GB" sz="2000" b="1" dirty="0" smtClean="0">
                <a:solidFill>
                  <a:srgbClr val="002060"/>
                </a:solidFill>
                <a:latin typeface="Arial" panose="020B0604020202020204" pitchFamily="34" charset="0"/>
                <a:cs typeface="Arial" panose="020B0604020202020204" pitchFamily="34" charset="0"/>
              </a:rPr>
              <a:t>confidence</a:t>
            </a:r>
            <a:r>
              <a:rPr lang="en-GB" sz="2000" dirty="0" smtClean="0">
                <a:solidFill>
                  <a:srgbClr val="002060"/>
                </a:solidFill>
                <a:latin typeface="Arial" panose="020B0604020202020204" pitchFamily="34" charset="0"/>
                <a:cs typeface="Arial" panose="020B0604020202020204" pitchFamily="34" charset="0"/>
              </a:rPr>
              <a:t> </a:t>
            </a:r>
            <a:r>
              <a:rPr lang="en-GB" sz="2000" dirty="0">
                <a:solidFill>
                  <a:srgbClr val="002060"/>
                </a:solidFill>
                <a:latin typeface="Arial" panose="020B0604020202020204" pitchFamily="34" charset="0"/>
                <a:cs typeface="Arial" panose="020B0604020202020204" pitchFamily="34" charset="0"/>
              </a:rPr>
              <a:t>in dealing with </a:t>
            </a:r>
            <a:r>
              <a:rPr lang="en-GB" sz="2000" b="1" dirty="0">
                <a:solidFill>
                  <a:srgbClr val="002060"/>
                </a:solidFill>
                <a:latin typeface="Arial" panose="020B0604020202020204" pitchFamily="34" charset="0"/>
                <a:cs typeface="Arial" panose="020B0604020202020204" pitchFamily="34" charset="0"/>
              </a:rPr>
              <a:t>unpredictable language </a:t>
            </a:r>
            <a:endParaRPr lang="en-GB" sz="2000" b="1" dirty="0" smtClean="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defRPr/>
            </a:pPr>
            <a:r>
              <a:rPr lang="en-GB" sz="2000" dirty="0" smtClean="0">
                <a:solidFill>
                  <a:srgbClr val="002060"/>
                </a:solidFill>
                <a:latin typeface="Arial" panose="020B0604020202020204" pitchFamily="34" charset="0"/>
                <a:cs typeface="Arial" panose="020B0604020202020204" pitchFamily="34" charset="0"/>
              </a:rPr>
              <a:t>new </a:t>
            </a:r>
            <a:r>
              <a:rPr lang="en-GB" sz="2000" b="1" dirty="0">
                <a:solidFill>
                  <a:srgbClr val="002060"/>
                </a:solidFill>
                <a:latin typeface="Arial" panose="020B0604020202020204" pitchFamily="34" charset="0"/>
                <a:cs typeface="Arial" panose="020B0604020202020204" pitchFamily="34" charset="0"/>
              </a:rPr>
              <a:t>insights</a:t>
            </a:r>
            <a:r>
              <a:rPr lang="en-GB" sz="2000" dirty="0">
                <a:solidFill>
                  <a:srgbClr val="002060"/>
                </a:solidFill>
                <a:latin typeface="Arial" panose="020B0604020202020204" pitchFamily="34" charset="0"/>
                <a:cs typeface="Arial" panose="020B0604020202020204" pitchFamily="34" charset="0"/>
              </a:rPr>
              <a:t> into </a:t>
            </a:r>
            <a:r>
              <a:rPr lang="en-GB" sz="2000" b="1" dirty="0">
                <a:solidFill>
                  <a:srgbClr val="002060"/>
                </a:solidFill>
                <a:latin typeface="Arial" panose="020B0604020202020204" pitchFamily="34" charset="0"/>
                <a:cs typeface="Arial" panose="020B0604020202020204" pitchFamily="34" charset="0"/>
              </a:rPr>
              <a:t>how language </a:t>
            </a:r>
            <a:r>
              <a:rPr lang="en-GB" sz="2000" b="1" dirty="0" smtClean="0">
                <a:solidFill>
                  <a:srgbClr val="002060"/>
                </a:solidFill>
                <a:latin typeface="Arial" panose="020B0604020202020204" pitchFamily="34" charset="0"/>
                <a:cs typeface="Arial" panose="020B0604020202020204" pitchFamily="34" charset="0"/>
              </a:rPr>
              <a:t>works</a:t>
            </a:r>
          </a:p>
          <a:p>
            <a:pPr marL="342900" indent="-342900">
              <a:buFont typeface="Wingdings" panose="05000000000000000000" pitchFamily="2" charset="2"/>
              <a:buChar char="§"/>
              <a:defRPr/>
            </a:pPr>
            <a:r>
              <a:rPr lang="en-GB" sz="2000" b="1" dirty="0" smtClean="0">
                <a:solidFill>
                  <a:srgbClr val="002060"/>
                </a:solidFill>
                <a:latin typeface="Arial" panose="020B0604020202020204" pitchFamily="34" charset="0"/>
                <a:cs typeface="Arial" panose="020B0604020202020204" pitchFamily="34" charset="0"/>
              </a:rPr>
              <a:t>developing </a:t>
            </a:r>
            <a:r>
              <a:rPr lang="en-GB" sz="2000" b="1" dirty="0">
                <a:solidFill>
                  <a:srgbClr val="002060"/>
                </a:solidFill>
                <a:latin typeface="Arial" panose="020B0604020202020204" pitchFamily="34" charset="0"/>
                <a:cs typeface="Arial" panose="020B0604020202020204" pitchFamily="34" charset="0"/>
              </a:rPr>
              <a:t>independence </a:t>
            </a:r>
            <a:r>
              <a:rPr lang="en-GB" sz="2000" dirty="0">
                <a:solidFill>
                  <a:srgbClr val="002060"/>
                </a:solidFill>
                <a:latin typeface="Arial" panose="020B0604020202020204" pitchFamily="34" charset="0"/>
                <a:cs typeface="Arial" panose="020B0604020202020204" pitchFamily="34" charset="0"/>
              </a:rPr>
              <a:t>in language learning and use across the range of skills</a:t>
            </a:r>
          </a:p>
        </p:txBody>
      </p:sp>
    </p:spTree>
    <p:extLst>
      <p:ext uri="{BB962C8B-B14F-4D97-AF65-F5344CB8AC3E}">
        <p14:creationId xmlns:p14="http://schemas.microsoft.com/office/powerpoint/2010/main" val="1228913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998" y="706553"/>
            <a:ext cx="5498614" cy="990600"/>
          </a:xfrm>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Progression Wiki</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 name="Rectangle 4"/>
          <p:cNvSpPr/>
          <p:nvPr/>
        </p:nvSpPr>
        <p:spPr>
          <a:xfrm>
            <a:off x="134471" y="1697153"/>
            <a:ext cx="5109882" cy="2807820"/>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
            </a:pPr>
            <a:r>
              <a:rPr lang="es-ES" sz="2800" dirty="0">
                <a:solidFill>
                  <a:srgbClr val="002060"/>
                </a:solidFill>
                <a:latin typeface="Arial" panose="020B0604020202020204" pitchFamily="34" charset="0"/>
                <a:ea typeface="Calibri" panose="020F0502020204030204" pitchFamily="34" charset="0"/>
                <a:cs typeface="Arial" panose="020B0604020202020204" pitchFamily="34" charset="0"/>
              </a:rPr>
              <a:t>¿Cómo te llamas?</a:t>
            </a:r>
            <a:endParaRPr lang="en-GB"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
            </a:pPr>
            <a:r>
              <a:rPr lang="es-ES" sz="2800" dirty="0">
                <a:solidFill>
                  <a:srgbClr val="002060"/>
                </a:solidFill>
                <a:latin typeface="Arial" panose="020B0604020202020204" pitchFamily="34" charset="0"/>
                <a:ea typeface="Calibri" panose="020F0502020204030204" pitchFamily="34" charset="0"/>
                <a:cs typeface="Arial" panose="020B0604020202020204" pitchFamily="34" charset="0"/>
              </a:rPr>
              <a:t>¿Dónde vives?</a:t>
            </a:r>
            <a:endParaRPr lang="en-GB"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
            </a:pPr>
            <a:r>
              <a:rPr lang="es-ES" sz="2800" dirty="0">
                <a:solidFill>
                  <a:srgbClr val="002060"/>
                </a:solidFill>
                <a:latin typeface="Arial" panose="020B0604020202020204" pitchFamily="34" charset="0"/>
                <a:ea typeface="Calibri" panose="020F0502020204030204" pitchFamily="34" charset="0"/>
                <a:cs typeface="Arial" panose="020B0604020202020204" pitchFamily="34" charset="0"/>
              </a:rPr>
              <a:t>¿Cuál es tu nacionalidad?</a:t>
            </a:r>
            <a:endParaRPr lang="en-GB"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
            </a:pPr>
            <a:r>
              <a:rPr lang="es-ES" sz="2800" dirty="0">
                <a:solidFill>
                  <a:srgbClr val="002060"/>
                </a:solidFill>
                <a:latin typeface="Arial" panose="020B0604020202020204" pitchFamily="34" charset="0"/>
                <a:ea typeface="Calibri" panose="020F0502020204030204" pitchFamily="34" charset="0"/>
                <a:cs typeface="Arial" panose="020B0604020202020204" pitchFamily="34" charset="0"/>
              </a:rPr>
              <a:t>¿Cuál es tu color favorito?</a:t>
            </a:r>
            <a:endParaRPr lang="en-GB"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
            </a:pPr>
            <a:r>
              <a:rPr lang="es-ES" sz="2800" dirty="0">
                <a:solidFill>
                  <a:srgbClr val="002060"/>
                </a:solidFill>
                <a:latin typeface="Arial" panose="020B0604020202020204" pitchFamily="34" charset="0"/>
                <a:ea typeface="Calibri" panose="020F0502020204030204" pitchFamily="34" charset="0"/>
                <a:cs typeface="Arial" panose="020B0604020202020204" pitchFamily="34" charset="0"/>
              </a:rPr>
              <a:t>¿Eres famoso?</a:t>
            </a:r>
            <a:endParaRPr lang="en-GB" sz="2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ounded Rectangle 6"/>
          <p:cNvSpPr/>
          <p:nvPr/>
        </p:nvSpPr>
        <p:spPr>
          <a:xfrm>
            <a:off x="4985428" y="1524000"/>
            <a:ext cx="4003637" cy="2149289"/>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spcAft>
                <a:spcPts val="800"/>
              </a:spcAft>
            </a:pPr>
            <a:r>
              <a:rPr lang="es-ES" sz="2400" dirty="0">
                <a:solidFill>
                  <a:srgbClr val="002060"/>
                </a:solidFill>
                <a:latin typeface="Arial" panose="020B0604020202020204" pitchFamily="34" charset="0"/>
                <a:ea typeface="Calibri" panose="020F0502020204030204" pitchFamily="34" charset="0"/>
                <a:cs typeface="Arial" panose="020B0604020202020204" pitchFamily="34" charset="0"/>
              </a:rPr>
              <a:t>Soy un artista famoso. Soy español. Vivo en Francia. Me llamo Pablo Picasso. Me gusta el color azul</a:t>
            </a:r>
            <a:r>
              <a:rPr lang="es-ES"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r>
              <a:rPr lang="en-GB" sz="2000" b="1" dirty="0" smtClean="0">
                <a:solidFill>
                  <a:srgbClr val="002060"/>
                </a:solidFill>
                <a:latin typeface="Arial" panose="020B0604020202020204" pitchFamily="34" charset="0"/>
                <a:cs typeface="Arial" panose="020B0604020202020204" pitchFamily="34" charset="0"/>
              </a:rPr>
              <a:t/>
            </a:r>
            <a:br>
              <a:rPr lang="en-GB" sz="2000" b="1" dirty="0" smtClean="0">
                <a:solidFill>
                  <a:srgbClr val="002060"/>
                </a:solidFill>
                <a:latin typeface="Arial" panose="020B0604020202020204" pitchFamily="34" charset="0"/>
                <a:cs typeface="Arial" panose="020B0604020202020204" pitchFamily="34" charset="0"/>
              </a:rPr>
            </a:br>
            <a:endParaRPr lang="en-GB" sz="2000" b="1" dirty="0">
              <a:solidFill>
                <a:prstClr val="white"/>
              </a:solidFill>
            </a:endParaRPr>
          </a:p>
        </p:txBody>
      </p:sp>
      <p:sp>
        <p:nvSpPr>
          <p:cNvPr id="8" name="Rounded Rectangle 7"/>
          <p:cNvSpPr/>
          <p:nvPr/>
        </p:nvSpPr>
        <p:spPr>
          <a:xfrm>
            <a:off x="4726502" y="4043083"/>
            <a:ext cx="4003637" cy="2149289"/>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spcAft>
                <a:spcPts val="800"/>
              </a:spcAft>
            </a:pPr>
            <a:r>
              <a:rPr lang="es-ES" sz="2400" dirty="0">
                <a:solidFill>
                  <a:srgbClr val="002060"/>
                </a:solidFill>
                <a:latin typeface="Arial" panose="020B0604020202020204" pitchFamily="34" charset="0"/>
                <a:cs typeface="Arial" panose="020B0604020202020204" pitchFamily="34" charset="0"/>
              </a:rPr>
              <a:t>Soy una artista famosa. Me llamo Frida Kahlo. Vivo en Méjico. Soy mexicana. Mi color favorito es el blanco.</a:t>
            </a:r>
            <a:endParaRPr lang="en-GB" sz="2400" dirty="0">
              <a:solidFill>
                <a:srgbClr val="002060"/>
              </a:solidFill>
              <a:latin typeface="Arial" panose="020B0604020202020204" pitchFamily="34" charset="0"/>
              <a:cs typeface="Arial" panose="020B0604020202020204" pitchFamily="34" charset="0"/>
            </a:endParaRPr>
          </a:p>
          <a:p>
            <a:pPr>
              <a:lnSpc>
                <a:spcPct val="107000"/>
              </a:lnSpc>
              <a:spcAft>
                <a:spcPts val="800"/>
              </a:spcAft>
            </a:pPr>
            <a:r>
              <a:rPr lang="en-GB" sz="2000" b="1" dirty="0" smtClean="0">
                <a:solidFill>
                  <a:srgbClr val="002060"/>
                </a:solidFill>
                <a:latin typeface="Arial" panose="020B0604020202020204" pitchFamily="34" charset="0"/>
                <a:cs typeface="Arial" panose="020B0604020202020204" pitchFamily="34" charset="0"/>
              </a:rPr>
              <a:t/>
            </a:r>
            <a:br>
              <a:rPr lang="en-GB" sz="2000" b="1" dirty="0" smtClean="0">
                <a:solidFill>
                  <a:srgbClr val="002060"/>
                </a:solidFill>
                <a:latin typeface="Arial" panose="020B0604020202020204" pitchFamily="34" charset="0"/>
                <a:cs typeface="Arial" panose="020B0604020202020204" pitchFamily="34" charset="0"/>
              </a:rPr>
            </a:br>
            <a:endParaRPr lang="en-GB" sz="2000" b="1" dirty="0">
              <a:solidFill>
                <a:srgbClr val="002060"/>
              </a:solidFill>
              <a:latin typeface="Arial" panose="020B0604020202020204" pitchFamily="34" charset="0"/>
              <a:cs typeface="Arial" panose="020B0604020202020204" pitchFamily="34" charset="0"/>
            </a:endParaRPr>
          </a:p>
        </p:txBody>
      </p:sp>
      <p:sp>
        <p:nvSpPr>
          <p:cNvPr id="9" name="Rounded Rectangle 8"/>
          <p:cNvSpPr/>
          <p:nvPr/>
        </p:nvSpPr>
        <p:spPr>
          <a:xfrm>
            <a:off x="428668" y="4504973"/>
            <a:ext cx="4003637" cy="2149289"/>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spcAft>
                <a:spcPts val="800"/>
              </a:spcAft>
            </a:pPr>
            <a:r>
              <a:rPr lang="es-ES" sz="2400" dirty="0">
                <a:solidFill>
                  <a:srgbClr val="002060"/>
                </a:solidFill>
                <a:latin typeface="Arial" panose="020B0604020202020204" pitchFamily="34" charset="0"/>
                <a:cs typeface="Arial" panose="020B0604020202020204" pitchFamily="34" charset="0"/>
              </a:rPr>
              <a:t>Me llamo Joan Miró. Soy catalán. Vivo en los Estados Unidos. Soy </a:t>
            </a:r>
            <a:r>
              <a:rPr lang="es-ES" sz="2400" dirty="0" smtClean="0">
                <a:solidFill>
                  <a:srgbClr val="002060"/>
                </a:solidFill>
                <a:latin typeface="Arial" panose="020B0604020202020204" pitchFamily="34" charset="0"/>
                <a:cs typeface="Arial" panose="020B0604020202020204" pitchFamily="34" charset="0"/>
              </a:rPr>
              <a:t>un escultor </a:t>
            </a:r>
            <a:r>
              <a:rPr lang="es-ES" sz="2400" dirty="0">
                <a:solidFill>
                  <a:srgbClr val="002060"/>
                </a:solidFill>
                <a:latin typeface="Arial" panose="020B0604020202020204" pitchFamily="34" charset="0"/>
                <a:cs typeface="Arial" panose="020B0604020202020204" pitchFamily="34" charset="0"/>
              </a:rPr>
              <a:t>y pintor famoso. Adoro el rojo y el azul.</a:t>
            </a:r>
            <a:endParaRPr lang="en-GB" sz="2400" dirty="0">
              <a:solidFill>
                <a:srgbClr val="002060"/>
              </a:solidFill>
              <a:latin typeface="Arial" panose="020B0604020202020204" pitchFamily="34" charset="0"/>
              <a:cs typeface="Arial" panose="020B0604020202020204" pitchFamily="34" charset="0"/>
            </a:endParaRPr>
          </a:p>
          <a:p>
            <a:pPr>
              <a:lnSpc>
                <a:spcPct val="107000"/>
              </a:lnSpc>
              <a:spcAft>
                <a:spcPts val="800"/>
              </a:spcAft>
            </a:pPr>
            <a:r>
              <a:rPr lang="en-GB" sz="2000" b="1" dirty="0" smtClean="0">
                <a:solidFill>
                  <a:srgbClr val="002060"/>
                </a:solidFill>
                <a:latin typeface="Arial" panose="020B0604020202020204" pitchFamily="34" charset="0"/>
                <a:cs typeface="Arial" panose="020B0604020202020204" pitchFamily="34" charset="0"/>
              </a:rPr>
              <a:t/>
            </a:r>
            <a:br>
              <a:rPr lang="en-GB" sz="2000" b="1" dirty="0" smtClean="0">
                <a:solidFill>
                  <a:srgbClr val="002060"/>
                </a:solidFill>
                <a:latin typeface="Arial" panose="020B0604020202020204" pitchFamily="34" charset="0"/>
                <a:cs typeface="Arial" panose="020B0604020202020204" pitchFamily="34" charset="0"/>
              </a:rPr>
            </a:br>
            <a:endParaRPr lang="en-GB" sz="2000" b="1" dirty="0">
              <a:solidFill>
                <a:srgbClr val="002060"/>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1682998" y="211253"/>
            <a:ext cx="5498614"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Just a taste…</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574993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The programme</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Text Placeholder 5"/>
          <p:cNvSpPr>
            <a:spLocks noGrp="1"/>
          </p:cNvSpPr>
          <p:nvPr>
            <p:ph type="body" idx="1"/>
          </p:nvPr>
        </p:nvSpPr>
        <p:spPr>
          <a:xfrm>
            <a:off x="457200" y="1440611"/>
            <a:ext cx="3931920" cy="639762"/>
          </a:xfrm>
        </p:spPr>
        <p:txBody>
          <a:bodyPr>
            <a:noAutofit/>
          </a:bodyPr>
          <a:lstStyle/>
          <a:p>
            <a:r>
              <a:rPr lang="en-GB" sz="3200" dirty="0" smtClean="0">
                <a:latin typeface="Segoe UI Black" panose="020B0A02040204020203" pitchFamily="34" charset="0"/>
                <a:ea typeface="Segoe UI Black" panose="020B0A02040204020203" pitchFamily="34" charset="0"/>
                <a:cs typeface="Segoe UI Black" panose="020B0A02040204020203" pitchFamily="34" charset="0"/>
              </a:rPr>
              <a:t>KS2 modules</a:t>
            </a:r>
            <a:endParaRPr lang="en-GB" sz="32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6"/>
          <p:cNvSpPr>
            <a:spLocks noGrp="1"/>
          </p:cNvSpPr>
          <p:nvPr>
            <p:ph sz="half" idx="2"/>
          </p:nvPr>
        </p:nvSpPr>
        <p:spPr>
          <a:xfrm>
            <a:off x="607423" y="2173662"/>
            <a:ext cx="3931920" cy="3951288"/>
          </a:xfrm>
        </p:spPr>
        <p:txBody>
          <a:bodyPr>
            <a:normAutofit/>
          </a:bodyPr>
          <a:lstStyle/>
          <a:p>
            <a:pPr>
              <a:lnSpc>
                <a:spcPct val="150000"/>
              </a:lnSpc>
            </a:pPr>
            <a:r>
              <a:rPr lang="en-GB" sz="3200" b="1" dirty="0" smtClean="0">
                <a:latin typeface="Segoe Print" panose="02000600000000000000" pitchFamily="2" charset="0"/>
              </a:rPr>
              <a:t>Grammar</a:t>
            </a:r>
          </a:p>
          <a:p>
            <a:pPr>
              <a:lnSpc>
                <a:spcPct val="150000"/>
              </a:lnSpc>
            </a:pPr>
            <a:r>
              <a:rPr lang="en-GB" sz="3200" b="1" dirty="0" smtClean="0">
                <a:latin typeface="Segoe Print" panose="02000600000000000000" pitchFamily="2" charset="0"/>
              </a:rPr>
              <a:t>Speaking</a:t>
            </a:r>
          </a:p>
          <a:p>
            <a:pPr>
              <a:lnSpc>
                <a:spcPct val="150000"/>
              </a:lnSpc>
            </a:pPr>
            <a:r>
              <a:rPr lang="en-GB" sz="3200" b="1" dirty="0" smtClean="0">
                <a:latin typeface="Segoe Print" panose="02000600000000000000" pitchFamily="2" charset="0"/>
              </a:rPr>
              <a:t>Writing</a:t>
            </a:r>
          </a:p>
          <a:p>
            <a:pPr>
              <a:lnSpc>
                <a:spcPct val="150000"/>
              </a:lnSpc>
            </a:pPr>
            <a:r>
              <a:rPr lang="en-GB" sz="3200" b="1" dirty="0" smtClean="0">
                <a:latin typeface="Segoe Print" panose="02000600000000000000" pitchFamily="2" charset="0"/>
              </a:rPr>
              <a:t>Progression</a:t>
            </a:r>
            <a:endParaRPr lang="en-GB" sz="3200" b="1" dirty="0">
              <a:latin typeface="Segoe Print" panose="02000600000000000000" pitchFamily="2" charset="0"/>
            </a:endParaRPr>
          </a:p>
        </p:txBody>
      </p:sp>
      <p:sp>
        <p:nvSpPr>
          <p:cNvPr id="8" name="Text Placeholder 7"/>
          <p:cNvSpPr>
            <a:spLocks noGrp="1"/>
          </p:cNvSpPr>
          <p:nvPr>
            <p:ph type="body" sz="quarter" idx="3"/>
          </p:nvPr>
        </p:nvSpPr>
        <p:spPr>
          <a:xfrm>
            <a:off x="4754880" y="1440611"/>
            <a:ext cx="3931920" cy="639762"/>
          </a:xfrm>
        </p:spPr>
        <p:txBody>
          <a:bodyPr>
            <a:noAutofit/>
          </a:bodyPr>
          <a:lstStyle/>
          <a:p>
            <a:r>
              <a:rPr lang="en-GB" sz="3200" dirty="0" smtClean="0">
                <a:latin typeface="Segoe UI Black" panose="020B0A02040204020203" pitchFamily="34" charset="0"/>
                <a:ea typeface="Segoe UI Black" panose="020B0A02040204020203" pitchFamily="34" charset="0"/>
                <a:cs typeface="Segoe UI Black" panose="020B0A02040204020203" pitchFamily="34" charset="0"/>
              </a:rPr>
              <a:t>KS3 modules</a:t>
            </a:r>
            <a:endParaRPr lang="en-GB" sz="32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9" name="Content Placeholder 8"/>
          <p:cNvSpPr>
            <a:spLocks noGrp="1"/>
          </p:cNvSpPr>
          <p:nvPr>
            <p:ph sz="quarter" idx="4"/>
          </p:nvPr>
        </p:nvSpPr>
        <p:spPr>
          <a:xfrm>
            <a:off x="4754880" y="2080373"/>
            <a:ext cx="3931920" cy="3951288"/>
          </a:xfrm>
        </p:spPr>
        <p:txBody>
          <a:bodyPr>
            <a:noAutofit/>
          </a:bodyPr>
          <a:lstStyle/>
          <a:p>
            <a:pPr>
              <a:lnSpc>
                <a:spcPct val="150000"/>
              </a:lnSpc>
            </a:pPr>
            <a:r>
              <a:rPr lang="en-GB" sz="2800" b="1" dirty="0" smtClean="0">
                <a:latin typeface="Segoe Print" panose="02000600000000000000" pitchFamily="2" charset="0"/>
              </a:rPr>
              <a:t>Literature</a:t>
            </a:r>
          </a:p>
          <a:p>
            <a:pPr>
              <a:lnSpc>
                <a:spcPct val="150000"/>
              </a:lnSpc>
            </a:pPr>
            <a:r>
              <a:rPr lang="en-GB" sz="2800" b="1" dirty="0" smtClean="0">
                <a:latin typeface="Segoe Print" panose="02000600000000000000" pitchFamily="2" charset="0"/>
              </a:rPr>
              <a:t>Spontaneous speaking</a:t>
            </a:r>
          </a:p>
          <a:p>
            <a:pPr>
              <a:lnSpc>
                <a:spcPct val="150000"/>
              </a:lnSpc>
            </a:pPr>
            <a:r>
              <a:rPr lang="en-GB" sz="2800" b="1" dirty="0" smtClean="0">
                <a:latin typeface="Segoe Print" panose="02000600000000000000" pitchFamily="2" charset="0"/>
              </a:rPr>
              <a:t>Grammar</a:t>
            </a:r>
          </a:p>
          <a:p>
            <a:pPr>
              <a:lnSpc>
                <a:spcPct val="150000"/>
              </a:lnSpc>
            </a:pPr>
            <a:r>
              <a:rPr lang="en-GB" sz="2800" b="1" dirty="0" smtClean="0">
                <a:latin typeface="Segoe Print" panose="02000600000000000000" pitchFamily="2" charset="0"/>
              </a:rPr>
              <a:t>Translation</a:t>
            </a:r>
          </a:p>
          <a:p>
            <a:pPr>
              <a:lnSpc>
                <a:spcPct val="150000"/>
              </a:lnSpc>
            </a:pPr>
            <a:r>
              <a:rPr lang="en-GB" sz="2800" b="1" dirty="0" smtClean="0">
                <a:latin typeface="Segoe Print" panose="02000600000000000000" pitchFamily="2" charset="0"/>
              </a:rPr>
              <a:t>Extended writing</a:t>
            </a:r>
            <a:endParaRPr lang="en-GB" sz="2800" b="1" dirty="0">
              <a:latin typeface="Segoe Print" panose="02000600000000000000" pitchFamily="2" charset="0"/>
            </a:endParaRPr>
          </a:p>
        </p:txBody>
      </p:sp>
      <p:sp>
        <p:nvSpPr>
          <p:cNvPr id="10" name="Text Placeholder 5"/>
          <p:cNvSpPr txBox="1">
            <a:spLocks/>
          </p:cNvSpPr>
          <p:nvPr/>
        </p:nvSpPr>
        <p:spPr>
          <a:xfrm>
            <a:off x="2606040" y="6218238"/>
            <a:ext cx="3931920" cy="639762"/>
          </a:xfrm>
          <a:prstGeom prst="rect">
            <a:avLst/>
          </a:prstGeom>
          <a:noFill/>
          <a:ln w="44450" cap="flat" cmpd="sng" algn="ctr">
            <a:noFill/>
            <a:prstDash val="solid"/>
          </a:ln>
          <a:effectLst/>
        </p:spPr>
        <p:txBody>
          <a:bodyPr vert="horz" lIns="91440" tIns="45720" rIns="91440" bIns="45720" rtlCol="0" anchor="ctr">
            <a:noAutofit/>
          </a:bodyPr>
          <a:lstStyle>
            <a:lvl1pPr marL="0" indent="0" algn="ctr" defTabSz="914400" rtl="0" eaLnBrk="1" latinLnBrk="0" hangingPunct="1">
              <a:spcBef>
                <a:spcPct val="20000"/>
              </a:spcBef>
              <a:buClr>
                <a:schemeClr val="accent1"/>
              </a:buClr>
              <a:buSzPct val="85000"/>
              <a:buFont typeface="Arial" pitchFamily="34" charset="0"/>
              <a:buNone/>
              <a:defRPr sz="2000" b="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a:buClr>
                <a:srgbClr val="4F81BD"/>
              </a:buClr>
            </a:pPr>
            <a:r>
              <a:rPr lang="en-GB" sz="3200" dirty="0" smtClean="0">
                <a:solidFill>
                  <a:srgbClr val="1F497D"/>
                </a:solidFill>
                <a:latin typeface="Segoe UI Black" panose="020B0A02040204020203" pitchFamily="34" charset="0"/>
                <a:ea typeface="Segoe UI Black" panose="020B0A02040204020203" pitchFamily="34" charset="0"/>
                <a:cs typeface="Segoe UI Black" panose="020B0A02040204020203" pitchFamily="34" charset="0"/>
              </a:rPr>
              <a:t>Transition module</a:t>
            </a:r>
            <a:endParaRPr lang="en-GB" sz="3200" dirty="0">
              <a:solidFill>
                <a:srgbClr val="1F497D"/>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907413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37683" y="533400"/>
            <a:ext cx="5498614" cy="990600"/>
          </a:xfrm>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Just a taste…</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 name="Content Placeholder 2"/>
          <p:cNvSpPr>
            <a:spLocks noGrp="1"/>
          </p:cNvSpPr>
          <p:nvPr>
            <p:ph idx="1"/>
          </p:nvPr>
        </p:nvSpPr>
        <p:spPr>
          <a:xfrm>
            <a:off x="188260" y="2395818"/>
            <a:ext cx="3738282" cy="3130924"/>
          </a:xfrm>
        </p:spPr>
        <p:txBody>
          <a:bodyPr/>
          <a:lstStyle/>
          <a:p>
            <a:pPr marL="0" lvl="0" indent="0">
              <a:buNone/>
            </a:pPr>
            <a:r>
              <a:rPr lang="en-GB" b="1" dirty="0" smtClean="0">
                <a:solidFill>
                  <a:srgbClr val="002060"/>
                </a:solidFill>
                <a:latin typeface="Arial" panose="020B0604020202020204" pitchFamily="34" charset="0"/>
                <a:cs typeface="Arial" panose="020B0604020202020204" pitchFamily="34" charset="0"/>
              </a:rPr>
              <a:t>Read </a:t>
            </a:r>
            <a:r>
              <a:rPr lang="en-GB" b="1" dirty="0">
                <a:solidFill>
                  <a:srgbClr val="002060"/>
                </a:solidFill>
                <a:latin typeface="Arial" panose="020B0604020202020204" pitchFamily="34" charset="0"/>
                <a:cs typeface="Arial" panose="020B0604020202020204" pitchFamily="34" charset="0"/>
              </a:rPr>
              <a:t>literary texts in the language, such as stories, songs, poems and letters, </a:t>
            </a:r>
            <a:r>
              <a:rPr lang="en-GB" dirty="0">
                <a:solidFill>
                  <a:srgbClr val="002060"/>
                </a:solidFill>
                <a:latin typeface="Arial" panose="020B0604020202020204" pitchFamily="34" charset="0"/>
                <a:cs typeface="Arial" panose="020B0604020202020204" pitchFamily="34" charset="0"/>
              </a:rPr>
              <a:t>to stimulate ideas, develop creative expression and expand understanding of the language and culture </a:t>
            </a:r>
          </a:p>
        </p:txBody>
      </p:sp>
      <p:sp>
        <p:nvSpPr>
          <p:cNvPr id="7" name="Title 1"/>
          <p:cNvSpPr txBox="1">
            <a:spLocks/>
          </p:cNvSpPr>
          <p:nvPr/>
        </p:nvSpPr>
        <p:spPr>
          <a:xfrm>
            <a:off x="188260" y="1524000"/>
            <a:ext cx="5498614"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KS3 Literature</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8" name="Rectangle 3"/>
          <p:cNvSpPr txBox="1">
            <a:spLocks/>
          </p:cNvSpPr>
          <p:nvPr/>
        </p:nvSpPr>
        <p:spPr>
          <a:xfrm>
            <a:off x="4370294" y="2160494"/>
            <a:ext cx="4773706" cy="4343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lnSpc>
                <a:spcPct val="90000"/>
              </a:lnSpc>
              <a:spcAft>
                <a:spcPts val="0"/>
              </a:spcAft>
            </a:pPr>
            <a:r>
              <a:rPr lang="en-GB" dirty="0" smtClean="0">
                <a:solidFill>
                  <a:srgbClr val="002060"/>
                </a:solidFill>
                <a:latin typeface="Arial" panose="020B0604020202020204" pitchFamily="34" charset="0"/>
                <a:cs typeface="Arial" panose="020B0604020202020204" pitchFamily="34" charset="0"/>
              </a:rPr>
              <a:t>Performing</a:t>
            </a:r>
          </a:p>
          <a:p>
            <a:pPr fontAlgn="auto">
              <a:lnSpc>
                <a:spcPct val="90000"/>
              </a:lnSpc>
              <a:spcAft>
                <a:spcPts val="0"/>
              </a:spcAft>
            </a:pPr>
            <a:r>
              <a:rPr lang="en-GB" dirty="0" smtClean="0">
                <a:solidFill>
                  <a:srgbClr val="002060"/>
                </a:solidFill>
                <a:latin typeface="Arial" panose="020B0604020202020204" pitchFamily="34" charset="0"/>
                <a:cs typeface="Arial" panose="020B0604020202020204" pitchFamily="34" charset="0"/>
              </a:rPr>
              <a:t>Extending</a:t>
            </a:r>
          </a:p>
          <a:p>
            <a:pPr fontAlgn="auto">
              <a:lnSpc>
                <a:spcPct val="90000"/>
              </a:lnSpc>
              <a:spcAft>
                <a:spcPts val="0"/>
              </a:spcAft>
            </a:pPr>
            <a:r>
              <a:rPr lang="en-GB" dirty="0" smtClean="0">
                <a:solidFill>
                  <a:srgbClr val="002060"/>
                </a:solidFill>
                <a:latin typeface="Arial" panose="020B0604020202020204" pitchFamily="34" charset="0"/>
                <a:cs typeface="Arial" panose="020B0604020202020204" pitchFamily="34" charset="0"/>
              </a:rPr>
              <a:t>Transposing</a:t>
            </a:r>
          </a:p>
          <a:p>
            <a:pPr fontAlgn="auto">
              <a:lnSpc>
                <a:spcPct val="90000"/>
              </a:lnSpc>
              <a:spcAft>
                <a:spcPts val="0"/>
              </a:spcAft>
            </a:pPr>
            <a:r>
              <a:rPr lang="en-GB" dirty="0" smtClean="0">
                <a:solidFill>
                  <a:srgbClr val="002060"/>
                </a:solidFill>
                <a:latin typeface="Arial" panose="020B0604020202020204" pitchFamily="34" charset="0"/>
                <a:cs typeface="Arial" panose="020B0604020202020204" pitchFamily="34" charset="0"/>
              </a:rPr>
              <a:t>Adapting</a:t>
            </a:r>
          </a:p>
          <a:p>
            <a:pPr fontAlgn="auto">
              <a:lnSpc>
                <a:spcPct val="90000"/>
              </a:lnSpc>
              <a:spcAft>
                <a:spcPts val="0"/>
              </a:spcAft>
            </a:pPr>
            <a:r>
              <a:rPr lang="en-GB" dirty="0" smtClean="0">
                <a:solidFill>
                  <a:srgbClr val="002060"/>
                </a:solidFill>
                <a:latin typeface="Arial" panose="020B0604020202020204" pitchFamily="34" charset="0"/>
                <a:cs typeface="Arial" panose="020B0604020202020204" pitchFamily="34" charset="0"/>
              </a:rPr>
              <a:t>Personalising</a:t>
            </a:r>
          </a:p>
          <a:p>
            <a:pPr fontAlgn="auto">
              <a:lnSpc>
                <a:spcPct val="90000"/>
              </a:lnSpc>
              <a:spcAft>
                <a:spcPts val="0"/>
              </a:spcAft>
            </a:pPr>
            <a:r>
              <a:rPr lang="en-GB" dirty="0" smtClean="0">
                <a:solidFill>
                  <a:srgbClr val="002060"/>
                </a:solidFill>
                <a:latin typeface="Arial" panose="020B0604020202020204" pitchFamily="34" charset="0"/>
                <a:cs typeface="Arial" panose="020B0604020202020204" pitchFamily="34" charset="0"/>
              </a:rPr>
              <a:t>Interpreting / translating key bits</a:t>
            </a:r>
          </a:p>
          <a:p>
            <a:pPr fontAlgn="auto">
              <a:lnSpc>
                <a:spcPct val="90000"/>
              </a:lnSpc>
              <a:spcAft>
                <a:spcPts val="0"/>
              </a:spcAft>
            </a:pPr>
            <a:r>
              <a:rPr lang="en-GB" dirty="0" smtClean="0">
                <a:solidFill>
                  <a:srgbClr val="002060"/>
                </a:solidFill>
                <a:latin typeface="Arial" panose="020B0604020202020204" pitchFamily="34" charset="0"/>
                <a:cs typeface="Arial" panose="020B0604020202020204" pitchFamily="34" charset="0"/>
              </a:rPr>
              <a:t>Recycling</a:t>
            </a:r>
          </a:p>
          <a:p>
            <a:pPr fontAlgn="auto">
              <a:lnSpc>
                <a:spcPct val="90000"/>
              </a:lnSpc>
              <a:spcAft>
                <a:spcPts val="0"/>
              </a:spcAft>
            </a:pPr>
            <a:r>
              <a:rPr lang="en-GB" dirty="0" smtClean="0">
                <a:solidFill>
                  <a:srgbClr val="002060"/>
                </a:solidFill>
                <a:latin typeface="Arial" panose="020B0604020202020204" pitchFamily="34" charset="0"/>
                <a:cs typeface="Arial" panose="020B0604020202020204" pitchFamily="34" charset="0"/>
              </a:rPr>
              <a:t>Reviewing</a:t>
            </a:r>
            <a:endParaRPr lang="en-US" dirty="0" smtClean="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5052306" y="6319228"/>
            <a:ext cx="3907224" cy="369332"/>
          </a:xfrm>
          <a:prstGeom prst="rect">
            <a:avLst/>
          </a:prstGeom>
        </p:spPr>
        <p:txBody>
          <a:bodyPr wrap="none">
            <a:spAutoFit/>
          </a:bodyPr>
          <a:lstStyle/>
          <a:p>
            <a:pPr algn="ctr" fontAlgn="auto">
              <a:spcAft>
                <a:spcPts val="0"/>
              </a:spcAft>
              <a:defRPr/>
            </a:pPr>
            <a:r>
              <a:rPr lang="en-US" b="1" dirty="0">
                <a:latin typeface="Arial" panose="020B0604020202020204" pitchFamily="34" charset="0"/>
                <a:cs typeface="Arial" panose="020B0604020202020204" pitchFamily="34" charset="0"/>
                <a:hlinkClick r:id="rId2"/>
              </a:rPr>
              <a:t>http://</a:t>
            </a:r>
            <a:r>
              <a:rPr lang="en-US" b="1" dirty="0" smtClean="0">
                <a:latin typeface="Arial" panose="020B0604020202020204" pitchFamily="34" charset="0"/>
                <a:cs typeface="Arial" panose="020B0604020202020204" pitchFamily="34" charset="0"/>
                <a:hlinkClick r:id="rId2"/>
              </a:rPr>
              <a:t>ALL-Literature.wikidot.com</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110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493" y="788894"/>
            <a:ext cx="5498614" cy="990600"/>
          </a:xfrm>
        </p:spPr>
        <p:txBody>
          <a:bodyPr>
            <a:noAutofit/>
          </a:bodyPr>
          <a:lstStyle/>
          <a:p>
            <a:r>
              <a:rPr lang="en-GB" sz="2800" b="1" dirty="0" err="1">
                <a:latin typeface="Segoe UI Black" panose="020B0A02040204020203" pitchFamily="34" charset="0"/>
                <a:ea typeface="Segoe UI Black" panose="020B0A02040204020203" pitchFamily="34" charset="0"/>
                <a:cs typeface="Segoe UI Black" panose="020B0A02040204020203" pitchFamily="34" charset="0"/>
              </a:rPr>
              <a:t>Dans</a:t>
            </a:r>
            <a:r>
              <a:rPr lang="en-GB" sz="2800" b="1" dirty="0">
                <a:latin typeface="Segoe UI Black" panose="020B0A02040204020203" pitchFamily="34" charset="0"/>
                <a:ea typeface="Segoe UI Black" panose="020B0A02040204020203" pitchFamily="34" charset="0"/>
                <a:cs typeface="Segoe UI Black" panose="020B0A02040204020203" pitchFamily="34" charset="0"/>
              </a:rPr>
              <a:t> Paris</a:t>
            </a:r>
            <a:r>
              <a:rPr lang="en-GB" sz="2800" dirty="0">
                <a:latin typeface="Segoe UI Black" panose="020B0A02040204020203" pitchFamily="34" charset="0"/>
                <a:ea typeface="Segoe UI Black" panose="020B0A02040204020203" pitchFamily="34" charset="0"/>
                <a:cs typeface="Segoe UI Black" panose="020B0A02040204020203" pitchFamily="34" charset="0"/>
              </a:rPr>
              <a:t> - Paul </a:t>
            </a:r>
            <a:r>
              <a:rPr lang="en-GB" sz="2800" dirty="0" err="1">
                <a:latin typeface="Segoe UI Black" panose="020B0A02040204020203" pitchFamily="34" charset="0"/>
                <a:ea typeface="Segoe UI Black" panose="020B0A02040204020203" pitchFamily="34" charset="0"/>
                <a:cs typeface="Segoe UI Black" panose="020B0A02040204020203" pitchFamily="34" charset="0"/>
              </a:rPr>
              <a:t>Eluard</a:t>
            </a:r>
            <a:r>
              <a:rPr lang="en-GB" sz="2800" dirty="0">
                <a:latin typeface="Segoe UI Black" panose="020B0A02040204020203" pitchFamily="34" charset="0"/>
                <a:ea typeface="Segoe UI Black" panose="020B0A02040204020203" pitchFamily="34" charset="0"/>
                <a:cs typeface="Segoe UI Black" panose="020B0A02040204020203" pitchFamily="34" charset="0"/>
              </a:rPr>
              <a:t> </a:t>
            </a:r>
            <a:br>
              <a:rPr lang="en-GB" sz="2800" dirty="0">
                <a:latin typeface="Segoe UI Black" panose="020B0A02040204020203" pitchFamily="34" charset="0"/>
                <a:ea typeface="Segoe UI Black" panose="020B0A02040204020203" pitchFamily="34" charset="0"/>
                <a:cs typeface="Segoe UI Black" panose="020B0A02040204020203" pitchFamily="34" charset="0"/>
              </a:rPr>
            </a:br>
            <a:r>
              <a:rPr lang="en-GB" sz="2000" dirty="0">
                <a:latin typeface="Arial" panose="020B0604020202020204" pitchFamily="34" charset="0"/>
                <a:ea typeface="Segoe UI Black" panose="020B0A02040204020203" pitchFamily="34" charset="0"/>
                <a:cs typeface="Arial" panose="020B0604020202020204" pitchFamily="34" charset="0"/>
              </a:rPr>
              <a:t>from ‘Les </a:t>
            </a:r>
            <a:r>
              <a:rPr lang="en-GB" sz="2000" dirty="0" err="1">
                <a:latin typeface="Arial" panose="020B0604020202020204" pitchFamily="34" charset="0"/>
                <a:ea typeface="Segoe UI Black" panose="020B0A02040204020203" pitchFamily="34" charset="0"/>
                <a:cs typeface="Arial" panose="020B0604020202020204" pitchFamily="34" charset="0"/>
              </a:rPr>
              <a:t>p’tites</a:t>
            </a:r>
            <a:r>
              <a:rPr lang="en-GB" sz="2000" dirty="0">
                <a:latin typeface="Arial" panose="020B0604020202020204" pitchFamily="34" charset="0"/>
                <a:ea typeface="Segoe UI Black" panose="020B0A02040204020203" pitchFamily="34" charset="0"/>
                <a:cs typeface="Arial" panose="020B0604020202020204" pitchFamily="34" charset="0"/>
              </a:rPr>
              <a:t> </a:t>
            </a:r>
            <a:r>
              <a:rPr lang="en-US" altLang="zh-CN" sz="2000" dirty="0" err="1">
                <a:latin typeface="Arial" panose="020B0604020202020204" pitchFamily="34" charset="0"/>
                <a:ea typeface="Segoe UI Black" panose="020B0A02040204020203" pitchFamily="34" charset="0"/>
                <a:cs typeface="Arial" panose="020B0604020202020204" pitchFamily="34" charset="0"/>
              </a:rPr>
              <a:t>ré</a:t>
            </a:r>
            <a:r>
              <a:rPr lang="fr-FR" altLang="zh-CN" sz="2000" dirty="0">
                <a:latin typeface="Arial" panose="020B0604020202020204" pitchFamily="34" charset="0"/>
                <a:ea typeface="Segoe UI Black" panose="020B0A02040204020203" pitchFamily="34" charset="0"/>
                <a:cs typeface="Arial" panose="020B0604020202020204" pitchFamily="34" charset="0"/>
              </a:rPr>
              <a:t>citations de notre enfance’ </a:t>
            </a:r>
            <a:r>
              <a:rPr lang="fr-FR" altLang="zh-CN" sz="2000" dirty="0" smtClean="0">
                <a:latin typeface="Arial" panose="020B0604020202020204" pitchFamily="34" charset="0"/>
                <a:ea typeface="Segoe UI Black" panose="020B0A02040204020203" pitchFamily="34" charset="0"/>
                <a:cs typeface="Arial" panose="020B0604020202020204" pitchFamily="34" charset="0"/>
              </a:rPr>
              <a:t/>
            </a:r>
            <a:br>
              <a:rPr lang="fr-FR" altLang="zh-CN" sz="2000" dirty="0" smtClean="0">
                <a:latin typeface="Arial" panose="020B0604020202020204" pitchFamily="34" charset="0"/>
                <a:ea typeface="Segoe UI Black" panose="020B0A02040204020203" pitchFamily="34" charset="0"/>
                <a:cs typeface="Arial" panose="020B0604020202020204" pitchFamily="34" charset="0"/>
              </a:rPr>
            </a:br>
            <a:r>
              <a:rPr lang="fr-FR" altLang="zh-CN" sz="2000" dirty="0" smtClean="0">
                <a:latin typeface="Arial" panose="020B0604020202020204" pitchFamily="34" charset="0"/>
                <a:ea typeface="Segoe UI Black" panose="020B0A02040204020203" pitchFamily="34" charset="0"/>
                <a:cs typeface="Arial" panose="020B0604020202020204" pitchFamily="34" charset="0"/>
              </a:rPr>
              <a:t>(</a:t>
            </a:r>
            <a:r>
              <a:rPr lang="fr-FR" altLang="zh-CN" sz="2000" dirty="0">
                <a:latin typeface="Arial" panose="020B0604020202020204" pitchFamily="34" charset="0"/>
                <a:ea typeface="Segoe UI Black" panose="020B0A02040204020203" pitchFamily="34" charset="0"/>
                <a:cs typeface="Arial" panose="020B0604020202020204" pitchFamily="34" charset="0"/>
              </a:rPr>
              <a:t>First Editions)</a:t>
            </a:r>
            <a:endParaRPr lang="en-GB" sz="2000" dirty="0">
              <a:latin typeface="Arial" panose="020B0604020202020204" pitchFamily="34" charset="0"/>
              <a:ea typeface="Segoe UI Black" panose="020B0A02040204020203" pitchFamily="34" charset="0"/>
              <a:cs typeface="Arial" panose="020B0604020202020204" pitchFamily="34" charset="0"/>
            </a:endParaRPr>
          </a:p>
        </p:txBody>
      </p:sp>
      <p:sp>
        <p:nvSpPr>
          <p:cNvPr id="4" name="Rectangle 3"/>
          <p:cNvSpPr txBox="1">
            <a:spLocks/>
          </p:cNvSpPr>
          <p:nvPr/>
        </p:nvSpPr>
        <p:spPr>
          <a:xfrm>
            <a:off x="457200" y="2060575"/>
            <a:ext cx="4038600" cy="4416425"/>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lnSpc>
                <a:spcPct val="90000"/>
              </a:lnSpc>
              <a:spcAft>
                <a:spcPts val="0"/>
              </a:spcAft>
              <a:buFont typeface="Arial" charset="0"/>
              <a:buNone/>
            </a:pPr>
            <a:r>
              <a:rPr lang="en-US" sz="2800" dirty="0" err="1" smtClean="0">
                <a:solidFill>
                  <a:srgbClr val="002060"/>
                </a:solidFill>
                <a:latin typeface="Arial" panose="020B0604020202020204" pitchFamily="34" charset="0"/>
                <a:cs typeface="Arial" panose="020B0604020202020204" pitchFamily="34" charset="0"/>
              </a:rPr>
              <a:t>Dans</a:t>
            </a:r>
            <a:r>
              <a:rPr lang="en-US" sz="2800" dirty="0" smtClean="0">
                <a:solidFill>
                  <a:srgbClr val="002060"/>
                </a:solidFill>
                <a:latin typeface="Arial" panose="020B0604020202020204" pitchFamily="34" charset="0"/>
                <a:cs typeface="Arial" panose="020B0604020202020204" pitchFamily="34" charset="0"/>
              </a:rPr>
              <a:t> Paris </a:t>
            </a:r>
            <a:r>
              <a:rPr lang="en-US" sz="2800" dirty="0" err="1" smtClean="0">
                <a:solidFill>
                  <a:srgbClr val="002060"/>
                </a:solidFill>
                <a:latin typeface="Arial" panose="020B0604020202020204" pitchFamily="34" charset="0"/>
                <a:cs typeface="Arial" panose="020B0604020202020204" pitchFamily="34" charset="0"/>
              </a:rPr>
              <a:t>il</a:t>
            </a:r>
            <a:r>
              <a:rPr lang="en-US" sz="2800" dirty="0" smtClean="0">
                <a:solidFill>
                  <a:srgbClr val="002060"/>
                </a:solidFill>
                <a:latin typeface="Arial" panose="020B0604020202020204" pitchFamily="34" charset="0"/>
                <a:cs typeface="Arial" panose="020B0604020202020204" pitchFamily="34" charset="0"/>
              </a:rPr>
              <a:t> y a </a:t>
            </a:r>
            <a:r>
              <a:rPr lang="en-US" sz="2800" dirty="0" err="1" smtClean="0">
                <a:solidFill>
                  <a:srgbClr val="002060"/>
                </a:solidFill>
                <a:latin typeface="Arial" panose="020B0604020202020204" pitchFamily="34" charset="0"/>
                <a:cs typeface="Arial" panose="020B0604020202020204" pitchFamily="34" charset="0"/>
              </a:rPr>
              <a:t>une</a:t>
            </a:r>
            <a:r>
              <a:rPr lang="en-US" sz="2800" dirty="0" smtClean="0">
                <a:solidFill>
                  <a:srgbClr val="002060"/>
                </a:solidFill>
                <a:latin typeface="Arial" panose="020B0604020202020204" pitchFamily="34" charset="0"/>
                <a:cs typeface="Arial" panose="020B0604020202020204" pitchFamily="34" charset="0"/>
              </a:rPr>
              <a:t> rue;</a:t>
            </a:r>
          </a:p>
          <a:p>
            <a:pPr fontAlgn="auto">
              <a:lnSpc>
                <a:spcPct val="90000"/>
              </a:lnSpc>
              <a:spcAft>
                <a:spcPts val="0"/>
              </a:spcAft>
              <a:buFont typeface="Arial" charset="0"/>
              <a:buNone/>
            </a:pPr>
            <a:r>
              <a:rPr lang="en-US" sz="2800" dirty="0" err="1" smtClean="0">
                <a:solidFill>
                  <a:srgbClr val="002060"/>
                </a:solidFill>
                <a:latin typeface="Arial" panose="020B0604020202020204" pitchFamily="34" charset="0"/>
                <a:cs typeface="Arial" panose="020B0604020202020204" pitchFamily="34" charset="0"/>
              </a:rPr>
              <a:t>Dans</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cette</a:t>
            </a:r>
            <a:r>
              <a:rPr lang="en-US" sz="2800" dirty="0" smtClean="0">
                <a:solidFill>
                  <a:srgbClr val="002060"/>
                </a:solidFill>
                <a:latin typeface="Arial" panose="020B0604020202020204" pitchFamily="34" charset="0"/>
                <a:cs typeface="Arial" panose="020B0604020202020204" pitchFamily="34" charset="0"/>
              </a:rPr>
              <a:t> rue </a:t>
            </a:r>
            <a:r>
              <a:rPr lang="en-US" sz="2800" dirty="0" err="1" smtClean="0">
                <a:solidFill>
                  <a:srgbClr val="002060"/>
                </a:solidFill>
                <a:latin typeface="Arial" panose="020B0604020202020204" pitchFamily="34" charset="0"/>
                <a:cs typeface="Arial" panose="020B0604020202020204" pitchFamily="34" charset="0"/>
              </a:rPr>
              <a:t>il</a:t>
            </a:r>
            <a:r>
              <a:rPr lang="en-US" sz="2800" dirty="0" smtClean="0">
                <a:solidFill>
                  <a:srgbClr val="002060"/>
                </a:solidFill>
                <a:latin typeface="Arial" panose="020B0604020202020204" pitchFamily="34" charset="0"/>
                <a:cs typeface="Arial" panose="020B0604020202020204" pitchFamily="34" charset="0"/>
              </a:rPr>
              <a:t> y a </a:t>
            </a:r>
            <a:r>
              <a:rPr lang="en-US" sz="2800" dirty="0" err="1" smtClean="0">
                <a:solidFill>
                  <a:srgbClr val="002060"/>
                </a:solidFill>
                <a:latin typeface="Arial" panose="020B0604020202020204" pitchFamily="34" charset="0"/>
                <a:cs typeface="Arial" panose="020B0604020202020204" pitchFamily="34" charset="0"/>
              </a:rPr>
              <a:t>une</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maison</a:t>
            </a:r>
            <a:r>
              <a:rPr lang="en-US" sz="2800" dirty="0" smtClean="0">
                <a:solidFill>
                  <a:srgbClr val="002060"/>
                </a:solidFill>
                <a:latin typeface="Arial" panose="020B0604020202020204" pitchFamily="34" charset="0"/>
                <a:cs typeface="Arial" panose="020B0604020202020204" pitchFamily="34" charset="0"/>
              </a:rPr>
              <a:t>; </a:t>
            </a:r>
          </a:p>
          <a:p>
            <a:pPr fontAlgn="auto">
              <a:lnSpc>
                <a:spcPct val="90000"/>
              </a:lnSpc>
              <a:spcAft>
                <a:spcPts val="0"/>
              </a:spcAft>
              <a:buFont typeface="Arial" charset="0"/>
              <a:buNone/>
            </a:pPr>
            <a:r>
              <a:rPr lang="en-US" sz="2800" dirty="0" err="1" smtClean="0">
                <a:solidFill>
                  <a:srgbClr val="002060"/>
                </a:solidFill>
                <a:latin typeface="Arial" panose="020B0604020202020204" pitchFamily="34" charset="0"/>
                <a:cs typeface="Arial" panose="020B0604020202020204" pitchFamily="34" charset="0"/>
              </a:rPr>
              <a:t>Dans</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cette</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maison</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il</a:t>
            </a:r>
            <a:r>
              <a:rPr lang="en-US" sz="2800" dirty="0" smtClean="0">
                <a:solidFill>
                  <a:srgbClr val="002060"/>
                </a:solidFill>
                <a:latin typeface="Arial" panose="020B0604020202020204" pitchFamily="34" charset="0"/>
                <a:cs typeface="Arial" panose="020B0604020202020204" pitchFamily="34" charset="0"/>
              </a:rPr>
              <a:t> y a un </a:t>
            </a:r>
            <a:r>
              <a:rPr lang="en-US" sz="2800" dirty="0" err="1" smtClean="0">
                <a:solidFill>
                  <a:srgbClr val="002060"/>
                </a:solidFill>
                <a:latin typeface="Arial" panose="020B0604020202020204" pitchFamily="34" charset="0"/>
                <a:cs typeface="Arial" panose="020B0604020202020204" pitchFamily="34" charset="0"/>
              </a:rPr>
              <a:t>escalier</a:t>
            </a:r>
            <a:r>
              <a:rPr lang="en-US" sz="2800" dirty="0" smtClean="0">
                <a:solidFill>
                  <a:srgbClr val="002060"/>
                </a:solidFill>
                <a:latin typeface="Arial" panose="020B0604020202020204" pitchFamily="34" charset="0"/>
                <a:cs typeface="Arial" panose="020B0604020202020204" pitchFamily="34" charset="0"/>
              </a:rPr>
              <a:t>;</a:t>
            </a:r>
          </a:p>
          <a:p>
            <a:pPr fontAlgn="auto">
              <a:lnSpc>
                <a:spcPct val="90000"/>
              </a:lnSpc>
              <a:spcAft>
                <a:spcPts val="0"/>
              </a:spcAft>
              <a:buFont typeface="Arial" charset="0"/>
              <a:buNone/>
            </a:pPr>
            <a:r>
              <a:rPr lang="en-US" sz="2800" dirty="0" err="1" smtClean="0">
                <a:solidFill>
                  <a:srgbClr val="002060"/>
                </a:solidFill>
                <a:latin typeface="Arial" panose="020B0604020202020204" pitchFamily="34" charset="0"/>
                <a:cs typeface="Arial" panose="020B0604020202020204" pitchFamily="34" charset="0"/>
              </a:rPr>
              <a:t>Dans</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cet</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escalier</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il</a:t>
            </a:r>
            <a:r>
              <a:rPr lang="en-US" sz="2800" dirty="0" smtClean="0">
                <a:solidFill>
                  <a:srgbClr val="002060"/>
                </a:solidFill>
                <a:latin typeface="Arial" panose="020B0604020202020204" pitchFamily="34" charset="0"/>
                <a:cs typeface="Arial" panose="020B0604020202020204" pitchFamily="34" charset="0"/>
              </a:rPr>
              <a:t> y a </a:t>
            </a:r>
            <a:r>
              <a:rPr lang="en-US" sz="2800" dirty="0" err="1" smtClean="0">
                <a:solidFill>
                  <a:srgbClr val="002060"/>
                </a:solidFill>
                <a:latin typeface="Arial" panose="020B0604020202020204" pitchFamily="34" charset="0"/>
                <a:cs typeface="Arial" panose="020B0604020202020204" pitchFamily="34" charset="0"/>
              </a:rPr>
              <a:t>une</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chambre</a:t>
            </a:r>
            <a:r>
              <a:rPr lang="en-US" sz="2800" dirty="0" smtClean="0">
                <a:solidFill>
                  <a:srgbClr val="002060"/>
                </a:solidFill>
                <a:latin typeface="Arial" panose="020B0604020202020204" pitchFamily="34" charset="0"/>
                <a:cs typeface="Arial" panose="020B0604020202020204" pitchFamily="34" charset="0"/>
              </a:rPr>
              <a:t>;</a:t>
            </a:r>
          </a:p>
          <a:p>
            <a:pPr fontAlgn="auto">
              <a:lnSpc>
                <a:spcPct val="90000"/>
              </a:lnSpc>
              <a:spcAft>
                <a:spcPts val="0"/>
              </a:spcAft>
              <a:buFont typeface="Arial" charset="0"/>
              <a:buNone/>
            </a:pPr>
            <a:r>
              <a:rPr lang="en-US" sz="2800" dirty="0" err="1" smtClean="0">
                <a:solidFill>
                  <a:srgbClr val="002060"/>
                </a:solidFill>
                <a:latin typeface="Arial" panose="020B0604020202020204" pitchFamily="34" charset="0"/>
                <a:cs typeface="Arial" panose="020B0604020202020204" pitchFamily="34" charset="0"/>
              </a:rPr>
              <a:t>Dans</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cette</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chambre</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il</a:t>
            </a:r>
            <a:r>
              <a:rPr lang="en-US" sz="2800" dirty="0" smtClean="0">
                <a:solidFill>
                  <a:srgbClr val="002060"/>
                </a:solidFill>
                <a:latin typeface="Arial" panose="020B0604020202020204" pitchFamily="34" charset="0"/>
                <a:cs typeface="Arial" panose="020B0604020202020204" pitchFamily="34" charset="0"/>
              </a:rPr>
              <a:t> y a </a:t>
            </a:r>
            <a:r>
              <a:rPr lang="en-US" sz="2800" dirty="0" err="1" smtClean="0">
                <a:solidFill>
                  <a:srgbClr val="002060"/>
                </a:solidFill>
                <a:latin typeface="Arial" panose="020B0604020202020204" pitchFamily="34" charset="0"/>
                <a:cs typeface="Arial" panose="020B0604020202020204" pitchFamily="34" charset="0"/>
              </a:rPr>
              <a:t>une</a:t>
            </a:r>
            <a:r>
              <a:rPr lang="en-US" sz="2800" dirty="0" smtClean="0">
                <a:solidFill>
                  <a:srgbClr val="002060"/>
                </a:solidFill>
                <a:latin typeface="Arial" panose="020B0604020202020204" pitchFamily="34" charset="0"/>
                <a:cs typeface="Arial" panose="020B0604020202020204" pitchFamily="34" charset="0"/>
              </a:rPr>
              <a:t> table;</a:t>
            </a:r>
            <a:br>
              <a:rPr lang="en-US" sz="2800" dirty="0" smtClean="0">
                <a:solidFill>
                  <a:srgbClr val="002060"/>
                </a:solidFill>
                <a:latin typeface="Arial" panose="020B0604020202020204" pitchFamily="34" charset="0"/>
                <a:cs typeface="Arial" panose="020B0604020202020204" pitchFamily="34" charset="0"/>
              </a:rPr>
            </a:br>
            <a:endParaRPr lang="en-US" sz="2800" dirty="0" smtClean="0">
              <a:solidFill>
                <a:srgbClr val="002060"/>
              </a:solidFill>
              <a:latin typeface="Arial" panose="020B0604020202020204" pitchFamily="34" charset="0"/>
              <a:cs typeface="Arial" panose="020B0604020202020204" pitchFamily="34" charset="0"/>
            </a:endParaRPr>
          </a:p>
        </p:txBody>
      </p:sp>
      <p:sp>
        <p:nvSpPr>
          <p:cNvPr id="5" name="Rectangle 4"/>
          <p:cNvSpPr txBox="1">
            <a:spLocks/>
          </p:cNvSpPr>
          <p:nvPr/>
        </p:nvSpPr>
        <p:spPr>
          <a:xfrm>
            <a:off x="4788024" y="2060575"/>
            <a:ext cx="4038600" cy="4271962"/>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lnSpc>
                <a:spcPct val="90000"/>
              </a:lnSpc>
              <a:spcAft>
                <a:spcPts val="0"/>
              </a:spcAft>
              <a:buFont typeface="Arial" charset="0"/>
              <a:buNone/>
            </a:pPr>
            <a:r>
              <a:rPr lang="en-US" sz="2800" smtClean="0">
                <a:solidFill>
                  <a:srgbClr val="002060"/>
                </a:solidFill>
                <a:latin typeface="Arial" panose="020B0604020202020204" pitchFamily="34" charset="0"/>
                <a:cs typeface="Arial" panose="020B0604020202020204" pitchFamily="34" charset="0"/>
              </a:rPr>
              <a:t>Sur cette table il y a un tapis;</a:t>
            </a:r>
          </a:p>
          <a:p>
            <a:pPr fontAlgn="auto">
              <a:lnSpc>
                <a:spcPct val="90000"/>
              </a:lnSpc>
              <a:spcAft>
                <a:spcPts val="0"/>
              </a:spcAft>
              <a:buFont typeface="Arial" charset="0"/>
              <a:buNone/>
            </a:pPr>
            <a:r>
              <a:rPr lang="en-US" sz="2800" smtClean="0">
                <a:solidFill>
                  <a:srgbClr val="002060"/>
                </a:solidFill>
                <a:latin typeface="Arial" panose="020B0604020202020204" pitchFamily="34" charset="0"/>
                <a:cs typeface="Arial" panose="020B0604020202020204" pitchFamily="34" charset="0"/>
              </a:rPr>
              <a:t>Sur ce tapis il y a une cage; </a:t>
            </a:r>
          </a:p>
          <a:p>
            <a:pPr fontAlgn="auto">
              <a:lnSpc>
                <a:spcPct val="90000"/>
              </a:lnSpc>
              <a:spcAft>
                <a:spcPts val="0"/>
              </a:spcAft>
              <a:buFont typeface="Arial" charset="0"/>
              <a:buNone/>
            </a:pPr>
            <a:r>
              <a:rPr lang="en-US" sz="2800" smtClean="0">
                <a:solidFill>
                  <a:srgbClr val="002060"/>
                </a:solidFill>
                <a:latin typeface="Arial" panose="020B0604020202020204" pitchFamily="34" charset="0"/>
                <a:cs typeface="Arial" panose="020B0604020202020204" pitchFamily="34" charset="0"/>
              </a:rPr>
              <a:t>Dans cette cage il y a un nid;</a:t>
            </a:r>
          </a:p>
          <a:p>
            <a:pPr fontAlgn="auto">
              <a:lnSpc>
                <a:spcPct val="90000"/>
              </a:lnSpc>
              <a:spcAft>
                <a:spcPts val="0"/>
              </a:spcAft>
              <a:buFont typeface="Arial" charset="0"/>
              <a:buNone/>
            </a:pPr>
            <a:r>
              <a:rPr lang="en-US" sz="2800" smtClean="0">
                <a:solidFill>
                  <a:srgbClr val="002060"/>
                </a:solidFill>
                <a:latin typeface="Arial" panose="020B0604020202020204" pitchFamily="34" charset="0"/>
                <a:cs typeface="Arial" panose="020B0604020202020204" pitchFamily="34" charset="0"/>
              </a:rPr>
              <a:t>Dans ce nid il y a un œuf,</a:t>
            </a:r>
          </a:p>
          <a:p>
            <a:pPr fontAlgn="auto">
              <a:lnSpc>
                <a:spcPct val="90000"/>
              </a:lnSpc>
              <a:spcAft>
                <a:spcPts val="0"/>
              </a:spcAft>
              <a:buFont typeface="Arial" charset="0"/>
              <a:buNone/>
            </a:pPr>
            <a:r>
              <a:rPr lang="en-US" sz="2800" smtClean="0">
                <a:solidFill>
                  <a:srgbClr val="002060"/>
                </a:solidFill>
                <a:latin typeface="Arial" panose="020B0604020202020204" pitchFamily="34" charset="0"/>
                <a:cs typeface="Arial" panose="020B0604020202020204" pitchFamily="34" charset="0"/>
              </a:rPr>
              <a:t>Dans cet œuf il y a un oiseau.</a:t>
            </a:r>
            <a:r>
              <a:rPr lang="en-US" sz="1800" smtClean="0">
                <a:solidFill>
                  <a:srgbClr val="002060"/>
                </a:solidFill>
                <a:latin typeface="Arial" panose="020B0604020202020204" pitchFamily="34" charset="0"/>
                <a:cs typeface="Arial" panose="020B0604020202020204" pitchFamily="34" charset="0"/>
              </a:rPr>
              <a:t> </a:t>
            </a:r>
            <a:endParaRPr lang="en-GB" sz="1800" smtClean="0">
              <a:solidFill>
                <a:srgbClr val="002060"/>
              </a:solidFill>
              <a:latin typeface="Arial" panose="020B0604020202020204" pitchFamily="34" charset="0"/>
              <a:cs typeface="Arial" panose="020B0604020202020204" pitchFamily="34" charset="0"/>
            </a:endParaRPr>
          </a:p>
          <a:p>
            <a:pPr fontAlgn="auto">
              <a:lnSpc>
                <a:spcPct val="90000"/>
              </a:lnSpc>
              <a:spcAft>
                <a:spcPts val="0"/>
              </a:spcAft>
              <a:buFont typeface="Arial" charset="0"/>
              <a:buNone/>
            </a:pPr>
            <a:r>
              <a:rPr lang="en-GB" sz="1800" smtClean="0">
                <a:solidFill>
                  <a:srgbClr val="002060"/>
                </a:solidFill>
                <a:latin typeface="Arial" panose="020B0604020202020204" pitchFamily="34" charset="0"/>
                <a:cs typeface="Arial" panose="020B0604020202020204" pitchFamily="34" charset="0"/>
              </a:rPr>
              <a:t>…..</a:t>
            </a:r>
            <a:endParaRPr lang="en-US" sz="18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716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37683" y="533400"/>
            <a:ext cx="5498614" cy="990600"/>
          </a:xfrm>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Just a taste…</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 name="Content Placeholder 2"/>
          <p:cNvSpPr>
            <a:spLocks noGrp="1"/>
          </p:cNvSpPr>
          <p:nvPr>
            <p:ph idx="1"/>
          </p:nvPr>
        </p:nvSpPr>
        <p:spPr>
          <a:xfrm>
            <a:off x="188259" y="2514600"/>
            <a:ext cx="3738282" cy="3130924"/>
          </a:xfrm>
        </p:spPr>
        <p:txBody>
          <a:bodyPr>
            <a:normAutofit lnSpcReduction="10000"/>
          </a:bodyPr>
          <a:lstStyle/>
          <a:p>
            <a:pPr>
              <a:buNone/>
              <a:defRPr/>
            </a:pPr>
            <a:endParaRPr lang="en-GB" dirty="0">
              <a:solidFill>
                <a:srgbClr val="002060"/>
              </a:solidFill>
              <a:latin typeface="Arial" panose="020B0604020202020204" pitchFamily="34" charset="0"/>
              <a:cs typeface="Arial" panose="020B0604020202020204" pitchFamily="34" charset="0"/>
            </a:endParaRPr>
          </a:p>
          <a:p>
            <a:pPr marL="0" indent="0">
              <a:buNone/>
              <a:defRPr/>
            </a:pPr>
            <a:r>
              <a:rPr lang="en-GB" sz="2600" dirty="0">
                <a:solidFill>
                  <a:srgbClr val="002060"/>
                </a:solidFill>
                <a:latin typeface="Arial" panose="020B0604020202020204" pitchFamily="34" charset="0"/>
                <a:cs typeface="Arial" panose="020B0604020202020204" pitchFamily="34" charset="0"/>
              </a:rPr>
              <a:t>Think about </a:t>
            </a:r>
            <a:r>
              <a:rPr lang="en-GB" sz="2600" dirty="0" smtClean="0">
                <a:solidFill>
                  <a:srgbClr val="002060"/>
                </a:solidFill>
                <a:latin typeface="Arial" panose="020B0604020202020204" pitchFamily="34" charset="0"/>
                <a:cs typeface="Arial" panose="020B0604020202020204" pitchFamily="34" charset="0"/>
              </a:rPr>
              <a:t>language you know:</a:t>
            </a:r>
            <a:endParaRPr lang="en-GB" sz="2600" dirty="0">
              <a:solidFill>
                <a:srgbClr val="002060"/>
              </a:solidFill>
              <a:latin typeface="Arial" panose="020B0604020202020204" pitchFamily="34" charset="0"/>
              <a:cs typeface="Arial" panose="020B0604020202020204" pitchFamily="34" charset="0"/>
            </a:endParaRPr>
          </a:p>
          <a:p>
            <a:pPr lvl="1">
              <a:defRPr/>
            </a:pPr>
            <a:r>
              <a:rPr lang="en-GB" sz="2600" dirty="0">
                <a:solidFill>
                  <a:srgbClr val="002060"/>
                </a:solidFill>
                <a:latin typeface="Arial" panose="020B0604020202020204" pitchFamily="34" charset="0"/>
                <a:cs typeface="Arial" panose="020B0604020202020204" pitchFamily="34" charset="0"/>
              </a:rPr>
              <a:t>Questions </a:t>
            </a:r>
          </a:p>
          <a:p>
            <a:pPr lvl="1">
              <a:defRPr/>
            </a:pPr>
            <a:r>
              <a:rPr lang="en-GB" sz="2600" dirty="0">
                <a:solidFill>
                  <a:srgbClr val="002060"/>
                </a:solidFill>
                <a:latin typeface="Arial" panose="020B0604020202020204" pitchFamily="34" charset="0"/>
                <a:cs typeface="Arial" panose="020B0604020202020204" pitchFamily="34" charset="0"/>
              </a:rPr>
              <a:t>Statements</a:t>
            </a:r>
          </a:p>
          <a:p>
            <a:pPr lvl="1">
              <a:defRPr/>
            </a:pPr>
            <a:r>
              <a:rPr lang="en-GB" sz="2600" dirty="0">
                <a:solidFill>
                  <a:srgbClr val="002060"/>
                </a:solidFill>
                <a:latin typeface="Arial" panose="020B0604020202020204" pitchFamily="34" charset="0"/>
                <a:cs typeface="Arial" panose="020B0604020202020204" pitchFamily="34" charset="0"/>
              </a:rPr>
              <a:t>Negative statements</a:t>
            </a:r>
          </a:p>
          <a:p>
            <a:pPr lvl="1">
              <a:defRPr/>
            </a:pPr>
            <a:r>
              <a:rPr lang="en-GB" sz="2600" dirty="0" smtClean="0">
                <a:solidFill>
                  <a:srgbClr val="002060"/>
                </a:solidFill>
                <a:latin typeface="Arial" panose="020B0604020202020204" pitchFamily="34" charset="0"/>
                <a:cs typeface="Arial" panose="020B0604020202020204" pitchFamily="34" charset="0"/>
              </a:rPr>
              <a:t>Opinions</a:t>
            </a:r>
            <a:endParaRPr lang="en-GB" sz="2600" dirty="0">
              <a:solidFill>
                <a:srgbClr val="002060"/>
              </a:solidFill>
              <a:latin typeface="Arial" panose="020B0604020202020204" pitchFamily="34" charset="0"/>
              <a:cs typeface="Arial" panose="020B0604020202020204" pitchFamily="34" charset="0"/>
            </a:endParaRPr>
          </a:p>
        </p:txBody>
      </p:sp>
      <p:sp>
        <p:nvSpPr>
          <p:cNvPr id="7" name="Title 1"/>
          <p:cNvSpPr txBox="1">
            <a:spLocks/>
          </p:cNvSpPr>
          <p:nvPr/>
        </p:nvSpPr>
        <p:spPr>
          <a:xfrm>
            <a:off x="188259" y="1524000"/>
            <a:ext cx="7879975"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solidFill>
                  <a:srgbClr val="1F497D"/>
                </a:solidFill>
                <a:latin typeface="Segoe UI Black" panose="020B0A02040204020203" pitchFamily="34" charset="0"/>
                <a:ea typeface="Segoe UI Black" panose="020B0A02040204020203" pitchFamily="34" charset="0"/>
                <a:cs typeface="Segoe UI Black" panose="020B0A02040204020203" pitchFamily="34" charset="0"/>
              </a:rPr>
              <a:t>KS3 Spontaneous speaking</a:t>
            </a:r>
            <a:endParaRPr lang="en-GB" dirty="0">
              <a:solidFill>
                <a:srgbClr val="1F497D"/>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9" name="Rectangle 3"/>
          <p:cNvSpPr txBox="1">
            <a:spLocks noChangeArrowheads="1"/>
          </p:cNvSpPr>
          <p:nvPr/>
        </p:nvSpPr>
        <p:spPr>
          <a:xfrm>
            <a:off x="4486990" y="2823882"/>
            <a:ext cx="4558553"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defRPr/>
            </a:pPr>
            <a:r>
              <a:rPr lang="en-GB" dirty="0" smtClean="0">
                <a:solidFill>
                  <a:srgbClr val="002060"/>
                </a:solidFill>
                <a:latin typeface="Arial" panose="020B0604020202020204" pitchFamily="34" charset="0"/>
                <a:cs typeface="Arial" panose="020B0604020202020204" pitchFamily="34" charset="0"/>
              </a:rPr>
              <a:t>You have 60 seconds</a:t>
            </a:r>
          </a:p>
          <a:p>
            <a:pPr>
              <a:defRPr/>
            </a:pPr>
            <a:r>
              <a:rPr lang="en-GB" dirty="0" smtClean="0">
                <a:solidFill>
                  <a:srgbClr val="002060"/>
                </a:solidFill>
                <a:latin typeface="Arial" panose="020B0604020202020204" pitchFamily="34" charset="0"/>
                <a:cs typeface="Arial" panose="020B0604020202020204" pitchFamily="34" charset="0"/>
              </a:rPr>
              <a:t>In the target language…</a:t>
            </a:r>
          </a:p>
          <a:p>
            <a:pPr>
              <a:defRPr/>
            </a:pPr>
            <a:r>
              <a:rPr lang="en-GB" dirty="0" smtClean="0">
                <a:solidFill>
                  <a:srgbClr val="002060"/>
                </a:solidFill>
                <a:latin typeface="Arial" panose="020B0604020202020204" pitchFamily="34" charset="0"/>
                <a:cs typeface="Arial" panose="020B0604020202020204" pitchFamily="34" charset="0"/>
              </a:rPr>
              <a:t>Take it in turns</a:t>
            </a:r>
          </a:p>
          <a:p>
            <a:pPr>
              <a:defRPr/>
            </a:pPr>
            <a:r>
              <a:rPr lang="en-GB" dirty="0" smtClean="0">
                <a:solidFill>
                  <a:srgbClr val="002060"/>
                </a:solidFill>
                <a:latin typeface="Arial" panose="020B0604020202020204" pitchFamily="34" charset="0"/>
                <a:cs typeface="Arial" panose="020B0604020202020204" pitchFamily="34" charset="0"/>
              </a:rPr>
              <a:t>Say as many sentences about an apple, or apples as you can – from any of the categories - to your neighbour</a:t>
            </a:r>
          </a:p>
          <a:p>
            <a:pPr>
              <a:defRPr/>
            </a:pPr>
            <a:r>
              <a:rPr lang="en-GB" dirty="0" smtClean="0">
                <a:solidFill>
                  <a:srgbClr val="002060"/>
                </a:solidFill>
                <a:latin typeface="Arial" panose="020B0604020202020204" pitchFamily="34" charset="0"/>
                <a:cs typeface="Arial" panose="020B0604020202020204" pitchFamily="34" charset="0"/>
              </a:rPr>
              <a:t>E.g. I like .. , How much is ..?</a:t>
            </a:r>
          </a:p>
          <a:p>
            <a:pPr>
              <a:defRPr/>
            </a:pPr>
            <a:endParaRPr lang="en-US" dirty="0" smtClean="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08704" y="1447520"/>
            <a:ext cx="1159530" cy="1286996"/>
          </a:xfrm>
          <a:prstGeom prst="rect">
            <a:avLst/>
          </a:prstGeom>
        </p:spPr>
      </p:pic>
    </p:spTree>
    <p:extLst>
      <p:ext uri="{BB962C8B-B14F-4D97-AF65-F5344CB8AC3E}">
        <p14:creationId xmlns:p14="http://schemas.microsoft.com/office/powerpoint/2010/main" val="389904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37683" y="533400"/>
            <a:ext cx="5498614" cy="990600"/>
          </a:xfrm>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Just a taste…</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Title 1"/>
          <p:cNvSpPr txBox="1">
            <a:spLocks/>
          </p:cNvSpPr>
          <p:nvPr/>
        </p:nvSpPr>
        <p:spPr>
          <a:xfrm>
            <a:off x="188259" y="1524000"/>
            <a:ext cx="7879975"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solidFill>
                  <a:srgbClr val="1F497D"/>
                </a:solidFill>
                <a:latin typeface="Segoe UI Black" panose="020B0A02040204020203" pitchFamily="34" charset="0"/>
                <a:ea typeface="Segoe UI Black" panose="020B0A02040204020203" pitchFamily="34" charset="0"/>
                <a:cs typeface="Segoe UI Black" panose="020B0A02040204020203" pitchFamily="34" charset="0"/>
              </a:rPr>
              <a:t>KS3 Grammar</a:t>
            </a:r>
            <a:endParaRPr lang="en-GB" dirty="0">
              <a:solidFill>
                <a:srgbClr val="1F497D"/>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Rectangle 5"/>
          <p:cNvSpPr/>
          <p:nvPr/>
        </p:nvSpPr>
        <p:spPr>
          <a:xfrm>
            <a:off x="188259" y="2399943"/>
            <a:ext cx="8337178" cy="4154984"/>
          </a:xfrm>
          <a:prstGeom prst="rect">
            <a:avLst/>
          </a:prstGeom>
        </p:spPr>
        <p:txBody>
          <a:bodyPr wrap="square">
            <a:spAutoFit/>
          </a:bodyPr>
          <a:lstStyle/>
          <a:p>
            <a:pPr marL="171450" lvl="0" indent="-171450">
              <a:buFont typeface="Wingdings" pitchFamily="2" charset="2"/>
              <a:buChar char="§"/>
            </a:pPr>
            <a:r>
              <a:rPr lang="en-GB" sz="2400" b="1" dirty="0" smtClean="0">
                <a:solidFill>
                  <a:srgbClr val="002060"/>
                </a:solidFill>
                <a:latin typeface="Arial" panose="020B0604020202020204" pitchFamily="34" charset="0"/>
                <a:cs typeface="Arial" panose="020B0604020202020204" pitchFamily="34" charset="0"/>
              </a:rPr>
              <a:t>identify </a:t>
            </a:r>
            <a:r>
              <a:rPr lang="en-GB" sz="2400" b="1" dirty="0">
                <a:solidFill>
                  <a:srgbClr val="002060"/>
                </a:solidFill>
                <a:latin typeface="Arial" panose="020B0604020202020204" pitchFamily="34" charset="0"/>
                <a:cs typeface="Arial" panose="020B0604020202020204" pitchFamily="34" charset="0"/>
              </a:rPr>
              <a:t>and use tenses </a:t>
            </a:r>
            <a:r>
              <a:rPr lang="en-GB" sz="2400" dirty="0">
                <a:solidFill>
                  <a:srgbClr val="002060"/>
                </a:solidFill>
                <a:latin typeface="Arial" panose="020B0604020202020204" pitchFamily="34" charset="0"/>
                <a:cs typeface="Arial" panose="020B0604020202020204" pitchFamily="34" charset="0"/>
              </a:rPr>
              <a:t>or other structures which convey the present, past, and future as appropriate to the language being studied </a:t>
            </a:r>
          </a:p>
          <a:p>
            <a:pPr marL="171450" lvl="0" indent="-171450">
              <a:buFont typeface="Wingdings" pitchFamily="2" charset="2"/>
              <a:buChar char="§"/>
            </a:pPr>
            <a:r>
              <a:rPr lang="en-GB" sz="2400" dirty="0">
                <a:solidFill>
                  <a:srgbClr val="002060"/>
                </a:solidFill>
                <a:latin typeface="Arial" panose="020B0604020202020204" pitchFamily="34" charset="0"/>
                <a:cs typeface="Arial" panose="020B0604020202020204" pitchFamily="34" charset="0"/>
              </a:rPr>
              <a:t>use and manipulate a </a:t>
            </a:r>
            <a:r>
              <a:rPr lang="en-GB" sz="2400" b="1" dirty="0">
                <a:solidFill>
                  <a:srgbClr val="002060"/>
                </a:solidFill>
                <a:latin typeface="Arial" panose="020B0604020202020204" pitchFamily="34" charset="0"/>
                <a:cs typeface="Arial" panose="020B0604020202020204" pitchFamily="34" charset="0"/>
              </a:rPr>
              <a:t>variety of key grammatical structures </a:t>
            </a:r>
            <a:r>
              <a:rPr lang="en-GB" sz="2400" dirty="0">
                <a:solidFill>
                  <a:srgbClr val="002060"/>
                </a:solidFill>
                <a:latin typeface="Arial" panose="020B0604020202020204" pitchFamily="34" charset="0"/>
                <a:cs typeface="Arial" panose="020B0604020202020204" pitchFamily="34" charset="0"/>
              </a:rPr>
              <a:t>and patterns, </a:t>
            </a:r>
            <a:r>
              <a:rPr lang="en-GB" sz="2400" b="1" dirty="0">
                <a:solidFill>
                  <a:srgbClr val="002060"/>
                </a:solidFill>
                <a:latin typeface="Arial" panose="020B0604020202020204" pitchFamily="34" charset="0"/>
                <a:cs typeface="Arial" panose="020B0604020202020204" pitchFamily="34" charset="0"/>
              </a:rPr>
              <a:t>including voices and moods</a:t>
            </a:r>
            <a:r>
              <a:rPr lang="en-GB" sz="2400" dirty="0">
                <a:solidFill>
                  <a:srgbClr val="002060"/>
                </a:solidFill>
                <a:latin typeface="Arial" panose="020B0604020202020204" pitchFamily="34" charset="0"/>
                <a:cs typeface="Arial" panose="020B0604020202020204" pitchFamily="34" charset="0"/>
              </a:rPr>
              <a:t>, as appropriate </a:t>
            </a:r>
          </a:p>
          <a:p>
            <a:pPr marL="171450" lvl="0" indent="-171450">
              <a:buFont typeface="Wingdings" pitchFamily="2" charset="2"/>
              <a:buChar char="§"/>
            </a:pPr>
            <a:r>
              <a:rPr lang="en-GB" sz="2400" dirty="0">
                <a:solidFill>
                  <a:srgbClr val="002060"/>
                </a:solidFill>
                <a:latin typeface="Arial" panose="020B0604020202020204" pitchFamily="34" charset="0"/>
                <a:cs typeface="Arial" panose="020B0604020202020204" pitchFamily="34" charset="0"/>
              </a:rPr>
              <a:t>develop and </a:t>
            </a:r>
            <a:r>
              <a:rPr lang="en-GB" sz="2400" b="1" dirty="0">
                <a:solidFill>
                  <a:srgbClr val="002060"/>
                </a:solidFill>
                <a:latin typeface="Arial" panose="020B0604020202020204" pitchFamily="34" charset="0"/>
                <a:cs typeface="Arial" panose="020B0604020202020204" pitchFamily="34" charset="0"/>
              </a:rPr>
              <a:t>use a wide-ranging and deepening vocabulary </a:t>
            </a:r>
            <a:r>
              <a:rPr lang="en-GB" sz="2400" dirty="0">
                <a:solidFill>
                  <a:srgbClr val="002060"/>
                </a:solidFill>
                <a:latin typeface="Arial" panose="020B0604020202020204" pitchFamily="34" charset="0"/>
                <a:cs typeface="Arial" panose="020B0604020202020204" pitchFamily="34" charset="0"/>
              </a:rPr>
              <a:t>that goes beyond their immediate needs and interests, allowing them to give and justify opinions and take part in discussion about wider issues </a:t>
            </a:r>
          </a:p>
          <a:p>
            <a:pPr marL="171450" lvl="0" indent="-171450">
              <a:buFont typeface="Wingdings" pitchFamily="2" charset="2"/>
              <a:buChar char="§"/>
            </a:pPr>
            <a:r>
              <a:rPr lang="en-GB" sz="2400" dirty="0">
                <a:solidFill>
                  <a:srgbClr val="002060"/>
                </a:solidFill>
                <a:latin typeface="Arial" panose="020B0604020202020204" pitchFamily="34" charset="0"/>
                <a:cs typeface="Arial" panose="020B0604020202020204" pitchFamily="34" charset="0"/>
              </a:rPr>
              <a:t>use accurate grammar, spelling and punctuation.</a:t>
            </a:r>
          </a:p>
        </p:txBody>
      </p:sp>
    </p:spTree>
    <p:extLst>
      <p:ext uri="{BB962C8B-B14F-4D97-AF65-F5344CB8AC3E}">
        <p14:creationId xmlns:p14="http://schemas.microsoft.com/office/powerpoint/2010/main" val="115798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CILT CFBT\Hard to Reach schools\Contexts\Images\Ville\cine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763" y="2309813"/>
            <a:ext cx="16478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3"/>
          <p:cNvSpPr txBox="1">
            <a:spLocks noChangeArrowheads="1"/>
          </p:cNvSpPr>
          <p:nvPr/>
        </p:nvSpPr>
        <p:spPr bwMode="auto">
          <a:xfrm>
            <a:off x="1547813" y="1109663"/>
            <a:ext cx="59753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Cambria" panose="02040503050406030204" pitchFamily="18"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Cambria" panose="02040503050406030204" pitchFamily="18"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Cambria" panose="02040503050406030204" pitchFamily="18"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Cambria" panose="02040503050406030204" pitchFamily="18"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9pPr>
          </a:lstStyle>
          <a:p>
            <a:pPr eaLnBrk="1" fontAlgn="base" hangingPunct="1">
              <a:spcBef>
                <a:spcPct val="0"/>
              </a:spcBef>
              <a:spcAft>
                <a:spcPct val="0"/>
              </a:spcAft>
              <a:buClrTx/>
              <a:buSzTx/>
              <a:buFontTx/>
              <a:buNone/>
            </a:pPr>
            <a:r>
              <a:rPr lang="en-GB" altLang="en-US" sz="2000" dirty="0">
                <a:solidFill>
                  <a:srgbClr val="002060"/>
                </a:solidFill>
                <a:latin typeface="Arial" panose="020B0604020202020204" pitchFamily="34" charset="0"/>
                <a:cs typeface="Arial" panose="020B0604020202020204" pitchFamily="34" charset="0"/>
              </a:rPr>
              <a:t>Look at the images and use the verb ‘to go’ to make sentences. Do this as quickly as you can in your preferred second language.</a:t>
            </a:r>
          </a:p>
        </p:txBody>
      </p:sp>
      <p:pic>
        <p:nvPicPr>
          <p:cNvPr id="31748" name="Picture 3" descr="G:\CILT CFBT\Hard to Reach schools\Contexts\Images\Ville\march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338" y="2309813"/>
            <a:ext cx="188753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G:\CILT CFBT\Hard to Reach schools\Contexts\Images\Ville\stad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0050" y="4849813"/>
            <a:ext cx="1477963"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G:\CILT CFBT\Hard to Reach schools\Contexts\Images\Ville\muse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5688" y="2460625"/>
            <a:ext cx="187325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8" descr="G:\CILT CFBT\Hard to Reach schools\Contexts\Images\Ville\bibliothequ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4713" y="2460625"/>
            <a:ext cx="1474787"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9" descr="G:\CILT CFBT\Hard to Reach schools\Contexts\Images\Ville\parc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1113" y="3573463"/>
            <a:ext cx="1866900"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0" descr="G:\CILT CFBT\Hard to Reach schools\Contexts\Images\Ville\disc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0338" y="4570413"/>
            <a:ext cx="143668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1" descr="G:\ALL\Grammar module\poo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163" y="5257800"/>
            <a:ext cx="17875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3" descr="G:\ALL\Grammar module\gym.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8013" y="4387850"/>
            <a:ext cx="2192337"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2071688" y="223838"/>
            <a:ext cx="7879975"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solidFill>
                  <a:srgbClr val="1F497D"/>
                </a:solidFill>
                <a:latin typeface="Segoe UI Black" panose="020B0A02040204020203" pitchFamily="34" charset="0"/>
                <a:ea typeface="Segoe UI Black" panose="020B0A02040204020203" pitchFamily="34" charset="0"/>
                <a:cs typeface="Segoe UI Black" panose="020B0A02040204020203" pitchFamily="34" charset="0"/>
              </a:rPr>
              <a:t>Applying grammar</a:t>
            </a:r>
            <a:endParaRPr lang="en-GB" dirty="0">
              <a:solidFill>
                <a:srgbClr val="1F497D"/>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957065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2106613" y="1162050"/>
            <a:ext cx="484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Cambria" panose="02040503050406030204" pitchFamily="18"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Cambria" panose="02040503050406030204" pitchFamily="18"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Cambria" panose="02040503050406030204" pitchFamily="18"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Cambria" panose="02040503050406030204" pitchFamily="18"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9pPr>
          </a:lstStyle>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Now, what if we do it this way?</a:t>
            </a:r>
          </a:p>
        </p:txBody>
      </p:sp>
      <p:sp>
        <p:nvSpPr>
          <p:cNvPr id="32771" name="TextBox 9"/>
          <p:cNvSpPr txBox="1">
            <a:spLocks noChangeArrowheads="1"/>
          </p:cNvSpPr>
          <p:nvPr/>
        </p:nvSpPr>
        <p:spPr bwMode="auto">
          <a:xfrm>
            <a:off x="179388" y="2425700"/>
            <a:ext cx="18176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Cambria" panose="02040503050406030204" pitchFamily="18"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Cambria" panose="02040503050406030204" pitchFamily="18"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Cambria" panose="02040503050406030204" pitchFamily="18"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Cambria" panose="02040503050406030204" pitchFamily="18"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9pPr>
          </a:lstStyle>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Je vais</a:t>
            </a:r>
          </a:p>
          <a:p>
            <a:pPr eaLnBrk="1" fontAlgn="base" hangingPunct="1">
              <a:spcBef>
                <a:spcPct val="0"/>
              </a:spcBef>
              <a:spcAft>
                <a:spcPct val="0"/>
              </a:spcAft>
              <a:buClrTx/>
              <a:buSzTx/>
              <a:buFontTx/>
              <a:buNone/>
            </a:pPr>
            <a:endParaRPr lang="en-GB" altLang="en-US">
              <a:solidFill>
                <a:prstClr val="black"/>
              </a:solidFill>
              <a:latin typeface="Calibri" panose="020F0502020204030204" pitchFamily="34" charset="0"/>
              <a:cs typeface="Arial" panose="020B0604020202020204" pitchFamily="34" charset="0"/>
            </a:endParaRP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Ich gehe</a:t>
            </a:r>
          </a:p>
          <a:p>
            <a:pPr eaLnBrk="1" fontAlgn="base" hangingPunct="1">
              <a:spcBef>
                <a:spcPct val="0"/>
              </a:spcBef>
              <a:spcAft>
                <a:spcPct val="0"/>
              </a:spcAft>
              <a:buClrTx/>
              <a:buSzTx/>
              <a:buFontTx/>
              <a:buNone/>
            </a:pPr>
            <a:endParaRPr lang="en-GB" altLang="en-US">
              <a:solidFill>
                <a:prstClr val="black"/>
              </a:solidFill>
              <a:latin typeface="Calibri" panose="020F0502020204030204" pitchFamily="34" charset="0"/>
              <a:cs typeface="Arial" panose="020B0604020202020204" pitchFamily="34" charset="0"/>
            </a:endParaRP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Voy</a:t>
            </a:r>
          </a:p>
        </p:txBody>
      </p:sp>
      <p:sp>
        <p:nvSpPr>
          <p:cNvPr id="32772" name="TextBox 10"/>
          <p:cNvSpPr txBox="1">
            <a:spLocks noChangeArrowheads="1"/>
          </p:cNvSpPr>
          <p:nvPr/>
        </p:nvSpPr>
        <p:spPr bwMode="auto">
          <a:xfrm>
            <a:off x="1979613" y="1619250"/>
            <a:ext cx="20875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Cambria" panose="02040503050406030204" pitchFamily="18"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Cambria" panose="02040503050406030204" pitchFamily="18"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Cambria" panose="02040503050406030204" pitchFamily="18"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Cambria" panose="02040503050406030204" pitchFamily="18"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9pPr>
          </a:lstStyle>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maison</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bibliothèque</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piscine</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hôtel</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marché</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parc</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rivière</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gymnase</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plage</a:t>
            </a:r>
          </a:p>
        </p:txBody>
      </p:sp>
      <p:sp>
        <p:nvSpPr>
          <p:cNvPr id="32773" name="TextBox 11"/>
          <p:cNvSpPr txBox="1">
            <a:spLocks noChangeArrowheads="1"/>
          </p:cNvSpPr>
          <p:nvPr/>
        </p:nvSpPr>
        <p:spPr bwMode="auto">
          <a:xfrm>
            <a:off x="4284663" y="1619250"/>
            <a:ext cx="18161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Cambria" panose="02040503050406030204" pitchFamily="18"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Cambria" panose="02040503050406030204" pitchFamily="18"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Cambria" panose="02040503050406030204" pitchFamily="18"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Cambria" panose="02040503050406030204" pitchFamily="18"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9pPr>
          </a:lstStyle>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casa</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biblioteca</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piscina</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hotel</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mercado</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parque</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río</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gimnasio</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playa</a:t>
            </a:r>
          </a:p>
        </p:txBody>
      </p:sp>
      <p:sp>
        <p:nvSpPr>
          <p:cNvPr id="32774" name="TextBox 12"/>
          <p:cNvSpPr txBox="1">
            <a:spLocks noChangeArrowheads="1"/>
          </p:cNvSpPr>
          <p:nvPr/>
        </p:nvSpPr>
        <p:spPr bwMode="auto">
          <a:xfrm>
            <a:off x="6480175" y="1619250"/>
            <a:ext cx="226853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Cambria" panose="02040503050406030204" pitchFamily="18"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Cambria" panose="02040503050406030204" pitchFamily="18"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Cambria" panose="02040503050406030204" pitchFamily="18"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Cambria" panose="02040503050406030204" pitchFamily="18"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9pPr>
          </a:lstStyle>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Haus</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Bibliothek</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Schwimmbad</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Gasthaus</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Markt</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Park</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Fluß</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Fitnesszentrum</a:t>
            </a:r>
          </a:p>
          <a:p>
            <a:pPr eaLnBrk="1" fontAlgn="base" hangingPunct="1">
              <a:spcBef>
                <a:spcPct val="0"/>
              </a:spcBef>
              <a:spcAft>
                <a:spcPct val="0"/>
              </a:spcAft>
              <a:buClrTx/>
              <a:buSzTx/>
              <a:buFontTx/>
              <a:buNone/>
            </a:pPr>
            <a:r>
              <a:rPr lang="en-GB" altLang="en-US">
                <a:solidFill>
                  <a:prstClr val="black"/>
                </a:solidFill>
                <a:latin typeface="Calibri" panose="020F0502020204030204" pitchFamily="34" charset="0"/>
                <a:cs typeface="Arial" panose="020B0604020202020204" pitchFamily="34" charset="0"/>
              </a:rPr>
              <a:t>Strand</a:t>
            </a:r>
          </a:p>
        </p:txBody>
      </p:sp>
      <p:sp>
        <p:nvSpPr>
          <p:cNvPr id="32775" name="TextBox 14"/>
          <p:cNvSpPr txBox="1">
            <a:spLocks noChangeArrowheads="1"/>
          </p:cNvSpPr>
          <p:nvPr/>
        </p:nvSpPr>
        <p:spPr bwMode="auto">
          <a:xfrm>
            <a:off x="179388" y="5611019"/>
            <a:ext cx="4192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Cambria" panose="02040503050406030204" pitchFamily="18"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Cambria" panose="02040503050406030204" pitchFamily="18"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Cambria" panose="02040503050406030204" pitchFamily="18"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Cambria" panose="02040503050406030204" pitchFamily="18"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Cambria" panose="02040503050406030204" pitchFamily="18" charset="0"/>
              </a:defRPr>
            </a:lvl9pPr>
          </a:lstStyle>
          <a:p>
            <a:pPr eaLnBrk="1" fontAlgn="base" hangingPunct="1">
              <a:spcBef>
                <a:spcPct val="0"/>
              </a:spcBef>
              <a:spcAft>
                <a:spcPct val="0"/>
              </a:spcAft>
              <a:buClrTx/>
              <a:buSzTx/>
              <a:buFontTx/>
              <a:buNone/>
            </a:pPr>
            <a:r>
              <a:rPr lang="en-GB" altLang="en-US" dirty="0">
                <a:solidFill>
                  <a:prstClr val="black"/>
                </a:solidFill>
                <a:latin typeface="Calibri" panose="020F0502020204030204" pitchFamily="34" charset="0"/>
                <a:cs typeface="Arial" panose="020B0604020202020204" pitchFamily="34" charset="0"/>
              </a:rPr>
              <a:t>Better, worse or just the same?</a:t>
            </a:r>
          </a:p>
        </p:txBody>
      </p:sp>
      <p:sp>
        <p:nvSpPr>
          <p:cNvPr id="10" name="Title 1"/>
          <p:cNvSpPr txBox="1">
            <a:spLocks/>
          </p:cNvSpPr>
          <p:nvPr/>
        </p:nvSpPr>
        <p:spPr>
          <a:xfrm>
            <a:off x="2071688" y="223838"/>
            <a:ext cx="7879975"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solidFill>
                  <a:srgbClr val="1F497D"/>
                </a:solidFill>
                <a:latin typeface="Segoe UI Black" panose="020B0A02040204020203" pitchFamily="34" charset="0"/>
                <a:ea typeface="Segoe UI Black" panose="020B0A02040204020203" pitchFamily="34" charset="0"/>
                <a:cs typeface="Segoe UI Black" panose="020B0A02040204020203" pitchFamily="34" charset="0"/>
              </a:rPr>
              <a:t>Applying grammar</a:t>
            </a:r>
            <a:endParaRPr lang="en-GB" dirty="0">
              <a:solidFill>
                <a:srgbClr val="1F497D"/>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012676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GB" sz="2400" dirty="0" smtClean="0">
                <a:solidFill>
                  <a:srgbClr val="002060"/>
                </a:solidFill>
                <a:latin typeface="Arial" panose="020B0604020202020204" pitchFamily="34" charset="0"/>
                <a:cs typeface="Arial" panose="020B0604020202020204" pitchFamily="34" charset="0"/>
              </a:rPr>
              <a:t>Into the Target Language</a:t>
            </a:r>
            <a:endParaRPr lang="en-GB" sz="2400" dirty="0">
              <a:solidFill>
                <a:srgbClr val="002060"/>
              </a:solidFill>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a:xfrm>
            <a:off x="201706" y="2438399"/>
            <a:ext cx="4289612" cy="4231341"/>
          </a:xfrm>
          <a:ln>
            <a:solidFill>
              <a:schemeClr val="accent1"/>
            </a:solidFill>
          </a:ln>
        </p:spPr>
        <p:style>
          <a:lnRef idx="2">
            <a:schemeClr val="dk1"/>
          </a:lnRef>
          <a:fillRef idx="1">
            <a:schemeClr val="lt1"/>
          </a:fillRef>
          <a:effectRef idx="0">
            <a:schemeClr val="dk1"/>
          </a:effectRef>
          <a:fontRef idx="minor">
            <a:schemeClr val="dk1"/>
          </a:fontRef>
        </p:style>
        <p:txBody>
          <a:bodyPr>
            <a:noAutofit/>
          </a:bodyPr>
          <a:lstStyle/>
          <a:p>
            <a:r>
              <a:rPr lang="en-GB" sz="2000" dirty="0" smtClean="0">
                <a:solidFill>
                  <a:srgbClr val="002060"/>
                </a:solidFill>
                <a:latin typeface="Arial" panose="020B0604020202020204" pitchFamily="34" charset="0"/>
                <a:cs typeface="Arial" panose="020B0604020202020204" pitchFamily="34" charset="0"/>
              </a:rPr>
              <a:t>Vocabulary test</a:t>
            </a:r>
          </a:p>
          <a:p>
            <a:r>
              <a:rPr lang="en-GB" sz="2000" dirty="0" smtClean="0">
                <a:solidFill>
                  <a:srgbClr val="002060"/>
                </a:solidFill>
                <a:latin typeface="Arial" panose="020B0604020202020204" pitchFamily="34" charset="0"/>
                <a:cs typeface="Arial" panose="020B0604020202020204" pitchFamily="34" charset="0"/>
              </a:rPr>
              <a:t>Oral dominoes (words or phrases)</a:t>
            </a:r>
          </a:p>
          <a:p>
            <a:r>
              <a:rPr lang="en-GB" sz="2000" dirty="0" smtClean="0">
                <a:solidFill>
                  <a:srgbClr val="002060"/>
                </a:solidFill>
                <a:latin typeface="Arial" panose="020B0604020202020204" pitchFamily="34" charset="0"/>
                <a:cs typeface="Arial" panose="020B0604020202020204" pitchFamily="34" charset="0"/>
              </a:rPr>
              <a:t>Written dominoes (words or phrases)</a:t>
            </a:r>
          </a:p>
          <a:p>
            <a:r>
              <a:rPr lang="en-GB" sz="2000" dirty="0" smtClean="0">
                <a:solidFill>
                  <a:srgbClr val="002060"/>
                </a:solidFill>
                <a:latin typeface="Arial" panose="020B0604020202020204" pitchFamily="34" charset="0"/>
                <a:cs typeface="Arial" panose="020B0604020202020204" pitchFamily="34" charset="0"/>
              </a:rPr>
              <a:t>Gap-fill (missing word)</a:t>
            </a:r>
          </a:p>
          <a:p>
            <a:r>
              <a:rPr lang="en-GB" sz="2000" dirty="0" smtClean="0">
                <a:solidFill>
                  <a:srgbClr val="002060"/>
                </a:solidFill>
                <a:latin typeface="Arial" panose="020B0604020202020204" pitchFamily="34" charset="0"/>
                <a:cs typeface="Arial" panose="020B0604020202020204" pitchFamily="34" charset="0"/>
              </a:rPr>
              <a:t>Translate simple sentences (grammar checkpoint)</a:t>
            </a:r>
          </a:p>
          <a:p>
            <a:r>
              <a:rPr lang="en-GB" sz="2000" dirty="0" smtClean="0">
                <a:solidFill>
                  <a:srgbClr val="002060"/>
                </a:solidFill>
                <a:latin typeface="Arial" panose="020B0604020202020204" pitchFamily="34" charset="0"/>
                <a:cs typeface="Arial" panose="020B0604020202020204" pitchFamily="34" charset="0"/>
              </a:rPr>
              <a:t>Find the English phrases in the Target Language text</a:t>
            </a:r>
          </a:p>
          <a:p>
            <a:r>
              <a:rPr lang="en-GB" sz="2000" dirty="0" smtClean="0">
                <a:solidFill>
                  <a:srgbClr val="002060"/>
                </a:solidFill>
                <a:latin typeface="Arial" panose="020B0604020202020204" pitchFamily="34" charset="0"/>
                <a:cs typeface="Arial" panose="020B0604020202020204" pitchFamily="34" charset="0"/>
              </a:rPr>
              <a:t>Parallel texts (reading and creation of)</a:t>
            </a:r>
          </a:p>
          <a:p>
            <a:r>
              <a:rPr lang="en-GB" sz="2000" dirty="0" smtClean="0">
                <a:solidFill>
                  <a:srgbClr val="002060"/>
                </a:solidFill>
                <a:latin typeface="Arial" panose="020B0604020202020204" pitchFamily="34" charset="0"/>
                <a:cs typeface="Arial" panose="020B0604020202020204" pitchFamily="34" charset="0"/>
              </a:rPr>
              <a:t>Redraft someone else’s translation</a:t>
            </a:r>
          </a:p>
          <a:p>
            <a:pPr fontAlgn="auto">
              <a:spcAft>
                <a:spcPts val="0"/>
              </a:spcAft>
            </a:pPr>
            <a:endParaRPr lang="en-GB" sz="2000" dirty="0" smtClean="0">
              <a:solidFill>
                <a:srgbClr val="002060"/>
              </a:solidFill>
              <a:latin typeface="Arial" panose="020B0604020202020204" pitchFamily="34" charset="0"/>
              <a:cs typeface="Arial" panose="020B0604020202020204" pitchFamily="34" charset="0"/>
            </a:endParaRPr>
          </a:p>
          <a:p>
            <a:pPr fontAlgn="auto">
              <a:spcAft>
                <a:spcPts val="0"/>
              </a:spcAft>
            </a:pPr>
            <a:endParaRPr lang="en-GB" sz="2000" dirty="0" smtClean="0">
              <a:solidFill>
                <a:srgbClr val="002060"/>
              </a:solidFill>
              <a:latin typeface="Arial" panose="020B0604020202020204" pitchFamily="34" charset="0"/>
              <a:cs typeface="Arial" panose="020B0604020202020204" pitchFamily="34" charset="0"/>
            </a:endParaRPr>
          </a:p>
          <a:p>
            <a:pPr>
              <a:buNone/>
            </a:pPr>
            <a:endParaRPr lang="en-GB" sz="2000" dirty="0">
              <a:solidFill>
                <a:srgbClr val="002060"/>
              </a:solidFill>
              <a:latin typeface="Arial" panose="020B0604020202020204" pitchFamily="34" charset="0"/>
              <a:cs typeface="Arial" panose="020B0604020202020204" pitchFamily="34" charset="0"/>
            </a:endParaRPr>
          </a:p>
        </p:txBody>
      </p:sp>
      <p:sp>
        <p:nvSpPr>
          <p:cNvPr id="6" name="Text Placeholder 5"/>
          <p:cNvSpPr>
            <a:spLocks noGrp="1"/>
          </p:cNvSpPr>
          <p:nvPr>
            <p:ph type="body" sz="quarter" idx="3"/>
          </p:nvPr>
        </p:nvSpPr>
        <p:spPr/>
        <p:txBody>
          <a:bodyPr>
            <a:normAutofit/>
          </a:bodyPr>
          <a:lstStyle/>
          <a:p>
            <a:r>
              <a:rPr lang="en-GB" sz="2800" dirty="0" smtClean="0">
                <a:latin typeface="Arial" panose="020B0604020202020204" pitchFamily="34" charset="0"/>
                <a:cs typeface="Arial" panose="020B0604020202020204" pitchFamily="34" charset="0"/>
              </a:rPr>
              <a:t>Into English</a:t>
            </a:r>
            <a:endParaRPr lang="en-GB" sz="2800"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4"/>
          </p:nvPr>
        </p:nvSpPr>
        <p:spPr>
          <a:xfrm>
            <a:off x="4754879" y="2438400"/>
            <a:ext cx="4254649" cy="4231340"/>
          </a:xfrm>
          <a:ln>
            <a:solidFill>
              <a:schemeClr val="accent1"/>
            </a:solidFill>
          </a:ln>
        </p:spPr>
        <p:style>
          <a:lnRef idx="2">
            <a:schemeClr val="dk1"/>
          </a:lnRef>
          <a:fillRef idx="1">
            <a:schemeClr val="lt1"/>
          </a:fillRef>
          <a:effectRef idx="0">
            <a:schemeClr val="dk1"/>
          </a:effectRef>
          <a:fontRef idx="minor">
            <a:schemeClr val="dk1"/>
          </a:fontRef>
        </p:style>
        <p:txBody>
          <a:bodyPr>
            <a:noAutofit/>
          </a:bodyPr>
          <a:lstStyle/>
          <a:p>
            <a:r>
              <a:rPr lang="en-GB" sz="2000" dirty="0" smtClean="0">
                <a:solidFill>
                  <a:srgbClr val="002060"/>
                </a:solidFill>
                <a:latin typeface="Arial" panose="020B0604020202020204" pitchFamily="34" charset="0"/>
                <a:cs typeface="Arial" panose="020B0604020202020204" pitchFamily="34" charset="0"/>
              </a:rPr>
              <a:t>Add titles (in English) to text in Target Language</a:t>
            </a:r>
          </a:p>
          <a:p>
            <a:r>
              <a:rPr lang="en-GB" sz="2000" dirty="0" smtClean="0">
                <a:solidFill>
                  <a:srgbClr val="002060"/>
                </a:solidFill>
                <a:latin typeface="Arial" panose="020B0604020202020204" pitchFamily="34" charset="0"/>
                <a:cs typeface="Arial" panose="020B0604020202020204" pitchFamily="34" charset="0"/>
              </a:rPr>
              <a:t>Paraphrase or summarise </a:t>
            </a:r>
          </a:p>
          <a:p>
            <a:r>
              <a:rPr lang="en-GB" sz="2000" dirty="0" smtClean="0">
                <a:solidFill>
                  <a:srgbClr val="002060"/>
                </a:solidFill>
                <a:latin typeface="Arial" panose="020B0604020202020204" pitchFamily="34" charset="0"/>
                <a:cs typeface="Arial" panose="020B0604020202020204" pitchFamily="34" charset="0"/>
              </a:rPr>
              <a:t>General questions on a text “what’s the slogan?”, “where might you see this sign”</a:t>
            </a:r>
          </a:p>
          <a:p>
            <a:pPr>
              <a:buFontTx/>
              <a:buChar char="-"/>
            </a:pPr>
            <a:r>
              <a:rPr lang="en-GB" sz="2000" dirty="0" smtClean="0">
                <a:solidFill>
                  <a:srgbClr val="002060"/>
                </a:solidFill>
                <a:latin typeface="Arial" panose="020B0604020202020204" pitchFamily="34" charset="0"/>
                <a:cs typeface="Arial" panose="020B0604020202020204" pitchFamily="34" charset="0"/>
              </a:rPr>
              <a:t>Question and answer in English (initial reaction)</a:t>
            </a:r>
          </a:p>
          <a:p>
            <a:pPr>
              <a:buFontTx/>
              <a:buChar char="-"/>
            </a:pPr>
            <a:r>
              <a:rPr lang="en-GB" sz="2000" dirty="0" smtClean="0">
                <a:solidFill>
                  <a:srgbClr val="002060"/>
                </a:solidFill>
                <a:latin typeface="Arial" panose="020B0604020202020204" pitchFamily="34" charset="0"/>
                <a:cs typeface="Arial" panose="020B0604020202020204" pitchFamily="34" charset="0"/>
              </a:rPr>
              <a:t>True / false or multiple choice</a:t>
            </a:r>
          </a:p>
          <a:p>
            <a:pPr>
              <a:buFontTx/>
              <a:buChar char="-"/>
            </a:pPr>
            <a:r>
              <a:rPr lang="en-GB" sz="2000" dirty="0" smtClean="0">
                <a:solidFill>
                  <a:srgbClr val="002060"/>
                </a:solidFill>
                <a:latin typeface="Arial" panose="020B0604020202020204" pitchFamily="34" charset="0"/>
                <a:cs typeface="Arial" panose="020B0604020202020204" pitchFamily="34" charset="0"/>
              </a:rPr>
              <a:t>Subtitles for a TV programme or advert</a:t>
            </a:r>
          </a:p>
          <a:p>
            <a:endParaRPr lang="en-GB" sz="2000" dirty="0" smtClean="0">
              <a:solidFill>
                <a:srgbClr val="002060"/>
              </a:solidFill>
              <a:latin typeface="Arial" panose="020B0604020202020204" pitchFamily="34" charset="0"/>
              <a:cs typeface="Arial" panose="020B0604020202020204" pitchFamily="34" charset="0"/>
            </a:endParaRPr>
          </a:p>
          <a:p>
            <a:endParaRPr lang="en-GB" sz="2000" dirty="0" smtClean="0">
              <a:solidFill>
                <a:srgbClr val="002060"/>
              </a:solidFill>
              <a:latin typeface="Arial" panose="020B0604020202020204" pitchFamily="34" charset="0"/>
              <a:cs typeface="Arial" panose="020B0604020202020204" pitchFamily="34" charset="0"/>
            </a:endParaRPr>
          </a:p>
          <a:p>
            <a:endParaRPr lang="en-GB" sz="2000" dirty="0">
              <a:solidFill>
                <a:srgbClr val="002060"/>
              </a:solidFill>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1522530" y="214546"/>
            <a:ext cx="5498614" cy="990600"/>
          </a:xfrm>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Just a taste…</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0" name="Title 1"/>
          <p:cNvSpPr txBox="1">
            <a:spLocks/>
          </p:cNvSpPr>
          <p:nvPr/>
        </p:nvSpPr>
        <p:spPr>
          <a:xfrm>
            <a:off x="2423160" y="770965"/>
            <a:ext cx="7879975"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solidFill>
                  <a:srgbClr val="1F497D"/>
                </a:solidFill>
                <a:latin typeface="Segoe UI Black" panose="020B0A02040204020203" pitchFamily="34" charset="0"/>
                <a:ea typeface="Segoe UI Black" panose="020B0A02040204020203" pitchFamily="34" charset="0"/>
                <a:cs typeface="Segoe UI Black" panose="020B0A02040204020203" pitchFamily="34" charset="0"/>
              </a:rPr>
              <a:t>KS3 Translation</a:t>
            </a:r>
            <a:endParaRPr lang="en-GB" dirty="0">
              <a:solidFill>
                <a:srgbClr val="1F497D"/>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955194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The programme</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p:txBody>
          <a:bodyPr>
            <a:normAutofit fontScale="85000" lnSpcReduction="20000"/>
          </a:bodyPr>
          <a:lstStyle/>
          <a:p>
            <a:pPr>
              <a:lnSpc>
                <a:spcPct val="150000"/>
              </a:lnSpc>
            </a:pPr>
            <a:r>
              <a:rPr lang="en-GB" sz="3200" b="1" dirty="0" smtClean="0">
                <a:latin typeface="Segoe Print" panose="02000600000000000000" pitchFamily="2" charset="0"/>
              </a:rPr>
              <a:t>By teachers for teachers</a:t>
            </a:r>
          </a:p>
          <a:p>
            <a:pPr>
              <a:lnSpc>
                <a:spcPct val="150000"/>
              </a:lnSpc>
            </a:pPr>
            <a:r>
              <a:rPr lang="en-GB" sz="3200" b="1" dirty="0" smtClean="0">
                <a:latin typeface="Segoe Print" panose="02000600000000000000" pitchFamily="2" charset="0"/>
              </a:rPr>
              <a:t>Face-to-face twilights plus follow-up learning</a:t>
            </a:r>
          </a:p>
          <a:p>
            <a:pPr>
              <a:lnSpc>
                <a:spcPct val="150000"/>
              </a:lnSpc>
            </a:pPr>
            <a:r>
              <a:rPr lang="en-GB" sz="3200" b="1" dirty="0" smtClean="0">
                <a:latin typeface="Segoe Print" panose="02000600000000000000" pitchFamily="2" charset="0"/>
              </a:rPr>
              <a:t>KS2 and KS3 specific modules plus a transition module</a:t>
            </a:r>
          </a:p>
          <a:p>
            <a:pPr>
              <a:lnSpc>
                <a:spcPct val="150000"/>
              </a:lnSpc>
            </a:pPr>
            <a:r>
              <a:rPr lang="en-GB" sz="3200" b="1" dirty="0" smtClean="0">
                <a:latin typeface="Segoe Print" panose="02000600000000000000" pitchFamily="2" charset="0"/>
              </a:rPr>
              <a:t>Local sessions leading to strengthening of local networks</a:t>
            </a:r>
          </a:p>
          <a:p>
            <a:pPr>
              <a:lnSpc>
                <a:spcPct val="150000"/>
              </a:lnSpc>
            </a:pPr>
            <a:r>
              <a:rPr lang="en-GB" sz="3200" b="1" dirty="0" smtClean="0">
                <a:latin typeface="Segoe Print" panose="02000600000000000000" pitchFamily="2" charset="0"/>
              </a:rPr>
              <a:t>All materials freely available to all online</a:t>
            </a:r>
            <a:endParaRPr lang="en-GB" sz="3200" b="1" dirty="0">
              <a:latin typeface="Segoe Print" panose="02000600000000000000" pitchFamily="2" charset="0"/>
            </a:endParaRPr>
          </a:p>
        </p:txBody>
      </p:sp>
    </p:spTree>
    <p:extLst>
      <p:ext uri="{BB962C8B-B14F-4D97-AF65-F5344CB8AC3E}">
        <p14:creationId xmlns:p14="http://schemas.microsoft.com/office/powerpoint/2010/main" val="75234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title"/>
          </p:nvPr>
        </p:nvSpPr>
        <p:spPr bwMode="auto"/>
        <p:txBody>
          <a:bodyPr wrap="square" numCol="1" anchorCtr="0" compatLnSpc="1">
            <a:prstTxWarp prst="textNoShape">
              <a:avLst/>
            </a:prstTxWarp>
            <a:noAutofit/>
          </a:bodyPr>
          <a:lstStyle/>
          <a:p>
            <a:pPr algn="ctr">
              <a:defRPr/>
            </a:pPr>
            <a:r>
              <a:rPr lang="en-GB" b="1" dirty="0" smtClean="0">
                <a:latin typeface="Segoe UI Black" panose="020B0A02040204020203" pitchFamily="34" charset="0"/>
                <a:ea typeface="Segoe UI Black" panose="020B0A02040204020203" pitchFamily="34" charset="0"/>
                <a:cs typeface="Segoe UI Black" panose="020B0A02040204020203" pitchFamily="34" charset="0"/>
              </a:rPr>
              <a:t/>
            </a:r>
            <a:br>
              <a:rPr lang="en-GB" b="1" dirty="0" smtClean="0">
                <a:latin typeface="Segoe UI Black" panose="020B0A02040204020203" pitchFamily="34" charset="0"/>
                <a:ea typeface="Segoe UI Black" panose="020B0A02040204020203" pitchFamily="34" charset="0"/>
                <a:cs typeface="Segoe UI Black" panose="020B0A02040204020203" pitchFamily="34" charset="0"/>
              </a:rPr>
            </a:br>
            <a:r>
              <a:rPr lang="en-GB" b="1" dirty="0" smtClean="0">
                <a:latin typeface="Segoe UI Black" panose="020B0A02040204020203" pitchFamily="34" charset="0"/>
                <a:ea typeface="Segoe UI Black" panose="020B0A02040204020203" pitchFamily="34" charset="0"/>
                <a:cs typeface="Segoe UI Black" panose="020B0A02040204020203" pitchFamily="34" charset="0"/>
              </a:rPr>
              <a:t>Into English</a:t>
            </a:r>
            <a:br>
              <a:rPr lang="en-GB" b="1" dirty="0" smtClean="0">
                <a:latin typeface="Segoe UI Black" panose="020B0A02040204020203" pitchFamily="34" charset="0"/>
                <a:ea typeface="Segoe UI Black" panose="020B0A02040204020203" pitchFamily="34" charset="0"/>
                <a:cs typeface="Segoe UI Black" panose="020B0A02040204020203" pitchFamily="34" charset="0"/>
              </a:rPr>
            </a:br>
            <a:endParaRPr lang="en-US" dirty="0" smtClean="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Content Placeholder 5"/>
          <p:cNvSpPr>
            <a:spLocks noGrp="1"/>
          </p:cNvSpPr>
          <p:nvPr>
            <p:ph idx="1"/>
          </p:nvPr>
        </p:nvSpPr>
        <p:spPr>
          <a:xfrm>
            <a:off x="457200" y="3645024"/>
            <a:ext cx="8229600" cy="2831976"/>
          </a:xfrm>
        </p:spPr>
        <p:style>
          <a:lnRef idx="2">
            <a:schemeClr val="dk1"/>
          </a:lnRef>
          <a:fillRef idx="1">
            <a:schemeClr val="lt1"/>
          </a:fillRef>
          <a:effectRef idx="0">
            <a:schemeClr val="dk1"/>
          </a:effectRef>
          <a:fontRef idx="minor">
            <a:schemeClr val="dk1"/>
          </a:fontRef>
        </p:style>
        <p:txBody>
          <a:bodyPr/>
          <a:lstStyle/>
          <a:p>
            <a:pPr>
              <a:buNone/>
            </a:pPr>
            <a:r>
              <a:rPr lang="en-GB" dirty="0" smtClean="0"/>
              <a:t>Students read opinion phrases about clothes and decided if </a:t>
            </a:r>
          </a:p>
          <a:p>
            <a:pPr>
              <a:buNone/>
            </a:pPr>
            <a:r>
              <a:rPr lang="en-GB" dirty="0" smtClean="0"/>
              <a:t>the sentences made sense.</a:t>
            </a:r>
          </a:p>
          <a:p>
            <a:pPr marL="457200" indent="-457200">
              <a:buAutoNum type="arabicParenR"/>
            </a:pPr>
            <a:r>
              <a:rPr lang="fr-FR" dirty="0" smtClean="0"/>
              <a:t>Je porte un pull orange, parce que je déteste la couleur.</a:t>
            </a:r>
          </a:p>
          <a:p>
            <a:pPr marL="457200" indent="-457200">
              <a:buAutoNum type="arabicParenR"/>
            </a:pPr>
            <a:r>
              <a:rPr lang="fr-FR" dirty="0" smtClean="0"/>
              <a:t>J’adore mon jean bleu, car j’ai un style décontracté.</a:t>
            </a:r>
          </a:p>
          <a:p>
            <a:pPr marL="457200" indent="-457200">
              <a:buAutoNum type="arabicParenR"/>
            </a:pPr>
            <a:r>
              <a:rPr lang="fr-FR" dirty="0" smtClean="0"/>
              <a:t>Je n’aime pas les robes, parce que je préfère les jogging. </a:t>
            </a:r>
          </a:p>
          <a:p>
            <a:pPr marL="457200" indent="-457200">
              <a:buAutoNum type="arabicParenR"/>
            </a:pPr>
            <a:endParaRPr lang="fr-FR" dirty="0" smtClean="0"/>
          </a:p>
          <a:p>
            <a:pPr marL="457200" indent="-457200">
              <a:buAutoNum type="arabicParenR"/>
            </a:pPr>
            <a:endParaRPr lang="fr-FR" dirty="0"/>
          </a:p>
        </p:txBody>
      </p:sp>
      <p:sp>
        <p:nvSpPr>
          <p:cNvPr id="9" name="Content Placeholder 5"/>
          <p:cNvSpPr txBox="1">
            <a:spLocks/>
          </p:cNvSpPr>
          <p:nvPr/>
        </p:nvSpPr>
        <p:spPr>
          <a:xfrm>
            <a:off x="467544" y="1916832"/>
            <a:ext cx="4176464" cy="158417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marL="182880" indent="-182880">
              <a:spcBef>
                <a:spcPct val="20000"/>
              </a:spcBef>
              <a:buClr>
                <a:srgbClr val="4F81BD"/>
              </a:buClr>
              <a:buSzPct val="85000"/>
              <a:buFont typeface="Arial" pitchFamily="34" charset="0"/>
              <a:buNone/>
              <a:defRPr/>
            </a:pPr>
            <a:r>
              <a:rPr lang="en-GB" sz="2400" dirty="0" smtClean="0">
                <a:solidFill>
                  <a:prstClr val="black"/>
                </a:solidFill>
              </a:rPr>
              <a:t>Year 8</a:t>
            </a:r>
          </a:p>
          <a:p>
            <a:pPr marL="182880" indent="-182880">
              <a:spcBef>
                <a:spcPct val="20000"/>
              </a:spcBef>
              <a:buClr>
                <a:srgbClr val="4F81BD"/>
              </a:buClr>
              <a:buSzPct val="85000"/>
              <a:buFont typeface="Arial" pitchFamily="34" charset="0"/>
              <a:buNone/>
              <a:defRPr/>
            </a:pPr>
            <a:r>
              <a:rPr lang="en-GB" sz="2400" dirty="0" smtClean="0">
                <a:solidFill>
                  <a:prstClr val="black"/>
                </a:solidFill>
              </a:rPr>
              <a:t>Clothes and fashion </a:t>
            </a:r>
          </a:p>
          <a:p>
            <a:pPr marL="182880" indent="-182880">
              <a:spcBef>
                <a:spcPct val="20000"/>
              </a:spcBef>
              <a:buClr>
                <a:srgbClr val="4F81BD"/>
              </a:buClr>
              <a:buSzPct val="85000"/>
              <a:buFont typeface="Arial" pitchFamily="34" charset="0"/>
              <a:buNone/>
              <a:defRPr/>
            </a:pPr>
            <a:r>
              <a:rPr lang="en-GB" sz="2400" dirty="0" smtClean="0">
                <a:solidFill>
                  <a:prstClr val="black"/>
                </a:solidFill>
              </a:rPr>
              <a:t>Sense or nonsense</a:t>
            </a:r>
            <a:endParaRPr lang="en-GB" sz="2400" dirty="0">
              <a:solidFill>
                <a:prstClr val="black"/>
              </a:solidFill>
            </a:endParaRPr>
          </a:p>
        </p:txBody>
      </p:sp>
      <p:sp>
        <p:nvSpPr>
          <p:cNvPr id="10" name="Explosion 2 9"/>
          <p:cNvSpPr/>
          <p:nvPr/>
        </p:nvSpPr>
        <p:spPr>
          <a:xfrm>
            <a:off x="4860032" y="1412776"/>
            <a:ext cx="3888432" cy="216024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000" dirty="0" smtClean="0">
                <a:solidFill>
                  <a:prstClr val="white"/>
                </a:solidFill>
              </a:rPr>
              <a:t>How could you use this / adapt this?</a:t>
            </a:r>
            <a:endParaRPr lang="en-GB" sz="2000" dirty="0">
              <a:solidFill>
                <a:prstClr val="white"/>
              </a:solidFill>
            </a:endParaRPr>
          </a:p>
        </p:txBody>
      </p:sp>
    </p:spTree>
    <p:extLst>
      <p:ext uri="{BB962C8B-B14F-4D97-AF65-F5344CB8AC3E}">
        <p14:creationId xmlns:p14="http://schemas.microsoft.com/office/powerpoint/2010/main" val="1951255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187" y="1380564"/>
            <a:ext cx="8683789" cy="990600"/>
          </a:xfrm>
        </p:spPr>
        <p:txBody>
          <a:bodyPr>
            <a:noAutofit/>
          </a:bodyPr>
          <a:lstStyle/>
          <a:p>
            <a:pPr algn="ctr"/>
            <a:r>
              <a:rPr lang="en-GB" sz="2400" b="1" dirty="0" smtClean="0"/>
              <a:t/>
            </a:r>
            <a:br>
              <a:rPr lang="en-GB" sz="2400" b="1" dirty="0" smtClean="0"/>
            </a:br>
            <a:r>
              <a:rPr lang="en-GB" sz="2400" b="1" dirty="0" smtClean="0"/>
              <a:t>What types of writing activities are pupils already doing? </a:t>
            </a:r>
            <a:endParaRPr lang="en-GB" sz="2400" dirty="0"/>
          </a:p>
        </p:txBody>
      </p:sp>
      <p:graphicFrame>
        <p:nvGraphicFramePr>
          <p:cNvPr id="7" name="Content Placeholder 6"/>
          <p:cNvGraphicFramePr>
            <a:graphicFrameLocks noGrp="1"/>
          </p:cNvGraphicFramePr>
          <p:nvPr>
            <p:ph idx="1"/>
          </p:nvPr>
        </p:nvGraphicFramePr>
        <p:xfrm>
          <a:off x="467544" y="2276872"/>
          <a:ext cx="8229600" cy="4028440"/>
        </p:xfrm>
        <a:graphic>
          <a:graphicData uri="http://schemas.openxmlformats.org/drawingml/2006/table">
            <a:tbl>
              <a:tblPr firstRow="1" bandRow="1">
                <a:tableStyleId>{5940675A-B579-460E-94D1-54222C63F5DA}</a:tableStyleId>
              </a:tblPr>
              <a:tblGrid>
                <a:gridCol w="2743200"/>
                <a:gridCol w="2743200"/>
                <a:gridCol w="2743200"/>
              </a:tblGrid>
              <a:tr h="370840">
                <a:tc>
                  <a:txBody>
                    <a:bodyPr/>
                    <a:lstStyle/>
                    <a:p>
                      <a:r>
                        <a:rPr lang="en-GB" dirty="0" smtClean="0"/>
                        <a:t>Year 7</a:t>
                      </a:r>
                      <a:endParaRPr lang="en-GB" dirty="0"/>
                    </a:p>
                  </a:txBody>
                  <a:tcPr/>
                </a:tc>
                <a:tc>
                  <a:txBody>
                    <a:bodyPr/>
                    <a:lstStyle/>
                    <a:p>
                      <a:r>
                        <a:rPr lang="en-GB" dirty="0" smtClean="0"/>
                        <a:t>Year 8</a:t>
                      </a:r>
                      <a:endParaRPr lang="en-GB" dirty="0"/>
                    </a:p>
                  </a:txBody>
                  <a:tcPr/>
                </a:tc>
                <a:tc>
                  <a:txBody>
                    <a:bodyPr/>
                    <a:lstStyle/>
                    <a:p>
                      <a:r>
                        <a:rPr lang="en-GB" dirty="0" smtClean="0"/>
                        <a:t>Year 9</a:t>
                      </a:r>
                      <a:endParaRPr lang="en-GB" dirty="0"/>
                    </a:p>
                  </a:txBody>
                  <a:tcPr/>
                </a:tc>
              </a:tr>
              <a:tr h="370840">
                <a:tc>
                  <a:txBody>
                    <a:bodyPr/>
                    <a:lstStyle/>
                    <a:p>
                      <a:pPr eaLnBrk="1" hangingPunct="1">
                        <a:buFont typeface="Arial" pitchFamily="34" charset="0"/>
                        <a:buChar char="•"/>
                      </a:pPr>
                      <a:r>
                        <a:rPr lang="en-GB" baseline="0" dirty="0" smtClean="0"/>
                        <a:t>Song to teach classroom objects</a:t>
                      </a:r>
                    </a:p>
                    <a:p>
                      <a:pPr eaLnBrk="1" hangingPunct="1">
                        <a:buFont typeface="Arial" pitchFamily="34" charset="0"/>
                        <a:buChar char="•"/>
                      </a:pPr>
                      <a:r>
                        <a:rPr lang="en-GB" baseline="0" dirty="0" smtClean="0"/>
                        <a:t>Presentation about one comic-book character</a:t>
                      </a:r>
                    </a:p>
                    <a:p>
                      <a:pPr eaLnBrk="1" hangingPunct="1">
                        <a:buFont typeface="Arial" pitchFamily="34" charset="0"/>
                        <a:buChar char="•"/>
                      </a:pPr>
                      <a:r>
                        <a:rPr lang="en-GB" baseline="0" dirty="0" smtClean="0"/>
                        <a:t>Picture stimulus – canteen meals around world</a:t>
                      </a:r>
                    </a:p>
                    <a:p>
                      <a:pPr eaLnBrk="1" hangingPunct="1">
                        <a:buFont typeface="Arial" pitchFamily="34" charset="0"/>
                        <a:buChar char="•"/>
                      </a:pPr>
                      <a:r>
                        <a:rPr lang="en-GB" baseline="0" dirty="0" smtClean="0"/>
                        <a:t>Poem for Valentine’s Day</a:t>
                      </a:r>
                    </a:p>
                    <a:p>
                      <a:pPr eaLnBrk="1" hangingPunct="1">
                        <a:buFont typeface="Arial" pitchFamily="34" charset="0"/>
                        <a:buChar char="•"/>
                      </a:pPr>
                      <a:r>
                        <a:rPr lang="en-GB" baseline="0" dirty="0" smtClean="0"/>
                        <a:t>Brochure advertising your own theme-park</a:t>
                      </a:r>
                    </a:p>
                    <a:p>
                      <a:pPr eaLnBrk="1" hangingPunct="1">
                        <a:buFont typeface="Arial" pitchFamily="34" charset="0"/>
                        <a:buChar char="•"/>
                      </a:pPr>
                      <a:r>
                        <a:rPr lang="en-GB" baseline="0" dirty="0" smtClean="0"/>
                        <a:t>Keep-fit video</a:t>
                      </a:r>
                    </a:p>
                    <a:p>
                      <a:pPr eaLnBrk="1" hangingPunct="1">
                        <a:buFont typeface="Arial" pitchFamily="34" charset="0"/>
                        <a:buChar char="•"/>
                      </a:pPr>
                      <a:r>
                        <a:rPr lang="en-GB" baseline="0" dirty="0" smtClean="0"/>
                        <a:t>Design a room in the chocolate factory</a:t>
                      </a:r>
                    </a:p>
                  </a:txBody>
                  <a:tcPr/>
                </a:tc>
                <a:tc>
                  <a:txBody>
                    <a:bodyPr/>
                    <a:lstStyle/>
                    <a:p>
                      <a:pPr eaLnBrk="1" hangingPunct="1">
                        <a:buFont typeface="Arial" pitchFamily="34" charset="0"/>
                        <a:buChar char="•"/>
                      </a:pPr>
                      <a:r>
                        <a:rPr lang="en-GB" baseline="0" dirty="0" smtClean="0"/>
                        <a:t>Blurb for the back of a book</a:t>
                      </a:r>
                    </a:p>
                    <a:p>
                      <a:pPr eaLnBrk="1" hangingPunct="1">
                        <a:buFont typeface="Arial" pitchFamily="34" charset="0"/>
                        <a:buChar char="•"/>
                      </a:pPr>
                      <a:r>
                        <a:rPr lang="en-GB" baseline="0" dirty="0" smtClean="0"/>
                        <a:t>Film/book/TV programme review</a:t>
                      </a:r>
                    </a:p>
                    <a:p>
                      <a:pPr eaLnBrk="1" hangingPunct="1">
                        <a:buFont typeface="Arial" pitchFamily="34" charset="0"/>
                        <a:buChar char="•"/>
                      </a:pPr>
                      <a:r>
                        <a:rPr lang="en-GB" baseline="0" dirty="0" smtClean="0"/>
                        <a:t>Postcard from an imaginary trip to Paris</a:t>
                      </a:r>
                    </a:p>
                    <a:p>
                      <a:pPr eaLnBrk="1" hangingPunct="1">
                        <a:buFont typeface="Arial" pitchFamily="34" charset="0"/>
                        <a:buChar char="•"/>
                      </a:pPr>
                      <a:r>
                        <a:rPr lang="en-GB" baseline="0" dirty="0" smtClean="0"/>
                        <a:t>Podcast about a favourite hobby</a:t>
                      </a:r>
                    </a:p>
                    <a:p>
                      <a:pPr eaLnBrk="1" hangingPunct="1">
                        <a:buFont typeface="Arial" pitchFamily="34" charset="0"/>
                        <a:buChar char="•"/>
                      </a:pPr>
                      <a:r>
                        <a:rPr lang="en-GB" baseline="0" dirty="0" smtClean="0"/>
                        <a:t>Profile of favourite singer/band</a:t>
                      </a:r>
                    </a:p>
                    <a:p>
                      <a:pPr eaLnBrk="1" hangingPunct="1">
                        <a:buFont typeface="Arial" pitchFamily="34" charset="0"/>
                        <a:buChar char="•"/>
                      </a:pPr>
                      <a:r>
                        <a:rPr lang="en-GB" baseline="0" dirty="0" smtClean="0"/>
                        <a:t>Shelterbox contents and reasons</a:t>
                      </a:r>
                    </a:p>
                    <a:p>
                      <a:pPr eaLnBrk="1" hangingPunct="1">
                        <a:buFont typeface="Arial" pitchFamily="34" charset="0"/>
                        <a:buChar char="•"/>
                      </a:pPr>
                      <a:r>
                        <a:rPr lang="en-GB" baseline="0" dirty="0" smtClean="0"/>
                        <a:t>Favourite recipe</a:t>
                      </a:r>
                    </a:p>
                  </a:txBody>
                  <a:tcPr/>
                </a:tc>
                <a:tc>
                  <a:txBody>
                    <a:bodyPr/>
                    <a:lstStyle/>
                    <a:p>
                      <a:pPr eaLnBrk="1" hangingPunct="1">
                        <a:buFont typeface="Wingdings" pitchFamily="2" charset="2"/>
                        <a:buChar char="§"/>
                      </a:pPr>
                      <a:r>
                        <a:rPr lang="en-GB" baseline="0" dirty="0" smtClean="0"/>
                        <a:t>Photo-story of a disastrous date</a:t>
                      </a:r>
                    </a:p>
                    <a:p>
                      <a:pPr eaLnBrk="1" hangingPunct="1">
                        <a:buFont typeface="Wingdings" pitchFamily="2" charset="2"/>
                        <a:buChar char="§"/>
                      </a:pPr>
                      <a:r>
                        <a:rPr lang="en-GB" baseline="0" dirty="0" smtClean="0"/>
                        <a:t>Guide for teenagers on how to stay healthy</a:t>
                      </a:r>
                    </a:p>
                    <a:p>
                      <a:pPr eaLnBrk="1" hangingPunct="1">
                        <a:buFont typeface="Wingdings" pitchFamily="2" charset="2"/>
                        <a:buChar char="§"/>
                      </a:pPr>
                      <a:r>
                        <a:rPr lang="en-GB" baseline="0" dirty="0" smtClean="0"/>
                        <a:t>Baby booklet</a:t>
                      </a:r>
                    </a:p>
                    <a:p>
                      <a:pPr eaLnBrk="1" hangingPunct="1">
                        <a:buFont typeface="Wingdings" pitchFamily="2" charset="2"/>
                        <a:buChar char="§"/>
                      </a:pPr>
                      <a:r>
                        <a:rPr lang="en-GB" baseline="0" dirty="0" smtClean="0"/>
                        <a:t>Blog about a disastrous or dream holiday</a:t>
                      </a:r>
                    </a:p>
                    <a:p>
                      <a:pPr eaLnBrk="1" hangingPunct="1">
                        <a:buFont typeface="Wingdings" pitchFamily="2" charset="2"/>
                        <a:buChar char="§"/>
                      </a:pPr>
                      <a:r>
                        <a:rPr lang="en-GB" baseline="0" dirty="0" smtClean="0"/>
                        <a:t>Description of a photo of Paris during WWII</a:t>
                      </a:r>
                    </a:p>
                    <a:p>
                      <a:pPr eaLnBrk="1" hangingPunct="1">
                        <a:buFont typeface="Wingdings" pitchFamily="2" charset="2"/>
                        <a:buChar char="§"/>
                      </a:pPr>
                      <a:r>
                        <a:rPr lang="en-GB" baseline="0" dirty="0" smtClean="0"/>
                        <a:t>Recipe or tips for happiness</a:t>
                      </a:r>
                    </a:p>
                  </a:txBody>
                  <a:tcPr/>
                </a:tc>
              </a:tr>
            </a:tbl>
          </a:graphicData>
        </a:graphic>
      </p:graphicFrame>
      <p:sp>
        <p:nvSpPr>
          <p:cNvPr id="4" name="Title 1"/>
          <p:cNvSpPr txBox="1">
            <a:spLocks/>
          </p:cNvSpPr>
          <p:nvPr/>
        </p:nvSpPr>
        <p:spPr>
          <a:xfrm>
            <a:off x="1482189" y="236444"/>
            <a:ext cx="5498614"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Just a taste…</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 name="Title 1"/>
          <p:cNvSpPr txBox="1">
            <a:spLocks/>
          </p:cNvSpPr>
          <p:nvPr/>
        </p:nvSpPr>
        <p:spPr>
          <a:xfrm>
            <a:off x="1963272" y="885264"/>
            <a:ext cx="7879975"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solidFill>
                  <a:srgbClr val="1F497D"/>
                </a:solidFill>
                <a:latin typeface="Segoe UI Black" panose="020B0A02040204020203" pitchFamily="34" charset="0"/>
                <a:ea typeface="Segoe UI Black" panose="020B0A02040204020203" pitchFamily="34" charset="0"/>
                <a:cs typeface="Segoe UI Black" panose="020B0A02040204020203" pitchFamily="34" charset="0"/>
              </a:rPr>
              <a:t>KS3 Extended writing</a:t>
            </a:r>
            <a:endParaRPr lang="en-GB" dirty="0">
              <a:solidFill>
                <a:srgbClr val="1F497D"/>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315814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fr-FR" smtClean="0"/>
              <a:t>Quel type de texte?</a:t>
            </a:r>
          </a:p>
        </p:txBody>
      </p:sp>
      <p:graphicFrame>
        <p:nvGraphicFramePr>
          <p:cNvPr id="9" name="Content Placeholder 8"/>
          <p:cNvGraphicFramePr>
            <a:graphicFrameLocks noGrp="1"/>
          </p:cNvGraphicFramePr>
          <p:nvPr>
            <p:ph idx="1"/>
          </p:nvPr>
        </p:nvGraphicFramePr>
        <p:xfrm>
          <a:off x="539750" y="1484313"/>
          <a:ext cx="8229600" cy="5182304"/>
        </p:xfrm>
        <a:graphic>
          <a:graphicData uri="http://schemas.openxmlformats.org/drawingml/2006/table">
            <a:tbl>
              <a:tblPr firstRow="1" bandRow="1">
                <a:tableStyleId>{5940675A-B579-460E-94D1-54222C63F5DA}</a:tableStyleId>
              </a:tblPr>
              <a:tblGrid>
                <a:gridCol w="1371600"/>
                <a:gridCol w="1371600"/>
                <a:gridCol w="1371600"/>
                <a:gridCol w="1371600"/>
                <a:gridCol w="1371600"/>
                <a:gridCol w="1371600"/>
              </a:tblGrid>
              <a:tr h="504056">
                <a:tc>
                  <a:txBody>
                    <a:bodyPr/>
                    <a:lstStyle/>
                    <a:p>
                      <a:endParaRPr lang="en-GB" dirty="0"/>
                    </a:p>
                  </a:txBody>
                  <a:tcPr/>
                </a:tc>
                <a:tc>
                  <a:txBody>
                    <a:bodyPr/>
                    <a:lstStyle/>
                    <a:p>
                      <a:r>
                        <a:rPr lang="fr-FR" noProof="0" smtClean="0"/>
                        <a:t>Carnet de textes</a:t>
                      </a:r>
                      <a:endParaRPr lang="fr-FR" noProof="0"/>
                    </a:p>
                  </a:txBody>
                  <a:tcPr/>
                </a:tc>
                <a:tc>
                  <a:txBody>
                    <a:bodyPr/>
                    <a:lstStyle/>
                    <a:p>
                      <a:r>
                        <a:rPr lang="fr-FR" noProof="0" smtClean="0"/>
                        <a:t>Cahier</a:t>
                      </a:r>
                      <a:endParaRPr lang="fr-FR" noProof="0"/>
                    </a:p>
                  </a:txBody>
                  <a:tcPr/>
                </a:tc>
                <a:tc>
                  <a:txBody>
                    <a:bodyPr/>
                    <a:lstStyle/>
                    <a:p>
                      <a:r>
                        <a:rPr lang="fr-FR" noProof="0" smtClean="0"/>
                        <a:t>Liste</a:t>
                      </a:r>
                      <a:endParaRPr lang="fr-FR" noProof="0"/>
                    </a:p>
                  </a:txBody>
                  <a:tcPr/>
                </a:tc>
                <a:tc>
                  <a:txBody>
                    <a:bodyPr/>
                    <a:lstStyle/>
                    <a:p>
                      <a:r>
                        <a:rPr lang="fr-FR" noProof="0" dirty="0" smtClean="0"/>
                        <a:t>Poème </a:t>
                      </a:r>
                      <a:endParaRPr lang="fr-FR" noProof="0" dirty="0"/>
                    </a:p>
                  </a:txBody>
                  <a:tcPr/>
                </a:tc>
                <a:tc>
                  <a:txBody>
                    <a:bodyPr/>
                    <a:lstStyle/>
                    <a:p>
                      <a:r>
                        <a:rPr lang="fr-FR" noProof="0" dirty="0" err="1" smtClean="0"/>
                        <a:t>Level</a:t>
                      </a:r>
                      <a:r>
                        <a:rPr lang="fr-FR" noProof="0" dirty="0" smtClean="0"/>
                        <a:t>?</a:t>
                      </a:r>
                      <a:r>
                        <a:rPr lang="fr-FR" baseline="0" noProof="0" dirty="0" smtClean="0"/>
                        <a:t> </a:t>
                      </a:r>
                      <a:endParaRPr lang="fr-FR" noProof="0" dirty="0"/>
                    </a:p>
                  </a:txBody>
                  <a:tcPr/>
                </a:tc>
              </a:tr>
              <a:tr h="1135556">
                <a:tc>
                  <a:txBody>
                    <a:bodyPr/>
                    <a:lstStyle/>
                    <a:p>
                      <a:r>
                        <a:rPr lang="en-GB" dirty="0" smtClean="0"/>
                        <a:t>1</a:t>
                      </a:r>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r>
              <a:tr h="1135556">
                <a:tc>
                  <a:txBody>
                    <a:bodyPr/>
                    <a:lstStyle/>
                    <a:p>
                      <a:r>
                        <a:rPr lang="en-GB" dirty="0" smtClean="0"/>
                        <a:t>2</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r h="1135556">
                <a:tc>
                  <a:txBody>
                    <a:bodyPr/>
                    <a:lstStyle/>
                    <a:p>
                      <a:r>
                        <a:rPr lang="en-GB" dirty="0" smtClean="0"/>
                        <a:t>3</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1135556">
                <a:tc>
                  <a:txBody>
                    <a:bodyPr/>
                    <a:lstStyle/>
                    <a:p>
                      <a:r>
                        <a:rPr lang="en-GB" dirty="0" smtClean="0"/>
                        <a:t>4</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86707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title"/>
          </p:nvPr>
        </p:nvSpPr>
        <p:spPr/>
        <p:txBody>
          <a:bodyPr/>
          <a:lstStyle/>
          <a:p>
            <a:pPr eaLnBrk="1" hangingPunct="1"/>
            <a:r>
              <a:rPr lang="fr-FR" smtClean="0"/>
              <a:t>Quel type de texte?</a:t>
            </a:r>
          </a:p>
        </p:txBody>
      </p:sp>
      <p:sp>
        <p:nvSpPr>
          <p:cNvPr id="5123" name="Content Placeholder 9"/>
          <p:cNvSpPr>
            <a:spLocks noGrp="1"/>
          </p:cNvSpPr>
          <p:nvPr>
            <p:ph sz="half" idx="1"/>
          </p:nvPr>
        </p:nvSpPr>
        <p:spPr/>
        <p:txBody>
          <a:bodyPr/>
          <a:lstStyle/>
          <a:p>
            <a:pPr eaLnBrk="1" hangingPunct="1">
              <a:buFont typeface="Arial" charset="0"/>
              <a:buNone/>
            </a:pPr>
            <a:r>
              <a:rPr lang="fr-FR" sz="2000" smtClean="0"/>
              <a:t>1 LES CRAYONS</a:t>
            </a:r>
          </a:p>
          <a:p>
            <a:pPr eaLnBrk="1" hangingPunct="1">
              <a:buFont typeface="Arial" charset="0"/>
              <a:buNone/>
            </a:pPr>
            <a:r>
              <a:rPr lang="fr-FR" sz="2000" smtClean="0"/>
              <a:t>Mais à quoi jouent les crayons</a:t>
            </a:r>
          </a:p>
          <a:p>
            <a:pPr eaLnBrk="1" hangingPunct="1">
              <a:buFont typeface="Arial" charset="0"/>
              <a:buNone/>
            </a:pPr>
            <a:r>
              <a:rPr lang="fr-FR" sz="2000" smtClean="0"/>
              <a:t>pendant les récréations ?</a:t>
            </a:r>
          </a:p>
          <a:p>
            <a:pPr eaLnBrk="1" hangingPunct="1">
              <a:buFont typeface="Arial" charset="0"/>
              <a:buNone/>
            </a:pPr>
            <a:r>
              <a:rPr lang="fr-FR" sz="2000" smtClean="0"/>
              <a:t>Le rouge dessine une souris,</a:t>
            </a:r>
          </a:p>
          <a:p>
            <a:pPr eaLnBrk="1" hangingPunct="1">
              <a:buFont typeface="Arial" charset="0"/>
              <a:buNone/>
            </a:pPr>
            <a:r>
              <a:rPr lang="fr-FR" sz="2000" smtClean="0"/>
              <a:t>le vert un soleil,</a:t>
            </a:r>
          </a:p>
          <a:p>
            <a:pPr eaLnBrk="1" hangingPunct="1">
              <a:buFont typeface="Arial" charset="0"/>
              <a:buNone/>
            </a:pPr>
            <a:r>
              <a:rPr lang="fr-FR" sz="2000" smtClean="0"/>
              <a:t>Le bleu dessine un radis,</a:t>
            </a:r>
          </a:p>
          <a:p>
            <a:pPr eaLnBrk="1" hangingPunct="1">
              <a:buFont typeface="Arial" charset="0"/>
              <a:buNone/>
            </a:pPr>
            <a:r>
              <a:rPr lang="fr-FR" sz="2000" smtClean="0"/>
              <a:t>le gris une groseille.</a:t>
            </a:r>
          </a:p>
          <a:p>
            <a:pPr eaLnBrk="1" hangingPunct="1">
              <a:buFont typeface="Arial" charset="0"/>
              <a:buNone/>
            </a:pPr>
            <a:r>
              <a:rPr lang="fr-FR" sz="2000" smtClean="0"/>
              <a:t>Le noir, qui n’a pas d’idée,</a:t>
            </a:r>
          </a:p>
          <a:p>
            <a:pPr eaLnBrk="1" hangingPunct="1">
              <a:buFont typeface="Arial" charset="0"/>
              <a:buNone/>
            </a:pPr>
            <a:r>
              <a:rPr lang="fr-FR" sz="2000" smtClean="0"/>
              <a:t>fait des gros pâtés.</a:t>
            </a:r>
          </a:p>
          <a:p>
            <a:pPr eaLnBrk="1" hangingPunct="1">
              <a:buFont typeface="Arial" charset="0"/>
              <a:buNone/>
            </a:pPr>
            <a:r>
              <a:rPr lang="fr-FR" sz="2000" smtClean="0"/>
              <a:t>Voilà les jeux des crayons</a:t>
            </a:r>
          </a:p>
          <a:p>
            <a:pPr eaLnBrk="1" hangingPunct="1">
              <a:buFont typeface="Arial" charset="0"/>
              <a:buNone/>
            </a:pPr>
            <a:r>
              <a:rPr lang="fr-FR" sz="2000" smtClean="0"/>
              <a:t>pendant les récréations.</a:t>
            </a:r>
          </a:p>
          <a:p>
            <a:pPr eaLnBrk="1" hangingPunct="1">
              <a:buFont typeface="Arial" charset="0"/>
              <a:buNone/>
            </a:pPr>
            <a:r>
              <a:rPr lang="fr-FR" sz="2000" smtClean="0"/>
              <a:t>Corinne ALBAUT</a:t>
            </a:r>
          </a:p>
          <a:p>
            <a:pPr eaLnBrk="1" hangingPunct="1">
              <a:buFont typeface="Arial" charset="0"/>
              <a:buNone/>
            </a:pPr>
            <a:endParaRPr lang="en-GB" smtClean="0"/>
          </a:p>
        </p:txBody>
      </p:sp>
      <p:pic>
        <p:nvPicPr>
          <p:cNvPr id="5124" name="Content Placeholder 11" descr="bandeau-bien-reussir-ecole.jpg"/>
          <p:cNvPicPr>
            <a:picLocks noGrp="1" noChangeAspect="1"/>
          </p:cNvPicPr>
          <p:nvPr>
            <p:ph sz="half" idx="2"/>
          </p:nvPr>
        </p:nvPicPr>
        <p:blipFill>
          <a:blip r:embed="rId3" cstate="print"/>
          <a:srcRect/>
          <a:stretch>
            <a:fillRect/>
          </a:stretch>
        </p:blipFill>
        <p:spPr>
          <a:xfrm>
            <a:off x="4648200" y="2940050"/>
            <a:ext cx="4038600" cy="1846263"/>
          </a:xfrm>
        </p:spPr>
      </p:pic>
    </p:spTree>
    <p:extLst>
      <p:ext uri="{BB962C8B-B14F-4D97-AF65-F5344CB8AC3E}">
        <p14:creationId xmlns:p14="http://schemas.microsoft.com/office/powerpoint/2010/main" val="1590800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fr-FR" smtClean="0"/>
              <a:t>Quel type de texte?</a:t>
            </a:r>
            <a:endParaRPr lang="en-GB" smtClean="0"/>
          </a:p>
        </p:txBody>
      </p:sp>
      <p:pic>
        <p:nvPicPr>
          <p:cNvPr id="6147" name="Content Placeholder 8" descr="Papeterie1.jpg"/>
          <p:cNvPicPr>
            <a:picLocks noGrp="1" noChangeAspect="1"/>
          </p:cNvPicPr>
          <p:nvPr>
            <p:ph sz="half" idx="2"/>
          </p:nvPr>
        </p:nvPicPr>
        <p:blipFill>
          <a:blip r:embed="rId2" cstate="print"/>
          <a:srcRect/>
          <a:stretch>
            <a:fillRect/>
          </a:stretch>
        </p:blipFill>
        <p:spPr>
          <a:xfrm>
            <a:off x="4686300" y="2236788"/>
            <a:ext cx="3962400" cy="3251200"/>
          </a:xfrm>
        </p:spPr>
      </p:pic>
      <p:sp>
        <p:nvSpPr>
          <p:cNvPr id="6148" name="Content Placeholder 6"/>
          <p:cNvSpPr>
            <a:spLocks noGrp="1"/>
          </p:cNvSpPr>
          <p:nvPr>
            <p:ph sz="half" idx="1"/>
          </p:nvPr>
        </p:nvSpPr>
        <p:spPr/>
        <p:txBody>
          <a:bodyPr/>
          <a:lstStyle/>
          <a:p>
            <a:pPr eaLnBrk="1" hangingPunct="1">
              <a:buFont typeface="Arial" charset="0"/>
              <a:buNone/>
            </a:pPr>
            <a:r>
              <a:rPr lang="en-GB" smtClean="0"/>
              <a:t>2</a:t>
            </a:r>
          </a:p>
          <a:p>
            <a:pPr eaLnBrk="1" hangingPunct="1">
              <a:buFont typeface="Arial" charset="0"/>
              <a:buNone/>
            </a:pPr>
            <a:r>
              <a:rPr lang="fr-FR" b="1" smtClean="0">
                <a:latin typeface="French Script MT" pitchFamily="66" charset="0"/>
              </a:rPr>
              <a:t>2 stylos bleus</a:t>
            </a:r>
          </a:p>
          <a:p>
            <a:pPr eaLnBrk="1" hangingPunct="1">
              <a:buFont typeface="Arial" charset="0"/>
              <a:buNone/>
            </a:pPr>
            <a:r>
              <a:rPr lang="fr-FR" b="1" smtClean="0">
                <a:latin typeface="French Script MT" pitchFamily="66" charset="0"/>
              </a:rPr>
              <a:t>4 crayons de couleur</a:t>
            </a:r>
          </a:p>
          <a:p>
            <a:pPr eaLnBrk="1" hangingPunct="1">
              <a:buFont typeface="Arial" charset="0"/>
              <a:buNone/>
            </a:pPr>
            <a:r>
              <a:rPr lang="fr-FR" b="1" smtClean="0">
                <a:latin typeface="French Script MT" pitchFamily="66" charset="0"/>
              </a:rPr>
              <a:t>Trousse</a:t>
            </a:r>
          </a:p>
          <a:p>
            <a:pPr eaLnBrk="1" hangingPunct="1">
              <a:buFont typeface="Arial" charset="0"/>
              <a:buNone/>
            </a:pPr>
            <a:r>
              <a:rPr lang="fr-FR" b="1" smtClean="0">
                <a:latin typeface="French Script MT" pitchFamily="66" charset="0"/>
              </a:rPr>
              <a:t>Sac – violet?</a:t>
            </a:r>
          </a:p>
          <a:p>
            <a:pPr eaLnBrk="1" hangingPunct="1">
              <a:buFont typeface="Arial" charset="0"/>
              <a:buNone/>
            </a:pPr>
            <a:r>
              <a:rPr lang="fr-FR" b="1" smtClean="0">
                <a:latin typeface="French Script MT" pitchFamily="66" charset="0"/>
              </a:rPr>
              <a:t>Gomme</a:t>
            </a:r>
          </a:p>
          <a:p>
            <a:pPr eaLnBrk="1" hangingPunct="1">
              <a:buFont typeface="Arial" charset="0"/>
              <a:buNone/>
            </a:pPr>
            <a:r>
              <a:rPr lang="fr-FR" b="1" smtClean="0">
                <a:latin typeface="French Script MT" pitchFamily="66" charset="0"/>
              </a:rPr>
              <a:t>Compas</a:t>
            </a:r>
          </a:p>
          <a:p>
            <a:pPr eaLnBrk="1" hangingPunct="1">
              <a:buFont typeface="Arial" charset="0"/>
              <a:buNone/>
            </a:pPr>
            <a:r>
              <a:rPr lang="fr-FR" b="1" smtClean="0">
                <a:latin typeface="French Script MT" pitchFamily="66" charset="0"/>
              </a:rPr>
              <a:t>Règle </a:t>
            </a:r>
          </a:p>
          <a:p>
            <a:pPr eaLnBrk="1" hangingPunct="1">
              <a:buFont typeface="Arial" charset="0"/>
              <a:buNone/>
            </a:pPr>
            <a:endParaRPr lang="fr-FR" smtClean="0">
              <a:latin typeface="French Script MT" pitchFamily="66" charset="0"/>
            </a:endParaRPr>
          </a:p>
          <a:p>
            <a:pPr eaLnBrk="1" hangingPunct="1">
              <a:buFont typeface="Arial" charset="0"/>
              <a:buNone/>
            </a:pPr>
            <a:endParaRPr lang="fr-FR" smtClean="0">
              <a:latin typeface="French Script MT" pitchFamily="66" charset="0"/>
            </a:endParaRPr>
          </a:p>
          <a:p>
            <a:pPr eaLnBrk="1" hangingPunct="1">
              <a:buFont typeface="Arial" charset="0"/>
              <a:buNone/>
            </a:pPr>
            <a:endParaRPr lang="fr-FR" smtClean="0">
              <a:latin typeface="French Script MT" pitchFamily="66" charset="0"/>
            </a:endParaRPr>
          </a:p>
          <a:p>
            <a:pPr eaLnBrk="1" hangingPunct="1">
              <a:buFont typeface="Arial" charset="0"/>
              <a:buNone/>
            </a:pPr>
            <a:endParaRPr lang="fr-FR" smtClean="0">
              <a:latin typeface="French Script MT" pitchFamily="66" charset="0"/>
            </a:endParaRPr>
          </a:p>
        </p:txBody>
      </p:sp>
    </p:spTree>
    <p:extLst>
      <p:ext uri="{BB962C8B-B14F-4D97-AF65-F5344CB8AC3E}">
        <p14:creationId xmlns:p14="http://schemas.microsoft.com/office/powerpoint/2010/main" val="4236672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fr-FR" smtClean="0"/>
              <a:t>Quel type de texte?</a:t>
            </a:r>
          </a:p>
        </p:txBody>
      </p:sp>
      <p:sp>
        <p:nvSpPr>
          <p:cNvPr id="7171" name="Content Placeholder 2"/>
          <p:cNvSpPr>
            <a:spLocks noGrp="1"/>
          </p:cNvSpPr>
          <p:nvPr>
            <p:ph sz="half" idx="1"/>
          </p:nvPr>
        </p:nvSpPr>
        <p:spPr/>
        <p:txBody>
          <a:bodyPr/>
          <a:lstStyle/>
          <a:p>
            <a:pPr eaLnBrk="1" hangingPunct="1">
              <a:buFont typeface="Arial" charset="0"/>
              <a:buNone/>
            </a:pPr>
            <a:r>
              <a:rPr lang="en-GB" smtClean="0"/>
              <a:t>3</a:t>
            </a:r>
          </a:p>
          <a:p>
            <a:pPr eaLnBrk="1" hangingPunct="1">
              <a:buFont typeface="Arial" charset="0"/>
              <a:buNone/>
            </a:pPr>
            <a:r>
              <a:rPr lang="fr-FR" smtClean="0">
                <a:latin typeface="Bradley Hand ITC" pitchFamily="66" charset="0"/>
              </a:rPr>
              <a:t>Pour la rentrée j’ai acheté </a:t>
            </a:r>
          </a:p>
          <a:p>
            <a:pPr eaLnBrk="1" hangingPunct="1">
              <a:buFont typeface="Arial" charset="0"/>
              <a:buNone/>
            </a:pPr>
            <a:r>
              <a:rPr lang="fr-FR" smtClean="0">
                <a:latin typeface="Bradley Hand ITC" pitchFamily="66" charset="0"/>
              </a:rPr>
              <a:t>deux crayons gris, un T-</a:t>
            </a:r>
          </a:p>
          <a:p>
            <a:pPr eaLnBrk="1" hangingPunct="1">
              <a:buFont typeface="Arial" charset="0"/>
              <a:buNone/>
            </a:pPr>
            <a:r>
              <a:rPr lang="fr-FR" smtClean="0">
                <a:latin typeface="Bradley Hand ITC" pitchFamily="66" charset="0"/>
              </a:rPr>
              <a:t>shirt pour le sport et des </a:t>
            </a:r>
          </a:p>
          <a:p>
            <a:pPr eaLnBrk="1" hangingPunct="1">
              <a:buFont typeface="Arial" charset="0"/>
              <a:buNone/>
            </a:pPr>
            <a:r>
              <a:rPr lang="fr-FR" smtClean="0">
                <a:latin typeface="Bradley Hand ITC" pitchFamily="66" charset="0"/>
              </a:rPr>
              <a:t>feutres. J’ai aussi acheté </a:t>
            </a:r>
          </a:p>
          <a:p>
            <a:pPr eaLnBrk="1" hangingPunct="1">
              <a:buFont typeface="Arial" charset="0"/>
              <a:buNone/>
            </a:pPr>
            <a:r>
              <a:rPr lang="fr-FR" smtClean="0">
                <a:latin typeface="Bradley Hand ITC" pitchFamily="66" charset="0"/>
              </a:rPr>
              <a:t>un cahier. </a:t>
            </a:r>
          </a:p>
          <a:p>
            <a:pPr eaLnBrk="1" hangingPunct="1">
              <a:buFont typeface="Arial" charset="0"/>
              <a:buNone/>
            </a:pPr>
            <a:endParaRPr lang="fr-FR" smtClean="0">
              <a:latin typeface="Bradley Hand ITC" pitchFamily="66" charset="0"/>
            </a:endParaRPr>
          </a:p>
        </p:txBody>
      </p:sp>
      <p:pic>
        <p:nvPicPr>
          <p:cNvPr id="7172" name="Content Placeholder 4" descr="Papeterie2.jpg"/>
          <p:cNvPicPr>
            <a:picLocks noGrp="1" noChangeAspect="1"/>
          </p:cNvPicPr>
          <p:nvPr>
            <p:ph sz="half" idx="2"/>
          </p:nvPr>
        </p:nvPicPr>
        <p:blipFill>
          <a:blip r:embed="rId2" cstate="print"/>
          <a:srcRect/>
          <a:stretch>
            <a:fillRect/>
          </a:stretch>
        </p:blipFill>
        <p:spPr>
          <a:xfrm>
            <a:off x="4648200" y="2579688"/>
            <a:ext cx="4038600" cy="2566987"/>
          </a:xfrm>
        </p:spPr>
      </p:pic>
    </p:spTree>
    <p:extLst>
      <p:ext uri="{BB962C8B-B14F-4D97-AF65-F5344CB8AC3E}">
        <p14:creationId xmlns:p14="http://schemas.microsoft.com/office/powerpoint/2010/main" val="1854524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fr-FR" smtClean="0"/>
              <a:t>Quel type de texte?</a:t>
            </a:r>
          </a:p>
        </p:txBody>
      </p:sp>
      <p:sp>
        <p:nvSpPr>
          <p:cNvPr id="8195" name="Content Placeholder 2"/>
          <p:cNvSpPr>
            <a:spLocks noGrp="1"/>
          </p:cNvSpPr>
          <p:nvPr>
            <p:ph sz="half" idx="1"/>
          </p:nvPr>
        </p:nvSpPr>
        <p:spPr/>
        <p:txBody>
          <a:bodyPr/>
          <a:lstStyle/>
          <a:p>
            <a:pPr eaLnBrk="1" hangingPunct="1">
              <a:buFont typeface="Arial" charset="0"/>
              <a:buNone/>
            </a:pPr>
            <a:r>
              <a:rPr lang="en-GB" smtClean="0"/>
              <a:t>4</a:t>
            </a:r>
          </a:p>
          <a:p>
            <a:pPr eaLnBrk="1" hangingPunct="1">
              <a:buFont typeface="Arial" charset="0"/>
              <a:buNone/>
            </a:pPr>
            <a:r>
              <a:rPr lang="fr-FR" smtClean="0"/>
              <a:t>lundi 6 septembre</a:t>
            </a:r>
          </a:p>
          <a:p>
            <a:pPr eaLnBrk="1" hangingPunct="1">
              <a:buFont typeface="Arial" charset="0"/>
              <a:buNone/>
            </a:pPr>
            <a:endParaRPr lang="fr-FR" smtClean="0"/>
          </a:p>
          <a:p>
            <a:pPr eaLnBrk="1" hangingPunct="1">
              <a:buFont typeface="Arial" charset="0"/>
              <a:buNone/>
            </a:pPr>
            <a:r>
              <a:rPr lang="fr-FR" smtClean="0">
                <a:latin typeface="Bradley Hand ITC" pitchFamily="66" charset="0"/>
              </a:rPr>
              <a:t>Français – liste de </a:t>
            </a:r>
          </a:p>
          <a:p>
            <a:pPr eaLnBrk="1" hangingPunct="1">
              <a:buFont typeface="Arial" charset="0"/>
              <a:buNone/>
            </a:pPr>
            <a:r>
              <a:rPr lang="fr-FR" smtClean="0">
                <a:latin typeface="Bradley Hand ITC" pitchFamily="66" charset="0"/>
              </a:rPr>
              <a:t>vocabulaire. Test de </a:t>
            </a:r>
          </a:p>
          <a:p>
            <a:pPr eaLnBrk="1" hangingPunct="1">
              <a:buFont typeface="Arial" charset="0"/>
              <a:buNone/>
            </a:pPr>
            <a:r>
              <a:rPr lang="fr-FR" smtClean="0">
                <a:latin typeface="Bradley Hand ITC" pitchFamily="66" charset="0"/>
              </a:rPr>
              <a:t>vocabulaire  jeudi 9 </a:t>
            </a:r>
          </a:p>
          <a:p>
            <a:pPr eaLnBrk="1" hangingPunct="1">
              <a:buFont typeface="Arial" charset="0"/>
              <a:buNone/>
            </a:pPr>
            <a:r>
              <a:rPr lang="fr-FR" smtClean="0">
                <a:latin typeface="Bradley Hand ITC" pitchFamily="66" charset="0"/>
              </a:rPr>
              <a:t>septembre. </a:t>
            </a:r>
          </a:p>
        </p:txBody>
      </p:sp>
      <p:pic>
        <p:nvPicPr>
          <p:cNvPr id="8196" name="Content Placeholder 4" descr="fais-mes-devoirs.jpg"/>
          <p:cNvPicPr>
            <a:picLocks noGrp="1" noChangeAspect="1"/>
          </p:cNvPicPr>
          <p:nvPr>
            <p:ph sz="half" idx="2"/>
          </p:nvPr>
        </p:nvPicPr>
        <p:blipFill>
          <a:blip r:embed="rId2" cstate="print"/>
          <a:srcRect/>
          <a:stretch>
            <a:fillRect/>
          </a:stretch>
        </p:blipFill>
        <p:spPr>
          <a:xfrm>
            <a:off x="4648200" y="2363788"/>
            <a:ext cx="4038600" cy="2998787"/>
          </a:xfrm>
        </p:spPr>
      </p:pic>
    </p:spTree>
    <p:extLst>
      <p:ext uri="{BB962C8B-B14F-4D97-AF65-F5344CB8AC3E}">
        <p14:creationId xmlns:p14="http://schemas.microsoft.com/office/powerpoint/2010/main" val="3797474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93187587"/>
              </p:ext>
            </p:extLst>
          </p:nvPr>
        </p:nvGraphicFramePr>
        <p:xfrm>
          <a:off x="1" y="-75539"/>
          <a:ext cx="9143999" cy="7042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3211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The programme</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Text Placeholder 5"/>
          <p:cNvSpPr>
            <a:spLocks noGrp="1"/>
          </p:cNvSpPr>
          <p:nvPr>
            <p:ph type="body" idx="1"/>
          </p:nvPr>
        </p:nvSpPr>
        <p:spPr>
          <a:xfrm>
            <a:off x="457200" y="1440611"/>
            <a:ext cx="3931920" cy="639762"/>
          </a:xfrm>
        </p:spPr>
        <p:txBody>
          <a:bodyPr>
            <a:noAutofit/>
          </a:bodyPr>
          <a:lstStyle/>
          <a:p>
            <a:r>
              <a:rPr lang="en-GB" sz="3200" dirty="0" smtClean="0">
                <a:latin typeface="Segoe UI Black" panose="020B0A02040204020203" pitchFamily="34" charset="0"/>
                <a:ea typeface="Segoe UI Black" panose="020B0A02040204020203" pitchFamily="34" charset="0"/>
                <a:cs typeface="Segoe UI Black" panose="020B0A02040204020203" pitchFamily="34" charset="0"/>
              </a:rPr>
              <a:t>KS2 modules</a:t>
            </a:r>
            <a:endParaRPr lang="en-GB" sz="32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6"/>
          <p:cNvSpPr>
            <a:spLocks noGrp="1"/>
          </p:cNvSpPr>
          <p:nvPr>
            <p:ph sz="half" idx="2"/>
          </p:nvPr>
        </p:nvSpPr>
        <p:spPr>
          <a:xfrm>
            <a:off x="607423" y="2173662"/>
            <a:ext cx="3931920" cy="3951288"/>
          </a:xfrm>
        </p:spPr>
        <p:txBody>
          <a:bodyPr>
            <a:normAutofit/>
          </a:bodyPr>
          <a:lstStyle/>
          <a:p>
            <a:pPr>
              <a:lnSpc>
                <a:spcPct val="150000"/>
              </a:lnSpc>
            </a:pPr>
            <a:r>
              <a:rPr lang="en-GB" sz="3200" b="1" dirty="0" smtClean="0">
                <a:latin typeface="Segoe Print" panose="02000600000000000000" pitchFamily="2" charset="0"/>
              </a:rPr>
              <a:t>Grammar</a:t>
            </a:r>
          </a:p>
          <a:p>
            <a:pPr>
              <a:lnSpc>
                <a:spcPct val="150000"/>
              </a:lnSpc>
            </a:pPr>
            <a:r>
              <a:rPr lang="en-GB" sz="3200" b="1" dirty="0" smtClean="0">
                <a:latin typeface="Segoe Print" panose="02000600000000000000" pitchFamily="2" charset="0"/>
              </a:rPr>
              <a:t>Speaking</a:t>
            </a:r>
          </a:p>
          <a:p>
            <a:pPr>
              <a:lnSpc>
                <a:spcPct val="150000"/>
              </a:lnSpc>
            </a:pPr>
            <a:r>
              <a:rPr lang="en-GB" sz="3200" b="1" dirty="0" smtClean="0">
                <a:latin typeface="Segoe Print" panose="02000600000000000000" pitchFamily="2" charset="0"/>
              </a:rPr>
              <a:t>Writing</a:t>
            </a:r>
          </a:p>
          <a:p>
            <a:pPr>
              <a:lnSpc>
                <a:spcPct val="150000"/>
              </a:lnSpc>
            </a:pPr>
            <a:r>
              <a:rPr lang="en-GB" sz="3200" b="1" dirty="0" smtClean="0">
                <a:latin typeface="Segoe Print" panose="02000600000000000000" pitchFamily="2" charset="0"/>
              </a:rPr>
              <a:t>Progression</a:t>
            </a:r>
            <a:endParaRPr lang="en-GB" sz="3200" b="1" dirty="0">
              <a:latin typeface="Segoe Print" panose="02000600000000000000" pitchFamily="2" charset="0"/>
            </a:endParaRPr>
          </a:p>
        </p:txBody>
      </p:sp>
      <p:sp>
        <p:nvSpPr>
          <p:cNvPr id="8" name="Text Placeholder 7"/>
          <p:cNvSpPr>
            <a:spLocks noGrp="1"/>
          </p:cNvSpPr>
          <p:nvPr>
            <p:ph type="body" sz="quarter" idx="3"/>
          </p:nvPr>
        </p:nvSpPr>
        <p:spPr>
          <a:xfrm>
            <a:off x="4754880" y="1440611"/>
            <a:ext cx="3931920" cy="639762"/>
          </a:xfrm>
        </p:spPr>
        <p:txBody>
          <a:bodyPr>
            <a:noAutofit/>
          </a:bodyPr>
          <a:lstStyle/>
          <a:p>
            <a:r>
              <a:rPr lang="en-GB" sz="3200" dirty="0" smtClean="0">
                <a:latin typeface="Segoe UI Black" panose="020B0A02040204020203" pitchFamily="34" charset="0"/>
                <a:ea typeface="Segoe UI Black" panose="020B0A02040204020203" pitchFamily="34" charset="0"/>
                <a:cs typeface="Segoe UI Black" panose="020B0A02040204020203" pitchFamily="34" charset="0"/>
              </a:rPr>
              <a:t>KS3 modules</a:t>
            </a:r>
            <a:endParaRPr lang="en-GB" sz="32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9" name="Content Placeholder 8"/>
          <p:cNvSpPr>
            <a:spLocks noGrp="1"/>
          </p:cNvSpPr>
          <p:nvPr>
            <p:ph sz="quarter" idx="4"/>
          </p:nvPr>
        </p:nvSpPr>
        <p:spPr>
          <a:xfrm>
            <a:off x="4754880" y="2080373"/>
            <a:ext cx="3931920" cy="3951288"/>
          </a:xfrm>
        </p:spPr>
        <p:txBody>
          <a:bodyPr>
            <a:noAutofit/>
          </a:bodyPr>
          <a:lstStyle/>
          <a:p>
            <a:pPr>
              <a:lnSpc>
                <a:spcPct val="150000"/>
              </a:lnSpc>
            </a:pPr>
            <a:r>
              <a:rPr lang="en-GB" sz="2800" b="1" dirty="0" smtClean="0">
                <a:latin typeface="Segoe Print" panose="02000600000000000000" pitchFamily="2" charset="0"/>
              </a:rPr>
              <a:t>Literature</a:t>
            </a:r>
          </a:p>
          <a:p>
            <a:pPr>
              <a:lnSpc>
                <a:spcPct val="150000"/>
              </a:lnSpc>
            </a:pPr>
            <a:r>
              <a:rPr lang="en-GB" sz="2800" b="1" dirty="0" smtClean="0">
                <a:latin typeface="Segoe Print" panose="02000600000000000000" pitchFamily="2" charset="0"/>
              </a:rPr>
              <a:t>Spontaneous speaking</a:t>
            </a:r>
          </a:p>
          <a:p>
            <a:pPr>
              <a:lnSpc>
                <a:spcPct val="150000"/>
              </a:lnSpc>
            </a:pPr>
            <a:r>
              <a:rPr lang="en-GB" sz="2800" b="1" dirty="0" smtClean="0">
                <a:latin typeface="Segoe Print" panose="02000600000000000000" pitchFamily="2" charset="0"/>
              </a:rPr>
              <a:t>Grammar</a:t>
            </a:r>
          </a:p>
          <a:p>
            <a:pPr>
              <a:lnSpc>
                <a:spcPct val="150000"/>
              </a:lnSpc>
            </a:pPr>
            <a:r>
              <a:rPr lang="en-GB" sz="2800" b="1" dirty="0" smtClean="0">
                <a:latin typeface="Segoe Print" panose="02000600000000000000" pitchFamily="2" charset="0"/>
              </a:rPr>
              <a:t>Translation</a:t>
            </a:r>
          </a:p>
          <a:p>
            <a:pPr>
              <a:lnSpc>
                <a:spcPct val="150000"/>
              </a:lnSpc>
            </a:pPr>
            <a:r>
              <a:rPr lang="en-GB" sz="2800" b="1" dirty="0" smtClean="0">
                <a:latin typeface="Segoe Print" panose="02000600000000000000" pitchFamily="2" charset="0"/>
              </a:rPr>
              <a:t>Extended writing</a:t>
            </a:r>
            <a:endParaRPr lang="en-GB" sz="2800" b="1" dirty="0">
              <a:latin typeface="Segoe Print" panose="02000600000000000000" pitchFamily="2" charset="0"/>
            </a:endParaRPr>
          </a:p>
        </p:txBody>
      </p:sp>
      <p:sp>
        <p:nvSpPr>
          <p:cNvPr id="10" name="Text Placeholder 5"/>
          <p:cNvSpPr txBox="1">
            <a:spLocks/>
          </p:cNvSpPr>
          <p:nvPr/>
        </p:nvSpPr>
        <p:spPr>
          <a:xfrm>
            <a:off x="2606040" y="6218238"/>
            <a:ext cx="3931920" cy="639762"/>
          </a:xfrm>
          <a:prstGeom prst="rect">
            <a:avLst/>
          </a:prstGeom>
          <a:noFill/>
          <a:ln w="44450" cap="flat" cmpd="sng" algn="ctr">
            <a:noFill/>
            <a:prstDash val="solid"/>
          </a:ln>
          <a:effectLst/>
        </p:spPr>
        <p:txBody>
          <a:bodyPr vert="horz" lIns="91440" tIns="45720" rIns="91440" bIns="45720" rtlCol="0" anchor="ctr">
            <a:noAutofit/>
          </a:bodyPr>
          <a:lstStyle>
            <a:lvl1pPr marL="0" indent="0" algn="ctr" defTabSz="914400" rtl="0" eaLnBrk="1" latinLnBrk="0" hangingPunct="1">
              <a:spcBef>
                <a:spcPct val="20000"/>
              </a:spcBef>
              <a:buClr>
                <a:schemeClr val="accent1"/>
              </a:buClr>
              <a:buSzPct val="85000"/>
              <a:buFont typeface="Arial" pitchFamily="34" charset="0"/>
              <a:buNone/>
              <a:defRPr sz="2000" b="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a:buClr>
                <a:srgbClr val="4F81BD"/>
              </a:buClr>
            </a:pPr>
            <a:r>
              <a:rPr lang="en-GB" sz="3200" dirty="0" smtClean="0">
                <a:solidFill>
                  <a:srgbClr val="1F497D"/>
                </a:solidFill>
                <a:latin typeface="Segoe UI Black" panose="020B0A02040204020203" pitchFamily="34" charset="0"/>
                <a:ea typeface="Segoe UI Black" panose="020B0A02040204020203" pitchFamily="34" charset="0"/>
                <a:cs typeface="Segoe UI Black" panose="020B0A02040204020203" pitchFamily="34" charset="0"/>
              </a:rPr>
              <a:t>Transition module</a:t>
            </a:r>
            <a:endParaRPr lang="en-GB" sz="3200" dirty="0">
              <a:solidFill>
                <a:srgbClr val="1F497D"/>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708236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ALL Connect Y2</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Text Placeholder 5"/>
          <p:cNvSpPr>
            <a:spLocks noGrp="1"/>
          </p:cNvSpPr>
          <p:nvPr>
            <p:ph type="body" idx="1"/>
          </p:nvPr>
        </p:nvSpPr>
        <p:spPr>
          <a:xfrm>
            <a:off x="217715" y="1686299"/>
            <a:ext cx="3931920" cy="639762"/>
          </a:xfrm>
        </p:spPr>
        <p:txBody>
          <a:bodyPr>
            <a:noAutofit/>
          </a:bodyPr>
          <a:lstStyle/>
          <a:p>
            <a:pPr algn="l"/>
            <a:r>
              <a:rPr lang="en-GB" sz="3200" dirty="0" smtClean="0">
                <a:latin typeface="Segoe UI Black" panose="020B0A02040204020203" pitchFamily="34" charset="0"/>
                <a:ea typeface="Segoe UI Black" panose="020B0A02040204020203" pitchFamily="34" charset="0"/>
                <a:cs typeface="Segoe UI Black" panose="020B0A02040204020203" pitchFamily="34" charset="0"/>
              </a:rPr>
              <a:t>Resources Wikis</a:t>
            </a:r>
            <a:endParaRPr lang="en-GB" sz="32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6"/>
          <p:cNvSpPr>
            <a:spLocks noGrp="1"/>
          </p:cNvSpPr>
          <p:nvPr>
            <p:ph sz="half" idx="2"/>
          </p:nvPr>
        </p:nvSpPr>
        <p:spPr>
          <a:xfrm>
            <a:off x="217715" y="2326061"/>
            <a:ext cx="3931920" cy="3951288"/>
          </a:xfrm>
        </p:spPr>
        <p:txBody>
          <a:bodyPr>
            <a:normAutofit fontScale="77500" lnSpcReduction="20000"/>
          </a:bodyPr>
          <a:lstStyle/>
          <a:p>
            <a:pPr>
              <a:lnSpc>
                <a:spcPct val="150000"/>
              </a:lnSpc>
            </a:pPr>
            <a:r>
              <a:rPr lang="en-GB" sz="3200" b="1" dirty="0" smtClean="0">
                <a:latin typeface="Segoe Print" panose="02000600000000000000" pitchFamily="2" charset="0"/>
              </a:rPr>
              <a:t>Literature</a:t>
            </a:r>
          </a:p>
          <a:p>
            <a:pPr>
              <a:lnSpc>
                <a:spcPct val="150000"/>
              </a:lnSpc>
            </a:pPr>
            <a:r>
              <a:rPr lang="en-GB" sz="3200" b="1" dirty="0" smtClean="0">
                <a:latin typeface="Segoe Print" panose="02000600000000000000" pitchFamily="2" charset="0"/>
              </a:rPr>
              <a:t>Speaking</a:t>
            </a:r>
          </a:p>
          <a:p>
            <a:pPr>
              <a:lnSpc>
                <a:spcPct val="150000"/>
              </a:lnSpc>
            </a:pPr>
            <a:r>
              <a:rPr lang="en-GB" sz="3200" b="1" dirty="0" smtClean="0">
                <a:latin typeface="Segoe Print" panose="02000600000000000000" pitchFamily="2" charset="0"/>
              </a:rPr>
              <a:t>Grammar</a:t>
            </a:r>
          </a:p>
          <a:p>
            <a:pPr>
              <a:lnSpc>
                <a:spcPct val="150000"/>
              </a:lnSpc>
            </a:pPr>
            <a:r>
              <a:rPr lang="en-GB" sz="3200" b="1" dirty="0" smtClean="0">
                <a:latin typeface="Segoe Print" panose="02000600000000000000" pitchFamily="2" charset="0"/>
              </a:rPr>
              <a:t>Translation &amp; Writing</a:t>
            </a:r>
          </a:p>
          <a:p>
            <a:pPr>
              <a:lnSpc>
                <a:spcPct val="150000"/>
              </a:lnSpc>
            </a:pPr>
            <a:r>
              <a:rPr lang="en-GB" sz="3200" b="1" dirty="0" smtClean="0">
                <a:latin typeface="Segoe Print" panose="02000600000000000000" pitchFamily="2" charset="0"/>
              </a:rPr>
              <a:t>Progression &amp; transition</a:t>
            </a:r>
          </a:p>
          <a:p>
            <a:pPr marL="0" indent="0">
              <a:lnSpc>
                <a:spcPct val="150000"/>
              </a:lnSpc>
              <a:buNone/>
            </a:pPr>
            <a:endParaRPr lang="en-GB" sz="3200" b="1" dirty="0">
              <a:latin typeface="Segoe Print" panose="02000600000000000000" pitchFamily="2" charset="0"/>
            </a:endParaRPr>
          </a:p>
        </p:txBody>
      </p:sp>
      <p:sp>
        <p:nvSpPr>
          <p:cNvPr id="8" name="Text Placeholder 7"/>
          <p:cNvSpPr>
            <a:spLocks noGrp="1"/>
          </p:cNvSpPr>
          <p:nvPr>
            <p:ph type="body" sz="quarter" idx="3"/>
          </p:nvPr>
        </p:nvSpPr>
        <p:spPr>
          <a:xfrm>
            <a:off x="4754880" y="1686299"/>
            <a:ext cx="3931920" cy="639762"/>
          </a:xfrm>
        </p:spPr>
        <p:txBody>
          <a:bodyPr>
            <a:noAutofit/>
          </a:bodyPr>
          <a:lstStyle/>
          <a:p>
            <a:pPr algn="l"/>
            <a:r>
              <a:rPr lang="en-GB" sz="3200" dirty="0" smtClean="0">
                <a:latin typeface="Segoe UI Black" panose="020B0A02040204020203" pitchFamily="34" charset="0"/>
                <a:ea typeface="Segoe UI Black" panose="020B0A02040204020203" pitchFamily="34" charset="0"/>
                <a:cs typeface="Segoe UI Black" panose="020B0A02040204020203" pitchFamily="34" charset="0"/>
              </a:rPr>
              <a:t>Further modules</a:t>
            </a:r>
            <a:endParaRPr lang="en-GB" sz="32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9" name="Content Placeholder 8"/>
          <p:cNvSpPr>
            <a:spLocks noGrp="1"/>
          </p:cNvSpPr>
          <p:nvPr>
            <p:ph sz="quarter" idx="4"/>
          </p:nvPr>
        </p:nvSpPr>
        <p:spPr>
          <a:xfrm>
            <a:off x="4754880" y="2173662"/>
            <a:ext cx="3931920" cy="3951288"/>
          </a:xfrm>
        </p:spPr>
        <p:txBody>
          <a:bodyPr>
            <a:noAutofit/>
          </a:bodyPr>
          <a:lstStyle/>
          <a:p>
            <a:pPr>
              <a:lnSpc>
                <a:spcPct val="150000"/>
              </a:lnSpc>
            </a:pPr>
            <a:r>
              <a:rPr lang="en-GB" sz="2800" b="1" dirty="0" smtClean="0">
                <a:latin typeface="Segoe Print" panose="02000600000000000000" pitchFamily="2" charset="0"/>
              </a:rPr>
              <a:t>Transition (Transition toolkit)</a:t>
            </a:r>
          </a:p>
          <a:p>
            <a:pPr>
              <a:lnSpc>
                <a:spcPct val="150000"/>
              </a:lnSpc>
            </a:pPr>
            <a:r>
              <a:rPr lang="en-GB" sz="2800" b="1" dirty="0" smtClean="0">
                <a:latin typeface="Segoe Print" panose="02000600000000000000" pitchFamily="2" charset="0"/>
              </a:rPr>
              <a:t>KS2 Handbook</a:t>
            </a:r>
            <a:endParaRPr lang="en-GB" sz="2800" b="1" dirty="0">
              <a:latin typeface="Segoe Print" panose="02000600000000000000" pitchFamily="2" charset="0"/>
            </a:endParaRPr>
          </a:p>
        </p:txBody>
      </p:sp>
    </p:spTree>
    <p:extLst>
      <p:ext uri="{BB962C8B-B14F-4D97-AF65-F5344CB8AC3E}">
        <p14:creationId xmlns:p14="http://schemas.microsoft.com/office/powerpoint/2010/main" val="3362870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The programme</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Text Placeholder 5"/>
          <p:cNvSpPr>
            <a:spLocks noGrp="1"/>
          </p:cNvSpPr>
          <p:nvPr>
            <p:ph type="body" idx="1"/>
          </p:nvPr>
        </p:nvSpPr>
        <p:spPr>
          <a:xfrm>
            <a:off x="457200" y="1440611"/>
            <a:ext cx="3931920" cy="639762"/>
          </a:xfrm>
        </p:spPr>
        <p:txBody>
          <a:bodyPr>
            <a:noAutofit/>
          </a:bodyPr>
          <a:lstStyle/>
          <a:p>
            <a:r>
              <a:rPr lang="en-GB" sz="3200" dirty="0" smtClean="0">
                <a:latin typeface="Segoe UI Black" panose="020B0A02040204020203" pitchFamily="34" charset="0"/>
                <a:ea typeface="Segoe UI Black" panose="020B0A02040204020203" pitchFamily="34" charset="0"/>
                <a:cs typeface="Segoe UI Black" panose="020B0A02040204020203" pitchFamily="34" charset="0"/>
              </a:rPr>
              <a:t>KS2 modules</a:t>
            </a:r>
            <a:endParaRPr lang="en-GB" sz="32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Content Placeholder 6"/>
          <p:cNvSpPr>
            <a:spLocks noGrp="1"/>
          </p:cNvSpPr>
          <p:nvPr>
            <p:ph sz="half" idx="2"/>
          </p:nvPr>
        </p:nvSpPr>
        <p:spPr>
          <a:xfrm>
            <a:off x="607423" y="2173662"/>
            <a:ext cx="3931920" cy="3951288"/>
          </a:xfrm>
        </p:spPr>
        <p:txBody>
          <a:bodyPr>
            <a:normAutofit/>
          </a:bodyPr>
          <a:lstStyle/>
          <a:p>
            <a:pPr>
              <a:lnSpc>
                <a:spcPct val="150000"/>
              </a:lnSpc>
            </a:pPr>
            <a:r>
              <a:rPr lang="en-GB" sz="3200" b="1" dirty="0" smtClean="0">
                <a:latin typeface="Segoe Print" panose="02000600000000000000" pitchFamily="2" charset="0"/>
              </a:rPr>
              <a:t>Grammar</a:t>
            </a:r>
          </a:p>
          <a:p>
            <a:pPr>
              <a:lnSpc>
                <a:spcPct val="150000"/>
              </a:lnSpc>
            </a:pPr>
            <a:r>
              <a:rPr lang="en-GB" sz="3200" b="1" dirty="0" smtClean="0">
                <a:latin typeface="Segoe Print" panose="02000600000000000000" pitchFamily="2" charset="0"/>
              </a:rPr>
              <a:t>Speaking</a:t>
            </a:r>
          </a:p>
          <a:p>
            <a:pPr>
              <a:lnSpc>
                <a:spcPct val="150000"/>
              </a:lnSpc>
            </a:pPr>
            <a:r>
              <a:rPr lang="en-GB" sz="3200" b="1" dirty="0" smtClean="0">
                <a:latin typeface="Segoe Print" panose="02000600000000000000" pitchFamily="2" charset="0"/>
              </a:rPr>
              <a:t>Writing</a:t>
            </a:r>
          </a:p>
          <a:p>
            <a:pPr>
              <a:lnSpc>
                <a:spcPct val="150000"/>
              </a:lnSpc>
            </a:pPr>
            <a:r>
              <a:rPr lang="en-GB" sz="3200" b="1" dirty="0" smtClean="0">
                <a:latin typeface="Segoe Print" panose="02000600000000000000" pitchFamily="2" charset="0"/>
              </a:rPr>
              <a:t>Progression</a:t>
            </a:r>
            <a:endParaRPr lang="en-GB" sz="3200" b="1" dirty="0">
              <a:latin typeface="Segoe Print" panose="02000600000000000000" pitchFamily="2" charset="0"/>
            </a:endParaRPr>
          </a:p>
        </p:txBody>
      </p:sp>
      <p:sp>
        <p:nvSpPr>
          <p:cNvPr id="8" name="Text Placeholder 7"/>
          <p:cNvSpPr>
            <a:spLocks noGrp="1"/>
          </p:cNvSpPr>
          <p:nvPr>
            <p:ph type="body" sz="quarter" idx="3"/>
          </p:nvPr>
        </p:nvSpPr>
        <p:spPr>
          <a:xfrm>
            <a:off x="4754880" y="1440611"/>
            <a:ext cx="3931920" cy="639762"/>
          </a:xfrm>
        </p:spPr>
        <p:txBody>
          <a:bodyPr>
            <a:noAutofit/>
          </a:bodyPr>
          <a:lstStyle/>
          <a:p>
            <a:r>
              <a:rPr lang="en-GB" sz="3200" dirty="0" smtClean="0">
                <a:latin typeface="Segoe UI Black" panose="020B0A02040204020203" pitchFamily="34" charset="0"/>
                <a:ea typeface="Segoe UI Black" panose="020B0A02040204020203" pitchFamily="34" charset="0"/>
                <a:cs typeface="Segoe UI Black" panose="020B0A02040204020203" pitchFamily="34" charset="0"/>
              </a:rPr>
              <a:t>KS3 modules</a:t>
            </a:r>
            <a:endParaRPr lang="en-GB" sz="32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9" name="Content Placeholder 8"/>
          <p:cNvSpPr>
            <a:spLocks noGrp="1"/>
          </p:cNvSpPr>
          <p:nvPr>
            <p:ph sz="quarter" idx="4"/>
          </p:nvPr>
        </p:nvSpPr>
        <p:spPr>
          <a:xfrm>
            <a:off x="4754880" y="2080373"/>
            <a:ext cx="3931920" cy="3951288"/>
          </a:xfrm>
        </p:spPr>
        <p:txBody>
          <a:bodyPr>
            <a:noAutofit/>
          </a:bodyPr>
          <a:lstStyle/>
          <a:p>
            <a:pPr>
              <a:lnSpc>
                <a:spcPct val="150000"/>
              </a:lnSpc>
            </a:pPr>
            <a:r>
              <a:rPr lang="en-GB" sz="2800" b="1" dirty="0" smtClean="0">
                <a:latin typeface="Segoe Print" panose="02000600000000000000" pitchFamily="2" charset="0"/>
              </a:rPr>
              <a:t>Literature</a:t>
            </a:r>
          </a:p>
          <a:p>
            <a:pPr>
              <a:lnSpc>
                <a:spcPct val="150000"/>
              </a:lnSpc>
            </a:pPr>
            <a:r>
              <a:rPr lang="en-GB" sz="2800" b="1" dirty="0" smtClean="0">
                <a:latin typeface="Segoe Print" panose="02000600000000000000" pitchFamily="2" charset="0"/>
              </a:rPr>
              <a:t>Spontaneous speaking</a:t>
            </a:r>
          </a:p>
          <a:p>
            <a:pPr>
              <a:lnSpc>
                <a:spcPct val="150000"/>
              </a:lnSpc>
            </a:pPr>
            <a:r>
              <a:rPr lang="en-GB" sz="2800" b="1" dirty="0" smtClean="0">
                <a:latin typeface="Segoe Print" panose="02000600000000000000" pitchFamily="2" charset="0"/>
              </a:rPr>
              <a:t>Grammar</a:t>
            </a:r>
          </a:p>
          <a:p>
            <a:pPr>
              <a:lnSpc>
                <a:spcPct val="150000"/>
              </a:lnSpc>
            </a:pPr>
            <a:r>
              <a:rPr lang="en-GB" sz="2800" b="1" dirty="0" smtClean="0">
                <a:latin typeface="Segoe Print" panose="02000600000000000000" pitchFamily="2" charset="0"/>
              </a:rPr>
              <a:t>Translation</a:t>
            </a:r>
          </a:p>
          <a:p>
            <a:pPr>
              <a:lnSpc>
                <a:spcPct val="150000"/>
              </a:lnSpc>
            </a:pPr>
            <a:r>
              <a:rPr lang="en-GB" sz="2800" b="1" dirty="0" smtClean="0">
                <a:latin typeface="Segoe Print" panose="02000600000000000000" pitchFamily="2" charset="0"/>
              </a:rPr>
              <a:t>Extended writing</a:t>
            </a:r>
            <a:endParaRPr lang="en-GB" sz="2800" b="1" dirty="0">
              <a:latin typeface="Segoe Print" panose="02000600000000000000" pitchFamily="2" charset="0"/>
            </a:endParaRPr>
          </a:p>
        </p:txBody>
      </p:sp>
      <p:sp>
        <p:nvSpPr>
          <p:cNvPr id="10" name="Text Placeholder 5"/>
          <p:cNvSpPr txBox="1">
            <a:spLocks/>
          </p:cNvSpPr>
          <p:nvPr/>
        </p:nvSpPr>
        <p:spPr>
          <a:xfrm>
            <a:off x="2606040" y="6218238"/>
            <a:ext cx="3931920" cy="639762"/>
          </a:xfrm>
          <a:prstGeom prst="rect">
            <a:avLst/>
          </a:prstGeom>
          <a:noFill/>
          <a:ln w="44450" cap="flat" cmpd="sng" algn="ctr">
            <a:noFill/>
            <a:prstDash val="solid"/>
          </a:ln>
          <a:effectLst/>
        </p:spPr>
        <p:txBody>
          <a:bodyPr vert="horz" lIns="91440" tIns="45720" rIns="91440" bIns="45720" rtlCol="0" anchor="ctr">
            <a:noAutofit/>
          </a:bodyPr>
          <a:lstStyle>
            <a:lvl1pPr marL="0" indent="0" algn="ctr" defTabSz="914400" rtl="0" eaLnBrk="1" latinLnBrk="0" hangingPunct="1">
              <a:spcBef>
                <a:spcPct val="20000"/>
              </a:spcBef>
              <a:buClr>
                <a:schemeClr val="accent1"/>
              </a:buClr>
              <a:buSzPct val="85000"/>
              <a:buFont typeface="Arial" pitchFamily="34" charset="0"/>
              <a:buNone/>
              <a:defRPr sz="2000" b="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GB" sz="3200" dirty="0" smtClean="0">
                <a:latin typeface="Segoe UI Black" panose="020B0A02040204020203" pitchFamily="34" charset="0"/>
                <a:ea typeface="Segoe UI Black" panose="020B0A02040204020203" pitchFamily="34" charset="0"/>
                <a:cs typeface="Segoe UI Black" panose="020B0A02040204020203" pitchFamily="34" charset="0"/>
              </a:rPr>
              <a:t>Transition module</a:t>
            </a:r>
            <a:endParaRPr lang="en-GB" sz="3200" dirty="0">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442883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Feedback</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 name="Rounded Rectangular Callout 4"/>
          <p:cNvSpPr/>
          <p:nvPr/>
        </p:nvSpPr>
        <p:spPr>
          <a:xfrm>
            <a:off x="174481" y="1644478"/>
            <a:ext cx="4619941" cy="2026994"/>
          </a:xfrm>
          <a:prstGeom prst="wedgeRoundRectCallout">
            <a:avLst>
              <a:gd name="adj1" fmla="val -17623"/>
              <a:gd name="adj2" fmla="val 468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Segoe Print" panose="02000600000000000000" pitchFamily="2" charset="0"/>
              </a:rPr>
              <a:t>“We found it (the KS3 Literature session) really useful and are fired up with ideas!”</a:t>
            </a:r>
            <a:endParaRPr lang="en-GB" sz="2800" dirty="0">
              <a:latin typeface="Segoe Print" panose="02000600000000000000" pitchFamily="2" charset="0"/>
            </a:endParaRPr>
          </a:p>
        </p:txBody>
      </p:sp>
      <p:sp>
        <p:nvSpPr>
          <p:cNvPr id="6" name="Rounded Rectangular Callout 5"/>
          <p:cNvSpPr/>
          <p:nvPr/>
        </p:nvSpPr>
        <p:spPr>
          <a:xfrm>
            <a:off x="4490564" y="629164"/>
            <a:ext cx="2555695" cy="55417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Segoe Print" panose="02000600000000000000" pitchFamily="2" charset="0"/>
              </a:rPr>
              <a:t>“Excellent!”</a:t>
            </a:r>
            <a:endParaRPr lang="en-GB" sz="2800" dirty="0">
              <a:latin typeface="Segoe Print" panose="02000600000000000000" pitchFamily="2" charset="0"/>
            </a:endParaRPr>
          </a:p>
        </p:txBody>
      </p:sp>
      <p:sp>
        <p:nvSpPr>
          <p:cNvPr id="7" name="Rounded Rectangular Callout 6"/>
          <p:cNvSpPr/>
          <p:nvPr/>
        </p:nvSpPr>
        <p:spPr>
          <a:xfrm>
            <a:off x="4927506" y="1334706"/>
            <a:ext cx="3216182" cy="8426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Segoe Print" panose="02000600000000000000" pitchFamily="2" charset="0"/>
              </a:rPr>
              <a:t>“Loads to think about!”</a:t>
            </a:r>
            <a:endParaRPr lang="en-GB" sz="2800" dirty="0">
              <a:latin typeface="Segoe Print" panose="02000600000000000000" pitchFamily="2" charset="0"/>
            </a:endParaRPr>
          </a:p>
        </p:txBody>
      </p:sp>
      <p:sp>
        <p:nvSpPr>
          <p:cNvPr id="8" name="Rounded Rectangular Callout 7"/>
          <p:cNvSpPr/>
          <p:nvPr/>
        </p:nvSpPr>
        <p:spPr>
          <a:xfrm>
            <a:off x="3963975" y="4452404"/>
            <a:ext cx="4742690" cy="210889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Segoe Print" panose="02000600000000000000" pitchFamily="2" charset="0"/>
              </a:rPr>
              <a:t>“Thought-provoking but also gives concrete strategies teachers can use immediately.”</a:t>
            </a:r>
            <a:endParaRPr lang="en-GB" sz="2800" dirty="0">
              <a:latin typeface="Segoe Print" panose="02000600000000000000" pitchFamily="2" charset="0"/>
            </a:endParaRPr>
          </a:p>
        </p:txBody>
      </p:sp>
      <p:sp>
        <p:nvSpPr>
          <p:cNvPr id="9" name="Rounded Rectangular Callout 8"/>
          <p:cNvSpPr/>
          <p:nvPr/>
        </p:nvSpPr>
        <p:spPr>
          <a:xfrm>
            <a:off x="4794422" y="3671471"/>
            <a:ext cx="3871090" cy="6106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Segoe Print" panose="02000600000000000000" pitchFamily="2" charset="0"/>
              </a:rPr>
              <a:t>“Feel inspired!”</a:t>
            </a:r>
            <a:endParaRPr lang="en-GB" sz="2400" dirty="0">
              <a:latin typeface="Segoe Print" panose="02000600000000000000" pitchFamily="2" charset="0"/>
            </a:endParaRPr>
          </a:p>
        </p:txBody>
      </p:sp>
      <p:sp>
        <p:nvSpPr>
          <p:cNvPr id="10" name="Rounded Rectangular Callout 9"/>
          <p:cNvSpPr/>
          <p:nvPr/>
        </p:nvSpPr>
        <p:spPr>
          <a:xfrm>
            <a:off x="300130" y="3917453"/>
            <a:ext cx="3336324" cy="106990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Segoe Print" panose="02000600000000000000" pitchFamily="2" charset="0"/>
              </a:rPr>
              <a:t>“Great literature wiki!”</a:t>
            </a:r>
            <a:endParaRPr lang="en-GB" sz="2800" dirty="0">
              <a:latin typeface="Segoe Print" panose="02000600000000000000" pitchFamily="2" charset="0"/>
            </a:endParaRPr>
          </a:p>
        </p:txBody>
      </p:sp>
      <p:sp>
        <p:nvSpPr>
          <p:cNvPr id="11" name="Rounded Rectangular Callout 10"/>
          <p:cNvSpPr/>
          <p:nvPr/>
        </p:nvSpPr>
        <p:spPr>
          <a:xfrm>
            <a:off x="485993" y="5220385"/>
            <a:ext cx="3324561" cy="106990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Segoe Print" panose="02000600000000000000" pitchFamily="2" charset="0"/>
              </a:rPr>
              <a:t>“Really helpful and useful.”</a:t>
            </a:r>
            <a:endParaRPr lang="en-GB" sz="2800" dirty="0">
              <a:latin typeface="Segoe Print" panose="02000600000000000000" pitchFamily="2" charset="0"/>
            </a:endParaRPr>
          </a:p>
        </p:txBody>
      </p:sp>
      <p:sp>
        <p:nvSpPr>
          <p:cNvPr id="12" name="Rounded Rectangular Callout 11"/>
          <p:cNvSpPr/>
          <p:nvPr/>
        </p:nvSpPr>
        <p:spPr>
          <a:xfrm>
            <a:off x="4954289" y="2325305"/>
            <a:ext cx="3871090" cy="117590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000" dirty="0">
                <a:solidFill>
                  <a:schemeClr val="bg1"/>
                </a:solidFill>
                <a:latin typeface="Segoe Print" panose="02000600000000000000" pitchFamily="2" charset="0"/>
                <a:ea typeface="Times New Roman" panose="02020603050405020304" pitchFamily="18" charset="0"/>
                <a:cs typeface="Times New Roman" panose="02020603050405020304" pitchFamily="18" charset="0"/>
              </a:rPr>
              <a:t>“Practical ideas and collaborative sharing time, thank you</a:t>
            </a:r>
            <a:r>
              <a:rPr lang="en-GB" sz="2000" dirty="0" smtClean="0">
                <a:solidFill>
                  <a:schemeClr val="bg1"/>
                </a:solidFill>
                <a:latin typeface="Segoe Print" panose="02000600000000000000" pitchFamily="2" charset="0"/>
                <a:ea typeface="Times New Roman" panose="02020603050405020304" pitchFamily="18" charset="0"/>
                <a:cs typeface="Times New Roman" panose="02020603050405020304" pitchFamily="18" charset="0"/>
              </a:rPr>
              <a:t>.”</a:t>
            </a:r>
            <a:endParaRPr lang="en-GB" dirty="0">
              <a:solidFill>
                <a:schemeClr val="bg1"/>
              </a:solidFill>
              <a:latin typeface="Segoe Print" panose="02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449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What next?</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5" name="Picture 4"/>
          <p:cNvPicPr>
            <a:picLocks noChangeAspect="1"/>
          </p:cNvPicPr>
          <p:nvPr/>
        </p:nvPicPr>
        <p:blipFill>
          <a:blip r:embed="rId3"/>
          <a:stretch>
            <a:fillRect/>
          </a:stretch>
        </p:blipFill>
        <p:spPr>
          <a:xfrm>
            <a:off x="1250062" y="1351005"/>
            <a:ext cx="6473856" cy="5025081"/>
          </a:xfrm>
          <a:prstGeom prst="rect">
            <a:avLst/>
          </a:prstGeom>
        </p:spPr>
      </p:pic>
      <p:sp>
        <p:nvSpPr>
          <p:cNvPr id="6" name="Rectangle 5"/>
          <p:cNvSpPr/>
          <p:nvPr/>
        </p:nvSpPr>
        <p:spPr>
          <a:xfrm>
            <a:off x="5000109" y="6400799"/>
            <a:ext cx="4143891" cy="369332"/>
          </a:xfrm>
          <a:prstGeom prst="rect">
            <a:avLst/>
          </a:prstGeom>
        </p:spPr>
        <p:txBody>
          <a:bodyPr wrap="none">
            <a:spAutoFit/>
          </a:bodyPr>
          <a:lstStyle/>
          <a:p>
            <a:r>
              <a:rPr lang="en-GB" dirty="0" smtClean="0">
                <a:hlinkClick r:id="rId4"/>
              </a:rPr>
              <a:t>https://allconnectblog.wordpress.com/</a:t>
            </a:r>
            <a:r>
              <a:rPr lang="en-GB" dirty="0" smtClean="0"/>
              <a:t> </a:t>
            </a:r>
            <a:endParaRPr lang="en-GB" dirty="0"/>
          </a:p>
        </p:txBody>
      </p:sp>
    </p:spTree>
    <p:extLst>
      <p:ext uri="{BB962C8B-B14F-4D97-AF65-F5344CB8AC3E}">
        <p14:creationId xmlns:p14="http://schemas.microsoft.com/office/powerpoint/2010/main" val="213843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egoe UI Black" panose="020B0A02040204020203" pitchFamily="34" charset="0"/>
                <a:ea typeface="Segoe UI Black" panose="020B0A02040204020203" pitchFamily="34" charset="0"/>
                <a:cs typeface="Segoe UI Black" panose="020B0A02040204020203" pitchFamily="34" charset="0"/>
              </a:rPr>
              <a:t>What next?</a:t>
            </a:r>
            <a:endParaRPr lang="en-GB" dirty="0"/>
          </a:p>
        </p:txBody>
      </p:sp>
      <p:sp>
        <p:nvSpPr>
          <p:cNvPr id="4" name="Content Placeholder 3"/>
          <p:cNvSpPr>
            <a:spLocks noGrp="1"/>
          </p:cNvSpPr>
          <p:nvPr>
            <p:ph idx="1"/>
          </p:nvPr>
        </p:nvSpPr>
        <p:spPr>
          <a:xfrm>
            <a:off x="372189" y="1948249"/>
            <a:ext cx="8610445" cy="4876800"/>
          </a:xfrm>
        </p:spPr>
        <p:txBody>
          <a:bodyPr>
            <a:normAutofit/>
          </a:bodyPr>
          <a:lstStyle/>
          <a:p>
            <a:pPr>
              <a:lnSpc>
                <a:spcPct val="150000"/>
              </a:lnSpc>
            </a:pPr>
            <a:r>
              <a:rPr lang="en-GB" sz="2800" b="1" dirty="0" smtClean="0">
                <a:latin typeface="Segoe Print" panose="02000600000000000000" pitchFamily="2" charset="0"/>
              </a:rPr>
              <a:t> Consider joining the Association for Language Learning (today!)</a:t>
            </a:r>
          </a:p>
          <a:p>
            <a:pPr>
              <a:lnSpc>
                <a:spcPct val="150000"/>
              </a:lnSpc>
            </a:pPr>
            <a:r>
              <a:rPr lang="en-GB" sz="2800" b="1" dirty="0">
                <a:latin typeface="Segoe Print" panose="02000600000000000000" pitchFamily="2" charset="0"/>
              </a:rPr>
              <a:t> </a:t>
            </a:r>
            <a:r>
              <a:rPr lang="en-GB" sz="2800" b="1" dirty="0" smtClean="0">
                <a:latin typeface="Segoe Print" panose="02000600000000000000" pitchFamily="2" charset="0"/>
              </a:rPr>
              <a:t>Join a primary hub or a secondary branch or network</a:t>
            </a:r>
          </a:p>
          <a:p>
            <a:pPr>
              <a:lnSpc>
                <a:spcPct val="150000"/>
              </a:lnSpc>
            </a:pPr>
            <a:r>
              <a:rPr lang="en-GB" sz="2800" b="1" dirty="0">
                <a:latin typeface="Segoe Print" panose="02000600000000000000" pitchFamily="2" charset="0"/>
              </a:rPr>
              <a:t> </a:t>
            </a:r>
            <a:r>
              <a:rPr lang="en-GB" sz="2800" b="1" dirty="0" smtClean="0">
                <a:latin typeface="Segoe Print" panose="02000600000000000000" pitchFamily="2" charset="0"/>
              </a:rPr>
              <a:t>Use the ALL Connect materials to enrich your teaching and that of others in your school</a:t>
            </a:r>
            <a:endParaRPr lang="en-GB" sz="2800" b="1" dirty="0">
              <a:latin typeface="Segoe Print" panose="02000600000000000000" pitchFamily="2" charset="0"/>
            </a:endParaRPr>
          </a:p>
        </p:txBody>
      </p:sp>
    </p:spTree>
    <p:extLst>
      <p:ext uri="{BB962C8B-B14F-4D97-AF65-F5344CB8AC3E}">
        <p14:creationId xmlns:p14="http://schemas.microsoft.com/office/powerpoint/2010/main" val="259735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Training</a:t>
            </a:r>
            <a:endParaRPr lang="en-GB" dirty="0"/>
          </a:p>
        </p:txBody>
      </p:sp>
      <p:sp>
        <p:nvSpPr>
          <p:cNvPr id="7" name="Content Placeholder 6"/>
          <p:cNvSpPr>
            <a:spLocks noGrp="1"/>
          </p:cNvSpPr>
          <p:nvPr>
            <p:ph sz="half" idx="1"/>
          </p:nvPr>
        </p:nvSpPr>
        <p:spPr>
          <a:xfrm>
            <a:off x="457200" y="1673352"/>
            <a:ext cx="3657600" cy="6327648"/>
          </a:xfrm>
        </p:spPr>
        <p:txBody>
          <a:bodyPr>
            <a:normAutofit fontScale="92500" lnSpcReduction="20000"/>
          </a:bodyPr>
          <a:lstStyle/>
          <a:p>
            <a:r>
              <a:rPr lang="en-GB" dirty="0" smtClean="0">
                <a:latin typeface="Arial" panose="020B0604020202020204" pitchFamily="34" charset="0"/>
                <a:cs typeface="Arial" panose="020B0604020202020204" pitchFamily="34" charset="0"/>
              </a:rPr>
              <a:t> North East centres (</a:t>
            </a:r>
            <a:r>
              <a:rPr lang="en-GB" dirty="0" err="1" smtClean="0">
                <a:latin typeface="Arial" panose="020B0604020202020204" pitchFamily="34" charset="0"/>
                <a:cs typeface="Arial" panose="020B0604020202020204" pitchFamily="34" charset="0"/>
              </a:rPr>
              <a:t>Saltburn</a:t>
            </a:r>
            <a:r>
              <a:rPr lang="en-GB" dirty="0" smtClean="0">
                <a:latin typeface="Arial" panose="020B0604020202020204" pitchFamily="34" charset="0"/>
                <a:cs typeface="Arial" panose="020B0604020202020204" pitchFamily="34" charset="0"/>
              </a:rPr>
              <a:t>-by-the-Sea, Newcastle and Sunderland)</a:t>
            </a:r>
            <a:r>
              <a:rPr lang="en-GB" dirty="0" err="1" smtClean="0">
                <a:latin typeface="Arial" panose="020B0604020202020204" pitchFamily="34" charset="0"/>
                <a:cs typeface="Arial" panose="020B0604020202020204" pitchFamily="34" charset="0"/>
              </a:rPr>
              <a:t>afer</a:t>
            </a:r>
            <a:r>
              <a:rPr lang="en-GB" dirty="0" smtClean="0">
                <a:latin typeface="Arial" panose="020B0604020202020204" pitchFamily="34" charset="0"/>
                <a:cs typeface="Arial" panose="020B0604020202020204" pitchFamily="34" charset="0"/>
              </a:rPr>
              <a:t> offering KS2 and 3 programmes</a:t>
            </a:r>
          </a:p>
          <a:p>
            <a:pPr marL="0" indent="0">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In Yorkshire there are KS3 programmes running in Leeds, Bradford and Huddersfield</a:t>
            </a:r>
          </a:p>
        </p:txBody>
      </p:sp>
      <p:sp>
        <p:nvSpPr>
          <p:cNvPr id="8" name="Content Placeholder 7"/>
          <p:cNvSpPr>
            <a:spLocks noGrp="1"/>
          </p:cNvSpPr>
          <p:nvPr>
            <p:ph sz="half" idx="2"/>
          </p:nvPr>
        </p:nvSpPr>
        <p:spPr>
          <a:xfrm>
            <a:off x="4504765" y="1673352"/>
            <a:ext cx="4746811" cy="4718304"/>
          </a:xfrm>
        </p:spPr>
        <p:txBody>
          <a:bodyPr>
            <a:normAutofit fontScale="92500" lnSpcReduction="20000"/>
          </a:bodyPr>
          <a:lstStyle/>
          <a:p>
            <a:pPr marL="0" indent="0">
              <a:buNone/>
            </a:pPr>
            <a:r>
              <a:rPr lang="en-GB" dirty="0" smtClean="0">
                <a:latin typeface="Arial" panose="020B0604020202020204" pitchFamily="34" charset="0"/>
                <a:cs typeface="Arial" panose="020B0604020202020204" pitchFamily="34" charset="0"/>
              </a:rPr>
              <a:t>Contact:</a:t>
            </a:r>
          </a:p>
          <a:p>
            <a:pPr marL="0" indent="0">
              <a:buNone/>
            </a:pPr>
            <a:r>
              <a:rPr lang="en-GB" dirty="0" smtClean="0">
                <a:latin typeface="Arial" panose="020B0604020202020204" pitchFamily="34" charset="0"/>
                <a:cs typeface="Arial" panose="020B0604020202020204" pitchFamily="34" charset="0"/>
              </a:rPr>
              <a:t>Clodagh </a:t>
            </a:r>
            <a:r>
              <a:rPr lang="en-GB" dirty="0">
                <a:latin typeface="Arial" panose="020B0604020202020204" pitchFamily="34" charset="0"/>
                <a:cs typeface="Arial" panose="020B0604020202020204" pitchFamily="34" charset="0"/>
              </a:rPr>
              <a:t>Cooney</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Nottingham Language Centre</a:t>
            </a:r>
          </a:p>
          <a:p>
            <a:pPr marL="0" indent="0">
              <a:buNone/>
            </a:pPr>
            <a:r>
              <a:rPr lang="en-GB" dirty="0">
                <a:latin typeface="Arial" panose="020B0604020202020204" pitchFamily="34" charset="0"/>
                <a:cs typeface="Arial" panose="020B0604020202020204" pitchFamily="34" charset="0"/>
              </a:rPr>
              <a:t>School of Arts &amp; Humanities</a:t>
            </a:r>
          </a:p>
          <a:p>
            <a:pPr marL="0" indent="0">
              <a:buNone/>
            </a:pPr>
            <a:r>
              <a:rPr lang="en-GB" dirty="0">
                <a:latin typeface="Arial" panose="020B0604020202020204" pitchFamily="34" charset="0"/>
                <a:cs typeface="Arial" panose="020B0604020202020204" pitchFamily="34" charset="0"/>
              </a:rPr>
              <a:t>Nottingham Trent University</a:t>
            </a:r>
          </a:p>
          <a:p>
            <a:pPr marL="0" indent="0">
              <a:buNone/>
            </a:pP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North </a:t>
            </a:r>
            <a:r>
              <a:rPr lang="en-GB" dirty="0">
                <a:latin typeface="Arial" panose="020B0604020202020204" pitchFamily="34" charset="0"/>
                <a:cs typeface="Arial" panose="020B0604020202020204" pitchFamily="34" charset="0"/>
              </a:rPr>
              <a:t>Midlands Regional Co-ordinator, </a:t>
            </a:r>
            <a:r>
              <a:rPr lang="en-GB" dirty="0">
                <a:latin typeface="Arial" panose="020B0604020202020204" pitchFamily="34" charset="0"/>
                <a:cs typeface="Arial" panose="020B0604020202020204" pitchFamily="34" charset="0"/>
                <a:hlinkClick r:id="rId2"/>
              </a:rPr>
              <a:t>ALL Connect</a:t>
            </a:r>
            <a:r>
              <a:rPr lang="en-GB" dirty="0">
                <a:latin typeface="Arial" panose="020B0604020202020204" pitchFamily="34" charset="0"/>
                <a:cs typeface="Arial" panose="020B0604020202020204" pitchFamily="34" charset="0"/>
              </a:rPr>
              <a:t> </a:t>
            </a:r>
          </a:p>
          <a:p>
            <a:pPr marL="0" indent="0">
              <a:buNone/>
            </a:pPr>
            <a:r>
              <a:rPr lang="en-GB" dirty="0" smtClean="0">
                <a:latin typeface="Arial" panose="020B0604020202020204" pitchFamily="34" charset="0"/>
                <a:cs typeface="Arial" panose="020B0604020202020204" pitchFamily="34" charset="0"/>
              </a:rPr>
              <a:t>Tel</a:t>
            </a:r>
            <a:r>
              <a:rPr lang="en-GB" dirty="0">
                <a:latin typeface="Arial" panose="020B0604020202020204" pitchFamily="34" charset="0"/>
                <a:cs typeface="Arial" panose="020B0604020202020204" pitchFamily="34" charset="0"/>
              </a:rPr>
              <a:t>: 0115 848 4127</a:t>
            </a:r>
          </a:p>
          <a:p>
            <a:pPr marL="0" indent="0">
              <a:buNone/>
            </a:pPr>
            <a:r>
              <a:rPr lang="en-GB" dirty="0" smtClean="0">
                <a:latin typeface="Arial" panose="020B0604020202020204" pitchFamily="34" charset="0"/>
                <a:cs typeface="Arial" panose="020B0604020202020204" pitchFamily="34" charset="0"/>
              </a:rPr>
              <a:t>Email</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hlinkClick r:id="rId3"/>
              </a:rPr>
              <a:t>clodagh.cooney@ntu.ac.uk</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en-GB" dirty="0">
                <a:latin typeface="Tahoma" panose="020B0604030504040204" pitchFamily="34" charset="0"/>
              </a:rPr>
              <a:t> </a:t>
            </a:r>
          </a:p>
          <a:p>
            <a:pPr marL="0" indent="0">
              <a:buNone/>
            </a:pPr>
            <a:endParaRPr lang="en-GB" dirty="0"/>
          </a:p>
        </p:txBody>
      </p:sp>
      <p:sp>
        <p:nvSpPr>
          <p:cNvPr id="9" name="Rectangle 8"/>
          <p:cNvSpPr/>
          <p:nvPr/>
        </p:nvSpPr>
        <p:spPr>
          <a:xfrm>
            <a:off x="190500" y="5739556"/>
            <a:ext cx="4572000" cy="923330"/>
          </a:xfrm>
          <a:prstGeom prst="rect">
            <a:avLst/>
          </a:prstGeom>
        </p:spPr>
        <p:txBody>
          <a:bodyPr>
            <a:spAutoFit/>
          </a:bodyPr>
          <a:lstStyle/>
          <a:p>
            <a:endParaRPr lang="en-GB" dirty="0"/>
          </a:p>
          <a:p>
            <a:r>
              <a:rPr lang="en-GB" dirty="0"/>
              <a:t>Link for new website for Language World is </a:t>
            </a:r>
            <a:r>
              <a:rPr lang="en-GB" dirty="0">
                <a:hlinkClick r:id="rId4"/>
              </a:rPr>
              <a:t>www.language-world.co.uk</a:t>
            </a:r>
            <a:endParaRPr lang="en-GB" dirty="0"/>
          </a:p>
        </p:txBody>
      </p:sp>
    </p:spTree>
    <p:extLst>
      <p:ext uri="{BB962C8B-B14F-4D97-AF65-F5344CB8AC3E}">
        <p14:creationId xmlns:p14="http://schemas.microsoft.com/office/powerpoint/2010/main" val="116006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46138" y="458434"/>
            <a:ext cx="4374292" cy="6237552"/>
          </a:xfrm>
          <a:prstGeom prst="rect">
            <a:avLst/>
          </a:prstGeom>
        </p:spPr>
      </p:pic>
      <p:sp>
        <p:nvSpPr>
          <p:cNvPr id="5" name="Title 1"/>
          <p:cNvSpPr>
            <a:spLocks noGrp="1"/>
          </p:cNvSpPr>
          <p:nvPr>
            <p:ph type="title"/>
          </p:nvPr>
        </p:nvSpPr>
        <p:spPr>
          <a:xfrm>
            <a:off x="335354" y="1043106"/>
            <a:ext cx="4063652" cy="2886343"/>
          </a:xfrm>
        </p:spPr>
        <p:txBody>
          <a:bodyPr>
            <a:normAutofit/>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Primary hubs</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6"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471" y="2718238"/>
            <a:ext cx="2123137" cy="171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042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
          <p:cNvSpPr>
            <a:spLocks noChangeArrowheads="1"/>
          </p:cNvSpPr>
          <p:nvPr/>
        </p:nvSpPr>
        <p:spPr bwMode="auto">
          <a:xfrm>
            <a:off x="2571803" y="716049"/>
            <a:ext cx="3863715" cy="5892165"/>
          </a:xfrm>
          <a:custGeom>
            <a:avLst/>
            <a:gdLst>
              <a:gd name="T0" fmla="*/ 1542306 w 666"/>
              <a:gd name="T1" fmla="*/ 439200 h 1016"/>
              <a:gd name="T2" fmla="*/ 1926739 w 666"/>
              <a:gd name="T3" fmla="*/ 109800 h 1016"/>
              <a:gd name="T4" fmla="*/ 1235676 w 666"/>
              <a:gd name="T5" fmla="*/ 109800 h 1016"/>
              <a:gd name="T6" fmla="*/ 1157874 w 666"/>
              <a:gd name="T7" fmla="*/ 366000 h 1016"/>
              <a:gd name="T8" fmla="*/ 924468 w 666"/>
              <a:gd name="T9" fmla="*/ 622200 h 1016"/>
              <a:gd name="T10" fmla="*/ 773441 w 666"/>
              <a:gd name="T11" fmla="*/ 915000 h 1016"/>
              <a:gd name="T12" fmla="*/ 924468 w 666"/>
              <a:gd name="T13" fmla="*/ 1061400 h 1016"/>
              <a:gd name="T14" fmla="*/ 773441 w 666"/>
              <a:gd name="T15" fmla="*/ 1464000 h 1016"/>
              <a:gd name="T16" fmla="*/ 851243 w 666"/>
              <a:gd name="T17" fmla="*/ 1573800 h 1016"/>
              <a:gd name="T18" fmla="*/ 1043459 w 666"/>
              <a:gd name="T19" fmla="*/ 1464000 h 1016"/>
              <a:gd name="T20" fmla="*/ 851243 w 666"/>
              <a:gd name="T21" fmla="*/ 1939800 h 1016"/>
              <a:gd name="T22" fmla="*/ 1080072 w 666"/>
              <a:gd name="T23" fmla="*/ 2122800 h 1016"/>
              <a:gd name="T24" fmla="*/ 1386703 w 666"/>
              <a:gd name="T25" fmla="*/ 2049600 h 1016"/>
              <a:gd name="T26" fmla="*/ 1313477 w 666"/>
              <a:gd name="T27" fmla="*/ 2269200 h 1016"/>
              <a:gd name="T28" fmla="*/ 1505694 w 666"/>
              <a:gd name="T29" fmla="*/ 2635200 h 1016"/>
              <a:gd name="T30" fmla="*/ 1350090 w 666"/>
              <a:gd name="T31" fmla="*/ 2964600 h 1016"/>
              <a:gd name="T32" fmla="*/ 924468 w 666"/>
              <a:gd name="T33" fmla="*/ 2854800 h 1016"/>
              <a:gd name="T34" fmla="*/ 732252 w 666"/>
              <a:gd name="T35" fmla="*/ 3111000 h 1016"/>
              <a:gd name="T36" fmla="*/ 965658 w 666"/>
              <a:gd name="T37" fmla="*/ 3403800 h 1016"/>
              <a:gd name="T38" fmla="*/ 462234 w 666"/>
              <a:gd name="T39" fmla="*/ 3550200 h 1016"/>
              <a:gd name="T40" fmla="*/ 462234 w 666"/>
              <a:gd name="T41" fmla="*/ 3696600 h 1016"/>
              <a:gd name="T42" fmla="*/ 773441 w 666"/>
              <a:gd name="T43" fmla="*/ 3769800 h 1016"/>
              <a:gd name="T44" fmla="*/ 1002270 w 666"/>
              <a:gd name="T45" fmla="*/ 3952800 h 1016"/>
              <a:gd name="T46" fmla="*/ 1350090 w 666"/>
              <a:gd name="T47" fmla="*/ 3879600 h 1016"/>
              <a:gd name="T48" fmla="*/ 1043459 w 666"/>
              <a:gd name="T49" fmla="*/ 4099200 h 1016"/>
              <a:gd name="T50" fmla="*/ 581225 w 666"/>
              <a:gd name="T51" fmla="*/ 4135800 h 1016"/>
              <a:gd name="T52" fmla="*/ 0 w 666"/>
              <a:gd name="T53" fmla="*/ 4501800 h 1016"/>
              <a:gd name="T54" fmla="*/ 233405 w 666"/>
              <a:gd name="T55" fmla="*/ 4648200 h 1016"/>
              <a:gd name="T56" fmla="*/ 425622 w 666"/>
              <a:gd name="T57" fmla="*/ 4465200 h 1016"/>
              <a:gd name="T58" fmla="*/ 1002270 w 666"/>
              <a:gd name="T59" fmla="*/ 4392000 h 1016"/>
              <a:gd name="T60" fmla="*/ 1542306 w 666"/>
              <a:gd name="T61" fmla="*/ 4501800 h 1016"/>
              <a:gd name="T62" fmla="*/ 1926739 w 666"/>
              <a:gd name="T63" fmla="*/ 4428600 h 1016"/>
              <a:gd name="T64" fmla="*/ 2622378 w 666"/>
              <a:gd name="T65" fmla="*/ 4428600 h 1016"/>
              <a:gd name="T66" fmla="*/ 2855784 w 666"/>
              <a:gd name="T67" fmla="*/ 4245600 h 1016"/>
              <a:gd name="T68" fmla="*/ 2700180 w 666"/>
              <a:gd name="T69" fmla="*/ 3989400 h 1016"/>
              <a:gd name="T70" fmla="*/ 2970198 w 666"/>
              <a:gd name="T71" fmla="*/ 3843000 h 1016"/>
              <a:gd name="T72" fmla="*/ 3048000 w 666"/>
              <a:gd name="T73" fmla="*/ 3477000 h 1016"/>
              <a:gd name="T74" fmla="*/ 2466775 w 666"/>
              <a:gd name="T75" fmla="*/ 3330600 h 1016"/>
              <a:gd name="T76" fmla="*/ 2393550 w 666"/>
              <a:gd name="T77" fmla="*/ 2891400 h 1016"/>
              <a:gd name="T78" fmla="*/ 2466775 w 666"/>
              <a:gd name="T79" fmla="*/ 2635200 h 1016"/>
              <a:gd name="T80" fmla="*/ 2196757 w 666"/>
              <a:gd name="T81" fmla="*/ 2342400 h 1016"/>
              <a:gd name="T82" fmla="*/ 2082342 w 666"/>
              <a:gd name="T83" fmla="*/ 1793400 h 1016"/>
              <a:gd name="T84" fmla="*/ 1890126 w 666"/>
              <a:gd name="T85" fmla="*/ 1573800 h 1016"/>
              <a:gd name="T86" fmla="*/ 1542306 w 666"/>
              <a:gd name="T87" fmla="*/ 1464000 h 1016"/>
              <a:gd name="T88" fmla="*/ 1775712 w 666"/>
              <a:gd name="T89" fmla="*/ 1281000 h 1016"/>
              <a:gd name="T90" fmla="*/ 2045730 w 666"/>
              <a:gd name="T91" fmla="*/ 1024800 h 1016"/>
              <a:gd name="T92" fmla="*/ 2237946 w 666"/>
              <a:gd name="T93" fmla="*/ 658800 h 1016"/>
              <a:gd name="T94" fmla="*/ 1734523 w 666"/>
              <a:gd name="T95" fmla="*/ 54900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00A0C6"/>
          </a:solidFill>
          <a:ln w="76320">
            <a:solidFill>
              <a:srgbClr val="0000A4"/>
            </a:solidFill>
            <a:round/>
            <a:headEnd/>
            <a:tailEnd/>
          </a:ln>
          <a:effectLst>
            <a:outerShdw dist="36147" dir="2700000" algn="ctr" rotWithShape="0">
              <a:srgbClr val="000000"/>
            </a:outerShdw>
          </a:effectLst>
        </p:spPr>
        <p:txBody>
          <a:bodyPr wrap="none" anchor="ctr"/>
          <a:lstStyle/>
          <a:p>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9543" y="5015238"/>
            <a:ext cx="668236" cy="55463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7659" y="4737920"/>
            <a:ext cx="668236" cy="55463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8760" y="5859900"/>
            <a:ext cx="668236" cy="55463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7779" y="2842913"/>
            <a:ext cx="668236" cy="55463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3661" y="4737920"/>
            <a:ext cx="668236" cy="55463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2874" y="4737920"/>
            <a:ext cx="668236" cy="55463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4638" y="5354007"/>
            <a:ext cx="668236" cy="55463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48" y="3836871"/>
            <a:ext cx="668236" cy="554636"/>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0914" y="5124434"/>
            <a:ext cx="668236" cy="554636"/>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9375" y="5153428"/>
            <a:ext cx="668236" cy="554636"/>
          </a:xfrm>
          <a:prstGeom prst="rect">
            <a:avLst/>
          </a:prstGeom>
        </p:spPr>
      </p:pic>
      <p:sp>
        <p:nvSpPr>
          <p:cNvPr id="17" name="Title 1"/>
          <p:cNvSpPr>
            <a:spLocks noGrp="1"/>
          </p:cNvSpPr>
          <p:nvPr>
            <p:ph type="title"/>
          </p:nvPr>
        </p:nvSpPr>
        <p:spPr>
          <a:xfrm>
            <a:off x="5895895" y="2081073"/>
            <a:ext cx="3195479" cy="2241339"/>
          </a:xfrm>
        </p:spPr>
        <p:txBody>
          <a:bodyPr>
            <a:normAutofit/>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Branches and networks</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97588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5553" y="3059970"/>
            <a:ext cx="7815945" cy="1709738"/>
          </a:xfrm>
          <a:prstGeom prst="rect">
            <a:avLst/>
          </a:prstGeom>
        </p:spPr>
      </p:pic>
      <p:sp>
        <p:nvSpPr>
          <p:cNvPr id="5" name="Title 1"/>
          <p:cNvSpPr txBox="1">
            <a:spLocks/>
          </p:cNvSpPr>
          <p:nvPr/>
        </p:nvSpPr>
        <p:spPr>
          <a:xfrm>
            <a:off x="403153" y="1673500"/>
            <a:ext cx="8310541" cy="224133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Use the Language Show to get…</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Title 1"/>
          <p:cNvSpPr txBox="1">
            <a:spLocks/>
          </p:cNvSpPr>
          <p:nvPr/>
        </p:nvSpPr>
        <p:spPr>
          <a:xfrm>
            <a:off x="1113632" y="5301309"/>
            <a:ext cx="8544059" cy="224133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sz="3200" dirty="0" smtClean="0">
                <a:latin typeface="Segoe UI Black" panose="020B0A02040204020203" pitchFamily="34" charset="0"/>
                <a:ea typeface="Segoe UI Black" panose="020B0A02040204020203" pitchFamily="34" charset="0"/>
                <a:cs typeface="Segoe UI Black" panose="020B0A02040204020203" pitchFamily="34" charset="0"/>
              </a:rPr>
              <a:t>Visit the ALL area in the exhibition space!</a:t>
            </a:r>
            <a:endParaRPr lang="en-GB" sz="32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Rectangle 6"/>
          <p:cNvSpPr/>
          <p:nvPr/>
        </p:nvSpPr>
        <p:spPr>
          <a:xfrm>
            <a:off x="96371" y="5232848"/>
            <a:ext cx="4572000" cy="923330"/>
          </a:xfrm>
          <a:prstGeom prst="rect">
            <a:avLst/>
          </a:prstGeom>
        </p:spPr>
        <p:txBody>
          <a:bodyPr>
            <a:spAutoFit/>
          </a:bodyPr>
          <a:lstStyle/>
          <a:p>
            <a:endParaRPr lang="en-GB" dirty="0"/>
          </a:p>
          <a:p>
            <a:r>
              <a:rPr lang="en-GB" dirty="0"/>
              <a:t>Link for new website for Language World is </a:t>
            </a:r>
            <a:r>
              <a:rPr lang="en-GB" dirty="0">
                <a:hlinkClick r:id="rId3"/>
              </a:rPr>
              <a:t>www.language-world.co.uk</a:t>
            </a:r>
            <a:endParaRPr lang="en-GB" dirty="0"/>
          </a:p>
        </p:txBody>
      </p:sp>
    </p:spTree>
    <p:extLst>
      <p:ext uri="{BB962C8B-B14F-4D97-AF65-F5344CB8AC3E}">
        <p14:creationId xmlns:p14="http://schemas.microsoft.com/office/powerpoint/2010/main" val="1439727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Rounded Rectangle 1"/>
          <p:cNvSpPr/>
          <p:nvPr/>
        </p:nvSpPr>
        <p:spPr>
          <a:xfrm>
            <a:off x="172122" y="64545"/>
            <a:ext cx="4389120" cy="3324113"/>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solidFill>
                  <a:srgbClr val="002060"/>
                </a:solidFill>
                <a:latin typeface="Arial" panose="020B0604020202020204" pitchFamily="34" charset="0"/>
                <a:cs typeface="Arial" panose="020B0604020202020204" pitchFamily="34" charset="0"/>
              </a:rPr>
              <a:t>Listening</a:t>
            </a:r>
            <a:br>
              <a:rPr lang="en-GB" dirty="0" smtClean="0">
                <a:solidFill>
                  <a:srgbClr val="002060"/>
                </a:solidFill>
                <a:latin typeface="Arial" panose="020B0604020202020204" pitchFamily="34" charset="0"/>
                <a:cs typeface="Arial" panose="020B0604020202020204" pitchFamily="34" charset="0"/>
              </a:rPr>
            </a:br>
            <a:r>
              <a:rPr lang="en-GB" dirty="0" smtClean="0">
                <a:solidFill>
                  <a:srgbClr val="002060"/>
                </a:solidFill>
                <a:latin typeface="Arial" panose="020B0604020202020204" pitchFamily="34" charset="0"/>
                <a:cs typeface="Arial" panose="020B0604020202020204" pitchFamily="34" charset="0"/>
              </a:rPr>
              <a:t>1) Listen and show understanding by </a:t>
            </a:r>
            <a:r>
              <a:rPr lang="en-GB" b="1" dirty="0" smtClean="0">
                <a:solidFill>
                  <a:srgbClr val="002060"/>
                </a:solidFill>
                <a:latin typeface="Arial" panose="020B0604020202020204" pitchFamily="34" charset="0"/>
                <a:cs typeface="Arial" panose="020B0604020202020204" pitchFamily="34" charset="0"/>
              </a:rPr>
              <a:t>joining in </a:t>
            </a:r>
            <a:r>
              <a:rPr lang="en-GB" dirty="0" smtClean="0">
                <a:solidFill>
                  <a:srgbClr val="002060"/>
                </a:solidFill>
                <a:latin typeface="Arial" panose="020B0604020202020204" pitchFamily="34" charset="0"/>
                <a:cs typeface="Arial" panose="020B0604020202020204" pitchFamily="34" charset="0"/>
              </a:rPr>
              <a:t>and </a:t>
            </a:r>
            <a:r>
              <a:rPr lang="en-GB" b="1" dirty="0" smtClean="0">
                <a:solidFill>
                  <a:srgbClr val="002060"/>
                </a:solidFill>
                <a:latin typeface="Arial" panose="020B0604020202020204" pitchFamily="34" charset="0"/>
                <a:cs typeface="Arial" panose="020B0604020202020204" pitchFamily="34" charset="0"/>
              </a:rPr>
              <a:t>responding</a:t>
            </a:r>
            <a:r>
              <a:rPr lang="en-GB" dirty="0" smtClean="0">
                <a:solidFill>
                  <a:srgbClr val="002060"/>
                </a:solidFill>
                <a:latin typeface="Arial" panose="020B0604020202020204" pitchFamily="34" charset="0"/>
                <a:cs typeface="Arial" panose="020B0604020202020204" pitchFamily="34" charset="0"/>
              </a:rPr>
              <a:t/>
            </a:r>
            <a:br>
              <a:rPr lang="en-GB" dirty="0" smtClean="0">
                <a:solidFill>
                  <a:srgbClr val="002060"/>
                </a:solidFill>
                <a:latin typeface="Arial" panose="020B0604020202020204" pitchFamily="34" charset="0"/>
                <a:cs typeface="Arial" panose="020B0604020202020204" pitchFamily="34" charset="0"/>
              </a:rPr>
            </a:br>
            <a:r>
              <a:rPr lang="en-GB" dirty="0" smtClean="0">
                <a:solidFill>
                  <a:srgbClr val="002060"/>
                </a:solidFill>
                <a:latin typeface="Arial" panose="020B0604020202020204" pitchFamily="34" charset="0"/>
                <a:cs typeface="Arial" panose="020B0604020202020204" pitchFamily="34" charset="0"/>
              </a:rPr>
              <a:t>2) Link the </a:t>
            </a:r>
            <a:r>
              <a:rPr lang="en-GB" b="1" dirty="0" smtClean="0">
                <a:solidFill>
                  <a:srgbClr val="002060"/>
                </a:solidFill>
                <a:latin typeface="Arial" panose="020B0604020202020204" pitchFamily="34" charset="0"/>
                <a:cs typeface="Arial" panose="020B0604020202020204" pitchFamily="34" charset="0"/>
              </a:rPr>
              <a:t>sound, spelling </a:t>
            </a:r>
            <a:r>
              <a:rPr lang="en-GB" dirty="0" smtClean="0">
                <a:solidFill>
                  <a:srgbClr val="002060"/>
                </a:solidFill>
                <a:latin typeface="Arial" panose="020B0604020202020204" pitchFamily="34" charset="0"/>
                <a:cs typeface="Arial" panose="020B0604020202020204" pitchFamily="34" charset="0"/>
              </a:rPr>
              <a:t>and </a:t>
            </a:r>
            <a:r>
              <a:rPr lang="en-GB" b="1" dirty="0" smtClean="0">
                <a:solidFill>
                  <a:srgbClr val="002060"/>
                </a:solidFill>
                <a:latin typeface="Arial" panose="020B0604020202020204" pitchFamily="34" charset="0"/>
                <a:cs typeface="Arial" panose="020B0604020202020204" pitchFamily="34" charset="0"/>
              </a:rPr>
              <a:t>meaning</a:t>
            </a:r>
            <a:r>
              <a:rPr lang="en-GB" dirty="0" smtClean="0">
                <a:solidFill>
                  <a:srgbClr val="002060"/>
                </a:solidFill>
                <a:latin typeface="Arial" panose="020B0604020202020204" pitchFamily="34" charset="0"/>
                <a:cs typeface="Arial" panose="020B0604020202020204" pitchFamily="34" charset="0"/>
              </a:rPr>
              <a:t> of words</a:t>
            </a:r>
            <a:br>
              <a:rPr lang="en-GB" dirty="0" smtClean="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p:txBody>
      </p:sp>
      <p:sp>
        <p:nvSpPr>
          <p:cNvPr id="3" name="Rounded Rectangle 2"/>
          <p:cNvSpPr/>
          <p:nvPr/>
        </p:nvSpPr>
        <p:spPr>
          <a:xfrm>
            <a:off x="4649097" y="64545"/>
            <a:ext cx="4389120" cy="3324113"/>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solidFill>
                  <a:srgbClr val="002060"/>
                </a:solidFill>
                <a:latin typeface="Arial" panose="020B0604020202020204" pitchFamily="34" charset="0"/>
                <a:cs typeface="Arial" panose="020B0604020202020204" pitchFamily="34" charset="0"/>
              </a:rPr>
              <a:t>Speaking</a:t>
            </a:r>
            <a:br>
              <a:rPr lang="en-GB" dirty="0" smtClean="0">
                <a:solidFill>
                  <a:srgbClr val="002060"/>
                </a:solidFill>
                <a:latin typeface="Arial" panose="020B0604020202020204" pitchFamily="34" charset="0"/>
                <a:cs typeface="Arial" panose="020B0604020202020204" pitchFamily="34" charset="0"/>
              </a:rPr>
            </a:br>
            <a:r>
              <a:rPr lang="en-GB" dirty="0" smtClean="0">
                <a:solidFill>
                  <a:srgbClr val="002060"/>
                </a:solidFill>
                <a:latin typeface="Arial" panose="020B0604020202020204" pitchFamily="34" charset="0"/>
                <a:cs typeface="Arial" panose="020B0604020202020204" pitchFamily="34" charset="0"/>
              </a:rPr>
              <a:t>1) </a:t>
            </a:r>
            <a:r>
              <a:rPr lang="en-GB" b="1" dirty="0" smtClean="0">
                <a:solidFill>
                  <a:srgbClr val="002060"/>
                </a:solidFill>
                <a:latin typeface="Arial" panose="020B0604020202020204" pitchFamily="34" charset="0"/>
                <a:cs typeface="Arial" panose="020B0604020202020204" pitchFamily="34" charset="0"/>
              </a:rPr>
              <a:t>Ask</a:t>
            </a:r>
            <a:r>
              <a:rPr lang="en-GB" dirty="0" smtClean="0">
                <a:solidFill>
                  <a:srgbClr val="002060"/>
                </a:solidFill>
                <a:latin typeface="Arial" panose="020B0604020202020204" pitchFamily="34" charset="0"/>
                <a:cs typeface="Arial" panose="020B0604020202020204" pitchFamily="34" charset="0"/>
              </a:rPr>
              <a:t> and </a:t>
            </a:r>
            <a:r>
              <a:rPr lang="en-GB" b="1" dirty="0" smtClean="0">
                <a:solidFill>
                  <a:srgbClr val="002060"/>
                </a:solidFill>
                <a:latin typeface="Arial" panose="020B0604020202020204" pitchFamily="34" charset="0"/>
                <a:cs typeface="Arial" panose="020B0604020202020204" pitchFamily="34" charset="0"/>
              </a:rPr>
              <a:t>answer</a:t>
            </a:r>
            <a:r>
              <a:rPr lang="en-GB" dirty="0" smtClean="0">
                <a:solidFill>
                  <a:srgbClr val="002060"/>
                </a:solidFill>
                <a:latin typeface="Arial" panose="020B0604020202020204" pitchFamily="34" charset="0"/>
                <a:cs typeface="Arial" panose="020B0604020202020204" pitchFamily="34" charset="0"/>
              </a:rPr>
              <a:t> questions</a:t>
            </a:r>
            <a:br>
              <a:rPr lang="en-GB" dirty="0" smtClean="0">
                <a:solidFill>
                  <a:srgbClr val="002060"/>
                </a:solidFill>
                <a:latin typeface="Arial" panose="020B0604020202020204" pitchFamily="34" charset="0"/>
                <a:cs typeface="Arial" panose="020B0604020202020204" pitchFamily="34" charset="0"/>
              </a:rPr>
            </a:br>
            <a:r>
              <a:rPr lang="en-GB" dirty="0" smtClean="0">
                <a:solidFill>
                  <a:srgbClr val="002060"/>
                </a:solidFill>
                <a:latin typeface="Arial" panose="020B0604020202020204" pitchFamily="34" charset="0"/>
                <a:cs typeface="Arial" panose="020B0604020202020204" pitchFamily="34" charset="0"/>
              </a:rPr>
              <a:t>2) Express </a:t>
            </a:r>
            <a:r>
              <a:rPr lang="en-GB" b="1" dirty="0" smtClean="0">
                <a:solidFill>
                  <a:srgbClr val="002060"/>
                </a:solidFill>
                <a:latin typeface="Arial" panose="020B0604020202020204" pitchFamily="34" charset="0"/>
                <a:cs typeface="Arial" panose="020B0604020202020204" pitchFamily="34" charset="0"/>
              </a:rPr>
              <a:t>opinions</a:t>
            </a:r>
            <a:r>
              <a:rPr lang="en-GB" dirty="0" smtClean="0">
                <a:solidFill>
                  <a:srgbClr val="002060"/>
                </a:solidFill>
                <a:latin typeface="Arial" panose="020B0604020202020204" pitchFamily="34" charset="0"/>
                <a:cs typeface="Arial" panose="020B0604020202020204" pitchFamily="34" charset="0"/>
              </a:rPr>
              <a:t/>
            </a:r>
            <a:br>
              <a:rPr lang="en-GB" dirty="0" smtClean="0">
                <a:solidFill>
                  <a:srgbClr val="002060"/>
                </a:solidFill>
                <a:latin typeface="Arial" panose="020B0604020202020204" pitchFamily="34" charset="0"/>
                <a:cs typeface="Arial" panose="020B0604020202020204" pitchFamily="34" charset="0"/>
              </a:rPr>
            </a:br>
            <a:r>
              <a:rPr lang="en-GB" dirty="0" smtClean="0">
                <a:solidFill>
                  <a:srgbClr val="002060"/>
                </a:solidFill>
                <a:latin typeface="Arial" panose="020B0604020202020204" pitchFamily="34" charset="0"/>
                <a:cs typeface="Arial" panose="020B0604020202020204" pitchFamily="34" charset="0"/>
              </a:rPr>
              <a:t>3) </a:t>
            </a:r>
            <a:r>
              <a:rPr lang="en-GB" b="1" dirty="0" smtClean="0">
                <a:solidFill>
                  <a:srgbClr val="002060"/>
                </a:solidFill>
                <a:latin typeface="Arial" panose="020B0604020202020204" pitchFamily="34" charset="0"/>
                <a:cs typeface="Arial" panose="020B0604020202020204" pitchFamily="34" charset="0"/>
              </a:rPr>
              <a:t>Ask for clarification </a:t>
            </a:r>
            <a:r>
              <a:rPr lang="en-GB" dirty="0" smtClean="0">
                <a:solidFill>
                  <a:srgbClr val="002060"/>
                </a:solidFill>
                <a:latin typeface="Arial" panose="020B0604020202020204" pitchFamily="34" charset="0"/>
                <a:cs typeface="Arial" panose="020B0604020202020204" pitchFamily="34" charset="0"/>
              </a:rPr>
              <a:t>and help</a:t>
            </a:r>
            <a:br>
              <a:rPr lang="en-GB" dirty="0" smtClean="0">
                <a:solidFill>
                  <a:srgbClr val="002060"/>
                </a:solidFill>
                <a:latin typeface="Arial" panose="020B0604020202020204" pitchFamily="34" charset="0"/>
                <a:cs typeface="Arial" panose="020B0604020202020204" pitchFamily="34" charset="0"/>
              </a:rPr>
            </a:br>
            <a:r>
              <a:rPr lang="en-GB" dirty="0" smtClean="0">
                <a:solidFill>
                  <a:srgbClr val="002060"/>
                </a:solidFill>
                <a:latin typeface="Arial" panose="020B0604020202020204" pitchFamily="34" charset="0"/>
                <a:cs typeface="Arial" panose="020B0604020202020204" pitchFamily="34" charset="0"/>
              </a:rPr>
              <a:t>4) Speak in </a:t>
            </a:r>
            <a:r>
              <a:rPr lang="en-GB" b="1" dirty="0" smtClean="0">
                <a:solidFill>
                  <a:srgbClr val="002060"/>
                </a:solidFill>
                <a:latin typeface="Arial" panose="020B0604020202020204" pitchFamily="34" charset="0"/>
                <a:cs typeface="Arial" panose="020B0604020202020204" pitchFamily="34" charset="0"/>
              </a:rPr>
              <a:t>sentences</a:t>
            </a:r>
            <a:r>
              <a:rPr lang="en-GB" dirty="0" smtClean="0">
                <a:solidFill>
                  <a:srgbClr val="002060"/>
                </a:solidFill>
                <a:latin typeface="Arial" panose="020B0604020202020204" pitchFamily="34" charset="0"/>
                <a:cs typeface="Arial" panose="020B0604020202020204" pitchFamily="34" charset="0"/>
              </a:rPr>
              <a:t/>
            </a:r>
            <a:br>
              <a:rPr lang="en-GB" dirty="0" smtClean="0">
                <a:solidFill>
                  <a:srgbClr val="002060"/>
                </a:solidFill>
                <a:latin typeface="Arial" panose="020B0604020202020204" pitchFamily="34" charset="0"/>
                <a:cs typeface="Arial" panose="020B0604020202020204" pitchFamily="34" charset="0"/>
              </a:rPr>
            </a:br>
            <a:r>
              <a:rPr lang="en-GB" dirty="0" smtClean="0">
                <a:solidFill>
                  <a:srgbClr val="002060"/>
                </a:solidFill>
                <a:latin typeface="Arial" panose="020B0604020202020204" pitchFamily="34" charset="0"/>
                <a:cs typeface="Arial" panose="020B0604020202020204" pitchFamily="34" charset="0"/>
              </a:rPr>
              <a:t>5) </a:t>
            </a:r>
            <a:r>
              <a:rPr lang="en-GB" b="1" dirty="0" smtClean="0">
                <a:solidFill>
                  <a:srgbClr val="002060"/>
                </a:solidFill>
                <a:latin typeface="Arial" panose="020B0604020202020204" pitchFamily="34" charset="0"/>
                <a:cs typeface="Arial" panose="020B0604020202020204" pitchFamily="34" charset="0"/>
              </a:rPr>
              <a:t>Describe</a:t>
            </a:r>
            <a:r>
              <a:rPr lang="en-GB" dirty="0" smtClean="0">
                <a:solidFill>
                  <a:srgbClr val="002060"/>
                </a:solidFill>
                <a:latin typeface="Arial" panose="020B0604020202020204" pitchFamily="34" charset="0"/>
                <a:cs typeface="Arial" panose="020B0604020202020204" pitchFamily="34" charset="0"/>
              </a:rPr>
              <a:t> people, places, things</a:t>
            </a:r>
            <a:br>
              <a:rPr lang="en-GB" dirty="0" smtClean="0">
                <a:solidFill>
                  <a:srgbClr val="002060"/>
                </a:solidFill>
                <a:latin typeface="Arial" panose="020B0604020202020204" pitchFamily="34" charset="0"/>
                <a:cs typeface="Arial" panose="020B0604020202020204" pitchFamily="34" charset="0"/>
              </a:rPr>
            </a:br>
            <a:endParaRPr lang="en-GB" dirty="0" smtClean="0">
              <a:solidFill>
                <a:srgbClr val="002060"/>
              </a:solidFill>
              <a:latin typeface="Arial" panose="020B0604020202020204" pitchFamily="34" charset="0"/>
              <a:cs typeface="Arial" panose="020B0604020202020204" pitchFamily="34" charset="0"/>
            </a:endParaRPr>
          </a:p>
          <a:p>
            <a:endParaRPr lang="en-GB" dirty="0">
              <a:solidFill>
                <a:prstClr val="white"/>
              </a:solidFill>
            </a:endParaRPr>
          </a:p>
        </p:txBody>
      </p:sp>
      <p:sp>
        <p:nvSpPr>
          <p:cNvPr id="4" name="Rounded Rectangle 3"/>
          <p:cNvSpPr/>
          <p:nvPr/>
        </p:nvSpPr>
        <p:spPr>
          <a:xfrm>
            <a:off x="172122" y="3453206"/>
            <a:ext cx="4389120" cy="3324113"/>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smtClean="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endParaRPr lang="en-GB" dirty="0" smtClean="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r>
              <a:rPr lang="en-GB" dirty="0" smtClean="0">
                <a:solidFill>
                  <a:srgbClr val="002060"/>
                </a:solidFill>
                <a:latin typeface="Arial" panose="020B0604020202020204" pitchFamily="34" charset="0"/>
                <a:cs typeface="Arial" panose="020B0604020202020204" pitchFamily="34" charset="0"/>
              </a:rPr>
              <a:t>Reading</a:t>
            </a:r>
            <a:br>
              <a:rPr lang="en-GB" dirty="0" smtClean="0">
                <a:solidFill>
                  <a:srgbClr val="002060"/>
                </a:solidFill>
                <a:latin typeface="Arial" panose="020B0604020202020204" pitchFamily="34" charset="0"/>
                <a:cs typeface="Arial" panose="020B0604020202020204" pitchFamily="34" charset="0"/>
              </a:rPr>
            </a:br>
            <a:r>
              <a:rPr lang="en-GB" dirty="0" smtClean="0">
                <a:solidFill>
                  <a:srgbClr val="002060"/>
                </a:solidFill>
                <a:latin typeface="Arial" panose="020B0604020202020204" pitchFamily="34" charset="0"/>
                <a:cs typeface="Arial" panose="020B0604020202020204" pitchFamily="34" charset="0"/>
              </a:rPr>
              <a:t>1) Read and show understanding of </a:t>
            </a:r>
            <a:r>
              <a:rPr lang="en-GB" b="1" dirty="0" smtClean="0">
                <a:solidFill>
                  <a:srgbClr val="002060"/>
                </a:solidFill>
                <a:latin typeface="Arial" panose="020B0604020202020204" pitchFamily="34" charset="0"/>
                <a:cs typeface="Arial" panose="020B0604020202020204" pitchFamily="34" charset="0"/>
              </a:rPr>
              <a:t>phrases</a:t>
            </a:r>
            <a:r>
              <a:rPr lang="en-GB" dirty="0" smtClean="0">
                <a:solidFill>
                  <a:srgbClr val="002060"/>
                </a:solidFill>
                <a:latin typeface="Arial" panose="020B0604020202020204" pitchFamily="34" charset="0"/>
                <a:cs typeface="Arial" panose="020B0604020202020204" pitchFamily="34" charset="0"/>
              </a:rPr>
              <a:t> and </a:t>
            </a:r>
            <a:r>
              <a:rPr lang="en-GB" b="1" dirty="0" smtClean="0">
                <a:solidFill>
                  <a:srgbClr val="002060"/>
                </a:solidFill>
                <a:latin typeface="Arial" panose="020B0604020202020204" pitchFamily="34" charset="0"/>
                <a:cs typeface="Arial" panose="020B0604020202020204" pitchFamily="34" charset="0"/>
              </a:rPr>
              <a:t>simple texts</a:t>
            </a:r>
            <a:br>
              <a:rPr lang="en-GB" b="1" dirty="0" smtClean="0">
                <a:solidFill>
                  <a:srgbClr val="002060"/>
                </a:solidFill>
                <a:latin typeface="Arial" panose="020B0604020202020204" pitchFamily="34" charset="0"/>
                <a:cs typeface="Arial" panose="020B0604020202020204" pitchFamily="34" charset="0"/>
              </a:rPr>
            </a:br>
            <a:r>
              <a:rPr lang="en-GB" dirty="0" smtClean="0">
                <a:solidFill>
                  <a:srgbClr val="002060"/>
                </a:solidFill>
                <a:latin typeface="Arial" panose="020B0604020202020204" pitchFamily="34" charset="0"/>
                <a:cs typeface="Arial" panose="020B0604020202020204" pitchFamily="34" charset="0"/>
              </a:rPr>
              <a:t>2) </a:t>
            </a:r>
            <a:r>
              <a:rPr lang="en-GB" b="1" dirty="0" smtClean="0">
                <a:solidFill>
                  <a:srgbClr val="002060"/>
                </a:solidFill>
                <a:latin typeface="Arial" panose="020B0604020202020204" pitchFamily="34" charset="0"/>
                <a:cs typeface="Arial" panose="020B0604020202020204" pitchFamily="34" charset="0"/>
              </a:rPr>
              <a:t>Read aloud </a:t>
            </a:r>
            <a:r>
              <a:rPr lang="en-GB" dirty="0" smtClean="0">
                <a:solidFill>
                  <a:srgbClr val="002060"/>
                </a:solidFill>
                <a:latin typeface="Arial" panose="020B0604020202020204" pitchFamily="34" charset="0"/>
                <a:cs typeface="Arial" panose="020B0604020202020204" pitchFamily="34" charset="0"/>
              </a:rPr>
              <a:t>with accurate pronunciation </a:t>
            </a:r>
            <a:br>
              <a:rPr lang="en-GB" dirty="0" smtClean="0">
                <a:solidFill>
                  <a:srgbClr val="002060"/>
                </a:solidFill>
                <a:latin typeface="Arial" panose="020B0604020202020204" pitchFamily="34" charset="0"/>
                <a:cs typeface="Arial" panose="020B0604020202020204" pitchFamily="34" charset="0"/>
              </a:rPr>
            </a:br>
            <a:r>
              <a:rPr lang="en-GB" dirty="0" smtClean="0">
                <a:solidFill>
                  <a:srgbClr val="002060"/>
                </a:solidFill>
                <a:latin typeface="Arial" panose="020B0604020202020204" pitchFamily="34" charset="0"/>
                <a:cs typeface="Arial" panose="020B0604020202020204" pitchFamily="34" charset="0"/>
              </a:rPr>
              <a:t>3) Use a </a:t>
            </a:r>
            <a:r>
              <a:rPr lang="en-GB" b="1" dirty="0" smtClean="0">
                <a:solidFill>
                  <a:srgbClr val="002060"/>
                </a:solidFill>
                <a:latin typeface="Arial" panose="020B0604020202020204" pitchFamily="34" charset="0"/>
                <a:cs typeface="Arial" panose="020B0604020202020204" pitchFamily="34" charset="0"/>
              </a:rPr>
              <a:t>dictionary </a:t>
            </a:r>
            <a:endParaRPr lang="en-GB" b="1" dirty="0">
              <a:solidFill>
                <a:prstClr val="white"/>
              </a:solidFill>
            </a:endParaRPr>
          </a:p>
        </p:txBody>
      </p:sp>
      <p:sp>
        <p:nvSpPr>
          <p:cNvPr id="5" name="Rounded Rectangle 4"/>
          <p:cNvSpPr/>
          <p:nvPr/>
        </p:nvSpPr>
        <p:spPr>
          <a:xfrm>
            <a:off x="4649097" y="3453206"/>
            <a:ext cx="4389120" cy="3324113"/>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smtClean="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endParaRPr lang="en-GB" dirty="0" smtClean="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endParaRPr lang="en-GB" dirty="0" smtClean="0">
              <a:solidFill>
                <a:srgbClr val="002060"/>
              </a:solidFill>
              <a:latin typeface="Arial" panose="020B0604020202020204" pitchFamily="34" charset="0"/>
              <a:cs typeface="Arial" panose="020B0604020202020204" pitchFamily="34" charset="0"/>
            </a:endParaRPr>
          </a:p>
          <a:p>
            <a:r>
              <a:rPr lang="en-GB" dirty="0" smtClean="0">
                <a:solidFill>
                  <a:srgbClr val="002060"/>
                </a:solidFill>
                <a:latin typeface="Arial" panose="020B0604020202020204" pitchFamily="34" charset="0"/>
                <a:cs typeface="Arial" panose="020B0604020202020204" pitchFamily="34" charset="0"/>
              </a:rPr>
              <a:t>Writing</a:t>
            </a:r>
            <a:br>
              <a:rPr lang="en-GB" dirty="0" smtClean="0">
                <a:solidFill>
                  <a:srgbClr val="002060"/>
                </a:solidFill>
                <a:latin typeface="Arial" panose="020B0604020202020204" pitchFamily="34" charset="0"/>
                <a:cs typeface="Arial" panose="020B0604020202020204" pitchFamily="34" charset="0"/>
              </a:rPr>
            </a:br>
            <a:r>
              <a:rPr lang="en-GB" dirty="0" smtClean="0">
                <a:solidFill>
                  <a:srgbClr val="002060"/>
                </a:solidFill>
                <a:latin typeface="Arial" panose="020B0604020202020204" pitchFamily="34" charset="0"/>
                <a:cs typeface="Arial" panose="020B0604020202020204" pitchFamily="34" charset="0"/>
              </a:rPr>
              <a:t>1)  Write </a:t>
            </a:r>
            <a:r>
              <a:rPr lang="en-GB" b="1" dirty="0" smtClean="0">
                <a:solidFill>
                  <a:srgbClr val="002060"/>
                </a:solidFill>
                <a:latin typeface="Arial" panose="020B0604020202020204" pitchFamily="34" charset="0"/>
                <a:cs typeface="Arial" panose="020B0604020202020204" pitchFamily="34" charset="0"/>
              </a:rPr>
              <a:t>phrases from memory</a:t>
            </a:r>
            <a:br>
              <a:rPr lang="en-GB" b="1" dirty="0" smtClean="0">
                <a:solidFill>
                  <a:srgbClr val="002060"/>
                </a:solidFill>
                <a:latin typeface="Arial" panose="020B0604020202020204" pitchFamily="34" charset="0"/>
                <a:cs typeface="Arial" panose="020B0604020202020204" pitchFamily="34" charset="0"/>
              </a:rPr>
            </a:br>
            <a:r>
              <a:rPr lang="en-GB" dirty="0" smtClean="0">
                <a:solidFill>
                  <a:srgbClr val="002060"/>
                </a:solidFill>
                <a:latin typeface="Arial" panose="020B0604020202020204" pitchFamily="34" charset="0"/>
                <a:cs typeface="Arial" panose="020B0604020202020204" pitchFamily="34" charset="0"/>
              </a:rPr>
              <a:t>2)  </a:t>
            </a:r>
            <a:r>
              <a:rPr lang="en-GB" b="1" dirty="0" smtClean="0">
                <a:solidFill>
                  <a:srgbClr val="002060"/>
                </a:solidFill>
                <a:latin typeface="Arial" panose="020B0604020202020204" pitchFamily="34" charset="0"/>
                <a:cs typeface="Arial" panose="020B0604020202020204" pitchFamily="34" charset="0"/>
              </a:rPr>
              <a:t>Adapt</a:t>
            </a:r>
            <a:r>
              <a:rPr lang="en-GB" dirty="0" smtClean="0">
                <a:solidFill>
                  <a:srgbClr val="002060"/>
                </a:solidFill>
                <a:latin typeface="Arial" panose="020B0604020202020204" pitchFamily="34" charset="0"/>
                <a:cs typeface="Arial" panose="020B0604020202020204" pitchFamily="34" charset="0"/>
              </a:rPr>
              <a:t> phrases to create </a:t>
            </a:r>
            <a:r>
              <a:rPr lang="en-GB" b="1" dirty="0" smtClean="0">
                <a:solidFill>
                  <a:srgbClr val="002060"/>
                </a:solidFill>
                <a:latin typeface="Arial" panose="020B0604020202020204" pitchFamily="34" charset="0"/>
                <a:cs typeface="Arial" panose="020B0604020202020204" pitchFamily="34" charset="0"/>
              </a:rPr>
              <a:t>new sentences.</a:t>
            </a:r>
            <a:r>
              <a:rPr lang="en-GB" dirty="0" smtClean="0">
                <a:solidFill>
                  <a:srgbClr val="002060"/>
                </a:solidFill>
                <a:latin typeface="Arial" panose="020B0604020202020204" pitchFamily="34" charset="0"/>
                <a:cs typeface="Arial" panose="020B0604020202020204" pitchFamily="34" charset="0"/>
              </a:rPr>
              <a:t/>
            </a:r>
            <a:br>
              <a:rPr lang="en-GB" dirty="0" smtClean="0">
                <a:solidFill>
                  <a:srgbClr val="002060"/>
                </a:solidFill>
                <a:latin typeface="Arial" panose="020B0604020202020204" pitchFamily="34" charset="0"/>
                <a:cs typeface="Arial" panose="020B0604020202020204" pitchFamily="34" charset="0"/>
              </a:rPr>
            </a:br>
            <a:r>
              <a:rPr lang="en-GB" dirty="0" smtClean="0">
                <a:solidFill>
                  <a:srgbClr val="002060"/>
                </a:solidFill>
                <a:latin typeface="Arial" panose="020B0604020202020204" pitchFamily="34" charset="0"/>
                <a:cs typeface="Arial" panose="020B0604020202020204" pitchFamily="34" charset="0"/>
              </a:rPr>
              <a:t>3) </a:t>
            </a:r>
            <a:r>
              <a:rPr lang="en-GB" b="1" dirty="0" smtClean="0">
                <a:solidFill>
                  <a:srgbClr val="002060"/>
                </a:solidFill>
                <a:latin typeface="Arial" panose="020B0604020202020204" pitchFamily="34" charset="0"/>
                <a:cs typeface="Arial" panose="020B0604020202020204" pitchFamily="34" charset="0"/>
              </a:rPr>
              <a:t>Describe</a:t>
            </a:r>
            <a:r>
              <a:rPr lang="en-GB" dirty="0" smtClean="0">
                <a:solidFill>
                  <a:srgbClr val="002060"/>
                </a:solidFill>
                <a:latin typeface="Arial" panose="020B0604020202020204" pitchFamily="34" charset="0"/>
                <a:cs typeface="Arial" panose="020B0604020202020204" pitchFamily="34" charset="0"/>
              </a:rPr>
              <a:t> people, places, things</a:t>
            </a:r>
            <a:endParaRPr lang="en-GB" dirty="0">
              <a:solidFill>
                <a:srgbClr val="002060"/>
              </a:solidFill>
              <a:latin typeface="Arial" panose="020B0604020202020204" pitchFamily="34" charset="0"/>
              <a:cs typeface="Arial" panose="020B0604020202020204" pitchFamily="34" charset="0"/>
            </a:endParaRPr>
          </a:p>
        </p:txBody>
      </p:sp>
      <p:sp>
        <p:nvSpPr>
          <p:cNvPr id="6" name="Rounded Rectangle 5"/>
          <p:cNvSpPr/>
          <p:nvPr/>
        </p:nvSpPr>
        <p:spPr>
          <a:xfrm>
            <a:off x="2647278" y="2077124"/>
            <a:ext cx="4003637" cy="2752163"/>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solidFill>
                  <a:srgbClr val="002060"/>
                </a:solidFill>
                <a:latin typeface="Arial" panose="020B0604020202020204" pitchFamily="34" charset="0"/>
                <a:cs typeface="Arial" panose="020B0604020202020204" pitchFamily="34" charset="0"/>
              </a:rPr>
              <a:t>Grammar</a:t>
            </a:r>
            <a:br>
              <a:rPr lang="en-GB" dirty="0" smtClean="0">
                <a:solidFill>
                  <a:srgbClr val="002060"/>
                </a:solidFill>
                <a:latin typeface="Arial" panose="020B0604020202020204" pitchFamily="34" charset="0"/>
                <a:cs typeface="Arial" panose="020B0604020202020204" pitchFamily="34" charset="0"/>
              </a:rPr>
            </a:br>
            <a:r>
              <a:rPr lang="en-GB" dirty="0" smtClean="0">
                <a:solidFill>
                  <a:srgbClr val="002060"/>
                </a:solidFill>
                <a:latin typeface="Arial" panose="020B0604020202020204" pitchFamily="34" charset="0"/>
                <a:cs typeface="Arial" panose="020B0604020202020204" pitchFamily="34" charset="0"/>
              </a:rPr>
              <a:t>1) </a:t>
            </a:r>
            <a:r>
              <a:rPr lang="en-GB" b="1" dirty="0">
                <a:solidFill>
                  <a:srgbClr val="002060"/>
                </a:solidFill>
                <a:latin typeface="Arial" panose="020B0604020202020204" pitchFamily="34" charset="0"/>
                <a:cs typeface="Arial" panose="020B0604020202020204" pitchFamily="34" charset="0"/>
              </a:rPr>
              <a:t>G</a:t>
            </a:r>
            <a:r>
              <a:rPr lang="en-GB" b="1" dirty="0" smtClean="0">
                <a:solidFill>
                  <a:srgbClr val="002060"/>
                </a:solidFill>
                <a:latin typeface="Arial" panose="020B0604020202020204" pitchFamily="34" charset="0"/>
                <a:cs typeface="Arial" panose="020B0604020202020204" pitchFamily="34" charset="0"/>
              </a:rPr>
              <a:t>ender</a:t>
            </a:r>
            <a:r>
              <a:rPr lang="en-GB" dirty="0" smtClean="0">
                <a:solidFill>
                  <a:srgbClr val="002060"/>
                </a:solidFill>
                <a:latin typeface="Arial" panose="020B0604020202020204" pitchFamily="34" charset="0"/>
                <a:cs typeface="Arial" panose="020B0604020202020204" pitchFamily="34" charset="0"/>
              </a:rPr>
              <a:t> of nouns</a:t>
            </a:r>
          </a:p>
          <a:p>
            <a:r>
              <a:rPr lang="en-GB" dirty="0" smtClean="0">
                <a:solidFill>
                  <a:srgbClr val="002060"/>
                </a:solidFill>
                <a:latin typeface="Arial" panose="020B0604020202020204" pitchFamily="34" charset="0"/>
                <a:cs typeface="Arial" panose="020B0604020202020204" pitchFamily="34" charset="0"/>
              </a:rPr>
              <a:t>2) Singular and </a:t>
            </a:r>
            <a:r>
              <a:rPr lang="en-GB" b="1" dirty="0" smtClean="0">
                <a:solidFill>
                  <a:srgbClr val="002060"/>
                </a:solidFill>
                <a:latin typeface="Arial" panose="020B0604020202020204" pitchFamily="34" charset="0"/>
                <a:cs typeface="Arial" panose="020B0604020202020204" pitchFamily="34" charset="0"/>
              </a:rPr>
              <a:t>plural forms</a:t>
            </a:r>
            <a:r>
              <a:rPr lang="en-GB" dirty="0" smtClean="0">
                <a:solidFill>
                  <a:srgbClr val="002060"/>
                </a:solidFill>
                <a:latin typeface="Arial" panose="020B0604020202020204" pitchFamily="34" charset="0"/>
                <a:cs typeface="Arial" panose="020B0604020202020204" pitchFamily="34" charset="0"/>
              </a:rPr>
              <a:t/>
            </a:r>
            <a:br>
              <a:rPr lang="en-GB" dirty="0" smtClean="0">
                <a:solidFill>
                  <a:srgbClr val="002060"/>
                </a:solidFill>
                <a:latin typeface="Arial" panose="020B0604020202020204" pitchFamily="34" charset="0"/>
                <a:cs typeface="Arial" panose="020B0604020202020204" pitchFamily="34" charset="0"/>
              </a:rPr>
            </a:br>
            <a:r>
              <a:rPr lang="en-GB" dirty="0" smtClean="0">
                <a:solidFill>
                  <a:srgbClr val="002060"/>
                </a:solidFill>
                <a:latin typeface="Arial" panose="020B0604020202020204" pitchFamily="34" charset="0"/>
                <a:cs typeface="Arial" panose="020B0604020202020204" pitchFamily="34" charset="0"/>
              </a:rPr>
              <a:t>3) </a:t>
            </a:r>
            <a:r>
              <a:rPr lang="en-GB" b="1" dirty="0" smtClean="0">
                <a:solidFill>
                  <a:srgbClr val="002060"/>
                </a:solidFill>
                <a:latin typeface="Arial" panose="020B0604020202020204" pitchFamily="34" charset="0"/>
                <a:cs typeface="Arial" panose="020B0604020202020204" pitchFamily="34" charset="0"/>
              </a:rPr>
              <a:t>Adjectives</a:t>
            </a:r>
            <a:r>
              <a:rPr lang="en-GB" dirty="0" smtClean="0">
                <a:solidFill>
                  <a:srgbClr val="002060"/>
                </a:solidFill>
                <a:latin typeface="Arial" panose="020B0604020202020204" pitchFamily="34" charset="0"/>
                <a:cs typeface="Arial" panose="020B0604020202020204" pitchFamily="34" charset="0"/>
              </a:rPr>
              <a:t> (place and agreement)</a:t>
            </a:r>
            <a:br>
              <a:rPr lang="en-GB" dirty="0" smtClean="0">
                <a:solidFill>
                  <a:srgbClr val="002060"/>
                </a:solidFill>
                <a:latin typeface="Arial" panose="020B0604020202020204" pitchFamily="34" charset="0"/>
                <a:cs typeface="Arial" panose="020B0604020202020204" pitchFamily="34" charset="0"/>
              </a:rPr>
            </a:br>
            <a:r>
              <a:rPr lang="en-GB" dirty="0" smtClean="0">
                <a:solidFill>
                  <a:srgbClr val="002060"/>
                </a:solidFill>
                <a:latin typeface="Arial" panose="020B0604020202020204" pitchFamily="34" charset="0"/>
                <a:cs typeface="Arial" panose="020B0604020202020204" pitchFamily="34" charset="0"/>
              </a:rPr>
              <a:t>4) Conjugation of </a:t>
            </a:r>
            <a:r>
              <a:rPr lang="en-GB" b="1" dirty="0" smtClean="0">
                <a:solidFill>
                  <a:srgbClr val="002060"/>
                </a:solidFill>
                <a:latin typeface="Arial" panose="020B0604020202020204" pitchFamily="34" charset="0"/>
                <a:cs typeface="Arial" panose="020B0604020202020204" pitchFamily="34" charset="0"/>
              </a:rPr>
              <a:t>key verbs</a:t>
            </a:r>
            <a:br>
              <a:rPr lang="en-GB" b="1" dirty="0" smtClean="0">
                <a:solidFill>
                  <a:srgbClr val="002060"/>
                </a:solidFill>
                <a:latin typeface="Arial" panose="020B0604020202020204" pitchFamily="34" charset="0"/>
                <a:cs typeface="Arial" panose="020B0604020202020204" pitchFamily="34" charset="0"/>
              </a:rPr>
            </a:br>
            <a:endParaRPr lang="en-GB" b="1" dirty="0">
              <a:solidFill>
                <a:prstClr val="white"/>
              </a:solidFill>
            </a:endParaRPr>
          </a:p>
        </p:txBody>
      </p:sp>
    </p:spTree>
    <p:extLst>
      <p:ext uri="{BB962C8B-B14F-4D97-AF65-F5344CB8AC3E}">
        <p14:creationId xmlns:p14="http://schemas.microsoft.com/office/powerpoint/2010/main" val="111026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884" y="2099982"/>
            <a:ext cx="3738282" cy="4876800"/>
          </a:xfrm>
        </p:spPr>
        <p:txBody>
          <a:bodyPr/>
          <a:lstStyle/>
          <a:p>
            <a:pPr>
              <a:buFont typeface="Wingdings" panose="05000000000000000000" pitchFamily="2" charset="2"/>
              <a:buChar char="§"/>
            </a:pPr>
            <a:r>
              <a:rPr lang="en-GB" dirty="0" smtClean="0">
                <a:latin typeface="Arial" panose="020B0604020202020204" pitchFamily="34" charset="0"/>
                <a:cs typeface="Arial" panose="020B0604020202020204" pitchFamily="34" charset="0"/>
              </a:rPr>
              <a:t>Using story for grammar</a:t>
            </a:r>
          </a:p>
          <a:p>
            <a:pPr>
              <a:buFont typeface="Wingdings" panose="05000000000000000000" pitchFamily="2" charset="2"/>
              <a:buChar char="§"/>
            </a:pPr>
            <a:r>
              <a:rPr lang="en-GB" dirty="0" smtClean="0">
                <a:latin typeface="Arial" panose="020B0604020202020204" pitchFamily="34" charset="0"/>
                <a:cs typeface="Arial" panose="020B0604020202020204" pitchFamily="34" charset="0"/>
              </a:rPr>
              <a:t>Les </a:t>
            </a:r>
            <a:r>
              <a:rPr lang="en-GB" dirty="0" err="1" smtClean="0">
                <a:latin typeface="Arial" panose="020B0604020202020204" pitchFamily="34" charset="0"/>
                <a:cs typeface="Arial" panose="020B0604020202020204" pitchFamily="34" charset="0"/>
              </a:rPr>
              <a:t>quatre</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amis</a:t>
            </a:r>
            <a:endParaRPr lang="en-GB"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GB" dirty="0" smtClean="0">
                <a:latin typeface="Arial" panose="020B0604020202020204" pitchFamily="34" charset="0"/>
                <a:cs typeface="Arial" panose="020B0604020202020204" pitchFamily="34" charset="0"/>
              </a:rPr>
              <a:t>Focus on gender</a:t>
            </a:r>
          </a:p>
          <a:p>
            <a:pPr>
              <a:buFont typeface="Wingdings" panose="05000000000000000000" pitchFamily="2" charset="2"/>
              <a:buChar char="§"/>
            </a:pPr>
            <a:r>
              <a:rPr lang="en-GB" dirty="0" smtClean="0">
                <a:latin typeface="Arial" panose="020B0604020202020204" pitchFamily="34" charset="0"/>
                <a:cs typeface="Arial" panose="020B0604020202020204" pitchFamily="34" charset="0"/>
              </a:rPr>
              <a:t>Noticing, saying and remembering articles</a:t>
            </a:r>
          </a:p>
          <a:p>
            <a:pPr>
              <a:buFont typeface="Wingdings" panose="05000000000000000000" pitchFamily="2" charset="2"/>
              <a:buChar char="§"/>
            </a:pPr>
            <a:r>
              <a:rPr lang="en-GB" dirty="0" smtClean="0">
                <a:latin typeface="Arial" panose="020B0604020202020204" pitchFamily="34" charset="0"/>
                <a:cs typeface="Arial" panose="020B0604020202020204" pitchFamily="34" charset="0"/>
              </a:rPr>
              <a:t>Plurals</a:t>
            </a:r>
          </a:p>
          <a:p>
            <a:pPr>
              <a:buFont typeface="Wingdings" panose="05000000000000000000" pitchFamily="2" charset="2"/>
              <a:buChar char="§"/>
            </a:pPr>
            <a:r>
              <a:rPr lang="en-GB" dirty="0" smtClean="0">
                <a:latin typeface="Arial" panose="020B0604020202020204" pitchFamily="34" charset="0"/>
                <a:cs typeface="Arial" panose="020B0604020202020204" pitchFamily="34" charset="0"/>
              </a:rPr>
              <a:t>Adjectives</a:t>
            </a:r>
          </a:p>
          <a:p>
            <a:pPr>
              <a:buFont typeface="Wingdings" panose="05000000000000000000" pitchFamily="2" charset="2"/>
              <a:buChar char="§"/>
            </a:pPr>
            <a:r>
              <a:rPr lang="en-GB" dirty="0" smtClean="0">
                <a:latin typeface="Arial" panose="020B0604020202020204" pitchFamily="34" charset="0"/>
                <a:cs typeface="Arial" panose="020B0604020202020204" pitchFamily="34" charset="0"/>
              </a:rPr>
              <a:t>Word order</a:t>
            </a:r>
          </a:p>
          <a:p>
            <a:pPr>
              <a:buFont typeface="Wingdings" panose="05000000000000000000" pitchFamily="2" charset="2"/>
              <a:buChar char="§"/>
            </a:pPr>
            <a:r>
              <a:rPr lang="en-GB" dirty="0" smtClean="0">
                <a:latin typeface="Arial" panose="020B0604020202020204" pitchFamily="34" charset="0"/>
                <a:cs typeface="Arial" panose="020B0604020202020204" pitchFamily="34" charset="0"/>
              </a:rPr>
              <a:t>Simple sentence formation</a:t>
            </a:r>
            <a:endParaRPr lang="en-GB"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1737683" y="533400"/>
            <a:ext cx="5498614" cy="990600"/>
          </a:xfrm>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Just a taste…</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5" name="Picture 13" descr="1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91" y="1685364"/>
            <a:ext cx="4492348" cy="492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5292189" y="1109382"/>
            <a:ext cx="5498614"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KS2 Grammar</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177558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260" y="2395817"/>
            <a:ext cx="3738282" cy="4876800"/>
          </a:xfrm>
        </p:spPr>
        <p:txBody>
          <a:bodyPr/>
          <a:lstStyle/>
          <a:p>
            <a:pPr>
              <a:buFont typeface="Wingdings" panose="05000000000000000000" pitchFamily="2" charset="2"/>
              <a:buChar char="§"/>
            </a:pPr>
            <a:r>
              <a:rPr lang="en-GB" b="1" dirty="0" smtClean="0">
                <a:solidFill>
                  <a:srgbClr val="002060"/>
                </a:solidFill>
                <a:latin typeface="Arial" panose="020B0604020202020204" pitchFamily="34" charset="0"/>
                <a:cs typeface="Arial" panose="020B0604020202020204" pitchFamily="34" charset="0"/>
              </a:rPr>
              <a:t>Ask</a:t>
            </a:r>
            <a:r>
              <a:rPr lang="en-GB" dirty="0" smtClean="0">
                <a:solidFill>
                  <a:srgbClr val="002060"/>
                </a:solidFill>
                <a:latin typeface="Arial" panose="020B0604020202020204" pitchFamily="34" charset="0"/>
                <a:cs typeface="Arial" panose="020B0604020202020204" pitchFamily="34" charset="0"/>
              </a:rPr>
              <a:t> </a:t>
            </a:r>
            <a:r>
              <a:rPr lang="en-GB" dirty="0">
                <a:solidFill>
                  <a:srgbClr val="002060"/>
                </a:solidFill>
                <a:latin typeface="Arial" panose="020B0604020202020204" pitchFamily="34" charset="0"/>
                <a:cs typeface="Arial" panose="020B0604020202020204" pitchFamily="34" charset="0"/>
              </a:rPr>
              <a:t>and </a:t>
            </a:r>
            <a:r>
              <a:rPr lang="en-GB" b="1" dirty="0">
                <a:solidFill>
                  <a:srgbClr val="002060"/>
                </a:solidFill>
                <a:latin typeface="Arial" panose="020B0604020202020204" pitchFamily="34" charset="0"/>
                <a:cs typeface="Arial" panose="020B0604020202020204" pitchFamily="34" charset="0"/>
              </a:rPr>
              <a:t>answer</a:t>
            </a:r>
            <a:r>
              <a:rPr lang="en-GB" dirty="0">
                <a:solidFill>
                  <a:srgbClr val="002060"/>
                </a:solidFill>
                <a:latin typeface="Arial" panose="020B0604020202020204" pitchFamily="34" charset="0"/>
                <a:cs typeface="Arial" panose="020B0604020202020204" pitchFamily="34" charset="0"/>
              </a:rPr>
              <a:t> </a:t>
            </a:r>
            <a:r>
              <a:rPr lang="en-GB" dirty="0" smtClean="0">
                <a:solidFill>
                  <a:srgbClr val="002060"/>
                </a:solidFill>
                <a:latin typeface="Arial" panose="020B0604020202020204" pitchFamily="34" charset="0"/>
                <a:cs typeface="Arial" panose="020B0604020202020204" pitchFamily="34" charset="0"/>
              </a:rPr>
              <a:t>questions</a:t>
            </a:r>
          </a:p>
          <a:p>
            <a:pPr>
              <a:buFont typeface="Wingdings" panose="05000000000000000000" pitchFamily="2" charset="2"/>
              <a:buChar char="§"/>
            </a:pPr>
            <a:r>
              <a:rPr lang="en-GB" dirty="0" smtClean="0">
                <a:solidFill>
                  <a:srgbClr val="002060"/>
                </a:solidFill>
                <a:latin typeface="Arial" panose="020B0604020202020204" pitchFamily="34" charset="0"/>
                <a:cs typeface="Arial" panose="020B0604020202020204" pitchFamily="34" charset="0"/>
              </a:rPr>
              <a:t>Express </a:t>
            </a:r>
            <a:r>
              <a:rPr lang="en-GB" b="1" dirty="0" smtClean="0">
                <a:solidFill>
                  <a:srgbClr val="002060"/>
                </a:solidFill>
                <a:latin typeface="Arial" panose="020B0604020202020204" pitchFamily="34" charset="0"/>
                <a:cs typeface="Arial" panose="020B0604020202020204" pitchFamily="34" charset="0"/>
              </a:rPr>
              <a:t>opinions</a:t>
            </a:r>
            <a:endParaRPr lang="en-GB"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GB" b="1" dirty="0" smtClean="0">
                <a:solidFill>
                  <a:srgbClr val="002060"/>
                </a:solidFill>
                <a:latin typeface="Arial" panose="020B0604020202020204" pitchFamily="34" charset="0"/>
                <a:cs typeface="Arial" panose="020B0604020202020204" pitchFamily="34" charset="0"/>
              </a:rPr>
              <a:t>Ask </a:t>
            </a:r>
            <a:r>
              <a:rPr lang="en-GB" b="1" dirty="0">
                <a:solidFill>
                  <a:srgbClr val="002060"/>
                </a:solidFill>
                <a:latin typeface="Arial" panose="020B0604020202020204" pitchFamily="34" charset="0"/>
                <a:cs typeface="Arial" panose="020B0604020202020204" pitchFamily="34" charset="0"/>
              </a:rPr>
              <a:t>for clarification </a:t>
            </a:r>
            <a:r>
              <a:rPr lang="en-GB" dirty="0">
                <a:solidFill>
                  <a:srgbClr val="002060"/>
                </a:solidFill>
                <a:latin typeface="Arial" panose="020B0604020202020204" pitchFamily="34" charset="0"/>
                <a:cs typeface="Arial" panose="020B0604020202020204" pitchFamily="34" charset="0"/>
              </a:rPr>
              <a:t>and </a:t>
            </a:r>
            <a:r>
              <a:rPr lang="en-GB" dirty="0" smtClean="0">
                <a:solidFill>
                  <a:srgbClr val="002060"/>
                </a:solidFill>
                <a:latin typeface="Arial" panose="020B0604020202020204" pitchFamily="34" charset="0"/>
                <a:cs typeface="Arial" panose="020B0604020202020204" pitchFamily="34" charset="0"/>
              </a:rPr>
              <a:t>help</a:t>
            </a:r>
          </a:p>
          <a:p>
            <a:pPr>
              <a:buFont typeface="Wingdings" panose="05000000000000000000" pitchFamily="2" charset="2"/>
              <a:buChar char="§"/>
            </a:pPr>
            <a:r>
              <a:rPr lang="en-GB" dirty="0" smtClean="0">
                <a:solidFill>
                  <a:srgbClr val="002060"/>
                </a:solidFill>
                <a:latin typeface="Arial" panose="020B0604020202020204" pitchFamily="34" charset="0"/>
                <a:cs typeface="Arial" panose="020B0604020202020204" pitchFamily="34" charset="0"/>
              </a:rPr>
              <a:t>Speak </a:t>
            </a:r>
            <a:r>
              <a:rPr lang="en-GB" dirty="0">
                <a:solidFill>
                  <a:srgbClr val="002060"/>
                </a:solidFill>
                <a:latin typeface="Arial" panose="020B0604020202020204" pitchFamily="34" charset="0"/>
                <a:cs typeface="Arial" panose="020B0604020202020204" pitchFamily="34" charset="0"/>
              </a:rPr>
              <a:t>in </a:t>
            </a:r>
            <a:r>
              <a:rPr lang="en-GB" b="1" dirty="0" smtClean="0">
                <a:solidFill>
                  <a:srgbClr val="002060"/>
                </a:solidFill>
                <a:latin typeface="Arial" panose="020B0604020202020204" pitchFamily="34" charset="0"/>
                <a:cs typeface="Arial" panose="020B0604020202020204" pitchFamily="34" charset="0"/>
              </a:rPr>
              <a:t>sentences</a:t>
            </a:r>
            <a:endParaRPr lang="en-GB"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GB" b="1" dirty="0" smtClean="0">
                <a:solidFill>
                  <a:srgbClr val="002060"/>
                </a:solidFill>
                <a:latin typeface="Arial" panose="020B0604020202020204" pitchFamily="34" charset="0"/>
                <a:cs typeface="Arial" panose="020B0604020202020204" pitchFamily="34" charset="0"/>
              </a:rPr>
              <a:t>Describe</a:t>
            </a:r>
            <a:r>
              <a:rPr lang="en-GB" dirty="0" smtClean="0">
                <a:solidFill>
                  <a:srgbClr val="002060"/>
                </a:solidFill>
                <a:latin typeface="Arial" panose="020B0604020202020204" pitchFamily="34" charset="0"/>
                <a:cs typeface="Arial" panose="020B0604020202020204" pitchFamily="34" charset="0"/>
              </a:rPr>
              <a:t> </a:t>
            </a:r>
            <a:r>
              <a:rPr lang="en-GB" dirty="0">
                <a:solidFill>
                  <a:srgbClr val="002060"/>
                </a:solidFill>
                <a:latin typeface="Arial" panose="020B0604020202020204" pitchFamily="34" charset="0"/>
                <a:cs typeface="Arial" panose="020B0604020202020204" pitchFamily="34" charset="0"/>
              </a:rPr>
              <a:t>people, places, things</a:t>
            </a:r>
            <a:endParaRPr lang="en-GB"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1737683" y="533400"/>
            <a:ext cx="5498614" cy="990600"/>
          </a:xfrm>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Just a taste…</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Title 1"/>
          <p:cNvSpPr txBox="1">
            <a:spLocks/>
          </p:cNvSpPr>
          <p:nvPr/>
        </p:nvSpPr>
        <p:spPr>
          <a:xfrm>
            <a:off x="188260" y="1524000"/>
            <a:ext cx="5498614"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KS2 Speaking</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2" name="ConversationModel-51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926542" y="1949823"/>
            <a:ext cx="5056096" cy="3792072"/>
          </a:xfrm>
          <a:prstGeom prst="rect">
            <a:avLst/>
          </a:prstGeom>
        </p:spPr>
      </p:pic>
    </p:spTree>
    <p:extLst>
      <p:ext uri="{BB962C8B-B14F-4D97-AF65-F5344CB8AC3E}">
        <p14:creationId xmlns:p14="http://schemas.microsoft.com/office/powerpoint/2010/main" val="22171331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884" y="2099982"/>
            <a:ext cx="3738282" cy="4876800"/>
          </a:xfrm>
        </p:spPr>
        <p:txBody>
          <a:bodyPr/>
          <a:lstStyle/>
          <a:p>
            <a:r>
              <a:rPr lang="en-GB" dirty="0" smtClean="0">
                <a:solidFill>
                  <a:srgbClr val="002060"/>
                </a:solidFill>
                <a:latin typeface="Arial" panose="020B0604020202020204" pitchFamily="34" charset="0"/>
                <a:cs typeface="Arial" panose="020B0604020202020204" pitchFamily="34" charset="0"/>
              </a:rPr>
              <a:t>Write </a:t>
            </a:r>
            <a:r>
              <a:rPr lang="en-GB" b="1" dirty="0">
                <a:solidFill>
                  <a:srgbClr val="002060"/>
                </a:solidFill>
                <a:latin typeface="Arial" panose="020B0604020202020204" pitchFamily="34" charset="0"/>
                <a:cs typeface="Arial" panose="020B0604020202020204" pitchFamily="34" charset="0"/>
              </a:rPr>
              <a:t>phrases from </a:t>
            </a:r>
            <a:r>
              <a:rPr lang="en-GB" b="1" dirty="0" smtClean="0">
                <a:solidFill>
                  <a:srgbClr val="002060"/>
                </a:solidFill>
                <a:latin typeface="Arial" panose="020B0604020202020204" pitchFamily="34" charset="0"/>
                <a:cs typeface="Arial" panose="020B0604020202020204" pitchFamily="34" charset="0"/>
              </a:rPr>
              <a:t>memory</a:t>
            </a:r>
          </a:p>
          <a:p>
            <a:r>
              <a:rPr lang="en-GB" b="1" dirty="0" smtClean="0">
                <a:solidFill>
                  <a:srgbClr val="002060"/>
                </a:solidFill>
                <a:latin typeface="Arial" panose="020B0604020202020204" pitchFamily="34" charset="0"/>
                <a:cs typeface="Arial" panose="020B0604020202020204" pitchFamily="34" charset="0"/>
              </a:rPr>
              <a:t>Adapt</a:t>
            </a:r>
            <a:r>
              <a:rPr lang="en-GB" dirty="0" smtClean="0">
                <a:solidFill>
                  <a:srgbClr val="002060"/>
                </a:solidFill>
                <a:latin typeface="Arial" panose="020B0604020202020204" pitchFamily="34" charset="0"/>
                <a:cs typeface="Arial" panose="020B0604020202020204" pitchFamily="34" charset="0"/>
              </a:rPr>
              <a:t> </a:t>
            </a:r>
            <a:r>
              <a:rPr lang="en-GB" dirty="0">
                <a:solidFill>
                  <a:srgbClr val="002060"/>
                </a:solidFill>
                <a:latin typeface="Arial" panose="020B0604020202020204" pitchFamily="34" charset="0"/>
                <a:cs typeface="Arial" panose="020B0604020202020204" pitchFamily="34" charset="0"/>
              </a:rPr>
              <a:t>phrases to create </a:t>
            </a:r>
            <a:r>
              <a:rPr lang="en-GB" b="1" dirty="0">
                <a:solidFill>
                  <a:srgbClr val="002060"/>
                </a:solidFill>
                <a:latin typeface="Arial" panose="020B0604020202020204" pitchFamily="34" charset="0"/>
                <a:cs typeface="Arial" panose="020B0604020202020204" pitchFamily="34" charset="0"/>
              </a:rPr>
              <a:t>new </a:t>
            </a:r>
            <a:r>
              <a:rPr lang="en-GB" b="1" dirty="0" smtClean="0">
                <a:solidFill>
                  <a:srgbClr val="002060"/>
                </a:solidFill>
                <a:latin typeface="Arial" panose="020B0604020202020204" pitchFamily="34" charset="0"/>
                <a:cs typeface="Arial" panose="020B0604020202020204" pitchFamily="34" charset="0"/>
              </a:rPr>
              <a:t>sentences</a:t>
            </a:r>
            <a:endParaRPr lang="en-GB" dirty="0" smtClean="0">
              <a:solidFill>
                <a:srgbClr val="002060"/>
              </a:solidFill>
              <a:latin typeface="Arial" panose="020B0604020202020204" pitchFamily="34" charset="0"/>
              <a:cs typeface="Arial" panose="020B0604020202020204" pitchFamily="34" charset="0"/>
            </a:endParaRPr>
          </a:p>
          <a:p>
            <a:r>
              <a:rPr lang="en-GB" b="1" dirty="0" smtClean="0">
                <a:solidFill>
                  <a:srgbClr val="002060"/>
                </a:solidFill>
                <a:latin typeface="Arial" panose="020B0604020202020204" pitchFamily="34" charset="0"/>
                <a:cs typeface="Arial" panose="020B0604020202020204" pitchFamily="34" charset="0"/>
              </a:rPr>
              <a:t>Describe</a:t>
            </a:r>
            <a:r>
              <a:rPr lang="en-GB" dirty="0" smtClean="0">
                <a:solidFill>
                  <a:srgbClr val="002060"/>
                </a:solidFill>
                <a:latin typeface="Arial" panose="020B0604020202020204" pitchFamily="34" charset="0"/>
                <a:cs typeface="Arial" panose="020B0604020202020204" pitchFamily="34" charset="0"/>
              </a:rPr>
              <a:t> </a:t>
            </a:r>
            <a:r>
              <a:rPr lang="en-GB" dirty="0">
                <a:solidFill>
                  <a:srgbClr val="002060"/>
                </a:solidFill>
                <a:latin typeface="Arial" panose="020B0604020202020204" pitchFamily="34" charset="0"/>
                <a:cs typeface="Arial" panose="020B0604020202020204" pitchFamily="34" charset="0"/>
              </a:rPr>
              <a:t>people, places, things</a:t>
            </a:r>
          </a:p>
        </p:txBody>
      </p:sp>
      <p:sp>
        <p:nvSpPr>
          <p:cNvPr id="4" name="Title 1"/>
          <p:cNvSpPr>
            <a:spLocks noGrp="1"/>
          </p:cNvSpPr>
          <p:nvPr>
            <p:ph type="title"/>
          </p:nvPr>
        </p:nvSpPr>
        <p:spPr>
          <a:xfrm>
            <a:off x="1737683" y="533400"/>
            <a:ext cx="5498614" cy="990600"/>
          </a:xfrm>
        </p:spPr>
        <p:txBody>
          <a:bodyPr/>
          <a:lstStyle/>
          <a:p>
            <a:r>
              <a:rPr lang="en-GB" dirty="0" smtClean="0">
                <a:latin typeface="Segoe UI Black" panose="020B0A02040204020203" pitchFamily="34" charset="0"/>
                <a:ea typeface="Segoe UI Black" panose="020B0A02040204020203" pitchFamily="34" charset="0"/>
                <a:cs typeface="Segoe UI Black" panose="020B0A02040204020203" pitchFamily="34" charset="0"/>
              </a:rPr>
              <a:t>Just a taste…</a:t>
            </a: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Title 1"/>
          <p:cNvSpPr txBox="1">
            <a:spLocks/>
          </p:cNvSpPr>
          <p:nvPr/>
        </p:nvSpPr>
        <p:spPr>
          <a:xfrm>
            <a:off x="5292189" y="1109382"/>
            <a:ext cx="5498614"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solidFill>
                  <a:srgbClr val="1F497D"/>
                </a:solidFill>
                <a:latin typeface="Segoe UI Black" panose="020B0A02040204020203" pitchFamily="34" charset="0"/>
                <a:ea typeface="Segoe UI Black" panose="020B0A02040204020203" pitchFamily="34" charset="0"/>
                <a:cs typeface="Segoe UI Black" panose="020B0A02040204020203" pitchFamily="34" charset="0"/>
              </a:rPr>
              <a:t>KS2 Writing</a:t>
            </a:r>
            <a:endParaRPr lang="en-GB" dirty="0">
              <a:solidFill>
                <a:srgbClr val="1F497D"/>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Rounded Rectangle 6"/>
          <p:cNvSpPr/>
          <p:nvPr/>
        </p:nvSpPr>
        <p:spPr>
          <a:xfrm>
            <a:off x="697454" y="2099982"/>
            <a:ext cx="4003637" cy="2149289"/>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smtClean="0">
                <a:solidFill>
                  <a:srgbClr val="002060"/>
                </a:solidFill>
                <a:latin typeface="Arial" panose="020B0604020202020204" pitchFamily="34" charset="0"/>
                <a:cs typeface="Arial" panose="020B0604020202020204" pitchFamily="34" charset="0"/>
              </a:rPr>
              <a:t>Grammar</a:t>
            </a:r>
            <a:endParaRPr lang="en-GB" sz="2000" b="1" dirty="0" smtClean="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000" b="1" dirty="0" smtClean="0">
                <a:solidFill>
                  <a:srgbClr val="002060"/>
                </a:solidFill>
                <a:latin typeface="Arial" panose="020B0604020202020204" pitchFamily="34" charset="0"/>
                <a:cs typeface="Arial" panose="020B0604020202020204" pitchFamily="34" charset="0"/>
              </a:rPr>
              <a:t>Gender</a:t>
            </a:r>
            <a:r>
              <a:rPr lang="en-GB" sz="2000" dirty="0" smtClean="0">
                <a:solidFill>
                  <a:srgbClr val="002060"/>
                </a:solidFill>
                <a:latin typeface="Arial" panose="020B0604020202020204" pitchFamily="34" charset="0"/>
                <a:cs typeface="Arial" panose="020B0604020202020204" pitchFamily="34" charset="0"/>
              </a:rPr>
              <a:t> of nouns</a:t>
            </a:r>
          </a:p>
          <a:p>
            <a:pPr marL="342900" indent="-342900">
              <a:buFont typeface="Wingdings" panose="05000000000000000000" pitchFamily="2" charset="2"/>
              <a:buChar char="§"/>
            </a:pPr>
            <a:r>
              <a:rPr lang="en-GB" sz="2000" dirty="0" smtClean="0">
                <a:solidFill>
                  <a:srgbClr val="002060"/>
                </a:solidFill>
                <a:latin typeface="Arial" panose="020B0604020202020204" pitchFamily="34" charset="0"/>
                <a:cs typeface="Arial" panose="020B0604020202020204" pitchFamily="34" charset="0"/>
              </a:rPr>
              <a:t>Singular and </a:t>
            </a:r>
            <a:r>
              <a:rPr lang="en-GB" sz="2000" b="1" dirty="0" smtClean="0">
                <a:solidFill>
                  <a:srgbClr val="002060"/>
                </a:solidFill>
                <a:latin typeface="Arial" panose="020B0604020202020204" pitchFamily="34" charset="0"/>
                <a:cs typeface="Arial" panose="020B0604020202020204" pitchFamily="34" charset="0"/>
              </a:rPr>
              <a:t>plural forms</a:t>
            </a:r>
            <a:endParaRPr lang="en-GB" sz="2000" dirty="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000" b="1" dirty="0" smtClean="0">
                <a:solidFill>
                  <a:srgbClr val="002060"/>
                </a:solidFill>
                <a:latin typeface="Arial" panose="020B0604020202020204" pitchFamily="34" charset="0"/>
                <a:cs typeface="Arial" panose="020B0604020202020204" pitchFamily="34" charset="0"/>
              </a:rPr>
              <a:t>Adjectives</a:t>
            </a:r>
            <a:r>
              <a:rPr lang="en-GB" sz="2000" dirty="0" smtClean="0">
                <a:solidFill>
                  <a:srgbClr val="002060"/>
                </a:solidFill>
                <a:latin typeface="Arial" panose="020B0604020202020204" pitchFamily="34" charset="0"/>
                <a:cs typeface="Arial" panose="020B0604020202020204" pitchFamily="34" charset="0"/>
              </a:rPr>
              <a:t> (place and agreement)</a:t>
            </a:r>
            <a:endParaRPr lang="en-GB" sz="2000" dirty="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000" dirty="0" smtClean="0">
                <a:solidFill>
                  <a:srgbClr val="002060"/>
                </a:solidFill>
                <a:latin typeface="Arial" panose="020B0604020202020204" pitchFamily="34" charset="0"/>
                <a:cs typeface="Arial" panose="020B0604020202020204" pitchFamily="34" charset="0"/>
              </a:rPr>
              <a:t>Conjugation of </a:t>
            </a:r>
            <a:r>
              <a:rPr lang="en-GB" sz="2000" b="1" dirty="0" smtClean="0">
                <a:solidFill>
                  <a:srgbClr val="002060"/>
                </a:solidFill>
                <a:latin typeface="Arial" panose="020B0604020202020204" pitchFamily="34" charset="0"/>
                <a:cs typeface="Arial" panose="020B0604020202020204" pitchFamily="34" charset="0"/>
              </a:rPr>
              <a:t>key verbs</a:t>
            </a:r>
            <a:br>
              <a:rPr lang="en-GB" sz="2000" b="1" dirty="0" smtClean="0">
                <a:solidFill>
                  <a:srgbClr val="002060"/>
                </a:solidFill>
                <a:latin typeface="Arial" panose="020B0604020202020204" pitchFamily="34" charset="0"/>
                <a:cs typeface="Arial" panose="020B0604020202020204" pitchFamily="34" charset="0"/>
              </a:rPr>
            </a:br>
            <a:endParaRPr lang="en-GB" sz="2000" b="1" dirty="0">
              <a:solidFill>
                <a:prstClr val="white"/>
              </a:solidFill>
            </a:endParaRPr>
          </a:p>
        </p:txBody>
      </p:sp>
    </p:spTree>
    <p:extLst>
      <p:ext uri="{BB962C8B-B14F-4D97-AF65-F5344CB8AC3E}">
        <p14:creationId xmlns:p14="http://schemas.microsoft.com/office/powerpoint/2010/main" val="2396783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661610" y="751925"/>
            <a:ext cx="5112568" cy="990600"/>
          </a:xfrm>
        </p:spPr>
        <p:txBody>
          <a:bodyPr/>
          <a:lstStyle/>
          <a:p>
            <a:r>
              <a:rPr lang="en-GB" b="1" dirty="0" smtClean="0"/>
              <a:t>Year </a:t>
            </a:r>
            <a:r>
              <a:rPr lang="en-GB" b="1" dirty="0"/>
              <a:t>5</a:t>
            </a:r>
            <a:r>
              <a:rPr lang="en-GB" b="1" dirty="0" smtClean="0"/>
              <a:t> Writing</a:t>
            </a:r>
            <a:endParaRPr lang="en-GB" b="1" dirty="0"/>
          </a:p>
        </p:txBody>
      </p:sp>
      <p:graphicFrame>
        <p:nvGraphicFramePr>
          <p:cNvPr id="7" name="Table 6"/>
          <p:cNvGraphicFramePr>
            <a:graphicFrameLocks noGrp="1"/>
          </p:cNvGraphicFramePr>
          <p:nvPr>
            <p:extLst/>
          </p:nvPr>
        </p:nvGraphicFramePr>
        <p:xfrm>
          <a:off x="251520" y="1768842"/>
          <a:ext cx="8640956" cy="4828509"/>
        </p:xfrm>
        <a:graphic>
          <a:graphicData uri="http://schemas.openxmlformats.org/drawingml/2006/table">
            <a:tbl>
              <a:tblPr firstRow="1" bandRow="1">
                <a:tableStyleId>{5C22544A-7EE6-4342-B048-85BDC9FD1C3A}</a:tableStyleId>
              </a:tblPr>
              <a:tblGrid>
                <a:gridCol w="936104"/>
                <a:gridCol w="792088"/>
                <a:gridCol w="1728192"/>
                <a:gridCol w="576064"/>
                <a:gridCol w="1440160"/>
                <a:gridCol w="864096"/>
                <a:gridCol w="2304252"/>
              </a:tblGrid>
              <a:tr h="788439">
                <a:tc rowSpan="6">
                  <a:txBody>
                    <a:bodyPr/>
                    <a:lstStyle/>
                    <a:p>
                      <a:pPr algn="ctr"/>
                      <a:r>
                        <a:rPr lang="en-GB" sz="2400" b="0" dirty="0" err="1" smtClean="0">
                          <a:solidFill>
                            <a:schemeClr val="tx1"/>
                          </a:solidFill>
                          <a:latin typeface="+mj-lt"/>
                        </a:rPr>
                        <a:t>Toco</a:t>
                      </a: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smtClean="0">
                          <a:solidFill>
                            <a:schemeClr val="tx1"/>
                          </a:solidFill>
                          <a:latin typeface="+mj-lt"/>
                        </a:rPr>
                        <a:t>el piano</a:t>
                      </a: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algn="ctr"/>
                      <a:r>
                        <a:rPr lang="en-GB" sz="2400" b="0" dirty="0" smtClean="0">
                          <a:solidFill>
                            <a:schemeClr val="tx1"/>
                          </a:solidFill>
                          <a:latin typeface="+mj-lt"/>
                        </a:rPr>
                        <a:t>y</a:t>
                      </a: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algn="ctr"/>
                      <a:r>
                        <a:rPr lang="en-GB" sz="2400" b="0" dirty="0" smtClean="0">
                          <a:solidFill>
                            <a:schemeClr val="tx1"/>
                          </a:solidFill>
                          <a:latin typeface="+mj-lt"/>
                        </a:rPr>
                        <a:t>me </a:t>
                      </a:r>
                      <a:r>
                        <a:rPr lang="en-GB" sz="2400" b="0" dirty="0" err="1" smtClean="0">
                          <a:solidFill>
                            <a:schemeClr val="tx1"/>
                          </a:solidFill>
                          <a:latin typeface="+mj-lt"/>
                        </a:rPr>
                        <a:t>gusta</a:t>
                      </a: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smtClean="0">
                          <a:solidFill>
                            <a:schemeClr val="tx1"/>
                          </a:solidFill>
                          <a:latin typeface="+mj-lt"/>
                        </a:rPr>
                        <a:t>la </a:t>
                      </a:r>
                      <a:r>
                        <a:rPr lang="en-GB" sz="2400" b="0" dirty="0" err="1" smtClean="0">
                          <a:solidFill>
                            <a:schemeClr val="tx1"/>
                          </a:solidFill>
                          <a:latin typeface="+mj-lt"/>
                        </a:rPr>
                        <a:t>música</a:t>
                      </a:r>
                      <a:r>
                        <a:rPr lang="en-GB" sz="2400" b="0" dirty="0" smtClean="0">
                          <a:solidFill>
                            <a:schemeClr val="tx1"/>
                          </a:solidFill>
                          <a:latin typeface="+mj-lt"/>
                        </a:rPr>
                        <a:t> pop.</a:t>
                      </a: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88439">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smtClean="0">
                          <a:solidFill>
                            <a:schemeClr val="tx1"/>
                          </a:solidFill>
                          <a:latin typeface="+mj-lt"/>
                        </a:rPr>
                        <a:t>el </a:t>
                      </a:r>
                      <a:r>
                        <a:rPr lang="en-GB" sz="2400" b="0" dirty="0" err="1" smtClean="0">
                          <a:solidFill>
                            <a:schemeClr val="tx1"/>
                          </a:solidFill>
                          <a:latin typeface="+mj-lt"/>
                        </a:rPr>
                        <a:t>violín</a:t>
                      </a: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smtClean="0">
                          <a:solidFill>
                            <a:schemeClr val="tx1"/>
                          </a:solidFill>
                          <a:latin typeface="+mj-lt"/>
                        </a:rPr>
                        <a:t>la </a:t>
                      </a:r>
                      <a:r>
                        <a:rPr lang="en-GB" sz="2400" b="0" dirty="0" err="1" smtClean="0">
                          <a:solidFill>
                            <a:schemeClr val="tx1"/>
                          </a:solidFill>
                          <a:latin typeface="+mj-lt"/>
                        </a:rPr>
                        <a:t>música</a:t>
                      </a:r>
                      <a:r>
                        <a:rPr lang="en-GB" sz="2400" b="0" dirty="0" smtClean="0">
                          <a:solidFill>
                            <a:schemeClr val="tx1"/>
                          </a:solidFill>
                          <a:latin typeface="+mj-lt"/>
                        </a:rPr>
                        <a:t> </a:t>
                      </a:r>
                      <a:r>
                        <a:rPr lang="en-GB" sz="2400" b="0" dirty="0" err="1" smtClean="0">
                          <a:solidFill>
                            <a:schemeClr val="tx1"/>
                          </a:solidFill>
                          <a:latin typeface="+mj-lt"/>
                        </a:rPr>
                        <a:t>clásica</a:t>
                      </a:r>
                      <a:r>
                        <a:rPr lang="en-GB" sz="2400" b="0" dirty="0" smtClean="0">
                          <a:solidFill>
                            <a:schemeClr val="tx1"/>
                          </a:solidFill>
                          <a:latin typeface="+mj-lt"/>
                        </a:rPr>
                        <a:t>.</a:t>
                      </a: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6314">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smtClean="0">
                          <a:solidFill>
                            <a:schemeClr val="tx1"/>
                          </a:solidFill>
                          <a:latin typeface="+mj-lt"/>
                        </a:rPr>
                        <a:t>el </a:t>
                      </a:r>
                      <a:r>
                        <a:rPr lang="en-GB" sz="2400" b="0" dirty="0" err="1" smtClean="0">
                          <a:solidFill>
                            <a:schemeClr val="tx1"/>
                          </a:solidFill>
                          <a:latin typeface="+mj-lt"/>
                        </a:rPr>
                        <a:t>trombón</a:t>
                      </a: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smtClean="0">
                          <a:solidFill>
                            <a:schemeClr val="tx1"/>
                          </a:solidFill>
                          <a:latin typeface="+mj-lt"/>
                        </a:rPr>
                        <a:t>la </a:t>
                      </a:r>
                      <a:r>
                        <a:rPr lang="en-GB" sz="2400" b="0" dirty="0" err="1" smtClean="0">
                          <a:solidFill>
                            <a:schemeClr val="tx1"/>
                          </a:solidFill>
                          <a:latin typeface="+mj-lt"/>
                        </a:rPr>
                        <a:t>música</a:t>
                      </a:r>
                      <a:r>
                        <a:rPr lang="en-GB" sz="2400" b="0" dirty="0" smtClean="0">
                          <a:solidFill>
                            <a:schemeClr val="tx1"/>
                          </a:solidFill>
                          <a:latin typeface="+mj-lt"/>
                        </a:rPr>
                        <a:t> reggae.</a:t>
                      </a: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88439">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smtClean="0">
                          <a:solidFill>
                            <a:schemeClr val="tx1"/>
                          </a:solidFill>
                          <a:latin typeface="+mj-lt"/>
                        </a:rPr>
                        <a:t>la </a:t>
                      </a:r>
                      <a:r>
                        <a:rPr lang="en-GB" sz="2400" b="0" dirty="0" err="1" smtClean="0">
                          <a:solidFill>
                            <a:schemeClr val="tx1"/>
                          </a:solidFill>
                          <a:latin typeface="+mj-lt"/>
                        </a:rPr>
                        <a:t>guitarra</a:t>
                      </a: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smtClean="0">
                          <a:solidFill>
                            <a:schemeClr val="tx1"/>
                          </a:solidFill>
                          <a:latin typeface="+mj-lt"/>
                        </a:rPr>
                        <a:t>la </a:t>
                      </a:r>
                      <a:r>
                        <a:rPr lang="en-GB" sz="2400" b="0" dirty="0" err="1" smtClean="0">
                          <a:solidFill>
                            <a:schemeClr val="tx1"/>
                          </a:solidFill>
                          <a:latin typeface="+mj-lt"/>
                        </a:rPr>
                        <a:t>música</a:t>
                      </a:r>
                      <a:r>
                        <a:rPr lang="en-GB" sz="2400" b="0" dirty="0" smtClean="0">
                          <a:solidFill>
                            <a:schemeClr val="tx1"/>
                          </a:solidFill>
                          <a:latin typeface="+mj-lt"/>
                        </a:rPr>
                        <a:t> jazz.</a:t>
                      </a: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88439">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smtClean="0">
                          <a:solidFill>
                            <a:schemeClr val="tx1"/>
                          </a:solidFill>
                          <a:latin typeface="+mj-lt"/>
                        </a:rPr>
                        <a:t>la </a:t>
                      </a:r>
                      <a:r>
                        <a:rPr lang="en-GB" sz="2400" b="0" dirty="0" err="1" smtClean="0">
                          <a:solidFill>
                            <a:schemeClr val="tx1"/>
                          </a:solidFill>
                          <a:latin typeface="+mj-lt"/>
                        </a:rPr>
                        <a:t>flauta</a:t>
                      </a: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smtClean="0">
                          <a:solidFill>
                            <a:schemeClr val="tx1"/>
                          </a:solidFill>
                          <a:latin typeface="+mj-lt"/>
                        </a:rPr>
                        <a:t>la</a:t>
                      </a:r>
                      <a:r>
                        <a:rPr lang="en-GB" sz="2400" b="0" baseline="0" dirty="0" smtClean="0">
                          <a:solidFill>
                            <a:schemeClr val="tx1"/>
                          </a:solidFill>
                          <a:latin typeface="+mj-lt"/>
                        </a:rPr>
                        <a:t> </a:t>
                      </a:r>
                      <a:r>
                        <a:rPr lang="en-GB" sz="2400" b="0" baseline="0" dirty="0" err="1" smtClean="0">
                          <a:solidFill>
                            <a:schemeClr val="tx1"/>
                          </a:solidFill>
                          <a:latin typeface="+mj-lt"/>
                        </a:rPr>
                        <a:t>música</a:t>
                      </a:r>
                      <a:r>
                        <a:rPr lang="en-GB" sz="2400" b="0" baseline="0" dirty="0" smtClean="0">
                          <a:solidFill>
                            <a:schemeClr val="tx1"/>
                          </a:solidFill>
                          <a:latin typeface="+mj-lt"/>
                        </a:rPr>
                        <a:t> heavy.</a:t>
                      </a: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88439">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smtClean="0">
                          <a:solidFill>
                            <a:schemeClr val="tx1"/>
                          </a:solidFill>
                          <a:latin typeface="+mj-lt"/>
                        </a:rPr>
                        <a:t>la </a:t>
                      </a:r>
                      <a:r>
                        <a:rPr lang="en-GB" sz="2400" b="0" dirty="0" err="1" smtClean="0">
                          <a:solidFill>
                            <a:schemeClr val="tx1"/>
                          </a:solidFill>
                          <a:latin typeface="+mj-lt"/>
                        </a:rPr>
                        <a:t>batería</a:t>
                      </a: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smtClean="0">
                          <a:solidFill>
                            <a:schemeClr val="tx1"/>
                          </a:solidFill>
                          <a:latin typeface="+mj-lt"/>
                        </a:rPr>
                        <a:t>el rap.</a:t>
                      </a:r>
                      <a:endParaRPr lang="en-GB" sz="2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2" name="Group 21"/>
          <p:cNvGrpSpPr/>
          <p:nvPr/>
        </p:nvGrpSpPr>
        <p:grpSpPr>
          <a:xfrm>
            <a:off x="1268023" y="1912861"/>
            <a:ext cx="597224" cy="4629672"/>
            <a:chOff x="1547664" y="1772816"/>
            <a:chExt cx="597224" cy="4629672"/>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5" y="4998776"/>
              <a:ext cx="597223" cy="59722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4192286"/>
              <a:ext cx="597224" cy="59722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664" y="1772816"/>
              <a:ext cx="597224" cy="59722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7664" y="5805264"/>
              <a:ext cx="597224" cy="59722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7664" y="3385796"/>
              <a:ext cx="597224" cy="59722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7664" y="2579306"/>
              <a:ext cx="597224" cy="597224"/>
            </a:xfrm>
            <a:prstGeom prst="rect">
              <a:avLst/>
            </a:prstGeom>
          </p:spPr>
        </p:pic>
      </p:grpSp>
      <p:grpSp>
        <p:nvGrpSpPr>
          <p:cNvPr id="23" name="Group 22"/>
          <p:cNvGrpSpPr/>
          <p:nvPr/>
        </p:nvGrpSpPr>
        <p:grpSpPr>
          <a:xfrm>
            <a:off x="5836720" y="1912861"/>
            <a:ext cx="597224" cy="4629672"/>
            <a:chOff x="1547664" y="1772816"/>
            <a:chExt cx="597224" cy="4629672"/>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5" y="4998776"/>
              <a:ext cx="597223" cy="597223"/>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4192286"/>
              <a:ext cx="597224" cy="597224"/>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664" y="1772816"/>
              <a:ext cx="597224" cy="597224"/>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7664" y="5805264"/>
              <a:ext cx="597224" cy="597224"/>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7664" y="3385796"/>
              <a:ext cx="597224" cy="597224"/>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7664" y="2579306"/>
              <a:ext cx="597224" cy="597224"/>
            </a:xfrm>
            <a:prstGeom prst="rect">
              <a:avLst/>
            </a:prstGeom>
          </p:spPr>
        </p:pic>
      </p:grpSp>
      <p:pic>
        <p:nvPicPr>
          <p:cNvPr id="19" name="Picture 2" descr="http://upload.wikimedia.org/wikipedia/en/thumb/9/9a/Flag_of_Spain.svg/1280px-Flag_of_Spai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5332" y="516339"/>
            <a:ext cx="999935" cy="666363"/>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663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123728" y="533400"/>
            <a:ext cx="5112568" cy="990600"/>
          </a:xfrm>
        </p:spPr>
        <p:txBody>
          <a:bodyPr/>
          <a:lstStyle/>
          <a:p>
            <a:r>
              <a:rPr lang="en-GB" b="1" dirty="0" smtClean="0"/>
              <a:t>Year </a:t>
            </a:r>
            <a:r>
              <a:rPr lang="en-GB" b="1" dirty="0"/>
              <a:t>5</a:t>
            </a:r>
            <a:r>
              <a:rPr lang="en-GB" b="1" dirty="0" smtClean="0"/>
              <a:t> Writing</a:t>
            </a:r>
            <a:endParaRPr lang="en-GB" b="1" dirty="0"/>
          </a:p>
        </p:txBody>
      </p:sp>
      <p:sp>
        <p:nvSpPr>
          <p:cNvPr id="2" name="TextBox 1"/>
          <p:cNvSpPr txBox="1"/>
          <p:nvPr/>
        </p:nvSpPr>
        <p:spPr>
          <a:xfrm>
            <a:off x="179512" y="1772816"/>
            <a:ext cx="2736304" cy="3139321"/>
          </a:xfrm>
          <a:prstGeom prst="rect">
            <a:avLst/>
          </a:prstGeom>
          <a:noFill/>
          <a:ln w="19050">
            <a:solidFill>
              <a:schemeClr val="tx1"/>
            </a:solidFill>
          </a:ln>
        </p:spPr>
        <p:txBody>
          <a:bodyPr wrap="square" rtlCol="0">
            <a:spAutoFit/>
          </a:bodyPr>
          <a:lstStyle/>
          <a:p>
            <a:r>
              <a:rPr lang="en-GB" dirty="0" err="1" smtClean="0">
                <a:solidFill>
                  <a:prstClr val="black"/>
                </a:solidFill>
                <a:latin typeface="Calibri"/>
              </a:rPr>
              <a:t>toco</a:t>
            </a:r>
            <a:r>
              <a:rPr lang="en-GB" dirty="0" smtClean="0">
                <a:solidFill>
                  <a:prstClr val="black"/>
                </a:solidFill>
                <a:latin typeface="Calibri"/>
              </a:rPr>
              <a:t>	     </a:t>
            </a:r>
            <a:r>
              <a:rPr lang="en-GB" i="1" dirty="0" smtClean="0">
                <a:solidFill>
                  <a:prstClr val="black"/>
                </a:solidFill>
                <a:latin typeface="Calibri"/>
              </a:rPr>
              <a:t>I play</a:t>
            </a:r>
          </a:p>
          <a:p>
            <a:endParaRPr lang="en-GB" dirty="0">
              <a:solidFill>
                <a:prstClr val="black"/>
              </a:solidFill>
              <a:latin typeface="Calibri"/>
            </a:endParaRPr>
          </a:p>
          <a:p>
            <a:r>
              <a:rPr lang="en-GB" dirty="0" err="1" smtClean="0">
                <a:solidFill>
                  <a:prstClr val="black"/>
                </a:solidFill>
                <a:latin typeface="Calibri"/>
              </a:rPr>
              <a:t>tocas</a:t>
            </a:r>
            <a:r>
              <a:rPr lang="en-GB" dirty="0" smtClean="0">
                <a:solidFill>
                  <a:prstClr val="black"/>
                </a:solidFill>
                <a:latin typeface="Calibri"/>
              </a:rPr>
              <a:t>	     </a:t>
            </a:r>
            <a:r>
              <a:rPr lang="en-GB" i="1" dirty="0" smtClean="0">
                <a:solidFill>
                  <a:prstClr val="black"/>
                </a:solidFill>
                <a:latin typeface="Calibri"/>
              </a:rPr>
              <a:t>you play (</a:t>
            </a:r>
            <a:r>
              <a:rPr lang="en-GB" i="1" dirty="0" err="1" smtClean="0">
                <a:solidFill>
                  <a:prstClr val="black"/>
                </a:solidFill>
                <a:latin typeface="Calibri"/>
              </a:rPr>
              <a:t>sg</a:t>
            </a:r>
            <a:r>
              <a:rPr lang="en-GB" i="1" dirty="0" smtClean="0">
                <a:solidFill>
                  <a:prstClr val="black"/>
                </a:solidFill>
                <a:latin typeface="Calibri"/>
              </a:rPr>
              <a:t>.)</a:t>
            </a:r>
          </a:p>
          <a:p>
            <a:endParaRPr lang="en-GB" dirty="0">
              <a:solidFill>
                <a:prstClr val="black"/>
              </a:solidFill>
              <a:latin typeface="Calibri"/>
            </a:endParaRPr>
          </a:p>
          <a:p>
            <a:r>
              <a:rPr lang="en-GB" dirty="0" err="1" smtClean="0">
                <a:solidFill>
                  <a:prstClr val="black"/>
                </a:solidFill>
                <a:latin typeface="Calibri"/>
              </a:rPr>
              <a:t>toca</a:t>
            </a:r>
            <a:r>
              <a:rPr lang="en-GB" dirty="0" smtClean="0">
                <a:solidFill>
                  <a:prstClr val="black"/>
                </a:solidFill>
                <a:latin typeface="Calibri"/>
              </a:rPr>
              <a:t>	     </a:t>
            </a:r>
            <a:r>
              <a:rPr lang="en-GB" i="1" dirty="0" smtClean="0">
                <a:solidFill>
                  <a:prstClr val="black"/>
                </a:solidFill>
                <a:latin typeface="Calibri"/>
              </a:rPr>
              <a:t>he / she plays</a:t>
            </a:r>
          </a:p>
          <a:p>
            <a:endParaRPr lang="en-GB" dirty="0">
              <a:solidFill>
                <a:prstClr val="black"/>
              </a:solidFill>
              <a:latin typeface="Calibri"/>
            </a:endParaRPr>
          </a:p>
          <a:p>
            <a:r>
              <a:rPr lang="en-GB" dirty="0" err="1">
                <a:solidFill>
                  <a:prstClr val="black"/>
                </a:solidFill>
                <a:latin typeface="Calibri"/>
              </a:rPr>
              <a:t>t</a:t>
            </a:r>
            <a:r>
              <a:rPr lang="en-GB" dirty="0" err="1" smtClean="0">
                <a:solidFill>
                  <a:prstClr val="black"/>
                </a:solidFill>
                <a:latin typeface="Calibri"/>
              </a:rPr>
              <a:t>ocamos</a:t>
            </a:r>
            <a:r>
              <a:rPr lang="en-GB" dirty="0" smtClean="0">
                <a:solidFill>
                  <a:prstClr val="black"/>
                </a:solidFill>
                <a:latin typeface="Calibri"/>
              </a:rPr>
              <a:t>	    </a:t>
            </a:r>
            <a:r>
              <a:rPr lang="en-GB" i="1" dirty="0" smtClean="0">
                <a:solidFill>
                  <a:prstClr val="black"/>
                </a:solidFill>
                <a:latin typeface="Calibri"/>
              </a:rPr>
              <a:t>we play</a:t>
            </a:r>
          </a:p>
          <a:p>
            <a:endParaRPr lang="en-GB" dirty="0">
              <a:solidFill>
                <a:prstClr val="black"/>
              </a:solidFill>
              <a:latin typeface="Calibri"/>
            </a:endParaRPr>
          </a:p>
          <a:p>
            <a:r>
              <a:rPr lang="en-GB" dirty="0" err="1">
                <a:solidFill>
                  <a:prstClr val="black"/>
                </a:solidFill>
                <a:latin typeface="Calibri"/>
              </a:rPr>
              <a:t>t</a:t>
            </a:r>
            <a:r>
              <a:rPr lang="en-GB" dirty="0" err="1" smtClean="0">
                <a:solidFill>
                  <a:prstClr val="black"/>
                </a:solidFill>
                <a:latin typeface="Calibri"/>
              </a:rPr>
              <a:t>ocáis</a:t>
            </a:r>
            <a:r>
              <a:rPr lang="en-GB" dirty="0" smtClean="0">
                <a:solidFill>
                  <a:prstClr val="black"/>
                </a:solidFill>
                <a:latin typeface="Calibri"/>
              </a:rPr>
              <a:t>	    </a:t>
            </a:r>
            <a:r>
              <a:rPr lang="en-GB" i="1" dirty="0" smtClean="0">
                <a:solidFill>
                  <a:prstClr val="black"/>
                </a:solidFill>
                <a:latin typeface="Calibri"/>
              </a:rPr>
              <a:t>you play (pl.)</a:t>
            </a:r>
          </a:p>
          <a:p>
            <a:endParaRPr lang="en-GB" dirty="0">
              <a:solidFill>
                <a:prstClr val="black"/>
              </a:solidFill>
              <a:latin typeface="Calibri"/>
            </a:endParaRPr>
          </a:p>
          <a:p>
            <a:r>
              <a:rPr lang="en-GB" dirty="0" err="1" smtClean="0">
                <a:solidFill>
                  <a:prstClr val="black"/>
                </a:solidFill>
                <a:latin typeface="Calibri"/>
              </a:rPr>
              <a:t>tocan</a:t>
            </a:r>
            <a:r>
              <a:rPr lang="en-GB" dirty="0" smtClean="0">
                <a:solidFill>
                  <a:prstClr val="black"/>
                </a:solidFill>
                <a:latin typeface="Calibri"/>
              </a:rPr>
              <a:t>      	   </a:t>
            </a:r>
            <a:r>
              <a:rPr lang="en-GB" i="1" dirty="0" smtClean="0">
                <a:solidFill>
                  <a:prstClr val="black"/>
                </a:solidFill>
                <a:latin typeface="Calibri"/>
              </a:rPr>
              <a:t>they play</a:t>
            </a:r>
          </a:p>
        </p:txBody>
      </p:sp>
      <p:sp>
        <p:nvSpPr>
          <p:cNvPr id="7" name="Rectangle 6"/>
          <p:cNvSpPr/>
          <p:nvPr/>
        </p:nvSpPr>
        <p:spPr>
          <a:xfrm>
            <a:off x="3275856" y="1772816"/>
            <a:ext cx="5544616" cy="4536504"/>
          </a:xfrm>
          <a:prstGeom prst="rect">
            <a:avLst/>
          </a:prstGeom>
          <a:blipFill>
            <a:blip r:embed="rId3"/>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GB" sz="2800" dirty="0" smtClean="0">
                <a:solidFill>
                  <a:prstClr val="black"/>
                </a:solidFill>
                <a:latin typeface="Comic Sans MS" panose="030F0702030302020204" pitchFamily="66" charset="0"/>
              </a:rPr>
              <a:t>¡ </a:t>
            </a:r>
            <a:r>
              <a:rPr lang="en-GB" sz="2800" dirty="0" err="1" smtClean="0">
                <a:solidFill>
                  <a:prstClr val="black"/>
                </a:solidFill>
                <a:latin typeface="Comic Sans MS" panose="030F0702030302020204" pitchFamily="66" charset="0"/>
              </a:rPr>
              <a:t>Hola</a:t>
            </a:r>
            <a:r>
              <a:rPr lang="en-GB" sz="2800" dirty="0" smtClean="0">
                <a:solidFill>
                  <a:prstClr val="black"/>
                </a:solidFill>
                <a:latin typeface="Comic Sans MS" panose="030F0702030302020204" pitchFamily="66" charset="0"/>
              </a:rPr>
              <a:t> !  Me </a:t>
            </a:r>
            <a:r>
              <a:rPr lang="en-GB" sz="2800" dirty="0" err="1" smtClean="0">
                <a:solidFill>
                  <a:prstClr val="black"/>
                </a:solidFill>
                <a:latin typeface="Comic Sans MS" panose="030F0702030302020204" pitchFamily="66" charset="0"/>
              </a:rPr>
              <a:t>llamo</a:t>
            </a:r>
            <a:r>
              <a:rPr lang="en-GB" sz="2800" dirty="0" smtClean="0">
                <a:solidFill>
                  <a:prstClr val="black"/>
                </a:solidFill>
                <a:latin typeface="Comic Sans MS" panose="030F0702030302020204" pitchFamily="66" charset="0"/>
              </a:rPr>
              <a:t> </a:t>
            </a:r>
            <a:r>
              <a:rPr lang="en-GB" sz="2800" dirty="0" err="1" smtClean="0">
                <a:solidFill>
                  <a:prstClr val="black"/>
                </a:solidFill>
                <a:latin typeface="Comic Sans MS" panose="030F0702030302020204" pitchFamily="66" charset="0"/>
              </a:rPr>
              <a:t>Sofía</a:t>
            </a:r>
            <a:r>
              <a:rPr lang="en-GB" sz="2800" dirty="0" smtClean="0">
                <a:solidFill>
                  <a:prstClr val="black"/>
                </a:solidFill>
                <a:latin typeface="Comic Sans MS" panose="030F0702030302020204" pitchFamily="66" charset="0"/>
              </a:rPr>
              <a:t> y </a:t>
            </a:r>
            <a:r>
              <a:rPr lang="en-GB" sz="2800" dirty="0" err="1" smtClean="0">
                <a:solidFill>
                  <a:prstClr val="black"/>
                </a:solidFill>
                <a:latin typeface="Comic Sans MS" panose="030F0702030302020204" pitchFamily="66" charset="0"/>
              </a:rPr>
              <a:t>tengo</a:t>
            </a:r>
            <a:r>
              <a:rPr lang="en-GB" sz="2800" dirty="0" smtClean="0">
                <a:solidFill>
                  <a:prstClr val="black"/>
                </a:solidFill>
                <a:latin typeface="Comic Sans MS" panose="030F0702030302020204" pitchFamily="66" charset="0"/>
              </a:rPr>
              <a:t> </a:t>
            </a:r>
            <a:r>
              <a:rPr lang="en-GB" sz="2800" dirty="0" err="1" smtClean="0">
                <a:solidFill>
                  <a:prstClr val="black"/>
                </a:solidFill>
                <a:latin typeface="Comic Sans MS" panose="030F0702030302020204" pitchFamily="66" charset="0"/>
              </a:rPr>
              <a:t>diez</a:t>
            </a:r>
            <a:r>
              <a:rPr lang="en-GB" sz="2800" dirty="0" smtClean="0">
                <a:solidFill>
                  <a:prstClr val="black"/>
                </a:solidFill>
                <a:latin typeface="Comic Sans MS" panose="030F0702030302020204" pitchFamily="66" charset="0"/>
              </a:rPr>
              <a:t> </a:t>
            </a:r>
            <a:r>
              <a:rPr lang="en-GB" sz="2800" dirty="0" err="1" smtClean="0">
                <a:solidFill>
                  <a:prstClr val="black"/>
                </a:solidFill>
                <a:latin typeface="Comic Sans MS" panose="030F0702030302020204" pitchFamily="66" charset="0"/>
              </a:rPr>
              <a:t>años</a:t>
            </a:r>
            <a:r>
              <a:rPr lang="en-GB" sz="2800" dirty="0" smtClean="0">
                <a:solidFill>
                  <a:prstClr val="black"/>
                </a:solidFill>
                <a:latin typeface="Comic Sans MS" panose="030F0702030302020204" pitchFamily="66" charset="0"/>
              </a:rPr>
              <a:t>.  _____ la </a:t>
            </a:r>
            <a:r>
              <a:rPr lang="en-GB" sz="2800" dirty="0" err="1" smtClean="0">
                <a:solidFill>
                  <a:prstClr val="black"/>
                </a:solidFill>
                <a:latin typeface="Comic Sans MS" panose="030F0702030302020204" pitchFamily="66" charset="0"/>
              </a:rPr>
              <a:t>guitarra</a:t>
            </a:r>
            <a:r>
              <a:rPr lang="en-GB" sz="2800" dirty="0" smtClean="0">
                <a:solidFill>
                  <a:prstClr val="black"/>
                </a:solidFill>
                <a:latin typeface="Comic Sans MS" panose="030F0702030302020204" pitchFamily="66" charset="0"/>
              </a:rPr>
              <a:t> y me </a:t>
            </a:r>
            <a:r>
              <a:rPr lang="en-GB" sz="2800" dirty="0" err="1" smtClean="0">
                <a:solidFill>
                  <a:prstClr val="black"/>
                </a:solidFill>
                <a:latin typeface="Comic Sans MS" panose="030F0702030302020204" pitchFamily="66" charset="0"/>
              </a:rPr>
              <a:t>encanta</a:t>
            </a:r>
            <a:r>
              <a:rPr lang="en-GB" sz="2800" dirty="0" smtClean="0">
                <a:solidFill>
                  <a:prstClr val="black"/>
                </a:solidFill>
                <a:latin typeface="Comic Sans MS" panose="030F0702030302020204" pitchFamily="66" charset="0"/>
              </a:rPr>
              <a:t> la </a:t>
            </a:r>
            <a:r>
              <a:rPr lang="en-GB" sz="2800" dirty="0" err="1" smtClean="0">
                <a:solidFill>
                  <a:prstClr val="black"/>
                </a:solidFill>
                <a:latin typeface="Comic Sans MS" panose="030F0702030302020204" pitchFamily="66" charset="0"/>
              </a:rPr>
              <a:t>música</a:t>
            </a:r>
            <a:r>
              <a:rPr lang="en-GB" sz="2800" dirty="0" smtClean="0">
                <a:solidFill>
                  <a:prstClr val="black"/>
                </a:solidFill>
                <a:latin typeface="Comic Sans MS" panose="030F0702030302020204" pitchFamily="66" charset="0"/>
              </a:rPr>
              <a:t> pop.  </a:t>
            </a:r>
            <a:r>
              <a:rPr lang="en-GB" sz="2800" dirty="0" err="1" smtClean="0">
                <a:solidFill>
                  <a:prstClr val="black"/>
                </a:solidFill>
                <a:latin typeface="Comic Sans MS" panose="030F0702030302020204" pitchFamily="66" charset="0"/>
              </a:rPr>
              <a:t>Mi</a:t>
            </a:r>
            <a:r>
              <a:rPr lang="en-GB" sz="2800" dirty="0" smtClean="0">
                <a:solidFill>
                  <a:prstClr val="black"/>
                </a:solidFill>
                <a:latin typeface="Comic Sans MS" panose="030F0702030302020204" pitchFamily="66" charset="0"/>
              </a:rPr>
              <a:t> </a:t>
            </a:r>
            <a:r>
              <a:rPr lang="en-GB" sz="2800" dirty="0" err="1" smtClean="0">
                <a:solidFill>
                  <a:prstClr val="black"/>
                </a:solidFill>
                <a:latin typeface="Comic Sans MS" panose="030F0702030302020204" pitchFamily="66" charset="0"/>
              </a:rPr>
              <a:t>hermano</a:t>
            </a:r>
            <a:r>
              <a:rPr lang="en-GB" sz="2800" dirty="0" smtClean="0">
                <a:solidFill>
                  <a:prstClr val="black"/>
                </a:solidFill>
                <a:latin typeface="Comic Sans MS" panose="030F0702030302020204" pitchFamily="66" charset="0"/>
              </a:rPr>
              <a:t> Iker </a:t>
            </a:r>
            <a:r>
              <a:rPr lang="en-GB" sz="2800" dirty="0" err="1" smtClean="0">
                <a:solidFill>
                  <a:prstClr val="black"/>
                </a:solidFill>
                <a:latin typeface="Comic Sans MS" panose="030F0702030302020204" pitchFamily="66" charset="0"/>
              </a:rPr>
              <a:t>prefiere</a:t>
            </a:r>
            <a:r>
              <a:rPr lang="en-GB" sz="2800" dirty="0" smtClean="0">
                <a:solidFill>
                  <a:prstClr val="black"/>
                </a:solidFill>
                <a:latin typeface="Comic Sans MS" panose="030F0702030302020204" pitchFamily="66" charset="0"/>
              </a:rPr>
              <a:t> el rap y _____ la </a:t>
            </a:r>
            <a:r>
              <a:rPr lang="en-GB" sz="2800" dirty="0" err="1" smtClean="0">
                <a:solidFill>
                  <a:prstClr val="black"/>
                </a:solidFill>
                <a:latin typeface="Comic Sans MS" panose="030F0702030302020204" pitchFamily="66" charset="0"/>
              </a:rPr>
              <a:t>batería</a:t>
            </a:r>
            <a:r>
              <a:rPr lang="en-GB" sz="2800" dirty="0" smtClean="0">
                <a:solidFill>
                  <a:prstClr val="black"/>
                </a:solidFill>
                <a:latin typeface="Comic Sans MS" panose="030F0702030302020204" pitchFamily="66" charset="0"/>
              </a:rPr>
              <a:t>.  A </a:t>
            </a:r>
            <a:r>
              <a:rPr lang="en-GB" sz="2800" dirty="0" err="1" smtClean="0">
                <a:solidFill>
                  <a:prstClr val="black"/>
                </a:solidFill>
                <a:latin typeface="Comic Sans MS" panose="030F0702030302020204" pitchFamily="66" charset="0"/>
              </a:rPr>
              <a:t>mis</a:t>
            </a:r>
            <a:r>
              <a:rPr lang="en-GB" sz="2800" dirty="0" smtClean="0">
                <a:solidFill>
                  <a:prstClr val="black"/>
                </a:solidFill>
                <a:latin typeface="Comic Sans MS" panose="030F0702030302020204" pitchFamily="66" charset="0"/>
              </a:rPr>
              <a:t> </a:t>
            </a:r>
            <a:r>
              <a:rPr lang="en-GB" sz="2800" dirty="0" err="1" smtClean="0">
                <a:solidFill>
                  <a:prstClr val="black"/>
                </a:solidFill>
                <a:latin typeface="Comic Sans MS" panose="030F0702030302020204" pitchFamily="66" charset="0"/>
              </a:rPr>
              <a:t>amigas</a:t>
            </a:r>
            <a:r>
              <a:rPr lang="en-GB" sz="2800" dirty="0" smtClean="0">
                <a:solidFill>
                  <a:prstClr val="black"/>
                </a:solidFill>
                <a:latin typeface="Comic Sans MS" panose="030F0702030302020204" pitchFamily="66" charset="0"/>
              </a:rPr>
              <a:t> Lidia y Sara les </a:t>
            </a:r>
            <a:r>
              <a:rPr lang="en-GB" sz="2800" dirty="0" err="1" smtClean="0">
                <a:solidFill>
                  <a:prstClr val="black"/>
                </a:solidFill>
                <a:latin typeface="Comic Sans MS" panose="030F0702030302020204" pitchFamily="66" charset="0"/>
              </a:rPr>
              <a:t>gusta</a:t>
            </a:r>
            <a:r>
              <a:rPr lang="en-GB" sz="2800" dirty="0" smtClean="0">
                <a:solidFill>
                  <a:prstClr val="black"/>
                </a:solidFill>
                <a:latin typeface="Comic Sans MS" panose="030F0702030302020204" pitchFamily="66" charset="0"/>
              </a:rPr>
              <a:t> la </a:t>
            </a:r>
            <a:r>
              <a:rPr lang="en-GB" sz="2800" dirty="0" err="1" smtClean="0">
                <a:solidFill>
                  <a:prstClr val="black"/>
                </a:solidFill>
                <a:latin typeface="Comic Sans MS" panose="030F0702030302020204" pitchFamily="66" charset="0"/>
              </a:rPr>
              <a:t>música</a:t>
            </a:r>
            <a:r>
              <a:rPr lang="en-GB" sz="2800" dirty="0" smtClean="0">
                <a:solidFill>
                  <a:prstClr val="black"/>
                </a:solidFill>
                <a:latin typeface="Comic Sans MS" panose="030F0702030302020204" pitchFamily="66" charset="0"/>
              </a:rPr>
              <a:t> </a:t>
            </a:r>
            <a:r>
              <a:rPr lang="en-GB" sz="2800" dirty="0" err="1" smtClean="0">
                <a:solidFill>
                  <a:prstClr val="black"/>
                </a:solidFill>
                <a:latin typeface="Comic Sans MS" panose="030F0702030302020204" pitchFamily="66" charset="0"/>
              </a:rPr>
              <a:t>clásica</a:t>
            </a:r>
            <a:r>
              <a:rPr lang="en-GB" sz="2800" dirty="0" smtClean="0">
                <a:solidFill>
                  <a:prstClr val="black"/>
                </a:solidFill>
                <a:latin typeface="Comic Sans MS" panose="030F0702030302020204" pitchFamily="66" charset="0"/>
              </a:rPr>
              <a:t> y _____ el </a:t>
            </a:r>
            <a:r>
              <a:rPr lang="en-GB" sz="2800" dirty="0" err="1" smtClean="0">
                <a:solidFill>
                  <a:prstClr val="black"/>
                </a:solidFill>
                <a:latin typeface="Comic Sans MS" panose="030F0702030302020204" pitchFamily="66" charset="0"/>
              </a:rPr>
              <a:t>violín</a:t>
            </a:r>
            <a:r>
              <a:rPr lang="en-GB" sz="2800" dirty="0" smtClean="0">
                <a:solidFill>
                  <a:prstClr val="black"/>
                </a:solidFill>
                <a:latin typeface="Comic Sans MS" panose="030F0702030302020204" pitchFamily="66" charset="0"/>
              </a:rPr>
              <a:t> </a:t>
            </a:r>
            <a:r>
              <a:rPr lang="en-GB" sz="2800" dirty="0" err="1" smtClean="0">
                <a:solidFill>
                  <a:prstClr val="black"/>
                </a:solidFill>
                <a:latin typeface="Comic Sans MS" panose="030F0702030302020204" pitchFamily="66" charset="0"/>
              </a:rPr>
              <a:t>en</a:t>
            </a:r>
            <a:r>
              <a:rPr lang="en-GB" sz="2800" dirty="0" smtClean="0">
                <a:solidFill>
                  <a:prstClr val="black"/>
                </a:solidFill>
                <a:latin typeface="Comic Sans MS" panose="030F0702030302020204" pitchFamily="66" charset="0"/>
              </a:rPr>
              <a:t> </a:t>
            </a:r>
            <a:r>
              <a:rPr lang="en-GB" sz="2800" dirty="0" err="1" smtClean="0">
                <a:solidFill>
                  <a:prstClr val="black"/>
                </a:solidFill>
                <a:latin typeface="Comic Sans MS" panose="030F0702030302020204" pitchFamily="66" charset="0"/>
              </a:rPr>
              <a:t>una</a:t>
            </a:r>
            <a:r>
              <a:rPr lang="en-GB" sz="2800" dirty="0" smtClean="0">
                <a:solidFill>
                  <a:prstClr val="black"/>
                </a:solidFill>
                <a:latin typeface="Comic Sans MS" panose="030F0702030302020204" pitchFamily="66" charset="0"/>
              </a:rPr>
              <a:t> </a:t>
            </a:r>
            <a:r>
              <a:rPr lang="en-GB" sz="2800" dirty="0" err="1" smtClean="0">
                <a:solidFill>
                  <a:prstClr val="black"/>
                </a:solidFill>
                <a:latin typeface="Comic Sans MS" panose="030F0702030302020204" pitchFamily="66" charset="0"/>
              </a:rPr>
              <a:t>orquesta</a:t>
            </a:r>
            <a:r>
              <a:rPr lang="en-GB" sz="2800" dirty="0" smtClean="0">
                <a:solidFill>
                  <a:prstClr val="black"/>
                </a:solidFill>
                <a:latin typeface="Comic Sans MS" panose="030F0702030302020204" pitchFamily="66" charset="0"/>
              </a:rPr>
              <a:t>.</a:t>
            </a:r>
            <a:endParaRPr lang="en-GB" sz="2800" dirty="0">
              <a:solidFill>
                <a:prstClr val="black"/>
              </a:solidFill>
              <a:latin typeface="Comic Sans MS" panose="030F0702030302020204" pitchFamily="66" charset="0"/>
            </a:endParaRPr>
          </a:p>
        </p:txBody>
      </p:sp>
      <p:sp>
        <p:nvSpPr>
          <p:cNvPr id="8" name="TextBox 7"/>
          <p:cNvSpPr txBox="1"/>
          <p:nvPr/>
        </p:nvSpPr>
        <p:spPr>
          <a:xfrm>
            <a:off x="4904654" y="2420888"/>
            <a:ext cx="1584176" cy="523220"/>
          </a:xfrm>
          <a:prstGeom prst="rect">
            <a:avLst/>
          </a:prstGeom>
          <a:noFill/>
        </p:spPr>
        <p:txBody>
          <a:bodyPr wrap="square" rtlCol="0">
            <a:spAutoFit/>
          </a:bodyPr>
          <a:lstStyle/>
          <a:p>
            <a:pPr algn="ctr"/>
            <a:r>
              <a:rPr lang="en-GB" sz="2800" b="1" dirty="0" err="1" smtClean="0">
                <a:solidFill>
                  <a:srgbClr val="00B0F0"/>
                </a:solidFill>
                <a:latin typeface="Comic Sans MS" panose="030F0702030302020204" pitchFamily="66" charset="0"/>
              </a:rPr>
              <a:t>Toco</a:t>
            </a:r>
            <a:endParaRPr lang="en-GB" sz="2800" b="1" dirty="0">
              <a:solidFill>
                <a:srgbClr val="00B0F0"/>
              </a:solidFill>
              <a:latin typeface="Comic Sans MS" panose="030F0702030302020204" pitchFamily="66" charset="0"/>
            </a:endParaRPr>
          </a:p>
        </p:txBody>
      </p:sp>
      <p:sp>
        <p:nvSpPr>
          <p:cNvPr id="9" name="TextBox 8"/>
          <p:cNvSpPr txBox="1"/>
          <p:nvPr/>
        </p:nvSpPr>
        <p:spPr>
          <a:xfrm>
            <a:off x="3227107" y="4024542"/>
            <a:ext cx="1584176" cy="523220"/>
          </a:xfrm>
          <a:prstGeom prst="rect">
            <a:avLst/>
          </a:prstGeom>
          <a:noFill/>
        </p:spPr>
        <p:txBody>
          <a:bodyPr wrap="square" rtlCol="0">
            <a:spAutoFit/>
          </a:bodyPr>
          <a:lstStyle/>
          <a:p>
            <a:pPr algn="ctr"/>
            <a:r>
              <a:rPr lang="en-GB" sz="2800" b="1" dirty="0" err="1" smtClean="0">
                <a:solidFill>
                  <a:srgbClr val="00B0F0"/>
                </a:solidFill>
                <a:latin typeface="Comic Sans MS" panose="030F0702030302020204" pitchFamily="66" charset="0"/>
              </a:rPr>
              <a:t>toca</a:t>
            </a:r>
            <a:endParaRPr lang="en-GB" sz="2800" b="1" dirty="0">
              <a:solidFill>
                <a:srgbClr val="00B0F0"/>
              </a:solidFill>
              <a:latin typeface="Comic Sans MS" panose="030F0702030302020204" pitchFamily="66" charset="0"/>
            </a:endParaRPr>
          </a:p>
        </p:txBody>
      </p:sp>
      <p:sp>
        <p:nvSpPr>
          <p:cNvPr id="10" name="TextBox 9"/>
          <p:cNvSpPr txBox="1"/>
          <p:nvPr/>
        </p:nvSpPr>
        <p:spPr>
          <a:xfrm>
            <a:off x="4295304" y="5085184"/>
            <a:ext cx="2304257" cy="523220"/>
          </a:xfrm>
          <a:prstGeom prst="rect">
            <a:avLst/>
          </a:prstGeom>
          <a:noFill/>
        </p:spPr>
        <p:txBody>
          <a:bodyPr wrap="square" rtlCol="0">
            <a:spAutoFit/>
          </a:bodyPr>
          <a:lstStyle/>
          <a:p>
            <a:pPr algn="ctr"/>
            <a:r>
              <a:rPr lang="en-GB" sz="2800" b="1" dirty="0" err="1" smtClean="0">
                <a:solidFill>
                  <a:srgbClr val="00B0F0"/>
                </a:solidFill>
                <a:latin typeface="Comic Sans MS" panose="030F0702030302020204" pitchFamily="66" charset="0"/>
              </a:rPr>
              <a:t>tocan</a:t>
            </a:r>
            <a:endParaRPr lang="en-GB" sz="2800" b="1" dirty="0">
              <a:solidFill>
                <a:srgbClr val="00B0F0"/>
              </a:solidFill>
              <a:latin typeface="Comic Sans MS" panose="030F0702030302020204" pitchFamily="66" charset="0"/>
            </a:endParaRPr>
          </a:p>
        </p:txBody>
      </p:sp>
      <p:pic>
        <p:nvPicPr>
          <p:cNvPr id="11" name="Picture 2" descr="http://upload.wikimedia.org/wikipedia/en/thumb/9/9a/Flag_of_Spain.svg/1280px-Flag_of_Spai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5365" y="718789"/>
            <a:ext cx="999935" cy="666363"/>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7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p:cTn id="2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LLConnect Presentation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ALLConnect Presentation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ALLConnect Presentation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3_ALLConnect Presentation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4_ALLConnect Presentation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5_ALLConnect Presentation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6_ALLConnect Presentation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360</TotalTime>
  <Words>2850</Words>
  <Application>Microsoft Office PowerPoint</Application>
  <PresentationFormat>On-screen Show (4:3)</PresentationFormat>
  <Paragraphs>481</Paragraphs>
  <Slides>36</Slides>
  <Notes>18</Notes>
  <HiddenSlides>0</HiddenSlides>
  <MMClips>1</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36</vt:i4>
      </vt:variant>
    </vt:vector>
  </HeadingPairs>
  <TitlesOfParts>
    <vt:vector size="56" baseType="lpstr">
      <vt:lpstr>Arial</vt:lpstr>
      <vt:lpstr>Bradley Hand ITC</vt:lpstr>
      <vt:lpstr>Calibri</vt:lpstr>
      <vt:lpstr>Calibri Light</vt:lpstr>
      <vt:lpstr>Cambria</vt:lpstr>
      <vt:lpstr>Comic Sans MS</vt:lpstr>
      <vt:lpstr>French Script MT</vt:lpstr>
      <vt:lpstr>Segoe Print</vt:lpstr>
      <vt:lpstr>Segoe UI Black</vt:lpstr>
      <vt:lpstr>Tahoma</vt:lpstr>
      <vt:lpstr>Times New Roman</vt:lpstr>
      <vt:lpstr>Wingdings</vt:lpstr>
      <vt:lpstr>1_ALLConnect Presentation template 1</vt:lpstr>
      <vt:lpstr>ALLConnect Presentation template 1</vt:lpstr>
      <vt:lpstr>4_Office Theme</vt:lpstr>
      <vt:lpstr>2_ALLConnect Presentation template 1</vt:lpstr>
      <vt:lpstr>3_ALLConnect Presentation template 1</vt:lpstr>
      <vt:lpstr>4_ALLConnect Presentation template 1</vt:lpstr>
      <vt:lpstr>5_ALLConnect Presentation template 1</vt:lpstr>
      <vt:lpstr>6_ALLConnect Presentation template 1</vt:lpstr>
      <vt:lpstr>  ALL CONNECT:</vt:lpstr>
      <vt:lpstr>The programme</vt:lpstr>
      <vt:lpstr>The programme</vt:lpstr>
      <vt:lpstr>PowerPoint Presentation</vt:lpstr>
      <vt:lpstr>Just a taste…</vt:lpstr>
      <vt:lpstr>Just a taste…</vt:lpstr>
      <vt:lpstr>Just a taste…</vt:lpstr>
      <vt:lpstr>Year 5 Writing</vt:lpstr>
      <vt:lpstr>Year 5 Writing</vt:lpstr>
      <vt:lpstr>Just a taste…</vt:lpstr>
      <vt:lpstr>Progression Wiki</vt:lpstr>
      <vt:lpstr>The programme</vt:lpstr>
      <vt:lpstr>Just a taste…</vt:lpstr>
      <vt:lpstr>Dans Paris - Paul Eluard  from ‘Les p’tites récitations de notre enfance’  (First Editions)</vt:lpstr>
      <vt:lpstr>Just a taste…</vt:lpstr>
      <vt:lpstr>Just a taste…</vt:lpstr>
      <vt:lpstr>PowerPoint Presentation</vt:lpstr>
      <vt:lpstr>PowerPoint Presentation</vt:lpstr>
      <vt:lpstr>Just a taste…</vt:lpstr>
      <vt:lpstr> Into English </vt:lpstr>
      <vt:lpstr> What types of writing activities are pupils already doing? </vt:lpstr>
      <vt:lpstr>Quel type de texte?</vt:lpstr>
      <vt:lpstr>Quel type de texte?</vt:lpstr>
      <vt:lpstr>Quel type de texte?</vt:lpstr>
      <vt:lpstr>Quel type de texte?</vt:lpstr>
      <vt:lpstr>Quel type de texte?</vt:lpstr>
      <vt:lpstr>PowerPoint Presentation</vt:lpstr>
      <vt:lpstr>The programme</vt:lpstr>
      <vt:lpstr>ALL Connect Y2</vt:lpstr>
      <vt:lpstr>Feedback</vt:lpstr>
      <vt:lpstr>What next?</vt:lpstr>
      <vt:lpstr>What next?</vt:lpstr>
      <vt:lpstr>Training</vt:lpstr>
      <vt:lpstr>Primary hubs</vt:lpstr>
      <vt:lpstr>Branches and networks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CONNECT –  KS3 PROGRAMME</dc:title>
  <dc:creator>55WD</dc:creator>
  <cp:lastModifiedBy>55WD</cp:lastModifiedBy>
  <cp:revision>53</cp:revision>
  <dcterms:created xsi:type="dcterms:W3CDTF">2015-02-17T06:31:49Z</dcterms:created>
  <dcterms:modified xsi:type="dcterms:W3CDTF">2015-10-15T18:22:41Z</dcterms:modified>
</cp:coreProperties>
</file>