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0" r:id="rId2"/>
    <p:sldId id="259" r:id="rId3"/>
    <p:sldId id="309" r:id="rId4"/>
    <p:sldId id="269" r:id="rId5"/>
    <p:sldId id="270" r:id="rId6"/>
    <p:sldId id="299" r:id="rId7"/>
    <p:sldId id="258" r:id="rId8"/>
    <p:sldId id="260" r:id="rId9"/>
    <p:sldId id="268" r:id="rId10"/>
    <p:sldId id="297" r:id="rId11"/>
    <p:sldId id="294" r:id="rId12"/>
    <p:sldId id="295" r:id="rId13"/>
    <p:sldId id="296" r:id="rId14"/>
    <p:sldId id="264" r:id="rId15"/>
    <p:sldId id="265" r:id="rId16"/>
    <p:sldId id="298" r:id="rId17"/>
    <p:sldId id="273" r:id="rId18"/>
    <p:sldId id="274" r:id="rId19"/>
    <p:sldId id="280" r:id="rId20"/>
    <p:sldId id="278" r:id="rId21"/>
    <p:sldId id="277" r:id="rId22"/>
    <p:sldId id="290" r:id="rId23"/>
    <p:sldId id="276" r:id="rId24"/>
    <p:sldId id="283" r:id="rId25"/>
    <p:sldId id="285" r:id="rId26"/>
    <p:sldId id="293" r:id="rId27"/>
    <p:sldId id="292" r:id="rId28"/>
    <p:sldId id="301" r:id="rId29"/>
    <p:sldId id="302" r:id="rId30"/>
    <p:sldId id="303" r:id="rId31"/>
    <p:sldId id="267" r:id="rId32"/>
    <p:sldId id="304" r:id="rId33"/>
    <p:sldId id="308" r:id="rId34"/>
    <p:sldId id="305" r:id="rId35"/>
    <p:sldId id="306" r:id="rId36"/>
    <p:sldId id="307" r:id="rId37"/>
    <p:sldId id="282" r:id="rId38"/>
    <p:sldId id="31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50" autoAdjust="0"/>
  </p:normalViewPr>
  <p:slideViewPr>
    <p:cSldViewPr>
      <p:cViewPr>
        <p:scale>
          <a:sx n="100" d="100"/>
          <a:sy n="100" d="100"/>
        </p:scale>
        <p:origin x="-858" y="-72"/>
      </p:cViewPr>
      <p:guideLst>
        <p:guide orient="horz" pos="2160"/>
        <p:guide pos="2880"/>
      </p:guideLst>
    </p:cSldViewPr>
  </p:slideViewPr>
  <p:notesTextViewPr>
    <p:cViewPr>
      <p:scale>
        <a:sx n="1" d="1"/>
        <a:sy n="1" d="1"/>
      </p:scale>
      <p:origin x="0" y="0"/>
    </p:cViewPr>
  </p:notesTextViewPr>
  <p:sorterViewPr>
    <p:cViewPr>
      <p:scale>
        <a:sx n="100" d="100"/>
        <a:sy n="100" d="100"/>
      </p:scale>
      <p:origin x="0" y="12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72520-78CC-43F8-B98F-49235550FAFD}" type="datetimeFigureOut">
              <a:rPr lang="en-GB" smtClean="0"/>
              <a:t>21/03/2013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30950B-1B20-4D20-B707-A694F13979AF}" type="slidenum">
              <a:rPr lang="en-GB" smtClean="0"/>
              <a:t>‹#›</a:t>
            </a:fld>
            <a:endParaRPr lang="en-GB"/>
          </a:p>
        </p:txBody>
      </p:sp>
    </p:spTree>
    <p:extLst>
      <p:ext uri="{BB962C8B-B14F-4D97-AF65-F5344CB8AC3E}">
        <p14:creationId xmlns:p14="http://schemas.microsoft.com/office/powerpoint/2010/main" val="139296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2.vobs.at/bezirksbuecherei-bludenz/Bilder/annefrank.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kathrinbrunner.com/media/theater/Anne%20Frank/anne%20frank%20015.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30950B-1B20-4D20-B707-A694F13979AF}" type="slidenum">
              <a:rPr lang="en-GB" smtClean="0"/>
              <a:t>2</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This is the first lesson on storytelling.  Mime the word ‘cuento(s)’ by opening an imaginary book, and repeat the phrase ‘Erase una vez’ a few times to them so that students get used to hearing it.</a:t>
            </a:r>
          </a:p>
          <a:p>
            <a:endParaRPr lang="en-GB" smtClean="0"/>
          </a:p>
          <a:p>
            <a:r>
              <a:rPr lang="en-GB" smtClean="0"/>
              <a:t>As there are numbers in this story, a useful starter would be to practise counting up in 3s to 30 and back down in 2s.</a:t>
            </a:r>
          </a:p>
          <a:p>
            <a:endParaRPr lang="en-GB" smtClean="0"/>
          </a:p>
          <a:p>
            <a:r>
              <a:rPr lang="en-GB" smtClean="0"/>
              <a:t>Although the text we are going to work on is not a story it is a text about fairy tales, with rhythm and rhyme and with the familiar language of numbers.  The stages of learning the text through gesture, re-tellings, drawing, and ordering text cards models the stages of learning that we will use throughout this module.  </a:t>
            </a:r>
            <a:br>
              <a:rPr lang="en-GB" smtClean="0"/>
            </a:br>
            <a:r>
              <a:rPr lang="en-GB" smtClean="0"/>
              <a:t/>
            </a:r>
            <a:br>
              <a:rPr lang="en-GB" smtClean="0"/>
            </a:br>
            <a:r>
              <a:rPr lang="en-GB" smtClean="0"/>
              <a:t>It reinforces confidence with speaking (pronunciation and intonation) and memorisation strategies.</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AD8B77-69D9-4223-9741-B693CCA873A0}" type="slidenum">
              <a:rPr lang="en-US" smtClean="0"/>
              <a:pPr eaLnBrk="1" hangingPunct="1"/>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GB" dirty="0" smtClean="0"/>
              <a:t>Read this text out loud to the students, with actions for each key point.  (If you look at slide 3 you will see that there are 20 actions all together).  The numbers make the text much more familiar to students.  The gestures could be as follows (main thing is to be consistent every time):</a:t>
            </a:r>
            <a:br>
              <a:rPr lang="en-GB" dirty="0" smtClean="0"/>
            </a:br>
            <a:r>
              <a:rPr lang="en-GB" dirty="0" err="1" smtClean="0"/>
              <a:t>Cuenta</a:t>
            </a:r>
            <a:r>
              <a:rPr lang="en-GB" dirty="0" smtClean="0"/>
              <a:t> un </a:t>
            </a:r>
            <a:r>
              <a:rPr lang="en-GB" dirty="0" err="1" smtClean="0"/>
              <a:t>cuento</a:t>
            </a:r>
            <a:r>
              <a:rPr lang="en-GB" dirty="0" smtClean="0"/>
              <a:t> (open imaginary book)</a:t>
            </a:r>
            <a:br>
              <a:rPr lang="en-GB" dirty="0" smtClean="0"/>
            </a:br>
            <a:r>
              <a:rPr lang="en-GB" dirty="0" err="1" smtClean="0"/>
              <a:t>Cuenta</a:t>
            </a:r>
            <a:r>
              <a:rPr lang="en-GB" dirty="0" smtClean="0"/>
              <a:t> dos (show 2 fingers)</a:t>
            </a:r>
            <a:br>
              <a:rPr lang="en-GB" dirty="0" smtClean="0"/>
            </a:br>
            <a:r>
              <a:rPr lang="en-GB" dirty="0" smtClean="0"/>
              <a:t>de </a:t>
            </a:r>
            <a:r>
              <a:rPr lang="en-GB" dirty="0" err="1" smtClean="0"/>
              <a:t>Caparucita</a:t>
            </a:r>
            <a:r>
              <a:rPr lang="en-GB" dirty="0" smtClean="0"/>
              <a:t> (draw an imaginary cloak around you) y el lobo </a:t>
            </a:r>
            <a:r>
              <a:rPr lang="en-GB" dirty="0" err="1" smtClean="0"/>
              <a:t>feroz</a:t>
            </a:r>
            <a:r>
              <a:rPr lang="en-GB" dirty="0" smtClean="0"/>
              <a:t> (hands up as claws of ferocious animal)</a:t>
            </a:r>
            <a:br>
              <a:rPr lang="en-GB" dirty="0" smtClean="0"/>
            </a:br>
            <a:r>
              <a:rPr lang="en-GB" dirty="0" err="1" smtClean="0"/>
              <a:t>Cuenta</a:t>
            </a:r>
            <a:r>
              <a:rPr lang="en-GB" dirty="0" smtClean="0"/>
              <a:t> </a:t>
            </a:r>
            <a:r>
              <a:rPr lang="en-GB" dirty="0" err="1" smtClean="0"/>
              <a:t>tres</a:t>
            </a:r>
            <a:r>
              <a:rPr lang="en-GB" dirty="0" smtClean="0"/>
              <a:t> (3 fingers) </a:t>
            </a:r>
            <a:r>
              <a:rPr lang="en-GB" dirty="0" err="1" smtClean="0"/>
              <a:t>cuenta</a:t>
            </a:r>
            <a:r>
              <a:rPr lang="en-GB" dirty="0" smtClean="0"/>
              <a:t> </a:t>
            </a:r>
            <a:r>
              <a:rPr lang="en-GB" dirty="0" err="1" smtClean="0"/>
              <a:t>cuatro</a:t>
            </a:r>
            <a:r>
              <a:rPr lang="en-GB" dirty="0" smtClean="0"/>
              <a:t> (4 fingers)</a:t>
            </a:r>
            <a:br>
              <a:rPr lang="en-GB" dirty="0" smtClean="0"/>
            </a:br>
            <a:r>
              <a:rPr lang="en-GB" dirty="0" smtClean="0"/>
              <a:t>de </a:t>
            </a:r>
            <a:r>
              <a:rPr lang="en-GB" dirty="0" err="1" smtClean="0"/>
              <a:t>las</a:t>
            </a:r>
            <a:r>
              <a:rPr lang="en-GB" dirty="0" smtClean="0"/>
              <a:t> </a:t>
            </a:r>
            <a:r>
              <a:rPr lang="en-GB" dirty="0" err="1" smtClean="0"/>
              <a:t>botas</a:t>
            </a:r>
            <a:r>
              <a:rPr lang="en-GB" dirty="0" smtClean="0"/>
              <a:t> (mime putting on boots) </a:t>
            </a:r>
            <a:r>
              <a:rPr lang="en-GB" dirty="0" err="1" smtClean="0"/>
              <a:t>que</a:t>
            </a:r>
            <a:r>
              <a:rPr lang="en-GB" dirty="0" smtClean="0"/>
              <a:t> </a:t>
            </a:r>
            <a:r>
              <a:rPr lang="en-GB" dirty="0" err="1" smtClean="0"/>
              <a:t>tenia</a:t>
            </a:r>
            <a:r>
              <a:rPr lang="en-GB" dirty="0" smtClean="0"/>
              <a:t> un </a:t>
            </a:r>
            <a:r>
              <a:rPr lang="en-GB" dirty="0" err="1" smtClean="0"/>
              <a:t>gato</a:t>
            </a:r>
            <a:r>
              <a:rPr lang="en-GB" dirty="0" smtClean="0"/>
              <a:t> (fingers mime whiskers moving from mouth away from face)</a:t>
            </a:r>
            <a:br>
              <a:rPr lang="en-GB" dirty="0" smtClean="0"/>
            </a:br>
            <a:r>
              <a:rPr lang="en-GB" dirty="0" err="1" smtClean="0"/>
              <a:t>Cuenta</a:t>
            </a:r>
            <a:r>
              <a:rPr lang="en-GB" dirty="0" smtClean="0"/>
              <a:t> </a:t>
            </a:r>
            <a:r>
              <a:rPr lang="en-GB" dirty="0" err="1" smtClean="0"/>
              <a:t>cinco</a:t>
            </a:r>
            <a:r>
              <a:rPr lang="en-GB" dirty="0" smtClean="0"/>
              <a:t> (5 fingers), </a:t>
            </a:r>
            <a:r>
              <a:rPr lang="en-GB" dirty="0" err="1" smtClean="0"/>
              <a:t>cuenta</a:t>
            </a:r>
            <a:r>
              <a:rPr lang="en-GB" dirty="0" smtClean="0"/>
              <a:t> </a:t>
            </a:r>
            <a:r>
              <a:rPr lang="en-GB" dirty="0" err="1" smtClean="0"/>
              <a:t>seis</a:t>
            </a:r>
            <a:r>
              <a:rPr lang="en-GB" dirty="0" smtClean="0"/>
              <a:t> (6 fingers)</a:t>
            </a:r>
            <a:br>
              <a:rPr lang="en-GB" dirty="0" smtClean="0"/>
            </a:br>
            <a:r>
              <a:rPr lang="en-GB" dirty="0" err="1" smtClean="0"/>
              <a:t>sobre</a:t>
            </a:r>
            <a:r>
              <a:rPr lang="en-GB" dirty="0" smtClean="0"/>
              <a:t> los </a:t>
            </a:r>
            <a:r>
              <a:rPr lang="en-GB" dirty="0" err="1" smtClean="0"/>
              <a:t>trajes</a:t>
            </a:r>
            <a:r>
              <a:rPr lang="en-GB" dirty="0" smtClean="0"/>
              <a:t> (big gesture towards own clothes top to bottom) de un </a:t>
            </a:r>
            <a:r>
              <a:rPr lang="en-GB" dirty="0" err="1" smtClean="0"/>
              <a:t>rey</a:t>
            </a:r>
            <a:r>
              <a:rPr lang="en-GB" dirty="0" smtClean="0"/>
              <a:t> (draw crown above head with finger in circle anticlockwise)</a:t>
            </a:r>
            <a:br>
              <a:rPr lang="en-GB" dirty="0" smtClean="0"/>
            </a:br>
            <a:r>
              <a:rPr lang="en-GB" dirty="0" err="1" smtClean="0"/>
              <a:t>cuenta</a:t>
            </a:r>
            <a:r>
              <a:rPr lang="en-GB" dirty="0" smtClean="0"/>
              <a:t> </a:t>
            </a:r>
            <a:r>
              <a:rPr lang="en-GB" dirty="0" err="1" smtClean="0"/>
              <a:t>siete</a:t>
            </a:r>
            <a:r>
              <a:rPr lang="en-GB" dirty="0" smtClean="0"/>
              <a:t> (7 fingers) </a:t>
            </a:r>
            <a:r>
              <a:rPr lang="en-GB" dirty="0" err="1" smtClean="0"/>
              <a:t>cuenta</a:t>
            </a:r>
            <a:r>
              <a:rPr lang="en-GB" dirty="0" smtClean="0"/>
              <a:t> </a:t>
            </a:r>
            <a:r>
              <a:rPr lang="en-GB" dirty="0" err="1" smtClean="0"/>
              <a:t>ocho</a:t>
            </a:r>
            <a:r>
              <a:rPr lang="en-GB" dirty="0" smtClean="0"/>
              <a:t> (8 fingers)</a:t>
            </a:r>
            <a:br>
              <a:rPr lang="en-GB" dirty="0" smtClean="0"/>
            </a:br>
            <a:r>
              <a:rPr lang="en-GB" dirty="0" smtClean="0"/>
              <a:t>de la </a:t>
            </a:r>
            <a:r>
              <a:rPr lang="en-GB" dirty="0" err="1" smtClean="0"/>
              <a:t>nariz</a:t>
            </a:r>
            <a:r>
              <a:rPr lang="en-GB" dirty="0" smtClean="0"/>
              <a:t> (point to nose) de </a:t>
            </a:r>
            <a:r>
              <a:rPr lang="en-GB" dirty="0" err="1" smtClean="0"/>
              <a:t>Pinocho</a:t>
            </a:r>
            <a:r>
              <a:rPr lang="en-GB" dirty="0" smtClean="0"/>
              <a:t> (mime nose growing longer drawing fingers out and away in front of face)</a:t>
            </a:r>
            <a:br>
              <a:rPr lang="en-GB" dirty="0" smtClean="0"/>
            </a:br>
            <a:r>
              <a:rPr lang="en-GB" dirty="0" err="1" smtClean="0"/>
              <a:t>Cuenta</a:t>
            </a:r>
            <a:r>
              <a:rPr lang="en-GB" dirty="0" smtClean="0"/>
              <a:t> </a:t>
            </a:r>
            <a:r>
              <a:rPr lang="en-GB" dirty="0" err="1" smtClean="0"/>
              <a:t>nueve</a:t>
            </a:r>
            <a:r>
              <a:rPr lang="en-GB" dirty="0" smtClean="0"/>
              <a:t> (9 fingers) </a:t>
            </a:r>
            <a:r>
              <a:rPr lang="en-GB" dirty="0" err="1" smtClean="0"/>
              <a:t>cuenta</a:t>
            </a:r>
            <a:r>
              <a:rPr lang="en-GB" dirty="0" smtClean="0"/>
              <a:t> </a:t>
            </a:r>
            <a:r>
              <a:rPr lang="en-GB" dirty="0" err="1" smtClean="0"/>
              <a:t>diez</a:t>
            </a:r>
            <a:r>
              <a:rPr lang="en-GB" dirty="0" smtClean="0"/>
              <a:t> (10 fingers) y </a:t>
            </a:r>
            <a:r>
              <a:rPr lang="en-GB" dirty="0" err="1" smtClean="0"/>
              <a:t>cuentalos</a:t>
            </a:r>
            <a:r>
              <a:rPr lang="en-GB" dirty="0" smtClean="0"/>
              <a:t> (open book again) </a:t>
            </a:r>
            <a:r>
              <a:rPr lang="en-GB" dirty="0" err="1" smtClean="0"/>
              <a:t>otra</a:t>
            </a:r>
            <a:r>
              <a:rPr lang="en-GB" dirty="0" smtClean="0"/>
              <a:t> </a:t>
            </a:r>
            <a:r>
              <a:rPr lang="en-GB" dirty="0" err="1" smtClean="0"/>
              <a:t>vez</a:t>
            </a:r>
            <a:r>
              <a:rPr lang="en-GB" dirty="0" smtClean="0"/>
              <a:t> (roll hands over and over each other to show ‘again’).</a:t>
            </a:r>
          </a:p>
          <a:p>
            <a:pPr>
              <a:defRPr/>
            </a:pPr>
            <a:r>
              <a:rPr lang="en-GB" dirty="0" smtClean="0"/>
              <a:t>Teachers will need to know this text off by heart with the gestures so some practice will be needed!</a:t>
            </a:r>
          </a:p>
          <a:p>
            <a:pPr>
              <a:defRPr/>
            </a:pPr>
            <a:endParaRPr lang="en-GB" dirty="0" smtClean="0"/>
          </a:p>
          <a:p>
            <a:pPr>
              <a:defRPr/>
            </a:pPr>
            <a:r>
              <a:rPr lang="en-GB" dirty="0" smtClean="0"/>
              <a:t>After reading through twice to students (asking them to follow along – they can </a:t>
            </a:r>
            <a:r>
              <a:rPr lang="en-GB" dirty="0" err="1" smtClean="0"/>
              <a:t>mouthe</a:t>
            </a:r>
            <a:r>
              <a:rPr lang="en-GB" dirty="0" smtClean="0"/>
              <a:t> or say words if they want to) ask them to try to identify how many fairy tales are in the text and to identify them, and then take feedback.  Show them the pictures and ask them to tell you which order they appear in in the text (this is fine to do in the TL).</a:t>
            </a:r>
            <a:br>
              <a:rPr lang="en-GB" dirty="0" smtClean="0"/>
            </a:br>
            <a:r>
              <a:rPr lang="en-GB" dirty="0" smtClean="0"/>
              <a:t>If they are struggling after the first teacher reading, then let the 4 pictures appear (but not the order) to help them.  </a:t>
            </a:r>
            <a:br>
              <a:rPr lang="en-GB" dirty="0" smtClean="0"/>
            </a:br>
            <a:r>
              <a:rPr lang="en-GB" dirty="0" smtClean="0"/>
              <a:t/>
            </a:r>
            <a:br>
              <a:rPr lang="en-GB" dirty="0" smtClean="0"/>
            </a:br>
            <a:r>
              <a:rPr lang="en-GB" dirty="0" smtClean="0"/>
              <a:t>The answers are animated to appear on mouse clicks.  </a:t>
            </a:r>
            <a:endParaRPr lang="en-GB"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51228C-0256-4583-A034-46B6B5DE9748}" type="slidenum">
              <a:rPr lang="en-US" smtClean="0"/>
              <a:pPr eaLnBrk="1" hangingPunct="1"/>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Get a student to be i/c of the mouse to make the images appear as you re-tell the story with the gestures using this slide.  The more times they hear the text the better, so let another volunteer take the mouse the 2</a:t>
            </a:r>
            <a:r>
              <a:rPr lang="en-GB" baseline="30000" smtClean="0"/>
              <a:t>nd</a:t>
            </a:r>
            <a:r>
              <a:rPr lang="en-GB" smtClean="0"/>
              <a:t> time through and this time, encourage all students to join in with the numbers at the right points and also to join in on any other words they remember.</a:t>
            </a:r>
            <a:br>
              <a:rPr lang="en-GB" smtClean="0"/>
            </a:br>
            <a:endParaRPr lang="en-GB"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0431D5A-066A-46E1-A549-F8A123443939}" type="slidenum">
              <a:rPr lang="en-US" smtClean="0"/>
              <a:pPr eaLnBrk="1" hangingPunct="1"/>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http://thefemme.wordpress.com/category/cuentos-de-50-palabras/</a:t>
            </a:r>
          </a:p>
          <a:p>
            <a:endParaRPr lang="en-GB" dirty="0" smtClean="0"/>
          </a:p>
          <a:p>
            <a:r>
              <a:rPr lang="fr-FR" smtClean="0"/>
              <a:t>http://www.educa.jcyl.es/educacyl/cm/gallery/Recursos%20Infinity/aplicaciones/maquina_tiempo/popup.htm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14</a:t>
            </a:fld>
            <a:endParaRPr lang="en-GB"/>
          </a:p>
        </p:txBody>
      </p:sp>
    </p:spTree>
    <p:extLst>
      <p:ext uri="{BB962C8B-B14F-4D97-AF65-F5344CB8AC3E}">
        <p14:creationId xmlns:p14="http://schemas.microsoft.com/office/powerpoint/2010/main" val="2024908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http://www.cuentosparachicos.com/ESP/fabulas/Caballo-Asno.htm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16</a:t>
            </a:fld>
            <a:endParaRPr lang="en-GB"/>
          </a:p>
        </p:txBody>
      </p:sp>
    </p:spTree>
    <p:extLst>
      <p:ext uri="{BB962C8B-B14F-4D97-AF65-F5344CB8AC3E}">
        <p14:creationId xmlns:p14="http://schemas.microsoft.com/office/powerpoint/2010/main" val="222016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http://www.youtube.com/watch?v=gWAzi5ibkR8</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17</a:t>
            </a:fld>
            <a:endParaRPr lang="en-GB"/>
          </a:p>
        </p:txBody>
      </p:sp>
    </p:spTree>
    <p:extLst>
      <p:ext uri="{BB962C8B-B14F-4D97-AF65-F5344CB8AC3E}">
        <p14:creationId xmlns:p14="http://schemas.microsoft.com/office/powerpoint/2010/main" val="3001401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http://foro.univision.com/t5/Allison-Iraheta-Close/Biografia-De-Allison-Iraheta/td-p/338983274</a:t>
            </a:r>
            <a:br>
              <a:rPr lang="fr-FR" dirty="0" smtClean="0"/>
            </a:br>
            <a:r>
              <a:rPr lang="fr-FR" dirty="0" smtClean="0"/>
              <a:t>http://www.coveralia.com/biografias/Allison-Iraheta.php </a:t>
            </a:r>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18</a:t>
            </a:fld>
            <a:endParaRPr lang="en-GB"/>
          </a:p>
        </p:txBody>
      </p:sp>
    </p:spTree>
    <p:extLst>
      <p:ext uri="{BB962C8B-B14F-4D97-AF65-F5344CB8AC3E}">
        <p14:creationId xmlns:p14="http://schemas.microsoft.com/office/powerpoint/2010/main" val="3630165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Translation from and into the FL.</a:t>
            </a:r>
            <a:endParaRPr lang="fr-FR" dirty="0" smtClean="0"/>
          </a:p>
          <a:p>
            <a:endParaRPr lang="fr-FR" dirty="0" smtClean="0"/>
          </a:p>
          <a:p>
            <a:r>
              <a:rPr lang="fr-FR" dirty="0" smtClean="0"/>
              <a:t>http://1.bp.blogspot.com/_AhsF55lJzBo/TKtZeRuOviI/AAAAAAAAFAo/KEWVV8ipiS8/s1600/uebersetzen.jpg</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19</a:t>
            </a:fld>
            <a:endParaRPr lang="en-GB"/>
          </a:p>
        </p:txBody>
      </p:sp>
    </p:spTree>
    <p:extLst>
      <p:ext uri="{BB962C8B-B14F-4D97-AF65-F5344CB8AC3E}">
        <p14:creationId xmlns:p14="http://schemas.microsoft.com/office/powerpoint/2010/main" val="321637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There’s a lot more to the statements that just the translation bit, which comes right at the end.  We need not to forget to focus on the rest of the statement too.</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20</a:t>
            </a:fld>
            <a:endParaRPr lang="en-GB"/>
          </a:p>
        </p:txBody>
      </p:sp>
    </p:spTree>
    <p:extLst>
      <p:ext uri="{BB962C8B-B14F-4D97-AF65-F5344CB8AC3E}">
        <p14:creationId xmlns:p14="http://schemas.microsoft.com/office/powerpoint/2010/main" val="595413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given that this is of concern, let’s tackle it…</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21</a:t>
            </a:fld>
            <a:endParaRPr lang="en-GB"/>
          </a:p>
        </p:txBody>
      </p:sp>
    </p:spTree>
    <p:extLst>
      <p:ext uri="{BB962C8B-B14F-4D97-AF65-F5344CB8AC3E}">
        <p14:creationId xmlns:p14="http://schemas.microsoft.com/office/powerpoint/2010/main" val="20838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a:t>
            </a:r>
            <a:r>
              <a:rPr lang="en-GB" baseline="0" dirty="0" smtClean="0"/>
              <a:t> main concern – the TRANSCRIPTION word</a:t>
            </a:r>
            <a:endParaRPr lang="en-GB" dirty="0" smtClean="0"/>
          </a:p>
          <a:p>
            <a:r>
              <a:rPr lang="en-GB" dirty="0" smtClean="0"/>
              <a:t>There isn’t time to do a</a:t>
            </a:r>
            <a:r>
              <a:rPr lang="en-GB" baseline="0" dirty="0" smtClean="0"/>
              <a:t> lot with this one in this session, I don’t think, but it seemed worth flagging up as it feels straightforward to allay fears on this one.</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3</a:t>
            </a:fld>
            <a:endParaRPr lang="en-GB"/>
          </a:p>
        </p:txBody>
      </p:sp>
    </p:spTree>
    <p:extLst>
      <p:ext uri="{BB962C8B-B14F-4D97-AF65-F5344CB8AC3E}">
        <p14:creationId xmlns:p14="http://schemas.microsoft.com/office/powerpoint/2010/main" val="1128912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t>
            </a:r>
            <a:r>
              <a:rPr lang="en-GB" dirty="0" err="1" smtClean="0"/>
              <a:t>musn’t</a:t>
            </a:r>
            <a:r>
              <a:rPr lang="en-GB" dirty="0" smtClean="0"/>
              <a:t> forget that this is the reality of the world we live</a:t>
            </a:r>
            <a:r>
              <a:rPr lang="en-GB" baseline="0" dirty="0" smtClean="0"/>
              <a:t> in, where computer generated translation is ‘instant’.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22</a:t>
            </a:fld>
            <a:endParaRPr lang="en-GB"/>
          </a:p>
        </p:txBody>
      </p:sp>
    </p:spTree>
    <p:extLst>
      <p:ext uri="{BB962C8B-B14F-4D97-AF65-F5344CB8AC3E}">
        <p14:creationId xmlns:p14="http://schemas.microsoft.com/office/powerpoint/2010/main" val="4260572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http://www.amazon.co.uk/Lost-Translation-Misadventures-English-Abroad/dp/1843172720</a:t>
            </a:r>
          </a:p>
          <a:p>
            <a:r>
              <a:rPr lang="fr-FR" dirty="0" smtClean="0"/>
              <a:t>http://www.trinitycounty.org/Pictures/Planning/airport.gif</a:t>
            </a:r>
          </a:p>
          <a:p>
            <a:endParaRPr lang="en-GB" dirty="0" smtClean="0"/>
          </a:p>
          <a:p>
            <a:r>
              <a:rPr lang="en-GB" dirty="0" smtClean="0"/>
              <a:t>A look at the dangers</a:t>
            </a:r>
            <a:r>
              <a:rPr lang="en-GB" baseline="0" dirty="0" smtClean="0"/>
              <a:t> of translation…particularly an unthinking use of online translation tools.</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23</a:t>
            </a:fld>
            <a:endParaRPr lang="en-GB"/>
          </a:p>
        </p:txBody>
      </p:sp>
    </p:spTree>
    <p:extLst>
      <p:ext uri="{BB962C8B-B14F-4D97-AF65-F5344CB8AC3E}">
        <p14:creationId xmlns:p14="http://schemas.microsoft.com/office/powerpoint/2010/main" val="316369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Approaching translation from the point of view of communicating</a:t>
            </a:r>
            <a:r>
              <a:rPr lang="en-GB" baseline="0" dirty="0" smtClean="0"/>
              <a:t> the message – an introduction into the field of non-literal word-for-word translation.  </a:t>
            </a:r>
            <a:br>
              <a:rPr lang="en-GB" baseline="0" dirty="0" smtClean="0"/>
            </a:br>
            <a:r>
              <a:rPr lang="en-GB" baseline="0" dirty="0" smtClean="0"/>
              <a:t>Students using their world knowledge, the picture clues and asking themselves ‘what sounds right?’</a:t>
            </a:r>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24</a:t>
            </a:fld>
            <a:endParaRPr lang="en-GB"/>
          </a:p>
        </p:txBody>
      </p:sp>
    </p:spTree>
    <p:extLst>
      <p:ext uri="{BB962C8B-B14F-4D97-AF65-F5344CB8AC3E}">
        <p14:creationId xmlns:p14="http://schemas.microsoft.com/office/powerpoint/2010/main" val="215334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take on the positive benefits of translation – as long as the teaching purpose is clear and</a:t>
            </a:r>
            <a:r>
              <a:rPr lang="en-GB" baseline="0" dirty="0" smtClean="0"/>
              <a:t> the text chosen is suitable.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26</a:t>
            </a:fld>
            <a:endParaRPr lang="en-GB"/>
          </a:p>
        </p:txBody>
      </p:sp>
    </p:spTree>
    <p:extLst>
      <p:ext uri="{BB962C8B-B14F-4D97-AF65-F5344CB8AC3E}">
        <p14:creationId xmlns:p14="http://schemas.microsoft.com/office/powerpoint/2010/main" val="1407869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 things I might be tempted to translate apart from signs… - both literally and then idiomatically to get at the real</a:t>
            </a:r>
            <a:r>
              <a:rPr lang="en-GB" baseline="0" dirty="0" smtClean="0"/>
              <a:t> meaning.</a:t>
            </a:r>
            <a:endParaRPr lang="fr-FR" dirty="0" smtClean="0"/>
          </a:p>
          <a:p>
            <a:endParaRPr lang="fr-FR" dirty="0" smtClean="0"/>
          </a:p>
          <a:p>
            <a:r>
              <a:rPr lang="fr-FR" dirty="0" smtClean="0"/>
              <a:t>http://www.popartshop.de/images/wwwArtworksFull/Schule_ist_Banane-%287B2960A8-C6BD-1004-8212-821652525123%29.jpg</a:t>
            </a:r>
          </a:p>
          <a:p>
            <a:r>
              <a:rPr lang="fr-FR" dirty="0" smtClean="0"/>
              <a:t>http://4.bp.blogspot.com/-kMtvMFUY_zQ/UPvsPwRLfkI/AAAAAAAAC_o/FfdOXvj75lk/s1600/running-late.gif</a:t>
            </a:r>
          </a:p>
          <a:p>
            <a:r>
              <a:rPr lang="fr-FR" dirty="0" smtClean="0"/>
              <a:t>http://3.bp.blogspot.com/_ZhySOrZlnPs/SroBlTOdquI/AAAAAAAAAP8/n7Pd6dXHJKk/s400/HastDuEinenVogel.jpg</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27</a:t>
            </a:fld>
            <a:endParaRPr lang="en-GB"/>
          </a:p>
        </p:txBody>
      </p:sp>
    </p:spTree>
    <p:extLst>
      <p:ext uri="{BB962C8B-B14F-4D97-AF65-F5344CB8AC3E}">
        <p14:creationId xmlns:p14="http://schemas.microsoft.com/office/powerpoint/2010/main" val="1746577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Authentic</a:t>
            </a:r>
            <a:r>
              <a:rPr lang="en-GB" baseline="0" dirty="0" smtClean="0"/>
              <a:t> hotel reviews</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28</a:t>
            </a:fld>
            <a:endParaRPr lang="en-GB"/>
          </a:p>
        </p:txBody>
      </p:sp>
    </p:spTree>
    <p:extLst>
      <p:ext uri="{BB962C8B-B14F-4D97-AF65-F5344CB8AC3E}">
        <p14:creationId xmlns:p14="http://schemas.microsoft.com/office/powerpoint/2010/main" val="2633494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Advert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http://www.youtube.com/watch?v=6rgRcbzPl7g</a:t>
            </a:r>
            <a:br>
              <a:rPr lang="en-GB" dirty="0" smtClean="0"/>
            </a:br>
            <a:r>
              <a:rPr lang="en-GB" dirty="0" smtClean="0"/>
              <a:t>Oreo </a:t>
            </a:r>
            <a:r>
              <a:rPr lang="en-GB" dirty="0" err="1" smtClean="0"/>
              <a:t>Kekse</a:t>
            </a:r>
            <a:r>
              <a:rPr lang="en-GB" dirty="0" smtClean="0"/>
              <a:t> </a:t>
            </a:r>
            <a:r>
              <a:rPr lang="en-GB" dirty="0" err="1" smtClean="0"/>
              <a:t>Werbung</a:t>
            </a:r>
            <a:endParaRPr lang="en-GB" dirty="0" smtClean="0"/>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31</a:t>
            </a:fld>
            <a:endParaRPr lang="en-GB"/>
          </a:p>
        </p:txBody>
      </p:sp>
    </p:spTree>
    <p:extLst>
      <p:ext uri="{BB962C8B-B14F-4D97-AF65-F5344CB8AC3E}">
        <p14:creationId xmlns:p14="http://schemas.microsoft.com/office/powerpoint/2010/main" val="1359507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Mercedes advert – in English</a:t>
            </a:r>
            <a:br>
              <a:rPr lang="en-GB" dirty="0" smtClean="0"/>
            </a:br>
            <a:r>
              <a:rPr lang="en-GB" dirty="0" smtClean="0"/>
              <a:t>This is something I would definitely</a:t>
            </a:r>
            <a:r>
              <a:rPr lang="en-GB" baseline="0" dirty="0" smtClean="0"/>
              <a:t> give to my students to translate into different languages.</a:t>
            </a:r>
            <a:br>
              <a:rPr lang="en-GB" baseline="0" dirty="0" smtClean="0"/>
            </a:br>
            <a:r>
              <a:rPr lang="en-GB" baseline="0" dirty="0" smtClean="0"/>
              <a:t>It might start us off on a series of sketches in the FL too…!</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33</a:t>
            </a:fld>
            <a:endParaRPr lang="en-GB"/>
          </a:p>
        </p:txBody>
      </p:sp>
    </p:spTree>
    <p:extLst>
      <p:ext uri="{BB962C8B-B14F-4D97-AF65-F5344CB8AC3E}">
        <p14:creationId xmlns:p14="http://schemas.microsoft.com/office/powerpoint/2010/main" val="3177390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Writing about work experience (whilst</a:t>
            </a:r>
            <a:r>
              <a:rPr lang="en-GB" baseline="0" dirty="0" smtClean="0"/>
              <a:t> it’s still fresh in their minds!)</a:t>
            </a:r>
            <a:endParaRPr lang="en-GB" dirty="0" smtClean="0"/>
          </a:p>
          <a:p>
            <a:r>
              <a:rPr lang="en-GB" dirty="0" smtClean="0"/>
              <a:t>Explain the task:</a:t>
            </a:r>
            <a:br>
              <a:rPr lang="en-GB" dirty="0" smtClean="0"/>
            </a:br>
            <a:r>
              <a:rPr lang="en-GB" dirty="0" smtClean="0"/>
              <a:t>Stage</a:t>
            </a:r>
            <a:r>
              <a:rPr lang="en-GB" baseline="0" dirty="0" smtClean="0"/>
              <a:t> 1:  Brainstorm in Spanish anything from your head that you could use to write a short piece of 100 words about your work experience (5-10 minutes) Teacher to correct the TL whilst students to stage 2.</a:t>
            </a:r>
            <a:br>
              <a:rPr lang="en-GB" baseline="0" dirty="0" smtClean="0"/>
            </a:br>
            <a:r>
              <a:rPr lang="en-GB" baseline="0" dirty="0" smtClean="0"/>
              <a:t>Stage 2:  Write in English a piece of 100 words about your work experience.  Bear in mind that the end goal is to write a similar piece in Spanish so try to have that in mind i.e. don’t make the sentences too long or complicated (15 minutes)</a:t>
            </a:r>
            <a:br>
              <a:rPr lang="en-GB" baseline="0" dirty="0" smtClean="0"/>
            </a:br>
            <a:r>
              <a:rPr lang="en-GB" baseline="0" dirty="0" smtClean="0"/>
              <a:t>Stage 3:  Get some feedback from your teacher on what you have produced.  S/he will help you ‘notice the gap’ between what you have produced in English and your current level of knowledge in Spanish.  S/he will help you to focus on some strategies to bridge the gap.  See next slide.</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35</a:t>
            </a:fld>
            <a:endParaRPr lang="fr-FR"/>
          </a:p>
        </p:txBody>
      </p:sp>
    </p:spTree>
    <p:extLst>
      <p:ext uri="{BB962C8B-B14F-4D97-AF65-F5344CB8AC3E}">
        <p14:creationId xmlns:p14="http://schemas.microsoft.com/office/powerpoint/2010/main" val="1724225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what the strategies</a:t>
            </a:r>
            <a:r>
              <a:rPr lang="en-GB" baseline="0" dirty="0" smtClean="0"/>
              <a:t> were and point out how well they used them – give specific examples</a:t>
            </a:r>
            <a:br>
              <a:rPr lang="en-GB" baseline="0" dirty="0" smtClean="0"/>
            </a:br>
            <a:r>
              <a:rPr lang="en-GB" baseline="0" dirty="0" smtClean="0"/>
              <a:t/>
            </a:r>
            <a:br>
              <a:rPr lang="en-GB" baseline="0" dirty="0" smtClean="0"/>
            </a:br>
            <a:r>
              <a:rPr lang="en-GB" baseline="0" dirty="0" smtClean="0"/>
              <a:t>1) restructuring set phrase – Phoebe used ‘me </a:t>
            </a:r>
            <a:r>
              <a:rPr lang="en-GB" baseline="0" dirty="0" err="1" smtClean="0"/>
              <a:t>hacían</a:t>
            </a:r>
            <a:r>
              <a:rPr lang="en-GB" baseline="0" dirty="0" smtClean="0"/>
              <a:t> </a:t>
            </a:r>
            <a:r>
              <a:rPr lang="en-GB" baseline="0" dirty="0" err="1" smtClean="0"/>
              <a:t>reír</a:t>
            </a:r>
            <a:r>
              <a:rPr lang="en-GB" baseline="0" dirty="0" smtClean="0"/>
              <a:t>’ – they made me laugh, which was from media unit – me </a:t>
            </a:r>
            <a:r>
              <a:rPr lang="en-GB" baseline="0" dirty="0" err="1" smtClean="0"/>
              <a:t>hacen</a:t>
            </a:r>
            <a:r>
              <a:rPr lang="en-GB" baseline="0" dirty="0" smtClean="0"/>
              <a:t> </a:t>
            </a:r>
            <a:r>
              <a:rPr lang="en-GB" baseline="0" dirty="0" err="1" smtClean="0"/>
              <a:t>reír</a:t>
            </a:r>
            <a:r>
              <a:rPr lang="en-GB" baseline="0" dirty="0" smtClean="0"/>
              <a:t> from films</a:t>
            </a:r>
            <a:br>
              <a:rPr lang="en-GB" baseline="0" dirty="0" smtClean="0"/>
            </a:br>
            <a:r>
              <a:rPr lang="en-GB" baseline="0" dirty="0" smtClean="0"/>
              <a:t>2)  avoidance – instead of ‘I got lifts every day’ Ellis used ‘ </a:t>
            </a:r>
            <a:r>
              <a:rPr lang="en-GB" baseline="0" dirty="0" err="1" smtClean="0"/>
              <a:t>Iba</a:t>
            </a:r>
            <a:r>
              <a:rPr lang="en-GB" baseline="0" dirty="0" smtClean="0"/>
              <a:t> en </a:t>
            </a:r>
            <a:r>
              <a:rPr lang="en-GB" baseline="0" dirty="0" err="1" smtClean="0"/>
              <a:t>coche</a:t>
            </a:r>
            <a:r>
              <a:rPr lang="en-GB" baseline="0" dirty="0" smtClean="0"/>
              <a:t> </a:t>
            </a:r>
            <a:r>
              <a:rPr lang="en-GB" baseline="0" dirty="0" err="1" smtClean="0"/>
              <a:t>todos</a:t>
            </a:r>
            <a:r>
              <a:rPr lang="en-GB" baseline="0" dirty="0" smtClean="0"/>
              <a:t> los </a:t>
            </a:r>
            <a:r>
              <a:rPr lang="en-GB" baseline="0" dirty="0" err="1" smtClean="0"/>
              <a:t>días</a:t>
            </a:r>
            <a:r>
              <a:rPr lang="en-GB" baseline="0" dirty="0" smtClean="0"/>
              <a:t>’.</a:t>
            </a:r>
            <a:br>
              <a:rPr lang="en-GB" baseline="0" dirty="0" smtClean="0"/>
            </a:br>
            <a:r>
              <a:rPr lang="en-GB" baseline="0" dirty="0" smtClean="0"/>
              <a:t>3)  using set phrases – Lo </a:t>
            </a:r>
            <a:r>
              <a:rPr lang="en-GB" baseline="0" dirty="0" err="1" smtClean="0"/>
              <a:t>pasé</a:t>
            </a:r>
            <a:r>
              <a:rPr lang="en-GB" baseline="0" dirty="0" smtClean="0"/>
              <a:t> </a:t>
            </a:r>
            <a:r>
              <a:rPr lang="en-GB" baseline="0" dirty="0" err="1" smtClean="0"/>
              <a:t>bomba</a:t>
            </a:r>
            <a:r>
              <a:rPr lang="en-GB" baseline="0" dirty="0" smtClean="0"/>
              <a:t> used by lots of people</a:t>
            </a:r>
            <a:br>
              <a:rPr lang="en-GB" baseline="0" dirty="0" smtClean="0"/>
            </a:br>
            <a:r>
              <a:rPr lang="en-GB" baseline="0" dirty="0" smtClean="0"/>
              <a:t>4)  simplifying ideas – I was welcomed by the people </a:t>
            </a:r>
            <a:r>
              <a:rPr lang="en-GB" baseline="0" dirty="0" smtClean="0">
                <a:sym typeface="Wingdings" pitchFamily="2" charset="2"/>
              </a:rPr>
              <a:t> la </a:t>
            </a:r>
            <a:r>
              <a:rPr lang="en-GB" baseline="0" dirty="0" err="1" smtClean="0">
                <a:sym typeface="Wingdings" pitchFamily="2" charset="2"/>
              </a:rPr>
              <a:t>gente</a:t>
            </a:r>
            <a:r>
              <a:rPr lang="en-GB" baseline="0" dirty="0" smtClean="0">
                <a:sym typeface="Wingdings" pitchFamily="2" charset="2"/>
              </a:rPr>
              <a:t> era </a:t>
            </a:r>
            <a:r>
              <a:rPr lang="en-GB" baseline="0" dirty="0" err="1" smtClean="0">
                <a:sym typeface="Wingdings" pitchFamily="2" charset="2"/>
              </a:rPr>
              <a:t>muy</a:t>
            </a:r>
            <a:r>
              <a:rPr lang="en-GB" baseline="0" dirty="0" smtClean="0">
                <a:sym typeface="Wingdings" pitchFamily="2" charset="2"/>
              </a:rPr>
              <a:t> </a:t>
            </a:r>
            <a:r>
              <a:rPr lang="en-GB" baseline="0" dirty="0" err="1" smtClean="0">
                <a:sym typeface="Wingdings" pitchFamily="2" charset="2"/>
              </a:rPr>
              <a:t>simpática</a:t>
            </a:r>
            <a:r>
              <a:rPr lang="en-GB" baseline="0" dirty="0" smtClean="0">
                <a:sym typeface="Wingdings" pitchFamily="2" charset="2"/>
              </a:rPr>
              <a:t/>
            </a:r>
            <a:br>
              <a:rPr lang="en-GB" baseline="0" dirty="0" smtClean="0">
                <a:sym typeface="Wingdings" pitchFamily="2" charset="2"/>
              </a:rPr>
            </a:br>
            <a:r>
              <a:rPr lang="en-GB" baseline="0" dirty="0" smtClean="0">
                <a:sym typeface="Wingdings" pitchFamily="2" charset="2"/>
              </a:rPr>
              <a:t>5)  translation word for word – Ben I assisted in evaluating and developing software – era </a:t>
            </a:r>
            <a:r>
              <a:rPr lang="en-GB" baseline="0" dirty="0" err="1" smtClean="0">
                <a:sym typeface="Wingdings" pitchFamily="2" charset="2"/>
              </a:rPr>
              <a:t>asistente</a:t>
            </a:r>
            <a:r>
              <a:rPr lang="en-GB" baseline="0" dirty="0" smtClean="0">
                <a:sym typeface="Wingdings" pitchFamily="2" charset="2"/>
              </a:rPr>
              <a:t> de </a:t>
            </a:r>
            <a:r>
              <a:rPr lang="en-GB" baseline="0" dirty="0" err="1" smtClean="0">
                <a:sym typeface="Wingdings" pitchFamily="2" charset="2"/>
              </a:rPr>
              <a:t>pruebas</a:t>
            </a:r>
            <a:r>
              <a:rPr lang="en-GB" baseline="0" dirty="0" smtClean="0">
                <a:sym typeface="Wingdings" pitchFamily="2" charset="2"/>
              </a:rPr>
              <a:t> de </a:t>
            </a:r>
            <a:r>
              <a:rPr lang="en-GB" baseline="0" dirty="0" err="1" smtClean="0">
                <a:sym typeface="Wingdings" pitchFamily="2" charset="2"/>
              </a:rPr>
              <a:t>desarrollo</a:t>
            </a:r>
            <a:r>
              <a:rPr lang="en-GB" baseline="0" dirty="0" smtClean="0">
                <a:sym typeface="Wingdings" pitchFamily="2" charset="2"/>
              </a:rPr>
              <a:t> de software</a:t>
            </a:r>
            <a:endParaRPr lang="en-GB" dirty="0" smtClean="0"/>
          </a:p>
          <a:p>
            <a:endParaRPr lang="en-GB" dirty="0" smtClean="0"/>
          </a:p>
          <a:p>
            <a:endParaRPr lang="en-GB" dirty="0" smtClean="0"/>
          </a:p>
          <a:p>
            <a:r>
              <a:rPr lang="en-GB" dirty="0" smtClean="0"/>
              <a:t>Bridging</a:t>
            </a:r>
            <a:r>
              <a:rPr lang="en-GB" baseline="0" dirty="0" smtClean="0"/>
              <a:t> the gap strategies – display this while students are writing first TL draft.  </a:t>
            </a:r>
          </a:p>
          <a:p>
            <a:endParaRPr lang="en-GB" baseline="0" dirty="0" smtClean="0"/>
          </a:p>
          <a:p>
            <a:r>
              <a:rPr lang="en-GB" baseline="0" dirty="0" smtClean="0"/>
              <a:t>Use what you have in front of you – i.e. corrected TL brainstorm + English draft + Work Experience booklet + dictionary to write your first draft of 100 words in TL.</a:t>
            </a:r>
            <a:br>
              <a:rPr lang="en-GB" baseline="0" dirty="0" smtClean="0"/>
            </a:br>
            <a:r>
              <a:rPr lang="en-GB" baseline="0" dirty="0" smtClean="0"/>
              <a:t/>
            </a:r>
            <a:br>
              <a:rPr lang="en-GB" baseline="0" dirty="0" smtClean="0"/>
            </a:br>
            <a:r>
              <a:rPr lang="en-GB" baseline="0" dirty="0" smtClean="0"/>
              <a:t>Teacher to correct this overnight for Tuesday morning.    On fresh piece of A4 lined paper.</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36</a:t>
            </a:fld>
            <a:endParaRPr lang="fr-FR"/>
          </a:p>
        </p:txBody>
      </p:sp>
    </p:spTree>
    <p:extLst>
      <p:ext uri="{BB962C8B-B14F-4D97-AF65-F5344CB8AC3E}">
        <p14:creationId xmlns:p14="http://schemas.microsoft.com/office/powerpoint/2010/main" val="385245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LITERARY</a:t>
            </a:r>
            <a:r>
              <a:rPr lang="en-GB" baseline="0" dirty="0" smtClean="0"/>
              <a:t> TEXTS one.</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4</a:t>
            </a:fld>
            <a:endParaRPr lang="en-GB"/>
          </a:p>
        </p:txBody>
      </p:sp>
    </p:spTree>
    <p:extLst>
      <p:ext uri="{BB962C8B-B14F-4D97-AF65-F5344CB8AC3E}">
        <p14:creationId xmlns:p14="http://schemas.microsoft.com/office/powerpoint/2010/main" val="409185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Fortune favours the brave.</a:t>
            </a:r>
            <a:br>
              <a:rPr lang="en-GB" dirty="0" smtClean="0"/>
            </a:br>
            <a:r>
              <a:rPr lang="en-GB" dirty="0" smtClean="0"/>
              <a:t>Virgil - </a:t>
            </a:r>
            <a:r>
              <a:rPr lang="fr-FR" dirty="0" err="1" smtClean="0">
                <a:effectLst/>
              </a:rPr>
              <a:t>Aeneid</a:t>
            </a:r>
            <a:r>
              <a:rPr lang="fr-FR" dirty="0" smtClean="0">
                <a:effectLst/>
              </a:rPr>
              <a:t> X.284</a:t>
            </a:r>
          </a:p>
          <a:p>
            <a:r>
              <a:rPr lang="fr-FR" dirty="0" smtClean="0"/>
              <a:t>https://clarityfortheboss.com/wp-content/uploads/2012/08/Taking-a-Risk1.jpg</a:t>
            </a:r>
            <a:br>
              <a:rPr lang="fr-FR" dirty="0" smtClean="0"/>
            </a:br>
            <a:r>
              <a:rPr lang="fr-FR" dirty="0" smtClean="0"/>
              <a:t/>
            </a:r>
            <a:br>
              <a:rPr lang="fr-FR" dirty="0" smtClean="0"/>
            </a:br>
            <a:r>
              <a:rPr lang="fr-FR" dirty="0" smtClean="0"/>
              <a:t>I </a:t>
            </a:r>
            <a:r>
              <a:rPr lang="fr-FR" dirty="0" err="1" smtClean="0"/>
              <a:t>am</a:t>
            </a:r>
            <a:r>
              <a:rPr lang="fr-FR" dirty="0" smtClean="0"/>
              <a:t> </a:t>
            </a:r>
            <a:r>
              <a:rPr lang="fr-FR" dirty="0" err="1" smtClean="0"/>
              <a:t>personally</a:t>
            </a:r>
            <a:r>
              <a:rPr lang="fr-FR" baseline="0" dirty="0" smtClean="0"/>
              <a:t> not </a:t>
            </a:r>
            <a:r>
              <a:rPr lang="fr-FR" baseline="0" dirty="0" err="1" smtClean="0"/>
              <a:t>finding</a:t>
            </a:r>
            <a:r>
              <a:rPr lang="fr-FR" baseline="0" dirty="0" smtClean="0"/>
              <a:t> </a:t>
            </a:r>
            <a:r>
              <a:rPr lang="fr-FR" baseline="0" dirty="0" err="1" smtClean="0"/>
              <a:t>that</a:t>
            </a:r>
            <a:r>
              <a:rPr lang="fr-FR" baseline="0" dirty="0" smtClean="0"/>
              <a:t> </a:t>
            </a:r>
            <a:r>
              <a:rPr lang="fr-FR" baseline="0" dirty="0" err="1" smtClean="0"/>
              <a:t>there</a:t>
            </a:r>
            <a:r>
              <a:rPr lang="fr-FR" baseline="0" dirty="0" smtClean="0"/>
              <a:t> are </a:t>
            </a:r>
            <a:r>
              <a:rPr lang="fr-FR" baseline="0" dirty="0" err="1" smtClean="0"/>
              <a:t>any</a:t>
            </a:r>
            <a:r>
              <a:rPr lang="fr-FR" baseline="0" dirty="0" smtClean="0"/>
              <a:t> </a:t>
            </a:r>
            <a:r>
              <a:rPr lang="fr-FR" baseline="0" dirty="0" err="1" smtClean="0"/>
              <a:t>things</a:t>
            </a:r>
            <a:r>
              <a:rPr lang="fr-FR" baseline="0" dirty="0" smtClean="0"/>
              <a:t> </a:t>
            </a:r>
            <a:r>
              <a:rPr lang="fr-FR" baseline="0" dirty="0" err="1" smtClean="0"/>
              <a:t>that</a:t>
            </a:r>
            <a:r>
              <a:rPr lang="fr-FR" baseline="0" dirty="0" smtClean="0"/>
              <a:t> I have been </a:t>
            </a:r>
            <a:r>
              <a:rPr lang="fr-FR" baseline="0" dirty="0" err="1" smtClean="0"/>
              <a:t>doing</a:t>
            </a:r>
            <a:r>
              <a:rPr lang="fr-FR" baseline="0" dirty="0" smtClean="0"/>
              <a:t> </a:t>
            </a:r>
            <a:r>
              <a:rPr lang="fr-FR" baseline="0" dirty="0" err="1" smtClean="0"/>
              <a:t>that</a:t>
            </a:r>
            <a:r>
              <a:rPr lang="fr-FR" baseline="0" dirty="0" smtClean="0"/>
              <a:t> I </a:t>
            </a:r>
            <a:r>
              <a:rPr lang="fr-FR" baseline="0" dirty="0" err="1" smtClean="0"/>
              <a:t>will</a:t>
            </a:r>
            <a:r>
              <a:rPr lang="fr-FR" baseline="0" dirty="0" smtClean="0"/>
              <a:t> </a:t>
            </a:r>
            <a:r>
              <a:rPr lang="fr-FR" baseline="0" dirty="0" err="1" smtClean="0"/>
              <a:t>now</a:t>
            </a:r>
            <a:r>
              <a:rPr lang="fr-FR" baseline="0" dirty="0" smtClean="0"/>
              <a:t> not </a:t>
            </a:r>
            <a:r>
              <a:rPr lang="fr-FR" baseline="0" dirty="0" err="1" smtClean="0"/>
              <a:t>feel</a:t>
            </a:r>
            <a:r>
              <a:rPr lang="fr-FR" baseline="0" dirty="0" smtClean="0"/>
              <a:t> able to do </a:t>
            </a:r>
            <a:r>
              <a:rPr lang="fr-FR" baseline="0" dirty="0" err="1" smtClean="0"/>
              <a:t>anymore</a:t>
            </a:r>
            <a:r>
              <a:rPr lang="fr-FR" baseline="0" dirty="0" smtClean="0"/>
              <a:t>.</a:t>
            </a:r>
            <a:br>
              <a:rPr lang="fr-FR" baseline="0" dirty="0" smtClean="0"/>
            </a:br>
            <a:r>
              <a:rPr lang="fr-FR" baseline="0" dirty="0" err="1" smtClean="0"/>
              <a:t>Even</a:t>
            </a:r>
            <a:r>
              <a:rPr lang="fr-FR" baseline="0" dirty="0" smtClean="0"/>
              <a:t> the </a:t>
            </a:r>
            <a:r>
              <a:rPr lang="fr-FR" baseline="0" dirty="0" err="1" smtClean="0"/>
              <a:t>emphasis</a:t>
            </a:r>
            <a:r>
              <a:rPr lang="fr-FR" baseline="0" dirty="0" smtClean="0"/>
              <a:t> </a:t>
            </a:r>
            <a:r>
              <a:rPr lang="fr-FR" baseline="0" dirty="0" err="1" smtClean="0"/>
              <a:t>is</a:t>
            </a:r>
            <a:r>
              <a:rPr lang="fr-FR" baseline="0" dirty="0" smtClean="0"/>
              <a:t> </a:t>
            </a:r>
            <a:r>
              <a:rPr lang="fr-FR" baseline="0" dirty="0" err="1" smtClean="0"/>
              <a:t>mostly</a:t>
            </a:r>
            <a:r>
              <a:rPr lang="fr-FR" baseline="0" dirty="0" smtClean="0"/>
              <a:t> in line.</a:t>
            </a:r>
            <a:br>
              <a:rPr lang="fr-FR" baseline="0" dirty="0" smtClean="0"/>
            </a:br>
            <a:r>
              <a:rPr lang="fr-FR" baseline="0" dirty="0" smtClean="0"/>
              <a:t/>
            </a:r>
            <a:br>
              <a:rPr lang="fr-FR" baseline="0" dirty="0" smtClean="0"/>
            </a:br>
            <a:r>
              <a:rPr lang="fr-FR" baseline="0" dirty="0" smtClean="0"/>
              <a:t>I </a:t>
            </a:r>
            <a:r>
              <a:rPr lang="fr-FR" baseline="0" dirty="0" err="1" smtClean="0"/>
              <a:t>will</a:t>
            </a:r>
            <a:r>
              <a:rPr lang="fr-FR" baseline="0" dirty="0" smtClean="0"/>
              <a:t> </a:t>
            </a:r>
            <a:r>
              <a:rPr lang="fr-FR" baseline="0" dirty="0" err="1" smtClean="0"/>
              <a:t>consider</a:t>
            </a:r>
            <a:r>
              <a:rPr lang="fr-FR" baseline="0" dirty="0" smtClean="0"/>
              <a:t> translation and </a:t>
            </a:r>
            <a:r>
              <a:rPr lang="fr-FR" baseline="0" dirty="0" err="1" smtClean="0"/>
              <a:t>literary</a:t>
            </a:r>
            <a:r>
              <a:rPr lang="fr-FR" baseline="0" dirty="0" smtClean="0"/>
              <a:t> </a:t>
            </a:r>
            <a:r>
              <a:rPr lang="fr-FR" baseline="0" dirty="0" err="1" smtClean="0"/>
              <a:t>texts</a:t>
            </a:r>
            <a:r>
              <a:rPr lang="fr-FR" baseline="0" dirty="0" smtClean="0"/>
              <a:t> </a:t>
            </a:r>
            <a:r>
              <a:rPr lang="fr-FR" baseline="0" dirty="0" err="1" smtClean="0"/>
              <a:t>carefully</a:t>
            </a:r>
            <a:r>
              <a:rPr lang="fr-FR" baseline="0" dirty="0" smtClean="0"/>
              <a:t> and help </a:t>
            </a:r>
            <a:r>
              <a:rPr lang="fr-FR" baseline="0" dirty="0" err="1" smtClean="0"/>
              <a:t>students</a:t>
            </a:r>
            <a:r>
              <a:rPr lang="fr-FR" baseline="0" dirty="0" smtClean="0"/>
              <a:t> engage </a:t>
            </a:r>
            <a:r>
              <a:rPr lang="fr-FR" baseline="0" dirty="0" err="1" smtClean="0"/>
              <a:t>with</a:t>
            </a:r>
            <a:r>
              <a:rPr lang="fr-FR" baseline="0" dirty="0" smtClean="0"/>
              <a:t> </a:t>
            </a:r>
            <a:r>
              <a:rPr lang="fr-FR" baseline="0" dirty="0" err="1" smtClean="0"/>
              <a:t>texts</a:t>
            </a:r>
            <a:r>
              <a:rPr lang="fr-FR" baseline="0" dirty="0" smtClean="0"/>
              <a:t> </a:t>
            </a:r>
            <a:r>
              <a:rPr lang="fr-FR" baseline="0" dirty="0" err="1" smtClean="0"/>
              <a:t>that</a:t>
            </a:r>
            <a:r>
              <a:rPr lang="fr-FR" baseline="0" dirty="0" smtClean="0"/>
              <a:t> I </a:t>
            </a:r>
            <a:r>
              <a:rPr lang="fr-FR" baseline="0" dirty="0" err="1" smtClean="0"/>
              <a:t>feel</a:t>
            </a:r>
            <a:r>
              <a:rPr lang="fr-FR" baseline="0" dirty="0" smtClean="0"/>
              <a:t> are </a:t>
            </a:r>
            <a:r>
              <a:rPr lang="fr-FR" baseline="0" dirty="0" err="1" smtClean="0"/>
              <a:t>going</a:t>
            </a:r>
            <a:r>
              <a:rPr lang="fr-FR" baseline="0" dirty="0" smtClean="0"/>
              <a:t> to </a:t>
            </a:r>
            <a:r>
              <a:rPr lang="fr-FR" baseline="0" dirty="0" err="1" smtClean="0"/>
              <a:t>develop</a:t>
            </a:r>
            <a:r>
              <a:rPr lang="fr-FR" baseline="0" dirty="0" smtClean="0"/>
              <a:t> </a:t>
            </a:r>
            <a:r>
              <a:rPr lang="fr-FR" baseline="0" dirty="0" err="1" smtClean="0"/>
              <a:t>their</a:t>
            </a:r>
            <a:r>
              <a:rPr lang="fr-FR" baseline="0" dirty="0" smtClean="0"/>
              <a:t> </a:t>
            </a:r>
            <a:r>
              <a:rPr lang="fr-FR" baseline="0" dirty="0" err="1" smtClean="0"/>
              <a:t>linguistic</a:t>
            </a:r>
            <a:r>
              <a:rPr lang="fr-FR" baseline="0" dirty="0" smtClean="0"/>
              <a:t> </a:t>
            </a:r>
            <a:r>
              <a:rPr lang="fr-FR" baseline="0" dirty="0" err="1" smtClean="0"/>
              <a:t>skills</a:t>
            </a:r>
            <a:r>
              <a:rPr lang="fr-FR" baseline="0" dirty="0" smtClean="0"/>
              <a:t> and cultural </a:t>
            </a:r>
            <a:r>
              <a:rPr lang="fr-FR" baseline="0" dirty="0" err="1" smtClean="0"/>
              <a:t>appreciation</a:t>
            </a:r>
            <a:r>
              <a:rPr lang="fr-FR" baseline="0" dirty="0" smtClean="0"/>
              <a:t> / </a:t>
            </a:r>
            <a:r>
              <a:rPr lang="fr-FR" baseline="0" dirty="0" err="1" smtClean="0"/>
              <a:t>enjoyment</a:t>
            </a:r>
            <a:r>
              <a:rPr lang="fr-FR" baseline="0" dirty="0" smtClean="0"/>
              <a:t>.</a:t>
            </a:r>
            <a:br>
              <a:rPr lang="fr-FR" baseline="0" dirty="0" smtClean="0"/>
            </a:br>
            <a:endParaRPr lang="fr-FR" dirty="0" smtClean="0"/>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37</a:t>
            </a:fld>
            <a:endParaRPr lang="en-GB"/>
          </a:p>
        </p:txBody>
      </p:sp>
    </p:spTree>
    <p:extLst>
      <p:ext uri="{BB962C8B-B14F-4D97-AF65-F5344CB8AC3E}">
        <p14:creationId xmlns:p14="http://schemas.microsoft.com/office/powerpoint/2010/main" val="6504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Reflects</a:t>
            </a:r>
            <a:r>
              <a:rPr lang="en-GB" baseline="0" dirty="0" smtClean="0"/>
              <a:t> perhaps the rather daunting thought of ‘teaching the classics’ to KS3!</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5</a:t>
            </a:fld>
            <a:endParaRPr lang="en-GB"/>
          </a:p>
        </p:txBody>
      </p:sp>
    </p:spTree>
    <p:extLst>
      <p:ext uri="{BB962C8B-B14F-4D97-AF65-F5344CB8AC3E}">
        <p14:creationId xmlns:p14="http://schemas.microsoft.com/office/powerpoint/2010/main" val="305892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http://www.tobias-jung.de/archiv/shortsto.htm</a:t>
            </a:r>
          </a:p>
          <a:p>
            <a:endParaRPr lang="en-GB" dirty="0" smtClean="0"/>
          </a:p>
          <a:p>
            <a:r>
              <a:rPr lang="fr-FR" dirty="0" smtClean="0"/>
              <a:t>http://www.schoolofdisney.com/Stories/BeautyAndTheBeast/story/story10.gif</a:t>
            </a:r>
          </a:p>
          <a:p>
            <a:r>
              <a:rPr lang="fr-FR" smtClean="0"/>
              <a:t>http://thecomedypoint.com/wp-content/uploads/2011/10/ibrcman.gif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6</a:t>
            </a:fld>
            <a:endParaRPr lang="en-GB"/>
          </a:p>
        </p:txBody>
      </p:sp>
    </p:spTree>
    <p:extLst>
      <p:ext uri="{BB962C8B-B14F-4D97-AF65-F5344CB8AC3E}">
        <p14:creationId xmlns:p14="http://schemas.microsoft.com/office/powerpoint/2010/main" val="341842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p.76 </a:t>
            </a:r>
            <a:r>
              <a:rPr lang="en-GB" dirty="0" err="1" smtClean="0"/>
              <a:t>Gregs</a:t>
            </a:r>
            <a:r>
              <a:rPr lang="en-GB" dirty="0" smtClean="0"/>
              <a:t> </a:t>
            </a:r>
            <a:r>
              <a:rPr lang="en-GB" dirty="0" err="1" smtClean="0"/>
              <a:t>Tagebuch</a:t>
            </a:r>
            <a:r>
              <a:rPr lang="en-GB" baseline="0" dirty="0" smtClean="0"/>
              <a:t> – Von </a:t>
            </a:r>
            <a:r>
              <a:rPr lang="en-GB" baseline="0" dirty="0" err="1" smtClean="0"/>
              <a:t>Idioten</a:t>
            </a:r>
            <a:r>
              <a:rPr lang="en-GB" baseline="0" dirty="0" smtClean="0"/>
              <a:t> </a:t>
            </a:r>
            <a:r>
              <a:rPr lang="en-GB" baseline="0" dirty="0" err="1" smtClean="0"/>
              <a:t>umzingelt</a:t>
            </a:r>
            <a:r>
              <a:rPr lang="en-GB" baseline="0" dirty="0" smtClean="0"/>
              <a:t>!  Book 1 in the series</a:t>
            </a:r>
            <a:br>
              <a:rPr lang="en-GB" baseline="0" dirty="0" smtClean="0"/>
            </a:br>
            <a:r>
              <a:rPr lang="en-GB" baseline="0" dirty="0" smtClean="0"/>
              <a:t>Jeff Kinney – </a:t>
            </a:r>
            <a:r>
              <a:rPr lang="en-GB" baseline="0" dirty="0" err="1" smtClean="0"/>
              <a:t>Baumhaus</a:t>
            </a:r>
            <a:endParaRPr lang="en-GB" baseline="0" dirty="0" smtClean="0"/>
          </a:p>
          <a:p>
            <a:r>
              <a:rPr lang="en-GB" baseline="0" dirty="0" smtClean="0"/>
              <a:t>Diary of a Wimpy Kid in German</a:t>
            </a:r>
          </a:p>
          <a:p>
            <a:r>
              <a:rPr lang="en-GB" baseline="0" dirty="0" smtClean="0"/>
              <a:t>www.gregstagebuch.de </a:t>
            </a:r>
          </a:p>
          <a:p>
            <a:r>
              <a:rPr lang="en-GB" baseline="0" dirty="0" smtClean="0"/>
              <a:t>www.gregstagebuch-derfilm.de</a:t>
            </a:r>
            <a:endParaRPr lang="en-GB" dirty="0"/>
          </a:p>
        </p:txBody>
      </p:sp>
      <p:sp>
        <p:nvSpPr>
          <p:cNvPr id="4" name="Slide Number Placeholder 3"/>
          <p:cNvSpPr>
            <a:spLocks noGrp="1"/>
          </p:cNvSpPr>
          <p:nvPr>
            <p:ph type="sldNum" sz="quarter" idx="10"/>
          </p:nvPr>
        </p:nvSpPr>
        <p:spPr/>
        <p:txBody>
          <a:bodyPr/>
          <a:lstStyle/>
          <a:p>
            <a:fld id="{0A30950B-1B20-4D20-B707-A694F13979AF}" type="slidenum">
              <a:rPr lang="en-GB" smtClean="0"/>
              <a:t>7</a:t>
            </a:fld>
            <a:endParaRPr lang="en-GB"/>
          </a:p>
        </p:txBody>
      </p:sp>
    </p:spTree>
    <p:extLst>
      <p:ext uri="{BB962C8B-B14F-4D97-AF65-F5344CB8AC3E}">
        <p14:creationId xmlns:p14="http://schemas.microsoft.com/office/powerpoint/2010/main" val="404252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p.42 (Fischer </a:t>
            </a:r>
            <a:r>
              <a:rPr lang="en-GB" dirty="0" err="1" smtClean="0"/>
              <a:t>Taschenb</a:t>
            </a:r>
            <a:r>
              <a:rPr lang="en-GB" dirty="0" err="1" smtClean="0">
                <a:latin typeface="Calibri"/>
              </a:rPr>
              <a:t>ücher</a:t>
            </a:r>
            <a:r>
              <a:rPr lang="en-GB" dirty="0" smtClean="0">
                <a:latin typeface="Calibri"/>
              </a:rPr>
              <a:t> Edition)</a:t>
            </a:r>
            <a:br>
              <a:rPr lang="en-GB" dirty="0" smtClean="0">
                <a:latin typeface="Calibri"/>
              </a:rPr>
            </a:br>
            <a:r>
              <a:rPr lang="en-GB" sz="1200" u="sng" kern="1200" dirty="0" smtClean="0">
                <a:solidFill>
                  <a:schemeClr val="tx1"/>
                </a:solidFill>
                <a:effectLst/>
                <a:latin typeface="+mn-lt"/>
                <a:ea typeface="+mn-ea"/>
                <a:cs typeface="+mn-cs"/>
                <a:hlinkClick r:id="rId3"/>
              </a:rPr>
              <a:t>http://www2.vobs.at/bezirksbuecherei-bludenz/Bilder/annefrank.jpg</a:t>
            </a:r>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A30950B-1B20-4D20-B707-A694F13979AF}" type="slidenum">
              <a:rPr lang="en-GB" smtClean="0"/>
              <a:t>8</a:t>
            </a:fld>
            <a:endParaRPr lang="en-GB"/>
          </a:p>
        </p:txBody>
      </p:sp>
    </p:spTree>
    <p:extLst>
      <p:ext uri="{BB962C8B-B14F-4D97-AF65-F5344CB8AC3E}">
        <p14:creationId xmlns:p14="http://schemas.microsoft.com/office/powerpoint/2010/main" val="1473728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http://www.kathrinbrunner.com/media/theater/Anne%20Frank/anne%20frank%20015.jpg</a:t>
            </a:r>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9</a:t>
            </a:fld>
            <a:endParaRPr lang="en-GB"/>
          </a:p>
        </p:txBody>
      </p:sp>
    </p:spTree>
    <p:extLst>
      <p:ext uri="{BB962C8B-B14F-4D97-AF65-F5344CB8AC3E}">
        <p14:creationId xmlns:p14="http://schemas.microsoft.com/office/powerpoint/2010/main" val="3948918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http://es.wikipedia.org/wiki/Mafalda</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10</a:t>
            </a:fld>
            <a:endParaRPr lang="en-GB"/>
          </a:p>
        </p:txBody>
      </p:sp>
    </p:spTree>
    <p:extLst>
      <p:ext uri="{BB962C8B-B14F-4D97-AF65-F5344CB8AC3E}">
        <p14:creationId xmlns:p14="http://schemas.microsoft.com/office/powerpoint/2010/main" val="44665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t>21/03/2013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329251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t>21/03/2013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44215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t>21/03/2013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183987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1AFBB1-8BD1-40A0-8D04-38A423C75FF8}" type="datetimeFigureOut">
              <a:rPr lang="en-GB" smtClean="0"/>
              <a:t>21/03/2013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80700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AFBB1-8BD1-40A0-8D04-38A423C75FF8}" type="datetimeFigureOut">
              <a:rPr lang="en-GB" smtClean="0"/>
              <a:t>21/03/2013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220578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31AFBB1-8BD1-40A0-8D04-38A423C75FF8}" type="datetimeFigureOut">
              <a:rPr lang="en-GB" smtClean="0"/>
              <a:t>21/03/2013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305379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31AFBB1-8BD1-40A0-8D04-38A423C75FF8}" type="datetimeFigureOut">
              <a:rPr lang="en-GB" smtClean="0"/>
              <a:t>21/03/2013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414334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31AFBB1-8BD1-40A0-8D04-38A423C75FF8}" type="datetimeFigureOut">
              <a:rPr lang="en-GB" smtClean="0"/>
              <a:t>21/03/2013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309593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AFBB1-8BD1-40A0-8D04-38A423C75FF8}" type="datetimeFigureOut">
              <a:rPr lang="en-GB" smtClean="0"/>
              <a:t>21/03/2013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4189146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AFBB1-8BD1-40A0-8D04-38A423C75FF8}" type="datetimeFigureOut">
              <a:rPr lang="en-GB" smtClean="0"/>
              <a:t>21/03/2013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116686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AFBB1-8BD1-40A0-8D04-38A423C75FF8}" type="datetimeFigureOut">
              <a:rPr lang="en-GB" smtClean="0"/>
              <a:t>21/03/2013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9EF18A-238D-444F-A2BD-64753694B8F4}" type="slidenum">
              <a:rPr lang="en-GB" smtClean="0"/>
              <a:t>‹#›</a:t>
            </a:fld>
            <a:endParaRPr lang="en-GB"/>
          </a:p>
        </p:txBody>
      </p:sp>
    </p:spTree>
    <p:extLst>
      <p:ext uri="{BB962C8B-B14F-4D97-AF65-F5344CB8AC3E}">
        <p14:creationId xmlns:p14="http://schemas.microsoft.com/office/powerpoint/2010/main" val="2062499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AFBB1-8BD1-40A0-8D04-38A423C75FF8}" type="datetimeFigureOut">
              <a:rPr lang="en-GB" smtClean="0"/>
              <a:t>21/03/2013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9EF18A-238D-444F-A2BD-64753694B8F4}" type="slidenum">
              <a:rPr lang="en-GB" smtClean="0"/>
              <a:t>‹#›</a:t>
            </a:fld>
            <a:endParaRPr lang="en-GB"/>
          </a:p>
        </p:txBody>
      </p:sp>
    </p:spTree>
    <p:extLst>
      <p:ext uri="{BB962C8B-B14F-4D97-AF65-F5344CB8AC3E}">
        <p14:creationId xmlns:p14="http://schemas.microsoft.com/office/powerpoint/2010/main" val="2849047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9.gif"/><Relationship Id="rId5" Type="http://schemas.openxmlformats.org/officeDocument/2006/relationships/image" Target="../media/image22.jpe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hyperlink" Target="http://www.tripadvisor.es/Hotel_Review-g664838-d518412-Reviews-Joyuda_Plaza_Hotel-Cabo_Rojo_Puerto_Rico.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7.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9.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6632"/>
            <a:ext cx="8928992" cy="1470025"/>
          </a:xfrm>
        </p:spPr>
        <p:txBody>
          <a:bodyPr/>
          <a:lstStyle/>
          <a:p>
            <a:r>
              <a:rPr lang="en-GB" b="1" dirty="0" smtClean="0">
                <a:solidFill>
                  <a:srgbClr val="333399"/>
                </a:solidFill>
              </a:rPr>
              <a:t>Making sense of the new curriculum</a:t>
            </a:r>
            <a:endParaRPr lang="fr-FR" b="1" dirty="0">
              <a:solidFill>
                <a:srgbClr val="333399"/>
              </a:solidFill>
            </a:endParaRPr>
          </a:p>
        </p:txBody>
      </p:sp>
      <p:sp>
        <p:nvSpPr>
          <p:cNvPr id="3" name="Subtitle 2"/>
          <p:cNvSpPr>
            <a:spLocks noGrp="1"/>
          </p:cNvSpPr>
          <p:nvPr>
            <p:ph type="subTitle" idx="1"/>
          </p:nvPr>
        </p:nvSpPr>
        <p:spPr>
          <a:xfrm>
            <a:off x="1365522" y="4869160"/>
            <a:ext cx="6400800" cy="1752600"/>
          </a:xfrm>
        </p:spPr>
        <p:txBody>
          <a:bodyPr/>
          <a:lstStyle/>
          <a:p>
            <a:r>
              <a:rPr lang="en-GB" dirty="0" smtClean="0">
                <a:solidFill>
                  <a:srgbClr val="002060"/>
                </a:solidFill>
              </a:rPr>
              <a:t>Ann </a:t>
            </a:r>
            <a:r>
              <a:rPr lang="en-GB" dirty="0" err="1" smtClean="0">
                <a:solidFill>
                  <a:srgbClr val="002060"/>
                </a:solidFill>
              </a:rPr>
              <a:t>Swarbrick</a:t>
            </a:r>
            <a:r>
              <a:rPr lang="en-GB" dirty="0" smtClean="0">
                <a:solidFill>
                  <a:srgbClr val="002060"/>
                </a:solidFill>
              </a:rPr>
              <a:t/>
            </a:r>
            <a:br>
              <a:rPr lang="en-GB" dirty="0" smtClean="0">
                <a:solidFill>
                  <a:srgbClr val="002060"/>
                </a:solidFill>
              </a:rPr>
            </a:br>
            <a:r>
              <a:rPr lang="en-GB" dirty="0" smtClean="0">
                <a:solidFill>
                  <a:srgbClr val="002060"/>
                </a:solidFill>
              </a:rPr>
              <a:t>Bernadette Holmes</a:t>
            </a:r>
            <a:br>
              <a:rPr lang="en-GB" dirty="0" smtClean="0">
                <a:solidFill>
                  <a:srgbClr val="002060"/>
                </a:solidFill>
              </a:rPr>
            </a:br>
            <a:r>
              <a:rPr lang="en-GB" dirty="0">
                <a:solidFill>
                  <a:srgbClr val="002060"/>
                </a:solidFill>
              </a:rPr>
              <a:t>Rachel Hawkes</a:t>
            </a:r>
            <a:endParaRPr lang="fr-FR" dirty="0">
              <a:solidFill>
                <a:srgbClr val="00206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 y="1412776"/>
            <a:ext cx="9143999" cy="331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67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85" y="4157506"/>
            <a:ext cx="8833211" cy="25118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09" y="-27384"/>
            <a:ext cx="9041395" cy="2808312"/>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3848" y="2348880"/>
            <a:ext cx="2880320" cy="2160240"/>
          </a:xfrm>
          <a:prstGeom prst="rect">
            <a:avLst/>
          </a:prstGeom>
        </p:spPr>
      </p:pic>
    </p:spTree>
    <p:extLst>
      <p:ext uri="{BB962C8B-B14F-4D97-AF65-F5344CB8AC3E}">
        <p14:creationId xmlns:p14="http://schemas.microsoft.com/office/powerpoint/2010/main" val="3590734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15888"/>
            <a:ext cx="7772400" cy="1470025"/>
          </a:xfrm>
        </p:spPr>
        <p:txBody>
          <a:bodyPr>
            <a:normAutofit fontScale="90000"/>
          </a:bodyPr>
          <a:lstStyle/>
          <a:p>
            <a:r>
              <a:rPr lang="en-GB" sz="11500" smtClean="0">
                <a:latin typeface="Lucida Handwriting" pitchFamily="66" charset="0"/>
              </a:rPr>
              <a:t>Cuentos</a:t>
            </a:r>
          </a:p>
        </p:txBody>
      </p:sp>
      <p:pic>
        <p:nvPicPr>
          <p:cNvPr id="20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1700213"/>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storybook.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6140450"/>
            <a:ext cx="9350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rot="-784369">
            <a:off x="2498725" y="2859088"/>
            <a:ext cx="41163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200">
                <a:latin typeface="Lucida Handwriting" pitchFamily="66" charset="0"/>
              </a:rPr>
              <a:t>Érase una vez</a:t>
            </a:r>
          </a:p>
        </p:txBody>
      </p:sp>
      <p:sp>
        <p:nvSpPr>
          <p:cNvPr id="2054" name="TextBox 5"/>
          <p:cNvSpPr txBox="1">
            <a:spLocks noChangeArrowheads="1"/>
          </p:cNvSpPr>
          <p:nvPr/>
        </p:nvSpPr>
        <p:spPr bwMode="auto">
          <a:xfrm>
            <a:off x="179388" y="6240463"/>
            <a:ext cx="647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a:latin typeface="Lucida Handwriting" pitchFamily="66" charset="0"/>
              </a:rPr>
              <a:t>1</a:t>
            </a:r>
          </a:p>
        </p:txBody>
      </p:sp>
      <p:sp>
        <p:nvSpPr>
          <p:cNvPr id="2055" name="TextBox 6"/>
          <p:cNvSpPr txBox="1">
            <a:spLocks noChangeArrowheads="1"/>
          </p:cNvSpPr>
          <p:nvPr/>
        </p:nvSpPr>
        <p:spPr bwMode="auto">
          <a:xfrm>
            <a:off x="1835150" y="4941888"/>
            <a:ext cx="69135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q"/>
            </a:pPr>
            <a:r>
              <a:rPr lang="en-GB" sz="2400"/>
              <a:t> </a:t>
            </a:r>
            <a:r>
              <a:rPr lang="en-GB" sz="2800"/>
              <a:t>narrar un cuento </a:t>
            </a:r>
          </a:p>
          <a:p>
            <a:pPr eaLnBrk="1" hangingPunct="1">
              <a:buFont typeface="Wingdings" pitchFamily="2" charset="2"/>
              <a:buChar char="q"/>
            </a:pPr>
            <a:r>
              <a:rPr lang="en-GB" sz="2800"/>
              <a:t> practicar estrategias para memorizar</a:t>
            </a:r>
          </a:p>
        </p:txBody>
      </p:sp>
    </p:spTree>
    <p:extLst>
      <p:ext uri="{BB962C8B-B14F-4D97-AF65-F5344CB8AC3E}">
        <p14:creationId xmlns:p14="http://schemas.microsoft.com/office/powerpoint/2010/main" val="2952789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200" y="1412875"/>
            <a:ext cx="4968875" cy="4832350"/>
          </a:xfrm>
          <a:prstGeom prst="rect">
            <a:avLst/>
          </a:prstGeom>
          <a:noFill/>
        </p:spPr>
        <p:txBody>
          <a:bodyPr>
            <a:spAutoFit/>
          </a:bodyPr>
          <a:lstStyle/>
          <a:p>
            <a:pPr>
              <a:defRPr/>
            </a:pPr>
            <a:r>
              <a:rPr lang="en-GB" sz="2800" b="1" dirty="0" err="1">
                <a:latin typeface="+mn-lt"/>
              </a:rPr>
              <a:t>Cuenta</a:t>
            </a:r>
            <a:r>
              <a:rPr lang="en-GB" sz="2800" b="1" dirty="0">
                <a:latin typeface="+mn-lt"/>
              </a:rPr>
              <a:t> </a:t>
            </a:r>
            <a:r>
              <a:rPr lang="en-GB" sz="2800" b="1" dirty="0" err="1">
                <a:latin typeface="+mn-lt"/>
              </a:rPr>
              <a:t>cuentos</a:t>
            </a:r>
            <a:r>
              <a:rPr lang="en-GB" sz="2800" b="1" dirty="0">
                <a:latin typeface="+mn-lt"/>
              </a:rPr>
              <a:t/>
            </a:r>
            <a:br>
              <a:rPr lang="en-GB" sz="2800" b="1" dirty="0">
                <a:latin typeface="+mn-lt"/>
              </a:rPr>
            </a:br>
            <a:r>
              <a:rPr lang="en-GB" sz="2800" dirty="0" err="1">
                <a:latin typeface="+mn-lt"/>
              </a:rPr>
              <a:t>Cuenta</a:t>
            </a:r>
            <a:r>
              <a:rPr lang="en-GB" sz="2800" dirty="0">
                <a:latin typeface="+mn-lt"/>
              </a:rPr>
              <a:t> un </a:t>
            </a:r>
            <a:r>
              <a:rPr lang="en-GB" sz="2800" dirty="0" err="1">
                <a:latin typeface="+mn-lt"/>
              </a:rPr>
              <a:t>cuento</a:t>
            </a:r>
            <a:r>
              <a:rPr lang="en-GB" sz="2800" dirty="0">
                <a:latin typeface="+mn-lt"/>
              </a:rPr>
              <a:t>, </a:t>
            </a:r>
            <a:r>
              <a:rPr lang="en-GB" sz="2800" dirty="0" err="1">
                <a:latin typeface="+mn-lt"/>
              </a:rPr>
              <a:t>cuenta</a:t>
            </a:r>
            <a:r>
              <a:rPr lang="en-GB" sz="2800" dirty="0">
                <a:latin typeface="+mn-lt"/>
              </a:rPr>
              <a:t> dos </a:t>
            </a:r>
            <a:br>
              <a:rPr lang="en-GB" sz="2800" dirty="0">
                <a:latin typeface="+mn-lt"/>
              </a:rPr>
            </a:br>
            <a:r>
              <a:rPr lang="en-GB" sz="2800" dirty="0">
                <a:latin typeface="+mn-lt"/>
              </a:rPr>
              <a:t>de </a:t>
            </a:r>
            <a:r>
              <a:rPr lang="en-GB" sz="2800" dirty="0" err="1">
                <a:latin typeface="+mn-lt"/>
              </a:rPr>
              <a:t>Caperucita</a:t>
            </a:r>
            <a:r>
              <a:rPr lang="en-GB" sz="2800" dirty="0">
                <a:latin typeface="+mn-lt"/>
              </a:rPr>
              <a:t> y el lobo </a:t>
            </a:r>
            <a:r>
              <a:rPr lang="en-GB" sz="2800" dirty="0" err="1">
                <a:latin typeface="+mn-lt"/>
              </a:rPr>
              <a:t>feroz</a:t>
            </a:r>
            <a:r>
              <a:rPr lang="en-GB" sz="2800" dirty="0">
                <a:latin typeface="+mn-lt"/>
              </a:rPr>
              <a:t>.</a:t>
            </a:r>
            <a:br>
              <a:rPr lang="en-GB" sz="2800" dirty="0">
                <a:latin typeface="+mn-lt"/>
              </a:rPr>
            </a:br>
            <a:r>
              <a:rPr lang="en-GB" sz="2800" dirty="0" err="1">
                <a:latin typeface="+mn-lt"/>
              </a:rPr>
              <a:t>Cuenta</a:t>
            </a:r>
            <a:r>
              <a:rPr lang="en-GB" sz="2800" dirty="0">
                <a:latin typeface="+mn-lt"/>
              </a:rPr>
              <a:t> </a:t>
            </a:r>
            <a:r>
              <a:rPr lang="en-GB" sz="2800" dirty="0" err="1">
                <a:latin typeface="+mn-lt"/>
              </a:rPr>
              <a:t>tres</a:t>
            </a:r>
            <a:r>
              <a:rPr lang="en-GB" sz="2800" dirty="0">
                <a:latin typeface="+mn-lt"/>
              </a:rPr>
              <a:t>, </a:t>
            </a:r>
            <a:r>
              <a:rPr lang="en-GB" sz="2800" dirty="0" err="1">
                <a:latin typeface="+mn-lt"/>
              </a:rPr>
              <a:t>cuenta</a:t>
            </a:r>
            <a:r>
              <a:rPr lang="en-GB" sz="2800" dirty="0">
                <a:latin typeface="+mn-lt"/>
              </a:rPr>
              <a:t> </a:t>
            </a:r>
            <a:r>
              <a:rPr lang="en-GB" sz="2800" dirty="0" err="1">
                <a:latin typeface="+mn-lt"/>
              </a:rPr>
              <a:t>cuatro</a:t>
            </a:r>
            <a:r>
              <a:rPr lang="en-GB" sz="2800" dirty="0">
                <a:latin typeface="+mn-lt"/>
              </a:rPr>
              <a:t/>
            </a:r>
            <a:br>
              <a:rPr lang="en-GB" sz="2800" dirty="0">
                <a:latin typeface="+mn-lt"/>
              </a:rPr>
            </a:br>
            <a:r>
              <a:rPr lang="en-GB" sz="2800" dirty="0">
                <a:latin typeface="+mn-lt"/>
              </a:rPr>
              <a:t>de </a:t>
            </a:r>
            <a:r>
              <a:rPr lang="en-GB" sz="2800" dirty="0" err="1">
                <a:latin typeface="+mn-lt"/>
              </a:rPr>
              <a:t>las</a:t>
            </a:r>
            <a:r>
              <a:rPr lang="en-GB" sz="2800" dirty="0">
                <a:latin typeface="+mn-lt"/>
              </a:rPr>
              <a:t> </a:t>
            </a:r>
            <a:r>
              <a:rPr lang="en-GB" sz="2800" dirty="0" err="1">
                <a:latin typeface="+mn-lt"/>
              </a:rPr>
              <a:t>botas</a:t>
            </a:r>
            <a:r>
              <a:rPr lang="en-GB" sz="2800" dirty="0">
                <a:latin typeface="+mn-lt"/>
              </a:rPr>
              <a:t> </a:t>
            </a:r>
            <a:r>
              <a:rPr lang="en-GB" sz="2800" dirty="0" err="1">
                <a:latin typeface="+mn-lt"/>
              </a:rPr>
              <a:t>que</a:t>
            </a:r>
            <a:r>
              <a:rPr lang="en-GB" sz="2800" dirty="0">
                <a:latin typeface="+mn-lt"/>
              </a:rPr>
              <a:t> </a:t>
            </a:r>
            <a:r>
              <a:rPr lang="en-GB" sz="2800" dirty="0" err="1">
                <a:latin typeface="+mn-lt"/>
              </a:rPr>
              <a:t>tenía</a:t>
            </a:r>
            <a:r>
              <a:rPr lang="en-GB" sz="2800" dirty="0">
                <a:latin typeface="+mn-lt"/>
              </a:rPr>
              <a:t> un </a:t>
            </a:r>
            <a:r>
              <a:rPr lang="en-GB" sz="2800" dirty="0" err="1">
                <a:latin typeface="+mn-lt"/>
              </a:rPr>
              <a:t>gato</a:t>
            </a:r>
            <a:r>
              <a:rPr lang="en-GB" sz="2800" dirty="0">
                <a:latin typeface="+mn-lt"/>
              </a:rPr>
              <a:t>.</a:t>
            </a:r>
            <a:br>
              <a:rPr lang="en-GB" sz="2800" dirty="0">
                <a:latin typeface="+mn-lt"/>
              </a:rPr>
            </a:br>
            <a:r>
              <a:rPr lang="en-GB" sz="2800" dirty="0" err="1">
                <a:latin typeface="+mn-lt"/>
              </a:rPr>
              <a:t>Cuenta</a:t>
            </a:r>
            <a:r>
              <a:rPr lang="en-GB" sz="2800" dirty="0">
                <a:latin typeface="+mn-lt"/>
              </a:rPr>
              <a:t> </a:t>
            </a:r>
            <a:r>
              <a:rPr lang="en-GB" sz="2800" dirty="0" err="1">
                <a:latin typeface="+mn-lt"/>
              </a:rPr>
              <a:t>cinco</a:t>
            </a:r>
            <a:r>
              <a:rPr lang="en-GB" sz="2800" dirty="0">
                <a:latin typeface="+mn-lt"/>
              </a:rPr>
              <a:t>, </a:t>
            </a:r>
            <a:r>
              <a:rPr lang="en-GB" sz="2800" dirty="0" err="1">
                <a:latin typeface="+mn-lt"/>
              </a:rPr>
              <a:t>cuenta</a:t>
            </a:r>
            <a:r>
              <a:rPr lang="en-GB" sz="2800" dirty="0">
                <a:latin typeface="+mn-lt"/>
              </a:rPr>
              <a:t> </a:t>
            </a:r>
            <a:r>
              <a:rPr lang="en-GB" sz="2800" dirty="0" err="1">
                <a:latin typeface="+mn-lt"/>
              </a:rPr>
              <a:t>seis</a:t>
            </a:r>
            <a:r>
              <a:rPr lang="en-GB" sz="2800" dirty="0">
                <a:latin typeface="+mn-lt"/>
              </a:rPr>
              <a:t/>
            </a:r>
            <a:br>
              <a:rPr lang="en-GB" sz="2800" dirty="0">
                <a:latin typeface="+mn-lt"/>
              </a:rPr>
            </a:br>
            <a:r>
              <a:rPr lang="en-GB" sz="2800" dirty="0" err="1">
                <a:latin typeface="+mn-lt"/>
              </a:rPr>
              <a:t>sobre</a:t>
            </a:r>
            <a:r>
              <a:rPr lang="en-GB" sz="2800" dirty="0">
                <a:latin typeface="+mn-lt"/>
              </a:rPr>
              <a:t> los </a:t>
            </a:r>
            <a:r>
              <a:rPr lang="en-GB" sz="2800" dirty="0" err="1">
                <a:latin typeface="+mn-lt"/>
              </a:rPr>
              <a:t>trajes</a:t>
            </a:r>
            <a:r>
              <a:rPr lang="en-GB" sz="2800" dirty="0">
                <a:latin typeface="+mn-lt"/>
              </a:rPr>
              <a:t> de un </a:t>
            </a:r>
            <a:r>
              <a:rPr lang="en-GB" sz="2800" dirty="0" err="1">
                <a:latin typeface="+mn-lt"/>
              </a:rPr>
              <a:t>rey</a:t>
            </a:r>
            <a:r>
              <a:rPr lang="en-GB" sz="2800" dirty="0">
                <a:latin typeface="+mn-lt"/>
              </a:rPr>
              <a:t>.</a:t>
            </a:r>
            <a:br>
              <a:rPr lang="en-GB" sz="2800" dirty="0">
                <a:latin typeface="+mn-lt"/>
              </a:rPr>
            </a:br>
            <a:r>
              <a:rPr lang="en-GB" sz="2800" dirty="0" err="1">
                <a:latin typeface="+mn-lt"/>
              </a:rPr>
              <a:t>Cuenta</a:t>
            </a:r>
            <a:r>
              <a:rPr lang="en-GB" sz="2800" dirty="0">
                <a:latin typeface="+mn-lt"/>
              </a:rPr>
              <a:t> </a:t>
            </a:r>
            <a:r>
              <a:rPr lang="en-GB" sz="2800" dirty="0" err="1">
                <a:latin typeface="+mn-lt"/>
              </a:rPr>
              <a:t>siete</a:t>
            </a:r>
            <a:r>
              <a:rPr lang="en-GB" sz="2800" dirty="0">
                <a:latin typeface="+mn-lt"/>
              </a:rPr>
              <a:t>, </a:t>
            </a:r>
            <a:r>
              <a:rPr lang="en-GB" sz="2800" dirty="0" err="1">
                <a:latin typeface="+mn-lt"/>
              </a:rPr>
              <a:t>cuenta</a:t>
            </a:r>
            <a:r>
              <a:rPr lang="en-GB" sz="2800" dirty="0">
                <a:latin typeface="+mn-lt"/>
              </a:rPr>
              <a:t> </a:t>
            </a:r>
            <a:r>
              <a:rPr lang="en-GB" sz="2800" dirty="0" err="1">
                <a:latin typeface="+mn-lt"/>
              </a:rPr>
              <a:t>ocho</a:t>
            </a:r>
            <a:r>
              <a:rPr lang="en-GB" sz="2800" dirty="0">
                <a:latin typeface="+mn-lt"/>
              </a:rPr>
              <a:t/>
            </a:r>
            <a:br>
              <a:rPr lang="en-GB" sz="2800" dirty="0">
                <a:latin typeface="+mn-lt"/>
              </a:rPr>
            </a:br>
            <a:r>
              <a:rPr lang="en-GB" sz="2800" dirty="0">
                <a:latin typeface="+mn-lt"/>
              </a:rPr>
              <a:t>de la </a:t>
            </a:r>
            <a:r>
              <a:rPr lang="en-GB" sz="2800" dirty="0" err="1">
                <a:latin typeface="+mn-lt"/>
              </a:rPr>
              <a:t>nariz</a:t>
            </a:r>
            <a:r>
              <a:rPr lang="en-GB" sz="2800" dirty="0">
                <a:latin typeface="+mn-lt"/>
              </a:rPr>
              <a:t> de </a:t>
            </a:r>
            <a:r>
              <a:rPr lang="en-GB" sz="2800" dirty="0" err="1">
                <a:latin typeface="+mn-lt"/>
              </a:rPr>
              <a:t>Pinocho</a:t>
            </a:r>
            <a:r>
              <a:rPr lang="en-GB" sz="2800" dirty="0">
                <a:latin typeface="+mn-lt"/>
              </a:rPr>
              <a:t>.</a:t>
            </a:r>
            <a:br>
              <a:rPr lang="en-GB" sz="2800" dirty="0">
                <a:latin typeface="+mn-lt"/>
              </a:rPr>
            </a:br>
            <a:r>
              <a:rPr lang="en-GB" sz="2800" dirty="0" err="1">
                <a:latin typeface="+mn-lt"/>
              </a:rPr>
              <a:t>Cuenta</a:t>
            </a:r>
            <a:r>
              <a:rPr lang="en-GB" sz="2800" dirty="0">
                <a:latin typeface="+mn-lt"/>
              </a:rPr>
              <a:t> </a:t>
            </a:r>
            <a:r>
              <a:rPr lang="en-GB" sz="2800" dirty="0" err="1">
                <a:latin typeface="+mn-lt"/>
              </a:rPr>
              <a:t>nueve</a:t>
            </a:r>
            <a:r>
              <a:rPr lang="en-GB" sz="2800" dirty="0">
                <a:latin typeface="+mn-lt"/>
              </a:rPr>
              <a:t>, </a:t>
            </a:r>
            <a:r>
              <a:rPr lang="en-GB" sz="2800" dirty="0" err="1">
                <a:latin typeface="+mn-lt"/>
              </a:rPr>
              <a:t>cuenta</a:t>
            </a:r>
            <a:r>
              <a:rPr lang="en-GB" sz="2800" dirty="0">
                <a:latin typeface="+mn-lt"/>
              </a:rPr>
              <a:t> </a:t>
            </a:r>
            <a:r>
              <a:rPr lang="en-GB" sz="2800" dirty="0" err="1">
                <a:latin typeface="+mn-lt"/>
              </a:rPr>
              <a:t>diez</a:t>
            </a:r>
            <a:r>
              <a:rPr lang="en-GB" sz="2800" dirty="0">
                <a:latin typeface="+mn-lt"/>
              </a:rPr>
              <a:t/>
            </a:r>
            <a:br>
              <a:rPr lang="en-GB" sz="2800" dirty="0">
                <a:latin typeface="+mn-lt"/>
              </a:rPr>
            </a:br>
            <a:r>
              <a:rPr lang="en-GB" sz="2800" dirty="0">
                <a:latin typeface="+mn-lt"/>
              </a:rPr>
              <a:t>y </a:t>
            </a:r>
            <a:r>
              <a:rPr lang="en-GB" sz="2800" dirty="0" err="1">
                <a:latin typeface="+mn-lt"/>
              </a:rPr>
              <a:t>cuéntalos</a:t>
            </a:r>
            <a:r>
              <a:rPr lang="en-GB" sz="2800" dirty="0">
                <a:latin typeface="+mn-lt"/>
              </a:rPr>
              <a:t> </a:t>
            </a:r>
            <a:r>
              <a:rPr lang="en-GB" sz="2800" dirty="0" err="1">
                <a:latin typeface="+mn-lt"/>
              </a:rPr>
              <a:t>otra</a:t>
            </a:r>
            <a:r>
              <a:rPr lang="en-GB" sz="2800" dirty="0">
                <a:latin typeface="+mn-lt"/>
              </a:rPr>
              <a:t> </a:t>
            </a:r>
            <a:r>
              <a:rPr lang="en-GB" sz="2800" dirty="0" err="1">
                <a:latin typeface="+mn-lt"/>
              </a:rPr>
              <a:t>vez</a:t>
            </a:r>
            <a:r>
              <a:rPr lang="en-GB" sz="2800" dirty="0">
                <a:latin typeface="+mn-lt"/>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3851275"/>
            <a:ext cx="1608138"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r="60826"/>
          <a:stretch>
            <a:fillRect/>
          </a:stretch>
        </p:blipFill>
        <p:spPr bwMode="auto">
          <a:xfrm>
            <a:off x="7378700" y="4510088"/>
            <a:ext cx="1441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325438"/>
            <a:ext cx="23796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3713" y="2205038"/>
            <a:ext cx="21685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88640"/>
            <a:ext cx="4968552" cy="461665"/>
          </a:xfrm>
          <a:prstGeom prst="rect">
            <a:avLst/>
          </a:prstGeom>
          <a:ln/>
        </p:spPr>
        <p:style>
          <a:lnRef idx="0">
            <a:schemeClr val="dk1"/>
          </a:lnRef>
          <a:fillRef idx="3">
            <a:schemeClr val="dk1"/>
          </a:fillRef>
          <a:effectRef idx="3">
            <a:schemeClr val="dk1"/>
          </a:effectRef>
          <a:fontRef idx="minor">
            <a:schemeClr val="lt1"/>
          </a:fontRef>
        </p:style>
        <p:txBody>
          <a:bodyPr>
            <a:spAutoFit/>
          </a:bodyPr>
          <a:lstStyle/>
          <a:p>
            <a:pPr>
              <a:defRPr/>
            </a:pPr>
            <a:r>
              <a:rPr lang="en-GB" sz="2400" dirty="0"/>
              <a:t>¿</a:t>
            </a:r>
            <a:r>
              <a:rPr lang="en-GB" sz="2400" dirty="0" err="1"/>
              <a:t>Cuántos</a:t>
            </a:r>
            <a:r>
              <a:rPr lang="en-GB" sz="2400" dirty="0"/>
              <a:t> </a:t>
            </a:r>
            <a:r>
              <a:rPr lang="en-GB" sz="2400" dirty="0" err="1"/>
              <a:t>cuentos</a:t>
            </a:r>
            <a:r>
              <a:rPr lang="en-GB" sz="2400" dirty="0"/>
              <a:t> hay?  </a:t>
            </a:r>
            <a:r>
              <a:rPr lang="en-GB" sz="2400" dirty="0" err="1"/>
              <a:t>Identifícalos</a:t>
            </a:r>
            <a:r>
              <a:rPr lang="en-GB" sz="2400" dirty="0"/>
              <a:t>.</a:t>
            </a:r>
          </a:p>
        </p:txBody>
      </p:sp>
      <p:sp>
        <p:nvSpPr>
          <p:cNvPr id="11" name="TextBox 10"/>
          <p:cNvSpPr txBox="1"/>
          <p:nvPr/>
        </p:nvSpPr>
        <p:spPr>
          <a:xfrm>
            <a:off x="137015" y="827488"/>
            <a:ext cx="4968552" cy="461665"/>
          </a:xfrm>
          <a:prstGeom prst="rect">
            <a:avLst/>
          </a:prstGeom>
          <a:ln/>
        </p:spPr>
        <p:style>
          <a:lnRef idx="0">
            <a:schemeClr val="dk1"/>
          </a:lnRef>
          <a:fillRef idx="3">
            <a:schemeClr val="dk1"/>
          </a:fillRef>
          <a:effectRef idx="3">
            <a:schemeClr val="dk1"/>
          </a:effectRef>
          <a:fontRef idx="minor">
            <a:schemeClr val="lt1"/>
          </a:fontRef>
        </p:style>
        <p:txBody>
          <a:bodyPr>
            <a:spAutoFit/>
          </a:bodyPr>
          <a:lstStyle/>
          <a:p>
            <a:pPr>
              <a:defRPr/>
            </a:pPr>
            <a:r>
              <a:rPr lang="en-GB" sz="2400" dirty="0" err="1"/>
              <a:t>Pon</a:t>
            </a:r>
            <a:r>
              <a:rPr lang="en-GB" sz="2400" dirty="0"/>
              <a:t> </a:t>
            </a:r>
            <a:r>
              <a:rPr lang="en-GB" sz="2400" dirty="0" err="1"/>
              <a:t>las</a:t>
            </a:r>
            <a:r>
              <a:rPr lang="en-GB" sz="2400" dirty="0"/>
              <a:t> </a:t>
            </a:r>
            <a:r>
              <a:rPr lang="en-GB" sz="2400" dirty="0" err="1"/>
              <a:t>imágenes</a:t>
            </a:r>
            <a:r>
              <a:rPr lang="en-GB" sz="2400" dirty="0"/>
              <a:t> en el </a:t>
            </a:r>
            <a:r>
              <a:rPr lang="en-GB" sz="2400" dirty="0" err="1"/>
              <a:t>órden</a:t>
            </a:r>
            <a:r>
              <a:rPr lang="en-GB" sz="2400" dirty="0"/>
              <a:t> </a:t>
            </a:r>
            <a:r>
              <a:rPr lang="en-GB" sz="2400" dirty="0" err="1"/>
              <a:t>correcto</a:t>
            </a:r>
            <a:r>
              <a:rPr lang="en-GB" sz="2400" dirty="0"/>
              <a:t>.</a:t>
            </a:r>
          </a:p>
        </p:txBody>
      </p:sp>
      <p:pic>
        <p:nvPicPr>
          <p:cNvPr id="3085" name="Picture 5" descr="storybook.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6140450"/>
            <a:ext cx="9350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35505" y="3729806"/>
            <a:ext cx="588623" cy="923330"/>
          </a:xfrm>
          <a:prstGeom prst="rect">
            <a:avLst/>
          </a:prstGeom>
          <a:noFill/>
        </p:spPr>
        <p:txBody>
          <a:bodyPr wrap="none">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a:t>
            </a:r>
          </a:p>
        </p:txBody>
      </p:sp>
      <p:sp>
        <p:nvSpPr>
          <p:cNvPr id="13" name="Rectangle 12"/>
          <p:cNvSpPr/>
          <p:nvPr/>
        </p:nvSpPr>
        <p:spPr>
          <a:xfrm>
            <a:off x="8344058" y="4377878"/>
            <a:ext cx="588623" cy="923330"/>
          </a:xfrm>
          <a:prstGeom prst="rect">
            <a:avLst/>
          </a:prstGeom>
          <a:noFill/>
        </p:spPr>
        <p:txBody>
          <a:bodyPr wrap="none">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a:t>
            </a:r>
          </a:p>
        </p:txBody>
      </p:sp>
      <p:sp>
        <p:nvSpPr>
          <p:cNvPr id="14" name="Rectangle 13"/>
          <p:cNvSpPr/>
          <p:nvPr/>
        </p:nvSpPr>
        <p:spPr>
          <a:xfrm>
            <a:off x="7295745" y="201414"/>
            <a:ext cx="588623" cy="923330"/>
          </a:xfrm>
          <a:prstGeom prst="rect">
            <a:avLst/>
          </a:prstGeom>
          <a:noFill/>
        </p:spPr>
        <p:txBody>
          <a:bodyPr wrap="none">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a:t>
            </a:r>
          </a:p>
        </p:txBody>
      </p:sp>
      <p:sp>
        <p:nvSpPr>
          <p:cNvPr id="15" name="Rectangle 14"/>
          <p:cNvSpPr/>
          <p:nvPr/>
        </p:nvSpPr>
        <p:spPr>
          <a:xfrm>
            <a:off x="8443327" y="2204864"/>
            <a:ext cx="588623" cy="923330"/>
          </a:xfrm>
          <a:prstGeom prst="rect">
            <a:avLst/>
          </a:prstGeom>
          <a:noFill/>
        </p:spPr>
        <p:txBody>
          <a:bodyPr wrap="none">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4</a:t>
            </a:r>
          </a:p>
        </p:txBody>
      </p:sp>
    </p:spTree>
    <p:extLst>
      <p:ext uri="{BB962C8B-B14F-4D97-AF65-F5344CB8AC3E}">
        <p14:creationId xmlns:p14="http://schemas.microsoft.com/office/powerpoint/2010/main" val="23528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nvGraphicFramePr>
        <p:xfrm>
          <a:off x="6350" y="4763"/>
          <a:ext cx="9137652" cy="6853235"/>
        </p:xfrm>
        <a:graphic>
          <a:graphicData uri="http://schemas.openxmlformats.org/drawingml/2006/table">
            <a:tbl>
              <a:tblPr firstRow="1" bandRow="1">
                <a:tableStyleId>{5940675A-B579-460E-94D1-54222C63F5DA}</a:tableStyleId>
              </a:tblPr>
              <a:tblGrid>
                <a:gridCol w="2284413"/>
                <a:gridCol w="2284413"/>
                <a:gridCol w="2284413"/>
                <a:gridCol w="2284413"/>
              </a:tblGrid>
              <a:tr h="1370647">
                <a:tc>
                  <a:txBody>
                    <a:bodyPr/>
                    <a:lstStyle/>
                    <a:p>
                      <a:endParaRPr lang="en-GB" sz="1800" dirty="0"/>
                    </a:p>
                  </a:txBody>
                  <a:tcPr marL="91447" marR="91447" marT="45722" marB="45722"/>
                </a:tc>
                <a:tc>
                  <a:txBody>
                    <a:bodyPr/>
                    <a:lstStyle/>
                    <a:p>
                      <a:endParaRPr lang="en-GB" sz="1800"/>
                    </a:p>
                  </a:txBody>
                  <a:tcPr marL="91447" marR="91447" marT="45722" marB="45722"/>
                </a:tc>
                <a:tc>
                  <a:txBody>
                    <a:bodyPr/>
                    <a:lstStyle/>
                    <a:p>
                      <a:endParaRPr lang="en-GB" sz="1800"/>
                    </a:p>
                  </a:txBody>
                  <a:tcPr marL="91447" marR="91447" marT="45722" marB="45722"/>
                </a:tc>
                <a:tc>
                  <a:txBody>
                    <a:bodyPr/>
                    <a:lstStyle/>
                    <a:p>
                      <a:endParaRPr lang="en-GB" sz="1800"/>
                    </a:p>
                  </a:txBody>
                  <a:tcPr marL="91447" marR="91447" marT="45722" marB="45722"/>
                </a:tc>
              </a:tr>
              <a:tr h="1370647">
                <a:tc>
                  <a:txBody>
                    <a:bodyPr/>
                    <a:lstStyle/>
                    <a:p>
                      <a:endParaRPr lang="en-GB" sz="1800"/>
                    </a:p>
                  </a:txBody>
                  <a:tcPr marL="91447" marR="91447" marT="45722" marB="45722"/>
                </a:tc>
                <a:tc>
                  <a:txBody>
                    <a:bodyPr/>
                    <a:lstStyle/>
                    <a:p>
                      <a:endParaRPr lang="en-GB" sz="1800" dirty="0"/>
                    </a:p>
                  </a:txBody>
                  <a:tcPr marL="91447" marR="91447" marT="45722" marB="45722"/>
                </a:tc>
                <a:tc>
                  <a:txBody>
                    <a:bodyPr/>
                    <a:lstStyle/>
                    <a:p>
                      <a:endParaRPr lang="en-GB" sz="1800"/>
                    </a:p>
                  </a:txBody>
                  <a:tcPr marL="91447" marR="91447" marT="45722" marB="45722"/>
                </a:tc>
                <a:tc>
                  <a:txBody>
                    <a:bodyPr/>
                    <a:lstStyle/>
                    <a:p>
                      <a:endParaRPr lang="en-GB" sz="1800"/>
                    </a:p>
                  </a:txBody>
                  <a:tcPr marL="91447" marR="91447" marT="45722" marB="45722"/>
                </a:tc>
              </a:tr>
              <a:tr h="1370647">
                <a:tc>
                  <a:txBody>
                    <a:bodyPr/>
                    <a:lstStyle/>
                    <a:p>
                      <a:endParaRPr lang="en-GB" sz="1800"/>
                    </a:p>
                  </a:txBody>
                  <a:tcPr marL="91447" marR="91447" marT="45722" marB="45722"/>
                </a:tc>
                <a:tc>
                  <a:txBody>
                    <a:bodyPr/>
                    <a:lstStyle/>
                    <a:p>
                      <a:endParaRPr lang="en-GB" sz="1800"/>
                    </a:p>
                  </a:txBody>
                  <a:tcPr marL="91447" marR="91447" marT="45722" marB="45722"/>
                </a:tc>
                <a:tc>
                  <a:txBody>
                    <a:bodyPr/>
                    <a:lstStyle/>
                    <a:p>
                      <a:endParaRPr lang="en-GB" sz="1800"/>
                    </a:p>
                  </a:txBody>
                  <a:tcPr marL="91447" marR="91447" marT="45722" marB="45722"/>
                </a:tc>
                <a:tc>
                  <a:txBody>
                    <a:bodyPr/>
                    <a:lstStyle/>
                    <a:p>
                      <a:endParaRPr lang="en-GB" sz="1800"/>
                    </a:p>
                  </a:txBody>
                  <a:tcPr marL="91447" marR="91447" marT="45722" marB="45722"/>
                </a:tc>
              </a:tr>
              <a:tr h="1370647">
                <a:tc>
                  <a:txBody>
                    <a:bodyPr/>
                    <a:lstStyle/>
                    <a:p>
                      <a:endParaRPr lang="en-GB" sz="1800"/>
                    </a:p>
                  </a:txBody>
                  <a:tcPr marL="91447" marR="91447" marT="45722" marB="45722"/>
                </a:tc>
                <a:tc>
                  <a:txBody>
                    <a:bodyPr/>
                    <a:lstStyle/>
                    <a:p>
                      <a:endParaRPr lang="en-GB" sz="1800" dirty="0"/>
                    </a:p>
                  </a:txBody>
                  <a:tcPr marL="91447" marR="91447" marT="45722" marB="45722"/>
                </a:tc>
                <a:tc>
                  <a:txBody>
                    <a:bodyPr/>
                    <a:lstStyle/>
                    <a:p>
                      <a:endParaRPr lang="en-GB" sz="1800"/>
                    </a:p>
                  </a:txBody>
                  <a:tcPr marL="91447" marR="91447" marT="45722" marB="45722"/>
                </a:tc>
                <a:tc>
                  <a:txBody>
                    <a:bodyPr/>
                    <a:lstStyle/>
                    <a:p>
                      <a:endParaRPr lang="en-GB" sz="1800"/>
                    </a:p>
                  </a:txBody>
                  <a:tcPr marL="91447" marR="91447" marT="45722" marB="45722"/>
                </a:tc>
              </a:tr>
              <a:tr h="1370647">
                <a:tc>
                  <a:txBody>
                    <a:bodyPr/>
                    <a:lstStyle/>
                    <a:p>
                      <a:endParaRPr lang="en-GB" sz="1800"/>
                    </a:p>
                  </a:txBody>
                  <a:tcPr marL="91447" marR="91447" marT="45722" marB="45722"/>
                </a:tc>
                <a:tc>
                  <a:txBody>
                    <a:bodyPr/>
                    <a:lstStyle/>
                    <a:p>
                      <a:endParaRPr lang="en-GB" sz="1800"/>
                    </a:p>
                  </a:txBody>
                  <a:tcPr marL="91447" marR="91447" marT="45722" marB="45722"/>
                </a:tc>
                <a:tc>
                  <a:txBody>
                    <a:bodyPr/>
                    <a:lstStyle/>
                    <a:p>
                      <a:endParaRPr lang="en-GB" sz="1800"/>
                    </a:p>
                  </a:txBody>
                  <a:tcPr marL="91447" marR="91447" marT="45722" marB="45722"/>
                </a:tc>
                <a:tc>
                  <a:txBody>
                    <a:bodyPr/>
                    <a:lstStyle/>
                    <a:p>
                      <a:endParaRPr lang="en-GB" sz="1800" dirty="0"/>
                    </a:p>
                  </a:txBody>
                  <a:tcPr marL="91447" marR="91447" marT="45722" marB="45722"/>
                </a:tc>
              </a:tr>
            </a:tbl>
          </a:graphicData>
        </a:graphic>
      </p:graphicFrame>
      <p:pic>
        <p:nvPicPr>
          <p:cNvPr id="4" name="Picture 5" descr="storybook.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1588"/>
            <a:ext cx="1892300" cy="134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37755" y="-99392"/>
            <a:ext cx="814646"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t="29739" r="12088"/>
          <a:stretch>
            <a:fillRect/>
          </a:stretch>
        </p:blipFill>
        <p:spPr bwMode="auto">
          <a:xfrm>
            <a:off x="7415213" y="58738"/>
            <a:ext cx="128746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6038" y="36513"/>
            <a:ext cx="1150937"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18327" y="1355947"/>
            <a:ext cx="814646"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sp>
        <p:nvSpPr>
          <p:cNvPr id="9" name="Rectangle 8"/>
          <p:cNvSpPr/>
          <p:nvPr/>
        </p:nvSpPr>
        <p:spPr>
          <a:xfrm>
            <a:off x="3043871" y="1355284"/>
            <a:ext cx="814647"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4625" y="1504950"/>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60826"/>
          <a:stretch>
            <a:fillRect/>
          </a:stretch>
        </p:blipFill>
        <p:spPr bwMode="auto">
          <a:xfrm>
            <a:off x="7635875" y="1416050"/>
            <a:ext cx="911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24058" y="2671465"/>
            <a:ext cx="814647"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p>
        </p:txBody>
      </p:sp>
      <p:sp>
        <p:nvSpPr>
          <p:cNvPr id="13" name="Rectangle 12"/>
          <p:cNvSpPr/>
          <p:nvPr/>
        </p:nvSpPr>
        <p:spPr>
          <a:xfrm>
            <a:off x="3066973" y="2671465"/>
            <a:ext cx="814647"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4300" y="2792413"/>
            <a:ext cx="10128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rcRect r="50000" b="28397"/>
          <a:stretch>
            <a:fillRect/>
          </a:stretch>
        </p:blipFill>
        <p:spPr bwMode="auto">
          <a:xfrm>
            <a:off x="7494588" y="2852738"/>
            <a:ext cx="12080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42130" y="4131859"/>
            <a:ext cx="814647"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p:txBody>
      </p:sp>
      <p:sp>
        <p:nvSpPr>
          <p:cNvPr id="17" name="Rectangle 16"/>
          <p:cNvSpPr/>
          <p:nvPr/>
        </p:nvSpPr>
        <p:spPr>
          <a:xfrm>
            <a:off x="3109281" y="4091588"/>
            <a:ext cx="814647"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26038" y="4198938"/>
            <a:ext cx="1081087"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12038" y="4186238"/>
            <a:ext cx="129063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42129" y="5373216"/>
            <a:ext cx="814647"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a:t>
            </a:r>
          </a:p>
        </p:txBody>
      </p:sp>
      <p:sp>
        <p:nvSpPr>
          <p:cNvPr id="21" name="Rectangle 20"/>
          <p:cNvSpPr/>
          <p:nvPr/>
        </p:nvSpPr>
        <p:spPr>
          <a:xfrm>
            <a:off x="2794291" y="5373216"/>
            <a:ext cx="1444626"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a:t>
            </a:r>
          </a:p>
        </p:txBody>
      </p:sp>
      <p:pic>
        <p:nvPicPr>
          <p:cNvPr id="22" name="Picture 5" descr="storybook.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5688" y="5473700"/>
            <a:ext cx="18923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ircular Arrow 22"/>
          <p:cNvSpPr/>
          <p:nvPr/>
        </p:nvSpPr>
        <p:spPr>
          <a:xfrm rot="7334373">
            <a:off x="7601744" y="5688807"/>
            <a:ext cx="911225" cy="1023937"/>
          </a:xfrm>
          <a:prstGeom prst="circular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4" name="Circular Arrow 23"/>
          <p:cNvSpPr/>
          <p:nvPr/>
        </p:nvSpPr>
        <p:spPr>
          <a:xfrm rot="18060146">
            <a:off x="7442200" y="5614988"/>
            <a:ext cx="909637" cy="1023938"/>
          </a:xfrm>
          <a:prstGeom prst="circular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Tree>
    <p:extLst>
      <p:ext uri="{BB962C8B-B14F-4D97-AF65-F5344CB8AC3E}">
        <p14:creationId xmlns:p14="http://schemas.microsoft.com/office/powerpoint/2010/main" val="3194692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808" y="1660292"/>
            <a:ext cx="3846160" cy="4401205"/>
          </a:xfrm>
          <a:prstGeom prst="rect">
            <a:avLst/>
          </a:prstGeom>
        </p:spPr>
        <p:txBody>
          <a:bodyPr wrap="square">
            <a:spAutoFit/>
          </a:bodyPr>
          <a:lstStyle/>
          <a:p>
            <a:r>
              <a:rPr lang="es-ES" sz="2800" dirty="0"/>
              <a:t>Vine por tus ojos… -dijo- por tu mirada, por tu sonrisa. Te </a:t>
            </a:r>
            <a:r>
              <a:rPr lang="es-ES" sz="2800" dirty="0" smtClean="0"/>
              <a:t>vi </a:t>
            </a:r>
            <a:r>
              <a:rPr lang="es-ES" sz="2800" dirty="0"/>
              <a:t>una vez en esta </a:t>
            </a:r>
            <a:r>
              <a:rPr lang="es-ES" sz="2800" dirty="0" smtClean="0"/>
              <a:t>fotografía </a:t>
            </a:r>
            <a:r>
              <a:rPr lang="es-ES" sz="2800" dirty="0"/>
              <a:t>antigua, y con eso, tuve para enamorarme. He viajado 80 años en el pasado para conocerte, para tenerte y para cambiar tu trágico destino…</a:t>
            </a:r>
            <a:endParaRPr lang="fr-FR" sz="2800" dirty="0"/>
          </a:p>
        </p:txBody>
      </p:sp>
      <p:sp>
        <p:nvSpPr>
          <p:cNvPr id="4" name="TextBox 3"/>
          <p:cNvSpPr txBox="1"/>
          <p:nvPr/>
        </p:nvSpPr>
        <p:spPr>
          <a:xfrm>
            <a:off x="437808" y="260648"/>
            <a:ext cx="8238648" cy="646331"/>
          </a:xfrm>
          <a:prstGeom prst="rect">
            <a:avLst/>
          </a:prstGeom>
          <a:noFill/>
        </p:spPr>
        <p:txBody>
          <a:bodyPr wrap="square" rtlCol="0">
            <a:spAutoFit/>
          </a:bodyPr>
          <a:lstStyle/>
          <a:p>
            <a:r>
              <a:rPr lang="en-GB" sz="3600" dirty="0" err="1" smtClean="0"/>
              <a:t>Cuentos</a:t>
            </a:r>
            <a:r>
              <a:rPr lang="en-GB" sz="3600" dirty="0" smtClean="0"/>
              <a:t> de 50 </a:t>
            </a:r>
            <a:r>
              <a:rPr lang="en-GB" sz="3600" dirty="0" err="1" smtClean="0"/>
              <a:t>palabras</a:t>
            </a:r>
            <a:endParaRPr lang="fr-FR" sz="3600"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1920" y="692696"/>
            <a:ext cx="5715000" cy="5715000"/>
          </a:xfrm>
          <a:prstGeom prst="rect">
            <a:avLst/>
          </a:prstGeom>
        </p:spPr>
      </p:pic>
    </p:spTree>
    <p:extLst>
      <p:ext uri="{BB962C8B-B14F-4D97-AF65-F5344CB8AC3E}">
        <p14:creationId xmlns:p14="http://schemas.microsoft.com/office/powerpoint/2010/main" val="785860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568952" cy="954107"/>
          </a:xfrm>
          <a:prstGeom prst="rect">
            <a:avLst/>
          </a:prstGeom>
          <a:noFill/>
        </p:spPr>
        <p:txBody>
          <a:bodyPr wrap="square" rtlCol="0">
            <a:spAutoFit/>
          </a:bodyPr>
          <a:lstStyle/>
          <a:p>
            <a:r>
              <a:rPr lang="en-GB" sz="2800" dirty="0" smtClean="0"/>
              <a:t>Con </a:t>
            </a:r>
            <a:r>
              <a:rPr lang="en-GB" sz="2800" dirty="0" err="1" smtClean="0"/>
              <a:t>una</a:t>
            </a:r>
            <a:r>
              <a:rPr lang="en-GB" sz="2800" dirty="0" smtClean="0"/>
              <a:t> </a:t>
            </a:r>
            <a:r>
              <a:rPr lang="en-GB" sz="2800" dirty="0" err="1" smtClean="0"/>
              <a:t>máquina</a:t>
            </a:r>
            <a:r>
              <a:rPr lang="en-GB" sz="2800" dirty="0" smtClean="0"/>
              <a:t> del </a:t>
            </a:r>
            <a:r>
              <a:rPr lang="en-GB" sz="2800" dirty="0" err="1" smtClean="0"/>
              <a:t>tiempo</a:t>
            </a:r>
            <a:r>
              <a:rPr lang="en-GB" sz="2800" dirty="0" smtClean="0"/>
              <a:t>, </a:t>
            </a:r>
            <a:r>
              <a:rPr lang="en-GB" sz="2800" dirty="0" smtClean="0">
                <a:latin typeface="Calibri"/>
              </a:rPr>
              <a:t>¿</a:t>
            </a:r>
            <a:r>
              <a:rPr lang="en-GB" sz="2800" dirty="0" err="1" smtClean="0"/>
              <a:t>adónde</a:t>
            </a:r>
            <a:r>
              <a:rPr lang="en-GB" sz="2800" dirty="0" smtClean="0"/>
              <a:t> </a:t>
            </a:r>
            <a:r>
              <a:rPr lang="en-GB" sz="2800" dirty="0" err="1" smtClean="0"/>
              <a:t>viajarías</a:t>
            </a:r>
            <a:r>
              <a:rPr lang="en-GB" sz="2800" dirty="0" smtClean="0"/>
              <a:t>?, ¿con </a:t>
            </a:r>
            <a:r>
              <a:rPr lang="en-GB" sz="2800" dirty="0" err="1" smtClean="0"/>
              <a:t>quién</a:t>
            </a:r>
            <a:r>
              <a:rPr lang="en-GB" sz="2800" dirty="0" smtClean="0"/>
              <a:t> </a:t>
            </a:r>
            <a:r>
              <a:rPr lang="en-GB" sz="2800" dirty="0" err="1" smtClean="0"/>
              <a:t>te</a:t>
            </a:r>
            <a:r>
              <a:rPr lang="en-GB" sz="2800" dirty="0" smtClean="0"/>
              <a:t> </a:t>
            </a:r>
            <a:r>
              <a:rPr lang="en-GB" sz="2800" dirty="0" err="1" smtClean="0"/>
              <a:t>encontrarías</a:t>
            </a:r>
            <a:r>
              <a:rPr lang="en-GB" sz="2800" dirty="0" smtClean="0"/>
              <a:t>?, ¿</a:t>
            </a:r>
            <a:r>
              <a:rPr lang="en-GB" sz="2800" dirty="0" err="1" smtClean="0"/>
              <a:t>qué</a:t>
            </a:r>
            <a:r>
              <a:rPr lang="en-GB" sz="2800" dirty="0" smtClean="0"/>
              <a:t> </a:t>
            </a:r>
            <a:r>
              <a:rPr lang="en-GB" sz="2800" dirty="0" err="1" smtClean="0"/>
              <a:t>harías</a:t>
            </a:r>
            <a:r>
              <a:rPr lang="en-GB" sz="2800" dirty="0" smtClean="0"/>
              <a:t>?</a:t>
            </a:r>
            <a:endParaRPr lang="fr-FR"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78" y="1379054"/>
            <a:ext cx="3240314" cy="46290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946" y="1844824"/>
            <a:ext cx="5366370" cy="3577580"/>
          </a:xfrm>
          <a:prstGeom prst="rect">
            <a:avLst/>
          </a:prstGeom>
        </p:spPr>
      </p:pic>
    </p:spTree>
    <p:extLst>
      <p:ext uri="{BB962C8B-B14F-4D97-AF65-F5344CB8AC3E}">
        <p14:creationId xmlns:p14="http://schemas.microsoft.com/office/powerpoint/2010/main" val="1744244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84" y="332656"/>
            <a:ext cx="8498587" cy="619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899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42" y="188640"/>
            <a:ext cx="6318448" cy="6740307"/>
          </a:xfrm>
          <a:prstGeom prst="rect">
            <a:avLst/>
          </a:prstGeom>
        </p:spPr>
        <p:txBody>
          <a:bodyPr wrap="square">
            <a:spAutoFit/>
          </a:bodyPr>
          <a:lstStyle/>
          <a:p>
            <a:r>
              <a:rPr lang="es-ES" b="1" dirty="0"/>
              <a:t>El Viernes Te Olvido Yo </a:t>
            </a:r>
            <a:r>
              <a:rPr lang="es-ES" dirty="0"/>
              <a:t>– Allison </a:t>
            </a:r>
            <a:r>
              <a:rPr lang="es-ES" dirty="0" err="1"/>
              <a:t>Iraheta</a:t>
            </a:r>
            <a:endParaRPr lang="es-ES" dirty="0"/>
          </a:p>
          <a:p>
            <a:r>
              <a:rPr lang="es-ES" dirty="0" smtClean="0"/>
              <a:t>Lunes</a:t>
            </a:r>
            <a:r>
              <a:rPr lang="es-ES" dirty="0"/>
              <a:t>, martes puro amor</a:t>
            </a:r>
          </a:p>
          <a:p>
            <a:r>
              <a:rPr lang="es-ES" dirty="0"/>
              <a:t>Para miércoles dolor</a:t>
            </a:r>
          </a:p>
          <a:p>
            <a:r>
              <a:rPr lang="es-ES" dirty="0"/>
              <a:t>Me mentías sin piedad</a:t>
            </a:r>
          </a:p>
          <a:p>
            <a:r>
              <a:rPr lang="es-ES" dirty="0"/>
              <a:t>Me escondías la verdad</a:t>
            </a:r>
          </a:p>
          <a:p>
            <a:endParaRPr lang="es-ES" dirty="0"/>
          </a:p>
          <a:p>
            <a:r>
              <a:rPr lang="es-ES" dirty="0"/>
              <a:t>Que tonta fui, te creí</a:t>
            </a:r>
          </a:p>
          <a:p>
            <a:r>
              <a:rPr lang="es-ES" dirty="0"/>
              <a:t>Oh-oh-oh, perdida en ti</a:t>
            </a:r>
          </a:p>
          <a:p>
            <a:r>
              <a:rPr lang="es-ES" dirty="0"/>
              <a:t>Tarde es para tu perdón</a:t>
            </a:r>
          </a:p>
          <a:p>
            <a:r>
              <a:rPr lang="es-ES" dirty="0"/>
              <a:t>Oh-oh-oh, adiós me voy</a:t>
            </a:r>
          </a:p>
          <a:p>
            <a:endParaRPr lang="es-ES" dirty="0"/>
          </a:p>
          <a:p>
            <a:r>
              <a:rPr lang="es-ES" dirty="0"/>
              <a:t>¿Qué escondes? ¿Qué sientes?</a:t>
            </a:r>
          </a:p>
          <a:p>
            <a:r>
              <a:rPr lang="es-ES" dirty="0"/>
              <a:t>¿Quién eres si no estoy?</a:t>
            </a:r>
          </a:p>
          <a:p>
            <a:r>
              <a:rPr lang="es-ES" dirty="0"/>
              <a:t>No quiero sufrirte</a:t>
            </a:r>
          </a:p>
          <a:p>
            <a:r>
              <a:rPr lang="es-ES" dirty="0"/>
              <a:t>No aguanto tu traición</a:t>
            </a:r>
          </a:p>
          <a:p>
            <a:r>
              <a:rPr lang="es-ES" dirty="0"/>
              <a:t>Me tuviste, me olvidaste</a:t>
            </a:r>
          </a:p>
          <a:p>
            <a:r>
              <a:rPr lang="es-ES" dirty="0"/>
              <a:t>Oh-oh-oh, se terminó</a:t>
            </a:r>
          </a:p>
          <a:p>
            <a:r>
              <a:rPr lang="es-ES" dirty="0"/>
              <a:t>Me tuviste, me olvidaste</a:t>
            </a:r>
          </a:p>
          <a:p>
            <a:r>
              <a:rPr lang="es-ES" dirty="0"/>
              <a:t>Y el viernes te olvido yo</a:t>
            </a:r>
          </a:p>
          <a:p>
            <a:endParaRPr lang="es-ES" dirty="0"/>
          </a:p>
          <a:p>
            <a:r>
              <a:rPr lang="es-ES" dirty="0" smtClean="0"/>
              <a:t>No </a:t>
            </a:r>
            <a:r>
              <a:rPr lang="es-ES" dirty="0" err="1"/>
              <a:t>no</a:t>
            </a:r>
            <a:r>
              <a:rPr lang="es-ES" dirty="0"/>
              <a:t> ya no lloraré</a:t>
            </a:r>
          </a:p>
          <a:p>
            <a:r>
              <a:rPr lang="es-ES" dirty="0"/>
              <a:t>Ve con ella lárgate</a:t>
            </a:r>
          </a:p>
          <a:p>
            <a:r>
              <a:rPr lang="es-ES" dirty="0"/>
              <a:t>La noche de ayer, se acabó</a:t>
            </a:r>
          </a:p>
          <a:p>
            <a:r>
              <a:rPr lang="es-ES" dirty="0"/>
              <a:t>Y el viernes te olvido </a:t>
            </a:r>
            <a:r>
              <a:rPr lang="es-ES" dirty="0" smtClean="0"/>
              <a:t>yo</a:t>
            </a:r>
            <a:endParaRPr lang="es-E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512" y="1124744"/>
            <a:ext cx="3954904" cy="4997560"/>
          </a:xfrm>
          <a:prstGeom prst="rect">
            <a:avLst/>
          </a:prstGeom>
        </p:spPr>
      </p:pic>
    </p:spTree>
    <p:extLst>
      <p:ext uri="{BB962C8B-B14F-4D97-AF65-F5344CB8AC3E}">
        <p14:creationId xmlns:p14="http://schemas.microsoft.com/office/powerpoint/2010/main" val="45729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7184" y="532130"/>
            <a:ext cx="8377263"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Allison </a:t>
            </a:r>
            <a:r>
              <a:rPr kumimoji="0" lang="fr-FR" sz="1600" b="0" i="0" u="none" strike="noStrike" cap="none" normalizeH="0" baseline="0" dirty="0" err="1" smtClean="0">
                <a:ln>
                  <a:noFill/>
                </a:ln>
                <a:solidFill>
                  <a:srgbClr val="000000"/>
                </a:solidFill>
                <a:effectLst/>
                <a:cs typeface="Arial" pitchFamily="34" charset="0"/>
              </a:rPr>
              <a:t>Iraheta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nació</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abril</a:t>
            </a:r>
            <a:r>
              <a:rPr kumimoji="0" lang="fr-FR" sz="1600" b="0" i="0" u="none" strike="noStrike" cap="none" normalizeH="0" baseline="0" dirty="0" smtClean="0">
                <a:ln>
                  <a:noFill/>
                </a:ln>
                <a:solidFill>
                  <a:srgbClr val="000000"/>
                </a:solidFill>
                <a:effectLst/>
                <a:cs typeface="Arial" pitchFamily="34" charset="0"/>
              </a:rPr>
              <a:t>, 27, 1992. Ella es </a:t>
            </a:r>
            <a:r>
              <a:rPr kumimoji="0" lang="fr-FR" sz="1600" b="0" i="0" u="none" strike="noStrike" cap="none" normalizeH="0" baseline="0" dirty="0" err="1" smtClean="0">
                <a:ln>
                  <a:noFill/>
                </a:ln>
                <a:solidFill>
                  <a:srgbClr val="000000"/>
                </a:solidFill>
                <a:effectLst/>
                <a:cs typeface="Arial" pitchFamily="34" charset="0"/>
              </a:rPr>
              <a:t>salvadoreña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norteamericana</a:t>
            </a:r>
            <a:r>
              <a:rPr kumimoji="0" lang="fr-FR" sz="1600" b="0" i="0" u="none" strike="noStrike" cap="none" normalizeH="0" baseline="0" dirty="0" smtClean="0">
                <a:ln>
                  <a:noFill/>
                </a:ln>
                <a:solidFill>
                  <a:srgbClr val="000000"/>
                </a:solidFill>
                <a:effectLst/>
                <a:cs typeface="Arial" pitchFamily="34" charset="0"/>
              </a:rPr>
              <a:t> .Su </a:t>
            </a:r>
            <a:r>
              <a:rPr kumimoji="0" lang="fr-FR" sz="1600" b="0" i="0" u="none" strike="noStrike" cap="none" normalizeH="0" baseline="0" dirty="0" err="1" smtClean="0">
                <a:ln>
                  <a:noFill/>
                </a:ln>
                <a:solidFill>
                  <a:srgbClr val="000000"/>
                </a:solidFill>
                <a:effectLst/>
                <a:cs typeface="Arial" pitchFamily="34" charset="0"/>
              </a:rPr>
              <a:t>familia</a:t>
            </a:r>
            <a:r>
              <a:rPr kumimoji="0" lang="fr-FR" sz="1600" b="0" i="0" u="none" strike="noStrike" cap="none" normalizeH="0" baseline="0" dirty="0" smtClean="0">
                <a:ln>
                  <a:noFill/>
                </a:ln>
                <a:solidFill>
                  <a:srgbClr val="000000"/>
                </a:solidFill>
                <a:effectLst/>
                <a:cs typeface="Arial" pitchFamily="34" charset="0"/>
              </a:rPr>
              <a:t> se </a:t>
            </a:r>
            <a:r>
              <a:rPr kumimoji="0" lang="fr-FR" sz="1600" b="0" i="0" u="none" strike="noStrike" cap="none" normalizeH="0" baseline="0" dirty="0" err="1" smtClean="0">
                <a:ln>
                  <a:noFill/>
                </a:ln>
                <a:solidFill>
                  <a:srgbClr val="000000"/>
                </a:solidFill>
                <a:effectLst/>
                <a:cs typeface="Arial" pitchFamily="34" charset="0"/>
              </a:rPr>
              <a:t>movió</a:t>
            </a:r>
            <a:r>
              <a:rPr kumimoji="0" lang="fr-FR" sz="1600" b="0" i="0" u="none" strike="noStrike" cap="none" normalizeH="0" baseline="0" dirty="0" smtClean="0">
                <a:ln>
                  <a:noFill/>
                </a:ln>
                <a:solidFill>
                  <a:srgbClr val="000000"/>
                </a:solidFill>
                <a:effectLst/>
                <a:cs typeface="Arial" pitchFamily="34" charset="0"/>
              </a:rPr>
              <a:t> de El Salvador a </a:t>
            </a:r>
            <a:r>
              <a:rPr kumimoji="0" lang="fr-FR" sz="1600" b="0" i="0" u="none" strike="noStrike" cap="none" normalizeH="0" baseline="0" dirty="0" err="1" smtClean="0">
                <a:ln>
                  <a:noFill/>
                </a:ln>
                <a:solidFill>
                  <a:srgbClr val="000000"/>
                </a:solidFill>
                <a:effectLst/>
                <a:cs typeface="Arial" pitchFamily="34" charset="0"/>
              </a:rPr>
              <a:t>Estados</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Unidos</a:t>
            </a:r>
            <a:r>
              <a:rPr kumimoji="0" lang="fr-FR" sz="1600" b="0" i="0" u="none" strike="noStrike" cap="none" normalizeH="0" baseline="0" dirty="0" smtClean="0">
                <a:ln>
                  <a:noFill/>
                </a:ln>
                <a:solidFill>
                  <a:srgbClr val="000000"/>
                </a:solidFill>
                <a:effectLst/>
                <a:cs typeface="Arial" pitchFamily="34" charset="0"/>
              </a:rPr>
              <a:t> antes de que </a:t>
            </a:r>
            <a:r>
              <a:rPr kumimoji="0" lang="fr-FR" sz="1600" b="0" i="0" u="none" strike="noStrike" cap="none" normalizeH="0" baseline="0" dirty="0" err="1" smtClean="0">
                <a:ln>
                  <a:noFill/>
                </a:ln>
                <a:solidFill>
                  <a:srgbClr val="000000"/>
                </a:solidFill>
                <a:effectLst/>
                <a:cs typeface="Arial" pitchFamily="34" charset="0"/>
              </a:rPr>
              <a:t>ella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naciera</a:t>
            </a: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Allison </a:t>
            </a:r>
            <a:r>
              <a:rPr kumimoji="0" lang="fr-FR" sz="1600" b="0" i="0" u="none" strike="noStrike" cap="none" normalizeH="0" baseline="0" dirty="0" err="1" smtClean="0">
                <a:ln>
                  <a:noFill/>
                </a:ln>
                <a:solidFill>
                  <a:srgbClr val="000000"/>
                </a:solidFill>
                <a:effectLst/>
                <a:cs typeface="Arial" pitchFamily="34" charset="0"/>
              </a:rPr>
              <a:t>comenzó</a:t>
            </a:r>
            <a:r>
              <a:rPr kumimoji="0" lang="fr-FR" sz="1600" b="0" i="0" u="none" strike="noStrike" cap="none" normalizeH="0" baseline="0" dirty="0" smtClean="0">
                <a:ln>
                  <a:noFill/>
                </a:ln>
                <a:solidFill>
                  <a:srgbClr val="000000"/>
                </a:solidFill>
                <a:effectLst/>
                <a:cs typeface="Arial" pitchFamily="34" charset="0"/>
              </a:rPr>
              <a:t> a </a:t>
            </a:r>
            <a:r>
              <a:rPr kumimoji="0" lang="fr-FR" sz="1600" b="0" i="0" u="none" strike="noStrike" cap="none" normalizeH="0" baseline="0" dirty="0" err="1" smtClean="0">
                <a:ln>
                  <a:noFill/>
                </a:ln>
                <a:solidFill>
                  <a:srgbClr val="000000"/>
                </a:solidFill>
                <a:effectLst/>
                <a:cs typeface="Arial" pitchFamily="34" charset="0"/>
              </a:rPr>
              <a:t>cantar</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desde</a:t>
            </a:r>
            <a:r>
              <a:rPr kumimoji="0" lang="fr-FR" sz="1600" b="0" i="0" u="none" strike="noStrike" cap="none" normalizeH="0" baseline="0" dirty="0" smtClean="0">
                <a:ln>
                  <a:noFill/>
                </a:ln>
                <a:solidFill>
                  <a:srgbClr val="000000"/>
                </a:solidFill>
                <a:effectLst/>
                <a:cs typeface="Arial" pitchFamily="34" charset="0"/>
              </a:rPr>
              <a:t> los </a:t>
            </a:r>
            <a:r>
              <a:rPr kumimoji="0" lang="fr-FR" sz="1600" b="0" i="0" u="none" strike="noStrike" cap="none" normalizeH="0" baseline="0" dirty="0" err="1" smtClean="0">
                <a:ln>
                  <a:noFill/>
                </a:ln>
                <a:solidFill>
                  <a:srgbClr val="000000"/>
                </a:solidFill>
                <a:effectLst/>
                <a:cs typeface="Arial" pitchFamily="34" charset="0"/>
              </a:rPr>
              <a:t>cinco</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años</a:t>
            </a:r>
            <a:r>
              <a:rPr kumimoji="0" lang="fr-FR" sz="1600" b="0" i="0" u="none" strike="noStrike" cap="none" normalizeH="0" baseline="0" dirty="0" smtClean="0">
                <a:ln>
                  <a:noFill/>
                </a:ln>
                <a:solidFill>
                  <a:srgbClr val="000000"/>
                </a:solidFill>
                <a:effectLst/>
                <a:cs typeface="Arial" pitchFamily="34" charset="0"/>
              </a:rPr>
              <a:t> de </a:t>
            </a:r>
            <a:r>
              <a:rPr kumimoji="0" lang="fr-FR" sz="1600" b="0" i="0" u="none" strike="noStrike" cap="none" normalizeH="0" baseline="0" dirty="0" err="1" smtClean="0">
                <a:ln>
                  <a:noFill/>
                </a:ln>
                <a:solidFill>
                  <a:srgbClr val="000000"/>
                </a:solidFill>
                <a:effectLst/>
                <a:cs typeface="Arial" pitchFamily="34" charset="0"/>
              </a:rPr>
              <a:t>edad</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Pero</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ella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queria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audicionar</a:t>
            </a:r>
            <a:r>
              <a:rPr kumimoji="0" lang="fr-FR" sz="1600" b="0" i="0" u="none" strike="noStrike" cap="none" normalizeH="0" baseline="0" dirty="0" smtClean="0">
                <a:ln>
                  <a:noFill/>
                </a:ln>
                <a:solidFill>
                  <a:srgbClr val="000000"/>
                </a:solidFill>
                <a:effectLst/>
                <a:cs typeface="Arial" pitchFamily="34" charset="0"/>
              </a:rPr>
              <a:t> para </a:t>
            </a:r>
            <a:r>
              <a:rPr kumimoji="0" lang="fr-FR" sz="1600" b="0" i="0" u="none" strike="noStrike" cap="none" normalizeH="0" baseline="0" dirty="0" err="1" smtClean="0">
                <a:ln>
                  <a:noFill/>
                </a:ln>
                <a:solidFill>
                  <a:srgbClr val="000000"/>
                </a:solidFill>
                <a:effectLst/>
                <a:cs typeface="Arial" pitchFamily="34" charset="0"/>
              </a:rPr>
              <a:t>Amarican</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Idol</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desde</a:t>
            </a:r>
            <a:r>
              <a:rPr kumimoji="0" lang="fr-FR" sz="1600" b="0" i="0" u="none" strike="noStrike" cap="none" normalizeH="0" baseline="0" dirty="0" smtClean="0">
                <a:ln>
                  <a:noFill/>
                </a:ln>
                <a:solidFill>
                  <a:srgbClr val="000000"/>
                </a:solidFill>
                <a:effectLst/>
                <a:cs typeface="Arial" pitchFamily="34" charset="0"/>
              </a:rPr>
              <a:t> que </a:t>
            </a:r>
            <a:r>
              <a:rPr kumimoji="0" lang="fr-FR" sz="1600" b="0" i="0" u="none" strike="noStrike" cap="none" normalizeH="0" baseline="0" dirty="0" err="1" smtClean="0">
                <a:ln>
                  <a:noFill/>
                </a:ln>
                <a:solidFill>
                  <a:srgbClr val="000000"/>
                </a:solidFill>
                <a:effectLst/>
                <a:cs typeface="Arial" pitchFamily="34" charset="0"/>
              </a:rPr>
              <a:t>tenia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nueve</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años</a:t>
            </a:r>
            <a:r>
              <a:rPr kumimoji="0" lang="fr-FR" sz="1600" b="0" i="0" u="none" strike="noStrike" cap="none" normalizeH="0" baseline="0" dirty="0" smtClean="0">
                <a:ln>
                  <a:noFill/>
                </a:ln>
                <a:solidFill>
                  <a:srgbClr val="000000"/>
                </a:solidFill>
                <a:effectLst/>
                <a:cs typeface="Arial" pitchFamily="34" charset="0"/>
              </a:rPr>
              <a:t> de </a:t>
            </a:r>
            <a:r>
              <a:rPr kumimoji="0" lang="fr-FR" sz="1600" b="0" i="0" u="none" strike="noStrike" cap="none" normalizeH="0" baseline="0" dirty="0" err="1" smtClean="0">
                <a:ln>
                  <a:noFill/>
                </a:ln>
                <a:solidFill>
                  <a:srgbClr val="000000"/>
                </a:solidFill>
                <a:effectLst/>
                <a:cs typeface="Arial" pitchFamily="34" charset="0"/>
              </a:rPr>
              <a:t>edad</a:t>
            </a: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err="1" smtClean="0">
                <a:ln>
                  <a:noFill/>
                </a:ln>
                <a:solidFill>
                  <a:srgbClr val="000000"/>
                </a:solidFill>
                <a:effectLst/>
                <a:cs typeface="Arial" pitchFamily="34" charset="0"/>
              </a:rPr>
              <a:t>Cuándo</a:t>
            </a:r>
            <a:r>
              <a:rPr kumimoji="0" lang="fr-FR" sz="1600" b="0" i="0" u="none" strike="noStrike" cap="none" normalizeH="0" baseline="0" dirty="0" smtClean="0">
                <a:ln>
                  <a:noFill/>
                </a:ln>
                <a:solidFill>
                  <a:srgbClr val="000000"/>
                </a:solidFill>
                <a:effectLst/>
                <a:cs typeface="Arial" pitchFamily="34" charset="0"/>
              </a:rPr>
              <a:t> Allison </a:t>
            </a:r>
            <a:r>
              <a:rPr kumimoji="0" lang="fr-FR" sz="1600" b="0" i="0" u="none" strike="noStrike" cap="none" normalizeH="0" baseline="0" dirty="0" err="1" smtClean="0">
                <a:ln>
                  <a:noFill/>
                </a:ln>
                <a:solidFill>
                  <a:srgbClr val="000000"/>
                </a:solidFill>
                <a:effectLst/>
                <a:cs typeface="Arial" pitchFamily="34" charset="0"/>
              </a:rPr>
              <a:t>tenia</a:t>
            </a:r>
            <a:r>
              <a:rPr kumimoji="0" lang="fr-FR" sz="1600" b="0" i="0" u="none" strike="noStrike" cap="none" normalizeH="0" baseline="0" dirty="0" smtClean="0">
                <a:ln>
                  <a:noFill/>
                </a:ln>
                <a:solidFill>
                  <a:srgbClr val="000000"/>
                </a:solidFill>
                <a:effectLst/>
                <a:cs typeface="Arial" pitchFamily="34" charset="0"/>
              </a:rPr>
              <a:t> 14 </a:t>
            </a:r>
            <a:r>
              <a:rPr kumimoji="0" lang="fr-FR" sz="1600" b="0" i="0" u="none" strike="noStrike" cap="none" normalizeH="0" baseline="0" dirty="0" err="1" smtClean="0">
                <a:ln>
                  <a:noFill/>
                </a:ln>
                <a:solidFill>
                  <a:srgbClr val="000000"/>
                </a:solidFill>
                <a:effectLst/>
                <a:cs typeface="Arial" pitchFamily="34" charset="0"/>
              </a:rPr>
              <a:t>ella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compitió</a:t>
            </a:r>
            <a:r>
              <a:rPr kumimoji="0" lang="fr-FR" sz="1600" b="0" i="0" u="none" strike="noStrike" cap="none" normalizeH="0" baseline="0" dirty="0" smtClean="0">
                <a:ln>
                  <a:noFill/>
                </a:ln>
                <a:solidFill>
                  <a:srgbClr val="000000"/>
                </a:solidFill>
                <a:effectLst/>
                <a:cs typeface="Arial" pitchFamily="34" charset="0"/>
              </a:rPr>
              <a:t> en </a:t>
            </a:r>
            <a:r>
              <a:rPr kumimoji="0" lang="fr-FR" sz="1600" b="0" i="0" u="none" strike="noStrike" cap="none" normalizeH="0" baseline="0" dirty="0" err="1" smtClean="0">
                <a:ln>
                  <a:noFill/>
                </a:ln>
                <a:solidFill>
                  <a:srgbClr val="000000"/>
                </a:solidFill>
                <a:effectLst/>
                <a:cs typeface="Arial" pitchFamily="34" charset="0"/>
              </a:rPr>
              <a:t>Telemundo</a:t>
            </a:r>
            <a:r>
              <a:rPr kumimoji="0" lang="fr-FR" sz="1600" b="0" i="0" u="none" strike="noStrike" cap="none" normalizeH="0" baseline="0" dirty="0" smtClean="0">
                <a:ln>
                  <a:noFill/>
                </a:ln>
                <a:solidFill>
                  <a:srgbClr val="000000"/>
                </a:solidFill>
                <a:effectLst/>
                <a:cs typeface="Arial" pitchFamily="34" charset="0"/>
              </a:rPr>
              <a:t> (un canal en </a:t>
            </a:r>
            <a:r>
              <a:rPr kumimoji="0" lang="fr-FR" sz="1600" b="0" i="0" u="none" strike="noStrike" cap="none" normalizeH="0" baseline="0" dirty="0" err="1" smtClean="0">
                <a:ln>
                  <a:noFill/>
                </a:ln>
                <a:solidFill>
                  <a:srgbClr val="000000"/>
                </a:solidFill>
                <a:effectLst/>
                <a:cs typeface="Arial" pitchFamily="34" charset="0"/>
              </a:rPr>
              <a:t>español</a:t>
            </a:r>
            <a:r>
              <a:rPr kumimoji="0" lang="fr-FR" sz="1600" b="0" i="0" u="none" strike="noStrike" cap="none" normalizeH="0" baseline="0" dirty="0" smtClean="0">
                <a:ln>
                  <a:noFill/>
                </a:ln>
                <a:solidFill>
                  <a:srgbClr val="000000"/>
                </a:solidFill>
                <a:effectLst/>
                <a:cs typeface="Arial" pitchFamily="34" charset="0"/>
              </a:rPr>
              <a:t> de</a:t>
            </a:r>
            <a:r>
              <a:rPr lang="fr-FR" sz="1600" dirty="0">
                <a:solidFill>
                  <a:srgbClr val="000000"/>
                </a:solidFill>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una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cadena</a:t>
            </a:r>
            <a:r>
              <a:rPr kumimoji="0" lang="fr-FR" sz="1600" b="0" i="0" u="none" strike="noStrike" cap="none" normalizeH="0" baseline="0" dirty="0" smtClean="0">
                <a:ln>
                  <a:noFill/>
                </a:ln>
                <a:solidFill>
                  <a:srgbClr val="000000"/>
                </a:solidFill>
                <a:effectLst/>
                <a:cs typeface="Arial" pitchFamily="34" charset="0"/>
              </a:rPr>
              <a:t> de </a:t>
            </a:r>
            <a:r>
              <a:rPr kumimoji="0" lang="fr-FR" sz="1600" b="0" i="0" u="none" strike="noStrike" cap="none" normalizeH="0" baseline="0" dirty="0" err="1" smtClean="0">
                <a:ln>
                  <a:noFill/>
                </a:ln>
                <a:solidFill>
                  <a:srgbClr val="000000"/>
                </a:solidFill>
                <a:effectLst/>
                <a:cs typeface="Arial" pitchFamily="34" charset="0"/>
              </a:rPr>
              <a:t>televisión</a:t>
            </a:r>
            <a:r>
              <a:rPr kumimoji="0" lang="fr-FR" sz="1600" b="0" i="0" u="none" strike="noStrike" cap="none" normalizeH="0" baseline="0" dirty="0" smtClean="0">
                <a:ln>
                  <a:noFill/>
                </a:ln>
                <a:solidFill>
                  <a:srgbClr val="000000"/>
                </a:solidFill>
                <a:effectLst/>
                <a:cs typeface="Arial" pitchFamily="34" charset="0"/>
              </a:rPr>
              <a:t>) el </a:t>
            </a:r>
            <a:r>
              <a:rPr kumimoji="0" lang="fr-FR" sz="1600" b="0" i="0" u="none" strike="noStrike" cap="none" normalizeH="0" baseline="0" dirty="0" err="1" smtClean="0">
                <a:ln>
                  <a:noFill/>
                </a:ln>
                <a:solidFill>
                  <a:srgbClr val="000000"/>
                </a:solidFill>
                <a:effectLst/>
                <a:cs typeface="Arial" pitchFamily="34" charset="0"/>
              </a:rPr>
              <a:t>programa</a:t>
            </a:r>
            <a:r>
              <a:rPr kumimoji="0" lang="fr-FR" sz="1600" b="0" i="0" u="none" strike="noStrike" cap="none" normalizeH="0" baseline="0" dirty="0" smtClean="0">
                <a:ln>
                  <a:noFill/>
                </a:ln>
                <a:solidFill>
                  <a:srgbClr val="000000"/>
                </a:solidFill>
                <a:effectLst/>
                <a:cs typeface="Arial" pitchFamily="34" charset="0"/>
              </a:rPr>
              <a:t> se </a:t>
            </a:r>
            <a:r>
              <a:rPr kumimoji="0" lang="fr-FR" sz="1600" b="0" i="0" u="none" strike="noStrike" cap="none" normalizeH="0" baseline="0" dirty="0" err="1" smtClean="0">
                <a:ln>
                  <a:noFill/>
                </a:ln>
                <a:solidFill>
                  <a:srgbClr val="000000"/>
                </a:solidFill>
                <a:effectLst/>
                <a:cs typeface="Arial" pitchFamily="34" charset="0"/>
              </a:rPr>
              <a:t>llamaba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Quinceañera</a:t>
            </a:r>
            <a:r>
              <a:rPr lang="fr-FR" sz="1600" dirty="0">
                <a:solidFill>
                  <a:srgbClr val="000000"/>
                </a:solidFill>
                <a:cs typeface="Arial" pitchFamily="34" charset="0"/>
              </a:rPr>
              <a:t> </a:t>
            </a:r>
            <a:r>
              <a:rPr lang="fr-FR" sz="1600" dirty="0" smtClean="0">
                <a:solidFill>
                  <a:srgbClr val="000000"/>
                </a:solidFill>
                <a:cs typeface="Arial" pitchFamily="34" charset="0"/>
              </a:rPr>
              <a:t>y </a:t>
            </a:r>
            <a:r>
              <a:rPr lang="fr-FR" sz="1600" dirty="0" err="1" smtClean="0">
                <a:solidFill>
                  <a:srgbClr val="000000"/>
                </a:solidFill>
                <a:cs typeface="Arial" pitchFamily="34" charset="0"/>
              </a:rPr>
              <a:t>era</a:t>
            </a:r>
            <a:r>
              <a:rPr lang="fr-FR" sz="1600" dirty="0" smtClean="0">
                <a:solidFill>
                  <a:srgbClr val="000000"/>
                </a:solidFill>
                <a:cs typeface="Arial" pitchFamily="34" charset="0"/>
              </a:rPr>
              <a:t> </a:t>
            </a:r>
            <a:r>
              <a:rPr lang="fr-FR" sz="1600" dirty="0" err="1" smtClean="0">
                <a:solidFill>
                  <a:srgbClr val="000000"/>
                </a:solidFill>
                <a:cs typeface="Arial" pitchFamily="34" charset="0"/>
              </a:rPr>
              <a:t>una</a:t>
            </a:r>
            <a:r>
              <a:rPr lang="fr-FR" sz="1600" dirty="0" smtClean="0">
                <a:solidFill>
                  <a:srgbClr val="000000"/>
                </a:solidFill>
                <a:cs typeface="Arial" pitchFamily="34" charset="0"/>
              </a:rPr>
              <a:t> </a:t>
            </a:r>
            <a:r>
              <a:rPr lang="fr-FR" sz="1600" dirty="0" err="1" smtClean="0">
                <a:solidFill>
                  <a:srgbClr val="000000"/>
                </a:solidFill>
                <a:cs typeface="Arial" pitchFamily="34" charset="0"/>
              </a:rPr>
              <a:t>competencia</a:t>
            </a:r>
            <a:r>
              <a:rPr lang="fr-FR" sz="1600" dirty="0" smtClean="0">
                <a:solidFill>
                  <a:srgbClr val="000000"/>
                </a:solidFill>
                <a:cs typeface="Arial" pitchFamily="34" charset="0"/>
              </a:rPr>
              <a:t> de </a:t>
            </a:r>
            <a:r>
              <a:rPr lang="fr-FR" sz="1600" dirty="0" err="1" smtClean="0">
                <a:solidFill>
                  <a:srgbClr val="000000"/>
                </a:solidFill>
                <a:cs typeface="Arial" pitchFamily="34" charset="0"/>
              </a:rPr>
              <a:t>talento</a:t>
            </a:r>
            <a:r>
              <a:rPr lang="fr-FR" sz="1600" dirty="0" smtClean="0">
                <a:solidFill>
                  <a:srgbClr val="000000"/>
                </a:solidFill>
                <a:cs typeface="Arial" pitchFamily="34" charset="0"/>
              </a:rPr>
              <a:t> para chicas de 14 y 15 </a:t>
            </a:r>
            <a:r>
              <a:rPr lang="fr-FR" sz="1600" dirty="0" err="1" smtClean="0">
                <a:solidFill>
                  <a:srgbClr val="000000"/>
                </a:solidFill>
                <a:cs typeface="Arial" pitchFamily="34" charset="0"/>
              </a:rPr>
              <a:t>años</a:t>
            </a:r>
            <a:r>
              <a:rPr lang="fr-FR" sz="1600" dirty="0" smtClean="0">
                <a:solidFill>
                  <a:srgbClr val="000000"/>
                </a:solidFill>
                <a:cs typeface="Arial" pitchFamily="34" charset="0"/>
              </a:rPr>
              <a:t> de </a:t>
            </a:r>
            <a:r>
              <a:rPr lang="fr-FR" sz="1600" dirty="0" err="1" smtClean="0">
                <a:solidFill>
                  <a:srgbClr val="000000"/>
                </a:solidFill>
                <a:cs typeface="Arial" pitchFamily="34" charset="0"/>
              </a:rPr>
              <a:t>edad</a:t>
            </a:r>
            <a:r>
              <a:rPr lang="fr-FR" sz="1600" dirty="0" smtClean="0">
                <a:solidFill>
                  <a:srgbClr val="000000"/>
                </a:solidFill>
                <a:cs typeface="Arial" pitchFamily="34" charset="0"/>
              </a:rPr>
              <a:t>.</a:t>
            </a:r>
            <a:endParaRPr kumimoji="0" lang="fr-FR" sz="1600" b="0" i="0" u="none" strike="noStrike" cap="none" normalizeH="0" baseline="0" dirty="0" smtClean="0">
              <a:ln>
                <a:noFill/>
              </a:ln>
              <a:solidFill>
                <a:srgbClr val="000000"/>
              </a:solidFill>
              <a:effectLs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Allison </a:t>
            </a:r>
            <a:r>
              <a:rPr kumimoji="0" lang="fr-FR" sz="1600" b="0" i="0" u="none" strike="noStrike" cap="none" normalizeH="0" baseline="0" dirty="0" err="1" smtClean="0">
                <a:ln>
                  <a:noFill/>
                </a:ln>
                <a:solidFill>
                  <a:srgbClr val="000000"/>
                </a:solidFill>
                <a:effectLst/>
                <a:cs typeface="Arial" pitchFamily="34" charset="0"/>
              </a:rPr>
              <a:t>ganó</a:t>
            </a:r>
            <a:r>
              <a:rPr kumimoji="0" lang="fr-FR" sz="1600" b="0" i="0" u="none" strike="noStrike" cap="none" normalizeH="0" baseline="0" dirty="0" smtClean="0">
                <a:ln>
                  <a:noFill/>
                </a:ln>
                <a:solidFill>
                  <a:srgbClr val="000000"/>
                </a:solidFill>
                <a:effectLst/>
                <a:cs typeface="Arial" pitchFamily="34" charset="0"/>
              </a:rPr>
              <a:t> la </a:t>
            </a:r>
            <a:r>
              <a:rPr kumimoji="0" lang="fr-FR" sz="1600" b="0" i="0" u="none" strike="noStrike" cap="none" normalizeH="0" baseline="0" dirty="0" err="1" smtClean="0">
                <a:ln>
                  <a:noFill/>
                </a:ln>
                <a:solidFill>
                  <a:srgbClr val="000000"/>
                </a:solidFill>
                <a:effectLst/>
                <a:cs typeface="Arial" pitchFamily="34" charset="0"/>
              </a:rPr>
              <a:t>competencia</a:t>
            </a:r>
            <a:r>
              <a:rPr kumimoji="0" lang="fr-FR" sz="1600" b="0" i="0" u="none" strike="noStrike" cap="none" normalizeH="0" baseline="0" dirty="0" smtClean="0">
                <a:ln>
                  <a:noFill/>
                </a:ln>
                <a:solidFill>
                  <a:srgbClr val="000000"/>
                </a:solidFill>
                <a:effectLst/>
                <a:cs typeface="Arial" pitchFamily="34" charset="0"/>
              </a:rPr>
              <a:t>, $50.000 y un </a:t>
            </a:r>
            <a:r>
              <a:rPr kumimoji="0" lang="fr-FR" sz="1600" b="0" i="0" u="none" strike="noStrike" cap="none" normalizeH="0" baseline="0" dirty="0" err="1" smtClean="0">
                <a:ln>
                  <a:noFill/>
                </a:ln>
                <a:solidFill>
                  <a:srgbClr val="000000"/>
                </a:solidFill>
                <a:effectLst/>
                <a:cs typeface="Arial" pitchFamily="34" charset="0"/>
              </a:rPr>
              <a:t>contrato</a:t>
            </a:r>
            <a:r>
              <a:rPr kumimoji="0" lang="fr-FR" sz="1600" b="0" i="0" u="none" strike="noStrike" cap="none" normalizeH="0" baseline="0" dirty="0" smtClean="0">
                <a:ln>
                  <a:noFill/>
                </a:ln>
                <a:solidFill>
                  <a:srgbClr val="000000"/>
                </a:solidFill>
                <a:effectLst/>
                <a:cs typeface="Arial" pitchFamily="34" charset="0"/>
              </a:rPr>
              <a:t> de </a:t>
            </a:r>
            <a:r>
              <a:rPr kumimoji="0" lang="fr-FR" sz="1600" b="0" i="0" u="none" strike="noStrike" cap="none" normalizeH="0" baseline="0" dirty="0" err="1" smtClean="0">
                <a:ln>
                  <a:noFill/>
                </a:ln>
                <a:solidFill>
                  <a:srgbClr val="000000"/>
                </a:solidFill>
                <a:effectLst/>
                <a:cs typeface="Arial" pitchFamily="34" charset="0"/>
              </a:rPr>
              <a:t>grabación</a:t>
            </a:r>
            <a:r>
              <a:rPr kumimoji="0" lang="fr-FR" sz="1600" b="0" i="0" u="none" strike="noStrike" cap="none" normalizeH="0" baseline="0" dirty="0" smtClean="0">
                <a:ln>
                  <a:noFill/>
                </a:ln>
                <a:solidFill>
                  <a:srgbClr val="000000"/>
                </a:solidFill>
                <a:effectLst/>
                <a:cs typeface="Arial" pitchFamily="34" charset="0"/>
              </a:rPr>
              <a:t>.</a:t>
            </a:r>
            <a:r>
              <a:rPr kumimoji="0" lang="fr-FR" sz="1600" b="0" i="0" u="none" strike="noStrike" cap="none" normalizeH="0" dirty="0" smtClean="0">
                <a:ln>
                  <a:noFill/>
                </a:ln>
                <a:solidFill>
                  <a:srgbClr val="000000"/>
                </a:solidFill>
                <a:effectLst/>
                <a:cs typeface="Arial" pitchFamily="34" charset="0"/>
              </a:rPr>
              <a:t>  </a:t>
            </a:r>
            <a:r>
              <a:rPr kumimoji="0" lang="fr-FR" sz="1600" b="0" i="0" u="none" strike="noStrike" cap="none" normalizeH="0" dirty="0" err="1" smtClean="0">
                <a:ln>
                  <a:noFill/>
                </a:ln>
                <a:solidFill>
                  <a:srgbClr val="000000"/>
                </a:solidFill>
                <a:effectLst/>
                <a:cs typeface="Arial" pitchFamily="34" charset="0"/>
              </a:rPr>
              <a:t>Pero</a:t>
            </a:r>
            <a:r>
              <a:rPr kumimoji="0" lang="fr-FR" sz="1600" b="0" i="0" u="none" strike="noStrike" cap="none" normalizeH="0" dirty="0" smtClean="0">
                <a:ln>
                  <a:noFill/>
                </a:ln>
                <a:solidFill>
                  <a:srgbClr val="000000"/>
                </a:solidFill>
                <a:effectLst/>
                <a:cs typeface="Arial" pitchFamily="34" charset="0"/>
              </a:rPr>
              <a:t> </a:t>
            </a:r>
            <a:r>
              <a:rPr kumimoji="0" lang="fr-FR" sz="1600" b="0" i="0" u="none" strike="noStrike" cap="none" normalizeH="0" baseline="0" dirty="0" smtClean="0">
                <a:ln>
                  <a:noFill/>
                </a:ln>
                <a:solidFill>
                  <a:srgbClr val="000000"/>
                </a:solidFill>
                <a:effectLst/>
                <a:cs typeface="Arial" pitchFamily="34" charset="0"/>
              </a:rPr>
              <a:t>Allison no </a:t>
            </a:r>
            <a:r>
              <a:rPr kumimoji="0" lang="fr-FR" sz="1600" b="0" i="0" u="none" strike="noStrike" cap="none" normalizeH="0" baseline="0" dirty="0" err="1" smtClean="0">
                <a:ln>
                  <a:noFill/>
                </a:ln>
                <a:solidFill>
                  <a:srgbClr val="000000"/>
                </a:solidFill>
                <a:effectLst/>
                <a:cs typeface="Arial" pitchFamily="34" charset="0"/>
              </a:rPr>
              <a:t>firmó</a:t>
            </a:r>
            <a:r>
              <a:rPr kumimoji="0" lang="fr-FR" sz="1600" b="0" i="0" u="none" strike="noStrike" cap="none" normalizeH="0" baseline="0" dirty="0" smtClean="0">
                <a:ln>
                  <a:noFill/>
                </a:ln>
                <a:solidFill>
                  <a:srgbClr val="000000"/>
                </a:solidFill>
                <a:effectLst/>
                <a:cs typeface="Arial" pitchFamily="34" charset="0"/>
              </a:rPr>
              <a:t> el </a:t>
            </a:r>
            <a:r>
              <a:rPr kumimoji="0" lang="fr-FR" sz="1600" b="0" i="0" u="none" strike="noStrike" cap="none" normalizeH="0" baseline="0" dirty="0" err="1" smtClean="0">
                <a:ln>
                  <a:noFill/>
                </a:ln>
                <a:solidFill>
                  <a:srgbClr val="000000"/>
                </a:solidFill>
                <a:effectLst/>
                <a:cs typeface="Arial" pitchFamily="34" charset="0"/>
              </a:rPr>
              <a:t>contrato</a:t>
            </a:r>
            <a:r>
              <a:rPr kumimoji="0" lang="fr-FR" sz="1600" b="0" i="0" u="none" strike="noStrike" cap="none" normalizeH="0" baseline="0" dirty="0" smtClean="0">
                <a:ln>
                  <a:noFill/>
                </a:ln>
                <a:solidFill>
                  <a:srgbClr val="000000"/>
                </a:solidFill>
                <a:effectLst/>
                <a:cs typeface="Arial" pitchFamily="34" charset="0"/>
              </a:rPr>
              <a:t> de </a:t>
            </a:r>
            <a:r>
              <a:rPr kumimoji="0" lang="fr-FR" sz="1600" b="0" i="0" u="none" strike="noStrike" cap="none" normalizeH="0" baseline="0" dirty="0" err="1" smtClean="0">
                <a:ln>
                  <a:noFill/>
                </a:ln>
                <a:solidFill>
                  <a:srgbClr val="000000"/>
                </a:solidFill>
                <a:effectLst/>
                <a:cs typeface="Arial" pitchFamily="34" charset="0"/>
              </a:rPr>
              <a:t>grabación</a:t>
            </a:r>
            <a:r>
              <a:rPr kumimoji="0" lang="fr-FR" sz="1600" b="0" i="0" u="none" strike="noStrike" cap="none" normalizeH="0" baseline="0" dirty="0" smtClean="0">
                <a:ln>
                  <a:noFill/>
                </a:ln>
                <a:solidFill>
                  <a:srgbClr val="000000"/>
                </a:solidFill>
                <a:effectLst/>
                <a:cs typeface="Arial" pitchFamily="34" charset="0"/>
              </a:rPr>
              <a:t> porque </a:t>
            </a:r>
            <a:r>
              <a:rPr kumimoji="0" lang="fr-FR" sz="1600" b="0" i="0" u="none" strike="noStrike" cap="none" normalizeH="0" baseline="0" dirty="0" err="1" smtClean="0">
                <a:ln>
                  <a:noFill/>
                </a:ln>
                <a:solidFill>
                  <a:srgbClr val="000000"/>
                </a:solidFill>
                <a:effectLst/>
                <a:cs typeface="Arial" pitchFamily="34" charset="0"/>
              </a:rPr>
              <a:t>ella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quería</a:t>
            </a:r>
            <a:r>
              <a:rPr kumimoji="0" lang="fr-FR" sz="1600" b="0" i="0" u="none" strike="noStrike" cap="none" normalizeH="0" dirty="0" smtClean="0">
                <a:ln>
                  <a:noFill/>
                </a:ln>
                <a:solidFill>
                  <a:srgbClr val="000000"/>
                </a:solidFill>
                <a:effectLst/>
                <a:cs typeface="Arial" pitchFamily="34" charset="0"/>
              </a:rPr>
              <a:t> </a:t>
            </a:r>
            <a:r>
              <a:rPr kumimoji="0" lang="fr-FR" sz="1600" b="0" i="0" u="none" strike="noStrike" cap="none" normalizeH="0" dirty="0" err="1" smtClean="0">
                <a:ln>
                  <a:noFill/>
                </a:ln>
                <a:solidFill>
                  <a:srgbClr val="000000"/>
                </a:solidFill>
                <a:effectLst/>
                <a:cs typeface="Arial" pitchFamily="34" charset="0"/>
              </a:rPr>
              <a:t>hacer</a:t>
            </a:r>
            <a:r>
              <a:rPr kumimoji="0" lang="fr-FR" sz="1600" b="0" i="0" u="none" strike="noStrike" cap="none" normalizeH="0" dirty="0" smtClean="0">
                <a:ln>
                  <a:noFill/>
                </a:ln>
                <a:solidFill>
                  <a:srgbClr val="000000"/>
                </a:solidFill>
                <a:effectLst/>
                <a:cs typeface="Arial" pitchFamily="34" charset="0"/>
              </a:rPr>
              <a:t> </a:t>
            </a:r>
            <a:r>
              <a:rPr kumimoji="0" lang="fr-FR" sz="1600" b="0" i="0" u="none" strike="noStrike" cap="none" normalizeH="0" baseline="0" dirty="0" smtClean="0">
                <a:ln>
                  <a:noFill/>
                </a:ln>
                <a:solidFill>
                  <a:srgbClr val="000000"/>
                </a:solidFill>
                <a:effectLst/>
                <a:cs typeface="Arial" pitchFamily="34" charset="0"/>
              </a:rPr>
              <a:t>la </a:t>
            </a:r>
            <a:r>
              <a:rPr kumimoji="0" lang="fr-FR" sz="1600" b="0" i="0" u="none" strike="noStrike" cap="none" normalizeH="0" baseline="0" dirty="0" err="1" smtClean="0">
                <a:ln>
                  <a:noFill/>
                </a:ln>
                <a:solidFill>
                  <a:srgbClr val="000000"/>
                </a:solidFill>
                <a:effectLst/>
                <a:cs typeface="Arial" pitchFamily="34" charset="0"/>
              </a:rPr>
              <a:t>audición</a:t>
            </a:r>
            <a:r>
              <a:rPr kumimoji="0" lang="fr-FR" sz="1600" b="0" i="0" u="none" strike="noStrike" cap="none" normalizeH="0" baseline="0" dirty="0" smtClean="0">
                <a:ln>
                  <a:noFill/>
                </a:ln>
                <a:solidFill>
                  <a:srgbClr val="000000"/>
                </a:solidFill>
                <a:effectLst/>
                <a:cs typeface="Arial" pitchFamily="34" charset="0"/>
              </a:rPr>
              <a:t> para American </a:t>
            </a:r>
            <a:r>
              <a:rPr kumimoji="0" lang="fr-FR" sz="1600" b="0" i="0" u="none" strike="noStrike" cap="none" normalizeH="0" baseline="0" dirty="0" err="1" smtClean="0">
                <a:ln>
                  <a:noFill/>
                </a:ln>
                <a:solidFill>
                  <a:srgbClr val="000000"/>
                </a:solidFill>
                <a:effectLst/>
                <a:cs typeface="Arial" pitchFamily="34" charset="0"/>
              </a:rPr>
              <a:t>Idol</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cuando</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ella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cumplio</a:t>
            </a:r>
            <a:r>
              <a:rPr kumimoji="0" lang="fr-FR" sz="1600" b="0" i="0" u="none" strike="noStrike" cap="none" normalizeH="0" baseline="0" dirty="0" smtClean="0">
                <a:ln>
                  <a:noFill/>
                </a:ln>
                <a:solidFill>
                  <a:srgbClr val="000000"/>
                </a:solidFill>
                <a:effectLst/>
                <a:cs typeface="Arial" pitchFamily="34" charset="0"/>
              </a:rPr>
              <a:t> los 16. </a:t>
            </a:r>
          </a:p>
          <a:p>
            <a:pPr marL="0" marR="0" lvl="0" indent="0" defTabSz="914400" rtl="0" eaLnBrk="0" fontAlgn="base" latinLnBrk="0" hangingPunct="0">
              <a:lnSpc>
                <a:spcPct val="100000"/>
              </a:lnSpc>
              <a:spcBef>
                <a:spcPct val="0"/>
              </a:spcBef>
              <a:spcAft>
                <a:spcPct val="0"/>
              </a:spcAft>
              <a:buClrTx/>
              <a:buSzTx/>
              <a:buFontTx/>
              <a:buNone/>
              <a:tabLst/>
            </a:pPr>
            <a:endParaRPr lang="en-GB" sz="1600" dirty="0">
              <a:solidFill>
                <a:srgbClr val="000000"/>
              </a:solidFill>
              <a:cs typeface="Arial" pitchFamily="34" charset="0"/>
            </a:endParaRPr>
          </a:p>
          <a:p>
            <a:pPr eaLnBrk="0" fontAlgn="base" hangingPunct="0">
              <a:spcBef>
                <a:spcPct val="0"/>
              </a:spcBef>
              <a:spcAft>
                <a:spcPct val="0"/>
              </a:spcAft>
            </a:pPr>
            <a:r>
              <a:rPr lang="fr-FR" sz="1600" dirty="0">
                <a:solidFill>
                  <a:srgbClr val="000000"/>
                </a:solidFill>
                <a:cs typeface="Arial" pitchFamily="34" charset="0"/>
              </a:rPr>
              <a:t>En </a:t>
            </a:r>
            <a:r>
              <a:rPr lang="fr-FR" sz="1600" dirty="0" err="1">
                <a:solidFill>
                  <a:srgbClr val="000000"/>
                </a:solidFill>
                <a:cs typeface="Arial" pitchFamily="34" charset="0"/>
              </a:rPr>
              <a:t>aquel</a:t>
            </a:r>
            <a:r>
              <a:rPr lang="fr-FR" sz="1600" dirty="0">
                <a:solidFill>
                  <a:srgbClr val="000000"/>
                </a:solidFill>
                <a:cs typeface="Arial" pitchFamily="34" charset="0"/>
              </a:rPr>
              <a:t> </a:t>
            </a:r>
            <a:r>
              <a:rPr lang="fr-FR" sz="1600" dirty="0" err="1">
                <a:solidFill>
                  <a:srgbClr val="000000"/>
                </a:solidFill>
                <a:cs typeface="Arial" pitchFamily="34" charset="0"/>
              </a:rPr>
              <a:t>momento</a:t>
            </a:r>
            <a:r>
              <a:rPr lang="fr-FR" sz="1600" dirty="0">
                <a:solidFill>
                  <a:srgbClr val="000000"/>
                </a:solidFill>
                <a:cs typeface="Arial" pitchFamily="34" charset="0"/>
              </a:rPr>
              <a:t> de las </a:t>
            </a:r>
            <a:r>
              <a:rPr lang="fr-FR" sz="1600" dirty="0" err="1">
                <a:solidFill>
                  <a:srgbClr val="000000"/>
                </a:solidFill>
                <a:cs typeface="Arial" pitchFamily="34" charset="0"/>
              </a:rPr>
              <a:t>audiciones</a:t>
            </a:r>
            <a:r>
              <a:rPr lang="fr-FR" sz="1600" dirty="0">
                <a:solidFill>
                  <a:srgbClr val="000000"/>
                </a:solidFill>
                <a:cs typeface="Arial" pitchFamily="34" charset="0"/>
              </a:rPr>
              <a:t> para American </a:t>
            </a:r>
            <a:r>
              <a:rPr lang="fr-FR" sz="1600" dirty="0" err="1">
                <a:solidFill>
                  <a:srgbClr val="000000"/>
                </a:solidFill>
                <a:cs typeface="Arial" pitchFamily="34" charset="0"/>
              </a:rPr>
              <a:t>Idol</a:t>
            </a:r>
            <a:r>
              <a:rPr lang="fr-FR" sz="1600" dirty="0">
                <a:solidFill>
                  <a:srgbClr val="000000"/>
                </a:solidFill>
                <a:cs typeface="Arial" pitchFamily="34" charset="0"/>
              </a:rPr>
              <a:t> en 2008 Allison </a:t>
            </a:r>
            <a:r>
              <a:rPr lang="fr-FR" sz="1600" dirty="0" err="1" smtClean="0">
                <a:solidFill>
                  <a:srgbClr val="000000"/>
                </a:solidFill>
                <a:cs typeface="Arial" pitchFamily="34" charset="0"/>
              </a:rPr>
              <a:t>vivía</a:t>
            </a:r>
            <a:r>
              <a:rPr lang="fr-FR" sz="1600" dirty="0" smtClean="0">
                <a:solidFill>
                  <a:srgbClr val="000000"/>
                </a:solidFill>
                <a:cs typeface="Arial" pitchFamily="34" charset="0"/>
              </a:rPr>
              <a:t> </a:t>
            </a:r>
            <a:r>
              <a:rPr lang="fr-FR" sz="1600" dirty="0">
                <a:solidFill>
                  <a:srgbClr val="000000"/>
                </a:solidFill>
                <a:cs typeface="Arial" pitchFamily="34" charset="0"/>
              </a:rPr>
              <a:t>en Los Angeles, </a:t>
            </a:r>
            <a:r>
              <a:rPr lang="fr-FR" sz="1600" dirty="0" err="1">
                <a:solidFill>
                  <a:srgbClr val="000000"/>
                </a:solidFill>
                <a:cs typeface="Arial" pitchFamily="34" charset="0"/>
              </a:rPr>
              <a:t>California</a:t>
            </a:r>
            <a:r>
              <a:rPr lang="fr-FR" sz="1600" dirty="0">
                <a:solidFill>
                  <a:srgbClr val="000000"/>
                </a:solidFill>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En 2008 Allison </a:t>
            </a:r>
            <a:r>
              <a:rPr kumimoji="0" lang="fr-FR" sz="1600" b="0" i="0" u="none" strike="noStrike" cap="none" normalizeH="0" baseline="0" dirty="0" err="1" smtClean="0">
                <a:ln>
                  <a:noFill/>
                </a:ln>
                <a:solidFill>
                  <a:srgbClr val="000000"/>
                </a:solidFill>
                <a:effectLst/>
                <a:cs typeface="Arial" pitchFamily="34" charset="0"/>
              </a:rPr>
              <a:t>audicionó</a:t>
            </a:r>
            <a:r>
              <a:rPr kumimoji="0" lang="fr-FR" sz="1600" b="0" i="0" u="none" strike="noStrike" cap="none" normalizeH="0" baseline="0" dirty="0" smtClean="0">
                <a:ln>
                  <a:noFill/>
                </a:ln>
                <a:solidFill>
                  <a:srgbClr val="000000"/>
                </a:solidFill>
                <a:effectLst/>
                <a:cs typeface="Arial" pitchFamily="34" charset="0"/>
              </a:rPr>
              <a:t> en San Francisco </a:t>
            </a:r>
            <a:r>
              <a:rPr kumimoji="0" lang="fr-FR" sz="1600" b="0" i="0" u="none" strike="noStrike" cap="none" normalizeH="0" baseline="0" dirty="0" err="1" smtClean="0">
                <a:ln>
                  <a:noFill/>
                </a:ln>
                <a:solidFill>
                  <a:srgbClr val="000000"/>
                </a:solidFill>
                <a:effectLst/>
                <a:cs typeface="Arial" pitchFamily="34" charset="0"/>
              </a:rPr>
              <a:t>California</a:t>
            </a:r>
            <a:r>
              <a:rPr kumimoji="0" lang="fr-FR" sz="1600" b="0" i="0" u="none" strike="noStrike" cap="none" normalizeH="0" baseline="0" dirty="0" smtClean="0">
                <a:ln>
                  <a:noFill/>
                </a:ln>
                <a:solidFill>
                  <a:srgbClr val="000000"/>
                </a:solidFill>
                <a:effectLst/>
                <a:cs typeface="Arial" pitchFamily="34" charset="0"/>
              </a:rPr>
              <a:t>.</a:t>
            </a:r>
            <a:r>
              <a:rPr kumimoji="0" lang="fr-FR" sz="1600" b="0" i="0" u="none" strike="noStrike" cap="none" normalizeH="0" dirty="0" smtClean="0">
                <a:ln>
                  <a:noFill/>
                </a:ln>
                <a:solidFill>
                  <a:srgbClr val="000000"/>
                </a:solidFill>
                <a:effectLst/>
                <a:cs typeface="Arial" pitchFamily="34" charset="0"/>
              </a:rPr>
              <a:t>  </a:t>
            </a:r>
            <a:r>
              <a:rPr kumimoji="0" lang="fr-FR" sz="1600" b="0" i="0" u="none" strike="noStrike" cap="none" normalizeH="0" baseline="0" dirty="0" smtClean="0">
                <a:ln>
                  <a:noFill/>
                </a:ln>
                <a:solidFill>
                  <a:srgbClr val="000000"/>
                </a:solidFill>
                <a:effectLst/>
                <a:cs typeface="Arial" pitchFamily="34" charset="0"/>
              </a:rPr>
              <a:t>Ella </a:t>
            </a:r>
            <a:r>
              <a:rPr kumimoji="0" lang="fr-FR" sz="1600" b="0" i="0" u="none" strike="noStrike" cap="none" normalizeH="0" baseline="0" dirty="0" err="1" smtClean="0">
                <a:ln>
                  <a:noFill/>
                </a:ln>
                <a:solidFill>
                  <a:srgbClr val="000000"/>
                </a:solidFill>
                <a:effectLst/>
                <a:cs typeface="Arial" pitchFamily="34" charset="0"/>
              </a:rPr>
              <a:t>llegó</a:t>
            </a:r>
            <a:r>
              <a:rPr kumimoji="0" lang="fr-FR" sz="1600" b="0" i="0" u="none" strike="noStrike" cap="none" normalizeH="0" baseline="0" dirty="0" smtClean="0">
                <a:ln>
                  <a:noFill/>
                </a:ln>
                <a:solidFill>
                  <a:srgbClr val="000000"/>
                </a:solidFill>
                <a:effectLst/>
                <a:cs typeface="Arial" pitchFamily="34" charset="0"/>
              </a:rPr>
              <a:t> a </a:t>
            </a:r>
            <a:r>
              <a:rPr kumimoji="0" lang="fr-FR" sz="1600" b="0" i="0" u="none" strike="noStrike" cap="none" normalizeH="0" baseline="0" dirty="0" err="1" smtClean="0">
                <a:ln>
                  <a:noFill/>
                </a:ln>
                <a:solidFill>
                  <a:srgbClr val="000000"/>
                </a:solidFill>
                <a:effectLst/>
                <a:cs typeface="Arial" pitchFamily="34" charset="0"/>
              </a:rPr>
              <a:t>ser</a:t>
            </a:r>
            <a:r>
              <a:rPr kumimoji="0" lang="fr-FR" sz="1600" b="0" i="0" u="none" strike="noStrike" cap="none" normalizeH="0" baseline="0" dirty="0" smtClean="0">
                <a:ln>
                  <a:noFill/>
                </a:ln>
                <a:solidFill>
                  <a:srgbClr val="000000"/>
                </a:solidFill>
                <a:effectLst/>
                <a:cs typeface="Arial" pitchFamily="34" charset="0"/>
              </a:rPr>
              <a:t> de los </a:t>
            </a:r>
            <a:r>
              <a:rPr kumimoji="0" lang="fr-FR" sz="1600" b="0" i="0" u="none" strike="noStrike" cap="none" normalizeH="0" baseline="0" dirty="0" err="1" smtClean="0">
                <a:ln>
                  <a:noFill/>
                </a:ln>
                <a:solidFill>
                  <a:srgbClr val="000000"/>
                </a:solidFill>
                <a:effectLst/>
                <a:cs typeface="Arial" pitchFamily="34" charset="0"/>
              </a:rPr>
              <a:t>cantantes</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más</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jóvenes</a:t>
            </a:r>
            <a:r>
              <a:rPr kumimoji="0" lang="fr-FR" sz="1600" b="0" i="0" u="none" strike="noStrike" cap="none" normalizeH="0" baseline="0" dirty="0" smtClean="0">
                <a:ln>
                  <a:noFill/>
                </a:ln>
                <a:solidFill>
                  <a:srgbClr val="000000"/>
                </a:solidFill>
                <a:effectLst/>
                <a:cs typeface="Arial"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err="1" smtClean="0">
                <a:ln>
                  <a:noFill/>
                </a:ln>
                <a:solidFill>
                  <a:srgbClr val="000000"/>
                </a:solidFill>
                <a:effectLst/>
                <a:cs typeface="Arial" pitchFamily="34" charset="0"/>
              </a:rPr>
              <a:t>Logró</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entrar</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entrar</a:t>
            </a:r>
            <a:r>
              <a:rPr kumimoji="0" lang="fr-FR" sz="1600" b="0" i="0" u="none" strike="noStrike" cap="none" normalizeH="0" baseline="0" dirty="0" smtClean="0">
                <a:ln>
                  <a:noFill/>
                </a:ln>
                <a:solidFill>
                  <a:srgbClr val="000000"/>
                </a:solidFill>
                <a:effectLst/>
                <a:cs typeface="Arial" pitchFamily="34" charset="0"/>
              </a:rPr>
              <a:t> entre los 10 </a:t>
            </a:r>
            <a:r>
              <a:rPr kumimoji="0" lang="fr-FR" sz="1600" b="0" i="0" u="none" strike="noStrike" cap="none" normalizeH="0" baseline="0" dirty="0" err="1" smtClean="0">
                <a:ln>
                  <a:noFill/>
                </a:ln>
                <a:solidFill>
                  <a:srgbClr val="000000"/>
                </a:solidFill>
                <a:effectLst/>
                <a:cs typeface="Arial" pitchFamily="34" charset="0"/>
              </a:rPr>
              <a:t>primeros</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Fue</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eliminada</a:t>
            </a:r>
            <a:r>
              <a:rPr kumimoji="0" lang="fr-FR" sz="1600" b="0" i="0" u="none" strike="noStrike" cap="none" normalizeH="0" baseline="0" dirty="0" smtClean="0">
                <a:ln>
                  <a:noFill/>
                </a:ln>
                <a:solidFill>
                  <a:srgbClr val="000000"/>
                </a:solidFill>
                <a:effectLst/>
                <a:cs typeface="Arial" pitchFamily="34" charset="0"/>
              </a:rPr>
              <a:t> el 6 de mayo, 2009 </a:t>
            </a:r>
            <a:r>
              <a:rPr kumimoji="0" lang="fr-FR" sz="1600" b="0" i="0" u="none" strike="noStrike" cap="none" normalizeH="0" baseline="0" dirty="0" err="1" smtClean="0">
                <a:ln>
                  <a:noFill/>
                </a:ln>
                <a:solidFill>
                  <a:srgbClr val="000000"/>
                </a:solidFill>
                <a:effectLst/>
                <a:cs typeface="Arial" pitchFamily="34" charset="0"/>
              </a:rPr>
              <a:t>terminanando</a:t>
            </a:r>
            <a:r>
              <a:rPr kumimoji="0" lang="fr-FR" sz="1600" b="0" i="0" u="none" strike="noStrike" cap="none" normalizeH="0" baseline="0" dirty="0" smtClean="0">
                <a:ln>
                  <a:noFill/>
                </a:ln>
                <a:solidFill>
                  <a:srgbClr val="000000"/>
                </a:solidFill>
                <a:effectLst/>
                <a:cs typeface="Arial" pitchFamily="34" charset="0"/>
              </a:rPr>
              <a:t> en la 4ta </a:t>
            </a:r>
            <a:r>
              <a:rPr kumimoji="0" lang="fr-FR" sz="1600" b="0" i="0" u="none" strike="noStrike" cap="none" normalizeH="0" baseline="0" dirty="0" err="1" smtClean="0">
                <a:ln>
                  <a:noFill/>
                </a:ln>
                <a:solidFill>
                  <a:srgbClr val="000000"/>
                </a:solidFill>
                <a:effectLst/>
                <a:cs typeface="Arial" pitchFamily="34" charset="0"/>
              </a:rPr>
              <a:t>pocisión</a:t>
            </a: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
            </a:r>
            <a:br>
              <a:rPr kumimoji="0" lang="fr-FR" sz="1600" b="0" i="0" u="none" strike="noStrike" cap="none" normalizeH="0" baseline="0" dirty="0" smtClean="0">
                <a:ln>
                  <a:noFill/>
                </a:ln>
                <a:solidFill>
                  <a:srgbClr val="000000"/>
                </a:solidFill>
                <a:effectLst/>
                <a:cs typeface="Arial" pitchFamily="34" charset="0"/>
              </a:rPr>
            </a:br>
            <a:r>
              <a:rPr kumimoji="0" lang="fr-FR" sz="1600" b="0" i="0" u="none" strike="noStrike" cap="none" normalizeH="0" baseline="0" dirty="0" smtClean="0">
                <a:ln>
                  <a:noFill/>
                </a:ln>
                <a:solidFill>
                  <a:srgbClr val="000000"/>
                </a:solidFill>
                <a:effectLst/>
                <a:cs typeface="Arial" pitchFamily="34" charset="0"/>
              </a:rPr>
              <a:t>Sus </a:t>
            </a:r>
            <a:r>
              <a:rPr kumimoji="0" lang="fr-FR" sz="1600" b="0" i="0" u="none" strike="noStrike" cap="none" normalizeH="0" baseline="0" dirty="0" err="1" smtClean="0">
                <a:ln>
                  <a:noFill/>
                </a:ln>
                <a:solidFill>
                  <a:srgbClr val="000000"/>
                </a:solidFill>
                <a:effectLst/>
                <a:cs typeface="Arial" pitchFamily="34" charset="0"/>
              </a:rPr>
              <a:t>influencias</a:t>
            </a:r>
            <a:r>
              <a:rPr kumimoji="0" lang="fr-FR" sz="1600" b="0" i="0" u="none" strike="noStrike" cap="none" normalizeH="0" baseline="0" dirty="0" smtClean="0">
                <a:ln>
                  <a:noFill/>
                </a:ln>
                <a:solidFill>
                  <a:srgbClr val="000000"/>
                </a:solidFill>
                <a:effectLst/>
                <a:cs typeface="Arial" pitchFamily="34" charset="0"/>
              </a:rPr>
              <a:t> musicales son </a:t>
            </a:r>
            <a:r>
              <a:rPr kumimoji="0" lang="fr-FR" sz="1600" b="0" i="0" u="none" strike="noStrike" cap="none" normalizeH="0" baseline="0" dirty="0" err="1" smtClean="0">
                <a:ln>
                  <a:noFill/>
                </a:ln>
                <a:solidFill>
                  <a:srgbClr val="000000"/>
                </a:solidFill>
                <a:effectLst/>
                <a:cs typeface="Arial" pitchFamily="34" charset="0"/>
              </a:rPr>
              <a:t>Pink</a:t>
            </a:r>
            <a:r>
              <a:rPr kumimoji="0" lang="fr-FR" sz="1600" b="0" i="0" u="none" strike="noStrike" cap="none" normalizeH="0" baseline="0" dirty="0" smtClean="0">
                <a:ln>
                  <a:noFill/>
                </a:ln>
                <a:solidFill>
                  <a:srgbClr val="000000"/>
                </a:solidFill>
                <a:effectLst/>
                <a:cs typeface="Arial" pitchFamily="34" charset="0"/>
              </a:rPr>
              <a:t>, Beck, Katy Perry, </a:t>
            </a:r>
            <a:r>
              <a:rPr kumimoji="0" lang="fr-FR" sz="1600" b="0" i="0" u="none" strike="noStrike" cap="none" normalizeH="0" baseline="0" dirty="0" err="1" smtClean="0">
                <a:ln>
                  <a:noFill/>
                </a:ln>
                <a:solidFill>
                  <a:srgbClr val="000000"/>
                </a:solidFill>
                <a:effectLst/>
                <a:cs typeface="Arial" pitchFamily="34" charset="0"/>
              </a:rPr>
              <a:t>Mariah</a:t>
            </a:r>
            <a:r>
              <a:rPr kumimoji="0" lang="fr-FR" sz="1600" b="0" i="0" u="none" strike="noStrike" cap="none" normalizeH="0" baseline="0" dirty="0" smtClean="0">
                <a:ln>
                  <a:noFill/>
                </a:ln>
                <a:solidFill>
                  <a:srgbClr val="000000"/>
                </a:solidFill>
                <a:effectLst/>
                <a:cs typeface="Arial" pitchFamily="34" charset="0"/>
              </a:rPr>
              <a:t> Carey y </a:t>
            </a:r>
            <a:r>
              <a:rPr kumimoji="0" lang="fr-FR" sz="1600" b="0" i="0" u="none" strike="noStrike" cap="none" normalizeH="0" baseline="0" dirty="0" err="1" smtClean="0">
                <a:ln>
                  <a:noFill/>
                </a:ln>
                <a:solidFill>
                  <a:srgbClr val="000000"/>
                </a:solidFill>
                <a:effectLst/>
                <a:cs typeface="Arial" pitchFamily="34" charset="0"/>
              </a:rPr>
              <a:t>Heart</a:t>
            </a: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000000"/>
                </a:solidFill>
                <a:effectLst/>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err="1" smtClean="0">
                <a:ln>
                  <a:noFill/>
                </a:ln>
                <a:solidFill>
                  <a:srgbClr val="000000"/>
                </a:solidFill>
                <a:effectLst/>
                <a:cs typeface="Arial" pitchFamily="34" charset="0"/>
              </a:rPr>
              <a:t>Dice</a:t>
            </a:r>
            <a:r>
              <a:rPr kumimoji="0" lang="fr-FR" sz="1600" b="0" i="0" u="none" strike="noStrike" cap="none" normalizeH="0" baseline="0" dirty="0" smtClean="0">
                <a:ln>
                  <a:noFill/>
                </a:ln>
                <a:solidFill>
                  <a:srgbClr val="000000"/>
                </a:solidFill>
                <a:effectLst/>
                <a:cs typeface="Arial" pitchFamily="34" charset="0"/>
              </a:rPr>
              <a:t> que si</a:t>
            </a:r>
            <a:r>
              <a:rPr lang="fr-FR" sz="1600" dirty="0">
                <a:solidFill>
                  <a:srgbClr val="000000"/>
                </a:solidFill>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podría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volver</a:t>
            </a:r>
            <a:r>
              <a:rPr kumimoji="0" lang="fr-FR" sz="1600" b="0" i="0" u="none" strike="noStrike" cap="none" normalizeH="0" baseline="0" dirty="0" smtClean="0">
                <a:ln>
                  <a:noFill/>
                </a:ln>
                <a:solidFill>
                  <a:srgbClr val="000000"/>
                </a:solidFill>
                <a:effectLst/>
                <a:cs typeface="Arial" pitchFamily="34" charset="0"/>
              </a:rPr>
              <a:t> a </a:t>
            </a:r>
            <a:r>
              <a:rPr kumimoji="0" lang="fr-FR" sz="1600" b="0" i="0" u="none" strike="noStrike" cap="none" normalizeH="0" baseline="0" dirty="0" err="1" smtClean="0">
                <a:ln>
                  <a:noFill/>
                </a:ln>
                <a:solidFill>
                  <a:srgbClr val="000000"/>
                </a:solidFill>
                <a:effectLst/>
                <a:cs typeface="Arial" pitchFamily="34" charset="0"/>
              </a:rPr>
              <a:t>hacer</a:t>
            </a:r>
            <a:r>
              <a:rPr kumimoji="0" lang="fr-FR" sz="1600" b="0" i="0" u="none" strike="noStrike" cap="none" normalizeH="0" baseline="0" dirty="0" smtClean="0">
                <a:ln>
                  <a:noFill/>
                </a:ln>
                <a:solidFill>
                  <a:srgbClr val="000000"/>
                </a:solidFill>
                <a:effectLst/>
                <a:cs typeface="Arial" pitchFamily="34" charset="0"/>
              </a:rPr>
              <a:t> no </a:t>
            </a:r>
            <a:r>
              <a:rPr kumimoji="0" lang="fr-FR" sz="1600" b="0" i="0" u="none" strike="noStrike" cap="none" normalizeH="0" baseline="0" dirty="0" err="1" smtClean="0">
                <a:ln>
                  <a:noFill/>
                </a:ln>
                <a:solidFill>
                  <a:srgbClr val="000000"/>
                </a:solidFill>
                <a:effectLst/>
                <a:cs typeface="Arial" pitchFamily="34" charset="0"/>
              </a:rPr>
              <a:t>cambiaria</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ningún</a:t>
            </a:r>
            <a:r>
              <a:rPr kumimoji="0" lang="fr-FR" sz="1600" b="0" i="0" u="none" strike="noStrike" cap="none" normalizeH="0" baseline="0" dirty="0" smtClean="0">
                <a:ln>
                  <a:noFill/>
                </a:ln>
                <a:solidFill>
                  <a:srgbClr val="000000"/>
                </a:solidFill>
                <a:effectLst/>
                <a:cs typeface="Arial" pitchFamily="34" charset="0"/>
              </a:rPr>
              <a:t> </a:t>
            </a:r>
            <a:r>
              <a:rPr kumimoji="0" lang="fr-FR" sz="1600" b="0" i="0" u="none" strike="noStrike" cap="none" normalizeH="0" baseline="0" dirty="0" err="1" smtClean="0">
                <a:ln>
                  <a:noFill/>
                </a:ln>
                <a:solidFill>
                  <a:srgbClr val="000000"/>
                </a:solidFill>
                <a:effectLst/>
                <a:cs typeface="Arial" pitchFamily="34" charset="0"/>
              </a:rPr>
              <a:t>momento</a:t>
            </a:r>
            <a:r>
              <a:rPr kumimoji="0" lang="fr-FR" sz="1600" b="0" i="0" u="none" strike="noStrike" cap="none" normalizeH="0" baseline="0" dirty="0" smtClean="0">
                <a:ln>
                  <a:noFill/>
                </a:ln>
                <a:solidFill>
                  <a:srgbClr val="000000"/>
                </a:solidFill>
                <a:effectLst/>
                <a:cs typeface="Arial" pitchFamily="34" charset="0"/>
              </a:rPr>
              <a:t> de su vida.</a:t>
            </a:r>
          </a:p>
          <a:p>
            <a:pPr marL="0" marR="0" lvl="0" indent="0"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rgbClr val="000000"/>
              </a:solidFill>
              <a:effectLst/>
              <a:cs typeface="Arial" pitchFamily="34" charset="0"/>
            </a:endParaRPr>
          </a:p>
        </p:txBody>
      </p:sp>
    </p:spTree>
    <p:extLst>
      <p:ext uri="{BB962C8B-B14F-4D97-AF65-F5344CB8AC3E}">
        <p14:creationId xmlns:p14="http://schemas.microsoft.com/office/powerpoint/2010/main" val="3903138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04" y="886073"/>
            <a:ext cx="8520947" cy="5112568"/>
          </a:xfrm>
          <a:prstGeom prst="rect">
            <a:avLst/>
          </a:prstGeom>
        </p:spPr>
      </p:pic>
      <p:sp>
        <p:nvSpPr>
          <p:cNvPr id="3" name="TextBox 2"/>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4" name="Rectangle 3"/>
          <p:cNvSpPr/>
          <p:nvPr/>
        </p:nvSpPr>
        <p:spPr>
          <a:xfrm>
            <a:off x="246618" y="5661248"/>
            <a:ext cx="8547733" cy="954107"/>
          </a:xfrm>
          <a:prstGeom prst="rect">
            <a:avLst/>
          </a:prstGeom>
          <a:solidFill>
            <a:schemeClr val="bg1"/>
          </a:solidFill>
        </p:spPr>
        <p:txBody>
          <a:bodyPr wrap="square">
            <a:spAutoFit/>
          </a:bodyPr>
          <a:lstStyle/>
          <a:p>
            <a:r>
              <a:rPr lang="es-ES" sz="2800" b="1" i="1" dirty="0"/>
              <a:t>“Traducir es la forma más profunda de leer”. </a:t>
            </a:r>
            <a:br>
              <a:rPr lang="es-ES" sz="2800" b="1" i="1" dirty="0"/>
            </a:br>
            <a:r>
              <a:rPr lang="es-ES" sz="2800" dirty="0"/>
              <a:t>--Gabriel García Márquez</a:t>
            </a:r>
            <a:endParaRPr lang="fr-FR" sz="2800" dirty="0"/>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KS3</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665082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00522559"/>
              </p:ext>
            </p:extLst>
          </p:nvPr>
        </p:nvGraphicFramePr>
        <p:xfrm>
          <a:off x="107504" y="177120"/>
          <a:ext cx="8928992" cy="6564248"/>
        </p:xfrm>
        <a:graphic>
          <a:graphicData uri="http://schemas.openxmlformats.org/drawingml/2006/table">
            <a:tbl>
              <a:tblPr firstRow="1" bandRow="1">
                <a:tableStyleId>{5940675A-B579-460E-94D1-54222C63F5DA}</a:tableStyleId>
              </a:tblPr>
              <a:tblGrid>
                <a:gridCol w="4248472"/>
                <a:gridCol w="4680520"/>
              </a:tblGrid>
              <a:tr h="6564248">
                <a:tc>
                  <a:txBody>
                    <a:bodyPr/>
                    <a:lstStyle/>
                    <a:p>
                      <a:pPr marL="0" lvl="0" indent="0">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Tree>
    <p:extLst>
      <p:ext uri="{BB962C8B-B14F-4D97-AF65-F5344CB8AC3E}">
        <p14:creationId xmlns:p14="http://schemas.microsoft.com/office/powerpoint/2010/main" val="1771080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3" name="Rectangle 2"/>
          <p:cNvSpPr/>
          <p:nvPr/>
        </p:nvSpPr>
        <p:spPr>
          <a:xfrm rot="21269558">
            <a:off x="386386" y="3948282"/>
            <a:ext cx="8915741" cy="1815882"/>
          </a:xfrm>
          <a:prstGeom prst="rect">
            <a:avLst/>
          </a:prstGeom>
        </p:spPr>
        <p:txBody>
          <a:bodyPr wrap="square">
            <a:spAutoFit/>
          </a:bodyPr>
          <a:lstStyle/>
          <a:p>
            <a:pPr marL="171450" lvl="0" indent="-171450">
              <a:buFont typeface="Wingdings" pitchFamily="2" charset="2"/>
              <a:buChar char="§"/>
            </a:pPr>
            <a:r>
              <a:rPr lang="en-GB" sz="2800" b="1" dirty="0" smtClean="0"/>
              <a:t> </a:t>
            </a:r>
            <a:r>
              <a:rPr lang="en-GB" sz="2800" dirty="0"/>
              <a:t>write prose using an increasingly wide range of grammar and vocabulary, write creatively to express their own ideas and opinions, and translate short written text accurately into the foreign language</a:t>
            </a:r>
            <a:r>
              <a:rPr lang="en-GB" sz="2800" dirty="0" smtClean="0"/>
              <a:t>.</a:t>
            </a:r>
            <a:endParaRPr lang="en-GB" sz="2800" dirty="0"/>
          </a:p>
        </p:txBody>
      </p:sp>
      <p:sp>
        <p:nvSpPr>
          <p:cNvPr id="4" name="Rectangle 3"/>
          <p:cNvSpPr/>
          <p:nvPr/>
        </p:nvSpPr>
        <p:spPr>
          <a:xfrm rot="296212">
            <a:off x="298660" y="1537949"/>
            <a:ext cx="8915741" cy="2246769"/>
          </a:xfrm>
          <a:prstGeom prst="rect">
            <a:avLst/>
          </a:prstGeom>
        </p:spPr>
        <p:txBody>
          <a:bodyPr wrap="square">
            <a:spAutoFit/>
          </a:bodyPr>
          <a:lstStyle/>
          <a:p>
            <a:pPr marL="171450" lvl="0" indent="-171450">
              <a:buFont typeface="Wingdings" pitchFamily="2" charset="2"/>
              <a:buChar char="§"/>
            </a:pPr>
            <a:r>
              <a:rPr lang="en-GB" sz="2800" dirty="0" smtClean="0"/>
              <a:t> read </a:t>
            </a:r>
            <a:r>
              <a:rPr lang="en-GB" sz="2800" dirty="0"/>
              <a:t>and show comprehension of original and adapted materials from a range of different sources, understanding the purpose, important ideas and details, and provide an accurate English translation of short, suitable </a:t>
            </a:r>
            <a:r>
              <a:rPr lang="en-GB" sz="2800" dirty="0" smtClean="0"/>
              <a:t>material. </a:t>
            </a:r>
            <a:endParaRPr lang="en-GB" sz="2800" dirty="0"/>
          </a:p>
          <a:p>
            <a:pPr lvl="0"/>
            <a:endParaRPr lang="en-GB" sz="2800" b="1" dirty="0"/>
          </a:p>
        </p:txBody>
      </p:sp>
    </p:spTree>
    <p:extLst>
      <p:ext uri="{BB962C8B-B14F-4D97-AF65-F5344CB8AC3E}">
        <p14:creationId xmlns:p14="http://schemas.microsoft.com/office/powerpoint/2010/main" val="2879947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3" name="Rectangle 2"/>
          <p:cNvSpPr/>
          <p:nvPr/>
        </p:nvSpPr>
        <p:spPr>
          <a:xfrm rot="21096202">
            <a:off x="510152" y="4082277"/>
            <a:ext cx="8915741" cy="1569660"/>
          </a:xfrm>
          <a:prstGeom prst="rect">
            <a:avLst/>
          </a:prstGeom>
        </p:spPr>
        <p:txBody>
          <a:bodyPr wrap="square">
            <a:spAutoFit/>
          </a:bodyPr>
          <a:lstStyle/>
          <a:p>
            <a:pPr marL="171450" indent="-171450">
              <a:buFont typeface="Wingdings" pitchFamily="2" charset="2"/>
              <a:buChar char="§"/>
            </a:pPr>
            <a:r>
              <a:rPr lang="en-GB" sz="3200" b="1" dirty="0" smtClean="0"/>
              <a:t> … </a:t>
            </a:r>
            <a:r>
              <a:rPr lang="en-GB" sz="3200" dirty="0" smtClean="0"/>
              <a:t>and </a:t>
            </a:r>
            <a:r>
              <a:rPr lang="en-GB" sz="3200" dirty="0"/>
              <a:t>translate short written text accurately into the foreign language.</a:t>
            </a:r>
          </a:p>
          <a:p>
            <a:pPr marL="171450" lvl="0" indent="-171450">
              <a:buFont typeface="Wingdings" pitchFamily="2" charset="2"/>
              <a:buChar char="§"/>
            </a:pPr>
            <a:endParaRPr lang="en-GB" sz="3200" b="1" dirty="0"/>
          </a:p>
        </p:txBody>
      </p:sp>
      <p:sp>
        <p:nvSpPr>
          <p:cNvPr id="4" name="Rectangle 3"/>
          <p:cNvSpPr/>
          <p:nvPr/>
        </p:nvSpPr>
        <p:spPr>
          <a:xfrm rot="296212">
            <a:off x="298660" y="1876504"/>
            <a:ext cx="8915741" cy="1569660"/>
          </a:xfrm>
          <a:prstGeom prst="rect">
            <a:avLst/>
          </a:prstGeom>
        </p:spPr>
        <p:txBody>
          <a:bodyPr wrap="square">
            <a:spAutoFit/>
          </a:bodyPr>
          <a:lstStyle/>
          <a:p>
            <a:pPr marL="171450" lvl="0" indent="-171450">
              <a:buFont typeface="Wingdings" pitchFamily="2" charset="2"/>
              <a:buChar char="§"/>
            </a:pPr>
            <a:r>
              <a:rPr lang="en-GB" sz="3200" b="1" dirty="0" smtClean="0"/>
              <a:t> … </a:t>
            </a:r>
            <a:r>
              <a:rPr lang="en-GB" sz="3200" dirty="0"/>
              <a:t>and provide an accurate English translation of short, suitable </a:t>
            </a:r>
            <a:r>
              <a:rPr lang="en-GB" sz="3200" dirty="0" smtClean="0"/>
              <a:t>material.</a:t>
            </a:r>
            <a:endParaRPr lang="en-GB" sz="3200" dirty="0"/>
          </a:p>
          <a:p>
            <a:pPr marL="171450" lvl="0" indent="-171450">
              <a:buFont typeface="Wingdings" pitchFamily="2" charset="2"/>
              <a:buChar char="§"/>
            </a:pPr>
            <a:endParaRPr lang="en-GB" sz="3200" b="1" dirty="0"/>
          </a:p>
        </p:txBody>
      </p:sp>
    </p:spTree>
    <p:extLst>
      <p:ext uri="{BB962C8B-B14F-4D97-AF65-F5344CB8AC3E}">
        <p14:creationId xmlns:p14="http://schemas.microsoft.com/office/powerpoint/2010/main" val="4173770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39" y="404664"/>
            <a:ext cx="8316925" cy="5544616"/>
          </a:xfrm>
          <a:prstGeom prst="rect">
            <a:avLst/>
          </a:prstGeom>
        </p:spPr>
      </p:pic>
      <p:sp>
        <p:nvSpPr>
          <p:cNvPr id="3" name="TextBox 2"/>
          <p:cNvSpPr txBox="1"/>
          <p:nvPr/>
        </p:nvSpPr>
        <p:spPr>
          <a:xfrm>
            <a:off x="395536" y="5926638"/>
            <a:ext cx="8136904" cy="707886"/>
          </a:xfrm>
          <a:prstGeom prst="rect">
            <a:avLst/>
          </a:prstGeom>
          <a:noFill/>
        </p:spPr>
        <p:txBody>
          <a:bodyPr wrap="square" rtlCol="0">
            <a:spAutoFit/>
          </a:bodyPr>
          <a:lstStyle/>
          <a:p>
            <a:r>
              <a:rPr lang="en-GB" sz="4000" b="1" dirty="0" smtClean="0"/>
              <a:t>Word Lens app - iPhone</a:t>
            </a:r>
            <a:endParaRPr lang="fr-FR" sz="4000" b="1" dirty="0"/>
          </a:p>
        </p:txBody>
      </p:sp>
    </p:spTree>
    <p:extLst>
      <p:ext uri="{BB962C8B-B14F-4D97-AF65-F5344CB8AC3E}">
        <p14:creationId xmlns:p14="http://schemas.microsoft.com/office/powerpoint/2010/main" val="1800174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568" y="1978762"/>
            <a:ext cx="4581525" cy="2943225"/>
          </a:xfrm>
          <a:prstGeom prst="rect">
            <a:avLst/>
          </a:prstGeom>
        </p:spPr>
      </p:pic>
      <p:sp>
        <p:nvSpPr>
          <p:cNvPr id="3" name="TextBox 2"/>
          <p:cNvSpPr txBox="1"/>
          <p:nvPr/>
        </p:nvSpPr>
        <p:spPr>
          <a:xfrm>
            <a:off x="1835696" y="6093296"/>
            <a:ext cx="5544616" cy="677108"/>
          </a:xfrm>
          <a:prstGeom prst="rect">
            <a:avLst/>
          </a:prstGeom>
          <a:noFill/>
        </p:spPr>
        <p:txBody>
          <a:bodyPr wrap="square" rtlCol="0">
            <a:spAutoFit/>
          </a:bodyPr>
          <a:lstStyle/>
          <a:p>
            <a:pPr algn="ctr"/>
            <a:r>
              <a:rPr lang="en-GB" i="1" dirty="0" smtClean="0"/>
              <a:t>At Heathrow Airport, London, UK:</a:t>
            </a:r>
            <a:br>
              <a:rPr lang="en-GB" i="1" dirty="0" smtClean="0"/>
            </a:br>
            <a:r>
              <a:rPr lang="en-GB" sz="2000" b="1" dirty="0" smtClean="0"/>
              <a:t>No electric people carrying vehicles past this point.</a:t>
            </a:r>
            <a:endParaRPr lang="fr-FR" sz="2000" b="1" dirty="0"/>
          </a:p>
        </p:txBody>
      </p:sp>
      <p:sp>
        <p:nvSpPr>
          <p:cNvPr id="10" name="TextBox 9"/>
          <p:cNvSpPr txBox="1"/>
          <p:nvPr/>
        </p:nvSpPr>
        <p:spPr>
          <a:xfrm>
            <a:off x="4355976" y="856164"/>
            <a:ext cx="5544616" cy="954107"/>
          </a:xfrm>
          <a:prstGeom prst="rect">
            <a:avLst/>
          </a:prstGeom>
          <a:noFill/>
        </p:spPr>
        <p:txBody>
          <a:bodyPr wrap="square" rtlCol="0">
            <a:spAutoFit/>
          </a:bodyPr>
          <a:lstStyle/>
          <a:p>
            <a:pPr algn="ctr"/>
            <a:r>
              <a:rPr lang="en-GB" i="1" dirty="0" smtClean="0"/>
              <a:t>Notice on a broken turnstile at Salzburg, </a:t>
            </a:r>
            <a:br>
              <a:rPr lang="en-GB" i="1" dirty="0" smtClean="0"/>
            </a:br>
            <a:r>
              <a:rPr lang="en-GB" i="1" dirty="0" smtClean="0"/>
              <a:t>Austria, passport control:</a:t>
            </a:r>
            <a:br>
              <a:rPr lang="en-GB" i="1" dirty="0" smtClean="0"/>
            </a:br>
            <a:r>
              <a:rPr lang="en-GB" sz="2000" b="1" dirty="0" smtClean="0"/>
              <a:t>Out of work.</a:t>
            </a:r>
            <a:endParaRPr lang="fr-FR" sz="2000" b="1" dirty="0"/>
          </a:p>
        </p:txBody>
      </p:sp>
      <p:sp>
        <p:nvSpPr>
          <p:cNvPr id="11" name="TextBox 10"/>
          <p:cNvSpPr txBox="1"/>
          <p:nvPr/>
        </p:nvSpPr>
        <p:spPr>
          <a:xfrm>
            <a:off x="99009" y="204609"/>
            <a:ext cx="5544616" cy="677108"/>
          </a:xfrm>
          <a:prstGeom prst="rect">
            <a:avLst/>
          </a:prstGeom>
          <a:noFill/>
        </p:spPr>
        <p:txBody>
          <a:bodyPr wrap="square" rtlCol="0">
            <a:spAutoFit/>
          </a:bodyPr>
          <a:lstStyle/>
          <a:p>
            <a:pPr algn="ctr"/>
            <a:r>
              <a:rPr lang="en-GB" i="1" dirty="0" smtClean="0"/>
              <a:t>Sign on a metal-detector scanner in France:</a:t>
            </a:r>
            <a:br>
              <a:rPr lang="en-GB" i="1" dirty="0" smtClean="0"/>
            </a:br>
            <a:r>
              <a:rPr lang="en-GB" sz="2000" b="1" dirty="0" smtClean="0"/>
              <a:t>People with peace-maker do not pass.</a:t>
            </a:r>
            <a:endParaRPr lang="fr-FR" sz="2000" b="1" dirty="0"/>
          </a:p>
        </p:txBody>
      </p:sp>
      <p:sp>
        <p:nvSpPr>
          <p:cNvPr id="12" name="TextBox 11"/>
          <p:cNvSpPr txBox="1"/>
          <p:nvPr/>
        </p:nvSpPr>
        <p:spPr>
          <a:xfrm>
            <a:off x="2519772" y="5013176"/>
            <a:ext cx="4176464" cy="984885"/>
          </a:xfrm>
          <a:prstGeom prst="rect">
            <a:avLst/>
          </a:prstGeom>
          <a:noFill/>
        </p:spPr>
        <p:txBody>
          <a:bodyPr wrap="square" rtlCol="0">
            <a:spAutoFit/>
          </a:bodyPr>
          <a:lstStyle/>
          <a:p>
            <a:pPr algn="ctr"/>
            <a:r>
              <a:rPr lang="en-GB" i="1" dirty="0" smtClean="0"/>
              <a:t>Danish airline:</a:t>
            </a:r>
            <a:br>
              <a:rPr lang="en-GB" i="1" dirty="0" smtClean="0"/>
            </a:br>
            <a:r>
              <a:rPr lang="en-GB" sz="2000" b="1" dirty="0" smtClean="0"/>
              <a:t>We take your bags and send them in all directions.</a:t>
            </a:r>
            <a:endParaRPr lang="fr-FR" sz="2000" b="1" dirty="0"/>
          </a:p>
        </p:txBody>
      </p:sp>
      <p:sp>
        <p:nvSpPr>
          <p:cNvPr id="13" name="TextBox 12"/>
          <p:cNvSpPr txBox="1"/>
          <p:nvPr/>
        </p:nvSpPr>
        <p:spPr>
          <a:xfrm>
            <a:off x="5269260" y="2654042"/>
            <a:ext cx="3672408" cy="1261884"/>
          </a:xfrm>
          <a:prstGeom prst="rect">
            <a:avLst/>
          </a:prstGeom>
          <a:noFill/>
        </p:spPr>
        <p:txBody>
          <a:bodyPr wrap="square" rtlCol="0">
            <a:spAutoFit/>
          </a:bodyPr>
          <a:lstStyle/>
          <a:p>
            <a:pPr algn="ctr"/>
            <a:r>
              <a:rPr lang="en-GB" i="1" dirty="0" smtClean="0"/>
              <a:t>On an airsickness bag on a Spanish aeroplane:</a:t>
            </a:r>
            <a:br>
              <a:rPr lang="en-GB" i="1" dirty="0" smtClean="0"/>
            </a:br>
            <a:r>
              <a:rPr lang="en-GB" sz="2000" b="1" dirty="0" smtClean="0"/>
              <a:t>Bags to be use in case of sickness or to gather remains.</a:t>
            </a:r>
            <a:endParaRPr lang="fr-FR" sz="2000" b="1" dirty="0"/>
          </a:p>
        </p:txBody>
      </p:sp>
      <p:sp>
        <p:nvSpPr>
          <p:cNvPr id="14" name="TextBox 13"/>
          <p:cNvSpPr txBox="1"/>
          <p:nvPr/>
        </p:nvSpPr>
        <p:spPr>
          <a:xfrm>
            <a:off x="137109" y="1333217"/>
            <a:ext cx="5544616" cy="677108"/>
          </a:xfrm>
          <a:prstGeom prst="rect">
            <a:avLst/>
          </a:prstGeom>
          <a:noFill/>
        </p:spPr>
        <p:txBody>
          <a:bodyPr wrap="square" rtlCol="0">
            <a:spAutoFit/>
          </a:bodyPr>
          <a:lstStyle/>
          <a:p>
            <a:pPr algn="ctr"/>
            <a:r>
              <a:rPr lang="en-GB" i="1" dirty="0" smtClean="0"/>
              <a:t>Paris, France:</a:t>
            </a:r>
            <a:br>
              <a:rPr lang="en-GB" i="1" dirty="0" smtClean="0"/>
            </a:br>
            <a:r>
              <a:rPr lang="en-GB" sz="2000" b="1" dirty="0" smtClean="0"/>
              <a:t>Please leave your values at the front desk.</a:t>
            </a:r>
            <a:endParaRPr lang="fr-FR" sz="2000" b="1" dirty="0"/>
          </a:p>
        </p:txBody>
      </p:sp>
    </p:spTree>
    <p:extLst>
      <p:ext uri="{BB962C8B-B14F-4D97-AF65-F5344CB8AC3E}">
        <p14:creationId xmlns:p14="http://schemas.microsoft.com/office/powerpoint/2010/main" val="7953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7"/>
            <a:ext cx="8570913"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1774" y="5949280"/>
            <a:ext cx="8477151" cy="584775"/>
          </a:xfrm>
          <a:prstGeom prst="rect">
            <a:avLst/>
          </a:prstGeom>
          <a:noFill/>
        </p:spPr>
        <p:txBody>
          <a:bodyPr wrap="square" rtlCol="0">
            <a:spAutoFit/>
          </a:bodyPr>
          <a:lstStyle/>
          <a:p>
            <a:r>
              <a:rPr lang="en-GB" sz="3200" b="1" dirty="0" smtClean="0"/>
              <a:t>What is the message in this poster?</a:t>
            </a:r>
            <a:endParaRPr lang="fr-FR" sz="3200" b="1" dirty="0"/>
          </a:p>
        </p:txBody>
      </p:sp>
    </p:spTree>
    <p:extLst>
      <p:ext uri="{BB962C8B-B14F-4D97-AF65-F5344CB8AC3E}">
        <p14:creationId xmlns:p14="http://schemas.microsoft.com/office/powerpoint/2010/main" val="1567974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4644"/>
            <a:ext cx="748883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584" y="3933056"/>
            <a:ext cx="7488832" cy="190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transitar</a:t>
            </a:r>
            <a:r>
              <a:rPr lang="en-GB" sz="2800" dirty="0" smtClean="0">
                <a:solidFill>
                  <a:schemeClr val="bg1"/>
                </a:solidFill>
              </a:rPr>
              <a:t> con </a:t>
            </a:r>
            <a:r>
              <a:rPr lang="en-GB" sz="2800" dirty="0" err="1" smtClean="0">
                <a:solidFill>
                  <a:schemeClr val="bg1"/>
                </a:solidFill>
              </a:rPr>
              <a:t>vehículos</a:t>
            </a:r>
            <a:endParaRPr lang="en-GB" sz="2800" dirty="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hacer</a:t>
            </a:r>
            <a:r>
              <a:rPr lang="en-GB" sz="2800" dirty="0" smtClean="0">
                <a:solidFill>
                  <a:schemeClr val="bg1"/>
                </a:solidFill>
              </a:rPr>
              <a:t> </a:t>
            </a:r>
            <a:r>
              <a:rPr lang="en-GB" sz="2800" dirty="0" err="1" smtClean="0">
                <a:solidFill>
                  <a:schemeClr val="bg1"/>
                </a:solidFill>
              </a:rPr>
              <a:t>fuego</a:t>
            </a:r>
            <a:endParaRPr lang="en-GB" sz="2800" dirty="0" smtClean="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bajar</a:t>
            </a:r>
            <a:r>
              <a:rPr lang="en-GB" sz="2800" dirty="0" smtClean="0">
                <a:solidFill>
                  <a:schemeClr val="bg1"/>
                </a:solidFill>
              </a:rPr>
              <a:t> con </a:t>
            </a:r>
            <a:r>
              <a:rPr lang="en-GB" sz="2800" dirty="0" err="1" smtClean="0">
                <a:solidFill>
                  <a:schemeClr val="bg1"/>
                </a:solidFill>
              </a:rPr>
              <a:t>animales</a:t>
            </a:r>
            <a:endParaRPr lang="fr-FR" sz="2800" dirty="0">
              <a:solidFill>
                <a:schemeClr val="bg1"/>
              </a:solidFill>
            </a:endParaRPr>
          </a:p>
        </p:txBody>
      </p:sp>
      <p:sp>
        <p:nvSpPr>
          <p:cNvPr id="4" name="TextBox 3"/>
          <p:cNvSpPr txBox="1"/>
          <p:nvPr/>
        </p:nvSpPr>
        <p:spPr>
          <a:xfrm>
            <a:off x="251520" y="5949280"/>
            <a:ext cx="8820472" cy="584775"/>
          </a:xfrm>
          <a:prstGeom prst="rect">
            <a:avLst/>
          </a:prstGeom>
          <a:noFill/>
        </p:spPr>
        <p:txBody>
          <a:bodyPr wrap="square" rtlCol="0">
            <a:spAutoFit/>
          </a:bodyPr>
          <a:lstStyle/>
          <a:p>
            <a:r>
              <a:rPr lang="en-GB" sz="3200" b="1" dirty="0" smtClean="0"/>
              <a:t>Where might you see this sign?  </a:t>
            </a:r>
            <a:endParaRPr lang="fr-FR" sz="3200" b="1" dirty="0"/>
          </a:p>
        </p:txBody>
      </p:sp>
    </p:spTree>
    <p:extLst>
      <p:ext uri="{BB962C8B-B14F-4D97-AF65-F5344CB8AC3E}">
        <p14:creationId xmlns:p14="http://schemas.microsoft.com/office/powerpoint/2010/main" val="931508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Translation can be…</a:t>
            </a:r>
            <a:endParaRPr lang="fr-FR" b="1" dirty="0"/>
          </a:p>
        </p:txBody>
      </p:sp>
      <p:sp>
        <p:nvSpPr>
          <p:cNvPr id="3" name="Content Placeholder 2"/>
          <p:cNvSpPr>
            <a:spLocks noGrp="1"/>
          </p:cNvSpPr>
          <p:nvPr>
            <p:ph idx="1"/>
          </p:nvPr>
        </p:nvSpPr>
        <p:spPr>
          <a:xfrm>
            <a:off x="457200" y="1268760"/>
            <a:ext cx="8229600" cy="4857403"/>
          </a:xfrm>
        </p:spPr>
        <p:txBody>
          <a:bodyPr>
            <a:noAutofit/>
          </a:bodyPr>
          <a:lstStyle/>
          <a:p>
            <a:r>
              <a:rPr lang="en-GB" sz="3600" dirty="0" smtClean="0"/>
              <a:t>a spontaneous reaction to FL text with the question ‘What does this mean?’</a:t>
            </a:r>
          </a:p>
          <a:p>
            <a:r>
              <a:rPr lang="en-GB" sz="3600" dirty="0" smtClean="0"/>
              <a:t>the closest reading of a text</a:t>
            </a:r>
          </a:p>
          <a:p>
            <a:r>
              <a:rPr lang="en-GB" sz="3600" dirty="0" smtClean="0"/>
              <a:t>the exploration of the links between language use and grammar</a:t>
            </a:r>
          </a:p>
          <a:p>
            <a:r>
              <a:rPr lang="en-GB" sz="3600" dirty="0" smtClean="0"/>
              <a:t>mental agility, memory, linguistic precision</a:t>
            </a:r>
          </a:p>
          <a:p>
            <a:r>
              <a:rPr lang="en-GB" sz="3600" dirty="0" smtClean="0"/>
              <a:t>a door to intercultural appreciation</a:t>
            </a:r>
            <a:endParaRPr lang="fr-FR" sz="3600" dirty="0"/>
          </a:p>
        </p:txBody>
      </p:sp>
    </p:spTree>
    <p:extLst>
      <p:ext uri="{BB962C8B-B14F-4D97-AF65-F5344CB8AC3E}">
        <p14:creationId xmlns:p14="http://schemas.microsoft.com/office/powerpoint/2010/main" val="2381879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1714572" cy="369332"/>
          </a:xfrm>
          <a:prstGeom prst="rect">
            <a:avLst/>
          </a:prstGeom>
        </p:spPr>
        <p:txBody>
          <a:bodyPr wrap="none">
            <a:spAutoFit/>
          </a:bodyPr>
          <a:lstStyle/>
          <a:p>
            <a:r>
              <a:rPr lang="en-GB" b="1" dirty="0"/>
              <a:t>Das </a:t>
            </a:r>
            <a:r>
              <a:rPr lang="en-GB" b="1" dirty="0" err="1"/>
              <a:t>ist</a:t>
            </a:r>
            <a:r>
              <a:rPr lang="en-GB" b="1" dirty="0"/>
              <a:t> </a:t>
            </a:r>
            <a:r>
              <a:rPr lang="en-GB" b="1" dirty="0" err="1"/>
              <a:t>Banane</a:t>
            </a:r>
            <a:r>
              <a:rPr lang="en-GB" b="1" dirty="0"/>
              <a:t>! </a:t>
            </a:r>
            <a:endParaRPr lang="fr-FR" dirty="0"/>
          </a:p>
        </p:txBody>
      </p:sp>
      <p:sp>
        <p:nvSpPr>
          <p:cNvPr id="3" name="Rectangle 2"/>
          <p:cNvSpPr/>
          <p:nvPr/>
        </p:nvSpPr>
        <p:spPr>
          <a:xfrm>
            <a:off x="251520" y="1851322"/>
            <a:ext cx="4572000" cy="646331"/>
          </a:xfrm>
          <a:prstGeom prst="rect">
            <a:avLst/>
          </a:prstGeom>
        </p:spPr>
        <p:txBody>
          <a:bodyPr>
            <a:spAutoFit/>
          </a:bodyPr>
          <a:lstStyle/>
          <a:p>
            <a:r>
              <a:rPr lang="en-GB" b="1" dirty="0" err="1" smtClean="0"/>
              <a:t>Ich</a:t>
            </a:r>
            <a:r>
              <a:rPr lang="en-GB" b="1" dirty="0" smtClean="0"/>
              <a:t> bin fix und </a:t>
            </a:r>
            <a:r>
              <a:rPr lang="en-GB" b="1" dirty="0" err="1" smtClean="0"/>
              <a:t>fertig</a:t>
            </a:r>
            <a:r>
              <a:rPr lang="en-GB" b="1" dirty="0" smtClean="0"/>
              <a:t>!</a:t>
            </a:r>
            <a:endParaRPr lang="fr-FR" dirty="0"/>
          </a:p>
          <a:p>
            <a:r>
              <a:rPr lang="en-GB" b="1" dirty="0"/>
              <a:t> </a:t>
            </a:r>
            <a:endParaRPr lang="fr-FR" dirty="0"/>
          </a:p>
        </p:txBody>
      </p:sp>
      <p:sp>
        <p:nvSpPr>
          <p:cNvPr id="4" name="Rectangle 3"/>
          <p:cNvSpPr/>
          <p:nvPr/>
        </p:nvSpPr>
        <p:spPr>
          <a:xfrm>
            <a:off x="413792" y="4223298"/>
            <a:ext cx="4572000" cy="369332"/>
          </a:xfrm>
          <a:prstGeom prst="rect">
            <a:avLst/>
          </a:prstGeom>
        </p:spPr>
        <p:txBody>
          <a:bodyPr>
            <a:spAutoFit/>
          </a:bodyPr>
          <a:lstStyle/>
          <a:p>
            <a:r>
              <a:rPr lang="en-GB" b="1" dirty="0" err="1"/>
              <a:t>Es</a:t>
            </a:r>
            <a:r>
              <a:rPr lang="en-GB" b="1" dirty="0"/>
              <a:t> </a:t>
            </a:r>
            <a:r>
              <a:rPr lang="en-GB" b="1" dirty="0" err="1"/>
              <a:t>ist</a:t>
            </a:r>
            <a:r>
              <a:rPr lang="en-GB" b="1" dirty="0"/>
              <a:t> </a:t>
            </a:r>
            <a:r>
              <a:rPr lang="en-GB" b="1" dirty="0" err="1"/>
              <a:t>noch</a:t>
            </a:r>
            <a:r>
              <a:rPr lang="en-GB" b="1" dirty="0"/>
              <a:t> </a:t>
            </a:r>
            <a:r>
              <a:rPr lang="en-GB" b="1" dirty="0" err="1"/>
              <a:t>kein</a:t>
            </a:r>
            <a:r>
              <a:rPr lang="en-GB" b="1" dirty="0"/>
              <a:t> Meister </a:t>
            </a:r>
            <a:r>
              <a:rPr lang="en-GB" b="1" dirty="0" err="1"/>
              <a:t>vom</a:t>
            </a:r>
            <a:r>
              <a:rPr lang="en-GB" b="1" dirty="0"/>
              <a:t> </a:t>
            </a:r>
            <a:r>
              <a:rPr lang="en-GB" b="1" dirty="0" err="1"/>
              <a:t>Himmel</a:t>
            </a:r>
            <a:r>
              <a:rPr lang="en-GB" b="1" dirty="0"/>
              <a:t> </a:t>
            </a:r>
            <a:r>
              <a:rPr lang="en-GB" b="1" dirty="0" err="1"/>
              <a:t>gefallen</a:t>
            </a:r>
            <a:r>
              <a:rPr lang="en-GB" b="1" dirty="0"/>
              <a:t>. </a:t>
            </a:r>
            <a:endParaRPr lang="fr-FR" dirty="0"/>
          </a:p>
        </p:txBody>
      </p:sp>
      <p:sp>
        <p:nvSpPr>
          <p:cNvPr id="6" name="Rectangle 5"/>
          <p:cNvSpPr/>
          <p:nvPr/>
        </p:nvSpPr>
        <p:spPr>
          <a:xfrm>
            <a:off x="2699792" y="2109182"/>
            <a:ext cx="4572000" cy="369332"/>
          </a:xfrm>
          <a:prstGeom prst="rect">
            <a:avLst/>
          </a:prstGeom>
        </p:spPr>
        <p:txBody>
          <a:bodyPr>
            <a:spAutoFit/>
          </a:bodyPr>
          <a:lstStyle/>
          <a:p>
            <a:r>
              <a:rPr lang="en-GB" b="1" dirty="0" err="1" smtClean="0"/>
              <a:t>Lieber</a:t>
            </a:r>
            <a:r>
              <a:rPr lang="en-GB" b="1" dirty="0" smtClean="0"/>
              <a:t> </a:t>
            </a:r>
            <a:r>
              <a:rPr lang="en-GB" b="1" dirty="0" err="1"/>
              <a:t>spät</a:t>
            </a:r>
            <a:r>
              <a:rPr lang="en-GB" b="1" dirty="0"/>
              <a:t> </a:t>
            </a:r>
            <a:r>
              <a:rPr lang="en-GB" b="1" dirty="0" err="1"/>
              <a:t>als</a:t>
            </a:r>
            <a:r>
              <a:rPr lang="en-GB" b="1" dirty="0"/>
              <a:t> </a:t>
            </a:r>
            <a:r>
              <a:rPr lang="en-GB" b="1" dirty="0" err="1"/>
              <a:t>nie</a:t>
            </a:r>
            <a:r>
              <a:rPr lang="en-GB" b="1" dirty="0"/>
              <a:t>.</a:t>
            </a:r>
            <a:r>
              <a:rPr lang="en-GB" dirty="0"/>
              <a:t> (…</a:t>
            </a:r>
            <a:r>
              <a:rPr lang="en-GB" b="1" dirty="0" err="1"/>
              <a:t>aber</a:t>
            </a:r>
            <a:r>
              <a:rPr lang="en-GB" b="1" dirty="0"/>
              <a:t> </a:t>
            </a:r>
            <a:r>
              <a:rPr lang="en-GB" b="1" dirty="0" err="1"/>
              <a:t>lieber</a:t>
            </a:r>
            <a:r>
              <a:rPr lang="en-GB" b="1" dirty="0"/>
              <a:t> </a:t>
            </a:r>
            <a:r>
              <a:rPr lang="en-GB" b="1" dirty="0" err="1"/>
              <a:t>nie</a:t>
            </a:r>
            <a:r>
              <a:rPr lang="en-GB" b="1" dirty="0"/>
              <a:t> </a:t>
            </a:r>
            <a:r>
              <a:rPr lang="en-GB" b="1" dirty="0" err="1"/>
              <a:t>zu</a:t>
            </a:r>
            <a:r>
              <a:rPr lang="en-GB" b="1" dirty="0"/>
              <a:t> </a:t>
            </a:r>
            <a:r>
              <a:rPr lang="en-GB" b="1" dirty="0" err="1"/>
              <a:t>spät</a:t>
            </a:r>
            <a:r>
              <a:rPr lang="en-GB" dirty="0" smtClean="0"/>
              <a:t>)</a:t>
            </a:r>
            <a:endParaRPr lang="fr-FR" dirty="0"/>
          </a:p>
        </p:txBody>
      </p:sp>
      <p:sp>
        <p:nvSpPr>
          <p:cNvPr id="7" name="Rectangle 6"/>
          <p:cNvSpPr/>
          <p:nvPr/>
        </p:nvSpPr>
        <p:spPr>
          <a:xfrm>
            <a:off x="6178255" y="3572641"/>
            <a:ext cx="2187074" cy="369332"/>
          </a:xfrm>
          <a:prstGeom prst="rect">
            <a:avLst/>
          </a:prstGeom>
        </p:spPr>
        <p:txBody>
          <a:bodyPr wrap="none">
            <a:spAutoFit/>
          </a:bodyPr>
          <a:lstStyle/>
          <a:p>
            <a:r>
              <a:rPr lang="en-GB" b="1" dirty="0" smtClean="0"/>
              <a:t>Hast du </a:t>
            </a:r>
            <a:r>
              <a:rPr lang="en-GB" b="1" dirty="0" err="1" smtClean="0"/>
              <a:t>einen</a:t>
            </a:r>
            <a:r>
              <a:rPr lang="en-GB" b="1" dirty="0" smtClean="0"/>
              <a:t> Vogel?</a:t>
            </a:r>
            <a:endParaRPr lang="fr-FR"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630" y="116632"/>
            <a:ext cx="1925960" cy="13481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701879"/>
            <a:ext cx="1900157" cy="2285889"/>
          </a:xfrm>
          <a:prstGeom prst="rect">
            <a:avLst/>
          </a:prstGeom>
        </p:spPr>
      </p:pic>
      <p:sp>
        <p:nvSpPr>
          <p:cNvPr id="10" name="Rectangle 9"/>
          <p:cNvSpPr/>
          <p:nvPr/>
        </p:nvSpPr>
        <p:spPr>
          <a:xfrm>
            <a:off x="6084168" y="328965"/>
            <a:ext cx="2686698" cy="369332"/>
          </a:xfrm>
          <a:prstGeom prst="rect">
            <a:avLst/>
          </a:prstGeom>
        </p:spPr>
        <p:txBody>
          <a:bodyPr wrap="none">
            <a:spAutoFit/>
          </a:bodyPr>
          <a:lstStyle/>
          <a:p>
            <a:r>
              <a:rPr lang="en-GB" b="1" dirty="0" err="1"/>
              <a:t>Ich</a:t>
            </a:r>
            <a:r>
              <a:rPr lang="en-GB" b="1" dirty="0"/>
              <a:t> </a:t>
            </a:r>
            <a:r>
              <a:rPr lang="en-GB" b="1" dirty="0" err="1"/>
              <a:t>verstehe</a:t>
            </a:r>
            <a:r>
              <a:rPr lang="en-GB" b="1" dirty="0"/>
              <a:t> </a:t>
            </a:r>
            <a:r>
              <a:rPr lang="en-GB" b="1" dirty="0" err="1"/>
              <a:t>nur</a:t>
            </a:r>
            <a:r>
              <a:rPr lang="en-GB" b="1" dirty="0"/>
              <a:t> </a:t>
            </a:r>
            <a:r>
              <a:rPr lang="en-GB" b="1" dirty="0" err="1"/>
              <a:t>Bahnhof</a:t>
            </a:r>
            <a:r>
              <a:rPr lang="en-GB" b="1" dirty="0"/>
              <a:t>. </a:t>
            </a:r>
            <a:endParaRPr lang="fr-FR" dirty="0"/>
          </a:p>
        </p:txBody>
      </p:sp>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2077953"/>
            <a:ext cx="1743987" cy="181962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3015" y="2461208"/>
            <a:ext cx="1441009" cy="147391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255" y="4177980"/>
            <a:ext cx="2265040" cy="226504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9646" y="4592630"/>
            <a:ext cx="2543944" cy="2102729"/>
          </a:xfrm>
          <a:prstGeom prst="rect">
            <a:avLst/>
          </a:prstGeom>
        </p:spPr>
      </p:pic>
    </p:spTree>
    <p:extLst>
      <p:ext uri="{BB962C8B-B14F-4D97-AF65-F5344CB8AC3E}">
        <p14:creationId xmlns:p14="http://schemas.microsoft.com/office/powerpoint/2010/main" val="16607103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a:extLst>
              <a:ext uri="{28A0092B-C50C-407E-A947-70E740481C1C}">
                <a14:useLocalDpi xmlns:a14="http://schemas.microsoft.com/office/drawing/2010/main" val="0"/>
              </a:ext>
            </a:extLst>
          </a:blip>
          <a:srcRect l="15781" t="17593" r="34740" b="11205"/>
          <a:stretch>
            <a:fillRect/>
          </a:stretch>
        </p:blipFill>
        <p:spPr bwMode="auto">
          <a:xfrm>
            <a:off x="0" y="0"/>
            <a:ext cx="847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550025"/>
            <a:ext cx="9144000" cy="3079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en-GB" sz="1400" dirty="0" smtClean="0">
                <a:hlinkClick r:id="rId4"/>
              </a:rPr>
              <a:t>www.tripadvisor.es/Hotel_Review-g664838-d518412-Reviews-Joyuda_Plaza_Hotel-Cabo_Rojo_Puerto_Rico.html</a:t>
            </a:r>
            <a:r>
              <a:rPr lang="en-GB" sz="1400" dirty="0" smtClean="0"/>
              <a:t> </a:t>
            </a:r>
            <a:endParaRPr lang="en-GB" sz="1400" dirty="0"/>
          </a:p>
        </p:txBody>
      </p:sp>
      <p:pic>
        <p:nvPicPr>
          <p:cNvPr id="374788" name="Picture 4" descr="http://www.msn-emotions.org/emotions/animated_emoticons/flags/emoticon_puertoRicanFla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179388"/>
            <a:ext cx="1066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008303"/>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3757" y="332656"/>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FF0000"/>
                </a:solidFill>
                <a:effectLst/>
                <a:latin typeface="Arial" charset="0"/>
                <a:cs typeface="Arial" charset="0"/>
              </a:rPr>
              <a:t>« </a:t>
            </a:r>
            <a:r>
              <a:rPr kumimoji="0" lang="fr-FR" sz="2000" b="0" i="0" u="none" strike="noStrike" cap="none" normalizeH="0" baseline="0" dirty="0" err="1" smtClean="0">
                <a:ln>
                  <a:noFill/>
                </a:ln>
                <a:solidFill>
                  <a:srgbClr val="FF0000"/>
                </a:solidFill>
                <a:effectLst/>
                <a:latin typeface="Arial" charset="0"/>
                <a:cs typeface="Arial" charset="0"/>
              </a:rPr>
              <a:t>Desagradable</a:t>
            </a:r>
            <a:r>
              <a:rPr kumimoji="0" lang="fr-FR" sz="2000" b="0" i="0" u="none" strike="noStrike" cap="none" normalizeH="0" baseline="0" dirty="0" smtClean="0">
                <a:ln>
                  <a:noFill/>
                </a:ln>
                <a:solidFill>
                  <a:srgbClr val="FF0000"/>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Bueno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cuando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yo</a:t>
            </a:r>
            <a:r>
              <a:rPr kumimoji="0" lang="fr-FR" sz="2000" b="0" i="0" u="none" strike="noStrike" cap="none" normalizeH="0" baseline="0" dirty="0" smtClean="0">
                <a:ln>
                  <a:noFill/>
                </a:ln>
                <a:solidFill>
                  <a:schemeClr val="tx1"/>
                </a:solidFill>
                <a:effectLst/>
                <a:latin typeface="Arial" charset="0"/>
                <a:cs typeface="Arial" charset="0"/>
              </a:rPr>
              <a:t> entré a mi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las </a:t>
            </a:r>
            <a:r>
              <a:rPr kumimoji="0" lang="fr-FR" sz="2000" b="0" i="0" u="none" strike="noStrike" cap="none" normalizeH="0" baseline="0" dirty="0" err="1" smtClean="0">
                <a:ln>
                  <a:noFill/>
                </a:ln>
                <a:solidFill>
                  <a:schemeClr val="tx1"/>
                </a:solidFill>
                <a:effectLst/>
                <a:latin typeface="Arial" charset="0"/>
                <a:cs typeface="Arial" charset="0"/>
              </a:rPr>
              <a:t>sábanas</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estaban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sucias</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él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piso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del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baño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estába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inundado</a:t>
            </a:r>
            <a:r>
              <a:rPr lang="fr-FR" sz="2000" dirty="0" smtClean="0">
                <a:latin typeface="Arial" charset="0"/>
                <a:cs typeface="Arial" charset="0"/>
              </a:rPr>
              <a:t>. </a:t>
            </a:r>
            <a:r>
              <a:rPr lang="fr-FR" sz="2000" dirty="0" err="1" smtClean="0">
                <a:latin typeface="Arial" charset="0"/>
                <a:cs typeface="Arial" charset="0"/>
              </a:rPr>
              <a:t>Ad</a:t>
            </a:r>
            <a:r>
              <a:rPr kumimoji="0" lang="fr-FR" sz="2000" b="0" i="0" u="none" strike="noStrike" cap="none" normalizeH="0" baseline="0" dirty="0" err="1" smtClean="0">
                <a:ln>
                  <a:noFill/>
                </a:ln>
                <a:solidFill>
                  <a:schemeClr val="tx1"/>
                </a:solidFill>
                <a:effectLst/>
                <a:latin typeface="Arial" charset="0"/>
                <a:cs typeface="Arial" charset="0"/>
              </a:rPr>
              <a:t>emás</a:t>
            </a:r>
            <a:r>
              <a:rPr kumimoji="0" lang="fr-FR" sz="2000" b="0" i="0" u="none" strike="noStrike" cap="none" normalizeH="0" baseline="0" dirty="0" smtClean="0">
                <a:ln>
                  <a:noFill/>
                </a:ln>
                <a:solidFill>
                  <a:schemeClr val="tx1"/>
                </a:solidFill>
                <a:effectLst/>
                <a:latin typeface="Arial" charset="0"/>
                <a:cs typeface="Arial" charset="0"/>
              </a:rPr>
              <a:t> no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papel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higiénico</a:t>
            </a:r>
            <a:r>
              <a:rPr kumimoji="0" lang="fr-FR" sz="2000" b="0" i="0" u="none" strike="noStrike" cap="none" normalizeH="0" baseline="0" dirty="0" smtClean="0">
                <a:ln>
                  <a:noFill/>
                </a:ln>
                <a:solidFill>
                  <a:schemeClr val="tx1"/>
                </a:solidFill>
                <a:effectLst/>
                <a:latin typeface="Arial" charset="0"/>
                <a:cs typeface="Arial" charset="0"/>
              </a:rPr>
              <a:t>, y el </a:t>
            </a:r>
            <a:r>
              <a:rPr kumimoji="0" lang="fr-FR" sz="2000" b="0" i="0" u="none" strike="noStrike" cap="none" normalizeH="0" baseline="0" dirty="0" err="1" smtClean="0">
                <a:ln>
                  <a:noFill/>
                </a:ln>
                <a:solidFill>
                  <a:schemeClr val="tx1"/>
                </a:solidFill>
                <a:effectLst/>
                <a:latin typeface="Arial" charset="0"/>
                <a:cs typeface="Arial" charset="0"/>
              </a:rPr>
              <a:t>televisor</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era</a:t>
            </a:r>
            <a:r>
              <a:rPr kumimoji="0" lang="fr-FR" sz="2000" b="0" i="0" u="none" strike="noStrike" cap="none" normalizeH="0" baseline="0" dirty="0" smtClean="0">
                <a:ln>
                  <a:noFill/>
                </a:ln>
                <a:solidFill>
                  <a:schemeClr val="tx1"/>
                </a:solidFill>
                <a:effectLst/>
                <a:latin typeface="Arial" charset="0"/>
                <a:cs typeface="Arial" charset="0"/>
              </a:rPr>
              <a:t> de </a:t>
            </a:r>
            <a:r>
              <a:rPr kumimoji="0" lang="fr-FR" sz="2000" b="0" i="0" u="none" strike="noStrike" cap="none" normalizeH="0" baseline="0" dirty="0" err="1" smtClean="0">
                <a:ln>
                  <a:noFill/>
                </a:ln>
                <a:solidFill>
                  <a:schemeClr val="tx1"/>
                </a:solidFill>
                <a:effectLst/>
                <a:latin typeface="Arial" charset="0"/>
                <a:cs typeface="Arial" charset="0"/>
              </a:rPr>
              <a:t>hace</a:t>
            </a:r>
            <a:r>
              <a:rPr kumimoji="0" lang="fr-FR" sz="2000" b="0" i="0" u="none" strike="noStrike" cap="none" normalizeH="0" baseline="0" dirty="0" smtClean="0">
                <a:ln>
                  <a:noFill/>
                </a:ln>
                <a:solidFill>
                  <a:schemeClr val="tx1"/>
                </a:solidFill>
                <a:effectLst/>
                <a:latin typeface="Arial" charset="0"/>
                <a:cs typeface="Arial" charset="0"/>
              </a:rPr>
              <a:t> 30 </a:t>
            </a:r>
            <a:r>
              <a:rPr kumimoji="0" lang="fr-FR" sz="2000" b="0" i="0" u="none" strike="noStrike" cap="none" normalizeH="0" baseline="0" dirty="0" err="1" smtClean="0">
                <a:ln>
                  <a:noFill/>
                </a:ln>
                <a:solidFill>
                  <a:schemeClr val="tx1"/>
                </a:solidFill>
                <a:effectLst/>
                <a:latin typeface="Arial" charset="0"/>
                <a:cs typeface="Arial" charset="0"/>
              </a:rPr>
              <a:t>años</a:t>
            </a:r>
            <a:r>
              <a:rPr kumimoji="0" lang="fr-FR" sz="2000" b="0" i="0" u="none" strike="noStrike" cap="none" normalizeH="0" baseline="0" dirty="0" smtClean="0">
                <a:ln>
                  <a:noFill/>
                </a:ln>
                <a:solidFill>
                  <a:schemeClr val="tx1"/>
                </a:solidFill>
                <a:effectLst/>
                <a:latin typeface="Arial" charset="0"/>
                <a:cs typeface="Arial" charset="0"/>
              </a:rPr>
              <a:t>.  No </a:t>
            </a:r>
            <a:r>
              <a:rPr kumimoji="0" lang="fr-FR" sz="2000" b="0" i="0" u="none" strike="noStrike" cap="none" normalizeH="0" baseline="0" dirty="0" err="1" smtClean="0">
                <a:ln>
                  <a:noFill/>
                </a:ln>
                <a:solidFill>
                  <a:schemeClr val="tx1"/>
                </a:solidFill>
                <a:effectLst/>
                <a:latin typeface="Arial" charset="0"/>
                <a:cs typeface="Arial" charset="0"/>
              </a:rPr>
              <a:t>pude</a:t>
            </a:r>
            <a:r>
              <a:rPr kumimoji="0" lang="fr-FR" sz="2000" b="0" i="0" u="none" strike="noStrike" cap="none" normalizeH="0" baseline="0" dirty="0" smtClean="0">
                <a:ln>
                  <a:noFill/>
                </a:ln>
                <a:solidFill>
                  <a:schemeClr val="tx1"/>
                </a:solidFill>
                <a:effectLst/>
                <a:latin typeface="Arial" charset="0"/>
                <a:cs typeface="Arial" charset="0"/>
              </a:rPr>
              <a:t> dormir porque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baseline="0" dirty="0" smtClean="0">
                <a:ln>
                  <a:noFill/>
                </a:ln>
                <a:solidFill>
                  <a:schemeClr val="tx1"/>
                </a:solidFill>
                <a:effectLst/>
                <a:latin typeface="Arial" charset="0"/>
                <a:cs typeface="Arial" charset="0"/>
              </a:rPr>
              <a:t> gente </a:t>
            </a:r>
            <a:r>
              <a:rPr kumimoji="0" lang="fr-FR" sz="2000" b="0" i="0" u="none" strike="noStrike" cap="none" normalizeH="0" baseline="0" dirty="0" err="1" smtClean="0">
                <a:ln>
                  <a:noFill/>
                </a:ln>
                <a:solidFill>
                  <a:schemeClr val="tx1"/>
                </a:solidFill>
                <a:effectLst/>
                <a:latin typeface="Arial" charset="0"/>
                <a:cs typeface="Arial" charset="0"/>
              </a:rPr>
              <a:t>borracha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gritando</a:t>
            </a:r>
            <a:r>
              <a:rPr kumimoji="0" lang="fr-FR" sz="2000" b="0" i="0" u="none" strike="noStrike" cap="none" normalizeH="0" baseline="0" dirty="0" smtClean="0">
                <a:ln>
                  <a:noFill/>
                </a:ln>
                <a:solidFill>
                  <a:schemeClr val="tx1"/>
                </a:solidFill>
                <a:effectLst/>
                <a:latin typeface="Arial" charset="0"/>
                <a:cs typeface="Arial" charset="0"/>
              </a:rPr>
              <a:t> y </a:t>
            </a:r>
            <a:r>
              <a:rPr kumimoji="0" lang="fr-FR" sz="2000" b="0" i="0" u="none" strike="noStrike" cap="none" normalizeH="0" baseline="0" dirty="0" err="1" smtClean="0">
                <a:ln>
                  <a:noFill/>
                </a:ln>
                <a:solidFill>
                  <a:schemeClr val="tx1"/>
                </a:solidFill>
                <a:effectLst/>
                <a:latin typeface="Arial" charset="0"/>
                <a:cs typeface="Arial" charset="0"/>
              </a:rPr>
              <a:t>hablando</a:t>
            </a:r>
            <a:r>
              <a:rPr kumimoji="0" lang="fr-FR" sz="2000" b="0" i="0" u="none" strike="noStrike" cap="none" normalizeH="0" baseline="0" dirty="0" smtClean="0">
                <a:ln>
                  <a:noFill/>
                </a:ln>
                <a:solidFill>
                  <a:schemeClr val="tx1"/>
                </a:solidFill>
                <a:effectLst/>
                <a:latin typeface="Arial" charset="0"/>
                <a:cs typeface="Arial" charset="0"/>
              </a:rPr>
              <a:t>... </a:t>
            </a:r>
          </a:p>
        </p:txBody>
      </p:sp>
      <p:pic>
        <p:nvPicPr>
          <p:cNvPr id="1026" name="Picture 2" descr="1 de 5 estrel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2391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427984" y="2574776"/>
            <a:ext cx="4625672"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FF0000"/>
                </a:solidFill>
                <a:effectLst/>
                <a:latin typeface="Arial" charset="0"/>
                <a:cs typeface="Arial" charset="0"/>
              </a:rPr>
              <a:t>« </a:t>
            </a:r>
            <a:r>
              <a:rPr kumimoji="0" lang="fr-FR" sz="2000" b="0" i="0" u="none" strike="noStrike" cap="none" normalizeH="0" baseline="0" dirty="0" err="1" smtClean="0">
                <a:ln>
                  <a:noFill/>
                </a:ln>
                <a:solidFill>
                  <a:srgbClr val="FF0000"/>
                </a:solidFill>
                <a:effectLst/>
                <a:latin typeface="Arial" charset="0"/>
                <a:cs typeface="Arial" charset="0"/>
              </a:rPr>
              <a:t>Nooooooooooooo</a:t>
            </a:r>
            <a:r>
              <a:rPr kumimoji="0" lang="fr-FR" sz="2000" b="0" i="0" u="none" strike="noStrike" cap="none" normalizeH="0" baseline="0" dirty="0" smtClean="0">
                <a:ln>
                  <a:noFill/>
                </a:ln>
                <a:solidFill>
                  <a:srgbClr val="FF0000"/>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La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era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fea</a:t>
            </a:r>
            <a:r>
              <a:rPr kumimoji="0" lang="fr-FR" sz="2000" b="0" i="0" u="none" strike="noStrike" cap="none" normalizeH="0" baseline="0" dirty="0" smtClean="0">
                <a:ln>
                  <a:noFill/>
                </a:ln>
                <a:solidFill>
                  <a:schemeClr val="tx1"/>
                </a:solidFill>
                <a:effectLst/>
                <a:latin typeface="Arial" charset="0"/>
                <a:cs typeface="Arial" charset="0"/>
              </a:rPr>
              <a:t> y la cama </a:t>
            </a:r>
            <a:r>
              <a:rPr kumimoji="0" lang="fr-FR" sz="2000" b="0" i="0" u="none" strike="noStrike" cap="none" normalizeH="0" baseline="0" dirty="0" err="1" smtClean="0">
                <a:ln>
                  <a:noFill/>
                </a:ln>
                <a:solidFill>
                  <a:schemeClr val="tx1"/>
                </a:solidFill>
                <a:effectLst/>
                <a:latin typeface="Arial" charset="0"/>
                <a:cs typeface="Arial" charset="0"/>
              </a:rPr>
              <a:t>estaba</a:t>
            </a:r>
            <a:r>
              <a:rPr kumimoji="0" lang="fr-FR" sz="2000" b="0" i="0" u="none" strike="noStrike" cap="none" normalizeH="0" baseline="0" dirty="0" smtClean="0">
                <a:ln>
                  <a:noFill/>
                </a:ln>
                <a:solidFill>
                  <a:schemeClr val="tx1"/>
                </a:solidFill>
                <a:effectLst/>
                <a:latin typeface="Arial" charset="0"/>
                <a:cs typeface="Arial" charset="0"/>
              </a:rPr>
              <a:t> fatal. Las </a:t>
            </a:r>
            <a:r>
              <a:rPr kumimoji="0" lang="fr-FR" sz="2000" b="0" i="0" u="none" strike="noStrike" cap="none" normalizeH="0" baseline="0" dirty="0" err="1" smtClean="0">
                <a:ln>
                  <a:noFill/>
                </a:ln>
                <a:solidFill>
                  <a:schemeClr val="tx1"/>
                </a:solidFill>
                <a:effectLst/>
                <a:latin typeface="Arial" charset="0"/>
                <a:cs typeface="Arial" charset="0"/>
              </a:rPr>
              <a:t>habitaciones</a:t>
            </a:r>
            <a:r>
              <a:rPr kumimoji="0" lang="fr-FR" sz="2000" b="0" i="0" u="none" strike="noStrike" cap="none" normalizeH="0" baseline="0" dirty="0" smtClean="0">
                <a:ln>
                  <a:noFill/>
                </a:ln>
                <a:solidFill>
                  <a:schemeClr val="tx1"/>
                </a:solidFill>
                <a:effectLst/>
                <a:latin typeface="Arial" charset="0"/>
                <a:cs typeface="Arial" charset="0"/>
              </a:rPr>
              <a:t> no</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tenían</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ventanas</a:t>
            </a:r>
            <a:r>
              <a:rPr lang="fr-FR" sz="2000" dirty="0" smtClean="0">
                <a:latin typeface="Arial" charset="0"/>
                <a:cs typeface="Arial" charset="0"/>
              </a:rPr>
              <a:t>.  La </a:t>
            </a:r>
            <a:r>
              <a:rPr lang="fr-FR" sz="2000" dirty="0" err="1" smtClean="0">
                <a:latin typeface="Arial" charset="0"/>
                <a:cs typeface="Arial" charset="0"/>
              </a:rPr>
              <a:t>piscina</a:t>
            </a:r>
            <a:r>
              <a:rPr lang="fr-FR" sz="2000" dirty="0" smtClean="0">
                <a:latin typeface="Arial" charset="0"/>
                <a:cs typeface="Arial" charset="0"/>
              </a:rPr>
              <a:t> </a:t>
            </a:r>
            <a:r>
              <a:rPr lang="fr-FR" sz="2000" dirty="0" err="1" smtClean="0">
                <a:latin typeface="Arial" charset="0"/>
                <a:cs typeface="Arial" charset="0"/>
              </a:rPr>
              <a:t>estaba</a:t>
            </a:r>
            <a:r>
              <a:rPr lang="fr-FR" sz="2000" dirty="0" smtClean="0">
                <a:latin typeface="Arial" charset="0"/>
                <a:cs typeface="Arial" charset="0"/>
              </a:rPr>
              <a:t> </a:t>
            </a:r>
            <a:r>
              <a:rPr lang="fr-FR" sz="2000" dirty="0" err="1" smtClean="0">
                <a:latin typeface="Arial" charset="0"/>
                <a:cs typeface="Arial" charset="0"/>
              </a:rPr>
              <a:t>sucia</a:t>
            </a:r>
            <a:r>
              <a:rPr lang="fr-FR" sz="2000" dirty="0" smtClean="0">
                <a:latin typeface="Arial" charset="0"/>
                <a:cs typeface="Arial" charset="0"/>
              </a:rPr>
              <a:t>.  Los </a:t>
            </a:r>
            <a:r>
              <a:rPr lang="fr-FR" sz="2000" dirty="0" err="1" smtClean="0">
                <a:latin typeface="Arial" charset="0"/>
                <a:cs typeface="Arial" charset="0"/>
              </a:rPr>
              <a:t>empleados</a:t>
            </a:r>
            <a:r>
              <a:rPr lang="fr-FR" sz="2000" dirty="0" smtClean="0">
                <a:latin typeface="Arial" charset="0"/>
                <a:cs typeface="Arial" charset="0"/>
              </a:rPr>
              <a:t> no </a:t>
            </a:r>
            <a:r>
              <a:rPr lang="fr-FR" sz="2000" dirty="0" err="1" smtClean="0">
                <a:latin typeface="Arial" charset="0"/>
                <a:cs typeface="Arial" charset="0"/>
              </a:rPr>
              <a:t>era</a:t>
            </a:r>
            <a:r>
              <a:rPr lang="fr-FR" sz="2000" dirty="0" smtClean="0">
                <a:latin typeface="Arial" charset="0"/>
                <a:cs typeface="Arial" charset="0"/>
              </a:rPr>
              <a:t> </a:t>
            </a:r>
            <a:r>
              <a:rPr lang="fr-FR" sz="2000" dirty="0" err="1" smtClean="0">
                <a:latin typeface="Arial" charset="0"/>
                <a:cs typeface="Arial" charset="0"/>
              </a:rPr>
              <a:t>agradables</a:t>
            </a:r>
            <a:r>
              <a:rPr lang="fr-FR" sz="2000" dirty="0" smtClean="0">
                <a:latin typeface="Arial" charset="0"/>
                <a:cs typeface="Arial" charset="0"/>
              </a:rPr>
              <a:t>.  En fin, </a:t>
            </a:r>
            <a:r>
              <a:rPr lang="fr-FR" sz="2000" dirty="0" smtClean="0">
                <a:latin typeface="Calibri"/>
                <a:cs typeface="Calibri"/>
              </a:rPr>
              <a:t>¡</a:t>
            </a:r>
            <a:r>
              <a:rPr lang="fr-FR" sz="2000" dirty="0" smtClean="0">
                <a:latin typeface="Arial" charset="0"/>
                <a:cs typeface="Arial" charset="0"/>
              </a:rPr>
              <a:t>no </a:t>
            </a:r>
            <a:r>
              <a:rPr lang="fr-FR" sz="2000" dirty="0" err="1" smtClean="0">
                <a:latin typeface="Arial" charset="0"/>
                <a:cs typeface="Arial" charset="0"/>
              </a:rPr>
              <a:t>lo</a:t>
            </a:r>
            <a:r>
              <a:rPr lang="fr-FR" sz="2000" dirty="0" smtClean="0">
                <a:latin typeface="Arial" charset="0"/>
                <a:cs typeface="Arial" charset="0"/>
              </a:rPr>
              <a:t> </a:t>
            </a:r>
            <a:r>
              <a:rPr lang="fr-FR" sz="2000" dirty="0" err="1" smtClean="0">
                <a:latin typeface="Arial" charset="0"/>
                <a:cs typeface="Arial" charset="0"/>
              </a:rPr>
              <a:t>recomiendo</a:t>
            </a:r>
            <a:r>
              <a:rPr lang="fr-FR" sz="2000" dirty="0" smtClean="0">
                <a:latin typeface="Arial" charset="0"/>
                <a:cs typeface="Arial" charset="0"/>
              </a:rPr>
              <a:t>!</a:t>
            </a:r>
            <a:endParaRPr kumimoji="0" lang="fr-FR" sz="2000" b="0" i="0" u="none" strike="noStrike" cap="none" normalizeH="0" baseline="0" dirty="0" smtClean="0">
              <a:ln>
                <a:noFill/>
              </a:ln>
              <a:solidFill>
                <a:schemeClr val="tx1"/>
              </a:solidFill>
              <a:effectLst/>
              <a:latin typeface="Arial" charset="0"/>
              <a:cs typeface="Arial" charset="0"/>
            </a:endParaRPr>
          </a:p>
        </p:txBody>
      </p:sp>
      <p:sp>
        <p:nvSpPr>
          <p:cNvPr id="5" name="Rectangle 4"/>
          <p:cNvSpPr>
            <a:spLocks noChangeArrowheads="1"/>
          </p:cNvSpPr>
          <p:nvPr/>
        </p:nvSpPr>
        <p:spPr bwMode="auto">
          <a:xfrm>
            <a:off x="196181" y="4797152"/>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fr-FR" sz="2000" dirty="0">
                <a:solidFill>
                  <a:srgbClr val="FF0000"/>
                </a:solidFill>
                <a:latin typeface="Arial" pitchFamily="34" charset="0"/>
                <a:cs typeface="Arial" pitchFamily="34" charset="0"/>
              </a:rPr>
              <a:t>« </a:t>
            </a:r>
            <a:r>
              <a:rPr lang="fr-FR" sz="2000" dirty="0" smtClean="0">
                <a:solidFill>
                  <a:srgbClr val="FF0000"/>
                </a:solidFill>
                <a:latin typeface="Arial" pitchFamily="34" charset="0"/>
                <a:cs typeface="Arial" pitchFamily="34" charset="0"/>
              </a:rPr>
              <a:t>¡un </a:t>
            </a:r>
            <a:r>
              <a:rPr lang="fr-FR" sz="2000" dirty="0" err="1" smtClean="0">
                <a:solidFill>
                  <a:srgbClr val="FF0000"/>
                </a:solidFill>
                <a:latin typeface="Arial" pitchFamily="34" charset="0"/>
                <a:cs typeface="Arial" pitchFamily="34" charset="0"/>
              </a:rPr>
              <a:t>lugar</a:t>
            </a:r>
            <a:r>
              <a:rPr lang="fr-FR" sz="2000" dirty="0" smtClean="0">
                <a:solidFill>
                  <a:srgbClr val="FF0000"/>
                </a:solidFill>
                <a:latin typeface="Arial" pitchFamily="34" charset="0"/>
                <a:cs typeface="Arial" pitchFamily="34" charset="0"/>
              </a:rPr>
              <a:t> horrible!</a:t>
            </a:r>
            <a:r>
              <a:rPr lang="fr-FR" sz="2000" dirty="0">
                <a:solidFill>
                  <a:srgbClr val="FF0000"/>
                </a:solidFill>
                <a:latin typeface="Arial" pitchFamily="34" charset="0"/>
                <a:cs typeface="Arial" pitchFamily="34" charset="0"/>
              </a:rPr>
              <a:t> »</a:t>
            </a:r>
          </a:p>
          <a:p>
            <a:r>
              <a:rPr lang="es-ES" sz="2000" dirty="0" smtClean="0">
                <a:latin typeface="Arial" pitchFamily="34" charset="0"/>
                <a:cs typeface="Arial" pitchFamily="34" charset="0"/>
              </a:rPr>
              <a:t>¡</a:t>
            </a:r>
            <a:r>
              <a:rPr lang="es-ES" sz="2000" dirty="0">
                <a:latin typeface="Arial" pitchFamily="34" charset="0"/>
                <a:cs typeface="Arial" pitchFamily="34" charset="0"/>
              </a:rPr>
              <a:t>Este hotel es absolutamente horroroso! </a:t>
            </a:r>
            <a:r>
              <a:rPr lang="es-ES" sz="2000" dirty="0" smtClean="0">
                <a:latin typeface="Arial" pitchFamily="34" charset="0"/>
                <a:cs typeface="Arial" pitchFamily="34" charset="0"/>
              </a:rPr>
              <a:t>Las </a:t>
            </a:r>
            <a:r>
              <a:rPr lang="es-ES" sz="2000" dirty="0">
                <a:latin typeface="Arial" pitchFamily="34" charset="0"/>
                <a:cs typeface="Arial" pitchFamily="34" charset="0"/>
              </a:rPr>
              <a:t>habitaciones </a:t>
            </a:r>
            <a:r>
              <a:rPr lang="es-ES" sz="2000" dirty="0" smtClean="0">
                <a:latin typeface="Arial" pitchFamily="34" charset="0"/>
                <a:cs typeface="Arial" pitchFamily="34" charset="0"/>
              </a:rPr>
              <a:t>eran muy </a:t>
            </a:r>
            <a:r>
              <a:rPr lang="es-ES" sz="2000" dirty="0">
                <a:latin typeface="Arial" pitchFamily="34" charset="0"/>
                <a:cs typeface="Arial" pitchFamily="34" charset="0"/>
              </a:rPr>
              <a:t>pequeñas y mal diseñadas. </a:t>
            </a:r>
            <a:r>
              <a:rPr lang="es-ES" sz="2000" dirty="0" smtClean="0">
                <a:latin typeface="Arial" pitchFamily="34" charset="0"/>
                <a:cs typeface="Arial" pitchFamily="34" charset="0"/>
              </a:rPr>
              <a:t>Las </a:t>
            </a:r>
            <a:r>
              <a:rPr lang="es-ES" sz="2000" dirty="0">
                <a:latin typeface="Arial" pitchFamily="34" charset="0"/>
                <a:cs typeface="Arial" pitchFamily="34" charset="0"/>
              </a:rPr>
              <a:t>sábanas estaban muy sucias e incluso tenían manchas. Las camas eran tan incómodas que </a:t>
            </a:r>
            <a:r>
              <a:rPr lang="es-ES" sz="2000" dirty="0" smtClean="0">
                <a:latin typeface="Arial" pitchFamily="34" charset="0"/>
                <a:cs typeface="Arial" pitchFamily="34" charset="0"/>
              </a:rPr>
              <a:t>no pudimos </a:t>
            </a:r>
            <a:r>
              <a:rPr lang="es-ES" sz="2000" dirty="0">
                <a:latin typeface="Arial" pitchFamily="34" charset="0"/>
                <a:cs typeface="Arial" pitchFamily="34" charset="0"/>
              </a:rPr>
              <a:t>dormir.... </a:t>
            </a:r>
            <a:endParaRPr lang="fr-FR" sz="2000" dirty="0">
              <a:latin typeface="Arial" pitchFamily="34" charset="0"/>
              <a:cs typeface="Arial" pitchFamily="34" charset="0"/>
            </a:endParaRPr>
          </a:p>
        </p:txBody>
      </p:sp>
      <p:sp>
        <p:nvSpPr>
          <p:cNvPr id="3" name="Rectangle 2"/>
          <p:cNvSpPr/>
          <p:nvPr/>
        </p:nvSpPr>
        <p:spPr>
          <a:xfrm>
            <a:off x="215907" y="2636912"/>
            <a:ext cx="3996053" cy="1938992"/>
          </a:xfrm>
          <a:prstGeom prst="rect">
            <a:avLst/>
          </a:prstGeom>
          <a:ln>
            <a:solidFill>
              <a:schemeClr val="tx1"/>
            </a:solidFill>
          </a:ln>
        </p:spPr>
        <p:txBody>
          <a:bodyPr wrap="square">
            <a:spAutoFit/>
          </a:bodyPr>
          <a:lstStyle/>
          <a:p>
            <a:pPr lvl="0"/>
            <a:r>
              <a:rPr lang="fr-FR" sz="2000" dirty="0">
                <a:solidFill>
                  <a:srgbClr val="FF0000"/>
                </a:solidFill>
                <a:latin typeface="Arial" pitchFamily="34" charset="0"/>
                <a:cs typeface="Arial" pitchFamily="34" charset="0"/>
              </a:rPr>
              <a:t>« ¡un </a:t>
            </a:r>
            <a:r>
              <a:rPr lang="fr-FR" sz="2000" dirty="0" err="1">
                <a:solidFill>
                  <a:srgbClr val="FF0000"/>
                </a:solidFill>
                <a:latin typeface="Arial" pitchFamily="34" charset="0"/>
                <a:cs typeface="Arial" pitchFamily="34" charset="0"/>
              </a:rPr>
              <a:t>lugar</a:t>
            </a:r>
            <a:r>
              <a:rPr lang="fr-FR" sz="2000" dirty="0">
                <a:solidFill>
                  <a:srgbClr val="FF0000"/>
                </a:solidFill>
                <a:latin typeface="Arial" pitchFamily="34" charset="0"/>
                <a:cs typeface="Arial" pitchFamily="34" charset="0"/>
              </a:rPr>
              <a:t> horrible! </a:t>
            </a:r>
            <a:r>
              <a:rPr lang="fr-FR" sz="2000" dirty="0" smtClean="0">
                <a:solidFill>
                  <a:srgbClr val="FF0000"/>
                </a:solidFill>
                <a:latin typeface="Arial" pitchFamily="34" charset="0"/>
                <a:cs typeface="Arial" pitchFamily="34" charset="0"/>
              </a:rPr>
              <a:t>»</a:t>
            </a:r>
            <a:r>
              <a:rPr lang="es-ES" sz="2000" dirty="0" smtClean="0">
                <a:latin typeface="Arial" pitchFamily="34" charset="0"/>
                <a:cs typeface="Arial" pitchFamily="34" charset="0"/>
              </a:rPr>
              <a:t/>
            </a:r>
            <a:br>
              <a:rPr lang="es-ES" sz="2000" dirty="0" smtClean="0">
                <a:latin typeface="Arial" pitchFamily="34" charset="0"/>
                <a:cs typeface="Arial" pitchFamily="34" charset="0"/>
              </a:rPr>
            </a:br>
            <a:r>
              <a:rPr lang="es-ES" sz="2000" dirty="0" smtClean="0">
                <a:latin typeface="Arial" pitchFamily="34" charset="0"/>
                <a:cs typeface="Arial" pitchFamily="34" charset="0"/>
              </a:rPr>
              <a:t>De verdad, la </a:t>
            </a:r>
            <a:r>
              <a:rPr lang="es-ES" sz="2000" dirty="0">
                <a:latin typeface="Arial" pitchFamily="34" charset="0"/>
                <a:cs typeface="Arial" pitchFamily="34" charset="0"/>
              </a:rPr>
              <a:t>limpieza es </a:t>
            </a:r>
            <a:r>
              <a:rPr lang="es-ES" sz="2000" dirty="0" smtClean="0">
                <a:latin typeface="Arial" pitchFamily="34" charset="0"/>
                <a:cs typeface="Arial" pitchFamily="34" charset="0"/>
              </a:rPr>
              <a:t>pésima</a:t>
            </a:r>
            <a:r>
              <a:rPr lang="es-ES" sz="2000" dirty="0">
                <a:latin typeface="Arial" pitchFamily="34" charset="0"/>
                <a:cs typeface="Arial" pitchFamily="34" charset="0"/>
              </a:rPr>
              <a:t>, </a:t>
            </a:r>
            <a:r>
              <a:rPr lang="es-ES" sz="2000" dirty="0" smtClean="0">
                <a:latin typeface="Arial" pitchFamily="34" charset="0"/>
                <a:cs typeface="Arial" pitchFamily="34" charset="0"/>
              </a:rPr>
              <a:t>En la cama había incluso </a:t>
            </a:r>
            <a:r>
              <a:rPr lang="es-ES" sz="2000" dirty="0">
                <a:latin typeface="Arial" pitchFamily="34" charset="0"/>
                <a:cs typeface="Arial" pitchFamily="34" charset="0"/>
              </a:rPr>
              <a:t>cucarachitas. No </a:t>
            </a:r>
            <a:r>
              <a:rPr lang="es-ES" sz="2000" dirty="0" smtClean="0">
                <a:latin typeface="Arial" pitchFamily="34" charset="0"/>
                <a:cs typeface="Arial" pitchFamily="34" charset="0"/>
              </a:rPr>
              <a:t>había agua </a:t>
            </a:r>
            <a:r>
              <a:rPr lang="es-ES" sz="2000" dirty="0">
                <a:latin typeface="Arial" pitchFamily="34" charset="0"/>
                <a:cs typeface="Arial" pitchFamily="34" charset="0"/>
              </a:rPr>
              <a:t>caliente en el </a:t>
            </a:r>
            <a:r>
              <a:rPr lang="es-ES" sz="2000" dirty="0" smtClean="0">
                <a:latin typeface="Arial" pitchFamily="34" charset="0"/>
                <a:cs typeface="Arial" pitchFamily="34" charset="0"/>
              </a:rPr>
              <a:t>baño. El personal no era nada servicial.</a:t>
            </a:r>
            <a:endParaRPr lang="fr-FR" sz="2000" dirty="0">
              <a:latin typeface="Arial" pitchFamily="34" charset="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755" y="4986832"/>
            <a:ext cx="13906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44209" y="476672"/>
            <a:ext cx="2178046" cy="1569660"/>
          </a:xfrm>
          <a:prstGeom prst="rect">
            <a:avLst/>
          </a:prstGeom>
          <a:noFill/>
        </p:spPr>
        <p:txBody>
          <a:bodyPr wrap="square" rtlCol="0">
            <a:spAutoFit/>
          </a:bodyPr>
          <a:lstStyle/>
          <a:p>
            <a:r>
              <a:rPr lang="en-GB" sz="3200" b="1" dirty="0" err="1" smtClean="0"/>
              <a:t>Joyuda</a:t>
            </a:r>
            <a:r>
              <a:rPr lang="en-GB" sz="3200" b="1" dirty="0" smtClean="0"/>
              <a:t> Plaza Hotel, Puerto Rico</a:t>
            </a:r>
            <a:endParaRPr lang="fr-FR" sz="3200" b="1" dirty="0"/>
          </a:p>
        </p:txBody>
      </p:sp>
      <p:sp>
        <p:nvSpPr>
          <p:cNvPr id="9" name="TextBox 8"/>
          <p:cNvSpPr txBox="1"/>
          <p:nvPr/>
        </p:nvSpPr>
        <p:spPr>
          <a:xfrm>
            <a:off x="5652120" y="332656"/>
            <a:ext cx="615805" cy="769441"/>
          </a:xfrm>
          <a:prstGeom prst="rect">
            <a:avLst/>
          </a:prstGeom>
          <a:noFill/>
        </p:spPr>
        <p:txBody>
          <a:bodyPr wrap="square" rtlCol="0">
            <a:spAutoFit/>
          </a:bodyPr>
          <a:lstStyle/>
          <a:p>
            <a:r>
              <a:rPr lang="en-GB" sz="4400" b="1" dirty="0">
                <a:solidFill>
                  <a:srgbClr val="0070C0"/>
                </a:solidFill>
              </a:rPr>
              <a:t>A</a:t>
            </a:r>
            <a:endParaRPr lang="fr-FR" sz="4400" b="1" dirty="0">
              <a:solidFill>
                <a:srgbClr val="0070C0"/>
              </a:solidFill>
            </a:endParaRPr>
          </a:p>
        </p:txBody>
      </p:sp>
      <p:sp>
        <p:nvSpPr>
          <p:cNvPr id="12" name="TextBox 11"/>
          <p:cNvSpPr txBox="1"/>
          <p:nvPr/>
        </p:nvSpPr>
        <p:spPr>
          <a:xfrm>
            <a:off x="3779912" y="3883695"/>
            <a:ext cx="615805" cy="769441"/>
          </a:xfrm>
          <a:prstGeom prst="rect">
            <a:avLst/>
          </a:prstGeom>
          <a:noFill/>
        </p:spPr>
        <p:txBody>
          <a:bodyPr wrap="square" rtlCol="0">
            <a:spAutoFit/>
          </a:bodyPr>
          <a:lstStyle/>
          <a:p>
            <a:r>
              <a:rPr lang="en-GB" sz="4400" b="1" dirty="0" smtClean="0">
                <a:solidFill>
                  <a:srgbClr val="0070C0"/>
                </a:solidFill>
              </a:rPr>
              <a:t>B</a:t>
            </a:r>
            <a:endParaRPr lang="fr-FR" sz="4400" b="1" dirty="0">
              <a:solidFill>
                <a:srgbClr val="0070C0"/>
              </a:solidFill>
            </a:endParaRPr>
          </a:p>
        </p:txBody>
      </p:sp>
      <p:sp>
        <p:nvSpPr>
          <p:cNvPr id="13" name="TextBox 12"/>
          <p:cNvSpPr txBox="1"/>
          <p:nvPr/>
        </p:nvSpPr>
        <p:spPr>
          <a:xfrm>
            <a:off x="8564707" y="2492896"/>
            <a:ext cx="615805" cy="769441"/>
          </a:xfrm>
          <a:prstGeom prst="rect">
            <a:avLst/>
          </a:prstGeom>
          <a:noFill/>
        </p:spPr>
        <p:txBody>
          <a:bodyPr wrap="square" rtlCol="0">
            <a:spAutoFit/>
          </a:bodyPr>
          <a:lstStyle/>
          <a:p>
            <a:r>
              <a:rPr lang="en-GB" sz="4400" b="1" dirty="0">
                <a:solidFill>
                  <a:srgbClr val="0070C0"/>
                </a:solidFill>
              </a:rPr>
              <a:t>C</a:t>
            </a:r>
            <a:endParaRPr lang="fr-FR" sz="4400" b="1" dirty="0">
              <a:solidFill>
                <a:srgbClr val="0070C0"/>
              </a:solidFill>
            </a:endParaRPr>
          </a:p>
        </p:txBody>
      </p:sp>
      <p:sp>
        <p:nvSpPr>
          <p:cNvPr id="14" name="TextBox 13"/>
          <p:cNvSpPr txBox="1"/>
          <p:nvPr/>
        </p:nvSpPr>
        <p:spPr>
          <a:xfrm>
            <a:off x="5664544" y="4797152"/>
            <a:ext cx="615805" cy="769441"/>
          </a:xfrm>
          <a:prstGeom prst="rect">
            <a:avLst/>
          </a:prstGeom>
          <a:noFill/>
        </p:spPr>
        <p:txBody>
          <a:bodyPr wrap="square" rtlCol="0">
            <a:spAutoFit/>
          </a:bodyPr>
          <a:lstStyle/>
          <a:p>
            <a:r>
              <a:rPr lang="en-GB" sz="4400" b="1" dirty="0" smtClean="0">
                <a:solidFill>
                  <a:srgbClr val="0070C0"/>
                </a:solidFill>
              </a:rPr>
              <a:t>D</a:t>
            </a:r>
            <a:endParaRPr lang="fr-FR" sz="4400" b="1" dirty="0">
              <a:solidFill>
                <a:srgbClr val="0070C0"/>
              </a:solidFill>
            </a:endParaRPr>
          </a:p>
        </p:txBody>
      </p:sp>
    </p:spTree>
    <p:extLst>
      <p:ext uri="{BB962C8B-B14F-4D97-AF65-F5344CB8AC3E}">
        <p14:creationId xmlns:p14="http://schemas.microsoft.com/office/powerpoint/2010/main" val="101969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146390"/>
            <a:ext cx="4572000" cy="2246769"/>
          </a:xfrm>
          <a:prstGeom prst="rect">
            <a:avLst/>
          </a:prstGeom>
        </p:spPr>
        <p:txBody>
          <a:bodyPr>
            <a:spAutoFit/>
          </a:bodyPr>
          <a:lstStyle/>
          <a:p>
            <a:pPr marL="171450" lvl="0" indent="-171450">
              <a:buFont typeface="Wingdings" pitchFamily="2" charset="2"/>
              <a:buChar char="§"/>
            </a:pPr>
            <a:r>
              <a:rPr lang="en-GB" sz="2800" dirty="0" smtClean="0"/>
              <a:t> explore </a:t>
            </a:r>
            <a:r>
              <a:rPr lang="en-GB" sz="2800" dirty="0"/>
              <a:t>the patterns and sounds of language through songs and rhymes and </a:t>
            </a:r>
            <a:r>
              <a:rPr lang="en-GB" sz="2800" b="1" dirty="0"/>
              <a:t>link the spelling, sound and meaning of words </a:t>
            </a:r>
          </a:p>
        </p:txBody>
      </p:sp>
      <p:sp>
        <p:nvSpPr>
          <p:cNvPr id="3" name="Rectangle 2"/>
          <p:cNvSpPr/>
          <p:nvPr/>
        </p:nvSpPr>
        <p:spPr>
          <a:xfrm rot="20746334">
            <a:off x="4240032" y="4427772"/>
            <a:ext cx="4572000" cy="1384995"/>
          </a:xfrm>
          <a:prstGeom prst="rect">
            <a:avLst/>
          </a:prstGeom>
        </p:spPr>
        <p:txBody>
          <a:bodyPr>
            <a:spAutoFit/>
          </a:bodyPr>
          <a:lstStyle/>
          <a:p>
            <a:pPr marL="171450" lvl="0" indent="-171450">
              <a:buFont typeface="Wingdings" pitchFamily="2" charset="2"/>
              <a:buChar char="§"/>
            </a:pPr>
            <a:r>
              <a:rPr lang="en-GB" sz="2800" b="1" dirty="0" smtClean="0"/>
              <a:t> transcribe</a:t>
            </a:r>
            <a:r>
              <a:rPr lang="en-GB" sz="2800" dirty="0" smtClean="0"/>
              <a:t> </a:t>
            </a:r>
            <a:r>
              <a:rPr lang="en-GB" sz="2800" dirty="0"/>
              <a:t>words and short sentences that they hear with increasing accuracy </a:t>
            </a:r>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KS2</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KS3</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929" y="332656"/>
            <a:ext cx="422446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24" y="4017105"/>
            <a:ext cx="3505944" cy="220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230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51099357"/>
              </p:ext>
            </p:extLst>
          </p:nvPr>
        </p:nvGraphicFramePr>
        <p:xfrm>
          <a:off x="251520" y="260648"/>
          <a:ext cx="8640960" cy="6175695"/>
        </p:xfrm>
        <a:graphic>
          <a:graphicData uri="http://schemas.openxmlformats.org/drawingml/2006/table">
            <a:tbl>
              <a:tblPr firstRow="1" bandRow="1">
                <a:tableStyleId>{5940675A-B579-460E-94D1-54222C63F5DA}</a:tableStyleId>
              </a:tblPr>
              <a:tblGrid>
                <a:gridCol w="5760640"/>
                <a:gridCol w="648072"/>
                <a:gridCol w="720080"/>
                <a:gridCol w="792088"/>
                <a:gridCol w="720080"/>
              </a:tblGrid>
              <a:tr h="369041">
                <a:tc>
                  <a:txBody>
                    <a:bodyPr/>
                    <a:lstStyle/>
                    <a:p>
                      <a:endParaRPr lang="fr-FR" dirty="0"/>
                    </a:p>
                  </a:txBody>
                  <a:tcPr/>
                </a:tc>
                <a:tc>
                  <a:txBody>
                    <a:bodyPr/>
                    <a:lstStyle/>
                    <a:p>
                      <a:pPr algn="ctr"/>
                      <a:r>
                        <a:rPr lang="en-GB" dirty="0" smtClean="0"/>
                        <a:t>A</a:t>
                      </a:r>
                      <a:endParaRPr lang="fr-FR" dirty="0"/>
                    </a:p>
                  </a:txBody>
                  <a:tcPr anchor="ctr"/>
                </a:tc>
                <a:tc>
                  <a:txBody>
                    <a:bodyPr/>
                    <a:lstStyle/>
                    <a:p>
                      <a:pPr algn="ctr"/>
                      <a:r>
                        <a:rPr lang="en-GB" dirty="0" smtClean="0"/>
                        <a:t>B</a:t>
                      </a:r>
                      <a:endParaRPr lang="fr-FR" dirty="0"/>
                    </a:p>
                  </a:txBody>
                  <a:tcPr anchor="ctr"/>
                </a:tc>
                <a:tc>
                  <a:txBody>
                    <a:bodyPr/>
                    <a:lstStyle/>
                    <a:p>
                      <a:pPr algn="ctr"/>
                      <a:r>
                        <a:rPr lang="en-GB" dirty="0" smtClean="0"/>
                        <a:t>C</a:t>
                      </a:r>
                      <a:endParaRPr lang="fr-FR" dirty="0"/>
                    </a:p>
                  </a:txBody>
                  <a:tcPr anchor="ctr"/>
                </a:tc>
                <a:tc>
                  <a:txBody>
                    <a:bodyPr/>
                    <a:lstStyle/>
                    <a:p>
                      <a:pPr algn="ctr"/>
                      <a:r>
                        <a:rPr lang="en-GB" dirty="0" smtClean="0"/>
                        <a:t>D</a:t>
                      </a:r>
                      <a:endParaRPr lang="fr-FR" dirty="0"/>
                    </a:p>
                  </a:txBody>
                  <a:tcPr anchor="ctr"/>
                </a:tc>
              </a:tr>
              <a:tr h="369041">
                <a:tc>
                  <a:txBody>
                    <a:bodyPr/>
                    <a:lstStyle/>
                    <a:p>
                      <a:r>
                        <a:rPr lang="en-GB" dirty="0" smtClean="0"/>
                        <a:t>1  The room was ugly.</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2</a:t>
                      </a:r>
                      <a:r>
                        <a:rPr lang="en-GB" baseline="0" dirty="0" smtClean="0"/>
                        <a:t>  This hotel is absolutely horrible.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3  The bathroom</a:t>
                      </a:r>
                      <a:r>
                        <a:rPr lang="en-GB" baseline="0" dirty="0" smtClean="0"/>
                        <a:t> floor was flooded.</a:t>
                      </a:r>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4  The pool was dirty.</a:t>
                      </a:r>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r>
              <a:tr h="369041">
                <a:tc>
                  <a:txBody>
                    <a:bodyPr/>
                    <a:lstStyle/>
                    <a:p>
                      <a:r>
                        <a:rPr lang="en-GB" dirty="0" smtClean="0"/>
                        <a:t>5  The sheets were dirty.</a:t>
                      </a:r>
                      <a:endParaRPr lang="fr-FR" dirty="0"/>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a:p>
                  </a:txBody>
                  <a:tcPr/>
                </a:tc>
              </a:tr>
              <a:tr h="369041">
                <a:tc>
                  <a:txBody>
                    <a:bodyPr/>
                    <a:lstStyle/>
                    <a:p>
                      <a:r>
                        <a:rPr lang="en-GB" dirty="0" smtClean="0"/>
                        <a:t>6.  The sheets were dirty and even had stains!</a:t>
                      </a:r>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endParaRPr lang="fr-FR" dirty="0"/>
                    </a:p>
                  </a:txBody>
                  <a:tcPr/>
                </a:tc>
              </a:tr>
              <a:tr h="369041">
                <a:tc>
                  <a:txBody>
                    <a:bodyPr/>
                    <a:lstStyle/>
                    <a:p>
                      <a:r>
                        <a:rPr lang="en-GB" dirty="0" smtClean="0"/>
                        <a:t>7  There was</a:t>
                      </a:r>
                      <a:r>
                        <a:rPr lang="en-GB" baseline="0" dirty="0" smtClean="0"/>
                        <a:t> no hot water in the bathroom.</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8.  There was no toilet paper</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9  The staff were not nice.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10  The rooms were very small and badly designed.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11  There were even little</a:t>
                      </a:r>
                      <a:r>
                        <a:rPr lang="en-GB" baseline="0" dirty="0" smtClean="0"/>
                        <a:t> cockroaches in the bed.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12  The </a:t>
                      </a:r>
                      <a:r>
                        <a:rPr lang="en-GB" dirty="0" err="1" smtClean="0"/>
                        <a:t>tv</a:t>
                      </a:r>
                      <a:r>
                        <a:rPr lang="en-GB" dirty="0" smtClean="0"/>
                        <a:t> was 30 years old.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13  The beds were so uncomfortable</a:t>
                      </a:r>
                      <a:r>
                        <a:rPr lang="en-GB" baseline="0" dirty="0" smtClean="0"/>
                        <a:t> that we couldn’t sleep.</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14  The staff were not at all helpful.</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15  I couldn’t sleep because there were drunk people shouting and talking…</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2673144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eo Werbung 2011 - DEUTSCH GERMAN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404664"/>
            <a:ext cx="6096000" cy="3352800"/>
          </a:xfrm>
          <a:prstGeom prst="rect">
            <a:avLst/>
          </a:prstGeom>
        </p:spPr>
      </p:pic>
      <p:sp>
        <p:nvSpPr>
          <p:cNvPr id="3" name="TextBox 2"/>
          <p:cNvSpPr txBox="1"/>
          <p:nvPr/>
        </p:nvSpPr>
        <p:spPr>
          <a:xfrm>
            <a:off x="539552" y="4221088"/>
            <a:ext cx="8280920" cy="1938992"/>
          </a:xfrm>
          <a:prstGeom prst="rect">
            <a:avLst/>
          </a:prstGeom>
          <a:noFill/>
        </p:spPr>
        <p:txBody>
          <a:bodyPr wrap="square" rtlCol="0">
            <a:spAutoFit/>
          </a:bodyPr>
          <a:lstStyle/>
          <a:p>
            <a:r>
              <a:rPr lang="en-GB" sz="2400" dirty="0" err="1" smtClean="0"/>
              <a:t>Ich</a:t>
            </a:r>
            <a:r>
              <a:rPr lang="en-GB" sz="2400" dirty="0" smtClean="0"/>
              <a:t> </a:t>
            </a:r>
            <a:r>
              <a:rPr lang="en-GB" sz="2400" dirty="0" err="1" smtClean="0"/>
              <a:t>zeig</a:t>
            </a:r>
            <a:r>
              <a:rPr lang="en-GB" sz="2400" dirty="0" smtClean="0"/>
              <a:t>’ </a:t>
            </a:r>
            <a:r>
              <a:rPr lang="en-GB" sz="2400" dirty="0" err="1" smtClean="0"/>
              <a:t>dir</a:t>
            </a:r>
            <a:r>
              <a:rPr lang="en-GB" sz="2400" dirty="0" smtClean="0"/>
              <a:t> </a:t>
            </a:r>
            <a:r>
              <a:rPr lang="en-GB" sz="2400" dirty="0" err="1" smtClean="0"/>
              <a:t>jetzt</a:t>
            </a:r>
            <a:r>
              <a:rPr lang="en-GB" sz="2400" dirty="0" smtClean="0"/>
              <a:t> mal </a:t>
            </a:r>
            <a:r>
              <a:rPr lang="en-GB" sz="2400" dirty="0" err="1" smtClean="0"/>
              <a:t>wie</a:t>
            </a:r>
            <a:r>
              <a:rPr lang="en-GB" sz="2400" dirty="0" smtClean="0"/>
              <a:t> man </a:t>
            </a:r>
            <a:r>
              <a:rPr lang="en-GB" sz="2400" dirty="0" err="1" smtClean="0"/>
              <a:t>einen</a:t>
            </a:r>
            <a:r>
              <a:rPr lang="en-GB" sz="2400" dirty="0" smtClean="0"/>
              <a:t> </a:t>
            </a:r>
            <a:r>
              <a:rPr lang="en-GB" sz="2400" dirty="0" err="1" smtClean="0"/>
              <a:t>Oreokeks</a:t>
            </a:r>
            <a:r>
              <a:rPr lang="en-GB" sz="2400" dirty="0" smtClean="0"/>
              <a:t> </a:t>
            </a:r>
            <a:r>
              <a:rPr lang="en-GB" sz="2400" dirty="0" err="1" smtClean="0"/>
              <a:t>isst</a:t>
            </a:r>
            <a:r>
              <a:rPr lang="en-GB" sz="2400" dirty="0" smtClean="0"/>
              <a:t>.  </a:t>
            </a:r>
            <a:r>
              <a:rPr lang="en-GB" sz="2400" dirty="0" err="1" smtClean="0"/>
              <a:t>Zuerst</a:t>
            </a:r>
            <a:r>
              <a:rPr lang="en-GB" sz="2400" dirty="0" smtClean="0"/>
              <a:t> </a:t>
            </a:r>
            <a:r>
              <a:rPr lang="en-GB" sz="2400" dirty="0" err="1" smtClean="0"/>
              <a:t>drehst</a:t>
            </a:r>
            <a:r>
              <a:rPr lang="en-GB" sz="2400" dirty="0" smtClean="0"/>
              <a:t> du </a:t>
            </a:r>
            <a:r>
              <a:rPr lang="en-GB" sz="2400" dirty="0" err="1" smtClean="0"/>
              <a:t>ihn</a:t>
            </a:r>
            <a:r>
              <a:rPr lang="en-GB" sz="2400" dirty="0" smtClean="0"/>
              <a:t> auf.  Und </a:t>
            </a:r>
            <a:r>
              <a:rPr lang="en-GB" sz="2400" dirty="0" err="1" smtClean="0"/>
              <a:t>leckst</a:t>
            </a:r>
            <a:r>
              <a:rPr lang="en-GB" sz="2400" dirty="0" smtClean="0"/>
              <a:t> du </a:t>
            </a:r>
            <a:r>
              <a:rPr lang="en-GB" sz="2400" dirty="0" err="1" smtClean="0"/>
              <a:t>ihn</a:t>
            </a:r>
            <a:r>
              <a:rPr lang="en-GB" sz="2400" dirty="0" smtClean="0"/>
              <a:t> ab.  </a:t>
            </a:r>
            <a:r>
              <a:rPr lang="en-GB" sz="2400" dirty="0" err="1" smtClean="0"/>
              <a:t>Dann</a:t>
            </a:r>
            <a:r>
              <a:rPr lang="en-GB" sz="2400" dirty="0" smtClean="0"/>
              <a:t> </a:t>
            </a:r>
            <a:r>
              <a:rPr lang="en-GB" sz="2400" dirty="0" err="1" smtClean="0"/>
              <a:t>tauchst</a:t>
            </a:r>
            <a:r>
              <a:rPr lang="en-GB" sz="2400" dirty="0" smtClean="0"/>
              <a:t> du </a:t>
            </a:r>
            <a:r>
              <a:rPr lang="en-GB" sz="2400" dirty="0" err="1" smtClean="0"/>
              <a:t>ihn</a:t>
            </a:r>
            <a:r>
              <a:rPr lang="en-GB" sz="2400" dirty="0" smtClean="0"/>
              <a:t> </a:t>
            </a:r>
            <a:r>
              <a:rPr lang="en-GB" sz="2400" dirty="0" err="1" smtClean="0"/>
              <a:t>ein</a:t>
            </a:r>
            <a:r>
              <a:rPr lang="en-GB" sz="2400" dirty="0" smtClean="0"/>
              <a:t>.  </a:t>
            </a:r>
            <a:r>
              <a:rPr lang="en-GB" sz="2400" dirty="0" err="1" smtClean="0"/>
              <a:t>Mmm</a:t>
            </a:r>
            <a:r>
              <a:rPr lang="en-GB" sz="2400" dirty="0" smtClean="0"/>
              <a:t>!  Mama </a:t>
            </a:r>
            <a:r>
              <a:rPr lang="en-GB" sz="2400" dirty="0" err="1" smtClean="0"/>
              <a:t>sagt</a:t>
            </a:r>
            <a:r>
              <a:rPr lang="en-GB" sz="2400" dirty="0" smtClean="0"/>
              <a:t>, </a:t>
            </a:r>
            <a:r>
              <a:rPr lang="en-GB" sz="2400" dirty="0" err="1" smtClean="0"/>
              <a:t>dass</a:t>
            </a:r>
            <a:r>
              <a:rPr lang="en-GB" sz="2400" dirty="0" smtClean="0"/>
              <a:t> </a:t>
            </a:r>
            <a:r>
              <a:rPr lang="en-GB" sz="2400" dirty="0" err="1" smtClean="0"/>
              <a:t>Hunde</a:t>
            </a:r>
            <a:r>
              <a:rPr lang="en-GB" sz="2400" dirty="0" smtClean="0"/>
              <a:t> </a:t>
            </a:r>
            <a:r>
              <a:rPr lang="en-GB" sz="2400" dirty="0" err="1" smtClean="0"/>
              <a:t>keine</a:t>
            </a:r>
            <a:r>
              <a:rPr lang="en-GB" sz="2400" dirty="0" smtClean="0"/>
              <a:t> </a:t>
            </a:r>
            <a:r>
              <a:rPr lang="en-GB" sz="2400" dirty="0" err="1" smtClean="0"/>
              <a:t>Kekse</a:t>
            </a:r>
            <a:r>
              <a:rPr lang="en-GB" sz="2400" dirty="0" smtClean="0"/>
              <a:t> </a:t>
            </a:r>
            <a:r>
              <a:rPr lang="en-GB" sz="2400" dirty="0" err="1" smtClean="0"/>
              <a:t>essen</a:t>
            </a:r>
            <a:r>
              <a:rPr lang="en-GB" sz="2400" dirty="0" smtClean="0"/>
              <a:t> </a:t>
            </a:r>
            <a:r>
              <a:rPr lang="en-GB" sz="2400" dirty="0" err="1" smtClean="0"/>
              <a:t>sollen</a:t>
            </a:r>
            <a:r>
              <a:rPr lang="en-GB" sz="2400" dirty="0" smtClean="0"/>
              <a:t>, also muss </a:t>
            </a:r>
            <a:r>
              <a:rPr lang="en-GB" sz="2400" dirty="0" err="1" smtClean="0"/>
              <a:t>ich</a:t>
            </a:r>
            <a:r>
              <a:rPr lang="en-GB" sz="2400" dirty="0" smtClean="0"/>
              <a:t> </a:t>
            </a:r>
            <a:r>
              <a:rPr lang="en-GB" sz="2400" dirty="0" err="1" smtClean="0"/>
              <a:t>deinen</a:t>
            </a:r>
            <a:r>
              <a:rPr lang="en-GB" sz="2400" dirty="0" smtClean="0"/>
              <a:t> </a:t>
            </a:r>
            <a:r>
              <a:rPr lang="en-GB" sz="2400" dirty="0" err="1" smtClean="0"/>
              <a:t>auch</a:t>
            </a:r>
            <a:r>
              <a:rPr lang="en-GB" sz="2400" dirty="0" smtClean="0"/>
              <a:t> </a:t>
            </a:r>
            <a:r>
              <a:rPr lang="en-GB" sz="2400" dirty="0" err="1" smtClean="0"/>
              <a:t>noch</a:t>
            </a:r>
            <a:r>
              <a:rPr lang="en-GB" sz="2400" dirty="0" smtClean="0"/>
              <a:t> </a:t>
            </a:r>
            <a:r>
              <a:rPr lang="en-GB" sz="2400" dirty="0" err="1" smtClean="0"/>
              <a:t>essen</a:t>
            </a:r>
            <a:r>
              <a:rPr lang="en-GB" sz="2400" dirty="0" smtClean="0"/>
              <a:t>.  Mach </a:t>
            </a:r>
            <a:r>
              <a:rPr lang="en-GB" sz="2400" dirty="0" err="1" smtClean="0"/>
              <a:t>dir</a:t>
            </a:r>
            <a:r>
              <a:rPr lang="en-GB" sz="2400" dirty="0" smtClean="0"/>
              <a:t> </a:t>
            </a:r>
            <a:r>
              <a:rPr lang="en-GB" sz="2400" dirty="0" err="1" smtClean="0"/>
              <a:t>nichts</a:t>
            </a:r>
            <a:r>
              <a:rPr lang="en-GB" sz="2400" dirty="0" smtClean="0"/>
              <a:t> </a:t>
            </a:r>
            <a:r>
              <a:rPr lang="en-GB" sz="2400" dirty="0" err="1" smtClean="0"/>
              <a:t>draus</a:t>
            </a:r>
            <a:r>
              <a:rPr lang="en-GB" sz="2400" dirty="0" smtClean="0"/>
              <a:t>, Charlie…</a:t>
            </a:r>
            <a:endParaRPr lang="fr-FR" sz="2400" dirty="0"/>
          </a:p>
        </p:txBody>
      </p:sp>
    </p:spTree>
    <p:extLst>
      <p:ext uri="{BB962C8B-B14F-4D97-AF65-F5344CB8AC3E}">
        <p14:creationId xmlns:p14="http://schemas.microsoft.com/office/powerpoint/2010/main" val="2133686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620688"/>
            <a:ext cx="6030670" cy="4824536"/>
          </a:xfrm>
          <a:prstGeom prst="rect">
            <a:avLst/>
          </a:prstGeom>
        </p:spPr>
      </p:pic>
      <p:sp>
        <p:nvSpPr>
          <p:cNvPr id="3" name="TextBox 2"/>
          <p:cNvSpPr txBox="1"/>
          <p:nvPr/>
        </p:nvSpPr>
        <p:spPr>
          <a:xfrm>
            <a:off x="539552" y="5661248"/>
            <a:ext cx="8136904" cy="923330"/>
          </a:xfrm>
          <a:prstGeom prst="rect">
            <a:avLst/>
          </a:prstGeom>
          <a:noFill/>
        </p:spPr>
        <p:txBody>
          <a:bodyPr wrap="square" rtlCol="0">
            <a:spAutoFit/>
          </a:bodyPr>
          <a:lstStyle/>
          <a:p>
            <a:pPr algn="ctr"/>
            <a:r>
              <a:rPr lang="en-GB" sz="5400" b="1" dirty="0" smtClean="0"/>
              <a:t>Translation into the FL</a:t>
            </a:r>
            <a:endParaRPr lang="fr-FR" sz="5400" b="1" dirty="0"/>
          </a:p>
        </p:txBody>
      </p:sp>
    </p:spTree>
    <p:extLst>
      <p:ext uri="{BB962C8B-B14F-4D97-AF65-F5344CB8AC3E}">
        <p14:creationId xmlns:p14="http://schemas.microsoft.com/office/powerpoint/2010/main" val="2221740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stige Mercedes Werbung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1052736"/>
            <a:ext cx="6120680" cy="4590510"/>
          </a:xfrm>
          <a:prstGeom prst="rect">
            <a:avLst/>
          </a:prstGeom>
        </p:spPr>
      </p:pic>
      <p:sp>
        <p:nvSpPr>
          <p:cNvPr id="3" name="TextBox 2"/>
          <p:cNvSpPr txBox="1"/>
          <p:nvPr/>
        </p:nvSpPr>
        <p:spPr>
          <a:xfrm>
            <a:off x="246498" y="116632"/>
            <a:ext cx="8136904" cy="769441"/>
          </a:xfrm>
          <a:prstGeom prst="rect">
            <a:avLst/>
          </a:prstGeom>
          <a:noFill/>
        </p:spPr>
        <p:txBody>
          <a:bodyPr wrap="square" rtlCol="0">
            <a:spAutoFit/>
          </a:bodyPr>
          <a:lstStyle/>
          <a:p>
            <a:r>
              <a:rPr lang="en-GB" sz="4400" b="1" dirty="0" smtClean="0"/>
              <a:t>Direct translation - </a:t>
            </a:r>
            <a:r>
              <a:rPr lang="en-GB" sz="4400" b="1" i="1" dirty="0" smtClean="0"/>
              <a:t>adapted</a:t>
            </a:r>
            <a:endParaRPr lang="fr-FR" sz="4400" b="1" i="1" dirty="0"/>
          </a:p>
        </p:txBody>
      </p:sp>
    </p:spTree>
    <p:extLst>
      <p:ext uri="{BB962C8B-B14F-4D97-AF65-F5344CB8AC3E}">
        <p14:creationId xmlns:p14="http://schemas.microsoft.com/office/powerpoint/2010/main" val="2773893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07504" y="1405626"/>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___  ___ gusta </a:t>
            </a:r>
            <a:r>
              <a:rPr lang="es-ES" sz="2000" dirty="0">
                <a:latin typeface="+mn-lt"/>
                <a:cs typeface="Times New Roman" pitchFamily="18" charset="0"/>
              </a:rPr>
              <a:t>viajar en avión porque </a:t>
            </a:r>
            <a:r>
              <a:rPr lang="es-ES" sz="2000" dirty="0" smtClean="0">
                <a:latin typeface="+mn-lt"/>
                <a:cs typeface="Times New Roman" pitchFamily="18" charset="0"/>
              </a:rPr>
              <a:t>_________ </a:t>
            </a:r>
            <a:r>
              <a:rPr lang="es-ES" sz="2000" dirty="0">
                <a:latin typeface="+mn-lt"/>
                <a:cs typeface="Times New Roman" pitchFamily="18" charset="0"/>
              </a:rPr>
              <a:t>me hace vomitar y además es </a:t>
            </a:r>
            <a:r>
              <a:rPr lang="es-ES" sz="2000" dirty="0" smtClean="0">
                <a:latin typeface="+mn-lt"/>
                <a:cs typeface="Times New Roman" pitchFamily="18" charset="0"/>
              </a:rPr>
              <a:t>_________  ____________.</a:t>
            </a:r>
            <a:endParaRPr lang="es-ES" sz="2000" dirty="0">
              <a:latin typeface="+mn-lt"/>
              <a:cs typeface="Times New Roman" pitchFamily="18" charset="0"/>
            </a:endParaRPr>
          </a:p>
        </p:txBody>
      </p:sp>
      <p:sp>
        <p:nvSpPr>
          <p:cNvPr id="7172" name="TextBox 4"/>
          <p:cNvSpPr txBox="1">
            <a:spLocks noChangeArrowheads="1"/>
          </p:cNvSpPr>
          <p:nvPr/>
        </p:nvSpPr>
        <p:spPr bwMode="auto">
          <a:xfrm>
            <a:off x="179388" y="302938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_________  ___  ______ __________viajar </a:t>
            </a:r>
            <a:r>
              <a:rPr lang="es-ES" sz="2000" dirty="0">
                <a:latin typeface="+mn-lt"/>
                <a:cs typeface="Times New Roman" pitchFamily="18" charset="0"/>
              </a:rPr>
              <a:t>en autocar, </a:t>
            </a:r>
            <a:r>
              <a:rPr lang="es-ES" sz="2000" dirty="0" smtClean="0">
                <a:latin typeface="+mn-lt"/>
                <a:cs typeface="Times New Roman" pitchFamily="18" charset="0"/>
              </a:rPr>
              <a:t>____  _____ _______ e </a:t>
            </a:r>
            <a:r>
              <a:rPr lang="es-ES" sz="2000" dirty="0">
                <a:latin typeface="+mn-lt"/>
                <a:cs typeface="Times New Roman" pitchFamily="18" charset="0"/>
              </a:rPr>
              <a:t>incómodo, </a:t>
            </a:r>
            <a:r>
              <a:rPr lang="es-ES" sz="2000" dirty="0" smtClean="0">
                <a:latin typeface="+mn-lt"/>
                <a:cs typeface="Times New Roman" pitchFamily="18" charset="0"/>
              </a:rPr>
              <a:t>así que _________ </a:t>
            </a:r>
            <a:r>
              <a:rPr lang="es-ES" sz="2000" dirty="0">
                <a:latin typeface="+mn-lt"/>
                <a:cs typeface="Times New Roman" pitchFamily="18" charset="0"/>
              </a:rPr>
              <a:t>el tren.</a:t>
            </a:r>
          </a:p>
        </p:txBody>
      </p:sp>
      <p:sp>
        <p:nvSpPr>
          <p:cNvPr id="7174" name="TextBox 6"/>
          <p:cNvSpPr txBox="1">
            <a:spLocks noChangeArrowheads="1"/>
          </p:cNvSpPr>
          <p:nvPr/>
        </p:nvSpPr>
        <p:spPr bwMode="auto">
          <a:xfrm>
            <a:off x="180528" y="468556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Para </a:t>
            </a:r>
            <a:r>
              <a:rPr lang="es-ES" sz="2000" dirty="0">
                <a:latin typeface="+mn-lt"/>
                <a:cs typeface="Times New Roman" pitchFamily="18" charset="0"/>
              </a:rPr>
              <a:t>mí lo </a:t>
            </a:r>
            <a:r>
              <a:rPr lang="es-ES" sz="2000" dirty="0" smtClean="0">
                <a:latin typeface="+mn-lt"/>
                <a:cs typeface="Times New Roman" pitchFamily="18" charset="0"/>
              </a:rPr>
              <a:t>______es </a:t>
            </a:r>
            <a:r>
              <a:rPr lang="es-ES" sz="2000" dirty="0">
                <a:latin typeface="+mn-lt"/>
                <a:cs typeface="Times New Roman" pitchFamily="18" charset="0"/>
              </a:rPr>
              <a:t>el </a:t>
            </a:r>
            <a:r>
              <a:rPr lang="es-ES" sz="2000" dirty="0" smtClean="0">
                <a:latin typeface="+mn-lt"/>
                <a:cs typeface="Times New Roman" pitchFamily="18" charset="0"/>
              </a:rPr>
              <a:t>________ </a:t>
            </a:r>
            <a:r>
              <a:rPr lang="es-ES" sz="2000" dirty="0">
                <a:latin typeface="+mn-lt"/>
                <a:cs typeface="Times New Roman" pitchFamily="18" charset="0"/>
              </a:rPr>
              <a:t>porque es </a:t>
            </a:r>
            <a:r>
              <a:rPr lang="es-ES" sz="2000" dirty="0" smtClean="0">
                <a:latin typeface="+mn-lt"/>
                <a:cs typeface="Times New Roman" pitchFamily="18" charset="0"/>
              </a:rPr>
              <a:t>_____  </a:t>
            </a:r>
            <a:r>
              <a:rPr lang="es-ES" sz="2000" dirty="0">
                <a:latin typeface="+mn-lt"/>
                <a:cs typeface="Times New Roman" pitchFamily="18" charset="0"/>
              </a:rPr>
              <a:t>rápido y es </a:t>
            </a:r>
            <a:r>
              <a:rPr lang="es-ES" sz="2000" dirty="0" smtClean="0">
                <a:latin typeface="+mn-lt"/>
                <a:cs typeface="Times New Roman" pitchFamily="18" charset="0"/>
              </a:rPr>
              <a:t>__________emocionante.</a:t>
            </a:r>
            <a:endParaRPr lang="es-ES" sz="2000" dirty="0">
              <a:latin typeface="+mn-lt"/>
              <a:cs typeface="Times New Roman" pitchFamily="18" charset="0"/>
            </a:endParaRPr>
          </a:p>
        </p:txBody>
      </p:sp>
      <p:sp>
        <p:nvSpPr>
          <p:cNvPr id="18" name="TextBox 1"/>
          <p:cNvSpPr txBox="1">
            <a:spLocks noChangeArrowheads="1"/>
          </p:cNvSpPr>
          <p:nvPr/>
        </p:nvSpPr>
        <p:spPr bwMode="auto">
          <a:xfrm>
            <a:off x="107504" y="2237293"/>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I </a:t>
            </a:r>
            <a:r>
              <a:rPr lang="es-ES" sz="2000" dirty="0" err="1" smtClean="0">
                <a:latin typeface="+mn-lt"/>
                <a:cs typeface="Times New Roman" pitchFamily="18" charset="0"/>
              </a:rPr>
              <a:t>don’t</a:t>
            </a:r>
            <a:r>
              <a:rPr lang="es-ES" sz="2000" dirty="0" smtClean="0">
                <a:latin typeface="+mn-lt"/>
                <a:cs typeface="Times New Roman" pitchFamily="18" charset="0"/>
              </a:rPr>
              <a:t> _______ _________ ___ ______ _______ </a:t>
            </a:r>
            <a:r>
              <a:rPr lang="es-ES" sz="2000" dirty="0" err="1" smtClean="0">
                <a:latin typeface="+mn-lt"/>
                <a:cs typeface="Times New Roman" pitchFamily="18" charset="0"/>
              </a:rPr>
              <a:t>sometimes</a:t>
            </a:r>
            <a:r>
              <a:rPr lang="es-ES" sz="2000" dirty="0" smtClean="0">
                <a:latin typeface="+mn-lt"/>
                <a:cs typeface="Times New Roman" pitchFamily="18" charset="0"/>
              </a:rPr>
              <a:t>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makes</a:t>
            </a:r>
            <a:r>
              <a:rPr lang="es-ES" sz="2000" dirty="0" smtClean="0">
                <a:latin typeface="+mn-lt"/>
                <a:cs typeface="Times New Roman" pitchFamily="18" charset="0"/>
              </a:rPr>
              <a:t> me </a:t>
            </a:r>
            <a:r>
              <a:rPr lang="es-ES" sz="2000" dirty="0" err="1" smtClean="0">
                <a:latin typeface="+mn-lt"/>
                <a:cs typeface="Times New Roman" pitchFamily="18" charset="0"/>
              </a:rPr>
              <a:t>sick</a:t>
            </a:r>
            <a:r>
              <a:rPr lang="es-ES" sz="2000" dirty="0" smtClean="0">
                <a:latin typeface="+mn-lt"/>
                <a:cs typeface="Times New Roman" pitchFamily="18" charset="0"/>
              </a:rPr>
              <a:t> and </a:t>
            </a:r>
            <a:r>
              <a:rPr lang="es-ES" sz="2000" dirty="0" err="1" smtClean="0">
                <a:latin typeface="+mn-lt"/>
                <a:cs typeface="Times New Roman" pitchFamily="18" charset="0"/>
              </a:rPr>
              <a:t>what’s</a:t>
            </a:r>
            <a:r>
              <a:rPr lang="es-ES" sz="2000" dirty="0" smtClean="0">
                <a:latin typeface="+mn-lt"/>
                <a:cs typeface="Times New Roman" pitchFamily="18" charset="0"/>
              </a:rPr>
              <a:t> more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uncomfortable</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19" name="TextBox 4"/>
          <p:cNvSpPr txBox="1">
            <a:spLocks noChangeArrowheads="1"/>
          </p:cNvSpPr>
          <p:nvPr/>
        </p:nvSpPr>
        <p:spPr bwMode="auto">
          <a:xfrm>
            <a:off x="180528" y="382146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a:t>
            </a:r>
            <a:r>
              <a:rPr lang="es-ES" sz="2000" dirty="0" err="1" smtClean="0">
                <a:latin typeface="+mn-lt"/>
                <a:cs typeface="Times New Roman" pitchFamily="18" charset="0"/>
              </a:rPr>
              <a:t>Although</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cheaper</a:t>
            </a:r>
            <a:r>
              <a:rPr lang="es-ES" sz="2000" dirty="0" smtClean="0">
                <a:latin typeface="+mn-lt"/>
                <a:cs typeface="Times New Roman" pitchFamily="18" charset="0"/>
              </a:rPr>
              <a:t>  ______  ____ _______,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boring</a:t>
            </a:r>
            <a:r>
              <a:rPr lang="es-ES" sz="2000" dirty="0" smtClean="0">
                <a:latin typeface="+mn-lt"/>
                <a:cs typeface="Times New Roman" pitchFamily="18" charset="0"/>
              </a:rPr>
              <a:t> _______ and </a:t>
            </a:r>
            <a:r>
              <a:rPr lang="es-ES" sz="2000" dirty="0" err="1" smtClean="0">
                <a:latin typeface="+mn-lt"/>
                <a:cs typeface="Times New Roman" pitchFamily="18" charset="0"/>
              </a:rPr>
              <a:t>uncomfortable</a:t>
            </a:r>
            <a:r>
              <a:rPr lang="es-ES" sz="2000" dirty="0" smtClean="0">
                <a:latin typeface="+mn-lt"/>
                <a:cs typeface="Times New Roman" pitchFamily="18" charset="0"/>
              </a:rPr>
              <a:t>, _____ I </a:t>
            </a:r>
            <a:r>
              <a:rPr lang="es-ES" sz="2000" dirty="0" err="1" smtClean="0">
                <a:latin typeface="+mn-lt"/>
                <a:cs typeface="Times New Roman" pitchFamily="18" charset="0"/>
              </a:rPr>
              <a:t>prefer</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train</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20" name="TextBox 6"/>
          <p:cNvSpPr txBox="1">
            <a:spLocks noChangeArrowheads="1"/>
          </p:cNvSpPr>
          <p:nvPr/>
        </p:nvSpPr>
        <p:spPr bwMode="auto">
          <a:xfrm>
            <a:off x="180528" y="554966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_____ _____  ____ </a:t>
            </a:r>
            <a:r>
              <a:rPr lang="es-ES" sz="2000" dirty="0" err="1" smtClean="0">
                <a:latin typeface="+mn-lt"/>
                <a:cs typeface="Times New Roman" pitchFamily="18" charset="0"/>
              </a:rPr>
              <a:t>best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plane</a:t>
            </a:r>
            <a:r>
              <a:rPr lang="es-ES" sz="2000" dirty="0" smtClean="0">
                <a:latin typeface="+mn-lt"/>
                <a:cs typeface="Times New Roman" pitchFamily="18" charset="0"/>
              </a:rPr>
              <a:t> </a:t>
            </a:r>
            <a:r>
              <a:rPr lang="es-ES" sz="2000" dirty="0" err="1" smtClean="0">
                <a:latin typeface="+mn-lt"/>
                <a:cs typeface="Times New Roman" pitchFamily="18" charset="0"/>
              </a:rPr>
              <a:t>because</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______ and quite ____________.</a:t>
            </a:r>
            <a:endParaRPr lang="es-ES" sz="2000" dirty="0">
              <a:latin typeface="+mn-lt"/>
              <a:cs typeface="Times New Roman" pitchFamily="18" charset="0"/>
            </a:endParaRPr>
          </a:p>
        </p:txBody>
      </p:sp>
      <p:sp>
        <p:nvSpPr>
          <p:cNvPr id="2" name="Rectangle 1"/>
          <p:cNvSpPr/>
          <p:nvPr/>
        </p:nvSpPr>
        <p:spPr>
          <a:xfrm>
            <a:off x="107504" y="3029382"/>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07504" y="1445206"/>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07504" y="4613557"/>
            <a:ext cx="8856984" cy="1695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p:cNvSpPr txBox="1"/>
          <p:nvPr/>
        </p:nvSpPr>
        <p:spPr>
          <a:xfrm>
            <a:off x="246498" y="116632"/>
            <a:ext cx="8136904" cy="769441"/>
          </a:xfrm>
          <a:prstGeom prst="rect">
            <a:avLst/>
          </a:prstGeom>
          <a:noFill/>
        </p:spPr>
        <p:txBody>
          <a:bodyPr wrap="square" rtlCol="0">
            <a:spAutoFit/>
          </a:bodyPr>
          <a:lstStyle/>
          <a:p>
            <a:r>
              <a:rPr lang="en-GB" sz="4400" b="1" dirty="0" smtClean="0"/>
              <a:t>Parallel translation - </a:t>
            </a:r>
            <a:r>
              <a:rPr lang="en-GB" sz="4400" b="1" i="1" dirty="0" smtClean="0"/>
              <a:t>adapted</a:t>
            </a:r>
            <a:endParaRPr lang="fr-FR" sz="4400" b="1" i="1" dirty="0"/>
          </a:p>
        </p:txBody>
      </p:sp>
    </p:spTree>
    <p:extLst>
      <p:ext uri="{BB962C8B-B14F-4D97-AF65-F5344CB8AC3E}">
        <p14:creationId xmlns:p14="http://schemas.microsoft.com/office/powerpoint/2010/main" val="19787802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4005064"/>
            <a:ext cx="6048672" cy="2862322"/>
          </a:xfrm>
          <a:prstGeom prst="rect">
            <a:avLst/>
          </a:prstGeom>
        </p:spPr>
        <p:txBody>
          <a:bodyPr wrap="square">
            <a:spAutoFit/>
          </a:bodyPr>
          <a:lstStyle/>
          <a:p>
            <a:pPr marL="285750" indent="-285750">
              <a:lnSpc>
                <a:spcPct val="200000"/>
              </a:lnSpc>
              <a:buFont typeface="Arial" pitchFamily="34" charset="0"/>
              <a:buChar char="•"/>
            </a:pPr>
            <a:r>
              <a:rPr lang="es-ES" dirty="0" smtClean="0">
                <a:cs typeface="Calibri"/>
              </a:rPr>
              <a:t>  </a:t>
            </a:r>
            <a:r>
              <a:rPr lang="es-ES" dirty="0">
                <a:cs typeface="Calibri"/>
              </a:rPr>
              <a:t>¿Qué experiencia tienes del mundo laboral?</a:t>
            </a:r>
            <a:endParaRPr lang="es-ES" dirty="0" smtClean="0"/>
          </a:p>
          <a:p>
            <a:pPr marL="285750" indent="-285750">
              <a:lnSpc>
                <a:spcPct val="200000"/>
              </a:lnSpc>
              <a:buFont typeface="Arial" pitchFamily="34" charset="0"/>
              <a:buChar char="•"/>
            </a:pPr>
            <a:r>
              <a:rPr lang="es-ES" dirty="0" smtClean="0"/>
              <a:t>¿Dónde hiciste tus prácticas?</a:t>
            </a:r>
          </a:p>
          <a:p>
            <a:pPr marL="285750" indent="-285750">
              <a:lnSpc>
                <a:spcPct val="200000"/>
              </a:lnSpc>
              <a:buFont typeface="Arial" pitchFamily="34" charset="0"/>
              <a:buChar char="•"/>
            </a:pPr>
            <a:r>
              <a:rPr lang="es-ES" dirty="0" smtClean="0"/>
              <a:t> ¿Cuánto tiempo duraron las prácticas?</a:t>
            </a:r>
          </a:p>
          <a:p>
            <a:pPr marL="285750" indent="-285750">
              <a:lnSpc>
                <a:spcPct val="200000"/>
              </a:lnSpc>
              <a:buFont typeface="Arial" pitchFamily="34" charset="0"/>
              <a:buChar char="•"/>
            </a:pPr>
            <a:r>
              <a:rPr lang="es-ES" dirty="0" smtClean="0"/>
              <a:t> ¿Cómo ibas a tu lugar de trabajo?</a:t>
            </a:r>
            <a:r>
              <a:rPr lang="en-GB" dirty="0" smtClean="0"/>
              <a:t> </a:t>
            </a:r>
          </a:p>
          <a:p>
            <a:pPr marL="285750" indent="-285750">
              <a:lnSpc>
                <a:spcPct val="200000"/>
              </a:lnSpc>
              <a:buFont typeface="Arial" pitchFamily="34" charset="0"/>
              <a:buChar char="•"/>
            </a:pPr>
            <a:r>
              <a:rPr lang="en-GB" dirty="0" smtClean="0">
                <a:cs typeface="Calibri"/>
              </a:rPr>
              <a:t>¿</a:t>
            </a:r>
            <a:r>
              <a:rPr lang="en-GB" dirty="0" err="1">
                <a:cs typeface="Calibri"/>
              </a:rPr>
              <a:t>Te</a:t>
            </a:r>
            <a:r>
              <a:rPr lang="en-GB" dirty="0">
                <a:cs typeface="Calibri"/>
              </a:rPr>
              <a:t> </a:t>
            </a:r>
            <a:r>
              <a:rPr lang="en-GB" dirty="0" err="1">
                <a:cs typeface="Calibri"/>
              </a:rPr>
              <a:t>gustaron</a:t>
            </a:r>
            <a:r>
              <a:rPr lang="en-GB" dirty="0">
                <a:cs typeface="Calibri"/>
              </a:rPr>
              <a:t> </a:t>
            </a:r>
            <a:r>
              <a:rPr lang="en-GB" dirty="0" err="1">
                <a:cs typeface="Calibri"/>
              </a:rPr>
              <a:t>las</a:t>
            </a:r>
            <a:r>
              <a:rPr lang="en-GB" dirty="0">
                <a:cs typeface="Calibri"/>
              </a:rPr>
              <a:t> </a:t>
            </a:r>
            <a:r>
              <a:rPr lang="en-GB" dirty="0" err="1">
                <a:cs typeface="Calibri"/>
              </a:rPr>
              <a:t>prácticas</a:t>
            </a:r>
            <a:r>
              <a:rPr lang="en-GB" dirty="0">
                <a:cs typeface="Calibri"/>
              </a:rPr>
              <a:t>?</a:t>
            </a:r>
            <a:endParaRPr lang="fr-FR"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273351"/>
            <a:ext cx="3606233" cy="28499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20670282">
            <a:off x="5015817" y="2848057"/>
            <a:ext cx="3644369" cy="923330"/>
          </a:xfrm>
          <a:prstGeom prst="rect">
            <a:avLst/>
          </a:prstGeom>
          <a:noFill/>
        </p:spPr>
        <p:txBody>
          <a:bodyPr wrap="square" rtlCol="0">
            <a:spAutoFit/>
          </a:bodyPr>
          <a:lstStyle/>
          <a:p>
            <a:r>
              <a:rPr lang="en-GB" dirty="0" smtClean="0"/>
              <a:t/>
            </a:r>
            <a:br>
              <a:rPr lang="en-GB" dirty="0" smtClean="0"/>
            </a:br>
            <a:r>
              <a:rPr lang="en-GB" sz="3600" dirty="0" smtClean="0"/>
              <a:t>What did you do?</a:t>
            </a:r>
            <a:endParaRPr lang="fr-FR" sz="3600" dirty="0"/>
          </a:p>
        </p:txBody>
      </p:sp>
      <p:sp>
        <p:nvSpPr>
          <p:cNvPr id="5" name="TextBox 4"/>
          <p:cNvSpPr txBox="1"/>
          <p:nvPr/>
        </p:nvSpPr>
        <p:spPr>
          <a:xfrm rot="1495085">
            <a:off x="5361837" y="1916357"/>
            <a:ext cx="2952328" cy="923330"/>
          </a:xfrm>
          <a:prstGeom prst="rect">
            <a:avLst/>
          </a:prstGeom>
          <a:noFill/>
        </p:spPr>
        <p:txBody>
          <a:bodyPr wrap="square" rtlCol="0">
            <a:spAutoFit/>
          </a:bodyPr>
          <a:lstStyle/>
          <a:p>
            <a:r>
              <a:rPr lang="en-GB" dirty="0" smtClean="0"/>
              <a:t/>
            </a:r>
            <a:br>
              <a:rPr lang="en-GB" dirty="0" smtClean="0"/>
            </a:br>
            <a:r>
              <a:rPr lang="en-GB" sz="3600" dirty="0" smtClean="0"/>
              <a:t>Where?</a:t>
            </a:r>
            <a:endParaRPr lang="fr-FR" sz="3600" dirty="0"/>
          </a:p>
        </p:txBody>
      </p:sp>
      <p:sp>
        <p:nvSpPr>
          <p:cNvPr id="6" name="TextBox 5"/>
          <p:cNvSpPr txBox="1"/>
          <p:nvPr/>
        </p:nvSpPr>
        <p:spPr>
          <a:xfrm rot="20424121">
            <a:off x="4031598" y="811685"/>
            <a:ext cx="2952328" cy="923330"/>
          </a:xfrm>
          <a:prstGeom prst="rect">
            <a:avLst/>
          </a:prstGeom>
          <a:noFill/>
        </p:spPr>
        <p:txBody>
          <a:bodyPr wrap="square" rtlCol="0">
            <a:spAutoFit/>
          </a:bodyPr>
          <a:lstStyle/>
          <a:p>
            <a:r>
              <a:rPr lang="en-GB" dirty="0" smtClean="0"/>
              <a:t/>
            </a:r>
            <a:br>
              <a:rPr lang="en-GB" dirty="0" smtClean="0"/>
            </a:br>
            <a:r>
              <a:rPr lang="en-GB" sz="3600" dirty="0" smtClean="0"/>
              <a:t>When?</a:t>
            </a:r>
            <a:endParaRPr lang="fr-FR" sz="3600" dirty="0"/>
          </a:p>
        </p:txBody>
      </p:sp>
      <p:sp>
        <p:nvSpPr>
          <p:cNvPr id="7" name="TextBox 6"/>
          <p:cNvSpPr txBox="1"/>
          <p:nvPr/>
        </p:nvSpPr>
        <p:spPr>
          <a:xfrm rot="1264085">
            <a:off x="4029545" y="2482368"/>
            <a:ext cx="2952328" cy="923330"/>
          </a:xfrm>
          <a:prstGeom prst="rect">
            <a:avLst/>
          </a:prstGeom>
          <a:noFill/>
        </p:spPr>
        <p:txBody>
          <a:bodyPr wrap="square" rtlCol="0">
            <a:spAutoFit/>
          </a:bodyPr>
          <a:lstStyle/>
          <a:p>
            <a:r>
              <a:rPr lang="en-GB" dirty="0" smtClean="0"/>
              <a:t/>
            </a:r>
            <a:br>
              <a:rPr lang="en-GB" dirty="0" smtClean="0"/>
            </a:br>
            <a:r>
              <a:rPr lang="en-GB" sz="3600" dirty="0" smtClean="0"/>
              <a:t>How long?</a:t>
            </a:r>
            <a:endParaRPr lang="fr-FR" sz="3600" dirty="0"/>
          </a:p>
        </p:txBody>
      </p:sp>
      <p:sp>
        <p:nvSpPr>
          <p:cNvPr id="8" name="TextBox 7"/>
          <p:cNvSpPr txBox="1"/>
          <p:nvPr/>
        </p:nvSpPr>
        <p:spPr>
          <a:xfrm rot="371232">
            <a:off x="5905469" y="4139247"/>
            <a:ext cx="4387790" cy="923330"/>
          </a:xfrm>
          <a:prstGeom prst="rect">
            <a:avLst/>
          </a:prstGeom>
          <a:noFill/>
        </p:spPr>
        <p:txBody>
          <a:bodyPr wrap="square" rtlCol="0">
            <a:spAutoFit/>
          </a:bodyPr>
          <a:lstStyle/>
          <a:p>
            <a:r>
              <a:rPr lang="en-GB" dirty="0" smtClean="0"/>
              <a:t/>
            </a:r>
            <a:br>
              <a:rPr lang="en-GB" dirty="0" smtClean="0"/>
            </a:br>
            <a:r>
              <a:rPr lang="en-GB" sz="3600" dirty="0" smtClean="0"/>
              <a:t>How get there?</a:t>
            </a:r>
            <a:endParaRPr lang="fr-FR" sz="3600" dirty="0"/>
          </a:p>
        </p:txBody>
      </p:sp>
      <p:sp>
        <p:nvSpPr>
          <p:cNvPr id="9" name="TextBox 8"/>
          <p:cNvSpPr txBox="1"/>
          <p:nvPr/>
        </p:nvSpPr>
        <p:spPr>
          <a:xfrm rot="20424121">
            <a:off x="3533643" y="5069300"/>
            <a:ext cx="2952328" cy="923330"/>
          </a:xfrm>
          <a:prstGeom prst="rect">
            <a:avLst/>
          </a:prstGeom>
          <a:noFill/>
        </p:spPr>
        <p:txBody>
          <a:bodyPr wrap="square" rtlCol="0">
            <a:spAutoFit/>
          </a:bodyPr>
          <a:lstStyle/>
          <a:p>
            <a:r>
              <a:rPr lang="en-GB" dirty="0" smtClean="0"/>
              <a:t/>
            </a:r>
            <a:br>
              <a:rPr lang="en-GB" dirty="0" smtClean="0"/>
            </a:br>
            <a:r>
              <a:rPr lang="en-GB" sz="3600" dirty="0" smtClean="0"/>
              <a:t>Start / finish?</a:t>
            </a:r>
            <a:endParaRPr lang="fr-FR" sz="3600" dirty="0"/>
          </a:p>
        </p:txBody>
      </p:sp>
      <p:sp>
        <p:nvSpPr>
          <p:cNvPr id="10" name="TextBox 9"/>
          <p:cNvSpPr txBox="1"/>
          <p:nvPr/>
        </p:nvSpPr>
        <p:spPr>
          <a:xfrm rot="1139337">
            <a:off x="6400918" y="5429519"/>
            <a:ext cx="2952328" cy="923330"/>
          </a:xfrm>
          <a:prstGeom prst="rect">
            <a:avLst/>
          </a:prstGeom>
          <a:noFill/>
        </p:spPr>
        <p:txBody>
          <a:bodyPr wrap="square" rtlCol="0">
            <a:spAutoFit/>
          </a:bodyPr>
          <a:lstStyle/>
          <a:p>
            <a:r>
              <a:rPr lang="en-GB" dirty="0" smtClean="0"/>
              <a:t/>
            </a:r>
            <a:br>
              <a:rPr lang="en-GB" dirty="0" smtClean="0"/>
            </a:br>
            <a:r>
              <a:rPr lang="en-GB" sz="3600" dirty="0" smtClean="0"/>
              <a:t>Good / bad?</a:t>
            </a:r>
            <a:endParaRPr lang="fr-FR" sz="3600" dirty="0"/>
          </a:p>
        </p:txBody>
      </p:sp>
      <p:sp>
        <p:nvSpPr>
          <p:cNvPr id="11" name="TextBox 10"/>
          <p:cNvSpPr txBox="1"/>
          <p:nvPr/>
        </p:nvSpPr>
        <p:spPr>
          <a:xfrm>
            <a:off x="5134068" y="5722309"/>
            <a:ext cx="2952328" cy="923330"/>
          </a:xfrm>
          <a:prstGeom prst="rect">
            <a:avLst/>
          </a:prstGeom>
          <a:noFill/>
        </p:spPr>
        <p:txBody>
          <a:bodyPr wrap="square" rtlCol="0">
            <a:spAutoFit/>
          </a:bodyPr>
          <a:lstStyle/>
          <a:p>
            <a:r>
              <a:rPr lang="en-GB" dirty="0" smtClean="0"/>
              <a:t/>
            </a:r>
            <a:br>
              <a:rPr lang="en-GB" dirty="0" smtClean="0"/>
            </a:br>
            <a:r>
              <a:rPr lang="en-GB" sz="3600" dirty="0"/>
              <a:t>P</a:t>
            </a:r>
            <a:r>
              <a:rPr lang="en-GB" sz="3600" dirty="0" smtClean="0"/>
              <a:t>eople?</a:t>
            </a:r>
            <a:endParaRPr lang="fr-FR" sz="36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813" y="258760"/>
            <a:ext cx="2014538" cy="1547813"/>
          </a:xfrm>
          <a:prstGeom prst="rect">
            <a:avLst/>
          </a:prstGeom>
        </p:spPr>
      </p:pic>
      <p:sp>
        <p:nvSpPr>
          <p:cNvPr id="13" name="TextBox 12"/>
          <p:cNvSpPr txBox="1"/>
          <p:nvPr/>
        </p:nvSpPr>
        <p:spPr>
          <a:xfrm>
            <a:off x="246498" y="116632"/>
            <a:ext cx="8136904" cy="769441"/>
          </a:xfrm>
          <a:prstGeom prst="rect">
            <a:avLst/>
          </a:prstGeom>
          <a:noFill/>
        </p:spPr>
        <p:txBody>
          <a:bodyPr wrap="square" rtlCol="0">
            <a:spAutoFit/>
          </a:bodyPr>
          <a:lstStyle/>
          <a:p>
            <a:r>
              <a:rPr lang="en-GB" sz="4400" b="1" dirty="0" smtClean="0"/>
              <a:t>Bridging the gap - </a:t>
            </a:r>
            <a:r>
              <a:rPr lang="en-GB" sz="4400" b="1" i="1" dirty="0" smtClean="0"/>
              <a:t>adapted</a:t>
            </a:r>
            <a:endParaRPr lang="fr-FR" sz="4400" b="1" i="1" dirty="0"/>
          </a:p>
        </p:txBody>
      </p:sp>
    </p:spTree>
    <p:extLst>
      <p:ext uri="{BB962C8B-B14F-4D97-AF65-F5344CB8AC3E}">
        <p14:creationId xmlns:p14="http://schemas.microsoft.com/office/powerpoint/2010/main" val="4200507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7" idx="2"/>
          </p:cNvCxnSpPr>
          <p:nvPr/>
        </p:nvCxnSpPr>
        <p:spPr>
          <a:xfrm flipH="1" flipV="1">
            <a:off x="2771800" y="1916832"/>
            <a:ext cx="2967971" cy="180439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3"/>
          </p:cNvCxnSpPr>
          <p:nvPr/>
        </p:nvCxnSpPr>
        <p:spPr>
          <a:xfrm flipH="1" flipV="1">
            <a:off x="3191072" y="3568824"/>
            <a:ext cx="2548699" cy="152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0"/>
          </p:cNvCxnSpPr>
          <p:nvPr/>
        </p:nvCxnSpPr>
        <p:spPr>
          <a:xfrm flipH="1">
            <a:off x="3687797" y="3721224"/>
            <a:ext cx="2051974" cy="125594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 idx="0"/>
          </p:cNvCxnSpPr>
          <p:nvPr/>
        </p:nvCxnSpPr>
        <p:spPr>
          <a:xfrm>
            <a:off x="5739771" y="3721224"/>
            <a:ext cx="1557282" cy="100392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3" idx="2"/>
          </p:cNvCxnSpPr>
          <p:nvPr/>
        </p:nvCxnSpPr>
        <p:spPr>
          <a:xfrm flipV="1">
            <a:off x="5587371" y="2132112"/>
            <a:ext cx="1540913" cy="143671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679159" y="2704728"/>
            <a:ext cx="3816424" cy="1728192"/>
          </a:xfrm>
          <a:prstGeom prst="ellipse">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Writing / Composition strategies</a:t>
            </a:r>
            <a:endParaRPr lang="fr-FR" sz="2800" b="1" dirty="0">
              <a:solidFill>
                <a:srgbClr val="002060"/>
              </a:solidFill>
            </a:endParaRPr>
          </a:p>
        </p:txBody>
      </p:sp>
      <p:sp>
        <p:nvSpPr>
          <p:cNvPr id="3" name="Rounded Rectangle 2"/>
          <p:cNvSpPr/>
          <p:nvPr/>
        </p:nvSpPr>
        <p:spPr>
          <a:xfrm>
            <a:off x="5940152" y="835968"/>
            <a:ext cx="237626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Re-combining set phrases</a:t>
            </a:r>
            <a:endParaRPr lang="fr-FR" sz="2800" b="1" dirty="0">
              <a:solidFill>
                <a:srgbClr val="002060"/>
              </a:solidFill>
            </a:endParaRPr>
          </a:p>
        </p:txBody>
      </p:sp>
      <p:sp>
        <p:nvSpPr>
          <p:cNvPr id="4" name="Rounded Rectangle 3"/>
          <p:cNvSpPr/>
          <p:nvPr/>
        </p:nvSpPr>
        <p:spPr>
          <a:xfrm>
            <a:off x="5940152" y="4725144"/>
            <a:ext cx="2713801" cy="1368152"/>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Re-structuring set phrases</a:t>
            </a:r>
            <a:endParaRPr lang="fr-FR" sz="2800" b="1" dirty="0">
              <a:solidFill>
                <a:srgbClr val="002060"/>
              </a:solidFill>
            </a:endParaRPr>
          </a:p>
        </p:txBody>
      </p:sp>
      <p:sp>
        <p:nvSpPr>
          <p:cNvPr id="5" name="Rounded Rectangle 4"/>
          <p:cNvSpPr/>
          <p:nvPr/>
        </p:nvSpPr>
        <p:spPr>
          <a:xfrm>
            <a:off x="2139625" y="4977172"/>
            <a:ext cx="3096344" cy="1620180"/>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Generating via translation </a:t>
            </a:r>
            <a:br>
              <a:rPr lang="en-GB" sz="2800" b="1" dirty="0" smtClean="0">
                <a:solidFill>
                  <a:srgbClr val="002060"/>
                </a:solidFill>
              </a:rPr>
            </a:br>
            <a:r>
              <a:rPr lang="en-GB" sz="2800" b="1" dirty="0" smtClean="0">
                <a:solidFill>
                  <a:srgbClr val="002060"/>
                </a:solidFill>
              </a:rPr>
              <a:t>word for word</a:t>
            </a:r>
            <a:endParaRPr lang="fr-FR" sz="2800" b="1" dirty="0">
              <a:solidFill>
                <a:srgbClr val="002060"/>
              </a:solidFill>
            </a:endParaRPr>
          </a:p>
        </p:txBody>
      </p:sp>
      <p:sp>
        <p:nvSpPr>
          <p:cNvPr id="6" name="Rounded Rectangle 5"/>
          <p:cNvSpPr/>
          <p:nvPr/>
        </p:nvSpPr>
        <p:spPr>
          <a:xfrm>
            <a:off x="238744" y="2844552"/>
            <a:ext cx="2952328" cy="14485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Avoiding</a:t>
            </a:r>
            <a:br>
              <a:rPr lang="en-GB" sz="2800" b="1" dirty="0" smtClean="0">
                <a:solidFill>
                  <a:srgbClr val="002060"/>
                </a:solidFill>
              </a:rPr>
            </a:br>
            <a:r>
              <a:rPr lang="en-GB" sz="2800" b="1" dirty="0" smtClean="0">
                <a:solidFill>
                  <a:srgbClr val="002060"/>
                </a:solidFill>
              </a:rPr>
              <a:t>(say something different)</a:t>
            </a:r>
            <a:endParaRPr lang="fr-FR" sz="2800" b="1" dirty="0">
              <a:solidFill>
                <a:srgbClr val="002060"/>
              </a:solidFill>
            </a:endParaRPr>
          </a:p>
        </p:txBody>
      </p:sp>
      <p:sp>
        <p:nvSpPr>
          <p:cNvPr id="7" name="Rounded Rectangle 6"/>
          <p:cNvSpPr/>
          <p:nvPr/>
        </p:nvSpPr>
        <p:spPr>
          <a:xfrm>
            <a:off x="1199238" y="620688"/>
            <a:ext cx="314512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Simplifying ideas to fit own repertoire</a:t>
            </a:r>
            <a:endParaRPr lang="fr-FR" sz="2800" b="1" dirty="0">
              <a:solidFill>
                <a:srgbClr val="002060"/>
              </a:solidFill>
            </a:endParaRPr>
          </a:p>
        </p:txBody>
      </p:sp>
    </p:spTree>
    <p:extLst>
      <p:ext uri="{BB962C8B-B14F-4D97-AF65-F5344CB8AC3E}">
        <p14:creationId xmlns:p14="http://schemas.microsoft.com/office/powerpoint/2010/main" val="3479457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227" y="260648"/>
            <a:ext cx="8432245" cy="1107996"/>
          </a:xfrm>
          <a:prstGeom prst="rect">
            <a:avLst/>
          </a:prstGeom>
        </p:spPr>
        <p:txBody>
          <a:bodyPr wrap="none">
            <a:spAutoFit/>
          </a:bodyPr>
          <a:lstStyle/>
          <a:p>
            <a:pPr algn="ctr"/>
            <a:r>
              <a:rPr lang="fr-FR" sz="6600" b="1" dirty="0" err="1"/>
              <a:t>Audentis</a:t>
            </a:r>
            <a:r>
              <a:rPr lang="fr-FR" sz="6600" b="1" dirty="0"/>
              <a:t> Fortuna </a:t>
            </a:r>
            <a:r>
              <a:rPr lang="fr-FR" sz="6600" b="1" dirty="0" err="1" smtClean="0"/>
              <a:t>iuvat</a:t>
            </a:r>
            <a:r>
              <a:rPr lang="fr-FR" sz="6600" b="1" dirty="0" smtClean="0"/>
              <a:t>!</a:t>
            </a:r>
            <a:endParaRPr lang="fr-FR" sz="6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268760"/>
            <a:ext cx="8458200" cy="5153025"/>
          </a:xfrm>
          <a:prstGeom prst="rect">
            <a:avLst/>
          </a:prstGeom>
        </p:spPr>
      </p:pic>
    </p:spTree>
    <p:extLst>
      <p:ext uri="{BB962C8B-B14F-4D97-AF65-F5344CB8AC3E}">
        <p14:creationId xmlns:p14="http://schemas.microsoft.com/office/powerpoint/2010/main" val="42825648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6632"/>
            <a:ext cx="8928992" cy="1470025"/>
          </a:xfrm>
        </p:spPr>
        <p:txBody>
          <a:bodyPr/>
          <a:lstStyle/>
          <a:p>
            <a:r>
              <a:rPr lang="en-GB" b="1" smtClean="0">
                <a:solidFill>
                  <a:srgbClr val="333399"/>
                </a:solidFill>
              </a:rPr>
              <a:t>Questions</a:t>
            </a:r>
            <a:endParaRPr lang="fr-FR" b="1" dirty="0">
              <a:solidFill>
                <a:srgbClr val="333399"/>
              </a:solidFill>
            </a:endParaRPr>
          </a:p>
        </p:txBody>
      </p:sp>
      <p:sp>
        <p:nvSpPr>
          <p:cNvPr id="3" name="Subtitle 2"/>
          <p:cNvSpPr>
            <a:spLocks noGrp="1"/>
          </p:cNvSpPr>
          <p:nvPr>
            <p:ph type="subTitle" idx="1"/>
          </p:nvPr>
        </p:nvSpPr>
        <p:spPr>
          <a:xfrm>
            <a:off x="1365522" y="4869160"/>
            <a:ext cx="6400800" cy="1752600"/>
          </a:xfrm>
        </p:spPr>
        <p:txBody>
          <a:bodyPr/>
          <a:lstStyle/>
          <a:p>
            <a:r>
              <a:rPr lang="en-GB" dirty="0" smtClean="0">
                <a:solidFill>
                  <a:srgbClr val="002060"/>
                </a:solidFill>
              </a:rPr>
              <a:t>Ann </a:t>
            </a:r>
            <a:r>
              <a:rPr lang="en-GB" dirty="0" err="1" smtClean="0">
                <a:solidFill>
                  <a:srgbClr val="002060"/>
                </a:solidFill>
              </a:rPr>
              <a:t>Swarbrick</a:t>
            </a:r>
            <a:r>
              <a:rPr lang="en-GB" dirty="0" smtClean="0">
                <a:solidFill>
                  <a:srgbClr val="002060"/>
                </a:solidFill>
              </a:rPr>
              <a:t/>
            </a:r>
            <a:br>
              <a:rPr lang="en-GB" dirty="0" smtClean="0">
                <a:solidFill>
                  <a:srgbClr val="002060"/>
                </a:solidFill>
              </a:rPr>
            </a:br>
            <a:r>
              <a:rPr lang="en-GB" dirty="0" smtClean="0">
                <a:solidFill>
                  <a:srgbClr val="002060"/>
                </a:solidFill>
              </a:rPr>
              <a:t>Bernadette Holmes</a:t>
            </a:r>
            <a:br>
              <a:rPr lang="en-GB" dirty="0" smtClean="0">
                <a:solidFill>
                  <a:srgbClr val="002060"/>
                </a:solidFill>
              </a:rPr>
            </a:br>
            <a:r>
              <a:rPr lang="en-GB" dirty="0">
                <a:solidFill>
                  <a:srgbClr val="002060"/>
                </a:solidFill>
              </a:rPr>
              <a:t>Rachel Hawkes</a:t>
            </a:r>
            <a:endParaRPr lang="fr-FR" dirty="0">
              <a:solidFill>
                <a:srgbClr val="00206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 y="1412776"/>
            <a:ext cx="9143999" cy="331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646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1241"/>
          <a:stretch/>
        </p:blipFill>
        <p:spPr>
          <a:xfrm>
            <a:off x="683568" y="116741"/>
            <a:ext cx="7920880" cy="6574696"/>
          </a:xfrm>
          <a:prstGeom prst="rect">
            <a:avLst/>
          </a:prstGeom>
        </p:spPr>
      </p:pic>
      <p:sp>
        <p:nvSpPr>
          <p:cNvPr id="2" name="Rectangle 1"/>
          <p:cNvSpPr/>
          <p:nvPr/>
        </p:nvSpPr>
        <p:spPr>
          <a:xfrm rot="20692773">
            <a:off x="510152" y="3836056"/>
            <a:ext cx="8915741" cy="2062103"/>
          </a:xfrm>
          <a:prstGeom prst="rect">
            <a:avLst/>
          </a:prstGeom>
        </p:spPr>
        <p:txBody>
          <a:bodyPr wrap="square">
            <a:spAutoFit/>
          </a:bodyPr>
          <a:lstStyle/>
          <a:p>
            <a:pPr marL="171450" lvl="0" indent="-171450">
              <a:buFont typeface="Wingdings" pitchFamily="2" charset="2"/>
              <a:buChar char="§"/>
            </a:pPr>
            <a:r>
              <a:rPr lang="en-GB" sz="3200" b="1" dirty="0" smtClean="0"/>
              <a:t> read </a:t>
            </a:r>
            <a:r>
              <a:rPr lang="en-GB" sz="3200" b="1" dirty="0"/>
              <a:t>literary texts in the language, such as stories, songs, poems and letters, to stimulate ideas, develop creative expression and expand understanding of the language and culture </a:t>
            </a:r>
          </a:p>
        </p:txBody>
      </p:sp>
      <p:sp>
        <p:nvSpPr>
          <p:cNvPr id="4" name="Rectangle 3"/>
          <p:cNvSpPr/>
          <p:nvPr/>
        </p:nvSpPr>
        <p:spPr>
          <a:xfrm>
            <a:off x="827584" y="260648"/>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KS3</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084261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22" y="217155"/>
            <a:ext cx="7724210" cy="6380197"/>
          </a:xfrm>
          <a:prstGeom prst="rect">
            <a:avLst/>
          </a:prstGeom>
        </p:spPr>
      </p:pic>
    </p:spTree>
    <p:extLst>
      <p:ext uri="{BB962C8B-B14F-4D97-AF65-F5344CB8AC3E}">
        <p14:creationId xmlns:p14="http://schemas.microsoft.com/office/powerpoint/2010/main" val="2750576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388424" cy="2246769"/>
          </a:xfrm>
          <a:prstGeom prst="rect">
            <a:avLst/>
          </a:prstGeom>
        </p:spPr>
        <p:txBody>
          <a:bodyPr wrap="square">
            <a:spAutoFit/>
          </a:bodyPr>
          <a:lstStyle/>
          <a:p>
            <a:r>
              <a:rPr lang="de-DE" sz="2800" b="1" dirty="0"/>
              <a:t>Kanne</a:t>
            </a:r>
          </a:p>
          <a:p>
            <a:r>
              <a:rPr lang="de-DE" sz="2800" dirty="0"/>
              <a:t>Als der Mann ins Zimmer kam, sagte die Teekanne gerade zur Teetasse: »Schönes Wetter heute.«</a:t>
            </a:r>
            <a:br>
              <a:rPr lang="de-DE" sz="2800" dirty="0"/>
            </a:br>
            <a:r>
              <a:rPr lang="de-DE" sz="2800" dirty="0"/>
              <a:t>»Oh«, rief der Mann, »meine Teekanne redet?«</a:t>
            </a:r>
            <a:br>
              <a:rPr lang="de-DE" sz="2800" dirty="0"/>
            </a:br>
            <a:r>
              <a:rPr lang="de-DE" sz="2800" dirty="0"/>
              <a:t>»Oh«, rief die Teekanne, »mein Mann redet?«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708920"/>
            <a:ext cx="4993607" cy="36678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2464936"/>
            <a:ext cx="2599556" cy="3899334"/>
          </a:xfrm>
          <a:prstGeom prst="rect">
            <a:avLst/>
          </a:prstGeom>
        </p:spPr>
      </p:pic>
    </p:spTree>
    <p:extLst>
      <p:ext uri="{BB962C8B-B14F-4D97-AF65-F5344CB8AC3E}">
        <p14:creationId xmlns:p14="http://schemas.microsoft.com/office/powerpoint/2010/main" val="3680139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88640"/>
            <a:ext cx="4536504" cy="6740307"/>
          </a:xfrm>
          <a:prstGeom prst="rect">
            <a:avLst/>
          </a:prstGeom>
          <a:noFill/>
        </p:spPr>
        <p:txBody>
          <a:bodyPr wrap="square" rtlCol="0">
            <a:spAutoFit/>
          </a:bodyPr>
          <a:lstStyle/>
          <a:p>
            <a:r>
              <a:rPr lang="en-GB" sz="2400" u="sng" dirty="0" err="1" smtClean="0">
                <a:latin typeface="Segoe Print" pitchFamily="2" charset="0"/>
              </a:rPr>
              <a:t>Donnerstag</a:t>
            </a:r>
            <a:r>
              <a:rPr lang="en-GB" sz="2400" dirty="0" smtClean="0">
                <a:latin typeface="Segoe Print" pitchFamily="2" charset="0"/>
              </a:rPr>
              <a:t/>
            </a:r>
            <a:br>
              <a:rPr lang="en-GB" sz="2400" dirty="0" smtClean="0">
                <a:latin typeface="Segoe Print" pitchFamily="2" charset="0"/>
              </a:rPr>
            </a:br>
            <a:r>
              <a:rPr lang="en-GB" sz="2400" dirty="0" smtClean="0">
                <a:latin typeface="Segoe Print" pitchFamily="2" charset="0"/>
              </a:rPr>
              <a:t/>
            </a:r>
            <a:br>
              <a:rPr lang="en-GB" sz="2400" dirty="0" smtClean="0">
                <a:latin typeface="Segoe Print" pitchFamily="2" charset="0"/>
              </a:rPr>
            </a:br>
            <a:r>
              <a:rPr lang="en-GB" sz="2400" dirty="0" err="1" smtClean="0">
                <a:latin typeface="Segoe Print" pitchFamily="2" charset="0"/>
              </a:rPr>
              <a:t>Wir</a:t>
            </a:r>
            <a:r>
              <a:rPr lang="en-GB" sz="2400" dirty="0" smtClean="0">
                <a:latin typeface="Segoe Print" pitchFamily="2" charset="0"/>
              </a:rPr>
              <a:t> </a:t>
            </a:r>
            <a:r>
              <a:rPr lang="en-GB" sz="2400" dirty="0" err="1" smtClean="0">
                <a:latin typeface="Segoe Print" pitchFamily="2" charset="0"/>
              </a:rPr>
              <a:t>sind</a:t>
            </a:r>
            <a:r>
              <a:rPr lang="en-GB" sz="2400" dirty="0" smtClean="0">
                <a:latin typeface="Segoe Print" pitchFamily="2" charset="0"/>
              </a:rPr>
              <a:t> </a:t>
            </a:r>
            <a:r>
              <a:rPr lang="en-GB" sz="2400" dirty="0" err="1" smtClean="0">
                <a:latin typeface="Segoe Print" pitchFamily="2" charset="0"/>
              </a:rPr>
              <a:t>heute</a:t>
            </a:r>
            <a:r>
              <a:rPr lang="en-GB" sz="2400" dirty="0" smtClean="0">
                <a:latin typeface="Segoe Print" pitchFamily="2" charset="0"/>
              </a:rPr>
              <a:t> </a:t>
            </a:r>
            <a:r>
              <a:rPr lang="en-GB" sz="2400" dirty="0" err="1" smtClean="0">
                <a:latin typeface="Segoe Print" pitchFamily="2" charset="0"/>
              </a:rPr>
              <a:t>mit</a:t>
            </a:r>
            <a:r>
              <a:rPr lang="en-GB" sz="2400" dirty="0" smtClean="0">
                <a:latin typeface="Segoe Print" pitchFamily="2" charset="0"/>
              </a:rPr>
              <a:t> </a:t>
            </a:r>
            <a:r>
              <a:rPr lang="en-GB" sz="2400" dirty="0" err="1" smtClean="0">
                <a:latin typeface="Segoe Print" pitchFamily="2" charset="0"/>
              </a:rPr>
              <a:t>dem</a:t>
            </a:r>
            <a:r>
              <a:rPr lang="en-GB" sz="2400" dirty="0" smtClean="0">
                <a:latin typeface="Segoe Print" pitchFamily="2" charset="0"/>
              </a:rPr>
              <a:t> </a:t>
            </a:r>
            <a:r>
              <a:rPr lang="en-GB" sz="2400" dirty="0" err="1" smtClean="0">
                <a:latin typeface="Segoe Print" pitchFamily="2" charset="0"/>
              </a:rPr>
              <a:t>Schulbus</a:t>
            </a:r>
            <a:r>
              <a:rPr lang="en-GB" sz="2400" dirty="0" smtClean="0">
                <a:latin typeface="Segoe Print" pitchFamily="2" charset="0"/>
              </a:rPr>
              <a:t> an </a:t>
            </a:r>
            <a:r>
              <a:rPr lang="en-GB" sz="2400" dirty="0" err="1" smtClean="0">
                <a:latin typeface="Segoe Print" pitchFamily="2" charset="0"/>
              </a:rPr>
              <a:t>Omas</a:t>
            </a:r>
            <a:r>
              <a:rPr lang="en-GB" sz="2400" dirty="0" smtClean="0">
                <a:latin typeface="Segoe Print" pitchFamily="2" charset="0"/>
              </a:rPr>
              <a:t> </a:t>
            </a:r>
            <a:r>
              <a:rPr lang="en-GB" sz="2400" dirty="0" err="1" smtClean="0">
                <a:latin typeface="Segoe Print" pitchFamily="2" charset="0"/>
              </a:rPr>
              <a:t>Haus</a:t>
            </a:r>
            <a:r>
              <a:rPr lang="en-GB" sz="2400" dirty="0" smtClean="0">
                <a:latin typeface="Segoe Print" pitchFamily="2" charset="0"/>
              </a:rPr>
              <a:t> </a:t>
            </a:r>
            <a:r>
              <a:rPr lang="en-GB" sz="2400" dirty="0" err="1" smtClean="0">
                <a:latin typeface="Segoe Print" pitchFamily="2" charset="0"/>
              </a:rPr>
              <a:t>vorbeigefahren</a:t>
            </a:r>
            <a:r>
              <a:rPr lang="en-GB" sz="2400" dirty="0" smtClean="0">
                <a:latin typeface="Segoe Print" pitchFamily="2" charset="0"/>
              </a:rPr>
              <a:t>.  </a:t>
            </a:r>
            <a:r>
              <a:rPr lang="en-GB" sz="2400" dirty="0" err="1" smtClean="0">
                <a:latin typeface="Segoe Print" pitchFamily="2" charset="0"/>
              </a:rPr>
              <a:t>Irgendjemand</a:t>
            </a:r>
            <a:r>
              <a:rPr lang="en-GB" sz="2400" dirty="0" smtClean="0">
                <a:latin typeface="Segoe Print" pitchFamily="2" charset="0"/>
              </a:rPr>
              <a:t> hat </a:t>
            </a:r>
            <a:r>
              <a:rPr lang="en-GB" sz="2400" dirty="0" err="1" smtClean="0">
                <a:latin typeface="Segoe Print" pitchFamily="2" charset="0"/>
              </a:rPr>
              <a:t>es</a:t>
            </a:r>
            <a:r>
              <a:rPr lang="en-GB" sz="2400" dirty="0" smtClean="0">
                <a:latin typeface="Segoe Print" pitchFamily="2" charset="0"/>
              </a:rPr>
              <a:t> </a:t>
            </a:r>
            <a:r>
              <a:rPr lang="en-GB" sz="2400" dirty="0" err="1" smtClean="0">
                <a:latin typeface="Segoe Print" pitchFamily="2" charset="0"/>
              </a:rPr>
              <a:t>gestern</a:t>
            </a:r>
            <a:r>
              <a:rPr lang="en-GB" sz="2400" dirty="0" smtClean="0">
                <a:latin typeface="Segoe Print" pitchFamily="2" charset="0"/>
              </a:rPr>
              <a:t> </a:t>
            </a:r>
            <a:r>
              <a:rPr lang="en-GB" sz="2400" dirty="0" err="1" smtClean="0">
                <a:latin typeface="Segoe Print" pitchFamily="2" charset="0"/>
              </a:rPr>
              <a:t>Nacht</a:t>
            </a:r>
            <a:r>
              <a:rPr lang="en-GB" sz="2400" dirty="0" smtClean="0">
                <a:latin typeface="Segoe Print" pitchFamily="2" charset="0"/>
              </a:rPr>
              <a:t> in </a:t>
            </a:r>
            <a:r>
              <a:rPr lang="en-GB" sz="2400" dirty="0" err="1" smtClean="0">
                <a:latin typeface="Segoe Print" pitchFamily="2" charset="0"/>
              </a:rPr>
              <a:t>Klopapier</a:t>
            </a:r>
            <a:r>
              <a:rPr lang="en-GB" sz="2400" dirty="0" smtClean="0">
                <a:latin typeface="Segoe Print" pitchFamily="2" charset="0"/>
              </a:rPr>
              <a:t> </a:t>
            </a:r>
            <a:r>
              <a:rPr lang="en-GB" sz="2400" dirty="0" err="1" smtClean="0">
                <a:latin typeface="Segoe Print" pitchFamily="2" charset="0"/>
              </a:rPr>
              <a:t>eingewickelt</a:t>
            </a:r>
            <a:r>
              <a:rPr lang="en-GB" sz="2400" dirty="0" smtClean="0">
                <a:latin typeface="Segoe Print" pitchFamily="2" charset="0"/>
              </a:rPr>
              <a:t>, was </a:t>
            </a:r>
            <a:r>
              <a:rPr lang="en-GB" sz="2400" dirty="0" err="1" smtClean="0">
                <a:latin typeface="Segoe Print" pitchFamily="2" charset="0"/>
              </a:rPr>
              <a:t>mich</a:t>
            </a:r>
            <a:r>
              <a:rPr lang="en-GB" sz="2400" dirty="0" smtClean="0">
                <a:latin typeface="Segoe Print" pitchFamily="2" charset="0"/>
              </a:rPr>
              <a:t> </a:t>
            </a:r>
            <a:r>
              <a:rPr lang="en-GB" sz="2400" dirty="0" err="1" smtClean="0">
                <a:latin typeface="Segoe Print" pitchFamily="2" charset="0"/>
              </a:rPr>
              <a:t>nicht</a:t>
            </a:r>
            <a:r>
              <a:rPr lang="en-GB" sz="2400" dirty="0" smtClean="0">
                <a:latin typeface="Segoe Print" pitchFamily="2" charset="0"/>
              </a:rPr>
              <a:t> </a:t>
            </a:r>
            <a:r>
              <a:rPr lang="en-GB" sz="2400" dirty="0" err="1" smtClean="0">
                <a:latin typeface="Segoe Print" pitchFamily="2" charset="0"/>
              </a:rPr>
              <a:t>wirklich</a:t>
            </a:r>
            <a:r>
              <a:rPr lang="en-GB" sz="2400" dirty="0" smtClean="0">
                <a:latin typeface="Segoe Print" pitchFamily="2" charset="0"/>
              </a:rPr>
              <a:t> </a:t>
            </a:r>
            <a:r>
              <a:rPr lang="en-GB" sz="2400" dirty="0" err="1" smtClean="0">
                <a:latin typeface="Segoe Print" pitchFamily="2" charset="0"/>
              </a:rPr>
              <a:t>gewundert</a:t>
            </a:r>
            <a:r>
              <a:rPr lang="en-GB" sz="2400" dirty="0" smtClean="0">
                <a:latin typeface="Segoe Print" pitchFamily="2" charset="0"/>
              </a:rPr>
              <a:t> hat.  </a:t>
            </a:r>
            <a:br>
              <a:rPr lang="en-GB" sz="2400" dirty="0" smtClean="0">
                <a:latin typeface="Segoe Print" pitchFamily="2" charset="0"/>
              </a:rPr>
            </a:br>
            <a:r>
              <a:rPr lang="en-GB" sz="2400" dirty="0" err="1" smtClean="0">
                <a:latin typeface="Segoe Print" pitchFamily="2" charset="0"/>
              </a:rPr>
              <a:t>Irgendwie</a:t>
            </a:r>
            <a:r>
              <a:rPr lang="en-GB" sz="2400" dirty="0" smtClean="0">
                <a:latin typeface="Segoe Print" pitchFamily="2" charset="0"/>
              </a:rPr>
              <a:t> tut </a:t>
            </a:r>
            <a:r>
              <a:rPr lang="en-GB" sz="2400" dirty="0" err="1" smtClean="0">
                <a:latin typeface="Segoe Print" pitchFamily="2" charset="0"/>
              </a:rPr>
              <a:t>es</a:t>
            </a:r>
            <a:r>
              <a:rPr lang="en-GB" sz="2400" dirty="0" smtClean="0">
                <a:latin typeface="Segoe Print" pitchFamily="2" charset="0"/>
              </a:rPr>
              <a:t> </a:t>
            </a:r>
            <a:r>
              <a:rPr lang="en-GB" sz="2400" dirty="0" err="1" smtClean="0">
                <a:latin typeface="Segoe Print" pitchFamily="2" charset="0"/>
              </a:rPr>
              <a:t>mir</a:t>
            </a:r>
            <a:r>
              <a:rPr lang="en-GB" sz="2400" dirty="0" smtClean="0">
                <a:latin typeface="Segoe Print" pitchFamily="2" charset="0"/>
              </a:rPr>
              <a:t> </a:t>
            </a:r>
            <a:r>
              <a:rPr lang="en-GB" sz="2400" dirty="0" err="1" smtClean="0">
                <a:latin typeface="Segoe Print" pitchFamily="2" charset="0"/>
              </a:rPr>
              <a:t>Leid</a:t>
            </a:r>
            <a:r>
              <a:rPr lang="en-GB" sz="2400" dirty="0" smtClean="0">
                <a:latin typeface="Segoe Print" pitchFamily="2" charset="0"/>
              </a:rPr>
              <a:t>, </a:t>
            </a:r>
            <a:r>
              <a:rPr lang="en-GB" sz="2400" dirty="0" err="1" smtClean="0">
                <a:latin typeface="Segoe Print" pitchFamily="2" charset="0"/>
              </a:rPr>
              <a:t>denn</a:t>
            </a:r>
            <a:r>
              <a:rPr lang="en-GB" sz="2400" dirty="0" smtClean="0">
                <a:latin typeface="Segoe Print" pitchFamily="2" charset="0"/>
              </a:rPr>
              <a:t> </a:t>
            </a:r>
            <a:r>
              <a:rPr lang="en-GB" sz="2400" dirty="0" err="1" smtClean="0">
                <a:latin typeface="Segoe Print" pitchFamily="2" charset="0"/>
              </a:rPr>
              <a:t>es</a:t>
            </a:r>
            <a:r>
              <a:rPr lang="en-GB" sz="2400" dirty="0" smtClean="0">
                <a:latin typeface="Segoe Print" pitchFamily="2" charset="0"/>
              </a:rPr>
              <a:t> </a:t>
            </a:r>
            <a:r>
              <a:rPr lang="en-GB" sz="2400" dirty="0" err="1" smtClean="0">
                <a:latin typeface="Segoe Print" pitchFamily="2" charset="0"/>
              </a:rPr>
              <a:t>wird</a:t>
            </a:r>
            <a:r>
              <a:rPr lang="en-GB" sz="2400" dirty="0" smtClean="0">
                <a:latin typeface="Segoe Print" pitchFamily="2" charset="0"/>
              </a:rPr>
              <a:t> </a:t>
            </a:r>
            <a:r>
              <a:rPr lang="en-GB" sz="2400" dirty="0" err="1" smtClean="0">
                <a:latin typeface="Segoe Print" pitchFamily="2" charset="0"/>
              </a:rPr>
              <a:t>sicher</a:t>
            </a:r>
            <a:r>
              <a:rPr lang="en-GB" sz="2400" dirty="0" smtClean="0">
                <a:latin typeface="Segoe Print" pitchFamily="2" charset="0"/>
              </a:rPr>
              <a:t> </a:t>
            </a:r>
            <a:r>
              <a:rPr lang="en-GB" sz="2400" dirty="0" err="1" smtClean="0">
                <a:latin typeface="Segoe Print" pitchFamily="2" charset="0"/>
              </a:rPr>
              <a:t>ganz</a:t>
            </a:r>
            <a:r>
              <a:rPr lang="en-GB" sz="2400" dirty="0" smtClean="0">
                <a:latin typeface="Segoe Print" pitchFamily="2" charset="0"/>
              </a:rPr>
              <a:t> </a:t>
            </a:r>
            <a:r>
              <a:rPr lang="en-GB" sz="2400" dirty="0" err="1" smtClean="0">
                <a:latin typeface="Segoe Print" pitchFamily="2" charset="0"/>
              </a:rPr>
              <a:t>schön</a:t>
            </a:r>
            <a:r>
              <a:rPr lang="en-GB" sz="2400" dirty="0" smtClean="0">
                <a:latin typeface="Segoe Print" pitchFamily="2" charset="0"/>
              </a:rPr>
              <a:t> </a:t>
            </a:r>
            <a:r>
              <a:rPr lang="en-GB" sz="2400" dirty="0" err="1" smtClean="0">
                <a:latin typeface="Segoe Print" pitchFamily="2" charset="0"/>
              </a:rPr>
              <a:t>lange</a:t>
            </a:r>
            <a:r>
              <a:rPr lang="en-GB" sz="2400" dirty="0" smtClean="0">
                <a:latin typeface="Segoe Print" pitchFamily="2" charset="0"/>
              </a:rPr>
              <a:t> </a:t>
            </a:r>
            <a:r>
              <a:rPr lang="en-GB" sz="2400" dirty="0" err="1" smtClean="0">
                <a:latin typeface="Segoe Print" pitchFamily="2" charset="0"/>
              </a:rPr>
              <a:t>dauern</a:t>
            </a:r>
            <a:r>
              <a:rPr lang="en-GB" sz="2400" dirty="0" smtClean="0">
                <a:latin typeface="Segoe Print" pitchFamily="2" charset="0"/>
              </a:rPr>
              <a:t>, das </a:t>
            </a:r>
            <a:r>
              <a:rPr lang="en-GB" sz="2400" dirty="0" err="1" smtClean="0">
                <a:latin typeface="Segoe Print" pitchFamily="2" charset="0"/>
              </a:rPr>
              <a:t>alles</a:t>
            </a:r>
            <a:r>
              <a:rPr lang="en-GB" sz="2400" dirty="0" smtClean="0">
                <a:latin typeface="Segoe Print" pitchFamily="2" charset="0"/>
              </a:rPr>
              <a:t> </a:t>
            </a:r>
            <a:r>
              <a:rPr lang="en-GB" sz="2400" dirty="0" err="1" smtClean="0">
                <a:latin typeface="Segoe Print" pitchFamily="2" charset="0"/>
              </a:rPr>
              <a:t>aufzuräumen</a:t>
            </a:r>
            <a:r>
              <a:rPr lang="en-GB" sz="2400" dirty="0" smtClean="0">
                <a:latin typeface="Segoe Print" pitchFamily="2" charset="0"/>
              </a:rPr>
              <a:t>.  </a:t>
            </a:r>
            <a:r>
              <a:rPr lang="en-GB" sz="2400" dirty="0" err="1" smtClean="0">
                <a:latin typeface="Segoe Print" pitchFamily="2" charset="0"/>
              </a:rPr>
              <a:t>Andererseits</a:t>
            </a:r>
            <a:r>
              <a:rPr lang="en-GB" sz="2400" dirty="0" smtClean="0">
                <a:latin typeface="Segoe Print" pitchFamily="2" charset="0"/>
              </a:rPr>
              <a:t> hat </a:t>
            </a:r>
            <a:r>
              <a:rPr lang="en-GB" sz="2400" dirty="0" err="1" smtClean="0">
                <a:latin typeface="Segoe Print" pitchFamily="2" charset="0"/>
              </a:rPr>
              <a:t>Oma</a:t>
            </a:r>
            <a:r>
              <a:rPr lang="en-GB" sz="2400" dirty="0" smtClean="0">
                <a:latin typeface="Segoe Print" pitchFamily="2" charset="0"/>
              </a:rPr>
              <a:t> </a:t>
            </a:r>
            <a:r>
              <a:rPr lang="en-GB" sz="2400" dirty="0" err="1" smtClean="0">
                <a:latin typeface="Segoe Print" pitchFamily="2" charset="0"/>
              </a:rPr>
              <a:t>als</a:t>
            </a:r>
            <a:r>
              <a:rPr lang="en-GB" sz="2400" dirty="0" smtClean="0">
                <a:latin typeface="Segoe Print" pitchFamily="2" charset="0"/>
              </a:rPr>
              <a:t> </a:t>
            </a:r>
            <a:r>
              <a:rPr lang="en-GB" sz="2400" dirty="0" err="1" smtClean="0">
                <a:latin typeface="Segoe Print" pitchFamily="2" charset="0"/>
              </a:rPr>
              <a:t>Rentnerin</a:t>
            </a:r>
            <a:r>
              <a:rPr lang="en-GB" sz="2400" dirty="0" smtClean="0">
                <a:latin typeface="Segoe Print" pitchFamily="2" charset="0"/>
              </a:rPr>
              <a:t> </a:t>
            </a:r>
            <a:r>
              <a:rPr lang="en-GB" sz="2400" dirty="0" err="1" smtClean="0">
                <a:latin typeface="Segoe Print" pitchFamily="2" charset="0"/>
              </a:rPr>
              <a:t>heute</a:t>
            </a:r>
            <a:r>
              <a:rPr lang="en-GB" sz="2400" dirty="0" smtClean="0">
                <a:latin typeface="Segoe Print" pitchFamily="2" charset="0"/>
              </a:rPr>
              <a:t> </a:t>
            </a:r>
            <a:r>
              <a:rPr lang="en-GB" sz="2400" dirty="0" err="1" smtClean="0">
                <a:latin typeface="Segoe Print" pitchFamily="2" charset="0"/>
              </a:rPr>
              <a:t>bestimmt</a:t>
            </a:r>
            <a:r>
              <a:rPr lang="en-GB" sz="2400" dirty="0" smtClean="0">
                <a:latin typeface="Segoe Print" pitchFamily="2" charset="0"/>
              </a:rPr>
              <a:t> eh </a:t>
            </a:r>
            <a:r>
              <a:rPr lang="en-GB" sz="2400" dirty="0" err="1" smtClean="0">
                <a:latin typeface="Segoe Print" pitchFamily="2" charset="0"/>
              </a:rPr>
              <a:t>nichts</a:t>
            </a:r>
            <a:r>
              <a:rPr lang="en-GB" sz="2400" dirty="0" smtClean="0">
                <a:latin typeface="Segoe Print" pitchFamily="2" charset="0"/>
              </a:rPr>
              <a:t> </a:t>
            </a:r>
            <a:r>
              <a:rPr lang="en-GB" sz="2400" dirty="0" err="1" smtClean="0">
                <a:latin typeface="Segoe Print" pitchFamily="2" charset="0"/>
              </a:rPr>
              <a:t>vorgehabt</a:t>
            </a:r>
            <a:r>
              <a:rPr lang="en-GB" sz="2400" dirty="0" smtClean="0">
                <a:latin typeface="Segoe Print" pitchFamily="2" charset="0"/>
              </a:rPr>
              <a:t>.</a:t>
            </a:r>
            <a:br>
              <a:rPr lang="en-GB" sz="2400" dirty="0" smtClean="0">
                <a:latin typeface="Segoe Print" pitchFamily="2" charset="0"/>
              </a:rPr>
            </a:br>
            <a:endParaRPr lang="en-GB" sz="2400" dirty="0">
              <a:latin typeface="Segoe Print"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988840"/>
            <a:ext cx="4199878" cy="281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711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476672"/>
            <a:ext cx="4752528" cy="6247864"/>
          </a:xfrm>
          <a:prstGeom prst="rect">
            <a:avLst/>
          </a:prstGeom>
          <a:noFill/>
        </p:spPr>
        <p:txBody>
          <a:bodyPr wrap="square" rtlCol="0">
            <a:spAutoFit/>
          </a:bodyPr>
          <a:lstStyle/>
          <a:p>
            <a:r>
              <a:rPr lang="en-GB" sz="2000" dirty="0" err="1" smtClean="0"/>
              <a:t>Liebe</a:t>
            </a:r>
            <a:r>
              <a:rPr lang="en-GB" sz="2000" dirty="0" smtClean="0"/>
              <a:t> Kitty!</a:t>
            </a:r>
            <a:br>
              <a:rPr lang="en-GB" sz="2000" dirty="0" smtClean="0"/>
            </a:br>
            <a:r>
              <a:rPr lang="en-GB" sz="2000" dirty="0" err="1" smtClean="0"/>
              <a:t>Gestern</a:t>
            </a:r>
            <a:r>
              <a:rPr lang="en-GB" sz="2000" dirty="0" smtClean="0"/>
              <a:t> </a:t>
            </a:r>
            <a:r>
              <a:rPr lang="en-GB" sz="2000" dirty="0" err="1" smtClean="0"/>
              <a:t>hatte</a:t>
            </a:r>
            <a:r>
              <a:rPr lang="en-GB" sz="2000" dirty="0" smtClean="0"/>
              <a:t> Peter </a:t>
            </a:r>
            <a:r>
              <a:rPr lang="en-GB" sz="2000" dirty="0" err="1" smtClean="0"/>
              <a:t>Geburtstag</a:t>
            </a:r>
            <a:r>
              <a:rPr lang="en-GB" sz="2000" dirty="0" smtClean="0"/>
              <a:t>.  </a:t>
            </a:r>
            <a:r>
              <a:rPr lang="en-GB" sz="2000" dirty="0" err="1" smtClean="0"/>
              <a:t>Er</a:t>
            </a:r>
            <a:r>
              <a:rPr lang="en-GB" sz="2000" dirty="0" smtClean="0"/>
              <a:t> hat </a:t>
            </a:r>
            <a:r>
              <a:rPr lang="en-GB" sz="2000" dirty="0" err="1" smtClean="0"/>
              <a:t>h</a:t>
            </a:r>
            <a:r>
              <a:rPr lang="en-GB" sz="2000" dirty="0" err="1" smtClean="0">
                <a:latin typeface="Calibri"/>
              </a:rPr>
              <a:t>übsche</a:t>
            </a:r>
            <a:r>
              <a:rPr lang="en-GB" sz="2000" dirty="0" smtClean="0">
                <a:latin typeface="Calibri"/>
              </a:rPr>
              <a:t> </a:t>
            </a:r>
            <a:r>
              <a:rPr lang="en-GB" sz="2000" dirty="0" err="1" smtClean="0">
                <a:latin typeface="Calibri"/>
              </a:rPr>
              <a:t>Geschenke</a:t>
            </a:r>
            <a:r>
              <a:rPr lang="en-GB" sz="2000" dirty="0" smtClean="0">
                <a:latin typeface="Calibri"/>
              </a:rPr>
              <a:t>, </a:t>
            </a:r>
            <a:r>
              <a:rPr lang="en-GB" sz="2000" dirty="0" err="1" smtClean="0">
                <a:latin typeface="Calibri"/>
              </a:rPr>
              <a:t>unter</a:t>
            </a:r>
            <a:r>
              <a:rPr lang="en-GB" sz="2000" dirty="0" smtClean="0">
                <a:latin typeface="Calibri"/>
              </a:rPr>
              <a:t> </a:t>
            </a:r>
            <a:r>
              <a:rPr lang="en-GB" sz="2000" dirty="0" err="1" smtClean="0">
                <a:latin typeface="Calibri"/>
              </a:rPr>
              <a:t>anderen</a:t>
            </a:r>
            <a:r>
              <a:rPr lang="en-GB" sz="2000" dirty="0" smtClean="0">
                <a:latin typeface="Calibri"/>
              </a:rPr>
              <a:t> </a:t>
            </a:r>
            <a:r>
              <a:rPr lang="en-GB" sz="2000" dirty="0" err="1" smtClean="0">
                <a:latin typeface="Calibri"/>
              </a:rPr>
              <a:t>ein</a:t>
            </a:r>
            <a:r>
              <a:rPr lang="en-GB" sz="2000" dirty="0" smtClean="0">
                <a:latin typeface="Calibri"/>
              </a:rPr>
              <a:t> </a:t>
            </a:r>
            <a:r>
              <a:rPr lang="en-GB" sz="2000" dirty="0" err="1" smtClean="0">
                <a:latin typeface="Calibri"/>
              </a:rPr>
              <a:t>schönes</a:t>
            </a:r>
            <a:r>
              <a:rPr lang="en-GB" sz="2000" dirty="0" smtClean="0">
                <a:latin typeface="Calibri"/>
              </a:rPr>
              <a:t> Spiel, </a:t>
            </a:r>
            <a:r>
              <a:rPr lang="en-GB" sz="2000" dirty="0" err="1" smtClean="0">
                <a:latin typeface="Calibri"/>
              </a:rPr>
              <a:t>einen</a:t>
            </a:r>
            <a:r>
              <a:rPr lang="en-GB" sz="2000" dirty="0" smtClean="0">
                <a:latin typeface="Calibri"/>
              </a:rPr>
              <a:t> </a:t>
            </a:r>
            <a:r>
              <a:rPr lang="en-GB" sz="2000" dirty="0" err="1" smtClean="0">
                <a:latin typeface="Calibri"/>
              </a:rPr>
              <a:t>Rasierapparat</a:t>
            </a:r>
            <a:r>
              <a:rPr lang="en-GB" sz="2000" dirty="0" smtClean="0">
                <a:latin typeface="Calibri"/>
              </a:rPr>
              <a:t> und </a:t>
            </a:r>
            <a:r>
              <a:rPr lang="en-GB" sz="2000" dirty="0" err="1" smtClean="0">
                <a:latin typeface="Calibri"/>
              </a:rPr>
              <a:t>einen</a:t>
            </a:r>
            <a:r>
              <a:rPr lang="en-GB" sz="2000" dirty="0" smtClean="0">
                <a:latin typeface="Calibri"/>
              </a:rPr>
              <a:t> </a:t>
            </a:r>
            <a:r>
              <a:rPr lang="en-GB" sz="2000" dirty="0" err="1" smtClean="0">
                <a:latin typeface="Calibri"/>
              </a:rPr>
              <a:t>Zigarettenanzünder</a:t>
            </a:r>
            <a:r>
              <a:rPr lang="en-GB" sz="2000" dirty="0" smtClean="0">
                <a:latin typeface="Calibri"/>
              </a:rPr>
              <a:t> </a:t>
            </a:r>
            <a:r>
              <a:rPr lang="en-GB" sz="2000" dirty="0" err="1" smtClean="0">
                <a:latin typeface="Calibri"/>
              </a:rPr>
              <a:t>bekommen</a:t>
            </a:r>
            <a:r>
              <a:rPr lang="en-GB" sz="2000" dirty="0" smtClean="0">
                <a:latin typeface="Calibri"/>
              </a:rPr>
              <a:t>, </a:t>
            </a:r>
            <a:r>
              <a:rPr lang="en-GB" sz="2000" dirty="0" err="1" smtClean="0">
                <a:latin typeface="Calibri"/>
              </a:rPr>
              <a:t>weniger</a:t>
            </a:r>
            <a:r>
              <a:rPr lang="en-GB" sz="2000" dirty="0" smtClean="0">
                <a:latin typeface="Calibri"/>
              </a:rPr>
              <a:t> </a:t>
            </a:r>
            <a:r>
              <a:rPr lang="en-GB" sz="2000" dirty="0" err="1" smtClean="0">
                <a:latin typeface="Calibri"/>
              </a:rPr>
              <a:t>weil</a:t>
            </a:r>
            <a:r>
              <a:rPr lang="en-GB" sz="2000" dirty="0" smtClean="0">
                <a:latin typeface="Calibri"/>
              </a:rPr>
              <a:t> </a:t>
            </a:r>
            <a:r>
              <a:rPr lang="en-GB" sz="2000" dirty="0" err="1" smtClean="0">
                <a:latin typeface="Calibri"/>
              </a:rPr>
              <a:t>er</a:t>
            </a:r>
            <a:r>
              <a:rPr lang="en-GB" sz="2000" dirty="0" smtClean="0">
                <a:latin typeface="Calibri"/>
              </a:rPr>
              <a:t> </a:t>
            </a:r>
            <a:r>
              <a:rPr lang="en-GB" sz="2000" dirty="0" err="1" smtClean="0">
                <a:latin typeface="Calibri"/>
              </a:rPr>
              <a:t>raucht</a:t>
            </a:r>
            <a:r>
              <a:rPr lang="en-GB" sz="2000" dirty="0" smtClean="0">
                <a:latin typeface="Calibri"/>
              </a:rPr>
              <a:t>, </a:t>
            </a:r>
            <a:r>
              <a:rPr lang="en-GB" sz="2000" dirty="0" err="1" smtClean="0">
                <a:latin typeface="Calibri"/>
              </a:rPr>
              <a:t>sondern</a:t>
            </a:r>
            <a:r>
              <a:rPr lang="en-GB" sz="2000" dirty="0" smtClean="0">
                <a:latin typeface="Calibri"/>
              </a:rPr>
              <a:t> </a:t>
            </a:r>
            <a:r>
              <a:rPr lang="en-GB" sz="2000" dirty="0" err="1" smtClean="0">
                <a:latin typeface="Calibri"/>
              </a:rPr>
              <a:t>weil</a:t>
            </a:r>
            <a:r>
              <a:rPr lang="en-GB" sz="2000" dirty="0" smtClean="0">
                <a:latin typeface="Calibri"/>
              </a:rPr>
              <a:t> </a:t>
            </a:r>
            <a:r>
              <a:rPr lang="en-GB" sz="2000" dirty="0" err="1" smtClean="0">
                <a:latin typeface="Calibri"/>
              </a:rPr>
              <a:t>es</a:t>
            </a:r>
            <a:r>
              <a:rPr lang="en-GB" sz="2000" dirty="0" smtClean="0">
                <a:latin typeface="Calibri"/>
              </a:rPr>
              <a:t> </a:t>
            </a:r>
            <a:r>
              <a:rPr lang="en-GB" sz="2000" dirty="0" err="1" smtClean="0">
                <a:latin typeface="Calibri"/>
              </a:rPr>
              <a:t>schick</a:t>
            </a:r>
            <a:r>
              <a:rPr lang="en-GB" sz="2000" dirty="0" smtClean="0">
                <a:latin typeface="Calibri"/>
              </a:rPr>
              <a:t> </a:t>
            </a:r>
            <a:r>
              <a:rPr lang="en-GB" sz="2000" dirty="0" err="1" smtClean="0">
                <a:latin typeface="Calibri"/>
              </a:rPr>
              <a:t>ist</a:t>
            </a:r>
            <a:r>
              <a:rPr lang="en-GB" sz="2000" dirty="0" smtClean="0">
                <a:latin typeface="Calibri"/>
              </a:rPr>
              <a:t>.</a:t>
            </a:r>
            <a:br>
              <a:rPr lang="en-GB" sz="2000" dirty="0" smtClean="0">
                <a:latin typeface="Calibri"/>
              </a:rPr>
            </a:br>
            <a:r>
              <a:rPr lang="en-GB" sz="2000" dirty="0" smtClean="0">
                <a:latin typeface="Calibri"/>
              </a:rPr>
              <a:t>Die </a:t>
            </a:r>
            <a:r>
              <a:rPr lang="en-GB" sz="2000" dirty="0" err="1" smtClean="0">
                <a:latin typeface="Calibri"/>
              </a:rPr>
              <a:t>größte</a:t>
            </a:r>
            <a:r>
              <a:rPr lang="en-GB" sz="2000" dirty="0" smtClean="0">
                <a:latin typeface="Calibri"/>
              </a:rPr>
              <a:t> </a:t>
            </a:r>
            <a:r>
              <a:rPr lang="en-GB" sz="2000" dirty="0" err="1" smtClean="0">
                <a:latin typeface="Calibri"/>
              </a:rPr>
              <a:t>Überraschung</a:t>
            </a:r>
            <a:r>
              <a:rPr lang="en-GB" sz="2000" dirty="0" smtClean="0">
                <a:latin typeface="Calibri"/>
              </a:rPr>
              <a:t> </a:t>
            </a:r>
            <a:r>
              <a:rPr lang="en-GB" sz="2000" dirty="0" err="1" smtClean="0">
                <a:latin typeface="Calibri"/>
              </a:rPr>
              <a:t>brachte</a:t>
            </a:r>
            <a:r>
              <a:rPr lang="en-GB" sz="2000" dirty="0" smtClean="0">
                <a:latin typeface="Calibri"/>
              </a:rPr>
              <a:t> Herr v. </a:t>
            </a:r>
            <a:r>
              <a:rPr lang="en-GB" sz="2000" dirty="0" err="1" smtClean="0">
                <a:latin typeface="Calibri"/>
              </a:rPr>
              <a:t>Daan</a:t>
            </a:r>
            <a:r>
              <a:rPr lang="en-GB" sz="2000" dirty="0" smtClean="0">
                <a:latin typeface="Calibri"/>
              </a:rPr>
              <a:t> </a:t>
            </a:r>
            <a:r>
              <a:rPr lang="en-GB" sz="2000" dirty="0" err="1" smtClean="0">
                <a:latin typeface="Calibri"/>
              </a:rPr>
              <a:t>mit</a:t>
            </a:r>
            <a:r>
              <a:rPr lang="en-GB" sz="2000" dirty="0" smtClean="0">
                <a:latin typeface="Calibri"/>
              </a:rPr>
              <a:t> der </a:t>
            </a:r>
            <a:r>
              <a:rPr lang="en-GB" sz="2000" dirty="0" err="1" smtClean="0">
                <a:latin typeface="Calibri"/>
              </a:rPr>
              <a:t>Nachricht</a:t>
            </a:r>
            <a:r>
              <a:rPr lang="en-GB" sz="2000" dirty="0" smtClean="0">
                <a:latin typeface="Calibri"/>
              </a:rPr>
              <a:t>, </a:t>
            </a:r>
            <a:r>
              <a:rPr lang="en-GB" sz="2000" dirty="0" err="1" smtClean="0">
                <a:latin typeface="Calibri"/>
              </a:rPr>
              <a:t>dass</a:t>
            </a:r>
            <a:r>
              <a:rPr lang="en-GB" sz="2000" dirty="0" smtClean="0">
                <a:latin typeface="Calibri"/>
              </a:rPr>
              <a:t> die </a:t>
            </a:r>
            <a:r>
              <a:rPr lang="en-GB" sz="2000" dirty="0" err="1" smtClean="0">
                <a:latin typeface="Calibri"/>
              </a:rPr>
              <a:t>Engländer</a:t>
            </a:r>
            <a:r>
              <a:rPr lang="en-GB" sz="2000" dirty="0" smtClean="0">
                <a:latin typeface="Calibri"/>
              </a:rPr>
              <a:t> in Tunis, Casablanca, </a:t>
            </a:r>
            <a:r>
              <a:rPr lang="en-GB" sz="2000" dirty="0" err="1" smtClean="0">
                <a:latin typeface="Calibri"/>
              </a:rPr>
              <a:t>Algier</a:t>
            </a:r>
            <a:r>
              <a:rPr lang="en-GB" sz="2000" dirty="0" smtClean="0">
                <a:latin typeface="Calibri"/>
              </a:rPr>
              <a:t> und Oran </a:t>
            </a:r>
            <a:r>
              <a:rPr lang="en-GB" sz="2000" dirty="0" err="1" smtClean="0">
                <a:latin typeface="Calibri"/>
              </a:rPr>
              <a:t>gelandet</a:t>
            </a:r>
            <a:r>
              <a:rPr lang="en-GB" sz="2000" dirty="0" smtClean="0">
                <a:latin typeface="Calibri"/>
              </a:rPr>
              <a:t> </a:t>
            </a:r>
            <a:r>
              <a:rPr lang="en-GB" sz="2000" dirty="0" err="1" smtClean="0">
                <a:latin typeface="Calibri"/>
              </a:rPr>
              <a:t>wären</a:t>
            </a:r>
            <a:r>
              <a:rPr lang="en-GB" sz="2000" dirty="0" smtClean="0">
                <a:latin typeface="Calibri"/>
              </a:rPr>
              <a:t>.</a:t>
            </a:r>
            <a:br>
              <a:rPr lang="en-GB" sz="2000" dirty="0" smtClean="0">
                <a:latin typeface="Calibri"/>
              </a:rPr>
            </a:br>
            <a:r>
              <a:rPr lang="en-GB" sz="2000" dirty="0" smtClean="0">
                <a:latin typeface="Calibri"/>
              </a:rPr>
              <a:t>“Das </a:t>
            </a:r>
            <a:r>
              <a:rPr lang="en-GB" sz="2000" dirty="0" err="1" smtClean="0">
                <a:latin typeface="Calibri"/>
              </a:rPr>
              <a:t>ist</a:t>
            </a:r>
            <a:r>
              <a:rPr lang="en-GB" sz="2000" dirty="0" smtClean="0">
                <a:latin typeface="Calibri"/>
              </a:rPr>
              <a:t> der </a:t>
            </a:r>
            <a:r>
              <a:rPr lang="en-GB" sz="2000" dirty="0" err="1" smtClean="0">
                <a:latin typeface="Calibri"/>
              </a:rPr>
              <a:t>Anfang</a:t>
            </a:r>
            <a:r>
              <a:rPr lang="en-GB" sz="2000" dirty="0" smtClean="0">
                <a:latin typeface="Calibri"/>
              </a:rPr>
              <a:t> </a:t>
            </a:r>
            <a:r>
              <a:rPr lang="en-GB" sz="2000" dirty="0" err="1" smtClean="0">
                <a:latin typeface="Calibri"/>
              </a:rPr>
              <a:t>vom</a:t>
            </a:r>
            <a:r>
              <a:rPr lang="en-GB" sz="2000" dirty="0" smtClean="0">
                <a:latin typeface="Calibri"/>
              </a:rPr>
              <a:t> </a:t>
            </a:r>
            <a:r>
              <a:rPr lang="en-GB" sz="2000" dirty="0" err="1" smtClean="0">
                <a:latin typeface="Calibri"/>
              </a:rPr>
              <a:t>Ende</a:t>
            </a:r>
            <a:r>
              <a:rPr lang="en-GB" sz="2000" dirty="0" smtClean="0">
                <a:latin typeface="Calibri"/>
              </a:rPr>
              <a:t>”, </a:t>
            </a:r>
            <a:r>
              <a:rPr lang="en-GB" sz="2000" dirty="0" err="1" smtClean="0">
                <a:latin typeface="Calibri"/>
              </a:rPr>
              <a:t>sagten</a:t>
            </a:r>
            <a:r>
              <a:rPr lang="en-GB" sz="2000" dirty="0" smtClean="0">
                <a:latin typeface="Calibri"/>
              </a:rPr>
              <a:t> </a:t>
            </a:r>
            <a:r>
              <a:rPr lang="en-GB" sz="2000" dirty="0" err="1" smtClean="0">
                <a:latin typeface="Calibri"/>
              </a:rPr>
              <a:t>alle</a:t>
            </a:r>
            <a:r>
              <a:rPr lang="en-GB" sz="2000" dirty="0" smtClean="0">
                <a:latin typeface="Calibri"/>
              </a:rPr>
              <a:t>.</a:t>
            </a:r>
            <a:br>
              <a:rPr lang="en-GB" sz="2000" dirty="0" smtClean="0">
                <a:latin typeface="Calibri"/>
              </a:rPr>
            </a:br>
            <a:r>
              <a:rPr lang="en-GB" sz="2000" dirty="0" err="1" smtClean="0">
                <a:latin typeface="Calibri"/>
              </a:rPr>
              <a:t>Aber</a:t>
            </a:r>
            <a:r>
              <a:rPr lang="en-GB" sz="2000" dirty="0" smtClean="0">
                <a:latin typeface="Calibri"/>
              </a:rPr>
              <a:t> Churchill, der </a:t>
            </a:r>
            <a:r>
              <a:rPr lang="en-GB" sz="2000" dirty="0" err="1" smtClean="0">
                <a:latin typeface="Calibri"/>
              </a:rPr>
              <a:t>englische</a:t>
            </a:r>
            <a:r>
              <a:rPr lang="en-GB" sz="2000" dirty="0" smtClean="0">
                <a:latin typeface="Calibri"/>
              </a:rPr>
              <a:t> Premier, der </a:t>
            </a:r>
            <a:r>
              <a:rPr lang="en-GB" sz="2000" dirty="0" err="1" smtClean="0">
                <a:latin typeface="Calibri"/>
              </a:rPr>
              <a:t>diese</a:t>
            </a:r>
            <a:r>
              <a:rPr lang="en-GB" sz="2000" dirty="0" smtClean="0">
                <a:latin typeface="Calibri"/>
              </a:rPr>
              <a:t> </a:t>
            </a:r>
            <a:r>
              <a:rPr lang="en-GB" sz="2000" dirty="0" err="1" smtClean="0">
                <a:latin typeface="Calibri"/>
              </a:rPr>
              <a:t>Meinung</a:t>
            </a:r>
            <a:r>
              <a:rPr lang="en-GB" sz="2000" dirty="0" smtClean="0">
                <a:latin typeface="Calibri"/>
              </a:rPr>
              <a:t> in England </a:t>
            </a:r>
            <a:r>
              <a:rPr lang="en-GB" sz="2000" dirty="0" err="1" smtClean="0">
                <a:latin typeface="Calibri"/>
              </a:rPr>
              <a:t>wohl</a:t>
            </a:r>
            <a:r>
              <a:rPr lang="en-GB" sz="2000" dirty="0" smtClean="0">
                <a:latin typeface="Calibri"/>
              </a:rPr>
              <a:t> </a:t>
            </a:r>
            <a:r>
              <a:rPr lang="en-GB" sz="2000" dirty="0" err="1" smtClean="0">
                <a:latin typeface="Calibri"/>
              </a:rPr>
              <a:t>auch</a:t>
            </a:r>
            <a:r>
              <a:rPr lang="en-GB" sz="2000" dirty="0" smtClean="0">
                <a:latin typeface="Calibri"/>
              </a:rPr>
              <a:t> </a:t>
            </a:r>
            <a:r>
              <a:rPr lang="en-GB" sz="2000" dirty="0" err="1" smtClean="0">
                <a:latin typeface="Calibri"/>
              </a:rPr>
              <a:t>viel</a:t>
            </a:r>
            <a:r>
              <a:rPr lang="en-GB" sz="2000" dirty="0" smtClean="0">
                <a:latin typeface="Calibri"/>
              </a:rPr>
              <a:t> </a:t>
            </a:r>
            <a:r>
              <a:rPr lang="en-GB" sz="2000" dirty="0" err="1" smtClean="0">
                <a:latin typeface="Calibri"/>
              </a:rPr>
              <a:t>gehört</a:t>
            </a:r>
            <a:r>
              <a:rPr lang="en-GB" sz="2000" dirty="0" smtClean="0">
                <a:latin typeface="Calibri"/>
              </a:rPr>
              <a:t> hat, </a:t>
            </a:r>
            <a:r>
              <a:rPr lang="en-GB" sz="2000" dirty="0" err="1" smtClean="0">
                <a:latin typeface="Calibri"/>
              </a:rPr>
              <a:t>sagte</a:t>
            </a:r>
            <a:r>
              <a:rPr lang="en-GB" sz="2000" dirty="0" smtClean="0">
                <a:latin typeface="Calibri"/>
              </a:rPr>
              <a:t> in </a:t>
            </a:r>
            <a:r>
              <a:rPr lang="en-GB" sz="2000" dirty="0" err="1" smtClean="0">
                <a:latin typeface="Calibri"/>
              </a:rPr>
              <a:t>einer</a:t>
            </a:r>
            <a:r>
              <a:rPr lang="en-GB" sz="2000" dirty="0" smtClean="0">
                <a:latin typeface="Calibri"/>
              </a:rPr>
              <a:t> </a:t>
            </a:r>
            <a:r>
              <a:rPr lang="en-GB" sz="2000" dirty="0" err="1" smtClean="0">
                <a:latin typeface="Calibri"/>
              </a:rPr>
              <a:t>Rede</a:t>
            </a:r>
            <a:r>
              <a:rPr lang="en-GB" sz="2000" dirty="0" smtClean="0">
                <a:latin typeface="Calibri"/>
              </a:rPr>
              <a:t>:</a:t>
            </a:r>
            <a:br>
              <a:rPr lang="en-GB" sz="2000" dirty="0" smtClean="0">
                <a:latin typeface="Calibri"/>
              </a:rPr>
            </a:br>
            <a:r>
              <a:rPr lang="en-GB" sz="2000" dirty="0" smtClean="0">
                <a:latin typeface="Calibri"/>
              </a:rPr>
              <a:t>“</a:t>
            </a:r>
            <a:r>
              <a:rPr lang="en-GB" sz="2000" dirty="0" err="1" smtClean="0">
                <a:latin typeface="Calibri"/>
              </a:rPr>
              <a:t>Diese</a:t>
            </a:r>
            <a:r>
              <a:rPr lang="en-GB" sz="2000" dirty="0" smtClean="0">
                <a:latin typeface="Calibri"/>
              </a:rPr>
              <a:t> </a:t>
            </a:r>
            <a:r>
              <a:rPr lang="en-GB" sz="2000" dirty="0" err="1" smtClean="0">
                <a:latin typeface="Calibri"/>
              </a:rPr>
              <a:t>Landung</a:t>
            </a:r>
            <a:r>
              <a:rPr lang="en-GB" sz="2000" dirty="0" smtClean="0">
                <a:latin typeface="Calibri"/>
              </a:rPr>
              <a:t> </a:t>
            </a:r>
            <a:r>
              <a:rPr lang="en-GB" sz="2000" dirty="0" err="1" smtClean="0">
                <a:latin typeface="Calibri"/>
              </a:rPr>
              <a:t>ist</a:t>
            </a:r>
            <a:r>
              <a:rPr lang="en-GB" sz="2000" dirty="0" smtClean="0">
                <a:latin typeface="Calibri"/>
              </a:rPr>
              <a:t> </a:t>
            </a:r>
            <a:r>
              <a:rPr lang="en-GB" sz="2000" dirty="0" err="1" smtClean="0">
                <a:latin typeface="Calibri"/>
              </a:rPr>
              <a:t>eine</a:t>
            </a:r>
            <a:r>
              <a:rPr lang="en-GB" sz="2000" dirty="0" smtClean="0">
                <a:latin typeface="Calibri"/>
              </a:rPr>
              <a:t> </a:t>
            </a:r>
            <a:r>
              <a:rPr lang="en-GB" sz="2000" dirty="0" err="1" smtClean="0">
                <a:latin typeface="Calibri"/>
              </a:rPr>
              <a:t>sehr</a:t>
            </a:r>
            <a:r>
              <a:rPr lang="en-GB" sz="2000" dirty="0" smtClean="0">
                <a:latin typeface="Calibri"/>
              </a:rPr>
              <a:t> </a:t>
            </a:r>
            <a:r>
              <a:rPr lang="en-GB" sz="2000" dirty="0" err="1" smtClean="0">
                <a:latin typeface="Calibri"/>
              </a:rPr>
              <a:t>wichtige</a:t>
            </a:r>
            <a:r>
              <a:rPr lang="en-GB" sz="2000" dirty="0" smtClean="0">
                <a:latin typeface="Calibri"/>
              </a:rPr>
              <a:t> </a:t>
            </a:r>
            <a:r>
              <a:rPr lang="en-GB" sz="2000" dirty="0" err="1" smtClean="0">
                <a:latin typeface="Calibri"/>
              </a:rPr>
              <a:t>Etappe</a:t>
            </a:r>
            <a:r>
              <a:rPr lang="en-GB" sz="2000" dirty="0" smtClean="0">
                <a:latin typeface="Calibri"/>
              </a:rPr>
              <a:t>, </a:t>
            </a:r>
            <a:r>
              <a:rPr lang="en-GB" sz="2000" dirty="0" err="1" smtClean="0">
                <a:latin typeface="Calibri"/>
              </a:rPr>
              <a:t>aber</a:t>
            </a:r>
            <a:r>
              <a:rPr lang="en-GB" sz="2000" dirty="0" smtClean="0">
                <a:latin typeface="Calibri"/>
              </a:rPr>
              <a:t> </a:t>
            </a:r>
            <a:r>
              <a:rPr lang="en-GB" sz="2000" dirty="0" err="1" smtClean="0">
                <a:latin typeface="Calibri"/>
              </a:rPr>
              <a:t>niemand</a:t>
            </a:r>
            <a:r>
              <a:rPr lang="en-GB" sz="2000" dirty="0" smtClean="0">
                <a:latin typeface="Calibri"/>
              </a:rPr>
              <a:t> </a:t>
            </a:r>
            <a:r>
              <a:rPr lang="en-GB" sz="2000" dirty="0" err="1" smtClean="0">
                <a:latin typeface="Calibri"/>
              </a:rPr>
              <a:t>soll</a:t>
            </a:r>
            <a:r>
              <a:rPr lang="en-GB" sz="2000" dirty="0" smtClean="0">
                <a:latin typeface="Calibri"/>
              </a:rPr>
              <a:t> </a:t>
            </a:r>
            <a:r>
              <a:rPr lang="en-GB" sz="2000" dirty="0" err="1" smtClean="0">
                <a:latin typeface="Calibri"/>
              </a:rPr>
              <a:t>glauben</a:t>
            </a:r>
            <a:r>
              <a:rPr lang="en-GB" sz="2000" dirty="0" smtClean="0">
                <a:latin typeface="Calibri"/>
              </a:rPr>
              <a:t>, </a:t>
            </a:r>
            <a:r>
              <a:rPr lang="en-GB" sz="2000" dirty="0" err="1" smtClean="0">
                <a:latin typeface="Calibri"/>
              </a:rPr>
              <a:t>dass</a:t>
            </a:r>
            <a:r>
              <a:rPr lang="en-GB" sz="2000" dirty="0" smtClean="0">
                <a:latin typeface="Calibri"/>
              </a:rPr>
              <a:t> </a:t>
            </a:r>
            <a:r>
              <a:rPr lang="en-GB" sz="2000" dirty="0" err="1" smtClean="0">
                <a:latin typeface="Calibri"/>
              </a:rPr>
              <a:t>sie</a:t>
            </a:r>
            <a:r>
              <a:rPr lang="en-GB" sz="2000" dirty="0" smtClean="0">
                <a:latin typeface="Calibri"/>
              </a:rPr>
              <a:t> den </a:t>
            </a:r>
            <a:r>
              <a:rPr lang="en-GB" sz="2000" dirty="0" err="1" smtClean="0">
                <a:latin typeface="Calibri"/>
              </a:rPr>
              <a:t>Anfang</a:t>
            </a:r>
            <a:r>
              <a:rPr lang="en-GB" sz="2000" dirty="0" smtClean="0">
                <a:latin typeface="Calibri"/>
              </a:rPr>
              <a:t> </a:t>
            </a:r>
            <a:r>
              <a:rPr lang="en-GB" sz="2000" dirty="0" err="1" smtClean="0">
                <a:latin typeface="Calibri"/>
              </a:rPr>
              <a:t>vom</a:t>
            </a:r>
            <a:r>
              <a:rPr lang="en-GB" sz="2000" dirty="0" smtClean="0">
                <a:latin typeface="Calibri"/>
              </a:rPr>
              <a:t> </a:t>
            </a:r>
            <a:r>
              <a:rPr lang="en-GB" sz="2000" dirty="0" err="1" smtClean="0">
                <a:latin typeface="Calibri"/>
              </a:rPr>
              <a:t>Ende</a:t>
            </a:r>
            <a:r>
              <a:rPr lang="en-GB" sz="2000" dirty="0" smtClean="0">
                <a:latin typeface="Calibri"/>
              </a:rPr>
              <a:t> </a:t>
            </a:r>
            <a:r>
              <a:rPr lang="en-GB" sz="2000" dirty="0" err="1" smtClean="0">
                <a:latin typeface="Calibri"/>
              </a:rPr>
              <a:t>darstellt</a:t>
            </a:r>
            <a:r>
              <a:rPr lang="en-GB" sz="2000" dirty="0" smtClean="0">
                <a:latin typeface="Calibri"/>
              </a:rPr>
              <a:t>.  </a:t>
            </a:r>
            <a:r>
              <a:rPr lang="en-GB" sz="2000" dirty="0" err="1" smtClean="0">
                <a:latin typeface="Calibri"/>
              </a:rPr>
              <a:t>Ich</a:t>
            </a:r>
            <a:r>
              <a:rPr lang="en-GB" sz="2000" dirty="0" smtClean="0">
                <a:latin typeface="Calibri"/>
              </a:rPr>
              <a:t> </a:t>
            </a:r>
            <a:r>
              <a:rPr lang="en-GB" sz="2000" dirty="0" err="1" smtClean="0">
                <a:latin typeface="Calibri"/>
              </a:rPr>
              <a:t>möchte</a:t>
            </a:r>
            <a:r>
              <a:rPr lang="en-GB" sz="2000" dirty="0" smtClean="0">
                <a:latin typeface="Calibri"/>
              </a:rPr>
              <a:t> </a:t>
            </a:r>
            <a:r>
              <a:rPr lang="en-GB" sz="2000" dirty="0" err="1" smtClean="0">
                <a:latin typeface="Calibri"/>
              </a:rPr>
              <a:t>eher</a:t>
            </a:r>
            <a:r>
              <a:rPr lang="en-GB" sz="2000" dirty="0" smtClean="0">
                <a:latin typeface="Calibri"/>
              </a:rPr>
              <a:t> </a:t>
            </a:r>
            <a:r>
              <a:rPr lang="en-GB" sz="2000" dirty="0" err="1" smtClean="0">
                <a:latin typeface="Calibri"/>
              </a:rPr>
              <a:t>sagen</a:t>
            </a:r>
            <a:r>
              <a:rPr lang="en-GB" sz="2000" dirty="0" smtClean="0">
                <a:latin typeface="Calibri"/>
              </a:rPr>
              <a:t>, </a:t>
            </a:r>
            <a:r>
              <a:rPr lang="en-GB" sz="2000" dirty="0" err="1" smtClean="0">
                <a:latin typeface="Calibri"/>
              </a:rPr>
              <a:t>dass</a:t>
            </a:r>
            <a:r>
              <a:rPr lang="en-GB" sz="2000" dirty="0" smtClean="0">
                <a:latin typeface="Calibri"/>
              </a:rPr>
              <a:t> </a:t>
            </a:r>
            <a:r>
              <a:rPr lang="en-GB" sz="2000" dirty="0" err="1" smtClean="0">
                <a:latin typeface="Calibri"/>
              </a:rPr>
              <a:t>sie</a:t>
            </a:r>
            <a:r>
              <a:rPr lang="en-GB" sz="2000" dirty="0" smtClean="0">
                <a:latin typeface="Calibri"/>
              </a:rPr>
              <a:t> das </a:t>
            </a:r>
            <a:r>
              <a:rPr lang="en-GB" sz="2000" dirty="0" err="1" smtClean="0">
                <a:latin typeface="Calibri"/>
              </a:rPr>
              <a:t>Ende</a:t>
            </a:r>
            <a:r>
              <a:rPr lang="en-GB" sz="2000" dirty="0" smtClean="0">
                <a:latin typeface="Calibri"/>
              </a:rPr>
              <a:t> </a:t>
            </a:r>
            <a:r>
              <a:rPr lang="en-GB" sz="2000" dirty="0" err="1" smtClean="0">
                <a:latin typeface="Calibri"/>
              </a:rPr>
              <a:t>vom</a:t>
            </a:r>
            <a:r>
              <a:rPr lang="en-GB" sz="2000" dirty="0" smtClean="0">
                <a:latin typeface="Calibri"/>
              </a:rPr>
              <a:t> </a:t>
            </a:r>
            <a:r>
              <a:rPr lang="en-GB" sz="2000" dirty="0" err="1" smtClean="0">
                <a:latin typeface="Calibri"/>
              </a:rPr>
              <a:t>Anfang</a:t>
            </a:r>
            <a:r>
              <a:rPr lang="en-GB" sz="2000" dirty="0" smtClean="0">
                <a:latin typeface="Calibri"/>
              </a:rPr>
              <a:t> </a:t>
            </a:r>
            <a:r>
              <a:rPr lang="en-GB" sz="2000" dirty="0" err="1" smtClean="0">
                <a:latin typeface="Calibri"/>
              </a:rPr>
              <a:t>ist</a:t>
            </a:r>
            <a:r>
              <a:rPr lang="en-GB" sz="2000" dirty="0" smtClean="0">
                <a:latin typeface="Calibri"/>
              </a:rPr>
              <a:t>.”</a:t>
            </a:r>
          </a:p>
        </p:txBody>
      </p:sp>
      <p:sp>
        <p:nvSpPr>
          <p:cNvPr id="4" name="TextBox 3"/>
          <p:cNvSpPr txBox="1"/>
          <p:nvPr/>
        </p:nvSpPr>
        <p:spPr>
          <a:xfrm>
            <a:off x="1475656" y="116632"/>
            <a:ext cx="3024336" cy="369332"/>
          </a:xfrm>
          <a:prstGeom prst="rect">
            <a:avLst/>
          </a:prstGeom>
          <a:noFill/>
        </p:spPr>
        <p:txBody>
          <a:bodyPr wrap="square" rtlCol="0">
            <a:spAutoFit/>
          </a:bodyPr>
          <a:lstStyle/>
          <a:p>
            <a:pPr algn="r"/>
            <a:r>
              <a:rPr lang="en-GB" dirty="0" err="1" smtClean="0"/>
              <a:t>Montag</a:t>
            </a:r>
            <a:r>
              <a:rPr lang="en-GB" dirty="0" smtClean="0"/>
              <a:t>, 9.November 1942</a:t>
            </a:r>
            <a:endParaRPr lang="fr-F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620688"/>
            <a:ext cx="3528392" cy="5513113"/>
          </a:xfrm>
          <a:prstGeom prst="rect">
            <a:avLst/>
          </a:prstGeom>
        </p:spPr>
      </p:pic>
    </p:spTree>
    <p:extLst>
      <p:ext uri="{BB962C8B-B14F-4D97-AF65-F5344CB8AC3E}">
        <p14:creationId xmlns:p14="http://schemas.microsoft.com/office/powerpoint/2010/main" val="2969170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809625"/>
            <a:ext cx="7715250" cy="5238750"/>
          </a:xfrm>
          <a:prstGeom prst="rect">
            <a:avLst/>
          </a:prstGeom>
        </p:spPr>
      </p:pic>
    </p:spTree>
    <p:extLst>
      <p:ext uri="{BB962C8B-B14F-4D97-AF65-F5344CB8AC3E}">
        <p14:creationId xmlns:p14="http://schemas.microsoft.com/office/powerpoint/2010/main" val="635556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2195</Words>
  <Application>Microsoft Office PowerPoint</Application>
  <PresentationFormat>On-screen Show (4:3)</PresentationFormat>
  <Paragraphs>301</Paragraphs>
  <Slides>38</Slides>
  <Notes>30</Notes>
  <HiddenSlides>0</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Making sense of the new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Cuentos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Translation can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CVC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Mark Dawes</cp:lastModifiedBy>
  <cp:revision>62</cp:revision>
  <dcterms:created xsi:type="dcterms:W3CDTF">2013-03-16T07:24:58Z</dcterms:created>
  <dcterms:modified xsi:type="dcterms:W3CDTF">2013-03-21T06:21:27Z</dcterms:modified>
</cp:coreProperties>
</file>