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Lst>
  <p:notesMasterIdLst>
    <p:notesMasterId r:id="rId50"/>
  </p:notesMasterIdLst>
  <p:sldIdLst>
    <p:sldId id="256" r:id="rId3"/>
    <p:sldId id="383" r:id="rId4"/>
    <p:sldId id="261" r:id="rId5"/>
    <p:sldId id="392" r:id="rId6"/>
    <p:sldId id="387" r:id="rId7"/>
    <p:sldId id="382" r:id="rId8"/>
    <p:sldId id="388" r:id="rId9"/>
    <p:sldId id="391" r:id="rId10"/>
    <p:sldId id="389" r:id="rId11"/>
    <p:sldId id="355" r:id="rId12"/>
    <p:sldId id="358" r:id="rId13"/>
    <p:sldId id="425" r:id="rId14"/>
    <p:sldId id="413" r:id="rId15"/>
    <p:sldId id="414" r:id="rId16"/>
    <p:sldId id="415" r:id="rId17"/>
    <p:sldId id="416" r:id="rId18"/>
    <p:sldId id="417" r:id="rId19"/>
    <p:sldId id="418" r:id="rId20"/>
    <p:sldId id="419" r:id="rId21"/>
    <p:sldId id="420" r:id="rId22"/>
    <p:sldId id="421" r:id="rId23"/>
    <p:sldId id="422" r:id="rId24"/>
    <p:sldId id="423" r:id="rId25"/>
    <p:sldId id="390" r:id="rId26"/>
    <p:sldId id="334" r:id="rId27"/>
    <p:sldId id="333" r:id="rId28"/>
    <p:sldId id="393" r:id="rId29"/>
    <p:sldId id="394" r:id="rId30"/>
    <p:sldId id="395" r:id="rId31"/>
    <p:sldId id="396" r:id="rId32"/>
    <p:sldId id="397" r:id="rId33"/>
    <p:sldId id="398" r:id="rId34"/>
    <p:sldId id="399" r:id="rId35"/>
    <p:sldId id="400" r:id="rId36"/>
    <p:sldId id="401" r:id="rId37"/>
    <p:sldId id="402" r:id="rId38"/>
    <p:sldId id="403" r:id="rId39"/>
    <p:sldId id="404" r:id="rId40"/>
    <p:sldId id="405" r:id="rId41"/>
    <p:sldId id="406" r:id="rId42"/>
    <p:sldId id="407" r:id="rId43"/>
    <p:sldId id="408" r:id="rId44"/>
    <p:sldId id="409" r:id="rId45"/>
    <p:sldId id="410" r:id="rId46"/>
    <p:sldId id="411" r:id="rId47"/>
    <p:sldId id="412" r:id="rId48"/>
    <p:sldId id="424"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6295" autoAdjust="0"/>
  </p:normalViewPr>
  <p:slideViewPr>
    <p:cSldViewPr snapToGrid="0">
      <p:cViewPr varScale="1">
        <p:scale>
          <a:sx n="55" d="100"/>
          <a:sy n="55" d="100"/>
        </p:scale>
        <p:origin x="1818" y="66"/>
      </p:cViewPr>
      <p:guideLst/>
    </p:cSldViewPr>
  </p:slideViewPr>
  <p:notesTextViewPr>
    <p:cViewPr>
      <p:scale>
        <a:sx n="1" d="1"/>
        <a:sy n="1" d="1"/>
      </p:scale>
      <p:origin x="0" y="0"/>
    </p:cViewPr>
  </p:notesTextViewPr>
  <p:sorterViewPr>
    <p:cViewPr>
      <p:scale>
        <a:sx n="39" d="100"/>
        <a:sy n="3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3C38D3-5C01-4EA6-9FD2-736BE6BEF20E}" type="datetimeFigureOut">
              <a:rPr lang="en-GB" smtClean="0"/>
              <a:t>27/10/2018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5C92E9-A984-404C-9008-15D5CF7F9793}" type="slidenum">
              <a:rPr lang="en-GB" smtClean="0"/>
              <a:t>‹#›</a:t>
            </a:fld>
            <a:endParaRPr lang="en-GB"/>
          </a:p>
        </p:txBody>
      </p:sp>
    </p:spTree>
    <p:extLst>
      <p:ext uri="{BB962C8B-B14F-4D97-AF65-F5344CB8AC3E}">
        <p14:creationId xmlns:p14="http://schemas.microsoft.com/office/powerpoint/2010/main" val="4254327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Title:  Seeing the wood </a:t>
            </a:r>
            <a:r>
              <a:rPr lang="en-GB" sz="1200" b="1" i="1" kern="1200" dirty="0">
                <a:solidFill>
                  <a:schemeClr val="tx1"/>
                </a:solidFill>
                <a:effectLst/>
                <a:latin typeface="+mn-lt"/>
                <a:ea typeface="+mn-ea"/>
                <a:cs typeface="+mn-cs"/>
              </a:rPr>
              <a:t>and</a:t>
            </a:r>
            <a:r>
              <a:rPr lang="en-GB" sz="1200" kern="1200" dirty="0">
                <a:solidFill>
                  <a:schemeClr val="tx1"/>
                </a:solidFill>
                <a:effectLst/>
                <a:latin typeface="+mn-lt"/>
                <a:ea typeface="+mn-ea"/>
                <a:cs typeface="+mn-cs"/>
              </a:rPr>
              <a:t> the trees, and stopping to smell the flowers along the way.</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Language learning is not a question of grammar </a:t>
            </a:r>
            <a:r>
              <a:rPr lang="en-GB" sz="1200" b="1" i="1" kern="1200" dirty="0">
                <a:solidFill>
                  <a:schemeClr val="tx1"/>
                </a:solidFill>
                <a:effectLst/>
                <a:latin typeface="+mn-lt"/>
                <a:ea typeface="+mn-ea"/>
                <a:cs typeface="+mn-cs"/>
              </a:rPr>
              <a:t>or</a:t>
            </a:r>
            <a:r>
              <a:rPr lang="en-GB" sz="1200" kern="1200" dirty="0">
                <a:solidFill>
                  <a:schemeClr val="tx1"/>
                </a:solidFill>
                <a:effectLst/>
                <a:latin typeface="+mn-lt"/>
                <a:ea typeface="+mn-ea"/>
                <a:cs typeface="+mn-cs"/>
              </a:rPr>
              <a:t> topics, it’s about balancing both.  Grammar is the key to independent self-expression, but rich topic material gives us language and ideas, particularly when it includes new cultural knowledge. Just as important, however, are the moments of enjoyment, where we enable students to encounter and play with language, just because…</a:t>
            </a:r>
          </a:p>
          <a:p>
            <a:endParaRPr lang="en-GB" dirty="0"/>
          </a:p>
          <a:p>
            <a:endParaRPr lang="en-GB" dirty="0"/>
          </a:p>
          <a:p>
            <a:r>
              <a:rPr lang="en-GB" dirty="0"/>
              <a:t>Pretty</a:t>
            </a:r>
            <a:r>
              <a:rPr lang="en-GB" baseline="0" dirty="0"/>
              <a:t> much every human being can acquire spoken language in a fully immersive setting, given enough time to do so.</a:t>
            </a:r>
            <a:br>
              <a:rPr lang="en-GB" baseline="0" dirty="0"/>
            </a:br>
            <a:r>
              <a:rPr lang="en-GB" baseline="0" dirty="0"/>
              <a:t>Our difficulty with defining and elaborating a methodology for teaching languages in the classroom is a result of the restrictions placed upon us, in terms of:</a:t>
            </a:r>
          </a:p>
          <a:p>
            <a:r>
              <a:rPr lang="en-GB" baseline="0" dirty="0"/>
              <a:t>1) overall time</a:t>
            </a:r>
            <a:br>
              <a:rPr lang="en-GB" baseline="0" dirty="0"/>
            </a:br>
            <a:r>
              <a:rPr lang="en-GB" baseline="0" dirty="0"/>
              <a:t>2) frequency of lessons</a:t>
            </a:r>
            <a:br>
              <a:rPr lang="en-GB" baseline="0" dirty="0"/>
            </a:br>
            <a:r>
              <a:rPr lang="en-GB" baseline="0" dirty="0"/>
              <a:t>3) requirements of the final exam (i.e. pupils have to develop their ability to write as much as their ability to understand and speak)</a:t>
            </a:r>
            <a:br>
              <a:rPr lang="en-GB" baseline="0" dirty="0"/>
            </a:br>
            <a:r>
              <a:rPr lang="en-GB" baseline="0" dirty="0"/>
              <a:t>4) class size</a:t>
            </a:r>
            <a:br>
              <a:rPr lang="en-GB" baseline="0" dirty="0"/>
            </a:br>
            <a:r>
              <a:rPr lang="en-GB" baseline="0" dirty="0"/>
              <a:t>5) ability variation (within the class and per se)</a:t>
            </a:r>
            <a:br>
              <a:rPr lang="en-GB" baseline="0" dirty="0"/>
            </a:br>
            <a:r>
              <a:rPr lang="en-GB" baseline="0" dirty="0"/>
              <a:t>6) student motivation</a:t>
            </a:r>
            <a:br>
              <a:rPr lang="en-GB" baseline="0" dirty="0"/>
            </a:br>
            <a:endParaRPr lang="en-GB" baseline="0" dirty="0"/>
          </a:p>
          <a:p>
            <a:r>
              <a:rPr lang="en-GB" baseline="0" dirty="0"/>
              <a:t>A combination of these factors has led teachers to operate within some inevitable, yet ultimately false, methodological dichotomies over the past 30+ years…</a:t>
            </a:r>
            <a:br>
              <a:rPr lang="en-GB" baseline="0" dirty="0"/>
            </a:br>
            <a:endParaRPr lang="en-GB" dirty="0"/>
          </a:p>
        </p:txBody>
      </p:sp>
      <p:sp>
        <p:nvSpPr>
          <p:cNvPr id="4" name="Slide Number Placeholder 3"/>
          <p:cNvSpPr>
            <a:spLocks noGrp="1"/>
          </p:cNvSpPr>
          <p:nvPr>
            <p:ph type="sldNum" sz="quarter" idx="10"/>
          </p:nvPr>
        </p:nvSpPr>
        <p:spPr/>
        <p:txBody>
          <a:bodyPr/>
          <a:lstStyle/>
          <a:p>
            <a:fld id="{525C92E9-A984-404C-9008-15D5CF7F9793}" type="slidenum">
              <a:rPr lang="en-GB" smtClean="0"/>
              <a:t>1</a:t>
            </a:fld>
            <a:endParaRPr lang="en-GB"/>
          </a:p>
        </p:txBody>
      </p:sp>
    </p:spTree>
    <p:extLst>
      <p:ext uri="{BB962C8B-B14F-4D97-AF65-F5344CB8AC3E}">
        <p14:creationId xmlns:p14="http://schemas.microsoft.com/office/powerpoint/2010/main" val="2542982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5C92E9-A984-404C-9008-15D5CF7F979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763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bit</a:t>
            </a:r>
            <a:r>
              <a:rPr lang="en-GB" baseline="0" dirty="0"/>
              <a:t> of a wordy one to explain but essentially it’s about getting students to think outside the box and use their language creatively.  On the right are the main sub-themes from a topic, school in this case.  On the left are various language ‘functions’.  By mixing up the combinations some creative sentences can be written that are not usually found within textbooks.</a:t>
            </a:r>
          </a:p>
          <a:p>
            <a:r>
              <a:rPr lang="en-GB" baseline="0" dirty="0"/>
              <a:t>For example – </a:t>
            </a:r>
            <a:r>
              <a:rPr lang="en-GB" baseline="0" dirty="0" err="1"/>
              <a:t>comparisions</a:t>
            </a:r>
            <a:r>
              <a:rPr lang="en-GB" baseline="0" dirty="0"/>
              <a:t> are often drawn between subjects (G5) but not so often between future plans (G1) or school rules (G8) and yet, with a little bit of thinking, students can come up with content and language that </a:t>
            </a:r>
            <a:r>
              <a:rPr lang="en-GB" baseline="0" dirty="0" err="1"/>
              <a:t>fulfills</a:t>
            </a:r>
            <a:r>
              <a:rPr lang="en-GB" baseline="0" dirty="0"/>
              <a:t> on these new combinations and makes for more interesting work.</a:t>
            </a:r>
          </a:p>
          <a:p>
            <a:r>
              <a:rPr lang="en-GB" baseline="0" dirty="0"/>
              <a:t>With one class I put them into groups and gave combinations.  We collated all responses electronically and after oral feedback, all students got all of the work, not just theirs, sent out to them.</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7BA812-D06D-4ED8-9ECA-CA15D65AF92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5155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Asking closed</a:t>
            </a:r>
            <a:r>
              <a:rPr lang="en-GB" baseline="0" dirty="0"/>
              <a:t> questions as open questions…</a:t>
            </a:r>
            <a:endParaRPr lang="fr-F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803B2-DCE0-46CC-A6E3-6179E73796B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063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Title:  Seeing the wood </a:t>
            </a:r>
            <a:r>
              <a:rPr lang="en-GB" sz="1200" b="1" i="1" kern="1200" dirty="0">
                <a:solidFill>
                  <a:schemeClr val="tx1"/>
                </a:solidFill>
                <a:effectLst/>
                <a:latin typeface="+mn-lt"/>
                <a:ea typeface="+mn-ea"/>
                <a:cs typeface="+mn-cs"/>
              </a:rPr>
              <a:t>and</a:t>
            </a:r>
            <a:r>
              <a:rPr lang="en-GB" sz="1200" kern="1200" dirty="0">
                <a:solidFill>
                  <a:schemeClr val="tx1"/>
                </a:solidFill>
                <a:effectLst/>
                <a:latin typeface="+mn-lt"/>
                <a:ea typeface="+mn-ea"/>
                <a:cs typeface="+mn-cs"/>
              </a:rPr>
              <a:t> the trees, and stopping to smell the flowers along the way.</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Language learning is not a question of grammar </a:t>
            </a:r>
            <a:r>
              <a:rPr lang="en-GB" sz="1200" b="1" i="1" kern="1200" dirty="0">
                <a:solidFill>
                  <a:schemeClr val="tx1"/>
                </a:solidFill>
                <a:effectLst/>
                <a:latin typeface="+mn-lt"/>
                <a:ea typeface="+mn-ea"/>
                <a:cs typeface="+mn-cs"/>
              </a:rPr>
              <a:t>or</a:t>
            </a:r>
            <a:r>
              <a:rPr lang="en-GB" sz="1200" kern="1200" dirty="0">
                <a:solidFill>
                  <a:schemeClr val="tx1"/>
                </a:solidFill>
                <a:effectLst/>
                <a:latin typeface="+mn-lt"/>
                <a:ea typeface="+mn-ea"/>
                <a:cs typeface="+mn-cs"/>
              </a:rPr>
              <a:t> topics, it’s about balancing both.  Grammar is the key to independent self-expression, but rich topic material gives us language and ideas, particularly when it includes new cultural knowledge. Just as important, however, are the moments of enjoyment, where we enable students to encounter and play with language, just because…</a:t>
            </a:r>
          </a:p>
          <a:p>
            <a:endParaRPr lang="en-GB" dirty="0"/>
          </a:p>
          <a:p>
            <a:endParaRPr lang="en-GB" dirty="0"/>
          </a:p>
          <a:p>
            <a:r>
              <a:rPr lang="en-GB" dirty="0"/>
              <a:t>Pretty</a:t>
            </a:r>
            <a:r>
              <a:rPr lang="en-GB" baseline="0" dirty="0"/>
              <a:t> much every human being can acquire spoken language in a fully immersive setting, given enough time to do so.</a:t>
            </a:r>
            <a:br>
              <a:rPr lang="en-GB" baseline="0" dirty="0"/>
            </a:br>
            <a:r>
              <a:rPr lang="en-GB" baseline="0" dirty="0"/>
              <a:t>Our difficulty with defining and elaborating a methodology for teaching languages in the classroom is a result of the restrictions placed upon us, in terms of:</a:t>
            </a:r>
          </a:p>
          <a:p>
            <a:r>
              <a:rPr lang="en-GB" baseline="0" dirty="0"/>
              <a:t>1) overall time</a:t>
            </a:r>
            <a:br>
              <a:rPr lang="en-GB" baseline="0" dirty="0"/>
            </a:br>
            <a:r>
              <a:rPr lang="en-GB" baseline="0" dirty="0"/>
              <a:t>2) frequency of lessons</a:t>
            </a:r>
            <a:br>
              <a:rPr lang="en-GB" baseline="0" dirty="0"/>
            </a:br>
            <a:r>
              <a:rPr lang="en-GB" baseline="0" dirty="0"/>
              <a:t>3) requirements of the final exam (i.e. pupils have to develop their ability to write as much as their ability to understand and speak)</a:t>
            </a:r>
            <a:br>
              <a:rPr lang="en-GB" baseline="0" dirty="0"/>
            </a:br>
            <a:r>
              <a:rPr lang="en-GB" baseline="0" dirty="0"/>
              <a:t>4) class size</a:t>
            </a:r>
            <a:br>
              <a:rPr lang="en-GB" baseline="0" dirty="0"/>
            </a:br>
            <a:r>
              <a:rPr lang="en-GB" baseline="0" dirty="0"/>
              <a:t>5) ability variation (within the class and per se)</a:t>
            </a:r>
            <a:br>
              <a:rPr lang="en-GB" baseline="0" dirty="0"/>
            </a:br>
            <a:r>
              <a:rPr lang="en-GB" baseline="0" dirty="0"/>
              <a:t>6) student motivation</a:t>
            </a:r>
            <a:br>
              <a:rPr lang="en-GB" baseline="0" dirty="0"/>
            </a:br>
            <a:endParaRPr lang="en-GB" baseline="0" dirty="0"/>
          </a:p>
          <a:p>
            <a:r>
              <a:rPr lang="en-GB" baseline="0" dirty="0"/>
              <a:t>A combination of these factors has led teachers to operate within some inevitable, yet ultimately false, methodological dichotomies over the past 30+ years…</a:t>
            </a: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5C92E9-A984-404C-9008-15D5CF7F979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383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Everyone is picking up the message that Ofsted is spotlighting</a:t>
            </a:r>
            <a:r>
              <a:rPr lang="en-GB" baseline="0" dirty="0"/>
              <a:t> curriculum, so in some schools senior teams are telling middle leaders to review their curricula, and some are directing them to do it in a particular way…</a:t>
            </a:r>
          </a:p>
          <a:p>
            <a:endParaRPr lang="en-GB" baseline="0" dirty="0"/>
          </a:p>
          <a:p>
            <a:r>
              <a:rPr lang="en-GB" baseline="0" dirty="0"/>
              <a:t>At times like this, it’s important to draw breath (hard to do when term has already started!) and take some time to consider carefully, before jumping to throw anything out, and replace it!</a:t>
            </a:r>
          </a:p>
          <a:p>
            <a:endParaRPr lang="en-GB" baseline="0" dirty="0"/>
          </a:p>
          <a:p>
            <a:r>
              <a:rPr lang="en-GB" baseline="0" dirty="0"/>
              <a:t>Asking ourselves questions (the right questions) seems to be the best place to start with all of this.</a:t>
            </a:r>
            <a:br>
              <a:rPr lang="en-GB" baseline="0" dirty="0"/>
            </a:br>
            <a:br>
              <a:rPr lang="en-GB" baseline="0" dirty="0"/>
            </a:br>
            <a:r>
              <a:rPr lang="en-GB" baseline="0" dirty="0"/>
              <a:t>So here are a few questions for us to consider this morning…</a:t>
            </a:r>
            <a:endParaRPr lang="en-GB" dirty="0"/>
          </a:p>
          <a:p>
            <a:endParaRPr lang="en-GB" dirty="0"/>
          </a:p>
        </p:txBody>
      </p:sp>
      <p:sp>
        <p:nvSpPr>
          <p:cNvPr id="4" name="Slide Number Placeholder 3"/>
          <p:cNvSpPr>
            <a:spLocks noGrp="1"/>
          </p:cNvSpPr>
          <p:nvPr>
            <p:ph type="sldNum" sz="quarter" idx="5"/>
          </p:nvPr>
        </p:nvSpPr>
        <p:spPr/>
        <p:txBody>
          <a:bodyPr/>
          <a:lstStyle/>
          <a:p>
            <a:fld id="{525C92E9-A984-404C-9008-15D5CF7F9793}" type="slidenum">
              <a:rPr lang="en-GB" smtClean="0"/>
              <a:t>4</a:t>
            </a:fld>
            <a:endParaRPr lang="en-GB"/>
          </a:p>
        </p:txBody>
      </p:sp>
    </p:spTree>
    <p:extLst>
      <p:ext uri="{BB962C8B-B14F-4D97-AF65-F5344CB8AC3E}">
        <p14:creationId xmlns:p14="http://schemas.microsoft.com/office/powerpoint/2010/main" val="2879470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Language learning relies largely on memory creation,</a:t>
            </a:r>
            <a:r>
              <a:rPr lang="en-GB" baseline="0" dirty="0"/>
              <a:t> long-term memory curation, and speedy memory retrieval!</a:t>
            </a:r>
            <a:br>
              <a:rPr lang="en-GB" baseline="0" dirty="0"/>
            </a:br>
            <a:r>
              <a:rPr lang="en-GB" baseline="0" dirty="0"/>
              <a:t>What students have to remember is fairly arbitrary – the word ‘mesa’ means table.  </a:t>
            </a:r>
            <a:br>
              <a:rPr lang="en-GB" baseline="0" dirty="0"/>
            </a:br>
            <a:r>
              <a:rPr lang="en-GB" baseline="0" dirty="0"/>
              <a:t>So far in their lives they’ve been blissfully ignorant of the arbitrary nature of language (if they a single language speakers) and have just assimilated the knowledge effortlessly, never having to confront consciously the arbitrary nature of their own language system.  Now they have to learn to name everything again with a whole new set of words. </a:t>
            </a:r>
            <a:br>
              <a:rPr lang="en-GB" baseline="0" dirty="0"/>
            </a:br>
            <a:r>
              <a:rPr lang="en-GB" baseline="0" dirty="0"/>
              <a:t>Anyone who has a different Week A and Week B timetable will know how tricky it can be to remember two sets of information for the same outline structure.</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aseline="0" dirty="0"/>
              <a:t>So, we have to do a lot to make this work, and make things think!</a:t>
            </a:r>
            <a:br>
              <a:rPr lang="en-GB" baseline="0" dirty="0"/>
            </a:br>
            <a:br>
              <a:rPr lang="en-GB" baseline="0" dirty="0"/>
            </a:br>
            <a:r>
              <a:rPr lang="en-GB" sz="1200" b="0" i="0" kern="1200" dirty="0">
                <a:solidFill>
                  <a:schemeClr val="tx1"/>
                </a:solidFill>
                <a:effectLst/>
                <a:latin typeface="+mn-lt"/>
                <a:ea typeface="+mn-ea"/>
                <a:cs typeface="+mn-cs"/>
              </a:rPr>
              <a:t>THINK CAREFULLY ABOUT HOW TO COUNT VERB CONJUGATIONS – if pupils cannot internalise verb paradigms as a concept, they simply</a:t>
            </a:r>
            <a:r>
              <a:rPr lang="en-GB" sz="1200" b="0" i="0" kern="1200" baseline="0" dirty="0">
                <a:solidFill>
                  <a:schemeClr val="tx1"/>
                </a:solidFill>
                <a:effectLst/>
                <a:latin typeface="+mn-lt"/>
                <a:ea typeface="+mn-ea"/>
                <a:cs typeface="+mn-cs"/>
              </a:rPr>
              <a:t> have to learn them as individual items to be able to use them.  This factors up by a multiple of 6-8 the load on their memory, but for some students it can only really be done this way..</a:t>
            </a:r>
            <a:endParaRPr lang="en-GB" sz="1200" b="0" i="0" kern="1200" dirty="0">
              <a:solidFill>
                <a:schemeClr val="tx1"/>
              </a:solidFill>
              <a:effectLst/>
              <a:latin typeface="+mn-lt"/>
              <a:ea typeface="+mn-ea"/>
              <a:cs typeface="+mn-cs"/>
            </a:endParaRPr>
          </a:p>
          <a:p>
            <a:pPr fontAlgn="base"/>
            <a:br>
              <a:rPr lang="en-GB" baseline="0" dirty="0"/>
            </a:br>
            <a:br>
              <a:rPr lang="en-GB" baseline="0" dirty="0"/>
            </a:br>
            <a:r>
              <a:rPr lang="en-GB" baseline="0" dirty="0"/>
              <a:t>There are 1515 words listed on the Foundation Vocabulary list for Spanish.</a:t>
            </a:r>
            <a:br>
              <a:rPr lang="en-GB" baseline="0" dirty="0"/>
            </a:br>
            <a:r>
              <a:rPr lang="en-GB" baseline="0" dirty="0"/>
              <a:t>257 additional Higher tier words.</a:t>
            </a:r>
            <a:br>
              <a:rPr lang="en-GB" baseline="0" dirty="0"/>
            </a:br>
            <a:br>
              <a:rPr lang="en-GB" baseline="0" dirty="0"/>
            </a:br>
            <a:r>
              <a:rPr lang="en-GB" baseline="0" dirty="0"/>
              <a:t>However, the specification is designed to be less predictable than the previous GCSE so in addition it says to expect:  </a:t>
            </a:r>
            <a:br>
              <a:rPr lang="en-GB" baseline="0" dirty="0"/>
            </a:br>
            <a:r>
              <a:rPr lang="en-GB" sz="1200" b="0" i="0" kern="1200" dirty="0">
                <a:solidFill>
                  <a:schemeClr val="tx1"/>
                </a:solidFill>
                <a:effectLst/>
                <a:latin typeface="+mn-lt"/>
                <a:ea typeface="+mn-ea"/>
                <a:cs typeface="+mn-cs"/>
              </a:rPr>
              <a:t>The assessment tasks at Foundation Tier will require students to understand and respond to common or familiar words and/or forms of words that are not on the vocabulary list.</a:t>
            </a:r>
          </a:p>
          <a:p>
            <a:pPr fontAlgn="base"/>
            <a:r>
              <a:rPr lang="en-GB" sz="1200" b="0" i="0" kern="1200" dirty="0">
                <a:solidFill>
                  <a:schemeClr val="tx1"/>
                </a:solidFill>
                <a:effectLst/>
                <a:latin typeface="+mn-lt"/>
                <a:ea typeface="+mn-ea"/>
                <a:cs typeface="+mn-cs"/>
              </a:rPr>
              <a:t>The assessment tasks at Higher Tier will require students to understand and respond to common or familiar words and/or forms of words that are not on the vocabulary list and which are less common or familiar than those used in relation to Foundation Tier assessments.</a:t>
            </a:r>
          </a:p>
          <a:p>
            <a:pPr fontAlgn="base"/>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25C92E9-A984-404C-9008-15D5CF7F9793}" type="slidenum">
              <a:rPr lang="en-GB" smtClean="0"/>
              <a:t>10</a:t>
            </a:fld>
            <a:endParaRPr lang="en-GB"/>
          </a:p>
        </p:txBody>
      </p:sp>
    </p:spTree>
    <p:extLst>
      <p:ext uri="{BB962C8B-B14F-4D97-AF65-F5344CB8AC3E}">
        <p14:creationId xmlns:p14="http://schemas.microsoft.com/office/powerpoint/2010/main" val="1458853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we have to choose carefully the language that we are going to spend the most time on…</a:t>
            </a:r>
          </a:p>
          <a:p>
            <a:r>
              <a:rPr lang="en-GB" dirty="0"/>
              <a:t>What are the 10 most important verbs for students to master, for example…?</a:t>
            </a:r>
          </a:p>
          <a:p>
            <a:endParaRPr lang="en-GB" dirty="0"/>
          </a:p>
          <a:p>
            <a:r>
              <a:rPr lang="en-GB" dirty="0"/>
              <a:t>In Spanish I refer to the big five</a:t>
            </a:r>
          </a:p>
        </p:txBody>
      </p:sp>
      <p:sp>
        <p:nvSpPr>
          <p:cNvPr id="4" name="Slide Number Placeholder 3"/>
          <p:cNvSpPr>
            <a:spLocks noGrp="1"/>
          </p:cNvSpPr>
          <p:nvPr>
            <p:ph type="sldNum" sz="quarter" idx="10"/>
          </p:nvPr>
        </p:nvSpPr>
        <p:spPr/>
        <p:txBody>
          <a:bodyPr/>
          <a:lstStyle/>
          <a:p>
            <a:fld id="{B6F443C5-57C3-48E4-B073-3D0C692E3711}" type="slidenum">
              <a:rPr lang="en-GB" smtClean="0"/>
              <a:t>11</a:t>
            </a:fld>
            <a:endParaRPr lang="en-GB"/>
          </a:p>
        </p:txBody>
      </p:sp>
    </p:spTree>
    <p:extLst>
      <p:ext uri="{BB962C8B-B14F-4D97-AF65-F5344CB8AC3E}">
        <p14:creationId xmlns:p14="http://schemas.microsoft.com/office/powerpoint/2010/main" val="2446607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2273383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sorts of questions get students talking?</a:t>
            </a:r>
          </a:p>
          <a:p>
            <a:r>
              <a:rPr lang="en-GB" dirty="0"/>
              <a:t>Have you ever</a:t>
            </a:r>
            <a:r>
              <a:rPr lang="en-GB" baseline="0" dirty="0"/>
              <a:t> cheated in an exam?! This is often a very fruitful question.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9697F-B054-4B5F-8AB2-F067993D00E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164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Research shows that repeating conversations</a:t>
            </a:r>
            <a:r>
              <a:rPr lang="en-GB" baseline="0" dirty="0"/>
              <a:t> improves fluency and other aspects of spoken performance (intonation, pronunciation etc..)</a:t>
            </a:r>
            <a:br>
              <a:rPr lang="en-GB" baseline="0" dirty="0"/>
            </a:br>
            <a:r>
              <a:rPr lang="en-GB" baseline="0" dirty="0"/>
              <a:t>Speaking lines are a really good way to do this sort of work.</a:t>
            </a:r>
            <a:br>
              <a:rPr lang="en-GB" baseline="0" dirty="0"/>
            </a:br>
            <a:r>
              <a:rPr lang="en-GB" baseline="0" dirty="0"/>
              <a:t>They may (or may not) need time to write down a few notes to help them.</a:t>
            </a:r>
          </a:p>
          <a:p>
            <a:r>
              <a:rPr lang="en-GB" baseline="0" dirty="0"/>
              <a:t>It’s helpful for them to anticipate any follow up questions they may get asked.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9697F-B054-4B5F-8AB2-F067993D00E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972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a:t>
            </a:r>
            <a:r>
              <a:rPr lang="en-GB" baseline="0" dirty="0"/>
              <a:t> can we continue the conversation?</a:t>
            </a:r>
            <a:br>
              <a:rPr lang="en-GB" baseline="0" dirty="0"/>
            </a:br>
            <a:r>
              <a:rPr lang="en-GB" baseline="0" dirty="0"/>
              <a:t>We will need different tenses…usually the simple past to get specific details… But we can just use the question words very often…</a:t>
            </a:r>
          </a:p>
          <a:p>
            <a:r>
              <a:rPr lang="en-GB" baseline="0" dirty="0"/>
              <a:t>E.g.</a:t>
            </a:r>
            <a:br>
              <a:rPr lang="en-GB" baseline="0" dirty="0"/>
            </a:br>
            <a:r>
              <a:rPr lang="en-GB" baseline="0" dirty="0"/>
              <a:t>When (did that happen? / did you do that?)</a:t>
            </a:r>
            <a:br>
              <a:rPr lang="en-GB" baseline="0" dirty="0"/>
            </a:br>
            <a:r>
              <a:rPr lang="en-GB" baseline="0" dirty="0"/>
              <a:t>Answers: last week/year – a few years ago…</a:t>
            </a:r>
            <a:br>
              <a:rPr lang="en-GB" baseline="0" dirty="0"/>
            </a:br>
            <a:r>
              <a:rPr lang="en-GB" baseline="0" dirty="0"/>
              <a:t>Where..?</a:t>
            </a:r>
            <a:br>
              <a:rPr lang="en-GB" baseline="0" dirty="0"/>
            </a:br>
            <a:r>
              <a:rPr lang="en-GB" baseline="0" dirty="0"/>
              <a:t>What happened?  What did you do?</a:t>
            </a:r>
            <a:br>
              <a:rPr lang="en-GB" baseline="0" dirty="0"/>
            </a:br>
            <a:br>
              <a:rPr lang="en-GB" baseline="0" dirty="0"/>
            </a:br>
            <a:r>
              <a:rPr lang="en-GB" baseline="0" dirty="0"/>
              <a:t>What was it/</a:t>
            </a:r>
            <a:r>
              <a:rPr lang="en-GB" b="1" u="sng" baseline="0" dirty="0"/>
              <a:t>that</a:t>
            </a:r>
            <a:r>
              <a:rPr lang="en-GB" baseline="0" dirty="0"/>
              <a:t> like?</a:t>
            </a:r>
            <a:br>
              <a:rPr lang="en-GB" baseline="0" dirty="0"/>
            </a:br>
            <a:br>
              <a:rPr lang="en-GB" baseline="0" dirty="0"/>
            </a:br>
            <a:r>
              <a:rPr lang="en-GB" baseline="0" dirty="0"/>
              <a:t>Would you like to (do that / or repeat the action from the card)</a:t>
            </a:r>
          </a:p>
          <a:p>
            <a:r>
              <a:rPr lang="en-GB" baseline="0" dirty="0"/>
              <a:t>Yes, I think I would.  No, but I would like to… / No, I’d prefer to…</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9697F-B054-4B5F-8AB2-F067993D00E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975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slightly</a:t>
            </a:r>
            <a:r>
              <a:rPr lang="en-GB" baseline="0" dirty="0"/>
              <a:t> different way to start a new topic – a blind listening (just a few seconds) where students have to identify the theme and then note any words they have understood / heard.</a:t>
            </a:r>
          </a:p>
          <a:p>
            <a:r>
              <a:rPr lang="en-GB" baseline="0" dirty="0"/>
              <a:t>Takes less than two minutes to do but is both effective and affective.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577FA5-E070-469F-9ED6-CD72ACA6E01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013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t>27/10/2018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4243557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t>27/10/2018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3428794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t>27/10/2018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976057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27/10/2018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11335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27/10/2018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46757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27/10/2018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125838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27/10/2018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270272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A64DE0-F6F9-479A-8356-C32ED028F617}" type="datetimeFigureOut">
              <a:rPr lang="en-GB" smtClean="0">
                <a:solidFill>
                  <a:prstClr val="black">
                    <a:tint val="75000"/>
                  </a:prstClr>
                </a:solidFill>
              </a:rPr>
              <a:pPr/>
              <a:t>27/10/2018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25265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A64DE0-F6F9-479A-8356-C32ED028F617}" type="datetimeFigureOut">
              <a:rPr lang="en-GB" smtClean="0">
                <a:solidFill>
                  <a:prstClr val="black">
                    <a:tint val="75000"/>
                  </a:prstClr>
                </a:solidFill>
              </a:rPr>
              <a:pPr/>
              <a:t>27/10/2018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52729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A64DE0-F6F9-479A-8356-C32ED028F617}" type="datetimeFigureOut">
              <a:rPr lang="en-GB" smtClean="0">
                <a:solidFill>
                  <a:prstClr val="black">
                    <a:tint val="75000"/>
                  </a:prstClr>
                </a:solidFill>
              </a:rPr>
              <a:pPr/>
              <a:t>27/10/2018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2135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27/10/2018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39016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t>27/10/2018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15663343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27/10/2018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89220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27/10/2018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05391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27/10/2018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29425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A64DE0-F6F9-479A-8356-C32ED028F617}" type="datetimeFigureOut">
              <a:rPr lang="en-GB" smtClean="0"/>
              <a:t>27/10/2018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510468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A64DE0-F6F9-479A-8356-C32ED028F617}" type="datetimeFigureOut">
              <a:rPr lang="en-GB" smtClean="0"/>
              <a:t>27/10/2018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3740372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A64DE0-F6F9-479A-8356-C32ED028F617}" type="datetimeFigureOut">
              <a:rPr lang="en-GB" smtClean="0"/>
              <a:t>27/10/2018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457789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A64DE0-F6F9-479A-8356-C32ED028F617}" type="datetimeFigureOut">
              <a:rPr lang="en-GB" smtClean="0"/>
              <a:t>27/10/2018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1592500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A64DE0-F6F9-479A-8356-C32ED028F617}" type="datetimeFigureOut">
              <a:rPr lang="en-GB" smtClean="0"/>
              <a:t>27/10/2018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752926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t>27/10/2018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225373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t>27/10/2018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D30E71-D098-46C5-BD47-158FB03EC2C9}" type="slidenum">
              <a:rPr lang="en-GB" smtClean="0"/>
              <a:t>‹#›</a:t>
            </a:fld>
            <a:endParaRPr lang="en-GB"/>
          </a:p>
        </p:txBody>
      </p:sp>
    </p:spTree>
    <p:extLst>
      <p:ext uri="{BB962C8B-B14F-4D97-AF65-F5344CB8AC3E}">
        <p14:creationId xmlns:p14="http://schemas.microsoft.com/office/powerpoint/2010/main" val="1720433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64DE0-F6F9-479A-8356-C32ED028F617}" type="datetimeFigureOut">
              <a:rPr lang="en-GB" smtClean="0"/>
              <a:t>27/10/2018</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D30E71-D098-46C5-BD47-158FB03EC2C9}" type="slidenum">
              <a:rPr lang="en-GB" smtClean="0"/>
              <a:t>‹#›</a:t>
            </a:fld>
            <a:endParaRPr lang="en-GB"/>
          </a:p>
        </p:txBody>
      </p:sp>
    </p:spTree>
    <p:extLst>
      <p:ext uri="{BB962C8B-B14F-4D97-AF65-F5344CB8AC3E}">
        <p14:creationId xmlns:p14="http://schemas.microsoft.com/office/powerpoint/2010/main" val="3357969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64DE0-F6F9-479A-8356-C32ED028F617}" type="datetimeFigureOut">
              <a:rPr lang="en-GB" smtClean="0">
                <a:solidFill>
                  <a:prstClr val="black">
                    <a:tint val="75000"/>
                  </a:prstClr>
                </a:solidFill>
              </a:rPr>
              <a:pPr/>
              <a:t>27/10/2018</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1565863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rachelhawkes.com/" TargetMode="External"/><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4.png"/><Relationship Id="rId3" Type="http://schemas.openxmlformats.org/officeDocument/2006/relationships/image" Target="../media/image21.jpeg"/><Relationship Id="rId7" Type="http://schemas.openxmlformats.org/officeDocument/2006/relationships/image" Target="../media/image25.png"/><Relationship Id="rId12" Type="http://schemas.openxmlformats.org/officeDocument/2006/relationships/image" Target="../media/image30.jpeg"/><Relationship Id="rId2" Type="http://schemas.openxmlformats.org/officeDocument/2006/relationships/image" Target="../media/image20.jpeg"/><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6.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4.png"/><Relationship Id="rId3" Type="http://schemas.openxmlformats.org/officeDocument/2006/relationships/image" Target="../media/image21.jpeg"/><Relationship Id="rId7" Type="http://schemas.openxmlformats.org/officeDocument/2006/relationships/image" Target="../media/image25.png"/><Relationship Id="rId12" Type="http://schemas.openxmlformats.org/officeDocument/2006/relationships/image" Target="../media/image30.jpeg"/><Relationship Id="rId2" Type="http://schemas.openxmlformats.org/officeDocument/2006/relationships/image" Target="../media/image20.jpeg"/><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4.png"/><Relationship Id="rId3" Type="http://schemas.openxmlformats.org/officeDocument/2006/relationships/image" Target="../media/image21.jpeg"/><Relationship Id="rId7" Type="http://schemas.openxmlformats.org/officeDocument/2006/relationships/image" Target="../media/image25.png"/><Relationship Id="rId12" Type="http://schemas.openxmlformats.org/officeDocument/2006/relationships/image" Target="../media/image30.jpeg"/><Relationship Id="rId2" Type="http://schemas.openxmlformats.org/officeDocument/2006/relationships/image" Target="../media/image20.jpeg"/><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4.png"/><Relationship Id="rId3" Type="http://schemas.openxmlformats.org/officeDocument/2006/relationships/image" Target="../media/image21.jpeg"/><Relationship Id="rId7" Type="http://schemas.openxmlformats.org/officeDocument/2006/relationships/image" Target="../media/image25.png"/><Relationship Id="rId12" Type="http://schemas.openxmlformats.org/officeDocument/2006/relationships/image" Target="../media/image30.jpeg"/><Relationship Id="rId2" Type="http://schemas.openxmlformats.org/officeDocument/2006/relationships/image" Target="../media/image20.jpeg"/><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4.png"/><Relationship Id="rId3" Type="http://schemas.openxmlformats.org/officeDocument/2006/relationships/image" Target="../media/image21.jpeg"/><Relationship Id="rId7" Type="http://schemas.openxmlformats.org/officeDocument/2006/relationships/image" Target="../media/image25.png"/><Relationship Id="rId12" Type="http://schemas.openxmlformats.org/officeDocument/2006/relationships/image" Target="../media/image30.jpeg"/><Relationship Id="rId2" Type="http://schemas.openxmlformats.org/officeDocument/2006/relationships/image" Target="../media/image20.jpeg"/><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37.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gov.uk/government/speeches/hmci-commentary-curriculum-and-the-new-education-inspection-framework"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notesSlide" Target="../notesSlides/notesSlide10.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w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rachelhawkes.com/" TargetMode="External"/><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48162" y="4013119"/>
            <a:ext cx="6750382" cy="2430003"/>
          </a:xfrm>
        </p:spPr>
        <p:txBody>
          <a:bodyPr anchor="t">
            <a:noAutofit/>
          </a:bodyPr>
          <a:lstStyle/>
          <a:p>
            <a:pPr algn="l"/>
            <a:r>
              <a:rPr lang="en-GB" sz="3200" dirty="0"/>
              <a:t>Seeing the wood </a:t>
            </a:r>
            <a:r>
              <a:rPr lang="en-GB" sz="3200" b="1" i="1" dirty="0"/>
              <a:t>and</a:t>
            </a:r>
            <a:r>
              <a:rPr lang="en-GB" sz="3200" dirty="0"/>
              <a:t> the trees, </a:t>
            </a:r>
            <a:br>
              <a:rPr lang="en-GB" sz="3200" dirty="0"/>
            </a:br>
            <a:r>
              <a:rPr lang="en-GB" sz="3200" dirty="0"/>
              <a:t>and stopping to </a:t>
            </a:r>
            <a:br>
              <a:rPr lang="en-GB" sz="3200" dirty="0"/>
            </a:br>
            <a:r>
              <a:rPr lang="en-GB" sz="3200" dirty="0"/>
              <a:t>smell the flowers…</a:t>
            </a:r>
            <a:endParaRPr lang="en-GB" sz="3200" i="1" dirty="0">
              <a:latin typeface="Tw Cen MT" panose="020B0602020104020603" pitchFamily="34" charset="0"/>
            </a:endParaRPr>
          </a:p>
        </p:txBody>
      </p:sp>
      <p:sp>
        <p:nvSpPr>
          <p:cNvPr id="3" name="Subtitle 2"/>
          <p:cNvSpPr>
            <a:spLocks noGrp="1"/>
          </p:cNvSpPr>
          <p:nvPr>
            <p:ph type="subTitle" idx="1"/>
          </p:nvPr>
        </p:nvSpPr>
        <p:spPr>
          <a:xfrm>
            <a:off x="2990831" y="6267727"/>
            <a:ext cx="3513286" cy="381269"/>
          </a:xfrm>
        </p:spPr>
        <p:txBody>
          <a:bodyPr anchor="b">
            <a:noAutofit/>
          </a:bodyPr>
          <a:lstStyle/>
          <a:p>
            <a:pPr algn="l"/>
            <a:r>
              <a:rPr lang="en-GB" dirty="0">
                <a:latin typeface="Tw Cen MT" panose="020B0602020104020603" pitchFamily="34" charset="0"/>
              </a:rPr>
              <a:t>Rachel Hawkes</a:t>
            </a:r>
            <a:br>
              <a:rPr lang="en-GB" dirty="0">
                <a:latin typeface="Tw Cen MT" panose="020B0602020104020603" pitchFamily="34" charset="0"/>
              </a:rPr>
            </a:br>
            <a:r>
              <a:rPr lang="en-GB" dirty="0">
                <a:latin typeface="Tw Cen MT" panose="020B0602020104020603" pitchFamily="34" charset="0"/>
                <a:hlinkClick r:id="rId3"/>
              </a:rPr>
              <a:t>www.rachelhawkes.com</a:t>
            </a:r>
            <a:r>
              <a:rPr lang="en-GB" dirty="0">
                <a:latin typeface="Tw Cen MT" panose="020B0602020104020603" pitchFamily="34" charset="0"/>
              </a:rPr>
              <a:t> </a:t>
            </a:r>
          </a:p>
        </p:txBody>
      </p:sp>
      <p:sp>
        <p:nvSpPr>
          <p:cNvPr id="15" name="Freeform: Shape 14">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716" y="90"/>
            <a:ext cx="3699164" cy="2139696"/>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17" name="Freeform: Shape 16">
            <a:extLst>
              <a:ext uri="{FF2B5EF4-FFF2-40B4-BE49-F238E27FC236}">
                <a16:creationId xmlns:a16="http://schemas.microsoft.com/office/drawing/2014/main" id="{DB6FE6A8-3E05-4C40-9190-B19BFD5244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867" y="3128"/>
            <a:ext cx="3412160" cy="1992417"/>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8756" y="128437"/>
            <a:ext cx="2010166" cy="1427217"/>
          </a:xfrm>
          <a:prstGeom prst="rect">
            <a:avLst/>
          </a:prstGeom>
        </p:spPr>
      </p:pic>
      <p:sp>
        <p:nvSpPr>
          <p:cNvPr id="19" name="Oval 18">
            <a:extLst>
              <a:ext uri="{FF2B5EF4-FFF2-40B4-BE49-F238E27FC236}">
                <a16:creationId xmlns:a16="http://schemas.microsoft.com/office/drawing/2014/main" id="{C20267F5-D4E6-477A-A590-81F2ABD1B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2249" y="2321994"/>
            <a:ext cx="1440180" cy="144018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1" name="Freeform: Shape 20">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03035"/>
            <a:ext cx="2798064" cy="3551837"/>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23" name="Freeform: Shape 22">
            <a:extLst>
              <a:ext uri="{FF2B5EF4-FFF2-40B4-BE49-F238E27FC236}">
                <a16:creationId xmlns:a16="http://schemas.microsoft.com/office/drawing/2014/main" id="{38315451-BA4E-4F56-BA8A-9CCCA5A0D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427620"/>
            <a:ext cx="2673479" cy="3427251"/>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5" name="Freeform: Shape 24">
            <a:extLst>
              <a:ext uri="{FF2B5EF4-FFF2-40B4-BE49-F238E27FC236}">
                <a16:creationId xmlns:a16="http://schemas.microsoft.com/office/drawing/2014/main" id="{5665E03E-3504-4366-BFC7-0CDEDC637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5693" y="2445438"/>
            <a:ext cx="1193292" cy="1193292"/>
          </a:xfrm>
          <a:custGeom>
            <a:avLst/>
            <a:gdLst>
              <a:gd name="connsiteX0" fmla="*/ 795528 w 1591056"/>
              <a:gd name="connsiteY0" fmla="*/ 0 h 1591056"/>
              <a:gd name="connsiteX1" fmla="*/ 1591056 w 1591056"/>
              <a:gd name="connsiteY1" fmla="*/ 795528 h 1591056"/>
              <a:gd name="connsiteX2" fmla="*/ 795528 w 1591056"/>
              <a:gd name="connsiteY2" fmla="*/ 1591056 h 1591056"/>
              <a:gd name="connsiteX3" fmla="*/ 0 w 1591056"/>
              <a:gd name="connsiteY3" fmla="*/ 795528 h 1591056"/>
              <a:gd name="connsiteX4" fmla="*/ 795528 w 1591056"/>
              <a:gd name="connsiteY4" fmla="*/ 0 h 1591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7" name="Oval 26">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89685" y="1464092"/>
            <a:ext cx="2583105" cy="2583105"/>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9" name="Freeform: Shape 28">
            <a:extLst>
              <a:ext uri="{FF2B5EF4-FFF2-40B4-BE49-F238E27FC236}">
                <a16:creationId xmlns:a16="http://schemas.microsoft.com/office/drawing/2014/main" id="{A9A95DA0-8F7C-4AB7-B890-22075705D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13129" y="1587536"/>
            <a:ext cx="2315887" cy="2315887"/>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7544" y="1972123"/>
            <a:ext cx="1407055" cy="1567042"/>
          </a:xfrm>
          <a:prstGeom prst="rect">
            <a:avLst/>
          </a:prstGeom>
        </p:spPr>
      </p:pic>
      <p:sp>
        <p:nvSpPr>
          <p:cNvPr id="31" name="Freeform: Shape 30">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0345" y="-7508"/>
            <a:ext cx="2863655" cy="2955782"/>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dirty="0">
              <a:solidFill>
                <a:prstClr val="white"/>
              </a:solidFill>
              <a:latin typeface="Calibri" panose="020F0502020204030204"/>
            </a:endParaRPr>
          </a:p>
        </p:txBody>
      </p:sp>
      <p:sp>
        <p:nvSpPr>
          <p:cNvPr id="33" name="Freeform: Shape 32">
            <a:extLst>
              <a:ext uri="{FF2B5EF4-FFF2-40B4-BE49-F238E27FC236}">
                <a16:creationId xmlns:a16="http://schemas.microsoft.com/office/drawing/2014/main" id="{E2193FF3-0731-4CB1-A0ED-1F3321A42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8717" y="-7509"/>
            <a:ext cx="2725283" cy="281741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6563" y="105799"/>
            <a:ext cx="1752353" cy="1951601"/>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8162" y="2692184"/>
            <a:ext cx="628355" cy="699801"/>
          </a:xfrm>
          <a:prstGeom prst="rect">
            <a:avLst/>
          </a:prstGeom>
        </p:spPr>
      </p:pic>
      <p:pic>
        <p:nvPicPr>
          <p:cNvPr id="10" name="Picture 9">
            <a:extLst>
              <a:ext uri="{FF2B5EF4-FFF2-40B4-BE49-F238E27FC236}">
                <a16:creationId xmlns:a16="http://schemas.microsoft.com/office/drawing/2014/main" id="{3FA085F7-BB91-46F3-8A16-A5F2B2E501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0106" y="4367212"/>
            <a:ext cx="1867113" cy="2283929"/>
          </a:xfrm>
          <a:prstGeom prst="rect">
            <a:avLst/>
          </a:prstGeom>
        </p:spPr>
      </p:pic>
      <p:sp>
        <p:nvSpPr>
          <p:cNvPr id="35" name="Freeform: Shape 34">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4667" y="4343743"/>
            <a:ext cx="2576264" cy="2540033"/>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37" name="Freeform: Shape 36">
            <a:extLst>
              <a:ext uri="{FF2B5EF4-FFF2-40B4-BE49-F238E27FC236}">
                <a16:creationId xmlns:a16="http://schemas.microsoft.com/office/drawing/2014/main" id="{A1CCC4E2-0E38-41AA-A1C5-DBB034387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5767" y="4484841"/>
            <a:ext cx="2435166" cy="2398935"/>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5857" y="5207144"/>
            <a:ext cx="1308407" cy="1457177"/>
          </a:xfrm>
          <a:prstGeom prst="rect">
            <a:avLst/>
          </a:prstGeom>
        </p:spPr>
      </p:pic>
    </p:spTree>
    <p:extLst>
      <p:ext uri="{BB962C8B-B14F-4D97-AF65-F5344CB8AC3E}">
        <p14:creationId xmlns:p14="http://schemas.microsoft.com/office/powerpoint/2010/main" val="135018395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684" y="334303"/>
            <a:ext cx="7886700" cy="1325563"/>
          </a:xfrm>
        </p:spPr>
        <p:txBody>
          <a:bodyPr/>
          <a:lstStyle/>
          <a:p>
            <a:r>
              <a:rPr lang="en-GB" dirty="0"/>
              <a:t>Teach and learn</a:t>
            </a:r>
          </a:p>
        </p:txBody>
      </p:sp>
      <p:sp>
        <p:nvSpPr>
          <p:cNvPr id="3" name="Content Placeholder 2"/>
          <p:cNvSpPr>
            <a:spLocks noGrp="1"/>
          </p:cNvSpPr>
          <p:nvPr>
            <p:ph idx="1"/>
          </p:nvPr>
        </p:nvSpPr>
        <p:spPr>
          <a:xfrm>
            <a:off x="217684" y="1801902"/>
            <a:ext cx="4652267" cy="4351338"/>
          </a:xfrm>
        </p:spPr>
        <p:txBody>
          <a:bodyPr/>
          <a:lstStyle/>
          <a:p>
            <a:r>
              <a:rPr lang="en-GB" dirty="0"/>
              <a:t>Pre-learn (Quizlet) </a:t>
            </a:r>
          </a:p>
          <a:p>
            <a:r>
              <a:rPr lang="en-GB" dirty="0"/>
              <a:t>Lesson 1</a:t>
            </a:r>
          </a:p>
          <a:p>
            <a:r>
              <a:rPr lang="en-GB" dirty="0"/>
              <a:t>Ongoing learning HW</a:t>
            </a:r>
          </a:p>
          <a:p>
            <a:r>
              <a:rPr lang="en-GB" dirty="0"/>
              <a:t>Lesson 2 (which includes a sentence level vocabulary test in the last 10 minutes)</a:t>
            </a:r>
          </a:p>
        </p:txBody>
      </p:sp>
      <p:sp>
        <p:nvSpPr>
          <p:cNvPr id="4" name="Content Placeholder 2"/>
          <p:cNvSpPr txBox="1">
            <a:spLocks/>
          </p:cNvSpPr>
          <p:nvPr/>
        </p:nvSpPr>
        <p:spPr>
          <a:xfrm>
            <a:off x="4952359" y="1825625"/>
            <a:ext cx="389369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5-10 minutes per day</a:t>
            </a:r>
          </a:p>
          <a:p>
            <a:r>
              <a:rPr lang="en-GB" dirty="0"/>
              <a:t>50 minutes</a:t>
            </a:r>
          </a:p>
          <a:p>
            <a:r>
              <a:rPr lang="en-GB" dirty="0"/>
              <a:t>5-10 minutes per day</a:t>
            </a:r>
          </a:p>
          <a:p>
            <a:r>
              <a:rPr lang="en-GB" dirty="0"/>
              <a:t>50 minutes</a:t>
            </a:r>
          </a:p>
          <a:p>
            <a:endParaRPr lang="en-GB" dirty="0"/>
          </a:p>
          <a:p>
            <a:pPr marL="0" indent="0">
              <a:buNone/>
            </a:pPr>
            <a:r>
              <a:rPr lang="en-GB" dirty="0"/>
              <a:t>= 2.5 hours learning</a:t>
            </a:r>
            <a:br>
              <a:rPr lang="en-GB" dirty="0"/>
            </a:br>
            <a:endParaRPr lang="en-GB" dirty="0"/>
          </a:p>
        </p:txBody>
      </p:sp>
      <p:sp>
        <p:nvSpPr>
          <p:cNvPr id="5" name="TextBox 4"/>
          <p:cNvSpPr txBox="1"/>
          <p:nvPr/>
        </p:nvSpPr>
        <p:spPr>
          <a:xfrm>
            <a:off x="217684" y="5486400"/>
            <a:ext cx="8700285" cy="646331"/>
          </a:xfrm>
          <a:prstGeom prst="rect">
            <a:avLst/>
          </a:prstGeom>
          <a:noFill/>
        </p:spPr>
        <p:txBody>
          <a:bodyPr wrap="square" rtlCol="0">
            <a:spAutoFit/>
          </a:bodyPr>
          <a:lstStyle/>
          <a:p>
            <a:r>
              <a:rPr lang="en-GB" dirty="0"/>
              <a:t>For learners who might learn 9-10 items in this amount of time, they will have time to learn 1710 – 1900 items in five years.</a:t>
            </a:r>
          </a:p>
        </p:txBody>
      </p:sp>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11817" y="0"/>
            <a:ext cx="1727114" cy="1896598"/>
          </a:xfrm>
          <a:prstGeom prst="rect">
            <a:avLst/>
          </a:prstGeom>
        </p:spPr>
      </p:pic>
      <p:pic>
        <p:nvPicPr>
          <p:cNvPr id="7" name="Picture 6" descr="Image result for sunflower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38931" y="151920"/>
            <a:ext cx="952838" cy="1824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81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1920"/>
            <a:ext cx="7886700" cy="1325563"/>
          </a:xfrm>
        </p:spPr>
        <p:txBody>
          <a:bodyPr/>
          <a:lstStyle/>
          <a:p>
            <a:r>
              <a:rPr lang="en-GB" dirty="0">
                <a:latin typeface="Tw Cen MT" panose="020B0602020104020603" pitchFamily="34" charset="0"/>
              </a:rPr>
              <a:t>Teach and learn:</a:t>
            </a:r>
            <a:br>
              <a:rPr lang="en-GB" dirty="0">
                <a:latin typeface="Tw Cen MT" panose="020B0602020104020603" pitchFamily="34" charset="0"/>
              </a:rPr>
            </a:br>
            <a:r>
              <a:rPr lang="en-GB" dirty="0">
                <a:latin typeface="Tw Cen MT" panose="020B0602020104020603" pitchFamily="34" charset="0"/>
              </a:rPr>
              <a:t>Creating memories</a:t>
            </a:r>
          </a:p>
        </p:txBody>
      </p:sp>
      <p:sp>
        <p:nvSpPr>
          <p:cNvPr id="3" name="Content Placeholder 2"/>
          <p:cNvSpPr>
            <a:spLocks noGrp="1"/>
          </p:cNvSpPr>
          <p:nvPr>
            <p:ph idx="1"/>
          </p:nvPr>
        </p:nvSpPr>
        <p:spPr>
          <a:xfrm>
            <a:off x="628650" y="1895647"/>
            <a:ext cx="7886700" cy="4962353"/>
          </a:xfrm>
        </p:spPr>
        <p:txBody>
          <a:bodyPr>
            <a:normAutofit fontScale="92500" lnSpcReduction="20000"/>
          </a:bodyPr>
          <a:lstStyle/>
          <a:p>
            <a:r>
              <a:rPr lang="en-GB" dirty="0">
                <a:latin typeface="Tw Cen MT" panose="020B0602020104020603" pitchFamily="34" charset="0"/>
              </a:rPr>
              <a:t>Word-image association</a:t>
            </a:r>
          </a:p>
          <a:p>
            <a:r>
              <a:rPr lang="en-GB" dirty="0">
                <a:latin typeface="Tw Cen MT" panose="020B0602020104020603" pitchFamily="34" charset="0"/>
              </a:rPr>
              <a:t>Word-gesture association</a:t>
            </a:r>
          </a:p>
          <a:p>
            <a:r>
              <a:rPr lang="en-GB" dirty="0">
                <a:latin typeface="Tw Cen MT" panose="020B0602020104020603" pitchFamily="34" charset="0"/>
              </a:rPr>
              <a:t>Music/Song/Rhythm elaboration</a:t>
            </a:r>
          </a:p>
          <a:p>
            <a:r>
              <a:rPr lang="en-GB" dirty="0">
                <a:latin typeface="Tw Cen MT" panose="020B0602020104020603" pitchFamily="34" charset="0"/>
              </a:rPr>
              <a:t>Sentence/Text-based contextualisation</a:t>
            </a:r>
          </a:p>
          <a:p>
            <a:r>
              <a:rPr lang="en-GB" dirty="0">
                <a:latin typeface="Tw Cen MT" panose="020B0602020104020603" pitchFamily="34" charset="0"/>
              </a:rPr>
              <a:t>Independent pronunciation</a:t>
            </a:r>
          </a:p>
          <a:p>
            <a:r>
              <a:rPr lang="en-GB" dirty="0">
                <a:latin typeface="Tw Cen MT" panose="020B0602020104020603" pitchFamily="34" charset="0"/>
              </a:rPr>
              <a:t>Production with support</a:t>
            </a:r>
          </a:p>
          <a:p>
            <a:r>
              <a:rPr lang="en-GB" dirty="0">
                <a:latin typeface="Tw Cen MT" panose="020B0602020104020603" pitchFamily="34" charset="0"/>
              </a:rPr>
              <a:t>Production from memory</a:t>
            </a:r>
          </a:p>
          <a:p>
            <a:r>
              <a:rPr lang="en-GB" dirty="0">
                <a:latin typeface="Tw Cen MT" panose="020B0602020104020603" pitchFamily="34" charset="0"/>
              </a:rPr>
              <a:t>Little-and-often recycling (homework and in lessons)</a:t>
            </a:r>
          </a:p>
          <a:p>
            <a:r>
              <a:rPr lang="en-GB" dirty="0">
                <a:latin typeface="Tw Cen MT" panose="020B0602020104020603" pitchFamily="34" charset="0"/>
              </a:rPr>
              <a:t>Flipped vocabulary learning</a:t>
            </a:r>
          </a:p>
          <a:p>
            <a:r>
              <a:rPr lang="en-GB" dirty="0">
                <a:latin typeface="Tw Cen MT" panose="020B0602020104020603" pitchFamily="34" charset="0"/>
              </a:rPr>
              <a:t>Sentence-level vocabulary testing (once per fortnight – minimum)</a:t>
            </a:r>
          </a:p>
          <a:p>
            <a:r>
              <a:rPr lang="en-GB" dirty="0">
                <a:latin typeface="Tw Cen MT" panose="020B0602020104020603" pitchFamily="34" charset="0"/>
              </a:rPr>
              <a:t>Independent use in free communication (mastery)</a:t>
            </a:r>
          </a:p>
          <a:p>
            <a:endParaRPr lang="en-GB" dirty="0">
              <a:latin typeface="Tw Cen MT" panose="020B0602020104020603" pitchFamily="34" charset="0"/>
            </a:endParaRPr>
          </a:p>
          <a:p>
            <a:endParaRPr lang="en-GB" dirty="0">
              <a:latin typeface="Tw Cen MT" panose="020B0602020104020603" pitchFamily="34" charset="0"/>
            </a:endParaRPr>
          </a:p>
        </p:txBody>
      </p:sp>
      <p:pic>
        <p:nvPicPr>
          <p:cNvPr id="4"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11817" y="0"/>
            <a:ext cx="1727114" cy="1896598"/>
          </a:xfrm>
          <a:prstGeom prst="rect">
            <a:avLst/>
          </a:prstGeom>
        </p:spPr>
      </p:pic>
      <p:pic>
        <p:nvPicPr>
          <p:cNvPr id="5" name="Picture 4" descr="Image result for sunflower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38931" y="151920"/>
            <a:ext cx="952838" cy="1824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10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77F05-6812-40F8-9FF9-4A88729E36E8}"/>
              </a:ext>
            </a:extLst>
          </p:cNvPr>
          <p:cNvSpPr>
            <a:spLocks noGrp="1"/>
          </p:cNvSpPr>
          <p:nvPr>
            <p:ph type="title"/>
          </p:nvPr>
        </p:nvSpPr>
        <p:spPr>
          <a:xfrm>
            <a:off x="628650" y="-39632"/>
            <a:ext cx="7886700" cy="1325563"/>
          </a:xfrm>
        </p:spPr>
        <p:txBody>
          <a:bodyPr/>
          <a:lstStyle/>
          <a:p>
            <a:r>
              <a:rPr lang="en-GB" b="1" dirty="0"/>
              <a:t>The ‘big five’ Spanish verbs</a:t>
            </a:r>
          </a:p>
        </p:txBody>
      </p:sp>
      <p:pic>
        <p:nvPicPr>
          <p:cNvPr id="4" name="Picture 3">
            <a:extLst>
              <a:ext uri="{FF2B5EF4-FFF2-40B4-BE49-F238E27FC236}">
                <a16:creationId xmlns:a16="http://schemas.microsoft.com/office/drawing/2014/main" id="{F77AB140-A4D4-4C99-959D-FE983A6C73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0562" y="1453164"/>
            <a:ext cx="2184768" cy="1704119"/>
          </a:xfrm>
          <a:prstGeom prst="rect">
            <a:avLst/>
          </a:prstGeom>
        </p:spPr>
      </p:pic>
      <p:pic>
        <p:nvPicPr>
          <p:cNvPr id="5" name="Picture 4">
            <a:extLst>
              <a:ext uri="{FF2B5EF4-FFF2-40B4-BE49-F238E27FC236}">
                <a16:creationId xmlns:a16="http://schemas.microsoft.com/office/drawing/2014/main" id="{EA126DDC-DE3F-4601-9CD2-CC7913DA12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3439" y="2475821"/>
            <a:ext cx="1481092" cy="1702403"/>
          </a:xfrm>
          <a:prstGeom prst="rect">
            <a:avLst/>
          </a:prstGeom>
        </p:spPr>
      </p:pic>
      <p:pic>
        <p:nvPicPr>
          <p:cNvPr id="6" name="Picture 5">
            <a:extLst>
              <a:ext uri="{FF2B5EF4-FFF2-40B4-BE49-F238E27FC236}">
                <a16:creationId xmlns:a16="http://schemas.microsoft.com/office/drawing/2014/main" id="{B3A5E5B2-A7A2-4F47-A4E5-88297E0F50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8643" y="4511413"/>
            <a:ext cx="1481092" cy="1981461"/>
          </a:xfrm>
          <a:prstGeom prst="rect">
            <a:avLst/>
          </a:prstGeom>
        </p:spPr>
      </p:pic>
      <p:pic>
        <p:nvPicPr>
          <p:cNvPr id="7" name="Picture 6">
            <a:extLst>
              <a:ext uri="{FF2B5EF4-FFF2-40B4-BE49-F238E27FC236}">
                <a16:creationId xmlns:a16="http://schemas.microsoft.com/office/drawing/2014/main" id="{36B88B4A-5EDD-4A62-A5EF-73A21BCBF1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7666" y="2507381"/>
            <a:ext cx="1841666" cy="1758791"/>
          </a:xfrm>
          <a:prstGeom prst="rect">
            <a:avLst/>
          </a:prstGeom>
        </p:spPr>
      </p:pic>
      <p:pic>
        <p:nvPicPr>
          <p:cNvPr id="8" name="Picture 7">
            <a:extLst>
              <a:ext uri="{FF2B5EF4-FFF2-40B4-BE49-F238E27FC236}">
                <a16:creationId xmlns:a16="http://schemas.microsoft.com/office/drawing/2014/main" id="{C975C68C-703B-4C43-AC4F-A23AE9A931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3839" y="4149770"/>
            <a:ext cx="1481092" cy="2343104"/>
          </a:xfrm>
          <a:prstGeom prst="rect">
            <a:avLst/>
          </a:prstGeom>
        </p:spPr>
      </p:pic>
      <p:sp>
        <p:nvSpPr>
          <p:cNvPr id="9" name="TextBox 8">
            <a:extLst>
              <a:ext uri="{FF2B5EF4-FFF2-40B4-BE49-F238E27FC236}">
                <a16:creationId xmlns:a16="http://schemas.microsoft.com/office/drawing/2014/main" id="{1230B06E-0A0C-4675-827C-101E238C64AB}"/>
              </a:ext>
            </a:extLst>
          </p:cNvPr>
          <p:cNvSpPr txBox="1"/>
          <p:nvPr/>
        </p:nvSpPr>
        <p:spPr>
          <a:xfrm>
            <a:off x="4023392" y="872887"/>
            <a:ext cx="1441938" cy="584775"/>
          </a:xfrm>
          <a:prstGeom prst="rect">
            <a:avLst/>
          </a:prstGeom>
          <a:noFill/>
        </p:spPr>
        <p:txBody>
          <a:bodyPr wrap="square" rtlCol="0">
            <a:spAutoFit/>
          </a:bodyPr>
          <a:lstStyle/>
          <a:p>
            <a:r>
              <a:rPr lang="en-GB" sz="3200" dirty="0" err="1"/>
              <a:t>tener</a:t>
            </a:r>
            <a:endParaRPr lang="en-GB" sz="3200" dirty="0"/>
          </a:p>
        </p:txBody>
      </p:sp>
      <p:sp>
        <p:nvSpPr>
          <p:cNvPr id="10" name="TextBox 9">
            <a:extLst>
              <a:ext uri="{FF2B5EF4-FFF2-40B4-BE49-F238E27FC236}">
                <a16:creationId xmlns:a16="http://schemas.microsoft.com/office/drawing/2014/main" id="{F23FC6C2-2252-40B5-896B-F557909D1360}"/>
              </a:ext>
            </a:extLst>
          </p:cNvPr>
          <p:cNvSpPr txBox="1"/>
          <p:nvPr/>
        </p:nvSpPr>
        <p:spPr>
          <a:xfrm>
            <a:off x="1746312" y="1922606"/>
            <a:ext cx="1253278" cy="584775"/>
          </a:xfrm>
          <a:prstGeom prst="rect">
            <a:avLst/>
          </a:prstGeom>
          <a:noFill/>
        </p:spPr>
        <p:txBody>
          <a:bodyPr wrap="square" rtlCol="0">
            <a:spAutoFit/>
          </a:bodyPr>
          <a:lstStyle/>
          <a:p>
            <a:pPr algn="ctr"/>
            <a:r>
              <a:rPr lang="en-GB" sz="3200" dirty="0"/>
              <a:t>ser</a:t>
            </a:r>
          </a:p>
        </p:txBody>
      </p:sp>
      <p:sp>
        <p:nvSpPr>
          <p:cNvPr id="11" name="TextBox 10">
            <a:extLst>
              <a:ext uri="{FF2B5EF4-FFF2-40B4-BE49-F238E27FC236}">
                <a16:creationId xmlns:a16="http://schemas.microsoft.com/office/drawing/2014/main" id="{AE13D137-012A-4F04-A434-4502633B227E}"/>
              </a:ext>
            </a:extLst>
          </p:cNvPr>
          <p:cNvSpPr txBox="1"/>
          <p:nvPr/>
        </p:nvSpPr>
        <p:spPr>
          <a:xfrm>
            <a:off x="5999419" y="1891046"/>
            <a:ext cx="1253278" cy="584775"/>
          </a:xfrm>
          <a:prstGeom prst="rect">
            <a:avLst/>
          </a:prstGeom>
          <a:noFill/>
        </p:spPr>
        <p:txBody>
          <a:bodyPr wrap="square" rtlCol="0">
            <a:spAutoFit/>
          </a:bodyPr>
          <a:lstStyle/>
          <a:p>
            <a:pPr algn="ctr"/>
            <a:r>
              <a:rPr lang="en-GB" sz="3200" dirty="0" err="1"/>
              <a:t>estar</a:t>
            </a:r>
            <a:endParaRPr lang="en-GB" sz="3200" dirty="0"/>
          </a:p>
        </p:txBody>
      </p:sp>
      <p:sp>
        <p:nvSpPr>
          <p:cNvPr id="12" name="TextBox 11">
            <a:extLst>
              <a:ext uri="{FF2B5EF4-FFF2-40B4-BE49-F238E27FC236}">
                <a16:creationId xmlns:a16="http://schemas.microsoft.com/office/drawing/2014/main" id="{4E848D68-E3E7-4C03-A427-41E7C256E863}"/>
              </a:ext>
            </a:extLst>
          </p:cNvPr>
          <p:cNvSpPr txBox="1"/>
          <p:nvPr/>
        </p:nvSpPr>
        <p:spPr>
          <a:xfrm>
            <a:off x="2989618" y="4058232"/>
            <a:ext cx="1253278" cy="584775"/>
          </a:xfrm>
          <a:prstGeom prst="rect">
            <a:avLst/>
          </a:prstGeom>
          <a:noFill/>
        </p:spPr>
        <p:txBody>
          <a:bodyPr wrap="square" rtlCol="0">
            <a:spAutoFit/>
          </a:bodyPr>
          <a:lstStyle/>
          <a:p>
            <a:pPr algn="ctr"/>
            <a:r>
              <a:rPr lang="en-GB" sz="3200" dirty="0" err="1"/>
              <a:t>hacer</a:t>
            </a:r>
            <a:endParaRPr lang="en-GB" sz="3200" dirty="0"/>
          </a:p>
        </p:txBody>
      </p:sp>
      <p:sp>
        <p:nvSpPr>
          <p:cNvPr id="13" name="TextBox 12">
            <a:extLst>
              <a:ext uri="{FF2B5EF4-FFF2-40B4-BE49-F238E27FC236}">
                <a16:creationId xmlns:a16="http://schemas.microsoft.com/office/drawing/2014/main" id="{5452320A-DABB-4A03-AF70-6F49BA691487}"/>
              </a:ext>
            </a:extLst>
          </p:cNvPr>
          <p:cNvSpPr txBox="1"/>
          <p:nvPr/>
        </p:nvSpPr>
        <p:spPr>
          <a:xfrm>
            <a:off x="4599267" y="4149770"/>
            <a:ext cx="1221478" cy="584775"/>
          </a:xfrm>
          <a:prstGeom prst="rect">
            <a:avLst/>
          </a:prstGeom>
          <a:noFill/>
        </p:spPr>
        <p:txBody>
          <a:bodyPr wrap="square" rtlCol="0">
            <a:spAutoFit/>
          </a:bodyPr>
          <a:lstStyle/>
          <a:p>
            <a:pPr algn="ctr"/>
            <a:r>
              <a:rPr lang="en-GB" sz="3200" dirty="0" err="1"/>
              <a:t>ir</a:t>
            </a:r>
            <a:endParaRPr lang="en-GB" sz="3200" dirty="0"/>
          </a:p>
        </p:txBody>
      </p:sp>
    </p:spTree>
    <p:extLst>
      <p:ext uri="{BB962C8B-B14F-4D97-AF65-F5344CB8AC3E}">
        <p14:creationId xmlns:p14="http://schemas.microsoft.com/office/powerpoint/2010/main" val="2374632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Hoy </a:t>
            </a:r>
            <a:r>
              <a:rPr lang="en-GB" dirty="0" err="1"/>
              <a:t>vamos</a:t>
            </a:r>
            <a:r>
              <a:rPr lang="en-GB" dirty="0"/>
              <a:t> a…</a:t>
            </a:r>
          </a:p>
        </p:txBody>
      </p:sp>
      <p:sp>
        <p:nvSpPr>
          <p:cNvPr id="3" name="Content Placeholder 2"/>
          <p:cNvSpPr>
            <a:spLocks noGrp="1"/>
          </p:cNvSpPr>
          <p:nvPr>
            <p:ph idx="1"/>
          </p:nvPr>
        </p:nvSpPr>
        <p:spPr>
          <a:xfrm>
            <a:off x="628650" y="1558884"/>
            <a:ext cx="7886700" cy="4351338"/>
          </a:xfrm>
        </p:spPr>
        <p:txBody>
          <a:bodyPr/>
          <a:lstStyle/>
          <a:p>
            <a:pPr>
              <a:lnSpc>
                <a:spcPct val="150000"/>
              </a:lnSpc>
            </a:pPr>
            <a:r>
              <a:rPr lang="en-GB" dirty="0" err="1"/>
              <a:t>aprender</a:t>
            </a:r>
            <a:r>
              <a:rPr lang="en-GB" dirty="0"/>
              <a:t> el </a:t>
            </a:r>
            <a:r>
              <a:rPr lang="en-GB" dirty="0" err="1"/>
              <a:t>verbo</a:t>
            </a:r>
            <a:r>
              <a:rPr lang="en-GB" dirty="0"/>
              <a:t> ‘IR’ (to go) </a:t>
            </a:r>
            <a:r>
              <a:rPr lang="en-GB" dirty="0" err="1"/>
              <a:t>en</a:t>
            </a:r>
            <a:r>
              <a:rPr lang="en-GB" dirty="0"/>
              <a:t> </a:t>
            </a:r>
            <a:r>
              <a:rPr lang="en-GB" dirty="0" err="1"/>
              <a:t>presente</a:t>
            </a:r>
            <a:br>
              <a:rPr lang="en-GB" dirty="0"/>
            </a:br>
            <a:r>
              <a:rPr lang="en-GB" i="1" dirty="0"/>
              <a:t>(To learn the verb ‘IR’ (to go) in present tense)</a:t>
            </a:r>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95341" y="4629665"/>
            <a:ext cx="1727114" cy="1896598"/>
          </a:xfrm>
          <a:prstGeom prst="rect">
            <a:avLst/>
          </a:prstGeom>
        </p:spPr>
      </p:pic>
      <p:pic>
        <p:nvPicPr>
          <p:cNvPr id="5" name="Picture 4" descr="Image result for sunflower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2455" y="4781585"/>
            <a:ext cx="952838" cy="1824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717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838200"/>
            <a:ext cx="7543800" cy="526297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Me gusta mucho </a:t>
            </a:r>
            <a:r>
              <a:rPr kumimoji="0" lang="en-GB" sz="2800" b="1" i="0" u="none" strike="noStrike" kern="1200" cap="none" spc="0" normalizeH="0" baseline="0" noProof="0" dirty="0" err="1">
                <a:ln>
                  <a:noFill/>
                </a:ln>
                <a:solidFill>
                  <a:srgbClr val="7030A0"/>
                </a:solidFill>
                <a:effectLst/>
                <a:uLnTx/>
                <a:uFillTx/>
                <a:latin typeface="Tw Cen MT" panose="020B0602020104020603"/>
                <a:ea typeface="+mn-ea"/>
                <a:cs typeface="+mn-cs"/>
              </a:rPr>
              <a:t>ir</a:t>
            </a:r>
            <a:r>
              <a:rPr kumimoji="0" lang="en-GB" sz="2800" b="1" i="0" u="none" strike="noStrike" kern="1200" cap="none" spc="0" normalizeH="0" baseline="0" noProof="0" dirty="0">
                <a:ln>
                  <a:noFill/>
                </a:ln>
                <a:solidFill>
                  <a:srgbClr val="7030A0"/>
                </a:solidFill>
                <a:effectLst/>
                <a:uLnTx/>
                <a:uFillTx/>
                <a:latin typeface="Tw Cen MT" panose="020B0602020104020603"/>
                <a:ea typeface="+mn-ea"/>
                <a:cs typeface="+mn-cs"/>
              </a:rPr>
              <a:t> </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al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parque</a:t>
            </a:r>
            <a:r>
              <a:rPr kumimoji="0" lang="en-GB" sz="2800" b="1" i="0" u="none" strike="noStrike" kern="1200" cap="none" spc="0" normalizeH="0" baseline="0" noProof="0" dirty="0">
                <a:ln>
                  <a:noFill/>
                </a:ln>
                <a:solidFill>
                  <a:srgbClr val="7030A0"/>
                </a:solidFill>
                <a:effectLst/>
                <a:uLnTx/>
                <a:uFillTx/>
                <a:latin typeface="Tw Cen MT" panose="020B0602020104020603"/>
                <a:ea typeface="+mn-ea"/>
                <a:cs typeface="+mn-cs"/>
              </a:rPr>
              <a:t>.</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t>
            </a:r>
            <a:b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br>
            <a:r>
              <a:rPr kumimoji="0" lang="en-GB" sz="2800" b="1" i="0" u="none" strike="noStrike" kern="1200" cap="none" spc="0" normalizeH="0" baseline="0" noProof="0" dirty="0" err="1">
                <a:ln>
                  <a:noFill/>
                </a:ln>
                <a:solidFill>
                  <a:srgbClr val="7030A0"/>
                </a:solidFill>
                <a:effectLst/>
                <a:uLnTx/>
                <a:uFillTx/>
                <a:latin typeface="Tw Cen MT" panose="020B0602020104020603"/>
                <a:ea typeface="+mn-ea"/>
                <a:cs typeface="+mn-cs"/>
              </a:rPr>
              <a:t>Voy</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al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parque</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 menudo. </a:t>
            </a:r>
            <a:b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b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Y tú, ¿</a:t>
            </a:r>
            <a:r>
              <a:rPr kumimoji="0" lang="en-GB" sz="2800" b="1" i="0" u="none" strike="noStrike" kern="1200" cap="none" spc="0" normalizeH="0" baseline="0" noProof="0" dirty="0">
                <a:ln>
                  <a:noFill/>
                </a:ln>
                <a:solidFill>
                  <a:srgbClr val="7030A0"/>
                </a:solidFill>
                <a:effectLst/>
                <a:uLnTx/>
                <a:uFillTx/>
                <a:latin typeface="Tw Cen MT" panose="020B0602020104020603"/>
                <a:ea typeface="+mn-ea"/>
                <a:cs typeface="+mn-cs"/>
              </a:rPr>
              <a:t>vas</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al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parque</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Creo</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que Justin Bieber </a:t>
            </a:r>
            <a:r>
              <a:rPr kumimoji="0" lang="en-GB" sz="2800" b="1" i="0" u="none" strike="noStrike" kern="1200" cap="none" spc="0" normalizeH="0" baseline="0" noProof="0" dirty="0" err="1">
                <a:ln>
                  <a:noFill/>
                </a:ln>
                <a:solidFill>
                  <a:srgbClr val="7030A0"/>
                </a:solidFill>
                <a:effectLst/>
                <a:uLnTx/>
                <a:uFillTx/>
                <a:latin typeface="Tw Cen MT" panose="020B0602020104020603"/>
                <a:ea typeface="+mn-ea"/>
                <a:cs typeface="+mn-cs"/>
              </a:rPr>
              <a:t>va</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al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parque</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también</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a:t>
            </a:r>
            <a:b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b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Mi</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perro y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yo</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GB" sz="2800" b="1" i="0" u="none" strike="noStrike" kern="1200" cap="none" spc="0" normalizeH="0" baseline="0" noProof="0" dirty="0" err="1">
                <a:ln>
                  <a:noFill/>
                </a:ln>
                <a:solidFill>
                  <a:srgbClr val="7030A0"/>
                </a:solidFill>
                <a:effectLst/>
                <a:uLnTx/>
                <a:uFillTx/>
                <a:latin typeface="Tw Cen MT" panose="020B0602020104020603"/>
                <a:ea typeface="+mn-ea"/>
                <a:cs typeface="+mn-cs"/>
              </a:rPr>
              <a:t>vamos</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al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parque</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t>
            </a:r>
            <a:b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b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Tú y tu perro, ¿</a:t>
            </a:r>
            <a:r>
              <a:rPr kumimoji="0" lang="en-GB" sz="2800" b="1" i="0" u="none" strike="noStrike" kern="1200" cap="none" spc="0" normalizeH="0" baseline="0" noProof="0" dirty="0" err="1">
                <a:ln>
                  <a:noFill/>
                </a:ln>
                <a:solidFill>
                  <a:srgbClr val="7030A0"/>
                </a:solidFill>
                <a:effectLst/>
                <a:uLnTx/>
                <a:uFillTx/>
                <a:latin typeface="Tw Cen MT" panose="020B0602020104020603"/>
                <a:ea typeface="+mn-ea"/>
                <a:cs typeface="+mn-cs"/>
              </a:rPr>
              <a:t>vais</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al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parque</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Mis</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amigos </a:t>
            </a:r>
            <a:r>
              <a:rPr kumimoji="0" lang="en-GB" sz="2800" b="1" i="0" u="none" strike="noStrike" kern="1200" cap="none" spc="0" normalizeH="0" baseline="0" noProof="0" dirty="0">
                <a:ln>
                  <a:noFill/>
                </a:ln>
                <a:solidFill>
                  <a:srgbClr val="7030A0"/>
                </a:solidFill>
                <a:effectLst/>
                <a:uLnTx/>
                <a:uFillTx/>
                <a:latin typeface="Tw Cen MT" panose="020B0602020104020603"/>
                <a:ea typeface="+mn-ea"/>
                <a:cs typeface="+mn-cs"/>
              </a:rPr>
              <a:t>van</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al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parque</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t>
            </a:r>
            <a:b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b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pero</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mis</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padres no </a:t>
            </a:r>
            <a:r>
              <a:rPr kumimoji="0" lang="en-GB" sz="2800" b="1" i="0" u="none" strike="noStrike" kern="1200" cap="none" spc="0" normalizeH="0" baseline="0" noProof="0" dirty="0">
                <a:ln>
                  <a:noFill/>
                </a:ln>
                <a:solidFill>
                  <a:srgbClr val="7030A0"/>
                </a:solidFill>
                <a:effectLst/>
                <a:uLnTx/>
                <a:uFillTx/>
                <a:latin typeface="Tw Cen MT" panose="020B0602020104020603"/>
                <a:ea typeface="+mn-ea"/>
                <a:cs typeface="+mn-cs"/>
              </a:rPr>
              <a:t>van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allí</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porque</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no les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gusta</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t>
            </a:r>
          </a:p>
        </p:txBody>
      </p:sp>
      <p:pic>
        <p:nvPicPr>
          <p:cNvPr id="7" name="Picture 8" descr="Image result for emojis facebook"/>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217" t="2684" r="87869" b="85604"/>
          <a:stretch/>
        </p:blipFill>
        <p:spPr bwMode="auto">
          <a:xfrm>
            <a:off x="4558631" y="911277"/>
            <a:ext cx="508994" cy="5089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My Stuff\primary spanish\Yr5 SoW resources 2014\subject pronoun pics\Slid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9308" y="1477056"/>
            <a:ext cx="798645" cy="5989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4" descr="D:\My Stuff\primary spanish\Yr5 SoW resources 2014\subject pronoun pics\Slide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3996" y="2213386"/>
            <a:ext cx="853008" cy="6397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36" descr="Thinking Face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2963" y="2890235"/>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6"/>
          <a:stretch>
            <a:fillRect/>
          </a:stretch>
        </p:blipFill>
        <p:spPr>
          <a:xfrm>
            <a:off x="7502191" y="2695970"/>
            <a:ext cx="447379" cy="615146"/>
          </a:xfrm>
          <a:prstGeom prst="rect">
            <a:avLst/>
          </a:prstGeom>
        </p:spPr>
      </p:pic>
      <p:pic>
        <p:nvPicPr>
          <p:cNvPr id="18" name="Picture 22" descr="Dog on WhatsApp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3512" y="3416924"/>
            <a:ext cx="548945" cy="54894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641517" y="3391905"/>
            <a:ext cx="5946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rPr>
              <a:t>+</a:t>
            </a:r>
          </a:p>
        </p:txBody>
      </p:sp>
      <p:pic>
        <p:nvPicPr>
          <p:cNvPr id="20" name="Picture 3" descr="D:\My Stuff\primary spanish\Yr5 SoW resources 2014\subject pronoun pics\Slid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7381" y="3366886"/>
            <a:ext cx="798645" cy="5989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Picture 4" descr="D:\My Stuff\primary spanish\Yr5 SoW resources 2014\subject pronoun pics\Slide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0734" y="4092231"/>
            <a:ext cx="853008" cy="6397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5721427" y="4112264"/>
            <a:ext cx="5946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rPr>
              <a:t>+</a:t>
            </a:r>
          </a:p>
        </p:txBody>
      </p:sp>
      <p:pic>
        <p:nvPicPr>
          <p:cNvPr id="25" name="Picture 22" descr="Dog on WhatsApp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8971" y="4168126"/>
            <a:ext cx="548945" cy="54894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Thumbs Down on HTC Sens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66222" y="5663863"/>
            <a:ext cx="362934" cy="362934"/>
          </a:xfrm>
          <a:prstGeom prst="rect">
            <a:avLst/>
          </a:prstGeom>
          <a:noFill/>
          <a:extLst>
            <a:ext uri="{909E8E84-426E-40DD-AFC4-6F175D3DCCD1}">
              <a14:hiddenFill xmlns:a14="http://schemas.microsoft.com/office/drawing/2010/main">
                <a:solidFill>
                  <a:srgbClr val="FFFFFF"/>
                </a:solidFill>
              </a14:hiddenFill>
            </a:ext>
          </a:extLst>
        </p:spPr>
      </p:pic>
      <p:sp>
        <p:nvSpPr>
          <p:cNvPr id="32" name="Right Arrow 31"/>
          <p:cNvSpPr/>
          <p:nvPr/>
        </p:nvSpPr>
        <p:spPr>
          <a:xfrm>
            <a:off x="7991986" y="5636764"/>
            <a:ext cx="65606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33" name="Picture 32"/>
          <p:cNvPicPr>
            <a:picLocks noChangeAspect="1"/>
          </p:cNvPicPr>
          <p:nvPr/>
        </p:nvPicPr>
        <p:blipFill>
          <a:blip r:embed="rId9"/>
          <a:stretch>
            <a:fillRect/>
          </a:stretch>
        </p:blipFill>
        <p:spPr>
          <a:xfrm>
            <a:off x="7345713" y="5417448"/>
            <a:ext cx="485775" cy="609349"/>
          </a:xfrm>
          <a:prstGeom prst="rect">
            <a:avLst/>
          </a:prstGeom>
        </p:spPr>
      </p:pic>
      <p:pic>
        <p:nvPicPr>
          <p:cNvPr id="37" name="Picture 20" descr="http://www.clker.com/cliparts/b/h/e/T/i/d/city-par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06066" y="911277"/>
            <a:ext cx="732783" cy="49260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0" descr="http://www.clker.com/cliparts/b/h/e/T/i/d/city-par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75125" y="1530245"/>
            <a:ext cx="732783" cy="49260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0" descr="http://www.clker.com/cliparts/b/h/e/T/i/d/city-par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13424" y="2214501"/>
            <a:ext cx="732783" cy="49260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0" descr="http://www.clker.com/cliparts/b/h/e/T/i/d/city-par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16844" y="3430810"/>
            <a:ext cx="732783" cy="49260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0" descr="http://www.clker.com/cliparts/b/h/e/T/i/d/city-par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01073" y="4149374"/>
            <a:ext cx="732783" cy="49260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descr="http://www.clker.com/cliparts/b/h/e/T/i/d/city-par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91986" y="2818509"/>
            <a:ext cx="732783" cy="49260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22162" y="5569742"/>
            <a:ext cx="351981" cy="401417"/>
          </a:xfrm>
          <a:prstGeom prst="rect">
            <a:avLst/>
          </a:prstGeom>
        </p:spPr>
      </p:pic>
      <p:pic>
        <p:nvPicPr>
          <p:cNvPr id="1026" name="Picture 2" descr="Related image"/>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2409" y="4807788"/>
            <a:ext cx="962029" cy="65237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0" descr="http://www.clker.com/cliparts/b/h/e/T/i/d/city-par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9954" y="4898636"/>
            <a:ext cx="732783" cy="492607"/>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7365733" y="-28897"/>
            <a:ext cx="2766683" cy="1475404"/>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Usar para comunicarse</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Producir de memoria</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Producir con ayuda</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Pronunciar</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Comprender</a:t>
            </a:r>
            <a:br>
              <a:rPr kumimoji="0" lang="es-ES"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Reconocer</a:t>
            </a:r>
            <a:endParaRPr kumimoji="0" lang="en-GB"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7" name="Picture 26"/>
          <p:cNvPicPr>
            <a:picLocks noChangeAspect="1"/>
          </p:cNvPicPr>
          <p:nvPr/>
        </p:nvPicPr>
        <p:blipFill>
          <a:blip r:embed="rId13">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6560245" y="50016"/>
            <a:ext cx="1261504" cy="1261506"/>
          </a:xfrm>
          <a:prstGeom prst="rect">
            <a:avLst/>
          </a:prstGeom>
        </p:spPr>
      </p:pic>
    </p:spTree>
    <p:extLst>
      <p:ext uri="{BB962C8B-B14F-4D97-AF65-F5344CB8AC3E}">
        <p14:creationId xmlns:p14="http://schemas.microsoft.com/office/powerpoint/2010/main" val="377389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5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fade">
                                      <p:cBhvr>
                                        <p:cTn id="87" dur="500"/>
                                        <p:tgtEl>
                                          <p:spTgt spid="4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026"/>
                                        </p:tgtEl>
                                        <p:attrNameLst>
                                          <p:attrName>style.visibility</p:attrName>
                                        </p:attrNameLst>
                                      </p:cBhvr>
                                      <p:to>
                                        <p:strVal val="visible"/>
                                      </p:to>
                                    </p:set>
                                    <p:animEffect transition="in" filter="fade">
                                      <p:cBhvr>
                                        <p:cTn id="92" dur="500"/>
                                        <p:tgtEl>
                                          <p:spTgt spid="1026"/>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fade">
                                      <p:cBhvr>
                                        <p:cTn id="97" dur="500"/>
                                        <p:tgtEl>
                                          <p:spTgt spid="43"/>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fade">
                                      <p:cBhvr>
                                        <p:cTn id="102" dur="500"/>
                                        <p:tgtEl>
                                          <p:spTgt spid="33"/>
                                        </p:tgtEl>
                                      </p:cBhvr>
                                    </p:animEffect>
                                  </p:childTnLst>
                                </p:cTn>
                              </p:par>
                              <p:par>
                                <p:cTn id="103" presetID="10" presetClass="entr" presetSubtype="0" fill="hold" nodeType="withEffect">
                                  <p:stCondLst>
                                    <p:cond delay="0"/>
                                  </p:stCondLst>
                                  <p:childTnLst>
                                    <p:set>
                                      <p:cBhvr>
                                        <p:cTn id="104" dur="1" fill="hold">
                                          <p:stCondLst>
                                            <p:cond delay="0"/>
                                          </p:stCondLst>
                                        </p:cTn>
                                        <p:tgtEl>
                                          <p:spTgt spid="2"/>
                                        </p:tgtEl>
                                        <p:attrNameLst>
                                          <p:attrName>style.visibility</p:attrName>
                                        </p:attrNameLst>
                                      </p:cBhvr>
                                      <p:to>
                                        <p:strVal val="visible"/>
                                      </p:to>
                                    </p:set>
                                    <p:animEffect transition="in" filter="fade">
                                      <p:cBhvr>
                                        <p:cTn id="105" dur="500"/>
                                        <p:tgtEl>
                                          <p:spTgt spid="2"/>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fade">
                                      <p:cBhvr>
                                        <p:cTn id="110" dur="500"/>
                                        <p:tgtEl>
                                          <p:spTgt spid="32"/>
                                        </p:tgtEl>
                                      </p:cBhvr>
                                    </p:animEffect>
                                  </p:childTnLst>
                                </p:cTn>
                              </p:par>
                              <p:par>
                                <p:cTn id="111" presetID="10" presetClass="entr" presetSubtype="0" fill="hold" nodeType="withEffect">
                                  <p:stCondLst>
                                    <p:cond delay="0"/>
                                  </p:stCondLst>
                                  <p:childTnLst>
                                    <p:set>
                                      <p:cBhvr>
                                        <p:cTn id="112" dur="1" fill="hold">
                                          <p:stCondLst>
                                            <p:cond delay="0"/>
                                          </p:stCondLst>
                                        </p:cTn>
                                        <p:tgtEl>
                                          <p:spTgt spid="31"/>
                                        </p:tgtEl>
                                        <p:attrNameLst>
                                          <p:attrName>style.visibility</p:attrName>
                                        </p:attrNameLst>
                                      </p:cBhvr>
                                      <p:to>
                                        <p:strVal val="visible"/>
                                      </p:to>
                                    </p:set>
                                    <p:animEffect transition="in" filter="fade">
                                      <p:cBhvr>
                                        <p:cTn id="1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6566" y="583479"/>
            <a:ext cx="304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1</a:t>
            </a:r>
          </a:p>
        </p:txBody>
      </p:sp>
      <p:sp>
        <p:nvSpPr>
          <p:cNvPr id="4" name="TextBox 3"/>
          <p:cNvSpPr txBox="1"/>
          <p:nvPr/>
        </p:nvSpPr>
        <p:spPr>
          <a:xfrm>
            <a:off x="1196566" y="1043588"/>
            <a:ext cx="3244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2</a:t>
            </a:r>
          </a:p>
        </p:txBody>
      </p:sp>
      <p:sp>
        <p:nvSpPr>
          <p:cNvPr id="5" name="TextBox 4"/>
          <p:cNvSpPr txBox="1"/>
          <p:nvPr/>
        </p:nvSpPr>
        <p:spPr>
          <a:xfrm>
            <a:off x="1176950" y="103350"/>
            <a:ext cx="304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A</a:t>
            </a:r>
          </a:p>
        </p:txBody>
      </p:sp>
      <p:sp>
        <p:nvSpPr>
          <p:cNvPr id="6" name="TextBox 5"/>
          <p:cNvSpPr txBox="1"/>
          <p:nvPr/>
        </p:nvSpPr>
        <p:spPr>
          <a:xfrm>
            <a:off x="1196566" y="1479719"/>
            <a:ext cx="304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3</a:t>
            </a:r>
          </a:p>
        </p:txBody>
      </p:sp>
      <p:sp>
        <p:nvSpPr>
          <p:cNvPr id="7" name="TextBox 6"/>
          <p:cNvSpPr txBox="1"/>
          <p:nvPr/>
        </p:nvSpPr>
        <p:spPr>
          <a:xfrm>
            <a:off x="1196566" y="609600"/>
            <a:ext cx="304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1</a:t>
            </a:r>
          </a:p>
        </p:txBody>
      </p:sp>
      <p:sp>
        <p:nvSpPr>
          <p:cNvPr id="8" name="TextBox 7"/>
          <p:cNvSpPr txBox="1"/>
          <p:nvPr/>
        </p:nvSpPr>
        <p:spPr>
          <a:xfrm>
            <a:off x="1179034" y="1932009"/>
            <a:ext cx="304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4</a:t>
            </a:r>
          </a:p>
        </p:txBody>
      </p:sp>
      <p:sp>
        <p:nvSpPr>
          <p:cNvPr id="9" name="TextBox 8"/>
          <p:cNvSpPr txBox="1"/>
          <p:nvPr/>
        </p:nvSpPr>
        <p:spPr>
          <a:xfrm>
            <a:off x="1161502" y="2365997"/>
            <a:ext cx="304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5</a:t>
            </a:r>
          </a:p>
        </p:txBody>
      </p:sp>
      <p:sp>
        <p:nvSpPr>
          <p:cNvPr id="10" name="TextBox 9"/>
          <p:cNvSpPr txBox="1"/>
          <p:nvPr/>
        </p:nvSpPr>
        <p:spPr>
          <a:xfrm>
            <a:off x="1164519" y="2802128"/>
            <a:ext cx="304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6</a:t>
            </a:r>
          </a:p>
        </p:txBody>
      </p:sp>
      <p:graphicFrame>
        <p:nvGraphicFramePr>
          <p:cNvPr id="12" name="Table 11"/>
          <p:cNvGraphicFramePr>
            <a:graphicFrameLocks noGrp="1"/>
          </p:cNvGraphicFramePr>
          <p:nvPr/>
        </p:nvGraphicFramePr>
        <p:xfrm>
          <a:off x="1066799" y="4041316"/>
          <a:ext cx="7010402" cy="1371600"/>
        </p:xfrm>
        <a:graphic>
          <a:graphicData uri="http://schemas.openxmlformats.org/drawingml/2006/table">
            <a:tbl>
              <a:tblPr firstRow="1" bandRow="1">
                <a:tableStyleId>{5C22544A-7EE6-4342-B048-85BDC9FD1C3A}</a:tableStyleId>
              </a:tblPr>
              <a:tblGrid>
                <a:gridCol w="1639087">
                  <a:extLst>
                    <a:ext uri="{9D8B030D-6E8A-4147-A177-3AD203B41FA5}">
                      <a16:colId xmlns:a16="http://schemas.microsoft.com/office/drawing/2014/main" val="20000"/>
                    </a:ext>
                  </a:extLst>
                </a:gridCol>
                <a:gridCol w="1639087">
                  <a:extLst>
                    <a:ext uri="{9D8B030D-6E8A-4147-A177-3AD203B41FA5}">
                      <a16:colId xmlns:a16="http://schemas.microsoft.com/office/drawing/2014/main" val="20001"/>
                    </a:ext>
                  </a:extLst>
                </a:gridCol>
                <a:gridCol w="1979628">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tblGrid>
              <a:tr h="370840">
                <a:tc>
                  <a:txBody>
                    <a:bodyPr/>
                    <a:lstStyle/>
                    <a:p>
                      <a:r>
                        <a:rPr lang="en-GB" sz="2400" b="1" dirty="0">
                          <a:solidFill>
                            <a:schemeClr val="tx1"/>
                          </a:solidFill>
                        </a:rPr>
                        <a:t>I go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1" dirty="0">
                          <a:solidFill>
                            <a:schemeClr val="tx1"/>
                          </a:solidFill>
                        </a:rPr>
                        <a:t>we go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r>
                        <a:rPr lang="en-GB" sz="2400" b="1" dirty="0">
                          <a:solidFill>
                            <a:schemeClr val="tx1"/>
                          </a:solidFill>
                        </a:rPr>
                        <a:t>you go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1" dirty="0">
                          <a:solidFill>
                            <a:schemeClr val="tx1"/>
                          </a:solidFill>
                        </a:rPr>
                        <a:t>you (all) go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r>
                        <a:rPr lang="en-GB" sz="2400" b="1" dirty="0">
                          <a:solidFill>
                            <a:schemeClr val="tx1"/>
                          </a:solidFill>
                        </a:rPr>
                        <a:t>s/he goes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1" dirty="0">
                          <a:solidFill>
                            <a:schemeClr val="tx1"/>
                          </a:solidFill>
                        </a:rPr>
                        <a:t>they go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3" name="TextBox 12"/>
          <p:cNvSpPr txBox="1"/>
          <p:nvPr/>
        </p:nvSpPr>
        <p:spPr>
          <a:xfrm>
            <a:off x="990600" y="5463789"/>
            <a:ext cx="7010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Tw Cen MT" panose="020B0602020104020603"/>
                <a:ea typeface="+mn-ea"/>
                <a:cs typeface="+mn-cs"/>
              </a:rPr>
              <a:t>The infinitive verb ‘</a:t>
            </a:r>
            <a:r>
              <a:rPr kumimoji="0" lang="en-GB" sz="2400" b="1" i="0" u="none" strike="noStrike" kern="1200" cap="none" spc="0" normalizeH="0" baseline="0" noProof="0" dirty="0">
                <a:ln>
                  <a:noFill/>
                </a:ln>
                <a:solidFill>
                  <a:srgbClr val="7030A0"/>
                </a:solidFill>
                <a:effectLst/>
                <a:uLnTx/>
                <a:uFillTx/>
                <a:latin typeface="Tw Cen MT" panose="020B0602020104020603"/>
                <a:ea typeface="+mn-ea"/>
                <a:cs typeface="+mn-cs"/>
              </a:rPr>
              <a:t>to go</a:t>
            </a:r>
            <a:r>
              <a:rPr kumimoji="0" lang="en-GB" sz="2400" b="0" i="0" u="none" strike="noStrike" kern="1200" cap="none" spc="0" normalizeH="0" baseline="0" noProof="0" dirty="0">
                <a:ln>
                  <a:noFill/>
                </a:ln>
                <a:solidFill>
                  <a:prstClr val="black"/>
                </a:solidFill>
                <a:effectLst/>
                <a:uLnTx/>
                <a:uFillTx/>
                <a:latin typeface="Tw Cen MT" panose="020B0602020104020603"/>
                <a:ea typeface="+mn-ea"/>
                <a:cs typeface="+mn-cs"/>
              </a:rPr>
              <a:t>’ = _____________</a:t>
            </a:r>
          </a:p>
        </p:txBody>
      </p:sp>
      <p:sp>
        <p:nvSpPr>
          <p:cNvPr id="2" name="TextBox 1"/>
          <p:cNvSpPr txBox="1"/>
          <p:nvPr/>
        </p:nvSpPr>
        <p:spPr>
          <a:xfrm>
            <a:off x="2875006" y="3965729"/>
            <a:ext cx="12851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7030A0"/>
                </a:solidFill>
                <a:effectLst/>
                <a:uLnTx/>
                <a:uFillTx/>
                <a:latin typeface="Tw Cen MT" panose="020B0602020104020603"/>
                <a:ea typeface="+mn-ea"/>
                <a:cs typeface="+mn-cs"/>
              </a:rPr>
              <a:t>voy</a:t>
            </a:r>
            <a:endParaRPr kumimoji="0" lang="en-GB" sz="3200" b="1" i="0" u="none" strike="noStrike" kern="1200" cap="none" spc="0" normalizeH="0" baseline="0" noProof="0" dirty="0">
              <a:ln>
                <a:noFill/>
              </a:ln>
              <a:solidFill>
                <a:srgbClr val="7030A0"/>
              </a:solidFill>
              <a:effectLst/>
              <a:uLnTx/>
              <a:uFillTx/>
              <a:latin typeface="Tw Cen MT" panose="020B0602020104020603"/>
              <a:ea typeface="+mn-ea"/>
              <a:cs typeface="+mn-cs"/>
            </a:endParaRPr>
          </a:p>
        </p:txBody>
      </p:sp>
      <p:sp>
        <p:nvSpPr>
          <p:cNvPr id="14" name="TextBox 13"/>
          <p:cNvSpPr txBox="1"/>
          <p:nvPr/>
        </p:nvSpPr>
        <p:spPr>
          <a:xfrm>
            <a:off x="2875006" y="4396934"/>
            <a:ext cx="12851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30A0"/>
                </a:solidFill>
                <a:effectLst/>
                <a:uLnTx/>
                <a:uFillTx/>
                <a:latin typeface="Tw Cen MT" panose="020B0602020104020603"/>
                <a:ea typeface="+mn-ea"/>
                <a:cs typeface="+mn-cs"/>
              </a:rPr>
              <a:t>vas</a:t>
            </a:r>
          </a:p>
        </p:txBody>
      </p:sp>
      <p:sp>
        <p:nvSpPr>
          <p:cNvPr id="15" name="TextBox 14"/>
          <p:cNvSpPr txBox="1"/>
          <p:nvPr/>
        </p:nvSpPr>
        <p:spPr>
          <a:xfrm>
            <a:off x="2875006" y="4828141"/>
            <a:ext cx="12851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7030A0"/>
                </a:solidFill>
                <a:effectLst/>
                <a:uLnTx/>
                <a:uFillTx/>
                <a:latin typeface="Tw Cen MT" panose="020B0602020104020603"/>
                <a:ea typeface="+mn-ea"/>
                <a:cs typeface="+mn-cs"/>
              </a:rPr>
              <a:t>va</a:t>
            </a:r>
            <a:endParaRPr kumimoji="0" lang="en-GB" sz="3200" b="1" i="0" u="none" strike="noStrike" kern="1200" cap="none" spc="0" normalizeH="0" baseline="0" noProof="0" dirty="0">
              <a:ln>
                <a:noFill/>
              </a:ln>
              <a:solidFill>
                <a:srgbClr val="7030A0"/>
              </a:solidFill>
              <a:effectLst/>
              <a:uLnTx/>
              <a:uFillTx/>
              <a:latin typeface="Tw Cen MT" panose="020B0602020104020603"/>
              <a:ea typeface="+mn-ea"/>
              <a:cs typeface="+mn-cs"/>
            </a:endParaRPr>
          </a:p>
        </p:txBody>
      </p:sp>
      <p:sp>
        <p:nvSpPr>
          <p:cNvPr id="16" name="TextBox 15"/>
          <p:cNvSpPr txBox="1"/>
          <p:nvPr/>
        </p:nvSpPr>
        <p:spPr>
          <a:xfrm>
            <a:off x="6542632" y="3965728"/>
            <a:ext cx="14583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7030A0"/>
                </a:solidFill>
                <a:effectLst/>
                <a:uLnTx/>
                <a:uFillTx/>
                <a:latin typeface="Tw Cen MT" panose="020B0602020104020603"/>
                <a:ea typeface="+mn-ea"/>
                <a:cs typeface="+mn-cs"/>
              </a:rPr>
              <a:t>vamos</a:t>
            </a:r>
            <a:endParaRPr kumimoji="0" lang="en-GB" sz="3200" b="1" i="0" u="none" strike="noStrike" kern="1200" cap="none" spc="0" normalizeH="0" baseline="0" noProof="0" dirty="0">
              <a:ln>
                <a:noFill/>
              </a:ln>
              <a:solidFill>
                <a:srgbClr val="7030A0"/>
              </a:solidFill>
              <a:effectLst/>
              <a:uLnTx/>
              <a:uFillTx/>
              <a:latin typeface="Tw Cen MT" panose="020B0602020104020603"/>
              <a:ea typeface="+mn-ea"/>
              <a:cs typeface="+mn-cs"/>
            </a:endParaRPr>
          </a:p>
        </p:txBody>
      </p:sp>
      <p:sp>
        <p:nvSpPr>
          <p:cNvPr id="17" name="TextBox 16"/>
          <p:cNvSpPr txBox="1"/>
          <p:nvPr/>
        </p:nvSpPr>
        <p:spPr>
          <a:xfrm>
            <a:off x="6580733" y="4387405"/>
            <a:ext cx="12851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7030A0"/>
                </a:solidFill>
                <a:effectLst/>
                <a:uLnTx/>
                <a:uFillTx/>
                <a:latin typeface="Tw Cen MT" panose="020B0602020104020603"/>
                <a:ea typeface="+mn-ea"/>
                <a:cs typeface="+mn-cs"/>
              </a:rPr>
              <a:t>vais</a:t>
            </a:r>
            <a:endParaRPr kumimoji="0" lang="en-GB" sz="3200" b="1" i="0" u="none" strike="noStrike" kern="1200" cap="none" spc="0" normalizeH="0" baseline="0" noProof="0" dirty="0">
              <a:ln>
                <a:noFill/>
              </a:ln>
              <a:solidFill>
                <a:srgbClr val="7030A0"/>
              </a:solidFill>
              <a:effectLst/>
              <a:uLnTx/>
              <a:uFillTx/>
              <a:latin typeface="Tw Cen MT" panose="020B0602020104020603"/>
              <a:ea typeface="+mn-ea"/>
              <a:cs typeface="+mn-cs"/>
            </a:endParaRPr>
          </a:p>
        </p:txBody>
      </p:sp>
      <p:sp>
        <p:nvSpPr>
          <p:cNvPr id="18" name="TextBox 17"/>
          <p:cNvSpPr txBox="1"/>
          <p:nvPr/>
        </p:nvSpPr>
        <p:spPr>
          <a:xfrm>
            <a:off x="6542633" y="4828140"/>
            <a:ext cx="12851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030A0"/>
                </a:solidFill>
                <a:effectLst/>
                <a:uLnTx/>
                <a:uFillTx/>
                <a:latin typeface="Tw Cen MT" panose="020B0602020104020603"/>
                <a:ea typeface="+mn-ea"/>
                <a:cs typeface="+mn-cs"/>
              </a:rPr>
              <a:t>van</a:t>
            </a:r>
          </a:p>
        </p:txBody>
      </p:sp>
      <p:sp>
        <p:nvSpPr>
          <p:cNvPr id="19" name="TextBox 18"/>
          <p:cNvSpPr txBox="1"/>
          <p:nvPr/>
        </p:nvSpPr>
        <p:spPr>
          <a:xfrm>
            <a:off x="4708819" y="5340679"/>
            <a:ext cx="12851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7030A0"/>
                </a:solidFill>
                <a:effectLst/>
                <a:uLnTx/>
                <a:uFillTx/>
                <a:latin typeface="Tw Cen MT" panose="020B0602020104020603"/>
                <a:ea typeface="+mn-ea"/>
                <a:cs typeface="+mn-cs"/>
              </a:rPr>
              <a:t>ir</a:t>
            </a:r>
            <a:endParaRPr kumimoji="0" lang="en-GB" sz="3200" b="1" i="0" u="none" strike="noStrike" kern="1200" cap="none" spc="0" normalizeH="0" baseline="0" noProof="0" dirty="0">
              <a:ln>
                <a:noFill/>
              </a:ln>
              <a:solidFill>
                <a:srgbClr val="7030A0"/>
              </a:solidFill>
              <a:effectLst/>
              <a:uLnTx/>
              <a:uFillTx/>
              <a:latin typeface="Tw Cen MT" panose="020B0602020104020603"/>
              <a:ea typeface="+mn-ea"/>
              <a:cs typeface="+mn-cs"/>
            </a:endParaRPr>
          </a:p>
        </p:txBody>
      </p:sp>
      <p:pic>
        <p:nvPicPr>
          <p:cNvPr id="20" name="Picture 19"/>
          <p:cNvPicPr>
            <a:picLocks noChangeAspect="1"/>
          </p:cNvPicPr>
          <p:nvPr/>
        </p:nvPicPr>
        <p:blipFill>
          <a:blip r:embed="rId2"/>
          <a:stretch>
            <a:fillRect/>
          </a:stretch>
        </p:blipFill>
        <p:spPr>
          <a:xfrm>
            <a:off x="1672222" y="209097"/>
            <a:ext cx="4975771" cy="3478994"/>
          </a:xfrm>
          <a:prstGeom prst="rect">
            <a:avLst/>
          </a:prstGeom>
        </p:spPr>
      </p:pic>
    </p:spTree>
    <p:extLst>
      <p:ext uri="{BB962C8B-B14F-4D97-AF65-F5344CB8AC3E}">
        <p14:creationId xmlns:p14="http://schemas.microsoft.com/office/powerpoint/2010/main" val="187285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P spid="16" grpId="0"/>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duotone>
              <a:schemeClr val="accent4">
                <a:shade val="45000"/>
                <a:satMod val="135000"/>
              </a:schemeClr>
              <a:prstClr val="white"/>
            </a:duotone>
          </a:blip>
          <a:srcRect r="24883"/>
          <a:stretch/>
        </p:blipFill>
        <p:spPr>
          <a:xfrm>
            <a:off x="0" y="0"/>
            <a:ext cx="9144000" cy="6858000"/>
          </a:xfrm>
          <a:prstGeom prst="rect">
            <a:avLst/>
          </a:prstGeom>
        </p:spPr>
      </p:pic>
      <p:pic>
        <p:nvPicPr>
          <p:cNvPr id="11" name="Picture 10"/>
          <p:cNvPicPr>
            <a:picLocks noChangeAspect="1"/>
          </p:cNvPicPr>
          <p:nvPr/>
        </p:nvPicPr>
        <p:blipFill>
          <a:blip r:embed="rId3">
            <a:clrChange>
              <a:clrFrom>
                <a:srgbClr val="F9F6FA"/>
              </a:clrFrom>
              <a:clrTo>
                <a:srgbClr val="F9F6FA">
                  <a:alpha val="0"/>
                </a:srgbClr>
              </a:clrTo>
            </a:clrChange>
          </a:blip>
          <a:stretch>
            <a:fillRect/>
          </a:stretch>
        </p:blipFill>
        <p:spPr>
          <a:xfrm>
            <a:off x="458787" y="658812"/>
            <a:ext cx="3929801" cy="5540375"/>
          </a:xfrm>
          <a:prstGeom prst="rect">
            <a:avLst/>
          </a:prstGeom>
        </p:spPr>
      </p:pic>
      <p:pic>
        <p:nvPicPr>
          <p:cNvPr id="12"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738" y="658812"/>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5144727" y="2609686"/>
            <a:ext cx="2893274" cy="4011939"/>
          </a:xfrm>
          <a:prstGeom prst="rect">
            <a:avLst/>
          </a:prstGeom>
        </p:spPr>
      </p:pic>
      <p:sp>
        <p:nvSpPr>
          <p:cNvPr id="3" name="Rounded Rectangle 2"/>
          <p:cNvSpPr/>
          <p:nvPr/>
        </p:nvSpPr>
        <p:spPr>
          <a:xfrm>
            <a:off x="5961185" y="4615655"/>
            <a:ext cx="630179" cy="1222437"/>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 name="Rounded Rectangle 6"/>
          <p:cNvSpPr/>
          <p:nvPr/>
        </p:nvSpPr>
        <p:spPr>
          <a:xfrm>
            <a:off x="7722912" y="6269528"/>
            <a:ext cx="315090" cy="422438"/>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Rounded Rectangle 4"/>
          <p:cNvSpPr/>
          <p:nvPr/>
        </p:nvSpPr>
        <p:spPr>
          <a:xfrm>
            <a:off x="1912883" y="2060029"/>
            <a:ext cx="1702676" cy="3888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Rounded Rectangle 8"/>
          <p:cNvSpPr/>
          <p:nvPr/>
        </p:nvSpPr>
        <p:spPr>
          <a:xfrm>
            <a:off x="1912883" y="2510194"/>
            <a:ext cx="1702676" cy="308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ounded Rectangle 9"/>
          <p:cNvSpPr/>
          <p:nvPr/>
        </p:nvSpPr>
        <p:spPr>
          <a:xfrm>
            <a:off x="1912883" y="2818332"/>
            <a:ext cx="1702676" cy="3294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Rounded Rectangle 12"/>
          <p:cNvSpPr/>
          <p:nvPr/>
        </p:nvSpPr>
        <p:spPr>
          <a:xfrm>
            <a:off x="1912883" y="3147738"/>
            <a:ext cx="1702676" cy="3070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 name="Rounded Rectangle 13"/>
          <p:cNvSpPr/>
          <p:nvPr/>
        </p:nvSpPr>
        <p:spPr>
          <a:xfrm>
            <a:off x="1912883" y="3437129"/>
            <a:ext cx="1702676" cy="2893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 name="Rounded Rectangle 14"/>
          <p:cNvSpPr/>
          <p:nvPr/>
        </p:nvSpPr>
        <p:spPr>
          <a:xfrm>
            <a:off x="1912882" y="3694989"/>
            <a:ext cx="1702676" cy="2893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 name="Rounded Rectangle 15"/>
          <p:cNvSpPr/>
          <p:nvPr/>
        </p:nvSpPr>
        <p:spPr>
          <a:xfrm>
            <a:off x="1912882" y="3952739"/>
            <a:ext cx="1702676" cy="2893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36945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3" grpId="0" animBg="1"/>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74" name="Group 26"/>
          <p:cNvGraphicFramePr>
            <a:graphicFrameLocks noGrp="1"/>
          </p:cNvGraphicFramePr>
          <p:nvPr>
            <p:extLst/>
          </p:nvPr>
        </p:nvGraphicFramePr>
        <p:xfrm>
          <a:off x="755650" y="2349500"/>
          <a:ext cx="7632700" cy="3382963"/>
        </p:xfrm>
        <a:graphic>
          <a:graphicData uri="http://schemas.openxmlformats.org/drawingml/2006/table">
            <a:tbl>
              <a:tblPr/>
              <a:tblGrid>
                <a:gridCol w="1306513">
                  <a:extLst>
                    <a:ext uri="{9D8B030D-6E8A-4147-A177-3AD203B41FA5}">
                      <a16:colId xmlns:a16="http://schemas.microsoft.com/office/drawing/2014/main" val="20000"/>
                    </a:ext>
                  </a:extLst>
                </a:gridCol>
                <a:gridCol w="2076450">
                  <a:extLst>
                    <a:ext uri="{9D8B030D-6E8A-4147-A177-3AD203B41FA5}">
                      <a16:colId xmlns:a16="http://schemas.microsoft.com/office/drawing/2014/main" val="20001"/>
                    </a:ext>
                  </a:extLst>
                </a:gridCol>
                <a:gridCol w="2111375">
                  <a:extLst>
                    <a:ext uri="{9D8B030D-6E8A-4147-A177-3AD203B41FA5}">
                      <a16:colId xmlns:a16="http://schemas.microsoft.com/office/drawing/2014/main" val="20002"/>
                    </a:ext>
                  </a:extLst>
                </a:gridCol>
                <a:gridCol w="2138362">
                  <a:extLst>
                    <a:ext uri="{9D8B030D-6E8A-4147-A177-3AD203B41FA5}">
                      <a16:colId xmlns:a16="http://schemas.microsoft.com/office/drawing/2014/main" val="20003"/>
                    </a:ext>
                  </a:extLst>
                </a:gridCol>
              </a:tblGrid>
              <a:tr h="11604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err="1">
                          <a:ln>
                            <a:noFill/>
                          </a:ln>
                          <a:solidFill>
                            <a:schemeClr val="tx1"/>
                          </a:solidFill>
                          <a:effectLst/>
                          <a:latin typeface="Arial" charset="0"/>
                        </a:rPr>
                        <a:t>yo</a:t>
                      </a:r>
                      <a:endParaRPr kumimoji="0" lang="en-GB" sz="2800" b="0" i="0" u="none" strike="noStrike" cap="none" normalizeH="0" baseline="0" dirty="0">
                        <a:ln>
                          <a:noFill/>
                        </a:ln>
                        <a:solidFill>
                          <a:schemeClr val="tx1"/>
                        </a:solidFill>
                        <a:effectLst/>
                        <a:latin typeface="Arial" charset="0"/>
                      </a:endParaRPr>
                    </a:p>
                  </a:txBody>
                  <a:tcPr anchor="ctr" horzOverflow="overflow">
                    <a:lnL w="76200" cap="flat" cmpd="sng" algn="ctr">
                      <a:solidFill>
                        <a:schemeClr val="tx1"/>
                      </a:solidFill>
                      <a:prstDash val="solid"/>
                      <a:round/>
                      <a:headEnd type="none" w="med" len="med"/>
                      <a:tailEnd type="none" w="med" len="med"/>
                    </a:lnL>
                    <a:lnR w="38100" cap="flat" cmpd="sng" algn="ctr">
                      <a:solidFill>
                        <a:schemeClr val="tx1"/>
                      </a:solidFill>
                      <a:prstDash val="sysDash"/>
                      <a:round/>
                      <a:headEnd type="none" w="med" len="med"/>
                      <a:tailEnd type="none" w="med" len="med"/>
                    </a:lnR>
                    <a:lnT w="76200" cap="flat" cmpd="sng" algn="ctr">
                      <a:solidFill>
                        <a:schemeClr val="tx1"/>
                      </a:solidFill>
                      <a:prstDash val="solid"/>
                      <a:round/>
                      <a:headEnd type="none" w="med" len="med"/>
                      <a:tailEnd type="none" w="med" len="med"/>
                    </a:lnT>
                    <a:lnB w="381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Arial" charset="0"/>
                        </a:rPr>
                        <a:t>voy</a:t>
                      </a:r>
                    </a:p>
                  </a:txBody>
                  <a:tcPr anchor="ctr" horzOverflow="overflow">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76200" cap="flat" cmpd="sng" algn="ctr">
                      <a:solidFill>
                        <a:schemeClr val="tx1"/>
                      </a:solidFill>
                      <a:prstDash val="solid"/>
                      <a:round/>
                      <a:headEnd type="none" w="med" len="med"/>
                      <a:tailEnd type="none" w="med" len="med"/>
                    </a:lnT>
                    <a:lnB w="38100" cap="flat" cmpd="sng" algn="ctr">
                      <a:solidFill>
                        <a:schemeClr val="tx1"/>
                      </a:solidFill>
                      <a:prstDash val="sysDash"/>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Arial" charset="0"/>
                        </a:rPr>
                        <a:t>nosotros</a:t>
                      </a:r>
                    </a:p>
                  </a:txBody>
                  <a:tcPr anchor="ctr" horzOverflow="overflow">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76200" cap="flat" cmpd="sng" algn="ctr">
                      <a:solidFill>
                        <a:schemeClr val="tx1"/>
                      </a:solidFill>
                      <a:prstDash val="solid"/>
                      <a:round/>
                      <a:headEnd type="none" w="med" len="med"/>
                      <a:tailEnd type="none" w="med" len="med"/>
                    </a:lnT>
                    <a:lnB w="381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Arial" charset="0"/>
                        </a:rPr>
                        <a:t>vamos</a:t>
                      </a:r>
                    </a:p>
                  </a:txBody>
                  <a:tcPr anchor="ctr" horzOverflow="overflow">
                    <a:lnL w="38100" cap="flat" cmpd="sng" algn="ctr">
                      <a:solidFill>
                        <a:schemeClr val="tx1"/>
                      </a:solidFill>
                      <a:prstDash val="sysDash"/>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38100" cap="flat" cmpd="sng" algn="ctr">
                      <a:solidFill>
                        <a:schemeClr val="tx1"/>
                      </a:solidFill>
                      <a:prstDash val="sysDash"/>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10604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Arial" charset="0"/>
                        </a:rPr>
                        <a:t>t</a:t>
                      </a:r>
                      <a:r>
                        <a:rPr kumimoji="0" lang="en-US" sz="2800" b="0" i="0" u="none" strike="noStrike" cap="none" normalizeH="0" baseline="0">
                          <a:ln>
                            <a:noFill/>
                          </a:ln>
                          <a:solidFill>
                            <a:schemeClr val="tx1"/>
                          </a:solidFill>
                          <a:effectLst/>
                          <a:latin typeface="Arial" charset="0"/>
                          <a:cs typeface="Arial" charset="0"/>
                        </a:rPr>
                        <a:t>ú</a:t>
                      </a:r>
                    </a:p>
                  </a:txBody>
                  <a:tcPr anchor="ctr" horzOverflow="overflow">
                    <a:lnL w="76200" cap="flat" cmpd="sng" algn="ctr">
                      <a:solidFill>
                        <a:schemeClr val="tx1"/>
                      </a:solidFill>
                      <a:prstDash val="solid"/>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Arial" charset="0"/>
                        </a:rPr>
                        <a:t>vas</a:t>
                      </a:r>
                    </a:p>
                  </a:txBody>
                  <a:tcPr anchor="ctr" horzOverflow="overflow">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Arial" charset="0"/>
                        </a:rPr>
                        <a:t>vosotros</a:t>
                      </a:r>
                    </a:p>
                  </a:txBody>
                  <a:tcPr anchor="ctr" horzOverflow="overflow">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cs typeface="Arial" charset="0"/>
                        </a:rPr>
                        <a:t>vais</a:t>
                      </a:r>
                    </a:p>
                  </a:txBody>
                  <a:tcPr anchor="ctr" horzOverflow="overflow">
                    <a:lnL w="38100" cap="flat" cmpd="sng" algn="ctr">
                      <a:solidFill>
                        <a:schemeClr val="tx1"/>
                      </a:solidFill>
                      <a:prstDash val="sysDash"/>
                      <a:round/>
                      <a:headEnd type="none" w="med" len="med"/>
                      <a:tailEnd type="none" w="med" len="med"/>
                    </a:lnL>
                    <a:lnR w="76200" cap="flat" cmpd="sng" algn="ctr">
                      <a:solidFill>
                        <a:schemeClr val="tx1"/>
                      </a:solidFill>
                      <a:prstDash val="solid"/>
                      <a:round/>
                      <a:headEnd type="none" w="med" len="med"/>
                      <a:tailEnd type="none" w="med" len="med"/>
                    </a:ln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1162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chemeClr val="tx1"/>
                          </a:solidFill>
                          <a:effectLst/>
                          <a:latin typeface="Arial" charset="0"/>
                          <a:cs typeface="Arial" charset="0"/>
                        </a:rPr>
                        <a:t>él</a:t>
                      </a:r>
                      <a:r>
                        <a:rPr kumimoji="0" lang="en-US" sz="2800" b="0" i="0" u="none" strike="noStrike" cap="none" normalizeH="0" baseline="0" dirty="0">
                          <a:ln>
                            <a:noFill/>
                          </a:ln>
                          <a:solidFill>
                            <a:schemeClr val="tx1"/>
                          </a:solidFill>
                          <a:effectLst/>
                          <a:latin typeface="Arial" charset="0"/>
                          <a:cs typeface="Arial" charset="0"/>
                        </a:rPr>
                        <a:t>/</a:t>
                      </a:r>
                      <a:r>
                        <a:rPr kumimoji="0" lang="en-US" sz="2800" b="0" i="0" u="none" strike="noStrike" cap="none" normalizeH="0" baseline="0" dirty="0" err="1">
                          <a:ln>
                            <a:noFill/>
                          </a:ln>
                          <a:solidFill>
                            <a:schemeClr val="tx1"/>
                          </a:solidFill>
                          <a:effectLst/>
                          <a:latin typeface="Arial" charset="0"/>
                          <a:cs typeface="Arial" charset="0"/>
                        </a:rPr>
                        <a:t>ella</a:t>
                      </a:r>
                      <a:endParaRPr kumimoji="0" lang="en-US" sz="2800" b="0" i="0" u="none" strike="noStrike" cap="none" normalizeH="0" baseline="0" dirty="0">
                        <a:ln>
                          <a:noFill/>
                        </a:ln>
                        <a:solidFill>
                          <a:schemeClr val="tx1"/>
                        </a:solidFill>
                        <a:effectLst/>
                        <a:latin typeface="Arial" charset="0"/>
                        <a:cs typeface="Arial" charset="0"/>
                      </a:endParaRPr>
                    </a:p>
                  </a:txBody>
                  <a:tcPr anchor="ctr" horzOverflow="overflow">
                    <a:lnL w="76200" cap="flat" cmpd="sng" algn="ctr">
                      <a:solidFill>
                        <a:schemeClr val="tx1"/>
                      </a:solidFill>
                      <a:prstDash val="solid"/>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err="1">
                          <a:ln>
                            <a:noFill/>
                          </a:ln>
                          <a:solidFill>
                            <a:schemeClr val="tx1"/>
                          </a:solidFill>
                          <a:effectLst/>
                          <a:latin typeface="Arial" charset="0"/>
                        </a:rPr>
                        <a:t>va</a:t>
                      </a:r>
                      <a:r>
                        <a:rPr kumimoji="0" lang="en-GB" sz="2800" b="0" i="0" u="none" strike="noStrike" cap="none" normalizeH="0" baseline="0" dirty="0">
                          <a:ln>
                            <a:noFill/>
                          </a:ln>
                          <a:solidFill>
                            <a:schemeClr val="tx1"/>
                          </a:solidFill>
                          <a:effectLst/>
                          <a:latin typeface="Arial" charset="0"/>
                        </a:rPr>
                        <a:t> / </a:t>
                      </a:r>
                      <a:r>
                        <a:rPr kumimoji="0" lang="en-GB" sz="2800" b="0" i="0" u="none" strike="noStrike" cap="none" normalizeH="0" baseline="0" dirty="0" err="1">
                          <a:ln>
                            <a:noFill/>
                          </a:ln>
                          <a:solidFill>
                            <a:schemeClr val="tx1"/>
                          </a:solidFill>
                          <a:effectLst/>
                          <a:latin typeface="Arial" charset="0"/>
                        </a:rPr>
                        <a:t>va</a:t>
                      </a:r>
                      <a:endParaRPr kumimoji="0" lang="en-GB" sz="2800" b="0" i="0" u="none" strike="noStrike" cap="none" normalizeH="0" baseline="0" dirty="0">
                        <a:ln>
                          <a:noFill/>
                        </a:ln>
                        <a:solidFill>
                          <a:schemeClr val="tx1"/>
                        </a:solidFill>
                        <a:effectLst/>
                        <a:latin typeface="Arial" charset="0"/>
                      </a:endParaRPr>
                    </a:p>
                  </a:txBody>
                  <a:tcPr anchor="ctr" horzOverflow="overflow">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err="1">
                          <a:ln>
                            <a:noFill/>
                          </a:ln>
                          <a:solidFill>
                            <a:schemeClr val="tx1"/>
                          </a:solidFill>
                          <a:effectLst/>
                          <a:latin typeface="Arial" charset="0"/>
                        </a:rPr>
                        <a:t>ellos</a:t>
                      </a:r>
                      <a:r>
                        <a:rPr kumimoji="0" lang="en-GB" sz="2800" b="0" i="0" u="none" strike="noStrike" cap="none" normalizeH="0" baseline="0" dirty="0">
                          <a:ln>
                            <a:noFill/>
                          </a:ln>
                          <a:solidFill>
                            <a:schemeClr val="tx1"/>
                          </a:solidFill>
                          <a:effectLst/>
                          <a:latin typeface="Arial" charset="0"/>
                        </a:rPr>
                        <a:t>/</a:t>
                      </a:r>
                      <a:r>
                        <a:rPr kumimoji="0" lang="en-GB" sz="2800" b="0" i="0" u="none" strike="noStrike" cap="none" normalizeH="0" baseline="0" dirty="0" err="1">
                          <a:ln>
                            <a:noFill/>
                          </a:ln>
                          <a:solidFill>
                            <a:schemeClr val="tx1"/>
                          </a:solidFill>
                          <a:effectLst/>
                          <a:latin typeface="Arial" charset="0"/>
                        </a:rPr>
                        <a:t>ellas</a:t>
                      </a:r>
                      <a:endParaRPr kumimoji="0" lang="en-GB" sz="2800" b="0" i="0" u="none" strike="noStrike" cap="none" normalizeH="0" baseline="0" dirty="0">
                        <a:ln>
                          <a:noFill/>
                        </a:ln>
                        <a:solidFill>
                          <a:schemeClr val="tx1"/>
                        </a:solidFill>
                        <a:effectLst/>
                        <a:latin typeface="Arial" charset="0"/>
                      </a:endParaRPr>
                    </a:p>
                  </a:txBody>
                  <a:tcPr anchor="ctr" horzOverflow="overflow">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Arial" charset="0"/>
                        </a:rPr>
                        <a:t>van</a:t>
                      </a:r>
                    </a:p>
                  </a:txBody>
                  <a:tcPr anchor="ctr" horzOverflow="overflow">
                    <a:lnL w="38100" cap="flat" cmpd="sng" algn="ctr">
                      <a:solidFill>
                        <a:schemeClr val="tx1"/>
                      </a:solidFill>
                      <a:prstDash val="sysDash"/>
                      <a:round/>
                      <a:headEnd type="none" w="med" len="med"/>
                      <a:tailEnd type="none" w="med" len="med"/>
                    </a:lnL>
                    <a:lnR w="76200" cap="flat" cmpd="sng" algn="ctr">
                      <a:solidFill>
                        <a:schemeClr val="tx1"/>
                      </a:solidFill>
                      <a:prstDash val="solid"/>
                      <a:round/>
                      <a:headEnd type="none" w="med" len="med"/>
                      <a:tailEnd type="none" w="med" len="med"/>
                    </a:lnR>
                    <a:lnT w="38100" cap="flat" cmpd="sng" algn="ctr">
                      <a:solidFill>
                        <a:schemeClr val="tx1"/>
                      </a:solidFill>
                      <a:prstDash val="sysDash"/>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bl>
          </a:graphicData>
        </a:graphic>
      </p:graphicFrame>
      <p:sp>
        <p:nvSpPr>
          <p:cNvPr id="14360" name="WordArt 24"/>
          <p:cNvSpPr>
            <a:spLocks noChangeArrowheads="1" noChangeShapeType="1" noTextEdit="1"/>
          </p:cNvSpPr>
          <p:nvPr/>
        </p:nvSpPr>
        <p:spPr bwMode="auto">
          <a:xfrm>
            <a:off x="3205163" y="1557338"/>
            <a:ext cx="2736850"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0" cap="none" spc="0" normalizeH="0" baseline="0" noProof="0">
                <a:ln w="9525">
                  <a:solidFill>
                    <a:srgbClr val="000000"/>
                  </a:solidFill>
                  <a:round/>
                  <a:headEnd/>
                  <a:tailEnd/>
                </a:ln>
                <a:solidFill>
                  <a:srgbClr val="000000"/>
                </a:solidFill>
                <a:effectLst/>
                <a:uLnTx/>
                <a:uFillTx/>
                <a:latin typeface="Arial Black" panose="020B0A04020102020204" pitchFamily="34" charset="0"/>
                <a:ea typeface="+mn-ea"/>
                <a:cs typeface="+mn-cs"/>
              </a:rPr>
              <a:t>ir - to go</a:t>
            </a:r>
          </a:p>
        </p:txBody>
      </p:sp>
      <p:pic>
        <p:nvPicPr>
          <p:cNvPr id="14361" name="Picture 25" descr="bk_baa_ba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88913"/>
            <a:ext cx="20161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792889" y="273645"/>
            <a:ext cx="2938548" cy="92333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Ba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Ba</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Black Sheep!  Really helps them pronounce the ‘v’ correctly.</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sym typeface="Wingdings" panose="05000000000000000000" pitchFamily="2" charset="2"/>
              </a:rPr>
              <a:t> </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6" name="Rectangle 5"/>
          <p:cNvSpPr/>
          <p:nvPr/>
        </p:nvSpPr>
        <p:spPr>
          <a:xfrm>
            <a:off x="7365733" y="-28897"/>
            <a:ext cx="2766683" cy="1475404"/>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Usar para comunicarse</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Producir de memoria</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Producir con ayuda</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Pronunciar</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Comprender</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Reconocer</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6560245" y="50016"/>
            <a:ext cx="1261504" cy="1261506"/>
          </a:xfrm>
          <a:prstGeom prst="rect">
            <a:avLst/>
          </a:prstGeom>
        </p:spPr>
      </p:pic>
    </p:spTree>
    <p:extLst>
      <p:ext uri="{BB962C8B-B14F-4D97-AF65-F5344CB8AC3E}">
        <p14:creationId xmlns:p14="http://schemas.microsoft.com/office/powerpoint/2010/main" val="1785649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838200"/>
            <a:ext cx="7543800" cy="526297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Me gusta mucho </a:t>
            </a:r>
            <a:r>
              <a:rPr kumimoji="0" lang="en-GB" sz="2800" b="1" i="0" u="none" strike="noStrike" kern="1200" cap="none" spc="0" normalizeH="0" baseline="0" noProof="0" dirty="0">
                <a:ln>
                  <a:noFill/>
                </a:ln>
                <a:solidFill>
                  <a:srgbClr val="7030A0"/>
                </a:solidFill>
                <a:effectLst/>
                <a:uLnTx/>
                <a:uFillTx/>
                <a:latin typeface="Tw Cen MT" panose="020B0602020104020603"/>
                <a:ea typeface="+mn-ea"/>
                <a:cs typeface="+mn-cs"/>
              </a:rPr>
              <a:t>___ </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al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parque</a:t>
            </a:r>
            <a:r>
              <a:rPr kumimoji="0" lang="en-GB" sz="2800" b="1" i="0" u="none" strike="noStrike" kern="1200" cap="none" spc="0" normalizeH="0" baseline="0" noProof="0" dirty="0">
                <a:ln>
                  <a:noFill/>
                </a:ln>
                <a:solidFill>
                  <a:srgbClr val="7030A0"/>
                </a:solidFill>
                <a:effectLst/>
                <a:uLnTx/>
                <a:uFillTx/>
                <a:latin typeface="Tw Cen MT" panose="020B0602020104020603"/>
                <a:ea typeface="+mn-ea"/>
                <a:cs typeface="+mn-cs"/>
              </a:rPr>
              <a:t>.</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t>
            </a:r>
            <a:b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br>
            <a:r>
              <a:rPr kumimoji="0" lang="en-GB" sz="2800" b="1" i="0" u="none" strike="noStrike" kern="1200" cap="none" spc="0" normalizeH="0" baseline="0" noProof="0" dirty="0">
                <a:ln>
                  <a:noFill/>
                </a:ln>
                <a:solidFill>
                  <a:srgbClr val="7030A0"/>
                </a:solidFill>
                <a:effectLst/>
                <a:uLnTx/>
                <a:uFillTx/>
                <a:latin typeface="Tw Cen MT" panose="020B0602020104020603"/>
                <a:ea typeface="+mn-ea"/>
                <a:cs typeface="+mn-cs"/>
              </a:rPr>
              <a:t>___</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al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parque</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 menudo. </a:t>
            </a:r>
            <a:b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b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Y tú, ¿</a:t>
            </a:r>
            <a:r>
              <a:rPr kumimoji="0" lang="en-GB" sz="2800" b="1" i="0" u="none" strike="noStrike" kern="1200" cap="none" spc="0" normalizeH="0" baseline="0" noProof="0" dirty="0">
                <a:ln>
                  <a:noFill/>
                </a:ln>
                <a:solidFill>
                  <a:srgbClr val="7030A0"/>
                </a:solidFill>
                <a:effectLst/>
                <a:uLnTx/>
                <a:uFillTx/>
                <a:latin typeface="Tw Cen MT" panose="020B0602020104020603"/>
                <a:ea typeface="+mn-ea"/>
                <a:cs typeface="+mn-cs"/>
              </a:rPr>
              <a:t>___</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al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parque</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Creo</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que Justin Bieber </a:t>
            </a:r>
            <a:r>
              <a:rPr kumimoji="0" lang="en-GB" sz="2800" b="1" i="0" u="none" strike="noStrike" kern="1200" cap="none" spc="0" normalizeH="0" baseline="0" noProof="0" dirty="0">
                <a:ln>
                  <a:noFill/>
                </a:ln>
                <a:solidFill>
                  <a:srgbClr val="7030A0"/>
                </a:solidFill>
                <a:effectLst/>
                <a:uLnTx/>
                <a:uFillTx/>
                <a:latin typeface="Tw Cen MT" panose="020B0602020104020603"/>
                <a:ea typeface="+mn-ea"/>
                <a:cs typeface="+mn-cs"/>
              </a:rPr>
              <a:t>__</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al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parque</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también</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a:t>
            </a:r>
            <a:b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b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Mi</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perro y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yo</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GB" sz="2800" b="1" i="0" u="none" strike="noStrike" kern="1200" cap="none" spc="0" normalizeH="0" baseline="0" noProof="0" dirty="0">
                <a:ln>
                  <a:noFill/>
                </a:ln>
                <a:solidFill>
                  <a:srgbClr val="7030A0"/>
                </a:solidFill>
                <a:effectLst/>
                <a:uLnTx/>
                <a:uFillTx/>
                <a:latin typeface="Tw Cen MT" panose="020B0602020104020603"/>
                <a:ea typeface="+mn-ea"/>
                <a:cs typeface="+mn-cs"/>
              </a:rPr>
              <a:t>_____</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al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parque</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t>
            </a:r>
            <a:b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b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Tú y tu perro, ¿</a:t>
            </a:r>
            <a:r>
              <a:rPr kumimoji="0" lang="en-GB" sz="2800" b="1" i="0" u="none" strike="noStrike" kern="1200" cap="none" spc="0" normalizeH="0" baseline="0" noProof="0" dirty="0">
                <a:ln>
                  <a:noFill/>
                </a:ln>
                <a:solidFill>
                  <a:srgbClr val="7030A0"/>
                </a:solidFill>
                <a:effectLst/>
                <a:uLnTx/>
                <a:uFillTx/>
                <a:latin typeface="Tw Cen MT" panose="020B0602020104020603"/>
                <a:ea typeface="+mn-ea"/>
                <a:cs typeface="+mn-cs"/>
              </a:rPr>
              <a:t>____</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al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parque</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Mis</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amigos </a:t>
            </a:r>
            <a:r>
              <a:rPr kumimoji="0" lang="en-GB" sz="2800" b="1" i="0" u="none" strike="noStrike" kern="1200" cap="none" spc="0" normalizeH="0" baseline="0" noProof="0" dirty="0">
                <a:ln>
                  <a:noFill/>
                </a:ln>
                <a:solidFill>
                  <a:srgbClr val="7030A0"/>
                </a:solidFill>
                <a:effectLst/>
                <a:uLnTx/>
                <a:uFillTx/>
                <a:latin typeface="Tw Cen MT" panose="020B0602020104020603"/>
                <a:ea typeface="+mn-ea"/>
                <a:cs typeface="+mn-cs"/>
              </a:rPr>
              <a:t>___</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al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parque</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t>
            </a:r>
            <a:b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b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pero</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mis</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padres no </a:t>
            </a:r>
            <a:r>
              <a:rPr kumimoji="0" lang="en-GB" sz="2800" b="1" i="0" u="none" strike="noStrike" kern="1200" cap="none" spc="0" normalizeH="0" baseline="0" noProof="0" dirty="0">
                <a:ln>
                  <a:noFill/>
                </a:ln>
                <a:solidFill>
                  <a:srgbClr val="7030A0"/>
                </a:solidFill>
                <a:effectLst/>
                <a:uLnTx/>
                <a:uFillTx/>
                <a:latin typeface="Tw Cen MT" panose="020B0602020104020603"/>
                <a:ea typeface="+mn-ea"/>
                <a:cs typeface="+mn-cs"/>
              </a:rPr>
              <a:t>___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allí</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porque</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no les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gusta</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t>
            </a:r>
          </a:p>
        </p:txBody>
      </p:sp>
      <p:pic>
        <p:nvPicPr>
          <p:cNvPr id="7" name="Picture 8" descr="Image result for emojis facebook"/>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217" t="2684" r="87869" b="85604"/>
          <a:stretch/>
        </p:blipFill>
        <p:spPr bwMode="auto">
          <a:xfrm>
            <a:off x="4837213" y="936824"/>
            <a:ext cx="508994" cy="5089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My Stuff\primary spanish\Yr5 SoW resources 2014\subject pronoun pics\Slid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1133" y="1493348"/>
            <a:ext cx="798645" cy="5989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4" descr="D:\My Stuff\primary spanish\Yr5 SoW resources 2014\subject pronoun pics\Slide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3996" y="2213386"/>
            <a:ext cx="853008" cy="6397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36" descr="Thinking Face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2963" y="2890235"/>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6"/>
          <a:stretch>
            <a:fillRect/>
          </a:stretch>
        </p:blipFill>
        <p:spPr>
          <a:xfrm>
            <a:off x="7502191" y="2695970"/>
            <a:ext cx="447379" cy="615146"/>
          </a:xfrm>
          <a:prstGeom prst="rect">
            <a:avLst/>
          </a:prstGeom>
        </p:spPr>
      </p:pic>
      <p:pic>
        <p:nvPicPr>
          <p:cNvPr id="18" name="Picture 22" descr="Dog on WhatsApp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3512" y="3416924"/>
            <a:ext cx="548945" cy="54894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641517" y="3391905"/>
            <a:ext cx="5946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rPr>
              <a:t>+</a:t>
            </a:r>
          </a:p>
        </p:txBody>
      </p:sp>
      <p:pic>
        <p:nvPicPr>
          <p:cNvPr id="20" name="Picture 3" descr="D:\My Stuff\primary spanish\Yr5 SoW resources 2014\subject pronoun pics\Slid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7381" y="3366886"/>
            <a:ext cx="798645" cy="5989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Picture 4" descr="D:\My Stuff\primary spanish\Yr5 SoW resources 2014\subject pronoun pics\Slide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0734" y="4092231"/>
            <a:ext cx="853008" cy="6397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5721427" y="4112264"/>
            <a:ext cx="5946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rPr>
              <a:t>+</a:t>
            </a:r>
          </a:p>
        </p:txBody>
      </p:sp>
      <p:pic>
        <p:nvPicPr>
          <p:cNvPr id="25" name="Picture 22" descr="Dog on WhatsApp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8971" y="4168126"/>
            <a:ext cx="548945" cy="54894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Thumbs Down on HTC Sens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66222" y="5663863"/>
            <a:ext cx="362934" cy="362934"/>
          </a:xfrm>
          <a:prstGeom prst="rect">
            <a:avLst/>
          </a:prstGeom>
          <a:noFill/>
          <a:extLst>
            <a:ext uri="{909E8E84-426E-40DD-AFC4-6F175D3DCCD1}">
              <a14:hiddenFill xmlns:a14="http://schemas.microsoft.com/office/drawing/2010/main">
                <a:solidFill>
                  <a:srgbClr val="FFFFFF"/>
                </a:solidFill>
              </a14:hiddenFill>
            </a:ext>
          </a:extLst>
        </p:spPr>
      </p:pic>
      <p:sp>
        <p:nvSpPr>
          <p:cNvPr id="32" name="Right Arrow 31"/>
          <p:cNvSpPr/>
          <p:nvPr/>
        </p:nvSpPr>
        <p:spPr>
          <a:xfrm>
            <a:off x="7991986" y="5636764"/>
            <a:ext cx="65606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33" name="Picture 32"/>
          <p:cNvPicPr>
            <a:picLocks noChangeAspect="1"/>
          </p:cNvPicPr>
          <p:nvPr/>
        </p:nvPicPr>
        <p:blipFill>
          <a:blip r:embed="rId9"/>
          <a:stretch>
            <a:fillRect/>
          </a:stretch>
        </p:blipFill>
        <p:spPr>
          <a:xfrm>
            <a:off x="7345713" y="5417448"/>
            <a:ext cx="485775" cy="609349"/>
          </a:xfrm>
          <a:prstGeom prst="rect">
            <a:avLst/>
          </a:prstGeom>
        </p:spPr>
      </p:pic>
      <p:pic>
        <p:nvPicPr>
          <p:cNvPr id="37" name="Picture 20" descr="http://www.clker.com/cliparts/b/h/e/T/i/d/city-par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09280" y="920496"/>
            <a:ext cx="732783" cy="49260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0" descr="http://www.clker.com/cliparts/b/h/e/T/i/d/city-par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06991" y="1498944"/>
            <a:ext cx="732783" cy="49260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0" descr="http://www.clker.com/cliparts/b/h/e/T/i/d/city-par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13424" y="2214501"/>
            <a:ext cx="732783" cy="49260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0" descr="http://www.clker.com/cliparts/b/h/e/T/i/d/city-par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16844" y="3430810"/>
            <a:ext cx="732783" cy="49260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0" descr="http://www.clker.com/cliparts/b/h/e/T/i/d/city-par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01073" y="4149374"/>
            <a:ext cx="732783" cy="49260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descr="http://www.clker.com/cliparts/b/h/e/T/i/d/city-par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91986" y="2818509"/>
            <a:ext cx="732783" cy="49260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22162" y="5569742"/>
            <a:ext cx="351981" cy="401417"/>
          </a:xfrm>
          <a:prstGeom prst="rect">
            <a:avLst/>
          </a:prstGeom>
        </p:spPr>
      </p:pic>
      <p:pic>
        <p:nvPicPr>
          <p:cNvPr id="1026" name="Picture 2" descr="Related image"/>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2409" y="4807788"/>
            <a:ext cx="962029" cy="65237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0" descr="http://www.clker.com/cliparts/b/h/e/T/i/d/city-par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9954" y="4898636"/>
            <a:ext cx="732783" cy="492607"/>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7365733" y="-28897"/>
            <a:ext cx="2766683" cy="1475404"/>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Usar para comunicarse</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Producir de memoria</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Producir con ayuda</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Pronunciar</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Comprender</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Reconocer</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7" name="Picture 26"/>
          <p:cNvPicPr>
            <a:picLocks noChangeAspect="1"/>
          </p:cNvPicPr>
          <p:nvPr/>
        </p:nvPicPr>
        <p:blipFill>
          <a:blip r:embed="rId13">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6560245" y="50016"/>
            <a:ext cx="1261504" cy="1261506"/>
          </a:xfrm>
          <a:prstGeom prst="rect">
            <a:avLst/>
          </a:prstGeom>
        </p:spPr>
      </p:pic>
      <p:sp>
        <p:nvSpPr>
          <p:cNvPr id="3" name="TextBox 2"/>
          <p:cNvSpPr txBox="1"/>
          <p:nvPr/>
        </p:nvSpPr>
        <p:spPr>
          <a:xfrm>
            <a:off x="184555" y="6158106"/>
            <a:ext cx="8857735" cy="52322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Tw Cen MT" panose="020B0602020104020603"/>
                <a:ea typeface="+mn-ea"/>
                <a:cs typeface="+mn-cs"/>
              </a:rPr>
              <a:t>Doing this chorally as a whole class is face-saving, and allows stronger students to be a model for lower attaining without a public proficiency gap, essentially it’s low-stakes testing-based memory creation, without the sense that it is a test.</a:t>
            </a:r>
          </a:p>
        </p:txBody>
      </p:sp>
    </p:spTree>
    <p:extLst>
      <p:ext uri="{BB962C8B-B14F-4D97-AF65-F5344CB8AC3E}">
        <p14:creationId xmlns:p14="http://schemas.microsoft.com/office/powerpoint/2010/main" val="165201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5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fade">
                                      <p:cBhvr>
                                        <p:cTn id="87" dur="500"/>
                                        <p:tgtEl>
                                          <p:spTgt spid="4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026"/>
                                        </p:tgtEl>
                                        <p:attrNameLst>
                                          <p:attrName>style.visibility</p:attrName>
                                        </p:attrNameLst>
                                      </p:cBhvr>
                                      <p:to>
                                        <p:strVal val="visible"/>
                                      </p:to>
                                    </p:set>
                                    <p:animEffect transition="in" filter="fade">
                                      <p:cBhvr>
                                        <p:cTn id="92" dur="500"/>
                                        <p:tgtEl>
                                          <p:spTgt spid="1026"/>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fade">
                                      <p:cBhvr>
                                        <p:cTn id="97" dur="500"/>
                                        <p:tgtEl>
                                          <p:spTgt spid="43"/>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fade">
                                      <p:cBhvr>
                                        <p:cTn id="102" dur="500"/>
                                        <p:tgtEl>
                                          <p:spTgt spid="33"/>
                                        </p:tgtEl>
                                      </p:cBhvr>
                                    </p:animEffect>
                                  </p:childTnLst>
                                </p:cTn>
                              </p:par>
                              <p:par>
                                <p:cTn id="103" presetID="10" presetClass="entr" presetSubtype="0" fill="hold" nodeType="withEffect">
                                  <p:stCondLst>
                                    <p:cond delay="0"/>
                                  </p:stCondLst>
                                  <p:childTnLst>
                                    <p:set>
                                      <p:cBhvr>
                                        <p:cTn id="104" dur="1" fill="hold">
                                          <p:stCondLst>
                                            <p:cond delay="0"/>
                                          </p:stCondLst>
                                        </p:cTn>
                                        <p:tgtEl>
                                          <p:spTgt spid="2"/>
                                        </p:tgtEl>
                                        <p:attrNameLst>
                                          <p:attrName>style.visibility</p:attrName>
                                        </p:attrNameLst>
                                      </p:cBhvr>
                                      <p:to>
                                        <p:strVal val="visible"/>
                                      </p:to>
                                    </p:set>
                                    <p:animEffect transition="in" filter="fade">
                                      <p:cBhvr>
                                        <p:cTn id="105" dur="500"/>
                                        <p:tgtEl>
                                          <p:spTgt spid="2"/>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fade">
                                      <p:cBhvr>
                                        <p:cTn id="110" dur="500"/>
                                        <p:tgtEl>
                                          <p:spTgt spid="32"/>
                                        </p:tgtEl>
                                      </p:cBhvr>
                                    </p:animEffect>
                                  </p:childTnLst>
                                </p:cTn>
                              </p:par>
                              <p:par>
                                <p:cTn id="111" presetID="10" presetClass="entr" presetSubtype="0" fill="hold" nodeType="withEffect">
                                  <p:stCondLst>
                                    <p:cond delay="0"/>
                                  </p:stCondLst>
                                  <p:childTnLst>
                                    <p:set>
                                      <p:cBhvr>
                                        <p:cTn id="112" dur="1" fill="hold">
                                          <p:stCondLst>
                                            <p:cond delay="0"/>
                                          </p:stCondLst>
                                        </p:cTn>
                                        <p:tgtEl>
                                          <p:spTgt spid="31"/>
                                        </p:tgtEl>
                                        <p:attrNameLst>
                                          <p:attrName>style.visibility</p:attrName>
                                        </p:attrNameLst>
                                      </p:cBhvr>
                                      <p:to>
                                        <p:strVal val="visible"/>
                                      </p:to>
                                    </p:set>
                                    <p:animEffect transition="in" filter="fade">
                                      <p:cBhvr>
                                        <p:cTn id="1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74" name="Group 26"/>
          <p:cNvGraphicFramePr>
            <a:graphicFrameLocks noGrp="1"/>
          </p:cNvGraphicFramePr>
          <p:nvPr>
            <p:extLst/>
          </p:nvPr>
        </p:nvGraphicFramePr>
        <p:xfrm>
          <a:off x="755650" y="2349500"/>
          <a:ext cx="7632700" cy="3382963"/>
        </p:xfrm>
        <a:graphic>
          <a:graphicData uri="http://schemas.openxmlformats.org/drawingml/2006/table">
            <a:tbl>
              <a:tblPr/>
              <a:tblGrid>
                <a:gridCol w="1306513">
                  <a:extLst>
                    <a:ext uri="{9D8B030D-6E8A-4147-A177-3AD203B41FA5}">
                      <a16:colId xmlns:a16="http://schemas.microsoft.com/office/drawing/2014/main" val="20000"/>
                    </a:ext>
                  </a:extLst>
                </a:gridCol>
                <a:gridCol w="2076450">
                  <a:extLst>
                    <a:ext uri="{9D8B030D-6E8A-4147-A177-3AD203B41FA5}">
                      <a16:colId xmlns:a16="http://schemas.microsoft.com/office/drawing/2014/main" val="20001"/>
                    </a:ext>
                  </a:extLst>
                </a:gridCol>
                <a:gridCol w="2111375">
                  <a:extLst>
                    <a:ext uri="{9D8B030D-6E8A-4147-A177-3AD203B41FA5}">
                      <a16:colId xmlns:a16="http://schemas.microsoft.com/office/drawing/2014/main" val="20002"/>
                    </a:ext>
                  </a:extLst>
                </a:gridCol>
                <a:gridCol w="2138362">
                  <a:extLst>
                    <a:ext uri="{9D8B030D-6E8A-4147-A177-3AD203B41FA5}">
                      <a16:colId xmlns:a16="http://schemas.microsoft.com/office/drawing/2014/main" val="20003"/>
                    </a:ext>
                  </a:extLst>
                </a:gridCol>
              </a:tblGrid>
              <a:tr h="11604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err="1">
                          <a:ln>
                            <a:noFill/>
                          </a:ln>
                          <a:solidFill>
                            <a:schemeClr val="tx1"/>
                          </a:solidFill>
                          <a:effectLst/>
                          <a:latin typeface="Arial" charset="0"/>
                        </a:rPr>
                        <a:t>yo</a:t>
                      </a:r>
                      <a:endParaRPr kumimoji="0" lang="en-GB" sz="2800" b="0" i="0" u="none" strike="noStrike" cap="none" normalizeH="0" baseline="0" dirty="0">
                        <a:ln>
                          <a:noFill/>
                        </a:ln>
                        <a:solidFill>
                          <a:schemeClr val="tx1"/>
                        </a:solidFill>
                        <a:effectLst/>
                        <a:latin typeface="Arial" charset="0"/>
                      </a:endParaRPr>
                    </a:p>
                  </a:txBody>
                  <a:tcPr anchor="ctr" horzOverflow="overflow">
                    <a:lnL w="76200" cap="flat" cmpd="sng" algn="ctr">
                      <a:solidFill>
                        <a:schemeClr val="tx1"/>
                      </a:solidFill>
                      <a:prstDash val="solid"/>
                      <a:round/>
                      <a:headEnd type="none" w="med" len="med"/>
                      <a:tailEnd type="none" w="med" len="med"/>
                    </a:lnL>
                    <a:lnR w="38100" cap="flat" cmpd="sng" algn="ctr">
                      <a:solidFill>
                        <a:schemeClr val="tx1"/>
                      </a:solidFill>
                      <a:prstDash val="sysDash"/>
                      <a:round/>
                      <a:headEnd type="none" w="med" len="med"/>
                      <a:tailEnd type="none" w="med" len="med"/>
                    </a:lnR>
                    <a:lnT w="76200" cap="flat" cmpd="sng" algn="ctr">
                      <a:solidFill>
                        <a:schemeClr val="tx1"/>
                      </a:solidFill>
                      <a:prstDash val="solid"/>
                      <a:round/>
                      <a:headEnd type="none" w="med" len="med"/>
                      <a:tailEnd type="none" w="med" len="med"/>
                    </a:lnT>
                    <a:lnB w="381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Arial" charset="0"/>
                        </a:rPr>
                        <a:t>v_ _</a:t>
                      </a:r>
                    </a:p>
                  </a:txBody>
                  <a:tcPr anchor="ctr" horzOverflow="overflow">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76200" cap="flat" cmpd="sng" algn="ctr">
                      <a:solidFill>
                        <a:schemeClr val="tx1"/>
                      </a:solidFill>
                      <a:prstDash val="solid"/>
                      <a:round/>
                      <a:headEnd type="none" w="med" len="med"/>
                      <a:tailEnd type="none" w="med" len="med"/>
                    </a:lnT>
                    <a:lnB w="38100" cap="flat" cmpd="sng" algn="ctr">
                      <a:solidFill>
                        <a:schemeClr val="tx1"/>
                      </a:solidFill>
                      <a:prstDash val="sysDash"/>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Arial" charset="0"/>
                        </a:rPr>
                        <a:t>nosotros</a:t>
                      </a:r>
                    </a:p>
                  </a:txBody>
                  <a:tcPr anchor="ctr" horzOverflow="overflow">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76200" cap="flat" cmpd="sng" algn="ctr">
                      <a:solidFill>
                        <a:schemeClr val="tx1"/>
                      </a:solidFill>
                      <a:prstDash val="solid"/>
                      <a:round/>
                      <a:headEnd type="none" w="med" len="med"/>
                      <a:tailEnd type="none" w="med" len="med"/>
                    </a:lnT>
                    <a:lnB w="381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Arial" charset="0"/>
                        </a:rPr>
                        <a:t>v_ _ _ _</a:t>
                      </a:r>
                    </a:p>
                  </a:txBody>
                  <a:tcPr anchor="ctr" horzOverflow="overflow">
                    <a:lnL w="38100" cap="flat" cmpd="sng" algn="ctr">
                      <a:solidFill>
                        <a:schemeClr val="tx1"/>
                      </a:solidFill>
                      <a:prstDash val="sysDash"/>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38100" cap="flat" cmpd="sng" algn="ctr">
                      <a:solidFill>
                        <a:schemeClr val="tx1"/>
                      </a:solidFill>
                      <a:prstDash val="sysDash"/>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10604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Arial" charset="0"/>
                        </a:rPr>
                        <a:t>t</a:t>
                      </a:r>
                      <a:r>
                        <a:rPr kumimoji="0" lang="en-US" sz="2800" b="0" i="0" u="none" strike="noStrike" cap="none" normalizeH="0" baseline="0">
                          <a:ln>
                            <a:noFill/>
                          </a:ln>
                          <a:solidFill>
                            <a:schemeClr val="tx1"/>
                          </a:solidFill>
                          <a:effectLst/>
                          <a:latin typeface="Arial" charset="0"/>
                          <a:cs typeface="Arial" charset="0"/>
                        </a:rPr>
                        <a:t>ú</a:t>
                      </a:r>
                    </a:p>
                  </a:txBody>
                  <a:tcPr anchor="ctr" horzOverflow="overflow">
                    <a:lnL w="76200" cap="flat" cmpd="sng" algn="ctr">
                      <a:solidFill>
                        <a:schemeClr val="tx1"/>
                      </a:solidFill>
                      <a:prstDash val="solid"/>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Arial" charset="0"/>
                        </a:rPr>
                        <a:t>v_ _</a:t>
                      </a:r>
                    </a:p>
                  </a:txBody>
                  <a:tcPr anchor="ctr" horzOverflow="overflow">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Arial" charset="0"/>
                        </a:rPr>
                        <a:t>vosotros</a:t>
                      </a:r>
                    </a:p>
                  </a:txBody>
                  <a:tcPr anchor="ctr" horzOverflow="overflow">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cs typeface="Arial" charset="0"/>
                        </a:rPr>
                        <a:t>v_ _ _</a:t>
                      </a:r>
                    </a:p>
                  </a:txBody>
                  <a:tcPr anchor="ctr" horzOverflow="overflow">
                    <a:lnL w="38100" cap="flat" cmpd="sng" algn="ctr">
                      <a:solidFill>
                        <a:schemeClr val="tx1"/>
                      </a:solidFill>
                      <a:prstDash val="sysDash"/>
                      <a:round/>
                      <a:headEnd type="none" w="med" len="med"/>
                      <a:tailEnd type="none" w="med" len="med"/>
                    </a:lnL>
                    <a:lnR w="76200" cap="flat" cmpd="sng" algn="ctr">
                      <a:solidFill>
                        <a:schemeClr val="tx1"/>
                      </a:solidFill>
                      <a:prstDash val="solid"/>
                      <a:round/>
                      <a:headEnd type="none" w="med" len="med"/>
                      <a:tailEnd type="none" w="med" len="med"/>
                    </a:ln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1162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chemeClr val="tx1"/>
                          </a:solidFill>
                          <a:effectLst/>
                          <a:latin typeface="Arial" charset="0"/>
                          <a:cs typeface="Arial" charset="0"/>
                        </a:rPr>
                        <a:t>él</a:t>
                      </a:r>
                      <a:r>
                        <a:rPr kumimoji="0" lang="en-US" sz="2800" b="0" i="0" u="none" strike="noStrike" cap="none" normalizeH="0" baseline="0" dirty="0">
                          <a:ln>
                            <a:noFill/>
                          </a:ln>
                          <a:solidFill>
                            <a:schemeClr val="tx1"/>
                          </a:solidFill>
                          <a:effectLst/>
                          <a:latin typeface="Arial" charset="0"/>
                          <a:cs typeface="Arial" charset="0"/>
                        </a:rPr>
                        <a:t>/</a:t>
                      </a:r>
                      <a:r>
                        <a:rPr kumimoji="0" lang="en-US" sz="2800" b="0" i="0" u="none" strike="noStrike" cap="none" normalizeH="0" baseline="0" dirty="0" err="1">
                          <a:ln>
                            <a:noFill/>
                          </a:ln>
                          <a:solidFill>
                            <a:schemeClr val="tx1"/>
                          </a:solidFill>
                          <a:effectLst/>
                          <a:latin typeface="Arial" charset="0"/>
                          <a:cs typeface="Arial" charset="0"/>
                        </a:rPr>
                        <a:t>ella</a:t>
                      </a:r>
                      <a:endParaRPr kumimoji="0" lang="en-US" sz="2800" b="0" i="0" u="none" strike="noStrike" cap="none" normalizeH="0" baseline="0" dirty="0">
                        <a:ln>
                          <a:noFill/>
                        </a:ln>
                        <a:solidFill>
                          <a:schemeClr val="tx1"/>
                        </a:solidFill>
                        <a:effectLst/>
                        <a:latin typeface="Arial" charset="0"/>
                        <a:cs typeface="Arial" charset="0"/>
                      </a:endParaRPr>
                    </a:p>
                  </a:txBody>
                  <a:tcPr anchor="ctr" horzOverflow="overflow">
                    <a:lnL w="76200" cap="flat" cmpd="sng" algn="ctr">
                      <a:solidFill>
                        <a:schemeClr val="tx1"/>
                      </a:solidFill>
                      <a:prstDash val="solid"/>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Arial" charset="0"/>
                        </a:rPr>
                        <a:t>v_ / v_</a:t>
                      </a:r>
                    </a:p>
                  </a:txBody>
                  <a:tcPr anchor="ctr" horzOverflow="overflow">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err="1">
                          <a:ln>
                            <a:noFill/>
                          </a:ln>
                          <a:solidFill>
                            <a:schemeClr val="tx1"/>
                          </a:solidFill>
                          <a:effectLst/>
                          <a:latin typeface="Arial" charset="0"/>
                        </a:rPr>
                        <a:t>ellos</a:t>
                      </a:r>
                      <a:r>
                        <a:rPr kumimoji="0" lang="en-GB" sz="2800" b="0" i="0" u="none" strike="noStrike" cap="none" normalizeH="0" baseline="0" dirty="0">
                          <a:ln>
                            <a:noFill/>
                          </a:ln>
                          <a:solidFill>
                            <a:schemeClr val="tx1"/>
                          </a:solidFill>
                          <a:effectLst/>
                          <a:latin typeface="Arial" charset="0"/>
                        </a:rPr>
                        <a:t>/</a:t>
                      </a:r>
                      <a:r>
                        <a:rPr kumimoji="0" lang="en-GB" sz="2800" b="0" i="0" u="none" strike="noStrike" cap="none" normalizeH="0" baseline="0" dirty="0" err="1">
                          <a:ln>
                            <a:noFill/>
                          </a:ln>
                          <a:solidFill>
                            <a:schemeClr val="tx1"/>
                          </a:solidFill>
                          <a:effectLst/>
                          <a:latin typeface="Arial" charset="0"/>
                        </a:rPr>
                        <a:t>ellas</a:t>
                      </a:r>
                      <a:endParaRPr kumimoji="0" lang="en-GB" sz="2800" b="0" i="0" u="none" strike="noStrike" cap="none" normalizeH="0" baseline="0" dirty="0">
                        <a:ln>
                          <a:noFill/>
                        </a:ln>
                        <a:solidFill>
                          <a:schemeClr val="tx1"/>
                        </a:solidFill>
                        <a:effectLst/>
                        <a:latin typeface="Arial" charset="0"/>
                      </a:endParaRPr>
                    </a:p>
                  </a:txBody>
                  <a:tcPr anchor="ctr" horzOverflow="overflow">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Arial" charset="0"/>
                        </a:rPr>
                        <a:t>v_ _</a:t>
                      </a:r>
                    </a:p>
                  </a:txBody>
                  <a:tcPr anchor="ctr" horzOverflow="overflow">
                    <a:lnL w="38100" cap="flat" cmpd="sng" algn="ctr">
                      <a:solidFill>
                        <a:schemeClr val="tx1"/>
                      </a:solidFill>
                      <a:prstDash val="sysDash"/>
                      <a:round/>
                      <a:headEnd type="none" w="med" len="med"/>
                      <a:tailEnd type="none" w="med" len="med"/>
                    </a:lnL>
                    <a:lnR w="76200" cap="flat" cmpd="sng" algn="ctr">
                      <a:solidFill>
                        <a:schemeClr val="tx1"/>
                      </a:solidFill>
                      <a:prstDash val="solid"/>
                      <a:round/>
                      <a:headEnd type="none" w="med" len="med"/>
                      <a:tailEnd type="none" w="med" len="med"/>
                    </a:lnR>
                    <a:lnT w="38100" cap="flat" cmpd="sng" algn="ctr">
                      <a:solidFill>
                        <a:schemeClr val="tx1"/>
                      </a:solidFill>
                      <a:prstDash val="sysDash"/>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bl>
          </a:graphicData>
        </a:graphic>
      </p:graphicFrame>
      <p:sp>
        <p:nvSpPr>
          <p:cNvPr id="14360" name="WordArt 24"/>
          <p:cNvSpPr>
            <a:spLocks noChangeArrowheads="1" noChangeShapeType="1" noTextEdit="1"/>
          </p:cNvSpPr>
          <p:nvPr/>
        </p:nvSpPr>
        <p:spPr bwMode="auto">
          <a:xfrm>
            <a:off x="3205163" y="1557338"/>
            <a:ext cx="2736850"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0" cap="none" spc="0" normalizeH="0" baseline="0" noProof="0">
                <a:ln w="9525">
                  <a:solidFill>
                    <a:srgbClr val="000000"/>
                  </a:solidFill>
                  <a:round/>
                  <a:headEnd/>
                  <a:tailEnd/>
                </a:ln>
                <a:solidFill>
                  <a:srgbClr val="000000"/>
                </a:solidFill>
                <a:effectLst/>
                <a:uLnTx/>
                <a:uFillTx/>
                <a:latin typeface="Arial Black" panose="020B0A04020102020204" pitchFamily="34" charset="0"/>
                <a:ea typeface="+mn-ea"/>
                <a:cs typeface="+mn-cs"/>
              </a:rPr>
              <a:t>ir - to go</a:t>
            </a:r>
          </a:p>
        </p:txBody>
      </p:sp>
      <p:pic>
        <p:nvPicPr>
          <p:cNvPr id="14361" name="Picture 25" descr="bk_baa_ba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88913"/>
            <a:ext cx="20161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792889" y="273645"/>
            <a:ext cx="2938548" cy="92333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Ba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Ba</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Black Sheep!  Really helps them pronounce the ‘v’ correctly.</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sym typeface="Wingdings" panose="05000000000000000000" pitchFamily="2" charset="2"/>
              </a:rPr>
              <a:t> </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6" name="Rectangle 5"/>
          <p:cNvSpPr/>
          <p:nvPr/>
        </p:nvSpPr>
        <p:spPr>
          <a:xfrm>
            <a:off x="7365733" y="-28897"/>
            <a:ext cx="2766683" cy="1475404"/>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Usar para comunicarse</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Producir de memoria</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Producir con ayuda</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Pronunciar</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Comprender</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Reconocer</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6560245" y="50016"/>
            <a:ext cx="1261504" cy="1261506"/>
          </a:xfrm>
          <a:prstGeom prst="rect">
            <a:avLst/>
          </a:prstGeom>
        </p:spPr>
      </p:pic>
    </p:spTree>
    <p:extLst>
      <p:ext uri="{BB962C8B-B14F-4D97-AF65-F5344CB8AC3E}">
        <p14:creationId xmlns:p14="http://schemas.microsoft.com/office/powerpoint/2010/main" val="3102504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797208C-CEC4-42C3-8561-E2709D54B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191" y="643467"/>
            <a:ext cx="7411617" cy="5571066"/>
          </a:xfrm>
          <a:prstGeom prst="rect">
            <a:avLst/>
          </a:prstGeom>
        </p:spPr>
      </p:pic>
      <p:sp>
        <p:nvSpPr>
          <p:cNvPr id="6" name="Rectangle 5">
            <a:extLst>
              <a:ext uri="{FF2B5EF4-FFF2-40B4-BE49-F238E27FC236}">
                <a16:creationId xmlns:a16="http://schemas.microsoft.com/office/drawing/2014/main" id="{0FFCE5AF-801C-4DBD-8BE5-11ADE25E798A}"/>
              </a:ext>
            </a:extLst>
          </p:cNvPr>
          <p:cNvSpPr/>
          <p:nvPr/>
        </p:nvSpPr>
        <p:spPr>
          <a:xfrm>
            <a:off x="4202616" y="4422503"/>
            <a:ext cx="4021550" cy="1107996"/>
          </a:xfrm>
          <a:prstGeom prst="rect">
            <a:avLst/>
          </a:prstGeom>
        </p:spPr>
        <p:txBody>
          <a:bodyPr wrap="none">
            <a:spAutoFit/>
          </a:bodyPr>
          <a:lstStyle/>
          <a:p>
            <a:r>
              <a:rPr lang="en-GB" sz="6600" b="1" dirty="0">
                <a:latin typeface="Tw Cen MT" panose="020B0602020104020603" pitchFamily="34" charset="0"/>
              </a:rPr>
              <a:t>Curriculum</a:t>
            </a:r>
            <a:endParaRPr lang="en-GB" sz="6600" b="1" dirty="0"/>
          </a:p>
        </p:txBody>
      </p:sp>
    </p:spTree>
    <p:extLst>
      <p:ext uri="{BB962C8B-B14F-4D97-AF65-F5344CB8AC3E}">
        <p14:creationId xmlns:p14="http://schemas.microsoft.com/office/powerpoint/2010/main" val="2690893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838200"/>
            <a:ext cx="7543800" cy="526297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M_ g____ m_____ </a:t>
            </a:r>
            <a:r>
              <a:rPr kumimoji="0" lang="en-GB" sz="2800" b="1" i="0" u="none" strike="noStrike" kern="1200" cap="none" spc="0" normalizeH="0" baseline="0" noProof="0" dirty="0" err="1">
                <a:ln>
                  <a:noFill/>
                </a:ln>
                <a:solidFill>
                  <a:srgbClr val="7030A0"/>
                </a:solidFill>
                <a:effectLst/>
                <a:uLnTx/>
                <a:uFillTx/>
                <a:latin typeface="Tw Cen MT" panose="020B0602020104020603"/>
                <a:ea typeface="+mn-ea"/>
                <a:cs typeface="+mn-cs"/>
              </a:rPr>
              <a:t>i</a:t>
            </a:r>
            <a:r>
              <a:rPr kumimoji="0" lang="en-GB" sz="2800" b="1" i="0" u="none" strike="noStrike" kern="1200" cap="none" spc="0" normalizeH="0" baseline="0" noProof="0" dirty="0">
                <a:ln>
                  <a:noFill/>
                </a:ln>
                <a:solidFill>
                  <a:srgbClr val="7030A0"/>
                </a:solidFill>
                <a:effectLst/>
                <a:uLnTx/>
                <a:uFillTx/>
                <a:latin typeface="Tw Cen MT" panose="020B0602020104020603"/>
                <a:ea typeface="+mn-ea"/>
                <a:cs typeface="+mn-cs"/>
              </a:rPr>
              <a:t>_ </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a_ p_____</a:t>
            </a:r>
            <a:r>
              <a:rPr kumimoji="0" lang="en-GB" sz="2800" b="1" i="0" u="none" strike="noStrike" kern="1200" cap="none" spc="0" normalizeH="0" baseline="0" noProof="0" dirty="0">
                <a:ln>
                  <a:noFill/>
                </a:ln>
                <a:solidFill>
                  <a:srgbClr val="7030A0"/>
                </a:solidFill>
                <a:effectLst/>
                <a:uLnTx/>
                <a:uFillTx/>
                <a:latin typeface="Tw Cen MT" panose="020B0602020104020603"/>
                <a:ea typeface="+mn-ea"/>
                <a:cs typeface="+mn-cs"/>
              </a:rPr>
              <a:t>.</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t>
            </a:r>
            <a:b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br>
            <a:r>
              <a:rPr kumimoji="0" lang="en-GB" sz="2800" b="1" i="0" u="none" strike="noStrike" kern="1200" cap="none" spc="0" normalizeH="0" baseline="0" noProof="0" dirty="0">
                <a:ln>
                  <a:noFill/>
                </a:ln>
                <a:solidFill>
                  <a:srgbClr val="7030A0"/>
                </a:solidFill>
                <a:effectLst/>
                <a:uLnTx/>
                <a:uFillTx/>
                <a:latin typeface="Tw Cen MT" panose="020B0602020104020603"/>
                <a:ea typeface="+mn-ea"/>
                <a:cs typeface="+mn-cs"/>
              </a:rPr>
              <a:t>V__</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a_ p_____ a m_____ . </a:t>
            </a:r>
            <a:b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b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Y t_, ¿</a:t>
            </a:r>
            <a:r>
              <a:rPr kumimoji="0" lang="en-GB" sz="2800" b="1" i="0" u="none" strike="noStrike" kern="1200" cap="none" spc="0" normalizeH="0" baseline="0" noProof="0" dirty="0">
                <a:ln>
                  <a:noFill/>
                </a:ln>
                <a:solidFill>
                  <a:srgbClr val="7030A0"/>
                </a:solidFill>
                <a:effectLst/>
                <a:uLnTx/>
                <a:uFillTx/>
                <a:latin typeface="Tw Cen MT" panose="020B0602020104020603"/>
                <a:ea typeface="+mn-ea"/>
                <a:cs typeface="+mn-cs"/>
              </a:rPr>
              <a:t>v__</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a_ p_____?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C____ q__ JB </a:t>
            </a:r>
            <a:r>
              <a:rPr kumimoji="0" lang="en-GB" sz="2800" b="1" i="0" u="none" strike="noStrike" kern="1200" cap="none" spc="0" normalizeH="0" baseline="0" noProof="0" dirty="0">
                <a:ln>
                  <a:noFill/>
                </a:ln>
                <a:solidFill>
                  <a:srgbClr val="7030A0"/>
                </a:solidFill>
                <a:effectLst/>
                <a:uLnTx/>
                <a:uFillTx/>
                <a:latin typeface="Tw Cen MT" panose="020B0602020104020603"/>
                <a:ea typeface="+mn-ea"/>
                <a:cs typeface="+mn-cs"/>
              </a:rPr>
              <a:t>v_</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a_ p_____ t_____.</a:t>
            </a:r>
            <a:b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b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M_ p____ y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y</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_ </a:t>
            </a:r>
            <a:r>
              <a:rPr kumimoji="0" lang="en-GB" sz="2800" b="1" i="0" u="none" strike="noStrike" kern="1200" cap="none" spc="0" normalizeH="0" baseline="0" noProof="0" dirty="0">
                <a:ln>
                  <a:noFill/>
                </a:ln>
                <a:solidFill>
                  <a:srgbClr val="7030A0"/>
                </a:solidFill>
                <a:effectLst/>
                <a:uLnTx/>
                <a:uFillTx/>
                <a:latin typeface="Tw Cen MT" panose="020B0602020104020603"/>
                <a:ea typeface="+mn-ea"/>
                <a:cs typeface="+mn-cs"/>
              </a:rPr>
              <a:t>v____</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a_ p____.  </a:t>
            </a:r>
            <a:b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b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T_y</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t_ p____, ¿</a:t>
            </a:r>
            <a:r>
              <a:rPr kumimoji="0" lang="en-GB" sz="2800" b="1" i="0" u="none" strike="noStrike" kern="1200" cap="none" spc="0" normalizeH="0" baseline="0" noProof="0" dirty="0">
                <a:ln>
                  <a:noFill/>
                </a:ln>
                <a:solidFill>
                  <a:srgbClr val="7030A0"/>
                </a:solidFill>
                <a:effectLst/>
                <a:uLnTx/>
                <a:uFillTx/>
                <a:latin typeface="Tw Cen MT" panose="020B0602020104020603"/>
                <a:ea typeface="+mn-ea"/>
                <a:cs typeface="+mn-cs"/>
              </a:rPr>
              <a:t>v___</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a_ p____?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M__ a____ v</a:t>
            </a:r>
            <a:r>
              <a:rPr kumimoji="0" lang="en-GB" sz="2800" b="1" i="0" u="none" strike="noStrike" kern="1200" cap="none" spc="0" normalizeH="0" baseline="0" noProof="0" dirty="0">
                <a:ln>
                  <a:noFill/>
                </a:ln>
                <a:solidFill>
                  <a:srgbClr val="7030A0"/>
                </a:solidFill>
                <a:effectLst/>
                <a:uLnTx/>
                <a:uFillTx/>
                <a:latin typeface="Tw Cen MT" panose="020B0602020104020603"/>
                <a:ea typeface="+mn-ea"/>
                <a:cs typeface="+mn-cs"/>
              </a:rPr>
              <a:t>__</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a_ p____ </a:t>
            </a:r>
            <a:b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b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p___ m__ p____ no </a:t>
            </a:r>
            <a:r>
              <a:rPr kumimoji="0" lang="en-GB" sz="2800" b="1" i="0" u="none" strike="noStrike" kern="1200" cap="none" spc="0" normalizeH="0" baseline="0" noProof="0" dirty="0">
                <a:ln>
                  <a:noFill/>
                </a:ln>
                <a:solidFill>
                  <a:srgbClr val="7030A0"/>
                </a:solidFill>
                <a:effectLst/>
                <a:uLnTx/>
                <a:uFillTx/>
                <a:latin typeface="Tw Cen MT" panose="020B0602020104020603"/>
                <a:ea typeface="+mn-ea"/>
                <a:cs typeface="+mn-cs"/>
              </a:rPr>
              <a:t>v__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allí</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p____ no les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gusta</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t>
            </a:r>
          </a:p>
        </p:txBody>
      </p:sp>
      <p:pic>
        <p:nvPicPr>
          <p:cNvPr id="7" name="Picture 8" descr="Image result for emojis facebook"/>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217" t="2684" r="87869" b="85604"/>
          <a:stretch/>
        </p:blipFill>
        <p:spPr bwMode="auto">
          <a:xfrm>
            <a:off x="5317960" y="854366"/>
            <a:ext cx="508994" cy="5089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My Stuff\primary spanish\Yr5 SoW resources 2014\subject pronoun pics\Slid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7540" y="1495253"/>
            <a:ext cx="798645" cy="5989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4" descr="D:\My Stuff\primary spanish\Yr5 SoW resources 2014\subject pronoun pics\Slide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3996" y="2213386"/>
            <a:ext cx="853008" cy="6397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36" descr="Thinking Face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2963" y="2890235"/>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6"/>
          <a:stretch>
            <a:fillRect/>
          </a:stretch>
        </p:blipFill>
        <p:spPr>
          <a:xfrm>
            <a:off x="7502191" y="2695970"/>
            <a:ext cx="447379" cy="615146"/>
          </a:xfrm>
          <a:prstGeom prst="rect">
            <a:avLst/>
          </a:prstGeom>
        </p:spPr>
      </p:pic>
      <p:pic>
        <p:nvPicPr>
          <p:cNvPr id="18" name="Picture 22" descr="Dog on WhatsApp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3512" y="3416924"/>
            <a:ext cx="548945" cy="54894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641517" y="3391905"/>
            <a:ext cx="5946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rPr>
              <a:t>+</a:t>
            </a:r>
          </a:p>
        </p:txBody>
      </p:sp>
      <p:pic>
        <p:nvPicPr>
          <p:cNvPr id="20" name="Picture 3" descr="D:\My Stuff\primary spanish\Yr5 SoW resources 2014\subject pronoun pics\Slid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7381" y="3366886"/>
            <a:ext cx="798645" cy="5989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Picture 4" descr="D:\My Stuff\primary spanish\Yr5 SoW resources 2014\subject pronoun pics\Slide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0734" y="4092231"/>
            <a:ext cx="853008" cy="6397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5721427" y="4112264"/>
            <a:ext cx="5946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rPr>
              <a:t>+</a:t>
            </a:r>
          </a:p>
        </p:txBody>
      </p:sp>
      <p:pic>
        <p:nvPicPr>
          <p:cNvPr id="25" name="Picture 22" descr="Dog on WhatsApp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8971" y="4168126"/>
            <a:ext cx="548945" cy="54894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Thumbs Down on HTC Sens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66222" y="5663863"/>
            <a:ext cx="362934" cy="362934"/>
          </a:xfrm>
          <a:prstGeom prst="rect">
            <a:avLst/>
          </a:prstGeom>
          <a:noFill/>
          <a:extLst>
            <a:ext uri="{909E8E84-426E-40DD-AFC4-6F175D3DCCD1}">
              <a14:hiddenFill xmlns:a14="http://schemas.microsoft.com/office/drawing/2010/main">
                <a:solidFill>
                  <a:srgbClr val="FFFFFF"/>
                </a:solidFill>
              </a14:hiddenFill>
            </a:ext>
          </a:extLst>
        </p:spPr>
      </p:pic>
      <p:sp>
        <p:nvSpPr>
          <p:cNvPr id="32" name="Right Arrow 31"/>
          <p:cNvSpPr/>
          <p:nvPr/>
        </p:nvSpPr>
        <p:spPr>
          <a:xfrm>
            <a:off x="7991986" y="5636764"/>
            <a:ext cx="65606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33" name="Picture 32"/>
          <p:cNvPicPr>
            <a:picLocks noChangeAspect="1"/>
          </p:cNvPicPr>
          <p:nvPr/>
        </p:nvPicPr>
        <p:blipFill>
          <a:blip r:embed="rId9"/>
          <a:stretch>
            <a:fillRect/>
          </a:stretch>
        </p:blipFill>
        <p:spPr>
          <a:xfrm>
            <a:off x="7345713" y="5417448"/>
            <a:ext cx="485775" cy="609349"/>
          </a:xfrm>
          <a:prstGeom prst="rect">
            <a:avLst/>
          </a:prstGeom>
        </p:spPr>
      </p:pic>
      <p:pic>
        <p:nvPicPr>
          <p:cNvPr id="37" name="Picture 20" descr="http://www.clker.com/cliparts/b/h/e/T/i/d/city-par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03920" y="853103"/>
            <a:ext cx="732783" cy="49260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0" descr="http://www.clker.com/cliparts/b/h/e/T/i/d/city-par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03398" y="1500849"/>
            <a:ext cx="732783" cy="49260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0" descr="http://www.clker.com/cliparts/b/h/e/T/i/d/city-par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13424" y="2214501"/>
            <a:ext cx="732783" cy="49260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0" descr="http://www.clker.com/cliparts/b/h/e/T/i/d/city-par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16844" y="3430810"/>
            <a:ext cx="732783" cy="49260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0" descr="http://www.clker.com/cliparts/b/h/e/T/i/d/city-par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01073" y="4149374"/>
            <a:ext cx="732783" cy="49260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descr="http://www.clker.com/cliparts/b/h/e/T/i/d/city-par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91986" y="2818509"/>
            <a:ext cx="732783" cy="49260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22162" y="5569742"/>
            <a:ext cx="351981" cy="401417"/>
          </a:xfrm>
          <a:prstGeom prst="rect">
            <a:avLst/>
          </a:prstGeom>
        </p:spPr>
      </p:pic>
      <p:pic>
        <p:nvPicPr>
          <p:cNvPr id="1026" name="Picture 2" descr="Related image"/>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2409" y="4807788"/>
            <a:ext cx="962029" cy="65237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0" descr="http://www.clker.com/cliparts/b/h/e/T/i/d/city-par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9954" y="4898636"/>
            <a:ext cx="732783" cy="492607"/>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7365733" y="-28897"/>
            <a:ext cx="2766683" cy="1475404"/>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Usar para comunicarse</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Producir de memoria</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Producir con ayuda</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Pronunciar</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Comprender</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Reconocer</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7" name="Picture 26"/>
          <p:cNvPicPr>
            <a:picLocks noChangeAspect="1"/>
          </p:cNvPicPr>
          <p:nvPr/>
        </p:nvPicPr>
        <p:blipFill>
          <a:blip r:embed="rId13">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6560245" y="50016"/>
            <a:ext cx="1261504" cy="1261506"/>
          </a:xfrm>
          <a:prstGeom prst="rect">
            <a:avLst/>
          </a:prstGeom>
        </p:spPr>
      </p:pic>
    </p:spTree>
    <p:extLst>
      <p:ext uri="{BB962C8B-B14F-4D97-AF65-F5344CB8AC3E}">
        <p14:creationId xmlns:p14="http://schemas.microsoft.com/office/powerpoint/2010/main" val="38860382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838200"/>
            <a:ext cx="7543800" cy="526297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Me gusta mucho </a:t>
            </a:r>
            <a:r>
              <a:rPr kumimoji="0" lang="en-GB" sz="2800" b="1" i="0" u="none" strike="noStrike" kern="1200" cap="none" spc="0" normalizeH="0" baseline="0" noProof="0" dirty="0" err="1">
                <a:ln>
                  <a:noFill/>
                </a:ln>
                <a:solidFill>
                  <a:srgbClr val="7030A0"/>
                </a:solidFill>
                <a:effectLst/>
                <a:uLnTx/>
                <a:uFillTx/>
                <a:latin typeface="Tw Cen MT" panose="020B0602020104020603"/>
                <a:ea typeface="+mn-ea"/>
                <a:cs typeface="+mn-cs"/>
              </a:rPr>
              <a:t>ir</a:t>
            </a:r>
            <a:r>
              <a:rPr kumimoji="0" lang="en-GB" sz="2800" b="1" i="0" u="none" strike="noStrike" kern="1200" cap="none" spc="0" normalizeH="0" baseline="0" noProof="0" dirty="0">
                <a:ln>
                  <a:noFill/>
                </a:ln>
                <a:solidFill>
                  <a:srgbClr val="7030A0"/>
                </a:solidFill>
                <a:effectLst/>
                <a:uLnTx/>
                <a:uFillTx/>
                <a:latin typeface="Tw Cen MT" panose="020B0602020104020603"/>
                <a:ea typeface="+mn-ea"/>
                <a:cs typeface="+mn-cs"/>
              </a:rPr>
              <a:t> </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al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parque</a:t>
            </a:r>
            <a:r>
              <a:rPr kumimoji="0" lang="en-GB" sz="2800" b="1" i="0" u="none" strike="noStrike" kern="1200" cap="none" spc="0" normalizeH="0" baseline="0" noProof="0" dirty="0">
                <a:ln>
                  <a:noFill/>
                </a:ln>
                <a:solidFill>
                  <a:srgbClr val="7030A0"/>
                </a:solidFill>
                <a:effectLst/>
                <a:uLnTx/>
                <a:uFillTx/>
                <a:latin typeface="Tw Cen MT" panose="020B0602020104020603"/>
                <a:ea typeface="+mn-ea"/>
                <a:cs typeface="+mn-cs"/>
              </a:rPr>
              <a:t>.</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t>
            </a:r>
            <a:b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br>
            <a:r>
              <a:rPr kumimoji="0" lang="en-GB" sz="2800" b="1" i="0" u="none" strike="noStrike" kern="1200" cap="none" spc="0" normalizeH="0" baseline="0" noProof="0" dirty="0" err="1">
                <a:ln>
                  <a:noFill/>
                </a:ln>
                <a:solidFill>
                  <a:srgbClr val="7030A0"/>
                </a:solidFill>
                <a:effectLst/>
                <a:uLnTx/>
                <a:uFillTx/>
                <a:latin typeface="Tw Cen MT" panose="020B0602020104020603"/>
                <a:ea typeface="+mn-ea"/>
                <a:cs typeface="+mn-cs"/>
              </a:rPr>
              <a:t>Voy</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al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parque</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 menudo. </a:t>
            </a:r>
            <a:b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b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Y tú, ¿</a:t>
            </a:r>
            <a:r>
              <a:rPr kumimoji="0" lang="en-GB" sz="2800" b="1" i="0" u="none" strike="noStrike" kern="1200" cap="none" spc="0" normalizeH="0" baseline="0" noProof="0" dirty="0">
                <a:ln>
                  <a:noFill/>
                </a:ln>
                <a:solidFill>
                  <a:srgbClr val="7030A0"/>
                </a:solidFill>
                <a:effectLst/>
                <a:uLnTx/>
                <a:uFillTx/>
                <a:latin typeface="Tw Cen MT" panose="020B0602020104020603"/>
                <a:ea typeface="+mn-ea"/>
                <a:cs typeface="+mn-cs"/>
              </a:rPr>
              <a:t>vas</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al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parque</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Creo</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que Justin Bieber </a:t>
            </a:r>
            <a:r>
              <a:rPr kumimoji="0" lang="en-GB" sz="2800" b="1" i="0" u="none" strike="noStrike" kern="1200" cap="none" spc="0" normalizeH="0" baseline="0" noProof="0" dirty="0" err="1">
                <a:ln>
                  <a:noFill/>
                </a:ln>
                <a:solidFill>
                  <a:srgbClr val="7030A0"/>
                </a:solidFill>
                <a:effectLst/>
                <a:uLnTx/>
                <a:uFillTx/>
                <a:latin typeface="Tw Cen MT" panose="020B0602020104020603"/>
                <a:ea typeface="+mn-ea"/>
                <a:cs typeface="+mn-cs"/>
              </a:rPr>
              <a:t>va</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al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parque</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también</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a:t>
            </a:r>
            <a:b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b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Mi</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perro y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yo</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GB" sz="2800" b="1" i="0" u="none" strike="noStrike" kern="1200" cap="none" spc="0" normalizeH="0" baseline="0" noProof="0" dirty="0" err="1">
                <a:ln>
                  <a:noFill/>
                </a:ln>
                <a:solidFill>
                  <a:srgbClr val="7030A0"/>
                </a:solidFill>
                <a:effectLst/>
                <a:uLnTx/>
                <a:uFillTx/>
                <a:latin typeface="Tw Cen MT" panose="020B0602020104020603"/>
                <a:ea typeface="+mn-ea"/>
                <a:cs typeface="+mn-cs"/>
              </a:rPr>
              <a:t>vamos</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al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parque</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t>
            </a:r>
            <a:b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b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Tú y tu perro, ¿</a:t>
            </a:r>
            <a:r>
              <a:rPr kumimoji="0" lang="en-GB" sz="2800" b="1" i="0" u="none" strike="noStrike" kern="1200" cap="none" spc="0" normalizeH="0" baseline="0" noProof="0" dirty="0" err="1">
                <a:ln>
                  <a:noFill/>
                </a:ln>
                <a:solidFill>
                  <a:srgbClr val="7030A0"/>
                </a:solidFill>
                <a:effectLst/>
                <a:uLnTx/>
                <a:uFillTx/>
                <a:latin typeface="Tw Cen MT" panose="020B0602020104020603"/>
                <a:ea typeface="+mn-ea"/>
                <a:cs typeface="+mn-cs"/>
              </a:rPr>
              <a:t>vais</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al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parque</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Mis</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amigos </a:t>
            </a:r>
            <a:r>
              <a:rPr kumimoji="0" lang="en-GB" sz="2800" b="1" i="0" u="none" strike="noStrike" kern="1200" cap="none" spc="0" normalizeH="0" baseline="0" noProof="0" dirty="0">
                <a:ln>
                  <a:noFill/>
                </a:ln>
                <a:solidFill>
                  <a:srgbClr val="7030A0"/>
                </a:solidFill>
                <a:effectLst/>
                <a:uLnTx/>
                <a:uFillTx/>
                <a:latin typeface="Tw Cen MT" panose="020B0602020104020603"/>
                <a:ea typeface="+mn-ea"/>
                <a:cs typeface="+mn-cs"/>
              </a:rPr>
              <a:t>van</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al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parque</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t>
            </a:r>
            <a:b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b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pero</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mis</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padres no </a:t>
            </a:r>
            <a:r>
              <a:rPr kumimoji="0" lang="en-GB" sz="2800" b="1" i="0" u="none" strike="noStrike" kern="1200" cap="none" spc="0" normalizeH="0" baseline="0" noProof="0" dirty="0">
                <a:ln>
                  <a:noFill/>
                </a:ln>
                <a:solidFill>
                  <a:srgbClr val="7030A0"/>
                </a:solidFill>
                <a:effectLst/>
                <a:uLnTx/>
                <a:uFillTx/>
                <a:latin typeface="Tw Cen MT" panose="020B0602020104020603"/>
                <a:ea typeface="+mn-ea"/>
                <a:cs typeface="+mn-cs"/>
              </a:rPr>
              <a:t>van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allí</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porque</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no les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gusta</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t>
            </a:r>
          </a:p>
        </p:txBody>
      </p:sp>
      <p:pic>
        <p:nvPicPr>
          <p:cNvPr id="7" name="Picture 8" descr="Image result for emojis facebook"/>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217" t="2684" r="87869" b="85604"/>
          <a:stretch/>
        </p:blipFill>
        <p:spPr bwMode="auto">
          <a:xfrm>
            <a:off x="4558631" y="911277"/>
            <a:ext cx="508994" cy="5089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My Stuff\primary spanish\Yr5 SoW resources 2014\subject pronoun pics\Slid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8800" y="1499418"/>
            <a:ext cx="798645" cy="5989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4" descr="D:\My Stuff\primary spanish\Yr5 SoW resources 2014\subject pronoun pics\Slide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3996" y="2213386"/>
            <a:ext cx="853008" cy="6397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36" descr="Thinking Face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2963" y="2890235"/>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6"/>
          <a:stretch>
            <a:fillRect/>
          </a:stretch>
        </p:blipFill>
        <p:spPr>
          <a:xfrm>
            <a:off x="7502191" y="2695970"/>
            <a:ext cx="447379" cy="615146"/>
          </a:xfrm>
          <a:prstGeom prst="rect">
            <a:avLst/>
          </a:prstGeom>
        </p:spPr>
      </p:pic>
      <p:pic>
        <p:nvPicPr>
          <p:cNvPr id="18" name="Picture 22" descr="Dog on WhatsApp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3512" y="3416924"/>
            <a:ext cx="548945" cy="54894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641517" y="3391905"/>
            <a:ext cx="5946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rPr>
              <a:t>+</a:t>
            </a:r>
          </a:p>
        </p:txBody>
      </p:sp>
      <p:pic>
        <p:nvPicPr>
          <p:cNvPr id="20" name="Picture 3" descr="D:\My Stuff\primary spanish\Yr5 SoW resources 2014\subject pronoun pics\Slid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7381" y="3366886"/>
            <a:ext cx="798645" cy="5989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Picture 4" descr="D:\My Stuff\primary spanish\Yr5 SoW resources 2014\subject pronoun pics\Slide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0734" y="4092231"/>
            <a:ext cx="853008" cy="6397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5721427" y="4112264"/>
            <a:ext cx="5946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rPr>
              <a:t>+</a:t>
            </a:r>
          </a:p>
        </p:txBody>
      </p:sp>
      <p:pic>
        <p:nvPicPr>
          <p:cNvPr id="25" name="Picture 22" descr="Dog on WhatsApp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8971" y="4168126"/>
            <a:ext cx="548945" cy="54894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Thumbs Down on HTC Sens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66222" y="5663863"/>
            <a:ext cx="362934" cy="362934"/>
          </a:xfrm>
          <a:prstGeom prst="rect">
            <a:avLst/>
          </a:prstGeom>
          <a:noFill/>
          <a:extLst>
            <a:ext uri="{909E8E84-426E-40DD-AFC4-6F175D3DCCD1}">
              <a14:hiddenFill xmlns:a14="http://schemas.microsoft.com/office/drawing/2010/main">
                <a:solidFill>
                  <a:srgbClr val="FFFFFF"/>
                </a:solidFill>
              </a14:hiddenFill>
            </a:ext>
          </a:extLst>
        </p:spPr>
      </p:pic>
      <p:sp>
        <p:nvSpPr>
          <p:cNvPr id="32" name="Right Arrow 31"/>
          <p:cNvSpPr/>
          <p:nvPr/>
        </p:nvSpPr>
        <p:spPr>
          <a:xfrm>
            <a:off x="7991986" y="5636764"/>
            <a:ext cx="65606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33" name="Picture 32"/>
          <p:cNvPicPr>
            <a:picLocks noChangeAspect="1"/>
          </p:cNvPicPr>
          <p:nvPr/>
        </p:nvPicPr>
        <p:blipFill>
          <a:blip r:embed="rId9"/>
          <a:stretch>
            <a:fillRect/>
          </a:stretch>
        </p:blipFill>
        <p:spPr>
          <a:xfrm>
            <a:off x="7345713" y="5417448"/>
            <a:ext cx="485775" cy="609349"/>
          </a:xfrm>
          <a:prstGeom prst="rect">
            <a:avLst/>
          </a:prstGeom>
        </p:spPr>
      </p:pic>
      <p:pic>
        <p:nvPicPr>
          <p:cNvPr id="37" name="Picture 20" descr="http://www.clker.com/cliparts/b/h/e/T/i/d/city-par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06066" y="911277"/>
            <a:ext cx="732783" cy="49260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0" descr="http://www.clker.com/cliparts/b/h/e/T/i/d/city-par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99570" y="1539468"/>
            <a:ext cx="732783" cy="49260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0" descr="http://www.clker.com/cliparts/b/h/e/T/i/d/city-par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13424" y="2214501"/>
            <a:ext cx="732783" cy="49260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0" descr="http://www.clker.com/cliparts/b/h/e/T/i/d/city-par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16844" y="3430810"/>
            <a:ext cx="732783" cy="49260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0" descr="http://www.clker.com/cliparts/b/h/e/T/i/d/city-par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01073" y="4149374"/>
            <a:ext cx="732783" cy="49260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descr="http://www.clker.com/cliparts/b/h/e/T/i/d/city-par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91986" y="2818509"/>
            <a:ext cx="732783" cy="49260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22162" y="5569742"/>
            <a:ext cx="351981" cy="401417"/>
          </a:xfrm>
          <a:prstGeom prst="rect">
            <a:avLst/>
          </a:prstGeom>
        </p:spPr>
      </p:pic>
      <p:pic>
        <p:nvPicPr>
          <p:cNvPr id="1026" name="Picture 2" descr="Related image"/>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2409" y="4807788"/>
            <a:ext cx="962029" cy="65237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0" descr="http://www.clker.com/cliparts/b/h/e/T/i/d/city-par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9954" y="4898636"/>
            <a:ext cx="732783" cy="492607"/>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7365733" y="-28897"/>
            <a:ext cx="2766683" cy="1475404"/>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Usar para comunicarse</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Producir de memoria</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Producir con ayuda</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Pronunciar</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Comprender</a:t>
            </a:r>
            <a:br>
              <a:rPr kumimoji="0" lang="es-ES"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Reconocer</a:t>
            </a:r>
            <a:endParaRPr kumimoji="0" lang="en-GB"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7" name="Picture 26"/>
          <p:cNvPicPr>
            <a:picLocks noChangeAspect="1"/>
          </p:cNvPicPr>
          <p:nvPr/>
        </p:nvPicPr>
        <p:blipFill>
          <a:blip r:embed="rId13">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6560245" y="50016"/>
            <a:ext cx="1261504" cy="1261506"/>
          </a:xfrm>
          <a:prstGeom prst="rect">
            <a:avLst/>
          </a:prstGeom>
        </p:spPr>
      </p:pic>
    </p:spTree>
    <p:extLst>
      <p:ext uri="{BB962C8B-B14F-4D97-AF65-F5344CB8AC3E}">
        <p14:creationId xmlns:p14="http://schemas.microsoft.com/office/powerpoint/2010/main" val="3622316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74" name="Group 26"/>
          <p:cNvGraphicFramePr>
            <a:graphicFrameLocks noGrp="1"/>
          </p:cNvGraphicFramePr>
          <p:nvPr>
            <p:extLst/>
          </p:nvPr>
        </p:nvGraphicFramePr>
        <p:xfrm>
          <a:off x="755650" y="2349500"/>
          <a:ext cx="7632700" cy="3382963"/>
        </p:xfrm>
        <a:graphic>
          <a:graphicData uri="http://schemas.openxmlformats.org/drawingml/2006/table">
            <a:tbl>
              <a:tblPr/>
              <a:tblGrid>
                <a:gridCol w="1306513">
                  <a:extLst>
                    <a:ext uri="{9D8B030D-6E8A-4147-A177-3AD203B41FA5}">
                      <a16:colId xmlns:a16="http://schemas.microsoft.com/office/drawing/2014/main" val="20000"/>
                    </a:ext>
                  </a:extLst>
                </a:gridCol>
                <a:gridCol w="2076450">
                  <a:extLst>
                    <a:ext uri="{9D8B030D-6E8A-4147-A177-3AD203B41FA5}">
                      <a16:colId xmlns:a16="http://schemas.microsoft.com/office/drawing/2014/main" val="20001"/>
                    </a:ext>
                  </a:extLst>
                </a:gridCol>
                <a:gridCol w="2111375">
                  <a:extLst>
                    <a:ext uri="{9D8B030D-6E8A-4147-A177-3AD203B41FA5}">
                      <a16:colId xmlns:a16="http://schemas.microsoft.com/office/drawing/2014/main" val="20002"/>
                    </a:ext>
                  </a:extLst>
                </a:gridCol>
                <a:gridCol w="2138362">
                  <a:extLst>
                    <a:ext uri="{9D8B030D-6E8A-4147-A177-3AD203B41FA5}">
                      <a16:colId xmlns:a16="http://schemas.microsoft.com/office/drawing/2014/main" val="20003"/>
                    </a:ext>
                  </a:extLst>
                </a:gridCol>
              </a:tblGrid>
              <a:tr h="11604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err="1">
                          <a:ln>
                            <a:noFill/>
                          </a:ln>
                          <a:solidFill>
                            <a:schemeClr val="tx1"/>
                          </a:solidFill>
                          <a:effectLst/>
                          <a:latin typeface="Arial" charset="0"/>
                        </a:rPr>
                        <a:t>yo</a:t>
                      </a:r>
                      <a:endParaRPr kumimoji="0" lang="en-GB" sz="2800" b="0" i="0" u="none" strike="noStrike" cap="none" normalizeH="0" baseline="0" dirty="0">
                        <a:ln>
                          <a:noFill/>
                        </a:ln>
                        <a:solidFill>
                          <a:schemeClr val="tx1"/>
                        </a:solidFill>
                        <a:effectLst/>
                        <a:latin typeface="Arial" charset="0"/>
                      </a:endParaRPr>
                    </a:p>
                  </a:txBody>
                  <a:tcPr anchor="ctr" horzOverflow="overflow">
                    <a:lnL w="76200" cap="flat" cmpd="sng" algn="ctr">
                      <a:solidFill>
                        <a:schemeClr val="tx1"/>
                      </a:solidFill>
                      <a:prstDash val="solid"/>
                      <a:round/>
                      <a:headEnd type="none" w="med" len="med"/>
                      <a:tailEnd type="none" w="med" len="med"/>
                    </a:lnL>
                    <a:lnR w="38100" cap="flat" cmpd="sng" algn="ctr">
                      <a:solidFill>
                        <a:schemeClr val="tx1"/>
                      </a:solidFill>
                      <a:prstDash val="sysDash"/>
                      <a:round/>
                      <a:headEnd type="none" w="med" len="med"/>
                      <a:tailEnd type="none" w="med" len="med"/>
                    </a:lnR>
                    <a:lnT w="76200" cap="flat" cmpd="sng" algn="ctr">
                      <a:solidFill>
                        <a:schemeClr val="tx1"/>
                      </a:solidFill>
                      <a:prstDash val="solid"/>
                      <a:round/>
                      <a:headEnd type="none" w="med" len="med"/>
                      <a:tailEnd type="none" w="med" len="med"/>
                    </a:lnT>
                    <a:lnB w="381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a:ln>
                          <a:noFill/>
                        </a:ln>
                        <a:solidFill>
                          <a:schemeClr val="tx1"/>
                        </a:solidFill>
                        <a:effectLst/>
                        <a:latin typeface="Arial" charset="0"/>
                      </a:endParaRPr>
                    </a:p>
                  </a:txBody>
                  <a:tcPr anchor="ctr" horzOverflow="overflow">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76200" cap="flat" cmpd="sng" algn="ctr">
                      <a:solidFill>
                        <a:schemeClr val="tx1"/>
                      </a:solidFill>
                      <a:prstDash val="solid"/>
                      <a:round/>
                      <a:headEnd type="none" w="med" len="med"/>
                      <a:tailEnd type="none" w="med" len="med"/>
                    </a:lnT>
                    <a:lnB w="38100" cap="flat" cmpd="sng" algn="ctr">
                      <a:solidFill>
                        <a:schemeClr val="tx1"/>
                      </a:solidFill>
                      <a:prstDash val="sysDash"/>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Arial" charset="0"/>
                        </a:rPr>
                        <a:t>nosotros</a:t>
                      </a:r>
                    </a:p>
                  </a:txBody>
                  <a:tcPr anchor="ctr" horzOverflow="overflow">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76200" cap="flat" cmpd="sng" algn="ctr">
                      <a:solidFill>
                        <a:schemeClr val="tx1"/>
                      </a:solidFill>
                      <a:prstDash val="solid"/>
                      <a:round/>
                      <a:headEnd type="none" w="med" len="med"/>
                      <a:tailEnd type="none" w="med" len="med"/>
                    </a:lnT>
                    <a:lnB w="381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a:ln>
                          <a:noFill/>
                        </a:ln>
                        <a:solidFill>
                          <a:schemeClr val="tx1"/>
                        </a:solidFill>
                        <a:effectLst/>
                        <a:latin typeface="Arial" charset="0"/>
                      </a:endParaRPr>
                    </a:p>
                  </a:txBody>
                  <a:tcPr anchor="ctr" horzOverflow="overflow">
                    <a:lnL w="38100" cap="flat" cmpd="sng" algn="ctr">
                      <a:solidFill>
                        <a:schemeClr val="tx1"/>
                      </a:solidFill>
                      <a:prstDash val="sysDash"/>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38100" cap="flat" cmpd="sng" algn="ctr">
                      <a:solidFill>
                        <a:schemeClr val="tx1"/>
                      </a:solidFill>
                      <a:prstDash val="sysDash"/>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10604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Arial" charset="0"/>
                        </a:rPr>
                        <a:t>t</a:t>
                      </a:r>
                      <a:r>
                        <a:rPr kumimoji="0" lang="en-US" sz="2800" b="0" i="0" u="none" strike="noStrike" cap="none" normalizeH="0" baseline="0">
                          <a:ln>
                            <a:noFill/>
                          </a:ln>
                          <a:solidFill>
                            <a:schemeClr val="tx1"/>
                          </a:solidFill>
                          <a:effectLst/>
                          <a:latin typeface="Arial" charset="0"/>
                          <a:cs typeface="Arial" charset="0"/>
                        </a:rPr>
                        <a:t>ú</a:t>
                      </a:r>
                    </a:p>
                  </a:txBody>
                  <a:tcPr anchor="ctr" horzOverflow="overflow">
                    <a:lnL w="76200" cap="flat" cmpd="sng" algn="ctr">
                      <a:solidFill>
                        <a:schemeClr val="tx1"/>
                      </a:solidFill>
                      <a:prstDash val="solid"/>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a:ln>
                          <a:noFill/>
                        </a:ln>
                        <a:solidFill>
                          <a:schemeClr val="tx1"/>
                        </a:solidFill>
                        <a:effectLst/>
                        <a:latin typeface="Arial" charset="0"/>
                      </a:endParaRPr>
                    </a:p>
                  </a:txBody>
                  <a:tcPr anchor="ctr" horzOverflow="overflow">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Arial" charset="0"/>
                        </a:rPr>
                        <a:t>vosotros</a:t>
                      </a:r>
                    </a:p>
                  </a:txBody>
                  <a:tcPr anchor="ctr" horzOverflow="overflow">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cs typeface="Arial" charset="0"/>
                      </a:endParaRPr>
                    </a:p>
                  </a:txBody>
                  <a:tcPr anchor="ctr" horzOverflow="overflow">
                    <a:lnL w="38100" cap="flat" cmpd="sng" algn="ctr">
                      <a:solidFill>
                        <a:schemeClr val="tx1"/>
                      </a:solidFill>
                      <a:prstDash val="sysDash"/>
                      <a:round/>
                      <a:headEnd type="none" w="med" len="med"/>
                      <a:tailEnd type="none" w="med" len="med"/>
                    </a:lnL>
                    <a:lnR w="76200" cap="flat" cmpd="sng" algn="ctr">
                      <a:solidFill>
                        <a:schemeClr val="tx1"/>
                      </a:solidFill>
                      <a:prstDash val="solid"/>
                      <a:round/>
                      <a:headEnd type="none" w="med" len="med"/>
                      <a:tailEnd type="none" w="med" len="med"/>
                    </a:lnR>
                    <a:lnT w="38100" cap="flat" cmpd="sng" algn="ctr">
                      <a:solidFill>
                        <a:schemeClr val="tx1"/>
                      </a:solidFill>
                      <a:prstDash val="sysDash"/>
                      <a:round/>
                      <a:headEnd type="none" w="med" len="med"/>
                      <a:tailEnd type="none" w="med" len="med"/>
                    </a:lnT>
                    <a:lnB w="38100" cap="flat" cmpd="sng" algn="ctr">
                      <a:solidFill>
                        <a:schemeClr val="tx1"/>
                      </a:solidFill>
                      <a:prstDash val="sysDash"/>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1162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chemeClr val="tx1"/>
                          </a:solidFill>
                          <a:effectLst/>
                          <a:latin typeface="Arial" charset="0"/>
                          <a:cs typeface="Arial" charset="0"/>
                        </a:rPr>
                        <a:t>él</a:t>
                      </a:r>
                      <a:r>
                        <a:rPr kumimoji="0" lang="en-US" sz="2800" b="0" i="0" u="none" strike="noStrike" cap="none" normalizeH="0" baseline="0" dirty="0">
                          <a:ln>
                            <a:noFill/>
                          </a:ln>
                          <a:solidFill>
                            <a:schemeClr val="tx1"/>
                          </a:solidFill>
                          <a:effectLst/>
                          <a:latin typeface="Arial" charset="0"/>
                          <a:cs typeface="Arial" charset="0"/>
                        </a:rPr>
                        <a:t>/</a:t>
                      </a:r>
                      <a:r>
                        <a:rPr kumimoji="0" lang="en-US" sz="2800" b="0" i="0" u="none" strike="noStrike" cap="none" normalizeH="0" baseline="0" dirty="0" err="1">
                          <a:ln>
                            <a:noFill/>
                          </a:ln>
                          <a:solidFill>
                            <a:schemeClr val="tx1"/>
                          </a:solidFill>
                          <a:effectLst/>
                          <a:latin typeface="Arial" charset="0"/>
                          <a:cs typeface="Arial" charset="0"/>
                        </a:rPr>
                        <a:t>ella</a:t>
                      </a:r>
                      <a:endParaRPr kumimoji="0" lang="en-US" sz="2800" b="0" i="0" u="none" strike="noStrike" cap="none" normalizeH="0" baseline="0" dirty="0">
                        <a:ln>
                          <a:noFill/>
                        </a:ln>
                        <a:solidFill>
                          <a:schemeClr val="tx1"/>
                        </a:solidFill>
                        <a:effectLst/>
                        <a:latin typeface="Arial" charset="0"/>
                        <a:cs typeface="Arial" charset="0"/>
                      </a:endParaRPr>
                    </a:p>
                  </a:txBody>
                  <a:tcPr anchor="ctr" horzOverflow="overflow">
                    <a:lnL w="76200" cap="flat" cmpd="sng" algn="ctr">
                      <a:solidFill>
                        <a:schemeClr val="tx1"/>
                      </a:solidFill>
                      <a:prstDash val="solid"/>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a:ln>
                          <a:noFill/>
                        </a:ln>
                        <a:solidFill>
                          <a:schemeClr val="tx1"/>
                        </a:solidFill>
                        <a:effectLst/>
                        <a:latin typeface="Arial" charset="0"/>
                      </a:endParaRPr>
                    </a:p>
                  </a:txBody>
                  <a:tcPr anchor="ctr" horzOverflow="overflow">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err="1">
                          <a:ln>
                            <a:noFill/>
                          </a:ln>
                          <a:solidFill>
                            <a:schemeClr val="tx1"/>
                          </a:solidFill>
                          <a:effectLst/>
                          <a:latin typeface="Arial" charset="0"/>
                        </a:rPr>
                        <a:t>ellos</a:t>
                      </a:r>
                      <a:r>
                        <a:rPr kumimoji="0" lang="en-GB" sz="2800" b="0" i="0" u="none" strike="noStrike" cap="none" normalizeH="0" baseline="0" dirty="0">
                          <a:ln>
                            <a:noFill/>
                          </a:ln>
                          <a:solidFill>
                            <a:schemeClr val="tx1"/>
                          </a:solidFill>
                          <a:effectLst/>
                          <a:latin typeface="Arial" charset="0"/>
                        </a:rPr>
                        <a:t>/</a:t>
                      </a:r>
                      <a:r>
                        <a:rPr kumimoji="0" lang="en-GB" sz="2800" b="0" i="0" u="none" strike="noStrike" cap="none" normalizeH="0" baseline="0" dirty="0" err="1">
                          <a:ln>
                            <a:noFill/>
                          </a:ln>
                          <a:solidFill>
                            <a:schemeClr val="tx1"/>
                          </a:solidFill>
                          <a:effectLst/>
                          <a:latin typeface="Arial" charset="0"/>
                        </a:rPr>
                        <a:t>ellas</a:t>
                      </a:r>
                      <a:endParaRPr kumimoji="0" lang="en-GB" sz="2800" b="0" i="0" u="none" strike="noStrike" cap="none" normalizeH="0" baseline="0" dirty="0">
                        <a:ln>
                          <a:noFill/>
                        </a:ln>
                        <a:solidFill>
                          <a:schemeClr val="tx1"/>
                        </a:solidFill>
                        <a:effectLst/>
                        <a:latin typeface="Arial" charset="0"/>
                      </a:endParaRPr>
                    </a:p>
                  </a:txBody>
                  <a:tcPr anchor="ctr" horzOverflow="overflow">
                    <a:lnL w="38100" cap="flat" cmpd="sng" algn="ctr">
                      <a:solidFill>
                        <a:schemeClr val="tx1"/>
                      </a:solidFill>
                      <a:prstDash val="sysDash"/>
                      <a:round/>
                      <a:headEnd type="none" w="med" len="med"/>
                      <a:tailEnd type="none" w="med" len="med"/>
                    </a:lnL>
                    <a:lnR w="38100" cap="flat" cmpd="sng" algn="ctr">
                      <a:solidFill>
                        <a:schemeClr val="tx1"/>
                      </a:solidFill>
                      <a:prstDash val="sysDash"/>
                      <a:round/>
                      <a:headEnd type="none" w="med" len="med"/>
                      <a:tailEnd type="none" w="med" len="med"/>
                    </a:lnR>
                    <a:lnT w="38100" cap="flat" cmpd="sng" algn="ctr">
                      <a:solidFill>
                        <a:schemeClr val="tx1"/>
                      </a:solidFill>
                      <a:prstDash val="sysDash"/>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a:ln>
                          <a:noFill/>
                        </a:ln>
                        <a:solidFill>
                          <a:schemeClr val="tx1"/>
                        </a:solidFill>
                        <a:effectLst/>
                        <a:latin typeface="Arial" charset="0"/>
                      </a:endParaRPr>
                    </a:p>
                  </a:txBody>
                  <a:tcPr anchor="ctr" horzOverflow="overflow">
                    <a:lnL w="38100" cap="flat" cmpd="sng" algn="ctr">
                      <a:solidFill>
                        <a:schemeClr val="tx1"/>
                      </a:solidFill>
                      <a:prstDash val="sysDash"/>
                      <a:round/>
                      <a:headEnd type="none" w="med" len="med"/>
                      <a:tailEnd type="none" w="med" len="med"/>
                    </a:lnL>
                    <a:lnR w="76200" cap="flat" cmpd="sng" algn="ctr">
                      <a:solidFill>
                        <a:schemeClr val="tx1"/>
                      </a:solidFill>
                      <a:prstDash val="solid"/>
                      <a:round/>
                      <a:headEnd type="none" w="med" len="med"/>
                      <a:tailEnd type="none" w="med" len="med"/>
                    </a:lnR>
                    <a:lnT w="38100" cap="flat" cmpd="sng" algn="ctr">
                      <a:solidFill>
                        <a:schemeClr val="tx1"/>
                      </a:solidFill>
                      <a:prstDash val="sysDash"/>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bl>
          </a:graphicData>
        </a:graphic>
      </p:graphicFrame>
      <p:sp>
        <p:nvSpPr>
          <p:cNvPr id="14360" name="WordArt 24"/>
          <p:cNvSpPr>
            <a:spLocks noChangeArrowheads="1" noChangeShapeType="1" noTextEdit="1"/>
          </p:cNvSpPr>
          <p:nvPr/>
        </p:nvSpPr>
        <p:spPr bwMode="auto">
          <a:xfrm>
            <a:off x="3205163" y="1557338"/>
            <a:ext cx="2736850" cy="5715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0" cap="none" spc="0" normalizeH="0" baseline="0" noProof="0">
                <a:ln w="9525">
                  <a:solidFill>
                    <a:srgbClr val="000000"/>
                  </a:solidFill>
                  <a:round/>
                  <a:headEnd/>
                  <a:tailEnd/>
                </a:ln>
                <a:solidFill>
                  <a:srgbClr val="000000"/>
                </a:solidFill>
                <a:effectLst/>
                <a:uLnTx/>
                <a:uFillTx/>
                <a:latin typeface="Arial Black" panose="020B0A04020102020204" pitchFamily="34" charset="0"/>
                <a:ea typeface="+mn-ea"/>
                <a:cs typeface="+mn-cs"/>
              </a:rPr>
              <a:t>ir - to go</a:t>
            </a:r>
          </a:p>
        </p:txBody>
      </p:sp>
      <p:pic>
        <p:nvPicPr>
          <p:cNvPr id="14361" name="Picture 25" descr="bk_baa_ba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88913"/>
            <a:ext cx="20161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792889" y="273645"/>
            <a:ext cx="2938548" cy="92333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Ba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Ba</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Black Sheep!  Really helps them pronounce the ‘v’ correctly.</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sym typeface="Wingdings" panose="05000000000000000000" pitchFamily="2" charset="2"/>
              </a:rPr>
              <a:t> </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6" name="Rectangle 5"/>
          <p:cNvSpPr/>
          <p:nvPr/>
        </p:nvSpPr>
        <p:spPr>
          <a:xfrm>
            <a:off x="7365733" y="-28897"/>
            <a:ext cx="2766683" cy="1475404"/>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Usar para comunicarse</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Producir de memoria</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Producir con ayuda</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Pronunciar</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Comprender</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Reconocer</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6560245" y="50016"/>
            <a:ext cx="1261504" cy="1261506"/>
          </a:xfrm>
          <a:prstGeom prst="rect">
            <a:avLst/>
          </a:prstGeom>
        </p:spPr>
      </p:pic>
    </p:spTree>
    <p:extLst>
      <p:ext uri="{BB962C8B-B14F-4D97-AF65-F5344CB8AC3E}">
        <p14:creationId xmlns:p14="http://schemas.microsoft.com/office/powerpoint/2010/main" val="3311184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0343" y="504905"/>
            <a:ext cx="7543800" cy="665105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Tw Cen MT" panose="020B0602020104020603"/>
                <a:ea typeface="+mn-ea"/>
                <a:cs typeface="+mn-cs"/>
              </a:rPr>
              <a:t>A. </a:t>
            </a:r>
            <a:br>
              <a:rPr kumimoji="0" lang="en-GB" sz="3600" b="0" i="0" u="none" strike="noStrike" kern="1200" cap="none" spc="0" normalizeH="0" baseline="0" noProof="0" dirty="0">
                <a:ln>
                  <a:noFill/>
                </a:ln>
                <a:solidFill>
                  <a:prstClr val="black"/>
                </a:solidFill>
                <a:effectLst/>
                <a:uLnTx/>
                <a:uFillTx/>
                <a:latin typeface="Tw Cen MT" panose="020B0602020104020603"/>
                <a:ea typeface="+mn-ea"/>
                <a:cs typeface="+mn-cs"/>
              </a:rPr>
            </a:br>
            <a:r>
              <a:rPr kumimoji="0" lang="en-GB" sz="3600" b="0" i="0" u="none" strike="noStrike" kern="1200" cap="none" spc="0" normalizeH="0" baseline="0" noProof="0" dirty="0">
                <a:ln>
                  <a:noFill/>
                </a:ln>
                <a:solidFill>
                  <a:prstClr val="black"/>
                </a:solidFill>
                <a:effectLst/>
                <a:uLnTx/>
                <a:uFillTx/>
                <a:latin typeface="Tw Cen MT" panose="020B0602020104020603"/>
                <a:ea typeface="+mn-ea"/>
                <a:cs typeface="+mn-cs"/>
              </a:rPr>
              <a:t>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Tw Cen MT" panose="020B0602020104020603"/>
                <a:ea typeface="+mn-ea"/>
                <a:cs typeface="+mn-cs"/>
              </a:rPr>
              <a:t>2.</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Tw Cen MT" panose="020B0602020104020603"/>
                <a:ea typeface="+mn-ea"/>
                <a:cs typeface="+mn-cs"/>
              </a:rPr>
              <a:t>3.</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Tw Cen MT" panose="020B0602020104020603"/>
                <a:ea typeface="+mn-ea"/>
                <a:cs typeface="+mn-cs"/>
              </a:rPr>
              <a:t>4.</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Tw Cen MT" panose="020B0602020104020603"/>
                <a:ea typeface="+mn-ea"/>
                <a:cs typeface="+mn-cs"/>
              </a:rPr>
              <a:t>5.</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Tw Cen MT" panose="020B0602020104020603"/>
                <a:ea typeface="+mn-ea"/>
                <a:cs typeface="+mn-cs"/>
              </a:rPr>
              <a:t>6.</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Tw Cen MT" panose="020B0602020104020603"/>
                <a:ea typeface="+mn-ea"/>
                <a:cs typeface="+mn-cs"/>
              </a:rPr>
              <a:t> </a:t>
            </a:r>
          </a:p>
        </p:txBody>
      </p:sp>
      <p:pic>
        <p:nvPicPr>
          <p:cNvPr id="7" name="Picture 8" descr="Image result for emojis facebook"/>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217" t="2684" r="87869" b="85604"/>
          <a:stretch/>
        </p:blipFill>
        <p:spPr bwMode="auto">
          <a:xfrm>
            <a:off x="915545" y="894890"/>
            <a:ext cx="508994" cy="5089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My Stuff\primary spanish\Yr5 SoW resources 2014\subject pronoun pics\Slid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882" y="1516552"/>
            <a:ext cx="798645" cy="5989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4" descr="D:\My Stuff\primary spanish\Yr5 SoW resources 2014\subject pronoun pics\Slide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9882" y="2425056"/>
            <a:ext cx="853008" cy="6397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36" descr="Thinking Face on Facebook 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0442" y="3354669"/>
            <a:ext cx="399199" cy="3991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6"/>
          <a:stretch>
            <a:fillRect/>
          </a:stretch>
        </p:blipFill>
        <p:spPr>
          <a:xfrm>
            <a:off x="1740285" y="3215285"/>
            <a:ext cx="447379" cy="615146"/>
          </a:xfrm>
          <a:prstGeom prst="rect">
            <a:avLst/>
          </a:prstGeom>
        </p:spPr>
      </p:pic>
      <p:pic>
        <p:nvPicPr>
          <p:cNvPr id="18" name="Picture 22" descr="Dog on WhatsApp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5545" y="4102371"/>
            <a:ext cx="548945" cy="54894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477393" y="4057206"/>
            <a:ext cx="5946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rPr>
              <a:t>+</a:t>
            </a:r>
          </a:p>
        </p:txBody>
      </p:sp>
      <p:pic>
        <p:nvPicPr>
          <p:cNvPr id="20" name="Picture 3" descr="D:\My Stuff\primary spanish\Yr5 SoW resources 2014\subject pronoun pics\Slid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3912" y="4062332"/>
            <a:ext cx="798645" cy="5989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Picture 4" descr="D:\My Stuff\primary spanish\Yr5 SoW resources 2014\subject pronoun pics\Slide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8998" y="4865400"/>
            <a:ext cx="853008" cy="6397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1871534" y="4852551"/>
            <a:ext cx="5946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rPr>
              <a:t>+</a:t>
            </a:r>
          </a:p>
        </p:txBody>
      </p:sp>
      <p:pic>
        <p:nvPicPr>
          <p:cNvPr id="25" name="Picture 22" descr="Dog on WhatsApp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73234" y="4915335"/>
            <a:ext cx="548945" cy="54894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Thumbs Down on HTC Sens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37204" y="5952885"/>
            <a:ext cx="370824" cy="370824"/>
          </a:xfrm>
          <a:prstGeom prst="rect">
            <a:avLst/>
          </a:prstGeom>
          <a:noFill/>
          <a:extLst>
            <a:ext uri="{909E8E84-426E-40DD-AFC4-6F175D3DCCD1}">
              <a14:hiddenFill xmlns:a14="http://schemas.microsoft.com/office/drawing/2010/main">
                <a:solidFill>
                  <a:srgbClr val="FFFFFF"/>
                </a:solidFill>
              </a14:hiddenFill>
            </a:ext>
          </a:extLst>
        </p:spPr>
      </p:pic>
      <p:sp>
        <p:nvSpPr>
          <p:cNvPr id="32" name="Right Arrow 31"/>
          <p:cNvSpPr/>
          <p:nvPr/>
        </p:nvSpPr>
        <p:spPr>
          <a:xfrm>
            <a:off x="3562968" y="5925785"/>
            <a:ext cx="666338" cy="3892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33" name="Picture 32"/>
          <p:cNvPicPr>
            <a:picLocks noChangeAspect="1"/>
          </p:cNvPicPr>
          <p:nvPr/>
        </p:nvPicPr>
        <p:blipFill>
          <a:blip r:embed="rId9"/>
          <a:stretch>
            <a:fillRect/>
          </a:stretch>
        </p:blipFill>
        <p:spPr>
          <a:xfrm>
            <a:off x="2916695" y="5706470"/>
            <a:ext cx="496336" cy="622597"/>
          </a:xfrm>
          <a:prstGeom prst="rect">
            <a:avLst/>
          </a:prstGeom>
        </p:spPr>
      </p:pic>
      <p:pic>
        <p:nvPicPr>
          <p:cNvPr id="37" name="Picture 20" descr="http://www.clker.com/cliparts/b/h/e/T/i/d/city-par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59230" y="894890"/>
            <a:ext cx="732783" cy="49260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0" descr="http://www.clker.com/cliparts/b/h/e/T/i/d/city-par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02784" y="1516552"/>
            <a:ext cx="732783" cy="49260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0" descr="http://www.clker.com/cliparts/b/h/e/T/i/d/city-par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63975" y="2376489"/>
            <a:ext cx="732783" cy="49260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0" descr="http://www.clker.com/cliparts/b/h/e/T/i/d/city-par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58724" y="4130540"/>
            <a:ext cx="732783" cy="49260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0" descr="http://www.clker.com/cliparts/b/h/e/T/i/d/city-par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57487" y="4918505"/>
            <a:ext cx="732783" cy="49260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descr="http://www.clker.com/cliparts/b/h/e/T/i/d/city-par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21173" y="3296579"/>
            <a:ext cx="732783" cy="49260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93144" y="5858764"/>
            <a:ext cx="359633" cy="410144"/>
          </a:xfrm>
          <a:prstGeom prst="rect">
            <a:avLst/>
          </a:prstGeom>
        </p:spPr>
      </p:pic>
      <p:pic>
        <p:nvPicPr>
          <p:cNvPr id="1026" name="Picture 2" descr="Related image"/>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4487" y="5708403"/>
            <a:ext cx="962029" cy="65237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0" descr="http://www.clker.com/cliparts/b/h/e/T/i/d/city-park-m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63974" y="5768130"/>
            <a:ext cx="732783" cy="492607"/>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7365733" y="-28897"/>
            <a:ext cx="2766683" cy="1475404"/>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Usar para comunicarse</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Producir de memoria</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Producir con ayuda</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Pronunciar</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Comprender</a:t>
            </a:r>
            <a:b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E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Reconocer</a:t>
            </a:r>
            <a:endParaRPr kumimoji="0" lang="en-GB"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7" name="Picture 26"/>
          <p:cNvPicPr>
            <a:picLocks noChangeAspect="1"/>
          </p:cNvPicPr>
          <p:nvPr/>
        </p:nvPicPr>
        <p:blipFill>
          <a:blip r:embed="rId13">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6560245" y="50016"/>
            <a:ext cx="1261504" cy="1261506"/>
          </a:xfrm>
          <a:prstGeom prst="rect">
            <a:avLst/>
          </a:prstGeom>
        </p:spPr>
      </p:pic>
    </p:spTree>
    <p:extLst>
      <p:ext uri="{BB962C8B-B14F-4D97-AF65-F5344CB8AC3E}">
        <p14:creationId xmlns:p14="http://schemas.microsoft.com/office/powerpoint/2010/main" val="869412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91352" y="799217"/>
            <a:ext cx="2200313" cy="2506881"/>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B9EF6D-82F8-4AB6-9B97-C173BB09B772}"/>
              </a:ext>
            </a:extLst>
          </p:cNvPr>
          <p:cNvSpPr>
            <a:spLocks noGrp="1"/>
          </p:cNvSpPr>
          <p:nvPr>
            <p:ph type="title"/>
          </p:nvPr>
        </p:nvSpPr>
        <p:spPr>
          <a:xfrm>
            <a:off x="725214" y="1204108"/>
            <a:ext cx="2002054" cy="1781175"/>
          </a:xfrm>
        </p:spPr>
        <p:txBody>
          <a:bodyPr>
            <a:normAutofit fontScale="90000"/>
          </a:bodyPr>
          <a:lstStyle/>
          <a:p>
            <a:r>
              <a:rPr lang="en-GB" sz="2800" dirty="0">
                <a:solidFill>
                  <a:srgbClr val="FFFFFF"/>
                </a:solidFill>
              </a:rPr>
              <a:t>How often and how well do we re-visit and recycle?</a:t>
            </a:r>
          </a:p>
        </p:txBody>
      </p:sp>
      <p:sp>
        <p:nvSpPr>
          <p:cNvPr id="3" name="Content Placeholder 2">
            <a:extLst>
              <a:ext uri="{FF2B5EF4-FFF2-40B4-BE49-F238E27FC236}">
                <a16:creationId xmlns:a16="http://schemas.microsoft.com/office/drawing/2014/main" id="{789EC602-6CE5-45B6-B0CD-2A1E703FCDCC}"/>
              </a:ext>
            </a:extLst>
          </p:cNvPr>
          <p:cNvSpPr>
            <a:spLocks noGrp="1"/>
          </p:cNvSpPr>
          <p:nvPr>
            <p:ph idx="1"/>
          </p:nvPr>
        </p:nvSpPr>
        <p:spPr>
          <a:xfrm>
            <a:off x="558462" y="3367481"/>
            <a:ext cx="4829963" cy="2427333"/>
          </a:xfrm>
        </p:spPr>
        <p:txBody>
          <a:bodyPr>
            <a:noAutofit/>
          </a:bodyPr>
          <a:lstStyle/>
          <a:p>
            <a:pPr>
              <a:lnSpc>
                <a:spcPct val="200000"/>
              </a:lnSpc>
            </a:pPr>
            <a:r>
              <a:rPr lang="en-GB" sz="2400" b="1" dirty="0">
                <a:latin typeface="Tw Cen MT" panose="020B0602020104020603" pitchFamily="34" charset="0"/>
              </a:rPr>
              <a:t>Games</a:t>
            </a:r>
          </a:p>
          <a:p>
            <a:pPr>
              <a:lnSpc>
                <a:spcPct val="200000"/>
              </a:lnSpc>
            </a:pPr>
            <a:r>
              <a:rPr lang="en-GB" sz="2400" b="1" dirty="0">
                <a:latin typeface="Tw Cen MT" panose="020B0602020104020603" pitchFamily="34" charset="0"/>
              </a:rPr>
              <a:t>Starters / plenaries</a:t>
            </a:r>
          </a:p>
          <a:p>
            <a:pPr>
              <a:lnSpc>
                <a:spcPct val="200000"/>
              </a:lnSpc>
            </a:pPr>
            <a:r>
              <a:rPr lang="en-GB" sz="2400" b="1" dirty="0">
                <a:latin typeface="Tw Cen MT" panose="020B0602020104020603" pitchFamily="34" charset="0"/>
              </a:rPr>
              <a:t>Sentence-level vocabulary tests</a:t>
            </a:r>
          </a:p>
          <a:p>
            <a:endParaRPr lang="en-GB" sz="2400" b="1" dirty="0"/>
          </a:p>
        </p:txBody>
      </p:sp>
      <p:pic>
        <p:nvPicPr>
          <p:cNvPr id="4" name="Picture 3">
            <a:extLst>
              <a:ext uri="{FF2B5EF4-FFF2-40B4-BE49-F238E27FC236}">
                <a16:creationId xmlns:a16="http://schemas.microsoft.com/office/drawing/2014/main" id="{1605C1C2-91A4-40B0-8D22-173A499A80E0}"/>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670490" y="952500"/>
            <a:ext cx="4829963" cy="4829963"/>
          </a:xfrm>
          <a:prstGeom prst="rect">
            <a:avLst/>
          </a:prstGeom>
        </p:spPr>
      </p:pic>
    </p:spTree>
    <p:extLst>
      <p:ext uri="{BB962C8B-B14F-4D97-AF65-F5344CB8AC3E}">
        <p14:creationId xmlns:p14="http://schemas.microsoft.com/office/powerpoint/2010/main" val="4039120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rial Rounded MT Bold" panose="020F0704030504030204" pitchFamily="34" charset="0"/>
              </a:rPr>
              <a:t>Play</a:t>
            </a:r>
          </a:p>
        </p:txBody>
      </p:sp>
      <p:sp>
        <p:nvSpPr>
          <p:cNvPr id="3" name="Content Placeholder 2"/>
          <p:cNvSpPr>
            <a:spLocks noGrp="1"/>
          </p:cNvSpPr>
          <p:nvPr>
            <p:ph idx="1"/>
          </p:nvPr>
        </p:nvSpPr>
        <p:spPr>
          <a:xfrm>
            <a:off x="628650" y="1586139"/>
            <a:ext cx="7886700" cy="4351338"/>
          </a:xfrm>
        </p:spPr>
        <p:txBody>
          <a:bodyPr>
            <a:normAutofit fontScale="85000" lnSpcReduction="20000"/>
          </a:bodyPr>
          <a:lstStyle/>
          <a:p>
            <a:r>
              <a:rPr lang="en-GB" dirty="0"/>
              <a:t>Slap the board</a:t>
            </a:r>
          </a:p>
          <a:p>
            <a:r>
              <a:rPr lang="en-GB" dirty="0"/>
              <a:t>0s and </a:t>
            </a:r>
            <a:r>
              <a:rPr lang="en-GB" dirty="0" err="1"/>
              <a:t>Xs</a:t>
            </a:r>
            <a:endParaRPr lang="en-GB" dirty="0"/>
          </a:p>
          <a:p>
            <a:r>
              <a:rPr lang="en-GB" dirty="0"/>
              <a:t>Kim’s game</a:t>
            </a:r>
          </a:p>
          <a:p>
            <a:r>
              <a:rPr lang="en-GB" dirty="0"/>
              <a:t>Mastermind</a:t>
            </a:r>
          </a:p>
          <a:p>
            <a:r>
              <a:rPr lang="en-GB" dirty="0"/>
              <a:t>Battleships</a:t>
            </a:r>
          </a:p>
          <a:p>
            <a:r>
              <a:rPr lang="en-GB" dirty="0"/>
              <a:t>Connect 4</a:t>
            </a:r>
          </a:p>
          <a:p>
            <a:r>
              <a:rPr lang="en-GB" dirty="0"/>
              <a:t>Treasure hunt / Points</a:t>
            </a:r>
          </a:p>
          <a:p>
            <a:r>
              <a:rPr lang="en-GB" dirty="0"/>
              <a:t>Inverse bingo / strip bingo</a:t>
            </a:r>
          </a:p>
          <a:p>
            <a:r>
              <a:rPr lang="en-GB" dirty="0"/>
              <a:t>Gap-fill relay</a:t>
            </a:r>
          </a:p>
          <a:p>
            <a:r>
              <a:rPr lang="en-GB" dirty="0"/>
              <a:t>Telepathy</a:t>
            </a:r>
          </a:p>
          <a:p>
            <a:r>
              <a:rPr lang="en-GB" dirty="0"/>
              <a:t>Wipe out</a:t>
            </a:r>
          </a:p>
        </p:txBody>
      </p:sp>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4" name="TextBox 3"/>
          <p:cNvSpPr txBox="1"/>
          <p:nvPr/>
        </p:nvSpPr>
        <p:spPr>
          <a:xfrm>
            <a:off x="5182488" y="1690689"/>
            <a:ext cx="3752850" cy="3539430"/>
          </a:xfrm>
          <a:prstGeom prst="rect">
            <a:avLst/>
          </a:prstGeom>
          <a:noFill/>
        </p:spPr>
        <p:txBody>
          <a:bodyPr wrap="square" rtlCol="0">
            <a:spAutoFit/>
          </a:bodyPr>
          <a:lstStyle/>
          <a:p>
            <a:r>
              <a:rPr lang="en-GB" sz="3200" b="1" dirty="0">
                <a:solidFill>
                  <a:schemeClr val="accent6">
                    <a:lumMod val="75000"/>
                  </a:schemeClr>
                </a:solidFill>
              </a:rPr>
              <a:t>There can be a tendency to play games with nouns more often than verbs…but all games work just as well with verbs.</a:t>
            </a:r>
          </a:p>
        </p:txBody>
      </p:sp>
    </p:spTree>
    <p:extLst>
      <p:ext uri="{BB962C8B-B14F-4D97-AF65-F5344CB8AC3E}">
        <p14:creationId xmlns:p14="http://schemas.microsoft.com/office/powerpoint/2010/main" val="276579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20394369">
            <a:off x="75649" y="2433710"/>
            <a:ext cx="2403652" cy="584775"/>
          </a:xfrm>
          <a:prstGeom prst="rect">
            <a:avLst/>
          </a:prstGeom>
          <a:solidFill>
            <a:srgbClr val="7030A0"/>
          </a:solidFill>
        </p:spPr>
        <p:txBody>
          <a:bodyPr wrap="square" rtlCol="0">
            <a:spAutoFit/>
          </a:bodyPr>
          <a:lstStyle/>
          <a:p>
            <a:pPr algn="ctr"/>
            <a:r>
              <a:rPr lang="en-GB" sz="3200" b="1" dirty="0" err="1">
                <a:solidFill>
                  <a:prstClr val="white"/>
                </a:solidFill>
                <a:latin typeface="Arial" panose="020B0604020202020204" pitchFamily="34" charset="0"/>
                <a:cs typeface="Arial" panose="020B0604020202020204" pitchFamily="34" charset="0"/>
              </a:rPr>
              <a:t>pudisteis</a:t>
            </a:r>
            <a:endParaRPr lang="en-GB" sz="3200" b="1" dirty="0">
              <a:solidFill>
                <a:prstClr val="white"/>
              </a:solidFill>
              <a:latin typeface="Arial" panose="020B0604020202020204" pitchFamily="34" charset="0"/>
              <a:cs typeface="Arial" panose="020B0604020202020204" pitchFamily="34" charset="0"/>
            </a:endParaRPr>
          </a:p>
        </p:txBody>
      </p:sp>
      <p:sp>
        <p:nvSpPr>
          <p:cNvPr id="3" name="TextBox 2"/>
          <p:cNvSpPr txBox="1"/>
          <p:nvPr/>
        </p:nvSpPr>
        <p:spPr>
          <a:xfrm>
            <a:off x="2009058" y="3788624"/>
            <a:ext cx="1833480" cy="584775"/>
          </a:xfrm>
          <a:prstGeom prst="rect">
            <a:avLst/>
          </a:prstGeom>
          <a:solidFill>
            <a:srgbClr val="7030A0"/>
          </a:solidFill>
        </p:spPr>
        <p:txBody>
          <a:bodyPr wrap="square" rtlCol="0">
            <a:spAutoFit/>
          </a:bodyPr>
          <a:lstStyle/>
          <a:p>
            <a:pPr algn="ctr"/>
            <a:r>
              <a:rPr lang="en-GB" sz="3200" b="1" dirty="0" err="1">
                <a:solidFill>
                  <a:prstClr val="white"/>
                </a:solidFill>
                <a:latin typeface="Arial" panose="020B0604020202020204" pitchFamily="34" charset="0"/>
                <a:cs typeface="Arial" panose="020B0604020202020204" pitchFamily="34" charset="0"/>
              </a:rPr>
              <a:t>pudiste</a:t>
            </a:r>
            <a:endParaRPr lang="en-GB" sz="3200" b="1" dirty="0">
              <a:solidFill>
                <a:prstClr val="white"/>
              </a:solidFill>
              <a:latin typeface="Arial" panose="020B0604020202020204" pitchFamily="34" charset="0"/>
              <a:cs typeface="Arial" panose="020B0604020202020204" pitchFamily="34" charset="0"/>
            </a:endParaRPr>
          </a:p>
        </p:txBody>
      </p:sp>
      <p:sp>
        <p:nvSpPr>
          <p:cNvPr id="4" name="TextBox 3"/>
          <p:cNvSpPr txBox="1"/>
          <p:nvPr/>
        </p:nvSpPr>
        <p:spPr>
          <a:xfrm>
            <a:off x="165918" y="5458679"/>
            <a:ext cx="1527142" cy="584775"/>
          </a:xfrm>
          <a:prstGeom prst="rect">
            <a:avLst/>
          </a:prstGeom>
          <a:solidFill>
            <a:srgbClr val="7030A0"/>
          </a:solidFill>
        </p:spPr>
        <p:txBody>
          <a:bodyPr wrap="square" rtlCol="0">
            <a:spAutoFit/>
          </a:bodyPr>
          <a:lstStyle/>
          <a:p>
            <a:pPr algn="ctr"/>
            <a:r>
              <a:rPr lang="en-GB" sz="3200" b="1" dirty="0" err="1">
                <a:solidFill>
                  <a:prstClr val="white"/>
                </a:solidFill>
                <a:latin typeface="Arial" panose="020B0604020202020204" pitchFamily="34" charset="0"/>
                <a:cs typeface="Arial" panose="020B0604020202020204" pitchFamily="34" charset="0"/>
              </a:rPr>
              <a:t>pudo</a:t>
            </a:r>
            <a:endParaRPr lang="en-GB" sz="3200" b="1" dirty="0">
              <a:solidFill>
                <a:prstClr val="white"/>
              </a:solidFill>
              <a:latin typeface="Arial" panose="020B0604020202020204" pitchFamily="34" charset="0"/>
              <a:cs typeface="Arial" panose="020B0604020202020204" pitchFamily="34" charset="0"/>
            </a:endParaRPr>
          </a:p>
        </p:txBody>
      </p:sp>
      <p:sp>
        <p:nvSpPr>
          <p:cNvPr id="5" name="TextBox 4"/>
          <p:cNvSpPr txBox="1"/>
          <p:nvPr/>
        </p:nvSpPr>
        <p:spPr>
          <a:xfrm rot="1140056">
            <a:off x="428323" y="966956"/>
            <a:ext cx="1527142" cy="584775"/>
          </a:xfrm>
          <a:prstGeom prst="rect">
            <a:avLst/>
          </a:prstGeom>
          <a:solidFill>
            <a:srgbClr val="7030A0"/>
          </a:solidFill>
        </p:spPr>
        <p:txBody>
          <a:bodyPr wrap="square" rtlCol="0">
            <a:spAutoFit/>
          </a:bodyPr>
          <a:lstStyle/>
          <a:p>
            <a:pPr algn="ctr"/>
            <a:r>
              <a:rPr lang="en-GB" sz="3200" b="1" dirty="0" err="1">
                <a:solidFill>
                  <a:prstClr val="white"/>
                </a:solidFill>
                <a:latin typeface="Arial" panose="020B0604020202020204" pitchFamily="34" charset="0"/>
                <a:cs typeface="Arial" panose="020B0604020202020204" pitchFamily="34" charset="0"/>
              </a:rPr>
              <a:t>pude</a:t>
            </a:r>
            <a:endParaRPr lang="en-GB" sz="3200" b="1" dirty="0">
              <a:solidFill>
                <a:prstClr val="white"/>
              </a:solidFill>
              <a:latin typeface="Arial" panose="020B0604020202020204" pitchFamily="34" charset="0"/>
              <a:cs typeface="Arial" panose="020B0604020202020204" pitchFamily="34" charset="0"/>
            </a:endParaRPr>
          </a:p>
        </p:txBody>
      </p:sp>
      <p:sp>
        <p:nvSpPr>
          <p:cNvPr id="6" name="TextBox 5"/>
          <p:cNvSpPr txBox="1"/>
          <p:nvPr/>
        </p:nvSpPr>
        <p:spPr>
          <a:xfrm rot="19480480">
            <a:off x="2016018" y="5288017"/>
            <a:ext cx="2052555" cy="584775"/>
          </a:xfrm>
          <a:prstGeom prst="rect">
            <a:avLst/>
          </a:prstGeom>
          <a:solidFill>
            <a:srgbClr val="7030A0"/>
          </a:solidFill>
        </p:spPr>
        <p:txBody>
          <a:bodyPr wrap="square" rtlCol="0">
            <a:spAutoFit/>
          </a:bodyPr>
          <a:lstStyle/>
          <a:p>
            <a:pPr algn="ctr"/>
            <a:r>
              <a:rPr lang="en-GB" sz="3200" b="1" dirty="0" err="1">
                <a:solidFill>
                  <a:prstClr val="white"/>
                </a:solidFill>
                <a:latin typeface="Arial" panose="020B0604020202020204" pitchFamily="34" charset="0"/>
                <a:cs typeface="Arial" panose="020B0604020202020204" pitchFamily="34" charset="0"/>
              </a:rPr>
              <a:t>pudieron</a:t>
            </a:r>
            <a:endParaRPr lang="en-GB" sz="3200" b="1" dirty="0">
              <a:solidFill>
                <a:prstClr val="white"/>
              </a:solidFill>
              <a:latin typeface="Arial" panose="020B0604020202020204" pitchFamily="34" charset="0"/>
              <a:cs typeface="Arial" panose="020B0604020202020204" pitchFamily="34" charset="0"/>
            </a:endParaRPr>
          </a:p>
        </p:txBody>
      </p:sp>
      <p:sp>
        <p:nvSpPr>
          <p:cNvPr id="7" name="TextBox 6"/>
          <p:cNvSpPr txBox="1"/>
          <p:nvPr/>
        </p:nvSpPr>
        <p:spPr>
          <a:xfrm>
            <a:off x="2125362" y="674569"/>
            <a:ext cx="2020618" cy="584775"/>
          </a:xfrm>
          <a:prstGeom prst="rect">
            <a:avLst/>
          </a:prstGeom>
          <a:solidFill>
            <a:srgbClr val="7030A0"/>
          </a:solidFill>
        </p:spPr>
        <p:txBody>
          <a:bodyPr wrap="square" rtlCol="0">
            <a:spAutoFit/>
          </a:bodyPr>
          <a:lstStyle/>
          <a:p>
            <a:pPr algn="ctr"/>
            <a:r>
              <a:rPr lang="en-GB" sz="3200" b="1" dirty="0" err="1">
                <a:solidFill>
                  <a:prstClr val="white"/>
                </a:solidFill>
                <a:latin typeface="Arial" panose="020B0604020202020204" pitchFamily="34" charset="0"/>
                <a:cs typeface="Arial" panose="020B0604020202020204" pitchFamily="34" charset="0"/>
              </a:rPr>
              <a:t>pudimos</a:t>
            </a:r>
            <a:endParaRPr lang="en-GB" sz="3200" b="1" dirty="0">
              <a:solidFill>
                <a:prstClr val="white"/>
              </a:solidFill>
              <a:latin typeface="Arial" panose="020B0604020202020204" pitchFamily="34" charset="0"/>
              <a:cs typeface="Arial" panose="020B0604020202020204" pitchFamily="34" charset="0"/>
            </a:endParaRPr>
          </a:p>
        </p:txBody>
      </p:sp>
      <p:cxnSp>
        <p:nvCxnSpPr>
          <p:cNvPr id="15" name="Straight Connector 14"/>
          <p:cNvCxnSpPr/>
          <p:nvPr/>
        </p:nvCxnSpPr>
        <p:spPr>
          <a:xfrm>
            <a:off x="4546948" y="0"/>
            <a:ext cx="0" cy="6858000"/>
          </a:xfrm>
          <a:prstGeom prst="line">
            <a:avLst/>
          </a:prstGeom>
          <a:ln w="76200"/>
        </p:spPr>
        <p:style>
          <a:lnRef idx="1">
            <a:schemeClr val="dk1"/>
          </a:lnRef>
          <a:fillRef idx="0">
            <a:schemeClr val="dk1"/>
          </a:fillRef>
          <a:effectRef idx="0">
            <a:schemeClr val="dk1"/>
          </a:effectRef>
          <a:fontRef idx="minor">
            <a:schemeClr val="tx1"/>
          </a:fontRef>
        </p:style>
      </p:cxnSp>
      <p:sp>
        <p:nvSpPr>
          <p:cNvPr id="16" name="TextBox 15"/>
          <p:cNvSpPr txBox="1"/>
          <p:nvPr/>
        </p:nvSpPr>
        <p:spPr>
          <a:xfrm rot="20394369">
            <a:off x="5815617" y="2416607"/>
            <a:ext cx="2403652" cy="584775"/>
          </a:xfrm>
          <a:prstGeom prst="rect">
            <a:avLst/>
          </a:prstGeom>
          <a:solidFill>
            <a:srgbClr val="7030A0"/>
          </a:solidFill>
        </p:spPr>
        <p:txBody>
          <a:bodyPr wrap="square" rtlCol="0">
            <a:spAutoFit/>
          </a:bodyPr>
          <a:lstStyle/>
          <a:p>
            <a:pPr algn="ctr"/>
            <a:r>
              <a:rPr lang="en-GB" sz="3200" b="1" dirty="0" err="1">
                <a:solidFill>
                  <a:prstClr val="white"/>
                </a:solidFill>
                <a:latin typeface="Arial" panose="020B0604020202020204" pitchFamily="34" charset="0"/>
                <a:cs typeface="Arial" panose="020B0604020202020204" pitchFamily="34" charset="0"/>
              </a:rPr>
              <a:t>pudisteis</a:t>
            </a:r>
            <a:endParaRPr lang="en-GB" sz="3200" b="1" dirty="0">
              <a:solidFill>
                <a:prstClr val="white"/>
              </a:solidFill>
              <a:latin typeface="Arial" panose="020B0604020202020204" pitchFamily="34" charset="0"/>
              <a:cs typeface="Arial" panose="020B0604020202020204" pitchFamily="34" charset="0"/>
            </a:endParaRPr>
          </a:p>
        </p:txBody>
      </p:sp>
      <p:sp>
        <p:nvSpPr>
          <p:cNvPr id="17" name="TextBox 16"/>
          <p:cNvSpPr txBox="1"/>
          <p:nvPr/>
        </p:nvSpPr>
        <p:spPr>
          <a:xfrm>
            <a:off x="7031018" y="5288016"/>
            <a:ext cx="1833480" cy="584775"/>
          </a:xfrm>
          <a:prstGeom prst="rect">
            <a:avLst/>
          </a:prstGeom>
          <a:solidFill>
            <a:srgbClr val="7030A0"/>
          </a:solidFill>
        </p:spPr>
        <p:txBody>
          <a:bodyPr wrap="square" rtlCol="0">
            <a:spAutoFit/>
          </a:bodyPr>
          <a:lstStyle/>
          <a:p>
            <a:pPr algn="ctr"/>
            <a:r>
              <a:rPr lang="en-GB" sz="3200" b="1" dirty="0" err="1">
                <a:solidFill>
                  <a:prstClr val="white"/>
                </a:solidFill>
                <a:latin typeface="Arial" panose="020B0604020202020204" pitchFamily="34" charset="0"/>
                <a:cs typeface="Arial" panose="020B0604020202020204" pitchFamily="34" charset="0"/>
              </a:rPr>
              <a:t>pudiste</a:t>
            </a:r>
            <a:endParaRPr lang="en-GB" sz="3200" b="1" dirty="0">
              <a:solidFill>
                <a:prstClr val="white"/>
              </a:solidFill>
              <a:latin typeface="Arial" panose="020B0604020202020204" pitchFamily="34" charset="0"/>
              <a:cs typeface="Arial" panose="020B0604020202020204" pitchFamily="34" charset="0"/>
            </a:endParaRPr>
          </a:p>
        </p:txBody>
      </p:sp>
      <p:sp>
        <p:nvSpPr>
          <p:cNvPr id="18" name="TextBox 17"/>
          <p:cNvSpPr txBox="1"/>
          <p:nvPr/>
        </p:nvSpPr>
        <p:spPr>
          <a:xfrm>
            <a:off x="4806149" y="5458679"/>
            <a:ext cx="1527142" cy="584775"/>
          </a:xfrm>
          <a:prstGeom prst="rect">
            <a:avLst/>
          </a:prstGeom>
          <a:solidFill>
            <a:srgbClr val="7030A0"/>
          </a:solidFill>
        </p:spPr>
        <p:txBody>
          <a:bodyPr wrap="square" rtlCol="0">
            <a:spAutoFit/>
          </a:bodyPr>
          <a:lstStyle/>
          <a:p>
            <a:pPr algn="ctr"/>
            <a:r>
              <a:rPr lang="en-GB" sz="3200" b="1" dirty="0" err="1">
                <a:solidFill>
                  <a:prstClr val="white"/>
                </a:solidFill>
                <a:latin typeface="Arial" panose="020B0604020202020204" pitchFamily="34" charset="0"/>
                <a:cs typeface="Arial" panose="020B0604020202020204" pitchFamily="34" charset="0"/>
              </a:rPr>
              <a:t>pudo</a:t>
            </a:r>
            <a:endParaRPr lang="en-GB" sz="3200" b="1" dirty="0">
              <a:solidFill>
                <a:prstClr val="white"/>
              </a:solidFill>
              <a:latin typeface="Arial" panose="020B0604020202020204" pitchFamily="34" charset="0"/>
              <a:cs typeface="Arial" panose="020B0604020202020204" pitchFamily="34" charset="0"/>
            </a:endParaRPr>
          </a:p>
        </p:txBody>
      </p:sp>
      <p:sp>
        <p:nvSpPr>
          <p:cNvPr id="19" name="TextBox 18"/>
          <p:cNvSpPr txBox="1"/>
          <p:nvPr/>
        </p:nvSpPr>
        <p:spPr>
          <a:xfrm rot="1140056">
            <a:off x="7108179" y="508577"/>
            <a:ext cx="1527142" cy="584775"/>
          </a:xfrm>
          <a:prstGeom prst="rect">
            <a:avLst/>
          </a:prstGeom>
          <a:solidFill>
            <a:srgbClr val="7030A0"/>
          </a:solidFill>
        </p:spPr>
        <p:txBody>
          <a:bodyPr wrap="square" rtlCol="0">
            <a:spAutoFit/>
          </a:bodyPr>
          <a:lstStyle/>
          <a:p>
            <a:pPr algn="ctr"/>
            <a:r>
              <a:rPr lang="en-GB" sz="3200" b="1" dirty="0" err="1">
                <a:solidFill>
                  <a:prstClr val="white"/>
                </a:solidFill>
                <a:latin typeface="Arial" panose="020B0604020202020204" pitchFamily="34" charset="0"/>
                <a:cs typeface="Arial" panose="020B0604020202020204" pitchFamily="34" charset="0"/>
              </a:rPr>
              <a:t>pude</a:t>
            </a:r>
            <a:endParaRPr lang="en-GB" sz="3200" b="1" dirty="0">
              <a:solidFill>
                <a:prstClr val="white"/>
              </a:solidFill>
              <a:latin typeface="Arial" panose="020B0604020202020204" pitchFamily="34" charset="0"/>
              <a:cs typeface="Arial" panose="020B0604020202020204" pitchFamily="34" charset="0"/>
            </a:endParaRPr>
          </a:p>
        </p:txBody>
      </p:sp>
      <p:sp>
        <p:nvSpPr>
          <p:cNvPr id="21" name="TextBox 20"/>
          <p:cNvSpPr txBox="1"/>
          <p:nvPr/>
        </p:nvSpPr>
        <p:spPr>
          <a:xfrm>
            <a:off x="4778009" y="1199631"/>
            <a:ext cx="2020618" cy="584775"/>
          </a:xfrm>
          <a:prstGeom prst="rect">
            <a:avLst/>
          </a:prstGeom>
          <a:solidFill>
            <a:srgbClr val="7030A0"/>
          </a:solidFill>
        </p:spPr>
        <p:txBody>
          <a:bodyPr wrap="square" rtlCol="0">
            <a:spAutoFit/>
          </a:bodyPr>
          <a:lstStyle/>
          <a:p>
            <a:pPr algn="ctr"/>
            <a:r>
              <a:rPr lang="en-GB" sz="3200" b="1" dirty="0" err="1">
                <a:solidFill>
                  <a:prstClr val="white"/>
                </a:solidFill>
                <a:latin typeface="Arial" panose="020B0604020202020204" pitchFamily="34" charset="0"/>
                <a:cs typeface="Arial" panose="020B0604020202020204" pitchFamily="34" charset="0"/>
              </a:rPr>
              <a:t>pudimos</a:t>
            </a:r>
            <a:endParaRPr lang="en-GB" sz="3200" b="1" dirty="0">
              <a:solidFill>
                <a:prstClr val="white"/>
              </a:solidFill>
              <a:latin typeface="Arial" panose="020B0604020202020204" pitchFamily="34" charset="0"/>
              <a:cs typeface="Arial" panose="020B0604020202020204" pitchFamily="34" charset="0"/>
            </a:endParaRPr>
          </a:p>
        </p:txBody>
      </p:sp>
      <p:sp>
        <p:nvSpPr>
          <p:cNvPr id="14" name="Rectangle 13"/>
          <p:cNvSpPr/>
          <p:nvPr/>
        </p:nvSpPr>
        <p:spPr>
          <a:xfrm>
            <a:off x="7765780" y="2595047"/>
            <a:ext cx="1172116" cy="369332"/>
          </a:xfrm>
          <a:prstGeom prst="rect">
            <a:avLst/>
          </a:prstGeom>
        </p:spPr>
        <p:txBody>
          <a:bodyPr wrap="none">
            <a:spAutoFit/>
          </a:bodyPr>
          <a:lstStyle/>
          <a:p>
            <a:pPr algn="ctr"/>
            <a:r>
              <a:rPr lang="en-GB" b="1" dirty="0" err="1">
                <a:solidFill>
                  <a:prstClr val="white"/>
                </a:solidFill>
                <a:latin typeface="Arial" panose="020B0604020202020204" pitchFamily="34" charset="0"/>
                <a:cs typeface="Arial" panose="020B0604020202020204" pitchFamily="34" charset="0"/>
              </a:rPr>
              <a:t>pudieron</a:t>
            </a:r>
            <a:endParaRPr lang="en-GB" b="1" dirty="0">
              <a:solidFill>
                <a:prstClr val="white"/>
              </a:solidFill>
              <a:latin typeface="Arial" panose="020B0604020202020204" pitchFamily="34" charset="0"/>
              <a:cs typeface="Arial" panose="020B0604020202020204" pitchFamily="34" charset="0"/>
            </a:endParaRPr>
          </a:p>
        </p:txBody>
      </p:sp>
      <p:sp>
        <p:nvSpPr>
          <p:cNvPr id="22" name="TextBox 21"/>
          <p:cNvSpPr txBox="1"/>
          <p:nvPr/>
        </p:nvSpPr>
        <p:spPr>
          <a:xfrm rot="19480480">
            <a:off x="5452587" y="4081011"/>
            <a:ext cx="2052555" cy="584775"/>
          </a:xfrm>
          <a:prstGeom prst="rect">
            <a:avLst/>
          </a:prstGeom>
          <a:solidFill>
            <a:srgbClr val="7030A0"/>
          </a:solidFill>
        </p:spPr>
        <p:txBody>
          <a:bodyPr wrap="square" rtlCol="0">
            <a:spAutoFit/>
          </a:bodyPr>
          <a:lstStyle/>
          <a:p>
            <a:pPr algn="ctr"/>
            <a:r>
              <a:rPr lang="en-GB" sz="3200" b="1" dirty="0" err="1">
                <a:solidFill>
                  <a:prstClr val="white"/>
                </a:solidFill>
                <a:latin typeface="Arial" panose="020B0604020202020204" pitchFamily="34" charset="0"/>
                <a:cs typeface="Arial" panose="020B0604020202020204" pitchFamily="34" charset="0"/>
              </a:rPr>
              <a:t>pudieron</a:t>
            </a:r>
            <a:endParaRPr lang="en-GB" sz="32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5810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BD28A2-995B-4D77-8808-5E93532C02BA}"/>
              </a:ext>
            </a:extLst>
          </p:cNvPr>
          <p:cNvPicPr>
            <a:picLocks noChangeAspect="1"/>
          </p:cNvPicPr>
          <p:nvPr/>
        </p:nvPicPr>
        <p:blipFill rotWithShape="1">
          <a:blip r:embed="rId2">
            <a:extLst>
              <a:ext uri="{28A0092B-C50C-407E-A947-70E740481C1C}">
                <a14:useLocalDpi xmlns:a14="http://schemas.microsoft.com/office/drawing/2010/main" val="0"/>
              </a:ext>
            </a:extLst>
          </a:blip>
          <a:srcRect l="20864" r="13547" b="4"/>
          <a:stretch/>
        </p:blipFill>
        <p:spPr>
          <a:xfrm>
            <a:off x="4638788" y="10"/>
            <a:ext cx="4498224" cy="6857990"/>
          </a:xfrm>
          <a:custGeom>
            <a:avLst/>
            <a:gdLst>
              <a:gd name="connsiteX0" fmla="*/ 0 w 5997632"/>
              <a:gd name="connsiteY0" fmla="*/ 0 h 6858000"/>
              <a:gd name="connsiteX1" fmla="*/ 5997632 w 5997632"/>
              <a:gd name="connsiteY1" fmla="*/ 0 h 6858000"/>
              <a:gd name="connsiteX2" fmla="*/ 5997632 w 5997632"/>
              <a:gd name="connsiteY2" fmla="*/ 6858000 h 6858000"/>
              <a:gd name="connsiteX3" fmla="*/ 3178693 w 59976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97632" h="6858000">
                <a:moveTo>
                  <a:pt x="0" y="0"/>
                </a:moveTo>
                <a:lnTo>
                  <a:pt x="5997632" y="0"/>
                </a:lnTo>
                <a:lnTo>
                  <a:pt x="5997632" y="6858000"/>
                </a:lnTo>
                <a:lnTo>
                  <a:pt x="3178693" y="6858000"/>
                </a:lnTo>
                <a:close/>
              </a:path>
            </a:pathLst>
          </a:custGeom>
        </p:spPr>
      </p:pic>
      <p:pic>
        <p:nvPicPr>
          <p:cNvPr id="5" name="Picture 4">
            <a:extLst>
              <a:ext uri="{FF2B5EF4-FFF2-40B4-BE49-F238E27FC236}">
                <a16:creationId xmlns:a16="http://schemas.microsoft.com/office/drawing/2014/main" id="{8E228D5F-2F83-49D1-AB33-90CAE0EEFB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 r="4" b="4"/>
          <a:stretch/>
        </p:blipFill>
        <p:spPr>
          <a:xfrm>
            <a:off x="195913" y="10"/>
            <a:ext cx="6856287" cy="685799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sp>
        <p:nvSpPr>
          <p:cNvPr id="10" name="Freeform: Shape 9">
            <a:extLst>
              <a:ext uri="{FF2B5EF4-FFF2-40B4-BE49-F238E27FC236}">
                <a16:creationId xmlns:a16="http://schemas.microsoft.com/office/drawing/2014/main" id="{37FEB674-D811-4FFE-A878-29D0C0ED1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73847"/>
            <a:ext cx="4826087" cy="3310306"/>
          </a:xfrm>
          <a:custGeom>
            <a:avLst/>
            <a:gdLst>
              <a:gd name="connsiteX0" fmla="*/ 0 w 6434783"/>
              <a:gd name="connsiteY0" fmla="*/ 0 h 3310306"/>
              <a:gd name="connsiteX1" fmla="*/ 3829872 w 6434783"/>
              <a:gd name="connsiteY1" fmla="*/ 0 h 3310306"/>
              <a:gd name="connsiteX2" fmla="*/ 4896100 w 6434783"/>
              <a:gd name="connsiteY2" fmla="*/ 0 h 3310306"/>
              <a:gd name="connsiteX3" fmla="*/ 4901677 w 6434783"/>
              <a:gd name="connsiteY3" fmla="*/ 0 h 3310306"/>
              <a:gd name="connsiteX4" fmla="*/ 6434783 w 6434783"/>
              <a:gd name="connsiteY4" fmla="*/ 3310306 h 3310306"/>
              <a:gd name="connsiteX5" fmla="*/ 0 w 6434783"/>
              <a:gd name="connsiteY5" fmla="*/ 3310306 h 331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4783" h="3310306">
                <a:moveTo>
                  <a:pt x="0" y="0"/>
                </a:moveTo>
                <a:lnTo>
                  <a:pt x="3829872" y="0"/>
                </a:lnTo>
                <a:lnTo>
                  <a:pt x="4896100" y="0"/>
                </a:lnTo>
                <a:lnTo>
                  <a:pt x="4901677" y="0"/>
                </a:lnTo>
                <a:lnTo>
                  <a:pt x="6434783" y="3310306"/>
                </a:lnTo>
                <a:lnTo>
                  <a:pt x="0" y="3310306"/>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9EAC7C1-035A-452B-9523-BDB32B45695A}"/>
              </a:ext>
            </a:extLst>
          </p:cNvPr>
          <p:cNvSpPr>
            <a:spLocks noGrp="1"/>
          </p:cNvSpPr>
          <p:nvPr>
            <p:ph type="title"/>
          </p:nvPr>
        </p:nvSpPr>
        <p:spPr>
          <a:xfrm>
            <a:off x="276249" y="1307909"/>
            <a:ext cx="4362539" cy="2255279"/>
          </a:xfrm>
        </p:spPr>
        <p:txBody>
          <a:bodyPr>
            <a:normAutofit/>
          </a:bodyPr>
          <a:lstStyle/>
          <a:p>
            <a:r>
              <a:rPr lang="en-GB" sz="3100" dirty="0"/>
              <a:t>How well do we help students to transfer language to new use?</a:t>
            </a:r>
          </a:p>
        </p:txBody>
      </p:sp>
      <p:sp>
        <p:nvSpPr>
          <p:cNvPr id="3" name="Content Placeholder 2">
            <a:extLst>
              <a:ext uri="{FF2B5EF4-FFF2-40B4-BE49-F238E27FC236}">
                <a16:creationId xmlns:a16="http://schemas.microsoft.com/office/drawing/2014/main" id="{05F642CC-2415-4FC7-9C9B-6BEEBAC0AFD1}"/>
              </a:ext>
            </a:extLst>
          </p:cNvPr>
          <p:cNvSpPr>
            <a:spLocks noGrp="1"/>
          </p:cNvSpPr>
          <p:nvPr>
            <p:ph idx="1"/>
          </p:nvPr>
        </p:nvSpPr>
        <p:spPr>
          <a:xfrm>
            <a:off x="359096" y="3141128"/>
            <a:ext cx="4662904" cy="3435517"/>
          </a:xfrm>
        </p:spPr>
        <p:txBody>
          <a:bodyPr>
            <a:noAutofit/>
          </a:bodyPr>
          <a:lstStyle/>
          <a:p>
            <a:pPr>
              <a:lnSpc>
                <a:spcPct val="200000"/>
              </a:lnSpc>
            </a:pPr>
            <a:r>
              <a:rPr lang="en-GB" sz="2400" dirty="0">
                <a:latin typeface="Tw Cen MT" panose="020B0602020104020603" pitchFamily="34" charset="0"/>
              </a:rPr>
              <a:t>authentic resources</a:t>
            </a:r>
          </a:p>
          <a:p>
            <a:pPr>
              <a:lnSpc>
                <a:spcPct val="200000"/>
              </a:lnSpc>
            </a:pPr>
            <a:r>
              <a:rPr lang="en-GB" sz="2400" dirty="0">
                <a:latin typeface="Tw Cen MT" panose="020B0602020104020603" pitchFamily="34" charset="0"/>
              </a:rPr>
              <a:t>harvesting</a:t>
            </a:r>
          </a:p>
          <a:p>
            <a:pPr>
              <a:lnSpc>
                <a:spcPct val="200000"/>
              </a:lnSpc>
            </a:pPr>
            <a:r>
              <a:rPr lang="en-GB" sz="2400" dirty="0">
                <a:latin typeface="Tw Cen MT" panose="020B0602020104020603" pitchFamily="34" charset="0"/>
              </a:rPr>
              <a:t>synoptic synthesis</a:t>
            </a:r>
          </a:p>
          <a:p>
            <a:pPr>
              <a:lnSpc>
                <a:spcPct val="200000"/>
              </a:lnSpc>
            </a:pPr>
            <a:r>
              <a:rPr lang="en-GB" sz="2400" dirty="0">
                <a:latin typeface="Tw Cen MT" panose="020B0602020104020603" pitchFamily="34" charset="0"/>
              </a:rPr>
              <a:t>functions and themes</a:t>
            </a:r>
          </a:p>
          <a:p>
            <a:endParaRPr lang="en-GB" sz="2400" dirty="0"/>
          </a:p>
        </p:txBody>
      </p:sp>
    </p:spTree>
    <p:extLst>
      <p:ext uri="{BB962C8B-B14F-4D97-AF65-F5344CB8AC3E}">
        <p14:creationId xmlns:p14="http://schemas.microsoft.com/office/powerpoint/2010/main" val="1028795693"/>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57480" y="1571976"/>
            <a:ext cx="8120807" cy="5197317"/>
          </a:xfrm>
          <a:prstGeom prst="rect">
            <a:avLst/>
          </a:prstGeom>
        </p:spPr>
      </p:pic>
      <p:pic>
        <p:nvPicPr>
          <p:cNvPr id="3" name="Picture 2"/>
          <p:cNvPicPr>
            <a:picLocks noChangeAspect="1"/>
          </p:cNvPicPr>
          <p:nvPr/>
        </p:nvPicPr>
        <p:blipFill rotWithShape="1">
          <a:blip r:embed="rId4"/>
          <a:srcRect t="6666" b="11111"/>
          <a:stretch/>
        </p:blipFill>
        <p:spPr>
          <a:xfrm>
            <a:off x="5986274" y="440266"/>
            <a:ext cx="3109784" cy="1917700"/>
          </a:xfrm>
          <a:prstGeom prst="rect">
            <a:avLst/>
          </a:prstGeom>
        </p:spPr>
      </p:pic>
      <p:pic>
        <p:nvPicPr>
          <p:cNvPr id="5" name="Picture 4"/>
          <p:cNvPicPr>
            <a:picLocks noChangeAspect="1"/>
          </p:cNvPicPr>
          <p:nvPr/>
        </p:nvPicPr>
        <p:blipFill>
          <a:blip r:embed="rId5"/>
          <a:stretch>
            <a:fillRect/>
          </a:stretch>
        </p:blipFill>
        <p:spPr>
          <a:xfrm>
            <a:off x="7326489" y="5639389"/>
            <a:ext cx="1551798" cy="1129903"/>
          </a:xfrm>
          <a:prstGeom prst="rect">
            <a:avLst/>
          </a:prstGeom>
        </p:spPr>
      </p:pic>
      <p:pic>
        <p:nvPicPr>
          <p:cNvPr id="6" name="Picture 5"/>
          <p:cNvPicPr>
            <a:picLocks noChangeAspect="1"/>
          </p:cNvPicPr>
          <p:nvPr/>
        </p:nvPicPr>
        <p:blipFill>
          <a:blip r:embed="rId6"/>
          <a:stretch>
            <a:fillRect/>
          </a:stretch>
        </p:blipFill>
        <p:spPr>
          <a:xfrm>
            <a:off x="115630" y="148164"/>
            <a:ext cx="2390504" cy="3065916"/>
          </a:xfrm>
          <a:prstGeom prst="rect">
            <a:avLst/>
          </a:prstGeom>
        </p:spPr>
      </p:pic>
    </p:spTree>
    <p:extLst>
      <p:ext uri="{BB962C8B-B14F-4D97-AF65-F5344CB8AC3E}">
        <p14:creationId xmlns:p14="http://schemas.microsoft.com/office/powerpoint/2010/main" val="2142133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9900" y="489929"/>
            <a:ext cx="8066158" cy="4569990"/>
          </a:xfrm>
          <a:prstGeom prst="rect">
            <a:avLst/>
          </a:prstGeom>
        </p:spPr>
      </p:pic>
    </p:spTree>
    <p:extLst>
      <p:ext uri="{BB962C8B-B14F-4D97-AF65-F5344CB8AC3E}">
        <p14:creationId xmlns:p14="http://schemas.microsoft.com/office/powerpoint/2010/main" val="34635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Tw Cen MT" panose="020B0602020104020603" pitchFamily="34" charset="0"/>
              </a:rPr>
              <a:t>Curriculum not outcomes</a:t>
            </a:r>
          </a:p>
        </p:txBody>
      </p:sp>
      <p:sp>
        <p:nvSpPr>
          <p:cNvPr id="3" name="Content Placeholder 2"/>
          <p:cNvSpPr>
            <a:spLocks noGrp="1"/>
          </p:cNvSpPr>
          <p:nvPr>
            <p:ph idx="1"/>
          </p:nvPr>
        </p:nvSpPr>
        <p:spPr/>
        <p:txBody>
          <a:bodyPr>
            <a:normAutofit fontScale="92500" lnSpcReduction="20000"/>
          </a:bodyPr>
          <a:lstStyle/>
          <a:p>
            <a:pPr marL="0" indent="0">
              <a:buNone/>
            </a:pPr>
            <a:r>
              <a:rPr lang="en-GB" b="1" dirty="0">
                <a:latin typeface="Tw Cen MT" panose="020B0602020104020603" pitchFamily="34" charset="0"/>
              </a:rPr>
              <a:t>Problem: </a:t>
            </a:r>
            <a:r>
              <a:rPr lang="en-GB" dirty="0">
                <a:latin typeface="Tw Cen MT" panose="020B0602020104020603" pitchFamily="34" charset="0"/>
              </a:rPr>
              <a:t>“We all have to ask ourselves how we have created a situation where second-guessing the test can trump the pursuit of real, deep knowledge and understanding of subjects.”</a:t>
            </a:r>
          </a:p>
          <a:p>
            <a:pPr marL="0" indent="0">
              <a:buNone/>
            </a:pPr>
            <a:endParaRPr lang="en-GB" dirty="0">
              <a:latin typeface="Tw Cen MT" panose="020B0602020104020603" pitchFamily="34" charset="0"/>
            </a:endParaRPr>
          </a:p>
          <a:p>
            <a:pPr marL="0" indent="0">
              <a:buNone/>
            </a:pPr>
            <a:r>
              <a:rPr lang="en-GB" b="1" dirty="0">
                <a:latin typeface="Tw Cen MT" panose="020B0602020104020603" pitchFamily="34" charset="0"/>
              </a:rPr>
              <a:t>Problem cont’d: </a:t>
            </a:r>
            <a:r>
              <a:rPr lang="en-GB" dirty="0">
                <a:latin typeface="Tw Cen MT" panose="020B0602020104020603" pitchFamily="34" charset="0"/>
              </a:rPr>
              <a:t>“there is a general lack of curriculum knowledge and expertise in the sector leading to some weak practices, like curriculum narrowing and teaching to the test.”</a:t>
            </a:r>
          </a:p>
          <a:p>
            <a:pPr marL="0" indent="0">
              <a:buNone/>
            </a:pPr>
            <a:endParaRPr lang="en-GB" dirty="0">
              <a:latin typeface="Tw Cen MT" panose="020B0602020104020603" pitchFamily="34" charset="0"/>
            </a:endParaRPr>
          </a:p>
          <a:p>
            <a:pPr marL="0" indent="0">
              <a:buNone/>
            </a:pPr>
            <a:r>
              <a:rPr lang="en-GB" b="1" dirty="0">
                <a:latin typeface="Tw Cen MT" panose="020B0602020104020603" pitchFamily="34" charset="0"/>
              </a:rPr>
              <a:t>Solution: </a:t>
            </a:r>
            <a:r>
              <a:rPr lang="en-GB" dirty="0">
                <a:latin typeface="Tw Cen MT" panose="020B0602020104020603" pitchFamily="34" charset="0"/>
              </a:rPr>
              <a:t>“In the long run, a renewed focus on curriculum should reverse the current incentives that come from inspection being quite so focused on outcomes.”</a:t>
            </a:r>
          </a:p>
          <a:p>
            <a:pPr marL="0" indent="0">
              <a:buNone/>
            </a:pPr>
            <a:endParaRPr lang="en-GB" dirty="0">
              <a:latin typeface="Tw Cen MT" panose="020B0602020104020603" pitchFamily="34" charset="0"/>
            </a:endParaRPr>
          </a:p>
          <a:p>
            <a:pPr marL="0" indent="0">
              <a:buNone/>
            </a:pPr>
            <a:endParaRPr lang="en-GB" dirty="0">
              <a:latin typeface="Tw Cen MT" panose="020B0602020104020603" pitchFamily="34" charset="0"/>
            </a:endParaRPr>
          </a:p>
          <a:p>
            <a:endParaRPr lang="en-GB" dirty="0">
              <a:latin typeface="Tw Cen MT" panose="020B0602020104020603" pitchFamily="34" charset="0"/>
            </a:endParaRPr>
          </a:p>
        </p:txBody>
      </p:sp>
      <p:sp>
        <p:nvSpPr>
          <p:cNvPr id="4" name="Rectangle 3"/>
          <p:cNvSpPr/>
          <p:nvPr/>
        </p:nvSpPr>
        <p:spPr>
          <a:xfrm>
            <a:off x="101600" y="6176963"/>
            <a:ext cx="8940800" cy="646331"/>
          </a:xfrm>
          <a:prstGeom prst="rect">
            <a:avLst/>
          </a:prstGeom>
        </p:spPr>
        <p:txBody>
          <a:bodyPr wrap="square">
            <a:spAutoFit/>
          </a:bodyPr>
          <a:lstStyle/>
          <a:p>
            <a:r>
              <a:rPr lang="en-GB" dirty="0">
                <a:hlinkClick r:id="rId2"/>
              </a:rPr>
              <a:t>https://www.gov.uk/government/speeches/hmci-commentary-curriculum-and-the-new-education-inspection-framework</a:t>
            </a:r>
            <a:r>
              <a:rPr lang="en-GB" dirty="0"/>
              <a:t> </a:t>
            </a:r>
          </a:p>
        </p:txBody>
      </p:sp>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288641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a:t>
            </a:r>
            <a:r>
              <a:rPr lang="en-GB" sz="3600" dirty="0" err="1"/>
              <a:t>Alguna</a:t>
            </a:r>
            <a:r>
              <a:rPr lang="en-GB" sz="3600" dirty="0"/>
              <a:t> </a:t>
            </a:r>
            <a:r>
              <a:rPr lang="en-GB" sz="3600" dirty="0" err="1"/>
              <a:t>vez</a:t>
            </a:r>
            <a:r>
              <a:rPr lang="en-GB" sz="3600" dirty="0"/>
              <a:t> has….? </a:t>
            </a:r>
            <a:br>
              <a:rPr lang="en-GB" sz="3600" dirty="0"/>
            </a:br>
            <a:r>
              <a:rPr lang="en-GB" sz="3600" dirty="0"/>
              <a:t>(Have you ever…?)</a:t>
            </a:r>
          </a:p>
        </p:txBody>
      </p:sp>
      <p:pic>
        <p:nvPicPr>
          <p:cNvPr id="4" name="Spanish lesson  Pretérito Perfecto with animated conversation Free Spanish lessons">
            <a:hlinkClick r:id="" action="ppaction://media"/>
          </p:cNvPr>
          <p:cNvPicPr>
            <a:picLocks noGrp="1" noChangeAspect="1"/>
          </p:cNvPicPr>
          <p:nvPr>
            <p:ph idx="1"/>
            <a:videoFile r:link="rId1"/>
            <p:extLst>
              <p:ext uri="{DAA4B4D4-6D71-4841-9C94-3DE7FCFB9230}">
                <p14:media xmlns:p14="http://schemas.microsoft.com/office/powerpoint/2010/main" r:embed="rId2">
                  <p14:trim st="185930"/>
                </p14:media>
              </p:ext>
            </p:extLst>
          </p:nvPr>
        </p:nvPicPr>
        <p:blipFill>
          <a:blip r:embed="rId4"/>
          <a:stretch>
            <a:fillRect/>
          </a:stretch>
        </p:blipFill>
        <p:spPr>
          <a:xfrm>
            <a:off x="703263" y="1825625"/>
            <a:ext cx="7735887" cy="4351338"/>
          </a:xfrm>
        </p:spPr>
      </p:pic>
    </p:spTree>
    <p:extLst>
      <p:ext uri="{BB962C8B-B14F-4D97-AF65-F5344CB8AC3E}">
        <p14:creationId xmlns:p14="http://schemas.microsoft.com/office/powerpoint/2010/main" val="8286527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660376"/>
            <a:ext cx="8417169" cy="206825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Alguna</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vez</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 has </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copiado</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en</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 un </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examen</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a:t>
            </a:r>
            <a:b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Alguna</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vez</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te</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 has </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roto</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 la </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pierna</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 (o </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otro</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hueso</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a:t>
            </a:r>
            <a:b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Alguna</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vez</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 has </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conocido</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 a un </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famoso</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 </a:t>
            </a:r>
            <a:b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Alguna</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vez</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 has </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comido</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algo</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 tan </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malo</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 que </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vomitaste</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 </a:t>
            </a:r>
            <a:b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Alguna</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vez</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 has </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tenido</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miedo</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 de un animal? </a:t>
            </a:r>
            <a:b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Alguna</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vez</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 has </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dejado</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caer</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tu</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móvil</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Times New Roman" panose="02020603050405020304" pitchFamily="18" charset="0"/>
              </a:rPr>
              <a:t>? </a:t>
            </a:r>
          </a:p>
        </p:txBody>
      </p:sp>
      <p:pic>
        <p:nvPicPr>
          <p:cNvPr id="3" name="Picture 2"/>
          <p:cNvPicPr>
            <a:picLocks noChangeAspect="1"/>
          </p:cNvPicPr>
          <p:nvPr/>
        </p:nvPicPr>
        <p:blipFill>
          <a:blip r:embed="rId3">
            <a:clrChange>
              <a:clrFrom>
                <a:srgbClr val="FEFEFE"/>
              </a:clrFrom>
              <a:clrTo>
                <a:srgbClr val="FEFEFE">
                  <a:alpha val="0"/>
                </a:srgbClr>
              </a:clrTo>
            </a:clrChange>
          </a:blip>
          <a:stretch>
            <a:fillRect/>
          </a:stretch>
        </p:blipFill>
        <p:spPr>
          <a:xfrm>
            <a:off x="1291206" y="258820"/>
            <a:ext cx="6420322" cy="2861570"/>
          </a:xfrm>
          <a:prstGeom prst="rect">
            <a:avLst/>
          </a:prstGeom>
        </p:spPr>
      </p:pic>
      <p:pic>
        <p:nvPicPr>
          <p:cNvPr id="4" name="Picture 2" descr="Image result for green pen cartoon"/>
          <p:cNvPicPr>
            <a:picLocks noChangeAspect="1" noChangeArrowheads="1"/>
          </p:cNvPicPr>
          <p:nvPr/>
        </p:nvPicPr>
        <p:blipFill rotWithShape="1">
          <a:blip r:embed="rId4" cstate="print">
            <a:clrChange>
              <a:clrFrom>
                <a:srgbClr val="FCFCFC"/>
              </a:clrFrom>
              <a:clrTo>
                <a:srgbClr val="FCFCFC">
                  <a:alpha val="0"/>
                </a:srgbClr>
              </a:clrTo>
            </a:clrChange>
            <a:extLst>
              <a:ext uri="{28A0092B-C50C-407E-A947-70E740481C1C}">
                <a14:useLocalDpi xmlns:a14="http://schemas.microsoft.com/office/drawing/2010/main" val="0"/>
              </a:ext>
            </a:extLst>
          </a:blip>
          <a:srcRect l="11789" t="11362" r="40017" b="23258"/>
          <a:stretch/>
        </p:blipFill>
        <p:spPr bwMode="auto">
          <a:xfrm>
            <a:off x="7360534" y="3920240"/>
            <a:ext cx="1349418" cy="1774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479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clrChange>
              <a:clrFrom>
                <a:srgbClr val="FEFEFE"/>
              </a:clrFrom>
              <a:clrTo>
                <a:srgbClr val="FEFEFE">
                  <a:alpha val="0"/>
                </a:srgbClr>
              </a:clrTo>
            </a:clrChange>
          </a:blip>
          <a:stretch>
            <a:fillRect/>
          </a:stretch>
        </p:blipFill>
        <p:spPr>
          <a:xfrm>
            <a:off x="2261572" y="3134825"/>
            <a:ext cx="4296709" cy="2296054"/>
          </a:xfrm>
          <a:prstGeom prst="rect">
            <a:avLst/>
          </a:prstGeom>
        </p:spPr>
      </p:pic>
      <p:sp>
        <p:nvSpPr>
          <p:cNvPr id="3" name="TextBox 2"/>
          <p:cNvSpPr txBox="1"/>
          <p:nvPr/>
        </p:nvSpPr>
        <p:spPr>
          <a:xfrm>
            <a:off x="944880" y="1889760"/>
            <a:ext cx="735584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prstClr val="black"/>
                </a:solidFill>
                <a:effectLst/>
                <a:uLnTx/>
                <a:uFillTx/>
                <a:latin typeface="Tw Cen MT" panose="020B0602020104020603"/>
                <a:ea typeface="+mn-ea"/>
                <a:cs typeface="+mn-cs"/>
              </a:rPr>
              <a:t>Quiz-Quiz-Trade</a:t>
            </a:r>
          </a:p>
        </p:txBody>
      </p:sp>
    </p:spTree>
    <p:extLst>
      <p:ext uri="{BB962C8B-B14F-4D97-AF65-F5344CB8AC3E}">
        <p14:creationId xmlns:p14="http://schemas.microsoft.com/office/powerpoint/2010/main" val="22225423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0" y="0"/>
          <a:ext cx="9144000" cy="6858000"/>
        </p:xfrm>
        <a:graphic>
          <a:graphicData uri="http://schemas.openxmlformats.org/drawingml/2006/table">
            <a:tbl>
              <a:tblPr firstRow="1" bandRow="1">
                <a:tableStyleId>{5940675A-B579-460E-94D1-54222C63F5DA}</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1143000">
                <a:tc>
                  <a:txBody>
                    <a:bodyPr/>
                    <a:lstStyle/>
                    <a:p>
                      <a:pPr algn="ctr"/>
                      <a:r>
                        <a:rPr lang="en-GB" dirty="0"/>
                        <a:t>comer </a:t>
                      </a:r>
                      <a:r>
                        <a:rPr lang="en-GB" dirty="0" err="1"/>
                        <a:t>conejo</a:t>
                      </a:r>
                      <a:endParaRPr lang="en-GB" dirty="0"/>
                    </a:p>
                  </a:txBody>
                  <a:tcPr anchor="ctr"/>
                </a:tc>
                <a:tc>
                  <a:txBody>
                    <a:bodyPr/>
                    <a:lstStyle/>
                    <a:p>
                      <a:pPr algn="ctr"/>
                      <a:r>
                        <a:rPr lang="en-GB" dirty="0" err="1"/>
                        <a:t>preparar</a:t>
                      </a:r>
                      <a:r>
                        <a:rPr lang="en-GB" dirty="0"/>
                        <a:t> un pastel</a:t>
                      </a:r>
                    </a:p>
                  </a:txBody>
                  <a:tcPr anchor="ctr"/>
                </a:tc>
                <a:tc>
                  <a:txBody>
                    <a:bodyPr/>
                    <a:lstStyle/>
                    <a:p>
                      <a:pPr algn="ctr"/>
                      <a:r>
                        <a:rPr lang="en-GB" dirty="0" err="1"/>
                        <a:t>actuar</a:t>
                      </a:r>
                      <a:r>
                        <a:rPr lang="en-GB" baseline="0" dirty="0"/>
                        <a:t> </a:t>
                      </a:r>
                      <a:r>
                        <a:rPr lang="en-GB" baseline="0" dirty="0" err="1"/>
                        <a:t>en</a:t>
                      </a:r>
                      <a:r>
                        <a:rPr lang="en-GB" baseline="0" dirty="0"/>
                        <a:t> </a:t>
                      </a:r>
                      <a:r>
                        <a:rPr lang="en-GB" baseline="0" dirty="0" err="1"/>
                        <a:t>una</a:t>
                      </a:r>
                      <a:r>
                        <a:rPr lang="en-GB" baseline="0" dirty="0"/>
                        <a:t> </a:t>
                      </a:r>
                      <a:r>
                        <a:rPr lang="en-GB" baseline="0" dirty="0" err="1"/>
                        <a:t>obra</a:t>
                      </a:r>
                      <a:r>
                        <a:rPr lang="en-GB" baseline="0" dirty="0"/>
                        <a:t> de </a:t>
                      </a:r>
                      <a:r>
                        <a:rPr lang="en-GB" baseline="0" dirty="0" err="1"/>
                        <a:t>teatro</a:t>
                      </a:r>
                      <a:endParaRPr lang="en-GB" dirty="0"/>
                    </a:p>
                  </a:txBody>
                  <a:tcPr anchor="ctr"/>
                </a:tc>
                <a:tc>
                  <a:txBody>
                    <a:bodyPr/>
                    <a:lstStyle/>
                    <a:p>
                      <a:pPr algn="ctr"/>
                      <a:r>
                        <a:rPr lang="en-GB" dirty="0" err="1"/>
                        <a:t>romperse</a:t>
                      </a:r>
                      <a:r>
                        <a:rPr lang="en-GB" dirty="0"/>
                        <a:t> un </a:t>
                      </a:r>
                      <a:r>
                        <a:rPr lang="en-GB" dirty="0" err="1"/>
                        <a:t>hueso</a:t>
                      </a:r>
                      <a:endParaRPr lang="en-GB" dirty="0"/>
                    </a:p>
                  </a:txBody>
                  <a:tcPr anchor="ctr"/>
                </a:tc>
                <a:tc>
                  <a:txBody>
                    <a:bodyPr/>
                    <a:lstStyle/>
                    <a:p>
                      <a:pPr algn="ctr"/>
                      <a:r>
                        <a:rPr lang="en-GB" dirty="0" err="1"/>
                        <a:t>preparar</a:t>
                      </a:r>
                      <a:r>
                        <a:rPr lang="en-GB" baseline="0" dirty="0"/>
                        <a:t> </a:t>
                      </a:r>
                      <a:r>
                        <a:rPr lang="en-GB" baseline="0" dirty="0" err="1"/>
                        <a:t>una</a:t>
                      </a:r>
                      <a:r>
                        <a:rPr lang="en-GB" baseline="0" dirty="0"/>
                        <a:t> </a:t>
                      </a:r>
                      <a:r>
                        <a:rPr lang="en-GB" baseline="0" dirty="0" err="1"/>
                        <a:t>cena</a:t>
                      </a:r>
                      <a:r>
                        <a:rPr lang="en-GB" baseline="0" dirty="0"/>
                        <a:t> para </a:t>
                      </a:r>
                      <a:r>
                        <a:rPr lang="en-GB" baseline="0" dirty="0" err="1"/>
                        <a:t>otras</a:t>
                      </a:r>
                      <a:r>
                        <a:rPr lang="en-GB" baseline="0" dirty="0"/>
                        <a:t> personas</a:t>
                      </a:r>
                      <a:endParaRPr lang="en-GB" dirty="0"/>
                    </a:p>
                  </a:txBody>
                  <a:tcPr anchor="ctr"/>
                </a:tc>
                <a:extLst>
                  <a:ext uri="{0D108BD9-81ED-4DB2-BD59-A6C34878D82A}">
                    <a16:rowId xmlns:a16="http://schemas.microsoft.com/office/drawing/2014/main" val="10000"/>
                  </a:ext>
                </a:extLst>
              </a:tr>
              <a:tr h="1143000">
                <a:tc>
                  <a:txBody>
                    <a:bodyPr/>
                    <a:lstStyle/>
                    <a:p>
                      <a:pPr algn="ctr"/>
                      <a:r>
                        <a:rPr lang="en-GB" dirty="0" err="1"/>
                        <a:t>ir</a:t>
                      </a:r>
                      <a:r>
                        <a:rPr lang="en-GB" dirty="0"/>
                        <a:t> a Asia</a:t>
                      </a:r>
                    </a:p>
                  </a:txBody>
                  <a:tcPr anchor="ctr"/>
                </a:tc>
                <a:tc>
                  <a:txBody>
                    <a:bodyPr/>
                    <a:lstStyle/>
                    <a:p>
                      <a:pPr algn="ctr"/>
                      <a:r>
                        <a:rPr lang="en-GB" dirty="0" err="1"/>
                        <a:t>perder</a:t>
                      </a:r>
                      <a:r>
                        <a:rPr lang="en-GB" dirty="0"/>
                        <a:t> </a:t>
                      </a:r>
                      <a:r>
                        <a:rPr lang="en-GB" dirty="0" err="1"/>
                        <a:t>tu</a:t>
                      </a:r>
                      <a:r>
                        <a:rPr lang="en-GB" dirty="0"/>
                        <a:t> </a:t>
                      </a:r>
                      <a:r>
                        <a:rPr lang="en-GB" dirty="0" err="1"/>
                        <a:t>móvil</a:t>
                      </a:r>
                      <a:endParaRPr lang="en-GB" dirty="0"/>
                    </a:p>
                  </a:txBody>
                  <a:tcPr anchor="ctr"/>
                </a:tc>
                <a:tc>
                  <a:txBody>
                    <a:bodyPr/>
                    <a:lstStyle/>
                    <a:p>
                      <a:pPr algn="ctr"/>
                      <a:r>
                        <a:rPr lang="en-GB" dirty="0" err="1"/>
                        <a:t>jugar</a:t>
                      </a:r>
                      <a:r>
                        <a:rPr lang="en-GB" dirty="0"/>
                        <a:t> al </a:t>
                      </a:r>
                      <a:r>
                        <a:rPr lang="en-GB" dirty="0" err="1"/>
                        <a:t>tenis</a:t>
                      </a:r>
                      <a:r>
                        <a:rPr lang="en-GB" dirty="0"/>
                        <a:t> de mesa</a:t>
                      </a:r>
                    </a:p>
                  </a:txBody>
                  <a:tcPr anchor="ctr"/>
                </a:tc>
                <a:tc>
                  <a:txBody>
                    <a:bodyPr/>
                    <a:lstStyle/>
                    <a:p>
                      <a:pPr algn="ctr"/>
                      <a:r>
                        <a:rPr lang="en-GB" dirty="0" err="1"/>
                        <a:t>pintar</a:t>
                      </a:r>
                      <a:r>
                        <a:rPr lang="en-GB" dirty="0"/>
                        <a:t> </a:t>
                      </a:r>
                      <a:r>
                        <a:rPr lang="en-GB" dirty="0" err="1"/>
                        <a:t>una</a:t>
                      </a:r>
                      <a:r>
                        <a:rPr lang="en-GB" dirty="0"/>
                        <a:t> pared</a:t>
                      </a:r>
                    </a:p>
                  </a:txBody>
                  <a:tcPr anchor="ctr"/>
                </a:tc>
                <a:tc>
                  <a:txBody>
                    <a:bodyPr/>
                    <a:lstStyle/>
                    <a:p>
                      <a:pPr algn="ctr"/>
                      <a:r>
                        <a:rPr lang="en-GB" dirty="0" err="1"/>
                        <a:t>acampar</a:t>
                      </a:r>
                      <a:endParaRPr lang="en-GB" dirty="0"/>
                    </a:p>
                  </a:txBody>
                  <a:tcPr anchor="ctr"/>
                </a:tc>
                <a:extLst>
                  <a:ext uri="{0D108BD9-81ED-4DB2-BD59-A6C34878D82A}">
                    <a16:rowId xmlns:a16="http://schemas.microsoft.com/office/drawing/2014/main" val="10001"/>
                  </a:ext>
                </a:extLst>
              </a:tr>
              <a:tr h="1143000">
                <a:tc>
                  <a:txBody>
                    <a:bodyPr/>
                    <a:lstStyle/>
                    <a:p>
                      <a:pPr algn="ctr"/>
                      <a:r>
                        <a:rPr lang="en-GB" dirty="0" err="1"/>
                        <a:t>conocer</a:t>
                      </a:r>
                      <a:r>
                        <a:rPr lang="en-GB" dirty="0"/>
                        <a:t> a </a:t>
                      </a:r>
                      <a:r>
                        <a:rPr lang="en-GB" dirty="0" err="1"/>
                        <a:t>una</a:t>
                      </a:r>
                      <a:r>
                        <a:rPr lang="en-GB" dirty="0"/>
                        <a:t> persona </a:t>
                      </a:r>
                      <a:r>
                        <a:rPr lang="en-GB" dirty="0" err="1"/>
                        <a:t>famosa</a:t>
                      </a:r>
                      <a:endParaRPr lang="en-GB" dirty="0"/>
                    </a:p>
                  </a:txBody>
                  <a:tcPr anchor="ctr"/>
                </a:tc>
                <a:tc>
                  <a:txBody>
                    <a:bodyPr/>
                    <a:lstStyle/>
                    <a:p>
                      <a:pPr algn="ctr"/>
                      <a:r>
                        <a:rPr lang="en-GB" dirty="0" err="1"/>
                        <a:t>ir</a:t>
                      </a:r>
                      <a:r>
                        <a:rPr lang="en-GB" dirty="0"/>
                        <a:t> </a:t>
                      </a:r>
                      <a:r>
                        <a:rPr lang="en-GB" dirty="0" err="1"/>
                        <a:t>en</a:t>
                      </a:r>
                      <a:r>
                        <a:rPr lang="en-GB" dirty="0"/>
                        <a:t> </a:t>
                      </a:r>
                      <a:r>
                        <a:rPr lang="en-GB" dirty="0" err="1"/>
                        <a:t>helicóptero</a:t>
                      </a:r>
                      <a:endParaRPr lang="en-GB" dirty="0"/>
                    </a:p>
                  </a:txBody>
                  <a:tcPr anchor="ctr"/>
                </a:tc>
                <a:tc>
                  <a:txBody>
                    <a:bodyPr/>
                    <a:lstStyle/>
                    <a:p>
                      <a:pPr algn="ctr"/>
                      <a:r>
                        <a:rPr lang="en-GB" dirty="0" err="1"/>
                        <a:t>nadar</a:t>
                      </a:r>
                      <a:r>
                        <a:rPr lang="en-GB" dirty="0"/>
                        <a:t> </a:t>
                      </a:r>
                      <a:r>
                        <a:rPr lang="en-GB" dirty="0" err="1"/>
                        <a:t>en</a:t>
                      </a:r>
                      <a:r>
                        <a:rPr lang="en-GB" dirty="0"/>
                        <a:t> un </a:t>
                      </a:r>
                      <a:r>
                        <a:rPr lang="en-GB" dirty="0" err="1"/>
                        <a:t>río</a:t>
                      </a:r>
                      <a:endParaRPr lang="en-GB" dirty="0"/>
                    </a:p>
                  </a:txBody>
                  <a:tcPr anchor="ctr"/>
                </a:tc>
                <a:tc>
                  <a:txBody>
                    <a:bodyPr/>
                    <a:lstStyle/>
                    <a:p>
                      <a:pPr algn="ctr"/>
                      <a:r>
                        <a:rPr lang="en-GB" dirty="0"/>
                        <a:t>romper </a:t>
                      </a:r>
                      <a:r>
                        <a:rPr lang="en-GB" dirty="0" err="1"/>
                        <a:t>algo</a:t>
                      </a:r>
                      <a:r>
                        <a:rPr lang="en-GB" dirty="0"/>
                        <a:t> </a:t>
                      </a:r>
                      <a:r>
                        <a:rPr lang="en-GB" dirty="0" err="1"/>
                        <a:t>en</a:t>
                      </a:r>
                      <a:r>
                        <a:rPr lang="en-GB" dirty="0"/>
                        <a:t> </a:t>
                      </a:r>
                      <a:r>
                        <a:rPr lang="en-GB" dirty="0" err="1"/>
                        <a:t>una</a:t>
                      </a:r>
                      <a:r>
                        <a:rPr lang="en-GB" dirty="0"/>
                        <a:t> </a:t>
                      </a:r>
                      <a:r>
                        <a:rPr lang="en-GB" dirty="0" err="1"/>
                        <a:t>tienda</a:t>
                      </a:r>
                      <a:endParaRPr lang="en-GB" dirty="0"/>
                    </a:p>
                  </a:txBody>
                  <a:tcPr anchor="ctr"/>
                </a:tc>
                <a:tc>
                  <a:txBody>
                    <a:bodyPr/>
                    <a:lstStyle/>
                    <a:p>
                      <a:pPr algn="ctr"/>
                      <a:r>
                        <a:rPr lang="en-GB" dirty="0" err="1"/>
                        <a:t>sacar</a:t>
                      </a:r>
                      <a:r>
                        <a:rPr lang="en-GB" dirty="0"/>
                        <a:t> </a:t>
                      </a:r>
                      <a:r>
                        <a:rPr lang="en-GB" dirty="0" err="1"/>
                        <a:t>una</a:t>
                      </a:r>
                      <a:r>
                        <a:rPr lang="en-GB" dirty="0"/>
                        <a:t> selfie con </a:t>
                      </a:r>
                      <a:r>
                        <a:rPr lang="en-GB" dirty="0" err="1"/>
                        <a:t>una</a:t>
                      </a:r>
                      <a:r>
                        <a:rPr lang="en-GB" dirty="0"/>
                        <a:t> persona </a:t>
                      </a:r>
                      <a:r>
                        <a:rPr lang="en-GB" dirty="0" err="1"/>
                        <a:t>famosa</a:t>
                      </a:r>
                      <a:endParaRPr lang="en-GB" dirty="0"/>
                    </a:p>
                  </a:txBody>
                  <a:tcPr anchor="ctr"/>
                </a:tc>
                <a:extLst>
                  <a:ext uri="{0D108BD9-81ED-4DB2-BD59-A6C34878D82A}">
                    <a16:rowId xmlns:a16="http://schemas.microsoft.com/office/drawing/2014/main" val="10002"/>
                  </a:ext>
                </a:extLst>
              </a:tr>
              <a:tr h="1143000">
                <a:tc>
                  <a:txBody>
                    <a:bodyPr/>
                    <a:lstStyle/>
                    <a:p>
                      <a:pPr algn="ctr"/>
                      <a:r>
                        <a:rPr lang="en-GB" dirty="0" err="1"/>
                        <a:t>hacer</a:t>
                      </a:r>
                      <a:r>
                        <a:rPr lang="en-GB" dirty="0"/>
                        <a:t> </a:t>
                      </a:r>
                      <a:r>
                        <a:rPr lang="en-GB" dirty="0" err="1"/>
                        <a:t>esquí</a:t>
                      </a:r>
                      <a:endParaRPr lang="en-GB" dirty="0"/>
                    </a:p>
                  </a:txBody>
                  <a:tcPr anchor="ctr"/>
                </a:tc>
                <a:tc>
                  <a:txBody>
                    <a:bodyPr/>
                    <a:lstStyle/>
                    <a:p>
                      <a:pPr algn="ctr"/>
                      <a:r>
                        <a:rPr lang="en-GB" dirty="0" err="1"/>
                        <a:t>correr</a:t>
                      </a:r>
                      <a:r>
                        <a:rPr lang="en-GB" dirty="0"/>
                        <a:t> </a:t>
                      </a:r>
                      <a:r>
                        <a:rPr lang="en-GB" dirty="0" err="1"/>
                        <a:t>una</a:t>
                      </a:r>
                      <a:r>
                        <a:rPr lang="en-GB" dirty="0"/>
                        <a:t> (media)</a:t>
                      </a:r>
                      <a:r>
                        <a:rPr lang="en-GB" dirty="0" err="1"/>
                        <a:t>maratón</a:t>
                      </a:r>
                      <a:endParaRPr lang="en-GB" dirty="0"/>
                    </a:p>
                  </a:txBody>
                  <a:tcPr anchor="ctr"/>
                </a:tc>
                <a:tc>
                  <a:txBody>
                    <a:bodyPr/>
                    <a:lstStyle/>
                    <a:p>
                      <a:pPr algn="ctr"/>
                      <a:r>
                        <a:rPr lang="en-GB" dirty="0" err="1"/>
                        <a:t>ver</a:t>
                      </a:r>
                      <a:r>
                        <a:rPr lang="en-GB" dirty="0"/>
                        <a:t> </a:t>
                      </a:r>
                      <a:r>
                        <a:rPr lang="en-GB" dirty="0" err="1"/>
                        <a:t>una</a:t>
                      </a:r>
                      <a:r>
                        <a:rPr lang="en-GB" dirty="0"/>
                        <a:t> </a:t>
                      </a:r>
                      <a:r>
                        <a:rPr lang="en-GB" dirty="0" err="1"/>
                        <a:t>película</a:t>
                      </a:r>
                      <a:r>
                        <a:rPr lang="en-GB" dirty="0"/>
                        <a:t> </a:t>
                      </a:r>
                      <a:r>
                        <a:rPr lang="en-GB" dirty="0" err="1"/>
                        <a:t>en</a:t>
                      </a:r>
                      <a:r>
                        <a:rPr lang="en-GB" dirty="0"/>
                        <a:t> </a:t>
                      </a:r>
                      <a:r>
                        <a:rPr lang="en-GB" dirty="0" err="1"/>
                        <a:t>español</a:t>
                      </a:r>
                      <a:endParaRPr lang="en-GB" dirty="0"/>
                    </a:p>
                  </a:txBody>
                  <a:tcPr anchor="ctr"/>
                </a:tc>
                <a:tc>
                  <a:txBody>
                    <a:bodyPr/>
                    <a:lstStyle/>
                    <a:p>
                      <a:pPr algn="ctr"/>
                      <a:r>
                        <a:rPr lang="en-GB" dirty="0" err="1"/>
                        <a:t>tener</a:t>
                      </a:r>
                      <a:r>
                        <a:rPr lang="en-GB" dirty="0"/>
                        <a:t> </a:t>
                      </a:r>
                      <a:r>
                        <a:rPr lang="en-GB" dirty="0" err="1"/>
                        <a:t>intoxicación</a:t>
                      </a:r>
                      <a:r>
                        <a:rPr lang="en-GB" dirty="0"/>
                        <a:t> </a:t>
                      </a:r>
                      <a:r>
                        <a:rPr lang="en-GB" dirty="0" err="1"/>
                        <a:t>alimentaria</a:t>
                      </a:r>
                      <a:endParaRPr lang="en-GB" dirty="0"/>
                    </a:p>
                  </a:txBody>
                  <a:tcPr anchor="ctr"/>
                </a:tc>
                <a:tc>
                  <a:txBody>
                    <a:bodyPr/>
                    <a:lstStyle/>
                    <a:p>
                      <a:pPr algn="ctr"/>
                      <a:r>
                        <a:rPr lang="en-GB" dirty="0" err="1"/>
                        <a:t>ir</a:t>
                      </a:r>
                      <a:r>
                        <a:rPr lang="en-GB" dirty="0"/>
                        <a:t> </a:t>
                      </a:r>
                      <a:r>
                        <a:rPr lang="en-GB" dirty="0" err="1"/>
                        <a:t>en</a:t>
                      </a:r>
                      <a:r>
                        <a:rPr lang="en-GB" dirty="0"/>
                        <a:t> skate</a:t>
                      </a:r>
                    </a:p>
                  </a:txBody>
                  <a:tcPr anchor="ctr"/>
                </a:tc>
                <a:extLst>
                  <a:ext uri="{0D108BD9-81ED-4DB2-BD59-A6C34878D82A}">
                    <a16:rowId xmlns:a16="http://schemas.microsoft.com/office/drawing/2014/main" val="10003"/>
                  </a:ext>
                </a:extLst>
              </a:tr>
              <a:tr h="1143000">
                <a:tc>
                  <a:txBody>
                    <a:bodyPr/>
                    <a:lstStyle/>
                    <a:p>
                      <a:pPr algn="ctr"/>
                      <a:r>
                        <a:rPr lang="en-GB" dirty="0" err="1"/>
                        <a:t>cantar</a:t>
                      </a:r>
                      <a:r>
                        <a:rPr lang="en-GB" dirty="0"/>
                        <a:t> un solo </a:t>
                      </a:r>
                      <a:r>
                        <a:rPr lang="en-GB" dirty="0" err="1"/>
                        <a:t>en</a:t>
                      </a:r>
                      <a:r>
                        <a:rPr lang="en-GB" dirty="0"/>
                        <a:t> </a:t>
                      </a:r>
                      <a:r>
                        <a:rPr lang="en-GB" dirty="0" err="1"/>
                        <a:t>público</a:t>
                      </a:r>
                      <a:endParaRPr lang="en-GB" dirty="0"/>
                    </a:p>
                  </a:txBody>
                  <a:tcPr anchor="ctr"/>
                </a:tc>
                <a:tc>
                  <a:txBody>
                    <a:bodyPr/>
                    <a:lstStyle/>
                    <a:p>
                      <a:pPr algn="ctr"/>
                      <a:r>
                        <a:rPr lang="en-GB" dirty="0" err="1"/>
                        <a:t>caer</a:t>
                      </a:r>
                      <a:r>
                        <a:rPr lang="en-GB" dirty="0"/>
                        <a:t> de la </a:t>
                      </a:r>
                      <a:r>
                        <a:rPr lang="en-GB" dirty="0" err="1"/>
                        <a:t>cama</a:t>
                      </a:r>
                      <a:endParaRPr lang="en-GB" dirty="0"/>
                    </a:p>
                  </a:txBody>
                  <a:tcPr anchor="ctr"/>
                </a:tc>
                <a:tc>
                  <a:txBody>
                    <a:bodyPr/>
                    <a:lstStyle/>
                    <a:p>
                      <a:pPr algn="ctr"/>
                      <a:r>
                        <a:rPr lang="en-GB" dirty="0" err="1"/>
                        <a:t>copiar</a:t>
                      </a:r>
                      <a:r>
                        <a:rPr lang="en-GB" dirty="0"/>
                        <a:t> </a:t>
                      </a:r>
                      <a:r>
                        <a:rPr lang="en-GB" dirty="0" err="1"/>
                        <a:t>en</a:t>
                      </a:r>
                      <a:r>
                        <a:rPr lang="en-GB" dirty="0"/>
                        <a:t> un </a:t>
                      </a:r>
                      <a:r>
                        <a:rPr lang="en-GB" dirty="0" err="1"/>
                        <a:t>examen</a:t>
                      </a:r>
                      <a:endParaRPr lang="en-GB" dirty="0"/>
                    </a:p>
                  </a:txBody>
                  <a:tcPr anchor="ctr"/>
                </a:tc>
                <a:tc>
                  <a:txBody>
                    <a:bodyPr/>
                    <a:lstStyle/>
                    <a:p>
                      <a:pPr algn="ctr"/>
                      <a:r>
                        <a:rPr lang="en-GB" dirty="0" err="1"/>
                        <a:t>olvidar</a:t>
                      </a:r>
                      <a:r>
                        <a:rPr lang="en-GB" dirty="0"/>
                        <a:t> </a:t>
                      </a:r>
                      <a:r>
                        <a:rPr lang="en-GB" dirty="0" err="1"/>
                        <a:t>los</a:t>
                      </a:r>
                      <a:r>
                        <a:rPr lang="en-GB" baseline="0" dirty="0"/>
                        <a:t> </a:t>
                      </a:r>
                      <a:r>
                        <a:rPr lang="en-GB" baseline="0" dirty="0" err="1"/>
                        <a:t>deberes</a:t>
                      </a:r>
                      <a:endParaRPr lang="en-GB" dirty="0"/>
                    </a:p>
                  </a:txBody>
                  <a:tcPr anchor="ctr"/>
                </a:tc>
                <a:tc>
                  <a:txBody>
                    <a:bodyPr/>
                    <a:lstStyle/>
                    <a:p>
                      <a:pPr algn="ctr"/>
                      <a:r>
                        <a:rPr lang="en-GB" dirty="0" err="1"/>
                        <a:t>perderse</a:t>
                      </a:r>
                      <a:r>
                        <a:rPr lang="en-GB" dirty="0"/>
                        <a:t> </a:t>
                      </a:r>
                      <a:r>
                        <a:rPr lang="en-GB" dirty="0" err="1"/>
                        <a:t>en</a:t>
                      </a:r>
                      <a:r>
                        <a:rPr lang="en-GB" dirty="0"/>
                        <a:t> </a:t>
                      </a:r>
                      <a:r>
                        <a:rPr lang="en-GB" dirty="0" err="1"/>
                        <a:t>una</a:t>
                      </a:r>
                      <a:r>
                        <a:rPr lang="en-GB" dirty="0"/>
                        <a:t> ciudad</a:t>
                      </a:r>
                    </a:p>
                  </a:txBody>
                  <a:tcPr anchor="ctr"/>
                </a:tc>
                <a:extLst>
                  <a:ext uri="{0D108BD9-81ED-4DB2-BD59-A6C34878D82A}">
                    <a16:rowId xmlns:a16="http://schemas.microsoft.com/office/drawing/2014/main" val="10004"/>
                  </a:ext>
                </a:extLst>
              </a:tr>
              <a:tr h="1143000">
                <a:tc>
                  <a:txBody>
                    <a:bodyPr/>
                    <a:lstStyle/>
                    <a:p>
                      <a:pPr algn="ctr"/>
                      <a:r>
                        <a:rPr lang="en-GB" dirty="0" err="1"/>
                        <a:t>hablar</a:t>
                      </a:r>
                      <a:r>
                        <a:rPr lang="en-GB" dirty="0"/>
                        <a:t> con </a:t>
                      </a:r>
                      <a:r>
                        <a:rPr lang="en-GB" dirty="0" err="1"/>
                        <a:t>una</a:t>
                      </a:r>
                      <a:r>
                        <a:rPr lang="en-GB" dirty="0"/>
                        <a:t> persona </a:t>
                      </a:r>
                      <a:r>
                        <a:rPr lang="en-GB" dirty="0" err="1"/>
                        <a:t>española</a:t>
                      </a:r>
                      <a:endParaRPr lang="en-GB" dirty="0"/>
                    </a:p>
                  </a:txBody>
                  <a:tcPr anchor="ctr"/>
                </a:tc>
                <a:tc>
                  <a:txBody>
                    <a:bodyPr/>
                    <a:lstStyle/>
                    <a:p>
                      <a:pPr algn="ctr"/>
                      <a:r>
                        <a:rPr lang="en-GB" dirty="0" err="1"/>
                        <a:t>ganar</a:t>
                      </a:r>
                      <a:r>
                        <a:rPr lang="en-GB" dirty="0"/>
                        <a:t> </a:t>
                      </a:r>
                      <a:r>
                        <a:rPr lang="en-GB" dirty="0" err="1"/>
                        <a:t>una</a:t>
                      </a:r>
                      <a:r>
                        <a:rPr lang="en-GB" dirty="0"/>
                        <a:t> </a:t>
                      </a:r>
                      <a:r>
                        <a:rPr lang="en-GB" dirty="0" err="1"/>
                        <a:t>carerra</a:t>
                      </a:r>
                      <a:endParaRPr lang="en-GB" dirty="0"/>
                    </a:p>
                  </a:txBody>
                  <a:tcPr anchor="ctr"/>
                </a:tc>
                <a:tc>
                  <a:txBody>
                    <a:bodyPr/>
                    <a:lstStyle/>
                    <a:p>
                      <a:pPr algn="ctr"/>
                      <a:r>
                        <a:rPr lang="en-GB" dirty="0"/>
                        <a:t>comer un curry</a:t>
                      </a:r>
                    </a:p>
                  </a:txBody>
                  <a:tcPr anchor="ctr"/>
                </a:tc>
                <a:tc>
                  <a:txBody>
                    <a:bodyPr/>
                    <a:lstStyle/>
                    <a:p>
                      <a:pPr algn="ctr"/>
                      <a:r>
                        <a:rPr lang="en-GB" dirty="0" err="1"/>
                        <a:t>llegar</a:t>
                      </a:r>
                      <a:r>
                        <a:rPr lang="en-GB" dirty="0"/>
                        <a:t> </a:t>
                      </a:r>
                      <a:r>
                        <a:rPr lang="en-GB" dirty="0" err="1"/>
                        <a:t>tarde</a:t>
                      </a:r>
                      <a:r>
                        <a:rPr lang="en-GB" dirty="0"/>
                        <a:t> al </a:t>
                      </a:r>
                      <a:r>
                        <a:rPr lang="en-GB" dirty="0" err="1"/>
                        <a:t>colegio</a:t>
                      </a:r>
                      <a:endParaRPr lang="en-GB" dirty="0"/>
                    </a:p>
                  </a:txBody>
                  <a:tcPr anchor="ctr"/>
                </a:tc>
                <a:tc>
                  <a:txBody>
                    <a:bodyPr/>
                    <a:lstStyle/>
                    <a:p>
                      <a:pPr algn="ctr"/>
                      <a:r>
                        <a:rPr lang="en-GB" dirty="0" err="1"/>
                        <a:t>visitar</a:t>
                      </a:r>
                      <a:r>
                        <a:rPr lang="en-GB" dirty="0"/>
                        <a:t> </a:t>
                      </a:r>
                      <a:r>
                        <a:rPr lang="en-GB" dirty="0" err="1"/>
                        <a:t>África</a:t>
                      </a:r>
                      <a:endParaRPr lang="en-GB" dirty="0"/>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995376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66819"/>
            <a:ext cx="7886700" cy="1325563"/>
          </a:xfrm>
        </p:spPr>
        <p:txBody>
          <a:bodyPr/>
          <a:lstStyle/>
          <a:p>
            <a:r>
              <a:rPr lang="en-GB" dirty="0"/>
              <a:t>Follow up questions</a:t>
            </a:r>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7366000" y="11907"/>
            <a:ext cx="1778000" cy="2032000"/>
          </a:xfrm>
          <a:prstGeom prst="rect">
            <a:avLst/>
          </a:prstGeom>
        </p:spPr>
      </p:pic>
      <p:pic>
        <p:nvPicPr>
          <p:cNvPr id="3" name="Picture 2"/>
          <p:cNvPicPr>
            <a:picLocks noChangeAspect="1"/>
          </p:cNvPicPr>
          <p:nvPr/>
        </p:nvPicPr>
        <p:blipFill>
          <a:blip r:embed="rId4"/>
          <a:stretch>
            <a:fillRect/>
          </a:stretch>
        </p:blipFill>
        <p:spPr>
          <a:xfrm>
            <a:off x="850900" y="1228545"/>
            <a:ext cx="7404100" cy="5308600"/>
          </a:xfrm>
          <a:prstGeom prst="rect">
            <a:avLst/>
          </a:prstGeom>
        </p:spPr>
      </p:pic>
    </p:spTree>
    <p:extLst>
      <p:ext uri="{BB962C8B-B14F-4D97-AF65-F5344CB8AC3E}">
        <p14:creationId xmlns:p14="http://schemas.microsoft.com/office/powerpoint/2010/main" val="33251874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316603" y="1017272"/>
          <a:ext cx="8621656" cy="5026141"/>
        </p:xfrm>
        <a:graphic>
          <a:graphicData uri="http://schemas.openxmlformats.org/drawingml/2006/table">
            <a:tbl>
              <a:tblPr firstRow="1" bandRow="1">
                <a:tableStyleId>{5940675A-B579-460E-94D1-54222C63F5DA}</a:tableStyleId>
              </a:tblPr>
              <a:tblGrid>
                <a:gridCol w="1211608">
                  <a:extLst>
                    <a:ext uri="{9D8B030D-6E8A-4147-A177-3AD203B41FA5}">
                      <a16:colId xmlns:a16="http://schemas.microsoft.com/office/drawing/2014/main" val="20000"/>
                    </a:ext>
                  </a:extLst>
                </a:gridCol>
                <a:gridCol w="917480">
                  <a:extLst>
                    <a:ext uri="{9D8B030D-6E8A-4147-A177-3AD203B41FA5}">
                      <a16:colId xmlns:a16="http://schemas.microsoft.com/office/drawing/2014/main" val="20001"/>
                    </a:ext>
                  </a:extLst>
                </a:gridCol>
                <a:gridCol w="1169844">
                  <a:extLst>
                    <a:ext uri="{9D8B030D-6E8A-4147-A177-3AD203B41FA5}">
                      <a16:colId xmlns:a16="http://schemas.microsoft.com/office/drawing/2014/main" val="20002"/>
                    </a:ext>
                  </a:extLst>
                </a:gridCol>
                <a:gridCol w="1169844">
                  <a:extLst>
                    <a:ext uri="{9D8B030D-6E8A-4147-A177-3AD203B41FA5}">
                      <a16:colId xmlns:a16="http://schemas.microsoft.com/office/drawing/2014/main" val="20003"/>
                    </a:ext>
                  </a:extLst>
                </a:gridCol>
                <a:gridCol w="959245">
                  <a:extLst>
                    <a:ext uri="{9D8B030D-6E8A-4147-A177-3AD203B41FA5}">
                      <a16:colId xmlns:a16="http://schemas.microsoft.com/office/drawing/2014/main" val="20004"/>
                    </a:ext>
                  </a:extLst>
                </a:gridCol>
                <a:gridCol w="1064545">
                  <a:extLst>
                    <a:ext uri="{9D8B030D-6E8A-4147-A177-3AD203B41FA5}">
                      <a16:colId xmlns:a16="http://schemas.microsoft.com/office/drawing/2014/main" val="20005"/>
                    </a:ext>
                  </a:extLst>
                </a:gridCol>
                <a:gridCol w="1064545">
                  <a:extLst>
                    <a:ext uri="{9D8B030D-6E8A-4147-A177-3AD203B41FA5}">
                      <a16:colId xmlns:a16="http://schemas.microsoft.com/office/drawing/2014/main" val="20006"/>
                    </a:ext>
                  </a:extLst>
                </a:gridCol>
                <a:gridCol w="1064545">
                  <a:extLst>
                    <a:ext uri="{9D8B030D-6E8A-4147-A177-3AD203B41FA5}">
                      <a16:colId xmlns:a16="http://schemas.microsoft.com/office/drawing/2014/main" val="20007"/>
                    </a:ext>
                  </a:extLst>
                </a:gridCol>
              </a:tblGrid>
              <a:tr h="646929">
                <a:tc>
                  <a:txBody>
                    <a:bodyPr/>
                    <a:lstStyle/>
                    <a:p>
                      <a:endParaRPr lang="en-GB" sz="2000" dirty="0"/>
                    </a:p>
                  </a:txBody>
                  <a:tcPr anchor="ctr"/>
                </a:tc>
                <a:tc>
                  <a:txBody>
                    <a:bodyPr/>
                    <a:lstStyle/>
                    <a:p>
                      <a:pPr algn="ctr"/>
                      <a:r>
                        <a:rPr lang="en-GB" sz="2000" b="1" dirty="0"/>
                        <a:t>is</a:t>
                      </a:r>
                    </a:p>
                  </a:txBody>
                  <a:tcPr anchor="ctr"/>
                </a:tc>
                <a:tc>
                  <a:txBody>
                    <a:bodyPr/>
                    <a:lstStyle/>
                    <a:p>
                      <a:pPr algn="ctr"/>
                      <a:r>
                        <a:rPr lang="en-GB" sz="2000" b="1" dirty="0"/>
                        <a:t>does</a:t>
                      </a:r>
                    </a:p>
                  </a:txBody>
                  <a:tcPr anchor="ctr"/>
                </a:tc>
                <a:tc>
                  <a:txBody>
                    <a:bodyPr/>
                    <a:lstStyle/>
                    <a:p>
                      <a:pPr algn="ctr"/>
                      <a:r>
                        <a:rPr lang="en-GB" sz="2000" b="1" dirty="0"/>
                        <a:t>did</a:t>
                      </a:r>
                    </a:p>
                  </a:txBody>
                  <a:tcPr anchor="ctr">
                    <a:solidFill>
                      <a:srgbClr val="00B050"/>
                    </a:solidFill>
                  </a:tcPr>
                </a:tc>
                <a:tc>
                  <a:txBody>
                    <a:bodyPr/>
                    <a:lstStyle/>
                    <a:p>
                      <a:pPr algn="ctr"/>
                      <a:r>
                        <a:rPr lang="en-GB" sz="2000" b="1" dirty="0"/>
                        <a:t>can</a:t>
                      </a:r>
                    </a:p>
                  </a:txBody>
                  <a:tcPr anchor="ctr"/>
                </a:tc>
                <a:tc>
                  <a:txBody>
                    <a:bodyPr/>
                    <a:lstStyle/>
                    <a:p>
                      <a:pPr algn="ctr"/>
                      <a:r>
                        <a:rPr lang="en-GB" sz="2000" b="1" dirty="0"/>
                        <a:t>would</a:t>
                      </a:r>
                    </a:p>
                  </a:txBody>
                  <a:tcPr anchor="ctr"/>
                </a:tc>
                <a:tc>
                  <a:txBody>
                    <a:bodyPr/>
                    <a:lstStyle/>
                    <a:p>
                      <a:pPr algn="ctr"/>
                      <a:r>
                        <a:rPr lang="en-GB" sz="2000" b="1" dirty="0"/>
                        <a:t>will</a:t>
                      </a:r>
                    </a:p>
                  </a:txBody>
                  <a:tcPr anchor="ctr"/>
                </a:tc>
                <a:tc>
                  <a:txBody>
                    <a:bodyPr/>
                    <a:lstStyle/>
                    <a:p>
                      <a:pPr algn="ctr"/>
                      <a:r>
                        <a:rPr lang="en-GB" sz="2000" b="1" dirty="0"/>
                        <a:t>might</a:t>
                      </a:r>
                    </a:p>
                  </a:txBody>
                  <a:tcPr anchor="ctr"/>
                </a:tc>
                <a:extLst>
                  <a:ext uri="{0D108BD9-81ED-4DB2-BD59-A6C34878D82A}">
                    <a16:rowId xmlns:a16="http://schemas.microsoft.com/office/drawing/2014/main" val="10000"/>
                  </a:ext>
                </a:extLst>
              </a:tr>
              <a:tr h="646929">
                <a:tc>
                  <a:txBody>
                    <a:bodyPr/>
                    <a:lstStyle/>
                    <a:p>
                      <a:r>
                        <a:rPr lang="en-GB" sz="2000" b="1" dirty="0"/>
                        <a:t>What?</a:t>
                      </a:r>
                    </a:p>
                  </a:txBody>
                  <a:tcPr anchor="ctr"/>
                </a:tc>
                <a:tc>
                  <a:txBody>
                    <a:bodyPr/>
                    <a:lstStyle/>
                    <a:p>
                      <a:endParaRPr lang="en-GB" sz="2000"/>
                    </a:p>
                  </a:txBody>
                  <a:tcPr anchor="ctr"/>
                </a:tc>
                <a:tc>
                  <a:txBody>
                    <a:bodyPr/>
                    <a:lstStyle/>
                    <a:p>
                      <a:endParaRPr lang="en-GB" sz="2000"/>
                    </a:p>
                  </a:txBody>
                  <a:tcPr anchor="ctr"/>
                </a:tc>
                <a:tc>
                  <a:txBody>
                    <a:bodyPr/>
                    <a:lstStyle/>
                    <a:p>
                      <a:endParaRPr lang="en-GB" sz="2000" dirty="0"/>
                    </a:p>
                  </a:txBody>
                  <a:tcPr anchor="ctr">
                    <a:solidFill>
                      <a:srgbClr val="00B050"/>
                    </a:solidFill>
                  </a:tcPr>
                </a:tc>
                <a:tc>
                  <a:txBody>
                    <a:bodyPr/>
                    <a:lstStyle/>
                    <a:p>
                      <a:endParaRPr lang="en-GB" sz="2000"/>
                    </a:p>
                  </a:txBody>
                  <a:tcPr anchor="ctr"/>
                </a:tc>
                <a:tc>
                  <a:txBody>
                    <a:bodyPr/>
                    <a:lstStyle/>
                    <a:p>
                      <a:endParaRPr lang="en-GB" sz="2000"/>
                    </a:p>
                  </a:txBody>
                  <a:tcPr anchor="ctr"/>
                </a:tc>
                <a:tc>
                  <a:txBody>
                    <a:bodyPr/>
                    <a:lstStyle/>
                    <a:p>
                      <a:endParaRPr lang="en-GB" sz="2000"/>
                    </a:p>
                  </a:txBody>
                  <a:tcPr anchor="ctr"/>
                </a:tc>
                <a:tc>
                  <a:txBody>
                    <a:bodyPr/>
                    <a:lstStyle/>
                    <a:p>
                      <a:endParaRPr lang="en-GB" sz="2000"/>
                    </a:p>
                  </a:txBody>
                  <a:tcPr anchor="ctr"/>
                </a:tc>
                <a:extLst>
                  <a:ext uri="{0D108BD9-81ED-4DB2-BD59-A6C34878D82A}">
                    <a16:rowId xmlns:a16="http://schemas.microsoft.com/office/drawing/2014/main" val="10001"/>
                  </a:ext>
                </a:extLst>
              </a:tr>
              <a:tr h="1144567">
                <a:tc>
                  <a:txBody>
                    <a:bodyPr/>
                    <a:lstStyle/>
                    <a:p>
                      <a:r>
                        <a:rPr lang="en-GB" sz="2000" b="1" dirty="0"/>
                        <a:t>Where/</a:t>
                      </a:r>
                      <a:br>
                        <a:rPr lang="en-GB" sz="2000" b="1" dirty="0"/>
                      </a:br>
                      <a:r>
                        <a:rPr lang="en-GB" sz="2000" b="1" dirty="0"/>
                        <a:t>When?</a:t>
                      </a:r>
                    </a:p>
                  </a:txBody>
                  <a:tcPr anchor="ctr"/>
                </a:tc>
                <a:tc>
                  <a:txBody>
                    <a:bodyPr/>
                    <a:lstStyle/>
                    <a:p>
                      <a:endParaRPr lang="en-GB" sz="2000"/>
                    </a:p>
                  </a:txBody>
                  <a:tcPr anchor="ctr"/>
                </a:tc>
                <a:tc>
                  <a:txBody>
                    <a:bodyPr/>
                    <a:lstStyle/>
                    <a:p>
                      <a:endParaRPr lang="en-GB" sz="2000"/>
                    </a:p>
                  </a:txBody>
                  <a:tcPr anchor="ctr"/>
                </a:tc>
                <a:tc>
                  <a:txBody>
                    <a:bodyPr/>
                    <a:lstStyle/>
                    <a:p>
                      <a:endParaRPr lang="en-GB" sz="2000" dirty="0"/>
                    </a:p>
                  </a:txBody>
                  <a:tcPr anchor="ctr">
                    <a:solidFill>
                      <a:srgbClr val="00B050"/>
                    </a:solidFill>
                  </a:tcPr>
                </a:tc>
                <a:tc>
                  <a:txBody>
                    <a:bodyPr/>
                    <a:lstStyle/>
                    <a:p>
                      <a:endParaRPr lang="en-GB" sz="2000"/>
                    </a:p>
                  </a:txBody>
                  <a:tcPr anchor="ctr"/>
                </a:tc>
                <a:tc>
                  <a:txBody>
                    <a:bodyPr/>
                    <a:lstStyle/>
                    <a:p>
                      <a:endParaRPr lang="en-GB" sz="2000"/>
                    </a:p>
                  </a:txBody>
                  <a:tcPr anchor="ctr"/>
                </a:tc>
                <a:tc>
                  <a:txBody>
                    <a:bodyPr/>
                    <a:lstStyle/>
                    <a:p>
                      <a:endParaRPr lang="en-GB" sz="2000"/>
                    </a:p>
                  </a:txBody>
                  <a:tcPr anchor="ctr"/>
                </a:tc>
                <a:tc>
                  <a:txBody>
                    <a:bodyPr/>
                    <a:lstStyle/>
                    <a:p>
                      <a:endParaRPr lang="en-GB" sz="2000"/>
                    </a:p>
                  </a:txBody>
                  <a:tcPr anchor="ctr"/>
                </a:tc>
                <a:extLst>
                  <a:ext uri="{0D108BD9-81ED-4DB2-BD59-A6C34878D82A}">
                    <a16:rowId xmlns:a16="http://schemas.microsoft.com/office/drawing/2014/main" val="10002"/>
                  </a:ext>
                </a:extLst>
              </a:tr>
              <a:tr h="646929">
                <a:tc>
                  <a:txBody>
                    <a:bodyPr/>
                    <a:lstStyle/>
                    <a:p>
                      <a:r>
                        <a:rPr lang="en-GB" sz="2000" b="1" dirty="0"/>
                        <a:t>Which?</a:t>
                      </a:r>
                    </a:p>
                  </a:txBody>
                  <a:tcPr anchor="ctr"/>
                </a:tc>
                <a:tc>
                  <a:txBody>
                    <a:bodyPr/>
                    <a:lstStyle/>
                    <a:p>
                      <a:endParaRPr lang="en-GB" sz="2000"/>
                    </a:p>
                  </a:txBody>
                  <a:tcPr anchor="ctr"/>
                </a:tc>
                <a:tc>
                  <a:txBody>
                    <a:bodyPr/>
                    <a:lstStyle/>
                    <a:p>
                      <a:endParaRPr lang="en-GB" sz="2000"/>
                    </a:p>
                  </a:txBody>
                  <a:tcPr anchor="ctr"/>
                </a:tc>
                <a:tc>
                  <a:txBody>
                    <a:bodyPr/>
                    <a:lstStyle/>
                    <a:p>
                      <a:endParaRPr lang="en-GB" sz="2000" dirty="0"/>
                    </a:p>
                  </a:txBody>
                  <a:tcPr anchor="ctr">
                    <a:solidFill>
                      <a:srgbClr val="00B050"/>
                    </a:solidFill>
                  </a:tcPr>
                </a:tc>
                <a:tc>
                  <a:txBody>
                    <a:bodyPr/>
                    <a:lstStyle/>
                    <a:p>
                      <a:endParaRPr lang="en-GB" sz="2000"/>
                    </a:p>
                  </a:txBody>
                  <a:tcPr anchor="ctr"/>
                </a:tc>
                <a:tc>
                  <a:txBody>
                    <a:bodyPr/>
                    <a:lstStyle/>
                    <a:p>
                      <a:endParaRPr lang="en-GB" sz="2000"/>
                    </a:p>
                  </a:txBody>
                  <a:tcPr anchor="ctr"/>
                </a:tc>
                <a:tc>
                  <a:txBody>
                    <a:bodyPr/>
                    <a:lstStyle/>
                    <a:p>
                      <a:endParaRPr lang="en-GB" sz="2000"/>
                    </a:p>
                  </a:txBody>
                  <a:tcPr anchor="ctr"/>
                </a:tc>
                <a:tc>
                  <a:txBody>
                    <a:bodyPr/>
                    <a:lstStyle/>
                    <a:p>
                      <a:endParaRPr lang="en-GB" sz="2000"/>
                    </a:p>
                  </a:txBody>
                  <a:tcPr anchor="ctr"/>
                </a:tc>
                <a:extLst>
                  <a:ext uri="{0D108BD9-81ED-4DB2-BD59-A6C34878D82A}">
                    <a16:rowId xmlns:a16="http://schemas.microsoft.com/office/drawing/2014/main" val="10003"/>
                  </a:ext>
                </a:extLst>
              </a:tr>
              <a:tr h="646929">
                <a:tc>
                  <a:txBody>
                    <a:bodyPr/>
                    <a:lstStyle/>
                    <a:p>
                      <a:r>
                        <a:rPr lang="en-GB" sz="2000" b="1" dirty="0"/>
                        <a:t>Who?</a:t>
                      </a:r>
                    </a:p>
                  </a:txBody>
                  <a:tcPr anchor="ctr"/>
                </a:tc>
                <a:tc>
                  <a:txBody>
                    <a:bodyPr/>
                    <a:lstStyle/>
                    <a:p>
                      <a:endParaRPr lang="en-GB" sz="2000"/>
                    </a:p>
                  </a:txBody>
                  <a:tcPr anchor="ctr"/>
                </a:tc>
                <a:tc>
                  <a:txBody>
                    <a:bodyPr/>
                    <a:lstStyle/>
                    <a:p>
                      <a:endParaRPr lang="en-GB" sz="2000"/>
                    </a:p>
                  </a:txBody>
                  <a:tcPr anchor="ctr"/>
                </a:tc>
                <a:tc>
                  <a:txBody>
                    <a:bodyPr/>
                    <a:lstStyle/>
                    <a:p>
                      <a:endParaRPr lang="en-GB" sz="2000" dirty="0"/>
                    </a:p>
                  </a:txBody>
                  <a:tcPr anchor="ctr">
                    <a:solidFill>
                      <a:srgbClr val="00B050"/>
                    </a:solidFill>
                  </a:tcPr>
                </a:tc>
                <a:tc>
                  <a:txBody>
                    <a:bodyPr/>
                    <a:lstStyle/>
                    <a:p>
                      <a:endParaRPr lang="en-GB" sz="2000"/>
                    </a:p>
                  </a:txBody>
                  <a:tcPr anchor="ctr"/>
                </a:tc>
                <a:tc>
                  <a:txBody>
                    <a:bodyPr/>
                    <a:lstStyle/>
                    <a:p>
                      <a:endParaRPr lang="en-GB" sz="2000"/>
                    </a:p>
                  </a:txBody>
                  <a:tcPr anchor="ctr"/>
                </a:tc>
                <a:tc>
                  <a:txBody>
                    <a:bodyPr/>
                    <a:lstStyle/>
                    <a:p>
                      <a:endParaRPr lang="en-GB" sz="2000"/>
                    </a:p>
                  </a:txBody>
                  <a:tcPr anchor="ctr"/>
                </a:tc>
                <a:tc>
                  <a:txBody>
                    <a:bodyPr/>
                    <a:lstStyle/>
                    <a:p>
                      <a:endParaRPr lang="en-GB" sz="2000"/>
                    </a:p>
                  </a:txBody>
                  <a:tcPr anchor="ctr"/>
                </a:tc>
                <a:extLst>
                  <a:ext uri="{0D108BD9-81ED-4DB2-BD59-A6C34878D82A}">
                    <a16:rowId xmlns:a16="http://schemas.microsoft.com/office/drawing/2014/main" val="10004"/>
                  </a:ext>
                </a:extLst>
              </a:tr>
              <a:tr h="646929">
                <a:tc>
                  <a:txBody>
                    <a:bodyPr/>
                    <a:lstStyle/>
                    <a:p>
                      <a:r>
                        <a:rPr lang="en-GB" sz="2000" b="1" dirty="0"/>
                        <a:t>Why?</a:t>
                      </a:r>
                    </a:p>
                  </a:txBody>
                  <a:tcPr anchor="ctr"/>
                </a:tc>
                <a:tc>
                  <a:txBody>
                    <a:bodyPr/>
                    <a:lstStyle/>
                    <a:p>
                      <a:endParaRPr lang="en-GB" sz="2000"/>
                    </a:p>
                  </a:txBody>
                  <a:tcPr anchor="ctr"/>
                </a:tc>
                <a:tc>
                  <a:txBody>
                    <a:bodyPr/>
                    <a:lstStyle/>
                    <a:p>
                      <a:endParaRPr lang="en-GB" sz="2000"/>
                    </a:p>
                  </a:txBody>
                  <a:tcPr anchor="ctr"/>
                </a:tc>
                <a:tc>
                  <a:txBody>
                    <a:bodyPr/>
                    <a:lstStyle/>
                    <a:p>
                      <a:endParaRPr lang="en-GB" sz="2000" dirty="0"/>
                    </a:p>
                  </a:txBody>
                  <a:tcPr anchor="ctr">
                    <a:solidFill>
                      <a:srgbClr val="00B050"/>
                    </a:solidFill>
                  </a:tcPr>
                </a:tc>
                <a:tc>
                  <a:txBody>
                    <a:bodyPr/>
                    <a:lstStyle/>
                    <a:p>
                      <a:endParaRPr lang="en-GB" sz="2000"/>
                    </a:p>
                  </a:txBody>
                  <a:tcPr anchor="ctr"/>
                </a:tc>
                <a:tc>
                  <a:txBody>
                    <a:bodyPr/>
                    <a:lstStyle/>
                    <a:p>
                      <a:endParaRPr lang="en-GB" sz="2000"/>
                    </a:p>
                  </a:txBody>
                  <a:tcPr anchor="ctr"/>
                </a:tc>
                <a:tc>
                  <a:txBody>
                    <a:bodyPr/>
                    <a:lstStyle/>
                    <a:p>
                      <a:endParaRPr lang="en-GB" sz="2000"/>
                    </a:p>
                  </a:txBody>
                  <a:tcPr anchor="ctr"/>
                </a:tc>
                <a:tc>
                  <a:txBody>
                    <a:bodyPr/>
                    <a:lstStyle/>
                    <a:p>
                      <a:endParaRPr lang="en-GB" sz="2000"/>
                    </a:p>
                  </a:txBody>
                  <a:tcPr anchor="ctr"/>
                </a:tc>
                <a:extLst>
                  <a:ext uri="{0D108BD9-81ED-4DB2-BD59-A6C34878D82A}">
                    <a16:rowId xmlns:a16="http://schemas.microsoft.com/office/drawing/2014/main" val="10005"/>
                  </a:ext>
                </a:extLst>
              </a:tr>
              <a:tr h="646929">
                <a:tc>
                  <a:txBody>
                    <a:bodyPr/>
                    <a:lstStyle/>
                    <a:p>
                      <a:r>
                        <a:rPr lang="en-GB" sz="2000" b="1" dirty="0"/>
                        <a:t>How?</a:t>
                      </a:r>
                    </a:p>
                  </a:txBody>
                  <a:tcPr anchor="ctr"/>
                </a:tc>
                <a:tc>
                  <a:txBody>
                    <a:bodyPr/>
                    <a:lstStyle/>
                    <a:p>
                      <a:endParaRPr lang="en-GB" sz="2000"/>
                    </a:p>
                  </a:txBody>
                  <a:tcPr anchor="ctr"/>
                </a:tc>
                <a:tc>
                  <a:txBody>
                    <a:bodyPr/>
                    <a:lstStyle/>
                    <a:p>
                      <a:endParaRPr lang="en-GB" sz="2000" dirty="0"/>
                    </a:p>
                  </a:txBody>
                  <a:tcPr anchor="ctr"/>
                </a:tc>
                <a:tc>
                  <a:txBody>
                    <a:bodyPr/>
                    <a:lstStyle/>
                    <a:p>
                      <a:endParaRPr lang="en-GB" sz="2000" dirty="0"/>
                    </a:p>
                  </a:txBody>
                  <a:tcPr anchor="ctr">
                    <a:solidFill>
                      <a:srgbClr val="00B050"/>
                    </a:solidFill>
                  </a:tcPr>
                </a:tc>
                <a:tc>
                  <a:txBody>
                    <a:bodyPr/>
                    <a:lstStyle/>
                    <a:p>
                      <a:endParaRPr lang="en-GB" sz="2000"/>
                    </a:p>
                  </a:txBody>
                  <a:tcPr anchor="ctr"/>
                </a:tc>
                <a:tc>
                  <a:txBody>
                    <a:bodyPr/>
                    <a:lstStyle/>
                    <a:p>
                      <a:endParaRPr lang="en-GB" sz="2000"/>
                    </a:p>
                  </a:txBody>
                  <a:tcPr anchor="ctr"/>
                </a:tc>
                <a:tc>
                  <a:txBody>
                    <a:bodyPr/>
                    <a:lstStyle/>
                    <a:p>
                      <a:endParaRPr lang="en-GB" sz="2000"/>
                    </a:p>
                  </a:txBody>
                  <a:tcPr anchor="ctr"/>
                </a:tc>
                <a:tc>
                  <a:txBody>
                    <a:bodyPr/>
                    <a:lstStyle/>
                    <a:p>
                      <a:endParaRPr lang="en-GB" sz="2000" dirty="0"/>
                    </a:p>
                  </a:txBody>
                  <a:tcPr anchor="ctr"/>
                </a:tc>
                <a:extLst>
                  <a:ext uri="{0D108BD9-81ED-4DB2-BD59-A6C34878D82A}">
                    <a16:rowId xmlns:a16="http://schemas.microsoft.com/office/drawing/2014/main" val="10006"/>
                  </a:ext>
                </a:extLst>
              </a:tr>
            </a:tbl>
          </a:graphicData>
        </a:graphic>
      </p:graphicFrame>
      <p:sp>
        <p:nvSpPr>
          <p:cNvPr id="3" name="Title 1"/>
          <p:cNvSpPr txBox="1">
            <a:spLocks/>
          </p:cNvSpPr>
          <p:nvPr/>
        </p:nvSpPr>
        <p:spPr>
          <a:xfrm>
            <a:off x="105410" y="0"/>
            <a:ext cx="7886700" cy="81153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Tw Cen MT" panose="020B0602020104020603"/>
                <a:ea typeface="+mj-ea"/>
                <a:cs typeface="+mj-cs"/>
              </a:rPr>
              <a:t>Question grids</a:t>
            </a:r>
          </a:p>
        </p:txBody>
      </p:sp>
    </p:spTree>
    <p:extLst>
      <p:ext uri="{BB962C8B-B14F-4D97-AF65-F5344CB8AC3E}">
        <p14:creationId xmlns:p14="http://schemas.microsoft.com/office/powerpoint/2010/main" val="1691991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666750" y="1564195"/>
            <a:ext cx="7810500" cy="3790950"/>
          </a:xfrm>
          <a:prstGeom prst="rect">
            <a:avLst/>
          </a:prstGeom>
        </p:spPr>
      </p:pic>
      <p:pic>
        <p:nvPicPr>
          <p:cNvPr id="4" name="famili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67650" y="249195"/>
            <a:ext cx="609600" cy="609600"/>
          </a:xfrm>
          <a:prstGeom prst="rect">
            <a:avLst/>
          </a:prstGeom>
        </p:spPr>
      </p:pic>
      <p:sp>
        <p:nvSpPr>
          <p:cNvPr id="5" name="TextBox 4"/>
          <p:cNvSpPr txBox="1"/>
          <p:nvPr/>
        </p:nvSpPr>
        <p:spPr>
          <a:xfrm>
            <a:off x="609600" y="5475881"/>
            <a:ext cx="805660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Bueno…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en</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Colombia hay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muchos</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contrastes</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de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familia</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Hay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familias</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muy</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grandes</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y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familias</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muy</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pequeñas</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Yo</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vengo</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de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una</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familia</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muy</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pequeña</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Vivo con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mis</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papás</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mi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mamá</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mi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papá</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Y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tengo</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un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hermano</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mayor,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él</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tiene</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veintiséis</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años</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También</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tengo</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un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pequeño</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perro</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es</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mascota</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tiene</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dos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años</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a:t>
            </a:r>
          </a:p>
        </p:txBody>
      </p:sp>
      <p:sp>
        <p:nvSpPr>
          <p:cNvPr id="2" name="Rectangle 1"/>
          <p:cNvSpPr/>
          <p:nvPr/>
        </p:nvSpPr>
        <p:spPr>
          <a:xfrm>
            <a:off x="666750" y="1564195"/>
            <a:ext cx="7810500" cy="20652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 name="TextBox 5"/>
          <p:cNvSpPr txBox="1"/>
          <p:nvPr/>
        </p:nvSpPr>
        <p:spPr>
          <a:xfrm>
            <a:off x="590844" y="239031"/>
            <a:ext cx="687963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w Cen MT" panose="020B0602020104020603"/>
                <a:ea typeface="+mn-ea"/>
                <a:cs typeface="+mn-cs"/>
              </a:rPr>
              <a:t>Una </a:t>
            </a:r>
            <a:r>
              <a:rPr kumimoji="0" lang="en-GB" sz="3200" b="1" i="0" u="none" strike="noStrike" kern="1200" cap="none" spc="0" normalizeH="0" baseline="0" noProof="0" dirty="0" err="1">
                <a:ln>
                  <a:noFill/>
                </a:ln>
                <a:solidFill>
                  <a:prstClr val="black"/>
                </a:solidFill>
                <a:effectLst/>
                <a:uLnTx/>
                <a:uFillTx/>
                <a:latin typeface="Tw Cen MT" panose="020B0602020104020603"/>
                <a:ea typeface="+mn-ea"/>
                <a:cs typeface="+mn-cs"/>
              </a:rPr>
              <a:t>actividad</a:t>
            </a:r>
            <a:r>
              <a:rPr kumimoji="0" lang="en-GB" sz="3200" b="1" i="0" u="none" strike="noStrike" kern="1200" cap="none" spc="0" normalizeH="0" baseline="0" noProof="0" dirty="0">
                <a:ln>
                  <a:noFill/>
                </a:ln>
                <a:solidFill>
                  <a:prstClr val="black"/>
                </a:solidFill>
                <a:effectLst/>
                <a:uLnTx/>
                <a:uFillTx/>
                <a:latin typeface="Tw Cen MT" panose="020B0602020104020603"/>
                <a:ea typeface="+mn-ea"/>
                <a:cs typeface="+mn-cs"/>
              </a:rPr>
              <a:t> de </a:t>
            </a:r>
            <a:r>
              <a:rPr kumimoji="0" lang="en-GB" sz="3200" b="1" i="0" u="none" strike="noStrike" kern="1200" cap="none" spc="0" normalizeH="0" baseline="0" noProof="0" dirty="0" err="1">
                <a:ln>
                  <a:noFill/>
                </a:ln>
                <a:solidFill>
                  <a:prstClr val="black"/>
                </a:solidFill>
                <a:effectLst/>
                <a:uLnTx/>
                <a:uFillTx/>
                <a:latin typeface="Tw Cen MT" panose="020B0602020104020603"/>
                <a:ea typeface="+mn-ea"/>
                <a:cs typeface="+mn-cs"/>
              </a:rPr>
              <a:t>inicio</a:t>
            </a:r>
            <a:r>
              <a:rPr kumimoji="0" lang="en-GB" sz="3200" b="1" i="0" u="none" strike="noStrike" kern="1200" cap="none" spc="0" normalizeH="0" baseline="0" noProof="0" dirty="0">
                <a:ln>
                  <a:noFill/>
                </a:ln>
                <a:solidFill>
                  <a:prstClr val="black"/>
                </a:solidFill>
                <a:effectLst/>
                <a:uLnTx/>
                <a:uFillTx/>
                <a:latin typeface="Tw Cen MT" panose="020B0602020104020603"/>
                <a:ea typeface="+mn-ea"/>
                <a:cs typeface="+mn-cs"/>
              </a:rPr>
              <a:t> </a:t>
            </a:r>
            <a:br>
              <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rPr>
            </a:b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por</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ejemplo</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para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empezar</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un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tema</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GB" sz="2800" b="0" i="0" u="none" strike="noStrike" kern="1200" cap="none" spc="0" normalizeH="0" baseline="0" noProof="0" dirty="0" err="1">
                <a:ln>
                  <a:noFill/>
                </a:ln>
                <a:solidFill>
                  <a:prstClr val="black"/>
                </a:solidFill>
                <a:effectLst/>
                <a:uLnTx/>
                <a:uFillTx/>
                <a:latin typeface="Tw Cen MT" panose="020B0602020104020603"/>
                <a:ea typeface="+mn-ea"/>
                <a:cs typeface="+mn-cs"/>
              </a:rPr>
              <a:t>nuevo</a:t>
            </a:r>
            <a:r>
              <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rPr>
              <a:t>…</a:t>
            </a:r>
          </a:p>
        </p:txBody>
      </p:sp>
    </p:spTree>
    <p:extLst>
      <p:ext uri="{BB962C8B-B14F-4D97-AF65-F5344CB8AC3E}">
        <p14:creationId xmlns:p14="http://schemas.microsoft.com/office/powerpoint/2010/main" val="297008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4502"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5" grpId="0"/>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7564" y="238539"/>
            <a:ext cx="4572000" cy="63709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Tw Cen MT" panose="020B0602020104020603"/>
                <a:ea typeface="+mn-ea"/>
                <a:cs typeface="+mn-cs"/>
              </a:rPr>
              <a:t>EL LOBITO BUENO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Tw Cen MT" panose="020B0602020104020603"/>
                <a:ea typeface="+mn-ea"/>
                <a:cs typeface="+mn-cs"/>
              </a:rPr>
              <a:t>(José Agustín Goytisolo)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Tw Cen MT" panose="020B0602020104020603"/>
                <a:ea typeface="+mn-ea"/>
                <a:cs typeface="+mn-cs"/>
              </a:rPr>
              <a:t>Érase una vez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Tw Cen MT" panose="020B0602020104020603"/>
                <a:ea typeface="+mn-ea"/>
                <a:cs typeface="+mn-cs"/>
              </a:rPr>
              <a:t>un lobito bueno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Tw Cen MT" panose="020B0602020104020603"/>
                <a:ea typeface="+mn-ea"/>
                <a:cs typeface="+mn-cs"/>
              </a:rPr>
              <a:t>al que maltrataban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Tw Cen MT" panose="020B0602020104020603"/>
                <a:ea typeface="+mn-ea"/>
                <a:cs typeface="+mn-cs"/>
              </a:rPr>
              <a:t>todos los corderos.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Tw Cen MT" panose="020B0602020104020603"/>
                <a:ea typeface="+mn-ea"/>
                <a:cs typeface="+mn-cs"/>
              </a:rPr>
              <a:t>Y había también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Tw Cen MT" panose="020B0602020104020603"/>
                <a:ea typeface="+mn-ea"/>
                <a:cs typeface="+mn-cs"/>
              </a:rPr>
              <a:t>un príncipe malo,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Tw Cen MT" panose="020B0602020104020603"/>
                <a:ea typeface="+mn-ea"/>
                <a:cs typeface="+mn-cs"/>
              </a:rPr>
              <a:t>una bruja hermosa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Tw Cen MT" panose="020B0602020104020603"/>
                <a:ea typeface="+mn-ea"/>
                <a:cs typeface="+mn-cs"/>
              </a:rPr>
              <a:t>y un pirata honrado.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Tw Cen MT" panose="020B0602020104020603"/>
                <a:ea typeface="+mn-ea"/>
                <a:cs typeface="+mn-cs"/>
              </a:rPr>
              <a:t>Todas estas cosas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Tw Cen MT" panose="020B0602020104020603"/>
                <a:ea typeface="+mn-ea"/>
                <a:cs typeface="+mn-cs"/>
              </a:rPr>
              <a:t>había una vez.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Tw Cen MT" panose="020B0602020104020603"/>
                <a:ea typeface="+mn-ea"/>
                <a:cs typeface="+mn-cs"/>
              </a:rPr>
              <a:t>Cuando yo soñaba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Tw Cen MT" panose="020B0602020104020603"/>
                <a:ea typeface="+mn-ea"/>
                <a:cs typeface="+mn-cs"/>
              </a:rPr>
              <a:t>un mundo al revés.</a:t>
            </a:r>
            <a:endParaRPr kumimoji="0" lang="en-GB" sz="2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4" name="Picture 3"/>
          <p:cNvPicPr>
            <a:picLocks noChangeAspect="1"/>
          </p:cNvPicPr>
          <p:nvPr/>
        </p:nvPicPr>
        <p:blipFill>
          <a:blip r:embed="rId5"/>
          <a:stretch>
            <a:fillRect/>
          </a:stretch>
        </p:blipFill>
        <p:spPr>
          <a:xfrm>
            <a:off x="6861576" y="2692"/>
            <a:ext cx="2282424" cy="6855308"/>
          </a:xfrm>
          <a:prstGeom prst="rect">
            <a:avLst/>
          </a:prstGeom>
        </p:spPr>
      </p:pic>
      <p:pic>
        <p:nvPicPr>
          <p:cNvPr id="5" name="PACO IBÁÑEZ  EL LOBITO BUENO2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95868" y="1326873"/>
            <a:ext cx="3147391" cy="2360543"/>
          </a:xfrm>
          <a:prstGeom prst="rect">
            <a:avLst/>
          </a:prstGeom>
        </p:spPr>
      </p:pic>
      <p:sp>
        <p:nvSpPr>
          <p:cNvPr id="6" name="TextBox 5"/>
          <p:cNvSpPr txBox="1"/>
          <p:nvPr/>
        </p:nvSpPr>
        <p:spPr>
          <a:xfrm>
            <a:off x="3395868" y="3856383"/>
            <a:ext cx="31473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Música</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de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Paco</a:t>
            </a: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GB" sz="1800" b="0" i="0" u="none" strike="noStrike" kern="1200" cap="none" spc="0" normalizeH="0" baseline="0" noProof="0" dirty="0" err="1">
                <a:ln>
                  <a:noFill/>
                </a:ln>
                <a:solidFill>
                  <a:prstClr val="black"/>
                </a:solidFill>
                <a:effectLst/>
                <a:uLnTx/>
                <a:uFillTx/>
                <a:latin typeface="Tw Cen MT" panose="020B0602020104020603"/>
                <a:ea typeface="+mn-ea"/>
                <a:cs typeface="+mn-cs"/>
              </a:rPr>
              <a:t>Ibañez</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674454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Oval 4"/>
          <p:cNvSpPr>
            <a:spLocks noChangeArrowheads="1"/>
          </p:cNvSpPr>
          <p:nvPr/>
        </p:nvSpPr>
        <p:spPr bwMode="auto">
          <a:xfrm>
            <a:off x="2959893" y="1707034"/>
            <a:ext cx="2881313" cy="2160588"/>
          </a:xfrm>
          <a:prstGeom prst="ellipse">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pic>
        <p:nvPicPr>
          <p:cNvPr id="2051" name="Picture 2" descr="C:\Documents and Settings\Administrator\Local Settings\Temporary Internet Files\Content.IE5\HIOXUBAN\MC90028657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0438" y="1850921"/>
            <a:ext cx="1800225"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Line 9"/>
          <p:cNvSpPr>
            <a:spLocks noChangeShapeType="1"/>
          </p:cNvSpPr>
          <p:nvPr/>
        </p:nvSpPr>
        <p:spPr bwMode="auto">
          <a:xfrm flipV="1">
            <a:off x="5148065" y="1556792"/>
            <a:ext cx="530690" cy="294129"/>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2053" name="Text Box 46"/>
          <p:cNvSpPr txBox="1">
            <a:spLocks noChangeArrowheads="1"/>
          </p:cNvSpPr>
          <p:nvPr/>
        </p:nvSpPr>
        <p:spPr bwMode="auto">
          <a:xfrm>
            <a:off x="-612576" y="533400"/>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Voy</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(a menudo a </a:t>
            </a:r>
            <a:r>
              <a:rPr kumimoji="0" lang="en-GB" sz="2000" b="1" i="0" u="none" strike="noStrike" kern="1200" cap="none" spc="0" normalizeH="0" baseline="0" noProof="0" dirty="0" err="1">
                <a:ln>
                  <a:noFill/>
                </a:ln>
                <a:solidFill>
                  <a:srgbClr val="FF0000"/>
                </a:solidFill>
                <a:effectLst/>
                <a:uLnTx/>
                <a:uFillTx/>
                <a:latin typeface="Calibri" pitchFamily="34" charset="0"/>
                <a:ea typeface="+mn-ea"/>
                <a:cs typeface="+mn-cs"/>
              </a:rPr>
              <a:t>Francia</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a:t>
            </a:r>
          </a:p>
        </p:txBody>
      </p:sp>
      <p:sp>
        <p:nvSpPr>
          <p:cNvPr id="2054" name="Text Box 47"/>
          <p:cNvSpPr txBox="1">
            <a:spLocks noChangeArrowheads="1"/>
          </p:cNvSpPr>
          <p:nvPr/>
        </p:nvSpPr>
        <p:spPr bwMode="auto">
          <a:xfrm>
            <a:off x="3923928" y="1156682"/>
            <a:ext cx="5436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Prefiero</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a:t>
            </a:r>
            <a:r>
              <a:rPr kumimoji="0" lang="en-GB" sz="2000" b="1" i="0" u="none" strike="noStrike" kern="1200" cap="none" spc="0" normalizeH="0" baseline="0" noProof="0" dirty="0" err="1">
                <a:ln>
                  <a:noFill/>
                </a:ln>
                <a:solidFill>
                  <a:srgbClr val="FF0000"/>
                </a:solidFill>
                <a:effectLst/>
                <a:uLnTx/>
                <a:uFillTx/>
                <a:latin typeface="Calibri" pitchFamily="34" charset="0"/>
                <a:ea typeface="+mn-ea"/>
                <a:cs typeface="+mn-cs"/>
              </a:rPr>
              <a:t>las</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 </a:t>
            </a:r>
            <a:r>
              <a:rPr kumimoji="0" lang="en-GB" sz="2000" b="1" i="0" u="none" strike="noStrike" kern="1200" cap="none" spc="0" normalizeH="0" baseline="0" noProof="0" dirty="0" err="1">
                <a:ln>
                  <a:noFill/>
                </a:ln>
                <a:solidFill>
                  <a:srgbClr val="FF0000"/>
                </a:solidFill>
                <a:effectLst/>
                <a:uLnTx/>
                <a:uFillTx/>
                <a:latin typeface="Calibri" pitchFamily="34" charset="0"/>
                <a:ea typeface="+mn-ea"/>
                <a:cs typeface="+mn-cs"/>
              </a:rPr>
              <a:t>vacaciones</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 del </a:t>
            </a:r>
            <a:r>
              <a:rPr kumimoji="0" lang="en-GB" sz="2000" b="1" i="0" u="none" strike="noStrike" kern="1200" cap="none" spc="0" normalizeH="0" baseline="0" noProof="0" dirty="0" err="1">
                <a:ln>
                  <a:noFill/>
                </a:ln>
                <a:solidFill>
                  <a:srgbClr val="FF0000"/>
                </a:solidFill>
                <a:effectLst/>
                <a:uLnTx/>
                <a:uFillTx/>
                <a:latin typeface="Calibri" pitchFamily="34" charset="0"/>
                <a:ea typeface="+mn-ea"/>
                <a:cs typeface="+mn-cs"/>
              </a:rPr>
              <a:t>verano</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porque</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a:t>
            </a:r>
          </a:p>
        </p:txBody>
      </p:sp>
      <p:sp>
        <p:nvSpPr>
          <p:cNvPr id="2055" name="Text Box 47"/>
          <p:cNvSpPr txBox="1">
            <a:spLocks noChangeArrowheads="1"/>
          </p:cNvSpPr>
          <p:nvPr/>
        </p:nvSpPr>
        <p:spPr bwMode="auto">
          <a:xfrm>
            <a:off x="6180137" y="1650866"/>
            <a:ext cx="31798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Me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gusta</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(n) </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a:t>
            </a:r>
            <a:r>
              <a:rPr kumimoji="0" lang="en-GB" sz="2000" b="1" i="0" u="none" strike="noStrike" kern="1200" cap="none" spc="0" normalizeH="0" baseline="0" noProof="0" dirty="0" err="1">
                <a:ln>
                  <a:noFill/>
                </a:ln>
                <a:solidFill>
                  <a:srgbClr val="FF0000"/>
                </a:solidFill>
                <a:effectLst/>
                <a:uLnTx/>
                <a:uFillTx/>
                <a:latin typeface="Calibri" pitchFamily="34" charset="0"/>
                <a:ea typeface="+mn-ea"/>
                <a:cs typeface="+mn-cs"/>
              </a:rPr>
              <a:t>tomar</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 el sol)</a:t>
            </a:r>
          </a:p>
        </p:txBody>
      </p:sp>
      <p:sp>
        <p:nvSpPr>
          <p:cNvPr id="2056" name="Line 9"/>
          <p:cNvSpPr>
            <a:spLocks noChangeShapeType="1"/>
          </p:cNvSpPr>
          <p:nvPr/>
        </p:nvSpPr>
        <p:spPr bwMode="auto">
          <a:xfrm>
            <a:off x="5508105" y="3501008"/>
            <a:ext cx="1008111" cy="635899"/>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2061" name="Line 9"/>
          <p:cNvSpPr>
            <a:spLocks noChangeShapeType="1"/>
          </p:cNvSpPr>
          <p:nvPr/>
        </p:nvSpPr>
        <p:spPr bwMode="auto">
          <a:xfrm flipH="1" flipV="1">
            <a:off x="2339752" y="1440266"/>
            <a:ext cx="857250" cy="71437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2066" name="Text Box 46"/>
          <p:cNvSpPr txBox="1">
            <a:spLocks noChangeArrowheads="1"/>
          </p:cNvSpPr>
          <p:nvPr/>
        </p:nvSpPr>
        <p:spPr bwMode="auto">
          <a:xfrm>
            <a:off x="4400550" y="71438"/>
            <a:ext cx="4672013" cy="461665"/>
          </a:xfrm>
          <a:prstGeom prst="rect">
            <a:avLst/>
          </a:prstGeom>
          <a:solidFill>
            <a:srgbClr val="A73E3B"/>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2400" b="1" i="0" u="none" strike="noStrike" kern="1200" cap="none" spc="0" normalizeH="0" baseline="0" noProof="0" dirty="0" err="1">
                <a:ln>
                  <a:noFill/>
                </a:ln>
                <a:solidFill>
                  <a:prstClr val="white">
                    <a:lumMod val="95000"/>
                  </a:prstClr>
                </a:solidFill>
                <a:effectLst/>
                <a:uLnTx/>
                <a:uFillTx/>
                <a:latin typeface="Segoe Print" pitchFamily="2" charset="0"/>
                <a:ea typeface="+mn-ea"/>
                <a:cs typeface="+mn-cs"/>
              </a:rPr>
              <a:t>Opiniones</a:t>
            </a:r>
            <a:r>
              <a:rPr kumimoji="0" lang="en-GB" sz="2400" b="1" i="0" u="none" strike="noStrike" kern="1200" cap="none" spc="0" normalizeH="0" baseline="0" noProof="0" dirty="0">
                <a:ln>
                  <a:noFill/>
                </a:ln>
                <a:solidFill>
                  <a:prstClr val="white">
                    <a:lumMod val="95000"/>
                  </a:prstClr>
                </a:solidFill>
                <a:effectLst/>
                <a:uLnTx/>
                <a:uFillTx/>
                <a:latin typeface="Segoe Print" pitchFamily="2" charset="0"/>
                <a:ea typeface="+mn-ea"/>
                <a:cs typeface="+mn-cs"/>
              </a:rPr>
              <a:t> y </a:t>
            </a:r>
            <a:r>
              <a:rPr kumimoji="0" lang="en-GB" sz="2400" b="1" i="0" u="none" strike="noStrike" kern="1200" cap="none" spc="0" normalizeH="0" baseline="0" noProof="0" dirty="0" err="1">
                <a:ln>
                  <a:noFill/>
                </a:ln>
                <a:solidFill>
                  <a:prstClr val="white">
                    <a:lumMod val="95000"/>
                  </a:prstClr>
                </a:solidFill>
                <a:effectLst/>
                <a:uLnTx/>
                <a:uFillTx/>
                <a:latin typeface="Segoe Print" pitchFamily="2" charset="0"/>
                <a:ea typeface="+mn-ea"/>
                <a:cs typeface="+mn-cs"/>
              </a:rPr>
              <a:t>preferencias</a:t>
            </a:r>
            <a:endParaRPr kumimoji="0" lang="en-GB" sz="2400" b="1" i="0" u="none" strike="noStrike" kern="1200" cap="none" spc="0" normalizeH="0" baseline="0" noProof="0" dirty="0">
              <a:ln>
                <a:noFill/>
              </a:ln>
              <a:solidFill>
                <a:prstClr val="white">
                  <a:lumMod val="95000"/>
                </a:prstClr>
              </a:solidFill>
              <a:effectLst/>
              <a:uLnTx/>
              <a:uFillTx/>
              <a:latin typeface="Segoe Print" pitchFamily="2" charset="0"/>
              <a:ea typeface="+mn-ea"/>
              <a:cs typeface="+mn-cs"/>
            </a:endParaRPr>
          </a:p>
        </p:txBody>
      </p:sp>
      <p:sp>
        <p:nvSpPr>
          <p:cNvPr id="2071" name="Line 9"/>
          <p:cNvSpPr>
            <a:spLocks noChangeShapeType="1"/>
          </p:cNvSpPr>
          <p:nvPr/>
        </p:nvSpPr>
        <p:spPr bwMode="auto">
          <a:xfrm flipH="1">
            <a:off x="1835692" y="3140968"/>
            <a:ext cx="1214437" cy="726654"/>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2076" name="Text Box 46"/>
          <p:cNvSpPr txBox="1">
            <a:spLocks noChangeArrowheads="1"/>
          </p:cNvSpPr>
          <p:nvPr/>
        </p:nvSpPr>
        <p:spPr bwMode="auto">
          <a:xfrm>
            <a:off x="395536" y="3975101"/>
            <a:ext cx="2592139" cy="461962"/>
          </a:xfrm>
          <a:prstGeom prst="rect">
            <a:avLst/>
          </a:prstGeom>
          <a:solidFill>
            <a:srgbClr val="A73E3B"/>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2400" b="1" i="0" u="none" strike="noStrike" kern="1200" cap="none" spc="0" normalizeH="0" baseline="0" noProof="0" dirty="0">
                <a:ln>
                  <a:noFill/>
                </a:ln>
                <a:solidFill>
                  <a:prstClr val="white">
                    <a:lumMod val="95000"/>
                  </a:prstClr>
                </a:solidFill>
                <a:effectLst/>
                <a:uLnTx/>
                <a:uFillTx/>
                <a:latin typeface="Segoe Print" pitchFamily="2" charset="0"/>
                <a:ea typeface="+mn-ea"/>
                <a:cs typeface="+mn-cs"/>
              </a:rPr>
              <a:t>En el </a:t>
            </a:r>
            <a:r>
              <a:rPr kumimoji="0" lang="en-GB" sz="2400" b="1" i="0" u="none" strike="noStrike" kern="1200" cap="none" spc="0" normalizeH="0" baseline="0" noProof="0" dirty="0" err="1">
                <a:ln>
                  <a:noFill/>
                </a:ln>
                <a:solidFill>
                  <a:prstClr val="white">
                    <a:lumMod val="95000"/>
                  </a:prstClr>
                </a:solidFill>
                <a:effectLst/>
                <a:uLnTx/>
                <a:uFillTx/>
                <a:latin typeface="Segoe Print" pitchFamily="2" charset="0"/>
                <a:ea typeface="+mn-ea"/>
                <a:cs typeface="+mn-cs"/>
              </a:rPr>
              <a:t>futuro</a:t>
            </a:r>
            <a:r>
              <a:rPr kumimoji="0" lang="en-GB" sz="2400" b="1" i="0" u="none" strike="noStrike" kern="1200" cap="none" spc="0" normalizeH="0" baseline="0" noProof="0" dirty="0">
                <a:ln>
                  <a:noFill/>
                </a:ln>
                <a:solidFill>
                  <a:prstClr val="white">
                    <a:lumMod val="95000"/>
                  </a:prstClr>
                </a:solidFill>
                <a:effectLst/>
                <a:uLnTx/>
                <a:uFillTx/>
                <a:latin typeface="Segoe Print" pitchFamily="2" charset="0"/>
                <a:ea typeface="+mn-ea"/>
                <a:cs typeface="+mn-cs"/>
              </a:rPr>
              <a:t>…</a:t>
            </a:r>
          </a:p>
        </p:txBody>
      </p:sp>
      <p:sp>
        <p:nvSpPr>
          <p:cNvPr id="29" name="Text Box 47"/>
          <p:cNvSpPr txBox="1">
            <a:spLocks noChangeArrowheads="1"/>
          </p:cNvSpPr>
          <p:nvPr/>
        </p:nvSpPr>
        <p:spPr bwMode="auto">
          <a:xfrm>
            <a:off x="6222176" y="2139496"/>
            <a:ext cx="28264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No me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gusta</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(n) </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a:t>
            </a:r>
            <a:r>
              <a:rPr kumimoji="0" lang="en-GB" sz="2000" b="1" i="0" u="none" strike="noStrike" kern="1200" cap="none" spc="0" normalizeH="0" baseline="0" noProof="0" dirty="0" err="1">
                <a:ln>
                  <a:noFill/>
                </a:ln>
                <a:solidFill>
                  <a:srgbClr val="FF0000"/>
                </a:solidFill>
                <a:effectLst/>
                <a:uLnTx/>
                <a:uFillTx/>
                <a:latin typeface="Calibri" pitchFamily="34" charset="0"/>
                <a:ea typeface="+mn-ea"/>
                <a:cs typeface="+mn-cs"/>
              </a:rPr>
              <a:t>visitar</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 </a:t>
            </a:r>
            <a:r>
              <a:rPr kumimoji="0" lang="en-GB" sz="2000" b="1" i="0" u="none" strike="noStrike" kern="1200" cap="none" spc="0" normalizeH="0" baseline="0" noProof="0" dirty="0" err="1">
                <a:ln>
                  <a:noFill/>
                </a:ln>
                <a:solidFill>
                  <a:srgbClr val="FF0000"/>
                </a:solidFill>
                <a:effectLst/>
                <a:uLnTx/>
                <a:uFillTx/>
                <a:latin typeface="Calibri" pitchFamily="34" charset="0"/>
                <a:ea typeface="+mn-ea"/>
                <a:cs typeface="+mn-cs"/>
              </a:rPr>
              <a:t>monumentos</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a:t>
            </a:r>
          </a:p>
        </p:txBody>
      </p:sp>
      <p:sp>
        <p:nvSpPr>
          <p:cNvPr id="30" name="Text Box 47"/>
          <p:cNvSpPr txBox="1">
            <a:spLocks noChangeArrowheads="1"/>
          </p:cNvSpPr>
          <p:nvPr/>
        </p:nvSpPr>
        <p:spPr bwMode="auto">
          <a:xfrm>
            <a:off x="6156176" y="2753633"/>
            <a:ext cx="28924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A mi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madre</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le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encanta</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(n) </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(los </a:t>
            </a:r>
            <a:r>
              <a:rPr kumimoji="0" lang="en-GB" sz="2000" b="1" i="0" u="none" strike="noStrike" kern="1200" cap="none" spc="0" normalizeH="0" baseline="0" noProof="0" dirty="0" err="1">
                <a:ln>
                  <a:noFill/>
                </a:ln>
                <a:solidFill>
                  <a:srgbClr val="FF0000"/>
                </a:solidFill>
                <a:effectLst/>
                <a:uLnTx/>
                <a:uFillTx/>
                <a:latin typeface="Calibri" pitchFamily="34" charset="0"/>
                <a:ea typeface="+mn-ea"/>
                <a:cs typeface="+mn-cs"/>
              </a:rPr>
              <a:t>museos</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 </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Dice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siempre</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a:t>
            </a:r>
            <a:r>
              <a:rPr kumimoji="0" lang="en-GB" sz="2000" b="1" i="0" u="none" strike="noStrike" kern="1200" cap="none" spc="0" normalizeH="0" baseline="0" noProof="0" dirty="0" err="1">
                <a:ln>
                  <a:noFill/>
                </a:ln>
                <a:solidFill>
                  <a:srgbClr val="FF0000"/>
                </a:solidFill>
                <a:effectLst/>
                <a:uLnTx/>
                <a:uFillTx/>
                <a:latin typeface="Calibri" pitchFamily="34" charset="0"/>
                <a:ea typeface="+mn-ea"/>
                <a:cs typeface="+mn-cs"/>
              </a:rPr>
              <a:t>Vamos</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 al </a:t>
            </a:r>
            <a:r>
              <a:rPr kumimoji="0" lang="en-GB" sz="2000" b="1" i="0" u="none" strike="noStrike" kern="1200" cap="none" spc="0" normalizeH="0" baseline="0" noProof="0" dirty="0" err="1">
                <a:ln>
                  <a:noFill/>
                </a:ln>
                <a:solidFill>
                  <a:srgbClr val="FF0000"/>
                </a:solidFill>
                <a:effectLst/>
                <a:uLnTx/>
                <a:uFillTx/>
                <a:latin typeface="Calibri" pitchFamily="34" charset="0"/>
                <a:ea typeface="+mn-ea"/>
                <a:cs typeface="+mn-cs"/>
              </a:rPr>
              <a:t>museo</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a:t>
            </a:r>
          </a:p>
        </p:txBody>
      </p:sp>
      <p:sp>
        <p:nvSpPr>
          <p:cNvPr id="31" name="Text Box 46"/>
          <p:cNvSpPr txBox="1">
            <a:spLocks noChangeArrowheads="1"/>
          </p:cNvSpPr>
          <p:nvPr/>
        </p:nvSpPr>
        <p:spPr bwMode="auto">
          <a:xfrm>
            <a:off x="6642120" y="4119808"/>
            <a:ext cx="2406482" cy="461665"/>
          </a:xfrm>
          <a:prstGeom prst="rect">
            <a:avLst/>
          </a:prstGeom>
          <a:solidFill>
            <a:srgbClr val="A73E3B"/>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2400" b="1" i="0" u="none" strike="noStrike" kern="1200" cap="none" spc="0" normalizeH="0" baseline="0" noProof="0" dirty="0">
                <a:ln>
                  <a:noFill/>
                </a:ln>
                <a:solidFill>
                  <a:prstClr val="white">
                    <a:lumMod val="95000"/>
                  </a:prstClr>
                </a:solidFill>
                <a:effectLst/>
                <a:uLnTx/>
                <a:uFillTx/>
                <a:latin typeface="Segoe Print" pitchFamily="2" charset="0"/>
                <a:ea typeface="+mn-ea"/>
                <a:cs typeface="+mn-cs"/>
              </a:rPr>
              <a:t>En el </a:t>
            </a:r>
            <a:r>
              <a:rPr kumimoji="0" lang="en-GB" sz="2400" b="1" i="0" u="none" strike="noStrike" kern="1200" cap="none" spc="0" normalizeH="0" baseline="0" noProof="0" dirty="0" err="1">
                <a:ln>
                  <a:noFill/>
                </a:ln>
                <a:solidFill>
                  <a:prstClr val="white">
                    <a:lumMod val="95000"/>
                  </a:prstClr>
                </a:solidFill>
                <a:effectLst/>
                <a:uLnTx/>
                <a:uFillTx/>
                <a:latin typeface="Segoe Print" pitchFamily="2" charset="0"/>
                <a:ea typeface="+mn-ea"/>
                <a:cs typeface="+mn-cs"/>
              </a:rPr>
              <a:t>pasado</a:t>
            </a:r>
            <a:endParaRPr kumimoji="0" lang="en-GB" sz="2400" b="1" i="0" u="none" strike="noStrike" kern="1200" cap="none" spc="0" normalizeH="0" baseline="0" noProof="0" dirty="0">
              <a:ln>
                <a:noFill/>
              </a:ln>
              <a:solidFill>
                <a:prstClr val="white">
                  <a:lumMod val="95000"/>
                </a:prstClr>
              </a:solidFill>
              <a:effectLst/>
              <a:uLnTx/>
              <a:uFillTx/>
              <a:latin typeface="Segoe Print" pitchFamily="2" charset="0"/>
              <a:ea typeface="+mn-ea"/>
              <a:cs typeface="+mn-cs"/>
            </a:endParaRPr>
          </a:p>
        </p:txBody>
      </p:sp>
      <p:sp>
        <p:nvSpPr>
          <p:cNvPr id="32" name="Text Box 46"/>
          <p:cNvSpPr txBox="1">
            <a:spLocks noChangeArrowheads="1"/>
          </p:cNvSpPr>
          <p:nvPr/>
        </p:nvSpPr>
        <p:spPr bwMode="auto">
          <a:xfrm>
            <a:off x="4067944" y="3933056"/>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El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año</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pasado</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t>
            </a:r>
          </a:p>
        </p:txBody>
      </p:sp>
      <p:sp>
        <p:nvSpPr>
          <p:cNvPr id="34" name="Text Box 46"/>
          <p:cNvSpPr txBox="1">
            <a:spLocks noChangeArrowheads="1"/>
          </p:cNvSpPr>
          <p:nvPr/>
        </p:nvSpPr>
        <p:spPr bwMode="auto">
          <a:xfrm>
            <a:off x="4607496" y="4293096"/>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Fui</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 con…</a:t>
            </a:r>
          </a:p>
        </p:txBody>
      </p:sp>
      <p:sp>
        <p:nvSpPr>
          <p:cNvPr id="35" name="Text Box 46"/>
          <p:cNvSpPr txBox="1">
            <a:spLocks noChangeArrowheads="1"/>
          </p:cNvSpPr>
          <p:nvPr/>
        </p:nvSpPr>
        <p:spPr bwMode="auto">
          <a:xfrm>
            <a:off x="4607496" y="5765194"/>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Me lo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pasé</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bomba</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 fatal/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bien</a:t>
            </a:r>
            <a:endPar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36" name="Text Box 46"/>
          <p:cNvSpPr txBox="1">
            <a:spLocks noChangeArrowheads="1"/>
          </p:cNvSpPr>
          <p:nvPr/>
        </p:nvSpPr>
        <p:spPr bwMode="auto">
          <a:xfrm>
            <a:off x="288032" y="4437112"/>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El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año</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que</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viene</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a:t>
            </a:r>
          </a:p>
        </p:txBody>
      </p:sp>
      <p:sp>
        <p:nvSpPr>
          <p:cNvPr id="37" name="Text Box 46"/>
          <p:cNvSpPr txBox="1">
            <a:spLocks noChangeArrowheads="1"/>
          </p:cNvSpPr>
          <p:nvPr/>
        </p:nvSpPr>
        <p:spPr bwMode="auto">
          <a:xfrm>
            <a:off x="717228" y="4725144"/>
            <a:ext cx="29186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Voy</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ir</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a:t>
            </a:r>
          </a:p>
        </p:txBody>
      </p:sp>
      <p:sp>
        <p:nvSpPr>
          <p:cNvPr id="38" name="Text Box 46"/>
          <p:cNvSpPr txBox="1">
            <a:spLocks noChangeArrowheads="1"/>
          </p:cNvSpPr>
          <p:nvPr/>
        </p:nvSpPr>
        <p:spPr bwMode="auto">
          <a:xfrm>
            <a:off x="717228" y="5107641"/>
            <a:ext cx="29186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Quiero</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ver</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a:t>
            </a:r>
          </a:p>
        </p:txBody>
      </p:sp>
      <p:sp>
        <p:nvSpPr>
          <p:cNvPr id="39" name="Text Box 46"/>
          <p:cNvSpPr txBox="1">
            <a:spLocks noChangeArrowheads="1"/>
          </p:cNvSpPr>
          <p:nvPr/>
        </p:nvSpPr>
        <p:spPr bwMode="auto">
          <a:xfrm>
            <a:off x="717228" y="5445224"/>
            <a:ext cx="29186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Tengo</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pensado</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t>
            </a:r>
          </a:p>
        </p:txBody>
      </p:sp>
      <p:sp>
        <p:nvSpPr>
          <p:cNvPr id="40" name="Text Box 46"/>
          <p:cNvSpPr txBox="1">
            <a:spLocks noChangeArrowheads="1"/>
          </p:cNvSpPr>
          <p:nvPr/>
        </p:nvSpPr>
        <p:spPr bwMode="auto">
          <a:xfrm>
            <a:off x="717228" y="6053226"/>
            <a:ext cx="29186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Tengo</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la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intención</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de</a:t>
            </a:r>
          </a:p>
        </p:txBody>
      </p:sp>
      <p:sp>
        <p:nvSpPr>
          <p:cNvPr id="41" name="Text Box 46"/>
          <p:cNvSpPr txBox="1">
            <a:spLocks noChangeArrowheads="1"/>
          </p:cNvSpPr>
          <p:nvPr/>
        </p:nvSpPr>
        <p:spPr bwMode="auto">
          <a:xfrm>
            <a:off x="717228" y="6413266"/>
            <a:ext cx="29186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Me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gustaría</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a:t>
            </a:r>
          </a:p>
        </p:txBody>
      </p:sp>
      <p:sp>
        <p:nvSpPr>
          <p:cNvPr id="33" name="Text Box 47"/>
          <p:cNvSpPr txBox="1">
            <a:spLocks noChangeArrowheads="1"/>
          </p:cNvSpPr>
          <p:nvPr/>
        </p:nvSpPr>
        <p:spPr bwMode="auto">
          <a:xfrm>
            <a:off x="3347864" y="789092"/>
            <a:ext cx="56452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Lo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más</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importante</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para</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mí</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es</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(la playa)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porque</a:t>
            </a:r>
            <a:endPar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42" name="Text Box 46"/>
          <p:cNvSpPr txBox="1">
            <a:spLocks noChangeArrowheads="1"/>
          </p:cNvSpPr>
          <p:nvPr/>
        </p:nvSpPr>
        <p:spPr bwMode="auto">
          <a:xfrm>
            <a:off x="4607496" y="5477162"/>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Cada</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día</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iba</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(a la playa)</a:t>
            </a:r>
          </a:p>
        </p:txBody>
      </p:sp>
      <p:sp>
        <p:nvSpPr>
          <p:cNvPr id="43" name="Text Box 46"/>
          <p:cNvSpPr txBox="1">
            <a:spLocks noChangeArrowheads="1"/>
          </p:cNvSpPr>
          <p:nvPr/>
        </p:nvSpPr>
        <p:spPr bwMode="auto">
          <a:xfrm>
            <a:off x="4644008" y="4901098"/>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(el hotel) </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era… </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(la </a:t>
            </a:r>
            <a:r>
              <a:rPr kumimoji="0" lang="en-GB" sz="2000" b="1" i="0" u="none" strike="noStrike" kern="1200" cap="none" spc="0" normalizeH="0" baseline="0" noProof="0" dirty="0" err="1">
                <a:ln>
                  <a:noFill/>
                </a:ln>
                <a:solidFill>
                  <a:srgbClr val="FF0000"/>
                </a:solidFill>
                <a:effectLst/>
                <a:uLnTx/>
                <a:uFillTx/>
                <a:latin typeface="Calibri" pitchFamily="34" charset="0"/>
                <a:ea typeface="+mn-ea"/>
                <a:cs typeface="+mn-cs"/>
              </a:rPr>
              <a:t>gente</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 </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era…</a:t>
            </a:r>
          </a:p>
        </p:txBody>
      </p:sp>
      <p:sp>
        <p:nvSpPr>
          <p:cNvPr id="45" name="Text Box 46"/>
          <p:cNvSpPr txBox="1">
            <a:spLocks noChangeArrowheads="1"/>
          </p:cNvSpPr>
          <p:nvPr/>
        </p:nvSpPr>
        <p:spPr bwMode="auto">
          <a:xfrm>
            <a:off x="4607496" y="4613066"/>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El hotel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estaba</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a:t>
            </a:r>
            <a:r>
              <a:rPr kumimoji="0" lang="en-GB" sz="2000" b="1" i="0" u="none" strike="noStrike" kern="1200" cap="none" spc="0" normalizeH="0" baseline="0" noProof="0" dirty="0" err="1">
                <a:ln>
                  <a:noFill/>
                </a:ln>
                <a:solidFill>
                  <a:srgbClr val="FF0000"/>
                </a:solidFill>
                <a:effectLst/>
                <a:uLnTx/>
                <a:uFillTx/>
                <a:latin typeface="Calibri" pitchFamily="34" charset="0"/>
                <a:ea typeface="+mn-ea"/>
                <a:cs typeface="+mn-cs"/>
              </a:rPr>
              <a:t>cerca</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 del mar)</a:t>
            </a:r>
          </a:p>
        </p:txBody>
      </p:sp>
      <p:sp>
        <p:nvSpPr>
          <p:cNvPr id="46" name="Text Box 46"/>
          <p:cNvSpPr txBox="1">
            <a:spLocks noChangeArrowheads="1"/>
          </p:cNvSpPr>
          <p:nvPr/>
        </p:nvSpPr>
        <p:spPr bwMode="auto">
          <a:xfrm>
            <a:off x="4607496" y="5189130"/>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Hice</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muchas</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cosas</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por</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ejemplo</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a:t>
            </a:r>
            <a:endPar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endParaRPr>
          </a:p>
        </p:txBody>
      </p:sp>
      <p:sp>
        <p:nvSpPr>
          <p:cNvPr id="47" name="Text Box 46"/>
          <p:cNvSpPr txBox="1">
            <a:spLocks noChangeArrowheads="1"/>
          </p:cNvSpPr>
          <p:nvPr/>
        </p:nvSpPr>
        <p:spPr bwMode="auto">
          <a:xfrm>
            <a:off x="4608512" y="6093296"/>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Lo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que</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más</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me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gustó</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fue</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a:t>
            </a:r>
          </a:p>
        </p:txBody>
      </p:sp>
      <p:sp>
        <p:nvSpPr>
          <p:cNvPr id="48" name="Text Box 46"/>
          <p:cNvSpPr txBox="1">
            <a:spLocks noChangeArrowheads="1"/>
          </p:cNvSpPr>
          <p:nvPr/>
        </p:nvSpPr>
        <p:spPr bwMode="auto">
          <a:xfrm>
            <a:off x="4608512" y="6413266"/>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Fue</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una</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experiencia</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a:t>
            </a:r>
            <a:r>
              <a:rPr kumimoji="0" lang="en-GB" sz="2000" b="1" i="0" u="none" strike="noStrike" kern="1200" cap="none" spc="0" normalizeH="0" baseline="0" noProof="0" dirty="0" err="1">
                <a:ln>
                  <a:noFill/>
                </a:ln>
                <a:solidFill>
                  <a:srgbClr val="FF0000"/>
                </a:solidFill>
                <a:effectLst/>
                <a:uLnTx/>
                <a:uFillTx/>
                <a:latin typeface="Calibri" pitchFamily="34" charset="0"/>
                <a:ea typeface="+mn-ea"/>
                <a:cs typeface="+mn-cs"/>
              </a:rPr>
              <a:t>inolvidable</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a:t>
            </a:r>
          </a:p>
        </p:txBody>
      </p:sp>
      <p:sp>
        <p:nvSpPr>
          <p:cNvPr id="49" name="Text Box 46"/>
          <p:cNvSpPr txBox="1">
            <a:spLocks noChangeArrowheads="1"/>
          </p:cNvSpPr>
          <p:nvPr/>
        </p:nvSpPr>
        <p:spPr bwMode="auto">
          <a:xfrm>
            <a:off x="317376" y="82352"/>
            <a:ext cx="3498032" cy="461665"/>
          </a:xfrm>
          <a:prstGeom prst="rect">
            <a:avLst/>
          </a:prstGeom>
          <a:solidFill>
            <a:srgbClr val="A73E3B"/>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2400" b="1" i="0" u="none" strike="noStrike" kern="1200" cap="none" spc="0" normalizeH="0" baseline="0" noProof="0" dirty="0">
                <a:ln>
                  <a:noFill/>
                </a:ln>
                <a:solidFill>
                  <a:prstClr val="white">
                    <a:lumMod val="95000"/>
                  </a:prstClr>
                </a:solidFill>
                <a:effectLst/>
                <a:uLnTx/>
                <a:uFillTx/>
                <a:latin typeface="Segoe Print" pitchFamily="2" charset="0"/>
                <a:ea typeface="+mn-ea"/>
                <a:cs typeface="+mn-cs"/>
              </a:rPr>
              <a:t>En el </a:t>
            </a:r>
            <a:r>
              <a:rPr kumimoji="0" lang="en-GB" sz="2400" b="1" i="0" u="none" strike="noStrike" kern="1200" cap="none" spc="0" normalizeH="0" baseline="0" noProof="0" dirty="0" err="1">
                <a:ln>
                  <a:noFill/>
                </a:ln>
                <a:solidFill>
                  <a:prstClr val="white">
                    <a:lumMod val="95000"/>
                  </a:prstClr>
                </a:solidFill>
                <a:effectLst/>
                <a:uLnTx/>
                <a:uFillTx/>
                <a:latin typeface="Segoe Print" pitchFamily="2" charset="0"/>
                <a:ea typeface="+mn-ea"/>
                <a:cs typeface="+mn-cs"/>
              </a:rPr>
              <a:t>presente</a:t>
            </a:r>
            <a:r>
              <a:rPr kumimoji="0" lang="en-GB" sz="2400" b="1" i="0" u="none" strike="noStrike" kern="1200" cap="none" spc="0" normalizeH="0" baseline="0" noProof="0" dirty="0">
                <a:ln>
                  <a:noFill/>
                </a:ln>
                <a:solidFill>
                  <a:prstClr val="white">
                    <a:lumMod val="95000"/>
                  </a:prstClr>
                </a:solidFill>
                <a:effectLst/>
                <a:uLnTx/>
                <a:uFillTx/>
                <a:latin typeface="Segoe Print" pitchFamily="2" charset="0"/>
                <a:ea typeface="+mn-ea"/>
                <a:cs typeface="+mn-cs"/>
              </a:rPr>
              <a:t>…</a:t>
            </a:r>
          </a:p>
        </p:txBody>
      </p:sp>
      <p:sp>
        <p:nvSpPr>
          <p:cNvPr id="50" name="Text Box 46"/>
          <p:cNvSpPr txBox="1">
            <a:spLocks noChangeArrowheads="1"/>
          </p:cNvSpPr>
          <p:nvPr/>
        </p:nvSpPr>
        <p:spPr bwMode="auto">
          <a:xfrm>
            <a:off x="-576064" y="940658"/>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Suelo</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ir</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(con mi </a:t>
            </a:r>
            <a:r>
              <a:rPr kumimoji="0" lang="en-GB" sz="2000" b="1" i="0" u="none" strike="noStrike" kern="1200" cap="none" spc="0" normalizeH="0" baseline="0" noProof="0" dirty="0" err="1">
                <a:ln>
                  <a:noFill/>
                </a:ln>
                <a:solidFill>
                  <a:srgbClr val="FF0000"/>
                </a:solidFill>
                <a:effectLst/>
                <a:uLnTx/>
                <a:uFillTx/>
                <a:latin typeface="Calibri" pitchFamily="34" charset="0"/>
                <a:ea typeface="+mn-ea"/>
                <a:cs typeface="+mn-cs"/>
              </a:rPr>
              <a:t>familia</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a:t>
            </a:r>
          </a:p>
        </p:txBody>
      </p:sp>
      <p:sp>
        <p:nvSpPr>
          <p:cNvPr id="51" name="Text Box 46"/>
          <p:cNvSpPr txBox="1">
            <a:spLocks noChangeArrowheads="1"/>
          </p:cNvSpPr>
          <p:nvPr/>
        </p:nvSpPr>
        <p:spPr bwMode="auto">
          <a:xfrm>
            <a:off x="-504056" y="1372706"/>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Es</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(un </a:t>
            </a:r>
            <a:r>
              <a:rPr kumimoji="0" lang="en-GB" sz="2000" b="1" i="0" u="none" strike="noStrike" kern="1200" cap="none" spc="0" normalizeH="0" baseline="0" noProof="0" dirty="0" err="1">
                <a:ln>
                  <a:noFill/>
                </a:ln>
                <a:solidFill>
                  <a:srgbClr val="FF0000"/>
                </a:solidFill>
                <a:effectLst/>
                <a:uLnTx/>
                <a:uFillTx/>
                <a:latin typeface="Calibri" pitchFamily="34" charset="0"/>
                <a:ea typeface="+mn-ea"/>
                <a:cs typeface="+mn-cs"/>
              </a:rPr>
              <a:t>sitio</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 bonito y </a:t>
            </a:r>
            <a:r>
              <a:rPr kumimoji="0" lang="en-GB" sz="2000" b="1" i="0" u="none" strike="noStrike" kern="1200" cap="none" spc="0" normalizeH="0" baseline="0" noProof="0" dirty="0" err="1">
                <a:ln>
                  <a:noFill/>
                </a:ln>
                <a:solidFill>
                  <a:srgbClr val="FF0000"/>
                </a:solidFill>
                <a:effectLst/>
                <a:uLnTx/>
                <a:uFillTx/>
                <a:latin typeface="Calibri" pitchFamily="34" charset="0"/>
                <a:ea typeface="+mn-ea"/>
                <a:cs typeface="+mn-cs"/>
              </a:rPr>
              <a:t>turístico</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a:t>
            </a:r>
          </a:p>
        </p:txBody>
      </p:sp>
      <p:sp>
        <p:nvSpPr>
          <p:cNvPr id="52" name="Text Box 46"/>
          <p:cNvSpPr txBox="1">
            <a:spLocks noChangeArrowheads="1"/>
          </p:cNvSpPr>
          <p:nvPr/>
        </p:nvSpPr>
        <p:spPr bwMode="auto">
          <a:xfrm>
            <a:off x="-468560" y="1804754"/>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Está</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(en el </a:t>
            </a:r>
            <a:r>
              <a:rPr kumimoji="0" lang="en-GB" sz="2000" b="1" i="0" u="none" strike="noStrike" kern="1200" cap="none" spc="0" normalizeH="0" baseline="0" noProof="0" dirty="0" err="1">
                <a:ln>
                  <a:noFill/>
                </a:ln>
                <a:solidFill>
                  <a:srgbClr val="FF0000"/>
                </a:solidFill>
                <a:effectLst/>
                <a:uLnTx/>
                <a:uFillTx/>
                <a:latin typeface="Calibri" pitchFamily="34" charset="0"/>
                <a:ea typeface="+mn-ea"/>
                <a:cs typeface="+mn-cs"/>
              </a:rPr>
              <a:t>sur</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 del </a:t>
            </a:r>
            <a:r>
              <a:rPr kumimoji="0" lang="en-GB" sz="2000" b="1" i="0" u="none" strike="noStrike" kern="1200" cap="none" spc="0" normalizeH="0" baseline="0" noProof="0" dirty="0" err="1">
                <a:ln>
                  <a:noFill/>
                </a:ln>
                <a:solidFill>
                  <a:srgbClr val="FF0000"/>
                </a:solidFill>
                <a:effectLst/>
                <a:uLnTx/>
                <a:uFillTx/>
                <a:latin typeface="Calibri" pitchFamily="34" charset="0"/>
                <a:ea typeface="+mn-ea"/>
                <a:cs typeface="+mn-cs"/>
              </a:rPr>
              <a:t>país</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a:t>
            </a:r>
          </a:p>
        </p:txBody>
      </p:sp>
      <p:sp>
        <p:nvSpPr>
          <p:cNvPr id="53" name="Text Box 46"/>
          <p:cNvSpPr txBox="1">
            <a:spLocks noChangeArrowheads="1"/>
          </p:cNvSpPr>
          <p:nvPr/>
        </p:nvSpPr>
        <p:spPr bwMode="auto">
          <a:xfrm>
            <a:off x="-612576" y="2204864"/>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Tiene</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a:t>
            </a:r>
            <a:r>
              <a:rPr kumimoji="0" lang="en-GB" sz="2000" b="1" i="0" u="none" strike="noStrike" kern="1200" cap="none" spc="0" normalizeH="0" baseline="0" noProof="0" dirty="0" err="1">
                <a:ln>
                  <a:noFill/>
                </a:ln>
                <a:solidFill>
                  <a:srgbClr val="FF0000"/>
                </a:solidFill>
                <a:effectLst/>
                <a:uLnTx/>
                <a:uFillTx/>
                <a:latin typeface="Calibri" pitchFamily="34" charset="0"/>
                <a:ea typeface="+mn-ea"/>
                <a:cs typeface="+mn-cs"/>
              </a:rPr>
              <a:t>unos</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 8.000 </a:t>
            </a:r>
            <a:r>
              <a:rPr kumimoji="0" lang="en-GB" sz="2000" b="1" i="0" u="none" strike="noStrike" kern="1200" cap="none" spc="0" normalizeH="0" baseline="0" noProof="0" dirty="0" err="1">
                <a:ln>
                  <a:noFill/>
                </a:ln>
                <a:solidFill>
                  <a:srgbClr val="FF0000"/>
                </a:solidFill>
                <a:effectLst/>
                <a:uLnTx/>
                <a:uFillTx/>
                <a:latin typeface="Calibri" pitchFamily="34" charset="0"/>
                <a:ea typeface="+mn-ea"/>
                <a:cs typeface="+mn-cs"/>
              </a:rPr>
              <a:t>habitantes</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a:t>
            </a:r>
          </a:p>
        </p:txBody>
      </p:sp>
      <p:sp>
        <p:nvSpPr>
          <p:cNvPr id="54" name="Text Box 46"/>
          <p:cNvSpPr txBox="1">
            <a:spLocks noChangeArrowheads="1"/>
          </p:cNvSpPr>
          <p:nvPr/>
        </p:nvSpPr>
        <p:spPr bwMode="auto">
          <a:xfrm>
            <a:off x="-36512" y="2577098"/>
            <a:ext cx="44279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El hotel </a:t>
            </a: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tiene</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a:t>
            </a:r>
            <a:b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b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a:t>
            </a:r>
            <a:r>
              <a:rPr kumimoji="0" lang="en-GB" sz="2000" b="1" i="0" u="none" strike="noStrike" kern="1200" cap="none" spc="0" normalizeH="0" baseline="0" noProof="0" dirty="0" err="1">
                <a:ln>
                  <a:noFill/>
                </a:ln>
                <a:solidFill>
                  <a:srgbClr val="FF0000"/>
                </a:solidFill>
                <a:effectLst/>
                <a:uLnTx/>
                <a:uFillTx/>
                <a:latin typeface="Calibri" pitchFamily="34" charset="0"/>
                <a:ea typeface="+mn-ea"/>
                <a:cs typeface="+mn-cs"/>
              </a:rPr>
              <a:t>muy</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 </a:t>
            </a:r>
            <a:r>
              <a:rPr kumimoji="0" lang="en-GB" sz="2000" b="1" i="0" u="none" strike="noStrike" kern="1200" cap="none" spc="0" normalizeH="0" baseline="0" noProof="0" dirty="0" err="1">
                <a:ln>
                  <a:noFill/>
                </a:ln>
                <a:solidFill>
                  <a:srgbClr val="FF0000"/>
                </a:solidFill>
                <a:effectLst/>
                <a:uLnTx/>
                <a:uFillTx/>
                <a:latin typeface="Calibri" pitchFamily="34" charset="0"/>
                <a:ea typeface="+mn-ea"/>
                <a:cs typeface="+mn-cs"/>
              </a:rPr>
              <a:t>buenas</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 </a:t>
            </a:r>
            <a:r>
              <a:rPr kumimoji="0" lang="en-GB" sz="2000" b="1" i="0" u="none" strike="noStrike" kern="1200" cap="none" spc="0" normalizeH="0" baseline="0" noProof="0" dirty="0" err="1">
                <a:ln>
                  <a:noFill/>
                </a:ln>
                <a:solidFill>
                  <a:srgbClr val="FF0000"/>
                </a:solidFill>
                <a:effectLst/>
                <a:uLnTx/>
                <a:uFillTx/>
                <a:latin typeface="Calibri" pitchFamily="34" charset="0"/>
                <a:ea typeface="+mn-ea"/>
                <a:cs typeface="+mn-cs"/>
              </a:rPr>
              <a:t>instalaciones</a:t>
            </a:r>
            <a:r>
              <a:rPr kumimoji="0" lang="en-GB" sz="2000" b="1" i="0" u="none" strike="noStrike" kern="1200" cap="none" spc="0" normalizeH="0" baseline="0" noProof="0" dirty="0">
                <a:ln>
                  <a:noFill/>
                </a:ln>
                <a:solidFill>
                  <a:srgbClr val="FF0000"/>
                </a:solidFill>
                <a:effectLst/>
                <a:uLnTx/>
                <a:uFillTx/>
                <a:latin typeface="Calibri" pitchFamily="34" charset="0"/>
                <a:ea typeface="+mn-ea"/>
                <a:cs typeface="+mn-cs"/>
              </a:rPr>
              <a:t>)</a:t>
            </a:r>
          </a:p>
        </p:txBody>
      </p:sp>
      <p:sp>
        <p:nvSpPr>
          <p:cNvPr id="55" name="Text Box 46"/>
          <p:cNvSpPr txBox="1">
            <a:spLocks noChangeArrowheads="1"/>
          </p:cNvSpPr>
          <p:nvPr/>
        </p:nvSpPr>
        <p:spPr bwMode="auto">
          <a:xfrm>
            <a:off x="288032" y="5765194"/>
            <a:ext cx="4427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err="1">
                <a:ln>
                  <a:noFill/>
                </a:ln>
                <a:solidFill>
                  <a:prstClr val="black"/>
                </a:solidFill>
                <a:effectLst/>
                <a:uLnTx/>
                <a:uFillTx/>
                <a:latin typeface="Calibri" pitchFamily="34" charset="0"/>
                <a:ea typeface="+mn-ea"/>
                <a:cs typeface="+mn-cs"/>
              </a:rPr>
              <a:t>Cuando</a:t>
            </a:r>
            <a:r>
              <a:rPr kumimoji="0" lang="en-GB" sz="2000" b="1" i="0" u="none" strike="noStrike" kern="1200" cap="none" spc="0" normalizeH="0" baseline="0" noProof="0" dirty="0">
                <a:ln>
                  <a:noFill/>
                </a:ln>
                <a:solidFill>
                  <a:prstClr val="black"/>
                </a:solidFill>
                <a:effectLst/>
                <a:uLnTx/>
                <a:uFillTx/>
                <a:latin typeface="Calibri" pitchFamily="34" charset="0"/>
                <a:ea typeface="+mn-ea"/>
                <a:cs typeface="+mn-cs"/>
              </a:rPr>
              <a:t> sea mayor…</a:t>
            </a:r>
          </a:p>
        </p:txBody>
      </p:sp>
      <p:pic>
        <p:nvPicPr>
          <p:cNvPr id="5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4007" y="1916832"/>
            <a:ext cx="2092089" cy="165335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4067944" y="3570183"/>
            <a:ext cx="4752528" cy="3603233"/>
          </a:xfrm>
          <a:prstGeom prst="ellipse">
            <a:avLst/>
          </a:prstGeom>
          <a:noFill/>
          <a:ln w="57150">
            <a:solidFill>
              <a:srgbClr val="A73E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4" name="Oval 43"/>
          <p:cNvSpPr/>
          <p:nvPr/>
        </p:nvSpPr>
        <p:spPr>
          <a:xfrm>
            <a:off x="-468560" y="3717033"/>
            <a:ext cx="4283968" cy="3240360"/>
          </a:xfrm>
          <a:prstGeom prst="ellipse">
            <a:avLst/>
          </a:prstGeom>
          <a:noFill/>
          <a:ln w="57150">
            <a:solidFill>
              <a:srgbClr val="A73E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72820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circle(in)">
                                      <p:cBhvr>
                                        <p:cTn id="7" dur="20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92" name="Group 52"/>
          <p:cNvGraphicFramePr>
            <a:graphicFrameLocks noGrp="1"/>
          </p:cNvGraphicFramePr>
          <p:nvPr/>
        </p:nvGraphicFramePr>
        <p:xfrm>
          <a:off x="285750" y="357188"/>
          <a:ext cx="8572500" cy="5902406"/>
        </p:xfrm>
        <a:graphic>
          <a:graphicData uri="http://schemas.openxmlformats.org/drawingml/2006/table">
            <a:tbl>
              <a:tblPr/>
              <a:tblGrid>
                <a:gridCol w="779463">
                  <a:extLst>
                    <a:ext uri="{9D8B030D-6E8A-4147-A177-3AD203B41FA5}">
                      <a16:colId xmlns:a16="http://schemas.microsoft.com/office/drawing/2014/main" val="20000"/>
                    </a:ext>
                  </a:extLst>
                </a:gridCol>
                <a:gridCol w="3506787">
                  <a:extLst>
                    <a:ext uri="{9D8B030D-6E8A-4147-A177-3AD203B41FA5}">
                      <a16:colId xmlns:a16="http://schemas.microsoft.com/office/drawing/2014/main" val="20001"/>
                    </a:ext>
                  </a:extLst>
                </a:gridCol>
                <a:gridCol w="779463">
                  <a:extLst>
                    <a:ext uri="{9D8B030D-6E8A-4147-A177-3AD203B41FA5}">
                      <a16:colId xmlns:a16="http://schemas.microsoft.com/office/drawing/2014/main" val="20002"/>
                    </a:ext>
                  </a:extLst>
                </a:gridCol>
                <a:gridCol w="3506787">
                  <a:extLst>
                    <a:ext uri="{9D8B030D-6E8A-4147-A177-3AD203B41FA5}">
                      <a16:colId xmlns:a16="http://schemas.microsoft.com/office/drawing/2014/main" val="20003"/>
                    </a:ext>
                  </a:extLst>
                </a:gridCol>
              </a:tblGrid>
              <a:tr h="634932">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3200" b="1" i="0" u="none" strike="noStrike" cap="none" normalizeH="0" baseline="0" dirty="0">
                          <a:ln>
                            <a:noFill/>
                          </a:ln>
                          <a:solidFill>
                            <a:schemeClr val="tx1"/>
                          </a:solidFill>
                          <a:effectLst/>
                          <a:latin typeface="Arial" pitchFamily="34" charset="0"/>
                        </a:rPr>
                        <a:t>Functions</a:t>
                      </a:r>
                      <a:endParaRPr kumimoji="0" lang="en-US" sz="3200" b="1" i="0" u="none" strike="noStrike" cap="none" normalizeH="0" baseline="0" dirty="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3200" b="1" i="0" u="none" strike="noStrike" cap="none" normalizeH="0" baseline="0" dirty="0">
                          <a:ln>
                            <a:noFill/>
                          </a:ln>
                          <a:solidFill>
                            <a:schemeClr val="tx1"/>
                          </a:solidFill>
                          <a:effectLst/>
                          <a:latin typeface="Arial" pitchFamily="34" charset="0"/>
                        </a:rPr>
                        <a:t>Themes</a:t>
                      </a:r>
                      <a:endParaRPr kumimoji="0" lang="en-US" sz="3200" b="1" i="0" u="none" strike="noStrike" cap="none" normalizeH="0" baseline="0" dirty="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6349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a:ln>
                            <a:noFill/>
                          </a:ln>
                          <a:solidFill>
                            <a:schemeClr val="tx1"/>
                          </a:solidFill>
                          <a:effectLst/>
                          <a:latin typeface="Arial" pitchFamily="34" charset="0"/>
                        </a:rPr>
                        <a:t>A</a:t>
                      </a:r>
                      <a:endParaRPr kumimoji="0" lang="en-US" sz="2800" b="1" i="0" u="none" strike="noStrike" cap="none" normalizeH="0" baseline="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pitchFamily="34" charset="0"/>
                        </a:rPr>
                        <a:t>Questions</a:t>
                      </a:r>
                      <a:endParaRPr kumimoji="0" lang="en-US" sz="2400" b="0" i="0" u="none" strike="noStrike" cap="none" normalizeH="0" baseline="0" dirty="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a:ln>
                            <a:noFill/>
                          </a:ln>
                          <a:solidFill>
                            <a:schemeClr val="tx1"/>
                          </a:solidFill>
                          <a:effectLst/>
                          <a:latin typeface="Arial" pitchFamily="34" charset="0"/>
                        </a:rPr>
                        <a:t>1</a:t>
                      </a:r>
                      <a:endParaRPr kumimoji="0" lang="en-US" sz="2800" b="1" i="0" u="none" strike="noStrike" cap="none" normalizeH="0" baseline="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pitchFamily="34" charset="0"/>
                        </a:rPr>
                        <a:t>Future plans</a:t>
                      </a:r>
                      <a:endParaRPr kumimoji="0" lang="en-US" sz="2400" b="0" i="0" u="none" strike="noStrike" cap="none" normalizeH="0" baseline="0" dirty="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49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a:ln>
                            <a:noFill/>
                          </a:ln>
                          <a:solidFill>
                            <a:schemeClr val="tx1"/>
                          </a:solidFill>
                          <a:effectLst/>
                          <a:latin typeface="Arial" pitchFamily="34" charset="0"/>
                        </a:rPr>
                        <a:t>B</a:t>
                      </a:r>
                      <a:endParaRPr kumimoji="0" lang="en-US" sz="2800" b="1" i="0" u="none" strike="noStrike" cap="none" normalizeH="0" baseline="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pitchFamily="34" charset="0"/>
                        </a:rPr>
                        <a:t>Opinions</a:t>
                      </a:r>
                      <a:endParaRPr kumimoji="0" lang="en-US" sz="2400" b="0" i="0" u="none" strike="noStrike" cap="none" normalizeH="0" baseline="0" dirty="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a:ln>
                            <a:noFill/>
                          </a:ln>
                          <a:solidFill>
                            <a:schemeClr val="tx1"/>
                          </a:solidFill>
                          <a:effectLst/>
                          <a:latin typeface="Arial" pitchFamily="34" charset="0"/>
                        </a:rPr>
                        <a:t>2</a:t>
                      </a:r>
                      <a:endParaRPr kumimoji="0" lang="en-US" sz="2800" b="1" i="0" u="none" strike="noStrike" cap="none" normalizeH="0" baseline="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pitchFamily="34" charset="0"/>
                        </a:rPr>
                        <a:t>Work experience</a:t>
                      </a:r>
                      <a:endParaRPr kumimoji="0" lang="en-US" sz="2400" b="0" i="0" u="none" strike="noStrike" cap="none" normalizeH="0" baseline="0" dirty="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49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a:ln>
                            <a:noFill/>
                          </a:ln>
                          <a:solidFill>
                            <a:schemeClr val="tx1"/>
                          </a:solidFill>
                          <a:effectLst/>
                          <a:latin typeface="Arial" pitchFamily="34" charset="0"/>
                        </a:rPr>
                        <a:t>C</a:t>
                      </a:r>
                      <a:endParaRPr kumimoji="0" lang="en-US" sz="2800" b="1" i="0" u="none" strike="noStrike" cap="none" normalizeH="0" baseline="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pitchFamily="34" charset="0"/>
                        </a:rPr>
                        <a:t>Suggestions</a:t>
                      </a:r>
                      <a:endParaRPr kumimoji="0" lang="en-US" sz="2400" b="0" i="0" u="none" strike="noStrike" cap="none" normalizeH="0" baseline="0" dirty="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a:ln>
                            <a:noFill/>
                          </a:ln>
                          <a:solidFill>
                            <a:schemeClr val="tx1"/>
                          </a:solidFill>
                          <a:effectLst/>
                          <a:latin typeface="Arial" pitchFamily="34" charset="0"/>
                        </a:rPr>
                        <a:t>3</a:t>
                      </a:r>
                      <a:endParaRPr kumimoji="0" lang="en-US" sz="2800" b="1" i="0" u="none" strike="noStrike" cap="none" normalizeH="0" baseline="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pitchFamily="34" charset="0"/>
                        </a:rPr>
                        <a:t>Uniform</a:t>
                      </a:r>
                      <a:endParaRPr kumimoji="0" lang="en-US" sz="2400" b="0" i="0" u="none" strike="noStrike" cap="none" normalizeH="0" baseline="0" dirty="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349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a:ln>
                            <a:noFill/>
                          </a:ln>
                          <a:solidFill>
                            <a:schemeClr val="tx1"/>
                          </a:solidFill>
                          <a:effectLst/>
                          <a:latin typeface="Arial" pitchFamily="34" charset="0"/>
                        </a:rPr>
                        <a:t>D</a:t>
                      </a:r>
                      <a:endParaRPr kumimoji="0" lang="en-US" sz="2800" b="1" i="0" u="none" strike="noStrike" cap="none" normalizeH="0" baseline="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pitchFamily="34" charset="0"/>
                        </a:rPr>
                        <a:t>What others say</a:t>
                      </a:r>
                      <a:endParaRPr kumimoji="0" lang="en-US" sz="2400" b="0" i="0" u="none" strike="noStrike" cap="none" normalizeH="0" baseline="0" dirty="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a:ln>
                            <a:noFill/>
                          </a:ln>
                          <a:solidFill>
                            <a:schemeClr val="tx1"/>
                          </a:solidFill>
                          <a:effectLst/>
                          <a:latin typeface="Arial" pitchFamily="34" charset="0"/>
                        </a:rPr>
                        <a:t>4</a:t>
                      </a:r>
                      <a:endParaRPr kumimoji="0" lang="en-US" sz="2800" b="1" i="0" u="none" strike="noStrike" cap="none" normalizeH="0" baseline="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pitchFamily="34" charset="0"/>
                        </a:rPr>
                        <a:t>Primary school</a:t>
                      </a:r>
                      <a:endParaRPr kumimoji="0" lang="en-US" sz="2400" b="0" i="0" u="none" strike="noStrike" cap="none" normalizeH="0" baseline="0" dirty="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228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a:ln>
                            <a:noFill/>
                          </a:ln>
                          <a:solidFill>
                            <a:schemeClr val="tx1"/>
                          </a:solidFill>
                          <a:effectLst/>
                          <a:latin typeface="Arial" pitchFamily="34" charset="0"/>
                        </a:rPr>
                        <a:t>E</a:t>
                      </a:r>
                      <a:endParaRPr kumimoji="0" lang="en-US" sz="2800" b="1" i="0" u="none" strike="noStrike" cap="none" normalizeH="0" baseline="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pitchFamily="34" charset="0"/>
                        </a:rPr>
                        <a:t>Likes &amp; dislikes (not ‘aimer’)</a:t>
                      </a:r>
                      <a:endParaRPr kumimoji="0" lang="en-US" sz="2400" b="0" i="0" u="none" strike="noStrike" cap="none" normalizeH="0" baseline="0" dirty="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a:ln>
                            <a:noFill/>
                          </a:ln>
                          <a:solidFill>
                            <a:schemeClr val="tx1"/>
                          </a:solidFill>
                          <a:effectLst/>
                          <a:latin typeface="Arial" pitchFamily="34" charset="0"/>
                        </a:rPr>
                        <a:t>5</a:t>
                      </a:r>
                      <a:endParaRPr kumimoji="0" lang="en-US" sz="2800" b="1" i="0" u="none" strike="noStrike" cap="none" normalizeH="0" baseline="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pitchFamily="34" charset="0"/>
                        </a:rPr>
                        <a:t>Subjects and teachers</a:t>
                      </a:r>
                      <a:endParaRPr kumimoji="0" lang="en-US" sz="2400" b="0" i="0" u="none" strike="noStrike" cap="none" normalizeH="0" baseline="0" dirty="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349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a:ln>
                            <a:noFill/>
                          </a:ln>
                          <a:solidFill>
                            <a:schemeClr val="tx1"/>
                          </a:solidFill>
                          <a:effectLst/>
                          <a:latin typeface="Arial" pitchFamily="34" charset="0"/>
                        </a:rPr>
                        <a:t>F</a:t>
                      </a:r>
                      <a:endParaRPr kumimoji="0" lang="en-US" sz="2800" b="1" i="0" u="none" strike="noStrike" cap="none" normalizeH="0" baseline="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pitchFamily="34" charset="0"/>
                        </a:rPr>
                        <a:t>Habits</a:t>
                      </a:r>
                      <a:endParaRPr kumimoji="0" lang="en-US" sz="2400" b="0" i="0" u="none" strike="noStrike" cap="none" normalizeH="0" baseline="0" dirty="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a:ln>
                            <a:noFill/>
                          </a:ln>
                          <a:solidFill>
                            <a:schemeClr val="tx1"/>
                          </a:solidFill>
                          <a:effectLst/>
                          <a:latin typeface="Arial" pitchFamily="34" charset="0"/>
                        </a:rPr>
                        <a:t>6</a:t>
                      </a:r>
                      <a:endParaRPr kumimoji="0" lang="en-US" sz="2800" b="1" i="0" u="none" strike="noStrike" cap="none" normalizeH="0" baseline="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pitchFamily="34" charset="0"/>
                        </a:rPr>
                        <a:t>Extra-curricular</a:t>
                      </a:r>
                      <a:endParaRPr kumimoji="0" lang="en-US" sz="2400" b="0" i="0" u="none" strike="noStrike" cap="none" normalizeH="0" baseline="0" dirty="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349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a:ln>
                            <a:noFill/>
                          </a:ln>
                          <a:solidFill>
                            <a:schemeClr val="tx1"/>
                          </a:solidFill>
                          <a:effectLst/>
                          <a:latin typeface="Arial" pitchFamily="34" charset="0"/>
                        </a:rPr>
                        <a:t>G</a:t>
                      </a:r>
                      <a:endParaRPr kumimoji="0" lang="en-US" sz="2800" b="1" i="0" u="none" strike="noStrike" cap="none" normalizeH="0" baseline="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pitchFamily="34" charset="0"/>
                        </a:rPr>
                        <a:t>Comparisons</a:t>
                      </a:r>
                      <a:endParaRPr kumimoji="0" lang="en-US" sz="2400" b="0" i="0" u="none" strike="noStrike" cap="none" normalizeH="0" baseline="0" dirty="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a:ln>
                            <a:noFill/>
                          </a:ln>
                          <a:solidFill>
                            <a:schemeClr val="tx1"/>
                          </a:solidFill>
                          <a:effectLst/>
                          <a:latin typeface="Arial" pitchFamily="34" charset="0"/>
                        </a:rPr>
                        <a:t>7</a:t>
                      </a:r>
                      <a:endParaRPr kumimoji="0" lang="en-US" sz="2800" b="1" i="0" u="none" strike="noStrike" cap="none" normalizeH="0" baseline="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pitchFamily="34" charset="0"/>
                        </a:rPr>
                        <a:t>Problems</a:t>
                      </a:r>
                      <a:endParaRPr kumimoji="0" lang="en-US" sz="2400" b="0" i="0" u="none" strike="noStrike" cap="none" normalizeH="0" baseline="0" dirty="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349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a:ln>
                            <a:noFill/>
                          </a:ln>
                          <a:solidFill>
                            <a:schemeClr val="tx1"/>
                          </a:solidFill>
                          <a:effectLst/>
                          <a:latin typeface="Arial" pitchFamily="34" charset="0"/>
                        </a:rPr>
                        <a:t>H</a:t>
                      </a:r>
                      <a:endParaRPr kumimoji="0" lang="en-US" sz="2800" b="1" i="0" u="none" strike="noStrike" cap="none" normalizeH="0" baseline="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pitchFamily="34" charset="0"/>
                        </a:rPr>
                        <a:t>Past events</a:t>
                      </a:r>
                      <a:endParaRPr kumimoji="0" lang="en-US" sz="2400" b="0" i="0" u="none" strike="noStrike" cap="none" normalizeH="0" baseline="0" dirty="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a:ln>
                            <a:noFill/>
                          </a:ln>
                          <a:solidFill>
                            <a:schemeClr val="tx1"/>
                          </a:solidFill>
                          <a:effectLst/>
                          <a:latin typeface="Arial" pitchFamily="34" charset="0"/>
                        </a:rPr>
                        <a:t>8</a:t>
                      </a:r>
                      <a:endParaRPr kumimoji="0" lang="en-US" sz="2800" b="1" i="0" u="none" strike="noStrike" cap="none" normalizeH="0" baseline="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a:ln>
                            <a:noFill/>
                          </a:ln>
                          <a:solidFill>
                            <a:schemeClr val="tx1"/>
                          </a:solidFill>
                          <a:effectLst/>
                          <a:latin typeface="Arial" pitchFamily="34" charset="0"/>
                        </a:rPr>
                        <a:t>School rules</a:t>
                      </a:r>
                      <a:endParaRPr kumimoji="0" lang="en-US" sz="2400" b="0" i="0" u="none" strike="noStrike" cap="none" normalizeH="0" baseline="0" dirty="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037200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6F1FC5A-C014-43F5-9CBF-4EAA27378A2F}"/>
              </a:ext>
            </a:extLst>
          </p:cNvPr>
          <p:cNvPicPr>
            <a:picLocks noChangeAspect="1"/>
          </p:cNvPicPr>
          <p:nvPr/>
        </p:nvPicPr>
        <p:blipFill>
          <a:blip r:embed="rId3"/>
          <a:stretch>
            <a:fillRect/>
          </a:stretch>
        </p:blipFill>
        <p:spPr>
          <a:xfrm>
            <a:off x="4709301" y="3668184"/>
            <a:ext cx="4029075" cy="1349739"/>
          </a:xfrm>
          <a:prstGeom prst="rect">
            <a:avLst/>
          </a:prstGeom>
        </p:spPr>
      </p:pic>
      <p:sp>
        <p:nvSpPr>
          <p:cNvPr id="12" name="Rectangle 11">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DBC563D-93D6-4363-95AC-08619482A148}"/>
              </a:ext>
            </a:extLst>
          </p:cNvPr>
          <p:cNvPicPr>
            <a:picLocks noChangeAspect="1"/>
          </p:cNvPicPr>
          <p:nvPr/>
        </p:nvPicPr>
        <p:blipFill>
          <a:blip r:embed="rId4"/>
          <a:stretch>
            <a:fillRect/>
          </a:stretch>
        </p:blipFill>
        <p:spPr>
          <a:xfrm>
            <a:off x="549213" y="1106767"/>
            <a:ext cx="4029074" cy="4644466"/>
          </a:xfrm>
          <a:prstGeom prst="rect">
            <a:avLst/>
          </a:prstGeom>
        </p:spPr>
      </p:pic>
      <p:sp>
        <p:nvSpPr>
          <p:cNvPr id="6" name="Rectangle 5">
            <a:extLst>
              <a:ext uri="{FF2B5EF4-FFF2-40B4-BE49-F238E27FC236}">
                <a16:creationId xmlns:a16="http://schemas.microsoft.com/office/drawing/2014/main" id="{FAB7C0F2-E0EA-4135-A84C-4F9657BD2D52}"/>
              </a:ext>
            </a:extLst>
          </p:cNvPr>
          <p:cNvSpPr/>
          <p:nvPr/>
        </p:nvSpPr>
        <p:spPr>
          <a:xfrm>
            <a:off x="4805029" y="1257395"/>
            <a:ext cx="3933347" cy="2308324"/>
          </a:xfrm>
          <a:prstGeom prst="rect">
            <a:avLst/>
          </a:prstGeom>
        </p:spPr>
        <p:txBody>
          <a:bodyPr wrap="square">
            <a:spAutoFit/>
          </a:bodyPr>
          <a:lstStyle/>
          <a:p>
            <a:r>
              <a:rPr lang="en-GB" sz="2400" dirty="0">
                <a:solidFill>
                  <a:srgbClr val="FFFFF3"/>
                </a:solidFill>
                <a:latin typeface="Tw Cen MT" panose="020B0602020104020603" pitchFamily="34" charset="0"/>
              </a:rPr>
              <a:t>“We've recently been advised that our SoW should no longer be topic based but grammar based. I'm in a kerfuffle over this. Can anyone advise? Thanks”</a:t>
            </a:r>
          </a:p>
        </p:txBody>
      </p:sp>
      <p:sp>
        <p:nvSpPr>
          <p:cNvPr id="7" name="Rectangle 6">
            <a:extLst>
              <a:ext uri="{FF2B5EF4-FFF2-40B4-BE49-F238E27FC236}">
                <a16:creationId xmlns:a16="http://schemas.microsoft.com/office/drawing/2014/main" id="{CDC06540-EB02-4238-AADC-E175670FD6C4}"/>
              </a:ext>
            </a:extLst>
          </p:cNvPr>
          <p:cNvSpPr/>
          <p:nvPr/>
        </p:nvSpPr>
        <p:spPr>
          <a:xfrm>
            <a:off x="4677548" y="651592"/>
            <a:ext cx="4009431" cy="523220"/>
          </a:xfrm>
          <a:prstGeom prst="rect">
            <a:avLst/>
          </a:prstGeom>
        </p:spPr>
        <p:txBody>
          <a:bodyPr wrap="none">
            <a:spAutoFit/>
          </a:bodyPr>
          <a:lstStyle/>
          <a:p>
            <a:r>
              <a:rPr lang="en-GB" sz="2800" dirty="0">
                <a:solidFill>
                  <a:srgbClr val="FFFFF3"/>
                </a:solidFill>
                <a:latin typeface="Tw Cen MT" panose="020B0602020104020603" pitchFamily="34" charset="0"/>
              </a:rPr>
              <a:t>What are the implications?</a:t>
            </a:r>
            <a:endParaRPr lang="en-GB" sz="2800" dirty="0">
              <a:solidFill>
                <a:srgbClr val="FFFFF3"/>
              </a:solidFill>
            </a:endParaRPr>
          </a:p>
        </p:txBody>
      </p:sp>
    </p:spTree>
    <p:extLst>
      <p:ext uri="{BB962C8B-B14F-4D97-AF65-F5344CB8AC3E}">
        <p14:creationId xmlns:p14="http://schemas.microsoft.com/office/powerpoint/2010/main" val="201589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360610" y="1352280"/>
          <a:ext cx="8451919" cy="4915168"/>
        </p:xfrm>
        <a:graphic>
          <a:graphicData uri="http://schemas.openxmlformats.org/drawingml/2006/table">
            <a:tbl>
              <a:tblPr firstRow="1" bandRow="1">
                <a:tableStyleId>{5940675A-B579-460E-94D1-54222C63F5DA}</a:tableStyleId>
              </a:tblPr>
              <a:tblGrid>
                <a:gridCol w="1303961">
                  <a:extLst>
                    <a:ext uri="{9D8B030D-6E8A-4147-A177-3AD203B41FA5}">
                      <a16:colId xmlns:a16="http://schemas.microsoft.com/office/drawing/2014/main" val="20000"/>
                    </a:ext>
                  </a:extLst>
                </a:gridCol>
                <a:gridCol w="1303961">
                  <a:extLst>
                    <a:ext uri="{9D8B030D-6E8A-4147-A177-3AD203B41FA5}">
                      <a16:colId xmlns:a16="http://schemas.microsoft.com/office/drawing/2014/main" val="20001"/>
                    </a:ext>
                  </a:extLst>
                </a:gridCol>
                <a:gridCol w="1386298">
                  <a:extLst>
                    <a:ext uri="{9D8B030D-6E8A-4147-A177-3AD203B41FA5}">
                      <a16:colId xmlns:a16="http://schemas.microsoft.com/office/drawing/2014/main" val="20002"/>
                    </a:ext>
                  </a:extLst>
                </a:gridCol>
                <a:gridCol w="1348740">
                  <a:extLst>
                    <a:ext uri="{9D8B030D-6E8A-4147-A177-3AD203B41FA5}">
                      <a16:colId xmlns:a16="http://schemas.microsoft.com/office/drawing/2014/main" val="20003"/>
                    </a:ext>
                  </a:extLst>
                </a:gridCol>
                <a:gridCol w="1531620">
                  <a:extLst>
                    <a:ext uri="{9D8B030D-6E8A-4147-A177-3AD203B41FA5}">
                      <a16:colId xmlns:a16="http://schemas.microsoft.com/office/drawing/2014/main" val="20004"/>
                    </a:ext>
                  </a:extLst>
                </a:gridCol>
                <a:gridCol w="1577339">
                  <a:extLst>
                    <a:ext uri="{9D8B030D-6E8A-4147-A177-3AD203B41FA5}">
                      <a16:colId xmlns:a16="http://schemas.microsoft.com/office/drawing/2014/main" val="20005"/>
                    </a:ext>
                  </a:extLst>
                </a:gridCol>
              </a:tblGrid>
              <a:tr h="1274303">
                <a:tc>
                  <a:txBody>
                    <a:bodyPr/>
                    <a:lstStyle/>
                    <a:p>
                      <a:pPr algn="ctr"/>
                      <a:r>
                        <a:rPr lang="en-GB" dirty="0"/>
                        <a:t>School</a:t>
                      </a:r>
                    </a:p>
                  </a:txBody>
                  <a:tcPr anchor="ctr"/>
                </a:tc>
                <a:tc>
                  <a:txBody>
                    <a:bodyPr/>
                    <a:lstStyle/>
                    <a:p>
                      <a:pPr algn="ctr"/>
                      <a:r>
                        <a:rPr lang="en-GB" dirty="0"/>
                        <a:t>A</a:t>
                      </a:r>
                      <a:br>
                        <a:rPr lang="en-GB" dirty="0"/>
                      </a:br>
                      <a:r>
                        <a:rPr lang="en-GB" dirty="0"/>
                        <a:t>Present</a:t>
                      </a:r>
                    </a:p>
                  </a:txBody>
                  <a:tcPr anchor="ctr"/>
                </a:tc>
                <a:tc>
                  <a:txBody>
                    <a:bodyPr/>
                    <a:lstStyle/>
                    <a:p>
                      <a:pPr algn="ctr"/>
                      <a:r>
                        <a:rPr lang="en-GB" dirty="0"/>
                        <a:t>B</a:t>
                      </a:r>
                      <a:br>
                        <a:rPr lang="en-GB" dirty="0"/>
                      </a:br>
                      <a:r>
                        <a:rPr lang="en-GB" dirty="0"/>
                        <a:t>Past</a:t>
                      </a:r>
                    </a:p>
                  </a:txBody>
                  <a:tcPr anchor="ctr"/>
                </a:tc>
                <a:tc>
                  <a:txBody>
                    <a:bodyPr/>
                    <a:lstStyle/>
                    <a:p>
                      <a:pPr algn="ctr"/>
                      <a:r>
                        <a:rPr lang="en-GB" dirty="0"/>
                        <a:t>C</a:t>
                      </a:r>
                      <a:br>
                        <a:rPr lang="en-GB" dirty="0"/>
                      </a:br>
                      <a:r>
                        <a:rPr lang="en-GB" dirty="0"/>
                        <a:t>Future</a:t>
                      </a:r>
                    </a:p>
                  </a:txBody>
                  <a:tcPr anchor="ctr"/>
                </a:tc>
                <a:tc>
                  <a:txBody>
                    <a:bodyPr/>
                    <a:lstStyle/>
                    <a:p>
                      <a:pPr algn="ctr"/>
                      <a:r>
                        <a:rPr lang="en-GB" dirty="0"/>
                        <a:t>D</a:t>
                      </a:r>
                      <a:br>
                        <a:rPr lang="en-GB" dirty="0"/>
                      </a:br>
                      <a:r>
                        <a:rPr lang="en-GB" dirty="0"/>
                        <a:t>Conditional</a:t>
                      </a:r>
                    </a:p>
                  </a:txBody>
                  <a:tcPr anchor="ctr"/>
                </a:tc>
                <a:tc>
                  <a:txBody>
                    <a:bodyPr/>
                    <a:lstStyle/>
                    <a:p>
                      <a:pPr algn="ctr"/>
                      <a:r>
                        <a:rPr lang="en-GB" dirty="0"/>
                        <a:t>E</a:t>
                      </a:r>
                      <a:br>
                        <a:rPr lang="en-GB" dirty="0"/>
                      </a:br>
                      <a:r>
                        <a:rPr lang="en-GB" dirty="0"/>
                        <a:t>Subjunctive</a:t>
                      </a:r>
                    </a:p>
                  </a:txBody>
                  <a:tcPr anchor="ctr"/>
                </a:tc>
                <a:extLst>
                  <a:ext uri="{0D108BD9-81ED-4DB2-BD59-A6C34878D82A}">
                    <a16:rowId xmlns:a16="http://schemas.microsoft.com/office/drawing/2014/main" val="10000"/>
                  </a:ext>
                </a:extLst>
              </a:tr>
              <a:tr h="728173">
                <a:tc>
                  <a:txBody>
                    <a:bodyPr/>
                    <a:lstStyle/>
                    <a:p>
                      <a:r>
                        <a:rPr lang="en-GB" dirty="0"/>
                        <a:t>1 uniform</a:t>
                      </a:r>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1"/>
                  </a:ext>
                </a:extLst>
              </a:tr>
              <a:tr h="728173">
                <a:tc>
                  <a:txBody>
                    <a:bodyPr/>
                    <a:lstStyle/>
                    <a:p>
                      <a:r>
                        <a:rPr lang="en-GB" dirty="0"/>
                        <a:t>2 Teachers</a:t>
                      </a:r>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728173">
                <a:tc>
                  <a:txBody>
                    <a:bodyPr/>
                    <a:lstStyle/>
                    <a:p>
                      <a:r>
                        <a:rPr lang="en-GB" dirty="0"/>
                        <a:t>3 Subjects</a:t>
                      </a:r>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3"/>
                  </a:ext>
                </a:extLst>
              </a:tr>
              <a:tr h="728173">
                <a:tc>
                  <a:txBody>
                    <a:bodyPr/>
                    <a:lstStyle/>
                    <a:p>
                      <a:r>
                        <a:rPr lang="en-GB" dirty="0"/>
                        <a:t>4 Lunches</a:t>
                      </a:r>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0004"/>
                  </a:ext>
                </a:extLst>
              </a:tr>
              <a:tr h="728173">
                <a:tc>
                  <a:txBody>
                    <a:bodyPr/>
                    <a:lstStyle/>
                    <a:p>
                      <a:r>
                        <a:rPr lang="en-GB" dirty="0"/>
                        <a:t>5 Rules</a:t>
                      </a:r>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5"/>
                  </a:ext>
                </a:extLst>
              </a:tr>
            </a:tbl>
          </a:graphicData>
        </a:graphic>
      </p:graphicFrame>
      <p:sp>
        <p:nvSpPr>
          <p:cNvPr id="6" name="Title 1"/>
          <p:cNvSpPr txBox="1">
            <a:spLocks/>
          </p:cNvSpPr>
          <p:nvPr/>
        </p:nvSpPr>
        <p:spPr>
          <a:xfrm>
            <a:off x="105410" y="0"/>
            <a:ext cx="7886700" cy="81153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Tw Cen MT" panose="020B0602020104020603"/>
                <a:ea typeface="+mj-ea"/>
                <a:cs typeface="+mj-cs"/>
              </a:rPr>
              <a:t>Question grids</a:t>
            </a:r>
          </a:p>
        </p:txBody>
      </p:sp>
    </p:spTree>
    <p:extLst>
      <p:ext uri="{BB962C8B-B14F-4D97-AF65-F5344CB8AC3E}">
        <p14:creationId xmlns:p14="http://schemas.microsoft.com/office/powerpoint/2010/main" val="33785640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753" y="883508"/>
            <a:ext cx="4009767" cy="4009767"/>
          </a:xfrm>
          <a:prstGeom prst="rect">
            <a:avLst/>
          </a:prstGeom>
        </p:spPr>
      </p:pic>
      <p:sp>
        <p:nvSpPr>
          <p:cNvPr id="3" name="TextBox 2"/>
          <p:cNvSpPr txBox="1"/>
          <p:nvPr/>
        </p:nvSpPr>
        <p:spPr>
          <a:xfrm>
            <a:off x="60753" y="321276"/>
            <a:ext cx="41683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Tw Cen MT" panose="020B0602020104020603"/>
                <a:ea typeface="+mn-ea"/>
                <a:cs typeface="+mn-cs"/>
              </a:rPr>
              <a:t>¿</a:t>
            </a:r>
            <a:r>
              <a:rPr kumimoji="0" lang="en-GB" sz="2400" b="0" i="0" u="none" strike="noStrike" kern="1200" cap="none" spc="0" normalizeH="0" baseline="0" noProof="0" dirty="0" err="1">
                <a:ln>
                  <a:noFill/>
                </a:ln>
                <a:solidFill>
                  <a:prstClr val="black"/>
                </a:solidFill>
                <a:effectLst/>
                <a:uLnTx/>
                <a:uFillTx/>
                <a:latin typeface="Tw Cen MT" panose="020B0602020104020603"/>
                <a:ea typeface="+mn-ea"/>
                <a:cs typeface="+mn-cs"/>
              </a:rPr>
              <a:t>Qué</a:t>
            </a:r>
            <a:r>
              <a:rPr kumimoji="0" lang="en-GB" sz="2400" b="0" i="0" u="none" strike="noStrike" kern="1200" cap="none" spc="0" normalizeH="0" baseline="0" noProof="0" dirty="0">
                <a:ln>
                  <a:noFill/>
                </a:ln>
                <a:solidFill>
                  <a:prstClr val="black"/>
                </a:solidFill>
                <a:effectLst/>
                <a:uLnTx/>
                <a:uFillTx/>
                <a:latin typeface="Tw Cen MT" panose="020B0602020104020603"/>
                <a:ea typeface="+mn-ea"/>
                <a:cs typeface="+mn-cs"/>
              </a:rPr>
              <a:t> hay </a:t>
            </a:r>
            <a:r>
              <a:rPr kumimoji="0" lang="en-GB" sz="2400" b="0" i="0" u="none" strike="noStrike" kern="1200" cap="none" spc="0" normalizeH="0" baseline="0" noProof="0" dirty="0" err="1">
                <a:ln>
                  <a:noFill/>
                </a:ln>
                <a:solidFill>
                  <a:prstClr val="black"/>
                </a:solidFill>
                <a:effectLst/>
                <a:uLnTx/>
                <a:uFillTx/>
                <a:latin typeface="Tw Cen MT" panose="020B0602020104020603"/>
                <a:ea typeface="+mn-ea"/>
                <a:cs typeface="+mn-cs"/>
              </a:rPr>
              <a:t>en</a:t>
            </a:r>
            <a:r>
              <a:rPr kumimoji="0" lang="en-GB" sz="2400" b="0" i="0" u="none" strike="noStrike" kern="1200" cap="none" spc="0" normalizeH="0" baseline="0" noProof="0" dirty="0">
                <a:ln>
                  <a:noFill/>
                </a:ln>
                <a:solidFill>
                  <a:prstClr val="black"/>
                </a:solidFill>
                <a:effectLst/>
                <a:uLnTx/>
                <a:uFillTx/>
                <a:latin typeface="Tw Cen MT" panose="020B0602020104020603"/>
                <a:ea typeface="+mn-ea"/>
                <a:cs typeface="+mn-cs"/>
              </a:rPr>
              <a:t> la </a:t>
            </a:r>
            <a:r>
              <a:rPr kumimoji="0" lang="en-GB" sz="2400" b="0" i="0" u="none" strike="noStrike" kern="1200" cap="none" spc="0" normalizeH="0" baseline="0" noProof="0" dirty="0" err="1">
                <a:ln>
                  <a:noFill/>
                </a:ln>
                <a:solidFill>
                  <a:prstClr val="black"/>
                </a:solidFill>
                <a:effectLst/>
                <a:uLnTx/>
                <a:uFillTx/>
                <a:latin typeface="Tw Cen MT" panose="020B0602020104020603"/>
                <a:ea typeface="+mn-ea"/>
                <a:cs typeface="+mn-cs"/>
              </a:rPr>
              <a:t>foto</a:t>
            </a:r>
            <a:r>
              <a:rPr kumimoji="0" lang="en-GB" sz="2400" b="0" i="0" u="none" strike="noStrike" kern="1200" cap="none" spc="0" normalizeH="0" baseline="0" noProof="0" dirty="0">
                <a:ln>
                  <a:noFill/>
                </a:ln>
                <a:solidFill>
                  <a:prstClr val="black"/>
                </a:solidFill>
                <a:effectLst/>
                <a:uLnTx/>
                <a:uFillTx/>
                <a:latin typeface="Tw Cen MT" panose="020B0602020104020603"/>
                <a:ea typeface="+mn-ea"/>
                <a:cs typeface="+mn-cs"/>
              </a:rPr>
              <a:t>?</a:t>
            </a:r>
          </a:p>
        </p:txBody>
      </p:sp>
      <p:graphicFrame>
        <p:nvGraphicFramePr>
          <p:cNvPr id="4" name="Table 3"/>
          <p:cNvGraphicFramePr>
            <a:graphicFrameLocks noGrp="1"/>
          </p:cNvGraphicFramePr>
          <p:nvPr>
            <p:extLst/>
          </p:nvPr>
        </p:nvGraphicFramePr>
        <p:xfrm>
          <a:off x="4229099" y="72492"/>
          <a:ext cx="4692479" cy="6736080"/>
        </p:xfrm>
        <a:graphic>
          <a:graphicData uri="http://schemas.openxmlformats.org/drawingml/2006/table">
            <a:tbl>
              <a:tblPr firstRow="1" bandRow="1">
                <a:tableStyleId>{5940675A-B579-460E-94D1-54222C63F5DA}</a:tableStyleId>
              </a:tblPr>
              <a:tblGrid>
                <a:gridCol w="4692479">
                  <a:extLst>
                    <a:ext uri="{9D8B030D-6E8A-4147-A177-3AD203B41FA5}">
                      <a16:colId xmlns:a16="http://schemas.microsoft.com/office/drawing/2014/main" val="20000"/>
                    </a:ext>
                  </a:extLst>
                </a:gridCol>
              </a:tblGrid>
              <a:tr h="301682">
                <a:tc>
                  <a:txBody>
                    <a:bodyPr/>
                    <a:lstStyle/>
                    <a:p>
                      <a:r>
                        <a:rPr lang="en-GB" sz="1400" dirty="0"/>
                        <a:t>1. In the photo </a:t>
                      </a:r>
                      <a:r>
                        <a:rPr lang="en-GB" sz="1400" b="1" u="sng" dirty="0"/>
                        <a:t>there is </a:t>
                      </a:r>
                      <a:r>
                        <a:rPr lang="en-GB" sz="1400" dirty="0"/>
                        <a:t>a dog</a:t>
                      </a:r>
                      <a:r>
                        <a:rPr lang="en-GB" sz="1400" baseline="0" dirty="0"/>
                        <a:t> / puppy.</a:t>
                      </a:r>
                      <a:endParaRPr lang="en-GB" sz="1400" dirty="0"/>
                    </a:p>
                  </a:txBody>
                  <a:tcPr/>
                </a:tc>
                <a:extLst>
                  <a:ext uri="{0D108BD9-81ED-4DB2-BD59-A6C34878D82A}">
                    <a16:rowId xmlns:a16="http://schemas.microsoft.com/office/drawing/2014/main" val="10000"/>
                  </a:ext>
                </a:extLst>
              </a:tr>
              <a:tr h="301682">
                <a:tc>
                  <a:txBody>
                    <a:bodyPr/>
                    <a:lstStyle/>
                    <a:p>
                      <a:endParaRPr lang="en-GB" sz="1400" dirty="0"/>
                    </a:p>
                  </a:txBody>
                  <a:tcPr/>
                </a:tc>
                <a:extLst>
                  <a:ext uri="{0D108BD9-81ED-4DB2-BD59-A6C34878D82A}">
                    <a16:rowId xmlns:a16="http://schemas.microsoft.com/office/drawing/2014/main" val="10001"/>
                  </a:ext>
                </a:extLst>
              </a:tr>
              <a:tr h="301682">
                <a:tc>
                  <a:txBody>
                    <a:bodyPr/>
                    <a:lstStyle/>
                    <a:p>
                      <a:r>
                        <a:rPr lang="en-GB" sz="1400" dirty="0"/>
                        <a:t>2. The</a:t>
                      </a:r>
                      <a:r>
                        <a:rPr lang="en-GB" sz="1400" baseline="0" dirty="0"/>
                        <a:t> dog/puppy </a:t>
                      </a:r>
                      <a:r>
                        <a:rPr lang="en-GB" sz="1400" b="1" u="sng" baseline="0" dirty="0"/>
                        <a:t>is</a:t>
                      </a:r>
                      <a:r>
                        <a:rPr lang="en-GB" sz="1400" baseline="0" dirty="0"/>
                        <a:t> very small.</a:t>
                      </a:r>
                      <a:endParaRPr lang="en-GB" sz="1400" dirty="0"/>
                    </a:p>
                  </a:txBody>
                  <a:tcPr/>
                </a:tc>
                <a:extLst>
                  <a:ext uri="{0D108BD9-81ED-4DB2-BD59-A6C34878D82A}">
                    <a16:rowId xmlns:a16="http://schemas.microsoft.com/office/drawing/2014/main" val="10002"/>
                  </a:ext>
                </a:extLst>
              </a:tr>
              <a:tr h="301682">
                <a:tc>
                  <a:txBody>
                    <a:bodyPr/>
                    <a:lstStyle/>
                    <a:p>
                      <a:endParaRPr lang="en-GB" sz="1400" dirty="0"/>
                    </a:p>
                  </a:txBody>
                  <a:tcPr/>
                </a:tc>
                <a:extLst>
                  <a:ext uri="{0D108BD9-81ED-4DB2-BD59-A6C34878D82A}">
                    <a16:rowId xmlns:a16="http://schemas.microsoft.com/office/drawing/2014/main" val="10003"/>
                  </a:ext>
                </a:extLst>
              </a:tr>
              <a:tr h="301682">
                <a:tc>
                  <a:txBody>
                    <a:bodyPr/>
                    <a:lstStyle/>
                    <a:p>
                      <a:r>
                        <a:rPr lang="en-GB" sz="1400" dirty="0"/>
                        <a:t>3. It</a:t>
                      </a:r>
                      <a:r>
                        <a:rPr lang="en-GB" sz="1400" baseline="0" dirty="0"/>
                        <a:t> </a:t>
                      </a:r>
                      <a:r>
                        <a:rPr lang="en-GB" sz="1400" b="1" u="sng" baseline="0" dirty="0"/>
                        <a:t>is</a:t>
                      </a:r>
                      <a:r>
                        <a:rPr lang="en-GB" sz="1400" baseline="0" dirty="0"/>
                        <a:t> in a cup.</a:t>
                      </a:r>
                      <a:endParaRPr lang="en-GB" sz="1400" dirty="0"/>
                    </a:p>
                  </a:txBody>
                  <a:tcPr/>
                </a:tc>
                <a:extLst>
                  <a:ext uri="{0D108BD9-81ED-4DB2-BD59-A6C34878D82A}">
                    <a16:rowId xmlns:a16="http://schemas.microsoft.com/office/drawing/2014/main" val="10004"/>
                  </a:ext>
                </a:extLst>
              </a:tr>
              <a:tr h="301682">
                <a:tc>
                  <a:txBody>
                    <a:bodyPr/>
                    <a:lstStyle/>
                    <a:p>
                      <a:endParaRPr lang="en-GB" sz="1400" dirty="0"/>
                    </a:p>
                  </a:txBody>
                  <a:tcPr/>
                </a:tc>
                <a:extLst>
                  <a:ext uri="{0D108BD9-81ED-4DB2-BD59-A6C34878D82A}">
                    <a16:rowId xmlns:a16="http://schemas.microsoft.com/office/drawing/2014/main" val="10005"/>
                  </a:ext>
                </a:extLst>
              </a:tr>
              <a:tr h="301682">
                <a:tc>
                  <a:txBody>
                    <a:bodyPr/>
                    <a:lstStyle/>
                    <a:p>
                      <a:r>
                        <a:rPr lang="en-GB" sz="1400" dirty="0"/>
                        <a:t>4.  The cup </a:t>
                      </a:r>
                      <a:r>
                        <a:rPr lang="en-GB" sz="1400" b="1" u="sng" dirty="0"/>
                        <a:t>is</a:t>
                      </a:r>
                      <a:r>
                        <a:rPr lang="en-GB" sz="1400" dirty="0"/>
                        <a:t> in</a:t>
                      </a:r>
                      <a:r>
                        <a:rPr lang="en-GB" sz="1400" baseline="0" dirty="0"/>
                        <a:t> the garden.</a:t>
                      </a:r>
                      <a:endParaRPr lang="en-GB" sz="1400" dirty="0"/>
                    </a:p>
                  </a:txBody>
                  <a:tcPr/>
                </a:tc>
                <a:extLst>
                  <a:ext uri="{0D108BD9-81ED-4DB2-BD59-A6C34878D82A}">
                    <a16:rowId xmlns:a16="http://schemas.microsoft.com/office/drawing/2014/main" val="10006"/>
                  </a:ext>
                </a:extLst>
              </a:tr>
              <a:tr h="301682">
                <a:tc>
                  <a:txBody>
                    <a:bodyPr/>
                    <a:lstStyle/>
                    <a:p>
                      <a:endParaRPr lang="en-GB" sz="1400" dirty="0"/>
                    </a:p>
                  </a:txBody>
                  <a:tcPr/>
                </a:tc>
                <a:extLst>
                  <a:ext uri="{0D108BD9-81ED-4DB2-BD59-A6C34878D82A}">
                    <a16:rowId xmlns:a16="http://schemas.microsoft.com/office/drawing/2014/main" val="10007"/>
                  </a:ext>
                </a:extLst>
              </a:tr>
              <a:tr h="301682">
                <a:tc>
                  <a:txBody>
                    <a:bodyPr/>
                    <a:lstStyle/>
                    <a:p>
                      <a:r>
                        <a:rPr lang="en-GB" sz="1400" dirty="0"/>
                        <a:t>5</a:t>
                      </a:r>
                      <a:r>
                        <a:rPr lang="en-GB" sz="1400" b="1" u="sng" dirty="0"/>
                        <a:t>.  I </a:t>
                      </a:r>
                      <a:r>
                        <a:rPr lang="en-GB" sz="1400" dirty="0"/>
                        <a:t>also</a:t>
                      </a:r>
                      <a:r>
                        <a:rPr lang="en-GB" sz="1400" baseline="0" dirty="0"/>
                        <a:t> </a:t>
                      </a:r>
                      <a:r>
                        <a:rPr lang="en-GB" sz="1400" b="1" u="sng" baseline="0" dirty="0"/>
                        <a:t>have</a:t>
                      </a:r>
                      <a:r>
                        <a:rPr lang="en-GB" sz="1400" baseline="0" dirty="0"/>
                        <a:t> a dog.</a:t>
                      </a:r>
                      <a:endParaRPr lang="en-GB" sz="1400" dirty="0"/>
                    </a:p>
                  </a:txBody>
                  <a:tcPr/>
                </a:tc>
                <a:extLst>
                  <a:ext uri="{0D108BD9-81ED-4DB2-BD59-A6C34878D82A}">
                    <a16:rowId xmlns:a16="http://schemas.microsoft.com/office/drawing/2014/main" val="10008"/>
                  </a:ext>
                </a:extLst>
              </a:tr>
              <a:tr h="301682">
                <a:tc>
                  <a:txBody>
                    <a:bodyPr/>
                    <a:lstStyle/>
                    <a:p>
                      <a:endParaRPr lang="en-GB" sz="1400" dirty="0"/>
                    </a:p>
                  </a:txBody>
                  <a:tcPr/>
                </a:tc>
                <a:extLst>
                  <a:ext uri="{0D108BD9-81ED-4DB2-BD59-A6C34878D82A}">
                    <a16:rowId xmlns:a16="http://schemas.microsoft.com/office/drawing/2014/main" val="10009"/>
                  </a:ext>
                </a:extLst>
              </a:tr>
              <a:tr h="301682">
                <a:tc>
                  <a:txBody>
                    <a:bodyPr/>
                    <a:lstStyle/>
                    <a:p>
                      <a:r>
                        <a:rPr lang="en-GB" sz="1400" dirty="0"/>
                        <a:t>6. </a:t>
                      </a:r>
                      <a:r>
                        <a:rPr lang="en-GB" sz="1400" b="1" u="sng" dirty="0"/>
                        <a:t>Do</a:t>
                      </a:r>
                      <a:r>
                        <a:rPr lang="en-GB" sz="1400" b="1" u="sng" baseline="0" dirty="0"/>
                        <a:t> you have </a:t>
                      </a:r>
                      <a:r>
                        <a:rPr lang="en-GB" sz="1400" baseline="0" dirty="0"/>
                        <a:t>a dog?  </a:t>
                      </a:r>
                      <a:r>
                        <a:rPr lang="en-GB" sz="1400" b="1" u="sng" baseline="0" dirty="0"/>
                        <a:t>Do you want </a:t>
                      </a:r>
                      <a:r>
                        <a:rPr lang="en-GB" sz="1400" baseline="0" dirty="0"/>
                        <a:t>a dog?</a:t>
                      </a:r>
                      <a:endParaRPr lang="en-GB" sz="1400" dirty="0"/>
                    </a:p>
                  </a:txBody>
                  <a:tcPr/>
                </a:tc>
                <a:extLst>
                  <a:ext uri="{0D108BD9-81ED-4DB2-BD59-A6C34878D82A}">
                    <a16:rowId xmlns:a16="http://schemas.microsoft.com/office/drawing/2014/main" val="10010"/>
                  </a:ext>
                </a:extLst>
              </a:tr>
              <a:tr h="301682">
                <a:tc>
                  <a:txBody>
                    <a:bodyPr/>
                    <a:lstStyle/>
                    <a:p>
                      <a:endParaRPr lang="en-GB" sz="1400" dirty="0"/>
                    </a:p>
                  </a:txBody>
                  <a:tcPr/>
                </a:tc>
                <a:extLst>
                  <a:ext uri="{0D108BD9-81ED-4DB2-BD59-A6C34878D82A}">
                    <a16:rowId xmlns:a16="http://schemas.microsoft.com/office/drawing/2014/main" val="10011"/>
                  </a:ext>
                </a:extLst>
              </a:tr>
              <a:tr h="301682">
                <a:tc>
                  <a:txBody>
                    <a:bodyPr/>
                    <a:lstStyle/>
                    <a:p>
                      <a:r>
                        <a:rPr lang="en-GB" sz="1400" dirty="0"/>
                        <a:t>7.  </a:t>
                      </a:r>
                      <a:r>
                        <a:rPr lang="en-GB" sz="1400" b="1" u="sng" dirty="0"/>
                        <a:t>I love </a:t>
                      </a:r>
                      <a:r>
                        <a:rPr lang="en-GB" sz="1400" dirty="0"/>
                        <a:t>my dog.</a:t>
                      </a:r>
                    </a:p>
                  </a:txBody>
                  <a:tcPr/>
                </a:tc>
                <a:extLst>
                  <a:ext uri="{0D108BD9-81ED-4DB2-BD59-A6C34878D82A}">
                    <a16:rowId xmlns:a16="http://schemas.microsoft.com/office/drawing/2014/main" val="10012"/>
                  </a:ext>
                </a:extLst>
              </a:tr>
              <a:tr h="301682">
                <a:tc>
                  <a:txBody>
                    <a:bodyPr/>
                    <a:lstStyle/>
                    <a:p>
                      <a:endParaRPr lang="en-GB" sz="1400" dirty="0"/>
                    </a:p>
                  </a:txBody>
                  <a:tcPr/>
                </a:tc>
                <a:extLst>
                  <a:ext uri="{0D108BD9-81ED-4DB2-BD59-A6C34878D82A}">
                    <a16:rowId xmlns:a16="http://schemas.microsoft.com/office/drawing/2014/main" val="10013"/>
                  </a:ext>
                </a:extLst>
              </a:tr>
              <a:tr h="301682">
                <a:tc>
                  <a:txBody>
                    <a:bodyPr/>
                    <a:lstStyle/>
                    <a:p>
                      <a:r>
                        <a:rPr lang="en-GB" sz="1400" dirty="0"/>
                        <a:t>8.  </a:t>
                      </a:r>
                      <a:r>
                        <a:rPr lang="en-GB" sz="1400" b="1" u="sng" dirty="0"/>
                        <a:t>I go for a walk </a:t>
                      </a:r>
                      <a:r>
                        <a:rPr lang="en-GB" sz="1400" dirty="0"/>
                        <a:t>with my dog</a:t>
                      </a:r>
                      <a:r>
                        <a:rPr lang="en-GB" sz="1400" baseline="0" dirty="0"/>
                        <a:t> every day.</a:t>
                      </a:r>
                      <a:endParaRPr lang="en-GB" sz="1400" dirty="0"/>
                    </a:p>
                  </a:txBody>
                  <a:tcPr/>
                </a:tc>
                <a:extLst>
                  <a:ext uri="{0D108BD9-81ED-4DB2-BD59-A6C34878D82A}">
                    <a16:rowId xmlns:a16="http://schemas.microsoft.com/office/drawing/2014/main" val="10014"/>
                  </a:ext>
                </a:extLst>
              </a:tr>
              <a:tr h="301682">
                <a:tc>
                  <a:txBody>
                    <a:bodyPr/>
                    <a:lstStyle/>
                    <a:p>
                      <a:endParaRPr lang="en-GB" sz="1400" dirty="0"/>
                    </a:p>
                  </a:txBody>
                  <a:tcPr/>
                </a:tc>
                <a:extLst>
                  <a:ext uri="{0D108BD9-81ED-4DB2-BD59-A6C34878D82A}">
                    <a16:rowId xmlns:a16="http://schemas.microsoft.com/office/drawing/2014/main" val="10015"/>
                  </a:ext>
                </a:extLst>
              </a:tr>
              <a:tr h="301682">
                <a:tc>
                  <a:txBody>
                    <a:bodyPr/>
                    <a:lstStyle/>
                    <a:p>
                      <a:r>
                        <a:rPr lang="en-GB" sz="1400" dirty="0"/>
                        <a:t>9.  </a:t>
                      </a:r>
                      <a:r>
                        <a:rPr lang="en-GB" sz="1400" b="1" u="sng" dirty="0"/>
                        <a:t>We play </a:t>
                      </a:r>
                      <a:r>
                        <a:rPr lang="en-GB" sz="1400" dirty="0"/>
                        <a:t>in the park.</a:t>
                      </a:r>
                    </a:p>
                  </a:txBody>
                  <a:tcPr/>
                </a:tc>
                <a:extLst>
                  <a:ext uri="{0D108BD9-81ED-4DB2-BD59-A6C34878D82A}">
                    <a16:rowId xmlns:a16="http://schemas.microsoft.com/office/drawing/2014/main" val="10016"/>
                  </a:ext>
                </a:extLst>
              </a:tr>
              <a:tr h="301682">
                <a:tc>
                  <a:txBody>
                    <a:bodyPr/>
                    <a:lstStyle/>
                    <a:p>
                      <a:endParaRPr lang="en-GB" sz="1400" dirty="0"/>
                    </a:p>
                  </a:txBody>
                  <a:tcPr/>
                </a:tc>
                <a:extLst>
                  <a:ext uri="{0D108BD9-81ED-4DB2-BD59-A6C34878D82A}">
                    <a16:rowId xmlns:a16="http://schemas.microsoft.com/office/drawing/2014/main" val="10017"/>
                  </a:ext>
                </a:extLst>
              </a:tr>
              <a:tr h="421529">
                <a:tc>
                  <a:txBody>
                    <a:bodyPr/>
                    <a:lstStyle/>
                    <a:p>
                      <a:r>
                        <a:rPr lang="en-GB" sz="1400" dirty="0"/>
                        <a:t>10.  </a:t>
                      </a:r>
                      <a:r>
                        <a:rPr lang="en-GB" sz="1400" b="1" u="sng" dirty="0"/>
                        <a:t>He is </a:t>
                      </a:r>
                      <a:r>
                        <a:rPr lang="en-GB" sz="1400" dirty="0"/>
                        <a:t>very intelligent.  </a:t>
                      </a:r>
                      <a:r>
                        <a:rPr lang="en-GB" sz="1400" b="1" u="sng" dirty="0"/>
                        <a:t>He rides a bike</a:t>
                      </a:r>
                      <a:r>
                        <a:rPr lang="en-GB" sz="1400" dirty="0"/>
                        <a:t>, </a:t>
                      </a:r>
                      <a:r>
                        <a:rPr lang="en-GB" sz="1400" b="1" u="sng" dirty="0"/>
                        <a:t>he sings </a:t>
                      </a:r>
                      <a:r>
                        <a:rPr lang="en-GB" sz="1400" dirty="0"/>
                        <a:t>and </a:t>
                      </a:r>
                      <a:r>
                        <a:rPr lang="en-GB" sz="1400" b="1" u="sng" dirty="0"/>
                        <a:t>he</a:t>
                      </a:r>
                      <a:r>
                        <a:rPr lang="en-GB" sz="1400" dirty="0"/>
                        <a:t> </a:t>
                      </a:r>
                      <a:r>
                        <a:rPr lang="en-GB" sz="1400" b="1" u="sng" dirty="0"/>
                        <a:t>sends texts</a:t>
                      </a:r>
                      <a:r>
                        <a:rPr lang="en-GB" sz="1400" dirty="0"/>
                        <a:t>! He also…</a:t>
                      </a:r>
                    </a:p>
                  </a:txBody>
                  <a:tcPr/>
                </a:tc>
                <a:extLst>
                  <a:ext uri="{0D108BD9-81ED-4DB2-BD59-A6C34878D82A}">
                    <a16:rowId xmlns:a16="http://schemas.microsoft.com/office/drawing/2014/main" val="10018"/>
                  </a:ext>
                </a:extLst>
              </a:tr>
              <a:tr h="301682">
                <a:tc>
                  <a:txBody>
                    <a:bodyPr/>
                    <a:lstStyle/>
                    <a:p>
                      <a:endParaRPr lang="en-GB" sz="1400" dirty="0"/>
                    </a:p>
                    <a:p>
                      <a:endParaRPr lang="en-GB" sz="1400" dirty="0"/>
                    </a:p>
                    <a:p>
                      <a:endParaRPr lang="en-GB" sz="1400" dirty="0"/>
                    </a:p>
                  </a:txBody>
                  <a:tcPr/>
                </a:tc>
                <a:extLst>
                  <a:ext uri="{0D108BD9-81ED-4DB2-BD59-A6C34878D82A}">
                    <a16:rowId xmlns:a16="http://schemas.microsoft.com/office/drawing/2014/main" val="10019"/>
                  </a:ext>
                </a:extLst>
              </a:tr>
            </a:tbl>
          </a:graphicData>
        </a:graphic>
      </p:graphicFrame>
      <p:sp>
        <p:nvSpPr>
          <p:cNvPr id="5" name="TextBox 4"/>
          <p:cNvSpPr txBox="1"/>
          <p:nvPr/>
        </p:nvSpPr>
        <p:spPr>
          <a:xfrm>
            <a:off x="60753" y="5033319"/>
            <a:ext cx="40097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This photo description uses 11 different verbs from your top 40.</a:t>
            </a:r>
          </a:p>
        </p:txBody>
      </p:sp>
    </p:spTree>
    <p:extLst>
      <p:ext uri="{BB962C8B-B14F-4D97-AF65-F5344CB8AC3E}">
        <p14:creationId xmlns:p14="http://schemas.microsoft.com/office/powerpoint/2010/main" val="10649487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27388" y="139022"/>
          <a:ext cx="4980070" cy="4754880"/>
        </p:xfrm>
        <a:graphic>
          <a:graphicData uri="http://schemas.openxmlformats.org/drawingml/2006/table">
            <a:tbl>
              <a:tblPr firstRow="1" bandRow="1">
                <a:tableStyleId>{5940675A-B579-460E-94D1-54222C63F5DA}</a:tableStyleId>
              </a:tblPr>
              <a:tblGrid>
                <a:gridCol w="1215640">
                  <a:extLst>
                    <a:ext uri="{9D8B030D-6E8A-4147-A177-3AD203B41FA5}">
                      <a16:colId xmlns:a16="http://schemas.microsoft.com/office/drawing/2014/main" val="20000"/>
                    </a:ext>
                  </a:extLst>
                </a:gridCol>
                <a:gridCol w="1254810">
                  <a:extLst>
                    <a:ext uri="{9D8B030D-6E8A-4147-A177-3AD203B41FA5}">
                      <a16:colId xmlns:a16="http://schemas.microsoft.com/office/drawing/2014/main" val="20001"/>
                    </a:ext>
                  </a:extLst>
                </a:gridCol>
                <a:gridCol w="1254810">
                  <a:extLst>
                    <a:ext uri="{9D8B030D-6E8A-4147-A177-3AD203B41FA5}">
                      <a16:colId xmlns:a16="http://schemas.microsoft.com/office/drawing/2014/main" val="20002"/>
                    </a:ext>
                  </a:extLst>
                </a:gridCol>
                <a:gridCol w="1254810">
                  <a:extLst>
                    <a:ext uri="{9D8B030D-6E8A-4147-A177-3AD203B41FA5}">
                      <a16:colId xmlns:a16="http://schemas.microsoft.com/office/drawing/2014/main" val="20003"/>
                    </a:ext>
                  </a:extLst>
                </a:gridCol>
              </a:tblGrid>
              <a:tr h="2412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t>ayud</a:t>
                      </a:r>
                      <a:r>
                        <a:rPr lang="en-GB" sz="2000" dirty="0" err="1"/>
                        <a:t>ar</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t>mont</a:t>
                      </a:r>
                      <a:r>
                        <a:rPr lang="en-GB" sz="2000" dirty="0" err="1"/>
                        <a:t>ar</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txBody>
                  <a:tcPr/>
                </a:tc>
                <a:extLst>
                  <a:ext uri="{0D108BD9-81ED-4DB2-BD59-A6C34878D82A}">
                    <a16:rowId xmlns:a16="http://schemas.microsoft.com/office/drawing/2014/main" val="10000"/>
                  </a:ext>
                </a:extLst>
              </a:tr>
              <a:tr h="2412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t>bail</a:t>
                      </a:r>
                      <a:r>
                        <a:rPr lang="en-GB" sz="2000" dirty="0" err="1"/>
                        <a:t>ar</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t>naveg</a:t>
                      </a:r>
                      <a:r>
                        <a:rPr lang="en-GB" sz="2000" dirty="0" err="1"/>
                        <a:t>ar</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txBody>
                  <a:tcPr/>
                </a:tc>
                <a:extLst>
                  <a:ext uri="{0D108BD9-81ED-4DB2-BD59-A6C34878D82A}">
                    <a16:rowId xmlns:a16="http://schemas.microsoft.com/office/drawing/2014/main" val="10001"/>
                  </a:ext>
                </a:extLst>
              </a:tr>
              <a:tr h="2412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t>cant</a:t>
                      </a:r>
                      <a:r>
                        <a:rPr lang="en-GB" sz="2000" dirty="0" err="1"/>
                        <a:t>ar</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kern="1200" dirty="0">
                        <a:solidFill>
                          <a:schemeClr val="tx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err="1">
                          <a:solidFill>
                            <a:schemeClr val="tx1"/>
                          </a:solidFill>
                          <a:latin typeface="+mn-lt"/>
                          <a:ea typeface="+mn-ea"/>
                          <a:cs typeface="+mn-cs"/>
                        </a:rPr>
                        <a:t>odiar</a:t>
                      </a:r>
                      <a:endParaRPr lang="en-GB" sz="2000" b="1" kern="1200" dirty="0">
                        <a:solidFill>
                          <a:schemeClr val="tx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kern="1200" dirty="0">
                        <a:solidFill>
                          <a:schemeClr val="tx1"/>
                        </a:solidFill>
                        <a:latin typeface="+mn-lt"/>
                        <a:ea typeface="+mn-ea"/>
                        <a:cs typeface="+mn-cs"/>
                      </a:endParaRPr>
                    </a:p>
                  </a:txBody>
                  <a:tcPr/>
                </a:tc>
                <a:extLst>
                  <a:ext uri="{0D108BD9-81ED-4DB2-BD59-A6C34878D82A}">
                    <a16:rowId xmlns:a16="http://schemas.microsoft.com/office/drawing/2014/main" val="10002"/>
                  </a:ext>
                </a:extLst>
              </a:tr>
              <a:tr h="2412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t>chate</a:t>
                      </a:r>
                      <a:r>
                        <a:rPr lang="en-GB" sz="2000" dirty="0" err="1"/>
                        <a:t>ar</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t>olvid</a:t>
                      </a:r>
                      <a:r>
                        <a:rPr lang="en-GB" sz="2000" dirty="0" err="1"/>
                        <a:t>ar</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txBody>
                  <a:tcPr/>
                </a:tc>
                <a:extLst>
                  <a:ext uri="{0D108BD9-81ED-4DB2-BD59-A6C34878D82A}">
                    <a16:rowId xmlns:a16="http://schemas.microsoft.com/office/drawing/2014/main" val="10003"/>
                  </a:ext>
                </a:extLst>
              </a:tr>
              <a:tr h="2412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t>dibuj</a:t>
                      </a:r>
                      <a:r>
                        <a:rPr lang="en-GB" sz="2000" dirty="0" err="1"/>
                        <a:t>ar</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t>os</a:t>
                      </a:r>
                      <a:r>
                        <a:rPr lang="en-GB" sz="2000" dirty="0" err="1"/>
                        <a:t>ar</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txBody>
                  <a:tcPr/>
                </a:tc>
                <a:extLst>
                  <a:ext uri="{0D108BD9-81ED-4DB2-BD59-A6C34878D82A}">
                    <a16:rowId xmlns:a16="http://schemas.microsoft.com/office/drawing/2014/main" val="10004"/>
                  </a:ext>
                </a:extLst>
              </a:tr>
              <a:tr h="2412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t>escuch</a:t>
                      </a:r>
                      <a:r>
                        <a:rPr lang="en-GB" sz="2000" dirty="0" err="1"/>
                        <a:t>ar</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t>pens</a:t>
                      </a:r>
                      <a:r>
                        <a:rPr lang="en-GB" sz="2000" dirty="0" err="1"/>
                        <a:t>ar</a:t>
                      </a:r>
                      <a:r>
                        <a:rPr lang="en-GB" sz="20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txBody>
                  <a:tcPr/>
                </a:tc>
                <a:extLst>
                  <a:ext uri="{0D108BD9-81ED-4DB2-BD59-A6C34878D82A}">
                    <a16:rowId xmlns:a16="http://schemas.microsoft.com/office/drawing/2014/main" val="10005"/>
                  </a:ext>
                </a:extLst>
              </a:tr>
              <a:tr h="2412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t>encontr</a:t>
                      </a:r>
                      <a:r>
                        <a:rPr lang="en-GB" sz="2000" dirty="0" err="1"/>
                        <a:t>ar</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t>pregunt</a:t>
                      </a:r>
                      <a:r>
                        <a:rPr lang="en-GB" sz="2000" dirty="0" err="1"/>
                        <a:t>ar</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txBody>
                  <a:tcPr/>
                </a:tc>
                <a:extLst>
                  <a:ext uri="{0D108BD9-81ED-4DB2-BD59-A6C34878D82A}">
                    <a16:rowId xmlns:a16="http://schemas.microsoft.com/office/drawing/2014/main" val="10006"/>
                  </a:ext>
                </a:extLst>
              </a:tr>
              <a:tr h="2412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t>habl</a:t>
                      </a:r>
                      <a:r>
                        <a:rPr lang="en-GB" sz="2000" dirty="0" err="1"/>
                        <a:t>ar</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t>sac</a:t>
                      </a:r>
                      <a:r>
                        <a:rPr lang="en-GB" sz="2000" dirty="0" err="1"/>
                        <a:t>ar</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txBody>
                  <a:tcPr/>
                </a:tc>
                <a:extLst>
                  <a:ext uri="{0D108BD9-81ED-4DB2-BD59-A6C34878D82A}">
                    <a16:rowId xmlns:a16="http://schemas.microsoft.com/office/drawing/2014/main" val="10007"/>
                  </a:ext>
                </a:extLst>
              </a:tr>
              <a:tr h="2412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t>jug</a:t>
                      </a:r>
                      <a:r>
                        <a:rPr lang="en-GB" sz="2000" dirty="0" err="1"/>
                        <a:t>ar</a:t>
                      </a:r>
                      <a:r>
                        <a:rPr lang="en-GB" sz="2000" dirty="0"/>
                        <a:t>*</a:t>
                      </a:r>
                    </a:p>
                  </a:txBody>
                  <a:tcPr/>
                </a:tc>
                <a:tc>
                  <a:txBody>
                    <a:bodyPr/>
                    <a:lstStyle/>
                    <a:p>
                      <a:endParaRPr lang="en-GB" sz="2000" dirty="0"/>
                    </a:p>
                  </a:txBody>
                  <a:tcPr/>
                </a:tc>
                <a:tc>
                  <a:txBody>
                    <a:bodyPr/>
                    <a:lstStyle/>
                    <a:p>
                      <a:r>
                        <a:rPr lang="en-GB" sz="2000" b="1" dirty="0" err="1"/>
                        <a:t>termin</a:t>
                      </a:r>
                      <a:r>
                        <a:rPr lang="en-GB" sz="2000" dirty="0" err="1"/>
                        <a:t>ar</a:t>
                      </a:r>
                      <a:endParaRPr lang="en-GB" sz="2000" dirty="0"/>
                    </a:p>
                  </a:txBody>
                  <a:tcPr/>
                </a:tc>
                <a:tc>
                  <a:txBody>
                    <a:bodyPr/>
                    <a:lstStyle/>
                    <a:p>
                      <a:endParaRPr lang="en-GB" sz="2000" dirty="0"/>
                    </a:p>
                  </a:txBody>
                  <a:tcPr/>
                </a:tc>
                <a:extLst>
                  <a:ext uri="{0D108BD9-81ED-4DB2-BD59-A6C34878D82A}">
                    <a16:rowId xmlns:a16="http://schemas.microsoft.com/office/drawing/2014/main" val="10008"/>
                  </a:ext>
                </a:extLst>
              </a:tr>
              <a:tr h="2412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t>llam</a:t>
                      </a:r>
                      <a:r>
                        <a:rPr lang="en-GB" sz="2000" dirty="0" err="1"/>
                        <a:t>ar</a:t>
                      </a:r>
                      <a:r>
                        <a:rPr lang="en-GB" sz="2000" i="1" dirty="0" err="1"/>
                        <a:t>se</a:t>
                      </a:r>
                      <a:endParaRPr lang="en-GB" sz="2000" i="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t>toc</a:t>
                      </a:r>
                      <a:r>
                        <a:rPr lang="en-GB" sz="2000" dirty="0"/>
                        <a:t>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txBody>
                  <a:tcPr/>
                </a:tc>
                <a:extLst>
                  <a:ext uri="{0D108BD9-81ED-4DB2-BD59-A6C34878D82A}">
                    <a16:rowId xmlns:a16="http://schemas.microsoft.com/office/drawing/2014/main" val="10009"/>
                  </a:ext>
                </a:extLst>
              </a:tr>
              <a:tr h="2412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t>llev</a:t>
                      </a:r>
                      <a:r>
                        <a:rPr lang="en-GB" sz="2000" dirty="0" err="1"/>
                        <a:t>ar</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t>trabaj</a:t>
                      </a:r>
                      <a:r>
                        <a:rPr lang="en-GB" sz="2000" dirty="0" err="1"/>
                        <a:t>ar</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txBody>
                  <a:tcPr/>
                </a:tc>
                <a:extLst>
                  <a:ext uri="{0D108BD9-81ED-4DB2-BD59-A6C34878D82A}">
                    <a16:rowId xmlns:a16="http://schemas.microsoft.com/office/drawing/2014/main" val="10010"/>
                  </a:ext>
                </a:extLst>
              </a:tr>
              <a:tr h="2412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t>mand</a:t>
                      </a:r>
                      <a:r>
                        <a:rPr lang="en-GB" sz="2000" dirty="0" err="1"/>
                        <a:t>ar</a:t>
                      </a:r>
                      <a:endParaRPr lang="en-GB" sz="2000" dirty="0"/>
                    </a:p>
                  </a:txBody>
                  <a:tcPr/>
                </a:tc>
                <a:tc>
                  <a:txBody>
                    <a:bodyPr/>
                    <a:lstStyle/>
                    <a:p>
                      <a:endParaRPr lang="en-GB" sz="2000" dirty="0"/>
                    </a:p>
                  </a:txBody>
                  <a:tcPr/>
                </a:tc>
                <a:tc>
                  <a:txBody>
                    <a:bodyPr/>
                    <a:lstStyle/>
                    <a:p>
                      <a:r>
                        <a:rPr lang="en-GB" sz="2000" b="1" dirty="0" err="1"/>
                        <a:t>visit</a:t>
                      </a:r>
                      <a:r>
                        <a:rPr lang="en-GB" sz="2000" dirty="0" err="1"/>
                        <a:t>ar</a:t>
                      </a:r>
                      <a:endParaRPr lang="en-GB" sz="2000" dirty="0"/>
                    </a:p>
                  </a:txBody>
                  <a:tcPr/>
                </a:tc>
                <a:tc>
                  <a:txBody>
                    <a:bodyPr/>
                    <a:lstStyle/>
                    <a:p>
                      <a:endParaRPr lang="en-GB" sz="2000" dirty="0"/>
                    </a:p>
                  </a:txBody>
                  <a:tcPr/>
                </a:tc>
                <a:extLst>
                  <a:ext uri="{0D108BD9-81ED-4DB2-BD59-A6C34878D82A}">
                    <a16:rowId xmlns:a16="http://schemas.microsoft.com/office/drawing/2014/main" val="10011"/>
                  </a:ext>
                </a:extLst>
              </a:tr>
            </a:tbl>
          </a:graphicData>
        </a:graphic>
      </p:graphicFrame>
      <p:graphicFrame>
        <p:nvGraphicFramePr>
          <p:cNvPr id="5" name="Table 4"/>
          <p:cNvGraphicFramePr>
            <a:graphicFrameLocks noGrp="1"/>
          </p:cNvGraphicFramePr>
          <p:nvPr>
            <p:extLst/>
          </p:nvPr>
        </p:nvGraphicFramePr>
        <p:xfrm>
          <a:off x="5234849" y="139022"/>
          <a:ext cx="3596112" cy="3383280"/>
        </p:xfrm>
        <a:graphic>
          <a:graphicData uri="http://schemas.openxmlformats.org/drawingml/2006/table">
            <a:tbl>
              <a:tblPr firstRow="1" bandRow="1">
                <a:tableStyleId>{5940675A-B579-460E-94D1-54222C63F5DA}</a:tableStyleId>
              </a:tblPr>
              <a:tblGrid>
                <a:gridCol w="1602556">
                  <a:extLst>
                    <a:ext uri="{9D8B030D-6E8A-4147-A177-3AD203B41FA5}">
                      <a16:colId xmlns:a16="http://schemas.microsoft.com/office/drawing/2014/main" val="20000"/>
                    </a:ext>
                  </a:extLst>
                </a:gridCol>
                <a:gridCol w="1993556">
                  <a:extLst>
                    <a:ext uri="{9D8B030D-6E8A-4147-A177-3AD203B41FA5}">
                      <a16:colId xmlns:a16="http://schemas.microsoft.com/office/drawing/2014/main" val="20001"/>
                    </a:ext>
                  </a:extLst>
                </a:gridCol>
              </a:tblGrid>
              <a:tr h="2367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t>aprend</a:t>
                      </a:r>
                      <a:r>
                        <a:rPr lang="en-GB" sz="2000" dirty="0" err="1"/>
                        <a:t>er</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txBody>
                  <a:tcPr/>
                </a:tc>
                <a:extLst>
                  <a:ext uri="{0D108BD9-81ED-4DB2-BD59-A6C34878D82A}">
                    <a16:rowId xmlns:a16="http://schemas.microsoft.com/office/drawing/2014/main" val="10000"/>
                  </a:ext>
                </a:extLst>
              </a:tr>
              <a:tr h="2367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t>beber</a:t>
                      </a:r>
                      <a:endParaRPr lang="en-GB" sz="20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p>
                  </a:txBody>
                  <a:tcPr/>
                </a:tc>
                <a:extLst>
                  <a:ext uri="{0D108BD9-81ED-4DB2-BD59-A6C34878D82A}">
                    <a16:rowId xmlns:a16="http://schemas.microsoft.com/office/drawing/2014/main" val="10001"/>
                  </a:ext>
                </a:extLst>
              </a:tr>
              <a:tr h="2367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t>comer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p>
                  </a:txBody>
                  <a:tcPr/>
                </a:tc>
                <a:extLst>
                  <a:ext uri="{0D108BD9-81ED-4DB2-BD59-A6C34878D82A}">
                    <a16:rowId xmlns:a16="http://schemas.microsoft.com/office/drawing/2014/main" val="10002"/>
                  </a:ext>
                </a:extLst>
              </a:tr>
              <a:tr h="2367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t>le</a:t>
                      </a:r>
                      <a:r>
                        <a:rPr lang="en-GB" sz="2000" dirty="0"/>
                        <a: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txBody>
                  <a:tcPr/>
                </a:tc>
                <a:extLst>
                  <a:ext uri="{0D108BD9-81ED-4DB2-BD59-A6C34878D82A}">
                    <a16:rowId xmlns:a16="http://schemas.microsoft.com/office/drawing/2014/main" val="10003"/>
                  </a:ext>
                </a:extLst>
              </a:tr>
              <a:tr h="2367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t>ve</a:t>
                      </a:r>
                      <a:r>
                        <a:rPr lang="en-GB" sz="2000" dirty="0" err="1"/>
                        <a:t>r</a:t>
                      </a:r>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txBody>
                  <a:tcPr/>
                </a:tc>
                <a:extLst>
                  <a:ext uri="{0D108BD9-81ED-4DB2-BD59-A6C34878D82A}">
                    <a16:rowId xmlns:a16="http://schemas.microsoft.com/office/drawing/2014/main" val="10004"/>
                  </a:ext>
                </a:extLst>
              </a:tr>
              <a:tr h="127458">
                <a:tc>
                  <a:txBody>
                    <a:bodyPr/>
                    <a:lstStyle/>
                    <a:p>
                      <a:endParaRPr lang="en-GB" sz="800" dirty="0"/>
                    </a:p>
                  </a:txBody>
                  <a:tcPr>
                    <a:solidFill>
                      <a:schemeClr val="bg1">
                        <a:lumMod val="65000"/>
                      </a:schemeClr>
                    </a:solidFill>
                  </a:tcPr>
                </a:tc>
                <a:tc>
                  <a:txBody>
                    <a:bodyPr/>
                    <a:lstStyle/>
                    <a:p>
                      <a:endParaRPr lang="en-GB" sz="800" dirty="0"/>
                    </a:p>
                  </a:txBody>
                  <a:tcPr>
                    <a:solidFill>
                      <a:schemeClr val="bg1">
                        <a:lumMod val="65000"/>
                      </a:schemeClr>
                    </a:solidFill>
                  </a:tcPr>
                </a:tc>
                <a:extLst>
                  <a:ext uri="{0D108BD9-81ED-4DB2-BD59-A6C34878D82A}">
                    <a16:rowId xmlns:a16="http://schemas.microsoft.com/office/drawing/2014/main" val="10005"/>
                  </a:ext>
                </a:extLst>
              </a:tr>
              <a:tr h="236708">
                <a:tc>
                  <a:txBody>
                    <a:bodyPr/>
                    <a:lstStyle/>
                    <a:p>
                      <a:r>
                        <a:rPr lang="en-GB" sz="2000" b="1" dirty="0" err="1"/>
                        <a:t>escrib</a:t>
                      </a:r>
                      <a:r>
                        <a:rPr lang="en-GB" sz="2000" dirty="0" err="1"/>
                        <a:t>ir</a:t>
                      </a:r>
                      <a:endParaRPr lang="en-GB" sz="2000" dirty="0"/>
                    </a:p>
                  </a:txBody>
                  <a:tcPr/>
                </a:tc>
                <a:tc>
                  <a:txBody>
                    <a:bodyPr/>
                    <a:lstStyle/>
                    <a:p>
                      <a:endParaRPr lang="en-GB" sz="2000" dirty="0"/>
                    </a:p>
                  </a:txBody>
                  <a:tcPr/>
                </a:tc>
                <a:extLst>
                  <a:ext uri="{0D108BD9-81ED-4DB2-BD59-A6C34878D82A}">
                    <a16:rowId xmlns:a16="http://schemas.microsoft.com/office/drawing/2014/main" val="10006"/>
                  </a:ext>
                </a:extLst>
              </a:tr>
              <a:tr h="236708">
                <a:tc>
                  <a:txBody>
                    <a:bodyPr/>
                    <a:lstStyle/>
                    <a:p>
                      <a:r>
                        <a:rPr lang="en-GB" sz="2000" b="1" dirty="0"/>
                        <a:t>sal</a:t>
                      </a:r>
                      <a:r>
                        <a:rPr lang="en-GB" sz="2000" dirty="0"/>
                        <a:t>ir</a:t>
                      </a:r>
                    </a:p>
                  </a:txBody>
                  <a:tcPr/>
                </a:tc>
                <a:tc>
                  <a:txBody>
                    <a:bodyPr/>
                    <a:lstStyle/>
                    <a:p>
                      <a:endParaRPr lang="en-GB" sz="2000" dirty="0"/>
                    </a:p>
                  </a:txBody>
                  <a:tcPr/>
                </a:tc>
                <a:extLst>
                  <a:ext uri="{0D108BD9-81ED-4DB2-BD59-A6C34878D82A}">
                    <a16:rowId xmlns:a16="http://schemas.microsoft.com/office/drawing/2014/main" val="10007"/>
                  </a:ext>
                </a:extLst>
              </a:tr>
              <a:tr h="236708">
                <a:tc>
                  <a:txBody>
                    <a:bodyPr/>
                    <a:lstStyle/>
                    <a:p>
                      <a:r>
                        <a:rPr lang="en-GB" sz="2000" b="1" dirty="0" err="1"/>
                        <a:t>viv</a:t>
                      </a:r>
                      <a:r>
                        <a:rPr lang="en-GB" sz="2000" b="0" dirty="0" err="1"/>
                        <a:t>ir</a:t>
                      </a:r>
                      <a:endParaRPr lang="en-GB" sz="2000" b="0" dirty="0"/>
                    </a:p>
                  </a:txBody>
                  <a:tcPr/>
                </a:tc>
                <a:tc>
                  <a:txBody>
                    <a:bodyPr/>
                    <a:lstStyle/>
                    <a:p>
                      <a:endParaRPr lang="en-GB" sz="2000" b="0" dirty="0"/>
                    </a:p>
                  </a:txBody>
                  <a:tcPr/>
                </a:tc>
                <a:extLst>
                  <a:ext uri="{0D108BD9-81ED-4DB2-BD59-A6C34878D82A}">
                    <a16:rowId xmlns:a16="http://schemas.microsoft.com/office/drawing/2014/main" val="10008"/>
                  </a:ext>
                </a:extLst>
              </a:tr>
            </a:tbl>
          </a:graphicData>
        </a:graphic>
      </p:graphicFrame>
      <p:graphicFrame>
        <p:nvGraphicFramePr>
          <p:cNvPr id="6" name="Table 5"/>
          <p:cNvGraphicFramePr>
            <a:graphicFrameLocks noGrp="1"/>
          </p:cNvGraphicFramePr>
          <p:nvPr>
            <p:extLst/>
          </p:nvPr>
        </p:nvGraphicFramePr>
        <p:xfrm>
          <a:off x="127388" y="5021413"/>
          <a:ext cx="2426342" cy="1691640"/>
        </p:xfrm>
        <a:graphic>
          <a:graphicData uri="http://schemas.openxmlformats.org/drawingml/2006/table">
            <a:tbl>
              <a:tblPr firstRow="1" bandRow="1">
                <a:tableStyleId>{5940675A-B579-460E-94D1-54222C63F5DA}</a:tableStyleId>
              </a:tblPr>
              <a:tblGrid>
                <a:gridCol w="1213171">
                  <a:extLst>
                    <a:ext uri="{9D8B030D-6E8A-4147-A177-3AD203B41FA5}">
                      <a16:colId xmlns:a16="http://schemas.microsoft.com/office/drawing/2014/main" val="20000"/>
                    </a:ext>
                  </a:extLst>
                </a:gridCol>
                <a:gridCol w="1213171">
                  <a:extLst>
                    <a:ext uri="{9D8B030D-6E8A-4147-A177-3AD203B41FA5}">
                      <a16:colId xmlns:a16="http://schemas.microsoft.com/office/drawing/2014/main" val="20001"/>
                    </a:ext>
                  </a:extLst>
                </a:gridCol>
              </a:tblGrid>
              <a:tr h="4229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t>estar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p>
                  </a:txBody>
                  <a:tcPr/>
                </a:tc>
                <a:extLst>
                  <a:ext uri="{0D108BD9-81ED-4DB2-BD59-A6C34878D82A}">
                    <a16:rowId xmlns:a16="http://schemas.microsoft.com/office/drawing/2014/main" val="10000"/>
                  </a:ext>
                </a:extLst>
              </a:tr>
              <a:tr h="4229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t>ir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p>
                  </a:txBody>
                  <a:tcPr/>
                </a:tc>
                <a:extLst>
                  <a:ext uri="{0D108BD9-81ED-4DB2-BD59-A6C34878D82A}">
                    <a16:rowId xmlns:a16="http://schemas.microsoft.com/office/drawing/2014/main" val="10001"/>
                  </a:ext>
                </a:extLst>
              </a:tr>
              <a:tr h="422910">
                <a:tc>
                  <a:txBody>
                    <a:bodyPr/>
                    <a:lstStyle/>
                    <a:p>
                      <a:r>
                        <a:rPr lang="en-GB" sz="2000" b="1" dirty="0"/>
                        <a:t>hac</a:t>
                      </a:r>
                      <a:r>
                        <a:rPr lang="en-GB" sz="2000" dirty="0"/>
                        <a:t>er</a:t>
                      </a:r>
                    </a:p>
                  </a:txBody>
                  <a:tcPr/>
                </a:tc>
                <a:tc>
                  <a:txBody>
                    <a:bodyPr/>
                    <a:lstStyle/>
                    <a:p>
                      <a:endParaRPr lang="en-GB" sz="2000" dirty="0"/>
                    </a:p>
                  </a:txBody>
                  <a:tcPr/>
                </a:tc>
                <a:extLst>
                  <a:ext uri="{0D108BD9-81ED-4DB2-BD59-A6C34878D82A}">
                    <a16:rowId xmlns:a16="http://schemas.microsoft.com/office/drawing/2014/main" val="10002"/>
                  </a:ext>
                </a:extLst>
              </a:tr>
              <a:tr h="422910">
                <a:tc>
                  <a:txBody>
                    <a:bodyPr/>
                    <a:lstStyle/>
                    <a:p>
                      <a:r>
                        <a:rPr lang="en-GB" sz="2000" b="1" dirty="0" err="1"/>
                        <a:t>quer</a:t>
                      </a:r>
                      <a:r>
                        <a:rPr lang="en-GB" sz="2000" b="0" dirty="0" err="1"/>
                        <a:t>er</a:t>
                      </a:r>
                      <a:endParaRPr lang="en-GB" sz="2000" b="0" dirty="0"/>
                    </a:p>
                  </a:txBody>
                  <a:tcPr/>
                </a:tc>
                <a:tc>
                  <a:txBody>
                    <a:bodyPr/>
                    <a:lstStyle/>
                    <a:p>
                      <a:endParaRPr lang="en-GB" sz="2000" b="0" dirty="0"/>
                    </a:p>
                  </a:txBody>
                  <a:tcPr/>
                </a:tc>
                <a:extLst>
                  <a:ext uri="{0D108BD9-81ED-4DB2-BD59-A6C34878D82A}">
                    <a16:rowId xmlns:a16="http://schemas.microsoft.com/office/drawing/2014/main" val="10003"/>
                  </a:ext>
                </a:extLst>
              </a:tr>
            </a:tbl>
          </a:graphicData>
        </a:graphic>
      </p:graphicFrame>
      <p:graphicFrame>
        <p:nvGraphicFramePr>
          <p:cNvPr id="7" name="Table 6"/>
          <p:cNvGraphicFramePr>
            <a:graphicFrameLocks noGrp="1"/>
          </p:cNvGraphicFramePr>
          <p:nvPr/>
        </p:nvGraphicFramePr>
        <p:xfrm>
          <a:off x="2617421" y="5021413"/>
          <a:ext cx="2490036" cy="1691640"/>
        </p:xfrm>
        <a:graphic>
          <a:graphicData uri="http://schemas.openxmlformats.org/drawingml/2006/table">
            <a:tbl>
              <a:tblPr firstRow="1" bandRow="1">
                <a:tableStyleId>{5940675A-B579-460E-94D1-54222C63F5DA}</a:tableStyleId>
              </a:tblPr>
              <a:tblGrid>
                <a:gridCol w="1245018">
                  <a:extLst>
                    <a:ext uri="{9D8B030D-6E8A-4147-A177-3AD203B41FA5}">
                      <a16:colId xmlns:a16="http://schemas.microsoft.com/office/drawing/2014/main" val="20000"/>
                    </a:ext>
                  </a:extLst>
                </a:gridCol>
                <a:gridCol w="1245018">
                  <a:extLst>
                    <a:ext uri="{9D8B030D-6E8A-4147-A177-3AD203B41FA5}">
                      <a16:colId xmlns:a16="http://schemas.microsoft.com/office/drawing/2014/main" val="20001"/>
                    </a:ext>
                  </a:extLst>
                </a:gridCol>
              </a:tblGrid>
              <a:tr h="422910">
                <a:tc>
                  <a:txBody>
                    <a:bodyPr/>
                    <a:lstStyle/>
                    <a:p>
                      <a:r>
                        <a:rPr lang="en-GB" sz="2000" b="1" dirty="0" err="1"/>
                        <a:t>se</a:t>
                      </a:r>
                      <a:r>
                        <a:rPr lang="en-GB" sz="2000" dirty="0" err="1"/>
                        <a:t>r</a:t>
                      </a:r>
                      <a:endParaRPr lang="en-GB" sz="2000" dirty="0"/>
                    </a:p>
                  </a:txBody>
                  <a:tcPr/>
                </a:tc>
                <a:tc>
                  <a:txBody>
                    <a:bodyPr/>
                    <a:lstStyle/>
                    <a:p>
                      <a:endParaRPr lang="en-GB" sz="2000" dirty="0"/>
                    </a:p>
                  </a:txBody>
                  <a:tcPr/>
                </a:tc>
                <a:extLst>
                  <a:ext uri="{0D108BD9-81ED-4DB2-BD59-A6C34878D82A}">
                    <a16:rowId xmlns:a16="http://schemas.microsoft.com/office/drawing/2014/main" val="10000"/>
                  </a:ext>
                </a:extLst>
              </a:tr>
              <a:tr h="422910">
                <a:tc>
                  <a:txBody>
                    <a:bodyPr/>
                    <a:lstStyle/>
                    <a:p>
                      <a:r>
                        <a:rPr lang="en-GB" sz="2000" b="1" dirty="0" err="1"/>
                        <a:t>ten</a:t>
                      </a:r>
                      <a:r>
                        <a:rPr lang="en-GB" sz="2000" dirty="0" err="1"/>
                        <a:t>er</a:t>
                      </a:r>
                      <a:endParaRPr lang="en-GB" sz="2000" dirty="0"/>
                    </a:p>
                  </a:txBody>
                  <a:tcPr/>
                </a:tc>
                <a:tc>
                  <a:txBody>
                    <a:bodyPr/>
                    <a:lstStyle/>
                    <a:p>
                      <a:endParaRPr lang="en-GB" sz="2000" dirty="0"/>
                    </a:p>
                  </a:txBody>
                  <a:tcPr/>
                </a:tc>
                <a:extLst>
                  <a:ext uri="{0D108BD9-81ED-4DB2-BD59-A6C34878D82A}">
                    <a16:rowId xmlns:a16="http://schemas.microsoft.com/office/drawing/2014/main" val="10001"/>
                  </a:ext>
                </a:extLst>
              </a:tr>
              <a:tr h="4229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7030A0"/>
                          </a:solidFill>
                        </a:rPr>
                        <a:t>encant</a:t>
                      </a:r>
                      <a:r>
                        <a:rPr lang="en-GB" sz="2000" dirty="0" err="1">
                          <a:solidFill>
                            <a:srgbClr val="7030A0"/>
                          </a:solidFill>
                        </a:rPr>
                        <a:t>ar</a:t>
                      </a:r>
                      <a:endParaRPr lang="en-GB" sz="2000" dirty="0">
                        <a:solidFill>
                          <a:srgbClr val="7030A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7030A0"/>
                        </a:solidFill>
                      </a:endParaRPr>
                    </a:p>
                  </a:txBody>
                  <a:tcPr/>
                </a:tc>
                <a:extLst>
                  <a:ext uri="{0D108BD9-81ED-4DB2-BD59-A6C34878D82A}">
                    <a16:rowId xmlns:a16="http://schemas.microsoft.com/office/drawing/2014/main" val="10002"/>
                  </a:ext>
                </a:extLst>
              </a:tr>
              <a:tr h="4229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7030A0"/>
                          </a:solidFill>
                        </a:rPr>
                        <a:t>gust</a:t>
                      </a:r>
                      <a:r>
                        <a:rPr lang="en-GB" sz="2000" dirty="0" err="1">
                          <a:solidFill>
                            <a:srgbClr val="7030A0"/>
                          </a:solidFill>
                        </a:rPr>
                        <a:t>ar</a:t>
                      </a:r>
                      <a:endParaRPr lang="en-GB" sz="2000" dirty="0">
                        <a:solidFill>
                          <a:srgbClr val="7030A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7030A0"/>
                        </a:solidFill>
                      </a:endParaRPr>
                    </a:p>
                  </a:txBody>
                  <a:tcPr/>
                </a:tc>
                <a:extLst>
                  <a:ext uri="{0D108BD9-81ED-4DB2-BD59-A6C34878D82A}">
                    <a16:rowId xmlns:a16="http://schemas.microsoft.com/office/drawing/2014/main" val="10003"/>
                  </a:ext>
                </a:extLst>
              </a:tr>
            </a:tbl>
          </a:graphicData>
        </a:graphic>
      </p:graphicFrame>
      <p:graphicFrame>
        <p:nvGraphicFramePr>
          <p:cNvPr id="8" name="Table 7"/>
          <p:cNvGraphicFramePr>
            <a:graphicFrameLocks noGrp="1"/>
          </p:cNvGraphicFramePr>
          <p:nvPr>
            <p:extLst/>
          </p:nvPr>
        </p:nvGraphicFramePr>
        <p:xfrm>
          <a:off x="5236029" y="3567847"/>
          <a:ext cx="2506419" cy="3169920"/>
        </p:xfrm>
        <a:graphic>
          <a:graphicData uri="http://schemas.openxmlformats.org/drawingml/2006/table">
            <a:tbl>
              <a:tblPr/>
              <a:tblGrid>
                <a:gridCol w="2506419">
                  <a:extLst>
                    <a:ext uri="{9D8B030D-6E8A-4147-A177-3AD203B41FA5}">
                      <a16:colId xmlns:a16="http://schemas.microsoft.com/office/drawing/2014/main" val="20000"/>
                    </a:ext>
                  </a:extLst>
                </a:gridCol>
              </a:tblGrid>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000" b="0" i="0" u="none" strike="noStrike" cap="none" normalizeH="0" baseline="0" dirty="0">
                          <a:ln>
                            <a:noFill/>
                          </a:ln>
                          <a:solidFill>
                            <a:schemeClr val="tx1"/>
                          </a:solidFill>
                          <a:effectLst/>
                          <a:latin typeface="+mn-lt"/>
                          <a:cs typeface="Times New Roman" pitchFamily="18" charset="0"/>
                        </a:rPr>
                        <a:t>(yo) habl</a:t>
                      </a:r>
                      <a:r>
                        <a:rPr kumimoji="0" lang="es-ES" sz="2000" b="1" i="0" u="none" strike="noStrike" cap="none" normalizeH="0" baseline="0" dirty="0">
                          <a:ln>
                            <a:noFill/>
                          </a:ln>
                          <a:solidFill>
                            <a:schemeClr val="tx1"/>
                          </a:solidFill>
                          <a:effectLst/>
                          <a:latin typeface="+mn-lt"/>
                          <a:cs typeface="Times New Roman" pitchFamily="18" charset="0"/>
                        </a:rPr>
                        <a:t>o</a:t>
                      </a:r>
                      <a:endParaRPr kumimoji="0" lang="es-ES" sz="2000" b="0" i="0" u="none" strike="noStrike" cap="none" normalizeH="0" baseline="0" dirty="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13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000" b="0" i="0" u="none" strike="noStrike" cap="none" normalizeH="0" baseline="0" dirty="0">
                          <a:ln>
                            <a:noFill/>
                          </a:ln>
                          <a:solidFill>
                            <a:schemeClr val="tx1"/>
                          </a:solidFill>
                          <a:effectLst/>
                          <a:latin typeface="+mn-lt"/>
                          <a:cs typeface="Times New Roman" pitchFamily="18" charset="0"/>
                        </a:rPr>
                        <a:t>(tú) habl</a:t>
                      </a:r>
                      <a:r>
                        <a:rPr kumimoji="0" lang="es-ES" sz="2000" b="1" i="0" u="none" strike="noStrike" cap="none" normalizeH="0" baseline="0" dirty="0">
                          <a:ln>
                            <a:noFill/>
                          </a:ln>
                          <a:solidFill>
                            <a:schemeClr val="tx1"/>
                          </a:solidFill>
                          <a:effectLst/>
                          <a:latin typeface="+mn-lt"/>
                          <a:cs typeface="Times New Roman" pitchFamily="18" charset="0"/>
                        </a:rPr>
                        <a:t>as</a:t>
                      </a:r>
                      <a:endParaRPr kumimoji="0" lang="es-ES" sz="2000" b="0" i="0" u="none" strike="noStrike" cap="none" normalizeH="0" baseline="0" dirty="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000" b="0" i="0" u="none" strike="noStrike" cap="none" normalizeH="0" baseline="0" dirty="0">
                          <a:ln>
                            <a:noFill/>
                          </a:ln>
                          <a:solidFill>
                            <a:schemeClr val="tx1"/>
                          </a:solidFill>
                          <a:effectLst/>
                          <a:latin typeface="+mn-lt"/>
                          <a:cs typeface="Times New Roman" pitchFamily="18" charset="0"/>
                        </a:rPr>
                        <a:t>(él / ella) habl</a:t>
                      </a:r>
                      <a:r>
                        <a:rPr kumimoji="0" lang="es-ES" sz="2000" b="1" i="0" u="none" strike="noStrike" cap="none" normalizeH="0" baseline="0" dirty="0">
                          <a:ln>
                            <a:noFill/>
                          </a:ln>
                          <a:solidFill>
                            <a:schemeClr val="tx1"/>
                          </a:solidFill>
                          <a:effectLst/>
                          <a:latin typeface="+mn-lt"/>
                          <a:cs typeface="Times New Roman" pitchFamily="18" charset="0"/>
                        </a:rPr>
                        <a:t>a</a:t>
                      </a:r>
                      <a:endParaRPr kumimoji="0" lang="es-ES" sz="2000" b="0" i="0" u="none" strike="noStrike" cap="none" normalizeH="0" baseline="0" dirty="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413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000" b="0" i="0" u="none" strike="noStrike" cap="none" normalizeH="0" baseline="0" dirty="0">
                          <a:ln>
                            <a:noFill/>
                          </a:ln>
                          <a:solidFill>
                            <a:schemeClr val="tx1"/>
                          </a:solidFill>
                          <a:effectLst/>
                          <a:latin typeface="+mn-lt"/>
                          <a:cs typeface="Times New Roman" pitchFamily="18" charset="0"/>
                        </a:rPr>
                        <a:t>(Usted) habl</a:t>
                      </a:r>
                      <a:r>
                        <a:rPr kumimoji="0" lang="es-ES" sz="2000" b="1" i="0" u="none" strike="noStrike" cap="none" normalizeH="0" baseline="0" dirty="0">
                          <a:ln>
                            <a:noFill/>
                          </a:ln>
                          <a:solidFill>
                            <a:schemeClr val="tx1"/>
                          </a:solidFill>
                          <a:effectLst/>
                          <a:latin typeface="+mn-lt"/>
                          <a:cs typeface="Times New Roman" pitchFamily="18" charset="0"/>
                        </a:rPr>
                        <a:t>a</a:t>
                      </a:r>
                      <a:endParaRPr kumimoji="0" lang="es-ES" sz="2000" b="0" i="0" u="none" strike="noStrike" cap="none" normalizeH="0" baseline="0" dirty="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000" b="0" i="0" u="none" strike="noStrike" cap="none" normalizeH="0" baseline="0" dirty="0">
                          <a:ln>
                            <a:noFill/>
                          </a:ln>
                          <a:solidFill>
                            <a:schemeClr val="tx1"/>
                          </a:solidFill>
                          <a:effectLst/>
                          <a:latin typeface="+mn-lt"/>
                          <a:cs typeface="Times New Roman" pitchFamily="18" charset="0"/>
                        </a:rPr>
                        <a:t>(nosotros) habl</a:t>
                      </a:r>
                      <a:r>
                        <a:rPr kumimoji="0" lang="es-ES" sz="2000" b="1" i="0" u="none" strike="noStrike" cap="none" normalizeH="0" baseline="0" dirty="0">
                          <a:ln>
                            <a:noFill/>
                          </a:ln>
                          <a:solidFill>
                            <a:schemeClr val="tx1"/>
                          </a:solidFill>
                          <a:effectLst/>
                          <a:latin typeface="+mn-lt"/>
                          <a:cs typeface="Times New Roman" pitchFamily="18" charset="0"/>
                        </a:rPr>
                        <a:t>amos</a:t>
                      </a:r>
                      <a:endParaRPr kumimoji="0" lang="es-ES" sz="2000" b="0" i="0" u="none" strike="noStrike" cap="none" normalizeH="0" baseline="0" dirty="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13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000" b="0" i="0" u="none" strike="noStrike" cap="none" normalizeH="0" baseline="0" dirty="0">
                          <a:ln>
                            <a:noFill/>
                          </a:ln>
                          <a:solidFill>
                            <a:schemeClr val="tx1"/>
                          </a:solidFill>
                          <a:effectLst/>
                          <a:latin typeface="+mn-lt"/>
                          <a:cs typeface="Times New Roman" pitchFamily="18" charset="0"/>
                        </a:rPr>
                        <a:t>(vosotros) habl</a:t>
                      </a:r>
                      <a:r>
                        <a:rPr kumimoji="0" lang="es-ES" sz="2000" b="1" i="0" u="none" strike="noStrike" cap="none" normalizeH="0" baseline="0" dirty="0">
                          <a:ln>
                            <a:noFill/>
                          </a:ln>
                          <a:solidFill>
                            <a:schemeClr val="tx1"/>
                          </a:solidFill>
                          <a:effectLst/>
                          <a:latin typeface="+mn-lt"/>
                          <a:cs typeface="Times New Roman" pitchFamily="18" charset="0"/>
                        </a:rPr>
                        <a:t>áis</a:t>
                      </a:r>
                      <a:endParaRPr kumimoji="0" lang="es-ES" sz="2000" b="0" i="0" u="none" strike="noStrike" cap="none" normalizeH="0" baseline="0" dirty="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mn-lt"/>
                          <a:cs typeface="Times New Roman" pitchFamily="18" charset="0"/>
                        </a:rPr>
                        <a:t>(</a:t>
                      </a:r>
                      <a:r>
                        <a:rPr kumimoji="0" lang="en-GB" sz="2000" b="0" i="0" u="none" strike="noStrike" cap="none" normalizeH="0" baseline="0" dirty="0" err="1">
                          <a:ln>
                            <a:noFill/>
                          </a:ln>
                          <a:solidFill>
                            <a:schemeClr val="tx1"/>
                          </a:solidFill>
                          <a:effectLst/>
                          <a:latin typeface="+mn-lt"/>
                          <a:cs typeface="Times New Roman" pitchFamily="18" charset="0"/>
                        </a:rPr>
                        <a:t>ellos</a:t>
                      </a:r>
                      <a:r>
                        <a:rPr kumimoji="0" lang="en-GB" sz="2000" b="0" i="0" u="none" strike="noStrike" cap="none" normalizeH="0" baseline="0" dirty="0">
                          <a:ln>
                            <a:noFill/>
                          </a:ln>
                          <a:solidFill>
                            <a:schemeClr val="tx1"/>
                          </a:solidFill>
                          <a:effectLst/>
                          <a:latin typeface="+mn-lt"/>
                          <a:cs typeface="Times New Roman" pitchFamily="18" charset="0"/>
                        </a:rPr>
                        <a:t> / </a:t>
                      </a:r>
                      <a:r>
                        <a:rPr kumimoji="0" lang="en-GB" sz="2000" b="0" i="0" u="none" strike="noStrike" cap="none" normalizeH="0" baseline="0" dirty="0" err="1">
                          <a:ln>
                            <a:noFill/>
                          </a:ln>
                          <a:solidFill>
                            <a:schemeClr val="tx1"/>
                          </a:solidFill>
                          <a:effectLst/>
                          <a:latin typeface="+mn-lt"/>
                          <a:cs typeface="Times New Roman" pitchFamily="18" charset="0"/>
                        </a:rPr>
                        <a:t>ellas</a:t>
                      </a:r>
                      <a:r>
                        <a:rPr kumimoji="0" lang="en-GB" sz="2000" b="0" i="0" u="none" strike="noStrike" cap="none" normalizeH="0" baseline="0" dirty="0">
                          <a:ln>
                            <a:noFill/>
                          </a:ln>
                          <a:solidFill>
                            <a:schemeClr val="tx1"/>
                          </a:solidFill>
                          <a:effectLst/>
                          <a:latin typeface="+mn-lt"/>
                          <a:cs typeface="Times New Roman" pitchFamily="18" charset="0"/>
                        </a:rPr>
                        <a:t>) </a:t>
                      </a:r>
                      <a:r>
                        <a:rPr kumimoji="0" lang="en-GB" sz="2000" b="0" i="0" u="none" strike="noStrike" cap="none" normalizeH="0" baseline="0" dirty="0" err="1">
                          <a:ln>
                            <a:noFill/>
                          </a:ln>
                          <a:solidFill>
                            <a:schemeClr val="tx1"/>
                          </a:solidFill>
                          <a:effectLst/>
                          <a:latin typeface="+mn-lt"/>
                          <a:cs typeface="Times New Roman" pitchFamily="18" charset="0"/>
                        </a:rPr>
                        <a:t>habl</a:t>
                      </a:r>
                      <a:r>
                        <a:rPr kumimoji="0" lang="en-GB" sz="2000" b="1" i="0" u="none" strike="noStrike" cap="none" normalizeH="0" baseline="0" dirty="0" err="1">
                          <a:ln>
                            <a:noFill/>
                          </a:ln>
                          <a:solidFill>
                            <a:schemeClr val="tx1"/>
                          </a:solidFill>
                          <a:effectLst/>
                          <a:latin typeface="+mn-lt"/>
                          <a:cs typeface="Times New Roman" pitchFamily="18" charset="0"/>
                        </a:rPr>
                        <a:t>an</a:t>
                      </a:r>
                      <a:endParaRPr kumimoji="0" lang="en-GB" sz="2000" b="0" i="0" u="none" strike="noStrike" cap="none" normalizeH="0" baseline="0" dirty="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413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mn-lt"/>
                          <a:cs typeface="Times New Roman" pitchFamily="18" charset="0"/>
                        </a:rPr>
                        <a:t>(</a:t>
                      </a:r>
                      <a:r>
                        <a:rPr kumimoji="0" lang="en-GB" sz="2000" b="0" i="0" u="none" strike="noStrike" cap="none" normalizeH="0" baseline="0" dirty="0" err="1">
                          <a:ln>
                            <a:noFill/>
                          </a:ln>
                          <a:solidFill>
                            <a:schemeClr val="tx1"/>
                          </a:solidFill>
                          <a:effectLst/>
                          <a:latin typeface="+mn-lt"/>
                          <a:cs typeface="Times New Roman" pitchFamily="18" charset="0"/>
                        </a:rPr>
                        <a:t>Ustedes</a:t>
                      </a:r>
                      <a:r>
                        <a:rPr kumimoji="0" lang="en-GB" sz="2000" b="0" i="0" u="none" strike="noStrike" cap="none" normalizeH="0" baseline="0" dirty="0">
                          <a:ln>
                            <a:noFill/>
                          </a:ln>
                          <a:solidFill>
                            <a:schemeClr val="tx1"/>
                          </a:solidFill>
                          <a:effectLst/>
                          <a:latin typeface="+mn-lt"/>
                          <a:cs typeface="Times New Roman" pitchFamily="18" charset="0"/>
                        </a:rPr>
                        <a:t>) </a:t>
                      </a:r>
                      <a:r>
                        <a:rPr kumimoji="0" lang="en-GB" sz="2000" b="0" i="0" u="none" strike="noStrike" cap="none" normalizeH="0" baseline="0" dirty="0" err="1">
                          <a:ln>
                            <a:noFill/>
                          </a:ln>
                          <a:solidFill>
                            <a:schemeClr val="tx1"/>
                          </a:solidFill>
                          <a:effectLst/>
                          <a:latin typeface="+mn-lt"/>
                          <a:cs typeface="Times New Roman" pitchFamily="18" charset="0"/>
                        </a:rPr>
                        <a:t>habl</a:t>
                      </a:r>
                      <a:r>
                        <a:rPr kumimoji="0" lang="en-GB" sz="2000" b="1" i="0" u="none" strike="noStrike" cap="none" normalizeH="0" baseline="0" dirty="0" err="1">
                          <a:ln>
                            <a:noFill/>
                          </a:ln>
                          <a:solidFill>
                            <a:schemeClr val="tx1"/>
                          </a:solidFill>
                          <a:effectLst/>
                          <a:latin typeface="+mn-lt"/>
                          <a:cs typeface="Times New Roman" pitchFamily="18" charset="0"/>
                        </a:rPr>
                        <a:t>an</a:t>
                      </a:r>
                      <a:endParaRPr kumimoji="0" lang="en-GB" sz="2000" b="0" i="0" u="none" strike="noStrike" cap="none" normalizeH="0" baseline="0" dirty="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9" name="TextBox 8"/>
          <p:cNvSpPr txBox="1"/>
          <p:nvPr/>
        </p:nvSpPr>
        <p:spPr>
          <a:xfrm>
            <a:off x="7789756" y="4152444"/>
            <a:ext cx="1143000"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Apply these endings to any –AR infinitive verb to form the present tense.</a:t>
            </a:r>
          </a:p>
        </p:txBody>
      </p:sp>
      <p:sp>
        <p:nvSpPr>
          <p:cNvPr id="10" name="TextBox 9"/>
          <p:cNvSpPr txBox="1"/>
          <p:nvPr/>
        </p:nvSpPr>
        <p:spPr>
          <a:xfrm>
            <a:off x="7789757" y="3522302"/>
            <a:ext cx="24492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Tw Cen MT" panose="020B0602020104020603"/>
                <a:ea typeface="+mn-ea"/>
                <a:cs typeface="+mn-cs"/>
              </a:rPr>
              <a:t>Present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Tw Cen MT" panose="020B0602020104020603"/>
                <a:ea typeface="+mn-ea"/>
                <a:cs typeface="+mn-cs"/>
              </a:rPr>
              <a:t>tense</a:t>
            </a:r>
          </a:p>
        </p:txBody>
      </p:sp>
    </p:spTree>
    <p:extLst>
      <p:ext uri="{BB962C8B-B14F-4D97-AF65-F5344CB8AC3E}">
        <p14:creationId xmlns:p14="http://schemas.microsoft.com/office/powerpoint/2010/main" val="10943959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Documents and Settings\hyamn\Local Settings\Temporary Internet Files\Content.IE5\O9UVGLIN\MPj0444081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89502"/>
            <a:ext cx="4320480" cy="645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5220915" y="223838"/>
            <a:ext cx="3276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rPr>
              <a:t>What’s his name?</a:t>
            </a:r>
          </a:p>
        </p:txBody>
      </p:sp>
      <p:sp>
        <p:nvSpPr>
          <p:cNvPr id="4" name="Text Box 6"/>
          <p:cNvSpPr txBox="1">
            <a:spLocks noChangeArrowheads="1"/>
          </p:cNvSpPr>
          <p:nvPr/>
        </p:nvSpPr>
        <p:spPr bwMode="auto">
          <a:xfrm>
            <a:off x="5255840" y="728663"/>
            <a:ext cx="3276600" cy="396875"/>
          </a:xfrm>
          <a:prstGeom prst="rect">
            <a:avLst/>
          </a:prstGeom>
          <a:noFill/>
          <a:ln>
            <a:noFill/>
          </a:ln>
          <a:effectLs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rPr>
              <a:t>How old is he?</a:t>
            </a:r>
          </a:p>
        </p:txBody>
      </p:sp>
      <p:sp>
        <p:nvSpPr>
          <p:cNvPr id="5" name="Text Box 7"/>
          <p:cNvSpPr txBox="1">
            <a:spLocks noChangeArrowheads="1"/>
          </p:cNvSpPr>
          <p:nvPr/>
        </p:nvSpPr>
        <p:spPr bwMode="auto">
          <a:xfrm>
            <a:off x="5255840" y="1196975"/>
            <a:ext cx="3276600" cy="396875"/>
          </a:xfrm>
          <a:prstGeom prst="rect">
            <a:avLst/>
          </a:prstGeom>
          <a:noFill/>
          <a:ln>
            <a:noFill/>
          </a:ln>
          <a:effectLs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rPr>
              <a:t>What is he like?</a:t>
            </a:r>
          </a:p>
        </p:txBody>
      </p:sp>
      <p:sp>
        <p:nvSpPr>
          <p:cNvPr id="6" name="Text Box 8"/>
          <p:cNvSpPr txBox="1">
            <a:spLocks noChangeArrowheads="1"/>
          </p:cNvSpPr>
          <p:nvPr/>
        </p:nvSpPr>
        <p:spPr bwMode="auto">
          <a:xfrm>
            <a:off x="5255840" y="1700808"/>
            <a:ext cx="3276600" cy="400110"/>
          </a:xfrm>
          <a:prstGeom prst="rect">
            <a:avLst/>
          </a:prstGeom>
          <a:noFill/>
          <a:ln>
            <a:noFill/>
          </a:ln>
          <a:effectLs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rPr>
              <a:t>Does he have a family?</a:t>
            </a:r>
          </a:p>
        </p:txBody>
      </p:sp>
      <p:sp>
        <p:nvSpPr>
          <p:cNvPr id="7" name="Text Box 9"/>
          <p:cNvSpPr txBox="1">
            <a:spLocks noChangeArrowheads="1"/>
          </p:cNvSpPr>
          <p:nvPr/>
        </p:nvSpPr>
        <p:spPr bwMode="auto">
          <a:xfrm>
            <a:off x="5255840" y="2205038"/>
            <a:ext cx="3276600" cy="396875"/>
          </a:xfrm>
          <a:prstGeom prst="rect">
            <a:avLst/>
          </a:prstGeom>
          <a:noFill/>
          <a:ln>
            <a:noFill/>
          </a:ln>
          <a:effectLs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rPr>
              <a:t>Does he have any pets?</a:t>
            </a:r>
          </a:p>
        </p:txBody>
      </p:sp>
      <p:sp>
        <p:nvSpPr>
          <p:cNvPr id="8" name="Text Box 11"/>
          <p:cNvSpPr txBox="1">
            <a:spLocks noChangeArrowheads="1"/>
          </p:cNvSpPr>
          <p:nvPr/>
        </p:nvSpPr>
        <p:spPr bwMode="auto">
          <a:xfrm>
            <a:off x="5255840" y="2672357"/>
            <a:ext cx="3276600" cy="396875"/>
          </a:xfrm>
          <a:prstGeom prst="rect">
            <a:avLst/>
          </a:prstGeom>
          <a:noFill/>
          <a:ln>
            <a:noFill/>
          </a:ln>
          <a:effectLs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rPr>
              <a:t>Where does he live</a:t>
            </a: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Arial" charset="0"/>
              </a:rPr>
              <a:t>?</a:t>
            </a:r>
          </a:p>
        </p:txBody>
      </p:sp>
      <p:sp>
        <p:nvSpPr>
          <p:cNvPr id="9" name="Text Box 12"/>
          <p:cNvSpPr txBox="1">
            <a:spLocks noChangeArrowheads="1"/>
          </p:cNvSpPr>
          <p:nvPr/>
        </p:nvSpPr>
        <p:spPr bwMode="auto">
          <a:xfrm>
            <a:off x="5255840" y="3103860"/>
            <a:ext cx="3276600" cy="396875"/>
          </a:xfrm>
          <a:prstGeom prst="rect">
            <a:avLst/>
          </a:prstGeom>
          <a:noFill/>
          <a:ln>
            <a:noFill/>
          </a:ln>
          <a:effectLs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Arial" charset="0"/>
              </a:rPr>
              <a:t>Where does he work</a:t>
            </a:r>
            <a:r>
              <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rPr>
              <a:t>?</a:t>
            </a:r>
          </a:p>
        </p:txBody>
      </p:sp>
      <p:sp>
        <p:nvSpPr>
          <p:cNvPr id="10" name="Text Box 13"/>
          <p:cNvSpPr txBox="1">
            <a:spLocks noChangeArrowheads="1"/>
          </p:cNvSpPr>
          <p:nvPr/>
        </p:nvSpPr>
        <p:spPr bwMode="auto">
          <a:xfrm>
            <a:off x="5255840" y="3536231"/>
            <a:ext cx="3276600" cy="396875"/>
          </a:xfrm>
          <a:prstGeom prst="rect">
            <a:avLst/>
          </a:prstGeom>
          <a:noFill/>
          <a:ln>
            <a:noFill/>
          </a:ln>
          <a:effectLs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Arial" charset="0"/>
              </a:rPr>
              <a:t>What does he like doing</a:t>
            </a:r>
            <a:r>
              <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rPr>
              <a:t>?</a:t>
            </a:r>
          </a:p>
        </p:txBody>
      </p:sp>
      <p:sp>
        <p:nvSpPr>
          <p:cNvPr id="11" name="Text Box 14"/>
          <p:cNvSpPr txBox="1">
            <a:spLocks noChangeArrowheads="1"/>
          </p:cNvSpPr>
          <p:nvPr/>
        </p:nvSpPr>
        <p:spPr bwMode="auto">
          <a:xfrm>
            <a:off x="5255840" y="3964994"/>
            <a:ext cx="3276600" cy="400110"/>
          </a:xfrm>
          <a:prstGeom prst="rect">
            <a:avLst/>
          </a:prstGeom>
          <a:noFill/>
          <a:ln>
            <a:noFill/>
          </a:ln>
          <a:effectLs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Arial" charset="0"/>
              </a:rPr>
              <a:t>What doesn’t he like doing</a:t>
            </a:r>
            <a:r>
              <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rPr>
              <a:t>?</a:t>
            </a:r>
          </a:p>
        </p:txBody>
      </p:sp>
      <p:sp>
        <p:nvSpPr>
          <p:cNvPr id="12" name="Text Box 15"/>
          <p:cNvSpPr txBox="1">
            <a:spLocks noChangeArrowheads="1"/>
          </p:cNvSpPr>
          <p:nvPr/>
        </p:nvSpPr>
        <p:spPr bwMode="auto">
          <a:xfrm>
            <a:off x="5255840" y="4437112"/>
            <a:ext cx="3276600" cy="396875"/>
          </a:xfrm>
          <a:prstGeom prst="rect">
            <a:avLst/>
          </a:prstGeom>
          <a:noFill/>
          <a:ln>
            <a:noFill/>
          </a:ln>
          <a:effectLs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Arial" charset="0"/>
              </a:rPr>
              <a:t>What’s he wearing?</a:t>
            </a: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3" name="Text Box 16"/>
          <p:cNvSpPr txBox="1">
            <a:spLocks noChangeArrowheads="1"/>
          </p:cNvSpPr>
          <p:nvPr/>
        </p:nvSpPr>
        <p:spPr bwMode="auto">
          <a:xfrm>
            <a:off x="5255840" y="4829090"/>
            <a:ext cx="3276600" cy="400110"/>
          </a:xfrm>
          <a:prstGeom prst="rect">
            <a:avLst/>
          </a:prstGeom>
          <a:noFill/>
          <a:ln>
            <a:noFill/>
          </a:ln>
          <a:effectLs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Arial" charset="0"/>
              </a:rPr>
              <a:t>What does he like eating?</a:t>
            </a: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4" name="Text Box 17"/>
          <p:cNvSpPr txBox="1">
            <a:spLocks noChangeArrowheads="1"/>
          </p:cNvSpPr>
          <p:nvPr/>
        </p:nvSpPr>
        <p:spPr bwMode="auto">
          <a:xfrm>
            <a:off x="5255840" y="5264373"/>
            <a:ext cx="3276600" cy="396875"/>
          </a:xfrm>
          <a:prstGeom prst="rect">
            <a:avLst/>
          </a:prstGeom>
          <a:noFill/>
          <a:ln>
            <a:noFill/>
          </a:ln>
          <a:effectLs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Arial" charset="0"/>
              </a:rPr>
              <a:t>What is he doing</a:t>
            </a:r>
            <a:r>
              <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rPr>
              <a:t>?</a:t>
            </a:r>
          </a:p>
        </p:txBody>
      </p:sp>
      <p:sp>
        <p:nvSpPr>
          <p:cNvPr id="15" name="Text Box 18"/>
          <p:cNvSpPr txBox="1">
            <a:spLocks noChangeArrowheads="1"/>
          </p:cNvSpPr>
          <p:nvPr/>
        </p:nvSpPr>
        <p:spPr bwMode="auto">
          <a:xfrm>
            <a:off x="5255840" y="5661248"/>
            <a:ext cx="3276600" cy="396875"/>
          </a:xfrm>
          <a:prstGeom prst="rect">
            <a:avLst/>
          </a:prstGeom>
          <a:noFill/>
          <a:ln>
            <a:noFill/>
          </a:ln>
          <a:effectLs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Arial" charset="0"/>
              </a:rPr>
              <a:t>Who is he talking to</a:t>
            </a:r>
            <a:r>
              <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rPr>
              <a:t>?</a:t>
            </a:r>
          </a:p>
        </p:txBody>
      </p:sp>
      <p:sp>
        <p:nvSpPr>
          <p:cNvPr id="16" name="Text Box 18"/>
          <p:cNvSpPr txBox="1">
            <a:spLocks noChangeArrowheads="1"/>
          </p:cNvSpPr>
          <p:nvPr/>
        </p:nvSpPr>
        <p:spPr bwMode="auto">
          <a:xfrm>
            <a:off x="5255840" y="6128469"/>
            <a:ext cx="3276600" cy="396875"/>
          </a:xfrm>
          <a:prstGeom prst="rect">
            <a:avLst/>
          </a:prstGeom>
          <a:noFill/>
          <a:ln>
            <a:noFill/>
          </a:ln>
          <a:effectLs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Arial" charset="0"/>
              </a:rPr>
              <a:t>What are they talking about</a:t>
            </a:r>
            <a:r>
              <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rPr>
              <a:t>?</a:t>
            </a:r>
          </a:p>
        </p:txBody>
      </p:sp>
    </p:spTree>
    <p:extLst>
      <p:ext uri="{BB962C8B-B14F-4D97-AF65-F5344CB8AC3E}">
        <p14:creationId xmlns:p14="http://schemas.microsoft.com/office/powerpoint/2010/main" val="183023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1000"/>
                                        <p:tgtEl>
                                          <p:spTgt spid="12"/>
                                        </p:tgtEl>
                                      </p:cBhvr>
                                    </p:animEffect>
                                    <p:anim calcmode="lin" valueType="num">
                                      <p:cBhvr>
                                        <p:cTn id="71" dur="1000" fill="hold"/>
                                        <p:tgtEl>
                                          <p:spTgt spid="12"/>
                                        </p:tgtEl>
                                        <p:attrNameLst>
                                          <p:attrName>ppt_x</p:attrName>
                                        </p:attrNameLst>
                                      </p:cBhvr>
                                      <p:tavLst>
                                        <p:tav tm="0">
                                          <p:val>
                                            <p:strVal val="#ppt_x"/>
                                          </p:val>
                                        </p:tav>
                                        <p:tav tm="100000">
                                          <p:val>
                                            <p:strVal val="#ppt_x"/>
                                          </p:val>
                                        </p:tav>
                                      </p:tavLst>
                                    </p:anim>
                                    <p:anim calcmode="lin" valueType="num">
                                      <p:cBhvr>
                                        <p:cTn id="7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1000"/>
                                        <p:tgtEl>
                                          <p:spTgt spid="13"/>
                                        </p:tgtEl>
                                      </p:cBhvr>
                                    </p:animEffect>
                                    <p:anim calcmode="lin" valueType="num">
                                      <p:cBhvr>
                                        <p:cTn id="78" dur="1000" fill="hold"/>
                                        <p:tgtEl>
                                          <p:spTgt spid="13"/>
                                        </p:tgtEl>
                                        <p:attrNameLst>
                                          <p:attrName>ppt_x</p:attrName>
                                        </p:attrNameLst>
                                      </p:cBhvr>
                                      <p:tavLst>
                                        <p:tav tm="0">
                                          <p:val>
                                            <p:strVal val="#ppt_x"/>
                                          </p:val>
                                        </p:tav>
                                        <p:tav tm="100000">
                                          <p:val>
                                            <p:strVal val="#ppt_x"/>
                                          </p:val>
                                        </p:tav>
                                      </p:tavLst>
                                    </p:anim>
                                    <p:anim calcmode="lin" valueType="num">
                                      <p:cBhvr>
                                        <p:cTn id="7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1000"/>
                                        <p:tgtEl>
                                          <p:spTgt spid="14"/>
                                        </p:tgtEl>
                                      </p:cBhvr>
                                    </p:animEffect>
                                    <p:anim calcmode="lin" valueType="num">
                                      <p:cBhvr>
                                        <p:cTn id="85" dur="1000" fill="hold"/>
                                        <p:tgtEl>
                                          <p:spTgt spid="14"/>
                                        </p:tgtEl>
                                        <p:attrNameLst>
                                          <p:attrName>ppt_x</p:attrName>
                                        </p:attrNameLst>
                                      </p:cBhvr>
                                      <p:tavLst>
                                        <p:tav tm="0">
                                          <p:val>
                                            <p:strVal val="#ppt_x"/>
                                          </p:val>
                                        </p:tav>
                                        <p:tav tm="100000">
                                          <p:val>
                                            <p:strVal val="#ppt_x"/>
                                          </p:val>
                                        </p:tav>
                                      </p:tavLst>
                                    </p:anim>
                                    <p:anim calcmode="lin" valueType="num">
                                      <p:cBhvr>
                                        <p:cTn id="8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7" presetClass="entr" presetSubtype="0" fill="hold" grpId="0" nodeType="click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fade">
                                      <p:cBhvr>
                                        <p:cTn id="91" dur="1000"/>
                                        <p:tgtEl>
                                          <p:spTgt spid="15"/>
                                        </p:tgtEl>
                                      </p:cBhvr>
                                    </p:animEffect>
                                    <p:anim calcmode="lin" valueType="num">
                                      <p:cBhvr>
                                        <p:cTn id="92" dur="1000" fill="hold"/>
                                        <p:tgtEl>
                                          <p:spTgt spid="15"/>
                                        </p:tgtEl>
                                        <p:attrNameLst>
                                          <p:attrName>ppt_x</p:attrName>
                                        </p:attrNameLst>
                                      </p:cBhvr>
                                      <p:tavLst>
                                        <p:tav tm="0">
                                          <p:val>
                                            <p:strVal val="#ppt_x"/>
                                          </p:val>
                                        </p:tav>
                                        <p:tav tm="100000">
                                          <p:val>
                                            <p:strVal val="#ppt_x"/>
                                          </p:val>
                                        </p:tav>
                                      </p:tavLst>
                                    </p:anim>
                                    <p:anim calcmode="lin" valueType="num">
                                      <p:cBhvr>
                                        <p:cTn id="9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7" presetClass="entr" presetSubtype="0" fill="hold" grpId="0" nodeType="clickEffect">
                                  <p:stCondLst>
                                    <p:cond delay="0"/>
                                  </p:stCondLst>
                                  <p:childTnLst>
                                    <p:set>
                                      <p:cBhvr>
                                        <p:cTn id="97" dur="1" fill="hold">
                                          <p:stCondLst>
                                            <p:cond delay="0"/>
                                          </p:stCondLst>
                                        </p:cTn>
                                        <p:tgtEl>
                                          <p:spTgt spid="16"/>
                                        </p:tgtEl>
                                        <p:attrNameLst>
                                          <p:attrName>style.visibility</p:attrName>
                                        </p:attrNameLst>
                                      </p:cBhvr>
                                      <p:to>
                                        <p:strVal val="visible"/>
                                      </p:to>
                                    </p:set>
                                    <p:animEffect transition="in" filter="fade">
                                      <p:cBhvr>
                                        <p:cTn id="98" dur="1000"/>
                                        <p:tgtEl>
                                          <p:spTgt spid="16"/>
                                        </p:tgtEl>
                                      </p:cBhvr>
                                    </p:animEffect>
                                    <p:anim calcmode="lin" valueType="num">
                                      <p:cBhvr>
                                        <p:cTn id="99" dur="1000" fill="hold"/>
                                        <p:tgtEl>
                                          <p:spTgt spid="16"/>
                                        </p:tgtEl>
                                        <p:attrNameLst>
                                          <p:attrName>ppt_x</p:attrName>
                                        </p:attrNameLst>
                                      </p:cBhvr>
                                      <p:tavLst>
                                        <p:tav tm="0">
                                          <p:val>
                                            <p:strVal val="#ppt_x"/>
                                          </p:val>
                                        </p:tav>
                                        <p:tav tm="100000">
                                          <p:val>
                                            <p:strVal val="#ppt_x"/>
                                          </p:val>
                                        </p:tav>
                                      </p:tavLst>
                                    </p:anim>
                                    <p:anim calcmode="lin" valueType="num">
                                      <p:cBhvr>
                                        <p:cTn id="10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err="1"/>
              <a:t>Vamos</a:t>
            </a:r>
            <a:r>
              <a:rPr lang="en-GB" dirty="0"/>
              <a:t> a …</a:t>
            </a:r>
          </a:p>
        </p:txBody>
      </p:sp>
      <p:sp>
        <p:nvSpPr>
          <p:cNvPr id="5" name="Content Placeholder 4"/>
          <p:cNvSpPr>
            <a:spLocks noGrp="1"/>
          </p:cNvSpPr>
          <p:nvPr>
            <p:ph idx="1"/>
          </p:nvPr>
        </p:nvSpPr>
        <p:spPr/>
        <p:txBody>
          <a:bodyPr/>
          <a:lstStyle/>
          <a:p>
            <a:r>
              <a:rPr lang="en-GB" dirty="0" err="1"/>
              <a:t>buscar</a:t>
            </a:r>
            <a:r>
              <a:rPr lang="en-GB" dirty="0"/>
              <a:t> </a:t>
            </a:r>
            <a:r>
              <a:rPr lang="en-GB" dirty="0" err="1"/>
              <a:t>los</a:t>
            </a:r>
            <a:r>
              <a:rPr lang="en-GB" dirty="0"/>
              <a:t> </a:t>
            </a:r>
            <a:r>
              <a:rPr lang="en-GB" dirty="0" err="1"/>
              <a:t>huevos</a:t>
            </a:r>
            <a:r>
              <a:rPr lang="en-GB" dirty="0"/>
              <a:t> de Pascua</a:t>
            </a:r>
          </a:p>
        </p:txBody>
      </p:sp>
      <p:pic>
        <p:nvPicPr>
          <p:cNvPr id="6" name="Picture 5"/>
          <p:cNvPicPr>
            <a:picLocks noChangeAspect="1"/>
          </p:cNvPicPr>
          <p:nvPr/>
        </p:nvPicPr>
        <p:blipFill>
          <a:blip r:embed="rId2"/>
          <a:stretch>
            <a:fillRect/>
          </a:stretch>
        </p:blipFill>
        <p:spPr>
          <a:xfrm>
            <a:off x="1153297" y="2611393"/>
            <a:ext cx="7150049" cy="3872943"/>
          </a:xfrm>
          <a:prstGeom prst="rect">
            <a:avLst/>
          </a:prstGeom>
        </p:spPr>
      </p:pic>
      <p:sp>
        <p:nvSpPr>
          <p:cNvPr id="7" name="TextBox 6"/>
          <p:cNvSpPr txBox="1"/>
          <p:nvPr/>
        </p:nvSpPr>
        <p:spPr>
          <a:xfrm>
            <a:off x="4854892" y="0"/>
            <a:ext cx="4289108" cy="707886"/>
          </a:xfrm>
          <a:prstGeom prst="rect">
            <a:avLst/>
          </a:prstGeom>
          <a:solidFill>
            <a:srgbClr val="FFFF00"/>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rPr>
              <a:t>This is a Spanish version of Greg Horton’s German version</a:t>
            </a:r>
          </a:p>
        </p:txBody>
      </p:sp>
    </p:spTree>
    <p:extLst>
      <p:ext uri="{BB962C8B-B14F-4D97-AF65-F5344CB8AC3E}">
        <p14:creationId xmlns:p14="http://schemas.microsoft.com/office/powerpoint/2010/main" val="10591756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latin typeface="Tw Cen MT" panose="020B0602020104020603" pitchFamily="34" charset="0"/>
              </a:rPr>
              <a:t>La </a:t>
            </a:r>
            <a:r>
              <a:rPr lang="en-GB" sz="4000" dirty="0" err="1">
                <a:latin typeface="Tw Cen MT" panose="020B0602020104020603" pitchFamily="34" charset="0"/>
              </a:rPr>
              <a:t>búsqueda</a:t>
            </a:r>
            <a:r>
              <a:rPr lang="en-GB" sz="4000" dirty="0">
                <a:latin typeface="Tw Cen MT" panose="020B0602020104020603" pitchFamily="34" charset="0"/>
              </a:rPr>
              <a:t> de </a:t>
            </a:r>
            <a:r>
              <a:rPr lang="en-GB" sz="4000" dirty="0" err="1">
                <a:latin typeface="Tw Cen MT" panose="020B0602020104020603" pitchFamily="34" charset="0"/>
              </a:rPr>
              <a:t>los</a:t>
            </a:r>
            <a:r>
              <a:rPr lang="en-GB" sz="4000" dirty="0">
                <a:latin typeface="Tw Cen MT" panose="020B0602020104020603" pitchFamily="34" charset="0"/>
              </a:rPr>
              <a:t> </a:t>
            </a:r>
            <a:r>
              <a:rPr lang="en-GB" sz="4000" dirty="0" err="1">
                <a:latin typeface="Tw Cen MT" panose="020B0602020104020603" pitchFamily="34" charset="0"/>
              </a:rPr>
              <a:t>huevos</a:t>
            </a:r>
            <a:r>
              <a:rPr lang="en-GB" sz="4000" dirty="0">
                <a:latin typeface="Tw Cen MT" panose="020B0602020104020603" pitchFamily="34" charset="0"/>
              </a:rPr>
              <a:t> de Pascua</a:t>
            </a:r>
          </a:p>
        </p:txBody>
      </p:sp>
      <p:sp>
        <p:nvSpPr>
          <p:cNvPr id="3" name="Content Placeholder 2"/>
          <p:cNvSpPr>
            <a:spLocks noGrp="1"/>
          </p:cNvSpPr>
          <p:nvPr>
            <p:ph idx="1"/>
          </p:nvPr>
        </p:nvSpPr>
        <p:spPr>
          <a:xfrm>
            <a:off x="628650" y="1425146"/>
            <a:ext cx="7886700" cy="5058032"/>
          </a:xfrm>
        </p:spPr>
        <p:txBody>
          <a:bodyPr>
            <a:normAutofit lnSpcReduction="10000"/>
          </a:bodyPr>
          <a:lstStyle/>
          <a:p>
            <a:r>
              <a:rPr lang="en-GB" dirty="0">
                <a:latin typeface="Tw Cen MT" panose="020B0602020104020603" pitchFamily="34" charset="0"/>
              </a:rPr>
              <a:t>An Easter egg is great.</a:t>
            </a:r>
          </a:p>
          <a:p>
            <a:r>
              <a:rPr lang="en-GB" dirty="0">
                <a:latin typeface="Tw Cen MT" panose="020B0602020104020603" pitchFamily="34" charset="0"/>
              </a:rPr>
              <a:t>Easter eggs are pretty.</a:t>
            </a:r>
          </a:p>
          <a:p>
            <a:r>
              <a:rPr lang="en-GB" dirty="0">
                <a:latin typeface="Tw Cen MT" panose="020B0602020104020603" pitchFamily="34" charset="0"/>
              </a:rPr>
              <a:t>I have an Easter egg.</a:t>
            </a:r>
          </a:p>
          <a:p>
            <a:r>
              <a:rPr lang="en-GB" dirty="0">
                <a:latin typeface="Tw Cen MT" panose="020B0602020104020603" pitchFamily="34" charset="0"/>
              </a:rPr>
              <a:t>The Easter egg is delicious.</a:t>
            </a:r>
          </a:p>
          <a:p>
            <a:r>
              <a:rPr lang="en-GB" dirty="0">
                <a:latin typeface="Tw Cen MT" panose="020B0602020104020603" pitchFamily="34" charset="0"/>
              </a:rPr>
              <a:t>My Easter egg is totally awesome.</a:t>
            </a:r>
          </a:p>
          <a:p>
            <a:r>
              <a:rPr lang="en-GB" dirty="0">
                <a:latin typeface="Tw Cen MT" panose="020B0602020104020603" pitchFamily="34" charset="0"/>
              </a:rPr>
              <a:t>But I like your Easter egg because it’s big.</a:t>
            </a:r>
          </a:p>
          <a:p>
            <a:r>
              <a:rPr lang="en-GB" dirty="0">
                <a:latin typeface="Tw Cen MT" panose="020B0602020104020603" pitchFamily="34" charset="0"/>
              </a:rPr>
              <a:t>My brother has two Easter eggs.</a:t>
            </a:r>
          </a:p>
          <a:p>
            <a:r>
              <a:rPr lang="en-GB" dirty="0">
                <a:latin typeface="Tw Cen MT" panose="020B0602020104020603" pitchFamily="34" charset="0"/>
              </a:rPr>
              <a:t>However, my sister doesn’t have an Easter egg.</a:t>
            </a:r>
          </a:p>
          <a:p>
            <a:r>
              <a:rPr lang="en-GB" dirty="0">
                <a:latin typeface="Tw Cen MT" panose="020B0602020104020603" pitchFamily="34" charset="0"/>
              </a:rPr>
              <a:t>Where is it? Do you have an Easter egg, please?</a:t>
            </a:r>
          </a:p>
          <a:p>
            <a:r>
              <a:rPr lang="en-GB" dirty="0">
                <a:latin typeface="Tw Cen MT" panose="020B0602020104020603" pitchFamily="34" charset="0"/>
              </a:rPr>
              <a:t>There are lots of Easter eggs in the classroom!</a:t>
            </a:r>
          </a:p>
        </p:txBody>
      </p:sp>
      <p:pic>
        <p:nvPicPr>
          <p:cNvPr id="4" name="Picture 2" descr="Image result for huevo de pascua"/>
          <p:cNvPicPr>
            <a:picLocks noChangeAspect="1" noChangeArrowheads="1"/>
          </p:cNvPicPr>
          <p:nvPr/>
        </p:nvPicPr>
        <p:blipFill>
          <a:blip r:embed="rId2">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5775926" y="1378709"/>
            <a:ext cx="2739424" cy="20196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54892" y="0"/>
            <a:ext cx="4289108" cy="707886"/>
          </a:xfrm>
          <a:prstGeom prst="rect">
            <a:avLst/>
          </a:prstGeom>
          <a:solidFill>
            <a:srgbClr val="FFFF00"/>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rPr>
              <a:t>This is a Spanish version of Greg Horton’s German version</a:t>
            </a:r>
          </a:p>
        </p:txBody>
      </p:sp>
    </p:spTree>
    <p:extLst>
      <p:ext uri="{BB962C8B-B14F-4D97-AF65-F5344CB8AC3E}">
        <p14:creationId xmlns:p14="http://schemas.microsoft.com/office/powerpoint/2010/main" val="2604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latin typeface="Tw Cen MT" panose="020B0602020104020603" pitchFamily="34" charset="0"/>
              </a:rPr>
              <a:t>La </a:t>
            </a:r>
            <a:r>
              <a:rPr lang="en-GB" sz="4000" dirty="0" err="1">
                <a:latin typeface="Tw Cen MT" panose="020B0602020104020603" pitchFamily="34" charset="0"/>
              </a:rPr>
              <a:t>búsqueda</a:t>
            </a:r>
            <a:r>
              <a:rPr lang="en-GB" sz="4000" dirty="0">
                <a:latin typeface="Tw Cen MT" panose="020B0602020104020603" pitchFamily="34" charset="0"/>
              </a:rPr>
              <a:t> de </a:t>
            </a:r>
            <a:r>
              <a:rPr lang="en-GB" sz="4000" dirty="0" err="1">
                <a:latin typeface="Tw Cen MT" panose="020B0602020104020603" pitchFamily="34" charset="0"/>
              </a:rPr>
              <a:t>los</a:t>
            </a:r>
            <a:r>
              <a:rPr lang="en-GB" sz="4000" dirty="0">
                <a:latin typeface="Tw Cen MT" panose="020B0602020104020603" pitchFamily="34" charset="0"/>
              </a:rPr>
              <a:t> </a:t>
            </a:r>
            <a:r>
              <a:rPr lang="en-GB" sz="4000" dirty="0" err="1">
                <a:latin typeface="Tw Cen MT" panose="020B0602020104020603" pitchFamily="34" charset="0"/>
              </a:rPr>
              <a:t>huevos</a:t>
            </a:r>
            <a:r>
              <a:rPr lang="en-GB" sz="4000" dirty="0">
                <a:latin typeface="Tw Cen MT" panose="020B0602020104020603" pitchFamily="34" charset="0"/>
              </a:rPr>
              <a:t> de Pascua</a:t>
            </a:r>
          </a:p>
        </p:txBody>
      </p:sp>
      <p:sp>
        <p:nvSpPr>
          <p:cNvPr id="3" name="Content Placeholder 2"/>
          <p:cNvSpPr>
            <a:spLocks noGrp="1"/>
          </p:cNvSpPr>
          <p:nvPr>
            <p:ph idx="1"/>
          </p:nvPr>
        </p:nvSpPr>
        <p:spPr>
          <a:xfrm>
            <a:off x="628650" y="1589903"/>
            <a:ext cx="7886700" cy="5058032"/>
          </a:xfrm>
        </p:spPr>
        <p:txBody>
          <a:bodyPr>
            <a:normAutofit fontScale="92500"/>
          </a:bodyPr>
          <a:lstStyle/>
          <a:p>
            <a:r>
              <a:rPr lang="en-GB" dirty="0">
                <a:latin typeface="Tw Cen MT" panose="020B0602020104020603" pitchFamily="34" charset="0"/>
              </a:rPr>
              <a:t>Un </a:t>
            </a:r>
            <a:r>
              <a:rPr lang="en-GB" dirty="0" err="1">
                <a:latin typeface="Tw Cen MT" panose="020B0602020104020603" pitchFamily="34" charset="0"/>
              </a:rPr>
              <a:t>huevo</a:t>
            </a:r>
            <a:r>
              <a:rPr lang="en-GB" dirty="0">
                <a:latin typeface="Tw Cen MT" panose="020B0602020104020603" pitchFamily="34" charset="0"/>
              </a:rPr>
              <a:t> de Pascua </a:t>
            </a:r>
            <a:r>
              <a:rPr lang="en-GB" dirty="0" err="1">
                <a:latin typeface="Tw Cen MT" panose="020B0602020104020603" pitchFamily="34" charset="0"/>
              </a:rPr>
              <a:t>es</a:t>
            </a:r>
            <a:r>
              <a:rPr lang="en-GB" dirty="0">
                <a:latin typeface="Tw Cen MT" panose="020B0602020104020603" pitchFamily="34" charset="0"/>
              </a:rPr>
              <a:t> genial.</a:t>
            </a:r>
          </a:p>
          <a:p>
            <a:r>
              <a:rPr lang="en-GB" dirty="0">
                <a:latin typeface="Tw Cen MT" panose="020B0602020104020603" pitchFamily="34" charset="0"/>
              </a:rPr>
              <a:t>Los </a:t>
            </a:r>
            <a:r>
              <a:rPr lang="en-GB" dirty="0" err="1">
                <a:latin typeface="Tw Cen MT" panose="020B0602020104020603" pitchFamily="34" charset="0"/>
              </a:rPr>
              <a:t>huevos</a:t>
            </a:r>
            <a:r>
              <a:rPr lang="en-GB" dirty="0">
                <a:latin typeface="Tw Cen MT" panose="020B0602020104020603" pitchFamily="34" charset="0"/>
              </a:rPr>
              <a:t> de Pascua son bonitos.</a:t>
            </a:r>
          </a:p>
          <a:p>
            <a:r>
              <a:rPr lang="en-GB" dirty="0" err="1">
                <a:latin typeface="Tw Cen MT" panose="020B0602020104020603" pitchFamily="34" charset="0"/>
              </a:rPr>
              <a:t>Tengo</a:t>
            </a:r>
            <a:r>
              <a:rPr lang="en-GB" dirty="0">
                <a:latin typeface="Tw Cen MT" panose="020B0602020104020603" pitchFamily="34" charset="0"/>
              </a:rPr>
              <a:t> un </a:t>
            </a:r>
            <a:r>
              <a:rPr lang="en-GB" dirty="0" err="1">
                <a:latin typeface="Tw Cen MT" panose="020B0602020104020603" pitchFamily="34" charset="0"/>
              </a:rPr>
              <a:t>huevo</a:t>
            </a:r>
            <a:r>
              <a:rPr lang="en-GB" dirty="0">
                <a:latin typeface="Tw Cen MT" panose="020B0602020104020603" pitchFamily="34" charset="0"/>
              </a:rPr>
              <a:t> de Pascua.</a:t>
            </a:r>
          </a:p>
          <a:p>
            <a:r>
              <a:rPr lang="en-GB" dirty="0">
                <a:latin typeface="Tw Cen MT" panose="020B0602020104020603" pitchFamily="34" charset="0"/>
              </a:rPr>
              <a:t>El </a:t>
            </a:r>
            <a:r>
              <a:rPr lang="en-GB" dirty="0" err="1">
                <a:latin typeface="Tw Cen MT" panose="020B0602020104020603" pitchFamily="34" charset="0"/>
              </a:rPr>
              <a:t>huevo</a:t>
            </a:r>
            <a:r>
              <a:rPr lang="en-GB" dirty="0">
                <a:latin typeface="Tw Cen MT" panose="020B0602020104020603" pitchFamily="34" charset="0"/>
              </a:rPr>
              <a:t> de Pascua </a:t>
            </a:r>
            <a:r>
              <a:rPr lang="en-GB" dirty="0" err="1">
                <a:latin typeface="Tw Cen MT" panose="020B0602020104020603" pitchFamily="34" charset="0"/>
              </a:rPr>
              <a:t>es</a:t>
            </a:r>
            <a:r>
              <a:rPr lang="en-GB" dirty="0">
                <a:latin typeface="Tw Cen MT" panose="020B0602020104020603" pitchFamily="34" charset="0"/>
              </a:rPr>
              <a:t> </a:t>
            </a:r>
            <a:r>
              <a:rPr lang="en-GB" dirty="0" err="1">
                <a:latin typeface="Tw Cen MT" panose="020B0602020104020603" pitchFamily="34" charset="0"/>
              </a:rPr>
              <a:t>delicioso</a:t>
            </a:r>
            <a:r>
              <a:rPr lang="en-GB" dirty="0">
                <a:latin typeface="Tw Cen MT" panose="020B0602020104020603" pitchFamily="34" charset="0"/>
              </a:rPr>
              <a:t>.</a:t>
            </a:r>
          </a:p>
          <a:p>
            <a:r>
              <a:rPr lang="en-GB" dirty="0" err="1">
                <a:latin typeface="Tw Cen MT" panose="020B0602020104020603" pitchFamily="34" charset="0"/>
              </a:rPr>
              <a:t>Mi</a:t>
            </a:r>
            <a:r>
              <a:rPr lang="en-GB" dirty="0">
                <a:latin typeface="Tw Cen MT" panose="020B0602020104020603" pitchFamily="34" charset="0"/>
              </a:rPr>
              <a:t> </a:t>
            </a:r>
            <a:r>
              <a:rPr lang="en-GB" dirty="0" err="1">
                <a:latin typeface="Tw Cen MT" panose="020B0602020104020603" pitchFamily="34" charset="0"/>
              </a:rPr>
              <a:t>huevo</a:t>
            </a:r>
            <a:r>
              <a:rPr lang="en-GB" dirty="0">
                <a:latin typeface="Tw Cen MT" panose="020B0602020104020603" pitchFamily="34" charset="0"/>
              </a:rPr>
              <a:t> de Pascua </a:t>
            </a:r>
            <a:r>
              <a:rPr lang="en-GB" dirty="0" err="1">
                <a:latin typeface="Tw Cen MT" panose="020B0602020104020603" pitchFamily="34" charset="0"/>
              </a:rPr>
              <a:t>es</a:t>
            </a:r>
            <a:r>
              <a:rPr lang="en-GB" dirty="0">
                <a:latin typeface="Tw Cen MT" panose="020B0602020104020603" pitchFamily="34" charset="0"/>
              </a:rPr>
              <a:t> </a:t>
            </a:r>
            <a:r>
              <a:rPr lang="en-GB" dirty="0" err="1">
                <a:latin typeface="Tw Cen MT" panose="020B0602020104020603" pitchFamily="34" charset="0"/>
              </a:rPr>
              <a:t>completamente</a:t>
            </a:r>
            <a:r>
              <a:rPr lang="en-GB" dirty="0">
                <a:latin typeface="Tw Cen MT" panose="020B0602020104020603" pitchFamily="34" charset="0"/>
              </a:rPr>
              <a:t> </a:t>
            </a:r>
            <a:r>
              <a:rPr lang="en-GB" dirty="0" err="1">
                <a:latin typeface="Tw Cen MT" panose="020B0602020104020603" pitchFamily="34" charset="0"/>
              </a:rPr>
              <a:t>fenomenal</a:t>
            </a:r>
            <a:r>
              <a:rPr lang="en-GB" dirty="0">
                <a:latin typeface="Tw Cen MT" panose="020B0602020104020603" pitchFamily="34" charset="0"/>
              </a:rPr>
              <a:t>.</a:t>
            </a:r>
          </a:p>
          <a:p>
            <a:r>
              <a:rPr lang="en-GB" dirty="0">
                <a:latin typeface="Tw Cen MT" panose="020B0602020104020603" pitchFamily="34" charset="0"/>
              </a:rPr>
              <a:t>Pero me </a:t>
            </a:r>
            <a:r>
              <a:rPr lang="en-GB" dirty="0" err="1">
                <a:latin typeface="Tw Cen MT" panose="020B0602020104020603" pitchFamily="34" charset="0"/>
              </a:rPr>
              <a:t>gusta</a:t>
            </a:r>
            <a:r>
              <a:rPr lang="en-GB" dirty="0">
                <a:latin typeface="Tw Cen MT" panose="020B0602020104020603" pitchFamily="34" charset="0"/>
              </a:rPr>
              <a:t> </a:t>
            </a:r>
            <a:r>
              <a:rPr lang="en-GB" dirty="0" err="1">
                <a:latin typeface="Tw Cen MT" panose="020B0602020104020603" pitchFamily="34" charset="0"/>
              </a:rPr>
              <a:t>tu</a:t>
            </a:r>
            <a:r>
              <a:rPr lang="en-GB" dirty="0">
                <a:latin typeface="Tw Cen MT" panose="020B0602020104020603" pitchFamily="34" charset="0"/>
              </a:rPr>
              <a:t> </a:t>
            </a:r>
            <a:r>
              <a:rPr lang="en-GB" dirty="0" err="1">
                <a:latin typeface="Tw Cen MT" panose="020B0602020104020603" pitchFamily="34" charset="0"/>
              </a:rPr>
              <a:t>huevo</a:t>
            </a:r>
            <a:r>
              <a:rPr lang="en-GB" dirty="0">
                <a:latin typeface="Tw Cen MT" panose="020B0602020104020603" pitchFamily="34" charset="0"/>
              </a:rPr>
              <a:t> de </a:t>
            </a:r>
            <a:r>
              <a:rPr lang="en-GB" dirty="0" err="1">
                <a:latin typeface="Tw Cen MT" panose="020B0602020104020603" pitchFamily="34" charset="0"/>
              </a:rPr>
              <a:t>Pascuas</a:t>
            </a:r>
            <a:r>
              <a:rPr lang="en-GB" dirty="0">
                <a:latin typeface="Tw Cen MT" panose="020B0602020104020603" pitchFamily="34" charset="0"/>
              </a:rPr>
              <a:t> </a:t>
            </a:r>
            <a:r>
              <a:rPr lang="en-GB" dirty="0" err="1">
                <a:latin typeface="Tw Cen MT" panose="020B0602020104020603" pitchFamily="34" charset="0"/>
              </a:rPr>
              <a:t>porque</a:t>
            </a:r>
            <a:r>
              <a:rPr lang="en-GB" dirty="0">
                <a:latin typeface="Tw Cen MT" panose="020B0602020104020603" pitchFamily="34" charset="0"/>
              </a:rPr>
              <a:t> </a:t>
            </a:r>
            <a:r>
              <a:rPr lang="en-GB" dirty="0" err="1">
                <a:latin typeface="Tw Cen MT" panose="020B0602020104020603" pitchFamily="34" charset="0"/>
              </a:rPr>
              <a:t>es</a:t>
            </a:r>
            <a:r>
              <a:rPr lang="en-GB" dirty="0">
                <a:latin typeface="Tw Cen MT" panose="020B0602020104020603" pitchFamily="34" charset="0"/>
              </a:rPr>
              <a:t> </a:t>
            </a:r>
            <a:r>
              <a:rPr lang="en-GB" dirty="0" err="1">
                <a:latin typeface="Tw Cen MT" panose="020B0602020104020603" pitchFamily="34" charset="0"/>
              </a:rPr>
              <a:t>grande</a:t>
            </a:r>
            <a:r>
              <a:rPr lang="en-GB" dirty="0">
                <a:latin typeface="Tw Cen MT" panose="020B0602020104020603" pitchFamily="34" charset="0"/>
              </a:rPr>
              <a:t>.</a:t>
            </a:r>
          </a:p>
          <a:p>
            <a:r>
              <a:rPr lang="en-GB" dirty="0" err="1">
                <a:latin typeface="Tw Cen MT" panose="020B0602020104020603" pitchFamily="34" charset="0"/>
              </a:rPr>
              <a:t>Mi</a:t>
            </a:r>
            <a:r>
              <a:rPr lang="en-GB" dirty="0">
                <a:latin typeface="Tw Cen MT" panose="020B0602020104020603" pitchFamily="34" charset="0"/>
              </a:rPr>
              <a:t> </a:t>
            </a:r>
            <a:r>
              <a:rPr lang="en-GB" dirty="0" err="1">
                <a:latin typeface="Tw Cen MT" panose="020B0602020104020603" pitchFamily="34" charset="0"/>
              </a:rPr>
              <a:t>hermano</a:t>
            </a:r>
            <a:r>
              <a:rPr lang="en-GB" dirty="0">
                <a:latin typeface="Tw Cen MT" panose="020B0602020104020603" pitchFamily="34" charset="0"/>
              </a:rPr>
              <a:t> </a:t>
            </a:r>
            <a:r>
              <a:rPr lang="en-GB" dirty="0" err="1">
                <a:latin typeface="Tw Cen MT" panose="020B0602020104020603" pitchFamily="34" charset="0"/>
              </a:rPr>
              <a:t>tiene</a:t>
            </a:r>
            <a:r>
              <a:rPr lang="en-GB" dirty="0">
                <a:latin typeface="Tw Cen MT" panose="020B0602020104020603" pitchFamily="34" charset="0"/>
              </a:rPr>
              <a:t> dos </a:t>
            </a:r>
            <a:r>
              <a:rPr lang="en-GB" dirty="0" err="1">
                <a:latin typeface="Tw Cen MT" panose="020B0602020104020603" pitchFamily="34" charset="0"/>
              </a:rPr>
              <a:t>huevos</a:t>
            </a:r>
            <a:r>
              <a:rPr lang="en-GB" dirty="0">
                <a:latin typeface="Tw Cen MT" panose="020B0602020104020603" pitchFamily="34" charset="0"/>
              </a:rPr>
              <a:t> de Pascua.</a:t>
            </a:r>
          </a:p>
          <a:p>
            <a:r>
              <a:rPr lang="en-GB" dirty="0">
                <a:latin typeface="Tw Cen MT" panose="020B0602020104020603" pitchFamily="34" charset="0"/>
              </a:rPr>
              <a:t>Sin embargo, mi </a:t>
            </a:r>
            <a:r>
              <a:rPr lang="en-GB" dirty="0" err="1">
                <a:latin typeface="Tw Cen MT" panose="020B0602020104020603" pitchFamily="34" charset="0"/>
              </a:rPr>
              <a:t>hermana</a:t>
            </a:r>
            <a:r>
              <a:rPr lang="en-GB" dirty="0">
                <a:latin typeface="Tw Cen MT" panose="020B0602020104020603" pitchFamily="34" charset="0"/>
              </a:rPr>
              <a:t> no </a:t>
            </a:r>
            <a:r>
              <a:rPr lang="en-GB" dirty="0" err="1">
                <a:latin typeface="Tw Cen MT" panose="020B0602020104020603" pitchFamily="34" charset="0"/>
              </a:rPr>
              <a:t>tiene</a:t>
            </a:r>
            <a:r>
              <a:rPr lang="en-GB" dirty="0">
                <a:latin typeface="Tw Cen MT" panose="020B0602020104020603" pitchFamily="34" charset="0"/>
              </a:rPr>
              <a:t> un </a:t>
            </a:r>
            <a:r>
              <a:rPr lang="en-GB" dirty="0" err="1">
                <a:latin typeface="Tw Cen MT" panose="020B0602020104020603" pitchFamily="34" charset="0"/>
              </a:rPr>
              <a:t>huevo</a:t>
            </a:r>
            <a:r>
              <a:rPr lang="en-GB" dirty="0">
                <a:latin typeface="Tw Cen MT" panose="020B0602020104020603" pitchFamily="34" charset="0"/>
              </a:rPr>
              <a:t> de Pascua.</a:t>
            </a:r>
          </a:p>
          <a:p>
            <a:r>
              <a:rPr lang="en-GB" dirty="0">
                <a:latin typeface="Tw Cen MT" panose="020B0602020104020603" pitchFamily="34" charset="0"/>
              </a:rPr>
              <a:t>¿</a:t>
            </a:r>
            <a:r>
              <a:rPr lang="en-GB" dirty="0" err="1">
                <a:latin typeface="Tw Cen MT" panose="020B0602020104020603" pitchFamily="34" charset="0"/>
              </a:rPr>
              <a:t>Dónde</a:t>
            </a:r>
            <a:r>
              <a:rPr lang="en-GB" dirty="0">
                <a:latin typeface="Tw Cen MT" panose="020B0602020104020603" pitchFamily="34" charset="0"/>
              </a:rPr>
              <a:t> </a:t>
            </a:r>
            <a:r>
              <a:rPr lang="en-GB" dirty="0" err="1">
                <a:latin typeface="Tw Cen MT" panose="020B0602020104020603" pitchFamily="34" charset="0"/>
              </a:rPr>
              <a:t>está</a:t>
            </a:r>
            <a:r>
              <a:rPr lang="en-GB" dirty="0">
                <a:latin typeface="Tw Cen MT" panose="020B0602020104020603" pitchFamily="34" charset="0"/>
              </a:rPr>
              <a:t>? ¿</a:t>
            </a:r>
            <a:r>
              <a:rPr lang="en-GB" dirty="0" err="1">
                <a:latin typeface="Tw Cen MT" panose="020B0602020104020603" pitchFamily="34" charset="0"/>
              </a:rPr>
              <a:t>Tienes</a:t>
            </a:r>
            <a:r>
              <a:rPr lang="en-GB" dirty="0">
                <a:latin typeface="Tw Cen MT" panose="020B0602020104020603" pitchFamily="34" charset="0"/>
              </a:rPr>
              <a:t> un </a:t>
            </a:r>
            <a:r>
              <a:rPr lang="en-GB" dirty="0" err="1">
                <a:latin typeface="Tw Cen MT" panose="020B0602020104020603" pitchFamily="34" charset="0"/>
              </a:rPr>
              <a:t>huevo</a:t>
            </a:r>
            <a:r>
              <a:rPr lang="en-GB" dirty="0">
                <a:latin typeface="Tw Cen MT" panose="020B0602020104020603" pitchFamily="34" charset="0"/>
              </a:rPr>
              <a:t> de Pascua, </a:t>
            </a:r>
            <a:r>
              <a:rPr lang="en-GB" dirty="0" err="1">
                <a:latin typeface="Tw Cen MT" panose="020B0602020104020603" pitchFamily="34" charset="0"/>
              </a:rPr>
              <a:t>por</a:t>
            </a:r>
            <a:r>
              <a:rPr lang="en-GB" dirty="0">
                <a:latin typeface="Tw Cen MT" panose="020B0602020104020603" pitchFamily="34" charset="0"/>
              </a:rPr>
              <a:t> </a:t>
            </a:r>
            <a:r>
              <a:rPr lang="en-GB" dirty="0" err="1">
                <a:latin typeface="Tw Cen MT" panose="020B0602020104020603" pitchFamily="34" charset="0"/>
              </a:rPr>
              <a:t>favor</a:t>
            </a:r>
            <a:r>
              <a:rPr lang="en-GB" dirty="0">
                <a:latin typeface="Tw Cen MT" panose="020B0602020104020603" pitchFamily="34" charset="0"/>
              </a:rPr>
              <a:t>?</a:t>
            </a:r>
          </a:p>
          <a:p>
            <a:r>
              <a:rPr lang="en-GB" dirty="0">
                <a:latin typeface="Tw Cen MT" panose="020B0602020104020603" pitchFamily="34" charset="0"/>
              </a:rPr>
              <a:t>Hay </a:t>
            </a:r>
            <a:r>
              <a:rPr lang="en-GB" dirty="0" err="1">
                <a:latin typeface="Tw Cen MT" panose="020B0602020104020603" pitchFamily="34" charset="0"/>
              </a:rPr>
              <a:t>muchos</a:t>
            </a:r>
            <a:r>
              <a:rPr lang="en-GB" dirty="0">
                <a:latin typeface="Tw Cen MT" panose="020B0602020104020603" pitchFamily="34" charset="0"/>
              </a:rPr>
              <a:t> </a:t>
            </a:r>
            <a:r>
              <a:rPr lang="en-GB" dirty="0" err="1">
                <a:latin typeface="Tw Cen MT" panose="020B0602020104020603" pitchFamily="34" charset="0"/>
              </a:rPr>
              <a:t>huevos</a:t>
            </a:r>
            <a:r>
              <a:rPr lang="en-GB" dirty="0">
                <a:latin typeface="Tw Cen MT" panose="020B0602020104020603" pitchFamily="34" charset="0"/>
              </a:rPr>
              <a:t> de Pascua </a:t>
            </a:r>
            <a:r>
              <a:rPr lang="en-GB" dirty="0" err="1">
                <a:latin typeface="Tw Cen MT" panose="020B0602020104020603" pitchFamily="34" charset="0"/>
              </a:rPr>
              <a:t>en</a:t>
            </a:r>
            <a:r>
              <a:rPr lang="en-GB" dirty="0">
                <a:latin typeface="Tw Cen MT" panose="020B0602020104020603" pitchFamily="34" charset="0"/>
              </a:rPr>
              <a:t> la </a:t>
            </a:r>
            <a:r>
              <a:rPr lang="en-GB" dirty="0" err="1">
                <a:latin typeface="Tw Cen MT" panose="020B0602020104020603" pitchFamily="34" charset="0"/>
              </a:rPr>
              <a:t>clase</a:t>
            </a:r>
            <a:r>
              <a:rPr lang="en-GB" dirty="0">
                <a:latin typeface="Tw Cen MT" panose="020B0602020104020603" pitchFamily="34" charset="0"/>
              </a:rPr>
              <a:t>/el </a:t>
            </a:r>
            <a:r>
              <a:rPr lang="en-GB" dirty="0" err="1">
                <a:latin typeface="Tw Cen MT" panose="020B0602020104020603" pitchFamily="34" charset="0"/>
              </a:rPr>
              <a:t>aula</a:t>
            </a:r>
            <a:r>
              <a:rPr lang="en-GB" dirty="0">
                <a:latin typeface="Tw Cen MT" panose="020B0602020104020603" pitchFamily="34" charset="0"/>
              </a:rPr>
              <a:t>.</a:t>
            </a:r>
          </a:p>
        </p:txBody>
      </p:sp>
      <p:pic>
        <p:nvPicPr>
          <p:cNvPr id="1026" name="Picture 2" descr="Image result for huevo de pascua"/>
          <p:cNvPicPr>
            <a:picLocks noChangeAspect="1" noChangeArrowheads="1"/>
          </p:cNvPicPr>
          <p:nvPr/>
        </p:nvPicPr>
        <p:blipFill>
          <a:blip r:embed="rId2">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5775926" y="1378709"/>
            <a:ext cx="2739424" cy="20196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54892" y="0"/>
            <a:ext cx="4289108" cy="707886"/>
          </a:xfrm>
          <a:prstGeom prst="rect">
            <a:avLst/>
          </a:prstGeom>
          <a:solidFill>
            <a:srgbClr val="FFFF00"/>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rPr>
              <a:t>This is a Spanish version of Greg Horton’s German version</a:t>
            </a:r>
          </a:p>
        </p:txBody>
      </p:sp>
    </p:spTree>
    <p:extLst>
      <p:ext uri="{BB962C8B-B14F-4D97-AF65-F5344CB8AC3E}">
        <p14:creationId xmlns:p14="http://schemas.microsoft.com/office/powerpoint/2010/main" val="311795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48162" y="4013119"/>
            <a:ext cx="6750382" cy="2430003"/>
          </a:xfrm>
        </p:spPr>
        <p:txBody>
          <a:bodyPr anchor="t">
            <a:noAutofit/>
          </a:bodyPr>
          <a:lstStyle/>
          <a:p>
            <a:pPr algn="l"/>
            <a:r>
              <a:rPr lang="en-GB" sz="3200" dirty="0"/>
              <a:t>Seeing the wood </a:t>
            </a:r>
            <a:r>
              <a:rPr lang="en-GB" sz="3200" b="1" i="1" dirty="0"/>
              <a:t>and</a:t>
            </a:r>
            <a:r>
              <a:rPr lang="en-GB" sz="3200" dirty="0"/>
              <a:t> the trees, </a:t>
            </a:r>
            <a:br>
              <a:rPr lang="en-GB" sz="3200" dirty="0"/>
            </a:br>
            <a:r>
              <a:rPr lang="en-GB" sz="3200" dirty="0"/>
              <a:t>and stopping to </a:t>
            </a:r>
            <a:br>
              <a:rPr lang="en-GB" sz="3200" dirty="0"/>
            </a:br>
            <a:r>
              <a:rPr lang="en-GB" sz="3200" dirty="0"/>
              <a:t>smell the flowers…</a:t>
            </a:r>
            <a:endParaRPr lang="en-GB" sz="3200" i="1" dirty="0">
              <a:latin typeface="Tw Cen MT" panose="020B0602020104020603" pitchFamily="34" charset="0"/>
            </a:endParaRPr>
          </a:p>
        </p:txBody>
      </p:sp>
      <p:sp>
        <p:nvSpPr>
          <p:cNvPr id="3" name="Subtitle 2"/>
          <p:cNvSpPr>
            <a:spLocks noGrp="1"/>
          </p:cNvSpPr>
          <p:nvPr>
            <p:ph type="subTitle" idx="1"/>
          </p:nvPr>
        </p:nvSpPr>
        <p:spPr>
          <a:xfrm>
            <a:off x="2990831" y="6267727"/>
            <a:ext cx="3513286" cy="381269"/>
          </a:xfrm>
        </p:spPr>
        <p:txBody>
          <a:bodyPr anchor="b">
            <a:noAutofit/>
          </a:bodyPr>
          <a:lstStyle/>
          <a:p>
            <a:pPr algn="l"/>
            <a:r>
              <a:rPr lang="en-GB" dirty="0">
                <a:latin typeface="Tw Cen MT" panose="020B0602020104020603" pitchFamily="34" charset="0"/>
              </a:rPr>
              <a:t>Rachel Hawkes</a:t>
            </a:r>
            <a:br>
              <a:rPr lang="en-GB" dirty="0">
                <a:latin typeface="Tw Cen MT" panose="020B0602020104020603" pitchFamily="34" charset="0"/>
              </a:rPr>
            </a:br>
            <a:r>
              <a:rPr lang="en-GB" dirty="0">
                <a:latin typeface="Tw Cen MT" panose="020B0602020104020603" pitchFamily="34" charset="0"/>
                <a:hlinkClick r:id="rId3"/>
              </a:rPr>
              <a:t>www.rachelhawkes.com</a:t>
            </a:r>
            <a:r>
              <a:rPr lang="en-GB" dirty="0">
                <a:latin typeface="Tw Cen MT" panose="020B0602020104020603" pitchFamily="34" charset="0"/>
              </a:rPr>
              <a:t> </a:t>
            </a:r>
          </a:p>
        </p:txBody>
      </p:sp>
      <p:sp>
        <p:nvSpPr>
          <p:cNvPr id="15" name="Freeform: Shape 14">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716" y="90"/>
            <a:ext cx="3699164" cy="2139696"/>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DB6FE6A8-3E05-4C40-9190-B19BFD5244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867" y="3128"/>
            <a:ext cx="3412160" cy="1992417"/>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8756" y="128437"/>
            <a:ext cx="2010166" cy="1427217"/>
          </a:xfrm>
          <a:prstGeom prst="rect">
            <a:avLst/>
          </a:prstGeom>
        </p:spPr>
      </p:pic>
      <p:sp>
        <p:nvSpPr>
          <p:cNvPr id="19" name="Oval 18">
            <a:extLst>
              <a:ext uri="{FF2B5EF4-FFF2-40B4-BE49-F238E27FC236}">
                <a16:creationId xmlns:a16="http://schemas.microsoft.com/office/drawing/2014/main" id="{C20267F5-D4E6-477A-A590-81F2ABD1B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2249" y="2321994"/>
            <a:ext cx="1440180" cy="144018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03035"/>
            <a:ext cx="2798064" cy="3551837"/>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38315451-BA4E-4F56-BA8A-9CCCA5A0D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427620"/>
            <a:ext cx="2673479" cy="3427251"/>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 name="Freeform: Shape 24">
            <a:extLst>
              <a:ext uri="{FF2B5EF4-FFF2-40B4-BE49-F238E27FC236}">
                <a16:creationId xmlns:a16="http://schemas.microsoft.com/office/drawing/2014/main" id="{5665E03E-3504-4366-BFC7-0CDEDC637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5693" y="2445438"/>
            <a:ext cx="1193292" cy="1193292"/>
          </a:xfrm>
          <a:custGeom>
            <a:avLst/>
            <a:gdLst>
              <a:gd name="connsiteX0" fmla="*/ 795528 w 1591056"/>
              <a:gd name="connsiteY0" fmla="*/ 0 h 1591056"/>
              <a:gd name="connsiteX1" fmla="*/ 1591056 w 1591056"/>
              <a:gd name="connsiteY1" fmla="*/ 795528 h 1591056"/>
              <a:gd name="connsiteX2" fmla="*/ 795528 w 1591056"/>
              <a:gd name="connsiteY2" fmla="*/ 1591056 h 1591056"/>
              <a:gd name="connsiteX3" fmla="*/ 0 w 1591056"/>
              <a:gd name="connsiteY3" fmla="*/ 795528 h 1591056"/>
              <a:gd name="connsiteX4" fmla="*/ 795528 w 1591056"/>
              <a:gd name="connsiteY4" fmla="*/ 0 h 1591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 name="Oval 26">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89685" y="1464092"/>
            <a:ext cx="2583105" cy="2583105"/>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A9A95DA0-8F7C-4AB7-B890-22075705D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13129" y="1587536"/>
            <a:ext cx="2315887" cy="2315887"/>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7544" y="1972123"/>
            <a:ext cx="1407055" cy="1567042"/>
          </a:xfrm>
          <a:prstGeom prst="rect">
            <a:avLst/>
          </a:prstGeom>
        </p:spPr>
      </p:pic>
      <p:sp>
        <p:nvSpPr>
          <p:cNvPr id="31" name="Freeform: Shape 30">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0345" y="-7508"/>
            <a:ext cx="2863655" cy="2955782"/>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E2193FF3-0731-4CB1-A0ED-1F3321A42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8717" y="-7509"/>
            <a:ext cx="2725283" cy="281741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6563" y="105799"/>
            <a:ext cx="1752353" cy="1951601"/>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8162" y="2692184"/>
            <a:ext cx="628355" cy="699801"/>
          </a:xfrm>
          <a:prstGeom prst="rect">
            <a:avLst/>
          </a:prstGeom>
        </p:spPr>
      </p:pic>
      <p:pic>
        <p:nvPicPr>
          <p:cNvPr id="10" name="Picture 9">
            <a:extLst>
              <a:ext uri="{FF2B5EF4-FFF2-40B4-BE49-F238E27FC236}">
                <a16:creationId xmlns:a16="http://schemas.microsoft.com/office/drawing/2014/main" id="{3FA085F7-BB91-46F3-8A16-A5F2B2E501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0106" y="4367212"/>
            <a:ext cx="1867113" cy="2283929"/>
          </a:xfrm>
          <a:prstGeom prst="rect">
            <a:avLst/>
          </a:prstGeom>
        </p:spPr>
      </p:pic>
      <p:sp>
        <p:nvSpPr>
          <p:cNvPr id="35" name="Freeform: Shape 34">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4667" y="4343743"/>
            <a:ext cx="2576264" cy="2540033"/>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A1CCC4E2-0E38-41AA-A1C5-DBB034387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5767" y="4484841"/>
            <a:ext cx="2435166" cy="2398935"/>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5857" y="5207144"/>
            <a:ext cx="1308407" cy="1457177"/>
          </a:xfrm>
          <a:prstGeom prst="rect">
            <a:avLst/>
          </a:prstGeom>
        </p:spPr>
      </p:pic>
    </p:spTree>
    <p:extLst>
      <p:ext uri="{BB962C8B-B14F-4D97-AF65-F5344CB8AC3E}">
        <p14:creationId xmlns:p14="http://schemas.microsoft.com/office/powerpoint/2010/main" val="161853988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 name="Content Placeholder 3">
            <a:extLst>
              <a:ext uri="{FF2B5EF4-FFF2-40B4-BE49-F238E27FC236}">
                <a16:creationId xmlns:a16="http://schemas.microsoft.com/office/drawing/2014/main" id="{9AF1E2DB-0850-4186-A3F8-3B528C67DF6B}"/>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365419" y="943445"/>
            <a:ext cx="5791520" cy="5424724"/>
          </a:xfrm>
          <a:prstGeom prst="rect">
            <a:avLst/>
          </a:prstGeom>
        </p:spPr>
      </p:pic>
      <p:sp>
        <p:nvSpPr>
          <p:cNvPr id="8" name="TextBox 7">
            <a:extLst>
              <a:ext uri="{FF2B5EF4-FFF2-40B4-BE49-F238E27FC236}">
                <a16:creationId xmlns:a16="http://schemas.microsoft.com/office/drawing/2014/main" id="{F30A6E93-0409-489B-9C35-8E9C5B5C5EF4}"/>
              </a:ext>
            </a:extLst>
          </p:cNvPr>
          <p:cNvSpPr txBox="1"/>
          <p:nvPr/>
        </p:nvSpPr>
        <p:spPr>
          <a:xfrm>
            <a:off x="334108" y="393019"/>
            <a:ext cx="8510954" cy="646331"/>
          </a:xfrm>
          <a:prstGeom prst="rect">
            <a:avLst/>
          </a:prstGeom>
          <a:noFill/>
        </p:spPr>
        <p:txBody>
          <a:bodyPr wrap="square" rtlCol="0">
            <a:spAutoFit/>
          </a:bodyPr>
          <a:lstStyle/>
          <a:p>
            <a:pPr algn="ctr"/>
            <a:r>
              <a:rPr lang="en-GB" sz="3600" b="1" dirty="0"/>
              <a:t>Designing the language curriculum</a:t>
            </a:r>
          </a:p>
        </p:txBody>
      </p:sp>
      <p:sp>
        <p:nvSpPr>
          <p:cNvPr id="9" name="TextBox 8">
            <a:extLst>
              <a:ext uri="{FF2B5EF4-FFF2-40B4-BE49-F238E27FC236}">
                <a16:creationId xmlns:a16="http://schemas.microsoft.com/office/drawing/2014/main" id="{E0D58065-AE2D-4E43-8B7F-E720D73FCFE8}"/>
              </a:ext>
            </a:extLst>
          </p:cNvPr>
          <p:cNvSpPr txBox="1"/>
          <p:nvPr/>
        </p:nvSpPr>
        <p:spPr>
          <a:xfrm>
            <a:off x="334108" y="2244970"/>
            <a:ext cx="8510954" cy="646331"/>
          </a:xfrm>
          <a:prstGeom prst="rect">
            <a:avLst/>
          </a:prstGeom>
          <a:noFill/>
        </p:spPr>
        <p:txBody>
          <a:bodyPr wrap="square" rtlCol="0">
            <a:spAutoFit/>
          </a:bodyPr>
          <a:lstStyle/>
          <a:p>
            <a:pPr algn="ctr"/>
            <a:r>
              <a:rPr lang="en-GB" sz="3600" b="1" dirty="0"/>
              <a:t>Avoid false dichotomies</a:t>
            </a:r>
          </a:p>
        </p:txBody>
      </p:sp>
      <p:sp>
        <p:nvSpPr>
          <p:cNvPr id="11" name="TextBox 10">
            <a:extLst>
              <a:ext uri="{FF2B5EF4-FFF2-40B4-BE49-F238E27FC236}">
                <a16:creationId xmlns:a16="http://schemas.microsoft.com/office/drawing/2014/main" id="{F4A0FAE2-C2AC-473E-91D8-60679233C50A}"/>
              </a:ext>
            </a:extLst>
          </p:cNvPr>
          <p:cNvSpPr txBox="1"/>
          <p:nvPr/>
        </p:nvSpPr>
        <p:spPr>
          <a:xfrm>
            <a:off x="334108" y="3075057"/>
            <a:ext cx="8510954" cy="646331"/>
          </a:xfrm>
          <a:prstGeom prst="rect">
            <a:avLst/>
          </a:prstGeom>
          <a:noFill/>
        </p:spPr>
        <p:txBody>
          <a:bodyPr wrap="square" rtlCol="0">
            <a:spAutoFit/>
          </a:bodyPr>
          <a:lstStyle/>
          <a:p>
            <a:pPr algn="ctr"/>
            <a:r>
              <a:rPr lang="en-GB" sz="3600" b="1" dirty="0"/>
              <a:t>Find a balance</a:t>
            </a:r>
          </a:p>
        </p:txBody>
      </p:sp>
    </p:spTree>
    <p:extLst>
      <p:ext uri="{BB962C8B-B14F-4D97-AF65-F5344CB8AC3E}">
        <p14:creationId xmlns:p14="http://schemas.microsoft.com/office/powerpoint/2010/main" val="2142642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Trees, wood and flowers…</a:t>
            </a:r>
          </a:p>
        </p:txBody>
      </p:sp>
      <p:sp>
        <p:nvSpPr>
          <p:cNvPr id="3" name="Content Placeholder 2"/>
          <p:cNvSpPr>
            <a:spLocks noGrp="1"/>
          </p:cNvSpPr>
          <p:nvPr>
            <p:ph idx="1"/>
          </p:nvPr>
        </p:nvSpPr>
        <p:spPr/>
        <p:txBody>
          <a:bodyPr/>
          <a:lstStyle/>
          <a:p>
            <a:pPr>
              <a:lnSpc>
                <a:spcPct val="150000"/>
              </a:lnSpc>
            </a:pPr>
            <a:r>
              <a:rPr lang="en-GB" dirty="0"/>
              <a:t>Define mastery</a:t>
            </a:r>
          </a:p>
          <a:p>
            <a:pPr>
              <a:lnSpc>
                <a:spcPct val="150000"/>
              </a:lnSpc>
            </a:pPr>
            <a:r>
              <a:rPr lang="en-GB" dirty="0"/>
              <a:t>Identify your core curriculum</a:t>
            </a:r>
          </a:p>
          <a:p>
            <a:pPr>
              <a:lnSpc>
                <a:spcPct val="150000"/>
              </a:lnSpc>
            </a:pPr>
            <a:r>
              <a:rPr lang="en-GB" dirty="0"/>
              <a:t>Teach and learn</a:t>
            </a:r>
          </a:p>
          <a:p>
            <a:pPr>
              <a:lnSpc>
                <a:spcPct val="150000"/>
              </a:lnSpc>
            </a:pPr>
            <a:r>
              <a:rPr lang="en-GB" dirty="0"/>
              <a:t>Revisit often to recall and recycle</a:t>
            </a:r>
          </a:p>
          <a:p>
            <a:pPr>
              <a:lnSpc>
                <a:spcPct val="150000"/>
              </a:lnSpc>
            </a:pPr>
            <a:r>
              <a:rPr lang="en-GB" dirty="0"/>
              <a:t>Transfer to new contexts for use</a:t>
            </a:r>
          </a:p>
        </p:txBody>
      </p:sp>
      <p:pic>
        <p:nvPicPr>
          <p:cNvPr id="4" name="Content Placeholder 3"/>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574659" y="3212780"/>
            <a:ext cx="3569342" cy="3343284"/>
          </a:xfrm>
          <a:prstGeom prst="rect">
            <a:avLst/>
          </a:prstGeom>
        </p:spPr>
      </p:pic>
    </p:spTree>
    <p:extLst>
      <p:ext uri="{BB962C8B-B14F-4D97-AF65-F5344CB8AC3E}">
        <p14:creationId xmlns:p14="http://schemas.microsoft.com/office/powerpoint/2010/main" val="378059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91352" y="799217"/>
            <a:ext cx="2200313" cy="2506881"/>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7095B7F-F599-4A55-84F9-3A515F5D85F7}"/>
              </a:ext>
            </a:extLst>
          </p:cNvPr>
          <p:cNvSpPr>
            <a:spLocks noGrp="1"/>
          </p:cNvSpPr>
          <p:nvPr>
            <p:ph type="title"/>
          </p:nvPr>
        </p:nvSpPr>
        <p:spPr>
          <a:xfrm>
            <a:off x="725214" y="1204108"/>
            <a:ext cx="2002054" cy="1781175"/>
          </a:xfrm>
        </p:spPr>
        <p:txBody>
          <a:bodyPr>
            <a:normAutofit/>
          </a:bodyPr>
          <a:lstStyle/>
          <a:p>
            <a:r>
              <a:rPr lang="en-GB" sz="2800">
                <a:solidFill>
                  <a:srgbClr val="FFFFFF"/>
                </a:solidFill>
              </a:rPr>
              <a:t>What is mastery?</a:t>
            </a:r>
          </a:p>
        </p:txBody>
      </p:sp>
      <p:sp>
        <p:nvSpPr>
          <p:cNvPr id="10" name="Content Placeholder 9">
            <a:extLst>
              <a:ext uri="{FF2B5EF4-FFF2-40B4-BE49-F238E27FC236}">
                <a16:creationId xmlns:a16="http://schemas.microsoft.com/office/drawing/2014/main" id="{D8374101-21BF-4BF1-85B5-9B2515F51099}"/>
              </a:ext>
            </a:extLst>
          </p:cNvPr>
          <p:cNvSpPr>
            <a:spLocks noGrp="1"/>
          </p:cNvSpPr>
          <p:nvPr>
            <p:ph idx="1"/>
          </p:nvPr>
        </p:nvSpPr>
        <p:spPr>
          <a:xfrm>
            <a:off x="538067" y="3429000"/>
            <a:ext cx="5183218" cy="3872147"/>
          </a:xfrm>
        </p:spPr>
        <p:txBody>
          <a:bodyPr>
            <a:normAutofit/>
          </a:bodyPr>
          <a:lstStyle/>
          <a:p>
            <a:r>
              <a:rPr lang="en-GB" sz="2400" dirty="0">
                <a:latin typeface="Tw Cen MT" panose="020B0602020104020603" pitchFamily="34" charset="0"/>
              </a:rPr>
              <a:t>When asked, you can readily and effortlessly produce (in speech and writing) the target form</a:t>
            </a:r>
          </a:p>
          <a:p>
            <a:r>
              <a:rPr lang="en-GB" sz="2400" dirty="0">
                <a:latin typeface="Tw Cen MT" panose="020B0602020104020603" pitchFamily="34" charset="0"/>
              </a:rPr>
              <a:t>When encountering the target form (in listening or reading) in a new or unfamiliar context its meaning is immediately obvious</a:t>
            </a:r>
          </a:p>
          <a:p>
            <a:endParaRPr lang="en-US" sz="2400" dirty="0"/>
          </a:p>
        </p:txBody>
      </p:sp>
      <p:pic>
        <p:nvPicPr>
          <p:cNvPr id="8" name="Content Placeholder 4">
            <a:extLst>
              <a:ext uri="{FF2B5EF4-FFF2-40B4-BE49-F238E27FC236}">
                <a16:creationId xmlns:a16="http://schemas.microsoft.com/office/drawing/2014/main" id="{BAB9083C-D53E-4EA8-9AF5-360A4D6E8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835" y="546288"/>
            <a:ext cx="3194098" cy="4498731"/>
          </a:xfrm>
          <a:prstGeom prst="rect">
            <a:avLst/>
          </a:prstGeom>
        </p:spPr>
      </p:pic>
    </p:spTree>
    <p:extLst>
      <p:ext uri="{BB962C8B-B14F-4D97-AF65-F5344CB8AC3E}">
        <p14:creationId xmlns:p14="http://schemas.microsoft.com/office/powerpoint/2010/main" val="737223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91352" y="799217"/>
            <a:ext cx="2200313" cy="2506881"/>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FEA7B5-8219-4B5E-87A8-10D3B1CABA94}"/>
              </a:ext>
            </a:extLst>
          </p:cNvPr>
          <p:cNvSpPr>
            <a:spLocks noGrp="1"/>
          </p:cNvSpPr>
          <p:nvPr>
            <p:ph type="title"/>
          </p:nvPr>
        </p:nvSpPr>
        <p:spPr>
          <a:xfrm>
            <a:off x="725214" y="1204108"/>
            <a:ext cx="2002054" cy="1781175"/>
          </a:xfrm>
        </p:spPr>
        <p:txBody>
          <a:bodyPr>
            <a:normAutofit/>
          </a:bodyPr>
          <a:lstStyle/>
          <a:p>
            <a:r>
              <a:rPr lang="en-GB" sz="2800" dirty="0">
                <a:solidFill>
                  <a:srgbClr val="FFFFFF"/>
                </a:solidFill>
              </a:rPr>
              <a:t>What is the core content of language learning?</a:t>
            </a:r>
          </a:p>
        </p:txBody>
      </p:sp>
      <p:sp>
        <p:nvSpPr>
          <p:cNvPr id="10" name="Content Placeholder 9">
            <a:extLst>
              <a:ext uri="{FF2B5EF4-FFF2-40B4-BE49-F238E27FC236}">
                <a16:creationId xmlns:a16="http://schemas.microsoft.com/office/drawing/2014/main" id="{E058D157-34C3-4260-A005-3823C2B358E6}"/>
              </a:ext>
            </a:extLst>
          </p:cNvPr>
          <p:cNvSpPr>
            <a:spLocks noGrp="1"/>
          </p:cNvSpPr>
          <p:nvPr>
            <p:ph idx="1"/>
          </p:nvPr>
        </p:nvSpPr>
        <p:spPr>
          <a:xfrm>
            <a:off x="725213" y="3355130"/>
            <a:ext cx="3284375" cy="2427333"/>
          </a:xfrm>
        </p:spPr>
        <p:txBody>
          <a:bodyPr>
            <a:normAutofit/>
          </a:bodyPr>
          <a:lstStyle/>
          <a:p>
            <a:r>
              <a:rPr lang="en-US" sz="4000" b="1" dirty="0"/>
              <a:t>Phonics</a:t>
            </a:r>
          </a:p>
          <a:p>
            <a:r>
              <a:rPr lang="en-US" sz="4000" b="1" dirty="0"/>
              <a:t>Vocabulary</a:t>
            </a:r>
          </a:p>
          <a:p>
            <a:r>
              <a:rPr lang="en-US" sz="4000" b="1" dirty="0"/>
              <a:t>Grammar</a:t>
            </a:r>
          </a:p>
        </p:txBody>
      </p:sp>
      <p:pic>
        <p:nvPicPr>
          <p:cNvPr id="8" name="Content Placeholder 4">
            <a:extLst>
              <a:ext uri="{FF2B5EF4-FFF2-40B4-BE49-F238E27FC236}">
                <a16:creationId xmlns:a16="http://schemas.microsoft.com/office/drawing/2014/main" id="{8D30F924-8893-402C-8B63-613B646489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7053" y="940148"/>
            <a:ext cx="3284375" cy="4829963"/>
          </a:xfrm>
          <a:prstGeom prst="rect">
            <a:avLst/>
          </a:prstGeom>
        </p:spPr>
      </p:pic>
    </p:spTree>
    <p:extLst>
      <p:ext uri="{BB962C8B-B14F-4D97-AF65-F5344CB8AC3E}">
        <p14:creationId xmlns:p14="http://schemas.microsoft.com/office/powerpoint/2010/main" val="190211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CB518-2765-457A-84BA-B79A0C45D6D0}"/>
              </a:ext>
            </a:extLst>
          </p:cNvPr>
          <p:cNvSpPr>
            <a:spLocks noGrp="1"/>
          </p:cNvSpPr>
          <p:nvPr>
            <p:ph type="title"/>
          </p:nvPr>
        </p:nvSpPr>
        <p:spPr>
          <a:xfrm>
            <a:off x="243681" y="708024"/>
            <a:ext cx="3446303" cy="1645501"/>
          </a:xfrm>
        </p:spPr>
        <p:txBody>
          <a:bodyPr>
            <a:normAutofit/>
          </a:bodyPr>
          <a:lstStyle/>
          <a:p>
            <a:r>
              <a:rPr lang="en-GB" sz="3700"/>
              <a:t>How do we teach and learn for mastery?</a:t>
            </a:r>
          </a:p>
        </p:txBody>
      </p:sp>
      <p:sp>
        <p:nvSpPr>
          <p:cNvPr id="3" name="Content Placeholder 2">
            <a:extLst>
              <a:ext uri="{FF2B5EF4-FFF2-40B4-BE49-F238E27FC236}">
                <a16:creationId xmlns:a16="http://schemas.microsoft.com/office/drawing/2014/main" id="{3B8D4BF9-FE0C-47B6-8D96-919F6DEA9DDD}"/>
              </a:ext>
            </a:extLst>
          </p:cNvPr>
          <p:cNvSpPr>
            <a:spLocks noGrp="1"/>
          </p:cNvSpPr>
          <p:nvPr>
            <p:ph idx="1"/>
          </p:nvPr>
        </p:nvSpPr>
        <p:spPr>
          <a:xfrm>
            <a:off x="175197" y="3061548"/>
            <a:ext cx="4324491" cy="4555718"/>
          </a:xfrm>
        </p:spPr>
        <p:txBody>
          <a:bodyPr>
            <a:normAutofit/>
          </a:bodyPr>
          <a:lstStyle/>
          <a:p>
            <a:pPr lvl="0">
              <a:defRPr/>
            </a:pPr>
            <a:r>
              <a:rPr lang="en-GB" sz="2400" dirty="0">
                <a:latin typeface="Tw Cen MT" panose="020B0602020104020603" pitchFamily="34" charset="0"/>
              </a:rPr>
              <a:t>Use (in speech / writing) in free communication</a:t>
            </a:r>
          </a:p>
          <a:p>
            <a:pPr>
              <a:defRPr/>
            </a:pPr>
            <a:r>
              <a:rPr lang="en-GB" sz="2400" dirty="0">
                <a:latin typeface="Tw Cen MT" panose="020B0602020104020603" pitchFamily="34" charset="0"/>
              </a:rPr>
              <a:t>Produce (in speech / writing) from memory</a:t>
            </a:r>
          </a:p>
          <a:p>
            <a:pPr>
              <a:defRPr/>
            </a:pPr>
            <a:r>
              <a:rPr lang="en-GB" sz="2400" dirty="0">
                <a:latin typeface="Tw Cen MT" panose="020B0602020104020603" pitchFamily="34" charset="0"/>
              </a:rPr>
              <a:t>Produce (in speech / writing) with support</a:t>
            </a:r>
          </a:p>
          <a:p>
            <a:pPr>
              <a:defRPr/>
            </a:pPr>
            <a:r>
              <a:rPr lang="en-GB" sz="2400" dirty="0">
                <a:latin typeface="Tw Cen MT" panose="020B0602020104020603" pitchFamily="34" charset="0"/>
              </a:rPr>
              <a:t>Pronounce (independently)</a:t>
            </a:r>
          </a:p>
          <a:p>
            <a:pPr>
              <a:defRPr/>
            </a:pPr>
            <a:r>
              <a:rPr lang="en-GB" sz="2400" dirty="0">
                <a:latin typeface="Tw Cen MT" panose="020B0602020104020603" pitchFamily="34" charset="0"/>
              </a:rPr>
              <a:t>Understand (in sound / writing)</a:t>
            </a:r>
          </a:p>
          <a:p>
            <a:pPr>
              <a:defRPr/>
            </a:pPr>
            <a:r>
              <a:rPr lang="en-GB" sz="2400" dirty="0">
                <a:latin typeface="Tw Cen MT" panose="020B0602020104020603" pitchFamily="34" charset="0"/>
              </a:rPr>
              <a:t>Recognise (in sound / writing)</a:t>
            </a:r>
          </a:p>
        </p:txBody>
      </p:sp>
      <p:sp>
        <p:nvSpPr>
          <p:cNvPr id="16" name="Rectangle 15">
            <a:extLst>
              <a:ext uri="{FF2B5EF4-FFF2-40B4-BE49-F238E27FC236}">
                <a16:creationId xmlns:a16="http://schemas.microsoft.com/office/drawing/2014/main" id="{003713C1-2FB2-413B-BF91-3AE41726F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8243" y="3474720"/>
            <a:ext cx="4575685"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0795B4D-5022-4A7F-A01D-8D880B7CD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9688" y="0"/>
            <a:ext cx="4644311"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FD19018-DE7C-4796-ADF2-AD2EB0FC0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99" y="0"/>
            <a:ext cx="225171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Image result for sunflower clipart">
            <a:extLst>
              <a:ext uri="{FF2B5EF4-FFF2-40B4-BE49-F238E27FC236}">
                <a16:creationId xmlns:a16="http://schemas.microsoft.com/office/drawing/2014/main" id="{BE68A8E2-C3AE-48D6-9B73-88125A451DA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7701" y="321734"/>
            <a:ext cx="1429196" cy="2739814"/>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1A0A2C2-4F85-44AF-8708-8DCA4B55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92218" y="0"/>
            <a:ext cx="2251710"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7CFC129-D6AA-4EF4-A64F-906B7084B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7081" y="718017"/>
            <a:ext cx="1773238" cy="1947247"/>
          </a:xfrm>
          <a:prstGeom prst="rect">
            <a:avLst/>
          </a:prstGeom>
        </p:spPr>
      </p:pic>
      <p:pic>
        <p:nvPicPr>
          <p:cNvPr id="4" name="Picture 3">
            <a:extLst>
              <a:ext uri="{FF2B5EF4-FFF2-40B4-BE49-F238E27FC236}">
                <a16:creationId xmlns:a16="http://schemas.microsoft.com/office/drawing/2014/main" id="{26D337BC-9DD5-43A9-B893-A96D1BAC5D71}"/>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578051" y="3796452"/>
            <a:ext cx="2559898" cy="2559898"/>
          </a:xfrm>
          <a:prstGeom prst="rect">
            <a:avLst/>
          </a:prstGeom>
        </p:spPr>
      </p:pic>
    </p:spTree>
    <p:extLst>
      <p:ext uri="{BB962C8B-B14F-4D97-AF65-F5344CB8AC3E}">
        <p14:creationId xmlns:p14="http://schemas.microsoft.com/office/powerpoint/2010/main" val="1272332113"/>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_it_best" id="{2B4782D1-3725-49E2-86EC-5D21F22BC470}" vid="{20FDAD1C-BDD9-4DDD-9D01-CCAAD8B07512}"/>
    </a:ext>
  </a:extLst>
</a:theme>
</file>

<file path=ppt/theme/theme2.xml><?xml version="1.0" encoding="utf-8"?>
<a:theme xmlns:a="http://schemas.openxmlformats.org/drawingml/2006/main" name="2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_it_best" id="{2B4782D1-3725-49E2-86EC-5D21F22BC470}" vid="{20FDAD1C-BDD9-4DDD-9D01-CCAAD8B0751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TotalTime>
  <Words>2405</Words>
  <Application>Microsoft Office PowerPoint</Application>
  <PresentationFormat>On-screen Show (4:3)</PresentationFormat>
  <Paragraphs>502</Paragraphs>
  <Slides>47</Slides>
  <Notes>13</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47</vt:i4>
      </vt:variant>
    </vt:vector>
  </HeadingPairs>
  <TitlesOfParts>
    <vt:vector size="58" baseType="lpstr">
      <vt:lpstr>SimSun</vt:lpstr>
      <vt:lpstr>Arial</vt:lpstr>
      <vt:lpstr>Arial Black</vt:lpstr>
      <vt:lpstr>Arial Rounded MT Bold</vt:lpstr>
      <vt:lpstr>Calibri</vt:lpstr>
      <vt:lpstr>Segoe Print</vt:lpstr>
      <vt:lpstr>Times New Roman</vt:lpstr>
      <vt:lpstr>Tw Cen MT</vt:lpstr>
      <vt:lpstr>Wingdings</vt:lpstr>
      <vt:lpstr>Office Theme</vt:lpstr>
      <vt:lpstr>22_Office Theme</vt:lpstr>
      <vt:lpstr>Seeing the wood and the trees,  and stopping to  smell the flowers…</vt:lpstr>
      <vt:lpstr>PowerPoint Presentation</vt:lpstr>
      <vt:lpstr>Curriculum not outcomes</vt:lpstr>
      <vt:lpstr>PowerPoint Presentation</vt:lpstr>
      <vt:lpstr>PowerPoint Presentation</vt:lpstr>
      <vt:lpstr>Trees, wood and flowers…</vt:lpstr>
      <vt:lpstr>What is mastery?</vt:lpstr>
      <vt:lpstr>What is the core content of language learning?</vt:lpstr>
      <vt:lpstr>How do we teach and learn for mastery?</vt:lpstr>
      <vt:lpstr>Teach and learn</vt:lpstr>
      <vt:lpstr>Teach and learn: Creating memories</vt:lpstr>
      <vt:lpstr>The ‘big five’ Spanish verbs</vt:lpstr>
      <vt:lpstr>Hoy vamos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often and how well do we re-visit and recycle?</vt:lpstr>
      <vt:lpstr>Play</vt:lpstr>
      <vt:lpstr>PowerPoint Presentation</vt:lpstr>
      <vt:lpstr>How well do we help students to transfer language to new use?</vt:lpstr>
      <vt:lpstr>PowerPoint Presentation</vt:lpstr>
      <vt:lpstr>PowerPoint Presentation</vt:lpstr>
      <vt:lpstr>¿Alguna vez has….?  (Have you ever…?)</vt:lpstr>
      <vt:lpstr>PowerPoint Presentation</vt:lpstr>
      <vt:lpstr>PowerPoint Presentation</vt:lpstr>
      <vt:lpstr>PowerPoint Presentation</vt:lpstr>
      <vt:lpstr>Follow up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Vamos a …</vt:lpstr>
      <vt:lpstr>La búsqueda de los huevos de Pascua</vt:lpstr>
      <vt:lpstr>La búsqueda de los huevos de Pascua</vt:lpstr>
      <vt:lpstr>Seeing the wood and the trees,  and stopping to  smell the flowers…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Seeing the wood and the trees,  and stopping to  smell the flowers…</dc:title>
  <dc:creator>Rachel Hawkes</dc:creator>
  <cp:lastModifiedBy>Rachel Hawkes</cp:lastModifiedBy>
  <cp:revision>18</cp:revision>
  <dcterms:created xsi:type="dcterms:W3CDTF">2018-10-27T15:49:57Z</dcterms:created>
  <dcterms:modified xsi:type="dcterms:W3CDTF">2018-10-27T18:12:48Z</dcterms:modified>
</cp:coreProperties>
</file>