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55"/>
  </p:notesMasterIdLst>
  <p:sldIdLst>
    <p:sldId id="257" r:id="rId4"/>
    <p:sldId id="294" r:id="rId5"/>
    <p:sldId id="259" r:id="rId6"/>
    <p:sldId id="260" r:id="rId7"/>
    <p:sldId id="264" r:id="rId8"/>
    <p:sldId id="265" r:id="rId9"/>
    <p:sldId id="261" r:id="rId10"/>
    <p:sldId id="270" r:id="rId11"/>
    <p:sldId id="268" r:id="rId12"/>
    <p:sldId id="271" r:id="rId13"/>
    <p:sldId id="274" r:id="rId14"/>
    <p:sldId id="293" r:id="rId15"/>
    <p:sldId id="310" r:id="rId16"/>
    <p:sldId id="275" r:id="rId17"/>
    <p:sldId id="276" r:id="rId18"/>
    <p:sldId id="277" r:id="rId19"/>
    <p:sldId id="278" r:id="rId20"/>
    <p:sldId id="279" r:id="rId21"/>
    <p:sldId id="280" r:id="rId22"/>
    <p:sldId id="282" r:id="rId23"/>
    <p:sldId id="284" r:id="rId24"/>
    <p:sldId id="285" r:id="rId25"/>
    <p:sldId id="308" r:id="rId26"/>
    <p:sldId id="267" r:id="rId27"/>
    <p:sldId id="290" r:id="rId28"/>
    <p:sldId id="289" r:id="rId29"/>
    <p:sldId id="288" r:id="rId30"/>
    <p:sldId id="291" r:id="rId31"/>
    <p:sldId id="292" r:id="rId32"/>
    <p:sldId id="266" r:id="rId33"/>
    <p:sldId id="263" r:id="rId34"/>
    <p:sldId id="295" r:id="rId35"/>
    <p:sldId id="307" r:id="rId36"/>
    <p:sldId id="296" r:id="rId37"/>
    <p:sldId id="297" r:id="rId38"/>
    <p:sldId id="298" r:id="rId39"/>
    <p:sldId id="299" r:id="rId40"/>
    <p:sldId id="300" r:id="rId41"/>
    <p:sldId id="301" r:id="rId42"/>
    <p:sldId id="302" r:id="rId43"/>
    <p:sldId id="303" r:id="rId44"/>
    <p:sldId id="304" r:id="rId45"/>
    <p:sldId id="305" r:id="rId46"/>
    <p:sldId id="306" r:id="rId47"/>
    <p:sldId id="269" r:id="rId48"/>
    <p:sldId id="312" r:id="rId49"/>
    <p:sldId id="313" r:id="rId50"/>
    <p:sldId id="314" r:id="rId51"/>
    <p:sldId id="315" r:id="rId52"/>
    <p:sldId id="258" r:id="rId53"/>
    <p:sldId id="311"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71" autoAdjust="0"/>
    <p:restoredTop sz="78941" autoAdjust="0"/>
  </p:normalViewPr>
  <p:slideViewPr>
    <p:cSldViewPr snapToGrid="0">
      <p:cViewPr varScale="1">
        <p:scale>
          <a:sx n="88" d="100"/>
          <a:sy n="88" d="100"/>
        </p:scale>
        <p:origin x="420" y="102"/>
      </p:cViewPr>
      <p:guideLst/>
    </p:cSldViewPr>
  </p:slideViewPr>
  <p:notesTextViewPr>
    <p:cViewPr>
      <p:scale>
        <a:sx n="1" d="1"/>
        <a:sy n="1" d="1"/>
      </p:scale>
      <p:origin x="0" y="0"/>
    </p:cViewPr>
  </p:notesTextViewPr>
  <p:sorterViewPr>
    <p:cViewPr>
      <p:scale>
        <a:sx n="100" d="100"/>
        <a:sy n="100" d="100"/>
      </p:scale>
      <p:origin x="0" y="-88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F24F2-9343-4DAC-8459-565090FF0963}" type="datetimeFigureOut">
              <a:rPr lang="en-GB" smtClean="0"/>
              <a:t>15/11/2019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BA886C-C86D-4308-8A5A-0AA8111536A0}" type="slidenum">
              <a:rPr lang="en-GB" smtClean="0"/>
              <a:t>‹#›</a:t>
            </a:fld>
            <a:endParaRPr lang="en-GB"/>
          </a:p>
        </p:txBody>
      </p:sp>
    </p:spTree>
    <p:extLst>
      <p:ext uri="{BB962C8B-B14F-4D97-AF65-F5344CB8AC3E}">
        <p14:creationId xmlns:p14="http://schemas.microsoft.com/office/powerpoint/2010/main" val="2293605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clker.com/"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www.loc.gov/item/n79079153/mario-vargas-llosa-peru-1936/" TargetMode="External"/><Relationship Id="rId5" Type="http://schemas.openxmlformats.org/officeDocument/2006/relationships/hyperlink" Target="http://www.spainisculture.com/en/artistas_creadores/antonio_machado.html" TargetMode="External"/><Relationship Id="rId4" Type="http://schemas.openxmlformats.org/officeDocument/2006/relationships/hyperlink" Target="https://www.worldliteraturetoday.org/blog/news-and-events/award-winning-argentinean-spanish-writer-speak-ou"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www.spainisculture.com/en/artistas_creadores/antonio_machado.html"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youtube.com/watch?v=fgcyPadvZjA"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Session 2</a:t>
            </a:r>
            <a:br>
              <a:rPr lang="en-GB"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What makes practice meaningful?</a:t>
            </a: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recent MFL Pedagogy Review recommendations include (amongst others) principles for teaching phonics, vocabulary, grammar and their combination in meaningful practice. In this workshop we focus on the how, and how much of (what types of) practice. Informed by research and practice, the session includes (freely available) resources in French, German and Spanish.</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8522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Often grammar is practised in written grammar exercises, and usually students have a model to follow and refer to. Sometimes the practice is oral, led by the class teacher, with moment-by-moment feedback.</a:t>
            </a:r>
            <a:br>
              <a:rPr lang="en-GB" baseline="0" dirty="0" smtClean="0"/>
            </a:br>
            <a:r>
              <a:rPr lang="en-GB" baseline="0" dirty="0" smtClean="0"/>
              <a:t/>
            </a:r>
            <a:br>
              <a:rPr lang="en-GB" baseline="0" dirty="0" smtClean="0"/>
            </a:br>
            <a:r>
              <a:rPr lang="en-GB" baseline="0" dirty="0" smtClean="0"/>
              <a:t>Do these sorts of practice tasks meet our criteria / expectations for meaningful practice?</a:t>
            </a:r>
          </a:p>
          <a:p>
            <a:pPr>
              <a:lnSpc>
                <a:spcPct val="150000"/>
              </a:lnSpc>
            </a:pPr>
            <a:r>
              <a:rPr lang="en-GB" dirty="0" smtClean="0"/>
              <a:t>meaning- and form-focused?</a:t>
            </a:r>
          </a:p>
          <a:p>
            <a:pPr>
              <a:lnSpc>
                <a:spcPct val="150000"/>
              </a:lnSpc>
            </a:pPr>
            <a:r>
              <a:rPr lang="en-GB" dirty="0" smtClean="0"/>
              <a:t>involving an element of struggle?</a:t>
            </a:r>
          </a:p>
          <a:p>
            <a:pPr>
              <a:lnSpc>
                <a:spcPct val="150000"/>
              </a:lnSpc>
            </a:pPr>
            <a:r>
              <a:rPr lang="en-GB" dirty="0" smtClean="0"/>
              <a:t>multi-modal?</a:t>
            </a:r>
          </a:p>
          <a:p>
            <a:endParaRPr lang="en-GB" baseline="0" dirty="0" smtClean="0"/>
          </a:p>
          <a:p>
            <a:r>
              <a:rPr lang="en-GB" baseline="0" dirty="0" smtClean="0"/>
              <a:t>1. Do we need to know the meaning of any of the words to do the task?</a:t>
            </a:r>
            <a:br>
              <a:rPr lang="en-GB" baseline="0" dirty="0" smtClean="0"/>
            </a:br>
            <a:r>
              <a:rPr lang="en-GB" baseline="0" dirty="0" smtClean="0"/>
              <a:t>2. Do we need to remember that ‘a’ for masculine words = ‘un’ and for feminine words = ‘</a:t>
            </a:r>
            <a:r>
              <a:rPr lang="en-GB" baseline="0" dirty="0" err="1" smtClean="0"/>
              <a:t>una</a:t>
            </a:r>
            <a:r>
              <a:rPr lang="en-GB" baseline="0" dirty="0" smtClean="0"/>
              <a:t>’?</a:t>
            </a:r>
            <a:br>
              <a:rPr lang="en-GB" baseline="0" dirty="0" smtClean="0"/>
            </a:br>
            <a:r>
              <a:rPr lang="en-GB" baseline="0" dirty="0" smtClean="0"/>
              <a:t>3. Do we have to listen and understand, read and understand, speak and understand or write and understand the meaning in these 6 sentences.</a:t>
            </a:r>
            <a:br>
              <a:rPr lang="en-GB" baseline="0" dirty="0" smtClean="0"/>
            </a:br>
            <a:endParaRPr lang="en-GB" baseline="0" dirty="0" smtClean="0"/>
          </a:p>
          <a:p>
            <a:r>
              <a:rPr lang="en-GB" dirty="0" smtClean="0"/>
              <a:t>What are the chances that that</a:t>
            </a:r>
            <a:r>
              <a:rPr lang="en-GB" baseline="0" dirty="0" smtClean="0"/>
              <a:t> this is the best way, in a time-poor classroom context, to:</a:t>
            </a:r>
          </a:p>
          <a:p>
            <a:pPr marL="228600" indent="-228600">
              <a:buAutoNum type="arabicPeriod"/>
            </a:pPr>
            <a:r>
              <a:rPr lang="en-GB" baseline="0" dirty="0" smtClean="0"/>
              <a:t>practise the knowledge of indefinite articles</a:t>
            </a:r>
          </a:p>
          <a:p>
            <a:pPr marL="228600" indent="-228600">
              <a:buAutoNum type="arabicPeriod"/>
            </a:pPr>
            <a:r>
              <a:rPr lang="en-GB" baseline="0" dirty="0" smtClean="0"/>
              <a:t>develop noun gender sensitivity/awareness</a:t>
            </a:r>
          </a:p>
          <a:p>
            <a:pPr marL="228600" indent="-228600">
              <a:buAutoNum type="arabicPeriod"/>
            </a:pPr>
            <a:r>
              <a:rPr lang="en-GB" baseline="0" dirty="0" smtClean="0"/>
              <a:t>remember that every noun has gender in Spanish</a:t>
            </a:r>
          </a:p>
          <a:p>
            <a:pPr marL="228600" indent="-228600">
              <a:buAutoNum type="arabicPeriod"/>
            </a:pPr>
            <a:r>
              <a:rPr lang="en-GB" baseline="0" dirty="0" smtClean="0"/>
              <a:t>know that the vast majority of nouns ending in ‘o’ are masculine and in ‘a’ are feminine (if the selection of nouns had only focused on those ending is -o/-a, then the gender information in brackets could have been omitted)</a:t>
            </a:r>
          </a:p>
          <a:p>
            <a:pPr marL="228600" indent="-228600">
              <a:buAutoNum type="arabicPeriod"/>
            </a:pPr>
            <a:endParaRPr lang="en-GB" baseline="0" dirty="0" smtClean="0"/>
          </a:p>
          <a:p>
            <a:pPr marL="0" indent="0">
              <a:buNone/>
            </a:pPr>
            <a:r>
              <a:rPr lang="en-GB" baseline="0" dirty="0" smtClean="0"/>
              <a:t>So, it’s quite likely that we might say, ‘yes, I don’t tend to do those sorts of mechanical practice tasks anyway.  Instead, I…. do a lot of oral work to embed the grammar’</a:t>
            </a:r>
            <a:br>
              <a:rPr lang="en-GB" baseline="0" dirty="0" smtClean="0"/>
            </a:br>
            <a:r>
              <a:rPr lang="en-GB" baseline="0" dirty="0" smtClean="0"/>
              <a:t/>
            </a:r>
            <a:br>
              <a:rPr lang="en-GB" baseline="0" dirty="0" smtClean="0"/>
            </a:br>
            <a:r>
              <a:rPr lang="en-GB" baseline="0" dirty="0" smtClean="0"/>
              <a:t>That might look like this…</a:t>
            </a:r>
            <a:endParaRPr lang="en-GB" dirty="0"/>
          </a:p>
        </p:txBody>
      </p:sp>
      <p:sp>
        <p:nvSpPr>
          <p:cNvPr id="4" name="Slide Number Placeholder 3"/>
          <p:cNvSpPr>
            <a:spLocks noGrp="1"/>
          </p:cNvSpPr>
          <p:nvPr>
            <p:ph type="sldNum" sz="quarter" idx="10"/>
          </p:nvPr>
        </p:nvSpPr>
        <p:spPr/>
        <p:txBody>
          <a:bodyPr/>
          <a:lstStyle/>
          <a:p>
            <a:fld id="{9CBA886C-C86D-4308-8A5A-0AA8111536A0}" type="slidenum">
              <a:rPr lang="en-GB" smtClean="0"/>
              <a:t>10</a:t>
            </a:fld>
            <a:endParaRPr lang="en-GB"/>
          </a:p>
        </p:txBody>
      </p:sp>
    </p:spTree>
    <p:extLst>
      <p:ext uri="{BB962C8B-B14F-4D97-AF65-F5344CB8AC3E}">
        <p14:creationId xmlns:p14="http://schemas.microsoft.com/office/powerpoint/2010/main" val="47947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Images from www.pixabay.com</a:t>
            </a:r>
          </a:p>
          <a:p>
            <a:endParaRPr lang="en-GB" dirty="0" smtClean="0"/>
          </a:p>
          <a:p>
            <a:r>
              <a:rPr lang="en-GB" dirty="0" smtClean="0"/>
              <a:t>What</a:t>
            </a:r>
            <a:r>
              <a:rPr lang="en-GB" baseline="0" dirty="0" smtClean="0"/>
              <a:t> might we do with this slide?</a:t>
            </a:r>
            <a:br>
              <a:rPr lang="en-GB" baseline="0" dirty="0" smtClean="0"/>
            </a:br>
            <a:r>
              <a:rPr lang="en-GB" baseline="0" dirty="0" smtClean="0"/>
              <a:t>1. Present the vocabulary (use animations to build up to independent oral recall of the vocabulary items for a few minutes) -</a:t>
            </a:r>
            <a:br>
              <a:rPr lang="en-GB" baseline="0" dirty="0" smtClean="0"/>
            </a:br>
            <a:r>
              <a:rPr lang="en-GB" baseline="0" dirty="0" smtClean="0"/>
              <a:t>2. Typically we might then do a listening - e.g. listen and put the pets in order.</a:t>
            </a:r>
            <a:endParaRPr lang="en-GB" dirty="0" smtClean="0"/>
          </a:p>
          <a:p>
            <a:r>
              <a:rPr lang="es-ES" sz="1200" b="1" kern="1200" dirty="0" err="1" smtClean="0">
                <a:solidFill>
                  <a:schemeClr val="tx1"/>
                </a:solidFill>
                <a:effectLst/>
                <a:latin typeface="+mn-lt"/>
                <a:ea typeface="+mn-ea"/>
                <a:cs typeface="+mn-cs"/>
              </a:rPr>
              <a:t>E.g</a:t>
            </a:r>
            <a:r>
              <a:rPr lang="es-ES" sz="1200" b="1" kern="1200" dirty="0" smtClean="0">
                <a:solidFill>
                  <a:schemeClr val="tx1"/>
                </a:solidFill>
                <a:effectLst/>
                <a:latin typeface="+mn-lt"/>
                <a:ea typeface="+mn-ea"/>
                <a:cs typeface="+mn-cs"/>
              </a:rPr>
              <a:t>  </a:t>
            </a:r>
            <a:endParaRPr lang="en-GB" sz="1200" b="1"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¿Tienes mascotas?</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Sí. Tengo un gato.</a:t>
            </a:r>
            <a:endParaRPr lang="en-GB"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¿Tienes mascotas?</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Sí. Tengo una serpiente.</a:t>
            </a:r>
            <a:endParaRPr lang="en-GB"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¿Tienes mascotas?</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Sí. Tengo una cobaya.</a:t>
            </a:r>
            <a:endParaRPr lang="en-GB"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p>
          <a:p>
            <a:r>
              <a:rPr lang="es-ES" sz="1200" kern="1200" dirty="0" smtClean="0">
                <a:solidFill>
                  <a:schemeClr val="tx1"/>
                </a:solidFill>
                <a:effectLst/>
                <a:latin typeface="+mn-lt"/>
                <a:ea typeface="+mn-ea"/>
                <a:cs typeface="+mn-cs"/>
              </a:rPr>
              <a:t>Etc…</a:t>
            </a:r>
            <a:br>
              <a:rPr lang="es-ES" sz="1200" kern="1200" dirty="0" smtClean="0">
                <a:solidFill>
                  <a:schemeClr val="tx1"/>
                </a:solidFill>
                <a:effectLst/>
                <a:latin typeface="+mn-lt"/>
                <a:ea typeface="+mn-ea"/>
                <a:cs typeface="+mn-cs"/>
              </a:rPr>
            </a:br>
            <a:r>
              <a:rPr lang="es-ES" sz="1200" kern="1200" dirty="0" smtClean="0">
                <a:solidFill>
                  <a:schemeClr val="tx1"/>
                </a:solidFill>
                <a:effectLst/>
                <a:latin typeface="+mn-lt"/>
                <a:ea typeface="+mn-ea"/>
                <a:cs typeface="+mn-cs"/>
              </a:rPr>
              <a:t>3. </a:t>
            </a:r>
            <a:r>
              <a:rPr lang="es-ES" sz="1200" kern="1200" dirty="0" err="1" smtClean="0">
                <a:solidFill>
                  <a:schemeClr val="tx1"/>
                </a:solidFill>
                <a:effectLst/>
                <a:latin typeface="+mn-lt"/>
                <a:ea typeface="+mn-ea"/>
                <a:cs typeface="+mn-cs"/>
              </a:rPr>
              <a:t>Which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grammar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meant</a:t>
            </a:r>
            <a:r>
              <a:rPr lang="es-ES" sz="1200" kern="1200" dirty="0" smtClean="0">
                <a:solidFill>
                  <a:schemeClr val="tx1"/>
                </a:solidFill>
                <a:effectLst/>
                <a:latin typeface="+mn-lt"/>
                <a:ea typeface="+mn-ea"/>
                <a:cs typeface="+mn-cs"/>
              </a:rPr>
              <a:t> to be in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spotlight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here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indef</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articles</a:t>
            </a:r>
            <a:r>
              <a:rPr lang="es-ES" sz="1200" kern="1200" baseline="0" dirty="0" smtClean="0">
                <a:solidFill>
                  <a:schemeClr val="tx1"/>
                </a:solidFill>
                <a:effectLst/>
                <a:latin typeface="+mn-lt"/>
                <a:ea typeface="+mn-ea"/>
                <a:cs typeface="+mn-cs"/>
              </a:rPr>
              <a:t> and tener…</a:t>
            </a:r>
            <a:br>
              <a:rPr lang="es-ES" sz="1200" kern="1200" baseline="0" dirty="0" smtClean="0">
                <a:solidFill>
                  <a:schemeClr val="tx1"/>
                </a:solidFill>
                <a:effectLst/>
                <a:latin typeface="+mn-lt"/>
                <a:ea typeface="+mn-ea"/>
                <a:cs typeface="+mn-cs"/>
              </a:rPr>
            </a:br>
            <a:r>
              <a:rPr lang="es-ES" sz="1200" kern="1200" baseline="0" dirty="0" smtClean="0">
                <a:solidFill>
                  <a:schemeClr val="tx1"/>
                </a:solidFill>
                <a:effectLst/>
                <a:latin typeface="+mn-lt"/>
                <a:ea typeface="+mn-ea"/>
                <a:cs typeface="+mn-cs"/>
              </a:rPr>
              <a:t>So - </a:t>
            </a:r>
            <a:r>
              <a:rPr lang="es-ES" sz="1200" kern="1200" baseline="0" dirty="0" err="1" smtClean="0">
                <a:solidFill>
                  <a:schemeClr val="tx1"/>
                </a:solidFill>
                <a:effectLst/>
                <a:latin typeface="+mn-lt"/>
                <a:ea typeface="+mn-ea"/>
                <a:cs typeface="+mn-cs"/>
              </a:rPr>
              <a:t>if</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we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keep</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articles</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with</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noun</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chances are </a:t>
            </a:r>
            <a:r>
              <a:rPr lang="es-ES" sz="1200" kern="1200" baseline="0" dirty="0" err="1" smtClean="0">
                <a:solidFill>
                  <a:schemeClr val="tx1"/>
                </a:solidFill>
                <a:effectLst/>
                <a:latin typeface="+mn-lt"/>
                <a:ea typeface="+mn-ea"/>
                <a:cs typeface="+mn-cs"/>
              </a:rPr>
              <a:t>that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students</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will</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retain</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noun</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word</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but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might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forget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gender</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Gender</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is</a:t>
            </a:r>
            <a:r>
              <a:rPr lang="es-ES" sz="1200" kern="1200" baseline="0" dirty="0" smtClean="0">
                <a:solidFill>
                  <a:schemeClr val="tx1"/>
                </a:solidFill>
                <a:effectLst/>
                <a:latin typeface="+mn-lt"/>
                <a:ea typeface="+mn-ea"/>
                <a:cs typeface="+mn-cs"/>
              </a:rPr>
              <a:t> non-</a:t>
            </a:r>
            <a:r>
              <a:rPr lang="es-ES" sz="1200" kern="1200" baseline="0" dirty="0" err="1" smtClean="0">
                <a:solidFill>
                  <a:schemeClr val="tx1"/>
                </a:solidFill>
                <a:effectLst/>
                <a:latin typeface="+mn-lt"/>
                <a:ea typeface="+mn-ea"/>
                <a:cs typeface="+mn-cs"/>
              </a:rPr>
              <a:t>salient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for</a:t>
            </a:r>
            <a:r>
              <a:rPr lang="es-ES" sz="1200" kern="1200" baseline="0" dirty="0" smtClean="0">
                <a:solidFill>
                  <a:schemeClr val="tx1"/>
                </a:solidFill>
                <a:effectLst/>
                <a:latin typeface="+mn-lt"/>
                <a:ea typeface="+mn-ea"/>
                <a:cs typeface="+mn-cs"/>
              </a:rPr>
              <a:t> English </a:t>
            </a:r>
            <a:r>
              <a:rPr lang="es-ES" sz="1200" kern="1200" baseline="0" dirty="0" err="1" smtClean="0">
                <a:solidFill>
                  <a:schemeClr val="tx1"/>
                </a:solidFill>
                <a:effectLst/>
                <a:latin typeface="+mn-lt"/>
                <a:ea typeface="+mn-ea"/>
                <a:cs typeface="+mn-cs"/>
              </a:rPr>
              <a:t>speakers</a:t>
            </a:r>
            <a:r>
              <a:rPr lang="es-ES" sz="1200" kern="1200" baseline="0" dirty="0" smtClean="0">
                <a:solidFill>
                  <a:schemeClr val="tx1"/>
                </a:solidFill>
                <a:effectLst/>
                <a:latin typeface="+mn-lt"/>
                <a:ea typeface="+mn-ea"/>
                <a:cs typeface="+mn-cs"/>
              </a:rPr>
              <a:t> - </a:t>
            </a:r>
            <a:r>
              <a:rPr lang="es-ES" sz="1200" kern="1200" baseline="0" dirty="0" err="1" smtClean="0">
                <a:solidFill>
                  <a:schemeClr val="tx1"/>
                </a:solidFill>
                <a:effectLst/>
                <a:latin typeface="+mn-lt"/>
                <a:ea typeface="+mn-ea"/>
                <a:cs typeface="+mn-cs"/>
              </a:rPr>
              <a:t>we</a:t>
            </a:r>
            <a:r>
              <a:rPr lang="es-ES" sz="1200" kern="1200" baseline="0" dirty="0" smtClean="0">
                <a:solidFill>
                  <a:schemeClr val="tx1"/>
                </a:solidFill>
                <a:effectLst/>
                <a:latin typeface="+mn-lt"/>
                <a:ea typeface="+mn-ea"/>
                <a:cs typeface="+mn-cs"/>
              </a:rPr>
              <a:t> are </a:t>
            </a:r>
            <a:r>
              <a:rPr lang="es-ES" sz="1200" kern="1200" baseline="0" dirty="0" err="1" smtClean="0">
                <a:solidFill>
                  <a:schemeClr val="tx1"/>
                </a:solidFill>
                <a:effectLst/>
                <a:latin typeface="+mn-lt"/>
                <a:ea typeface="+mn-ea"/>
                <a:cs typeface="+mn-cs"/>
              </a:rPr>
              <a:t>not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sensitive</a:t>
            </a:r>
            <a:r>
              <a:rPr lang="es-ES" sz="1200" kern="1200" baseline="0" dirty="0" smtClean="0">
                <a:solidFill>
                  <a:schemeClr val="tx1"/>
                </a:solidFill>
                <a:effectLst/>
                <a:latin typeface="+mn-lt"/>
                <a:ea typeface="+mn-ea"/>
                <a:cs typeface="+mn-cs"/>
              </a:rPr>
              <a:t> to </a:t>
            </a:r>
            <a:r>
              <a:rPr lang="es-ES" sz="1200" kern="1200" baseline="0" dirty="0" err="1" smtClean="0">
                <a:solidFill>
                  <a:schemeClr val="tx1"/>
                </a:solidFill>
                <a:effectLst/>
                <a:latin typeface="+mn-lt"/>
                <a:ea typeface="+mn-ea"/>
                <a:cs typeface="+mn-cs"/>
              </a:rPr>
              <a:t>it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because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we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don’t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have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grammatical</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gender</a:t>
            </a:r>
            <a:r>
              <a:rPr lang="es-ES" sz="1200" kern="1200" baseline="0" dirty="0" smtClean="0">
                <a:solidFill>
                  <a:schemeClr val="tx1"/>
                </a:solidFill>
                <a:effectLst/>
                <a:latin typeface="+mn-lt"/>
                <a:ea typeface="+mn-ea"/>
                <a:cs typeface="+mn-cs"/>
              </a:rPr>
              <a:t> in English.</a:t>
            </a:r>
            <a:br>
              <a:rPr lang="es-ES" sz="1200" kern="1200" baseline="0" dirty="0" smtClean="0">
                <a:solidFill>
                  <a:schemeClr val="tx1"/>
                </a:solidFill>
                <a:effectLst/>
                <a:latin typeface="+mn-lt"/>
                <a:ea typeface="+mn-ea"/>
                <a:cs typeface="+mn-cs"/>
              </a:rPr>
            </a:br>
            <a:r>
              <a:rPr lang="es-ES" sz="1200" kern="1200" baseline="0" dirty="0" smtClean="0">
                <a:solidFill>
                  <a:schemeClr val="tx1"/>
                </a:solidFill>
                <a:effectLst/>
                <a:latin typeface="+mn-lt"/>
                <a:ea typeface="+mn-ea"/>
                <a:cs typeface="+mn-cs"/>
              </a:rPr>
              <a:t>4.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use of tener (</a:t>
            </a:r>
            <a:r>
              <a:rPr lang="es-ES" sz="1200" kern="1200" baseline="0" dirty="0" err="1" smtClean="0">
                <a:solidFill>
                  <a:schemeClr val="tx1"/>
                </a:solidFill>
                <a:effectLst/>
                <a:latin typeface="+mn-lt"/>
                <a:ea typeface="+mn-ea"/>
                <a:cs typeface="+mn-cs"/>
              </a:rPr>
              <a:t>orally</a:t>
            </a:r>
            <a:r>
              <a:rPr lang="es-ES" sz="1200" kern="1200" baseline="0" dirty="0" smtClean="0">
                <a:solidFill>
                  <a:schemeClr val="tx1"/>
                </a:solidFill>
                <a:effectLst/>
                <a:latin typeface="+mn-lt"/>
                <a:ea typeface="+mn-ea"/>
                <a:cs typeface="+mn-cs"/>
              </a:rPr>
              <a:t> and in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listening</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doesn’t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vary</a:t>
            </a:r>
            <a:r>
              <a:rPr lang="es-ES" sz="1200" kern="1200" baseline="0" dirty="0" smtClean="0">
                <a:solidFill>
                  <a:schemeClr val="tx1"/>
                </a:solidFill>
                <a:effectLst/>
                <a:latin typeface="+mn-lt"/>
                <a:ea typeface="+mn-ea"/>
                <a:cs typeface="+mn-cs"/>
              </a:rPr>
              <a:t> - Tienes…? Tengo… Tengo…</a:t>
            </a:r>
            <a:br>
              <a:rPr lang="es-ES" sz="1200" kern="1200" baseline="0" dirty="0" smtClean="0">
                <a:solidFill>
                  <a:schemeClr val="tx1"/>
                </a:solidFill>
                <a:effectLst/>
                <a:latin typeface="+mn-lt"/>
                <a:ea typeface="+mn-ea"/>
                <a:cs typeface="+mn-cs"/>
              </a:rPr>
            </a:br>
            <a:r>
              <a:rPr lang="es-ES" sz="1200" kern="1200" baseline="0" dirty="0" err="1" smtClean="0">
                <a:solidFill>
                  <a:schemeClr val="tx1"/>
                </a:solidFill>
                <a:effectLst/>
                <a:latin typeface="+mn-lt"/>
                <a:ea typeface="+mn-ea"/>
                <a:cs typeface="+mn-cs"/>
              </a:rPr>
              <a:t>It’s</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not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necessary</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for</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it</a:t>
            </a:r>
            <a:r>
              <a:rPr lang="es-ES" sz="1200" kern="1200" baseline="0" dirty="0" smtClean="0">
                <a:solidFill>
                  <a:schemeClr val="tx1"/>
                </a:solidFill>
                <a:effectLst/>
                <a:latin typeface="+mn-lt"/>
                <a:ea typeface="+mn-ea"/>
                <a:cs typeface="+mn-cs"/>
              </a:rPr>
              <a:t> to be in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listening</a:t>
            </a:r>
            <a:r>
              <a:rPr lang="es-ES" sz="1200" kern="1200" baseline="0" dirty="0" smtClean="0">
                <a:solidFill>
                  <a:schemeClr val="tx1"/>
                </a:solidFill>
                <a:effectLst/>
                <a:latin typeface="+mn-lt"/>
                <a:ea typeface="+mn-ea"/>
                <a:cs typeface="+mn-cs"/>
              </a:rPr>
              <a:t> at </a:t>
            </a:r>
            <a:r>
              <a:rPr lang="es-ES" sz="1200" kern="1200" baseline="0" dirty="0" err="1" smtClean="0">
                <a:solidFill>
                  <a:schemeClr val="tx1"/>
                </a:solidFill>
                <a:effectLst/>
                <a:latin typeface="+mn-lt"/>
                <a:ea typeface="+mn-ea"/>
                <a:cs typeface="+mn-cs"/>
              </a:rPr>
              <a:t>all</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for</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students</a:t>
            </a:r>
            <a:r>
              <a:rPr lang="es-ES" sz="1200" kern="1200" baseline="0" dirty="0" smtClean="0">
                <a:solidFill>
                  <a:schemeClr val="tx1"/>
                </a:solidFill>
                <a:effectLst/>
                <a:latin typeface="+mn-lt"/>
                <a:ea typeface="+mn-ea"/>
                <a:cs typeface="+mn-cs"/>
              </a:rPr>
              <a:t> to do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task</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Students</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will</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focus</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on</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what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they</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need</a:t>
            </a:r>
            <a:r>
              <a:rPr lang="es-ES" sz="1200" kern="1200" baseline="0" dirty="0" smtClean="0">
                <a:solidFill>
                  <a:schemeClr val="tx1"/>
                </a:solidFill>
                <a:effectLst/>
                <a:latin typeface="+mn-lt"/>
                <a:ea typeface="+mn-ea"/>
                <a:cs typeface="+mn-cs"/>
              </a:rPr>
              <a:t> in </a:t>
            </a:r>
            <a:r>
              <a:rPr lang="es-ES" sz="1200" kern="1200" baseline="0" dirty="0" err="1" smtClean="0">
                <a:solidFill>
                  <a:schemeClr val="tx1"/>
                </a:solidFill>
                <a:effectLst/>
                <a:latin typeface="+mn-lt"/>
                <a:ea typeface="+mn-ea"/>
                <a:cs typeface="+mn-cs"/>
              </a:rPr>
              <a:t>order</a:t>
            </a:r>
            <a:r>
              <a:rPr lang="es-ES" sz="1200" kern="1200" baseline="0" dirty="0" smtClean="0">
                <a:solidFill>
                  <a:schemeClr val="tx1"/>
                </a:solidFill>
                <a:effectLst/>
                <a:latin typeface="+mn-lt"/>
                <a:ea typeface="+mn-ea"/>
                <a:cs typeface="+mn-cs"/>
              </a:rPr>
              <a:t> to do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task</a:t>
            </a:r>
            <a:r>
              <a:rPr lang="es-ES" sz="1200" kern="1200" baseline="0" dirty="0" smtClean="0">
                <a:solidFill>
                  <a:schemeClr val="tx1"/>
                </a:solidFill>
                <a:effectLst/>
                <a:latin typeface="+mn-lt"/>
                <a:ea typeface="+mn-ea"/>
                <a:cs typeface="+mn-cs"/>
              </a:rPr>
              <a:t>, i.e.,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meaning</a:t>
            </a:r>
            <a:r>
              <a:rPr lang="es-ES" sz="1200" kern="1200" baseline="0" dirty="0" smtClean="0">
                <a:solidFill>
                  <a:schemeClr val="tx1"/>
                </a:solidFill>
                <a:effectLst/>
                <a:latin typeface="+mn-lt"/>
                <a:ea typeface="+mn-ea"/>
                <a:cs typeface="+mn-cs"/>
              </a:rPr>
              <a:t> of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noun</a:t>
            </a:r>
            <a:r>
              <a:rPr lang="es-ES" sz="1200" kern="1200" baseline="0" dirty="0" smtClean="0">
                <a:solidFill>
                  <a:schemeClr val="tx1"/>
                </a:solidFill>
                <a:effectLst/>
                <a:latin typeface="+mn-lt"/>
                <a:ea typeface="+mn-ea"/>
                <a:cs typeface="+mn-cs"/>
              </a:rPr>
              <a:t>.  </a:t>
            </a:r>
            <a:br>
              <a:rPr lang="es-ES" sz="1200" kern="1200" baseline="0" dirty="0" smtClean="0">
                <a:solidFill>
                  <a:schemeClr val="tx1"/>
                </a:solidFill>
                <a:effectLst/>
                <a:latin typeface="+mn-lt"/>
                <a:ea typeface="+mn-ea"/>
                <a:cs typeface="+mn-cs"/>
              </a:rPr>
            </a:br>
            <a:r>
              <a:rPr lang="es-ES" sz="1200" kern="1200" baseline="0" dirty="0" smtClean="0">
                <a:solidFill>
                  <a:schemeClr val="tx1"/>
                </a:solidFill>
                <a:effectLst/>
                <a:latin typeface="+mn-lt"/>
                <a:ea typeface="+mn-ea"/>
                <a:cs typeface="+mn-cs"/>
              </a:rPr>
              <a:t/>
            </a:r>
            <a:br>
              <a:rPr lang="es-ES" sz="1200" kern="1200" baseline="0" dirty="0" smtClean="0">
                <a:solidFill>
                  <a:schemeClr val="tx1"/>
                </a:solidFill>
                <a:effectLst/>
                <a:latin typeface="+mn-lt"/>
                <a:ea typeface="+mn-ea"/>
                <a:cs typeface="+mn-cs"/>
              </a:rPr>
            </a:br>
            <a:r>
              <a:rPr lang="es-ES" sz="1200" kern="1200" baseline="0" dirty="0" smtClean="0">
                <a:solidFill>
                  <a:schemeClr val="tx1"/>
                </a:solidFill>
                <a:effectLst/>
                <a:latin typeface="+mn-lt"/>
                <a:ea typeface="+mn-ea"/>
                <a:cs typeface="+mn-cs"/>
              </a:rPr>
              <a:t>So, </a:t>
            </a:r>
            <a:r>
              <a:rPr lang="es-ES" sz="1200" kern="1200" baseline="0" dirty="0" err="1" smtClean="0">
                <a:solidFill>
                  <a:schemeClr val="tx1"/>
                </a:solidFill>
                <a:effectLst/>
                <a:latin typeface="+mn-lt"/>
                <a:ea typeface="+mn-ea"/>
                <a:cs typeface="+mn-cs"/>
              </a:rPr>
              <a:t>from</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this</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teaching</a:t>
            </a:r>
            <a:r>
              <a:rPr lang="es-ES" sz="1200" kern="1200" baseline="0" dirty="0" smtClean="0">
                <a:solidFill>
                  <a:schemeClr val="tx1"/>
                </a:solidFill>
                <a:effectLst/>
                <a:latin typeface="+mn-lt"/>
                <a:ea typeface="+mn-ea"/>
                <a:cs typeface="+mn-cs"/>
              </a:rPr>
              <a:t> so </a:t>
            </a:r>
            <a:r>
              <a:rPr lang="es-ES" sz="1200" kern="1200" baseline="0" dirty="0" err="1" smtClean="0">
                <a:solidFill>
                  <a:schemeClr val="tx1"/>
                </a:solidFill>
                <a:effectLst/>
                <a:latin typeface="+mn-lt"/>
                <a:ea typeface="+mn-ea"/>
                <a:cs typeface="+mn-cs"/>
              </a:rPr>
              <a:t>far</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we</a:t>
            </a:r>
            <a:r>
              <a:rPr lang="es-ES" sz="1200" kern="1200" baseline="0" dirty="0" smtClean="0">
                <a:solidFill>
                  <a:schemeClr val="tx1"/>
                </a:solidFill>
                <a:effectLst/>
                <a:latin typeface="+mn-lt"/>
                <a:ea typeface="+mn-ea"/>
                <a:cs typeface="+mn-cs"/>
              </a:rPr>
              <a:t> are </a:t>
            </a:r>
            <a:r>
              <a:rPr lang="es-ES" sz="1200" kern="1200" baseline="0" dirty="0" err="1" smtClean="0">
                <a:solidFill>
                  <a:schemeClr val="tx1"/>
                </a:solidFill>
                <a:effectLst/>
                <a:latin typeface="+mn-lt"/>
                <a:ea typeface="+mn-ea"/>
                <a:cs typeface="+mn-cs"/>
              </a:rPr>
              <a:t>likely</a:t>
            </a:r>
            <a:r>
              <a:rPr lang="es-ES" sz="1200" kern="1200" baseline="0" dirty="0" smtClean="0">
                <a:solidFill>
                  <a:schemeClr val="tx1"/>
                </a:solidFill>
                <a:effectLst/>
                <a:latin typeface="+mn-lt"/>
                <a:ea typeface="+mn-ea"/>
                <a:cs typeface="+mn-cs"/>
              </a:rPr>
              <a:t> to be in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process</a:t>
            </a:r>
            <a:r>
              <a:rPr lang="es-ES" sz="1200" kern="1200" baseline="0" dirty="0" smtClean="0">
                <a:solidFill>
                  <a:schemeClr val="tx1"/>
                </a:solidFill>
                <a:effectLst/>
                <a:latin typeface="+mn-lt"/>
                <a:ea typeface="+mn-ea"/>
                <a:cs typeface="+mn-cs"/>
              </a:rPr>
              <a:t> of </a:t>
            </a:r>
            <a:r>
              <a:rPr lang="es-ES" sz="1200" kern="1200" baseline="0" dirty="0" err="1" smtClean="0">
                <a:solidFill>
                  <a:schemeClr val="tx1"/>
                </a:solidFill>
                <a:effectLst/>
                <a:latin typeface="+mn-lt"/>
                <a:ea typeface="+mn-ea"/>
                <a:cs typeface="+mn-cs"/>
              </a:rPr>
              <a:t>learning</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some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vocabulary</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but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we</a:t>
            </a:r>
            <a:r>
              <a:rPr lang="es-ES" sz="1200" kern="1200" baseline="0" dirty="0" smtClean="0">
                <a:solidFill>
                  <a:schemeClr val="tx1"/>
                </a:solidFill>
                <a:effectLst/>
                <a:latin typeface="+mn-lt"/>
                <a:ea typeface="+mn-ea"/>
                <a:cs typeface="+mn-cs"/>
              </a:rPr>
              <a:t> are </a:t>
            </a:r>
            <a:r>
              <a:rPr lang="es-ES" sz="1200" kern="1200" baseline="0" dirty="0" err="1" smtClean="0">
                <a:solidFill>
                  <a:schemeClr val="tx1"/>
                </a:solidFill>
                <a:effectLst/>
                <a:latin typeface="+mn-lt"/>
                <a:ea typeface="+mn-ea"/>
                <a:cs typeface="+mn-cs"/>
              </a:rPr>
              <a:t>unlikely</a:t>
            </a:r>
            <a:r>
              <a:rPr lang="es-ES" sz="1200" kern="1200" baseline="0" dirty="0" smtClean="0">
                <a:solidFill>
                  <a:schemeClr val="tx1"/>
                </a:solidFill>
                <a:effectLst/>
                <a:latin typeface="+mn-lt"/>
                <a:ea typeface="+mn-ea"/>
                <a:cs typeface="+mn-cs"/>
              </a:rPr>
              <a:t> to </a:t>
            </a:r>
            <a:r>
              <a:rPr lang="es-ES" sz="1200" kern="1200" baseline="0" dirty="0" err="1" smtClean="0">
                <a:solidFill>
                  <a:schemeClr val="tx1"/>
                </a:solidFill>
                <a:effectLst/>
                <a:latin typeface="+mn-lt"/>
                <a:ea typeface="+mn-ea"/>
                <a:cs typeface="+mn-cs"/>
              </a:rPr>
              <a:t>retain</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meaning</a:t>
            </a:r>
            <a:r>
              <a:rPr lang="es-ES" sz="1200" kern="1200" baseline="0" dirty="0" smtClean="0">
                <a:solidFill>
                  <a:schemeClr val="tx1"/>
                </a:solidFill>
                <a:effectLst/>
                <a:latin typeface="+mn-lt"/>
                <a:ea typeface="+mn-ea"/>
                <a:cs typeface="+mn-cs"/>
              </a:rPr>
              <a:t> of tienes / tengo </a:t>
            </a:r>
            <a:r>
              <a:rPr lang="es-ES" sz="1200" kern="1200" baseline="0" dirty="0" err="1" smtClean="0">
                <a:solidFill>
                  <a:schemeClr val="tx1"/>
                </a:solidFill>
                <a:effectLst/>
                <a:latin typeface="+mn-lt"/>
                <a:ea typeface="+mn-ea"/>
                <a:cs typeface="+mn-cs"/>
              </a:rPr>
              <a:t>this</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way</a:t>
            </a:r>
            <a:r>
              <a:rPr lang="es-ES" sz="1200" kern="1200" baseline="0" dirty="0" smtClean="0">
                <a:solidFill>
                  <a:schemeClr val="tx1"/>
                </a:solidFill>
                <a:effectLst/>
                <a:latin typeface="+mn-lt"/>
                <a:ea typeface="+mn-ea"/>
                <a:cs typeface="+mn-cs"/>
              </a:rPr>
              <a:t>.</a:t>
            </a:r>
            <a:br>
              <a:rPr lang="es-ES" sz="1200" kern="1200" baseline="0" dirty="0" smtClean="0">
                <a:solidFill>
                  <a:schemeClr val="tx1"/>
                </a:solidFill>
                <a:effectLst/>
                <a:latin typeface="+mn-lt"/>
                <a:ea typeface="+mn-ea"/>
                <a:cs typeface="+mn-cs"/>
              </a:rPr>
            </a:br>
            <a:r>
              <a:rPr lang="es-ES" sz="1200" kern="1200" baseline="0" dirty="0" err="1" smtClean="0">
                <a:solidFill>
                  <a:schemeClr val="tx1"/>
                </a:solidFill>
                <a:effectLst/>
                <a:latin typeface="+mn-lt"/>
                <a:ea typeface="+mn-ea"/>
                <a:cs typeface="+mn-cs"/>
              </a:rPr>
              <a:t>Other</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things</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make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this</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selection</a:t>
            </a:r>
            <a:r>
              <a:rPr lang="es-ES" sz="1200" kern="1200" baseline="0" dirty="0" smtClean="0">
                <a:solidFill>
                  <a:schemeClr val="tx1"/>
                </a:solidFill>
                <a:effectLst/>
                <a:latin typeface="+mn-lt"/>
                <a:ea typeface="+mn-ea"/>
                <a:cs typeface="+mn-cs"/>
              </a:rPr>
              <a:t> of </a:t>
            </a:r>
            <a:r>
              <a:rPr lang="es-ES" sz="1200" kern="1200" baseline="0" dirty="0" err="1" smtClean="0">
                <a:solidFill>
                  <a:schemeClr val="tx1"/>
                </a:solidFill>
                <a:effectLst/>
                <a:latin typeface="+mn-lt"/>
                <a:ea typeface="+mn-ea"/>
                <a:cs typeface="+mn-cs"/>
              </a:rPr>
              <a:t>vocabulary</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tricky</a:t>
            </a:r>
            <a:r>
              <a:rPr lang="es-ES" sz="1200" kern="1200" baseline="0" dirty="0" smtClean="0">
                <a:solidFill>
                  <a:schemeClr val="tx1"/>
                </a:solidFill>
                <a:effectLst/>
                <a:latin typeface="+mn-lt"/>
                <a:ea typeface="+mn-ea"/>
                <a:cs typeface="+mn-cs"/>
              </a:rPr>
              <a:t>:</a:t>
            </a:r>
          </a:p>
          <a:p>
            <a:r>
              <a:rPr lang="es-ES" sz="1200" kern="1200" baseline="0" dirty="0" smtClean="0">
                <a:solidFill>
                  <a:schemeClr val="tx1"/>
                </a:solidFill>
                <a:effectLst/>
                <a:latin typeface="+mn-lt"/>
                <a:ea typeface="+mn-ea"/>
                <a:cs typeface="+mn-cs"/>
              </a:rPr>
              <a:t>1. pez, serpiente and ratón do </a:t>
            </a:r>
            <a:r>
              <a:rPr lang="es-ES" sz="1200" kern="1200" baseline="0" dirty="0" err="1" smtClean="0">
                <a:solidFill>
                  <a:schemeClr val="tx1"/>
                </a:solidFill>
                <a:effectLst/>
                <a:latin typeface="+mn-lt"/>
                <a:ea typeface="+mn-ea"/>
                <a:cs typeface="+mn-cs"/>
              </a:rPr>
              <a:t>not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fit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regular </a:t>
            </a:r>
            <a:r>
              <a:rPr lang="es-ES" sz="1200" kern="1200" baseline="0" dirty="0" err="1" smtClean="0">
                <a:solidFill>
                  <a:schemeClr val="tx1"/>
                </a:solidFill>
                <a:effectLst/>
                <a:latin typeface="+mn-lt"/>
                <a:ea typeface="+mn-ea"/>
                <a:cs typeface="+mn-cs"/>
              </a:rPr>
              <a:t>pattern</a:t>
            </a:r>
            <a:r>
              <a:rPr lang="es-ES" sz="1200" kern="1200" baseline="0" dirty="0" smtClean="0">
                <a:solidFill>
                  <a:schemeClr val="tx1"/>
                </a:solidFill>
                <a:effectLst/>
                <a:latin typeface="+mn-lt"/>
                <a:ea typeface="+mn-ea"/>
                <a:cs typeface="+mn-cs"/>
              </a:rPr>
              <a:t> so </a:t>
            </a:r>
            <a:r>
              <a:rPr lang="es-ES" sz="1200" kern="1200" baseline="0" dirty="0" err="1" smtClean="0">
                <a:solidFill>
                  <a:schemeClr val="tx1"/>
                </a:solidFill>
                <a:effectLst/>
                <a:latin typeface="+mn-lt"/>
                <a:ea typeface="+mn-ea"/>
                <a:cs typeface="+mn-cs"/>
              </a:rPr>
              <a:t>don’t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help</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students</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establish</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knowledge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that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nouns</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ending</a:t>
            </a:r>
            <a:r>
              <a:rPr lang="es-ES" sz="1200" kern="1200" baseline="0" dirty="0" smtClean="0">
                <a:solidFill>
                  <a:schemeClr val="tx1"/>
                </a:solidFill>
                <a:effectLst/>
                <a:latin typeface="+mn-lt"/>
                <a:ea typeface="+mn-ea"/>
                <a:cs typeface="+mn-cs"/>
              </a:rPr>
              <a:t> in -o/-a are </a:t>
            </a:r>
            <a:r>
              <a:rPr lang="es-ES" sz="1200" kern="1200" baseline="0" dirty="0" err="1" smtClean="0">
                <a:solidFill>
                  <a:schemeClr val="tx1"/>
                </a:solidFill>
                <a:effectLst/>
                <a:latin typeface="+mn-lt"/>
                <a:ea typeface="+mn-ea"/>
                <a:cs typeface="+mn-cs"/>
              </a:rPr>
              <a:t>generally</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masculine</a:t>
            </a:r>
            <a:r>
              <a:rPr lang="es-ES" sz="1200" kern="1200" baseline="0" dirty="0" smtClean="0">
                <a:solidFill>
                  <a:schemeClr val="tx1"/>
                </a:solidFill>
                <a:effectLst/>
                <a:latin typeface="+mn-lt"/>
                <a:ea typeface="+mn-ea"/>
                <a:cs typeface="+mn-cs"/>
              </a:rPr>
              <a:t>/</a:t>
            </a:r>
            <a:r>
              <a:rPr lang="es-ES" sz="1200" kern="1200" baseline="0" dirty="0" err="1" smtClean="0">
                <a:solidFill>
                  <a:schemeClr val="tx1"/>
                </a:solidFill>
                <a:effectLst/>
                <a:latin typeface="+mn-lt"/>
                <a:ea typeface="+mn-ea"/>
                <a:cs typeface="+mn-cs"/>
              </a:rPr>
              <a:t>feminine</a:t>
            </a:r>
            <a:r>
              <a:rPr lang="es-ES" sz="1200" kern="1200" baseline="0" dirty="0" smtClean="0">
                <a:solidFill>
                  <a:schemeClr val="tx1"/>
                </a:solidFill>
                <a:effectLst/>
                <a:latin typeface="+mn-lt"/>
                <a:ea typeface="+mn-ea"/>
                <a:cs typeface="+mn-cs"/>
              </a:rPr>
              <a:t/>
            </a:r>
            <a:br>
              <a:rPr lang="es-ES" sz="1200" kern="1200" baseline="0" dirty="0" smtClean="0">
                <a:solidFill>
                  <a:schemeClr val="tx1"/>
                </a:solidFill>
                <a:effectLst/>
                <a:latin typeface="+mn-lt"/>
                <a:ea typeface="+mn-ea"/>
                <a:cs typeface="+mn-cs"/>
              </a:rPr>
            </a:br>
            <a:r>
              <a:rPr lang="es-ES" sz="1200" kern="1200" baseline="0" dirty="0" smtClean="0">
                <a:solidFill>
                  <a:schemeClr val="tx1"/>
                </a:solidFill>
                <a:effectLst/>
                <a:latin typeface="+mn-lt"/>
                <a:ea typeface="+mn-ea"/>
                <a:cs typeface="+mn-cs"/>
              </a:rPr>
              <a:t>2. caballo and cobaya </a:t>
            </a:r>
            <a:r>
              <a:rPr lang="es-ES" sz="1200" kern="1200" baseline="0" dirty="0" err="1" smtClean="0">
                <a:solidFill>
                  <a:schemeClr val="tx1"/>
                </a:solidFill>
                <a:effectLst/>
                <a:latin typeface="+mn-lt"/>
                <a:ea typeface="+mn-ea"/>
                <a:cs typeface="+mn-cs"/>
              </a:rPr>
              <a:t>sound</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very</a:t>
            </a:r>
            <a:r>
              <a:rPr lang="es-ES" sz="1200" kern="1200" baseline="0" dirty="0" smtClean="0">
                <a:solidFill>
                  <a:schemeClr val="tx1"/>
                </a:solidFill>
                <a:effectLst/>
                <a:latin typeface="+mn-lt"/>
                <a:ea typeface="+mn-ea"/>
                <a:cs typeface="+mn-cs"/>
              </a:rPr>
              <a:t> similar and </a:t>
            </a:r>
            <a:r>
              <a:rPr lang="es-ES" sz="1200" kern="1200" baseline="0" dirty="0" err="1" smtClean="0">
                <a:solidFill>
                  <a:schemeClr val="tx1"/>
                </a:solidFill>
                <a:effectLst/>
                <a:latin typeface="+mn-lt"/>
                <a:ea typeface="+mn-ea"/>
                <a:cs typeface="+mn-cs"/>
              </a:rPr>
              <a:t>tend</a:t>
            </a:r>
            <a:r>
              <a:rPr lang="es-ES" sz="1200" kern="1200" baseline="0" dirty="0" smtClean="0">
                <a:solidFill>
                  <a:schemeClr val="tx1"/>
                </a:solidFill>
                <a:effectLst/>
                <a:latin typeface="+mn-lt"/>
                <a:ea typeface="+mn-ea"/>
                <a:cs typeface="+mn-cs"/>
              </a:rPr>
              <a:t> to cause </a:t>
            </a:r>
            <a:r>
              <a:rPr lang="es-ES" sz="1200" kern="1200" baseline="0" dirty="0" err="1" smtClean="0">
                <a:solidFill>
                  <a:schemeClr val="tx1"/>
                </a:solidFill>
                <a:effectLst/>
                <a:latin typeface="+mn-lt"/>
                <a:ea typeface="+mn-ea"/>
                <a:cs typeface="+mn-cs"/>
              </a:rPr>
              <a:t>confusion</a:t>
            </a:r>
            <a:r>
              <a:rPr lang="es-ES" sz="1200" kern="1200" baseline="0" dirty="0" smtClean="0">
                <a:solidFill>
                  <a:schemeClr val="tx1"/>
                </a:solidFill>
                <a:effectLst/>
                <a:latin typeface="+mn-lt"/>
                <a:ea typeface="+mn-ea"/>
                <a:cs typeface="+mn-cs"/>
              </a:rPr>
              <a:t> in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early</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stages</a:t>
            </a:r>
            <a:r>
              <a:rPr lang="es-ES" sz="1200" kern="1200" baseline="0" dirty="0" smtClean="0">
                <a:solidFill>
                  <a:schemeClr val="tx1"/>
                </a:solidFill>
                <a:effectLst/>
                <a:latin typeface="+mn-lt"/>
                <a:ea typeface="+mn-ea"/>
                <a:cs typeface="+mn-cs"/>
              </a:rPr>
              <a:t> as </a:t>
            </a:r>
            <a:r>
              <a:rPr lang="es-ES" sz="1200" kern="1200" baseline="0" dirty="0" err="1" smtClean="0">
                <a:solidFill>
                  <a:schemeClr val="tx1"/>
                </a:solidFill>
                <a:effectLst/>
                <a:latin typeface="+mn-lt"/>
                <a:ea typeface="+mn-ea"/>
                <a:cs typeface="+mn-cs"/>
              </a:rPr>
              <a:t>students</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phonics</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knowledge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is</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emergent</a:t>
            </a:r>
            <a:r>
              <a:rPr lang="es-ES" sz="1200" kern="1200" baseline="0" dirty="0" smtClean="0">
                <a:solidFill>
                  <a:schemeClr val="tx1"/>
                </a:solidFill>
                <a:effectLst/>
                <a:latin typeface="+mn-lt"/>
                <a:ea typeface="+mn-ea"/>
                <a:cs typeface="+mn-cs"/>
              </a:rPr>
              <a:t> and </a:t>
            </a:r>
            <a:r>
              <a:rPr lang="es-ES" sz="1200" kern="1200" baseline="0" dirty="0" err="1" smtClean="0">
                <a:solidFill>
                  <a:schemeClr val="tx1"/>
                </a:solidFill>
                <a:effectLst/>
                <a:latin typeface="+mn-lt"/>
                <a:ea typeface="+mn-ea"/>
                <a:cs typeface="+mn-cs"/>
              </a:rPr>
              <a:t>they</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can’t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easily</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differentiate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these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two</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words</a:t>
            </a:r>
            <a:r>
              <a:rPr lang="es-ES" sz="1200" kern="1200" baseline="0" dirty="0" smtClean="0">
                <a:solidFill>
                  <a:schemeClr val="tx1"/>
                </a:solidFill>
                <a:effectLst/>
                <a:latin typeface="+mn-lt"/>
                <a:ea typeface="+mn-ea"/>
                <a:cs typeface="+mn-cs"/>
              </a:rPr>
              <a:t> in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oral </a:t>
            </a:r>
            <a:r>
              <a:rPr lang="es-ES" sz="1200" kern="1200" baseline="0" dirty="0" err="1" smtClean="0">
                <a:solidFill>
                  <a:schemeClr val="tx1"/>
                </a:solidFill>
                <a:effectLst/>
                <a:latin typeface="+mn-lt"/>
                <a:ea typeface="+mn-ea"/>
                <a:cs typeface="+mn-cs"/>
              </a:rPr>
              <a:t>modality</a:t>
            </a:r>
            <a:r>
              <a:rPr lang="es-ES" sz="1200" kern="1200" baseline="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baseline="0" dirty="0" smtClean="0">
                <a:solidFill>
                  <a:schemeClr val="tx1"/>
                </a:solidFill>
                <a:effectLst/>
                <a:latin typeface="+mn-lt"/>
                <a:ea typeface="+mn-ea"/>
                <a:cs typeface="+mn-cs"/>
              </a:rPr>
              <a:t>3. </a:t>
            </a:r>
            <a:r>
              <a:rPr lang="es-ES" sz="1200" kern="1200" baseline="0" dirty="0" err="1" smtClean="0">
                <a:solidFill>
                  <a:schemeClr val="tx1"/>
                </a:solidFill>
                <a:effectLst/>
                <a:latin typeface="+mn-lt"/>
                <a:ea typeface="+mn-ea"/>
                <a:cs typeface="+mn-cs"/>
              </a:rPr>
              <a:t>word</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frequency</a:t>
            </a:r>
            <a:r>
              <a:rPr lang="es-ES" sz="1200" kern="1200" baseline="0" dirty="0" smtClean="0">
                <a:solidFill>
                  <a:schemeClr val="tx1"/>
                </a:solidFill>
                <a:effectLst/>
                <a:latin typeface="+mn-lt"/>
                <a:ea typeface="+mn-ea"/>
                <a:cs typeface="+mn-cs"/>
              </a:rPr>
              <a:t> - </a:t>
            </a:r>
            <a:r>
              <a:rPr lang="es-ES" sz="1200" kern="1200" baseline="0" dirty="0" err="1" smtClean="0">
                <a:solidFill>
                  <a:schemeClr val="tx1"/>
                </a:solidFill>
                <a:effectLst/>
                <a:latin typeface="+mn-lt"/>
                <a:ea typeface="+mn-ea"/>
                <a:cs typeface="+mn-cs"/>
              </a:rPr>
              <a:t>only</a:t>
            </a:r>
            <a:r>
              <a:rPr lang="es-ES" sz="1200" kern="1200" baseline="0" dirty="0" smtClean="0">
                <a:solidFill>
                  <a:schemeClr val="tx1"/>
                </a:solidFill>
                <a:effectLst/>
                <a:latin typeface="+mn-lt"/>
                <a:ea typeface="+mn-ea"/>
                <a:cs typeface="+mn-cs"/>
              </a:rPr>
              <a:t> gato [1728] and perro [888], caballo [907] are </a:t>
            </a:r>
            <a:r>
              <a:rPr lang="es-ES" sz="1200" kern="1200" baseline="0" dirty="0" err="1" smtClean="0">
                <a:solidFill>
                  <a:schemeClr val="tx1"/>
                </a:solidFill>
                <a:effectLst/>
                <a:latin typeface="+mn-lt"/>
                <a:ea typeface="+mn-ea"/>
                <a:cs typeface="+mn-cs"/>
              </a:rPr>
              <a:t>within</a:t>
            </a:r>
            <a:r>
              <a:rPr lang="es-ES" sz="1200" kern="1200" baseline="0" dirty="0" smtClean="0">
                <a:solidFill>
                  <a:schemeClr val="tx1"/>
                </a:solidFill>
                <a:effectLst/>
                <a:latin typeface="+mn-lt"/>
                <a:ea typeface="+mn-ea"/>
                <a:cs typeface="+mn-cs"/>
              </a:rPr>
              <a:t> 2000. </a:t>
            </a:r>
            <a:br>
              <a:rPr lang="es-ES" sz="1200" kern="1200" baseline="0" dirty="0" smtClean="0">
                <a:solidFill>
                  <a:schemeClr val="tx1"/>
                </a:solidFill>
                <a:effectLst/>
                <a:latin typeface="+mn-lt"/>
                <a:ea typeface="+mn-ea"/>
                <a:cs typeface="+mn-cs"/>
              </a:rPr>
            </a:br>
            <a:r>
              <a:rPr lang="es-ES" sz="1200" kern="1200" baseline="0" dirty="0" smtClean="0">
                <a:solidFill>
                  <a:schemeClr val="tx1"/>
                </a:solidFill>
                <a:effectLst/>
                <a:latin typeface="+mn-lt"/>
                <a:ea typeface="+mn-ea"/>
                <a:cs typeface="+mn-cs"/>
              </a:rPr>
              <a:t>ratón [3415]; pez [3579]; serpiente [3662]; cobaya [&gt;5000] mascota [&gt;5000]</a:t>
            </a:r>
            <a:br>
              <a:rPr lang="es-ES" sz="1200" kern="1200" baseline="0" dirty="0" smtClean="0">
                <a:solidFill>
                  <a:schemeClr val="tx1"/>
                </a:solidFill>
                <a:effectLst/>
                <a:latin typeface="+mn-lt"/>
                <a:ea typeface="+mn-ea"/>
                <a:cs typeface="+mn-cs"/>
              </a:rPr>
            </a:br>
            <a:r>
              <a:rPr lang="en-GB" sz="1200" kern="1200" dirty="0" smtClean="0">
                <a:solidFill>
                  <a:schemeClr val="tx1"/>
                </a:solidFill>
                <a:effectLst/>
                <a:ea typeface="+mn-ea"/>
                <a:cs typeface="+mn-cs"/>
              </a:rPr>
              <a:t>Source: Davies, M.</a:t>
            </a:r>
            <a:r>
              <a:rPr lang="en-GB" sz="1200" kern="1200" baseline="0" dirty="0" smtClean="0">
                <a:solidFill>
                  <a:schemeClr val="tx1"/>
                </a:solidFill>
                <a:effectLst/>
                <a:ea typeface="+mn-ea"/>
                <a:cs typeface="+mn-cs"/>
              </a:rPr>
              <a:t> &amp; Davies, K</a:t>
            </a:r>
            <a:r>
              <a:rPr lang="en-GB" sz="1200" kern="1200" dirty="0" smtClean="0">
                <a:solidFill>
                  <a:schemeClr val="tx1"/>
                </a:solidFill>
                <a:effectLst/>
                <a:ea typeface="+mn-ea"/>
                <a:cs typeface="+mn-cs"/>
              </a:rPr>
              <a:t>.  (2018). </a:t>
            </a:r>
            <a:r>
              <a:rPr lang="en-GB" sz="1200" i="1" kern="1200" dirty="0" smtClean="0">
                <a:solidFill>
                  <a:schemeClr val="tx1"/>
                </a:solidFill>
                <a:effectLst/>
                <a:ea typeface="+mn-ea"/>
                <a:cs typeface="+mn-cs"/>
              </a:rPr>
              <a:t>A Frequency Dictionary of Spanish: Core vocabulary for learners </a:t>
            </a:r>
            <a:r>
              <a:rPr lang="en-GB" sz="1200" i="0" kern="1200" dirty="0" smtClean="0">
                <a:solidFill>
                  <a:schemeClr val="tx1"/>
                </a:solidFill>
                <a:effectLst/>
                <a:ea typeface="+mn-ea"/>
                <a:cs typeface="+mn-cs"/>
              </a:rPr>
              <a:t>(2</a:t>
            </a:r>
            <a:r>
              <a:rPr lang="en-GB" sz="1200" i="0" kern="1200" baseline="30000" dirty="0" smtClean="0">
                <a:solidFill>
                  <a:schemeClr val="tx1"/>
                </a:solidFill>
                <a:effectLst/>
                <a:ea typeface="+mn-ea"/>
                <a:cs typeface="+mn-cs"/>
              </a:rPr>
              <a:t>nd</a:t>
            </a:r>
            <a:r>
              <a:rPr lang="en-GB" sz="1200" i="0" kern="1200" baseline="0" dirty="0" smtClean="0">
                <a:solidFill>
                  <a:schemeClr val="tx1"/>
                </a:solidFill>
                <a:effectLst/>
                <a:ea typeface="+mn-ea"/>
                <a:cs typeface="+mn-cs"/>
              </a:rPr>
              <a:t> ed.) </a:t>
            </a:r>
            <a:r>
              <a:rPr lang="en-GB" sz="1200" kern="1200" dirty="0" smtClean="0">
                <a:solidFill>
                  <a:schemeClr val="tx1"/>
                </a:solidFill>
                <a:effectLst/>
                <a:ea typeface="+mn-ea"/>
                <a:cs typeface="+mn-cs"/>
              </a:rPr>
              <a:t>London: Routledge</a:t>
            </a:r>
            <a:endParaRPr lang="en-GB" dirty="0" smtClean="0"/>
          </a:p>
          <a:p>
            <a:endParaRPr lang="es-ES" sz="1200" kern="1200" baseline="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BA886C-C86D-4308-8A5A-0AA8111536A0}" type="slidenum">
              <a:rPr lang="en-GB" smtClean="0"/>
              <a:t>11</a:t>
            </a:fld>
            <a:endParaRPr lang="en-GB"/>
          </a:p>
        </p:txBody>
      </p:sp>
    </p:spTree>
    <p:extLst>
      <p:ext uri="{BB962C8B-B14F-4D97-AF65-F5344CB8AC3E}">
        <p14:creationId xmlns:p14="http://schemas.microsoft.com/office/powerpoint/2010/main" val="3079407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Pre-learning of mixed word class vocabulary sets - as mentioned in my previous session.</a:t>
            </a:r>
          </a:p>
          <a:p>
            <a:endParaRPr lang="en-GB" baseline="0" dirty="0" smtClean="0"/>
          </a:p>
          <a:p>
            <a:r>
              <a:rPr lang="en-GB" baseline="0" dirty="0" smtClean="0"/>
              <a:t>Levels of word knowledge</a:t>
            </a:r>
            <a:r>
              <a:rPr lang="en-GB" baseline="0" dirty="0"/>
              <a:t/>
            </a:r>
            <a:br>
              <a:rPr lang="en-GB" baseline="0" dirty="0"/>
            </a:br>
            <a:r>
              <a:rPr lang="en-GB" sz="1200" dirty="0">
                <a:solidFill>
                  <a:srgbClr val="1F4E79"/>
                </a:solidFill>
                <a:latin typeface="Century Gothic" panose="020B0502020202020204" pitchFamily="34" charset="0"/>
              </a:rPr>
              <a:t>1. I have seen this word before.</a:t>
            </a:r>
          </a:p>
          <a:p>
            <a:pPr lvl="0">
              <a:lnSpc>
                <a:spcPct val="150000"/>
              </a:lnSpc>
            </a:pPr>
            <a:r>
              <a:rPr lang="en-GB" sz="1200" dirty="0">
                <a:solidFill>
                  <a:srgbClr val="1F4E79"/>
                </a:solidFill>
                <a:latin typeface="Century Gothic" panose="020B0502020202020204" pitchFamily="34" charset="0"/>
              </a:rPr>
              <a:t>2. I know what the word means.</a:t>
            </a:r>
          </a:p>
          <a:p>
            <a:pPr lvl="0">
              <a:lnSpc>
                <a:spcPct val="150000"/>
              </a:lnSpc>
            </a:pPr>
            <a:r>
              <a:rPr lang="en-GB" sz="1200" dirty="0">
                <a:solidFill>
                  <a:srgbClr val="1F4E79"/>
                </a:solidFill>
                <a:latin typeface="Century Gothic" panose="020B0502020202020204" pitchFamily="34" charset="0"/>
              </a:rPr>
              <a:t>3. I can read the word aloud.</a:t>
            </a:r>
          </a:p>
          <a:p>
            <a:pPr lvl="0">
              <a:lnSpc>
                <a:spcPct val="150000"/>
              </a:lnSpc>
            </a:pPr>
            <a:r>
              <a:rPr lang="en-GB" sz="1200" dirty="0">
                <a:solidFill>
                  <a:srgbClr val="1F4E79"/>
                </a:solidFill>
                <a:latin typeface="Century Gothic" panose="020B0502020202020204" pitchFamily="34" charset="0"/>
              </a:rPr>
              <a:t>4. I can spell the word correctly.</a:t>
            </a:r>
          </a:p>
          <a:p>
            <a:pPr lvl="0">
              <a:lnSpc>
                <a:spcPct val="150000"/>
              </a:lnSpc>
            </a:pPr>
            <a:r>
              <a:rPr lang="en-GB" sz="1200" dirty="0">
                <a:solidFill>
                  <a:srgbClr val="1F4E79"/>
                </a:solidFill>
                <a:latin typeface="Century Gothic" panose="020B0502020202020204" pitchFamily="34" charset="0"/>
              </a:rPr>
              <a:t>5. I can use the word in a sentence.</a:t>
            </a:r>
          </a:p>
          <a:p>
            <a:r>
              <a:rPr lang="en-GB" dirty="0"/>
              <a:t/>
            </a:r>
            <a:br>
              <a:rPr lang="en-GB" dirty="0"/>
            </a:br>
            <a:r>
              <a:rPr lang="en-GB" dirty="0"/>
              <a:t>It</a:t>
            </a:r>
            <a:r>
              <a:rPr lang="en-GB" baseline="0" dirty="0"/>
              <a:t> takes time to build up to this level of word knowledge.</a:t>
            </a:r>
            <a:br>
              <a:rPr lang="en-GB" baseline="0" dirty="0"/>
            </a:br>
            <a:r>
              <a:rPr lang="en-GB" baseline="0" dirty="0"/>
              <a:t>3] Practice of different kinds – listen and translate L2 </a:t>
            </a:r>
            <a:r>
              <a:rPr lang="en-GB" baseline="0" dirty="0">
                <a:sym typeface="Wingdings" panose="05000000000000000000" pitchFamily="2" charset="2"/>
              </a:rPr>
              <a:t> L1</a:t>
            </a:r>
            <a:r>
              <a:rPr lang="en-GB" baseline="0" dirty="0"/>
              <a:t>, read and translate L2 </a:t>
            </a:r>
            <a:r>
              <a:rPr lang="en-GB" baseline="0" dirty="0">
                <a:sym typeface="Wingdings" panose="05000000000000000000" pitchFamily="2" charset="2"/>
              </a:rPr>
              <a:t> L1, listen and say L1 L2, read and write L1  L2 (all sorts of different combinations of modes/modalities strengthen retention and recall of new words</a:t>
            </a:r>
          </a:p>
          <a:p>
            <a:r>
              <a:rPr lang="en-GB" baseline="0" dirty="0">
                <a:sym typeface="Wingdings" panose="05000000000000000000" pitchFamily="2" charset="2"/>
              </a:rPr>
              <a:t>4] Memories fade and regular retrieval and re-visiting are needed to maintain word knowledge (mention recycling but also structured re-visiting after 3 weeks and after 9 weeks).</a:t>
            </a:r>
            <a:br>
              <a:rPr lang="en-GB" baseline="0" dirty="0">
                <a:sym typeface="Wingdings" panose="05000000000000000000" pitchFamily="2" charset="2"/>
              </a:rPr>
            </a:br>
            <a:r>
              <a:rPr lang="en-GB" baseline="0" dirty="0">
                <a:sym typeface="Wingdings" panose="05000000000000000000" pitchFamily="2" charset="2"/>
              </a:rPr>
              <a:t>5] Usefulness of priming (learning vocabulary ahead of the lesson – helps students to be in a position to use language more readily in the lesson itself) – from now on, vocabulary learning will be set as pre-learning for the next lesson.</a:t>
            </a:r>
            <a:br>
              <a:rPr lang="en-GB" baseline="0" dirty="0">
                <a:sym typeface="Wingdings" panose="05000000000000000000" pitchFamily="2" charset="2"/>
              </a:rPr>
            </a:br>
            <a:r>
              <a:rPr lang="en-GB" baseline="0" dirty="0">
                <a:sym typeface="Wingdings" panose="05000000000000000000" pitchFamily="2" charset="2"/>
              </a:rPr>
              <a:t/>
            </a:r>
            <a:br>
              <a:rPr lang="en-GB" baseline="0" dirty="0">
                <a:sym typeface="Wingdings" panose="05000000000000000000" pitchFamily="2" charset="2"/>
              </a:rPr>
            </a:br>
            <a:r>
              <a:rPr lang="en-GB" baseline="0" dirty="0">
                <a:sym typeface="Wingdings" panose="05000000000000000000" pitchFamily="2" charset="2"/>
              </a:rPr>
              <a:t>Set HW – Learn Week 5 vocabulary.</a:t>
            </a:r>
          </a:p>
          <a:p>
            <a:endParaRPr lang="en-GB" baseline="0" dirty="0">
              <a:sym typeface="Wingdings" panose="05000000000000000000" pitchFamily="2" charset="2"/>
            </a:endParaRPr>
          </a:p>
          <a:p>
            <a:r>
              <a:rPr lang="en-GB" baseline="0" dirty="0">
                <a:sym typeface="Wingdings" panose="05000000000000000000" pitchFamily="2" charset="2"/>
              </a:rPr>
              <a:t>Quizlet is designed to support all of this.</a:t>
            </a:r>
            <a:endParaRPr lang="en-GB" dirty="0"/>
          </a:p>
        </p:txBody>
      </p:sp>
      <p:sp>
        <p:nvSpPr>
          <p:cNvPr id="4" name="Slide Number Placeholder 3"/>
          <p:cNvSpPr>
            <a:spLocks noGrp="1"/>
          </p:cNvSpPr>
          <p:nvPr>
            <p:ph type="sldNum" sz="quarter" idx="10"/>
          </p:nvPr>
        </p:nvSpPr>
        <p:spPr/>
        <p:txBody>
          <a:bodyPr/>
          <a:lstStyle/>
          <a:p>
            <a:fld id="{69C60968-4BCF-4AF1-94D3-7CA001433285}"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2589009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Y7 T1.1 W4</a:t>
            </a:r>
          </a:p>
          <a:p>
            <a:r>
              <a:rPr lang="en-GB" dirty="0" smtClean="0"/>
              <a:t>These </a:t>
            </a:r>
            <a:r>
              <a:rPr lang="en-GB" dirty="0"/>
              <a:t>example</a:t>
            </a:r>
            <a:r>
              <a:rPr lang="en-GB" baseline="0" dirty="0"/>
              <a:t> nouns are all taken from the SSC source/cluster words from weeks 1-3. Students should already familiar with these from their phonics learning. </a:t>
            </a:r>
          </a:p>
        </p:txBody>
      </p:sp>
      <p:sp>
        <p:nvSpPr>
          <p:cNvPr id="4" name="Slide Number Placeholder 3"/>
          <p:cNvSpPr>
            <a:spLocks noGrp="1"/>
          </p:cNvSpPr>
          <p:nvPr>
            <p:ph type="sldNum" sz="quarter" idx="10"/>
          </p:nvPr>
        </p:nvSpPr>
        <p:spPr/>
        <p:txBody>
          <a:bodyPr/>
          <a:lstStyle/>
          <a:p>
            <a:pPr>
              <a:defRPr/>
            </a:pPr>
            <a:fld id="{051212F4-EB5A-464B-92EC-DACFCB1CC2CD}" type="slidenum">
              <a:rPr lang="en-GB" smtClean="0">
                <a:solidFill>
                  <a:prstClr val="black"/>
                </a:solidFill>
              </a:rPr>
              <a:pPr>
                <a:defRPr/>
              </a:pPr>
              <a:t>13</a:t>
            </a:fld>
            <a:endParaRPr lang="en-GB">
              <a:solidFill>
                <a:prstClr val="black"/>
              </a:solidFill>
            </a:endParaRPr>
          </a:p>
        </p:txBody>
      </p:sp>
    </p:spTree>
    <p:extLst>
      <p:ext uri="{BB962C8B-B14F-4D97-AF65-F5344CB8AC3E}">
        <p14:creationId xmlns:p14="http://schemas.microsoft.com/office/powerpoint/2010/main" val="2244438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Presentation/introduction</a:t>
            </a:r>
            <a:r>
              <a:rPr lang="en-GB" baseline="0" dirty="0"/>
              <a:t> to the active nouns in the tasks that follow. </a:t>
            </a:r>
          </a:p>
          <a:p>
            <a:r>
              <a:rPr lang="en-GB" baseline="0" dirty="0"/>
              <a:t>Here, all the masculine nouns are introduced. All nouns to be taught this week have regular gender marking (i.e. -o ending with </a:t>
            </a:r>
            <a:r>
              <a:rPr lang="en-GB" baseline="0" dirty="0" err="1"/>
              <a:t>masc</a:t>
            </a:r>
            <a:r>
              <a:rPr lang="en-GB" baseline="0" dirty="0"/>
              <a:t> nouns; -a ending with feminine nouns).  This makes the gender recognition easier for students’ first encounter with the concept of gender of nouns.  You could point this out to students, but also so that this is not always the case. Some nouns have other endings (e.g. </a:t>
            </a:r>
            <a:r>
              <a:rPr lang="en-GB" baseline="0" dirty="0" err="1"/>
              <a:t>elefante</a:t>
            </a:r>
            <a:r>
              <a:rPr lang="en-GB" baseline="0" dirty="0"/>
              <a:t>).</a:t>
            </a:r>
          </a:p>
          <a:p>
            <a:endParaRPr lang="en-GB" baseline="0" dirty="0"/>
          </a:p>
          <a:p>
            <a:r>
              <a:rPr lang="es-ES" sz="1200" kern="1200" dirty="0" err="1">
                <a:solidFill>
                  <a:schemeClr val="tx1"/>
                </a:solidFill>
                <a:effectLst/>
                <a:ea typeface="+mn-ea"/>
                <a:cs typeface="+mn-cs"/>
              </a:rPr>
              <a:t>Frequency</a:t>
            </a:r>
            <a:r>
              <a:rPr lang="es-ES" sz="1200" kern="1200" dirty="0">
                <a:solidFill>
                  <a:schemeClr val="tx1"/>
                </a:solidFill>
                <a:effectLst/>
                <a:ea typeface="+mn-ea"/>
                <a:cs typeface="+mn-cs"/>
              </a:rPr>
              <a:t> ranking: barco [1384]; bolígrafo [&gt;5000 –in AQA]; gato [1728]; libro [230]</a:t>
            </a:r>
          </a:p>
          <a:p>
            <a:endParaRPr lang="es-ES" sz="1200" kern="1200" dirty="0">
              <a:solidFill>
                <a:schemeClr val="tx1"/>
              </a:solidFill>
              <a:effectLst/>
              <a:ea typeface="+mn-ea"/>
              <a:cs typeface="+mn-cs"/>
            </a:endParaRPr>
          </a:p>
          <a:p>
            <a:r>
              <a:rPr lang="en-GB" sz="1200" kern="1200" dirty="0">
                <a:solidFill>
                  <a:schemeClr val="tx1"/>
                </a:solidFill>
                <a:effectLst/>
                <a:ea typeface="+mn-ea"/>
                <a:cs typeface="+mn-cs"/>
              </a:rPr>
              <a:t>Source: Davies, M.</a:t>
            </a:r>
            <a:r>
              <a:rPr lang="en-GB" sz="1200" kern="1200" baseline="0" dirty="0">
                <a:solidFill>
                  <a:schemeClr val="tx1"/>
                </a:solidFill>
                <a:effectLst/>
                <a:ea typeface="+mn-ea"/>
                <a:cs typeface="+mn-cs"/>
              </a:rPr>
              <a:t> &amp; Davies, K</a:t>
            </a:r>
            <a:r>
              <a:rPr lang="en-GB" sz="1200" kern="1200" dirty="0">
                <a:solidFill>
                  <a:schemeClr val="tx1"/>
                </a:solidFill>
                <a:effectLst/>
                <a:ea typeface="+mn-ea"/>
                <a:cs typeface="+mn-cs"/>
              </a:rPr>
              <a:t>.  (2018). </a:t>
            </a:r>
            <a:r>
              <a:rPr lang="en-GB" sz="1200" i="1" kern="1200" dirty="0">
                <a:solidFill>
                  <a:schemeClr val="tx1"/>
                </a:solidFill>
                <a:effectLst/>
                <a:ea typeface="+mn-ea"/>
                <a:cs typeface="+mn-cs"/>
              </a:rPr>
              <a:t>A Frequency Dictionary of Spanish: Core vocabulary for learners </a:t>
            </a:r>
            <a:r>
              <a:rPr lang="en-GB" sz="1200" i="0" kern="1200" dirty="0">
                <a:solidFill>
                  <a:schemeClr val="tx1"/>
                </a:solidFill>
                <a:effectLst/>
                <a:ea typeface="+mn-ea"/>
                <a:cs typeface="+mn-cs"/>
              </a:rPr>
              <a:t>(2</a:t>
            </a:r>
            <a:r>
              <a:rPr lang="en-GB" sz="1200" i="0" kern="1200" baseline="30000" dirty="0">
                <a:solidFill>
                  <a:schemeClr val="tx1"/>
                </a:solidFill>
                <a:effectLst/>
                <a:ea typeface="+mn-ea"/>
                <a:cs typeface="+mn-cs"/>
              </a:rPr>
              <a:t>nd</a:t>
            </a:r>
            <a:r>
              <a:rPr lang="en-GB" sz="1200" i="0" kern="1200" baseline="0" dirty="0">
                <a:solidFill>
                  <a:schemeClr val="tx1"/>
                </a:solidFill>
                <a:effectLst/>
                <a:ea typeface="+mn-ea"/>
                <a:cs typeface="+mn-cs"/>
              </a:rPr>
              <a:t> ed.) </a:t>
            </a:r>
            <a:r>
              <a:rPr lang="en-GB" sz="1200" kern="1200" dirty="0">
                <a:solidFill>
                  <a:schemeClr val="tx1"/>
                </a:solidFill>
                <a:effectLst/>
                <a:ea typeface="+mn-ea"/>
                <a:cs typeface="+mn-cs"/>
              </a:rPr>
              <a:t>London: Routledge</a:t>
            </a:r>
            <a:endParaRPr lang="en-GB" baseline="0"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4290245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Presentation/introduction</a:t>
            </a:r>
            <a:r>
              <a:rPr lang="en-GB" baseline="0" dirty="0"/>
              <a:t> to the active nouns from the tasks that follow. </a:t>
            </a:r>
          </a:p>
          <a:p>
            <a:r>
              <a:rPr lang="en-GB" baseline="0" dirty="0"/>
              <a:t>Here, all the feminine nouns are introduced.</a:t>
            </a:r>
          </a:p>
          <a:p>
            <a:endParaRPr lang="en-GB" dirty="0"/>
          </a:p>
          <a:p>
            <a:r>
              <a:rPr lang="es-ES" sz="1200" kern="1200" dirty="0" err="1">
                <a:solidFill>
                  <a:schemeClr val="tx1"/>
                </a:solidFill>
                <a:effectLst/>
                <a:ea typeface="+mn-ea"/>
                <a:cs typeface="+mn-cs"/>
              </a:rPr>
              <a:t>Frequency</a:t>
            </a:r>
            <a:r>
              <a:rPr lang="es-ES" sz="1200" kern="1200" baseline="0" dirty="0">
                <a:solidFill>
                  <a:schemeClr val="tx1"/>
                </a:solidFill>
                <a:effectLst/>
                <a:ea typeface="+mn-ea"/>
                <a:cs typeface="+mn-cs"/>
              </a:rPr>
              <a:t> ranking: </a:t>
            </a:r>
            <a:r>
              <a:rPr lang="es-ES" sz="1200" kern="1200" dirty="0">
                <a:solidFill>
                  <a:schemeClr val="tx1"/>
                </a:solidFill>
                <a:effectLst/>
                <a:ea typeface="+mn-ea"/>
                <a:cs typeface="+mn-cs"/>
              </a:rPr>
              <a:t>moneda [1577]; cama [609]; casa [106]; cámara [903]; bicicleta [3684]; </a:t>
            </a:r>
            <a:endParaRPr lang="en-GB" dirty="0"/>
          </a:p>
          <a:p>
            <a:r>
              <a:rPr lang="en-GB" sz="1200" kern="1200" dirty="0">
                <a:solidFill>
                  <a:schemeClr val="tx1"/>
                </a:solidFill>
                <a:effectLst/>
                <a:ea typeface="+mn-ea"/>
                <a:cs typeface="+mn-cs"/>
              </a:rPr>
              <a:t>Source: Davies, M.</a:t>
            </a:r>
            <a:r>
              <a:rPr lang="en-GB" sz="1200" kern="1200" baseline="0" dirty="0">
                <a:solidFill>
                  <a:schemeClr val="tx1"/>
                </a:solidFill>
                <a:effectLst/>
                <a:ea typeface="+mn-ea"/>
                <a:cs typeface="+mn-cs"/>
              </a:rPr>
              <a:t> &amp; Davies, K</a:t>
            </a:r>
            <a:r>
              <a:rPr lang="en-GB" sz="1200" kern="1200" dirty="0">
                <a:solidFill>
                  <a:schemeClr val="tx1"/>
                </a:solidFill>
                <a:effectLst/>
                <a:ea typeface="+mn-ea"/>
                <a:cs typeface="+mn-cs"/>
              </a:rPr>
              <a:t>.  (2018). </a:t>
            </a:r>
            <a:r>
              <a:rPr lang="en-GB" sz="1200" i="1" kern="1200" dirty="0">
                <a:solidFill>
                  <a:schemeClr val="tx1"/>
                </a:solidFill>
                <a:effectLst/>
                <a:ea typeface="+mn-ea"/>
                <a:cs typeface="+mn-cs"/>
              </a:rPr>
              <a:t>A Frequency Dictionary of Spanish: Core vocabulary for learners </a:t>
            </a:r>
            <a:r>
              <a:rPr lang="en-GB" sz="1200" i="0" kern="1200" dirty="0">
                <a:solidFill>
                  <a:schemeClr val="tx1"/>
                </a:solidFill>
                <a:effectLst/>
                <a:ea typeface="+mn-ea"/>
                <a:cs typeface="+mn-cs"/>
              </a:rPr>
              <a:t>(2</a:t>
            </a:r>
            <a:r>
              <a:rPr lang="en-GB" sz="1200" i="0" kern="1200" baseline="30000" dirty="0">
                <a:solidFill>
                  <a:schemeClr val="tx1"/>
                </a:solidFill>
                <a:effectLst/>
                <a:ea typeface="+mn-ea"/>
                <a:cs typeface="+mn-cs"/>
              </a:rPr>
              <a:t>nd</a:t>
            </a:r>
            <a:r>
              <a:rPr lang="en-GB" sz="1200" i="0" kern="1200" baseline="0" dirty="0">
                <a:solidFill>
                  <a:schemeClr val="tx1"/>
                </a:solidFill>
                <a:effectLst/>
                <a:ea typeface="+mn-ea"/>
                <a:cs typeface="+mn-cs"/>
              </a:rPr>
              <a:t> ed.) </a:t>
            </a:r>
            <a:r>
              <a:rPr lang="en-GB" sz="1200" kern="1200" dirty="0">
                <a:solidFill>
                  <a:schemeClr val="tx1"/>
                </a:solidFill>
                <a:effectLst/>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894422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have to predict which</a:t>
            </a:r>
            <a:r>
              <a:rPr lang="en-GB" baseline="0" dirty="0"/>
              <a:t> </a:t>
            </a:r>
            <a:r>
              <a:rPr lang="en-GB" baseline="0" dirty="0" err="1"/>
              <a:t>pacman</a:t>
            </a:r>
            <a:r>
              <a:rPr lang="en-GB" baseline="0" dirty="0"/>
              <a:t> will eat the object depending on the noun’s gender</a:t>
            </a:r>
            <a:r>
              <a:rPr lang="en-GB" baseline="0" dirty="0" smtClean="0"/>
              <a:t>.</a:t>
            </a:r>
            <a:br>
              <a:rPr lang="en-GB" baseline="0" dirty="0" smtClean="0"/>
            </a:br>
            <a:r>
              <a:rPr lang="en-GB" baseline="0" dirty="0" smtClean="0"/>
              <a:t>i.e., making an overt effort to make gender necessary for a task, even though it is </a:t>
            </a:r>
            <a:r>
              <a:rPr lang="en-GB" b="1" i="1" baseline="0" dirty="0" smtClean="0"/>
              <a:t>usually</a:t>
            </a:r>
            <a:r>
              <a:rPr lang="en-GB" baseline="0" dirty="0" smtClean="0"/>
              <a:t> unnecessary for meaning. (Note: there are a bunch of Spanish identical nouns with two genders and two different meanings)- e.g. el </a:t>
            </a:r>
            <a:r>
              <a:rPr lang="en-GB" baseline="0" dirty="0" err="1" smtClean="0"/>
              <a:t>cura</a:t>
            </a:r>
            <a:r>
              <a:rPr lang="en-GB" baseline="0" dirty="0" smtClean="0"/>
              <a:t> (priest) / la </a:t>
            </a:r>
            <a:r>
              <a:rPr lang="en-GB" baseline="0" dirty="0" err="1" smtClean="0"/>
              <a:t>cura</a:t>
            </a:r>
            <a:r>
              <a:rPr lang="en-GB" baseline="0" dirty="0" smtClean="0"/>
              <a:t> (cure).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2323487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Presentation/introduction</a:t>
            </a:r>
            <a:r>
              <a:rPr lang="en-GB" baseline="0" dirty="0"/>
              <a:t> to the active nouns from the tasks that follow. </a:t>
            </a:r>
          </a:p>
          <a:p>
            <a:r>
              <a:rPr lang="en-GB" baseline="0" dirty="0"/>
              <a:t>Here, pupils find the odd one out by identifying the gender of each noun.</a:t>
            </a:r>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17</a:t>
            </a:fld>
            <a:endParaRPr lang="en-GB">
              <a:solidFill>
                <a:prstClr val="black"/>
              </a:solidFill>
            </a:endParaRPr>
          </a:p>
        </p:txBody>
      </p:sp>
    </p:spTree>
    <p:extLst>
      <p:ext uri="{BB962C8B-B14F-4D97-AF65-F5344CB8AC3E}">
        <p14:creationId xmlns:p14="http://schemas.microsoft.com/office/powerpoint/2010/main" val="3806874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the</a:t>
            </a:r>
            <a:r>
              <a:rPr lang="en-GB" baseline="0" dirty="0"/>
              <a:t> students select the correct word to complete the sentence, depending on the indefinite article given.  Although in some cases the adjective agreement is an additional clue, this grammar point has not been taught yet so it is unlikely that students will use this to work out the answer. </a:t>
            </a:r>
          </a:p>
          <a:p>
            <a:endParaRPr lang="en-GB" baseline="0" dirty="0"/>
          </a:p>
          <a:p>
            <a:r>
              <a:rPr lang="en-GB" baseline="0" dirty="0"/>
              <a:t>NB The language at the end of each sentence is included to recycle some of the grammar (</a:t>
            </a:r>
            <a:r>
              <a:rPr lang="en-GB" baseline="0" dirty="0" err="1"/>
              <a:t>es</a:t>
            </a:r>
            <a:r>
              <a:rPr lang="en-GB" baseline="0" dirty="0"/>
              <a:t> for attribute, </a:t>
            </a:r>
            <a:r>
              <a:rPr lang="en-GB" baseline="0" dirty="0" err="1"/>
              <a:t>está</a:t>
            </a:r>
            <a:r>
              <a:rPr lang="en-GB" baseline="0" dirty="0"/>
              <a:t> for location) covered in previous weeks. A number of (near-) cognates (e.g. </a:t>
            </a:r>
            <a:r>
              <a:rPr lang="en-GB" baseline="0" dirty="0" err="1"/>
              <a:t>esencial</a:t>
            </a:r>
            <a:r>
              <a:rPr lang="en-GB" baseline="0" dirty="0"/>
              <a:t>, </a:t>
            </a:r>
            <a:r>
              <a:rPr lang="en-GB" baseline="0" dirty="0" err="1"/>
              <a:t>importante</a:t>
            </a:r>
            <a:r>
              <a:rPr lang="en-GB" baseline="0" dirty="0"/>
              <a:t>, indispensable) are included as these are easily recognised and understood. </a:t>
            </a:r>
          </a:p>
        </p:txBody>
      </p:sp>
      <p:sp>
        <p:nvSpPr>
          <p:cNvPr id="4" name="Slide Number Placeholder 3"/>
          <p:cNvSpPr>
            <a:spLocks noGrp="1"/>
          </p:cNvSpPr>
          <p:nvPr>
            <p:ph type="sldNum" sz="quarter" idx="10"/>
          </p:nvPr>
        </p:nvSpPr>
        <p:spPr/>
        <p:txBody>
          <a:bodyPr/>
          <a:lstStyle/>
          <a:p>
            <a:pPr>
              <a:defRPr/>
            </a:pPr>
            <a:fld id="{051212F4-EB5A-464B-92EC-DACFCB1CC2CD}" type="slidenum">
              <a:rPr lang="en-GB" smtClean="0">
                <a:solidFill>
                  <a:prstClr val="black"/>
                </a:solidFill>
              </a:rPr>
              <a:pPr>
                <a:defRPr/>
              </a:pPr>
              <a:t>18</a:t>
            </a:fld>
            <a:endParaRPr lang="en-GB">
              <a:solidFill>
                <a:prstClr val="black"/>
              </a:solidFill>
            </a:endParaRPr>
          </a:p>
        </p:txBody>
      </p:sp>
    </p:spTree>
    <p:extLst>
      <p:ext uri="{BB962C8B-B14F-4D97-AF65-F5344CB8AC3E}">
        <p14:creationId xmlns:p14="http://schemas.microsoft.com/office/powerpoint/2010/main" val="4192393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aseline="0" dirty="0"/>
              <a:t>This is students’ first encounter with ‘</a:t>
            </a:r>
            <a:r>
              <a:rPr lang="en-GB" baseline="0" dirty="0" err="1"/>
              <a:t>qué</a:t>
            </a:r>
            <a:r>
              <a:rPr lang="en-GB" baseline="0" dirty="0"/>
              <a:t>’ in NCELP Y7 </a:t>
            </a:r>
            <a:r>
              <a:rPr lang="en-GB" baseline="0" dirty="0" err="1"/>
              <a:t>SoW.</a:t>
            </a:r>
            <a:r>
              <a:rPr lang="en-GB" baseline="0" dirty="0"/>
              <a:t> Some may have heard the word before (‘</a:t>
            </a:r>
            <a:r>
              <a:rPr lang="en-GB" baseline="0" dirty="0" err="1"/>
              <a:t>qué</a:t>
            </a:r>
            <a:r>
              <a:rPr lang="en-GB" baseline="0" dirty="0"/>
              <a:t> </a:t>
            </a:r>
            <a:r>
              <a:rPr lang="en-GB" baseline="0" dirty="0" err="1"/>
              <a:t>será</a:t>
            </a:r>
            <a:r>
              <a:rPr lang="en-GB" baseline="0" dirty="0"/>
              <a:t> </a:t>
            </a:r>
            <a:r>
              <a:rPr lang="en-GB" baseline="0" dirty="0" err="1"/>
              <a:t>será</a:t>
            </a:r>
            <a:r>
              <a:rPr lang="en-GB" baseline="0" dirty="0"/>
              <a:t>’, ‘¿</a:t>
            </a:r>
            <a:r>
              <a:rPr lang="en-GB" baseline="0" dirty="0" err="1"/>
              <a:t>qué</a:t>
            </a:r>
            <a:r>
              <a:rPr lang="en-GB" baseline="0" dirty="0"/>
              <a:t> </a:t>
            </a:r>
            <a:r>
              <a:rPr lang="en-GB" baseline="0" dirty="0" err="1"/>
              <a:t>pasa</a:t>
            </a:r>
            <a:r>
              <a:rPr lang="en-GB" baseline="0" dirty="0"/>
              <a:t>?’). Ensure that the meaning of this question word in the title is clear and elicit the translation of title. </a:t>
            </a:r>
            <a:br>
              <a:rPr lang="en-GB" baseline="0" dirty="0"/>
            </a:br>
            <a:r>
              <a:rPr lang="en-GB" baseline="0" dirty="0"/>
              <a:t/>
            </a:r>
            <a:br>
              <a:rPr lang="en-GB" baseline="0" dirty="0"/>
            </a:br>
            <a:r>
              <a:rPr lang="en-GB" baseline="0" dirty="0"/>
              <a:t>In the activity, students only have to circle the nouns. They may also circle the indefinite article, but this isn’t essential; they will have to pay attention to it, in any case, to work out which noun is correct.  Alternatively, students could write 1-5 and the two correct nouns each time.  </a:t>
            </a:r>
          </a:p>
          <a:p>
            <a:pPr marL="0" indent="0">
              <a:buNone/>
            </a:pPr>
            <a:endParaRPr lang="en-GB" baseline="0" dirty="0"/>
          </a:p>
          <a:p>
            <a:pPr marL="0" indent="0">
              <a:buNone/>
            </a:pPr>
            <a:r>
              <a:rPr lang="en-GB" baseline="0" dirty="0"/>
              <a:t>After finishing, focus on meaning and ask students if any of these sound a bit odd/unexpected!</a:t>
            </a:r>
          </a:p>
          <a:p>
            <a:pPr marL="228600" indent="-228600">
              <a:buAutoNum type="arabicParenR"/>
            </a:pPr>
            <a:endParaRPr lang="en-GB" baseline="0" dirty="0"/>
          </a:p>
          <a:p>
            <a:pPr marL="228600" indent="-228600">
              <a:buAutoNum type="arabicParenR"/>
            </a:pPr>
            <a:r>
              <a:rPr lang="en-GB" baseline="0" dirty="0" err="1"/>
              <a:t>Es</a:t>
            </a:r>
            <a:r>
              <a:rPr lang="en-GB" baseline="0" dirty="0"/>
              <a:t> un [</a:t>
            </a:r>
            <a:r>
              <a:rPr lang="en-GB" baseline="0" dirty="0" err="1"/>
              <a:t>gato</a:t>
            </a:r>
            <a:r>
              <a:rPr lang="en-GB" baseline="0" dirty="0"/>
              <a:t>]. </a:t>
            </a:r>
            <a:r>
              <a:rPr lang="en-GB" baseline="0" dirty="0" err="1"/>
              <a:t>Está</a:t>
            </a:r>
            <a:r>
              <a:rPr lang="en-GB" baseline="0" dirty="0"/>
              <a:t> </a:t>
            </a:r>
            <a:r>
              <a:rPr lang="en-GB" baseline="0" dirty="0" err="1"/>
              <a:t>en</a:t>
            </a:r>
            <a:r>
              <a:rPr lang="en-GB" baseline="0" dirty="0"/>
              <a:t> un [</a:t>
            </a:r>
            <a:r>
              <a:rPr lang="en-GB" baseline="0" dirty="0" err="1"/>
              <a:t>barco</a:t>
            </a:r>
            <a:r>
              <a:rPr lang="en-GB" baseline="0" dirty="0"/>
              <a:t>]</a:t>
            </a:r>
          </a:p>
          <a:p>
            <a:pPr marL="228600" indent="-228600">
              <a:buAutoNum type="arabicParenR"/>
            </a:pPr>
            <a:r>
              <a:rPr lang="en-GB" baseline="0" dirty="0" err="1"/>
              <a:t>Es</a:t>
            </a:r>
            <a:r>
              <a:rPr lang="en-GB" baseline="0" dirty="0"/>
              <a:t> </a:t>
            </a:r>
            <a:r>
              <a:rPr lang="en-GB" baseline="0" dirty="0" err="1"/>
              <a:t>una</a:t>
            </a:r>
            <a:r>
              <a:rPr lang="en-GB" baseline="0" dirty="0"/>
              <a:t> [</a:t>
            </a:r>
            <a:r>
              <a:rPr lang="en-GB" baseline="0" dirty="0" err="1"/>
              <a:t>moneda</a:t>
            </a:r>
            <a:r>
              <a:rPr lang="en-GB" baseline="0" dirty="0"/>
              <a:t>]. </a:t>
            </a:r>
            <a:r>
              <a:rPr lang="en-GB" baseline="0" dirty="0" err="1"/>
              <a:t>Está</a:t>
            </a:r>
            <a:r>
              <a:rPr lang="en-GB" baseline="0" dirty="0"/>
              <a:t> </a:t>
            </a:r>
            <a:r>
              <a:rPr lang="en-GB" baseline="0" dirty="0" err="1"/>
              <a:t>en</a:t>
            </a:r>
            <a:r>
              <a:rPr lang="en-GB" baseline="0" dirty="0"/>
              <a:t> un [libro]</a:t>
            </a:r>
          </a:p>
          <a:p>
            <a:pPr marL="228600" indent="-228600">
              <a:buAutoNum type="arabicParenR"/>
            </a:pPr>
            <a:r>
              <a:rPr lang="en-GB" baseline="0" dirty="0" err="1"/>
              <a:t>Es</a:t>
            </a:r>
            <a:r>
              <a:rPr lang="en-GB" baseline="0" dirty="0"/>
              <a:t> </a:t>
            </a:r>
            <a:r>
              <a:rPr lang="en-GB" baseline="0" dirty="0" err="1"/>
              <a:t>una</a:t>
            </a:r>
            <a:r>
              <a:rPr lang="en-GB" baseline="0" dirty="0"/>
              <a:t> [</a:t>
            </a:r>
            <a:r>
              <a:rPr lang="en-GB" baseline="0" dirty="0" err="1"/>
              <a:t>cámara</a:t>
            </a:r>
            <a:r>
              <a:rPr lang="en-GB" baseline="0" dirty="0"/>
              <a:t>]. </a:t>
            </a:r>
            <a:r>
              <a:rPr lang="en-GB" baseline="0" dirty="0" err="1"/>
              <a:t>Está</a:t>
            </a:r>
            <a:r>
              <a:rPr lang="en-GB" baseline="0" dirty="0"/>
              <a:t> </a:t>
            </a:r>
            <a:r>
              <a:rPr lang="en-GB" baseline="0" dirty="0" err="1"/>
              <a:t>en</a:t>
            </a:r>
            <a:r>
              <a:rPr lang="en-GB" baseline="0" dirty="0"/>
              <a:t> </a:t>
            </a:r>
            <a:r>
              <a:rPr lang="en-GB" baseline="0" dirty="0" err="1"/>
              <a:t>una</a:t>
            </a:r>
            <a:r>
              <a:rPr lang="en-GB" baseline="0" dirty="0"/>
              <a:t> [</a:t>
            </a:r>
            <a:r>
              <a:rPr lang="en-GB" baseline="0" dirty="0" err="1"/>
              <a:t>bicicleta</a:t>
            </a:r>
            <a:r>
              <a:rPr lang="en-GB" baseline="0" dirty="0"/>
              <a:t>]</a:t>
            </a:r>
          </a:p>
          <a:p>
            <a:pPr marL="228600" indent="-228600">
              <a:buAutoNum type="arabicParenR"/>
            </a:pPr>
            <a:r>
              <a:rPr lang="en-GB" baseline="0" dirty="0" err="1"/>
              <a:t>Es</a:t>
            </a:r>
            <a:r>
              <a:rPr lang="en-GB" baseline="0" dirty="0"/>
              <a:t> un [</a:t>
            </a:r>
            <a:r>
              <a:rPr lang="en-GB" baseline="0" dirty="0" err="1"/>
              <a:t>barco</a:t>
            </a:r>
            <a:r>
              <a:rPr lang="en-GB" baseline="0" dirty="0"/>
              <a:t>]. </a:t>
            </a:r>
            <a:r>
              <a:rPr lang="en-GB" baseline="0" dirty="0" err="1"/>
              <a:t>Está</a:t>
            </a:r>
            <a:r>
              <a:rPr lang="en-GB" baseline="0" dirty="0"/>
              <a:t> </a:t>
            </a:r>
            <a:r>
              <a:rPr lang="en-GB" baseline="0" dirty="0" err="1"/>
              <a:t>en</a:t>
            </a:r>
            <a:r>
              <a:rPr lang="en-GB" baseline="0" dirty="0"/>
              <a:t> </a:t>
            </a:r>
            <a:r>
              <a:rPr lang="en-GB" baseline="0" dirty="0" err="1"/>
              <a:t>una</a:t>
            </a:r>
            <a:r>
              <a:rPr lang="en-GB" baseline="0" dirty="0"/>
              <a:t> [</a:t>
            </a:r>
            <a:r>
              <a:rPr lang="en-GB" baseline="0" dirty="0" err="1"/>
              <a:t>moneda</a:t>
            </a:r>
            <a:r>
              <a:rPr lang="en-GB" baseline="0" dirty="0"/>
              <a:t>]</a:t>
            </a:r>
          </a:p>
          <a:p>
            <a:pPr marL="228600" indent="-228600">
              <a:buAutoNum type="arabicParenR"/>
            </a:pPr>
            <a:r>
              <a:rPr lang="en-GB" baseline="0" dirty="0" err="1"/>
              <a:t>Es</a:t>
            </a:r>
            <a:r>
              <a:rPr lang="en-GB" baseline="0" dirty="0"/>
              <a:t> </a:t>
            </a:r>
            <a:r>
              <a:rPr lang="en-GB" baseline="0" dirty="0" err="1"/>
              <a:t>una</a:t>
            </a:r>
            <a:r>
              <a:rPr lang="en-GB" baseline="0" dirty="0"/>
              <a:t> [casa]. </a:t>
            </a:r>
            <a:r>
              <a:rPr lang="en-GB" baseline="0" dirty="0" err="1"/>
              <a:t>Está</a:t>
            </a:r>
            <a:r>
              <a:rPr lang="en-GB" baseline="0" dirty="0"/>
              <a:t> </a:t>
            </a:r>
            <a:r>
              <a:rPr lang="en-GB" baseline="0" dirty="0" err="1"/>
              <a:t>en</a:t>
            </a:r>
            <a:r>
              <a:rPr lang="en-GB" baseline="0" dirty="0"/>
              <a:t> </a:t>
            </a:r>
            <a:r>
              <a:rPr lang="en-GB" baseline="0" dirty="0" err="1"/>
              <a:t>una</a:t>
            </a:r>
            <a:r>
              <a:rPr lang="en-GB" baseline="0" dirty="0"/>
              <a:t> [</a:t>
            </a:r>
            <a:r>
              <a:rPr lang="en-GB" baseline="0" dirty="0" err="1"/>
              <a:t>cama</a:t>
            </a:r>
            <a:r>
              <a:rPr lang="en-GB" baseline="0" dirty="0"/>
              <a:t>].</a:t>
            </a:r>
          </a:p>
          <a:p>
            <a:pPr marL="228600" indent="-228600">
              <a:buAutoNum type="arabicParenR"/>
            </a:pPr>
            <a:endParaRPr lang="en-GB" baseline="0" dirty="0"/>
          </a:p>
          <a:p>
            <a:pPr marL="228600" indent="-228600">
              <a:buAutoNum type="arabicParenR"/>
            </a:pPr>
            <a:endParaRPr lang="en-GB" baseline="0" dirty="0"/>
          </a:p>
          <a:p>
            <a:pPr marL="228600" indent="-228600">
              <a:buAutoNum type="arabicParenR"/>
            </a:pPr>
            <a:endParaRPr lang="en-GB" dirty="0"/>
          </a:p>
        </p:txBody>
      </p:sp>
      <p:sp>
        <p:nvSpPr>
          <p:cNvPr id="4" name="Slide Number Placeholder 3"/>
          <p:cNvSpPr>
            <a:spLocks noGrp="1"/>
          </p:cNvSpPr>
          <p:nvPr>
            <p:ph type="sldNum" sz="quarter" idx="10"/>
          </p:nvPr>
        </p:nvSpPr>
        <p:spPr/>
        <p:txBody>
          <a:bodyPr/>
          <a:lstStyle/>
          <a:p>
            <a:pPr>
              <a:defRPr/>
            </a:pPr>
            <a:fld id="{051212F4-EB5A-464B-92EC-DACFCB1CC2CD}" type="slidenum">
              <a:rPr lang="en-GB" smtClean="0">
                <a:solidFill>
                  <a:prstClr val="black"/>
                </a:solidFill>
              </a:rPr>
              <a:pPr>
                <a:defRPr/>
              </a:pPr>
              <a:t>19</a:t>
            </a:fld>
            <a:endParaRPr lang="en-GB">
              <a:solidFill>
                <a:prstClr val="black"/>
              </a:solidFill>
            </a:endParaRPr>
          </a:p>
        </p:txBody>
      </p:sp>
    </p:spTree>
    <p:extLst>
      <p:ext uri="{BB962C8B-B14F-4D97-AF65-F5344CB8AC3E}">
        <p14:creationId xmlns:p14="http://schemas.microsoft.com/office/powerpoint/2010/main" val="578029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 quick</a:t>
            </a:r>
            <a:r>
              <a:rPr lang="en-GB" baseline="0" dirty="0" smtClean="0"/>
              <a:t> intro </a:t>
            </a:r>
            <a:r>
              <a:rPr lang="en-GB" dirty="0" smtClean="0"/>
              <a:t>to the NCELP</a:t>
            </a:r>
            <a:r>
              <a:rPr lang="en-GB" baseline="0" dirty="0" smtClean="0"/>
              <a:t> team, both in York and around the country.</a:t>
            </a:r>
          </a:p>
          <a:p>
            <a:endParaRPr lang="en-GB" baseline="0" dirty="0" smtClean="0"/>
          </a:p>
          <a:p>
            <a:r>
              <a:rPr lang="en-GB" sz="1200" kern="1200" dirty="0" smtClean="0">
                <a:solidFill>
                  <a:schemeClr val="tx1"/>
                </a:solidFill>
                <a:effectLst/>
                <a:latin typeface="+mn-lt"/>
                <a:ea typeface="+mn-ea"/>
                <a:cs typeface="+mn-cs"/>
              </a:rPr>
              <a:t>In November 2016, the Teaching Schools Council published the </a:t>
            </a:r>
            <a:r>
              <a:rPr lang="en-GB" sz="1200" i="1" kern="1200" dirty="0" smtClean="0">
                <a:solidFill>
                  <a:schemeClr val="tx1"/>
                </a:solidFill>
                <a:effectLst/>
                <a:latin typeface="+mn-lt"/>
                <a:ea typeface="+mn-ea"/>
                <a:cs typeface="+mn-cs"/>
              </a:rPr>
              <a:t>Report of the MFL Pedagogy Review </a:t>
            </a:r>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The report noted that only a third of pupils achieves a languages GCSE at grade 4 or above and that less than a half of pupils even takes a language GCSE. </a:t>
            </a:r>
          </a:p>
          <a:p>
            <a:r>
              <a:rPr lang="en-GB" sz="1200" kern="1200" dirty="0" smtClean="0">
                <a:solidFill>
                  <a:schemeClr val="tx1"/>
                </a:solidFill>
                <a:effectLst/>
                <a:latin typeface="+mn-lt"/>
                <a:ea typeface="+mn-ea"/>
                <a:cs typeface="+mn-cs"/>
              </a:rPr>
              <a:t>Research has shown that poor motivation in studying a language is partly due to pupils feeling that they do not know the language and feeling that they are not making progress. </a:t>
            </a:r>
          </a:p>
          <a:p>
            <a:r>
              <a:rPr lang="en-GB" sz="1200" kern="1200" dirty="0" smtClean="0">
                <a:solidFill>
                  <a:schemeClr val="tx1"/>
                </a:solidFill>
                <a:effectLst/>
                <a:latin typeface="+mn-lt"/>
                <a:ea typeface="+mn-ea"/>
                <a:cs typeface="+mn-cs"/>
              </a:rPr>
              <a:t>The National Centre for Excellence for Language Pedagogy (NCELP)’ s approach to FL pedagogy is both research- and practice-informed, taking into account the time-poor context of curriculum FL learning in English classrooms. </a:t>
            </a:r>
          </a:p>
          <a:p>
            <a:r>
              <a:rPr lang="en-GB" sz="1200" kern="1200" dirty="0" smtClean="0">
                <a:solidFill>
                  <a:schemeClr val="tx1"/>
                </a:solidFill>
                <a:effectLst/>
                <a:latin typeface="+mn-lt"/>
                <a:ea typeface="+mn-ea"/>
                <a:cs typeface="+mn-cs"/>
              </a:rPr>
              <a:t>The pedagogy helps pupils establish, early in their course, a robust knowledge of basic vocabulary, grammar, and the sound and spelling systems (phonics). The pedagogy then reinforces this knowledge via planned practice in using the knowledge during meaningful activities</a:t>
            </a:r>
            <a:r>
              <a:rPr lang="en-GB" dirty="0" smtClean="0">
                <a:effectLst/>
              </a:rPr>
              <a:t> </a:t>
            </a:r>
            <a:r>
              <a:rPr lang="en-GB" sz="1200" kern="1200" dirty="0" smtClean="0">
                <a:solidFill>
                  <a:schemeClr val="tx1"/>
                </a:solidFill>
                <a:effectLst/>
                <a:latin typeface="+mn-lt"/>
                <a:ea typeface="+mn-ea"/>
                <a:cs typeface="+mn-cs"/>
              </a:rPr>
              <a:t> Anon. 2016. </a:t>
            </a:r>
            <a:r>
              <a:rPr lang="en-GB" sz="1200" i="1" kern="1200" dirty="0" smtClean="0">
                <a:solidFill>
                  <a:schemeClr val="tx1"/>
                </a:solidFill>
                <a:effectLst/>
                <a:latin typeface="+mn-lt"/>
                <a:ea typeface="+mn-ea"/>
                <a:cs typeface="+mn-cs"/>
              </a:rPr>
              <a:t>Modern Foreign Languages Pedagogy Review. A review of modern foreign languages teaching practice in key stage 3 and key stage 4. (Chair: Ian </a:t>
            </a:r>
            <a:r>
              <a:rPr lang="en-GB" sz="1200" i="1" kern="1200" dirty="0" err="1" smtClean="0">
                <a:solidFill>
                  <a:schemeClr val="tx1"/>
                </a:solidFill>
                <a:effectLst/>
                <a:latin typeface="+mn-lt"/>
                <a:ea typeface="+mn-ea"/>
                <a:cs typeface="+mn-cs"/>
              </a:rPr>
              <a:t>Bauckham</a:t>
            </a:r>
            <a:r>
              <a:rPr lang="en-GB" sz="1200" i="1" kern="120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 Teaching Schools Council</a:t>
            </a:r>
          </a:p>
          <a:p>
            <a:endParaRPr lang="en-GB" dirty="0"/>
          </a:p>
        </p:txBody>
      </p:sp>
      <p:sp>
        <p:nvSpPr>
          <p:cNvPr id="4" name="Slide Number Placeholder 3"/>
          <p:cNvSpPr>
            <a:spLocks noGrp="1"/>
          </p:cNvSpPr>
          <p:nvPr>
            <p:ph type="sldNum" sz="quarter" idx="10"/>
          </p:nvPr>
        </p:nvSpPr>
        <p:spPr/>
        <p:txBody>
          <a:bodyPr/>
          <a:lstStyle/>
          <a:p>
            <a:pPr>
              <a:defRPr/>
            </a:pPr>
            <a:fld id="{48D61898-8BA6-4B26-ACFD-7C1D790186B3}" type="slidenum">
              <a:rPr lang="en-GB" smtClean="0">
                <a:solidFill>
                  <a:prstClr val="black"/>
                </a:solidFill>
              </a:rPr>
              <a:pPr>
                <a:defRPr/>
              </a:pPr>
              <a:t>2</a:t>
            </a:fld>
            <a:endParaRPr lang="en-GB">
              <a:solidFill>
                <a:prstClr val="black"/>
              </a:solidFill>
            </a:endParaRPr>
          </a:p>
        </p:txBody>
      </p:sp>
    </p:spTree>
    <p:extLst>
      <p:ext uri="{BB962C8B-B14F-4D97-AF65-F5344CB8AC3E}">
        <p14:creationId xmlns:p14="http://schemas.microsoft.com/office/powerpoint/2010/main" val="2512556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NB: This slide can’t be displayed to the class.</a:t>
            </a:r>
          </a:p>
          <a:p>
            <a:r>
              <a:rPr lang="en-GB" dirty="0"/>
              <a:t>Student</a:t>
            </a:r>
            <a:r>
              <a:rPr lang="en-GB" baseline="0" dirty="0"/>
              <a:t> prompt cards.</a:t>
            </a:r>
          </a:p>
          <a:p>
            <a:r>
              <a:rPr lang="en-GB" baseline="0" dirty="0"/>
              <a:t>Partner A would say:</a:t>
            </a:r>
          </a:p>
          <a:p>
            <a:pPr marL="228600" indent="-228600">
              <a:buAutoNum type="arabicParenR"/>
            </a:pPr>
            <a:r>
              <a:rPr lang="en-GB" baseline="0" dirty="0" err="1"/>
              <a:t>Es</a:t>
            </a:r>
            <a:r>
              <a:rPr lang="en-GB" baseline="0" dirty="0"/>
              <a:t> </a:t>
            </a:r>
            <a:r>
              <a:rPr lang="en-GB" baseline="0" dirty="0" err="1"/>
              <a:t>una</a:t>
            </a:r>
            <a:r>
              <a:rPr lang="en-GB" baseline="0" dirty="0"/>
              <a:t>.</a:t>
            </a:r>
          </a:p>
          <a:p>
            <a:pPr marL="0" indent="0">
              <a:buNone/>
            </a:pPr>
            <a:r>
              <a:rPr lang="en-GB" baseline="0" dirty="0"/>
              <a:t>Partner B would tick the picture of the bed etc.</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3268559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a:t>
            </a:r>
            <a:r>
              <a:rPr lang="en-GB" baseline="0" dirty="0"/>
              <a:t> prompt cards.</a:t>
            </a:r>
          </a:p>
          <a:p>
            <a:r>
              <a:rPr lang="en-GB" baseline="0" dirty="0"/>
              <a:t>Partner B would say:</a:t>
            </a:r>
          </a:p>
          <a:p>
            <a:pPr marL="228600" indent="-228600">
              <a:buAutoNum type="arabicParenR"/>
            </a:pPr>
            <a:r>
              <a:rPr lang="en-GB" baseline="0" dirty="0" err="1"/>
              <a:t>Es</a:t>
            </a:r>
            <a:r>
              <a:rPr lang="en-GB" baseline="0" dirty="0"/>
              <a:t> </a:t>
            </a:r>
            <a:r>
              <a:rPr lang="en-GB" baseline="0" dirty="0" err="1"/>
              <a:t>una</a:t>
            </a:r>
            <a:r>
              <a:rPr lang="en-GB" baseline="0" dirty="0"/>
              <a:t>.</a:t>
            </a:r>
          </a:p>
          <a:p>
            <a:pPr marL="0" indent="0">
              <a:buNone/>
            </a:pPr>
            <a:r>
              <a:rPr lang="en-GB" baseline="0" dirty="0"/>
              <a:t>Partner B would tick the picture of the house etc.</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30982723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Revisiting previous grammar/lexis (</a:t>
            </a:r>
            <a:r>
              <a:rPr lang="en-GB" dirty="0" err="1" smtClean="0"/>
              <a:t>estar</a:t>
            </a:r>
            <a:r>
              <a:rPr lang="en-GB" dirty="0" smtClean="0"/>
              <a:t> - location) and synthesising</a:t>
            </a:r>
            <a:r>
              <a:rPr lang="en-GB" baseline="0" dirty="0" smtClean="0"/>
              <a:t> with new vocabulary and grammar (indefinite articles).</a:t>
            </a:r>
          </a:p>
          <a:p>
            <a:r>
              <a:rPr lang="en-GB" baseline="0" dirty="0" smtClean="0"/>
              <a:t>Production with element of struggle as words and gender are produced without reference to written support.</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6309070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reminder of the qualities of practice that we are aiming</a:t>
            </a:r>
            <a:r>
              <a:rPr lang="en-GB" baseline="0" dirty="0" smtClean="0"/>
              <a:t> for…</a:t>
            </a:r>
            <a:endParaRPr lang="en-GB" dirty="0"/>
          </a:p>
        </p:txBody>
      </p:sp>
      <p:sp>
        <p:nvSpPr>
          <p:cNvPr id="4" name="Slide Number Placeholder 3"/>
          <p:cNvSpPr>
            <a:spLocks noGrp="1"/>
          </p:cNvSpPr>
          <p:nvPr>
            <p:ph type="sldNum" sz="quarter" idx="10"/>
          </p:nvPr>
        </p:nvSpPr>
        <p:spPr/>
        <p:txBody>
          <a:bodyPr/>
          <a:lstStyle/>
          <a:p>
            <a:fld id="{9CBA886C-C86D-4308-8A5A-0AA8111536A0}" type="slidenum">
              <a:rPr lang="en-GB" smtClean="0"/>
              <a:t>23</a:t>
            </a:fld>
            <a:endParaRPr lang="en-GB"/>
          </a:p>
        </p:txBody>
      </p:sp>
    </p:spTree>
    <p:extLst>
      <p:ext uri="{BB962C8B-B14F-4D97-AF65-F5344CB8AC3E}">
        <p14:creationId xmlns:p14="http://schemas.microsoft.com/office/powerpoint/2010/main" val="29526255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a:t>
            </a:r>
            <a:r>
              <a:rPr lang="en-GB" baseline="0" dirty="0" smtClean="0"/>
              <a:t> if we turn to ‘</a:t>
            </a:r>
            <a:r>
              <a:rPr lang="en-GB" baseline="0" dirty="0" err="1" smtClean="0"/>
              <a:t>tener</a:t>
            </a:r>
            <a:r>
              <a:rPr lang="en-GB" baseline="0" dirty="0" smtClean="0"/>
              <a:t>’ </a:t>
            </a:r>
            <a:br>
              <a:rPr lang="en-GB" baseline="0" dirty="0" smtClean="0"/>
            </a:br>
            <a:r>
              <a:rPr lang="en-GB" baseline="0" dirty="0" smtClean="0"/>
              <a:t>I haven’t been able to find a published resource that has listening, reading, speaking and writing practice tasks that focus on understanding and using TENER.</a:t>
            </a:r>
            <a:br>
              <a:rPr lang="en-GB" baseline="0" dirty="0" smtClean="0"/>
            </a:br>
            <a:r>
              <a:rPr lang="en-GB" baseline="0" dirty="0" smtClean="0"/>
              <a:t>It’s straightforward to find texts that feature TENER (alongside other features - e.g. reflexive verbs, ER-regular verbs, plural and singular nouns, definite and indefinite articles.</a:t>
            </a:r>
          </a:p>
          <a:p>
            <a:r>
              <a:rPr lang="en-GB" baseline="0" dirty="0" smtClean="0"/>
              <a:t>There are six examples of the verb </a:t>
            </a:r>
            <a:r>
              <a:rPr lang="en-GB" baseline="0" dirty="0" err="1" smtClean="0"/>
              <a:t>tener</a:t>
            </a:r>
            <a:r>
              <a:rPr lang="en-GB" baseline="0" dirty="0" smtClean="0"/>
              <a:t> in these texts.  How many of them are task essential? Which questions require students to know that ‘</a:t>
            </a:r>
            <a:r>
              <a:rPr lang="en-GB" baseline="0" dirty="0" err="1" smtClean="0"/>
              <a:t>tengo</a:t>
            </a:r>
            <a:r>
              <a:rPr lang="en-GB" baseline="0" dirty="0" smtClean="0"/>
              <a:t>’ means ‘I have’?</a:t>
            </a:r>
            <a:br>
              <a:rPr lang="en-GB" baseline="0" dirty="0" smtClean="0"/>
            </a:br>
            <a:r>
              <a:rPr lang="en-GB" baseline="0" dirty="0" smtClean="0"/>
              <a:t>And what do we do about that fact that in three of these six examples, ‘</a:t>
            </a:r>
            <a:r>
              <a:rPr lang="en-GB" baseline="0" dirty="0" err="1" smtClean="0"/>
              <a:t>tengo</a:t>
            </a:r>
            <a:r>
              <a:rPr lang="en-GB" baseline="0" dirty="0" smtClean="0"/>
              <a:t>’ actually translates as ‘I am’.</a:t>
            </a:r>
          </a:p>
          <a:p>
            <a:r>
              <a:rPr lang="en-GB" baseline="0" dirty="0" smtClean="0"/>
              <a:t>In these texts we have a number of grammar features represented but none of them is task essential.</a:t>
            </a:r>
            <a:endParaRPr lang="en-GB" dirty="0" smtClean="0"/>
          </a:p>
          <a:p>
            <a:r>
              <a:rPr lang="en-GB" dirty="0" smtClean="0"/>
              <a:t>To what</a:t>
            </a:r>
            <a:r>
              <a:rPr lang="en-GB" baseline="0" dirty="0" smtClean="0"/>
              <a:t> extent </a:t>
            </a:r>
            <a:r>
              <a:rPr lang="en-GB" dirty="0" smtClean="0"/>
              <a:t>do </a:t>
            </a:r>
            <a:r>
              <a:rPr lang="en-GB" baseline="0" dirty="0" smtClean="0"/>
              <a:t>reading (and listening) comprehension tasks like this support students’ learning of grammar?</a:t>
            </a:r>
            <a:br>
              <a:rPr lang="en-GB" baseline="0" dirty="0" smtClean="0"/>
            </a:br>
            <a:r>
              <a:rPr lang="en-GB" baseline="0" dirty="0" smtClean="0"/>
              <a:t>In this typical reading comprehension task, it is very easy to avoid any engagement beyond the lexis, i.e., avoid processing, therefore avoid learning, the grammar.</a:t>
            </a:r>
            <a:br>
              <a:rPr lang="en-GB" baseline="0" dirty="0" smtClean="0"/>
            </a:br>
            <a:r>
              <a:rPr lang="en-GB" baseline="0" dirty="0" smtClean="0"/>
              <a:t>Could we make more efficient use of limited lesson time (i.e. get more learning for our time!) if we could include listening and reading tasks that make the grammar essential.</a:t>
            </a:r>
            <a:br>
              <a:rPr lang="en-GB" baseline="0" dirty="0" smtClean="0"/>
            </a:br>
            <a:r>
              <a:rPr lang="en-GB" baseline="0" dirty="0" smtClean="0"/>
              <a:t>How might they look?</a:t>
            </a:r>
            <a:br>
              <a:rPr lang="en-GB" baseline="0" dirty="0" smtClean="0"/>
            </a:br>
            <a:r>
              <a:rPr lang="en-GB" baseline="0" dirty="0" smtClean="0"/>
              <a:t/>
            </a:r>
            <a:br>
              <a:rPr lang="en-GB" baseline="0" dirty="0" smtClean="0"/>
            </a:br>
            <a:r>
              <a:rPr lang="en-GB" baseline="0" dirty="0" smtClean="0"/>
              <a:t/>
            </a:r>
            <a:br>
              <a:rPr lang="en-GB" baseline="0" dirty="0" smtClean="0"/>
            </a:br>
            <a:endParaRPr lang="en-GB" dirty="0"/>
          </a:p>
        </p:txBody>
      </p:sp>
      <p:sp>
        <p:nvSpPr>
          <p:cNvPr id="4" name="Slide Number Placeholder 3"/>
          <p:cNvSpPr>
            <a:spLocks noGrp="1"/>
          </p:cNvSpPr>
          <p:nvPr>
            <p:ph type="sldNum" sz="quarter" idx="10"/>
          </p:nvPr>
        </p:nvSpPr>
        <p:spPr/>
        <p:txBody>
          <a:bodyPr/>
          <a:lstStyle/>
          <a:p>
            <a:fld id="{9CBA886C-C86D-4308-8A5A-0AA8111536A0}" type="slidenum">
              <a:rPr lang="en-GB" smtClean="0"/>
              <a:t>24</a:t>
            </a:fld>
            <a:endParaRPr lang="en-GB"/>
          </a:p>
        </p:txBody>
      </p:sp>
    </p:spTree>
    <p:extLst>
      <p:ext uri="{BB962C8B-B14F-4D97-AF65-F5344CB8AC3E}">
        <p14:creationId xmlns:p14="http://schemas.microsoft.com/office/powerpoint/2010/main" val="7424073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rgbClr val="4472C4">
                    <a:lumMod val="50000"/>
                  </a:srgbClr>
                </a:solidFill>
                <a:latin typeface="Century Gothic" panose="020B0502020202020204" pitchFamily="34" charset="0"/>
              </a:rPr>
              <a:t>Teachers need not print the slide.  Students could use their ex books to write their responses.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Ask students if there are any surprising items in their suitcases</a:t>
            </a:r>
            <a:r>
              <a:rPr lang="en-GB" b="0" baseline="0" dirty="0"/>
              <a:t> (</a:t>
            </a:r>
            <a:r>
              <a:rPr lang="en-GB" b="0" baseline="0" dirty="0" err="1"/>
              <a:t>gato</a:t>
            </a:r>
            <a:r>
              <a:rPr lang="en-GB" b="0" baseline="0" dirty="0"/>
              <a:t>, </a:t>
            </a:r>
            <a:r>
              <a:rPr lang="en-GB" b="0" baseline="0" dirty="0" err="1"/>
              <a:t>barco</a:t>
            </a:r>
            <a:r>
              <a:rPr lang="en-GB" b="0" baseline="0" dirty="0"/>
              <a:t>!).  In checking the descriptions, students might be encouraged to notice </a:t>
            </a:r>
            <a:r>
              <a:rPr lang="en-GB" sz="1200" baseline="0" dirty="0">
                <a:solidFill>
                  <a:srgbClr val="4472C4">
                    <a:lumMod val="50000"/>
                  </a:srgbClr>
                </a:solidFill>
                <a:latin typeface="Century Gothic" panose="020B0502020202020204" pitchFamily="34" charset="0"/>
              </a:rPr>
              <a:t>adjective agreement (from the previous week).  This point may only need to be noted in passing, or teachers may wish to make more of the explanation as a teaching point, depending on the profile of the group.</a:t>
            </a:r>
            <a:endParaRPr lang="en-GB" sz="1200" dirty="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See if students can distinguish the temporary state in item 3 (“</a:t>
            </a:r>
            <a:r>
              <a:rPr lang="en-GB" b="0" baseline="0" dirty="0" err="1"/>
              <a:t>está</a:t>
            </a:r>
            <a:r>
              <a:rPr lang="en-GB" b="0" baseline="0" dirty="0"/>
              <a:t> loco”) from the general attributes (‘</a:t>
            </a:r>
            <a:r>
              <a:rPr lang="en-GB" b="0" baseline="0" dirty="0" err="1"/>
              <a:t>es</a:t>
            </a:r>
            <a:r>
              <a:rPr lang="en-GB" b="0" baseline="0" dirty="0"/>
              <a:t> </a:t>
            </a:r>
            <a:r>
              <a:rPr lang="en-GB" b="0" baseline="0" dirty="0" err="1"/>
              <a:t>famoso</a:t>
            </a:r>
            <a:r>
              <a:rPr lang="en-GB" b="0" baseline="0" dirty="0"/>
              <a:t>’, ‘</a:t>
            </a:r>
            <a:r>
              <a:rPr lang="en-GB" b="0" baseline="0" dirty="0" err="1"/>
              <a:t>es</a:t>
            </a:r>
            <a:r>
              <a:rPr lang="en-GB" b="0" baseline="0" dirty="0"/>
              <a:t> </a:t>
            </a:r>
            <a:r>
              <a:rPr lang="en-GB" b="0" baseline="0" dirty="0" err="1"/>
              <a:t>blanco</a:t>
            </a:r>
            <a:r>
              <a:rPr lang="en-GB" b="0" baseline="0" dirty="0"/>
              <a:t>’ in the others)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rgbClr val="4472C4">
                    <a:lumMod val="50000"/>
                  </a:srgbClr>
                </a:solidFill>
                <a:latin typeface="Century Gothic" panose="020B0502020202020204" pitchFamily="34" charset="0"/>
              </a:rPr>
              <a:t>To focus on sound-spelling correspondences, students could also listen again and transcribe the sentences. </a:t>
            </a:r>
            <a:endParaRPr lang="en-GB" b="0" dirty="0"/>
          </a:p>
          <a:p>
            <a:endParaRPr lang="en-GB" b="1" dirty="0"/>
          </a:p>
          <a:p>
            <a:r>
              <a:rPr lang="en-GB" b="1" dirty="0"/>
              <a:t>TRANSCRIPT: </a:t>
            </a:r>
            <a:endParaRPr lang="en-GB" dirty="0"/>
          </a:p>
          <a:p>
            <a:pPr marL="228600" indent="-228600">
              <a:buAutoNum type="arabicParenR"/>
            </a:pPr>
            <a:r>
              <a:rPr lang="en-GB" dirty="0" err="1"/>
              <a:t>Tengo</a:t>
            </a:r>
            <a:r>
              <a:rPr lang="en-GB" baseline="0" dirty="0"/>
              <a:t> un </a:t>
            </a:r>
            <a:r>
              <a:rPr lang="en-GB" baseline="0" dirty="0" err="1"/>
              <a:t>barco</a:t>
            </a:r>
            <a:r>
              <a:rPr lang="en-GB" baseline="0" dirty="0"/>
              <a:t>. </a:t>
            </a:r>
            <a:r>
              <a:rPr lang="en-GB" baseline="0" dirty="0" err="1"/>
              <a:t>Es</a:t>
            </a:r>
            <a:r>
              <a:rPr lang="en-GB" baseline="0" dirty="0"/>
              <a:t> </a:t>
            </a:r>
            <a:r>
              <a:rPr lang="en-GB" baseline="0" dirty="0" err="1"/>
              <a:t>fantástico</a:t>
            </a:r>
            <a:r>
              <a:rPr lang="en-GB" baseline="0" dirty="0"/>
              <a:t>.</a:t>
            </a:r>
            <a:endParaRPr lang="en-GB" dirty="0"/>
          </a:p>
          <a:p>
            <a:pPr marL="228600" indent="-228600">
              <a:buAutoNum type="arabicParenR"/>
            </a:pPr>
            <a:r>
              <a:rPr lang="en-GB" dirty="0" err="1"/>
              <a:t>Tienes</a:t>
            </a:r>
            <a:r>
              <a:rPr lang="en-GB" baseline="0" dirty="0"/>
              <a:t> </a:t>
            </a:r>
            <a:r>
              <a:rPr lang="en-GB" baseline="0" dirty="0" err="1"/>
              <a:t>una</a:t>
            </a:r>
            <a:r>
              <a:rPr lang="en-GB" baseline="0" dirty="0"/>
              <a:t> </a:t>
            </a:r>
            <a:r>
              <a:rPr lang="en-GB" baseline="0" dirty="0" err="1"/>
              <a:t>bicicleta</a:t>
            </a:r>
            <a:r>
              <a:rPr lang="en-GB" baseline="0" dirty="0"/>
              <a:t>. </a:t>
            </a:r>
            <a:r>
              <a:rPr lang="en-GB" baseline="0" dirty="0" err="1"/>
              <a:t>Es</a:t>
            </a:r>
            <a:r>
              <a:rPr lang="en-GB" baseline="0" dirty="0"/>
              <a:t> </a:t>
            </a:r>
            <a:r>
              <a:rPr lang="en-GB" baseline="0" dirty="0" err="1"/>
              <a:t>blanca</a:t>
            </a:r>
            <a:r>
              <a:rPr lang="en-GB" baseline="0" dirty="0"/>
              <a:t>.</a:t>
            </a:r>
            <a:endParaRPr lang="en-GB" dirty="0"/>
          </a:p>
          <a:p>
            <a:pPr marL="228600" indent="-228600">
              <a:buAutoNum type="arabicParenR"/>
            </a:pPr>
            <a:r>
              <a:rPr lang="en-GB" dirty="0" err="1"/>
              <a:t>Tienes</a:t>
            </a:r>
            <a:r>
              <a:rPr lang="en-GB" baseline="0" dirty="0"/>
              <a:t> un </a:t>
            </a:r>
            <a:r>
              <a:rPr lang="en-GB" baseline="0" dirty="0" err="1"/>
              <a:t>gato</a:t>
            </a:r>
            <a:r>
              <a:rPr lang="en-GB" baseline="0" dirty="0"/>
              <a:t>.  </a:t>
            </a:r>
            <a:r>
              <a:rPr lang="en-GB" baseline="0" dirty="0" err="1"/>
              <a:t>Está</a:t>
            </a:r>
            <a:r>
              <a:rPr lang="en-GB" baseline="0" dirty="0"/>
              <a:t> loco.</a:t>
            </a:r>
            <a:endParaRPr lang="en-GB" dirty="0"/>
          </a:p>
          <a:p>
            <a:pPr marL="228600" indent="-228600">
              <a:buAutoNum type="arabicParenR"/>
            </a:pPr>
            <a:r>
              <a:rPr lang="en-GB" dirty="0" err="1"/>
              <a:t>Tengo</a:t>
            </a:r>
            <a:r>
              <a:rPr lang="en-GB" baseline="0" dirty="0"/>
              <a:t> un libro.  </a:t>
            </a:r>
            <a:r>
              <a:rPr lang="en-GB" baseline="0" dirty="0" err="1"/>
              <a:t>Es</a:t>
            </a:r>
            <a:r>
              <a:rPr lang="en-GB" baseline="0" dirty="0"/>
              <a:t> </a:t>
            </a:r>
            <a:r>
              <a:rPr lang="en-GB" baseline="0" dirty="0" err="1"/>
              <a:t>famoso</a:t>
            </a:r>
            <a:r>
              <a:rPr lang="en-GB" baseline="0" dirty="0"/>
              <a:t>.</a:t>
            </a:r>
            <a:endParaRPr lang="en-GB" dirty="0"/>
          </a:p>
          <a:p>
            <a:pPr marL="228600" indent="-228600">
              <a:buAutoNum type="arabicParenR"/>
            </a:pPr>
            <a:r>
              <a:rPr lang="en-GB" dirty="0" err="1"/>
              <a:t>Tengo</a:t>
            </a:r>
            <a:r>
              <a:rPr lang="en-GB" baseline="0" dirty="0"/>
              <a:t> </a:t>
            </a:r>
            <a:r>
              <a:rPr lang="en-GB" baseline="0" dirty="0" err="1"/>
              <a:t>una</a:t>
            </a:r>
            <a:r>
              <a:rPr lang="en-GB" baseline="0" dirty="0"/>
              <a:t> </a:t>
            </a:r>
            <a:r>
              <a:rPr lang="en-GB" baseline="0" dirty="0" err="1"/>
              <a:t>moneda</a:t>
            </a:r>
            <a:r>
              <a:rPr lang="en-GB" baseline="0" dirty="0"/>
              <a:t>.  </a:t>
            </a:r>
            <a:r>
              <a:rPr lang="en-GB" baseline="0" dirty="0" err="1"/>
              <a:t>Es</a:t>
            </a:r>
            <a:r>
              <a:rPr lang="en-GB" baseline="0" dirty="0"/>
              <a:t> </a:t>
            </a:r>
            <a:r>
              <a:rPr lang="en-GB" baseline="0" dirty="0" err="1"/>
              <a:t>nueva</a:t>
            </a:r>
            <a:r>
              <a:rPr lang="en-GB" baseline="0" dirty="0"/>
              <a:t>.</a:t>
            </a:r>
            <a:endParaRPr lang="en-GB" dirty="0"/>
          </a:p>
          <a:p>
            <a:pPr marL="228600" indent="-228600">
              <a:buAutoNum type="arabicParenR"/>
            </a:pPr>
            <a:r>
              <a:rPr lang="en-GB" dirty="0" err="1"/>
              <a:t>Tienes</a:t>
            </a:r>
            <a:r>
              <a:rPr lang="en-GB" baseline="0" dirty="0"/>
              <a:t> </a:t>
            </a:r>
            <a:r>
              <a:rPr lang="en-GB" baseline="0" dirty="0" err="1"/>
              <a:t>una</a:t>
            </a:r>
            <a:r>
              <a:rPr lang="en-GB" baseline="0" dirty="0"/>
              <a:t> </a:t>
            </a:r>
            <a:r>
              <a:rPr lang="en-GB" baseline="0" dirty="0" err="1"/>
              <a:t>cama</a:t>
            </a:r>
            <a:r>
              <a:rPr lang="en-GB" baseline="0" dirty="0"/>
              <a:t>. </a:t>
            </a:r>
            <a:r>
              <a:rPr lang="en-GB" baseline="0" dirty="0" err="1"/>
              <a:t>Es</a:t>
            </a:r>
            <a:r>
              <a:rPr lang="en-GB" baseline="0" dirty="0"/>
              <a:t> </a:t>
            </a:r>
            <a:r>
              <a:rPr lang="en-GB" baseline="0" dirty="0" err="1"/>
              <a:t>alta.</a:t>
            </a:r>
            <a:endParaRPr lang="en-GB" dirty="0"/>
          </a:p>
          <a:p>
            <a:pPr marL="228600" indent="-228600">
              <a:buAutoNum type="arabicParenR"/>
            </a:pPr>
            <a:r>
              <a:rPr lang="en-GB" dirty="0" err="1"/>
              <a:t>Tengo</a:t>
            </a:r>
            <a:r>
              <a:rPr lang="en-GB" baseline="0" dirty="0"/>
              <a:t> un </a:t>
            </a:r>
            <a:r>
              <a:rPr lang="en-GB" baseline="0" dirty="0" err="1"/>
              <a:t>bolígrafo</a:t>
            </a:r>
            <a:r>
              <a:rPr lang="en-GB" baseline="0" dirty="0"/>
              <a:t>.  </a:t>
            </a:r>
            <a:r>
              <a:rPr lang="en-GB" baseline="0" dirty="0" err="1"/>
              <a:t>Es</a:t>
            </a:r>
            <a:r>
              <a:rPr lang="en-GB" baseline="0" dirty="0"/>
              <a:t> </a:t>
            </a:r>
            <a:r>
              <a:rPr lang="en-GB" baseline="0" dirty="0" err="1"/>
              <a:t>famoso</a:t>
            </a:r>
            <a:r>
              <a:rPr lang="en-GB" baseline="0" dirty="0"/>
              <a:t>.</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dirty="0" err="1"/>
              <a:t>Tienes</a:t>
            </a:r>
            <a:r>
              <a:rPr lang="en-GB" baseline="0" dirty="0"/>
              <a:t> </a:t>
            </a:r>
            <a:r>
              <a:rPr lang="en-GB" baseline="0" dirty="0" err="1"/>
              <a:t>una</a:t>
            </a:r>
            <a:r>
              <a:rPr lang="en-GB" baseline="0" dirty="0"/>
              <a:t> </a:t>
            </a:r>
            <a:r>
              <a:rPr lang="en-GB" baseline="0" dirty="0" err="1"/>
              <a:t>cámara</a:t>
            </a:r>
            <a:r>
              <a:rPr lang="en-GB" baseline="0" dirty="0"/>
              <a:t>. </a:t>
            </a:r>
            <a:r>
              <a:rPr lang="en-GB" baseline="0" dirty="0" err="1"/>
              <a:t>Es</a:t>
            </a:r>
            <a:r>
              <a:rPr lang="en-GB" baseline="0" dirty="0"/>
              <a:t> </a:t>
            </a:r>
            <a:r>
              <a:rPr lang="en-GB" baseline="0" dirty="0" err="1"/>
              <a:t>nueva</a:t>
            </a:r>
            <a:r>
              <a:rPr lang="en-GB" baseline="0" dirty="0"/>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6649995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rgbClr val="4472C4">
                    <a:lumMod val="50000"/>
                  </a:srgbClr>
                </a:solidFill>
                <a:latin typeface="Century Gothic" panose="020B0502020202020204" pitchFamily="34" charset="0"/>
              </a:rPr>
              <a:t>Teachers need not print the slide.  Students could use their ex books to write their responses. </a:t>
            </a:r>
            <a:r>
              <a:rPr lang="en-GB" sz="1200" dirty="0">
                <a:solidFill>
                  <a:srgbClr val="4472C4">
                    <a:lumMod val="50000"/>
                  </a:srgbClr>
                </a:solidFill>
                <a:latin typeface="Century Gothic" panose="020B0502020202020204" pitchFamily="34" charset="0"/>
              </a:rPr>
              <a:t>Students do not need to copy out the whole table.</a:t>
            </a:r>
            <a:r>
              <a:rPr lang="en-GB" sz="1200" baseline="0" dirty="0">
                <a:solidFill>
                  <a:srgbClr val="4472C4">
                    <a:lumMod val="50000"/>
                  </a:srgbClr>
                </a:solidFill>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22235874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smtClean="0"/>
              <a:t>Students</a:t>
            </a:r>
            <a:r>
              <a:rPr lang="en-GB" baseline="0" dirty="0" smtClean="0"/>
              <a:t> </a:t>
            </a:r>
            <a:r>
              <a:rPr lang="en-GB" baseline="0" dirty="0"/>
              <a:t>need to pay close attention to the instructions.</a:t>
            </a:r>
          </a:p>
          <a:p>
            <a:pPr marL="0" indent="0">
              <a:buNone/>
            </a:pPr>
            <a:endParaRPr lang="en-GB" dirty="0"/>
          </a:p>
          <a:p>
            <a:pPr marL="0" indent="0">
              <a:buNone/>
            </a:pPr>
            <a:r>
              <a:rPr lang="en-GB" dirty="0"/>
              <a:t>By now, students</a:t>
            </a:r>
            <a:r>
              <a:rPr lang="en-GB" baseline="0" dirty="0"/>
              <a:t> will be very familiar with the vocabulary plus the three singular parts of </a:t>
            </a:r>
            <a:r>
              <a:rPr lang="en-GB" i="1" baseline="0" dirty="0" err="1"/>
              <a:t>tener</a:t>
            </a:r>
            <a:r>
              <a:rPr lang="en-GB" baseline="0" dirty="0"/>
              <a:t>, which have up to now featured in pairs.  In this activity, all sentences have ‘</a:t>
            </a:r>
            <a:r>
              <a:rPr lang="en-GB" baseline="0" dirty="0" err="1"/>
              <a:t>tengo</a:t>
            </a:r>
            <a:r>
              <a:rPr lang="en-GB" baseline="0" dirty="0"/>
              <a:t>’, but not all have ‘</a:t>
            </a:r>
            <a:r>
              <a:rPr lang="en-GB" baseline="0" dirty="0" err="1"/>
              <a:t>tiene</a:t>
            </a:r>
            <a:r>
              <a:rPr lang="en-GB" baseline="0" dirty="0"/>
              <a:t>’ – some have ‘</a:t>
            </a:r>
            <a:r>
              <a:rPr lang="en-GB" b="0" baseline="0" dirty="0" err="1"/>
              <a:t>tienes</a:t>
            </a:r>
            <a:r>
              <a:rPr lang="en-GB" b="0" baseline="0" dirty="0"/>
              <a:t>’</a:t>
            </a:r>
            <a:r>
              <a:rPr lang="en-GB" baseline="0" dirty="0"/>
              <a:t> instead. In this way, students have to pay close attention to both the verb form and the item.  </a:t>
            </a:r>
            <a:br>
              <a:rPr lang="en-GB" baseline="0" dirty="0"/>
            </a:br>
            <a:r>
              <a:rPr lang="en-GB" baseline="0" dirty="0"/>
              <a:t/>
            </a:r>
            <a:br>
              <a:rPr lang="en-GB" baseline="0" dirty="0"/>
            </a:br>
            <a:r>
              <a:rPr lang="en-GB" baseline="0" dirty="0"/>
              <a:t>NB: Of course there are only two items mentioned each time so one person is not mentioned in each question.</a:t>
            </a:r>
          </a:p>
          <a:p>
            <a:pPr marL="0" indent="0">
              <a:buNone/>
            </a:pPr>
            <a:endParaRPr lang="en-GB" baseline="0" dirty="0"/>
          </a:p>
          <a:p>
            <a:pPr marL="0" indent="0">
              <a:buNone/>
            </a:pPr>
            <a:r>
              <a:rPr lang="en-GB" baseline="0" dirty="0"/>
              <a:t>Students do not need a copy of this slide.  They can write I, you, she at the top of the page, 1-6 down the side and the English words in the correct places.</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18366613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Prompt cards (see accompanying</a:t>
            </a:r>
            <a:r>
              <a:rPr lang="en-GB" baseline="0" dirty="0"/>
              <a:t> Word doc for printable version).  Alternatively students could write the answers in their ex books and the cards used again.</a:t>
            </a:r>
            <a:endParaRPr lang="en-GB" dirty="0"/>
          </a:p>
          <a:p>
            <a:r>
              <a:rPr lang="en-GB" dirty="0"/>
              <a:t>Partner A says their sentence to partner B in Spanish.</a:t>
            </a:r>
            <a:r>
              <a:rPr lang="en-GB" baseline="0" dirty="0"/>
              <a:t>  Partner B listens carefully and then writes the verb accordingly.</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the layout of the task as it is includes an additional level of challenge, as Partner B’s items are not on the page in numerical order.  This forces Partner B to attend to the meaning of the noun and the verb form at the same time.  If felt to be too challenging, the items can be edited to follow the same order as Partner A’s items 1-5.</a:t>
            </a:r>
            <a:endParaRPr lang="en-GB" b="1"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7330348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Printable student</a:t>
            </a:r>
            <a:r>
              <a:rPr lang="en-GB" baseline="0" dirty="0"/>
              <a:t> prompt cards.  Alternatively students could write the answers in their ex books and the cards used again.</a:t>
            </a:r>
            <a:endParaRPr lang="en-GB" dirty="0"/>
          </a:p>
          <a:p>
            <a:r>
              <a:rPr lang="en-GB" dirty="0"/>
              <a:t>Partner B says their sentence to partner A in Spanish.</a:t>
            </a:r>
            <a:r>
              <a:rPr lang="en-GB" baseline="0" dirty="0"/>
              <a:t>  Partner A listens carefully and then writes the verb accordingly.</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the layout of the task as it is includes an additional level of challenge, as Partner B’s items are not on the page in numerical order.  This forces Partner B to attend to the meaning of the noun and the verb form at the same time.  If felt to be too challenging, the items can be edited to follow the same order as Partner A’s items 1-5.</a:t>
            </a:r>
            <a:endParaRPr lang="en-GB" b="1"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2407672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No prizes for guessing what has focused the minds of all school leaders on these precise questions right now!</a:t>
            </a:r>
            <a:endParaRPr lang="en-GB" dirty="0" smtClean="0"/>
          </a:p>
          <a:p>
            <a:endParaRPr lang="en-GB" dirty="0" smtClean="0"/>
          </a:p>
          <a:p>
            <a:r>
              <a:rPr lang="en-GB" dirty="0" smtClean="0"/>
              <a:t>The first question speaks</a:t>
            </a:r>
            <a:r>
              <a:rPr lang="en-GB" baseline="0" dirty="0" smtClean="0"/>
              <a:t> to Ofsted new framework’s questions about: </a:t>
            </a:r>
            <a:br>
              <a:rPr lang="en-GB" baseline="0" dirty="0" smtClean="0"/>
            </a:br>
            <a:r>
              <a:rPr lang="en-GB" baseline="0" dirty="0" smtClean="0"/>
              <a:t>subject content being </a:t>
            </a:r>
            <a:r>
              <a:rPr lang="en-GB" b="1" baseline="0" dirty="0" smtClean="0"/>
              <a:t>most useful</a:t>
            </a:r>
            <a:br>
              <a:rPr lang="en-GB" b="1" baseline="0" dirty="0" smtClean="0"/>
            </a:br>
            <a:r>
              <a:rPr lang="en-GB" b="0" baseline="0" dirty="0" smtClean="0"/>
              <a:t>learning being </a:t>
            </a:r>
            <a:r>
              <a:rPr lang="en-GB" b="1" baseline="0" dirty="0" smtClean="0"/>
              <a:t>carefully planned</a:t>
            </a:r>
            <a:br>
              <a:rPr lang="en-GB" b="1" baseline="0" dirty="0" smtClean="0"/>
            </a:br>
            <a:r>
              <a:rPr lang="en-GB" b="0" baseline="0" dirty="0" smtClean="0"/>
              <a:t>identifying</a:t>
            </a:r>
            <a:r>
              <a:rPr lang="en-GB" b="1" baseline="0" dirty="0" smtClean="0"/>
              <a:t> end points</a:t>
            </a:r>
          </a:p>
          <a:p>
            <a:endParaRPr lang="en-GB" b="1" baseline="0" dirty="0" smtClean="0"/>
          </a:p>
          <a:p>
            <a:r>
              <a:rPr lang="en-GB" b="0" baseline="0" dirty="0" smtClean="0"/>
              <a:t>Question 2 addresses the need for: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curriculum sequencing</a:t>
            </a:r>
            <a:br>
              <a:rPr lang="en-GB" b="1" dirty="0" smtClean="0"/>
            </a:br>
            <a:r>
              <a:rPr lang="en-GB" b="1" dirty="0" smtClean="0"/>
              <a:t>logical</a:t>
            </a:r>
            <a:r>
              <a:rPr lang="en-GB" b="1" baseline="0" dirty="0" smtClean="0"/>
              <a:t> progression</a:t>
            </a:r>
            <a:br>
              <a:rPr lang="en-GB" b="1" baseline="0" dirty="0" smtClean="0"/>
            </a:br>
            <a:r>
              <a:rPr lang="en-GB" b="0" baseline="0" dirty="0" smtClean="0"/>
              <a:t>learning being </a:t>
            </a:r>
            <a:r>
              <a:rPr lang="en-GB" b="1" baseline="0" dirty="0" smtClean="0"/>
              <a:t>carefully planned</a:t>
            </a:r>
          </a:p>
          <a:p>
            <a:r>
              <a:rPr lang="en-GB" b="1" baseline="0" dirty="0" smtClean="0"/>
              <a:t/>
            </a:r>
            <a:br>
              <a:rPr lang="en-GB" b="1" baseline="0" dirty="0" smtClean="0"/>
            </a:br>
            <a:endParaRPr lang="en-GB" b="1" baseline="0" dirty="0" smtClean="0"/>
          </a:p>
          <a:p>
            <a:r>
              <a:rPr lang="en-GB" b="0" baseline="0" dirty="0" smtClean="0"/>
              <a:t>Question 3 identifies the need for:</a:t>
            </a:r>
          </a:p>
          <a:p>
            <a:r>
              <a:rPr lang="en-GB" b="0" baseline="0" dirty="0" smtClean="0"/>
              <a:t>sufficient</a:t>
            </a:r>
            <a:r>
              <a:rPr lang="en-GB" b="1" baseline="0" dirty="0" smtClean="0"/>
              <a:t> explicit teaching</a:t>
            </a:r>
            <a:br>
              <a:rPr lang="en-GB" b="1" baseline="0" dirty="0" smtClean="0"/>
            </a:br>
            <a:r>
              <a:rPr lang="en-GB" b="1" baseline="0" dirty="0" smtClean="0"/>
              <a:t>clear presentation of information</a:t>
            </a:r>
            <a:br>
              <a:rPr lang="en-GB" b="1" baseline="0" dirty="0" smtClean="0"/>
            </a:br>
            <a:r>
              <a:rPr lang="en-GB" b="1" baseline="0" dirty="0" smtClean="0"/>
              <a:t>expert knowledge of teachers</a:t>
            </a:r>
            <a:br>
              <a:rPr lang="en-GB" b="1" baseline="0" dirty="0" smtClean="0"/>
            </a:br>
            <a:endParaRPr lang="en-GB" b="1" baseline="0" dirty="0" smtClean="0"/>
          </a:p>
          <a:p>
            <a:endParaRPr lang="en-GB" b="1" baseline="0" dirty="0" smtClean="0"/>
          </a:p>
          <a:p>
            <a:r>
              <a:rPr lang="en-GB" b="0" baseline="0" dirty="0" smtClean="0"/>
              <a:t>Question 4 speaks to:</a:t>
            </a:r>
          </a:p>
          <a:p>
            <a:r>
              <a:rPr lang="en-GB" b="0" baseline="0" dirty="0" smtClean="0"/>
              <a:t>developing </a:t>
            </a:r>
            <a:r>
              <a:rPr lang="en-GB" b="1" baseline="0" dirty="0" smtClean="0"/>
              <a:t>cumulatively sufficient knowledge</a:t>
            </a:r>
            <a:br>
              <a:rPr lang="en-GB" b="1" baseline="0" dirty="0" smtClean="0"/>
            </a:br>
            <a:r>
              <a:rPr lang="en-GB" b="0" baseline="0" dirty="0" smtClean="0"/>
              <a:t>concepts being </a:t>
            </a:r>
            <a:r>
              <a:rPr lang="en-GB" b="1" baseline="0" dirty="0" smtClean="0"/>
              <a:t>embedded in long-term memory</a:t>
            </a:r>
            <a:br>
              <a:rPr lang="en-GB" b="1" baseline="0" dirty="0" smtClean="0"/>
            </a:br>
            <a:r>
              <a:rPr lang="en-GB" b="0" baseline="0" dirty="0" smtClean="0"/>
              <a:t>knowledge</a:t>
            </a:r>
            <a:r>
              <a:rPr lang="en-GB" b="1" baseline="0" dirty="0" smtClean="0"/>
              <a:t> applied fluently</a:t>
            </a:r>
          </a:p>
          <a:p>
            <a:r>
              <a:rPr lang="en-GB" b="1" baseline="0" dirty="0" smtClean="0"/>
              <a:t>and assessment</a:t>
            </a:r>
          </a:p>
          <a:p>
            <a:endParaRPr lang="en-GB" b="1" dirty="0" smtClean="0"/>
          </a:p>
          <a:p>
            <a:r>
              <a:rPr lang="en-GB" b="0" dirty="0" smtClean="0"/>
              <a:t>That is not to say, however, that I don’t think these are good questions.  They aren’t bad at all…</a:t>
            </a:r>
            <a:endParaRPr lang="en-GB" b="0" dirty="0"/>
          </a:p>
        </p:txBody>
      </p:sp>
      <p:sp>
        <p:nvSpPr>
          <p:cNvPr id="4" name="Slide Number Placeholder 3"/>
          <p:cNvSpPr>
            <a:spLocks noGrp="1"/>
          </p:cNvSpPr>
          <p:nvPr>
            <p:ph type="sldNum" sz="quarter" idx="10"/>
          </p:nvPr>
        </p:nvSpPr>
        <p:spPr/>
        <p:txBody>
          <a:bodyPr/>
          <a:lstStyle/>
          <a:p>
            <a:fld id="{48D61898-8BA6-4B26-ACFD-7C1D790186B3}"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20537132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dirty="0" smtClean="0">
              <a:solidFill>
                <a:schemeClr val="tx1"/>
              </a:solidFill>
              <a:effectLst/>
              <a:latin typeface="+mn-lt"/>
              <a:ea typeface="+mn-ea"/>
              <a:cs typeface="+mn-cs"/>
            </a:endParaRPr>
          </a:p>
          <a:p>
            <a:endParaRPr lang="en-GB" dirty="0" smtClean="0"/>
          </a:p>
          <a:p>
            <a:endParaRPr lang="en-GB" dirty="0"/>
          </a:p>
        </p:txBody>
      </p:sp>
      <p:sp>
        <p:nvSpPr>
          <p:cNvPr id="4" name="Slide Number Placeholder 3"/>
          <p:cNvSpPr>
            <a:spLocks noGrp="1"/>
          </p:cNvSpPr>
          <p:nvPr>
            <p:ph type="sldNum" sz="quarter" idx="10"/>
          </p:nvPr>
        </p:nvSpPr>
        <p:spPr/>
        <p:txBody>
          <a:bodyPr/>
          <a:lstStyle/>
          <a:p>
            <a:fld id="{9CBA886C-C86D-4308-8A5A-0AA8111536A0}" type="slidenum">
              <a:rPr lang="en-GB" smtClean="0"/>
              <a:t>30</a:t>
            </a:fld>
            <a:endParaRPr lang="en-GB"/>
          </a:p>
        </p:txBody>
      </p:sp>
    </p:spTree>
    <p:extLst>
      <p:ext uri="{BB962C8B-B14F-4D97-AF65-F5344CB8AC3E}">
        <p14:creationId xmlns:p14="http://schemas.microsoft.com/office/powerpoint/2010/main" val="8194701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a:t>
            </a:r>
            <a:r>
              <a:rPr lang="en-GB" baseline="0" dirty="0" smtClean="0"/>
              <a:t> do rich text resources also provide meaningful practice?</a:t>
            </a:r>
            <a:br>
              <a:rPr lang="en-GB" baseline="0" dirty="0" smtClean="0"/>
            </a:br>
            <a:endParaRPr lang="en-GB" dirty="0"/>
          </a:p>
        </p:txBody>
      </p:sp>
      <p:sp>
        <p:nvSpPr>
          <p:cNvPr id="4" name="Slide Number Placeholder 3"/>
          <p:cNvSpPr>
            <a:spLocks noGrp="1"/>
          </p:cNvSpPr>
          <p:nvPr>
            <p:ph type="sldNum" sz="quarter" idx="10"/>
          </p:nvPr>
        </p:nvSpPr>
        <p:spPr/>
        <p:txBody>
          <a:bodyPr/>
          <a:lstStyle/>
          <a:p>
            <a:fld id="{9CBA886C-C86D-4308-8A5A-0AA8111536A0}" type="slidenum">
              <a:rPr lang="en-GB" smtClean="0"/>
              <a:t>31</a:t>
            </a:fld>
            <a:endParaRPr lang="en-GB"/>
          </a:p>
        </p:txBody>
      </p:sp>
    </p:spTree>
    <p:extLst>
      <p:ext uri="{BB962C8B-B14F-4D97-AF65-F5344CB8AC3E}">
        <p14:creationId xmlns:p14="http://schemas.microsoft.com/office/powerpoint/2010/main" val="7142952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Note: The</a:t>
            </a:r>
            <a:r>
              <a:rPr lang="en-GB" baseline="0" dirty="0" smtClean="0"/>
              <a:t> following slides are just extracts from a two-lesson sequence – they are chosen for exemplification of revisiting and deepening vocabulary knowledge.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7410366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err="1" smtClean="0">
                <a:solidFill>
                  <a:schemeClr val="tx1"/>
                </a:solidFill>
                <a:effectLst/>
                <a:latin typeface="+mn-lt"/>
                <a:ea typeface="+mn-ea"/>
                <a:cs typeface="+mn-cs"/>
              </a:rPr>
              <a:t>Ask</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students</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read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aloud</a:t>
            </a:r>
            <a:r>
              <a:rPr lang="fr-FR" sz="1200" kern="1200" dirty="0" smtClean="0">
                <a:solidFill>
                  <a:schemeClr val="tx1"/>
                </a:solidFill>
                <a:effectLst/>
                <a:latin typeface="+mn-lt"/>
                <a:ea typeface="+mn-ea"/>
                <a:cs typeface="+mn-cs"/>
              </a:rPr>
              <a:t> the first four </a:t>
            </a:r>
            <a:r>
              <a:rPr lang="fr-FR" sz="1200" kern="1200" dirty="0" err="1" smtClean="0">
                <a:solidFill>
                  <a:schemeClr val="tx1"/>
                </a:solidFill>
                <a:effectLst/>
                <a:latin typeface="+mn-lt"/>
                <a:ea typeface="+mn-ea"/>
                <a:cs typeface="+mn-cs"/>
              </a:rPr>
              <a:t>lines</a:t>
            </a:r>
            <a:r>
              <a:rPr lang="fr-FR" sz="1200" kern="1200" dirty="0" smtClean="0">
                <a:solidFill>
                  <a:schemeClr val="tx1"/>
                </a:solidFill>
                <a:effectLst/>
                <a:latin typeface="+mn-lt"/>
                <a:ea typeface="+mn-ea"/>
                <a:cs typeface="+mn-cs"/>
              </a:rPr>
              <a:t> of the </a:t>
            </a:r>
            <a:r>
              <a:rPr lang="fr-FR" sz="1200" kern="1200" dirty="0" err="1" smtClean="0">
                <a:solidFill>
                  <a:schemeClr val="tx1"/>
                </a:solidFill>
                <a:effectLst/>
                <a:latin typeface="+mn-lt"/>
                <a:ea typeface="+mn-ea"/>
                <a:cs typeface="+mn-cs"/>
              </a:rPr>
              <a:t>text</a:t>
            </a:r>
            <a:r>
              <a:rPr lang="fr-FR" sz="1200" kern="1200" dirty="0" smtClean="0">
                <a:solidFill>
                  <a:schemeClr val="tx1"/>
                </a:solidFill>
                <a:effectLst/>
                <a:latin typeface="+mn-lt"/>
                <a:ea typeface="+mn-ea"/>
                <a:cs typeface="+mn-cs"/>
              </a:rPr>
              <a:t> and </a:t>
            </a:r>
            <a:r>
              <a:rPr lang="fr-FR" sz="1200" kern="1200" dirty="0" err="1" smtClean="0">
                <a:solidFill>
                  <a:schemeClr val="tx1"/>
                </a:solidFill>
                <a:effectLst/>
                <a:latin typeface="+mn-lt"/>
                <a:ea typeface="+mn-ea"/>
                <a:cs typeface="+mn-cs"/>
              </a:rPr>
              <a:t>then</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identify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its</a:t>
            </a:r>
            <a:r>
              <a:rPr lang="fr-FR" sz="1200" kern="1200" dirty="0" smtClean="0">
                <a:solidFill>
                  <a:schemeClr val="tx1"/>
                </a:solidFill>
                <a:effectLst/>
                <a:latin typeface="+mn-lt"/>
                <a:ea typeface="+mn-ea"/>
                <a:cs typeface="+mn-cs"/>
              </a:rPr>
              <a:t> type. </a:t>
            </a:r>
            <a:br>
              <a:rPr lang="fr-FR" sz="1200" kern="1200" dirty="0" smtClean="0">
                <a:solidFill>
                  <a:schemeClr val="tx1"/>
                </a:solidFill>
                <a:effectLst/>
                <a:latin typeface="+mn-lt"/>
                <a:ea typeface="+mn-ea"/>
                <a:cs typeface="+mn-cs"/>
              </a:rPr>
            </a:br>
            <a:r>
              <a:rPr lang="fr-FR" sz="1200" kern="1200" dirty="0" err="1" smtClean="0">
                <a:solidFill>
                  <a:schemeClr val="tx1"/>
                </a:solidFill>
                <a:effectLst/>
                <a:latin typeface="+mn-lt"/>
                <a:ea typeface="+mn-ea"/>
                <a:cs typeface="+mn-cs"/>
              </a:rPr>
              <a:t>Reasons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why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they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may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suggest</a:t>
            </a:r>
            <a:r>
              <a:rPr lang="fr-FR" sz="1200" kern="1200" baseline="0" dirty="0" smtClean="0">
                <a:solidFill>
                  <a:schemeClr val="tx1"/>
                </a:solidFill>
                <a:effectLst/>
                <a:latin typeface="+mn-lt"/>
                <a:ea typeface="+mn-ea"/>
                <a:cs typeface="+mn-cs"/>
              </a:rPr>
              <a:t> a </a:t>
            </a:r>
            <a:r>
              <a:rPr lang="fr-FR" sz="1200" kern="1200" baseline="0" dirty="0" err="1" smtClean="0">
                <a:solidFill>
                  <a:schemeClr val="tx1"/>
                </a:solidFill>
                <a:effectLst/>
                <a:latin typeface="+mn-lt"/>
                <a:ea typeface="+mn-ea"/>
                <a:cs typeface="+mn-cs"/>
              </a:rPr>
              <a:t>poem</a:t>
            </a:r>
            <a:r>
              <a:rPr lang="fr-FR" sz="1200" kern="1200" baseline="0" dirty="0" smtClean="0">
                <a:solidFill>
                  <a:schemeClr val="tx1"/>
                </a:solidFill>
                <a:effectLst/>
                <a:latin typeface="+mn-lt"/>
                <a:ea typeface="+mn-ea"/>
                <a:cs typeface="+mn-cs"/>
              </a:rPr>
              <a:t>: frases </a:t>
            </a:r>
            <a:r>
              <a:rPr lang="fr-FR" sz="1200" kern="1200" baseline="0" dirty="0" err="1" smtClean="0">
                <a:solidFill>
                  <a:schemeClr val="tx1"/>
                </a:solidFill>
                <a:effectLst/>
                <a:latin typeface="+mn-lt"/>
                <a:ea typeface="+mn-ea"/>
                <a:cs typeface="+mn-cs"/>
              </a:rPr>
              <a:t>cortas</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repetición</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7628876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Images from </a:t>
            </a:r>
            <a:r>
              <a:rPr lang="en-GB" sz="1200" dirty="0" smtClean="0">
                <a:hlinkClick r:id="rId3"/>
              </a:rPr>
              <a:t>www.clker.com</a:t>
            </a:r>
            <a:r>
              <a:rPr lang="en-GB" sz="1200" dirty="0" smtClean="0"/>
              <a:t> or www.pixabay.com are in the public domain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Images</a:t>
            </a:r>
            <a:r>
              <a:rPr lang="en-GB" sz="1200" baseline="0" dirty="0" smtClean="0"/>
              <a:t> are animated to support the meaning.</a:t>
            </a:r>
            <a:br>
              <a:rPr lang="en-GB" sz="1200" baseline="0" dirty="0" smtClean="0"/>
            </a:br>
            <a:r>
              <a:rPr lang="en-GB" sz="1200" baseline="0" dirty="0" smtClean="0"/>
              <a:t>Elicit from students the meaning of ‘</a:t>
            </a:r>
            <a:r>
              <a:rPr lang="en-GB" sz="1200" baseline="0" dirty="0" err="1" smtClean="0"/>
              <a:t>tiene</a:t>
            </a:r>
            <a:r>
              <a:rPr lang="en-GB" sz="1200" baseline="0" dirty="0" smtClean="0"/>
              <a:t>’, which they first learnt in term 1.1 week 4.  This lesson is term 1.2 week 6.  There have been several opportunities to revisit parts of ‘TENER’.</a:t>
            </a:r>
            <a:br>
              <a:rPr lang="en-GB" sz="1200" baseline="0" dirty="0" smtClean="0"/>
            </a:br>
            <a:r>
              <a:rPr lang="en-GB" sz="1200" baseline="0" dirty="0" smtClean="0"/>
              <a:t>Ask them why they think ‘</a:t>
            </a:r>
            <a:r>
              <a:rPr lang="en-GB" sz="1200" baseline="0" dirty="0" err="1" smtClean="0"/>
              <a:t>tiene</a:t>
            </a:r>
            <a:r>
              <a:rPr lang="en-GB" sz="1200" baseline="0" dirty="0" smtClean="0"/>
              <a:t>’ is missing from line 4 of the poem (i.e. to maintain the rhythm/flow), and where it would have gone, if the writer had included it.</a:t>
            </a:r>
            <a:endParaRPr lang="en-GB" sz="1200" dirty="0" smtClean="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33735588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can give details of his life in the present tense.</a:t>
            </a:r>
            <a:r>
              <a:rPr lang="en-GB" baseline="0" dirty="0" smtClean="0"/>
              <a:t> Students can read aloud (whole class) to practise SSC knowledge.</a:t>
            </a:r>
            <a:endParaRPr lang="en-GB" dirty="0" smtClean="0"/>
          </a:p>
          <a:p>
            <a:endParaRPr lang="en-GB" dirty="0" smtClean="0"/>
          </a:p>
          <a:p>
            <a:r>
              <a:rPr lang="en-GB" dirty="0" smtClean="0"/>
              <a:t>Students could be asked to guess what ‘</a:t>
            </a:r>
            <a:r>
              <a:rPr lang="en-GB" dirty="0" err="1" smtClean="0"/>
              <a:t>nace</a:t>
            </a:r>
            <a:r>
              <a:rPr lang="en-GB" dirty="0" smtClean="0"/>
              <a:t>’ means – in context of</a:t>
            </a:r>
            <a:r>
              <a:rPr lang="en-GB" baseline="0" dirty="0" smtClean="0"/>
              <a:t> ‘</a:t>
            </a:r>
            <a:r>
              <a:rPr lang="en-GB" baseline="0" dirty="0" err="1" smtClean="0"/>
              <a:t>biografía</a:t>
            </a:r>
            <a:r>
              <a:rPr lang="en-GB" baseline="0" dirty="0" smtClean="0"/>
              <a:t>’</a:t>
            </a:r>
            <a:r>
              <a:rPr lang="en-GB" dirty="0" smtClean="0"/>
              <a:t>, they should be able to guess</a:t>
            </a:r>
          </a:p>
          <a:p>
            <a:endParaRPr lang="en-GB" dirty="0" smtClean="0"/>
          </a:p>
          <a:p>
            <a:r>
              <a:rPr lang="en-GB" dirty="0" smtClean="0"/>
              <a:t>Students</a:t>
            </a:r>
            <a:r>
              <a:rPr lang="en-GB" baseline="0" dirty="0" smtClean="0"/>
              <a:t> could also be asked</a:t>
            </a:r>
            <a:endParaRPr lang="en-GB" dirty="0" smtClean="0"/>
          </a:p>
          <a:p>
            <a:r>
              <a:rPr lang="en-GB" dirty="0" smtClean="0"/>
              <a:t>Valencia está en el sur o en el </a:t>
            </a:r>
            <a:r>
              <a:rPr lang="en-GB" dirty="0" err="1" smtClean="0"/>
              <a:t>norte</a:t>
            </a:r>
            <a:r>
              <a:rPr lang="en-GB" dirty="0" smtClean="0"/>
              <a:t>? (See Spanish</a:t>
            </a:r>
            <a:r>
              <a:rPr lang="en-GB" baseline="0" dirty="0" smtClean="0"/>
              <a:t> </a:t>
            </a:r>
            <a:r>
              <a:rPr lang="en-GB" baseline="0" dirty="0" err="1" smtClean="0"/>
              <a:t>SoW</a:t>
            </a:r>
            <a:r>
              <a:rPr lang="en-GB" baseline="0" dirty="0" smtClean="0"/>
              <a:t>, lesson 1)</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30149318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Image sources:</a:t>
            </a:r>
            <a:r>
              <a:rPr lang="en-GB" baseline="0" dirty="0" smtClean="0"/>
              <a:t> </a:t>
            </a:r>
          </a:p>
          <a:p>
            <a:r>
              <a:rPr lang="en-GB" baseline="0" dirty="0" smtClean="0"/>
              <a:t>A: </a:t>
            </a:r>
            <a:r>
              <a:rPr lang="en-GB" sz="1200" dirty="0" smtClean="0"/>
              <a:t>Photo by Luis Angelis licensed under </a:t>
            </a:r>
            <a:r>
              <a:rPr lang="en-GB" sz="1200" u="sng" dirty="0" smtClean="0">
                <a:hlinkClick r:id="rId3"/>
              </a:rPr>
              <a:t>CC BY-SA 4.0</a:t>
            </a:r>
            <a:r>
              <a:rPr lang="fr-FR" sz="1200" u="none" baseline="0" dirty="0" smtClean="0"/>
              <a:t> and retrieved from </a:t>
            </a:r>
            <a:r>
              <a:rPr lang="en-GB" sz="1200" dirty="0" smtClean="0">
                <a:hlinkClick r:id="rId4"/>
              </a:rPr>
              <a:t>https://www.worldliteraturetoday.org/blog/news-and-events/award-winning-argentinean-spanish-writer-speak-ou</a:t>
            </a:r>
            <a:endParaRPr lang="en-GB" sz="1200" dirty="0" smtClean="0"/>
          </a:p>
          <a:p>
            <a:r>
              <a:rPr lang="en-GB" dirty="0" smtClean="0"/>
              <a:t>B: </a:t>
            </a:r>
            <a:r>
              <a:rPr lang="en-GB" sz="1200" dirty="0" smtClean="0"/>
              <a:t>Photo by EFE, is licensed under </a:t>
            </a:r>
            <a:r>
              <a:rPr lang="en-GB" sz="1200" u="sng" dirty="0" smtClean="0">
                <a:hlinkClick r:id="rId3"/>
              </a:rPr>
              <a:t>CC BY-SA 4.0</a:t>
            </a:r>
            <a:r>
              <a:rPr lang="fr-FR" sz="1200" u="none" baseline="0" dirty="0" smtClean="0"/>
              <a:t> and retrieved from </a:t>
            </a:r>
            <a:r>
              <a:rPr lang="en-GB" sz="1200" dirty="0" smtClean="0">
                <a:hlinkClick r:id="rId5"/>
              </a:rPr>
              <a:t>http://www.spainisculture.com/en/artistas_creadores/antonio_machado.html</a:t>
            </a:r>
            <a:endParaRPr lang="en-GB" sz="1200" dirty="0" smtClean="0"/>
          </a:p>
          <a:p>
            <a:r>
              <a:rPr lang="en-GB" sz="1200" dirty="0" smtClean="0"/>
              <a:t>C: Photo by US library of Congress is licensed under </a:t>
            </a:r>
            <a:r>
              <a:rPr lang="en-GB" sz="1200" u="sng" dirty="0" smtClean="0">
                <a:hlinkClick r:id="rId3"/>
              </a:rPr>
              <a:t>CC BY-SA 4.0</a:t>
            </a:r>
            <a:r>
              <a:rPr lang="fr-FR" sz="1200" u="none" baseline="0" dirty="0" smtClean="0"/>
              <a:t> and retrieved from </a:t>
            </a:r>
            <a:r>
              <a:rPr lang="en-GB" sz="1200" dirty="0" smtClean="0">
                <a:hlinkClick r:id="rId6"/>
              </a:rPr>
              <a:t>https://www.loc.gov/item/n79079153/mario-vargas-llosa-peru-1936/</a:t>
            </a:r>
            <a:endParaRPr lang="en-GB" sz="1200" dirty="0" smtClean="0"/>
          </a:p>
          <a:p>
            <a:endParaRPr lang="en-GB" sz="1200" dirty="0" smtClean="0"/>
          </a:p>
          <a:p>
            <a:r>
              <a:rPr lang="en-GB" dirty="0" smtClean="0"/>
              <a:t>Photo A too young, too recent (colour photo!). Photo</a:t>
            </a:r>
            <a:r>
              <a:rPr lang="en-GB" baseline="0" dirty="0" smtClean="0"/>
              <a:t> B and C both black and white, so might be options. Students might look at the way they are dressed to guess.</a:t>
            </a:r>
          </a:p>
          <a:p>
            <a:r>
              <a:rPr lang="en-GB" baseline="0" dirty="0" smtClean="0"/>
              <a:t>In B (the correct photo) he also seems calm and composed, which is in tune with the interests mentioned on the last slide.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9724979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Photo by EFE, is licensed under </a:t>
            </a:r>
            <a:r>
              <a:rPr lang="en-GB" sz="1200" u="sng" dirty="0" smtClean="0">
                <a:hlinkClick r:id="rId3"/>
              </a:rPr>
              <a:t>CC BY-SA 4.0</a:t>
            </a:r>
            <a:r>
              <a:rPr lang="fr-FR" sz="1200" u="none" baseline="0" dirty="0" smtClean="0"/>
              <a:t> and retrieved from </a:t>
            </a:r>
            <a:r>
              <a:rPr lang="en-GB" sz="1200" dirty="0" smtClean="0">
                <a:hlinkClick r:id="rId4"/>
              </a:rPr>
              <a:t>http://www.spainisculture.com/en/artistas_creadores/antonio_machado.html</a:t>
            </a:r>
            <a:endParaRPr lang="en-GB" sz="1200" dirty="0" smtClean="0"/>
          </a:p>
          <a:p>
            <a:endParaRPr lang="en-GB" dirty="0" smtClean="0"/>
          </a:p>
          <a:p>
            <a:endParaRPr lang="en-GB" dirty="0" smtClean="0"/>
          </a:p>
          <a:p>
            <a:r>
              <a:rPr lang="en-GB" dirty="0" smtClean="0"/>
              <a:t>Recycle personality</a:t>
            </a:r>
            <a:r>
              <a:rPr lang="en-GB" baseline="0" dirty="0" smtClean="0"/>
              <a:t> adjectives seen in Spanish </a:t>
            </a:r>
            <a:r>
              <a:rPr lang="en-GB" baseline="0" dirty="0" err="1" smtClean="0"/>
              <a:t>SoW</a:t>
            </a:r>
            <a:r>
              <a:rPr lang="en-GB" baseline="0" dirty="0" smtClean="0"/>
              <a:t>, weeks 2 &amp; 3</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12185991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Frequency</a:t>
            </a:r>
            <a:r>
              <a:rPr lang="en-GB" baseline="0" dirty="0" smtClean="0"/>
              <a:t> ratings of key vocabulary:</a:t>
            </a:r>
            <a:br>
              <a:rPr lang="en-GB" baseline="0" dirty="0" smtClean="0"/>
            </a:br>
            <a:r>
              <a:rPr lang="en-GB" baseline="0" dirty="0" smtClean="0"/>
              <a:t>plaza [806]; balcón [3133]; </a:t>
            </a:r>
            <a:r>
              <a:rPr lang="en-GB" baseline="0" dirty="0" err="1" smtClean="0"/>
              <a:t>dama</a:t>
            </a:r>
            <a:r>
              <a:rPr lang="en-GB" baseline="0" dirty="0" smtClean="0"/>
              <a:t> [2062]; </a:t>
            </a:r>
            <a:r>
              <a:rPr lang="en-GB" baseline="0" dirty="0" err="1" smtClean="0"/>
              <a:t>blanco</a:t>
            </a:r>
            <a:r>
              <a:rPr lang="en-GB" baseline="0" dirty="0" smtClean="0"/>
              <a:t> [372]; flor [739]; torre [2138]; caballero [2056]; </a:t>
            </a:r>
            <a:r>
              <a:rPr lang="en-GB" baseline="0" dirty="0" err="1" smtClean="0"/>
              <a:t>su</a:t>
            </a:r>
            <a:r>
              <a:rPr lang="en-GB" baseline="0" dirty="0" smtClean="0"/>
              <a:t> [12]; </a:t>
            </a:r>
            <a:r>
              <a:rPr lang="en-GB" baseline="0" dirty="0" err="1" smtClean="0"/>
              <a:t>quién</a:t>
            </a:r>
            <a:r>
              <a:rPr lang="en-GB" baseline="0" dirty="0" smtClean="0"/>
              <a:t> [132]; </a:t>
            </a:r>
            <a:r>
              <a:rPr lang="en-GB" baseline="0" dirty="0" err="1" smtClean="0"/>
              <a:t>saber</a:t>
            </a:r>
            <a:r>
              <a:rPr lang="en-GB" baseline="0" dirty="0" smtClean="0"/>
              <a:t> [44]; </a:t>
            </a:r>
            <a:r>
              <a:rPr lang="en-GB" baseline="0" dirty="0" err="1" smtClean="0"/>
              <a:t>llevar</a:t>
            </a:r>
            <a:r>
              <a:rPr lang="en-GB" baseline="0" dirty="0" smtClean="0"/>
              <a:t> [101]; </a:t>
            </a:r>
            <a:r>
              <a:rPr lang="en-GB" baseline="0" dirty="0" err="1" smtClean="0"/>
              <a:t>pasar</a:t>
            </a:r>
            <a:r>
              <a:rPr lang="en-GB" baseline="0" dirty="0" smtClean="0"/>
              <a:t> [68]</a:t>
            </a:r>
            <a:br>
              <a:rPr lang="en-GB" baseline="0" dirty="0" smtClean="0"/>
            </a:br>
            <a:endParaRPr lang="en-GB" dirty="0" smtClean="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9606040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a:t>
            </a:r>
            <a:r>
              <a:rPr lang="en-GB" baseline="0" dirty="0" smtClean="0"/>
              <a:t> are two versions here – one in a happy-sounding voice (</a:t>
            </a:r>
            <a:r>
              <a:rPr lang="en-GB" baseline="0" dirty="0" err="1" smtClean="0"/>
              <a:t>alegre</a:t>
            </a:r>
            <a:r>
              <a:rPr lang="en-GB" baseline="0" dirty="0" smtClean="0"/>
              <a:t>) and one in a serious voice (</a:t>
            </a:r>
            <a:r>
              <a:rPr lang="en-GB" baseline="0" dirty="0" err="1" smtClean="0"/>
              <a:t>seria</a:t>
            </a:r>
            <a:r>
              <a:rPr lang="en-GB" baseline="0" dirty="0" smtClean="0"/>
              <a:t>)</a:t>
            </a:r>
            <a:br>
              <a:rPr lang="en-GB" baseline="0" dirty="0" smtClean="0"/>
            </a:br>
            <a:r>
              <a:rPr lang="en-GB" baseline="0" dirty="0" smtClean="0"/>
              <a:t>Students could be encouraged to write down any words they hear and understand in the poem – to practise their SSC knowledge. They could even then compare what they have with their partners and see if they can reform any full lines from the poem (in a </a:t>
            </a:r>
            <a:r>
              <a:rPr lang="en-GB" baseline="0" dirty="0" err="1" smtClean="0"/>
              <a:t>dictogloss</a:t>
            </a:r>
            <a:r>
              <a:rPr lang="en-GB" baseline="0" dirty="0" smtClean="0"/>
              <a:t> style task). </a:t>
            </a:r>
            <a:br>
              <a:rPr lang="en-GB" baseline="0" dirty="0" smtClean="0"/>
            </a:br>
            <a:r>
              <a:rPr lang="en-GB" baseline="0" dirty="0" smtClean="0"/>
              <a:t>The intention is not to spend too long on that at this stage, however.</a:t>
            </a:r>
            <a:endParaRPr lang="en-GB" dirty="0" smtClean="0"/>
          </a:p>
          <a:p>
            <a:endParaRPr lang="en-GB" dirty="0" smtClean="0"/>
          </a:p>
          <a:p>
            <a:r>
              <a:rPr lang="en-GB" dirty="0" smtClean="0"/>
              <a:t>Alternative, additional version: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3"/>
              </a:rPr>
              <a:t>https://www.youtube.com/watch?v=fgcyPadvZjA</a:t>
            </a:r>
            <a:endParaRPr lang="en-GB" dirty="0" smtClean="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868086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t>Q1: What is the essential knowledge in your subject?</a:t>
            </a:r>
          </a:p>
          <a:p>
            <a:endParaRPr lang="en-GB" dirty="0" smtClean="0"/>
          </a:p>
          <a:p>
            <a:r>
              <a:rPr lang="en-GB" dirty="0" smtClean="0"/>
              <a:t>Essential language knowledge for beginner language learners</a:t>
            </a:r>
            <a:br>
              <a:rPr lang="en-GB" dirty="0" smtClean="0"/>
            </a:br>
            <a:r>
              <a:rPr lang="en-GB" dirty="0" smtClean="0"/>
              <a:t>Three strands of phonics, vocabulary and grammar – metaphor</a:t>
            </a:r>
            <a:r>
              <a:rPr lang="en-GB" baseline="0" dirty="0" smtClean="0"/>
              <a:t> of a braid.</a:t>
            </a:r>
            <a:endParaRPr lang="en-GB" dirty="0" smtClean="0"/>
          </a:p>
          <a:p>
            <a:r>
              <a:rPr lang="en-GB" dirty="0" smtClean="0"/>
              <a:t>I</a:t>
            </a:r>
            <a:r>
              <a:rPr lang="en-GB" baseline="0" dirty="0" smtClean="0"/>
              <a:t> don’t think there’ll be much disagreement that these are the essential pillars of language knowledge.</a:t>
            </a:r>
          </a:p>
          <a:p>
            <a:endParaRPr lang="en-GB" dirty="0" smtClean="0"/>
          </a:p>
          <a:p>
            <a:r>
              <a:rPr lang="en-GB" dirty="0" smtClean="0"/>
              <a:t>Why the braid metaphor?</a:t>
            </a:r>
          </a:p>
          <a:p>
            <a:pPr algn="l" fontAlgn="base">
              <a:buFont typeface="Arial" panose="020B0604020202020204" pitchFamily="34" charset="0"/>
              <a:buChar char="•"/>
            </a:pPr>
            <a:r>
              <a:rPr lang="en-GB" b="0" i="0" dirty="0" smtClean="0">
                <a:solidFill>
                  <a:srgbClr val="201F1E"/>
                </a:solidFill>
                <a:effectLst/>
                <a:latin typeface="Segoe UI" panose="020B0502040204020203" pitchFamily="34" charset="0"/>
              </a:rPr>
              <a:t> knowledge stronger</a:t>
            </a:r>
            <a:r>
              <a:rPr lang="en-GB" b="0" i="0" baseline="0" dirty="0" smtClean="0">
                <a:solidFill>
                  <a:srgbClr val="201F1E"/>
                </a:solidFill>
                <a:effectLst/>
                <a:latin typeface="Segoe UI" panose="020B0502040204020203" pitchFamily="34" charset="0"/>
              </a:rPr>
              <a:t> because of the interconnections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b="0" i="0" dirty="0" smtClean="0">
                <a:solidFill>
                  <a:srgbClr val="201F1E"/>
                </a:solidFill>
                <a:effectLst/>
                <a:latin typeface="Segoe UI" panose="020B0502040204020203" pitchFamily="34" charset="0"/>
              </a:rPr>
              <a:t>unfinished, yet still clearly stronger than one strand by itself</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b="0" i="0" dirty="0" smtClean="0">
                <a:solidFill>
                  <a:srgbClr val="201F1E"/>
                </a:solidFill>
                <a:effectLst/>
                <a:latin typeface="Segoe UI" panose="020B0502040204020203" pitchFamily="34" charset="0"/>
              </a:rPr>
              <a:t>each strand affects the other - closely intertwined</a:t>
            </a:r>
            <a:endParaRPr lang="en-GB" b="0" i="0" baseline="0" dirty="0" smtClean="0">
              <a:solidFill>
                <a:srgbClr val="201F1E"/>
              </a:solidFill>
              <a:effectLst/>
              <a:latin typeface="Segoe UI" panose="020B0502040204020203" pitchFamily="34" charset="0"/>
            </a:endParaRPr>
          </a:p>
          <a:p>
            <a:pPr algn="l" fontAlgn="base">
              <a:buFont typeface="Arial" panose="020B0604020202020204" pitchFamily="34" charset="0"/>
              <a:buChar char="•"/>
            </a:pPr>
            <a:r>
              <a:rPr lang="en-GB" b="0" i="0" baseline="0" dirty="0" smtClean="0">
                <a:solidFill>
                  <a:srgbClr val="201F1E"/>
                </a:solidFill>
                <a:effectLst/>
                <a:latin typeface="Segoe UI" panose="020B0502040204020203" pitchFamily="34" charset="0"/>
              </a:rPr>
              <a:t>still prone to unravelling (i.e. memory degrading) if you are not careful to keep hold of the ends and keep drawing them together</a:t>
            </a:r>
            <a:endParaRPr lang="en-GB" b="0" i="0" dirty="0" smtClean="0">
              <a:solidFill>
                <a:srgbClr val="201F1E"/>
              </a:solidFill>
              <a:effectLst/>
              <a:latin typeface="Segoe UI" panose="020B0502040204020203" pitchFamily="34" charset="0"/>
            </a:endParaRPr>
          </a:p>
          <a:p>
            <a:pPr algn="l" fontAlgn="base">
              <a:buFont typeface="Arial" panose="020B0604020202020204" pitchFamily="34" charset="0"/>
              <a:buChar char="•"/>
            </a:pPr>
            <a:r>
              <a:rPr lang="en-GB" b="0" i="0" dirty="0" smtClean="0">
                <a:solidFill>
                  <a:srgbClr val="201F1E"/>
                </a:solidFill>
                <a:effectLst/>
                <a:latin typeface="Segoe UI" panose="020B0502040204020203" pitchFamily="34" charset="0"/>
              </a:rPr>
              <a:t>you can add more strands as proficiency develops (pragmatic competence - register, genre, cohesion) </a:t>
            </a:r>
          </a:p>
          <a:p>
            <a:pPr algn="l" fontAlgn="base">
              <a:buFont typeface="Arial" panose="020B0604020202020204" pitchFamily="34" charset="0"/>
              <a:buChar char="•"/>
            </a:pPr>
            <a:r>
              <a:rPr lang="en-GB" b="0" i="0" dirty="0" smtClean="0">
                <a:solidFill>
                  <a:srgbClr val="201F1E"/>
                </a:solidFill>
                <a:effectLst/>
                <a:latin typeface="Segoe UI" panose="020B0502040204020203" pitchFamily="34" charset="0"/>
              </a:rPr>
              <a:t>and language (any one of our many languages, including our first) is really organic - growing and changing all the time</a:t>
            </a:r>
          </a:p>
          <a:p>
            <a:pPr algn="l" fontAlgn="base">
              <a:buFont typeface="Arial" panose="020B0604020202020204" pitchFamily="34" charset="0"/>
              <a:buChar char="•"/>
            </a:pPr>
            <a:r>
              <a:rPr lang="en-GB" b="0" i="0" dirty="0" smtClean="0">
                <a:solidFill>
                  <a:srgbClr val="201F1E"/>
                </a:solidFill>
                <a:effectLst/>
                <a:latin typeface="Segoe UI" panose="020B0502040204020203" pitchFamily="34" charset="0"/>
              </a:rPr>
              <a:t>like a hair</a:t>
            </a:r>
            <a:r>
              <a:rPr lang="en-GB" b="0" i="0" baseline="0" dirty="0" smtClean="0">
                <a:solidFill>
                  <a:srgbClr val="201F1E"/>
                </a:solidFill>
                <a:effectLst/>
                <a:latin typeface="Segoe UI" panose="020B0502040204020203" pitchFamily="34" charset="0"/>
              </a:rPr>
              <a:t> plait, this braid</a:t>
            </a:r>
            <a:r>
              <a:rPr lang="en-GB" b="0" i="0" dirty="0" smtClean="0">
                <a:solidFill>
                  <a:srgbClr val="201F1E"/>
                </a:solidFill>
                <a:effectLst/>
                <a:latin typeface="Segoe UI" panose="020B0502040204020203" pitchFamily="34" charset="0"/>
              </a:rPr>
              <a:t> can be restyled</a:t>
            </a:r>
          </a:p>
          <a:p>
            <a:pPr algn="l" fontAlgn="base">
              <a:buFont typeface="Arial" panose="020B0604020202020204" pitchFamily="34" charset="0"/>
              <a:buChar char="•"/>
            </a:pPr>
            <a:r>
              <a:rPr lang="en-GB" b="0" i="0" dirty="0" smtClean="0">
                <a:solidFill>
                  <a:srgbClr val="201F1E"/>
                </a:solidFill>
                <a:effectLst/>
                <a:latin typeface="Segoe UI" panose="020B0502040204020203" pitchFamily="34" charset="0"/>
              </a:rPr>
              <a:t> it can also be CUT - but the roots are still there ... some lovely evidence of a language learned in infancy still speeding up reactions to the words late in life, even though language was never heard in the interim</a:t>
            </a:r>
          </a:p>
          <a:p>
            <a:pPr algn="l" fontAlgn="base">
              <a:buFont typeface="Arial" panose="020B0604020202020204" pitchFamily="34" charset="0"/>
              <a:buChar char="•"/>
            </a:pPr>
            <a:r>
              <a:rPr lang="en-GB" sz="1200" b="0" i="0" kern="1200" dirty="0" smtClean="0">
                <a:solidFill>
                  <a:schemeClr val="tx1"/>
                </a:solidFill>
                <a:effectLst/>
                <a:latin typeface="+mn-lt"/>
                <a:ea typeface="+mn-ea"/>
                <a:cs typeface="+mn-cs"/>
              </a:rPr>
              <a:t> you can use a hair braid for all sorts of purposes - whip someone round the face or flick it to flirt</a:t>
            </a:r>
            <a:r>
              <a:rPr lang="en-GB" dirty="0" smtClean="0"/>
              <a:t/>
            </a:r>
            <a:br>
              <a:rPr lang="en-GB" dirty="0" smtClean="0"/>
            </a:br>
            <a:endParaRPr lang="en-GB" dirty="0" smtClean="0"/>
          </a:p>
          <a:p>
            <a:endParaRPr lang="en-GB" dirty="0" smtClean="0"/>
          </a:p>
          <a:p>
            <a:r>
              <a:rPr lang="en-GB" dirty="0" smtClean="0"/>
              <a:t>Braid image:</a:t>
            </a:r>
          </a:p>
          <a:p>
            <a:r>
              <a:rPr lang="en-GB" dirty="0" smtClean="0"/>
              <a:t>By Chris 73 / Wikimedia Commons, CC BY-SA 3.0, https://commons.wikimedia.org/w/index.php?curid=10484</a:t>
            </a:r>
          </a:p>
          <a:p>
            <a:pPr algn="l" fontAlgn="base">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17691748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Draw out and make explicit the difference in meaning between ‘la’ and ‘</a:t>
            </a:r>
            <a:r>
              <a:rPr lang="en-GB" dirty="0" err="1" smtClean="0"/>
              <a:t>una</a:t>
            </a:r>
            <a:r>
              <a:rPr lang="en-GB" dirty="0" smtClean="0"/>
              <a:t>’, eliciting an English translation of each of the lines from this and the next two</a:t>
            </a:r>
            <a:r>
              <a:rPr lang="en-GB" baseline="0" dirty="0" smtClean="0"/>
              <a:t> slides.</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41</a:t>
            </a:fld>
            <a:endParaRPr lang="en-GB">
              <a:solidFill>
                <a:prstClr val="black"/>
              </a:solidFill>
            </a:endParaRPr>
          </a:p>
        </p:txBody>
      </p:sp>
    </p:spTree>
    <p:extLst>
      <p:ext uri="{BB962C8B-B14F-4D97-AF65-F5344CB8AC3E}">
        <p14:creationId xmlns:p14="http://schemas.microsoft.com/office/powerpoint/2010/main" val="8070146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Active</a:t>
            </a:r>
            <a:r>
              <a:rPr lang="en-GB" baseline="0" dirty="0" smtClean="0"/>
              <a:t> choice required between definite article (el) and indefinite article (un). We have separated parts of the poem to ask only for a choice between definite and indefinite, rather than between masculine and feminine.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10534108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Over time and after sufficient practice, language stored in memory is accessed more rapidly and with less conscious effort.  This process facilitates a gradual move towards freer, meaningful production practice.  Characteristics of tasks at this stage of practice are likely to be:</a:t>
            </a:r>
          </a:p>
          <a:p>
            <a:r>
              <a:rPr lang="en-GB" sz="1200" b="0" i="1" kern="1200" dirty="0" smtClean="0">
                <a:solidFill>
                  <a:schemeClr val="tx1"/>
                </a:solidFill>
                <a:effectLst/>
                <a:latin typeface="+mn-lt"/>
                <a:ea typeface="+mn-ea"/>
                <a:cs typeface="+mn-cs"/>
              </a:rPr>
              <a:t>Contingency</a:t>
            </a:r>
            <a:r>
              <a:rPr lang="en-GB" sz="1200" b="0" i="0" kern="1200" dirty="0" smtClean="0">
                <a:solidFill>
                  <a:schemeClr val="tx1"/>
                </a:solidFill>
                <a:effectLst/>
                <a:latin typeface="+mn-lt"/>
                <a:ea typeface="+mn-ea"/>
                <a:cs typeface="+mn-cs"/>
              </a:rPr>
              <a:t> - the speaker (or writer) has something to say as a result of understanding what has been said (or written)</a:t>
            </a:r>
          </a:p>
          <a:p>
            <a:r>
              <a:rPr lang="en-GB" sz="1200" b="0" i="1" kern="1200" dirty="0" smtClean="0">
                <a:solidFill>
                  <a:schemeClr val="tx1"/>
                </a:solidFill>
                <a:effectLst/>
                <a:latin typeface="+mn-lt"/>
                <a:ea typeface="+mn-ea"/>
                <a:cs typeface="+mn-cs"/>
              </a:rPr>
              <a:t>Synthesis </a:t>
            </a:r>
            <a:r>
              <a:rPr lang="en-GB" sz="1200" b="0" i="0" kern="1200" dirty="0" smtClean="0">
                <a:solidFill>
                  <a:schemeClr val="tx1"/>
                </a:solidFill>
                <a:effectLst/>
                <a:latin typeface="+mn-lt"/>
                <a:ea typeface="+mn-ea"/>
                <a:cs typeface="+mn-cs"/>
              </a:rPr>
              <a:t>– language use brings together a wider range (lexical and/or grammatical) of language than in preceding structured practice, across modes (comprehension and production) and modalities (oral and written)</a:t>
            </a:r>
          </a:p>
          <a:p>
            <a:r>
              <a:rPr lang="en-GB" sz="1200" b="0" i="1" kern="1200" dirty="0" smtClean="0">
                <a:solidFill>
                  <a:schemeClr val="tx1"/>
                </a:solidFill>
                <a:effectLst/>
                <a:latin typeface="+mn-lt"/>
                <a:ea typeface="+mn-ea"/>
                <a:cs typeface="+mn-cs"/>
              </a:rPr>
              <a:t>Extension</a:t>
            </a:r>
            <a:r>
              <a:rPr lang="en-GB" sz="1200" b="0" i="0" kern="1200" dirty="0" smtClean="0">
                <a:solidFill>
                  <a:schemeClr val="tx1"/>
                </a:solidFill>
                <a:effectLst/>
                <a:latin typeface="+mn-lt"/>
                <a:ea typeface="+mn-ea"/>
                <a:cs typeface="+mn-cs"/>
              </a:rPr>
              <a:t> – the same language and structures are used in different contexts and for different communicative purposes</a:t>
            </a:r>
          </a:p>
          <a:p>
            <a:r>
              <a:rPr lang="en-GB" sz="1200" b="0" i="1" kern="1200" dirty="0" smtClean="0">
                <a:solidFill>
                  <a:schemeClr val="tx1"/>
                </a:solidFill>
                <a:effectLst/>
                <a:latin typeface="+mn-lt"/>
                <a:ea typeface="+mn-ea"/>
                <a:cs typeface="+mn-cs"/>
              </a:rPr>
              <a:t>Choice</a:t>
            </a:r>
            <a:r>
              <a:rPr lang="en-GB" sz="1200" b="0" i="0" kern="1200" dirty="0" smtClean="0">
                <a:solidFill>
                  <a:schemeClr val="tx1"/>
                </a:solidFill>
                <a:effectLst/>
                <a:latin typeface="+mn-lt"/>
                <a:ea typeface="+mn-ea"/>
                <a:cs typeface="+mn-cs"/>
              </a:rPr>
              <a:t> – the learner has a greater level of autonomy in deciding what to say and how to say it</a:t>
            </a:r>
          </a:p>
          <a:p>
            <a:r>
              <a:rPr lang="en-GB" sz="1200" b="0" i="0" kern="1200" dirty="0" smtClean="0">
                <a:solidFill>
                  <a:schemeClr val="tx1"/>
                </a:solidFill>
                <a:effectLst/>
                <a:latin typeface="+mn-lt"/>
                <a:ea typeface="+mn-ea"/>
                <a:cs typeface="+mn-cs"/>
              </a:rPr>
              <a:t/>
            </a:r>
            <a:br>
              <a:rPr lang="en-GB" sz="1200" b="0" i="0" kern="1200" dirty="0" smtClean="0">
                <a:solidFill>
                  <a:schemeClr val="tx1"/>
                </a:solidFill>
                <a:effectLst/>
                <a:latin typeface="+mn-lt"/>
                <a:ea typeface="+mn-ea"/>
                <a:cs typeface="+mn-cs"/>
              </a:rPr>
            </a:br>
            <a:r>
              <a:rPr lang="en-GB" sz="1200" b="0" i="0" kern="1200" dirty="0" smtClean="0">
                <a:solidFill>
                  <a:schemeClr val="tx1"/>
                </a:solidFill>
                <a:effectLst/>
                <a:latin typeface="+mn-lt"/>
                <a:ea typeface="+mn-ea"/>
                <a:cs typeface="+mn-cs"/>
              </a:rPr>
              <a:t>This ‘letting the language out of the box’ is most likely to be successful if it follows sufficient, structured practice. It is important to note that types of task sit on a continuum of structured to freer practice.  It is often the extent of the range of structures and vocabulary required by the task that determines the level of challenge.</a:t>
            </a:r>
          </a:p>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After individual features have been thoroughly practised, start to increase choice of language and to reduce the ‘constraints’.</a:t>
            </a:r>
          </a:p>
          <a:p>
            <a:endParaRPr lang="en-GB" dirty="0"/>
          </a:p>
        </p:txBody>
      </p:sp>
      <p:sp>
        <p:nvSpPr>
          <p:cNvPr id="4" name="Slide Number Placeholder 3"/>
          <p:cNvSpPr>
            <a:spLocks noGrp="1"/>
          </p:cNvSpPr>
          <p:nvPr>
            <p:ph type="sldNum" sz="quarter" idx="10"/>
          </p:nvPr>
        </p:nvSpPr>
        <p:spPr/>
        <p:txBody>
          <a:bodyPr/>
          <a:lstStyle/>
          <a:p>
            <a:fld id="{9CBA886C-C86D-4308-8A5A-0AA8111536A0}" type="slidenum">
              <a:rPr lang="en-GB" smtClean="0"/>
              <a:t>45</a:t>
            </a:fld>
            <a:endParaRPr lang="en-GB"/>
          </a:p>
        </p:txBody>
      </p:sp>
    </p:spTree>
    <p:extLst>
      <p:ext uri="{BB962C8B-B14F-4D97-AF65-F5344CB8AC3E}">
        <p14:creationId xmlns:p14="http://schemas.microsoft.com/office/powerpoint/2010/main" val="4687003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Do not display during activity</a:t>
            </a:r>
          </a:p>
          <a:p>
            <a:r>
              <a:rPr lang="en-GB" dirty="0" smtClean="0"/>
              <a:t>These are available to</a:t>
            </a:r>
            <a:r>
              <a:rPr lang="en-GB" baseline="0" dirty="0" smtClean="0"/>
              <a:t> print i</a:t>
            </a:r>
            <a:r>
              <a:rPr lang="en-GB" dirty="0" smtClean="0"/>
              <a:t>n a separate Word doc.</a:t>
            </a:r>
            <a:endParaRPr lang="en-GB" dirty="0"/>
          </a:p>
        </p:txBody>
      </p:sp>
      <p:sp>
        <p:nvSpPr>
          <p:cNvPr id="4" name="Slide Number Placeholder 3"/>
          <p:cNvSpPr>
            <a:spLocks noGrp="1"/>
          </p:cNvSpPr>
          <p:nvPr>
            <p:ph type="sldNum" sz="quarter" idx="10"/>
          </p:nvPr>
        </p:nvSpPr>
        <p:spPr/>
        <p:txBody>
          <a:bodyPr/>
          <a:lstStyle/>
          <a:p>
            <a:fld id="{1E43764D-CAD4-4614-B1FD-A9C92153AD29}" type="slidenum">
              <a:rPr lang="en-GB" smtClean="0">
                <a:solidFill>
                  <a:prstClr val="black"/>
                </a:solidFill>
              </a:rPr>
              <a:pPr/>
              <a:t>47</a:t>
            </a:fld>
            <a:endParaRPr lang="en-GB">
              <a:solidFill>
                <a:prstClr val="black"/>
              </a:solidFill>
            </a:endParaRPr>
          </a:p>
        </p:txBody>
      </p:sp>
    </p:spTree>
    <p:extLst>
      <p:ext uri="{BB962C8B-B14F-4D97-AF65-F5344CB8AC3E}">
        <p14:creationId xmlns:p14="http://schemas.microsoft.com/office/powerpoint/2010/main" val="42237093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Do not display during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These are available to</a:t>
            </a:r>
            <a:r>
              <a:rPr lang="en-GB" baseline="0" dirty="0" smtClean="0"/>
              <a:t> print i</a:t>
            </a:r>
            <a:r>
              <a:rPr lang="en-GB" dirty="0" smtClean="0"/>
              <a:t>n a separate Word doc.</a:t>
            </a:r>
          </a:p>
        </p:txBody>
      </p:sp>
      <p:sp>
        <p:nvSpPr>
          <p:cNvPr id="4" name="Slide Number Placeholder 3"/>
          <p:cNvSpPr>
            <a:spLocks noGrp="1"/>
          </p:cNvSpPr>
          <p:nvPr>
            <p:ph type="sldNum" sz="quarter" idx="10"/>
          </p:nvPr>
        </p:nvSpPr>
        <p:spPr/>
        <p:txBody>
          <a:bodyPr/>
          <a:lstStyle/>
          <a:p>
            <a:fld id="{1E43764D-CAD4-4614-B1FD-A9C92153AD29}" type="slidenum">
              <a:rPr lang="en-GB" smtClean="0">
                <a:solidFill>
                  <a:prstClr val="black"/>
                </a:solidFill>
              </a:rPr>
              <a:pPr/>
              <a:t>48</a:t>
            </a:fld>
            <a:endParaRPr lang="en-GB">
              <a:solidFill>
                <a:prstClr val="black"/>
              </a:solidFill>
            </a:endParaRPr>
          </a:p>
        </p:txBody>
      </p:sp>
    </p:spTree>
    <p:extLst>
      <p:ext uri="{BB962C8B-B14F-4D97-AF65-F5344CB8AC3E}">
        <p14:creationId xmlns:p14="http://schemas.microsoft.com/office/powerpoint/2010/main" val="11032842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a:t>
            </a:r>
            <a:r>
              <a:rPr lang="en-GB" baseline="0" dirty="0" smtClean="0"/>
              <a:t> be displayed during the activity</a:t>
            </a:r>
            <a:endParaRPr lang="en-GB" dirty="0"/>
          </a:p>
        </p:txBody>
      </p:sp>
      <p:sp>
        <p:nvSpPr>
          <p:cNvPr id="4" name="Slide Number Placeholder 3"/>
          <p:cNvSpPr>
            <a:spLocks noGrp="1"/>
          </p:cNvSpPr>
          <p:nvPr>
            <p:ph type="sldNum" sz="quarter" idx="10"/>
          </p:nvPr>
        </p:nvSpPr>
        <p:spPr/>
        <p:txBody>
          <a:bodyPr/>
          <a:lstStyle/>
          <a:p>
            <a:fld id="{1E43764D-CAD4-4614-B1FD-A9C92153AD29}" type="slidenum">
              <a:rPr lang="en-GB" smtClean="0">
                <a:solidFill>
                  <a:prstClr val="black"/>
                </a:solidFill>
              </a:rPr>
              <a:pPr/>
              <a:t>49</a:t>
            </a:fld>
            <a:endParaRPr lang="en-GB">
              <a:solidFill>
                <a:prstClr val="black"/>
              </a:solidFill>
            </a:endParaRPr>
          </a:p>
        </p:txBody>
      </p:sp>
    </p:spTree>
    <p:extLst>
      <p:ext uri="{BB962C8B-B14F-4D97-AF65-F5344CB8AC3E}">
        <p14:creationId xmlns:p14="http://schemas.microsoft.com/office/powerpoint/2010/main" val="11619837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Slide 2 will</a:t>
            </a:r>
            <a:r>
              <a:rPr lang="en-GB" sz="1200" kern="1200" baseline="0" dirty="0">
                <a:solidFill>
                  <a:schemeClr val="tx1"/>
                </a:solidFill>
                <a:effectLst/>
                <a:latin typeface="+mn-lt"/>
                <a:ea typeface="+mn-ea"/>
                <a:cs typeface="+mn-cs"/>
              </a:rPr>
              <a:t> be a brief introduction to NCELP – fusing research and practice more closely than has previously been possible.</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Stress the importance of both practitioner knowledge and research – one is no substitute for the other, both are necessary and complementary.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November 2016, the Teaching Schools Council published the </a:t>
            </a:r>
            <a:r>
              <a:rPr lang="en-GB" sz="1200" i="1" kern="1200" dirty="0">
                <a:solidFill>
                  <a:schemeClr val="tx1"/>
                </a:solidFill>
                <a:effectLst/>
                <a:latin typeface="+mn-lt"/>
                <a:ea typeface="+mn-ea"/>
                <a:cs typeface="+mn-cs"/>
              </a:rPr>
              <a:t>Report of the MFL Pedagogy Review </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report noted that only a third of pupils achieves a languages GCSE at grade 4 or above and that less than a half of pupils even takes a language GCSE. </a:t>
            </a:r>
          </a:p>
          <a:p>
            <a:r>
              <a:rPr lang="en-GB" sz="1200" kern="1200" dirty="0">
                <a:solidFill>
                  <a:schemeClr val="tx1"/>
                </a:solidFill>
                <a:effectLst/>
                <a:latin typeface="+mn-lt"/>
                <a:ea typeface="+mn-ea"/>
                <a:cs typeface="+mn-cs"/>
              </a:rPr>
              <a:t>Research has shown that poor motivation in studying a language is partly due to pupils feeling that they do not know the language and feeling that they are not making progress. </a:t>
            </a:r>
          </a:p>
          <a:p>
            <a:r>
              <a:rPr lang="en-GB" sz="1200" kern="1200" dirty="0">
                <a:solidFill>
                  <a:schemeClr val="tx1"/>
                </a:solidFill>
                <a:effectLst/>
                <a:latin typeface="+mn-lt"/>
                <a:ea typeface="+mn-ea"/>
                <a:cs typeface="+mn-cs"/>
              </a:rPr>
              <a:t>The National Centre for Excellence for Language Pedagogy (NCELP)’ s approach to FL pedagogy is both research- and practice-informed, taking into account the time-poor context of curriculum FL learning in English classrooms. </a:t>
            </a:r>
          </a:p>
          <a:p>
            <a:r>
              <a:rPr lang="en-GB" sz="1200" kern="1200" dirty="0">
                <a:solidFill>
                  <a:schemeClr val="tx1"/>
                </a:solidFill>
                <a:effectLst/>
                <a:latin typeface="+mn-lt"/>
                <a:ea typeface="+mn-ea"/>
                <a:cs typeface="+mn-cs"/>
              </a:rPr>
              <a:t>The pedagogy helps pupils establish, early in their course, a robust knowledge of basic vocabulary, grammar, and the sound and spelling systems (phonics). The pedagogy then reinforces this knowledge via planned practice in using the knowledge during meaningful activities</a:t>
            </a:r>
            <a:r>
              <a:rPr lang="en-GB" dirty="0">
                <a:effectLst/>
              </a:rPr>
              <a:t> </a:t>
            </a:r>
            <a:r>
              <a:rPr lang="en-GB" sz="1200" kern="1200" dirty="0">
                <a:solidFill>
                  <a:schemeClr val="tx1"/>
                </a:solidFill>
                <a:effectLst/>
                <a:latin typeface="+mn-lt"/>
                <a:ea typeface="+mn-ea"/>
                <a:cs typeface="+mn-cs"/>
              </a:rPr>
              <a:t> Anon. 2016. </a:t>
            </a:r>
            <a:r>
              <a:rPr lang="en-GB" sz="1200" i="1" kern="1200" dirty="0">
                <a:solidFill>
                  <a:schemeClr val="tx1"/>
                </a:solidFill>
                <a:effectLst/>
                <a:latin typeface="+mn-lt"/>
                <a:ea typeface="+mn-ea"/>
                <a:cs typeface="+mn-cs"/>
              </a:rPr>
              <a:t>Modern Foreign Languages Pedagogy Review. A review of modern foreign languages teaching practice in key stage 3 and key stage 4. (Chair: Ian </a:t>
            </a:r>
            <a:r>
              <a:rPr lang="en-GB" sz="1200" i="1" kern="1200" dirty="0" err="1">
                <a:solidFill>
                  <a:schemeClr val="tx1"/>
                </a:solidFill>
                <a:effectLst/>
                <a:latin typeface="+mn-lt"/>
                <a:ea typeface="+mn-ea"/>
                <a:cs typeface="+mn-cs"/>
              </a:rPr>
              <a:t>Bauckham</a:t>
            </a:r>
            <a:r>
              <a:rPr lang="en-GB" sz="1200" i="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Teaching Schools Council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D61898-8BA6-4B26-ACFD-7C1D790186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664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smtClean="0">
                <a:solidFill>
                  <a:schemeClr val="tx1"/>
                </a:solidFill>
                <a:effectLst/>
                <a:latin typeface="+mn-lt"/>
                <a:ea typeface="+mn-ea"/>
                <a:cs typeface="+mn-cs"/>
              </a:rPr>
              <a:t>What is practice and what is practice f</a:t>
            </a:r>
            <a:r>
              <a:rPr lang="en-GB" sz="1200" b="1" i="1" kern="1200" dirty="0" smtClean="0">
                <a:solidFill>
                  <a:schemeClr val="tx1"/>
                </a:solidFill>
                <a:effectLst/>
                <a:latin typeface="+mn-lt"/>
                <a:ea typeface="+mn-ea"/>
                <a:cs typeface="+mn-cs"/>
              </a:rPr>
              <a:t>o</a:t>
            </a:r>
            <a:r>
              <a:rPr lang="en-GB" sz="1200" b="1" i="0" kern="1200" dirty="0" smtClean="0">
                <a:solidFill>
                  <a:schemeClr val="tx1"/>
                </a:solidFill>
                <a:effectLst/>
                <a:latin typeface="+mn-lt"/>
                <a:ea typeface="+mn-ea"/>
                <a:cs typeface="+mn-cs"/>
              </a:rPr>
              <a:t>r?</a:t>
            </a:r>
            <a:r>
              <a:rPr lang="en-GB" sz="1200" b="0" i="0" kern="1200" dirty="0" smtClean="0">
                <a:solidFill>
                  <a:schemeClr val="tx1"/>
                </a:solidFill>
                <a:effectLst/>
                <a:latin typeface="+mn-lt"/>
                <a:ea typeface="+mn-ea"/>
                <a:cs typeface="+mn-cs"/>
              </a:rPr>
              <a:t/>
            </a:r>
            <a:br>
              <a:rPr lang="en-GB" sz="1200" b="0" i="0" kern="1200" dirty="0" smtClean="0">
                <a:solidFill>
                  <a:schemeClr val="tx1"/>
                </a:solidFill>
                <a:effectLst/>
                <a:latin typeface="+mn-lt"/>
                <a:ea typeface="+mn-ea"/>
                <a:cs typeface="+mn-cs"/>
              </a:rPr>
            </a:br>
            <a:r>
              <a:rPr lang="en-GB" sz="1200" b="0" i="0" kern="1200" dirty="0" smtClean="0">
                <a:solidFill>
                  <a:schemeClr val="tx1"/>
                </a:solidFill>
                <a:effectLst/>
                <a:latin typeface="+mn-lt"/>
                <a:ea typeface="+mn-ea"/>
                <a:cs typeface="+mn-cs"/>
              </a:rPr>
              <a:t>Practice is the learning journey from the first encounter with new language to its mastery for independent use. Without it, sounds and letters can be seen or heard, yet quickly forgotten, so practice is the route to retention.  Without it, perception and production can lack understanding, so practice is about meaningful processing of knowledge.  Without it, production (in speaking and writing) remains stubbornly slow and difficult, so practice develops automatization and confidence. In other words, practice is a wide array of activities that are “engaged in systematically, deliberately, with the goal of developing knowledge of and skills in the second language” (</a:t>
            </a:r>
            <a:r>
              <a:rPr lang="en-GB" sz="1200" b="0" i="0" kern="1200" dirty="0" err="1" smtClean="0">
                <a:solidFill>
                  <a:schemeClr val="tx1"/>
                </a:solidFill>
                <a:effectLst/>
                <a:latin typeface="+mn-lt"/>
                <a:ea typeface="+mn-ea"/>
                <a:cs typeface="+mn-cs"/>
              </a:rPr>
              <a:t>DeKeyser</a:t>
            </a:r>
            <a:r>
              <a:rPr lang="en-GB" sz="1200" b="0" i="0" kern="1200" dirty="0" smtClean="0">
                <a:solidFill>
                  <a:schemeClr val="tx1"/>
                </a:solidFill>
                <a:effectLst/>
                <a:latin typeface="+mn-lt"/>
                <a:ea typeface="+mn-ea"/>
                <a:cs typeface="+mn-cs"/>
              </a:rPr>
              <a:t>, 2007, p.8).</a:t>
            </a:r>
          </a:p>
          <a:p>
            <a:r>
              <a:rPr lang="en-GB" sz="1200" b="1" i="0" kern="1200" dirty="0" smtClean="0">
                <a:solidFill>
                  <a:schemeClr val="tx1"/>
                </a:solidFill>
                <a:effectLst/>
                <a:latin typeface="+mn-lt"/>
                <a:ea typeface="+mn-ea"/>
                <a:cs typeface="+mn-cs"/>
              </a:rPr>
              <a:t>What makes practice meaningful?</a:t>
            </a:r>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Practice is meaningful when it is not mechanical, i.e. when learners need to attend to meaning as well as form (</a:t>
            </a:r>
            <a:r>
              <a:rPr lang="en-GB" sz="1200" b="0" i="0" kern="1200" dirty="0" err="1" smtClean="0">
                <a:solidFill>
                  <a:schemeClr val="tx1"/>
                </a:solidFill>
                <a:effectLst/>
                <a:latin typeface="+mn-lt"/>
                <a:ea typeface="+mn-ea"/>
                <a:cs typeface="+mn-cs"/>
              </a:rPr>
              <a:t>Paulston</a:t>
            </a:r>
            <a:r>
              <a:rPr lang="en-GB" sz="1200" b="0" i="0" kern="1200" dirty="0" smtClean="0">
                <a:solidFill>
                  <a:schemeClr val="tx1"/>
                </a:solidFill>
                <a:effectLst/>
                <a:latin typeface="+mn-lt"/>
                <a:ea typeface="+mn-ea"/>
                <a:cs typeface="+mn-cs"/>
              </a:rPr>
              <a:t>, 1970). The aim is to bring together language that has been learnt over time for the purposes of meaningful communication.  This happens most successfully after </a:t>
            </a:r>
            <a:r>
              <a:rPr lang="en-GB" sz="1200" b="1" i="1" kern="1200" dirty="0" smtClean="0">
                <a:solidFill>
                  <a:schemeClr val="tx1"/>
                </a:solidFill>
                <a:effectLst/>
                <a:latin typeface="+mn-lt"/>
                <a:ea typeface="+mn-ea"/>
                <a:cs typeface="+mn-cs"/>
              </a:rPr>
              <a:t>a lot</a:t>
            </a:r>
            <a:r>
              <a:rPr lang="en-GB" sz="1200" b="0" i="0" kern="1200" dirty="0" smtClean="0">
                <a:solidFill>
                  <a:schemeClr val="tx1"/>
                </a:solidFill>
                <a:effectLst/>
                <a:latin typeface="+mn-lt"/>
                <a:ea typeface="+mn-ea"/>
                <a:cs typeface="+mn-cs"/>
              </a:rPr>
              <a:t> of meaningful, structured practice.</a:t>
            </a:r>
            <a:br>
              <a:rPr lang="en-GB" sz="1200" b="0" i="0" kern="1200" dirty="0" smtClean="0">
                <a:solidFill>
                  <a:schemeClr val="tx1"/>
                </a:solidFill>
                <a:effectLst/>
                <a:latin typeface="+mn-lt"/>
                <a:ea typeface="+mn-ea"/>
                <a:cs typeface="+mn-cs"/>
              </a:rPr>
            </a:br>
            <a:r>
              <a:rPr lang="en-GB" sz="1200" b="0" i="0" kern="1200" dirty="0" smtClean="0">
                <a:solidFill>
                  <a:schemeClr val="tx1"/>
                </a:solidFill>
                <a:effectLst/>
                <a:latin typeface="+mn-lt"/>
                <a:ea typeface="+mn-ea"/>
                <a:cs typeface="+mn-cs"/>
              </a:rPr>
              <a:t>The ‘meaningful’ aspect of this practice is the fact that the student cannot complete the task without fully understanding (connecting form with meaning) what s/he is saying.</a:t>
            </a:r>
          </a:p>
          <a:p>
            <a:r>
              <a:rPr lang="en-GB" sz="1200" b="0" i="0" kern="1200" dirty="0" smtClean="0">
                <a:solidFill>
                  <a:schemeClr val="tx1"/>
                </a:solidFill>
                <a:effectLst/>
                <a:latin typeface="+mn-lt"/>
                <a:ea typeface="+mn-ea"/>
                <a:cs typeface="+mn-cs"/>
              </a:rPr>
              <a:t>Structured receptive practice is often under-represented in classrooms and textbooks.  More usual are comprehension tasks that focus on understanding key words or ‘overall messages’ that can be deduced from a number of cues.</a:t>
            </a:r>
          </a:p>
          <a:p>
            <a:endParaRPr lang="en-GB" dirty="0"/>
          </a:p>
        </p:txBody>
      </p:sp>
      <p:sp>
        <p:nvSpPr>
          <p:cNvPr id="4" name="Slide Number Placeholder 3"/>
          <p:cNvSpPr>
            <a:spLocks noGrp="1"/>
          </p:cNvSpPr>
          <p:nvPr>
            <p:ph type="sldNum" sz="quarter" idx="10"/>
          </p:nvPr>
        </p:nvSpPr>
        <p:spPr/>
        <p:txBody>
          <a:bodyPr/>
          <a:lstStyle/>
          <a:p>
            <a:fld id="{9CBA886C-C86D-4308-8A5A-0AA8111536A0}" type="slidenum">
              <a:rPr lang="en-GB" smtClean="0"/>
              <a:t>5</a:t>
            </a:fld>
            <a:endParaRPr lang="en-GB"/>
          </a:p>
        </p:txBody>
      </p:sp>
    </p:spTree>
    <p:extLst>
      <p:ext uri="{BB962C8B-B14F-4D97-AF65-F5344CB8AC3E}">
        <p14:creationId xmlns:p14="http://schemas.microsoft.com/office/powerpoint/2010/main" val="3414669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smtClean="0">
                <a:solidFill>
                  <a:schemeClr val="tx1"/>
                </a:solidFill>
                <a:effectLst/>
                <a:latin typeface="+mn-lt"/>
                <a:ea typeface="+mn-ea"/>
                <a:cs typeface="+mn-cs"/>
              </a:rPr>
              <a:t>How much practice is needed?</a:t>
            </a:r>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In short, the more, the better. In their home language, children are exposed to more than 17,000 hours of exposure by the age of four (</a:t>
            </a:r>
            <a:r>
              <a:rPr lang="en-GB" sz="1200" b="0" i="0" kern="1200" dirty="0" err="1" smtClean="0">
                <a:solidFill>
                  <a:schemeClr val="tx1"/>
                </a:solidFill>
                <a:effectLst/>
                <a:latin typeface="+mn-lt"/>
                <a:ea typeface="+mn-ea"/>
                <a:cs typeface="+mn-cs"/>
              </a:rPr>
              <a:t>Roffwarg</a:t>
            </a:r>
            <a:r>
              <a:rPr lang="en-GB" sz="1200" b="0" i="0" kern="1200" dirty="0" smtClean="0">
                <a:solidFill>
                  <a:schemeClr val="tx1"/>
                </a:solidFill>
                <a:effectLst/>
                <a:latin typeface="+mn-lt"/>
                <a:ea typeface="+mn-ea"/>
                <a:cs typeface="+mn-cs"/>
              </a:rPr>
              <a:t> et al., 1966, cited in Collins &amp; Muñoz, 2016). However, in the secondary foreign language classroom in England, learners typically have around 450 hours of learning over five years.  At this rate, it would take 189 years for learners to have the equivalent hours of input as infants in the initial stages of learning their home language! Clearly, in time-poor classroom contexts, it is crucial to make every moment of practice count. It is important to identify what learners should practise and how best they should do it.</a:t>
            </a:r>
          </a:p>
          <a:p>
            <a:endParaRPr lang="en-GB" sz="1200" b="0" i="0" kern="1200" dirty="0" smtClean="0">
              <a:solidFill>
                <a:schemeClr val="tx1"/>
              </a:solidFill>
              <a:effectLst/>
              <a:latin typeface="+mn-lt"/>
              <a:ea typeface="+mn-ea"/>
              <a:cs typeface="+mn-cs"/>
            </a:endParaRP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Learning is usually most successful at this stage when manipulation of language is required to fill a genuine information gap. Meaningful practice “is better at driving the brain processes that result in successful recall” (Anderson, 2005, p. 198). Furthermore, it is often preferable for learners to need to (struggle to) retrieve the key language from memory than to have it clearly in view (e.g., in prompt word lists or full writing frames).</a:t>
            </a:r>
          </a:p>
          <a:p>
            <a:endParaRPr lang="en-GB" dirty="0"/>
          </a:p>
        </p:txBody>
      </p:sp>
      <p:sp>
        <p:nvSpPr>
          <p:cNvPr id="4" name="Slide Number Placeholder 3"/>
          <p:cNvSpPr>
            <a:spLocks noGrp="1"/>
          </p:cNvSpPr>
          <p:nvPr>
            <p:ph type="sldNum" sz="quarter" idx="10"/>
          </p:nvPr>
        </p:nvSpPr>
        <p:spPr/>
        <p:txBody>
          <a:bodyPr/>
          <a:lstStyle/>
          <a:p>
            <a:fld id="{9CBA886C-C86D-4308-8A5A-0AA8111536A0}" type="slidenum">
              <a:rPr lang="en-GB" smtClean="0"/>
              <a:t>6</a:t>
            </a:fld>
            <a:endParaRPr lang="en-GB"/>
          </a:p>
        </p:txBody>
      </p:sp>
    </p:spTree>
    <p:extLst>
      <p:ext uri="{BB962C8B-B14F-4D97-AF65-F5344CB8AC3E}">
        <p14:creationId xmlns:p14="http://schemas.microsoft.com/office/powerpoint/2010/main" val="31345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All of these can be applied to</a:t>
            </a:r>
            <a:r>
              <a:rPr lang="en-GB" baseline="0" dirty="0" smtClean="0"/>
              <a:t> P, V and G practice.</a:t>
            </a:r>
            <a:endParaRPr lang="en-GB" dirty="0"/>
          </a:p>
        </p:txBody>
      </p:sp>
      <p:sp>
        <p:nvSpPr>
          <p:cNvPr id="4" name="Slide Number Placeholder 3"/>
          <p:cNvSpPr>
            <a:spLocks noGrp="1"/>
          </p:cNvSpPr>
          <p:nvPr>
            <p:ph type="sldNum" sz="quarter" idx="10"/>
          </p:nvPr>
        </p:nvSpPr>
        <p:spPr/>
        <p:txBody>
          <a:bodyPr/>
          <a:lstStyle/>
          <a:p>
            <a:fld id="{9CBA886C-C86D-4308-8A5A-0AA8111536A0}" type="slidenum">
              <a:rPr lang="en-GB" smtClean="0"/>
              <a:t>7</a:t>
            </a:fld>
            <a:endParaRPr lang="en-GB"/>
          </a:p>
        </p:txBody>
      </p:sp>
    </p:spTree>
    <p:extLst>
      <p:ext uri="{BB962C8B-B14F-4D97-AF65-F5344CB8AC3E}">
        <p14:creationId xmlns:p14="http://schemas.microsoft.com/office/powerpoint/2010/main" val="3794611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smtClean="0"/>
              <a:t>To</a:t>
            </a:r>
            <a:r>
              <a:rPr lang="en-GB" baseline="0" dirty="0" smtClean="0"/>
              <a:t> give concrete examples, we need to get into the specifics of the knowledge we are trying to teach students.</a:t>
            </a:r>
            <a:br>
              <a:rPr lang="en-GB" baseline="0" dirty="0" smtClean="0"/>
            </a:br>
            <a:r>
              <a:rPr lang="en-GB" baseline="0" dirty="0" smtClean="0"/>
              <a:t>Session 1 was all about vocabulary, and phonics practice is something I find a lot of teachers are already familiar with, so in this session, I want to focus more on grammar practice, which obviously offers additional practice in vocabulary and often phonics, too.</a:t>
            </a:r>
          </a:p>
          <a:p>
            <a:endParaRPr lang="en-GB" baseline="0" dirty="0" smtClean="0"/>
          </a:p>
          <a:p>
            <a:r>
              <a:rPr lang="en-GB" baseline="0" dirty="0" smtClean="0"/>
              <a:t>Another reason to focus on grammar practice is that there are elements of it that are under-represented in most, if not all, published courses, so these are tasks and activities that we could usefully consider for inclusion in our KS3 SOW.</a:t>
            </a:r>
            <a:endParaRPr lang="en-GB" dirty="0" smtClean="0"/>
          </a:p>
          <a:p>
            <a:endParaRPr lang="en-GB" dirty="0" smtClean="0"/>
          </a:p>
          <a:p>
            <a:r>
              <a:rPr lang="en-GB" dirty="0" smtClean="0"/>
              <a:t>So, let’s quickly brainstorm the absolute grammar</a:t>
            </a:r>
            <a:r>
              <a:rPr lang="en-GB" baseline="0" dirty="0" smtClean="0"/>
              <a:t> essentials for a language we teach or know well.</a:t>
            </a:r>
            <a:br>
              <a:rPr lang="en-GB" baseline="0" dirty="0" smtClean="0"/>
            </a:br>
            <a:r>
              <a:rPr lang="en-GB" baseline="0" dirty="0" smtClean="0"/>
              <a:t>Let’s have a brand new Y7 class in mind - they may come having been taught some grammar structures already at primary, but they may not.  Either way, we’d have to start with a revisit of these, to ensure that they were firmly embedded.</a:t>
            </a:r>
          </a:p>
          <a:p>
            <a:endParaRPr lang="en-GB" baseline="0" dirty="0" smtClean="0"/>
          </a:p>
          <a:p>
            <a:r>
              <a:rPr lang="en-GB" baseline="0" dirty="0" smtClean="0"/>
              <a:t>I’ll give you two mins to talk to the person next to you.</a:t>
            </a:r>
            <a:endParaRPr lang="en-GB" dirty="0" smtClean="0"/>
          </a:p>
          <a:p>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1771662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 expecting</a:t>
            </a:r>
            <a:r>
              <a:rPr lang="en-GB" baseline="0" dirty="0" smtClean="0"/>
              <a:t> an exact match up, but I imagine that all of us (whether for French, German, Spanish or other languages) have may of these things in common, i.e. to be / to have / nouns and articles / adjectival agreement / regular present tense  / there is/are and simple negation, and possible yes/no questions.</a:t>
            </a:r>
          </a:p>
          <a:p>
            <a:endParaRPr lang="en-GB" baseline="0" dirty="0" smtClean="0"/>
          </a:p>
          <a:p>
            <a:r>
              <a:rPr lang="en-GB" dirty="0" smtClean="0"/>
              <a:t>I think we can agree this</a:t>
            </a:r>
            <a:r>
              <a:rPr lang="en-GB" baseline="0" dirty="0" smtClean="0"/>
              <a:t> knowledge is essential early on.  </a:t>
            </a:r>
            <a:br>
              <a:rPr lang="en-GB" baseline="0" dirty="0" smtClean="0"/>
            </a:br>
            <a:r>
              <a:rPr lang="en-GB" baseline="0" dirty="0" smtClean="0"/>
              <a:t>For comparison, a popular Y7 Spanish text book lists the following for Term 1:</a:t>
            </a:r>
            <a:br>
              <a:rPr lang="en-GB" baseline="0" dirty="0" smtClean="0"/>
            </a:br>
            <a:r>
              <a:rPr lang="en-GB" baseline="0" dirty="0" smtClean="0"/>
              <a:t>indefinite articles</a:t>
            </a:r>
            <a:br>
              <a:rPr lang="en-GB" baseline="0" dirty="0" smtClean="0"/>
            </a:br>
            <a:r>
              <a:rPr lang="en-GB" baseline="0" dirty="0" smtClean="0"/>
              <a:t>definite articles</a:t>
            </a:r>
            <a:br>
              <a:rPr lang="en-GB" baseline="0" dirty="0" smtClean="0"/>
            </a:br>
            <a:r>
              <a:rPr lang="en-GB" baseline="0" dirty="0" err="1" smtClean="0"/>
              <a:t>ser</a:t>
            </a:r>
            <a:endParaRPr lang="en-GB" baseline="0" dirty="0" smtClean="0"/>
          </a:p>
          <a:p>
            <a:r>
              <a:rPr lang="en-GB" baseline="0" dirty="0" smtClean="0"/>
              <a:t>Adjective agreement</a:t>
            </a:r>
            <a:br>
              <a:rPr lang="en-GB" baseline="0" dirty="0" smtClean="0"/>
            </a:br>
            <a:r>
              <a:rPr lang="en-GB" baseline="0" dirty="0" err="1" smtClean="0"/>
              <a:t>Tener</a:t>
            </a:r>
            <a:r>
              <a:rPr lang="en-GB" baseline="0" dirty="0" smtClean="0"/>
              <a:t/>
            </a:r>
            <a:br>
              <a:rPr lang="en-GB" baseline="0" dirty="0" smtClean="0"/>
            </a:br>
            <a:r>
              <a:rPr lang="en-GB" baseline="0" dirty="0" smtClean="0"/>
              <a:t>negation</a:t>
            </a:r>
            <a:br>
              <a:rPr lang="en-GB" baseline="0" dirty="0" smtClean="0"/>
            </a:br>
            <a:r>
              <a:rPr lang="en-GB" baseline="0" dirty="0" smtClean="0"/>
              <a:t>Me </a:t>
            </a:r>
            <a:r>
              <a:rPr lang="en-GB" baseline="0" dirty="0" err="1" smtClean="0"/>
              <a:t>gusta</a:t>
            </a:r>
            <a:r>
              <a:rPr lang="en-GB" baseline="0" dirty="0" smtClean="0"/>
              <a:t> + infinitive</a:t>
            </a:r>
            <a:br>
              <a:rPr lang="en-GB" baseline="0" dirty="0" smtClean="0"/>
            </a:br>
            <a:r>
              <a:rPr lang="en-GB" baseline="0" dirty="0" smtClean="0"/>
              <a:t>AR verbs in the present tense</a:t>
            </a:r>
            <a:br>
              <a:rPr lang="en-GB" baseline="0" dirty="0" smtClean="0"/>
            </a:br>
            <a:r>
              <a:rPr lang="en-GB" baseline="0" dirty="0" err="1" smtClean="0"/>
              <a:t>hacer</a:t>
            </a:r>
            <a:r>
              <a:rPr lang="en-GB" baseline="0" dirty="0" smtClean="0"/>
              <a:t/>
            </a:r>
            <a:br>
              <a:rPr lang="en-GB" baseline="0" dirty="0" smtClean="0"/>
            </a:br>
            <a:r>
              <a:rPr lang="en-GB" baseline="0" dirty="0" err="1" smtClean="0"/>
              <a:t>jugar</a:t>
            </a:r>
            <a:r>
              <a:rPr lang="en-GB" baseline="0" dirty="0" smtClean="0"/>
              <a:t/>
            </a:r>
            <a:br>
              <a:rPr lang="en-GB" baseline="0" dirty="0" smtClean="0"/>
            </a:br>
            <a:r>
              <a:rPr lang="en-GB" baseline="0" dirty="0" smtClean="0"/>
              <a:t>using question words</a:t>
            </a:r>
            <a:br>
              <a:rPr lang="en-GB" baseline="0" dirty="0" smtClean="0"/>
            </a:br>
            <a:r>
              <a:rPr lang="en-GB" baseline="0" dirty="0" smtClean="0"/>
              <a:t/>
            </a:r>
            <a:br>
              <a:rPr lang="en-GB" baseline="0" dirty="0" smtClean="0"/>
            </a:br>
            <a:r>
              <a:rPr lang="en-GB" baseline="0" dirty="0" smtClean="0"/>
              <a:t>So how do we practise the grammar knowledge</a:t>
            </a:r>
            <a:br>
              <a:rPr lang="en-GB" baseline="0" dirty="0" smtClean="0"/>
            </a:br>
            <a:r>
              <a:rPr lang="en-GB" baseline="0" dirty="0" smtClean="0"/>
              <a:t/>
            </a:r>
            <a:br>
              <a:rPr lang="en-GB" baseline="0" dirty="0" smtClean="0"/>
            </a:br>
            <a:endParaRPr lang="en-GB" dirty="0"/>
          </a:p>
        </p:txBody>
      </p:sp>
      <p:sp>
        <p:nvSpPr>
          <p:cNvPr id="4" name="Slide Number Placeholder 3"/>
          <p:cNvSpPr>
            <a:spLocks noGrp="1"/>
          </p:cNvSpPr>
          <p:nvPr>
            <p:ph type="sldNum" sz="quarter" idx="10"/>
          </p:nvPr>
        </p:nvSpPr>
        <p:spPr/>
        <p:txBody>
          <a:bodyPr/>
          <a:lstStyle/>
          <a:p>
            <a:fld id="{9CBA886C-C86D-4308-8A5A-0AA8111536A0}" type="slidenum">
              <a:rPr lang="en-GB" smtClean="0"/>
              <a:t>9</a:t>
            </a:fld>
            <a:endParaRPr lang="en-GB"/>
          </a:p>
        </p:txBody>
      </p:sp>
    </p:spTree>
    <p:extLst>
      <p:ext uri="{BB962C8B-B14F-4D97-AF65-F5344CB8AC3E}">
        <p14:creationId xmlns:p14="http://schemas.microsoft.com/office/powerpoint/2010/main" val="759183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17057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15/11/2019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28871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15/11/2019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35652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8032631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7743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24038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2127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9677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822518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15/11/2019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03715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15/11/2019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72282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25743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15/11/2019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610327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15/11/2019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556963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15/11/2019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415753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272760249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299054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Tree>
    <p:extLst>
      <p:ext uri="{BB962C8B-B14F-4D97-AF65-F5344CB8AC3E}">
        <p14:creationId xmlns:p14="http://schemas.microsoft.com/office/powerpoint/2010/main" val="37873886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9436194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6054421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5053990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15/11/2019</a:t>
            </a:fld>
            <a:endParaRPr lang="en-GB">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529051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436479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15/11/2019</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6011345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15/11/2019</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8696130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15/11/2019</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839597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15/11/2019</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0095715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37472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40245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08940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15/11/2019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76705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15/11/2019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91669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15/11/2019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53624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164977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9336" y="6176964"/>
            <a:ext cx="4749075" cy="644657"/>
          </a:xfrm>
          <a:prstGeom prst="rect">
            <a:avLst/>
          </a:prstGeom>
        </p:spPr>
      </p:pic>
    </p:spTree>
    <p:extLst>
      <p:ext uri="{BB962C8B-B14F-4D97-AF65-F5344CB8AC3E}">
        <p14:creationId xmlns:p14="http://schemas.microsoft.com/office/powerpoint/2010/main" val="24356695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smtClean="0">
                <a:solidFill>
                  <a:srgbClr val="002060"/>
                </a:solidFill>
              </a:rPr>
              <a:t>Material</a:t>
            </a:r>
            <a:r>
              <a:rPr lang="en-GB" sz="1100" dirty="0" smtClean="0">
                <a:solidFill>
                  <a:srgbClr val="002060"/>
                </a:solidFill>
                <a:latin typeface="Arial" panose="020B0604020202020204" pitchFamily="34" charset="0"/>
              </a:rPr>
              <a:t> </a:t>
            </a:r>
            <a:r>
              <a:rPr lang="en-GB" sz="1100" dirty="0" smtClean="0">
                <a:solidFill>
                  <a:srgbClr val="002060"/>
                </a:solidFill>
              </a:rPr>
              <a:t>licensed as </a:t>
            </a:r>
            <a:r>
              <a:rPr lang="en-GB" sz="1100" b="1" u="sng" dirty="0" smtClean="0">
                <a:solidFill>
                  <a:srgbClr val="FFFFFF"/>
                </a:solidFill>
                <a:hlinkClick r:id="rId16"/>
              </a:rPr>
              <a:t>CC BY-NC-SA 4.0</a:t>
            </a:r>
            <a:r>
              <a:rPr lang="en-GB" sz="1100" dirty="0" smtClean="0">
                <a:solidFill>
                  <a:prstClr val="black"/>
                </a:solidFill>
              </a:rPr>
              <a:t/>
            </a:r>
            <a:br>
              <a:rPr lang="en-GB" sz="1100" dirty="0" smtClean="0">
                <a:solidFill>
                  <a:prstClr val="black"/>
                </a:solidFill>
              </a:rPr>
            </a:br>
            <a:endParaRPr lang="en-GB" sz="1100" dirty="0">
              <a:solidFill>
                <a:prstClr val="black"/>
              </a:solidFill>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smtClean="0">
                <a:solidFill>
                  <a:srgbClr val="002060"/>
                </a:solidFill>
              </a:rPr>
              <a:t>Nick Avery</a:t>
            </a:r>
            <a:endParaRPr lang="en-GB" sz="1100" dirty="0">
              <a:solidFill>
                <a:srgbClr val="002060"/>
              </a:solidFill>
            </a:endParaRPr>
          </a:p>
        </p:txBody>
      </p:sp>
    </p:spTree>
    <p:extLst>
      <p:ext uri="{BB962C8B-B14F-4D97-AF65-F5344CB8AC3E}">
        <p14:creationId xmlns:p14="http://schemas.microsoft.com/office/powerpoint/2010/main" val="2414306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hyperlink" Target="https://quizlet.com/gb/429092074/year-7-spanish-term-11-week-4-flash-card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png"/><Relationship Id="rId3" Type="http://schemas.openxmlformats.org/officeDocument/2006/relationships/image" Target="../media/image9.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20.png"/><Relationship Id="rId5" Type="http://schemas.openxmlformats.org/officeDocument/2006/relationships/image" Target="../media/image24.jpeg"/><Relationship Id="rId10"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33.png"/><Relationship Id="rId5" Type="http://schemas.openxmlformats.org/officeDocument/2006/relationships/image" Target="../media/image30.png"/><Relationship Id="rId10"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7.png"/><Relationship Id="rId5" Type="http://schemas.openxmlformats.org/officeDocument/2006/relationships/image" Target="../media/image33.png"/><Relationship Id="rId10" Type="http://schemas.openxmlformats.org/officeDocument/2006/relationships/image" Target="../media/image32.png"/><Relationship Id="rId4" Type="http://schemas.openxmlformats.org/officeDocument/2006/relationships/image" Target="../media/image30.png"/><Relationship Id="rId9" Type="http://schemas.openxmlformats.org/officeDocument/2006/relationships/image" Target="../media/image34.jpe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3.png"/><Relationship Id="rId7"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26.png"/><Relationship Id="rId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34.jpe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24.jpeg"/><Relationship Id="rId10" Type="http://schemas.openxmlformats.org/officeDocument/2006/relationships/image" Target="../media/image41.png"/><Relationship Id="rId4" Type="http://schemas.openxmlformats.org/officeDocument/2006/relationships/image" Target="../media/image38.jpg"/><Relationship Id="rId9"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image" Target="../media/image44.png"/><Relationship Id="rId3" Type="http://schemas.openxmlformats.org/officeDocument/2006/relationships/audio" Target="../media/audio6.wav"/><Relationship Id="rId7" Type="http://schemas.openxmlformats.org/officeDocument/2006/relationships/audio" Target="../media/audio10.wav"/><Relationship Id="rId12"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audio" Target="../media/audio9.wav"/><Relationship Id="rId11" Type="http://schemas.openxmlformats.org/officeDocument/2006/relationships/image" Target="../media/image42.png"/><Relationship Id="rId5" Type="http://schemas.openxmlformats.org/officeDocument/2006/relationships/audio" Target="../media/audio8.wav"/><Relationship Id="rId10" Type="http://schemas.openxmlformats.org/officeDocument/2006/relationships/audio" Target="../media/audio13.wav"/><Relationship Id="rId4" Type="http://schemas.openxmlformats.org/officeDocument/2006/relationships/audio" Target="../media/audio7.wav"/><Relationship Id="rId9" Type="http://schemas.openxmlformats.org/officeDocument/2006/relationships/audio" Target="../media/audio12.wav"/></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jpe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60.png"/><Relationship Id="rId5" Type="http://schemas.openxmlformats.org/officeDocument/2006/relationships/image" Target="../media/image49.png"/><Relationship Id="rId10" Type="http://schemas.openxmlformats.org/officeDocument/2006/relationships/image" Target="../media/image59.png"/><Relationship Id="rId4" Type="http://schemas.openxmlformats.org/officeDocument/2006/relationships/image" Target="../media/image48.png"/><Relationship Id="rId9"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14.wav"/><Relationship Id="rId7"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audio" Target="../media/audio17.wav"/><Relationship Id="rId5" Type="http://schemas.openxmlformats.org/officeDocument/2006/relationships/audio" Target="../media/audio16.wav"/><Relationship Id="rId4" Type="http://schemas.openxmlformats.org/officeDocument/2006/relationships/audio" Target="../media/audio15.wav"/><Relationship Id="rId9"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hyperlink" Target="https://creativecommons.org/licenses/by-sa/4.0/deed.en" TargetMode="External"/><Relationship Id="rId4" Type="http://schemas.openxmlformats.org/officeDocument/2006/relationships/hyperlink" Target="http://www.spainisculture.com/en/artistas_creadores/antonio_machado.html"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audio" Target="../media/audio19.wav"/></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hyperlink" Target="https://resources.ncelp.or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 name="TextBox 12"/>
          <p:cNvSpPr txBox="1"/>
          <p:nvPr/>
        </p:nvSpPr>
        <p:spPr>
          <a:xfrm>
            <a:off x="9877" y="2721114"/>
            <a:ext cx="808909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What makes practice meaningful?</a:t>
            </a:r>
            <a:endParaRPr kumimoji="0" lang="en-GB" sz="48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2" name="TextBox 1"/>
          <p:cNvSpPr txBox="1"/>
          <p:nvPr/>
        </p:nvSpPr>
        <p:spPr>
          <a:xfrm>
            <a:off x="0" y="6458444"/>
            <a:ext cx="45945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Rachel Hawkes</a:t>
            </a:r>
          </a:p>
        </p:txBody>
      </p:sp>
    </p:spTree>
    <p:extLst>
      <p:ext uri="{BB962C8B-B14F-4D97-AF65-F5344CB8AC3E}">
        <p14:creationId xmlns:p14="http://schemas.microsoft.com/office/powerpoint/2010/main" val="25969210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7472" y="311285"/>
            <a:ext cx="11031166" cy="1384995"/>
          </a:xfrm>
          <a:prstGeom prst="rect">
            <a:avLst/>
          </a:prstGeom>
          <a:noFill/>
        </p:spPr>
        <p:txBody>
          <a:bodyPr wrap="square" rtlCol="0">
            <a:spAutoFit/>
          </a:bodyPr>
          <a:lstStyle/>
          <a:p>
            <a:r>
              <a:rPr lang="en-GB" sz="2800" b="1" dirty="0" smtClean="0">
                <a:solidFill>
                  <a:schemeClr val="accent5">
                    <a:lumMod val="50000"/>
                  </a:schemeClr>
                </a:solidFill>
                <a:latin typeface="Century Gothic" panose="020B0502020202020204" pitchFamily="34" charset="0"/>
              </a:rPr>
              <a:t>The indefinite article</a:t>
            </a:r>
            <a:r>
              <a:rPr lang="en-GB" sz="2800" dirty="0" smtClean="0">
                <a:solidFill>
                  <a:schemeClr val="accent5">
                    <a:lumMod val="50000"/>
                  </a:schemeClr>
                </a:solidFill>
                <a:latin typeface="Century Gothic" panose="020B0502020202020204" pitchFamily="34" charset="0"/>
              </a:rPr>
              <a:t/>
            </a:r>
            <a:br>
              <a:rPr lang="en-GB" sz="2800" dirty="0" smtClean="0">
                <a:solidFill>
                  <a:schemeClr val="accent5">
                    <a:lumMod val="50000"/>
                  </a:schemeClr>
                </a:solidFill>
                <a:latin typeface="Century Gothic" panose="020B0502020202020204" pitchFamily="34" charset="0"/>
              </a:rPr>
            </a:br>
            <a:r>
              <a:rPr lang="en-GB" sz="2800" dirty="0" smtClean="0">
                <a:solidFill>
                  <a:schemeClr val="accent5">
                    <a:lumMod val="50000"/>
                  </a:schemeClr>
                </a:solidFill>
                <a:latin typeface="Century Gothic" panose="020B0502020202020204" pitchFamily="34" charset="0"/>
              </a:rPr>
              <a:t>In Spanish, the words for ‘a’ change according to whether the noun is masculine or feminine.</a:t>
            </a:r>
            <a:endParaRPr lang="en-GB" sz="2800" dirty="0">
              <a:solidFill>
                <a:schemeClr val="accent5">
                  <a:lumMod val="50000"/>
                </a:schemeClr>
              </a:solidFill>
              <a:latin typeface="Century Gothic" panose="020B0502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60937115"/>
              </p:ext>
            </p:extLst>
          </p:nvPr>
        </p:nvGraphicFramePr>
        <p:xfrm>
          <a:off x="2576749" y="1696280"/>
          <a:ext cx="6139233" cy="792480"/>
        </p:xfrm>
        <a:graphic>
          <a:graphicData uri="http://schemas.openxmlformats.org/drawingml/2006/table">
            <a:tbl>
              <a:tblPr firstRow="1" bandRow="1">
                <a:tableStyleId>{5940675A-B579-460E-94D1-54222C63F5DA}</a:tableStyleId>
              </a:tblPr>
              <a:tblGrid>
                <a:gridCol w="2046411"/>
                <a:gridCol w="2046411"/>
                <a:gridCol w="2046411"/>
              </a:tblGrid>
              <a:tr h="370840">
                <a:tc>
                  <a:txBody>
                    <a:bodyPr/>
                    <a:lstStyle/>
                    <a:p>
                      <a:r>
                        <a:rPr lang="en-GB" sz="2000" b="1" dirty="0" smtClean="0">
                          <a:solidFill>
                            <a:srgbClr val="0070C0"/>
                          </a:solidFill>
                          <a:latin typeface="Century Gothic" panose="020B0502020202020204" pitchFamily="34" charset="0"/>
                        </a:rPr>
                        <a:t>masculine</a:t>
                      </a:r>
                      <a:endParaRPr lang="en-GB" sz="2000" b="1" dirty="0">
                        <a:solidFill>
                          <a:srgbClr val="0070C0"/>
                        </a:solidFill>
                        <a:latin typeface="Century Gothic" panose="020B0502020202020204" pitchFamily="34" charset="0"/>
                      </a:endParaRPr>
                    </a:p>
                  </a:txBody>
                  <a:tcPr/>
                </a:tc>
                <a:tc>
                  <a:txBody>
                    <a:bodyPr/>
                    <a:lstStyle/>
                    <a:p>
                      <a:r>
                        <a:rPr lang="en-GB" sz="2000" b="1" dirty="0" smtClean="0">
                          <a:solidFill>
                            <a:srgbClr val="0070C0"/>
                          </a:solidFill>
                          <a:latin typeface="Century Gothic" panose="020B0502020202020204" pitchFamily="34" charset="0"/>
                        </a:rPr>
                        <a:t>un</a:t>
                      </a:r>
                      <a:r>
                        <a:rPr lang="en-GB" sz="2000" dirty="0" smtClean="0">
                          <a:solidFill>
                            <a:schemeClr val="accent5">
                              <a:lumMod val="50000"/>
                            </a:schemeClr>
                          </a:solidFill>
                          <a:latin typeface="Century Gothic" panose="020B0502020202020204" pitchFamily="34" charset="0"/>
                        </a:rPr>
                        <a:t> </a:t>
                      </a:r>
                      <a:r>
                        <a:rPr lang="en-GB" sz="2000" dirty="0" err="1" smtClean="0">
                          <a:solidFill>
                            <a:schemeClr val="accent5">
                              <a:lumMod val="50000"/>
                            </a:schemeClr>
                          </a:solidFill>
                          <a:latin typeface="Century Gothic" panose="020B0502020202020204" pitchFamily="34" charset="0"/>
                        </a:rPr>
                        <a:t>perro</a:t>
                      </a:r>
                      <a:endParaRPr lang="en-GB" sz="2000" dirty="0">
                        <a:solidFill>
                          <a:schemeClr val="accent5">
                            <a:lumMod val="50000"/>
                          </a:schemeClr>
                        </a:solidFill>
                        <a:latin typeface="Century Gothic" panose="020B0502020202020204" pitchFamily="34" charset="0"/>
                      </a:endParaRPr>
                    </a:p>
                  </a:txBody>
                  <a:tcPr/>
                </a:tc>
                <a:tc>
                  <a:txBody>
                    <a:bodyPr/>
                    <a:lstStyle/>
                    <a:p>
                      <a:r>
                        <a:rPr lang="en-GB" sz="2000" dirty="0" smtClean="0">
                          <a:solidFill>
                            <a:schemeClr val="accent5">
                              <a:lumMod val="50000"/>
                            </a:schemeClr>
                          </a:solidFill>
                          <a:latin typeface="Century Gothic" panose="020B0502020202020204" pitchFamily="34" charset="0"/>
                        </a:rPr>
                        <a:t>a dog</a:t>
                      </a:r>
                      <a:endParaRPr lang="en-GB" sz="2000" dirty="0">
                        <a:solidFill>
                          <a:schemeClr val="accent5">
                            <a:lumMod val="50000"/>
                          </a:schemeClr>
                        </a:solidFill>
                        <a:latin typeface="Century Gothic" panose="020B0502020202020204" pitchFamily="34" charset="0"/>
                      </a:endParaRPr>
                    </a:p>
                  </a:txBody>
                  <a:tcPr/>
                </a:tc>
              </a:tr>
              <a:tr h="370840">
                <a:tc>
                  <a:txBody>
                    <a:bodyPr/>
                    <a:lstStyle/>
                    <a:p>
                      <a:r>
                        <a:rPr lang="en-GB" sz="2000" b="1" dirty="0" smtClean="0">
                          <a:solidFill>
                            <a:srgbClr val="FF0000"/>
                          </a:solidFill>
                          <a:latin typeface="Century Gothic" panose="020B0502020202020204" pitchFamily="34" charset="0"/>
                        </a:rPr>
                        <a:t>feminine</a:t>
                      </a:r>
                      <a:endParaRPr lang="en-GB" sz="2000" b="1" dirty="0">
                        <a:solidFill>
                          <a:srgbClr val="FF0000"/>
                        </a:solidFill>
                        <a:latin typeface="Century Gothic" panose="020B0502020202020204" pitchFamily="34" charset="0"/>
                      </a:endParaRPr>
                    </a:p>
                  </a:txBody>
                  <a:tcPr/>
                </a:tc>
                <a:tc>
                  <a:txBody>
                    <a:bodyPr/>
                    <a:lstStyle/>
                    <a:p>
                      <a:r>
                        <a:rPr lang="en-GB" sz="2000" b="1" dirty="0" err="1" smtClean="0">
                          <a:solidFill>
                            <a:srgbClr val="FF0000"/>
                          </a:solidFill>
                          <a:latin typeface="Century Gothic" panose="020B0502020202020204" pitchFamily="34" charset="0"/>
                        </a:rPr>
                        <a:t>una</a:t>
                      </a:r>
                      <a:r>
                        <a:rPr lang="en-GB" sz="2000" dirty="0" smtClean="0">
                          <a:solidFill>
                            <a:schemeClr val="accent5">
                              <a:lumMod val="50000"/>
                            </a:schemeClr>
                          </a:solidFill>
                          <a:latin typeface="Century Gothic" panose="020B0502020202020204" pitchFamily="34" charset="0"/>
                        </a:rPr>
                        <a:t> </a:t>
                      </a:r>
                      <a:r>
                        <a:rPr lang="en-GB" sz="2000" dirty="0" err="1" smtClean="0">
                          <a:solidFill>
                            <a:schemeClr val="accent5">
                              <a:lumMod val="50000"/>
                            </a:schemeClr>
                          </a:solidFill>
                          <a:latin typeface="Century Gothic" panose="020B0502020202020204" pitchFamily="34" charset="0"/>
                        </a:rPr>
                        <a:t>tortuga</a:t>
                      </a:r>
                      <a:endParaRPr lang="en-GB" sz="2000" dirty="0">
                        <a:solidFill>
                          <a:schemeClr val="accent5">
                            <a:lumMod val="50000"/>
                          </a:schemeClr>
                        </a:solidFill>
                        <a:latin typeface="Century Gothic" panose="020B0502020202020204" pitchFamily="34" charset="0"/>
                      </a:endParaRPr>
                    </a:p>
                  </a:txBody>
                  <a:tcPr/>
                </a:tc>
                <a:tc>
                  <a:txBody>
                    <a:bodyPr/>
                    <a:lstStyle/>
                    <a:p>
                      <a:r>
                        <a:rPr lang="en-GB" sz="2000" dirty="0" smtClean="0">
                          <a:solidFill>
                            <a:schemeClr val="accent5">
                              <a:lumMod val="50000"/>
                            </a:schemeClr>
                          </a:solidFill>
                          <a:latin typeface="Century Gothic" panose="020B0502020202020204" pitchFamily="34" charset="0"/>
                        </a:rPr>
                        <a:t>a tortoise</a:t>
                      </a:r>
                      <a:endParaRPr lang="en-GB" sz="2000" dirty="0">
                        <a:solidFill>
                          <a:schemeClr val="accent5">
                            <a:lumMod val="50000"/>
                          </a:schemeClr>
                        </a:solidFill>
                        <a:latin typeface="Century Gothic" panose="020B0502020202020204" pitchFamily="34" charset="0"/>
                      </a:endParaRPr>
                    </a:p>
                  </a:txBody>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126604726"/>
              </p:ext>
            </p:extLst>
          </p:nvPr>
        </p:nvGraphicFramePr>
        <p:xfrm>
          <a:off x="587980" y="3325438"/>
          <a:ext cx="11318674" cy="2452791"/>
        </p:xfrm>
        <a:graphic>
          <a:graphicData uri="http://schemas.openxmlformats.org/drawingml/2006/table">
            <a:tbl>
              <a:tblPr firstRow="1" bandRow="1">
                <a:tableStyleId>{5940675A-B579-460E-94D1-54222C63F5DA}</a:tableStyleId>
              </a:tblPr>
              <a:tblGrid>
                <a:gridCol w="5659337"/>
                <a:gridCol w="5659337"/>
              </a:tblGrid>
              <a:tr h="817597">
                <a:tc>
                  <a:txBody>
                    <a:bodyPr/>
                    <a:lstStyle/>
                    <a:p>
                      <a:r>
                        <a:rPr lang="en-GB" sz="2400" dirty="0" smtClean="0">
                          <a:solidFill>
                            <a:schemeClr val="accent5">
                              <a:lumMod val="50000"/>
                            </a:schemeClr>
                          </a:solidFill>
                          <a:latin typeface="Century Gothic" panose="020B0502020202020204" pitchFamily="34" charset="0"/>
                        </a:rPr>
                        <a:t>1 </a:t>
                      </a:r>
                      <a:r>
                        <a:rPr lang="en-GB" sz="2400" dirty="0" err="1" smtClean="0">
                          <a:solidFill>
                            <a:schemeClr val="accent5">
                              <a:lumMod val="50000"/>
                            </a:schemeClr>
                          </a:solidFill>
                          <a:latin typeface="Century Gothic" panose="020B0502020202020204" pitchFamily="34" charset="0"/>
                        </a:rPr>
                        <a:t>Tengo</a:t>
                      </a:r>
                      <a:r>
                        <a:rPr lang="en-GB" sz="2400" dirty="0" smtClean="0">
                          <a:solidFill>
                            <a:schemeClr val="accent5">
                              <a:lumMod val="50000"/>
                            </a:schemeClr>
                          </a:solidFill>
                          <a:latin typeface="Century Gothic" panose="020B0502020202020204" pitchFamily="34" charset="0"/>
                        </a:rPr>
                        <a:t> _______ </a:t>
                      </a:r>
                      <a:r>
                        <a:rPr lang="en-GB" sz="2400" dirty="0" err="1" smtClean="0">
                          <a:solidFill>
                            <a:schemeClr val="accent5">
                              <a:lumMod val="50000"/>
                            </a:schemeClr>
                          </a:solidFill>
                          <a:latin typeface="Century Gothic" panose="020B0502020202020204" pitchFamily="34" charset="0"/>
                        </a:rPr>
                        <a:t>gato</a:t>
                      </a:r>
                      <a:r>
                        <a:rPr lang="en-GB" sz="2400" dirty="0" smtClean="0">
                          <a:solidFill>
                            <a:schemeClr val="accent5">
                              <a:lumMod val="50000"/>
                            </a:schemeClr>
                          </a:solidFill>
                          <a:latin typeface="Century Gothic" panose="020B0502020202020204" pitchFamily="34" charset="0"/>
                        </a:rPr>
                        <a:t>. (m)</a:t>
                      </a:r>
                      <a:endParaRPr lang="en-GB" sz="2400" dirty="0">
                        <a:solidFill>
                          <a:schemeClr val="accent5">
                            <a:lumMod val="50000"/>
                          </a:schemeClr>
                        </a:solidFill>
                        <a:latin typeface="Century Gothic" panose="020B0502020202020204" pitchFamily="34" charset="0"/>
                      </a:endParaRPr>
                    </a:p>
                  </a:txBody>
                  <a:tcPr anchor="ctr"/>
                </a:tc>
                <a:tc>
                  <a:txBody>
                    <a:bodyPr/>
                    <a:lstStyle/>
                    <a:p>
                      <a:r>
                        <a:rPr lang="en-GB" sz="2400" dirty="0" smtClean="0">
                          <a:solidFill>
                            <a:schemeClr val="accent5">
                              <a:lumMod val="50000"/>
                            </a:schemeClr>
                          </a:solidFill>
                          <a:latin typeface="Century Gothic" panose="020B0502020202020204" pitchFamily="34" charset="0"/>
                        </a:rPr>
                        <a:t>4  ¿</a:t>
                      </a:r>
                      <a:r>
                        <a:rPr lang="en-GB" sz="2400" dirty="0" err="1" smtClean="0">
                          <a:solidFill>
                            <a:schemeClr val="accent5">
                              <a:lumMod val="50000"/>
                            </a:schemeClr>
                          </a:solidFill>
                          <a:latin typeface="Century Gothic" panose="020B0502020202020204" pitchFamily="34" charset="0"/>
                        </a:rPr>
                        <a:t>Tienes</a:t>
                      </a:r>
                      <a:r>
                        <a:rPr lang="en-GB" sz="2400" dirty="0" smtClean="0">
                          <a:solidFill>
                            <a:schemeClr val="accent5">
                              <a:lumMod val="50000"/>
                            </a:schemeClr>
                          </a:solidFill>
                          <a:latin typeface="Century Gothic" panose="020B0502020202020204" pitchFamily="34" charset="0"/>
                        </a:rPr>
                        <a:t> _____ </a:t>
                      </a:r>
                      <a:r>
                        <a:rPr lang="en-GB" sz="2400" dirty="0" err="1" smtClean="0">
                          <a:solidFill>
                            <a:schemeClr val="accent5">
                              <a:lumMod val="50000"/>
                            </a:schemeClr>
                          </a:solidFill>
                          <a:latin typeface="Century Gothic" panose="020B0502020202020204" pitchFamily="34" charset="0"/>
                        </a:rPr>
                        <a:t>pez</a:t>
                      </a:r>
                      <a:r>
                        <a:rPr lang="en-GB" sz="2400" dirty="0" smtClean="0">
                          <a:solidFill>
                            <a:schemeClr val="accent5">
                              <a:lumMod val="50000"/>
                            </a:schemeClr>
                          </a:solidFill>
                          <a:latin typeface="Century Gothic" panose="020B0502020202020204" pitchFamily="34" charset="0"/>
                        </a:rPr>
                        <a:t>? (m)</a:t>
                      </a:r>
                      <a:endParaRPr lang="en-GB" sz="2400" dirty="0">
                        <a:solidFill>
                          <a:schemeClr val="accent5">
                            <a:lumMod val="50000"/>
                          </a:schemeClr>
                        </a:solidFill>
                        <a:latin typeface="Century Gothic" panose="020B0502020202020204" pitchFamily="34" charset="0"/>
                      </a:endParaRPr>
                    </a:p>
                  </a:txBody>
                  <a:tcPr anchor="ctr"/>
                </a:tc>
              </a:tr>
              <a:tr h="817597">
                <a:tc>
                  <a:txBody>
                    <a:bodyPr/>
                    <a:lstStyle/>
                    <a:p>
                      <a:r>
                        <a:rPr lang="en-GB" sz="2400" dirty="0" smtClean="0">
                          <a:solidFill>
                            <a:schemeClr val="accent5">
                              <a:lumMod val="50000"/>
                            </a:schemeClr>
                          </a:solidFill>
                          <a:latin typeface="Century Gothic" panose="020B0502020202020204" pitchFamily="34" charset="0"/>
                        </a:rPr>
                        <a:t>2  ¿</a:t>
                      </a:r>
                      <a:r>
                        <a:rPr lang="en-GB" sz="2400" dirty="0" err="1" smtClean="0">
                          <a:solidFill>
                            <a:schemeClr val="accent5">
                              <a:lumMod val="50000"/>
                            </a:schemeClr>
                          </a:solidFill>
                          <a:latin typeface="Century Gothic" panose="020B0502020202020204" pitchFamily="34" charset="0"/>
                        </a:rPr>
                        <a:t>Tienes</a:t>
                      </a:r>
                      <a:r>
                        <a:rPr lang="en-GB" sz="2400" dirty="0" smtClean="0">
                          <a:solidFill>
                            <a:schemeClr val="accent5">
                              <a:lumMod val="50000"/>
                            </a:schemeClr>
                          </a:solidFill>
                          <a:latin typeface="Century Gothic" panose="020B0502020202020204" pitchFamily="34" charset="0"/>
                        </a:rPr>
                        <a:t> _____ </a:t>
                      </a:r>
                      <a:r>
                        <a:rPr lang="en-GB" sz="2400" dirty="0" err="1" smtClean="0">
                          <a:solidFill>
                            <a:schemeClr val="accent5">
                              <a:lumMod val="50000"/>
                            </a:schemeClr>
                          </a:solidFill>
                          <a:latin typeface="Century Gothic" panose="020B0502020202020204" pitchFamily="34" charset="0"/>
                        </a:rPr>
                        <a:t>cobaya</a:t>
                      </a:r>
                      <a:r>
                        <a:rPr lang="en-GB" sz="2400" dirty="0" smtClean="0">
                          <a:solidFill>
                            <a:schemeClr val="accent5">
                              <a:lumMod val="50000"/>
                            </a:schemeClr>
                          </a:solidFill>
                          <a:latin typeface="Century Gothic" panose="020B0502020202020204" pitchFamily="34" charset="0"/>
                        </a:rPr>
                        <a:t>? (f)</a:t>
                      </a:r>
                      <a:endParaRPr lang="en-GB" sz="2400" dirty="0">
                        <a:solidFill>
                          <a:schemeClr val="accent5">
                            <a:lumMod val="50000"/>
                          </a:schemeClr>
                        </a:solidFill>
                        <a:latin typeface="Century Gothic" panose="020B0502020202020204" pitchFamily="34" charset="0"/>
                      </a:endParaRPr>
                    </a:p>
                  </a:txBody>
                  <a:tcPr anchor="ctr"/>
                </a:tc>
                <a:tc>
                  <a:txBody>
                    <a:bodyPr/>
                    <a:lstStyle/>
                    <a:p>
                      <a:r>
                        <a:rPr lang="en-GB" sz="2400" dirty="0" smtClean="0">
                          <a:solidFill>
                            <a:schemeClr val="accent5">
                              <a:lumMod val="50000"/>
                            </a:schemeClr>
                          </a:solidFill>
                          <a:latin typeface="Century Gothic" panose="020B0502020202020204" pitchFamily="34" charset="0"/>
                        </a:rPr>
                        <a:t>5  </a:t>
                      </a:r>
                      <a:r>
                        <a:rPr lang="en-GB" sz="2400" dirty="0" err="1" smtClean="0">
                          <a:solidFill>
                            <a:schemeClr val="accent5">
                              <a:lumMod val="50000"/>
                            </a:schemeClr>
                          </a:solidFill>
                          <a:latin typeface="Century Gothic" panose="020B0502020202020204" pitchFamily="34" charset="0"/>
                        </a:rPr>
                        <a:t>Tengo</a:t>
                      </a:r>
                      <a:r>
                        <a:rPr lang="en-GB" sz="2400" dirty="0" smtClean="0">
                          <a:solidFill>
                            <a:schemeClr val="accent5">
                              <a:lumMod val="50000"/>
                            </a:schemeClr>
                          </a:solidFill>
                          <a:latin typeface="Century Gothic" panose="020B0502020202020204" pitchFamily="34" charset="0"/>
                        </a:rPr>
                        <a:t> ____ </a:t>
                      </a:r>
                      <a:r>
                        <a:rPr lang="en-GB" sz="2400" dirty="0" err="1" smtClean="0">
                          <a:solidFill>
                            <a:schemeClr val="accent5">
                              <a:lumMod val="50000"/>
                            </a:schemeClr>
                          </a:solidFill>
                          <a:latin typeface="Century Gothic" panose="020B0502020202020204" pitchFamily="34" charset="0"/>
                        </a:rPr>
                        <a:t>hermanastro</a:t>
                      </a:r>
                      <a:r>
                        <a:rPr lang="en-GB" sz="2400" dirty="0" smtClean="0">
                          <a:solidFill>
                            <a:schemeClr val="accent5">
                              <a:lumMod val="50000"/>
                            </a:schemeClr>
                          </a:solidFill>
                          <a:latin typeface="Century Gothic" panose="020B0502020202020204" pitchFamily="34" charset="0"/>
                        </a:rPr>
                        <a:t>. (m)</a:t>
                      </a:r>
                      <a:endParaRPr lang="en-GB" sz="2400" dirty="0">
                        <a:solidFill>
                          <a:schemeClr val="accent5">
                            <a:lumMod val="50000"/>
                          </a:schemeClr>
                        </a:solidFill>
                        <a:latin typeface="Century Gothic" panose="020B0502020202020204" pitchFamily="34" charset="0"/>
                      </a:endParaRPr>
                    </a:p>
                  </a:txBody>
                  <a:tcPr anchor="ctr"/>
                </a:tc>
              </a:tr>
              <a:tr h="817597">
                <a:tc>
                  <a:txBody>
                    <a:bodyPr/>
                    <a:lstStyle/>
                    <a:p>
                      <a:r>
                        <a:rPr lang="en-GB" sz="2400" dirty="0" smtClean="0">
                          <a:solidFill>
                            <a:schemeClr val="accent5">
                              <a:lumMod val="50000"/>
                            </a:schemeClr>
                          </a:solidFill>
                          <a:latin typeface="Century Gothic" panose="020B0502020202020204" pitchFamily="34" charset="0"/>
                        </a:rPr>
                        <a:t>3  </a:t>
                      </a:r>
                      <a:r>
                        <a:rPr lang="en-GB" sz="2400" dirty="0" err="1" smtClean="0">
                          <a:solidFill>
                            <a:schemeClr val="accent5">
                              <a:lumMod val="50000"/>
                            </a:schemeClr>
                          </a:solidFill>
                          <a:latin typeface="Century Gothic" panose="020B0502020202020204" pitchFamily="34" charset="0"/>
                        </a:rPr>
                        <a:t>Tengo</a:t>
                      </a:r>
                      <a:r>
                        <a:rPr lang="en-GB" sz="2400" dirty="0" smtClean="0">
                          <a:solidFill>
                            <a:schemeClr val="accent5">
                              <a:lumMod val="50000"/>
                            </a:schemeClr>
                          </a:solidFill>
                          <a:latin typeface="Century Gothic" panose="020B0502020202020204" pitchFamily="34" charset="0"/>
                        </a:rPr>
                        <a:t> _______ </a:t>
                      </a:r>
                      <a:r>
                        <a:rPr lang="en-GB" sz="2400" dirty="0" err="1" smtClean="0">
                          <a:solidFill>
                            <a:schemeClr val="accent5">
                              <a:lumMod val="50000"/>
                            </a:schemeClr>
                          </a:solidFill>
                          <a:latin typeface="Century Gothic" panose="020B0502020202020204" pitchFamily="34" charset="0"/>
                        </a:rPr>
                        <a:t>hermana</a:t>
                      </a:r>
                      <a:r>
                        <a:rPr lang="en-GB" sz="2400" dirty="0" smtClean="0">
                          <a:solidFill>
                            <a:schemeClr val="accent5">
                              <a:lumMod val="50000"/>
                            </a:schemeClr>
                          </a:solidFill>
                          <a:latin typeface="Century Gothic" panose="020B0502020202020204" pitchFamily="34" charset="0"/>
                        </a:rPr>
                        <a:t>. (f)</a:t>
                      </a:r>
                      <a:endParaRPr lang="en-GB" sz="2400" dirty="0">
                        <a:solidFill>
                          <a:schemeClr val="accent5">
                            <a:lumMod val="50000"/>
                          </a:schemeClr>
                        </a:solidFill>
                        <a:latin typeface="Century Gothic" panose="020B0502020202020204" pitchFamily="34" charset="0"/>
                      </a:endParaRPr>
                    </a:p>
                  </a:txBody>
                  <a:tcPr anchor="ctr"/>
                </a:tc>
                <a:tc>
                  <a:txBody>
                    <a:bodyPr/>
                    <a:lstStyle/>
                    <a:p>
                      <a:r>
                        <a:rPr lang="en-GB" sz="2400" dirty="0" smtClean="0">
                          <a:solidFill>
                            <a:schemeClr val="accent5">
                              <a:lumMod val="50000"/>
                            </a:schemeClr>
                          </a:solidFill>
                          <a:latin typeface="Century Gothic" panose="020B0502020202020204" pitchFamily="34" charset="0"/>
                        </a:rPr>
                        <a:t>6  </a:t>
                      </a:r>
                      <a:r>
                        <a:rPr lang="en-GB" sz="2400" dirty="0" err="1" smtClean="0">
                          <a:solidFill>
                            <a:schemeClr val="accent5">
                              <a:lumMod val="50000"/>
                            </a:schemeClr>
                          </a:solidFill>
                          <a:latin typeface="Century Gothic" panose="020B0502020202020204" pitchFamily="34" charset="0"/>
                        </a:rPr>
                        <a:t>Tiene</a:t>
                      </a:r>
                      <a:r>
                        <a:rPr lang="en-GB" sz="2400" baseline="0" dirty="0" smtClean="0">
                          <a:solidFill>
                            <a:schemeClr val="accent5">
                              <a:lumMod val="50000"/>
                            </a:schemeClr>
                          </a:solidFill>
                          <a:latin typeface="Century Gothic" panose="020B0502020202020204" pitchFamily="34" charset="0"/>
                        </a:rPr>
                        <a:t> _____ </a:t>
                      </a:r>
                      <a:r>
                        <a:rPr lang="en-GB" sz="2400" baseline="0" dirty="0" err="1" smtClean="0">
                          <a:solidFill>
                            <a:schemeClr val="accent5">
                              <a:lumMod val="50000"/>
                            </a:schemeClr>
                          </a:solidFill>
                          <a:latin typeface="Century Gothic" panose="020B0502020202020204" pitchFamily="34" charset="0"/>
                        </a:rPr>
                        <a:t>serpiente</a:t>
                      </a:r>
                      <a:r>
                        <a:rPr lang="en-GB" sz="2400" baseline="0" dirty="0" smtClean="0">
                          <a:solidFill>
                            <a:schemeClr val="accent5">
                              <a:lumMod val="50000"/>
                            </a:schemeClr>
                          </a:solidFill>
                          <a:latin typeface="Century Gothic" panose="020B0502020202020204" pitchFamily="34" charset="0"/>
                        </a:rPr>
                        <a:t>. (f)</a:t>
                      </a:r>
                      <a:endParaRPr lang="en-GB" sz="2400" dirty="0">
                        <a:solidFill>
                          <a:schemeClr val="accent5">
                            <a:lumMod val="50000"/>
                          </a:schemeClr>
                        </a:solidFill>
                        <a:latin typeface="Century Gothic" panose="020B0502020202020204" pitchFamily="34" charset="0"/>
                      </a:endParaRPr>
                    </a:p>
                  </a:txBody>
                  <a:tcPr anchor="ctr"/>
                </a:tc>
              </a:tr>
            </a:tbl>
          </a:graphicData>
        </a:graphic>
      </p:graphicFrame>
      <p:sp>
        <p:nvSpPr>
          <p:cNvPr id="8" name="TextBox 7"/>
          <p:cNvSpPr txBox="1"/>
          <p:nvPr/>
        </p:nvSpPr>
        <p:spPr>
          <a:xfrm>
            <a:off x="587980" y="2802218"/>
            <a:ext cx="11031166" cy="523220"/>
          </a:xfrm>
          <a:prstGeom prst="rect">
            <a:avLst/>
          </a:prstGeom>
          <a:noFill/>
        </p:spPr>
        <p:txBody>
          <a:bodyPr wrap="square" rtlCol="0">
            <a:spAutoFit/>
          </a:bodyPr>
          <a:lstStyle/>
          <a:p>
            <a:r>
              <a:rPr lang="en-GB" sz="2800" dirty="0" smtClean="0">
                <a:solidFill>
                  <a:schemeClr val="accent5">
                    <a:lumMod val="50000"/>
                  </a:schemeClr>
                </a:solidFill>
                <a:latin typeface="Century Gothic" panose="020B0502020202020204" pitchFamily="34" charset="0"/>
              </a:rPr>
              <a:t>Copy the sentences and put in the correct word for ‘a’.</a:t>
            </a:r>
            <a:endParaRPr lang="en-GB" sz="2800"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313220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9749"/>
            <a:ext cx="8493230" cy="646331"/>
          </a:xfrm>
          <a:prstGeom prst="rect">
            <a:avLst/>
          </a:prstGeom>
          <a:noFill/>
        </p:spPr>
        <p:txBody>
          <a:bodyPr wrap="square" rtlCol="0">
            <a:spAutoFit/>
          </a:bodyPr>
          <a:lstStyle/>
          <a:p>
            <a:r>
              <a:rPr lang="en-GB" sz="3600" b="1" dirty="0" smtClean="0">
                <a:solidFill>
                  <a:schemeClr val="accent5">
                    <a:lumMod val="50000"/>
                  </a:schemeClr>
                </a:solidFill>
                <a:latin typeface="Century Gothic" panose="020B0502020202020204" pitchFamily="34" charset="0"/>
              </a:rPr>
              <a:t>¿</a:t>
            </a:r>
            <a:r>
              <a:rPr lang="en-GB" sz="3600" b="1" dirty="0" err="1" smtClean="0">
                <a:solidFill>
                  <a:schemeClr val="accent5">
                    <a:lumMod val="50000"/>
                  </a:schemeClr>
                </a:solidFill>
                <a:latin typeface="Century Gothic" panose="020B0502020202020204" pitchFamily="34" charset="0"/>
              </a:rPr>
              <a:t>Tienes</a:t>
            </a:r>
            <a:r>
              <a:rPr lang="en-GB" sz="3600" b="1" dirty="0" smtClean="0">
                <a:solidFill>
                  <a:schemeClr val="accent5">
                    <a:lumMod val="50000"/>
                  </a:schemeClr>
                </a:solidFill>
                <a:latin typeface="Century Gothic" panose="020B0502020202020204" pitchFamily="34" charset="0"/>
              </a:rPr>
              <a:t> </a:t>
            </a:r>
            <a:r>
              <a:rPr lang="en-GB" sz="3600" b="1" dirty="0" err="1" smtClean="0">
                <a:solidFill>
                  <a:schemeClr val="accent5">
                    <a:lumMod val="50000"/>
                  </a:schemeClr>
                </a:solidFill>
                <a:latin typeface="Century Gothic" panose="020B0502020202020204" pitchFamily="34" charset="0"/>
              </a:rPr>
              <a:t>mascotas</a:t>
            </a:r>
            <a:r>
              <a:rPr lang="en-GB" sz="3600" b="1" dirty="0" smtClean="0">
                <a:solidFill>
                  <a:schemeClr val="accent5">
                    <a:lumMod val="50000"/>
                  </a:schemeClr>
                </a:solidFill>
                <a:latin typeface="Century Gothic" panose="020B0502020202020204" pitchFamily="34" charset="0"/>
              </a:rPr>
              <a:t>? </a:t>
            </a:r>
            <a:r>
              <a:rPr lang="en-GB" sz="3600" b="1" dirty="0" err="1" smtClean="0">
                <a:solidFill>
                  <a:schemeClr val="accent5">
                    <a:lumMod val="50000"/>
                  </a:schemeClr>
                </a:solidFill>
                <a:latin typeface="Century Gothic" panose="020B0502020202020204" pitchFamily="34" charset="0"/>
              </a:rPr>
              <a:t>Tengo</a:t>
            </a:r>
            <a:r>
              <a:rPr lang="en-GB" sz="3600" b="1" dirty="0" smtClean="0">
                <a:solidFill>
                  <a:schemeClr val="accent5">
                    <a:lumMod val="50000"/>
                  </a:schemeClr>
                </a:solidFill>
                <a:latin typeface="Century Gothic" panose="020B0502020202020204" pitchFamily="34" charset="0"/>
              </a:rPr>
              <a:t>…</a:t>
            </a:r>
            <a:endParaRPr lang="en-GB" sz="3600" b="1" dirty="0">
              <a:solidFill>
                <a:schemeClr val="accent5">
                  <a:lumMod val="50000"/>
                </a:schemeClr>
              </a:solidFill>
              <a:latin typeface="Century Gothic" panose="020B0502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78938171"/>
              </p:ext>
            </p:extLst>
          </p:nvPr>
        </p:nvGraphicFramePr>
        <p:xfrm>
          <a:off x="450850" y="1100666"/>
          <a:ext cx="11512552" cy="4728634"/>
        </p:xfrm>
        <a:graphic>
          <a:graphicData uri="http://schemas.openxmlformats.org/drawingml/2006/table">
            <a:tbl>
              <a:tblPr firstRow="1" bandRow="1">
                <a:tableStyleId>{5940675A-B579-460E-94D1-54222C63F5DA}</a:tableStyleId>
              </a:tblPr>
              <a:tblGrid>
                <a:gridCol w="2878138"/>
                <a:gridCol w="2878138"/>
                <a:gridCol w="2878138"/>
                <a:gridCol w="2878138"/>
              </a:tblGrid>
              <a:tr h="2364317">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r>
              <a:tr h="2364317">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887" y="1176866"/>
            <a:ext cx="2552781" cy="170185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1720" y="1176866"/>
            <a:ext cx="2554777" cy="170185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6269" y="1176866"/>
            <a:ext cx="2467083" cy="1619023"/>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53065" y="3553340"/>
            <a:ext cx="2573489" cy="1710298"/>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1720" y="3553340"/>
            <a:ext cx="2612282" cy="1798665"/>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6887" y="3536497"/>
            <a:ext cx="2403744" cy="1802808"/>
          </a:xfrm>
          <a:prstGeom prst="rect">
            <a:avLst/>
          </a:prstGeom>
        </p:spPr>
      </p:pic>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l="23023"/>
          <a:stretch/>
        </p:blipFill>
        <p:spPr>
          <a:xfrm>
            <a:off x="9386438" y="1196621"/>
            <a:ext cx="2432557" cy="1662344"/>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38246" y="3594550"/>
            <a:ext cx="1328939" cy="1328939"/>
          </a:xfrm>
          <a:prstGeom prst="rect">
            <a:avLst/>
          </a:prstGeom>
        </p:spPr>
      </p:pic>
      <p:sp>
        <p:nvSpPr>
          <p:cNvPr id="14" name="TextBox 13"/>
          <p:cNvSpPr txBox="1"/>
          <p:nvPr/>
        </p:nvSpPr>
        <p:spPr>
          <a:xfrm>
            <a:off x="626887" y="2878720"/>
            <a:ext cx="2661062" cy="584775"/>
          </a:xfrm>
          <a:prstGeom prst="rect">
            <a:avLst/>
          </a:prstGeom>
          <a:noFill/>
        </p:spPr>
        <p:txBody>
          <a:bodyPr wrap="square" rtlCol="0">
            <a:spAutoFit/>
          </a:bodyPr>
          <a:lstStyle/>
          <a:p>
            <a:pPr algn="ctr"/>
            <a:r>
              <a:rPr lang="en-GB" sz="3200" b="1" dirty="0" smtClean="0">
                <a:solidFill>
                  <a:srgbClr val="0070C0"/>
                </a:solidFill>
                <a:latin typeface="Century Gothic" panose="020B0502020202020204" pitchFamily="34" charset="0"/>
              </a:rPr>
              <a:t>un</a:t>
            </a:r>
            <a:r>
              <a:rPr lang="en-GB" sz="3200" dirty="0" smtClean="0">
                <a:solidFill>
                  <a:schemeClr val="accent5">
                    <a:lumMod val="50000"/>
                  </a:schemeClr>
                </a:solidFill>
                <a:latin typeface="Century Gothic" panose="020B0502020202020204" pitchFamily="34" charset="0"/>
              </a:rPr>
              <a:t> </a:t>
            </a:r>
            <a:r>
              <a:rPr lang="en-GB" sz="3200" dirty="0" err="1" smtClean="0">
                <a:solidFill>
                  <a:schemeClr val="accent5">
                    <a:lumMod val="50000"/>
                  </a:schemeClr>
                </a:solidFill>
                <a:latin typeface="Century Gothic" panose="020B0502020202020204" pitchFamily="34" charset="0"/>
              </a:rPr>
              <a:t>gato</a:t>
            </a:r>
            <a:endParaRPr lang="en-GB" sz="3200" dirty="0">
              <a:solidFill>
                <a:schemeClr val="accent5">
                  <a:lumMod val="50000"/>
                </a:schemeClr>
              </a:solidFill>
              <a:latin typeface="Century Gothic" panose="020B0502020202020204" pitchFamily="34" charset="0"/>
            </a:endParaRPr>
          </a:p>
        </p:txBody>
      </p:sp>
      <p:sp>
        <p:nvSpPr>
          <p:cNvPr id="15" name="TextBox 14"/>
          <p:cNvSpPr txBox="1"/>
          <p:nvPr/>
        </p:nvSpPr>
        <p:spPr>
          <a:xfrm>
            <a:off x="3451720" y="2878720"/>
            <a:ext cx="2661062" cy="584775"/>
          </a:xfrm>
          <a:prstGeom prst="rect">
            <a:avLst/>
          </a:prstGeom>
          <a:noFill/>
        </p:spPr>
        <p:txBody>
          <a:bodyPr wrap="square" rtlCol="0">
            <a:spAutoFit/>
          </a:bodyPr>
          <a:lstStyle/>
          <a:p>
            <a:pPr algn="ctr"/>
            <a:r>
              <a:rPr lang="en-GB" sz="3200" b="1" dirty="0" smtClean="0">
                <a:solidFill>
                  <a:srgbClr val="0070C0"/>
                </a:solidFill>
                <a:latin typeface="Century Gothic" panose="020B0502020202020204" pitchFamily="34" charset="0"/>
              </a:rPr>
              <a:t>un</a:t>
            </a:r>
            <a:r>
              <a:rPr lang="en-GB" sz="3200" dirty="0" smtClean="0">
                <a:solidFill>
                  <a:schemeClr val="accent5">
                    <a:lumMod val="50000"/>
                  </a:schemeClr>
                </a:solidFill>
                <a:latin typeface="Century Gothic" panose="020B0502020202020204" pitchFamily="34" charset="0"/>
              </a:rPr>
              <a:t> </a:t>
            </a:r>
            <a:r>
              <a:rPr lang="en-GB" sz="3200" dirty="0" err="1" smtClean="0">
                <a:solidFill>
                  <a:schemeClr val="accent5">
                    <a:lumMod val="50000"/>
                  </a:schemeClr>
                </a:solidFill>
                <a:latin typeface="Century Gothic" panose="020B0502020202020204" pitchFamily="34" charset="0"/>
              </a:rPr>
              <a:t>perro</a:t>
            </a:r>
            <a:endParaRPr lang="en-GB" sz="3200" dirty="0">
              <a:solidFill>
                <a:schemeClr val="accent5">
                  <a:lumMod val="50000"/>
                </a:schemeClr>
              </a:solidFill>
              <a:latin typeface="Century Gothic" panose="020B0502020202020204" pitchFamily="34" charset="0"/>
            </a:endParaRPr>
          </a:p>
        </p:txBody>
      </p:sp>
      <p:sp>
        <p:nvSpPr>
          <p:cNvPr id="16" name="TextBox 15"/>
          <p:cNvSpPr txBox="1"/>
          <p:nvPr/>
        </p:nvSpPr>
        <p:spPr>
          <a:xfrm>
            <a:off x="6425676" y="2878720"/>
            <a:ext cx="2661062" cy="584775"/>
          </a:xfrm>
          <a:prstGeom prst="rect">
            <a:avLst/>
          </a:prstGeom>
          <a:noFill/>
        </p:spPr>
        <p:txBody>
          <a:bodyPr wrap="square" rtlCol="0">
            <a:spAutoFit/>
          </a:bodyPr>
          <a:lstStyle/>
          <a:p>
            <a:pPr algn="ctr"/>
            <a:r>
              <a:rPr lang="en-GB" sz="3200" b="1" dirty="0" smtClean="0">
                <a:solidFill>
                  <a:srgbClr val="0070C0"/>
                </a:solidFill>
                <a:latin typeface="Century Gothic" panose="020B0502020202020204" pitchFamily="34" charset="0"/>
              </a:rPr>
              <a:t>un</a:t>
            </a:r>
            <a:r>
              <a:rPr lang="en-GB" sz="3200" dirty="0" smtClean="0">
                <a:solidFill>
                  <a:schemeClr val="accent5">
                    <a:lumMod val="50000"/>
                  </a:schemeClr>
                </a:solidFill>
                <a:latin typeface="Century Gothic" panose="020B0502020202020204" pitchFamily="34" charset="0"/>
              </a:rPr>
              <a:t> </a:t>
            </a:r>
            <a:r>
              <a:rPr lang="en-GB" sz="3200" dirty="0" err="1" smtClean="0">
                <a:solidFill>
                  <a:schemeClr val="accent5">
                    <a:lumMod val="50000"/>
                  </a:schemeClr>
                </a:solidFill>
                <a:latin typeface="Century Gothic" panose="020B0502020202020204" pitchFamily="34" charset="0"/>
              </a:rPr>
              <a:t>caballo</a:t>
            </a:r>
            <a:endParaRPr lang="en-GB" sz="3200" dirty="0">
              <a:solidFill>
                <a:schemeClr val="accent5">
                  <a:lumMod val="50000"/>
                </a:schemeClr>
              </a:solidFill>
              <a:latin typeface="Century Gothic" panose="020B0502020202020204" pitchFamily="34" charset="0"/>
            </a:endParaRPr>
          </a:p>
        </p:txBody>
      </p:sp>
      <p:sp>
        <p:nvSpPr>
          <p:cNvPr id="17" name="TextBox 16"/>
          <p:cNvSpPr txBox="1"/>
          <p:nvPr/>
        </p:nvSpPr>
        <p:spPr>
          <a:xfrm>
            <a:off x="9272185" y="2858965"/>
            <a:ext cx="2661062" cy="584775"/>
          </a:xfrm>
          <a:prstGeom prst="rect">
            <a:avLst/>
          </a:prstGeom>
          <a:noFill/>
        </p:spPr>
        <p:txBody>
          <a:bodyPr wrap="square" rtlCol="0">
            <a:spAutoFit/>
          </a:bodyPr>
          <a:lstStyle/>
          <a:p>
            <a:pPr algn="ctr"/>
            <a:r>
              <a:rPr lang="en-GB" sz="3200" b="1" dirty="0" smtClean="0">
                <a:solidFill>
                  <a:srgbClr val="0070C0"/>
                </a:solidFill>
                <a:latin typeface="Century Gothic" panose="020B0502020202020204" pitchFamily="34" charset="0"/>
              </a:rPr>
              <a:t>un</a:t>
            </a:r>
            <a:r>
              <a:rPr lang="en-GB" sz="3200" dirty="0" smtClean="0">
                <a:solidFill>
                  <a:schemeClr val="accent5">
                    <a:lumMod val="50000"/>
                  </a:schemeClr>
                </a:solidFill>
                <a:latin typeface="Century Gothic" panose="020B0502020202020204" pitchFamily="34" charset="0"/>
              </a:rPr>
              <a:t> </a:t>
            </a:r>
            <a:r>
              <a:rPr lang="en-GB" sz="3200" dirty="0" err="1" smtClean="0">
                <a:solidFill>
                  <a:schemeClr val="accent5">
                    <a:lumMod val="50000"/>
                  </a:schemeClr>
                </a:solidFill>
                <a:latin typeface="Century Gothic" panose="020B0502020202020204" pitchFamily="34" charset="0"/>
              </a:rPr>
              <a:t>ratón</a:t>
            </a:r>
            <a:endParaRPr lang="en-GB" sz="3200" dirty="0">
              <a:solidFill>
                <a:schemeClr val="accent5">
                  <a:lumMod val="50000"/>
                </a:schemeClr>
              </a:solidFill>
              <a:latin typeface="Century Gothic" panose="020B0502020202020204" pitchFamily="34" charset="0"/>
            </a:endParaRPr>
          </a:p>
        </p:txBody>
      </p:sp>
      <p:sp>
        <p:nvSpPr>
          <p:cNvPr id="18" name="TextBox 17"/>
          <p:cNvSpPr txBox="1"/>
          <p:nvPr/>
        </p:nvSpPr>
        <p:spPr>
          <a:xfrm>
            <a:off x="620754" y="5263638"/>
            <a:ext cx="2661062" cy="584775"/>
          </a:xfrm>
          <a:prstGeom prst="rect">
            <a:avLst/>
          </a:prstGeom>
          <a:noFill/>
        </p:spPr>
        <p:txBody>
          <a:bodyPr wrap="square" rtlCol="0">
            <a:spAutoFit/>
          </a:bodyPr>
          <a:lstStyle/>
          <a:p>
            <a:pPr algn="ctr"/>
            <a:r>
              <a:rPr lang="en-GB" sz="3200" b="1" dirty="0" smtClean="0">
                <a:solidFill>
                  <a:srgbClr val="0070C0"/>
                </a:solidFill>
                <a:latin typeface="Century Gothic" panose="020B0502020202020204" pitchFamily="34" charset="0"/>
              </a:rPr>
              <a:t>un</a:t>
            </a:r>
            <a:r>
              <a:rPr lang="en-GB" sz="3200" dirty="0" smtClean="0">
                <a:solidFill>
                  <a:schemeClr val="accent5">
                    <a:lumMod val="50000"/>
                  </a:schemeClr>
                </a:solidFill>
                <a:latin typeface="Century Gothic" panose="020B0502020202020204" pitchFamily="34" charset="0"/>
              </a:rPr>
              <a:t> </a:t>
            </a:r>
            <a:r>
              <a:rPr lang="en-GB" sz="3200" dirty="0" err="1" smtClean="0">
                <a:solidFill>
                  <a:schemeClr val="accent5">
                    <a:lumMod val="50000"/>
                  </a:schemeClr>
                </a:solidFill>
                <a:latin typeface="Century Gothic" panose="020B0502020202020204" pitchFamily="34" charset="0"/>
              </a:rPr>
              <a:t>pez</a:t>
            </a:r>
            <a:endParaRPr lang="en-GB" sz="3200" dirty="0">
              <a:solidFill>
                <a:schemeClr val="accent5">
                  <a:lumMod val="50000"/>
                </a:schemeClr>
              </a:solidFill>
              <a:latin typeface="Century Gothic" panose="020B0502020202020204" pitchFamily="34" charset="0"/>
            </a:endParaRPr>
          </a:p>
        </p:txBody>
      </p:sp>
      <p:sp>
        <p:nvSpPr>
          <p:cNvPr id="19" name="TextBox 18"/>
          <p:cNvSpPr txBox="1"/>
          <p:nvPr/>
        </p:nvSpPr>
        <p:spPr>
          <a:xfrm>
            <a:off x="3345435" y="5262140"/>
            <a:ext cx="3007630" cy="584775"/>
          </a:xfrm>
          <a:prstGeom prst="rect">
            <a:avLst/>
          </a:prstGeom>
          <a:noFill/>
        </p:spPr>
        <p:txBody>
          <a:bodyPr wrap="square" rtlCol="0">
            <a:spAutoFit/>
          </a:bodyPr>
          <a:lstStyle/>
          <a:p>
            <a:pPr algn="ctr"/>
            <a:r>
              <a:rPr lang="en-GB" sz="3200" b="1" dirty="0" err="1" smtClean="0">
                <a:solidFill>
                  <a:srgbClr val="FF0066"/>
                </a:solidFill>
                <a:latin typeface="Century Gothic" panose="020B0502020202020204" pitchFamily="34" charset="0"/>
              </a:rPr>
              <a:t>una</a:t>
            </a:r>
            <a:r>
              <a:rPr lang="en-GB" sz="3200" dirty="0" smtClean="0">
                <a:solidFill>
                  <a:schemeClr val="accent5">
                    <a:lumMod val="50000"/>
                  </a:schemeClr>
                </a:solidFill>
                <a:latin typeface="Century Gothic" panose="020B0502020202020204" pitchFamily="34" charset="0"/>
              </a:rPr>
              <a:t> </a:t>
            </a:r>
            <a:r>
              <a:rPr lang="en-GB" sz="3200" dirty="0" err="1" smtClean="0">
                <a:solidFill>
                  <a:schemeClr val="accent5">
                    <a:lumMod val="50000"/>
                  </a:schemeClr>
                </a:solidFill>
                <a:latin typeface="Century Gothic" panose="020B0502020202020204" pitchFamily="34" charset="0"/>
              </a:rPr>
              <a:t>serpiente</a:t>
            </a:r>
            <a:endParaRPr lang="en-GB" sz="3200" dirty="0">
              <a:solidFill>
                <a:schemeClr val="accent5">
                  <a:lumMod val="50000"/>
                </a:schemeClr>
              </a:solidFill>
              <a:latin typeface="Century Gothic" panose="020B0502020202020204" pitchFamily="34" charset="0"/>
            </a:endParaRPr>
          </a:p>
        </p:txBody>
      </p:sp>
      <p:sp>
        <p:nvSpPr>
          <p:cNvPr id="20" name="TextBox 19"/>
          <p:cNvSpPr txBox="1"/>
          <p:nvPr/>
        </p:nvSpPr>
        <p:spPr>
          <a:xfrm>
            <a:off x="6150603" y="5244525"/>
            <a:ext cx="3007630" cy="584775"/>
          </a:xfrm>
          <a:prstGeom prst="rect">
            <a:avLst/>
          </a:prstGeom>
          <a:noFill/>
        </p:spPr>
        <p:txBody>
          <a:bodyPr wrap="square" rtlCol="0">
            <a:spAutoFit/>
          </a:bodyPr>
          <a:lstStyle/>
          <a:p>
            <a:pPr algn="ctr"/>
            <a:r>
              <a:rPr lang="en-GB" sz="3200" b="1" dirty="0" err="1" smtClean="0">
                <a:solidFill>
                  <a:srgbClr val="FF0066"/>
                </a:solidFill>
                <a:latin typeface="Century Gothic" panose="020B0502020202020204" pitchFamily="34" charset="0"/>
              </a:rPr>
              <a:t>una</a:t>
            </a:r>
            <a:r>
              <a:rPr lang="en-GB" sz="3200" dirty="0" smtClean="0">
                <a:solidFill>
                  <a:schemeClr val="accent5">
                    <a:lumMod val="50000"/>
                  </a:schemeClr>
                </a:solidFill>
                <a:latin typeface="Century Gothic" panose="020B0502020202020204" pitchFamily="34" charset="0"/>
              </a:rPr>
              <a:t> </a:t>
            </a:r>
            <a:r>
              <a:rPr lang="en-GB" sz="3200" dirty="0" err="1" smtClean="0">
                <a:solidFill>
                  <a:schemeClr val="accent5">
                    <a:lumMod val="50000"/>
                  </a:schemeClr>
                </a:solidFill>
                <a:latin typeface="Century Gothic" panose="020B0502020202020204" pitchFamily="34" charset="0"/>
              </a:rPr>
              <a:t>cobaya</a:t>
            </a:r>
            <a:endParaRPr lang="en-GB" sz="3200" dirty="0">
              <a:solidFill>
                <a:schemeClr val="accent5">
                  <a:lumMod val="50000"/>
                </a:schemeClr>
              </a:solidFill>
              <a:latin typeface="Century Gothic" panose="020B0502020202020204" pitchFamily="34" charset="0"/>
            </a:endParaRPr>
          </a:p>
        </p:txBody>
      </p:sp>
      <p:sp>
        <p:nvSpPr>
          <p:cNvPr id="21" name="TextBox 20"/>
          <p:cNvSpPr txBox="1"/>
          <p:nvPr/>
        </p:nvSpPr>
        <p:spPr>
          <a:xfrm>
            <a:off x="9042373" y="4863550"/>
            <a:ext cx="3007630" cy="1077218"/>
          </a:xfrm>
          <a:prstGeom prst="rect">
            <a:avLst/>
          </a:prstGeom>
          <a:noFill/>
        </p:spPr>
        <p:txBody>
          <a:bodyPr wrap="square" rtlCol="0">
            <a:spAutoFit/>
          </a:bodyPr>
          <a:lstStyle/>
          <a:p>
            <a:pPr algn="ctr"/>
            <a:r>
              <a:rPr lang="en-GB" sz="3200" dirty="0" smtClean="0">
                <a:solidFill>
                  <a:schemeClr val="accent5">
                    <a:lumMod val="50000"/>
                  </a:schemeClr>
                </a:solidFill>
                <a:latin typeface="Century Gothic" panose="020B0502020202020204" pitchFamily="34" charset="0"/>
              </a:rPr>
              <a:t>no </a:t>
            </a:r>
            <a:r>
              <a:rPr lang="en-GB" sz="3200" dirty="0" err="1" smtClean="0">
                <a:solidFill>
                  <a:schemeClr val="accent5">
                    <a:lumMod val="50000"/>
                  </a:schemeClr>
                </a:solidFill>
                <a:latin typeface="Century Gothic" panose="020B0502020202020204" pitchFamily="34" charset="0"/>
              </a:rPr>
              <a:t>tengo</a:t>
            </a:r>
            <a:r>
              <a:rPr lang="en-GB" sz="3200" dirty="0" smtClean="0">
                <a:solidFill>
                  <a:schemeClr val="accent5">
                    <a:lumMod val="50000"/>
                  </a:schemeClr>
                </a:solidFill>
                <a:latin typeface="Century Gothic" panose="020B0502020202020204" pitchFamily="34" charset="0"/>
              </a:rPr>
              <a:t> </a:t>
            </a:r>
            <a:r>
              <a:rPr lang="en-GB" sz="3200" dirty="0" err="1" smtClean="0">
                <a:solidFill>
                  <a:schemeClr val="accent5">
                    <a:lumMod val="50000"/>
                  </a:schemeClr>
                </a:solidFill>
                <a:latin typeface="Century Gothic" panose="020B0502020202020204" pitchFamily="34" charset="0"/>
              </a:rPr>
              <a:t>mascotas</a:t>
            </a:r>
            <a:endParaRPr lang="en-GB" sz="3200"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34750993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38400" y="2361380"/>
            <a:ext cx="2148389" cy="3606784"/>
          </a:xfrm>
          <a:prstGeom prst="rect">
            <a:avLst/>
          </a:prstGeom>
        </p:spPr>
      </p:pic>
      <p:pic>
        <p:nvPicPr>
          <p:cNvPr id="5" name="Picture 2" descr="Image result for quizlet">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842" y="253433"/>
            <a:ext cx="2107947" cy="2107947"/>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nvPr>
        </p:nvGraphicFramePr>
        <p:xfrm>
          <a:off x="3224463" y="205757"/>
          <a:ext cx="6464859" cy="6023282"/>
        </p:xfrm>
        <a:graphic>
          <a:graphicData uri="http://schemas.openxmlformats.org/drawingml/2006/table">
            <a:tbl>
              <a:tblPr firstRow="1" firstCol="1" bandRow="1">
                <a:tableStyleId>{5940675A-B579-460E-94D1-54222C63F5DA}</a:tableStyleId>
              </a:tblPr>
              <a:tblGrid>
                <a:gridCol w="427393">
                  <a:extLst>
                    <a:ext uri="{9D8B030D-6E8A-4147-A177-3AD203B41FA5}">
                      <a16:colId xmlns="" xmlns:a16="http://schemas.microsoft.com/office/drawing/2014/main" val="20000"/>
                    </a:ext>
                  </a:extLst>
                </a:gridCol>
                <a:gridCol w="2793126">
                  <a:extLst>
                    <a:ext uri="{9D8B030D-6E8A-4147-A177-3AD203B41FA5}">
                      <a16:colId xmlns="" xmlns:a16="http://schemas.microsoft.com/office/drawing/2014/main" val="20001"/>
                    </a:ext>
                  </a:extLst>
                </a:gridCol>
                <a:gridCol w="3244340">
                  <a:extLst>
                    <a:ext uri="{9D8B030D-6E8A-4147-A177-3AD203B41FA5}">
                      <a16:colId xmlns="" xmlns:a16="http://schemas.microsoft.com/office/drawing/2014/main" val="20002"/>
                    </a:ext>
                  </a:extLst>
                </a:gridCol>
              </a:tblGrid>
              <a:tr h="431653">
                <a:tc>
                  <a:txBody>
                    <a:bodyPr/>
                    <a:lstStyle/>
                    <a:p>
                      <a:pPr>
                        <a:lnSpc>
                          <a:spcPct val="107000"/>
                        </a:lnSpc>
                        <a:spcAft>
                          <a:spcPts val="0"/>
                        </a:spcAft>
                      </a:pPr>
                      <a:r>
                        <a:rPr lang="en-GB" sz="2000" b="1" dirty="0">
                          <a:solidFill>
                            <a:srgbClr val="02456F"/>
                          </a:solidFill>
                          <a:effectLst/>
                          <a:latin typeface="Century Gothic" panose="020B0502020202020204" pitchFamily="34" charset="0"/>
                        </a:rPr>
                        <a:t> </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Word</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English meaning</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 xmlns:a16="http://schemas.microsoft.com/office/drawing/2014/main" val="10000"/>
                  </a:ext>
                </a:extLst>
              </a:tr>
              <a:tr h="431653">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1</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l" fontAlgn="b"/>
                      <a:r>
                        <a:rPr lang="en-GB" sz="2000" b="0" i="0" u="none" strike="noStrike" dirty="0" err="1">
                          <a:solidFill>
                            <a:schemeClr val="accent5">
                              <a:lumMod val="50000"/>
                            </a:schemeClr>
                          </a:solidFill>
                          <a:effectLst/>
                          <a:latin typeface="Century Gothic" panose="020B0502020202020204" pitchFamily="34" charset="0"/>
                        </a:rPr>
                        <a:t>tienes</a:t>
                      </a:r>
                      <a:endParaRPr lang="en-GB" sz="2000" b="0" i="0" u="none" strike="noStrike" dirty="0">
                        <a:solidFill>
                          <a:schemeClr val="accent5">
                            <a:lumMod val="50000"/>
                          </a:schemeClr>
                        </a:solidFill>
                        <a:effectLst/>
                        <a:latin typeface="Century Gothic" panose="020B0502020202020204" pitchFamily="34" charset="0"/>
                      </a:endParaRPr>
                    </a:p>
                  </a:txBody>
                  <a:tcPr marL="0" marR="0" marT="0" marB="0" anchor="ctr"/>
                </a:tc>
                <a:tc>
                  <a:txBody>
                    <a:bodyPr/>
                    <a:lstStyle/>
                    <a:p>
                      <a:pPr algn="l" fontAlgn="b"/>
                      <a:r>
                        <a:rPr lang="en-GB" sz="2000" b="0" i="0" u="none" strike="noStrike" dirty="0">
                          <a:solidFill>
                            <a:schemeClr val="accent5">
                              <a:lumMod val="50000"/>
                            </a:schemeClr>
                          </a:solidFill>
                          <a:effectLst/>
                          <a:latin typeface="Century Gothic" panose="020B0502020202020204" pitchFamily="34" charset="0"/>
                        </a:rPr>
                        <a:t>you have (singular)</a:t>
                      </a:r>
                    </a:p>
                  </a:txBody>
                  <a:tcPr marL="0" marR="0" marT="0" marB="0" anchor="ctr"/>
                </a:tc>
                <a:extLst>
                  <a:ext uri="{0D108BD9-81ED-4DB2-BD59-A6C34878D82A}">
                    <a16:rowId xmlns="" xmlns:a16="http://schemas.microsoft.com/office/drawing/2014/main" val="10001"/>
                  </a:ext>
                </a:extLst>
              </a:tr>
              <a:tr h="431653">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2</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l" fontAlgn="b"/>
                      <a:r>
                        <a:rPr lang="en-GB" sz="2000" b="0" i="0" u="none" strike="noStrike" dirty="0" err="1">
                          <a:solidFill>
                            <a:schemeClr val="accent5">
                              <a:lumMod val="50000"/>
                            </a:schemeClr>
                          </a:solidFill>
                          <a:effectLst/>
                          <a:latin typeface="Century Gothic" panose="020B0502020202020204" pitchFamily="34" charset="0"/>
                        </a:rPr>
                        <a:t>tiene</a:t>
                      </a:r>
                      <a:endParaRPr lang="en-GB" sz="2000" b="0" i="0" u="none" strike="noStrike" dirty="0">
                        <a:solidFill>
                          <a:schemeClr val="accent5">
                            <a:lumMod val="50000"/>
                          </a:schemeClr>
                        </a:solidFill>
                        <a:effectLst/>
                        <a:latin typeface="Century Gothic" panose="020B0502020202020204" pitchFamily="34" charset="0"/>
                      </a:endParaRPr>
                    </a:p>
                  </a:txBody>
                  <a:tcPr marL="0" marR="0" marT="0" marB="0" anchor="ctr"/>
                </a:tc>
                <a:tc>
                  <a:txBody>
                    <a:bodyPr/>
                    <a:lstStyle/>
                    <a:p>
                      <a:pPr algn="l" fontAlgn="b"/>
                      <a:r>
                        <a:rPr lang="en-GB" sz="2000" b="0" i="0" u="none" strike="noStrike" dirty="0">
                          <a:solidFill>
                            <a:schemeClr val="accent5">
                              <a:lumMod val="50000"/>
                            </a:schemeClr>
                          </a:solidFill>
                          <a:effectLst/>
                          <a:latin typeface="Century Gothic" panose="020B0502020202020204" pitchFamily="34" charset="0"/>
                        </a:rPr>
                        <a:t>s/he has, it has</a:t>
                      </a:r>
                    </a:p>
                  </a:txBody>
                  <a:tcPr marL="0" marR="0" marT="0" marB="0" anchor="ctr"/>
                </a:tc>
                <a:extLst>
                  <a:ext uri="{0D108BD9-81ED-4DB2-BD59-A6C34878D82A}">
                    <a16:rowId xmlns="" xmlns:a16="http://schemas.microsoft.com/office/drawing/2014/main" val="10002"/>
                  </a:ext>
                </a:extLst>
              </a:tr>
              <a:tr h="431653">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3</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l" fontAlgn="b"/>
                      <a:r>
                        <a:rPr lang="en-GB" sz="2000" b="0" i="0" u="none" strike="noStrike" dirty="0" err="1">
                          <a:solidFill>
                            <a:schemeClr val="accent5">
                              <a:lumMod val="50000"/>
                            </a:schemeClr>
                          </a:solidFill>
                          <a:effectLst/>
                          <a:latin typeface="Century Gothic" panose="020B0502020202020204" pitchFamily="34" charset="0"/>
                        </a:rPr>
                        <a:t>tener</a:t>
                      </a:r>
                      <a:endParaRPr lang="en-GB" sz="2000" b="0" i="0" u="none" strike="noStrike" dirty="0">
                        <a:solidFill>
                          <a:schemeClr val="accent5">
                            <a:lumMod val="50000"/>
                          </a:schemeClr>
                        </a:solidFill>
                        <a:effectLst/>
                        <a:latin typeface="Century Gothic" panose="020B0502020202020204" pitchFamily="34" charset="0"/>
                      </a:endParaRPr>
                    </a:p>
                  </a:txBody>
                  <a:tcPr marL="0" marR="0" marT="0" marB="0" anchor="ctr"/>
                </a:tc>
                <a:tc>
                  <a:txBody>
                    <a:bodyPr/>
                    <a:lstStyle/>
                    <a:p>
                      <a:pPr algn="l" fontAlgn="b"/>
                      <a:r>
                        <a:rPr lang="en-GB" sz="2000" b="0" i="0" u="none" strike="noStrike" dirty="0">
                          <a:solidFill>
                            <a:schemeClr val="accent5">
                              <a:lumMod val="50000"/>
                            </a:schemeClr>
                          </a:solidFill>
                          <a:effectLst/>
                          <a:latin typeface="Century Gothic" panose="020B0502020202020204" pitchFamily="34" charset="0"/>
                        </a:rPr>
                        <a:t>to have, having</a:t>
                      </a:r>
                    </a:p>
                  </a:txBody>
                  <a:tcPr marL="0" marR="0" marT="0" marB="0" anchor="ctr"/>
                </a:tc>
                <a:extLst>
                  <a:ext uri="{0D108BD9-81ED-4DB2-BD59-A6C34878D82A}">
                    <a16:rowId xmlns="" xmlns:a16="http://schemas.microsoft.com/office/drawing/2014/main" val="10006"/>
                  </a:ext>
                </a:extLst>
              </a:tr>
              <a:tr h="431653">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4</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l" fontAlgn="b"/>
                      <a:r>
                        <a:rPr lang="en-GB" sz="2000" b="0" i="0" u="none" strike="noStrike" dirty="0" err="1">
                          <a:solidFill>
                            <a:schemeClr val="accent5">
                              <a:lumMod val="50000"/>
                            </a:schemeClr>
                          </a:solidFill>
                          <a:effectLst/>
                          <a:latin typeface="Century Gothic" panose="020B0502020202020204" pitchFamily="34" charset="0"/>
                        </a:rPr>
                        <a:t>tengo</a:t>
                      </a:r>
                      <a:endParaRPr lang="en-GB" sz="2000" b="0" i="0" u="none" strike="noStrike" dirty="0">
                        <a:solidFill>
                          <a:schemeClr val="accent5">
                            <a:lumMod val="50000"/>
                          </a:schemeClr>
                        </a:solidFill>
                        <a:effectLst/>
                        <a:latin typeface="Century Gothic" panose="020B0502020202020204" pitchFamily="34" charset="0"/>
                      </a:endParaRPr>
                    </a:p>
                  </a:txBody>
                  <a:tcPr marL="0" marR="0" marT="0" marB="0" anchor="ctr"/>
                </a:tc>
                <a:tc>
                  <a:txBody>
                    <a:bodyPr/>
                    <a:lstStyle/>
                    <a:p>
                      <a:pPr algn="l" fontAlgn="b"/>
                      <a:r>
                        <a:rPr lang="en-GB" sz="2000" b="0" i="0" u="none" strike="noStrike" dirty="0" err="1">
                          <a:solidFill>
                            <a:schemeClr val="accent5">
                              <a:lumMod val="50000"/>
                            </a:schemeClr>
                          </a:solidFill>
                          <a:effectLst/>
                          <a:latin typeface="Century Gothic" panose="020B0502020202020204" pitchFamily="34" charset="0"/>
                        </a:rPr>
                        <a:t>i</a:t>
                      </a:r>
                      <a:r>
                        <a:rPr lang="en-GB" sz="2000" b="0" i="0" u="none" strike="noStrike" dirty="0">
                          <a:solidFill>
                            <a:schemeClr val="accent5">
                              <a:lumMod val="50000"/>
                            </a:schemeClr>
                          </a:solidFill>
                          <a:effectLst/>
                          <a:latin typeface="Century Gothic" panose="020B0502020202020204" pitchFamily="34" charset="0"/>
                        </a:rPr>
                        <a:t> have</a:t>
                      </a:r>
                    </a:p>
                  </a:txBody>
                  <a:tcPr marL="0" marR="0" marT="0" marB="0" anchor="ctr"/>
                </a:tc>
                <a:extLst>
                  <a:ext uri="{0D108BD9-81ED-4DB2-BD59-A6C34878D82A}">
                    <a16:rowId xmlns="" xmlns:a16="http://schemas.microsoft.com/office/drawing/2014/main" val="10003"/>
                  </a:ext>
                </a:extLst>
              </a:tr>
              <a:tr h="431653">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5</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l" fontAlgn="b"/>
                      <a:r>
                        <a:rPr lang="en-GB" sz="2000" b="0" i="0" u="none" strike="noStrike" dirty="0">
                          <a:solidFill>
                            <a:schemeClr val="accent5">
                              <a:lumMod val="50000"/>
                            </a:schemeClr>
                          </a:solidFill>
                          <a:effectLst/>
                          <a:latin typeface="Century Gothic" panose="020B0502020202020204" pitchFamily="34" charset="0"/>
                        </a:rPr>
                        <a:t>¿</a:t>
                      </a:r>
                      <a:r>
                        <a:rPr lang="en-GB" sz="2000" b="0" i="0" u="none" strike="noStrike" dirty="0" err="1">
                          <a:solidFill>
                            <a:schemeClr val="accent5">
                              <a:lumMod val="50000"/>
                            </a:schemeClr>
                          </a:solidFill>
                          <a:effectLst/>
                          <a:latin typeface="Century Gothic" panose="020B0502020202020204" pitchFamily="34" charset="0"/>
                        </a:rPr>
                        <a:t>qué</a:t>
                      </a:r>
                      <a:r>
                        <a:rPr lang="en-GB" sz="2000" b="0" i="0" u="none" strike="noStrike" dirty="0">
                          <a:solidFill>
                            <a:schemeClr val="accent5">
                              <a:lumMod val="50000"/>
                            </a:schemeClr>
                          </a:solidFill>
                          <a:effectLst/>
                          <a:latin typeface="Century Gothic" panose="020B0502020202020204" pitchFamily="34" charset="0"/>
                        </a:rPr>
                        <a:t>?</a:t>
                      </a:r>
                    </a:p>
                  </a:txBody>
                  <a:tcPr marL="0" marR="0" marT="0" marB="0" anchor="ctr"/>
                </a:tc>
                <a:tc>
                  <a:txBody>
                    <a:bodyPr/>
                    <a:lstStyle/>
                    <a:p>
                      <a:pPr algn="l" fontAlgn="b"/>
                      <a:r>
                        <a:rPr lang="en-GB" sz="2000" b="0" i="0" u="none" strike="noStrike" dirty="0">
                          <a:solidFill>
                            <a:schemeClr val="accent5">
                              <a:lumMod val="50000"/>
                            </a:schemeClr>
                          </a:solidFill>
                          <a:effectLst/>
                          <a:latin typeface="Century Gothic" panose="020B0502020202020204" pitchFamily="34" charset="0"/>
                        </a:rPr>
                        <a:t>what?</a:t>
                      </a:r>
                    </a:p>
                  </a:txBody>
                  <a:tcPr marL="0" marR="0" marT="0" marB="0" anchor="ctr"/>
                </a:tc>
                <a:extLst>
                  <a:ext uri="{0D108BD9-81ED-4DB2-BD59-A6C34878D82A}">
                    <a16:rowId xmlns="" xmlns:a16="http://schemas.microsoft.com/office/drawing/2014/main" val="10004"/>
                  </a:ext>
                </a:extLst>
              </a:tr>
              <a:tr h="431653">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6</a:t>
                      </a:r>
                    </a:p>
                  </a:txBody>
                  <a:tcPr marL="68580" marR="68580" marT="0" marB="0" anchor="ctr">
                    <a:solidFill>
                      <a:schemeClr val="bg1"/>
                    </a:solidFill>
                  </a:tcPr>
                </a:tc>
                <a:tc>
                  <a:txBody>
                    <a:bodyPr/>
                    <a:lstStyle/>
                    <a:p>
                      <a:pPr algn="l" fontAlgn="b"/>
                      <a:r>
                        <a:rPr lang="en-GB" sz="2000" b="0" i="0" u="none" strike="noStrike" dirty="0">
                          <a:solidFill>
                            <a:schemeClr val="accent5">
                              <a:lumMod val="50000"/>
                            </a:schemeClr>
                          </a:solidFill>
                          <a:effectLst/>
                          <a:latin typeface="Century Gothic" panose="020B0502020202020204" pitchFamily="34" charset="0"/>
                        </a:rPr>
                        <a:t>un</a:t>
                      </a:r>
                    </a:p>
                  </a:txBody>
                  <a:tcPr marL="0" marR="0" marT="0" marB="0" anchor="ctr"/>
                </a:tc>
                <a:tc>
                  <a:txBody>
                    <a:bodyPr/>
                    <a:lstStyle/>
                    <a:p>
                      <a:pPr algn="l" fontAlgn="b"/>
                      <a:r>
                        <a:rPr lang="en-GB" sz="2000" b="0" i="0" u="none" strike="noStrike" dirty="0">
                          <a:solidFill>
                            <a:schemeClr val="accent5">
                              <a:lumMod val="50000"/>
                            </a:schemeClr>
                          </a:solidFill>
                          <a:effectLst/>
                          <a:latin typeface="Century Gothic" panose="020B0502020202020204" pitchFamily="34" charset="0"/>
                        </a:rPr>
                        <a:t>a (masculine)</a:t>
                      </a:r>
                    </a:p>
                  </a:txBody>
                  <a:tcPr marL="0" marR="0" marT="0" marB="0" anchor="ctr"/>
                </a:tc>
                <a:extLst>
                  <a:ext uri="{0D108BD9-81ED-4DB2-BD59-A6C34878D82A}">
                    <a16:rowId xmlns="" xmlns:a16="http://schemas.microsoft.com/office/drawing/2014/main" val="10005"/>
                  </a:ext>
                </a:extLst>
              </a:tr>
              <a:tr h="431653">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7</a:t>
                      </a:r>
                    </a:p>
                  </a:txBody>
                  <a:tcPr marL="68580" marR="68580" marT="0" marB="0" anchor="ctr">
                    <a:solidFill>
                      <a:schemeClr val="bg1"/>
                    </a:solidFill>
                  </a:tcPr>
                </a:tc>
                <a:tc>
                  <a:txBody>
                    <a:bodyPr/>
                    <a:lstStyle/>
                    <a:p>
                      <a:pPr algn="l" fontAlgn="b"/>
                      <a:r>
                        <a:rPr lang="en-GB" sz="2000" b="0" i="0" u="none" strike="noStrike" dirty="0">
                          <a:solidFill>
                            <a:schemeClr val="accent5">
                              <a:lumMod val="50000"/>
                            </a:schemeClr>
                          </a:solidFill>
                          <a:effectLst/>
                          <a:latin typeface="Century Gothic" panose="020B0502020202020204" pitchFamily="34" charset="0"/>
                        </a:rPr>
                        <a:t>una</a:t>
                      </a:r>
                    </a:p>
                  </a:txBody>
                  <a:tcPr marL="0" marR="0" marT="0" marB="0" anchor="ctr"/>
                </a:tc>
                <a:tc>
                  <a:txBody>
                    <a:bodyPr/>
                    <a:lstStyle/>
                    <a:p>
                      <a:pPr algn="l" fontAlgn="b"/>
                      <a:r>
                        <a:rPr lang="en-GB" sz="2000" b="0" i="0" u="none" strike="noStrike" dirty="0">
                          <a:solidFill>
                            <a:schemeClr val="accent5">
                              <a:lumMod val="50000"/>
                            </a:schemeClr>
                          </a:solidFill>
                          <a:effectLst/>
                          <a:latin typeface="Century Gothic" panose="020B0502020202020204" pitchFamily="34" charset="0"/>
                        </a:rPr>
                        <a:t>a (feminine)</a:t>
                      </a:r>
                    </a:p>
                  </a:txBody>
                  <a:tcPr marL="0" marR="0" marT="0" marB="0" anchor="ctr"/>
                </a:tc>
                <a:extLst>
                  <a:ext uri="{0D108BD9-81ED-4DB2-BD59-A6C34878D82A}">
                    <a16:rowId xmlns="" xmlns:a16="http://schemas.microsoft.com/office/drawing/2014/main" val="3853245747"/>
                  </a:ext>
                </a:extLst>
              </a:tr>
              <a:tr h="431653">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8</a:t>
                      </a:r>
                    </a:p>
                  </a:txBody>
                  <a:tcPr marL="68580" marR="68580" marT="0" marB="0" anchor="ctr">
                    <a:solidFill>
                      <a:schemeClr val="bg1"/>
                    </a:solidFill>
                  </a:tcPr>
                </a:tc>
                <a:tc>
                  <a:txBody>
                    <a:bodyPr/>
                    <a:lstStyle/>
                    <a:p>
                      <a:pPr algn="l" fontAlgn="b"/>
                      <a:r>
                        <a:rPr lang="en-GB" sz="2000" b="0" i="0" u="none" strike="noStrike" dirty="0">
                          <a:solidFill>
                            <a:schemeClr val="accent5">
                              <a:lumMod val="50000"/>
                            </a:schemeClr>
                          </a:solidFill>
                          <a:effectLst/>
                          <a:latin typeface="Century Gothic" panose="020B0502020202020204" pitchFamily="34" charset="0"/>
                        </a:rPr>
                        <a:t>una </a:t>
                      </a:r>
                      <a:r>
                        <a:rPr lang="en-GB" sz="2000" b="0" i="0" u="none" strike="noStrike" dirty="0" err="1">
                          <a:solidFill>
                            <a:schemeClr val="accent5">
                              <a:lumMod val="50000"/>
                            </a:schemeClr>
                          </a:solidFill>
                          <a:effectLst/>
                          <a:latin typeface="Century Gothic" panose="020B0502020202020204" pitchFamily="34" charset="0"/>
                        </a:rPr>
                        <a:t>moneda</a:t>
                      </a:r>
                      <a:endParaRPr lang="en-GB" sz="2000" b="0" i="0" u="none" strike="noStrike" dirty="0">
                        <a:solidFill>
                          <a:schemeClr val="accent5">
                            <a:lumMod val="50000"/>
                          </a:schemeClr>
                        </a:solidFill>
                        <a:effectLst/>
                        <a:latin typeface="Century Gothic" panose="020B0502020202020204" pitchFamily="34" charset="0"/>
                      </a:endParaRPr>
                    </a:p>
                  </a:txBody>
                  <a:tcPr marL="0" marR="0" marT="0" marB="0" anchor="ctr"/>
                </a:tc>
                <a:tc>
                  <a:txBody>
                    <a:bodyPr/>
                    <a:lstStyle/>
                    <a:p>
                      <a:pPr algn="l" fontAlgn="b"/>
                      <a:r>
                        <a:rPr lang="en-GB" sz="2000" b="0" i="0" u="none" strike="noStrike" dirty="0">
                          <a:solidFill>
                            <a:schemeClr val="accent5">
                              <a:lumMod val="50000"/>
                            </a:schemeClr>
                          </a:solidFill>
                          <a:effectLst/>
                          <a:latin typeface="Century Gothic" panose="020B0502020202020204" pitchFamily="34" charset="0"/>
                        </a:rPr>
                        <a:t>a coin</a:t>
                      </a:r>
                    </a:p>
                  </a:txBody>
                  <a:tcPr marL="0" marR="0" marT="0" marB="0" anchor="ctr"/>
                </a:tc>
                <a:extLst>
                  <a:ext uri="{0D108BD9-81ED-4DB2-BD59-A6C34878D82A}">
                    <a16:rowId xmlns="" xmlns:a16="http://schemas.microsoft.com/office/drawing/2014/main" val="10007"/>
                  </a:ext>
                </a:extLst>
              </a:tr>
              <a:tr h="431653">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9</a:t>
                      </a:r>
                    </a:p>
                  </a:txBody>
                  <a:tcPr marL="68580" marR="68580" marT="0" marB="0" anchor="ctr">
                    <a:solidFill>
                      <a:schemeClr val="bg1"/>
                    </a:solidFill>
                  </a:tcPr>
                </a:tc>
                <a:tc>
                  <a:txBody>
                    <a:bodyPr/>
                    <a:lstStyle/>
                    <a:p>
                      <a:pPr algn="l" fontAlgn="b"/>
                      <a:r>
                        <a:rPr lang="en-GB" sz="2000" b="0" i="0" u="none" strike="noStrike" dirty="0">
                          <a:solidFill>
                            <a:schemeClr val="accent5">
                              <a:lumMod val="50000"/>
                            </a:schemeClr>
                          </a:solidFill>
                          <a:effectLst/>
                          <a:latin typeface="Century Gothic" panose="020B0502020202020204" pitchFamily="34" charset="0"/>
                        </a:rPr>
                        <a:t>una </a:t>
                      </a:r>
                      <a:r>
                        <a:rPr lang="en-GB" sz="2000" b="0" i="0" u="none" strike="noStrike" dirty="0" err="1">
                          <a:solidFill>
                            <a:schemeClr val="accent5">
                              <a:lumMod val="50000"/>
                            </a:schemeClr>
                          </a:solidFill>
                          <a:effectLst/>
                          <a:latin typeface="Century Gothic" panose="020B0502020202020204" pitchFamily="34" charset="0"/>
                        </a:rPr>
                        <a:t>cama</a:t>
                      </a:r>
                      <a:endParaRPr lang="en-GB" sz="2000" b="0" i="0" u="none" strike="noStrike" dirty="0">
                        <a:solidFill>
                          <a:schemeClr val="accent5">
                            <a:lumMod val="50000"/>
                          </a:schemeClr>
                        </a:solidFill>
                        <a:effectLst/>
                        <a:latin typeface="Century Gothic" panose="020B0502020202020204" pitchFamily="34" charset="0"/>
                      </a:endParaRPr>
                    </a:p>
                  </a:txBody>
                  <a:tcPr marL="0" marR="0" marT="0" marB="0" anchor="ctr"/>
                </a:tc>
                <a:tc>
                  <a:txBody>
                    <a:bodyPr/>
                    <a:lstStyle/>
                    <a:p>
                      <a:pPr algn="l" fontAlgn="b"/>
                      <a:r>
                        <a:rPr lang="en-GB" sz="2000" b="0" i="0" u="none" strike="noStrike" dirty="0">
                          <a:solidFill>
                            <a:schemeClr val="accent5">
                              <a:lumMod val="50000"/>
                            </a:schemeClr>
                          </a:solidFill>
                          <a:effectLst/>
                          <a:latin typeface="Century Gothic" panose="020B0502020202020204" pitchFamily="34" charset="0"/>
                        </a:rPr>
                        <a:t>a bed</a:t>
                      </a:r>
                    </a:p>
                  </a:txBody>
                  <a:tcPr marL="0" marR="0" marT="0" marB="0" anchor="ctr"/>
                </a:tc>
                <a:extLst>
                  <a:ext uri="{0D108BD9-81ED-4DB2-BD59-A6C34878D82A}">
                    <a16:rowId xmlns="" xmlns:a16="http://schemas.microsoft.com/office/drawing/2014/main" val="10008"/>
                  </a:ext>
                </a:extLst>
              </a:tr>
              <a:tr h="431653">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10</a:t>
                      </a:r>
                    </a:p>
                  </a:txBody>
                  <a:tcPr marL="68580" marR="68580" marT="0" marB="0" anchor="ctr">
                    <a:solidFill>
                      <a:schemeClr val="bg1"/>
                    </a:solidFill>
                  </a:tcPr>
                </a:tc>
                <a:tc>
                  <a:txBody>
                    <a:bodyPr/>
                    <a:lstStyle/>
                    <a:p>
                      <a:pPr algn="l" fontAlgn="b"/>
                      <a:r>
                        <a:rPr lang="en-GB" sz="2000" b="0" i="0" u="none" strike="noStrike" dirty="0">
                          <a:solidFill>
                            <a:schemeClr val="accent5">
                              <a:lumMod val="50000"/>
                            </a:schemeClr>
                          </a:solidFill>
                          <a:effectLst/>
                          <a:latin typeface="Century Gothic" panose="020B0502020202020204" pitchFamily="34" charset="0"/>
                        </a:rPr>
                        <a:t>una casa</a:t>
                      </a:r>
                    </a:p>
                  </a:txBody>
                  <a:tcPr marL="0" marR="0" marT="0" marB="0" anchor="ctr"/>
                </a:tc>
                <a:tc>
                  <a:txBody>
                    <a:bodyPr/>
                    <a:lstStyle/>
                    <a:p>
                      <a:pPr algn="l" fontAlgn="b"/>
                      <a:r>
                        <a:rPr lang="en-GB" sz="2000" b="0" i="0" u="none" strike="noStrike" dirty="0">
                          <a:solidFill>
                            <a:schemeClr val="accent5">
                              <a:lumMod val="50000"/>
                            </a:schemeClr>
                          </a:solidFill>
                          <a:effectLst/>
                          <a:latin typeface="Century Gothic" panose="020B0502020202020204" pitchFamily="34" charset="0"/>
                        </a:rPr>
                        <a:t>a house</a:t>
                      </a:r>
                    </a:p>
                  </a:txBody>
                  <a:tcPr marL="0" marR="0" marT="0" marB="0" anchor="ctr"/>
                </a:tc>
                <a:extLst>
                  <a:ext uri="{0D108BD9-81ED-4DB2-BD59-A6C34878D82A}">
                    <a16:rowId xmlns="" xmlns:a16="http://schemas.microsoft.com/office/drawing/2014/main" val="10009"/>
                  </a:ext>
                </a:extLst>
              </a:tr>
              <a:tr h="431653">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11</a:t>
                      </a:r>
                    </a:p>
                  </a:txBody>
                  <a:tcPr marL="68580" marR="68580" marT="0" marB="0" anchor="ctr">
                    <a:solidFill>
                      <a:schemeClr val="bg1"/>
                    </a:solidFill>
                  </a:tcPr>
                </a:tc>
                <a:tc>
                  <a:txBody>
                    <a:bodyPr/>
                    <a:lstStyle/>
                    <a:p>
                      <a:pPr algn="l" fontAlgn="b"/>
                      <a:r>
                        <a:rPr lang="en-GB" sz="2000" b="0" i="0" u="none" strike="noStrike" dirty="0">
                          <a:solidFill>
                            <a:schemeClr val="accent5">
                              <a:lumMod val="50000"/>
                            </a:schemeClr>
                          </a:solidFill>
                          <a:effectLst/>
                          <a:latin typeface="Century Gothic" panose="020B0502020202020204" pitchFamily="34" charset="0"/>
                        </a:rPr>
                        <a:t>una </a:t>
                      </a:r>
                      <a:r>
                        <a:rPr lang="en-GB" sz="2000" b="0" i="0" u="none" strike="noStrike" dirty="0" err="1">
                          <a:solidFill>
                            <a:schemeClr val="accent5">
                              <a:lumMod val="50000"/>
                            </a:schemeClr>
                          </a:solidFill>
                          <a:effectLst/>
                          <a:latin typeface="Century Gothic" panose="020B0502020202020204" pitchFamily="34" charset="0"/>
                        </a:rPr>
                        <a:t>cámara</a:t>
                      </a:r>
                      <a:endParaRPr lang="en-GB" sz="2000" b="0" i="0" u="none" strike="noStrike" dirty="0">
                        <a:solidFill>
                          <a:schemeClr val="accent5">
                            <a:lumMod val="50000"/>
                          </a:schemeClr>
                        </a:solidFill>
                        <a:effectLst/>
                        <a:latin typeface="Century Gothic" panose="020B0502020202020204" pitchFamily="34" charset="0"/>
                      </a:endParaRPr>
                    </a:p>
                  </a:txBody>
                  <a:tcPr marL="0" marR="0" marT="0" marB="0" anchor="ctr"/>
                </a:tc>
                <a:tc>
                  <a:txBody>
                    <a:bodyPr/>
                    <a:lstStyle/>
                    <a:p>
                      <a:pPr algn="l" fontAlgn="b"/>
                      <a:r>
                        <a:rPr lang="en-GB" sz="2000" b="0" i="0" u="none" strike="noStrike" dirty="0">
                          <a:solidFill>
                            <a:schemeClr val="accent5">
                              <a:lumMod val="50000"/>
                            </a:schemeClr>
                          </a:solidFill>
                          <a:effectLst/>
                          <a:latin typeface="Century Gothic" panose="020B0502020202020204" pitchFamily="34" charset="0"/>
                        </a:rPr>
                        <a:t>a camera</a:t>
                      </a:r>
                    </a:p>
                  </a:txBody>
                  <a:tcPr marL="0" marR="0" marT="0" marB="0" anchor="ctr"/>
                </a:tc>
                <a:extLst>
                  <a:ext uri="{0D108BD9-81ED-4DB2-BD59-A6C34878D82A}">
                    <a16:rowId xmlns="" xmlns:a16="http://schemas.microsoft.com/office/drawing/2014/main" val="10010"/>
                  </a:ext>
                </a:extLst>
              </a:tr>
              <a:tr h="411793">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12</a:t>
                      </a:r>
                    </a:p>
                  </a:txBody>
                  <a:tcPr marL="68580" marR="68580" marT="0" marB="0" anchor="ctr">
                    <a:solidFill>
                      <a:schemeClr val="bg1"/>
                    </a:solidFill>
                  </a:tcPr>
                </a:tc>
                <a:tc>
                  <a:txBody>
                    <a:bodyPr/>
                    <a:lstStyle/>
                    <a:p>
                      <a:pPr algn="l" fontAlgn="b"/>
                      <a:r>
                        <a:rPr lang="en-GB" sz="2000" b="0" i="0" u="none" strike="noStrike" dirty="0">
                          <a:solidFill>
                            <a:schemeClr val="accent5">
                              <a:lumMod val="50000"/>
                            </a:schemeClr>
                          </a:solidFill>
                          <a:effectLst/>
                          <a:latin typeface="Century Gothic" panose="020B0502020202020204" pitchFamily="34" charset="0"/>
                        </a:rPr>
                        <a:t>una </a:t>
                      </a:r>
                      <a:r>
                        <a:rPr lang="en-GB" sz="2000" b="0" i="0" u="none" strike="noStrike" dirty="0" err="1">
                          <a:solidFill>
                            <a:schemeClr val="accent5">
                              <a:lumMod val="50000"/>
                            </a:schemeClr>
                          </a:solidFill>
                          <a:effectLst/>
                          <a:latin typeface="Century Gothic" panose="020B0502020202020204" pitchFamily="34" charset="0"/>
                        </a:rPr>
                        <a:t>bicicleta</a:t>
                      </a:r>
                      <a:endParaRPr lang="en-GB" sz="2000" b="0" i="0" u="none" strike="noStrike" dirty="0">
                        <a:solidFill>
                          <a:schemeClr val="accent5">
                            <a:lumMod val="50000"/>
                          </a:schemeClr>
                        </a:solidFill>
                        <a:effectLst/>
                        <a:latin typeface="Century Gothic" panose="020B0502020202020204" pitchFamily="34" charset="0"/>
                      </a:endParaRPr>
                    </a:p>
                  </a:txBody>
                  <a:tcPr marL="0" marR="0" marT="0" marB="0" anchor="ctr"/>
                </a:tc>
                <a:tc>
                  <a:txBody>
                    <a:bodyPr/>
                    <a:lstStyle/>
                    <a:p>
                      <a:pPr algn="l" fontAlgn="b"/>
                      <a:r>
                        <a:rPr lang="en-GB" sz="2000" b="0" i="0" u="none" strike="noStrike" dirty="0">
                          <a:solidFill>
                            <a:schemeClr val="accent5">
                              <a:lumMod val="50000"/>
                            </a:schemeClr>
                          </a:solidFill>
                          <a:effectLst/>
                          <a:latin typeface="Century Gothic" panose="020B0502020202020204" pitchFamily="34" charset="0"/>
                        </a:rPr>
                        <a:t>a bicycle</a:t>
                      </a:r>
                    </a:p>
                  </a:txBody>
                  <a:tcPr marL="0" marR="0" marT="0" marB="0" anchor="ctr"/>
                </a:tc>
                <a:extLst>
                  <a:ext uri="{0D108BD9-81ED-4DB2-BD59-A6C34878D82A}">
                    <a16:rowId xmlns="" xmlns:a16="http://schemas.microsoft.com/office/drawing/2014/main" val="10011"/>
                  </a:ext>
                </a:extLst>
              </a:tr>
              <a:tr h="431653">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13</a:t>
                      </a:r>
                    </a:p>
                  </a:txBody>
                  <a:tcPr marL="68580" marR="68580" marT="0" marB="0" anchor="ctr">
                    <a:solidFill>
                      <a:schemeClr val="bg1"/>
                    </a:solidFill>
                  </a:tcPr>
                </a:tc>
                <a:tc>
                  <a:txBody>
                    <a:bodyPr/>
                    <a:lstStyle/>
                    <a:p>
                      <a:pPr algn="l" fontAlgn="b"/>
                      <a:r>
                        <a:rPr lang="en-GB" sz="2000" b="0" i="0" u="none" strike="noStrike" dirty="0">
                          <a:solidFill>
                            <a:schemeClr val="accent5">
                              <a:lumMod val="50000"/>
                            </a:schemeClr>
                          </a:solidFill>
                          <a:effectLst/>
                          <a:latin typeface="Century Gothic" panose="020B0502020202020204" pitchFamily="34" charset="0"/>
                        </a:rPr>
                        <a:t>un </a:t>
                      </a:r>
                      <a:r>
                        <a:rPr lang="en-GB" sz="2000" b="0" i="0" u="none" strike="noStrike" dirty="0" err="1">
                          <a:solidFill>
                            <a:schemeClr val="accent5">
                              <a:lumMod val="50000"/>
                            </a:schemeClr>
                          </a:solidFill>
                          <a:effectLst/>
                          <a:latin typeface="Century Gothic" panose="020B0502020202020204" pitchFamily="34" charset="0"/>
                        </a:rPr>
                        <a:t>libro</a:t>
                      </a:r>
                      <a:endParaRPr lang="en-GB" sz="2000" b="0" i="0" u="none" strike="noStrike" dirty="0">
                        <a:solidFill>
                          <a:schemeClr val="accent5">
                            <a:lumMod val="50000"/>
                          </a:schemeClr>
                        </a:solidFill>
                        <a:effectLst/>
                        <a:latin typeface="Century Gothic" panose="020B0502020202020204" pitchFamily="34" charset="0"/>
                      </a:endParaRPr>
                    </a:p>
                  </a:txBody>
                  <a:tcPr marL="0" marR="0" marT="0" marB="0" anchor="ctr"/>
                </a:tc>
                <a:tc>
                  <a:txBody>
                    <a:bodyPr/>
                    <a:lstStyle/>
                    <a:p>
                      <a:pPr algn="l" fontAlgn="b"/>
                      <a:r>
                        <a:rPr lang="en-GB" sz="2000" b="0" i="0" u="none" strike="noStrike" dirty="0">
                          <a:solidFill>
                            <a:schemeClr val="accent5">
                              <a:lumMod val="50000"/>
                            </a:schemeClr>
                          </a:solidFill>
                          <a:effectLst/>
                          <a:latin typeface="Century Gothic" panose="020B0502020202020204" pitchFamily="34" charset="0"/>
                        </a:rPr>
                        <a:t>a book</a:t>
                      </a:r>
                    </a:p>
                  </a:txBody>
                  <a:tcPr marL="0" marR="0" marT="0" marB="0" anchor="ctr"/>
                </a:tc>
                <a:extLst>
                  <a:ext uri="{0D108BD9-81ED-4DB2-BD59-A6C34878D82A}">
                    <a16:rowId xmlns="" xmlns:a16="http://schemas.microsoft.com/office/drawing/2014/main" val="10012"/>
                  </a:ext>
                </a:extLst>
              </a:tr>
            </a:tbl>
          </a:graphicData>
        </a:graphic>
      </p:graphicFrame>
    </p:spTree>
    <p:extLst>
      <p:ext uri="{BB962C8B-B14F-4D97-AF65-F5344CB8AC3E}">
        <p14:creationId xmlns:p14="http://schemas.microsoft.com/office/powerpoint/2010/main" val="37897210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0038" y="338225"/>
            <a:ext cx="5265384" cy="707849"/>
          </a:xfrm>
        </p:spPr>
        <p:txBody>
          <a:bodyPr>
            <a:normAutofit/>
          </a:bodyPr>
          <a:lstStyle/>
          <a:p>
            <a:r>
              <a:rPr lang="en-GB" sz="3600" b="1" dirty="0">
                <a:solidFill>
                  <a:schemeClr val="bg1"/>
                </a:solidFill>
              </a:rPr>
              <a:t>Gender in Spanish</a:t>
            </a:r>
          </a:p>
        </p:txBody>
      </p:sp>
      <p:sp>
        <p:nvSpPr>
          <p:cNvPr id="2" name="TextBox 1"/>
          <p:cNvSpPr txBox="1"/>
          <p:nvPr/>
        </p:nvSpPr>
        <p:spPr>
          <a:xfrm>
            <a:off x="300038" y="1227990"/>
            <a:ext cx="11379200" cy="830997"/>
          </a:xfrm>
          <a:prstGeom prst="rect">
            <a:avLst/>
          </a:prstGeom>
          <a:noFill/>
        </p:spPr>
        <p:txBody>
          <a:bodyPr wrap="square" rtlCol="0">
            <a:spAutoFit/>
          </a:bodyPr>
          <a:lstStyle/>
          <a:p>
            <a:pPr>
              <a:defRPr/>
            </a:pPr>
            <a:r>
              <a:rPr lang="en-GB" sz="2400" dirty="0">
                <a:solidFill>
                  <a:srgbClr val="002060"/>
                </a:solidFill>
                <a:latin typeface="Century Gothic" panose="020B0502020202020204" pitchFamily="34" charset="0"/>
              </a:rPr>
              <a:t>Things, as well as people, have a </a:t>
            </a:r>
            <a:r>
              <a:rPr lang="en-GB" sz="2400" b="1" dirty="0">
                <a:solidFill>
                  <a:srgbClr val="002060"/>
                </a:solidFill>
                <a:latin typeface="Century Gothic" panose="020B0502020202020204" pitchFamily="34" charset="0"/>
              </a:rPr>
              <a:t>gender</a:t>
            </a:r>
            <a:r>
              <a:rPr lang="en-GB" sz="2400" dirty="0">
                <a:solidFill>
                  <a:srgbClr val="002060"/>
                </a:solidFill>
                <a:latin typeface="Century Gothic" panose="020B0502020202020204" pitchFamily="34" charset="0"/>
              </a:rPr>
              <a:t> in Spanish. This means that they are either </a:t>
            </a:r>
            <a:r>
              <a:rPr lang="en-GB" sz="2400" b="1" dirty="0">
                <a:solidFill>
                  <a:srgbClr val="002060"/>
                </a:solidFill>
                <a:latin typeface="Century Gothic" panose="020B0502020202020204" pitchFamily="34" charset="0"/>
              </a:rPr>
              <a:t>masculine</a:t>
            </a:r>
            <a:r>
              <a:rPr lang="en-GB" sz="2400" dirty="0">
                <a:solidFill>
                  <a:srgbClr val="002060"/>
                </a:solidFill>
                <a:latin typeface="Century Gothic" panose="020B0502020202020204" pitchFamily="34" charset="0"/>
              </a:rPr>
              <a:t> or </a:t>
            </a:r>
            <a:r>
              <a:rPr lang="en-GB" sz="2400" b="1" dirty="0">
                <a:solidFill>
                  <a:srgbClr val="002060"/>
                </a:solidFill>
                <a:latin typeface="Century Gothic" panose="020B0502020202020204" pitchFamily="34" charset="0"/>
              </a:rPr>
              <a:t>feminine</a:t>
            </a:r>
            <a:r>
              <a:rPr lang="en-GB" sz="2400" dirty="0">
                <a:solidFill>
                  <a:srgbClr val="002060"/>
                </a:solidFill>
                <a:latin typeface="Century Gothic" panose="020B0502020202020204" pitchFamily="34" charset="0"/>
              </a:rPr>
              <a:t>:</a:t>
            </a: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a:defRPr/>
            </a:pPr>
            <a:r>
              <a:rPr lang="en-GB" sz="1200" dirty="0">
                <a:solidFill>
                  <a:prstClr val="white"/>
                </a:solidFill>
                <a:latin typeface="Century Gothic" panose="020B0502020202020204" pitchFamily="34" charset="0"/>
              </a:rPr>
              <a:t/>
            </a:r>
            <a:br>
              <a:rPr lang="en-GB" sz="1200" dirty="0">
                <a:solidFill>
                  <a:prstClr val="white"/>
                </a:solidFill>
                <a:latin typeface="Century Gothic" panose="020B0502020202020204" pitchFamily="34" charset="0"/>
              </a:rPr>
            </a:br>
            <a:r>
              <a:rPr lang="en-GB" sz="1200" dirty="0">
                <a:solidFill>
                  <a:prstClr val="white"/>
                </a:solidFill>
                <a:latin typeface="Century Gothic" panose="020B0502020202020204" pitchFamily="34" charset="0"/>
              </a:rPr>
              <a:t>Stephen Owen</a:t>
            </a:r>
          </a:p>
        </p:txBody>
      </p:sp>
      <p:sp>
        <p:nvSpPr>
          <p:cNvPr id="11" name="Rectangle 10"/>
          <p:cNvSpPr/>
          <p:nvPr/>
        </p:nvSpPr>
        <p:spPr>
          <a:xfrm>
            <a:off x="2523701" y="2142130"/>
            <a:ext cx="2095446" cy="553998"/>
          </a:xfrm>
          <a:prstGeom prst="rect">
            <a:avLst/>
          </a:prstGeom>
          <a:noFill/>
        </p:spPr>
        <p:txBody>
          <a:bodyPr wrap="none" lIns="91440" tIns="45720" rIns="91440" bIns="45720">
            <a:spAutoFit/>
          </a:bodyPr>
          <a:lstStyle/>
          <a:p>
            <a:pPr algn="ctr">
              <a:defRPr/>
            </a:pPr>
            <a:r>
              <a:rPr lang="en-US" sz="3000" b="1" dirty="0">
                <a:ln w="9525">
                  <a:solidFill>
                    <a:prstClr val="white"/>
                  </a:solidFill>
                  <a:prstDash val="solid"/>
                </a:ln>
                <a:solidFill>
                  <a:srgbClr val="5B9BD5">
                    <a:lumMod val="75000"/>
                  </a:srgbClr>
                </a:solidFill>
                <a:latin typeface="Century Gothic" panose="020B0502020202020204" pitchFamily="34" charset="0"/>
              </a:rPr>
              <a:t>Masculine</a:t>
            </a:r>
          </a:p>
        </p:txBody>
      </p:sp>
      <p:sp>
        <p:nvSpPr>
          <p:cNvPr id="13" name="TextBox 12"/>
          <p:cNvSpPr txBox="1"/>
          <p:nvPr/>
        </p:nvSpPr>
        <p:spPr>
          <a:xfrm>
            <a:off x="1513424" y="2848404"/>
            <a:ext cx="1759918" cy="553998"/>
          </a:xfrm>
          <a:prstGeom prst="rect">
            <a:avLst/>
          </a:prstGeom>
          <a:noFill/>
        </p:spPr>
        <p:txBody>
          <a:bodyPr wrap="square" rtlCol="0">
            <a:spAutoFit/>
          </a:bodyPr>
          <a:lstStyle/>
          <a:p>
            <a:pPr>
              <a:defRPr/>
            </a:pPr>
            <a:r>
              <a:rPr lang="en-GB" sz="3000" b="1" dirty="0" err="1">
                <a:solidFill>
                  <a:srgbClr val="4472C4">
                    <a:lumMod val="50000"/>
                  </a:srgbClr>
                </a:solidFill>
                <a:latin typeface="Century Gothic" panose="020B0502020202020204" pitchFamily="34" charset="0"/>
              </a:rPr>
              <a:t>elefante</a:t>
            </a:r>
            <a:endParaRPr lang="en-GB" sz="3000" b="1" dirty="0">
              <a:solidFill>
                <a:srgbClr val="4472C4">
                  <a:lumMod val="50000"/>
                </a:srgbClr>
              </a:solidFill>
              <a:latin typeface="Century Gothic" panose="020B0502020202020204" pitchFamily="34" charset="0"/>
            </a:endParaRPr>
          </a:p>
        </p:txBody>
      </p:sp>
      <p:sp>
        <p:nvSpPr>
          <p:cNvPr id="14" name="TextBox 13"/>
          <p:cNvSpPr txBox="1"/>
          <p:nvPr/>
        </p:nvSpPr>
        <p:spPr>
          <a:xfrm>
            <a:off x="1513424" y="3535646"/>
            <a:ext cx="4083212" cy="553998"/>
          </a:xfrm>
          <a:prstGeom prst="rect">
            <a:avLst/>
          </a:prstGeom>
          <a:noFill/>
        </p:spPr>
        <p:txBody>
          <a:bodyPr wrap="square" rtlCol="0">
            <a:spAutoFit/>
          </a:bodyPr>
          <a:lstStyle/>
          <a:p>
            <a:pPr>
              <a:defRPr/>
            </a:pPr>
            <a:r>
              <a:rPr lang="en-GB" sz="3000" b="1" dirty="0" err="1">
                <a:solidFill>
                  <a:srgbClr val="4472C4">
                    <a:lumMod val="50000"/>
                  </a:srgbClr>
                </a:solidFill>
                <a:latin typeface="Century Gothic" panose="020B0502020202020204" pitchFamily="34" charset="0"/>
              </a:rPr>
              <a:t>lugar</a:t>
            </a:r>
            <a:endParaRPr lang="en-GB" sz="3000" b="1" dirty="0">
              <a:solidFill>
                <a:srgbClr val="4472C4">
                  <a:lumMod val="50000"/>
                </a:srgbClr>
              </a:solidFill>
              <a:latin typeface="Century Gothic" panose="020B0502020202020204" pitchFamily="34" charset="0"/>
            </a:endParaRPr>
          </a:p>
        </p:txBody>
      </p:sp>
      <p:sp>
        <p:nvSpPr>
          <p:cNvPr id="15" name="TextBox 14"/>
          <p:cNvSpPr txBox="1"/>
          <p:nvPr/>
        </p:nvSpPr>
        <p:spPr>
          <a:xfrm>
            <a:off x="1494558" y="4239483"/>
            <a:ext cx="4083212" cy="553998"/>
          </a:xfrm>
          <a:prstGeom prst="rect">
            <a:avLst/>
          </a:prstGeom>
          <a:noFill/>
        </p:spPr>
        <p:txBody>
          <a:bodyPr wrap="square" rtlCol="0">
            <a:spAutoFit/>
          </a:bodyPr>
          <a:lstStyle/>
          <a:p>
            <a:pPr>
              <a:defRPr/>
            </a:pPr>
            <a:r>
              <a:rPr lang="en-GB" sz="3000" b="1" dirty="0" err="1">
                <a:solidFill>
                  <a:srgbClr val="4472C4">
                    <a:lumMod val="50000"/>
                  </a:srgbClr>
                </a:solidFill>
                <a:latin typeface="Century Gothic" panose="020B0502020202020204" pitchFamily="34" charset="0"/>
              </a:rPr>
              <a:t>mundo</a:t>
            </a:r>
            <a:endParaRPr lang="en-GB" sz="3000" b="1" dirty="0">
              <a:solidFill>
                <a:srgbClr val="4472C4">
                  <a:lumMod val="50000"/>
                </a:srgbClr>
              </a:solidFill>
              <a:latin typeface="Century Gothic" panose="020B0502020202020204" pitchFamily="34" charset="0"/>
            </a:endParaRPr>
          </a:p>
        </p:txBody>
      </p:sp>
      <p:sp>
        <p:nvSpPr>
          <p:cNvPr id="16" name="TextBox 15"/>
          <p:cNvSpPr txBox="1"/>
          <p:nvPr/>
        </p:nvSpPr>
        <p:spPr>
          <a:xfrm>
            <a:off x="7304576" y="2852656"/>
            <a:ext cx="1851731" cy="553998"/>
          </a:xfrm>
          <a:prstGeom prst="rect">
            <a:avLst/>
          </a:prstGeom>
          <a:noFill/>
        </p:spPr>
        <p:txBody>
          <a:bodyPr wrap="square" rtlCol="0">
            <a:spAutoFit/>
          </a:bodyPr>
          <a:lstStyle/>
          <a:p>
            <a:pPr>
              <a:defRPr/>
            </a:pPr>
            <a:r>
              <a:rPr lang="en-GB" sz="3000" b="1" dirty="0" err="1">
                <a:solidFill>
                  <a:srgbClr val="4472C4">
                    <a:lumMod val="50000"/>
                  </a:srgbClr>
                </a:solidFill>
                <a:latin typeface="Century Gothic" panose="020B0502020202020204" pitchFamily="34" charset="0"/>
              </a:rPr>
              <a:t>llave</a:t>
            </a:r>
            <a:endParaRPr lang="en-GB" sz="3000" b="1" dirty="0">
              <a:solidFill>
                <a:srgbClr val="4472C4">
                  <a:lumMod val="50000"/>
                </a:srgbClr>
              </a:solidFill>
              <a:latin typeface="Century Gothic" panose="020B0502020202020204" pitchFamily="34" charset="0"/>
            </a:endParaRPr>
          </a:p>
        </p:txBody>
      </p:sp>
      <p:sp>
        <p:nvSpPr>
          <p:cNvPr id="17" name="TextBox 16"/>
          <p:cNvSpPr txBox="1"/>
          <p:nvPr/>
        </p:nvSpPr>
        <p:spPr>
          <a:xfrm>
            <a:off x="7279476" y="3588008"/>
            <a:ext cx="1673455" cy="553998"/>
          </a:xfrm>
          <a:prstGeom prst="rect">
            <a:avLst/>
          </a:prstGeom>
          <a:noFill/>
        </p:spPr>
        <p:txBody>
          <a:bodyPr wrap="square" rtlCol="0">
            <a:spAutoFit/>
          </a:bodyPr>
          <a:lstStyle/>
          <a:p>
            <a:pPr>
              <a:defRPr/>
            </a:pPr>
            <a:r>
              <a:rPr lang="en-GB" sz="3000" b="1" dirty="0">
                <a:solidFill>
                  <a:srgbClr val="4472C4">
                    <a:lumMod val="50000"/>
                  </a:srgbClr>
                </a:solidFill>
                <a:latin typeface="Century Gothic" panose="020B0502020202020204" pitchFamily="34" charset="0"/>
              </a:rPr>
              <a:t>idea</a:t>
            </a:r>
          </a:p>
        </p:txBody>
      </p:sp>
      <p:sp>
        <p:nvSpPr>
          <p:cNvPr id="18" name="Rectangle 17"/>
          <p:cNvSpPr/>
          <p:nvPr/>
        </p:nvSpPr>
        <p:spPr>
          <a:xfrm>
            <a:off x="7688422" y="2187098"/>
            <a:ext cx="1872629" cy="553998"/>
          </a:xfrm>
          <a:prstGeom prst="rect">
            <a:avLst/>
          </a:prstGeom>
          <a:noFill/>
        </p:spPr>
        <p:txBody>
          <a:bodyPr wrap="none" lIns="91440" tIns="45720" rIns="91440" bIns="45720">
            <a:spAutoFit/>
          </a:bodyPr>
          <a:lstStyle/>
          <a:p>
            <a:pPr algn="ctr">
              <a:defRPr/>
            </a:pPr>
            <a:r>
              <a:rPr lang="en-US" sz="3000" b="1" dirty="0">
                <a:ln w="9525">
                  <a:solidFill>
                    <a:prstClr val="white"/>
                  </a:solidFill>
                  <a:prstDash val="solid"/>
                </a:ln>
                <a:solidFill>
                  <a:srgbClr val="FF0000"/>
                </a:solidFill>
                <a:latin typeface="Century Gothic" panose="020B0502020202020204" pitchFamily="34" charset="0"/>
              </a:rPr>
              <a:t>Feminine</a:t>
            </a:r>
          </a:p>
        </p:txBody>
      </p:sp>
      <p:sp>
        <p:nvSpPr>
          <p:cNvPr id="20" name="TextBox 19"/>
          <p:cNvSpPr txBox="1"/>
          <p:nvPr/>
        </p:nvSpPr>
        <p:spPr>
          <a:xfrm>
            <a:off x="7326347" y="4261812"/>
            <a:ext cx="1626584" cy="553998"/>
          </a:xfrm>
          <a:prstGeom prst="rect">
            <a:avLst/>
          </a:prstGeom>
          <a:noFill/>
        </p:spPr>
        <p:txBody>
          <a:bodyPr wrap="square" rtlCol="0">
            <a:spAutoFit/>
          </a:bodyPr>
          <a:lstStyle/>
          <a:p>
            <a:pPr>
              <a:defRPr/>
            </a:pPr>
            <a:r>
              <a:rPr lang="en-GB" sz="3000" b="1" dirty="0">
                <a:solidFill>
                  <a:srgbClr val="4472C4">
                    <a:lumMod val="50000"/>
                  </a:srgbClr>
                </a:solidFill>
                <a:latin typeface="Century Gothic" panose="020B0502020202020204" pitchFamily="34" charset="0"/>
              </a:rPr>
              <a:t>casa</a:t>
            </a:r>
            <a:endParaRPr lang="en-GB" sz="3000" b="1" dirty="0">
              <a:solidFill>
                <a:srgbClr val="FF0000"/>
              </a:solidFill>
              <a:latin typeface="Century Gothic" panose="020B0502020202020204" pitchFamily="34" charset="0"/>
            </a:endParaRPr>
          </a:p>
        </p:txBody>
      </p:sp>
      <p:sp>
        <p:nvSpPr>
          <p:cNvPr id="21" name="TextBox 20"/>
          <p:cNvSpPr txBox="1"/>
          <p:nvPr/>
        </p:nvSpPr>
        <p:spPr>
          <a:xfrm>
            <a:off x="327671" y="5167112"/>
            <a:ext cx="11379200"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say </a:t>
            </a:r>
            <a:r>
              <a:rPr lang="en-GB" sz="2400" b="1" dirty="0">
                <a:solidFill>
                  <a:srgbClr val="002060"/>
                </a:solidFill>
                <a:latin typeface="Century Gothic" panose="020B0502020202020204" pitchFamily="34" charset="0"/>
              </a:rPr>
              <a:t>a</a:t>
            </a:r>
            <a:r>
              <a:rPr lang="en-GB" sz="2400" dirty="0">
                <a:solidFill>
                  <a:srgbClr val="002060"/>
                </a:solidFill>
                <a:latin typeface="Century Gothic" panose="020B0502020202020204" pitchFamily="34" charset="0"/>
              </a:rPr>
              <a:t> (or </a:t>
            </a:r>
            <a:r>
              <a:rPr lang="en-GB" sz="2400" b="1" dirty="0">
                <a:solidFill>
                  <a:srgbClr val="002060"/>
                </a:solidFill>
                <a:latin typeface="Century Gothic" panose="020B0502020202020204" pitchFamily="34" charset="0"/>
              </a:rPr>
              <a:t>an)</a:t>
            </a:r>
            <a:r>
              <a:rPr lang="en-GB" sz="2400" dirty="0">
                <a:solidFill>
                  <a:srgbClr val="002060"/>
                </a:solidFill>
                <a:latin typeface="Century Gothic" panose="020B0502020202020204" pitchFamily="34" charset="0"/>
              </a:rPr>
              <a:t> in Spanish before a noun, you use </a:t>
            </a:r>
            <a:r>
              <a:rPr lang="en-GB" sz="2400" b="1" i="1" dirty="0">
                <a:solidFill>
                  <a:srgbClr val="002060"/>
                </a:solidFill>
                <a:latin typeface="Century Gothic" panose="020B0502020202020204" pitchFamily="34" charset="0"/>
              </a:rPr>
              <a:t>un</a:t>
            </a:r>
            <a:r>
              <a:rPr lang="en-GB" sz="2400" dirty="0">
                <a:solidFill>
                  <a:srgbClr val="002060"/>
                </a:solidFill>
                <a:latin typeface="Century Gothic" panose="020B0502020202020204" pitchFamily="34" charset="0"/>
              </a:rPr>
              <a:t> or </a:t>
            </a:r>
            <a:r>
              <a:rPr lang="en-GB" sz="2400" b="1" i="1" dirty="0" err="1">
                <a:solidFill>
                  <a:srgbClr val="002060"/>
                </a:solidFill>
                <a:latin typeface="Century Gothic" panose="020B0502020202020204" pitchFamily="34" charset="0"/>
              </a:rPr>
              <a:t>una</a:t>
            </a:r>
            <a:r>
              <a:rPr lang="en-GB" sz="2400" i="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depending on whether the noun is masculine or feminine.</a:t>
            </a:r>
          </a:p>
        </p:txBody>
      </p:sp>
      <p:sp>
        <p:nvSpPr>
          <p:cNvPr id="23" name="TextBox 22"/>
          <p:cNvSpPr txBox="1"/>
          <p:nvPr/>
        </p:nvSpPr>
        <p:spPr>
          <a:xfrm>
            <a:off x="815822" y="2824407"/>
            <a:ext cx="678736" cy="553998"/>
          </a:xfrm>
          <a:prstGeom prst="rect">
            <a:avLst/>
          </a:prstGeom>
          <a:noFill/>
        </p:spPr>
        <p:txBody>
          <a:bodyPr wrap="square" rtlCol="0">
            <a:spAutoFit/>
          </a:bodyPr>
          <a:lstStyle/>
          <a:p>
            <a:pPr>
              <a:defRPr/>
            </a:pPr>
            <a:r>
              <a:rPr lang="en-GB" sz="3000" b="1" dirty="0">
                <a:solidFill>
                  <a:srgbClr val="5B9BD5">
                    <a:lumMod val="75000"/>
                  </a:srgbClr>
                </a:solidFill>
                <a:latin typeface="Century Gothic" panose="020B0502020202020204" pitchFamily="34" charset="0"/>
              </a:rPr>
              <a:t>un</a:t>
            </a:r>
            <a:endParaRPr lang="en-GB" sz="3000" dirty="0">
              <a:solidFill>
                <a:srgbClr val="4472C4">
                  <a:lumMod val="50000"/>
                </a:srgbClr>
              </a:solidFill>
              <a:latin typeface="Century Gothic" panose="020B0502020202020204" pitchFamily="34" charset="0"/>
            </a:endParaRPr>
          </a:p>
        </p:txBody>
      </p:sp>
      <p:sp>
        <p:nvSpPr>
          <p:cNvPr id="24" name="TextBox 23"/>
          <p:cNvSpPr txBox="1"/>
          <p:nvPr/>
        </p:nvSpPr>
        <p:spPr>
          <a:xfrm>
            <a:off x="815822" y="3518475"/>
            <a:ext cx="678736" cy="553998"/>
          </a:xfrm>
          <a:prstGeom prst="rect">
            <a:avLst/>
          </a:prstGeom>
          <a:noFill/>
        </p:spPr>
        <p:txBody>
          <a:bodyPr wrap="square" rtlCol="0">
            <a:spAutoFit/>
          </a:bodyPr>
          <a:lstStyle/>
          <a:p>
            <a:pPr>
              <a:defRPr/>
            </a:pPr>
            <a:r>
              <a:rPr lang="en-GB" sz="3000" b="1" dirty="0">
                <a:solidFill>
                  <a:srgbClr val="5B9BD5">
                    <a:lumMod val="75000"/>
                  </a:srgbClr>
                </a:solidFill>
                <a:latin typeface="Century Gothic" panose="020B0502020202020204" pitchFamily="34" charset="0"/>
              </a:rPr>
              <a:t>un</a:t>
            </a:r>
            <a:endParaRPr lang="en-GB" sz="3000" dirty="0">
              <a:solidFill>
                <a:srgbClr val="4472C4">
                  <a:lumMod val="50000"/>
                </a:srgbClr>
              </a:solidFill>
              <a:latin typeface="Century Gothic" panose="020B0502020202020204" pitchFamily="34" charset="0"/>
            </a:endParaRPr>
          </a:p>
        </p:txBody>
      </p:sp>
      <p:sp>
        <p:nvSpPr>
          <p:cNvPr id="25" name="TextBox 24"/>
          <p:cNvSpPr txBox="1"/>
          <p:nvPr/>
        </p:nvSpPr>
        <p:spPr>
          <a:xfrm>
            <a:off x="834688" y="4249643"/>
            <a:ext cx="678736" cy="553998"/>
          </a:xfrm>
          <a:prstGeom prst="rect">
            <a:avLst/>
          </a:prstGeom>
          <a:noFill/>
        </p:spPr>
        <p:txBody>
          <a:bodyPr wrap="square" rtlCol="0">
            <a:spAutoFit/>
          </a:bodyPr>
          <a:lstStyle/>
          <a:p>
            <a:pPr>
              <a:defRPr/>
            </a:pPr>
            <a:r>
              <a:rPr lang="en-GB" sz="3000" b="1" dirty="0">
                <a:solidFill>
                  <a:srgbClr val="5B9BD5">
                    <a:lumMod val="75000"/>
                  </a:srgbClr>
                </a:solidFill>
                <a:latin typeface="Century Gothic" panose="020B0502020202020204" pitchFamily="34" charset="0"/>
              </a:rPr>
              <a:t>un</a:t>
            </a:r>
            <a:endParaRPr lang="en-GB" sz="3000" dirty="0">
              <a:solidFill>
                <a:srgbClr val="4472C4">
                  <a:lumMod val="50000"/>
                </a:srgbClr>
              </a:solidFill>
              <a:latin typeface="Century Gothic" panose="020B0502020202020204" pitchFamily="34" charset="0"/>
            </a:endParaRPr>
          </a:p>
        </p:txBody>
      </p:sp>
      <p:sp>
        <p:nvSpPr>
          <p:cNvPr id="26" name="TextBox 25"/>
          <p:cNvSpPr txBox="1"/>
          <p:nvPr/>
        </p:nvSpPr>
        <p:spPr>
          <a:xfrm>
            <a:off x="6359127" y="2860515"/>
            <a:ext cx="999530" cy="553998"/>
          </a:xfrm>
          <a:prstGeom prst="rect">
            <a:avLst/>
          </a:prstGeom>
          <a:noFill/>
        </p:spPr>
        <p:txBody>
          <a:bodyPr wrap="square" rtlCol="0">
            <a:spAutoFit/>
          </a:bodyPr>
          <a:lstStyle/>
          <a:p>
            <a:pPr>
              <a:defRPr/>
            </a:pPr>
            <a:r>
              <a:rPr lang="en-GB" sz="3000" b="1" dirty="0" err="1">
                <a:solidFill>
                  <a:srgbClr val="FF0000"/>
                </a:solidFill>
                <a:latin typeface="Century Gothic" panose="020B0502020202020204" pitchFamily="34" charset="0"/>
              </a:rPr>
              <a:t>una</a:t>
            </a:r>
            <a:endParaRPr lang="en-GB" sz="3000" dirty="0">
              <a:solidFill>
                <a:srgbClr val="4472C4">
                  <a:lumMod val="50000"/>
                </a:srgbClr>
              </a:solidFill>
              <a:latin typeface="Century Gothic" panose="020B0502020202020204" pitchFamily="34" charset="0"/>
            </a:endParaRPr>
          </a:p>
        </p:txBody>
      </p:sp>
      <p:sp>
        <p:nvSpPr>
          <p:cNvPr id="27" name="TextBox 26"/>
          <p:cNvSpPr txBox="1"/>
          <p:nvPr/>
        </p:nvSpPr>
        <p:spPr>
          <a:xfrm>
            <a:off x="6359127" y="3581618"/>
            <a:ext cx="999530" cy="553998"/>
          </a:xfrm>
          <a:prstGeom prst="rect">
            <a:avLst/>
          </a:prstGeom>
          <a:noFill/>
        </p:spPr>
        <p:txBody>
          <a:bodyPr wrap="square" rtlCol="0">
            <a:spAutoFit/>
          </a:bodyPr>
          <a:lstStyle/>
          <a:p>
            <a:pPr>
              <a:defRPr/>
            </a:pPr>
            <a:r>
              <a:rPr lang="en-GB" sz="3000" b="1" dirty="0" err="1">
                <a:solidFill>
                  <a:srgbClr val="FF0000"/>
                </a:solidFill>
                <a:latin typeface="Century Gothic" panose="020B0502020202020204" pitchFamily="34" charset="0"/>
              </a:rPr>
              <a:t>una</a:t>
            </a:r>
            <a:endParaRPr lang="en-GB" sz="3000" dirty="0">
              <a:solidFill>
                <a:srgbClr val="4472C4">
                  <a:lumMod val="50000"/>
                </a:srgbClr>
              </a:solidFill>
              <a:latin typeface="Century Gothic" panose="020B0502020202020204" pitchFamily="34" charset="0"/>
            </a:endParaRPr>
          </a:p>
        </p:txBody>
      </p:sp>
      <p:sp>
        <p:nvSpPr>
          <p:cNvPr id="29" name="TextBox 28"/>
          <p:cNvSpPr txBox="1"/>
          <p:nvPr/>
        </p:nvSpPr>
        <p:spPr>
          <a:xfrm>
            <a:off x="6374681" y="4244644"/>
            <a:ext cx="999530" cy="553998"/>
          </a:xfrm>
          <a:prstGeom prst="rect">
            <a:avLst/>
          </a:prstGeom>
          <a:noFill/>
        </p:spPr>
        <p:txBody>
          <a:bodyPr wrap="square" rtlCol="0">
            <a:spAutoFit/>
          </a:bodyPr>
          <a:lstStyle/>
          <a:p>
            <a:pPr>
              <a:defRPr/>
            </a:pPr>
            <a:r>
              <a:rPr lang="en-GB" sz="3000" b="1" dirty="0" err="1">
                <a:solidFill>
                  <a:srgbClr val="FF0000"/>
                </a:solidFill>
                <a:latin typeface="Century Gothic" panose="020B0502020202020204" pitchFamily="34" charset="0"/>
              </a:rPr>
              <a:t>una</a:t>
            </a:r>
            <a:endParaRPr lang="en-GB" sz="3000" dirty="0">
              <a:solidFill>
                <a:srgbClr val="4472C4">
                  <a:lumMod val="50000"/>
                </a:srgbClr>
              </a:solidFill>
              <a:latin typeface="Century Gothic" panose="020B0502020202020204" pitchFamily="34" charset="0"/>
            </a:endParaRPr>
          </a:p>
        </p:txBody>
      </p:sp>
      <p:sp>
        <p:nvSpPr>
          <p:cNvPr id="30" name="TextBox 29"/>
          <p:cNvSpPr txBox="1"/>
          <p:nvPr/>
        </p:nvSpPr>
        <p:spPr>
          <a:xfrm>
            <a:off x="3306434" y="2869208"/>
            <a:ext cx="2547817"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an elephant</a:t>
            </a:r>
            <a:endParaRPr lang="en-GB" sz="3000" dirty="0">
              <a:solidFill>
                <a:srgbClr val="FF0000"/>
              </a:solidFill>
              <a:latin typeface="Century Gothic" panose="020B0502020202020204" pitchFamily="34" charset="0"/>
            </a:endParaRPr>
          </a:p>
        </p:txBody>
      </p:sp>
      <p:sp>
        <p:nvSpPr>
          <p:cNvPr id="31" name="TextBox 30"/>
          <p:cNvSpPr txBox="1"/>
          <p:nvPr/>
        </p:nvSpPr>
        <p:spPr>
          <a:xfrm>
            <a:off x="3300457" y="3561335"/>
            <a:ext cx="1733652"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a place</a:t>
            </a:r>
            <a:endParaRPr lang="en-GB" sz="3000" dirty="0">
              <a:solidFill>
                <a:srgbClr val="FF0000"/>
              </a:solidFill>
              <a:latin typeface="Century Gothic" panose="020B0502020202020204" pitchFamily="34" charset="0"/>
            </a:endParaRPr>
          </a:p>
        </p:txBody>
      </p:sp>
      <p:sp>
        <p:nvSpPr>
          <p:cNvPr id="32" name="TextBox 31"/>
          <p:cNvSpPr txBox="1"/>
          <p:nvPr/>
        </p:nvSpPr>
        <p:spPr>
          <a:xfrm>
            <a:off x="3327270" y="4222946"/>
            <a:ext cx="1965137"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a world</a:t>
            </a:r>
            <a:endParaRPr lang="en-GB" sz="3000" dirty="0">
              <a:solidFill>
                <a:srgbClr val="FF0000"/>
              </a:solidFill>
              <a:latin typeface="Century Gothic" panose="020B0502020202020204" pitchFamily="34" charset="0"/>
            </a:endParaRPr>
          </a:p>
        </p:txBody>
      </p:sp>
      <p:sp>
        <p:nvSpPr>
          <p:cNvPr id="33" name="TextBox 32"/>
          <p:cNvSpPr txBox="1"/>
          <p:nvPr/>
        </p:nvSpPr>
        <p:spPr>
          <a:xfrm>
            <a:off x="9407945" y="2887270"/>
            <a:ext cx="2532417"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a key</a:t>
            </a:r>
            <a:endParaRPr lang="en-GB" sz="3000" dirty="0">
              <a:solidFill>
                <a:srgbClr val="FF0000"/>
              </a:solidFill>
              <a:latin typeface="Century Gothic" panose="020B0502020202020204" pitchFamily="34" charset="0"/>
            </a:endParaRPr>
          </a:p>
        </p:txBody>
      </p:sp>
      <p:sp>
        <p:nvSpPr>
          <p:cNvPr id="34" name="TextBox 33"/>
          <p:cNvSpPr txBox="1"/>
          <p:nvPr/>
        </p:nvSpPr>
        <p:spPr>
          <a:xfrm>
            <a:off x="9407945" y="3561074"/>
            <a:ext cx="1733652"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an idea</a:t>
            </a:r>
            <a:endParaRPr lang="en-GB" sz="3000" dirty="0">
              <a:solidFill>
                <a:srgbClr val="FF0000"/>
              </a:solidFill>
              <a:latin typeface="Century Gothic" panose="020B0502020202020204" pitchFamily="34" charset="0"/>
            </a:endParaRPr>
          </a:p>
        </p:txBody>
      </p:sp>
      <p:sp>
        <p:nvSpPr>
          <p:cNvPr id="35" name="TextBox 34"/>
          <p:cNvSpPr txBox="1"/>
          <p:nvPr/>
        </p:nvSpPr>
        <p:spPr>
          <a:xfrm>
            <a:off x="9434726" y="4212619"/>
            <a:ext cx="1733652"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a house</a:t>
            </a:r>
            <a:endParaRPr lang="en-GB" sz="3000" dirty="0">
              <a:solidFill>
                <a:srgbClr val="FF0000"/>
              </a:solidFill>
              <a:latin typeface="Century Gothic" panose="020B0502020202020204" pitchFamily="34" charset="0"/>
            </a:endParaRPr>
          </a:p>
        </p:txBody>
      </p:sp>
      <p:pic>
        <p:nvPicPr>
          <p:cNvPr id="45"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4334"/>
            <a:ext cx="7258756" cy="867128"/>
          </a:xfrm>
          <a:prstGeom prst="rect">
            <a:avLst/>
          </a:prstGeom>
        </p:spPr>
      </p:pic>
      <p:sp>
        <p:nvSpPr>
          <p:cNvPr id="46" name="Title 1"/>
          <p:cNvSpPr txBox="1">
            <a:spLocks/>
          </p:cNvSpPr>
          <p:nvPr/>
        </p:nvSpPr>
        <p:spPr>
          <a:xfrm>
            <a:off x="32905" y="322141"/>
            <a:ext cx="7341306" cy="798797"/>
          </a:xfrm>
          <a:prstGeom prst="rect">
            <a:avLst/>
          </a:prstGeom>
        </p:spPr>
        <p:txBody>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600" b="1" dirty="0">
                <a:solidFill>
                  <a:prstClr val="white"/>
                </a:solidFill>
                <a:latin typeface="Century Gothic" panose="020B0502020202020204" pitchFamily="34" charset="0"/>
              </a:rPr>
              <a:t>Gender in Spanish</a:t>
            </a:r>
          </a:p>
        </p:txBody>
      </p:sp>
    </p:spTree>
    <p:extLst>
      <p:ext uri="{BB962C8B-B14F-4D97-AF65-F5344CB8AC3E}">
        <p14:creationId xmlns:p14="http://schemas.microsoft.com/office/powerpoint/2010/main" val="74787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P spid="16" grpId="0"/>
      <p:bldP spid="17" grpId="0"/>
      <p:bldP spid="18" grpId="0"/>
      <p:bldP spid="20" grpId="0"/>
      <p:bldP spid="21" grpId="0"/>
      <p:bldP spid="23" grpId="0"/>
      <p:bldP spid="24" grpId="0"/>
      <p:bldP spid="25" grpId="0"/>
      <p:bldP spid="26" grpId="0"/>
      <p:bldP spid="27" grpId="0"/>
      <p:bldP spid="29" grpId="0"/>
      <p:bldP spid="30" grpId="0"/>
      <p:bldP spid="31" grpId="0"/>
      <p:bldP spid="32" grpId="0"/>
      <p:bldP spid="33" grpId="0"/>
      <p:bldP spid="34"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4334"/>
            <a:ext cx="7258756" cy="867128"/>
          </a:xfrm>
          <a:prstGeom prst="rect">
            <a:avLst/>
          </a:prstGeom>
        </p:spPr>
      </p:pic>
      <p:sp>
        <p:nvSpPr>
          <p:cNvPr id="5" name="Title 1"/>
          <p:cNvSpPr txBox="1">
            <a:spLocks/>
          </p:cNvSpPr>
          <p:nvPr/>
        </p:nvSpPr>
        <p:spPr>
          <a:xfrm>
            <a:off x="0" y="281763"/>
            <a:ext cx="7341306" cy="798797"/>
          </a:xfrm>
          <a:prstGeom prst="rect">
            <a:avLst/>
          </a:prstGeom>
        </p:spPr>
        <p:txBody>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600" b="1" dirty="0" err="1">
                <a:solidFill>
                  <a:prstClr val="white"/>
                </a:solidFill>
                <a:latin typeface="Century Gothic" panose="020B0502020202020204" pitchFamily="34" charset="0"/>
              </a:rPr>
              <a:t>Vocabulario</a:t>
            </a:r>
            <a:endParaRPr lang="en-GB" sz="3600" b="1" dirty="0">
              <a:solidFill>
                <a:prstClr val="white"/>
              </a:solidFill>
              <a:latin typeface="Century Gothic" panose="020B0502020202020204" pitchFamily="34" charset="0"/>
            </a:endParaRPr>
          </a:p>
        </p:txBody>
      </p:sp>
      <p:sp>
        <p:nvSpPr>
          <p:cNvPr id="6" name="TextBox 5"/>
          <p:cNvSpPr txBox="1"/>
          <p:nvPr/>
        </p:nvSpPr>
        <p:spPr>
          <a:xfrm>
            <a:off x="7866103" y="107392"/>
            <a:ext cx="4861647" cy="461665"/>
          </a:xfrm>
          <a:prstGeom prst="rect">
            <a:avLst/>
          </a:prstGeom>
          <a:noFill/>
        </p:spPr>
        <p:txBody>
          <a:bodyPr wrap="square" rtlCol="0">
            <a:spAutoFit/>
          </a:bodyPr>
          <a:lstStyle/>
          <a:p>
            <a:pPr>
              <a:defRPr/>
            </a:pPr>
            <a:r>
              <a:rPr lang="en-GB" sz="2400" b="1" dirty="0">
                <a:solidFill>
                  <a:srgbClr val="000066"/>
                </a:solidFill>
                <a:latin typeface="Century Gothic" panose="020B0502020202020204" pitchFamily="34" charset="0"/>
              </a:rPr>
              <a:t>Masculine nouns (un = a)</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758" y="1374874"/>
            <a:ext cx="2297970" cy="172347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0079" y="3449976"/>
            <a:ext cx="2016727" cy="229489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3108" y="903319"/>
            <a:ext cx="1899664" cy="248289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4821" y="4229533"/>
            <a:ext cx="3082563" cy="1623482"/>
          </a:xfrm>
          <a:prstGeom prst="rect">
            <a:avLst/>
          </a:prstGeom>
        </p:spPr>
      </p:pic>
      <p:sp>
        <p:nvSpPr>
          <p:cNvPr id="11" name="Rectangle 10"/>
          <p:cNvSpPr/>
          <p:nvPr/>
        </p:nvSpPr>
        <p:spPr>
          <a:xfrm>
            <a:off x="9088047" y="1599846"/>
            <a:ext cx="2157707" cy="1323439"/>
          </a:xfrm>
          <a:prstGeom prst="rect">
            <a:avLst/>
          </a:prstGeom>
        </p:spPr>
        <p:txBody>
          <a:bodyPr wrap="square">
            <a:spAutoFit/>
          </a:bodyPr>
          <a:lstStyle/>
          <a:p>
            <a:pPr algn="ctr">
              <a:defRPr/>
            </a:pPr>
            <a:r>
              <a:rPr lang="en-GB" sz="4000" dirty="0">
                <a:solidFill>
                  <a:srgbClr val="002060"/>
                </a:solidFill>
                <a:latin typeface="Century Gothic" panose="020B0502020202020204" pitchFamily="34" charset="0"/>
              </a:rPr>
              <a:t>un</a:t>
            </a:r>
          </a:p>
          <a:p>
            <a:pPr algn="ctr">
              <a:defRPr/>
            </a:pPr>
            <a:r>
              <a:rPr lang="en-GB" sz="4000" dirty="0" err="1">
                <a:solidFill>
                  <a:srgbClr val="002060"/>
                </a:solidFill>
                <a:latin typeface="Century Gothic" panose="020B0502020202020204" pitchFamily="34" charset="0"/>
              </a:rPr>
              <a:t>barco</a:t>
            </a:r>
            <a:endParaRPr lang="en-GB" sz="4000" dirty="0">
              <a:solidFill>
                <a:srgbClr val="002060"/>
              </a:solidFill>
              <a:latin typeface="Century Gothic" panose="020B0502020202020204" pitchFamily="34" charset="0"/>
            </a:endParaRPr>
          </a:p>
        </p:txBody>
      </p:sp>
      <p:sp>
        <p:nvSpPr>
          <p:cNvPr id="12" name="Rectangle 11"/>
          <p:cNvSpPr/>
          <p:nvPr/>
        </p:nvSpPr>
        <p:spPr>
          <a:xfrm>
            <a:off x="3246806" y="1574892"/>
            <a:ext cx="1680036" cy="1323439"/>
          </a:xfrm>
          <a:prstGeom prst="rect">
            <a:avLst/>
          </a:prstGeom>
        </p:spPr>
        <p:txBody>
          <a:bodyPr wrap="square">
            <a:spAutoFit/>
          </a:bodyPr>
          <a:lstStyle/>
          <a:p>
            <a:pPr algn="ctr">
              <a:defRPr/>
            </a:pPr>
            <a:r>
              <a:rPr lang="en-GB" sz="4000" dirty="0">
                <a:solidFill>
                  <a:srgbClr val="002060"/>
                </a:solidFill>
                <a:latin typeface="Century Gothic" panose="020B0502020202020204" pitchFamily="34" charset="0"/>
              </a:rPr>
              <a:t>un</a:t>
            </a:r>
          </a:p>
          <a:p>
            <a:pPr algn="ctr">
              <a:defRPr/>
            </a:pPr>
            <a:r>
              <a:rPr lang="en-GB" sz="4000" dirty="0">
                <a:solidFill>
                  <a:srgbClr val="002060"/>
                </a:solidFill>
                <a:latin typeface="Century Gothic" panose="020B0502020202020204" pitchFamily="34" charset="0"/>
              </a:rPr>
              <a:t>g</a:t>
            </a:r>
            <a:r>
              <a:rPr lang="en-GB" sz="4000" dirty="0" err="1">
                <a:solidFill>
                  <a:srgbClr val="002060"/>
                </a:solidFill>
                <a:latin typeface="Century Gothic" panose="020B0502020202020204" pitchFamily="34" charset="0"/>
              </a:rPr>
              <a:t>ato</a:t>
            </a:r>
            <a:endParaRPr lang="en-GB" sz="4000" dirty="0">
              <a:solidFill>
                <a:srgbClr val="002060"/>
              </a:solidFill>
              <a:latin typeface="Century Gothic" panose="020B0502020202020204" pitchFamily="34" charset="0"/>
            </a:endParaRPr>
          </a:p>
        </p:txBody>
      </p:sp>
      <p:sp>
        <p:nvSpPr>
          <p:cNvPr id="13" name="Rectangle 12"/>
          <p:cNvSpPr/>
          <p:nvPr/>
        </p:nvSpPr>
        <p:spPr>
          <a:xfrm>
            <a:off x="9326882" y="3935704"/>
            <a:ext cx="1680036" cy="1323439"/>
          </a:xfrm>
          <a:prstGeom prst="rect">
            <a:avLst/>
          </a:prstGeom>
        </p:spPr>
        <p:txBody>
          <a:bodyPr wrap="square">
            <a:spAutoFit/>
          </a:bodyPr>
          <a:lstStyle/>
          <a:p>
            <a:pPr algn="ctr">
              <a:defRPr/>
            </a:pPr>
            <a:r>
              <a:rPr lang="en-GB" sz="4000" dirty="0">
                <a:solidFill>
                  <a:srgbClr val="002060"/>
                </a:solidFill>
                <a:latin typeface="Century Gothic" panose="020B0502020202020204" pitchFamily="34" charset="0"/>
              </a:rPr>
              <a:t>un</a:t>
            </a:r>
          </a:p>
          <a:p>
            <a:pPr algn="ctr">
              <a:defRPr/>
            </a:pPr>
            <a:r>
              <a:rPr lang="en-GB" sz="4000" dirty="0">
                <a:solidFill>
                  <a:srgbClr val="002060"/>
                </a:solidFill>
                <a:latin typeface="Century Gothic" panose="020B0502020202020204" pitchFamily="34" charset="0"/>
              </a:rPr>
              <a:t>libro</a:t>
            </a:r>
          </a:p>
        </p:txBody>
      </p:sp>
      <p:sp>
        <p:nvSpPr>
          <p:cNvPr id="14" name="Rectangle 13"/>
          <p:cNvSpPr/>
          <p:nvPr/>
        </p:nvSpPr>
        <p:spPr>
          <a:xfrm>
            <a:off x="2796429" y="4020942"/>
            <a:ext cx="2635379" cy="1323439"/>
          </a:xfrm>
          <a:prstGeom prst="rect">
            <a:avLst/>
          </a:prstGeom>
        </p:spPr>
        <p:txBody>
          <a:bodyPr wrap="square">
            <a:spAutoFit/>
          </a:bodyPr>
          <a:lstStyle/>
          <a:p>
            <a:pPr algn="ctr">
              <a:defRPr/>
            </a:pPr>
            <a:r>
              <a:rPr lang="en-GB" sz="4000" dirty="0">
                <a:solidFill>
                  <a:srgbClr val="002060"/>
                </a:solidFill>
                <a:latin typeface="Century Gothic" panose="020B0502020202020204" pitchFamily="34" charset="0"/>
              </a:rPr>
              <a:t>un</a:t>
            </a:r>
          </a:p>
          <a:p>
            <a:pPr algn="ctr">
              <a:defRPr/>
            </a:pPr>
            <a:r>
              <a:rPr lang="en-GB" sz="4000" dirty="0" err="1">
                <a:solidFill>
                  <a:srgbClr val="002060"/>
                </a:solidFill>
                <a:latin typeface="Century Gothic" panose="020B0502020202020204" pitchFamily="34" charset="0"/>
              </a:rPr>
              <a:t>bolígrafo</a:t>
            </a:r>
            <a:endParaRPr lang="en-GB" sz="4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65091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4334"/>
            <a:ext cx="7258756" cy="867128"/>
          </a:xfrm>
          <a:prstGeom prst="rect">
            <a:avLst/>
          </a:prstGeom>
        </p:spPr>
      </p:pic>
      <p:sp>
        <p:nvSpPr>
          <p:cNvPr id="6" name="TextBox 5"/>
          <p:cNvSpPr txBox="1"/>
          <p:nvPr/>
        </p:nvSpPr>
        <p:spPr>
          <a:xfrm>
            <a:off x="7866103" y="107392"/>
            <a:ext cx="4861647" cy="461665"/>
          </a:xfrm>
          <a:prstGeom prst="rect">
            <a:avLst/>
          </a:prstGeom>
          <a:noFill/>
        </p:spPr>
        <p:txBody>
          <a:bodyPr wrap="square" rtlCol="0">
            <a:spAutoFit/>
          </a:bodyPr>
          <a:lstStyle/>
          <a:p>
            <a:pPr>
              <a:defRPr/>
            </a:pPr>
            <a:r>
              <a:rPr lang="en-GB" sz="2400" b="1" dirty="0" err="1">
                <a:solidFill>
                  <a:srgbClr val="000066"/>
                </a:solidFill>
                <a:latin typeface="Century Gothic" panose="020B0502020202020204" pitchFamily="34" charset="0"/>
              </a:rPr>
              <a:t>Feminine</a:t>
            </a:r>
            <a:r>
              <a:rPr lang="en-GB" sz="2400" b="1" dirty="0">
                <a:solidFill>
                  <a:srgbClr val="000066"/>
                </a:solidFill>
                <a:latin typeface="Century Gothic" panose="020B0502020202020204" pitchFamily="34" charset="0"/>
              </a:rPr>
              <a:t> nouns (</a:t>
            </a:r>
            <a:r>
              <a:rPr lang="en-GB" sz="2400" b="1" dirty="0" err="1">
                <a:solidFill>
                  <a:srgbClr val="000066"/>
                </a:solidFill>
                <a:latin typeface="Century Gothic" panose="020B0502020202020204" pitchFamily="34" charset="0"/>
              </a:rPr>
              <a:t>una</a:t>
            </a:r>
            <a:r>
              <a:rPr lang="en-GB" sz="2400" b="1" dirty="0">
                <a:solidFill>
                  <a:srgbClr val="000066"/>
                </a:solidFill>
                <a:latin typeface="Century Gothic" panose="020B0502020202020204" pitchFamily="34" charset="0"/>
              </a:rPr>
              <a:t> = a)</a:t>
            </a:r>
          </a:p>
        </p:txBody>
      </p:sp>
      <p:sp>
        <p:nvSpPr>
          <p:cNvPr id="11" name="Rectangle 10"/>
          <p:cNvSpPr/>
          <p:nvPr/>
        </p:nvSpPr>
        <p:spPr>
          <a:xfrm>
            <a:off x="8740013" y="1191748"/>
            <a:ext cx="2157707" cy="1323439"/>
          </a:xfrm>
          <a:prstGeom prst="rect">
            <a:avLst/>
          </a:prstGeom>
        </p:spPr>
        <p:txBody>
          <a:bodyPr wrap="square">
            <a:spAutoFit/>
          </a:bodyPr>
          <a:lstStyle/>
          <a:p>
            <a:pPr algn="ctr">
              <a:defRPr/>
            </a:pPr>
            <a:r>
              <a:rPr lang="en-GB" sz="4000" dirty="0" err="1">
                <a:solidFill>
                  <a:srgbClr val="002060"/>
                </a:solidFill>
                <a:latin typeface="Century Gothic" panose="020B0502020202020204" pitchFamily="34" charset="0"/>
              </a:rPr>
              <a:t>una</a:t>
            </a:r>
            <a:endParaRPr lang="en-GB" sz="4000" dirty="0">
              <a:solidFill>
                <a:srgbClr val="002060"/>
              </a:solidFill>
              <a:latin typeface="Century Gothic" panose="020B0502020202020204" pitchFamily="34" charset="0"/>
            </a:endParaRPr>
          </a:p>
          <a:p>
            <a:pPr algn="ctr">
              <a:defRPr/>
            </a:pPr>
            <a:r>
              <a:rPr lang="en-GB" sz="4000" dirty="0">
                <a:solidFill>
                  <a:srgbClr val="002060"/>
                </a:solidFill>
                <a:latin typeface="Century Gothic" panose="020B0502020202020204" pitchFamily="34" charset="0"/>
              </a:rPr>
              <a:t>c</a:t>
            </a:r>
            <a:r>
              <a:rPr lang="en-GB" sz="4000" dirty="0" err="1">
                <a:solidFill>
                  <a:srgbClr val="002060"/>
                </a:solidFill>
                <a:latin typeface="Century Gothic" panose="020B0502020202020204" pitchFamily="34" charset="0"/>
              </a:rPr>
              <a:t>ama</a:t>
            </a:r>
            <a:endParaRPr lang="en-GB" sz="4000" dirty="0">
              <a:solidFill>
                <a:srgbClr val="002060"/>
              </a:solidFill>
              <a:latin typeface="Century Gothic" panose="020B0502020202020204" pitchFamily="34" charset="0"/>
            </a:endParaRPr>
          </a:p>
        </p:txBody>
      </p:sp>
      <p:sp>
        <p:nvSpPr>
          <p:cNvPr id="12" name="Rectangle 11"/>
          <p:cNvSpPr/>
          <p:nvPr/>
        </p:nvSpPr>
        <p:spPr>
          <a:xfrm>
            <a:off x="3261227" y="1318105"/>
            <a:ext cx="1680036" cy="1323439"/>
          </a:xfrm>
          <a:prstGeom prst="rect">
            <a:avLst/>
          </a:prstGeom>
        </p:spPr>
        <p:txBody>
          <a:bodyPr wrap="square">
            <a:spAutoFit/>
          </a:bodyPr>
          <a:lstStyle/>
          <a:p>
            <a:pPr algn="ctr">
              <a:defRPr/>
            </a:pPr>
            <a:r>
              <a:rPr lang="en-GB" sz="4000" dirty="0" err="1">
                <a:solidFill>
                  <a:srgbClr val="002060"/>
                </a:solidFill>
                <a:latin typeface="Century Gothic" panose="020B0502020202020204" pitchFamily="34" charset="0"/>
              </a:rPr>
              <a:t>una</a:t>
            </a:r>
            <a:endParaRPr lang="en-GB" sz="4000" dirty="0">
              <a:solidFill>
                <a:srgbClr val="002060"/>
              </a:solidFill>
              <a:latin typeface="Century Gothic" panose="020B0502020202020204" pitchFamily="34" charset="0"/>
            </a:endParaRPr>
          </a:p>
          <a:p>
            <a:pPr algn="ctr">
              <a:defRPr/>
            </a:pPr>
            <a:r>
              <a:rPr lang="en-GB" sz="4000" dirty="0">
                <a:solidFill>
                  <a:srgbClr val="002060"/>
                </a:solidFill>
                <a:latin typeface="Century Gothic" panose="020B0502020202020204" pitchFamily="34" charset="0"/>
              </a:rPr>
              <a:t>casa</a:t>
            </a:r>
          </a:p>
        </p:txBody>
      </p:sp>
      <p:sp>
        <p:nvSpPr>
          <p:cNvPr id="13" name="Rectangle 12"/>
          <p:cNvSpPr/>
          <p:nvPr/>
        </p:nvSpPr>
        <p:spPr>
          <a:xfrm>
            <a:off x="8508213" y="4858079"/>
            <a:ext cx="2615717" cy="1323439"/>
          </a:xfrm>
          <a:prstGeom prst="rect">
            <a:avLst/>
          </a:prstGeom>
        </p:spPr>
        <p:txBody>
          <a:bodyPr wrap="square">
            <a:spAutoFit/>
          </a:bodyPr>
          <a:lstStyle/>
          <a:p>
            <a:pPr algn="ctr">
              <a:defRPr/>
            </a:pPr>
            <a:r>
              <a:rPr lang="en-GB" sz="4000" dirty="0" err="1">
                <a:solidFill>
                  <a:srgbClr val="002060"/>
                </a:solidFill>
                <a:latin typeface="Century Gothic" panose="020B0502020202020204" pitchFamily="34" charset="0"/>
              </a:rPr>
              <a:t>una</a:t>
            </a:r>
            <a:endParaRPr lang="en-GB" sz="4000" dirty="0">
              <a:solidFill>
                <a:srgbClr val="002060"/>
              </a:solidFill>
              <a:latin typeface="Century Gothic" panose="020B0502020202020204" pitchFamily="34" charset="0"/>
            </a:endParaRPr>
          </a:p>
          <a:p>
            <a:pPr algn="ctr">
              <a:defRPr/>
            </a:pPr>
            <a:r>
              <a:rPr lang="en-GB" sz="4000" dirty="0" err="1">
                <a:solidFill>
                  <a:srgbClr val="002060"/>
                </a:solidFill>
                <a:latin typeface="Century Gothic" panose="020B0502020202020204" pitchFamily="34" charset="0"/>
              </a:rPr>
              <a:t>moneda</a:t>
            </a:r>
            <a:endParaRPr lang="en-GB" sz="4000" dirty="0">
              <a:solidFill>
                <a:srgbClr val="002060"/>
              </a:solidFill>
              <a:latin typeface="Century Gothic" panose="020B0502020202020204" pitchFamily="34" charset="0"/>
            </a:endParaRPr>
          </a:p>
        </p:txBody>
      </p:sp>
      <p:sp>
        <p:nvSpPr>
          <p:cNvPr id="14" name="Rectangle 13"/>
          <p:cNvSpPr/>
          <p:nvPr/>
        </p:nvSpPr>
        <p:spPr>
          <a:xfrm>
            <a:off x="2739822" y="4884743"/>
            <a:ext cx="2635379" cy="1323439"/>
          </a:xfrm>
          <a:prstGeom prst="rect">
            <a:avLst/>
          </a:prstGeom>
        </p:spPr>
        <p:txBody>
          <a:bodyPr wrap="square">
            <a:spAutoFit/>
          </a:bodyPr>
          <a:lstStyle/>
          <a:p>
            <a:pPr algn="ctr">
              <a:defRPr/>
            </a:pPr>
            <a:r>
              <a:rPr lang="en-GB" sz="4000" dirty="0" err="1">
                <a:solidFill>
                  <a:srgbClr val="002060"/>
                </a:solidFill>
                <a:latin typeface="Century Gothic" panose="020B0502020202020204" pitchFamily="34" charset="0"/>
              </a:rPr>
              <a:t>una</a:t>
            </a:r>
            <a:endParaRPr lang="en-GB" sz="4000" dirty="0">
              <a:solidFill>
                <a:srgbClr val="002060"/>
              </a:solidFill>
              <a:latin typeface="Century Gothic" panose="020B0502020202020204" pitchFamily="34" charset="0"/>
            </a:endParaRPr>
          </a:p>
          <a:p>
            <a:pPr algn="ctr">
              <a:defRPr/>
            </a:pPr>
            <a:r>
              <a:rPr lang="en-GB" sz="4000" dirty="0" err="1">
                <a:solidFill>
                  <a:srgbClr val="002060"/>
                </a:solidFill>
                <a:latin typeface="Century Gothic" panose="020B0502020202020204" pitchFamily="34" charset="0"/>
              </a:rPr>
              <a:t>bicicleta</a:t>
            </a:r>
            <a:endParaRPr lang="en-GB" sz="4000" dirty="0">
              <a:solidFill>
                <a:srgbClr val="002060"/>
              </a:solidFill>
              <a:latin typeface="Century Gothic" panose="020B0502020202020204" pitchFamily="34" charset="0"/>
            </a:endParaRPr>
          </a:p>
        </p:txBody>
      </p:sp>
      <p:pic>
        <p:nvPicPr>
          <p:cNvPr id="16" name="Picture 1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6610" y="987145"/>
            <a:ext cx="2631216" cy="1732647"/>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610" y="4550822"/>
            <a:ext cx="2422002" cy="1646962"/>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2962" y="1194858"/>
            <a:ext cx="2647051" cy="1631013"/>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48477" y="2915072"/>
            <a:ext cx="1970580" cy="1568171"/>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11132" y="4483243"/>
            <a:ext cx="1820640" cy="1820640"/>
          </a:xfrm>
          <a:prstGeom prst="rect">
            <a:avLst/>
          </a:prstGeom>
        </p:spPr>
      </p:pic>
      <p:sp>
        <p:nvSpPr>
          <p:cNvPr id="20" name="Rectangle 19"/>
          <p:cNvSpPr/>
          <p:nvPr/>
        </p:nvSpPr>
        <p:spPr>
          <a:xfrm>
            <a:off x="5589253" y="3063645"/>
            <a:ext cx="2615717" cy="1323439"/>
          </a:xfrm>
          <a:prstGeom prst="rect">
            <a:avLst/>
          </a:prstGeom>
        </p:spPr>
        <p:txBody>
          <a:bodyPr wrap="square">
            <a:spAutoFit/>
          </a:bodyPr>
          <a:lstStyle/>
          <a:p>
            <a:pPr algn="ctr">
              <a:defRPr/>
            </a:pPr>
            <a:r>
              <a:rPr lang="en-GB" sz="4000" dirty="0" err="1">
                <a:solidFill>
                  <a:srgbClr val="002060"/>
                </a:solidFill>
                <a:latin typeface="Century Gothic" panose="020B0502020202020204" pitchFamily="34" charset="0"/>
              </a:rPr>
              <a:t>una</a:t>
            </a:r>
            <a:endParaRPr lang="en-GB" sz="4000" dirty="0">
              <a:solidFill>
                <a:srgbClr val="002060"/>
              </a:solidFill>
              <a:latin typeface="Century Gothic" panose="020B0502020202020204" pitchFamily="34" charset="0"/>
            </a:endParaRPr>
          </a:p>
          <a:p>
            <a:pPr algn="ctr">
              <a:defRPr/>
            </a:pPr>
            <a:r>
              <a:rPr lang="en-GB" sz="4000" dirty="0" err="1">
                <a:solidFill>
                  <a:srgbClr val="002060"/>
                </a:solidFill>
                <a:latin typeface="Century Gothic" panose="020B0502020202020204" pitchFamily="34" charset="0"/>
              </a:rPr>
              <a:t>cámara</a:t>
            </a:r>
            <a:endParaRPr lang="en-GB" sz="4000" dirty="0">
              <a:solidFill>
                <a:srgbClr val="002060"/>
              </a:solidFill>
              <a:latin typeface="Century Gothic" panose="020B0502020202020204" pitchFamily="34" charset="0"/>
            </a:endParaRPr>
          </a:p>
        </p:txBody>
      </p:sp>
      <p:sp>
        <p:nvSpPr>
          <p:cNvPr id="21" name="Title 1">
            <a:extLst>
              <a:ext uri="{FF2B5EF4-FFF2-40B4-BE49-F238E27FC236}">
                <a16:creationId xmlns="" xmlns:a16="http://schemas.microsoft.com/office/drawing/2014/main" id="{AB685457-91A4-4E96-B22E-A52FD6D7A15D}"/>
              </a:ext>
            </a:extLst>
          </p:cNvPr>
          <p:cNvSpPr txBox="1">
            <a:spLocks/>
          </p:cNvSpPr>
          <p:nvPr/>
        </p:nvSpPr>
        <p:spPr>
          <a:xfrm>
            <a:off x="0" y="281763"/>
            <a:ext cx="7341306" cy="798797"/>
          </a:xfrm>
          <a:prstGeom prst="rect">
            <a:avLst/>
          </a:prstGeom>
        </p:spPr>
        <p:txBody>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600" b="1" dirty="0" err="1">
                <a:solidFill>
                  <a:prstClr val="white"/>
                </a:solidFill>
                <a:latin typeface="Century Gothic" panose="020B0502020202020204" pitchFamily="34" charset="0"/>
              </a:rPr>
              <a:t>Vocabulario</a:t>
            </a:r>
            <a:endParaRPr lang="en-GB" sz="36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22955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4334"/>
            <a:ext cx="7258756" cy="86712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6970" y="2036084"/>
            <a:ext cx="1899664" cy="2482895"/>
          </a:xfrm>
          <a:prstGeom prst="rect">
            <a:avLst/>
          </a:prstGeom>
        </p:spPr>
      </p:pic>
      <p:pic>
        <p:nvPicPr>
          <p:cNvPr id="11" name="Picture 1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89201" y="2717654"/>
            <a:ext cx="2631216" cy="173264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9798" y="2698339"/>
            <a:ext cx="1820640" cy="182064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39798" y="2254754"/>
            <a:ext cx="2016727" cy="2294897"/>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9117" y="2725433"/>
            <a:ext cx="2422002" cy="1646962"/>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8985" y="2804224"/>
            <a:ext cx="1970580" cy="1568171"/>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15520" y="2876494"/>
            <a:ext cx="3082563" cy="1623482"/>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26431" y="2540463"/>
            <a:ext cx="2297970" cy="1723477"/>
          </a:xfrm>
          <a:prstGeom prst="rect">
            <a:avLst/>
          </a:prstGeom>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81336" y="2711718"/>
            <a:ext cx="2647051" cy="1631013"/>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5707" y="1318105"/>
            <a:ext cx="3616656" cy="4129360"/>
          </a:xfrm>
          <a:prstGeom prst="rect">
            <a:avLst/>
          </a:prstGeom>
        </p:spPr>
      </p:pic>
      <p:sp>
        <p:nvSpPr>
          <p:cNvPr id="9" name="Rectangle 8"/>
          <p:cNvSpPr/>
          <p:nvPr/>
        </p:nvSpPr>
        <p:spPr>
          <a:xfrm>
            <a:off x="1612518" y="3854439"/>
            <a:ext cx="1601721" cy="1508105"/>
          </a:xfrm>
          <a:prstGeom prst="rect">
            <a:avLst/>
          </a:prstGeom>
          <a:noFill/>
        </p:spPr>
        <p:txBody>
          <a:bodyPr wrap="none" lIns="91440" tIns="45720" rIns="91440" bIns="45720">
            <a:spAutoFit/>
          </a:bodyPr>
          <a:lstStyle/>
          <a:p>
            <a:pPr algn="ctr"/>
            <a:r>
              <a:rPr lang="en-US" sz="92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un</a:t>
            </a: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7824403" y="1384431"/>
            <a:ext cx="3538985" cy="4082452"/>
          </a:xfrm>
          <a:prstGeom prst="rect">
            <a:avLst/>
          </a:prstGeom>
        </p:spPr>
      </p:pic>
      <p:sp>
        <p:nvSpPr>
          <p:cNvPr id="8" name="Rectangle 7"/>
          <p:cNvSpPr/>
          <p:nvPr/>
        </p:nvSpPr>
        <p:spPr>
          <a:xfrm>
            <a:off x="8237770" y="3846562"/>
            <a:ext cx="2380780" cy="1508105"/>
          </a:xfrm>
          <a:prstGeom prst="rect">
            <a:avLst/>
          </a:prstGeom>
          <a:noFill/>
        </p:spPr>
        <p:txBody>
          <a:bodyPr wrap="none" lIns="91440" tIns="45720" rIns="91440" bIns="45720">
            <a:spAutoFit/>
          </a:bodyPr>
          <a:lstStyle/>
          <a:p>
            <a:pPr algn="ctr"/>
            <a:r>
              <a:rPr lang="en-US" sz="9200" b="1" dirty="0" err="1">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una</a:t>
            </a:r>
            <a:endParaRPr lang="en-US" sz="92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21" name="Title 1">
            <a:extLst>
              <a:ext uri="{FF2B5EF4-FFF2-40B4-BE49-F238E27FC236}">
                <a16:creationId xmlns="" xmlns:a16="http://schemas.microsoft.com/office/drawing/2014/main" id="{849A12D1-1FFA-4300-8013-D68799CF7DC8}"/>
              </a:ext>
            </a:extLst>
          </p:cNvPr>
          <p:cNvSpPr txBox="1">
            <a:spLocks/>
          </p:cNvSpPr>
          <p:nvPr/>
        </p:nvSpPr>
        <p:spPr>
          <a:xfrm>
            <a:off x="0" y="281763"/>
            <a:ext cx="7341306" cy="798797"/>
          </a:xfrm>
          <a:prstGeom prst="rect">
            <a:avLst/>
          </a:prstGeom>
        </p:spPr>
        <p:txBody>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600" b="1" dirty="0" err="1">
                <a:solidFill>
                  <a:prstClr val="white"/>
                </a:solidFill>
                <a:latin typeface="Century Gothic" panose="020B0502020202020204" pitchFamily="34" charset="0"/>
              </a:rPr>
              <a:t>Vocabulario</a:t>
            </a:r>
            <a:endParaRPr lang="en-GB" sz="36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66106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0 0 L -0.25 0 E" pathEditMode="relative" ptsTypes="">
                                      <p:cBhvr>
                                        <p:cTn id="10" dur="2000" fill="hold"/>
                                        <p:tgtEl>
                                          <p:spTgt spid="10"/>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nodeType="clickEffect">
                                  <p:stCondLst>
                                    <p:cond delay="0"/>
                                  </p:stCondLst>
                                  <p:childTnLst>
                                    <p:animMotion origin="layout" path="M 0 0 L 0.25 0 E" pathEditMode="relative" ptsTypes="">
                                      <p:cBhvr>
                                        <p:cTn id="18" dur="2000" fill="hold"/>
                                        <p:tgtEl>
                                          <p:spTgt spid="11"/>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3" presetClass="path" presetSubtype="0" accel="50000" decel="50000" fill="hold" nodeType="clickEffect">
                                  <p:stCondLst>
                                    <p:cond delay="0"/>
                                  </p:stCondLst>
                                  <p:childTnLst>
                                    <p:animMotion origin="layout" path="M 0 0 L 0.25 0 E" pathEditMode="relative" ptsTypes="">
                                      <p:cBhvr>
                                        <p:cTn id="26" dur="2000" fill="hold"/>
                                        <p:tgtEl>
                                          <p:spTgt spid="12"/>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5" presetClass="path" presetSubtype="0" accel="50000" decel="50000" fill="hold" nodeType="clickEffect">
                                  <p:stCondLst>
                                    <p:cond delay="0"/>
                                  </p:stCondLst>
                                  <p:childTnLst>
                                    <p:animMotion origin="layout" path="M 0 0 L -0.25 0 E" pathEditMode="relative" ptsTypes="">
                                      <p:cBhvr>
                                        <p:cTn id="34" dur="2000" fill="hold"/>
                                        <p:tgtEl>
                                          <p:spTgt spid="13"/>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63" presetClass="path" presetSubtype="0" accel="50000" decel="50000" fill="hold" nodeType="clickEffect">
                                  <p:stCondLst>
                                    <p:cond delay="0"/>
                                  </p:stCondLst>
                                  <p:childTnLst>
                                    <p:animMotion origin="layout" path="M 0 0 L 0.25 0 E" pathEditMode="relative" ptsTypes="">
                                      <p:cBhvr>
                                        <p:cTn id="42" dur="2000" fill="hold"/>
                                        <p:tgtEl>
                                          <p:spTgt spid="14"/>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63" presetClass="path" presetSubtype="0" accel="50000" decel="50000" fill="hold" nodeType="clickEffect">
                                  <p:stCondLst>
                                    <p:cond delay="0"/>
                                  </p:stCondLst>
                                  <p:childTnLst>
                                    <p:animMotion origin="layout" path="M 0 0 L 0.25 0 E" pathEditMode="relative" ptsTypes="">
                                      <p:cBhvr>
                                        <p:cTn id="50" dur="2000" fill="hold"/>
                                        <p:tgtEl>
                                          <p:spTgt spid="15"/>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35" presetClass="path" presetSubtype="0" accel="50000" decel="50000" fill="hold" nodeType="clickEffect">
                                  <p:stCondLst>
                                    <p:cond delay="0"/>
                                  </p:stCondLst>
                                  <p:childTnLst>
                                    <p:animMotion origin="layout" path="M 0 0 L -0.25 0 E" pathEditMode="relative" ptsTypes="">
                                      <p:cBhvr>
                                        <p:cTn id="58" dur="2000" fill="hold"/>
                                        <p:tgtEl>
                                          <p:spTgt spid="16"/>
                                        </p:tgtEl>
                                        <p:attrNameLst>
                                          <p:attrName>ppt_x</p:attrName>
                                          <p:attrName>ppt_y</p:attrName>
                                        </p:attrNameLst>
                                      </p:cBhvr>
                                    </p:animMotion>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35" presetClass="path" presetSubtype="0" accel="50000" decel="50000" fill="hold" nodeType="clickEffect">
                                  <p:stCondLst>
                                    <p:cond delay="0"/>
                                  </p:stCondLst>
                                  <p:childTnLst>
                                    <p:animMotion origin="layout" path="M 0 0 L -0.25 0 E" pathEditMode="relative" ptsTypes="">
                                      <p:cBhvr>
                                        <p:cTn id="66" dur="2000" fill="hold"/>
                                        <p:tgtEl>
                                          <p:spTgt spid="18"/>
                                        </p:tgtEl>
                                        <p:attrNameLst>
                                          <p:attrName>ppt_x</p:attrName>
                                          <p:attrName>ppt_y</p:attrName>
                                        </p:attrNameLst>
                                      </p:cBhvr>
                                    </p:animMotion>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63" presetClass="path" presetSubtype="0" accel="50000" decel="50000" fill="hold" nodeType="clickEffect">
                                  <p:stCondLst>
                                    <p:cond delay="0"/>
                                  </p:stCondLst>
                                  <p:childTnLst>
                                    <p:animMotion origin="layout" path="M 0 0 L 0.25 0 E" pathEditMode="relative" ptsTypes="">
                                      <p:cBhvr>
                                        <p:cTn id="74" dur="2000" fill="hold"/>
                                        <p:tgtEl>
                                          <p:spTgt spid="1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0038" y="338225"/>
            <a:ext cx="5463948" cy="707849"/>
          </a:xfrm>
        </p:spPr>
        <p:txBody>
          <a:bodyPr>
            <a:normAutofit fontScale="90000"/>
          </a:bodyPr>
          <a:lstStyle/>
          <a:p>
            <a:r>
              <a:rPr lang="en-GB" sz="3600" b="1" dirty="0">
                <a:solidFill>
                  <a:schemeClr val="bg1"/>
                </a:solidFill>
              </a:rPr>
              <a:t>Vocabulary introduction</a:t>
            </a:r>
          </a:p>
        </p:txBody>
      </p:sp>
      <p:sp>
        <p:nvSpPr>
          <p:cNvPr id="10"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defRPr/>
            </a:pPr>
            <a:endParaRPr lang="en-GB" sz="3600" b="1" dirty="0">
              <a:solidFill>
                <a:prstClr val="white"/>
              </a:solidFill>
            </a:endParaRPr>
          </a:p>
        </p:txBody>
      </p:sp>
      <p:sp>
        <p:nvSpPr>
          <p:cNvPr id="5" name="TextBox 4"/>
          <p:cNvSpPr txBox="1"/>
          <p:nvPr/>
        </p:nvSpPr>
        <p:spPr>
          <a:xfrm>
            <a:off x="602453" y="5489753"/>
            <a:ext cx="2148984" cy="769441"/>
          </a:xfrm>
          <a:prstGeom prst="rect">
            <a:avLst/>
          </a:prstGeom>
          <a:noFill/>
        </p:spPr>
        <p:txBody>
          <a:bodyPr wrap="square" rtlCol="0">
            <a:spAutoFit/>
          </a:bodyPr>
          <a:lstStyle/>
          <a:p>
            <a:pPr algn="ctr">
              <a:defRPr/>
            </a:pPr>
            <a:r>
              <a:rPr lang="en-GB" sz="4400" dirty="0">
                <a:solidFill>
                  <a:prstClr val="white"/>
                </a:solidFill>
              </a:rPr>
              <a:t>der</a:t>
            </a:r>
          </a:p>
        </p:txBody>
      </p:sp>
      <p:sp>
        <p:nvSpPr>
          <p:cNvPr id="43" name="TextBox 42"/>
          <p:cNvSpPr txBox="1"/>
          <p:nvPr/>
        </p:nvSpPr>
        <p:spPr>
          <a:xfrm>
            <a:off x="7349295" y="116947"/>
            <a:ext cx="4596905" cy="523220"/>
          </a:xfrm>
          <a:prstGeom prst="rect">
            <a:avLst/>
          </a:prstGeom>
          <a:noFill/>
        </p:spPr>
        <p:txBody>
          <a:bodyPr wrap="square" rtlCol="0">
            <a:spAutoFit/>
          </a:bodyPr>
          <a:lstStyle/>
          <a:p>
            <a:pPr algn="r">
              <a:defRPr/>
            </a:pPr>
            <a:r>
              <a:rPr lang="en-GB" sz="2800" b="1" dirty="0" err="1">
                <a:solidFill>
                  <a:srgbClr val="000066"/>
                </a:solidFill>
                <a:latin typeface="Century Gothic" panose="020B0502020202020204" pitchFamily="34" charset="0"/>
              </a:rPr>
              <a:t>İPilla</a:t>
            </a:r>
            <a:r>
              <a:rPr lang="en-GB" sz="2800" b="1" dirty="0">
                <a:solidFill>
                  <a:srgbClr val="000066"/>
                </a:solidFill>
                <a:latin typeface="Century Gothic" panose="020B0502020202020204" pitchFamily="34" charset="0"/>
              </a:rPr>
              <a:t> al </a:t>
            </a:r>
            <a:r>
              <a:rPr lang="en-GB" sz="2800" b="1" dirty="0" err="1">
                <a:solidFill>
                  <a:srgbClr val="000066"/>
                </a:solidFill>
                <a:latin typeface="Century Gothic" panose="020B0502020202020204" pitchFamily="34" charset="0"/>
              </a:rPr>
              <a:t>intruso</a:t>
            </a:r>
            <a:r>
              <a:rPr lang="en-GB" sz="2800" b="1" dirty="0">
                <a:solidFill>
                  <a:srgbClr val="000066"/>
                </a:solidFill>
                <a:latin typeface="Century Gothic" panose="020B0502020202020204" pitchFamily="34" charset="0"/>
              </a:rPr>
              <a:t>! </a:t>
            </a:r>
          </a:p>
        </p:txBody>
      </p:sp>
      <p:sp>
        <p:nvSpPr>
          <p:cNvPr id="46" name="TextBox 45"/>
          <p:cNvSpPr txBox="1"/>
          <p:nvPr/>
        </p:nvSpPr>
        <p:spPr>
          <a:xfrm>
            <a:off x="257687" y="1848769"/>
            <a:ext cx="418454" cy="400110"/>
          </a:xfrm>
          <a:prstGeom prst="rect">
            <a:avLst/>
          </a:prstGeom>
          <a:noFill/>
        </p:spPr>
        <p:txBody>
          <a:bodyPr wrap="square" rtlCol="0">
            <a:spAutoFit/>
          </a:bodyPr>
          <a:lstStyle/>
          <a:p>
            <a:pPr>
              <a:defRPr/>
            </a:pPr>
            <a:r>
              <a:rPr lang="en-GB" sz="2000" dirty="0">
                <a:solidFill>
                  <a:srgbClr val="000066"/>
                </a:solidFill>
                <a:latin typeface="Century Gothic" panose="020B0502020202020204" pitchFamily="34" charset="0"/>
              </a:rPr>
              <a:t>1.</a:t>
            </a:r>
          </a:p>
        </p:txBody>
      </p:sp>
      <p:sp>
        <p:nvSpPr>
          <p:cNvPr id="6" name="Oval 5"/>
          <p:cNvSpPr/>
          <p:nvPr/>
        </p:nvSpPr>
        <p:spPr>
          <a:xfrm>
            <a:off x="3353071" y="1276536"/>
            <a:ext cx="1530686" cy="1007151"/>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47" name="TextBox 46"/>
          <p:cNvSpPr txBox="1"/>
          <p:nvPr/>
        </p:nvSpPr>
        <p:spPr>
          <a:xfrm>
            <a:off x="250470" y="3310628"/>
            <a:ext cx="418454" cy="400110"/>
          </a:xfrm>
          <a:prstGeom prst="rect">
            <a:avLst/>
          </a:prstGeom>
          <a:noFill/>
        </p:spPr>
        <p:txBody>
          <a:bodyPr wrap="square" rtlCol="0">
            <a:spAutoFit/>
          </a:bodyPr>
          <a:lstStyle/>
          <a:p>
            <a:pPr>
              <a:defRPr/>
            </a:pPr>
            <a:r>
              <a:rPr lang="en-GB" sz="2000" dirty="0">
                <a:solidFill>
                  <a:srgbClr val="000066"/>
                </a:solidFill>
                <a:latin typeface="Century Gothic" panose="020B0502020202020204" pitchFamily="34" charset="0"/>
              </a:rPr>
              <a:t>2.</a:t>
            </a:r>
          </a:p>
        </p:txBody>
      </p:sp>
      <p:sp>
        <p:nvSpPr>
          <p:cNvPr id="7" name="TextBox 6"/>
          <p:cNvSpPr txBox="1"/>
          <p:nvPr/>
        </p:nvSpPr>
        <p:spPr>
          <a:xfrm>
            <a:off x="895804" y="2191656"/>
            <a:ext cx="845911" cy="523220"/>
          </a:xfrm>
          <a:prstGeom prst="rect">
            <a:avLst/>
          </a:prstGeom>
          <a:noFill/>
        </p:spPr>
        <p:txBody>
          <a:bodyPr wrap="square" rtlCol="0">
            <a:spAutoFit/>
          </a:bodyPr>
          <a:lstStyle/>
          <a:p>
            <a:pPr algn="ctr">
              <a:defRPr/>
            </a:pPr>
            <a:r>
              <a:rPr lang="en-GB" sz="2800" dirty="0">
                <a:solidFill>
                  <a:srgbClr val="000066"/>
                </a:solidFill>
              </a:rPr>
              <a:t>un</a:t>
            </a:r>
            <a:endParaRPr lang="en-GB" dirty="0">
              <a:solidFill>
                <a:srgbClr val="000066"/>
              </a:solidFill>
            </a:endParaRPr>
          </a:p>
        </p:txBody>
      </p:sp>
      <p:sp>
        <p:nvSpPr>
          <p:cNvPr id="48" name="TextBox 47"/>
          <p:cNvSpPr txBox="1"/>
          <p:nvPr/>
        </p:nvSpPr>
        <p:spPr>
          <a:xfrm>
            <a:off x="2281737" y="2205442"/>
            <a:ext cx="845911" cy="523220"/>
          </a:xfrm>
          <a:prstGeom prst="rect">
            <a:avLst/>
          </a:prstGeom>
          <a:noFill/>
        </p:spPr>
        <p:txBody>
          <a:bodyPr wrap="square" rtlCol="0">
            <a:spAutoFit/>
          </a:bodyPr>
          <a:lstStyle/>
          <a:p>
            <a:pPr algn="ctr">
              <a:defRPr/>
            </a:pPr>
            <a:r>
              <a:rPr lang="en-GB" sz="2800" dirty="0">
                <a:solidFill>
                  <a:srgbClr val="000066"/>
                </a:solidFill>
              </a:rPr>
              <a:t>un</a:t>
            </a:r>
            <a:endParaRPr lang="en-GB" dirty="0">
              <a:solidFill>
                <a:srgbClr val="000066"/>
              </a:solidFill>
            </a:endParaRPr>
          </a:p>
        </p:txBody>
      </p:sp>
      <p:sp>
        <p:nvSpPr>
          <p:cNvPr id="49" name="TextBox 48"/>
          <p:cNvSpPr txBox="1"/>
          <p:nvPr/>
        </p:nvSpPr>
        <p:spPr>
          <a:xfrm>
            <a:off x="3700108" y="2201601"/>
            <a:ext cx="845911" cy="523220"/>
          </a:xfrm>
          <a:prstGeom prst="rect">
            <a:avLst/>
          </a:prstGeom>
          <a:noFill/>
        </p:spPr>
        <p:txBody>
          <a:bodyPr wrap="square" rtlCol="0">
            <a:spAutoFit/>
          </a:bodyPr>
          <a:lstStyle/>
          <a:p>
            <a:pPr algn="ctr">
              <a:defRPr/>
            </a:pPr>
            <a:r>
              <a:rPr lang="en-GB" sz="2800" dirty="0">
                <a:solidFill>
                  <a:srgbClr val="000066"/>
                </a:solidFill>
              </a:rPr>
              <a:t>una</a:t>
            </a:r>
            <a:endParaRPr lang="en-GB" dirty="0">
              <a:solidFill>
                <a:srgbClr val="000066"/>
              </a:solidFill>
            </a:endParaRPr>
          </a:p>
        </p:txBody>
      </p:sp>
      <p:sp>
        <p:nvSpPr>
          <p:cNvPr id="50" name="Oval 49"/>
          <p:cNvSpPr/>
          <p:nvPr/>
        </p:nvSpPr>
        <p:spPr>
          <a:xfrm>
            <a:off x="1824694" y="2772372"/>
            <a:ext cx="1686671" cy="111545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51" name="TextBox 50"/>
          <p:cNvSpPr txBox="1"/>
          <p:nvPr/>
        </p:nvSpPr>
        <p:spPr>
          <a:xfrm>
            <a:off x="839302" y="3867669"/>
            <a:ext cx="845911" cy="523220"/>
          </a:xfrm>
          <a:prstGeom prst="rect">
            <a:avLst/>
          </a:prstGeom>
          <a:noFill/>
        </p:spPr>
        <p:txBody>
          <a:bodyPr wrap="square" rtlCol="0">
            <a:spAutoFit/>
          </a:bodyPr>
          <a:lstStyle/>
          <a:p>
            <a:pPr algn="ctr">
              <a:defRPr/>
            </a:pPr>
            <a:r>
              <a:rPr lang="en-GB" sz="2800" dirty="0">
                <a:solidFill>
                  <a:srgbClr val="000066"/>
                </a:solidFill>
              </a:rPr>
              <a:t>un</a:t>
            </a:r>
            <a:endParaRPr lang="en-GB" dirty="0">
              <a:solidFill>
                <a:srgbClr val="000066"/>
              </a:solidFill>
            </a:endParaRPr>
          </a:p>
        </p:txBody>
      </p:sp>
      <p:sp>
        <p:nvSpPr>
          <p:cNvPr id="52" name="TextBox 51"/>
          <p:cNvSpPr txBox="1"/>
          <p:nvPr/>
        </p:nvSpPr>
        <p:spPr>
          <a:xfrm>
            <a:off x="3847510" y="3860768"/>
            <a:ext cx="845911" cy="523220"/>
          </a:xfrm>
          <a:prstGeom prst="rect">
            <a:avLst/>
          </a:prstGeom>
          <a:noFill/>
        </p:spPr>
        <p:txBody>
          <a:bodyPr wrap="square" rtlCol="0">
            <a:spAutoFit/>
          </a:bodyPr>
          <a:lstStyle/>
          <a:p>
            <a:pPr algn="ctr">
              <a:defRPr/>
            </a:pPr>
            <a:r>
              <a:rPr lang="en-GB" sz="2800" dirty="0">
                <a:solidFill>
                  <a:srgbClr val="000066"/>
                </a:solidFill>
              </a:rPr>
              <a:t>un</a:t>
            </a:r>
            <a:endParaRPr lang="en-GB" dirty="0">
              <a:solidFill>
                <a:srgbClr val="000066"/>
              </a:solidFill>
            </a:endParaRPr>
          </a:p>
        </p:txBody>
      </p:sp>
      <p:sp>
        <p:nvSpPr>
          <p:cNvPr id="53" name="TextBox 52"/>
          <p:cNvSpPr txBox="1"/>
          <p:nvPr/>
        </p:nvSpPr>
        <p:spPr>
          <a:xfrm>
            <a:off x="2276885" y="3884039"/>
            <a:ext cx="845911" cy="523220"/>
          </a:xfrm>
          <a:prstGeom prst="rect">
            <a:avLst/>
          </a:prstGeom>
          <a:noFill/>
        </p:spPr>
        <p:txBody>
          <a:bodyPr wrap="square" rtlCol="0">
            <a:spAutoFit/>
          </a:bodyPr>
          <a:lstStyle/>
          <a:p>
            <a:pPr algn="ctr">
              <a:defRPr/>
            </a:pPr>
            <a:r>
              <a:rPr lang="en-GB" sz="2800" dirty="0">
                <a:solidFill>
                  <a:srgbClr val="000066"/>
                </a:solidFill>
              </a:rPr>
              <a:t>una</a:t>
            </a:r>
            <a:endParaRPr lang="en-GB" dirty="0">
              <a:solidFill>
                <a:srgbClr val="000066"/>
              </a:solidFill>
            </a:endParaRPr>
          </a:p>
        </p:txBody>
      </p:sp>
      <p:sp>
        <p:nvSpPr>
          <p:cNvPr id="54" name="TextBox 53"/>
          <p:cNvSpPr txBox="1"/>
          <p:nvPr/>
        </p:nvSpPr>
        <p:spPr>
          <a:xfrm>
            <a:off x="257687" y="4845245"/>
            <a:ext cx="418454" cy="400110"/>
          </a:xfrm>
          <a:prstGeom prst="rect">
            <a:avLst/>
          </a:prstGeom>
          <a:noFill/>
        </p:spPr>
        <p:txBody>
          <a:bodyPr wrap="square" rtlCol="0">
            <a:spAutoFit/>
          </a:bodyPr>
          <a:lstStyle/>
          <a:p>
            <a:pPr>
              <a:defRPr/>
            </a:pPr>
            <a:r>
              <a:rPr lang="en-GB" sz="2000" dirty="0">
                <a:solidFill>
                  <a:srgbClr val="000066"/>
                </a:solidFill>
                <a:latin typeface="Century Gothic" panose="020B0502020202020204" pitchFamily="34" charset="0"/>
              </a:rPr>
              <a:t>3.</a:t>
            </a:r>
          </a:p>
        </p:txBody>
      </p:sp>
      <p:sp>
        <p:nvSpPr>
          <p:cNvPr id="55" name="Oval 54"/>
          <p:cNvSpPr/>
          <p:nvPr/>
        </p:nvSpPr>
        <p:spPr>
          <a:xfrm>
            <a:off x="3522668" y="4603234"/>
            <a:ext cx="1665295" cy="129869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56" name="TextBox 55"/>
          <p:cNvSpPr txBox="1"/>
          <p:nvPr/>
        </p:nvSpPr>
        <p:spPr>
          <a:xfrm>
            <a:off x="847356" y="5792551"/>
            <a:ext cx="845911" cy="523220"/>
          </a:xfrm>
          <a:prstGeom prst="rect">
            <a:avLst/>
          </a:prstGeom>
          <a:noFill/>
        </p:spPr>
        <p:txBody>
          <a:bodyPr wrap="square" rtlCol="0">
            <a:spAutoFit/>
          </a:bodyPr>
          <a:lstStyle/>
          <a:p>
            <a:pPr algn="ctr">
              <a:defRPr/>
            </a:pPr>
            <a:r>
              <a:rPr lang="en-GB" sz="2800" dirty="0">
                <a:solidFill>
                  <a:srgbClr val="000066"/>
                </a:solidFill>
              </a:rPr>
              <a:t>una</a:t>
            </a:r>
            <a:endParaRPr lang="en-GB" dirty="0">
              <a:solidFill>
                <a:srgbClr val="000066"/>
              </a:solidFill>
            </a:endParaRPr>
          </a:p>
        </p:txBody>
      </p:sp>
      <p:sp>
        <p:nvSpPr>
          <p:cNvPr id="57" name="TextBox 56"/>
          <p:cNvSpPr txBox="1"/>
          <p:nvPr/>
        </p:nvSpPr>
        <p:spPr>
          <a:xfrm>
            <a:off x="3903157" y="5784423"/>
            <a:ext cx="845911" cy="523220"/>
          </a:xfrm>
          <a:prstGeom prst="rect">
            <a:avLst/>
          </a:prstGeom>
          <a:noFill/>
        </p:spPr>
        <p:txBody>
          <a:bodyPr wrap="square" rtlCol="0">
            <a:spAutoFit/>
          </a:bodyPr>
          <a:lstStyle/>
          <a:p>
            <a:pPr algn="ctr">
              <a:defRPr/>
            </a:pPr>
            <a:r>
              <a:rPr lang="en-GB" sz="2800" dirty="0">
                <a:solidFill>
                  <a:srgbClr val="000066"/>
                </a:solidFill>
              </a:rPr>
              <a:t>un</a:t>
            </a:r>
            <a:endParaRPr lang="en-GB" dirty="0">
              <a:solidFill>
                <a:srgbClr val="000066"/>
              </a:solidFill>
            </a:endParaRPr>
          </a:p>
        </p:txBody>
      </p:sp>
      <p:sp>
        <p:nvSpPr>
          <p:cNvPr id="58" name="TextBox 57"/>
          <p:cNvSpPr txBox="1"/>
          <p:nvPr/>
        </p:nvSpPr>
        <p:spPr>
          <a:xfrm>
            <a:off x="2284939" y="5808921"/>
            <a:ext cx="845911" cy="523220"/>
          </a:xfrm>
          <a:prstGeom prst="rect">
            <a:avLst/>
          </a:prstGeom>
          <a:noFill/>
        </p:spPr>
        <p:txBody>
          <a:bodyPr wrap="square" rtlCol="0">
            <a:spAutoFit/>
          </a:bodyPr>
          <a:lstStyle/>
          <a:p>
            <a:pPr algn="ctr">
              <a:defRPr/>
            </a:pPr>
            <a:r>
              <a:rPr lang="en-GB" sz="2800" dirty="0">
                <a:solidFill>
                  <a:srgbClr val="000066"/>
                </a:solidFill>
              </a:rPr>
              <a:t>una</a:t>
            </a:r>
            <a:endParaRPr lang="en-GB" dirty="0">
              <a:solidFill>
                <a:srgbClr val="000066"/>
              </a:solidFill>
            </a:endParaRPr>
          </a:p>
        </p:txBody>
      </p:sp>
      <p:sp>
        <p:nvSpPr>
          <p:cNvPr id="59" name="TextBox 58"/>
          <p:cNvSpPr txBox="1"/>
          <p:nvPr/>
        </p:nvSpPr>
        <p:spPr>
          <a:xfrm>
            <a:off x="6128718" y="1841513"/>
            <a:ext cx="418454" cy="400110"/>
          </a:xfrm>
          <a:prstGeom prst="rect">
            <a:avLst/>
          </a:prstGeom>
          <a:noFill/>
        </p:spPr>
        <p:txBody>
          <a:bodyPr wrap="square" rtlCol="0">
            <a:spAutoFit/>
          </a:bodyPr>
          <a:lstStyle/>
          <a:p>
            <a:pPr>
              <a:defRPr/>
            </a:pPr>
            <a:r>
              <a:rPr lang="en-GB" sz="2000" dirty="0">
                <a:solidFill>
                  <a:srgbClr val="000066"/>
                </a:solidFill>
                <a:latin typeface="Century Gothic" panose="020B0502020202020204" pitchFamily="34" charset="0"/>
              </a:rPr>
              <a:t>4.</a:t>
            </a:r>
          </a:p>
        </p:txBody>
      </p:sp>
      <p:sp>
        <p:nvSpPr>
          <p:cNvPr id="60" name="TextBox 59"/>
          <p:cNvSpPr txBox="1"/>
          <p:nvPr/>
        </p:nvSpPr>
        <p:spPr>
          <a:xfrm>
            <a:off x="6121501" y="3303372"/>
            <a:ext cx="418454" cy="400110"/>
          </a:xfrm>
          <a:prstGeom prst="rect">
            <a:avLst/>
          </a:prstGeom>
          <a:noFill/>
        </p:spPr>
        <p:txBody>
          <a:bodyPr wrap="square" rtlCol="0">
            <a:spAutoFit/>
          </a:bodyPr>
          <a:lstStyle/>
          <a:p>
            <a:pPr>
              <a:defRPr/>
            </a:pPr>
            <a:r>
              <a:rPr lang="en-GB" sz="2000" dirty="0">
                <a:solidFill>
                  <a:srgbClr val="000066"/>
                </a:solidFill>
                <a:latin typeface="Century Gothic" panose="020B0502020202020204" pitchFamily="34" charset="0"/>
              </a:rPr>
              <a:t>5.</a:t>
            </a:r>
          </a:p>
        </p:txBody>
      </p:sp>
      <p:sp>
        <p:nvSpPr>
          <p:cNvPr id="61" name="TextBox 60"/>
          <p:cNvSpPr txBox="1"/>
          <p:nvPr/>
        </p:nvSpPr>
        <p:spPr>
          <a:xfrm>
            <a:off x="6128718" y="4837989"/>
            <a:ext cx="418454" cy="400110"/>
          </a:xfrm>
          <a:prstGeom prst="rect">
            <a:avLst/>
          </a:prstGeom>
          <a:noFill/>
        </p:spPr>
        <p:txBody>
          <a:bodyPr wrap="square" rtlCol="0">
            <a:spAutoFit/>
          </a:bodyPr>
          <a:lstStyle/>
          <a:p>
            <a:pPr>
              <a:defRPr/>
            </a:pPr>
            <a:r>
              <a:rPr lang="en-GB" sz="2000" dirty="0">
                <a:solidFill>
                  <a:srgbClr val="000066"/>
                </a:solidFill>
                <a:latin typeface="Century Gothic" panose="020B0502020202020204" pitchFamily="34" charset="0"/>
              </a:rPr>
              <a:t>6.</a:t>
            </a:r>
          </a:p>
        </p:txBody>
      </p:sp>
      <p:sp>
        <p:nvSpPr>
          <p:cNvPr id="62" name="Oval 61"/>
          <p:cNvSpPr/>
          <p:nvPr/>
        </p:nvSpPr>
        <p:spPr>
          <a:xfrm>
            <a:off x="10054975" y="1160618"/>
            <a:ext cx="1582394" cy="1137817"/>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63" name="Oval 62"/>
          <p:cNvSpPr/>
          <p:nvPr/>
        </p:nvSpPr>
        <p:spPr>
          <a:xfrm>
            <a:off x="6861012" y="2706534"/>
            <a:ext cx="1588725" cy="114066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64" name="Oval 63"/>
          <p:cNvSpPr/>
          <p:nvPr/>
        </p:nvSpPr>
        <p:spPr>
          <a:xfrm>
            <a:off x="10356538" y="4658360"/>
            <a:ext cx="1350706" cy="135367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65" name="TextBox 64"/>
          <p:cNvSpPr txBox="1"/>
          <p:nvPr/>
        </p:nvSpPr>
        <p:spPr>
          <a:xfrm>
            <a:off x="7349295" y="5857435"/>
            <a:ext cx="845911" cy="523220"/>
          </a:xfrm>
          <a:prstGeom prst="rect">
            <a:avLst/>
          </a:prstGeom>
          <a:noFill/>
        </p:spPr>
        <p:txBody>
          <a:bodyPr wrap="square" rtlCol="0">
            <a:spAutoFit/>
          </a:bodyPr>
          <a:lstStyle/>
          <a:p>
            <a:pPr algn="ctr">
              <a:defRPr/>
            </a:pPr>
            <a:r>
              <a:rPr lang="en-GB" sz="2800" dirty="0">
                <a:solidFill>
                  <a:srgbClr val="000066"/>
                </a:solidFill>
              </a:rPr>
              <a:t>una</a:t>
            </a:r>
            <a:endParaRPr lang="en-GB" dirty="0">
              <a:solidFill>
                <a:srgbClr val="000066"/>
              </a:solidFill>
            </a:endParaRPr>
          </a:p>
        </p:txBody>
      </p:sp>
      <p:sp>
        <p:nvSpPr>
          <p:cNvPr id="66" name="TextBox 65"/>
          <p:cNvSpPr txBox="1"/>
          <p:nvPr/>
        </p:nvSpPr>
        <p:spPr>
          <a:xfrm>
            <a:off x="10448203" y="5891906"/>
            <a:ext cx="845911" cy="523220"/>
          </a:xfrm>
          <a:prstGeom prst="rect">
            <a:avLst/>
          </a:prstGeom>
          <a:noFill/>
        </p:spPr>
        <p:txBody>
          <a:bodyPr wrap="square" rtlCol="0">
            <a:spAutoFit/>
          </a:bodyPr>
          <a:lstStyle/>
          <a:p>
            <a:pPr algn="ctr">
              <a:defRPr/>
            </a:pPr>
            <a:r>
              <a:rPr lang="en-GB" sz="2800" dirty="0">
                <a:solidFill>
                  <a:srgbClr val="000066"/>
                </a:solidFill>
              </a:rPr>
              <a:t>un</a:t>
            </a:r>
            <a:endParaRPr lang="en-GB" dirty="0">
              <a:solidFill>
                <a:srgbClr val="000066"/>
              </a:solidFill>
            </a:endParaRPr>
          </a:p>
        </p:txBody>
      </p:sp>
      <p:sp>
        <p:nvSpPr>
          <p:cNvPr id="67" name="TextBox 66"/>
          <p:cNvSpPr txBox="1"/>
          <p:nvPr/>
        </p:nvSpPr>
        <p:spPr>
          <a:xfrm>
            <a:off x="8946205" y="5874473"/>
            <a:ext cx="845911" cy="523220"/>
          </a:xfrm>
          <a:prstGeom prst="rect">
            <a:avLst/>
          </a:prstGeom>
          <a:noFill/>
        </p:spPr>
        <p:txBody>
          <a:bodyPr wrap="square" rtlCol="0">
            <a:spAutoFit/>
          </a:bodyPr>
          <a:lstStyle/>
          <a:p>
            <a:pPr algn="ctr">
              <a:defRPr/>
            </a:pPr>
            <a:r>
              <a:rPr lang="en-GB" sz="2800" dirty="0">
                <a:solidFill>
                  <a:srgbClr val="000066"/>
                </a:solidFill>
              </a:rPr>
              <a:t>una</a:t>
            </a:r>
            <a:endParaRPr lang="en-GB" dirty="0">
              <a:solidFill>
                <a:srgbClr val="000066"/>
              </a:solidFill>
            </a:endParaRPr>
          </a:p>
        </p:txBody>
      </p:sp>
      <p:sp>
        <p:nvSpPr>
          <p:cNvPr id="68" name="TextBox 67"/>
          <p:cNvSpPr txBox="1"/>
          <p:nvPr/>
        </p:nvSpPr>
        <p:spPr>
          <a:xfrm>
            <a:off x="7226456" y="3773882"/>
            <a:ext cx="845911" cy="523220"/>
          </a:xfrm>
          <a:prstGeom prst="rect">
            <a:avLst/>
          </a:prstGeom>
          <a:noFill/>
        </p:spPr>
        <p:txBody>
          <a:bodyPr wrap="square" rtlCol="0">
            <a:spAutoFit/>
          </a:bodyPr>
          <a:lstStyle/>
          <a:p>
            <a:pPr algn="ctr">
              <a:defRPr/>
            </a:pPr>
            <a:r>
              <a:rPr lang="en-GB" sz="2800" dirty="0">
                <a:solidFill>
                  <a:srgbClr val="000066"/>
                </a:solidFill>
              </a:rPr>
              <a:t>una</a:t>
            </a:r>
            <a:endParaRPr lang="en-GB" dirty="0">
              <a:solidFill>
                <a:srgbClr val="000066"/>
              </a:solidFill>
            </a:endParaRPr>
          </a:p>
        </p:txBody>
      </p:sp>
      <p:sp>
        <p:nvSpPr>
          <p:cNvPr id="69" name="TextBox 68"/>
          <p:cNvSpPr txBox="1"/>
          <p:nvPr/>
        </p:nvSpPr>
        <p:spPr>
          <a:xfrm>
            <a:off x="10454168" y="3808353"/>
            <a:ext cx="845911" cy="523220"/>
          </a:xfrm>
          <a:prstGeom prst="rect">
            <a:avLst/>
          </a:prstGeom>
          <a:noFill/>
        </p:spPr>
        <p:txBody>
          <a:bodyPr wrap="square" rtlCol="0">
            <a:spAutoFit/>
          </a:bodyPr>
          <a:lstStyle/>
          <a:p>
            <a:pPr algn="ctr">
              <a:defRPr/>
            </a:pPr>
            <a:r>
              <a:rPr lang="en-GB" sz="2800" dirty="0">
                <a:solidFill>
                  <a:srgbClr val="000066"/>
                </a:solidFill>
              </a:rPr>
              <a:t>un</a:t>
            </a:r>
            <a:endParaRPr lang="en-GB" dirty="0">
              <a:solidFill>
                <a:srgbClr val="000066"/>
              </a:solidFill>
            </a:endParaRPr>
          </a:p>
        </p:txBody>
      </p:sp>
      <p:sp>
        <p:nvSpPr>
          <p:cNvPr id="70" name="TextBox 69"/>
          <p:cNvSpPr txBox="1"/>
          <p:nvPr/>
        </p:nvSpPr>
        <p:spPr>
          <a:xfrm>
            <a:off x="8879600" y="3790920"/>
            <a:ext cx="845911" cy="523220"/>
          </a:xfrm>
          <a:prstGeom prst="rect">
            <a:avLst/>
          </a:prstGeom>
          <a:noFill/>
        </p:spPr>
        <p:txBody>
          <a:bodyPr wrap="square" rtlCol="0">
            <a:spAutoFit/>
          </a:bodyPr>
          <a:lstStyle/>
          <a:p>
            <a:pPr algn="ctr">
              <a:defRPr/>
            </a:pPr>
            <a:r>
              <a:rPr lang="en-GB" sz="2800" dirty="0">
                <a:solidFill>
                  <a:srgbClr val="000066"/>
                </a:solidFill>
              </a:rPr>
              <a:t>un</a:t>
            </a:r>
            <a:endParaRPr lang="en-GB" dirty="0">
              <a:solidFill>
                <a:srgbClr val="000066"/>
              </a:solidFill>
            </a:endParaRPr>
          </a:p>
        </p:txBody>
      </p:sp>
      <p:sp>
        <p:nvSpPr>
          <p:cNvPr id="71" name="TextBox 70"/>
          <p:cNvSpPr txBox="1"/>
          <p:nvPr/>
        </p:nvSpPr>
        <p:spPr>
          <a:xfrm>
            <a:off x="7220491" y="2142008"/>
            <a:ext cx="845911" cy="523220"/>
          </a:xfrm>
          <a:prstGeom prst="rect">
            <a:avLst/>
          </a:prstGeom>
          <a:noFill/>
        </p:spPr>
        <p:txBody>
          <a:bodyPr wrap="square" rtlCol="0">
            <a:spAutoFit/>
          </a:bodyPr>
          <a:lstStyle/>
          <a:p>
            <a:pPr algn="ctr">
              <a:defRPr/>
            </a:pPr>
            <a:r>
              <a:rPr lang="en-GB" sz="2800" dirty="0" err="1">
                <a:solidFill>
                  <a:srgbClr val="000066"/>
                </a:solidFill>
              </a:rPr>
              <a:t>una</a:t>
            </a:r>
            <a:endParaRPr lang="en-GB" dirty="0">
              <a:solidFill>
                <a:srgbClr val="000066"/>
              </a:solidFill>
            </a:endParaRPr>
          </a:p>
        </p:txBody>
      </p:sp>
      <p:sp>
        <p:nvSpPr>
          <p:cNvPr id="72" name="TextBox 71"/>
          <p:cNvSpPr txBox="1"/>
          <p:nvPr/>
        </p:nvSpPr>
        <p:spPr>
          <a:xfrm>
            <a:off x="10448203" y="2176479"/>
            <a:ext cx="845911" cy="523220"/>
          </a:xfrm>
          <a:prstGeom prst="rect">
            <a:avLst/>
          </a:prstGeom>
          <a:noFill/>
        </p:spPr>
        <p:txBody>
          <a:bodyPr wrap="square" rtlCol="0">
            <a:spAutoFit/>
          </a:bodyPr>
          <a:lstStyle/>
          <a:p>
            <a:pPr algn="ctr">
              <a:defRPr/>
            </a:pPr>
            <a:r>
              <a:rPr lang="en-GB" sz="2800" dirty="0">
                <a:solidFill>
                  <a:srgbClr val="000066"/>
                </a:solidFill>
              </a:rPr>
              <a:t>un</a:t>
            </a:r>
            <a:endParaRPr lang="en-GB" dirty="0">
              <a:solidFill>
                <a:srgbClr val="000066"/>
              </a:solidFill>
            </a:endParaRPr>
          </a:p>
        </p:txBody>
      </p:sp>
      <p:sp>
        <p:nvSpPr>
          <p:cNvPr id="73" name="TextBox 72"/>
          <p:cNvSpPr txBox="1"/>
          <p:nvPr/>
        </p:nvSpPr>
        <p:spPr>
          <a:xfrm>
            <a:off x="8873635" y="2159046"/>
            <a:ext cx="845911" cy="523220"/>
          </a:xfrm>
          <a:prstGeom prst="rect">
            <a:avLst/>
          </a:prstGeom>
          <a:noFill/>
        </p:spPr>
        <p:txBody>
          <a:bodyPr wrap="square" rtlCol="0">
            <a:spAutoFit/>
          </a:bodyPr>
          <a:lstStyle/>
          <a:p>
            <a:pPr algn="ctr">
              <a:defRPr/>
            </a:pPr>
            <a:r>
              <a:rPr lang="en-GB" sz="2800" dirty="0">
                <a:solidFill>
                  <a:srgbClr val="000066"/>
                </a:solidFill>
              </a:rPr>
              <a:t>una</a:t>
            </a:r>
            <a:endParaRPr lang="en-GB" dirty="0">
              <a:solidFill>
                <a:srgbClr val="000066"/>
              </a:solidFill>
            </a:endParaRPr>
          </a:p>
        </p:txBody>
      </p:sp>
      <p:pic>
        <p:nvPicPr>
          <p:cNvPr id="76" name="Picture 7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318" y="1301388"/>
            <a:ext cx="1341989" cy="1006492"/>
          </a:xfrm>
          <a:prstGeom prst="rect">
            <a:avLst/>
          </a:prstGeom>
        </p:spPr>
      </p:pic>
      <p:pic>
        <p:nvPicPr>
          <p:cNvPr id="77" name="Picture 7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0041" y="1424449"/>
            <a:ext cx="1231362" cy="758719"/>
          </a:xfrm>
          <a:prstGeom prst="rect">
            <a:avLst/>
          </a:prstGeom>
        </p:spPr>
      </p:pic>
      <p:pic>
        <p:nvPicPr>
          <p:cNvPr id="80" name="Picture 7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5422" y="2939011"/>
            <a:ext cx="1175445" cy="799303"/>
          </a:xfrm>
          <a:prstGeom prst="rect">
            <a:avLst/>
          </a:prstGeom>
        </p:spPr>
      </p:pic>
      <p:pic>
        <p:nvPicPr>
          <p:cNvPr id="91" name="Picture 9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04334"/>
            <a:ext cx="7258756" cy="867128"/>
          </a:xfrm>
          <a:prstGeom prst="rect">
            <a:avLst/>
          </a:prstGeom>
        </p:spPr>
      </p:pic>
      <p:pic>
        <p:nvPicPr>
          <p:cNvPr id="93" name="Picture 9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98084" y="1502405"/>
            <a:ext cx="1252660" cy="659734"/>
          </a:xfrm>
          <a:prstGeom prst="rect">
            <a:avLst/>
          </a:prstGeom>
        </p:spPr>
      </p:pic>
      <p:pic>
        <p:nvPicPr>
          <p:cNvPr id="94" name="Picture 9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9416" y="2913277"/>
            <a:ext cx="842439" cy="958639"/>
          </a:xfrm>
          <a:prstGeom prst="rect">
            <a:avLst/>
          </a:prstGeom>
        </p:spPr>
      </p:pic>
      <p:pic>
        <p:nvPicPr>
          <p:cNvPr id="95" name="Picture 9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03157" y="2830343"/>
            <a:ext cx="806182" cy="1053696"/>
          </a:xfrm>
          <a:prstGeom prst="rect">
            <a:avLst/>
          </a:prstGeom>
        </p:spPr>
      </p:pic>
      <p:pic>
        <p:nvPicPr>
          <p:cNvPr id="96" name="Picture 9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8229" y="4944917"/>
            <a:ext cx="893625" cy="711139"/>
          </a:xfrm>
          <a:prstGeom prst="rect">
            <a:avLst/>
          </a:prstGeom>
        </p:spPr>
      </p:pic>
      <p:pic>
        <p:nvPicPr>
          <p:cNvPr id="97" name="Picture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43068" y="4845245"/>
            <a:ext cx="910485" cy="910485"/>
          </a:xfrm>
          <a:prstGeom prst="rect">
            <a:avLst/>
          </a:prstGeom>
        </p:spPr>
      </p:pic>
      <p:pic>
        <p:nvPicPr>
          <p:cNvPr id="98" name="Picture 9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4944" y="4839480"/>
            <a:ext cx="1272515" cy="954386"/>
          </a:xfrm>
          <a:prstGeom prst="rect">
            <a:avLst/>
          </a:prstGeom>
        </p:spPr>
      </p:pic>
      <p:pic>
        <p:nvPicPr>
          <p:cNvPr id="99" name="Picture 9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72794" y="1462781"/>
            <a:ext cx="1252660" cy="659734"/>
          </a:xfrm>
          <a:prstGeom prst="rect">
            <a:avLst/>
          </a:prstGeom>
        </p:spPr>
      </p:pic>
      <p:pic>
        <p:nvPicPr>
          <p:cNvPr id="100" name="Picture 99"/>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92599" y="1369072"/>
            <a:ext cx="1339996" cy="882383"/>
          </a:xfrm>
          <a:prstGeom prst="rect">
            <a:avLst/>
          </a:prstGeom>
        </p:spPr>
      </p:pic>
      <p:pic>
        <p:nvPicPr>
          <p:cNvPr id="102" name="Picture 10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8969" y="2889350"/>
            <a:ext cx="1341989" cy="1006492"/>
          </a:xfrm>
          <a:prstGeom prst="rect">
            <a:avLst/>
          </a:prstGeom>
        </p:spPr>
      </p:pic>
      <p:pic>
        <p:nvPicPr>
          <p:cNvPr id="103" name="Picture 10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55738" y="2818179"/>
            <a:ext cx="806182" cy="1053696"/>
          </a:xfrm>
          <a:prstGeom prst="rect">
            <a:avLst/>
          </a:prstGeom>
        </p:spPr>
      </p:pic>
      <p:pic>
        <p:nvPicPr>
          <p:cNvPr id="104" name="Picture 10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00131" y="2840808"/>
            <a:ext cx="910485" cy="910485"/>
          </a:xfrm>
          <a:prstGeom prst="rect">
            <a:avLst/>
          </a:prstGeom>
        </p:spPr>
      </p:pic>
      <p:pic>
        <p:nvPicPr>
          <p:cNvPr id="105" name="Picture 10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41249" y="1494125"/>
            <a:ext cx="893625" cy="711139"/>
          </a:xfrm>
          <a:prstGeom prst="rect">
            <a:avLst/>
          </a:prstGeom>
        </p:spPr>
      </p:pic>
      <p:pic>
        <p:nvPicPr>
          <p:cNvPr id="106" name="Picture 10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83015" y="4825784"/>
            <a:ext cx="842439" cy="958639"/>
          </a:xfrm>
          <a:prstGeom prst="rect">
            <a:avLst/>
          </a:prstGeom>
        </p:spPr>
      </p:pic>
      <p:pic>
        <p:nvPicPr>
          <p:cNvPr id="107" name="Picture 10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4980" y="5055915"/>
            <a:ext cx="1231362" cy="758719"/>
          </a:xfrm>
          <a:prstGeom prst="rect">
            <a:avLst/>
          </a:prstGeom>
        </p:spPr>
      </p:pic>
      <p:pic>
        <p:nvPicPr>
          <p:cNvPr id="108" name="Picture 107"/>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62302" y="4891599"/>
            <a:ext cx="1339996" cy="882383"/>
          </a:xfrm>
          <a:prstGeom prst="rect">
            <a:avLst/>
          </a:prstGeom>
        </p:spPr>
      </p:pic>
      <p:sp>
        <p:nvSpPr>
          <p:cNvPr id="75" name="Title 1">
            <a:extLst>
              <a:ext uri="{FF2B5EF4-FFF2-40B4-BE49-F238E27FC236}">
                <a16:creationId xmlns="" xmlns:a16="http://schemas.microsoft.com/office/drawing/2014/main" id="{7CDE0293-884C-4AE8-8963-60E772B9BBEC}"/>
              </a:ext>
            </a:extLst>
          </p:cNvPr>
          <p:cNvSpPr txBox="1">
            <a:spLocks/>
          </p:cNvSpPr>
          <p:nvPr/>
        </p:nvSpPr>
        <p:spPr>
          <a:xfrm>
            <a:off x="0" y="281763"/>
            <a:ext cx="7341306" cy="798797"/>
          </a:xfrm>
          <a:prstGeom prst="rect">
            <a:avLst/>
          </a:prstGeom>
        </p:spPr>
        <p:txBody>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600" b="1" dirty="0" err="1">
                <a:solidFill>
                  <a:prstClr val="white"/>
                </a:solidFill>
                <a:latin typeface="Century Gothic" panose="020B0502020202020204" pitchFamily="34" charset="0"/>
              </a:rPr>
              <a:t>Vocabulario</a:t>
            </a:r>
            <a:endParaRPr lang="en-GB" sz="36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77004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wheel(1)">
                                      <p:cBhvr>
                                        <p:cTn id="24" dur="1500"/>
                                        <p:tgtEl>
                                          <p:spTgt spid="5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heel(1)">
                                      <p:cBhvr>
                                        <p:cTn id="41" dur="1500"/>
                                        <p:tgtEl>
                                          <p:spTgt spid="55"/>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8"/>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62"/>
                                        </p:tgtEl>
                                        <p:attrNameLst>
                                          <p:attrName>style.visibility</p:attrName>
                                        </p:attrNameLst>
                                      </p:cBhvr>
                                      <p:to>
                                        <p:strVal val="visible"/>
                                      </p:to>
                                    </p:set>
                                    <p:animEffect transition="in" filter="wheel(1)">
                                      <p:cBhvr>
                                        <p:cTn id="58" dur="1500"/>
                                        <p:tgtEl>
                                          <p:spTgt spid="62"/>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1" presetClass="entr" presetSubtype="1" fill="hold" grpId="0" nodeType="clickEffect">
                                  <p:stCondLst>
                                    <p:cond delay="0"/>
                                  </p:stCondLst>
                                  <p:childTnLst>
                                    <p:set>
                                      <p:cBhvr>
                                        <p:cTn id="74" dur="1" fill="hold">
                                          <p:stCondLst>
                                            <p:cond delay="0"/>
                                          </p:stCondLst>
                                        </p:cTn>
                                        <p:tgtEl>
                                          <p:spTgt spid="63"/>
                                        </p:tgtEl>
                                        <p:attrNameLst>
                                          <p:attrName>style.visibility</p:attrName>
                                        </p:attrNameLst>
                                      </p:cBhvr>
                                      <p:to>
                                        <p:strVal val="visible"/>
                                      </p:to>
                                    </p:set>
                                    <p:animEffect transition="in" filter="wheel(1)">
                                      <p:cBhvr>
                                        <p:cTn id="75" dur="1500"/>
                                        <p:tgtEl>
                                          <p:spTgt spid="63"/>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68"/>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69"/>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21" presetClass="entr" presetSubtype="1" fill="hold" grpId="0" nodeType="clickEffect">
                                  <p:stCondLst>
                                    <p:cond delay="0"/>
                                  </p:stCondLst>
                                  <p:childTnLst>
                                    <p:set>
                                      <p:cBhvr>
                                        <p:cTn id="91" dur="1" fill="hold">
                                          <p:stCondLst>
                                            <p:cond delay="0"/>
                                          </p:stCondLst>
                                        </p:cTn>
                                        <p:tgtEl>
                                          <p:spTgt spid="64"/>
                                        </p:tgtEl>
                                        <p:attrNameLst>
                                          <p:attrName>style.visibility</p:attrName>
                                        </p:attrNameLst>
                                      </p:cBhvr>
                                      <p:to>
                                        <p:strVal val="visible"/>
                                      </p:to>
                                    </p:set>
                                    <p:animEffect transition="in" filter="wheel(1)">
                                      <p:cBhvr>
                                        <p:cTn id="92" dur="1500"/>
                                        <p:tgtEl>
                                          <p:spTgt spid="64"/>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67"/>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48" grpId="0"/>
      <p:bldP spid="49" grpId="0"/>
      <p:bldP spid="50" grpId="0" animBg="1"/>
      <p:bldP spid="51" grpId="0"/>
      <p:bldP spid="52" grpId="0"/>
      <p:bldP spid="53" grpId="0"/>
      <p:bldP spid="55" grpId="0" animBg="1"/>
      <p:bldP spid="56" grpId="0"/>
      <p:bldP spid="57" grpId="0"/>
      <p:bldP spid="58" grpId="0"/>
      <p:bldP spid="62" grpId="0" animBg="1"/>
      <p:bldP spid="63" grpId="0" animBg="1"/>
      <p:bldP spid="64" grpId="0" animBg="1"/>
      <p:bldP spid="65" grpId="0"/>
      <p:bldP spid="66" grpId="0"/>
      <p:bldP spid="67" grpId="0"/>
      <p:bldP spid="68" grpId="0"/>
      <p:bldP spid="69" grpId="0"/>
      <p:bldP spid="70" grpId="0"/>
      <p:bldP spid="71" grpId="0"/>
      <p:bldP spid="72" grpId="0"/>
      <p:bldP spid="7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0037" y="246952"/>
            <a:ext cx="5265384" cy="707849"/>
          </a:xfrm>
        </p:spPr>
        <p:txBody>
          <a:bodyPr>
            <a:normAutofit/>
          </a:bodyPr>
          <a:lstStyle/>
          <a:p>
            <a:r>
              <a:rPr lang="en-GB" sz="3600" b="1" dirty="0">
                <a:solidFill>
                  <a:schemeClr val="bg1"/>
                </a:solidFill>
              </a:rPr>
              <a:t>Lire</a:t>
            </a:r>
          </a:p>
        </p:txBody>
      </p:sp>
      <p:sp>
        <p:nvSpPr>
          <p:cNvPr id="9" name="TextBox 8"/>
          <p:cNvSpPr txBox="1"/>
          <p:nvPr/>
        </p:nvSpPr>
        <p:spPr>
          <a:xfrm>
            <a:off x="300037" y="169971"/>
            <a:ext cx="11586238" cy="1200329"/>
          </a:xfrm>
          <a:prstGeom prst="rect">
            <a:avLst/>
          </a:prstGeom>
          <a:noFill/>
        </p:spPr>
        <p:txBody>
          <a:bodyPr wrap="square" rtlCol="0">
            <a:spAutoFit/>
          </a:bodyPr>
          <a:lstStyle/>
          <a:p>
            <a:pPr>
              <a:defRPr/>
            </a:pPr>
            <a:r>
              <a:rPr lang="en-GB" sz="2400" b="1" dirty="0">
                <a:solidFill>
                  <a:srgbClr val="000066"/>
                </a:solidFill>
                <a:latin typeface="Century Gothic" panose="020B0502020202020204" pitchFamily="34" charset="0"/>
              </a:rPr>
              <a:t>De </a:t>
            </a:r>
            <a:r>
              <a:rPr lang="en-GB" sz="2400" b="1" dirty="0" err="1">
                <a:solidFill>
                  <a:srgbClr val="000066"/>
                </a:solidFill>
                <a:latin typeface="Century Gothic" panose="020B0502020202020204" pitchFamily="34" charset="0"/>
              </a:rPr>
              <a:t>vacaciones</a:t>
            </a:r>
            <a:r>
              <a:rPr lang="en-GB" sz="2400" b="1" dirty="0">
                <a:solidFill>
                  <a:srgbClr val="000066"/>
                </a:solidFill>
                <a:latin typeface="Century Gothic" panose="020B0502020202020204" pitchFamily="34" charset="0"/>
              </a:rPr>
              <a:t> </a:t>
            </a:r>
          </a:p>
          <a:p>
            <a:pPr>
              <a:defRPr/>
            </a:pPr>
            <a:r>
              <a:rPr lang="en-GB" sz="2400" dirty="0" smtClean="0">
                <a:solidFill>
                  <a:srgbClr val="000066"/>
                </a:solidFill>
                <a:latin typeface="Century Gothic" panose="020B0502020202020204" pitchFamily="34" charset="0"/>
              </a:rPr>
              <a:t>The </a:t>
            </a:r>
            <a:r>
              <a:rPr lang="en-GB" sz="2400" dirty="0">
                <a:solidFill>
                  <a:srgbClr val="000066"/>
                </a:solidFill>
                <a:latin typeface="Century Gothic" panose="020B0502020202020204" pitchFamily="34" charset="0"/>
              </a:rPr>
              <a:t>tour guide sent you some </a:t>
            </a:r>
            <a:r>
              <a:rPr lang="en-GB" sz="2400" dirty="0" smtClean="0">
                <a:solidFill>
                  <a:srgbClr val="000066"/>
                </a:solidFill>
                <a:latin typeface="Century Gothic" panose="020B0502020202020204" pitchFamily="34" charset="0"/>
              </a:rPr>
              <a:t>holiday information</a:t>
            </a:r>
            <a:r>
              <a:rPr lang="en-GB" sz="2400" dirty="0">
                <a:solidFill>
                  <a:srgbClr val="000066"/>
                </a:solidFill>
                <a:latin typeface="Century Gothic" panose="020B0502020202020204" pitchFamily="34" charset="0"/>
              </a:rPr>
              <a:t>, but it got jammed in the printer!  What does it say</a:t>
            </a:r>
            <a:r>
              <a:rPr lang="en-GB" sz="2400" dirty="0" smtClean="0">
                <a:solidFill>
                  <a:srgbClr val="000066"/>
                </a:solidFill>
                <a:latin typeface="Century Gothic" panose="020B0502020202020204" pitchFamily="34" charset="0"/>
              </a:rPr>
              <a:t>?  Choose </a:t>
            </a:r>
            <a:r>
              <a:rPr lang="en-GB" sz="2400" dirty="0">
                <a:solidFill>
                  <a:srgbClr val="000066"/>
                </a:solidFill>
                <a:latin typeface="Century Gothic" panose="020B0502020202020204" pitchFamily="34" charset="0"/>
              </a:rPr>
              <a:t>the correct noun.</a:t>
            </a:r>
          </a:p>
        </p:txBody>
      </p:sp>
      <p:graphicFrame>
        <p:nvGraphicFramePr>
          <p:cNvPr id="3" name="Table 2"/>
          <p:cNvGraphicFramePr>
            <a:graphicFrameLocks noGrp="1"/>
          </p:cNvGraphicFramePr>
          <p:nvPr>
            <p:extLst/>
          </p:nvPr>
        </p:nvGraphicFramePr>
        <p:xfrm>
          <a:off x="300037" y="1925082"/>
          <a:ext cx="11013956" cy="4145280"/>
        </p:xfrm>
        <a:graphic>
          <a:graphicData uri="http://schemas.openxmlformats.org/drawingml/2006/table">
            <a:tbl>
              <a:tblPr firstRow="1" bandRow="1">
                <a:tableStyleId>{5DA37D80-6434-44D0-A028-1B22A696006F}</a:tableStyleId>
              </a:tblPr>
              <a:tblGrid>
                <a:gridCol w="703045">
                  <a:extLst>
                    <a:ext uri="{9D8B030D-6E8A-4147-A177-3AD203B41FA5}">
                      <a16:colId xmlns="" xmlns:a16="http://schemas.microsoft.com/office/drawing/2014/main" val="3231164302"/>
                    </a:ext>
                  </a:extLst>
                </a:gridCol>
                <a:gridCol w="1220576">
                  <a:extLst>
                    <a:ext uri="{9D8B030D-6E8A-4147-A177-3AD203B41FA5}">
                      <a16:colId xmlns="" xmlns:a16="http://schemas.microsoft.com/office/drawing/2014/main" val="1856504315"/>
                    </a:ext>
                  </a:extLst>
                </a:gridCol>
                <a:gridCol w="2307398">
                  <a:extLst>
                    <a:ext uri="{9D8B030D-6E8A-4147-A177-3AD203B41FA5}">
                      <a16:colId xmlns="" xmlns:a16="http://schemas.microsoft.com/office/drawing/2014/main" val="409365424"/>
                    </a:ext>
                  </a:extLst>
                </a:gridCol>
                <a:gridCol w="2702256">
                  <a:extLst>
                    <a:ext uri="{9D8B030D-6E8A-4147-A177-3AD203B41FA5}">
                      <a16:colId xmlns="" xmlns:a16="http://schemas.microsoft.com/office/drawing/2014/main" val="115532034"/>
                    </a:ext>
                  </a:extLst>
                </a:gridCol>
                <a:gridCol w="4080681">
                  <a:extLst>
                    <a:ext uri="{9D8B030D-6E8A-4147-A177-3AD203B41FA5}">
                      <a16:colId xmlns="" xmlns:a16="http://schemas.microsoft.com/office/drawing/2014/main" val="138315749"/>
                    </a:ext>
                  </a:extLst>
                </a:gridCol>
              </a:tblGrid>
              <a:tr h="370840">
                <a:tc>
                  <a:txBody>
                    <a:bodyPr/>
                    <a:lstStyle/>
                    <a:p>
                      <a:pPr algn="ctr"/>
                      <a:r>
                        <a:rPr lang="en-GB" sz="2800" b="1" dirty="0">
                          <a:solidFill>
                            <a:srgbClr val="002060"/>
                          </a:solidFill>
                          <a:latin typeface="Century Gothic" panose="020B0502020202020204" pitchFamily="34" charset="0"/>
                        </a:rPr>
                        <a:t>1</a:t>
                      </a:r>
                    </a:p>
                  </a:txBody>
                  <a:tcPr/>
                </a:tc>
                <a:tc>
                  <a:txBody>
                    <a:bodyPr/>
                    <a:lstStyle/>
                    <a:p>
                      <a:r>
                        <a:rPr lang="en-GB" sz="2800" b="0" dirty="0" err="1">
                          <a:solidFill>
                            <a:srgbClr val="002060"/>
                          </a:solidFill>
                          <a:latin typeface="Century Gothic" panose="020B0502020202020204" pitchFamily="34" charset="0"/>
                        </a:rPr>
                        <a:t>Una</a:t>
                      </a:r>
                      <a:r>
                        <a:rPr lang="en-GB" sz="2800" b="0" dirty="0">
                          <a:solidFill>
                            <a:srgbClr val="002060"/>
                          </a:solidFill>
                          <a:latin typeface="Century Gothic" panose="020B0502020202020204" pitchFamily="34" charset="0"/>
                        </a:rPr>
                        <a:t> </a:t>
                      </a:r>
                    </a:p>
                  </a:txBody>
                  <a:tcPr/>
                </a:tc>
                <a:tc>
                  <a:txBody>
                    <a:bodyPr/>
                    <a:lstStyle/>
                    <a:p>
                      <a:r>
                        <a:rPr lang="en-GB" sz="2800" b="0" dirty="0">
                          <a:solidFill>
                            <a:srgbClr val="002060"/>
                          </a:solidFill>
                          <a:latin typeface="Century Gothic" panose="020B0502020202020204" pitchFamily="34" charset="0"/>
                        </a:rPr>
                        <a:t>libro</a:t>
                      </a:r>
                    </a:p>
                  </a:txBody>
                  <a:tcPr/>
                </a:tc>
                <a:tc>
                  <a:txBody>
                    <a:bodyPr/>
                    <a:lstStyle/>
                    <a:p>
                      <a:r>
                        <a:rPr lang="en-GB" sz="2800" b="0" dirty="0" err="1">
                          <a:solidFill>
                            <a:srgbClr val="002060"/>
                          </a:solidFill>
                          <a:latin typeface="Century Gothic" panose="020B0502020202020204" pitchFamily="34" charset="0"/>
                        </a:rPr>
                        <a:t>cámara</a:t>
                      </a:r>
                      <a:r>
                        <a:rPr lang="en-GB" sz="2800" b="0" dirty="0">
                          <a:solidFill>
                            <a:srgbClr val="002060"/>
                          </a:solidFill>
                          <a:latin typeface="Century Gothic" panose="020B0502020202020204" pitchFamily="34" charset="0"/>
                        </a:rPr>
                        <a:t>       </a:t>
                      </a:r>
                    </a:p>
                  </a:txBody>
                  <a:tcPr/>
                </a:tc>
                <a:tc>
                  <a:txBody>
                    <a:bodyPr/>
                    <a:lstStyle/>
                    <a:p>
                      <a:r>
                        <a:rPr lang="en-GB" sz="2800" b="0" dirty="0" err="1">
                          <a:solidFill>
                            <a:srgbClr val="002060"/>
                          </a:solidFill>
                          <a:latin typeface="Century Gothic" panose="020B0502020202020204" pitchFamily="34" charset="0"/>
                        </a:rPr>
                        <a:t>es</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esencial</a:t>
                      </a:r>
                      <a:r>
                        <a:rPr lang="en-GB" sz="2800" b="0" dirty="0">
                          <a:solidFill>
                            <a:srgbClr val="002060"/>
                          </a:solidFill>
                          <a:latin typeface="Century Gothic" panose="020B0502020202020204" pitchFamily="34" charset="0"/>
                        </a:rPr>
                        <a:t>.</a:t>
                      </a:r>
                    </a:p>
                  </a:txBody>
                  <a:tcPr/>
                </a:tc>
                <a:extLst>
                  <a:ext uri="{0D108BD9-81ED-4DB2-BD59-A6C34878D82A}">
                    <a16:rowId xmlns="" xmlns:a16="http://schemas.microsoft.com/office/drawing/2014/main" val="1914796233"/>
                  </a:ext>
                </a:extLst>
              </a:tr>
              <a:tr h="370840">
                <a:tc>
                  <a:txBody>
                    <a:bodyPr/>
                    <a:lstStyle/>
                    <a:p>
                      <a:pPr algn="ctr"/>
                      <a:r>
                        <a:rPr lang="en-GB" sz="2800" b="1" dirty="0">
                          <a:solidFill>
                            <a:srgbClr val="002060"/>
                          </a:solidFill>
                          <a:latin typeface="Century Gothic" panose="020B0502020202020204" pitchFamily="34" charset="0"/>
                        </a:rPr>
                        <a:t>2</a:t>
                      </a:r>
                    </a:p>
                  </a:txBody>
                  <a:tcPr/>
                </a:tc>
                <a:tc>
                  <a:txBody>
                    <a:bodyPr/>
                    <a:lstStyle/>
                    <a:p>
                      <a:r>
                        <a:rPr lang="en-GB" sz="2800" dirty="0">
                          <a:solidFill>
                            <a:srgbClr val="002060"/>
                          </a:solidFill>
                          <a:latin typeface="Century Gothic" panose="020B0502020202020204" pitchFamily="34" charset="0"/>
                        </a:rPr>
                        <a:t>Un</a:t>
                      </a:r>
                    </a:p>
                  </a:txBody>
                  <a:tcPr/>
                </a:tc>
                <a:tc>
                  <a:txBody>
                    <a:bodyPr/>
                    <a:lstStyle/>
                    <a:p>
                      <a:r>
                        <a:rPr lang="en-GB" sz="2800" dirty="0" err="1">
                          <a:solidFill>
                            <a:srgbClr val="002060"/>
                          </a:solidFill>
                          <a:latin typeface="Century Gothic" panose="020B0502020202020204" pitchFamily="34" charset="0"/>
                        </a:rPr>
                        <a:t>barco</a:t>
                      </a:r>
                      <a:endParaRPr lang="en-GB" sz="2800" dirty="0">
                        <a:solidFill>
                          <a:srgbClr val="002060"/>
                        </a:solidFill>
                        <a:latin typeface="Century Gothic" panose="020B0502020202020204" pitchFamily="34" charset="0"/>
                      </a:endParaRPr>
                    </a:p>
                  </a:txBody>
                  <a:tcPr/>
                </a:tc>
                <a:tc>
                  <a:txBody>
                    <a:bodyPr/>
                    <a:lstStyle/>
                    <a:p>
                      <a:r>
                        <a:rPr lang="en-GB" sz="2800" dirty="0" err="1">
                          <a:solidFill>
                            <a:srgbClr val="002060"/>
                          </a:solidFill>
                          <a:latin typeface="Century Gothic" panose="020B0502020202020204" pitchFamily="34" charset="0"/>
                        </a:rPr>
                        <a:t>bicicleta</a:t>
                      </a:r>
                      <a:endParaRPr lang="en-GB" sz="2800" dirty="0">
                        <a:solidFill>
                          <a:srgbClr val="002060"/>
                        </a:solidFill>
                        <a:latin typeface="Century Gothic" panose="020B0502020202020204" pitchFamily="34" charset="0"/>
                      </a:endParaRPr>
                    </a:p>
                  </a:txBody>
                  <a:tcPr/>
                </a:tc>
                <a:tc>
                  <a:txBody>
                    <a:bodyPr/>
                    <a:lstStyle/>
                    <a:p>
                      <a:r>
                        <a:rPr lang="en-GB" sz="2800" dirty="0" err="1">
                          <a:solidFill>
                            <a:srgbClr val="002060"/>
                          </a:solidFill>
                          <a:latin typeface="Century Gothic" panose="020B0502020202020204" pitchFamily="34" charset="0"/>
                        </a:rPr>
                        <a:t>está</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en</a:t>
                      </a:r>
                      <a:r>
                        <a:rPr lang="en-GB" sz="2800" dirty="0">
                          <a:solidFill>
                            <a:srgbClr val="002060"/>
                          </a:solidFill>
                          <a:latin typeface="Century Gothic" panose="020B0502020202020204" pitchFamily="34" charset="0"/>
                        </a:rPr>
                        <a:t> Bilbao.</a:t>
                      </a:r>
                    </a:p>
                  </a:txBody>
                  <a:tcPr/>
                </a:tc>
                <a:extLst>
                  <a:ext uri="{0D108BD9-81ED-4DB2-BD59-A6C34878D82A}">
                    <a16:rowId xmlns="" xmlns:a16="http://schemas.microsoft.com/office/drawing/2014/main" val="57202752"/>
                  </a:ext>
                </a:extLst>
              </a:tr>
              <a:tr h="370840">
                <a:tc>
                  <a:txBody>
                    <a:bodyPr/>
                    <a:lstStyle/>
                    <a:p>
                      <a:pPr algn="ctr"/>
                      <a:r>
                        <a:rPr lang="en-GB" sz="2800" b="1" dirty="0">
                          <a:solidFill>
                            <a:srgbClr val="002060"/>
                          </a:solidFill>
                          <a:latin typeface="Century Gothic" panose="020B0502020202020204" pitchFamily="34" charset="0"/>
                        </a:rPr>
                        <a:t>3</a:t>
                      </a:r>
                    </a:p>
                  </a:txBody>
                  <a:tcPr/>
                </a:tc>
                <a:tc>
                  <a:txBody>
                    <a:bodyPr/>
                    <a:lstStyle/>
                    <a:p>
                      <a:r>
                        <a:rPr lang="en-GB" sz="2800" dirty="0">
                          <a:solidFill>
                            <a:srgbClr val="002060"/>
                          </a:solidFill>
                          <a:latin typeface="Century Gothic" panose="020B0502020202020204" pitchFamily="34" charset="0"/>
                        </a:rPr>
                        <a:t>Un </a:t>
                      </a:r>
                    </a:p>
                  </a:txBody>
                  <a:tcPr/>
                </a:tc>
                <a:tc>
                  <a:txBody>
                    <a:bodyPr/>
                    <a:lstStyle/>
                    <a:p>
                      <a:r>
                        <a:rPr lang="en-GB" sz="2800" dirty="0" err="1">
                          <a:solidFill>
                            <a:srgbClr val="002060"/>
                          </a:solidFill>
                          <a:latin typeface="Century Gothic" panose="020B0502020202020204" pitchFamily="34" charset="0"/>
                        </a:rPr>
                        <a:t>cámara</a:t>
                      </a:r>
                      <a:endParaRPr lang="en-GB" sz="2800" dirty="0">
                        <a:solidFill>
                          <a:srgbClr val="002060"/>
                        </a:solidFill>
                        <a:latin typeface="Century Gothic" panose="020B0502020202020204" pitchFamily="34" charset="0"/>
                      </a:endParaRPr>
                    </a:p>
                  </a:txBody>
                  <a:tcPr/>
                </a:tc>
                <a:tc>
                  <a:txBody>
                    <a:bodyPr/>
                    <a:lstStyle/>
                    <a:p>
                      <a:r>
                        <a:rPr lang="en-GB" sz="2800" dirty="0" err="1">
                          <a:solidFill>
                            <a:srgbClr val="002060"/>
                          </a:solidFill>
                          <a:latin typeface="Century Gothic" panose="020B0502020202020204" pitchFamily="34" charset="0"/>
                        </a:rPr>
                        <a:t>bolígrafo</a:t>
                      </a:r>
                      <a:endParaRPr lang="en-GB" sz="2800" dirty="0">
                        <a:solidFill>
                          <a:srgbClr val="002060"/>
                        </a:solidFill>
                        <a:latin typeface="Century Gothic" panose="020B0502020202020204" pitchFamily="34" charset="0"/>
                      </a:endParaRPr>
                    </a:p>
                  </a:txBody>
                  <a:tcPr/>
                </a:tc>
                <a:tc>
                  <a:txBody>
                    <a:bodyPr/>
                    <a:lstStyle/>
                    <a:p>
                      <a:r>
                        <a:rPr lang="en-GB" sz="2800" dirty="0" err="1">
                          <a:solidFill>
                            <a:srgbClr val="002060"/>
                          </a:solidFill>
                          <a:latin typeface="Century Gothic" panose="020B0502020202020204" pitchFamily="34" charset="0"/>
                        </a:rPr>
                        <a:t>es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muy</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importante</a:t>
                      </a:r>
                      <a:r>
                        <a:rPr lang="en-GB" sz="2800" dirty="0">
                          <a:solidFill>
                            <a:srgbClr val="002060"/>
                          </a:solidFill>
                          <a:latin typeface="Century Gothic" panose="020B0502020202020204" pitchFamily="34" charset="0"/>
                        </a:rPr>
                        <a:t>.</a:t>
                      </a:r>
                    </a:p>
                  </a:txBody>
                  <a:tcPr/>
                </a:tc>
                <a:extLst>
                  <a:ext uri="{0D108BD9-81ED-4DB2-BD59-A6C34878D82A}">
                    <a16:rowId xmlns="" xmlns:a16="http://schemas.microsoft.com/office/drawing/2014/main" val="1644930127"/>
                  </a:ext>
                </a:extLst>
              </a:tr>
              <a:tr h="370840">
                <a:tc>
                  <a:txBody>
                    <a:bodyPr/>
                    <a:lstStyle/>
                    <a:p>
                      <a:pPr algn="ctr"/>
                      <a:r>
                        <a:rPr lang="en-GB" sz="2800" b="1" dirty="0">
                          <a:solidFill>
                            <a:srgbClr val="002060"/>
                          </a:solidFill>
                          <a:latin typeface="Century Gothic" panose="020B0502020202020204" pitchFamily="34" charset="0"/>
                        </a:rPr>
                        <a:t>4</a:t>
                      </a:r>
                    </a:p>
                  </a:txBody>
                  <a:tcPr/>
                </a:tc>
                <a:tc>
                  <a:txBody>
                    <a:bodyPr/>
                    <a:lstStyle/>
                    <a:p>
                      <a:r>
                        <a:rPr lang="en-GB" sz="2800" dirty="0" err="1">
                          <a:solidFill>
                            <a:srgbClr val="002060"/>
                          </a:solidFill>
                          <a:latin typeface="Century Gothic" panose="020B0502020202020204" pitchFamily="34" charset="0"/>
                        </a:rPr>
                        <a:t>Una</a:t>
                      </a:r>
                      <a:endParaRPr lang="en-GB" sz="2800" dirty="0">
                        <a:solidFill>
                          <a:srgbClr val="002060"/>
                        </a:solidFill>
                        <a:latin typeface="Century Gothic" panose="020B0502020202020204" pitchFamily="34" charset="0"/>
                      </a:endParaRPr>
                    </a:p>
                  </a:txBody>
                  <a:tcPr/>
                </a:tc>
                <a:tc>
                  <a:txBody>
                    <a:bodyPr/>
                    <a:lstStyle/>
                    <a:p>
                      <a:r>
                        <a:rPr lang="en-GB" sz="2800" dirty="0" err="1">
                          <a:solidFill>
                            <a:srgbClr val="002060"/>
                          </a:solidFill>
                          <a:latin typeface="Century Gothic" panose="020B0502020202020204" pitchFamily="34" charset="0"/>
                        </a:rPr>
                        <a:t>bicicleta</a:t>
                      </a:r>
                      <a:endParaRPr lang="en-GB" sz="2800" dirty="0">
                        <a:solidFill>
                          <a:srgbClr val="002060"/>
                        </a:solidFill>
                        <a:latin typeface="Century Gothic" panose="020B0502020202020204" pitchFamily="34" charset="0"/>
                      </a:endParaRPr>
                    </a:p>
                  </a:txBody>
                  <a:tcPr/>
                </a:tc>
                <a:tc>
                  <a:txBody>
                    <a:bodyPr/>
                    <a:lstStyle/>
                    <a:p>
                      <a:r>
                        <a:rPr lang="en-GB" sz="2800" dirty="0" err="1">
                          <a:solidFill>
                            <a:srgbClr val="002060"/>
                          </a:solidFill>
                          <a:latin typeface="Century Gothic" panose="020B0502020202020204" pitchFamily="34" charset="0"/>
                        </a:rPr>
                        <a:t>barco</a:t>
                      </a:r>
                      <a:endParaRPr lang="en-GB" sz="2800" dirty="0">
                        <a:solidFill>
                          <a:srgbClr val="002060"/>
                        </a:solidFill>
                        <a:latin typeface="Century Gothic" panose="020B0502020202020204" pitchFamily="34" charset="0"/>
                      </a:endParaRPr>
                    </a:p>
                  </a:txBody>
                  <a:tcPr/>
                </a:tc>
                <a:tc>
                  <a:txBody>
                    <a:bodyPr/>
                    <a:lstStyle/>
                    <a:p>
                      <a:r>
                        <a:rPr lang="en-GB" sz="2800" dirty="0" err="1">
                          <a:solidFill>
                            <a:srgbClr val="002060"/>
                          </a:solidFill>
                          <a:latin typeface="Century Gothic" panose="020B0502020202020204" pitchFamily="34" charset="0"/>
                        </a:rPr>
                        <a:t>es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útil</a:t>
                      </a:r>
                      <a:r>
                        <a:rPr lang="en-GB" sz="2800" dirty="0">
                          <a:solidFill>
                            <a:srgbClr val="002060"/>
                          </a:solidFill>
                          <a:latin typeface="Century Gothic" panose="020B0502020202020204" pitchFamily="34" charset="0"/>
                        </a:rPr>
                        <a:t>.</a:t>
                      </a:r>
                    </a:p>
                  </a:txBody>
                  <a:tcPr/>
                </a:tc>
                <a:extLst>
                  <a:ext uri="{0D108BD9-81ED-4DB2-BD59-A6C34878D82A}">
                    <a16:rowId xmlns="" xmlns:a16="http://schemas.microsoft.com/office/drawing/2014/main" val="3123066391"/>
                  </a:ext>
                </a:extLst>
              </a:tr>
              <a:tr h="370840">
                <a:tc>
                  <a:txBody>
                    <a:bodyPr/>
                    <a:lstStyle/>
                    <a:p>
                      <a:pPr algn="ctr"/>
                      <a:r>
                        <a:rPr lang="en-GB" sz="2800" b="1" dirty="0">
                          <a:solidFill>
                            <a:srgbClr val="002060"/>
                          </a:solidFill>
                          <a:latin typeface="Century Gothic" panose="020B0502020202020204" pitchFamily="34" charset="0"/>
                        </a:rPr>
                        <a:t>5</a:t>
                      </a:r>
                    </a:p>
                  </a:txBody>
                  <a:tcPr/>
                </a:tc>
                <a:tc>
                  <a:txBody>
                    <a:bodyPr/>
                    <a:lstStyle/>
                    <a:p>
                      <a:r>
                        <a:rPr lang="en-GB" sz="2800" dirty="0" err="1">
                          <a:solidFill>
                            <a:srgbClr val="002060"/>
                          </a:solidFill>
                          <a:latin typeface="Century Gothic" panose="020B0502020202020204" pitchFamily="34" charset="0"/>
                        </a:rPr>
                        <a:t>Una</a:t>
                      </a:r>
                      <a:r>
                        <a:rPr lang="en-GB" sz="2800" dirty="0">
                          <a:solidFill>
                            <a:srgbClr val="002060"/>
                          </a:solidFill>
                          <a:latin typeface="Century Gothic" panose="020B0502020202020204" pitchFamily="34" charset="0"/>
                        </a:rPr>
                        <a:t> </a:t>
                      </a:r>
                    </a:p>
                  </a:txBody>
                  <a:tcPr/>
                </a:tc>
                <a:tc>
                  <a:txBody>
                    <a:bodyPr/>
                    <a:lstStyle/>
                    <a:p>
                      <a:r>
                        <a:rPr lang="en-GB" sz="2800" dirty="0" err="1">
                          <a:solidFill>
                            <a:srgbClr val="002060"/>
                          </a:solidFill>
                          <a:latin typeface="Century Gothic" panose="020B0502020202020204" pitchFamily="34" charset="0"/>
                        </a:rPr>
                        <a:t>cama</a:t>
                      </a:r>
                      <a:endParaRPr lang="en-GB" sz="2800" dirty="0">
                        <a:solidFill>
                          <a:srgbClr val="002060"/>
                        </a:solidFill>
                        <a:latin typeface="Century Gothic" panose="020B0502020202020204" pitchFamily="34" charset="0"/>
                      </a:endParaRPr>
                    </a:p>
                  </a:txBody>
                  <a:tcPr/>
                </a:tc>
                <a:tc>
                  <a:txBody>
                    <a:bodyPr/>
                    <a:lstStyle/>
                    <a:p>
                      <a:r>
                        <a:rPr lang="en-GB" sz="2800" dirty="0">
                          <a:solidFill>
                            <a:srgbClr val="002060"/>
                          </a:solidFill>
                          <a:latin typeface="Century Gothic" panose="020B0502020202020204" pitchFamily="34" charset="0"/>
                        </a:rPr>
                        <a:t>libro</a:t>
                      </a:r>
                    </a:p>
                  </a:txBody>
                  <a:tcPr/>
                </a:tc>
                <a:tc>
                  <a:txBody>
                    <a:bodyPr/>
                    <a:lstStyle/>
                    <a:p>
                      <a:r>
                        <a:rPr lang="en-GB" sz="2800" dirty="0" err="1">
                          <a:solidFill>
                            <a:srgbClr val="002060"/>
                          </a:solidFill>
                          <a:latin typeface="Century Gothic" panose="020B0502020202020204" pitchFamily="34" charset="0"/>
                        </a:rPr>
                        <a:t>es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importante</a:t>
                      </a:r>
                      <a:r>
                        <a:rPr lang="en-GB" sz="2800" baseline="0" dirty="0">
                          <a:solidFill>
                            <a:srgbClr val="002060"/>
                          </a:solidFill>
                          <a:latin typeface="Century Gothic" panose="020B0502020202020204" pitchFamily="34" charset="0"/>
                        </a:rPr>
                        <a:t>.</a:t>
                      </a:r>
                      <a:endParaRPr lang="en-GB" sz="2800" dirty="0">
                        <a:solidFill>
                          <a:srgbClr val="002060"/>
                        </a:solidFill>
                        <a:latin typeface="Century Gothic" panose="020B0502020202020204" pitchFamily="34" charset="0"/>
                      </a:endParaRPr>
                    </a:p>
                  </a:txBody>
                  <a:tcPr/>
                </a:tc>
                <a:extLst>
                  <a:ext uri="{0D108BD9-81ED-4DB2-BD59-A6C34878D82A}">
                    <a16:rowId xmlns="" xmlns:a16="http://schemas.microsoft.com/office/drawing/2014/main" val="857527568"/>
                  </a:ext>
                </a:extLst>
              </a:tr>
              <a:tr h="370840">
                <a:tc>
                  <a:txBody>
                    <a:bodyPr/>
                    <a:lstStyle/>
                    <a:p>
                      <a:pPr algn="ctr"/>
                      <a:r>
                        <a:rPr lang="en-GB" sz="2800" b="1" dirty="0">
                          <a:solidFill>
                            <a:srgbClr val="002060"/>
                          </a:solidFill>
                          <a:latin typeface="Century Gothic" panose="020B0502020202020204" pitchFamily="34" charset="0"/>
                        </a:rPr>
                        <a:t>6</a:t>
                      </a:r>
                    </a:p>
                  </a:txBody>
                  <a:tcPr/>
                </a:tc>
                <a:tc>
                  <a:txBody>
                    <a:bodyPr/>
                    <a:lstStyle/>
                    <a:p>
                      <a:r>
                        <a:rPr lang="en-GB" sz="2800" dirty="0" err="1">
                          <a:solidFill>
                            <a:srgbClr val="002060"/>
                          </a:solidFill>
                          <a:latin typeface="Century Gothic" panose="020B0502020202020204" pitchFamily="34" charset="0"/>
                        </a:rPr>
                        <a:t>Una</a:t>
                      </a:r>
                      <a:endParaRPr lang="en-GB" sz="2800" dirty="0">
                        <a:solidFill>
                          <a:srgbClr val="002060"/>
                        </a:solidFill>
                        <a:latin typeface="Century Gothic" panose="020B0502020202020204" pitchFamily="34" charset="0"/>
                      </a:endParaRPr>
                    </a:p>
                  </a:txBody>
                  <a:tcPr/>
                </a:tc>
                <a:tc>
                  <a:txBody>
                    <a:bodyPr/>
                    <a:lstStyle/>
                    <a:p>
                      <a:r>
                        <a:rPr lang="en-GB" sz="2800" dirty="0" err="1">
                          <a:solidFill>
                            <a:srgbClr val="002060"/>
                          </a:solidFill>
                          <a:latin typeface="Century Gothic" panose="020B0502020202020204" pitchFamily="34" charset="0"/>
                        </a:rPr>
                        <a:t>gato</a:t>
                      </a:r>
                      <a:endParaRPr lang="en-GB" sz="2800" dirty="0">
                        <a:solidFill>
                          <a:srgbClr val="002060"/>
                        </a:solidFill>
                        <a:latin typeface="Century Gothic" panose="020B0502020202020204" pitchFamily="34" charset="0"/>
                      </a:endParaRPr>
                    </a:p>
                  </a:txBody>
                  <a:tcPr/>
                </a:tc>
                <a:tc>
                  <a:txBody>
                    <a:bodyPr/>
                    <a:lstStyle/>
                    <a:p>
                      <a:r>
                        <a:rPr lang="en-GB" sz="2800" dirty="0">
                          <a:solidFill>
                            <a:srgbClr val="002060"/>
                          </a:solidFill>
                          <a:latin typeface="Century Gothic" panose="020B0502020202020204" pitchFamily="34" charset="0"/>
                        </a:rPr>
                        <a:t>casa</a:t>
                      </a:r>
                    </a:p>
                  </a:txBody>
                  <a:tcPr/>
                </a:tc>
                <a:tc>
                  <a:txBody>
                    <a:bodyPr/>
                    <a:lstStyle/>
                    <a:p>
                      <a:r>
                        <a:rPr lang="en-GB" sz="2800" dirty="0" err="1">
                          <a:solidFill>
                            <a:srgbClr val="002060"/>
                          </a:solidFill>
                          <a:latin typeface="Century Gothic" panose="020B0502020202020204" pitchFamily="34" charset="0"/>
                        </a:rPr>
                        <a:t>está</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en</a:t>
                      </a:r>
                      <a:r>
                        <a:rPr lang="en-GB" sz="2800" dirty="0">
                          <a:solidFill>
                            <a:srgbClr val="002060"/>
                          </a:solidFill>
                          <a:latin typeface="Century Gothic" panose="020B0502020202020204" pitchFamily="34" charset="0"/>
                        </a:rPr>
                        <a:t> el</a:t>
                      </a:r>
                      <a:r>
                        <a:rPr lang="en-GB" sz="2800" baseline="0" dirty="0">
                          <a:solidFill>
                            <a:srgbClr val="002060"/>
                          </a:solidFill>
                          <a:latin typeface="Century Gothic" panose="020B0502020202020204" pitchFamily="34" charset="0"/>
                        </a:rPr>
                        <a:t> </a:t>
                      </a:r>
                      <a:r>
                        <a:rPr lang="en-GB" sz="2800" baseline="0" dirty="0" err="1">
                          <a:solidFill>
                            <a:srgbClr val="002060"/>
                          </a:solidFill>
                          <a:latin typeface="Century Gothic" panose="020B0502020202020204" pitchFamily="34" charset="0"/>
                        </a:rPr>
                        <a:t>centro</a:t>
                      </a:r>
                      <a:r>
                        <a:rPr lang="en-GB" sz="2800" dirty="0">
                          <a:solidFill>
                            <a:srgbClr val="002060"/>
                          </a:solidFill>
                          <a:latin typeface="Century Gothic" panose="020B0502020202020204" pitchFamily="34" charset="0"/>
                        </a:rPr>
                        <a:t>.</a:t>
                      </a:r>
                    </a:p>
                  </a:txBody>
                  <a:tcPr/>
                </a:tc>
                <a:extLst>
                  <a:ext uri="{0D108BD9-81ED-4DB2-BD59-A6C34878D82A}">
                    <a16:rowId xmlns="" xmlns:a16="http://schemas.microsoft.com/office/drawing/2014/main" val="641731052"/>
                  </a:ext>
                </a:extLst>
              </a:tr>
              <a:tr h="370840">
                <a:tc>
                  <a:txBody>
                    <a:bodyPr/>
                    <a:lstStyle/>
                    <a:p>
                      <a:pPr algn="ctr"/>
                      <a:r>
                        <a:rPr lang="en-GB" sz="2800" b="1" dirty="0">
                          <a:solidFill>
                            <a:srgbClr val="002060"/>
                          </a:solidFill>
                          <a:latin typeface="Century Gothic" panose="020B0502020202020204" pitchFamily="34" charset="0"/>
                        </a:rPr>
                        <a:t>7</a:t>
                      </a:r>
                    </a:p>
                  </a:txBody>
                  <a:tcPr/>
                </a:tc>
                <a:tc>
                  <a:txBody>
                    <a:bodyPr/>
                    <a:lstStyle/>
                    <a:p>
                      <a:r>
                        <a:rPr lang="en-GB" sz="2800" dirty="0" err="1">
                          <a:solidFill>
                            <a:srgbClr val="002060"/>
                          </a:solidFill>
                          <a:latin typeface="Century Gothic" panose="020B0502020202020204" pitchFamily="34" charset="0"/>
                        </a:rPr>
                        <a:t>Una</a:t>
                      </a:r>
                      <a:endParaRPr lang="en-GB" sz="2800" dirty="0">
                        <a:solidFill>
                          <a:srgbClr val="002060"/>
                        </a:solidFill>
                        <a:latin typeface="Century Gothic" panose="020B0502020202020204" pitchFamily="34" charset="0"/>
                      </a:endParaRPr>
                    </a:p>
                  </a:txBody>
                  <a:tcPr/>
                </a:tc>
                <a:tc>
                  <a:txBody>
                    <a:bodyPr/>
                    <a:lstStyle/>
                    <a:p>
                      <a:r>
                        <a:rPr lang="en-GB" sz="2800" dirty="0">
                          <a:solidFill>
                            <a:srgbClr val="002060"/>
                          </a:solidFill>
                          <a:latin typeface="Century Gothic" panose="020B0502020202020204" pitchFamily="34" charset="0"/>
                        </a:rPr>
                        <a:t>libro</a:t>
                      </a:r>
                    </a:p>
                  </a:txBody>
                  <a:tcPr/>
                </a:tc>
                <a:tc>
                  <a:txBody>
                    <a:bodyPr/>
                    <a:lstStyle/>
                    <a:p>
                      <a:r>
                        <a:rPr lang="en-GB" sz="2800" dirty="0" err="1">
                          <a:solidFill>
                            <a:srgbClr val="002060"/>
                          </a:solidFill>
                          <a:latin typeface="Century Gothic" panose="020B0502020202020204" pitchFamily="34" charset="0"/>
                        </a:rPr>
                        <a:t>moneda</a:t>
                      </a:r>
                      <a:endParaRPr lang="en-GB" sz="2800" dirty="0">
                        <a:solidFill>
                          <a:srgbClr val="002060"/>
                        </a:solidFill>
                        <a:latin typeface="Century Gothic" panose="020B0502020202020204" pitchFamily="34" charset="0"/>
                      </a:endParaRPr>
                    </a:p>
                  </a:txBody>
                  <a:tcPr/>
                </a:tc>
                <a:tc>
                  <a:txBody>
                    <a:bodyPr/>
                    <a:lstStyle/>
                    <a:p>
                      <a:r>
                        <a:rPr lang="en-GB" sz="2800" dirty="0" err="1">
                          <a:solidFill>
                            <a:srgbClr val="002060"/>
                          </a:solidFill>
                          <a:latin typeface="Century Gothic" panose="020B0502020202020204" pitchFamily="34" charset="0"/>
                        </a:rPr>
                        <a:t>es</a:t>
                      </a:r>
                      <a:r>
                        <a:rPr lang="en-GB" sz="2800" dirty="0">
                          <a:solidFill>
                            <a:srgbClr val="002060"/>
                          </a:solidFill>
                          <a:latin typeface="Century Gothic" panose="020B0502020202020204" pitchFamily="34" charset="0"/>
                        </a:rPr>
                        <a:t> indispensable.</a:t>
                      </a:r>
                    </a:p>
                  </a:txBody>
                  <a:tcPr/>
                </a:tc>
                <a:extLst>
                  <a:ext uri="{0D108BD9-81ED-4DB2-BD59-A6C34878D82A}">
                    <a16:rowId xmlns="" xmlns:a16="http://schemas.microsoft.com/office/drawing/2014/main" val="554970403"/>
                  </a:ext>
                </a:extLst>
              </a:tr>
              <a:tr h="370840">
                <a:tc>
                  <a:txBody>
                    <a:bodyPr/>
                    <a:lstStyle/>
                    <a:p>
                      <a:pPr algn="ctr"/>
                      <a:r>
                        <a:rPr lang="en-GB" sz="2800" b="1" dirty="0">
                          <a:solidFill>
                            <a:srgbClr val="002060"/>
                          </a:solidFill>
                          <a:latin typeface="Century Gothic" panose="020B0502020202020204" pitchFamily="34" charset="0"/>
                        </a:rPr>
                        <a:t>8</a:t>
                      </a:r>
                    </a:p>
                  </a:txBody>
                  <a:tcPr/>
                </a:tc>
                <a:tc>
                  <a:txBody>
                    <a:bodyPr/>
                    <a:lstStyle/>
                    <a:p>
                      <a:r>
                        <a:rPr lang="en-GB" sz="2800" dirty="0">
                          <a:solidFill>
                            <a:srgbClr val="002060"/>
                          </a:solidFill>
                          <a:latin typeface="Century Gothic" panose="020B0502020202020204" pitchFamily="34" charset="0"/>
                        </a:rPr>
                        <a:t>Un</a:t>
                      </a:r>
                    </a:p>
                  </a:txBody>
                  <a:tcPr/>
                </a:tc>
                <a:tc>
                  <a:txBody>
                    <a:bodyPr/>
                    <a:lstStyle/>
                    <a:p>
                      <a:r>
                        <a:rPr lang="en-GB" sz="2800" dirty="0">
                          <a:solidFill>
                            <a:srgbClr val="002060"/>
                          </a:solidFill>
                          <a:latin typeface="Century Gothic" panose="020B0502020202020204" pitchFamily="34" charset="0"/>
                        </a:rPr>
                        <a:t>libro</a:t>
                      </a:r>
                    </a:p>
                  </a:txBody>
                  <a:tcPr/>
                </a:tc>
                <a:tc>
                  <a:txBody>
                    <a:bodyPr/>
                    <a:lstStyle/>
                    <a:p>
                      <a:r>
                        <a:rPr lang="en-GB" sz="2800" dirty="0" err="1">
                          <a:solidFill>
                            <a:srgbClr val="002060"/>
                          </a:solidFill>
                          <a:latin typeface="Century Gothic" panose="020B0502020202020204" pitchFamily="34" charset="0"/>
                        </a:rPr>
                        <a:t>cama</a:t>
                      </a:r>
                      <a:endParaRPr lang="en-GB" sz="2800" dirty="0">
                        <a:solidFill>
                          <a:srgbClr val="002060"/>
                        </a:solidFill>
                        <a:latin typeface="Century Gothic" panose="020B0502020202020204" pitchFamily="34" charset="0"/>
                      </a:endParaRPr>
                    </a:p>
                  </a:txBody>
                  <a:tcPr/>
                </a:tc>
                <a:tc>
                  <a:txBody>
                    <a:bodyPr/>
                    <a:lstStyle/>
                    <a:p>
                      <a:r>
                        <a:rPr lang="en-GB" sz="2800" dirty="0" err="1">
                          <a:solidFill>
                            <a:srgbClr val="002060"/>
                          </a:solidFill>
                          <a:latin typeface="Century Gothic" panose="020B0502020202020204" pitchFamily="34" charset="0"/>
                        </a:rPr>
                        <a:t>es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necesario</a:t>
                      </a:r>
                      <a:r>
                        <a:rPr lang="en-GB" sz="2800" dirty="0">
                          <a:solidFill>
                            <a:srgbClr val="002060"/>
                          </a:solidFill>
                          <a:latin typeface="Century Gothic" panose="020B0502020202020204" pitchFamily="34" charset="0"/>
                        </a:rPr>
                        <a:t>.</a:t>
                      </a:r>
                    </a:p>
                  </a:txBody>
                  <a:tcPr/>
                </a:tc>
                <a:extLst>
                  <a:ext uri="{0D108BD9-81ED-4DB2-BD59-A6C34878D82A}">
                    <a16:rowId xmlns="" xmlns:a16="http://schemas.microsoft.com/office/drawing/2014/main" val="1272216006"/>
                  </a:ext>
                </a:extLst>
              </a:tr>
            </a:tbl>
          </a:graphicData>
        </a:graphic>
      </p:graphicFrame>
      <p:sp>
        <p:nvSpPr>
          <p:cNvPr id="22" name="Oval 21"/>
          <p:cNvSpPr/>
          <p:nvPr/>
        </p:nvSpPr>
        <p:spPr>
          <a:xfrm>
            <a:off x="4421873" y="1925082"/>
            <a:ext cx="1881250" cy="56757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23" name="Oval 22"/>
          <p:cNvSpPr/>
          <p:nvPr/>
        </p:nvSpPr>
        <p:spPr>
          <a:xfrm>
            <a:off x="1977555" y="2439528"/>
            <a:ext cx="1881250" cy="56757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24" name="Oval 23"/>
          <p:cNvSpPr/>
          <p:nvPr/>
        </p:nvSpPr>
        <p:spPr>
          <a:xfrm>
            <a:off x="4421873" y="2905454"/>
            <a:ext cx="1881250" cy="56757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25" name="Oval 24"/>
          <p:cNvSpPr/>
          <p:nvPr/>
        </p:nvSpPr>
        <p:spPr>
          <a:xfrm>
            <a:off x="2131324" y="3473026"/>
            <a:ext cx="1881250" cy="56757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26" name="Oval 25"/>
          <p:cNvSpPr/>
          <p:nvPr/>
        </p:nvSpPr>
        <p:spPr>
          <a:xfrm>
            <a:off x="1992104" y="4044652"/>
            <a:ext cx="1881250" cy="56757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27" name="Oval 26"/>
          <p:cNvSpPr/>
          <p:nvPr/>
        </p:nvSpPr>
        <p:spPr>
          <a:xfrm>
            <a:off x="4421873" y="4466120"/>
            <a:ext cx="1881250" cy="56757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28" name="Oval 27"/>
          <p:cNvSpPr/>
          <p:nvPr/>
        </p:nvSpPr>
        <p:spPr>
          <a:xfrm>
            <a:off x="4421873" y="4984455"/>
            <a:ext cx="1881250" cy="56757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29" name="Oval 28"/>
          <p:cNvSpPr/>
          <p:nvPr/>
        </p:nvSpPr>
        <p:spPr>
          <a:xfrm>
            <a:off x="1775513" y="5544076"/>
            <a:ext cx="1881250" cy="56757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pic>
        <p:nvPicPr>
          <p:cNvPr id="1026" name="Picture 2" descr="http://www.clker.com/cliparts/3/2/6/7/1194984706666758454island_palm_and_the_sun_01.svg.m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1529" y="1053355"/>
            <a:ext cx="1711325" cy="1386173"/>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20"/>
          <p:cNvSpPr/>
          <p:nvPr/>
        </p:nvSpPr>
        <p:spPr>
          <a:xfrm>
            <a:off x="10473296" y="5922415"/>
            <a:ext cx="1681395" cy="400919"/>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45503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1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heel(1)">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heel(1)">
                                      <p:cBhvr>
                                        <p:cTn id="17" dur="10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heel(1)">
                                      <p:cBhvr>
                                        <p:cTn id="22" dur="10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heel(1)">
                                      <p:cBhvr>
                                        <p:cTn id="27" dur="10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heel(1)">
                                      <p:cBhvr>
                                        <p:cTn id="32" dur="10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heel(1)">
                                      <p:cBhvr>
                                        <p:cTn id="37" dur="10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heel(1)">
                                      <p:cBhvr>
                                        <p:cTn id="42"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0038" y="338225"/>
            <a:ext cx="5265384" cy="707849"/>
          </a:xfrm>
        </p:spPr>
        <p:txBody>
          <a:bodyPr>
            <a:normAutofit/>
          </a:bodyPr>
          <a:lstStyle/>
          <a:p>
            <a:r>
              <a:rPr lang="en-GB" sz="3600" b="1" dirty="0">
                <a:solidFill>
                  <a:schemeClr val="bg1"/>
                </a:solidFill>
              </a:rPr>
              <a:t>Lire</a:t>
            </a:r>
          </a:p>
        </p:txBody>
      </p:sp>
      <p:sp>
        <p:nvSpPr>
          <p:cNvPr id="9" name="TextBox 8"/>
          <p:cNvSpPr txBox="1"/>
          <p:nvPr/>
        </p:nvSpPr>
        <p:spPr>
          <a:xfrm>
            <a:off x="449655" y="716016"/>
            <a:ext cx="11265316" cy="830997"/>
          </a:xfrm>
          <a:prstGeom prst="rect">
            <a:avLst/>
          </a:prstGeom>
          <a:noFill/>
        </p:spPr>
        <p:txBody>
          <a:bodyPr wrap="square" rtlCol="0">
            <a:spAutoFit/>
          </a:bodyPr>
          <a:lstStyle/>
          <a:p>
            <a:pPr>
              <a:defRPr/>
            </a:pPr>
            <a:r>
              <a:rPr lang="en-GB" sz="2400" dirty="0" smtClean="0">
                <a:solidFill>
                  <a:srgbClr val="000066"/>
                </a:solidFill>
                <a:latin typeface="Century Gothic" panose="020B0502020202020204" pitchFamily="34" charset="0"/>
              </a:rPr>
              <a:t>Your </a:t>
            </a:r>
            <a:r>
              <a:rPr lang="en-GB" sz="2400" dirty="0">
                <a:solidFill>
                  <a:srgbClr val="000066"/>
                </a:solidFill>
                <a:latin typeface="Century Gothic" panose="020B0502020202020204" pitchFamily="34" charset="0"/>
              </a:rPr>
              <a:t>friend </a:t>
            </a:r>
            <a:r>
              <a:rPr lang="en-GB" sz="2400" dirty="0" smtClean="0">
                <a:solidFill>
                  <a:srgbClr val="000066"/>
                </a:solidFill>
                <a:latin typeface="Century Gothic" panose="020B0502020202020204" pitchFamily="34" charset="0"/>
              </a:rPr>
              <a:t>distracts you in the game! </a:t>
            </a:r>
            <a:r>
              <a:rPr lang="en-GB" sz="2400" dirty="0">
                <a:solidFill>
                  <a:srgbClr val="000066"/>
                </a:solidFill>
                <a:latin typeface="Century Gothic" panose="020B0502020202020204" pitchFamily="34" charset="0"/>
              </a:rPr>
              <a:t>Which things are mentioned? </a:t>
            </a:r>
            <a:r>
              <a:rPr lang="en-GB" sz="2400" dirty="0" smtClean="0">
                <a:solidFill>
                  <a:srgbClr val="000066"/>
                </a:solidFill>
                <a:latin typeface="Century Gothic" panose="020B0502020202020204" pitchFamily="34" charset="0"/>
              </a:rPr>
              <a:t/>
            </a:r>
            <a:br>
              <a:rPr lang="en-GB" sz="2400" dirty="0" smtClean="0">
                <a:solidFill>
                  <a:srgbClr val="000066"/>
                </a:solidFill>
                <a:latin typeface="Century Gothic" panose="020B0502020202020204" pitchFamily="34" charset="0"/>
              </a:rPr>
            </a:br>
            <a:r>
              <a:rPr lang="en-GB" sz="2400" dirty="0" smtClean="0">
                <a:solidFill>
                  <a:srgbClr val="000066"/>
                </a:solidFill>
                <a:latin typeface="Century Gothic" panose="020B0502020202020204" pitchFamily="34" charset="0"/>
              </a:rPr>
              <a:t>Circle </a:t>
            </a:r>
            <a:r>
              <a:rPr lang="en-GB" sz="2400" dirty="0">
                <a:solidFill>
                  <a:srgbClr val="000066"/>
                </a:solidFill>
                <a:latin typeface="Century Gothic" panose="020B0502020202020204" pitchFamily="34" charset="0"/>
              </a:rPr>
              <a:t>the correct ones.</a:t>
            </a:r>
          </a:p>
        </p:txBody>
      </p:sp>
      <p:sp>
        <p:nvSpPr>
          <p:cNvPr id="21" name="Rounded Rectangle 20"/>
          <p:cNvSpPr/>
          <p:nvPr/>
        </p:nvSpPr>
        <p:spPr>
          <a:xfrm>
            <a:off x="10426417" y="5898106"/>
            <a:ext cx="1681395" cy="400919"/>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escuchar</a:t>
            </a:r>
            <a:endParaRPr lang="en-GB" b="1" dirty="0">
              <a:solidFill>
                <a:prstClr val="white"/>
              </a:solidFill>
              <a:latin typeface="Century Gothic" panose="020B0502020202020204" pitchFamily="34" charset="0"/>
            </a:endParaRPr>
          </a:p>
        </p:txBody>
      </p:sp>
      <p:sp>
        <p:nvSpPr>
          <p:cNvPr id="19" name="Action Button: Custom 18">
            <a:hlinkClick r:id="" action="ppaction://noaction" highlightClick="1">
              <a:snd r:embed="rId3" name="1. Es un gato (obscured).wav"/>
            </a:hlinkClick>
          </p:cNvPr>
          <p:cNvSpPr/>
          <p:nvPr/>
        </p:nvSpPr>
        <p:spPr>
          <a:xfrm>
            <a:off x="272155" y="1954673"/>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1</a:t>
            </a:r>
          </a:p>
        </p:txBody>
      </p:sp>
      <p:sp>
        <p:nvSpPr>
          <p:cNvPr id="30" name="Action Button: Custom 29">
            <a:hlinkClick r:id="" action="ppaction://noaction" highlightClick="1">
              <a:snd r:embed="rId4" name="2. Es una moneda (obscured).wav"/>
            </a:hlinkClick>
          </p:cNvPr>
          <p:cNvSpPr/>
          <p:nvPr/>
        </p:nvSpPr>
        <p:spPr>
          <a:xfrm>
            <a:off x="272154" y="2713016"/>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2</a:t>
            </a:r>
          </a:p>
        </p:txBody>
      </p:sp>
      <p:sp>
        <p:nvSpPr>
          <p:cNvPr id="31" name="Action Button: Custom 30">
            <a:hlinkClick r:id="" action="ppaction://noaction" highlightClick="1">
              <a:snd r:embed="rId5" name="3. Es una camara.wav"/>
            </a:hlinkClick>
          </p:cNvPr>
          <p:cNvSpPr/>
          <p:nvPr/>
        </p:nvSpPr>
        <p:spPr>
          <a:xfrm>
            <a:off x="272154" y="3513581"/>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3</a:t>
            </a:r>
          </a:p>
        </p:txBody>
      </p:sp>
      <p:sp>
        <p:nvSpPr>
          <p:cNvPr id="32" name="Action Button: Custom 31">
            <a:hlinkClick r:id="" action="ppaction://noaction" highlightClick="1">
              <a:snd r:embed="rId6" name="4. Es una camara (obscured).wav"/>
            </a:hlinkClick>
          </p:cNvPr>
          <p:cNvSpPr/>
          <p:nvPr/>
        </p:nvSpPr>
        <p:spPr>
          <a:xfrm>
            <a:off x="272154" y="431976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4</a:t>
            </a:r>
          </a:p>
        </p:txBody>
      </p:sp>
      <p:sp>
        <p:nvSpPr>
          <p:cNvPr id="20" name="Action Button: Custom 19">
            <a:hlinkClick r:id="" action="ppaction://noaction" highlightClick="1">
              <a:snd r:embed="rId7" name="5. Es una casa (obscured).wav"/>
            </a:hlinkClick>
          </p:cNvPr>
          <p:cNvSpPr/>
          <p:nvPr/>
        </p:nvSpPr>
        <p:spPr>
          <a:xfrm>
            <a:off x="272154" y="5125939"/>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5</a:t>
            </a:r>
          </a:p>
        </p:txBody>
      </p:sp>
      <p:graphicFrame>
        <p:nvGraphicFramePr>
          <p:cNvPr id="5" name="Table 4"/>
          <p:cNvGraphicFramePr>
            <a:graphicFrameLocks noGrp="1"/>
          </p:cNvGraphicFramePr>
          <p:nvPr>
            <p:extLst/>
          </p:nvPr>
        </p:nvGraphicFramePr>
        <p:xfrm>
          <a:off x="840798" y="1655138"/>
          <a:ext cx="10732770" cy="4114800"/>
        </p:xfrm>
        <a:graphic>
          <a:graphicData uri="http://schemas.openxmlformats.org/drawingml/2006/table">
            <a:tbl>
              <a:tblPr firstRow="1" bandRow="1">
                <a:tableStyleId>{8A107856-5554-42FB-B03E-39F5DBC370BA}</a:tableStyleId>
              </a:tblPr>
              <a:tblGrid>
                <a:gridCol w="1815381">
                  <a:extLst>
                    <a:ext uri="{9D8B030D-6E8A-4147-A177-3AD203B41FA5}">
                      <a16:colId xmlns="" xmlns:a16="http://schemas.microsoft.com/office/drawing/2014/main" val="2926251206"/>
                    </a:ext>
                  </a:extLst>
                </a:gridCol>
                <a:gridCol w="3269266">
                  <a:extLst>
                    <a:ext uri="{9D8B030D-6E8A-4147-A177-3AD203B41FA5}">
                      <a16:colId xmlns="" xmlns:a16="http://schemas.microsoft.com/office/drawing/2014/main" val="2138714969"/>
                    </a:ext>
                  </a:extLst>
                </a:gridCol>
                <a:gridCol w="2831324">
                  <a:extLst>
                    <a:ext uri="{9D8B030D-6E8A-4147-A177-3AD203B41FA5}">
                      <a16:colId xmlns="" xmlns:a16="http://schemas.microsoft.com/office/drawing/2014/main" val="833131367"/>
                    </a:ext>
                  </a:extLst>
                </a:gridCol>
                <a:gridCol w="2816799">
                  <a:extLst>
                    <a:ext uri="{9D8B030D-6E8A-4147-A177-3AD203B41FA5}">
                      <a16:colId xmlns="" xmlns:a16="http://schemas.microsoft.com/office/drawing/2014/main" val="4140372380"/>
                    </a:ext>
                  </a:extLst>
                </a:gridCol>
              </a:tblGrid>
              <a:tr h="822960">
                <a:tc>
                  <a:txBody>
                    <a:bodyPr/>
                    <a:lstStyle/>
                    <a:p>
                      <a:pPr>
                        <a:lnSpc>
                          <a:spcPct val="200000"/>
                        </a:lnSpc>
                      </a:pPr>
                      <a:r>
                        <a:rPr lang="en-GB" sz="2400" b="0" dirty="0" err="1">
                          <a:solidFill>
                            <a:srgbClr val="002060"/>
                          </a:solidFill>
                          <a:latin typeface="Century Gothic" panose="020B0502020202020204" pitchFamily="34" charset="0"/>
                        </a:rPr>
                        <a:t>Es</a:t>
                      </a:r>
                      <a:r>
                        <a:rPr lang="en-GB" sz="2400" b="0" dirty="0">
                          <a:solidFill>
                            <a:srgbClr val="002060"/>
                          </a:solidFill>
                          <a:latin typeface="Century Gothic" panose="020B0502020202020204" pitchFamily="34" charset="0"/>
                        </a:rPr>
                        <a:t> un / </a:t>
                      </a:r>
                      <a:r>
                        <a:rPr lang="en-GB" sz="2400" b="0" dirty="0" err="1">
                          <a:solidFill>
                            <a:srgbClr val="002060"/>
                          </a:solidFill>
                          <a:latin typeface="Century Gothic" panose="020B0502020202020204" pitchFamily="34" charset="0"/>
                        </a:rPr>
                        <a:t>una</a:t>
                      </a:r>
                      <a:endParaRPr lang="en-GB" sz="2400" b="0" dirty="0">
                        <a:solidFill>
                          <a:srgbClr val="002060"/>
                        </a:solidFill>
                        <a:latin typeface="Century Gothic" panose="020B0502020202020204" pitchFamily="34" charset="0"/>
                      </a:endParaRPr>
                    </a:p>
                  </a:txBody>
                  <a:tcPr anchor="ctr"/>
                </a:tc>
                <a:tc>
                  <a:txBody>
                    <a:bodyPr/>
                    <a:lstStyle/>
                    <a:p>
                      <a:pPr>
                        <a:lnSpc>
                          <a:spcPct val="200000"/>
                        </a:lnSpc>
                      </a:pPr>
                      <a:r>
                        <a:rPr lang="en-GB" sz="2400" b="0" dirty="0" err="1">
                          <a:solidFill>
                            <a:srgbClr val="002060"/>
                          </a:solidFill>
                          <a:latin typeface="Century Gothic" panose="020B0502020202020204" pitchFamily="34" charset="0"/>
                        </a:rPr>
                        <a:t>gato</a:t>
                      </a:r>
                      <a:r>
                        <a:rPr lang="en-GB" sz="2400" b="0" baseline="0" dirty="0">
                          <a:solidFill>
                            <a:srgbClr val="002060"/>
                          </a:solidFill>
                          <a:latin typeface="Century Gothic" panose="020B0502020202020204" pitchFamily="34" charset="0"/>
                        </a:rPr>
                        <a:t> </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bicicleta</a:t>
                      </a:r>
                      <a:r>
                        <a:rPr lang="en-GB" sz="2400" b="0" dirty="0">
                          <a:solidFill>
                            <a:srgbClr val="002060"/>
                          </a:solidFill>
                          <a:latin typeface="Century Gothic" panose="020B0502020202020204" pitchFamily="34" charset="0"/>
                        </a:rPr>
                        <a:t>.</a:t>
                      </a:r>
                    </a:p>
                  </a:txBody>
                  <a:tcPr anchor="ctr"/>
                </a:tc>
                <a:tc>
                  <a:txBody>
                    <a:bodyPr/>
                    <a:lstStyle/>
                    <a:p>
                      <a:pPr>
                        <a:lnSpc>
                          <a:spcPct val="200000"/>
                        </a:lnSpc>
                      </a:pPr>
                      <a:r>
                        <a:rPr lang="en-GB" sz="2400" b="0" dirty="0" err="1">
                          <a:solidFill>
                            <a:srgbClr val="002060"/>
                          </a:solidFill>
                          <a:latin typeface="Century Gothic" panose="020B0502020202020204" pitchFamily="34" charset="0"/>
                        </a:rPr>
                        <a:t>Está</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en</a:t>
                      </a:r>
                      <a:r>
                        <a:rPr lang="en-GB" sz="2400" b="0" dirty="0">
                          <a:solidFill>
                            <a:srgbClr val="002060"/>
                          </a:solidFill>
                          <a:latin typeface="Century Gothic" panose="020B0502020202020204" pitchFamily="34" charset="0"/>
                        </a:rPr>
                        <a:t> un / </a:t>
                      </a:r>
                      <a:r>
                        <a:rPr lang="en-GB" sz="2400" b="0" dirty="0" err="1">
                          <a:solidFill>
                            <a:srgbClr val="002060"/>
                          </a:solidFill>
                          <a:latin typeface="Century Gothic" panose="020B0502020202020204" pitchFamily="34" charset="0"/>
                        </a:rPr>
                        <a:t>una</a:t>
                      </a:r>
                      <a:endParaRPr lang="en-GB" sz="2400" b="0" dirty="0">
                        <a:solidFill>
                          <a:srgbClr val="002060"/>
                        </a:solidFill>
                        <a:latin typeface="Century Gothic" panose="020B0502020202020204" pitchFamily="34" charset="0"/>
                      </a:endParaRPr>
                    </a:p>
                  </a:txBody>
                  <a:tcPr anchor="ctr"/>
                </a:tc>
                <a:tc>
                  <a:txBody>
                    <a:bodyPr/>
                    <a:lstStyle/>
                    <a:p>
                      <a:pPr>
                        <a:lnSpc>
                          <a:spcPct val="200000"/>
                        </a:lnSpc>
                      </a:pPr>
                      <a:r>
                        <a:rPr lang="en-GB" sz="2400" b="0" dirty="0" err="1">
                          <a:solidFill>
                            <a:srgbClr val="002060"/>
                          </a:solidFill>
                          <a:latin typeface="Century Gothic" panose="020B0502020202020204" pitchFamily="34" charset="0"/>
                        </a:rPr>
                        <a:t>barco</a:t>
                      </a:r>
                      <a:r>
                        <a:rPr lang="en-GB" sz="2400" b="0" dirty="0">
                          <a:solidFill>
                            <a:srgbClr val="002060"/>
                          </a:solidFill>
                          <a:latin typeface="Century Gothic" panose="020B0502020202020204" pitchFamily="34" charset="0"/>
                        </a:rPr>
                        <a:t> / casa.</a:t>
                      </a:r>
                    </a:p>
                  </a:txBody>
                  <a:tcPr anchor="ctr"/>
                </a:tc>
                <a:extLst>
                  <a:ext uri="{0D108BD9-81ED-4DB2-BD59-A6C34878D82A}">
                    <a16:rowId xmlns="" xmlns:a16="http://schemas.microsoft.com/office/drawing/2014/main" val="506763796"/>
                  </a:ext>
                </a:extLst>
              </a:tr>
              <a:tr h="822960">
                <a:tc>
                  <a:txBody>
                    <a:bodyPr/>
                    <a:lstStyle/>
                    <a:p>
                      <a:pPr>
                        <a:lnSpc>
                          <a:spcPct val="200000"/>
                        </a:lnSpc>
                      </a:pPr>
                      <a:r>
                        <a:rPr lang="en-GB" sz="2400" b="0" dirty="0" err="1">
                          <a:solidFill>
                            <a:srgbClr val="002060"/>
                          </a:solidFill>
                          <a:latin typeface="Century Gothic" panose="020B0502020202020204" pitchFamily="34" charset="0"/>
                        </a:rPr>
                        <a:t>Es</a:t>
                      </a:r>
                      <a:r>
                        <a:rPr lang="en-GB" sz="2400" b="0" dirty="0">
                          <a:solidFill>
                            <a:srgbClr val="002060"/>
                          </a:solidFill>
                          <a:latin typeface="Century Gothic" panose="020B0502020202020204" pitchFamily="34" charset="0"/>
                        </a:rPr>
                        <a:t> un / </a:t>
                      </a:r>
                      <a:r>
                        <a:rPr lang="en-GB" sz="2400" b="0" dirty="0" err="1">
                          <a:solidFill>
                            <a:srgbClr val="002060"/>
                          </a:solidFill>
                          <a:latin typeface="Century Gothic" panose="020B0502020202020204" pitchFamily="34" charset="0"/>
                        </a:rPr>
                        <a:t>una</a:t>
                      </a:r>
                      <a:endParaRPr lang="en-GB" sz="2400" b="0" dirty="0">
                        <a:solidFill>
                          <a:srgbClr val="002060"/>
                        </a:solidFill>
                        <a:latin typeface="Century Gothic" panose="020B0502020202020204" pitchFamily="34" charset="0"/>
                      </a:endParaRPr>
                    </a:p>
                  </a:txBody>
                  <a:tcPr anchor="ctr"/>
                </a:tc>
                <a:tc>
                  <a:txBody>
                    <a:bodyPr/>
                    <a:lstStyle/>
                    <a:p>
                      <a:pPr>
                        <a:lnSpc>
                          <a:spcPct val="200000"/>
                        </a:lnSpc>
                      </a:pPr>
                      <a:r>
                        <a:rPr lang="en-GB" sz="2400" b="0" baseline="0" dirty="0" err="1">
                          <a:solidFill>
                            <a:srgbClr val="002060"/>
                          </a:solidFill>
                          <a:latin typeface="Century Gothic" panose="020B0502020202020204" pitchFamily="34" charset="0"/>
                        </a:rPr>
                        <a:t>bolígrafo</a:t>
                      </a:r>
                      <a:r>
                        <a:rPr lang="en-GB" sz="2400" b="0" baseline="0" dirty="0">
                          <a:solidFill>
                            <a:srgbClr val="002060"/>
                          </a:solidFill>
                          <a:latin typeface="Century Gothic" panose="020B0502020202020204" pitchFamily="34" charset="0"/>
                        </a:rPr>
                        <a:t> / </a:t>
                      </a:r>
                      <a:r>
                        <a:rPr lang="en-GB" sz="2400" b="0" dirty="0" err="1">
                          <a:solidFill>
                            <a:srgbClr val="002060"/>
                          </a:solidFill>
                          <a:latin typeface="Century Gothic" panose="020B0502020202020204" pitchFamily="34" charset="0"/>
                        </a:rPr>
                        <a:t>moneda</a:t>
                      </a:r>
                      <a:r>
                        <a:rPr lang="en-GB" sz="2400" b="0" baseline="0" dirty="0">
                          <a:solidFill>
                            <a:srgbClr val="002060"/>
                          </a:solidFill>
                          <a:latin typeface="Century Gothic" panose="020B0502020202020204" pitchFamily="34" charset="0"/>
                        </a:rPr>
                        <a:t>.</a:t>
                      </a:r>
                      <a:endParaRPr lang="en-GB" sz="2400" b="0" dirty="0">
                        <a:solidFill>
                          <a:srgbClr val="002060"/>
                        </a:solidFill>
                        <a:latin typeface="Century Gothic" panose="020B0502020202020204" pitchFamily="34" charset="0"/>
                      </a:endParaRPr>
                    </a:p>
                  </a:txBody>
                  <a:tcPr anchor="ctr"/>
                </a:tc>
                <a:tc>
                  <a:txBody>
                    <a:bodyPr/>
                    <a:lstStyle/>
                    <a:p>
                      <a:pPr>
                        <a:lnSpc>
                          <a:spcPct val="200000"/>
                        </a:lnSpc>
                      </a:pPr>
                      <a:r>
                        <a:rPr lang="en-GB" sz="2400" b="0" dirty="0" err="1">
                          <a:solidFill>
                            <a:srgbClr val="002060"/>
                          </a:solidFill>
                          <a:latin typeface="Century Gothic" panose="020B0502020202020204" pitchFamily="34" charset="0"/>
                        </a:rPr>
                        <a:t>Está</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en</a:t>
                      </a:r>
                      <a:r>
                        <a:rPr lang="en-GB" sz="2400" b="0" dirty="0">
                          <a:solidFill>
                            <a:srgbClr val="002060"/>
                          </a:solidFill>
                          <a:latin typeface="Century Gothic" panose="020B0502020202020204" pitchFamily="34" charset="0"/>
                        </a:rPr>
                        <a:t> un / </a:t>
                      </a:r>
                      <a:r>
                        <a:rPr lang="en-GB" sz="2400" b="0" dirty="0" err="1">
                          <a:solidFill>
                            <a:srgbClr val="002060"/>
                          </a:solidFill>
                          <a:latin typeface="Century Gothic" panose="020B0502020202020204" pitchFamily="34" charset="0"/>
                        </a:rPr>
                        <a:t>una</a:t>
                      </a:r>
                      <a:endParaRPr lang="en-GB" sz="2400" b="0" dirty="0">
                        <a:solidFill>
                          <a:srgbClr val="002060"/>
                        </a:solidFill>
                        <a:latin typeface="Century Gothic" panose="020B0502020202020204" pitchFamily="34" charset="0"/>
                      </a:endParaRPr>
                    </a:p>
                  </a:txBody>
                  <a:tcPr anchor="ctr"/>
                </a:tc>
                <a:tc>
                  <a:txBody>
                    <a:bodyPr/>
                    <a:lstStyle/>
                    <a:p>
                      <a:pPr>
                        <a:lnSpc>
                          <a:spcPct val="200000"/>
                        </a:lnSpc>
                      </a:pPr>
                      <a:r>
                        <a:rPr lang="en-GB" sz="2400" b="0" dirty="0" err="1">
                          <a:solidFill>
                            <a:srgbClr val="002060"/>
                          </a:solidFill>
                          <a:latin typeface="Century Gothic" panose="020B0502020202020204" pitchFamily="34" charset="0"/>
                        </a:rPr>
                        <a:t>cama</a:t>
                      </a:r>
                      <a:r>
                        <a:rPr lang="en-GB" sz="2400" b="0" dirty="0">
                          <a:solidFill>
                            <a:srgbClr val="002060"/>
                          </a:solidFill>
                          <a:latin typeface="Century Gothic" panose="020B0502020202020204" pitchFamily="34" charset="0"/>
                        </a:rPr>
                        <a:t> / libro.</a:t>
                      </a:r>
                    </a:p>
                  </a:txBody>
                  <a:tcPr anchor="ctr"/>
                </a:tc>
                <a:extLst>
                  <a:ext uri="{0D108BD9-81ED-4DB2-BD59-A6C34878D82A}">
                    <a16:rowId xmlns="" xmlns:a16="http://schemas.microsoft.com/office/drawing/2014/main" val="924104720"/>
                  </a:ext>
                </a:extLst>
              </a:tr>
              <a:tr h="822960">
                <a:tc>
                  <a:txBody>
                    <a:bodyPr/>
                    <a:lstStyle/>
                    <a:p>
                      <a:pPr>
                        <a:lnSpc>
                          <a:spcPct val="200000"/>
                        </a:lnSpc>
                      </a:pPr>
                      <a:r>
                        <a:rPr lang="en-GB" sz="2400" b="0" dirty="0" err="1">
                          <a:solidFill>
                            <a:srgbClr val="002060"/>
                          </a:solidFill>
                          <a:latin typeface="Century Gothic" panose="020B0502020202020204" pitchFamily="34" charset="0"/>
                        </a:rPr>
                        <a:t>Es</a:t>
                      </a:r>
                      <a:r>
                        <a:rPr lang="en-GB" sz="2400" b="0" dirty="0">
                          <a:solidFill>
                            <a:srgbClr val="002060"/>
                          </a:solidFill>
                          <a:latin typeface="Century Gothic" panose="020B0502020202020204" pitchFamily="34" charset="0"/>
                        </a:rPr>
                        <a:t> un / </a:t>
                      </a:r>
                      <a:r>
                        <a:rPr lang="en-GB" sz="2400" b="0" dirty="0" err="1">
                          <a:solidFill>
                            <a:srgbClr val="002060"/>
                          </a:solidFill>
                          <a:latin typeface="Century Gothic" panose="020B0502020202020204" pitchFamily="34" charset="0"/>
                        </a:rPr>
                        <a:t>una</a:t>
                      </a:r>
                      <a:endParaRPr lang="en-GB" sz="2400" b="0" dirty="0">
                        <a:solidFill>
                          <a:srgbClr val="002060"/>
                        </a:solidFill>
                        <a:latin typeface="Century Gothic" panose="020B0502020202020204" pitchFamily="34" charset="0"/>
                      </a:endParaRPr>
                    </a:p>
                  </a:txBody>
                  <a:tcPr anchor="ctr"/>
                </a:tc>
                <a:tc>
                  <a:txBody>
                    <a:bodyPr/>
                    <a:lstStyle/>
                    <a:p>
                      <a:pPr>
                        <a:lnSpc>
                          <a:spcPct val="200000"/>
                        </a:lnSpc>
                      </a:pPr>
                      <a:r>
                        <a:rPr lang="en-GB" sz="2400" b="0" dirty="0">
                          <a:solidFill>
                            <a:srgbClr val="002060"/>
                          </a:solidFill>
                          <a:latin typeface="Century Gothic" panose="020B0502020202020204" pitchFamily="34" charset="0"/>
                        </a:rPr>
                        <a:t>libro</a:t>
                      </a:r>
                      <a:r>
                        <a:rPr lang="en-GB" sz="2400" b="0" baseline="0" dirty="0">
                          <a:solidFill>
                            <a:srgbClr val="002060"/>
                          </a:solidFill>
                          <a:latin typeface="Century Gothic" panose="020B0502020202020204" pitchFamily="34" charset="0"/>
                        </a:rPr>
                        <a:t> / </a:t>
                      </a:r>
                      <a:r>
                        <a:rPr lang="en-GB" sz="2400" b="0" baseline="0" dirty="0" err="1">
                          <a:solidFill>
                            <a:srgbClr val="002060"/>
                          </a:solidFill>
                          <a:latin typeface="Century Gothic" panose="020B0502020202020204" pitchFamily="34" charset="0"/>
                        </a:rPr>
                        <a:t>cámara</a:t>
                      </a:r>
                      <a:r>
                        <a:rPr lang="en-GB" sz="2400" b="0" baseline="0" dirty="0">
                          <a:solidFill>
                            <a:srgbClr val="002060"/>
                          </a:solidFill>
                          <a:latin typeface="Century Gothic" panose="020B0502020202020204" pitchFamily="34" charset="0"/>
                        </a:rPr>
                        <a:t>.</a:t>
                      </a:r>
                      <a:endParaRPr lang="en-GB" sz="2400" b="0" dirty="0">
                        <a:solidFill>
                          <a:srgbClr val="002060"/>
                        </a:solidFill>
                        <a:latin typeface="Century Gothic" panose="020B0502020202020204" pitchFamily="34" charset="0"/>
                      </a:endParaRPr>
                    </a:p>
                  </a:txBody>
                  <a:tcPr anchor="ctr"/>
                </a:tc>
                <a:tc>
                  <a:txBody>
                    <a:bodyPr/>
                    <a:lstStyle/>
                    <a:p>
                      <a:pPr>
                        <a:lnSpc>
                          <a:spcPct val="200000"/>
                        </a:lnSpc>
                      </a:pPr>
                      <a:r>
                        <a:rPr lang="en-GB" sz="2400" b="0" dirty="0" err="1">
                          <a:solidFill>
                            <a:srgbClr val="002060"/>
                          </a:solidFill>
                          <a:latin typeface="Century Gothic" panose="020B0502020202020204" pitchFamily="34" charset="0"/>
                        </a:rPr>
                        <a:t>Está</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en</a:t>
                      </a:r>
                      <a:r>
                        <a:rPr lang="en-GB" sz="2400" b="0" dirty="0">
                          <a:solidFill>
                            <a:srgbClr val="002060"/>
                          </a:solidFill>
                          <a:latin typeface="Century Gothic" panose="020B0502020202020204" pitchFamily="34" charset="0"/>
                        </a:rPr>
                        <a:t> un / </a:t>
                      </a:r>
                      <a:r>
                        <a:rPr lang="en-GB" sz="2400" b="0" dirty="0" err="1">
                          <a:solidFill>
                            <a:srgbClr val="002060"/>
                          </a:solidFill>
                          <a:latin typeface="Century Gothic" panose="020B0502020202020204" pitchFamily="34" charset="0"/>
                        </a:rPr>
                        <a:t>una</a:t>
                      </a:r>
                      <a:endParaRPr lang="en-GB" sz="2400" b="0" dirty="0">
                        <a:solidFill>
                          <a:srgbClr val="002060"/>
                        </a:solidFill>
                        <a:latin typeface="Century Gothic" panose="020B0502020202020204" pitchFamily="34" charset="0"/>
                      </a:endParaRPr>
                    </a:p>
                  </a:txBody>
                  <a:tcPr anchor="ctr"/>
                </a:tc>
                <a:tc>
                  <a:txBody>
                    <a:bodyPr/>
                    <a:lstStyle/>
                    <a:p>
                      <a:pPr>
                        <a:lnSpc>
                          <a:spcPct val="200000"/>
                        </a:lnSpc>
                      </a:pPr>
                      <a:r>
                        <a:rPr lang="en-GB" sz="2400" b="0" dirty="0" err="1">
                          <a:solidFill>
                            <a:srgbClr val="002060"/>
                          </a:solidFill>
                          <a:latin typeface="Century Gothic" panose="020B0502020202020204" pitchFamily="34" charset="0"/>
                        </a:rPr>
                        <a:t>barco</a:t>
                      </a:r>
                      <a:r>
                        <a:rPr lang="en-GB" sz="2400" b="0" dirty="0">
                          <a:solidFill>
                            <a:srgbClr val="002060"/>
                          </a:solidFill>
                          <a:latin typeface="Century Gothic" panose="020B0502020202020204" pitchFamily="34" charset="0"/>
                        </a:rPr>
                        <a:t> / </a:t>
                      </a:r>
                      <a:r>
                        <a:rPr lang="en-GB" sz="2400" b="0" dirty="0" err="1">
                          <a:solidFill>
                            <a:srgbClr val="002060"/>
                          </a:solidFill>
                          <a:latin typeface="Century Gothic" panose="020B0502020202020204" pitchFamily="34" charset="0"/>
                        </a:rPr>
                        <a:t>bicicleta</a:t>
                      </a:r>
                      <a:r>
                        <a:rPr lang="en-GB" sz="2400" b="0" dirty="0">
                          <a:solidFill>
                            <a:srgbClr val="002060"/>
                          </a:solidFill>
                          <a:latin typeface="Century Gothic" panose="020B0502020202020204" pitchFamily="34" charset="0"/>
                        </a:rPr>
                        <a:t>.</a:t>
                      </a:r>
                    </a:p>
                  </a:txBody>
                  <a:tcPr anchor="ctr"/>
                </a:tc>
                <a:extLst>
                  <a:ext uri="{0D108BD9-81ED-4DB2-BD59-A6C34878D82A}">
                    <a16:rowId xmlns="" xmlns:a16="http://schemas.microsoft.com/office/drawing/2014/main" val="3141029676"/>
                  </a:ext>
                </a:extLst>
              </a:tr>
              <a:tr h="822960">
                <a:tc>
                  <a:txBody>
                    <a:bodyPr/>
                    <a:lstStyle/>
                    <a:p>
                      <a:pPr>
                        <a:lnSpc>
                          <a:spcPct val="200000"/>
                        </a:lnSpc>
                      </a:pPr>
                      <a:r>
                        <a:rPr lang="en-GB" sz="2400" b="0" dirty="0" err="1">
                          <a:solidFill>
                            <a:srgbClr val="002060"/>
                          </a:solidFill>
                          <a:latin typeface="Century Gothic" panose="020B0502020202020204" pitchFamily="34" charset="0"/>
                        </a:rPr>
                        <a:t>Es</a:t>
                      </a:r>
                      <a:r>
                        <a:rPr lang="en-GB" sz="2400" b="0" dirty="0">
                          <a:solidFill>
                            <a:srgbClr val="002060"/>
                          </a:solidFill>
                          <a:latin typeface="Century Gothic" panose="020B0502020202020204" pitchFamily="34" charset="0"/>
                        </a:rPr>
                        <a:t> un / </a:t>
                      </a:r>
                      <a:r>
                        <a:rPr lang="en-GB" sz="2400" b="0" dirty="0" err="1">
                          <a:solidFill>
                            <a:srgbClr val="002060"/>
                          </a:solidFill>
                          <a:latin typeface="Century Gothic" panose="020B0502020202020204" pitchFamily="34" charset="0"/>
                        </a:rPr>
                        <a:t>una</a:t>
                      </a:r>
                      <a:endParaRPr lang="en-GB" sz="2400" b="0" dirty="0">
                        <a:solidFill>
                          <a:srgbClr val="002060"/>
                        </a:solidFill>
                        <a:latin typeface="Century Gothic" panose="020B0502020202020204" pitchFamily="34" charset="0"/>
                      </a:endParaRPr>
                    </a:p>
                  </a:txBody>
                  <a:tcPr anchor="ctr"/>
                </a:tc>
                <a:tc>
                  <a:txBody>
                    <a:bodyPr/>
                    <a:lstStyle/>
                    <a:p>
                      <a:pPr>
                        <a:lnSpc>
                          <a:spcPct val="200000"/>
                        </a:lnSpc>
                      </a:pPr>
                      <a:r>
                        <a:rPr lang="en-GB" sz="2400" b="0" dirty="0" err="1">
                          <a:solidFill>
                            <a:srgbClr val="002060"/>
                          </a:solidFill>
                          <a:latin typeface="Century Gothic" panose="020B0502020202020204" pitchFamily="34" charset="0"/>
                        </a:rPr>
                        <a:t>barco</a:t>
                      </a:r>
                      <a:r>
                        <a:rPr lang="en-GB" sz="2400" b="0" dirty="0">
                          <a:solidFill>
                            <a:srgbClr val="002060"/>
                          </a:solidFill>
                          <a:latin typeface="Century Gothic" panose="020B0502020202020204" pitchFamily="34" charset="0"/>
                        </a:rPr>
                        <a:t> / casa.</a:t>
                      </a:r>
                    </a:p>
                  </a:txBody>
                  <a:tcPr anchor="ctr"/>
                </a:tc>
                <a:tc>
                  <a:txBody>
                    <a:bodyPr/>
                    <a:lstStyle/>
                    <a:p>
                      <a:pPr>
                        <a:lnSpc>
                          <a:spcPct val="200000"/>
                        </a:lnSpc>
                      </a:pPr>
                      <a:r>
                        <a:rPr lang="en-GB" sz="2400" b="0" dirty="0" err="1">
                          <a:solidFill>
                            <a:srgbClr val="002060"/>
                          </a:solidFill>
                          <a:latin typeface="Century Gothic" panose="020B0502020202020204" pitchFamily="34" charset="0"/>
                        </a:rPr>
                        <a:t>Está</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en</a:t>
                      </a:r>
                      <a:r>
                        <a:rPr lang="en-GB" sz="2400" b="0" dirty="0">
                          <a:solidFill>
                            <a:srgbClr val="002060"/>
                          </a:solidFill>
                          <a:latin typeface="Century Gothic" panose="020B0502020202020204" pitchFamily="34" charset="0"/>
                        </a:rPr>
                        <a:t> un / </a:t>
                      </a:r>
                      <a:r>
                        <a:rPr lang="en-GB" sz="2400" b="0" dirty="0" err="1">
                          <a:solidFill>
                            <a:srgbClr val="002060"/>
                          </a:solidFill>
                          <a:latin typeface="Century Gothic" panose="020B0502020202020204" pitchFamily="34" charset="0"/>
                        </a:rPr>
                        <a:t>una</a:t>
                      </a:r>
                      <a:endParaRPr lang="en-GB" sz="2400" b="0" dirty="0">
                        <a:solidFill>
                          <a:srgbClr val="002060"/>
                        </a:solidFill>
                        <a:latin typeface="Century Gothic" panose="020B0502020202020204" pitchFamily="34" charset="0"/>
                      </a:endParaRPr>
                    </a:p>
                  </a:txBody>
                  <a:tcPr anchor="ctr"/>
                </a:tc>
                <a:tc>
                  <a:txBody>
                    <a:bodyPr/>
                    <a:lstStyle/>
                    <a:p>
                      <a:pPr>
                        <a:lnSpc>
                          <a:spcPct val="200000"/>
                        </a:lnSpc>
                      </a:pPr>
                      <a:r>
                        <a:rPr lang="en-GB" sz="2400" b="0" dirty="0">
                          <a:solidFill>
                            <a:srgbClr val="002060"/>
                          </a:solidFill>
                          <a:latin typeface="Century Gothic" panose="020B0502020202020204" pitchFamily="34" charset="0"/>
                        </a:rPr>
                        <a:t>libro / </a:t>
                      </a:r>
                      <a:r>
                        <a:rPr lang="en-GB" sz="2400" b="0" dirty="0" err="1">
                          <a:solidFill>
                            <a:srgbClr val="002060"/>
                          </a:solidFill>
                          <a:latin typeface="Century Gothic" panose="020B0502020202020204" pitchFamily="34" charset="0"/>
                        </a:rPr>
                        <a:t>moneda</a:t>
                      </a:r>
                      <a:r>
                        <a:rPr lang="en-GB" sz="2400" b="0" dirty="0">
                          <a:solidFill>
                            <a:srgbClr val="002060"/>
                          </a:solidFill>
                          <a:latin typeface="Century Gothic" panose="020B0502020202020204" pitchFamily="34" charset="0"/>
                        </a:rPr>
                        <a:t>.</a:t>
                      </a:r>
                    </a:p>
                  </a:txBody>
                  <a:tcPr anchor="ctr"/>
                </a:tc>
                <a:extLst>
                  <a:ext uri="{0D108BD9-81ED-4DB2-BD59-A6C34878D82A}">
                    <a16:rowId xmlns="" xmlns:a16="http://schemas.microsoft.com/office/drawing/2014/main" val="2354733658"/>
                  </a:ext>
                </a:extLst>
              </a:tr>
              <a:tr h="822960">
                <a:tc>
                  <a:txBody>
                    <a:bodyPr/>
                    <a:lstStyle/>
                    <a:p>
                      <a:pPr>
                        <a:lnSpc>
                          <a:spcPct val="200000"/>
                        </a:lnSpc>
                      </a:pPr>
                      <a:r>
                        <a:rPr lang="en-GB" sz="2400" b="0" dirty="0" err="1">
                          <a:solidFill>
                            <a:srgbClr val="002060"/>
                          </a:solidFill>
                          <a:latin typeface="Century Gothic" panose="020B0502020202020204" pitchFamily="34" charset="0"/>
                        </a:rPr>
                        <a:t>Es</a:t>
                      </a:r>
                      <a:r>
                        <a:rPr lang="en-GB" sz="2400" b="0" dirty="0">
                          <a:solidFill>
                            <a:srgbClr val="002060"/>
                          </a:solidFill>
                          <a:latin typeface="Century Gothic" panose="020B0502020202020204" pitchFamily="34" charset="0"/>
                        </a:rPr>
                        <a:t> un / </a:t>
                      </a:r>
                      <a:r>
                        <a:rPr lang="en-GB" sz="2400" b="0" dirty="0" err="1">
                          <a:solidFill>
                            <a:srgbClr val="002060"/>
                          </a:solidFill>
                          <a:latin typeface="Century Gothic" panose="020B0502020202020204" pitchFamily="34" charset="0"/>
                        </a:rPr>
                        <a:t>una</a:t>
                      </a:r>
                      <a:endParaRPr lang="en-GB" sz="2400" b="0" dirty="0">
                        <a:solidFill>
                          <a:srgbClr val="002060"/>
                        </a:solidFill>
                        <a:latin typeface="Century Gothic" panose="020B0502020202020204" pitchFamily="34" charset="0"/>
                      </a:endParaRPr>
                    </a:p>
                  </a:txBody>
                  <a:tcPr anchor="ctr"/>
                </a:tc>
                <a:tc>
                  <a:txBody>
                    <a:bodyPr/>
                    <a:lstStyle/>
                    <a:p>
                      <a:pPr>
                        <a:lnSpc>
                          <a:spcPct val="200000"/>
                        </a:lnSpc>
                      </a:pPr>
                      <a:r>
                        <a:rPr lang="en-GB" sz="2400" b="0" dirty="0" err="1">
                          <a:solidFill>
                            <a:srgbClr val="002060"/>
                          </a:solidFill>
                          <a:latin typeface="Century Gothic" panose="020B0502020202020204" pitchFamily="34" charset="0"/>
                        </a:rPr>
                        <a:t>bolígrafo</a:t>
                      </a:r>
                      <a:r>
                        <a:rPr lang="en-GB" sz="2400" b="0" dirty="0">
                          <a:solidFill>
                            <a:srgbClr val="002060"/>
                          </a:solidFill>
                          <a:latin typeface="Century Gothic" panose="020B0502020202020204" pitchFamily="34" charset="0"/>
                        </a:rPr>
                        <a:t> / casa.</a:t>
                      </a:r>
                    </a:p>
                  </a:txBody>
                  <a:tcPr anchor="ctr"/>
                </a:tc>
                <a:tc>
                  <a:txBody>
                    <a:bodyPr/>
                    <a:lstStyle/>
                    <a:p>
                      <a:pPr>
                        <a:lnSpc>
                          <a:spcPct val="200000"/>
                        </a:lnSpc>
                      </a:pPr>
                      <a:r>
                        <a:rPr lang="en-GB" sz="2400" b="0" dirty="0" err="1">
                          <a:solidFill>
                            <a:srgbClr val="002060"/>
                          </a:solidFill>
                          <a:latin typeface="Century Gothic" panose="020B0502020202020204" pitchFamily="34" charset="0"/>
                        </a:rPr>
                        <a:t>Está</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en</a:t>
                      </a:r>
                      <a:r>
                        <a:rPr lang="en-GB" sz="2400" b="0" dirty="0">
                          <a:solidFill>
                            <a:srgbClr val="002060"/>
                          </a:solidFill>
                          <a:latin typeface="Century Gothic" panose="020B0502020202020204" pitchFamily="34" charset="0"/>
                        </a:rPr>
                        <a:t> un / </a:t>
                      </a:r>
                      <a:r>
                        <a:rPr lang="en-GB" sz="2400" b="0" dirty="0" err="1">
                          <a:solidFill>
                            <a:srgbClr val="002060"/>
                          </a:solidFill>
                          <a:latin typeface="Century Gothic" panose="020B0502020202020204" pitchFamily="34" charset="0"/>
                        </a:rPr>
                        <a:t>una</a:t>
                      </a:r>
                      <a:endParaRPr lang="en-GB" sz="2400" b="0" dirty="0">
                        <a:solidFill>
                          <a:srgbClr val="002060"/>
                        </a:solidFill>
                        <a:latin typeface="Century Gothic" panose="020B0502020202020204" pitchFamily="34" charset="0"/>
                      </a:endParaRPr>
                    </a:p>
                  </a:txBody>
                  <a:tcPr anchor="ctr"/>
                </a:tc>
                <a:tc>
                  <a:txBody>
                    <a:bodyPr/>
                    <a:lstStyle/>
                    <a:p>
                      <a:pPr>
                        <a:lnSpc>
                          <a:spcPct val="200000"/>
                        </a:lnSpc>
                      </a:pPr>
                      <a:r>
                        <a:rPr lang="en-GB" sz="2400" b="0" dirty="0" err="1">
                          <a:solidFill>
                            <a:srgbClr val="002060"/>
                          </a:solidFill>
                          <a:latin typeface="Century Gothic" panose="020B0502020202020204" pitchFamily="34" charset="0"/>
                        </a:rPr>
                        <a:t>barco</a:t>
                      </a:r>
                      <a:r>
                        <a:rPr lang="en-GB" sz="2400" b="0" baseline="0" dirty="0">
                          <a:solidFill>
                            <a:srgbClr val="002060"/>
                          </a:solidFill>
                          <a:latin typeface="Century Gothic" panose="020B0502020202020204" pitchFamily="34" charset="0"/>
                        </a:rPr>
                        <a:t> / </a:t>
                      </a:r>
                      <a:r>
                        <a:rPr lang="en-GB" sz="2400" b="0" baseline="0" dirty="0" err="1">
                          <a:solidFill>
                            <a:srgbClr val="002060"/>
                          </a:solidFill>
                          <a:latin typeface="Century Gothic" panose="020B0502020202020204" pitchFamily="34" charset="0"/>
                        </a:rPr>
                        <a:t>cama</a:t>
                      </a:r>
                      <a:r>
                        <a:rPr lang="en-GB" sz="2400" b="0" baseline="0" dirty="0">
                          <a:solidFill>
                            <a:srgbClr val="002060"/>
                          </a:solidFill>
                          <a:latin typeface="Century Gothic" panose="020B0502020202020204" pitchFamily="34" charset="0"/>
                        </a:rPr>
                        <a:t>.</a:t>
                      </a:r>
                      <a:endParaRPr lang="en-GB" sz="2400" b="0" dirty="0">
                        <a:solidFill>
                          <a:srgbClr val="002060"/>
                        </a:solidFill>
                        <a:latin typeface="Century Gothic" panose="020B0502020202020204" pitchFamily="34" charset="0"/>
                      </a:endParaRPr>
                    </a:p>
                  </a:txBody>
                  <a:tcPr anchor="ctr"/>
                </a:tc>
                <a:extLst>
                  <a:ext uri="{0D108BD9-81ED-4DB2-BD59-A6C34878D82A}">
                    <a16:rowId xmlns="" xmlns:a16="http://schemas.microsoft.com/office/drawing/2014/main" val="1709462487"/>
                  </a:ext>
                </a:extLst>
              </a:tr>
            </a:tbl>
          </a:graphicData>
        </a:graphic>
      </p:graphicFrame>
      <p:sp>
        <p:nvSpPr>
          <p:cNvPr id="6" name="Oval 5"/>
          <p:cNvSpPr/>
          <p:nvPr/>
        </p:nvSpPr>
        <p:spPr>
          <a:xfrm>
            <a:off x="2582970" y="1950833"/>
            <a:ext cx="1010653" cy="50559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5" name="Oval 34"/>
          <p:cNvSpPr/>
          <p:nvPr/>
        </p:nvSpPr>
        <p:spPr>
          <a:xfrm>
            <a:off x="8654907" y="1873532"/>
            <a:ext cx="1171073" cy="62283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6" name="Oval 35"/>
          <p:cNvSpPr/>
          <p:nvPr/>
        </p:nvSpPr>
        <p:spPr>
          <a:xfrm>
            <a:off x="4246150" y="2709958"/>
            <a:ext cx="1633472" cy="62283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7" name="Oval 36"/>
          <p:cNvSpPr/>
          <p:nvPr/>
        </p:nvSpPr>
        <p:spPr>
          <a:xfrm>
            <a:off x="9680115" y="2680155"/>
            <a:ext cx="1633472" cy="62283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8" name="Oval 37"/>
          <p:cNvSpPr/>
          <p:nvPr/>
        </p:nvSpPr>
        <p:spPr>
          <a:xfrm>
            <a:off x="3536482" y="3490380"/>
            <a:ext cx="1633472" cy="62283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9" name="Oval 38"/>
          <p:cNvSpPr/>
          <p:nvPr/>
        </p:nvSpPr>
        <p:spPr>
          <a:xfrm>
            <a:off x="9840392" y="3512151"/>
            <a:ext cx="1633472" cy="62283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0" name="Oval 39"/>
          <p:cNvSpPr/>
          <p:nvPr/>
        </p:nvSpPr>
        <p:spPr>
          <a:xfrm>
            <a:off x="2582970" y="4278201"/>
            <a:ext cx="1167063" cy="62283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1" name="Oval 40"/>
          <p:cNvSpPr/>
          <p:nvPr/>
        </p:nvSpPr>
        <p:spPr>
          <a:xfrm>
            <a:off x="9680115" y="4321597"/>
            <a:ext cx="1743242" cy="62283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2" name="Oval 41"/>
          <p:cNvSpPr/>
          <p:nvPr/>
        </p:nvSpPr>
        <p:spPr>
          <a:xfrm>
            <a:off x="4246150" y="5147105"/>
            <a:ext cx="1256976" cy="62283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3" name="Oval 42"/>
          <p:cNvSpPr/>
          <p:nvPr/>
        </p:nvSpPr>
        <p:spPr>
          <a:xfrm>
            <a:off x="9923248" y="5147104"/>
            <a:ext cx="1256976" cy="62283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TextBox 6"/>
          <p:cNvSpPr txBox="1"/>
          <p:nvPr/>
        </p:nvSpPr>
        <p:spPr>
          <a:xfrm>
            <a:off x="627157" y="171450"/>
            <a:ext cx="4068668" cy="461665"/>
          </a:xfrm>
          <a:prstGeom prst="rect">
            <a:avLst/>
          </a:prstGeom>
          <a:noFill/>
        </p:spPr>
        <p:txBody>
          <a:bodyPr wrap="square" rtlCol="0">
            <a:spAutoFit/>
          </a:bodyPr>
          <a:lstStyle/>
          <a:p>
            <a:r>
              <a:rPr lang="en-GB" sz="2400" b="1" dirty="0">
                <a:solidFill>
                  <a:srgbClr val="000066"/>
                </a:solidFill>
                <a:latin typeface="Century Gothic" panose="020B0502020202020204" pitchFamily="34" charset="0"/>
              </a:rPr>
              <a:t>¿</a:t>
            </a:r>
            <a:r>
              <a:rPr lang="en-GB" sz="2400" b="1" dirty="0" err="1">
                <a:solidFill>
                  <a:srgbClr val="000066"/>
                </a:solidFill>
                <a:latin typeface="Century Gothic" panose="020B0502020202020204" pitchFamily="34" charset="0"/>
              </a:rPr>
              <a:t>Qué</a:t>
            </a:r>
            <a:r>
              <a:rPr lang="en-GB" sz="2400" b="1" dirty="0">
                <a:solidFill>
                  <a:srgbClr val="000066"/>
                </a:solidFill>
                <a:latin typeface="Century Gothic" panose="020B0502020202020204" pitchFamily="34" charset="0"/>
              </a:rPr>
              <a:t> </a:t>
            </a:r>
            <a:r>
              <a:rPr lang="en-GB" sz="2400" b="1" dirty="0" err="1">
                <a:solidFill>
                  <a:srgbClr val="000066"/>
                </a:solidFill>
                <a:latin typeface="Century Gothic" panose="020B0502020202020204" pitchFamily="34" charset="0"/>
              </a:rPr>
              <a:t>es</a:t>
            </a:r>
            <a:r>
              <a:rPr lang="en-GB" sz="2400" b="1" dirty="0">
                <a:solidFill>
                  <a:srgbClr val="000066"/>
                </a:solidFill>
                <a:latin typeface="Century Gothic" panose="020B0502020202020204" pitchFamily="34" charset="0"/>
              </a:rPr>
              <a:t>, y </a:t>
            </a:r>
            <a:r>
              <a:rPr lang="en-GB" sz="2400" b="1" dirty="0" err="1">
                <a:solidFill>
                  <a:srgbClr val="000066"/>
                </a:solidFill>
                <a:latin typeface="Century Gothic" panose="020B0502020202020204" pitchFamily="34" charset="0"/>
              </a:rPr>
              <a:t>dónde</a:t>
            </a:r>
            <a:r>
              <a:rPr lang="en-GB" sz="2400" b="1" dirty="0">
                <a:solidFill>
                  <a:srgbClr val="000066"/>
                </a:solidFill>
                <a:latin typeface="Century Gothic" panose="020B0502020202020204" pitchFamily="34" charset="0"/>
              </a:rPr>
              <a:t> </a:t>
            </a:r>
            <a:r>
              <a:rPr lang="en-GB" sz="2400" b="1" dirty="0" err="1">
                <a:solidFill>
                  <a:srgbClr val="000066"/>
                </a:solidFill>
                <a:latin typeface="Century Gothic" panose="020B0502020202020204" pitchFamily="34" charset="0"/>
              </a:rPr>
              <a:t>está</a:t>
            </a:r>
            <a:r>
              <a:rPr lang="en-GB" sz="2400" b="1" dirty="0">
                <a:solidFill>
                  <a:srgbClr val="000066"/>
                </a:solidFill>
                <a:latin typeface="Century Gothic" panose="020B0502020202020204" pitchFamily="34" charset="0"/>
              </a:rPr>
              <a:t>? </a:t>
            </a:r>
          </a:p>
        </p:txBody>
      </p:sp>
      <p:pic>
        <p:nvPicPr>
          <p:cNvPr id="2050" name="Picture 2" descr="File:Cluedo Clue pack logo.png"/>
          <p:cNvPicPr>
            <a:picLocks noChangeAspect="1" noChangeArrowheads="1"/>
          </p:cNvPicPr>
          <p:nvPr/>
        </p:nvPicPr>
        <p:blipFill rotWithShape="1">
          <a:blip r:embed="rId8">
            <a:extLst>
              <a:ext uri="{28A0092B-C50C-407E-A947-70E740481C1C}">
                <a14:useLocalDpi xmlns:a14="http://schemas.microsoft.com/office/drawing/2010/main" val="0"/>
              </a:ext>
            </a:extLst>
          </a:blip>
          <a:srcRect r="890" b="51992"/>
          <a:stretch/>
        </p:blipFill>
        <p:spPr bwMode="auto">
          <a:xfrm>
            <a:off x="9971123" y="42435"/>
            <a:ext cx="2163151" cy="733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92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35" grpId="0" animBg="1"/>
      <p:bldP spid="36" grpId="0" animBg="1"/>
      <p:bldP spid="37" grpId="0" animBg="1"/>
      <p:bldP spid="38" grpId="0" animBg="1"/>
      <p:bldP spid="39" grpId="0" animBg="1"/>
      <p:bldP spid="40" grpId="0" animBg="1"/>
      <p:bldP spid="41" grpId="0" animBg="1"/>
      <p:bldP spid="42" grpId="0" animBg="1"/>
      <p:bldP spid="4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418" y="430988"/>
            <a:ext cx="3422698" cy="561394"/>
          </a:xfrm>
        </p:spPr>
        <p:txBody>
          <a:bodyPr>
            <a:normAutofit fontScale="90000"/>
          </a:bodyPr>
          <a:lstStyle/>
          <a:p>
            <a:r>
              <a:rPr lang="en-GB" dirty="0"/>
              <a:t>NCELP team</a:t>
            </a:r>
          </a:p>
        </p:txBody>
      </p:sp>
      <p:sp>
        <p:nvSpPr>
          <p:cNvPr id="4" name="TextBox 3">
            <a:extLst>
              <a:ext uri="{FF2B5EF4-FFF2-40B4-BE49-F238E27FC236}">
                <a16:creationId xmlns:a16="http://schemas.microsoft.com/office/drawing/2014/main" xmlns="" id="{85590EE8-F339-764B-AF36-E2188E27FCDF}"/>
              </a:ext>
            </a:extLst>
          </p:cNvPr>
          <p:cNvSpPr txBox="1"/>
          <p:nvPr/>
        </p:nvSpPr>
        <p:spPr>
          <a:xfrm>
            <a:off x="145209" y="992382"/>
            <a:ext cx="5715263" cy="954107"/>
          </a:xfrm>
          <a:prstGeom prst="rect">
            <a:avLst/>
          </a:prstGeom>
          <a:noFill/>
        </p:spPr>
        <p:txBody>
          <a:bodyPr wrap="square" rtlCol="0">
            <a:spAutoFit/>
          </a:bodyPr>
          <a:lstStyle/>
          <a:p>
            <a:pPr>
              <a:defRPr/>
            </a:pPr>
            <a:r>
              <a:rPr lang="en-US" sz="2000" b="1" kern="0" dirty="0">
                <a:solidFill>
                  <a:srgbClr val="EA5F00"/>
                </a:solidFill>
                <a:latin typeface="Century Gothic" panose="020B0502020202020204" pitchFamily="34" charset="0"/>
              </a:rPr>
              <a:t>Director: </a:t>
            </a:r>
            <a:r>
              <a:rPr lang="en-US" sz="2000" kern="0" dirty="0">
                <a:solidFill>
                  <a:srgbClr val="5B9BD5">
                    <a:lumMod val="50000"/>
                  </a:srgbClr>
                </a:solidFill>
                <a:latin typeface="Century Gothic" panose="020B0502020202020204" pitchFamily="34" charset="0"/>
              </a:rPr>
              <a:t>Prof </a:t>
            </a:r>
            <a:r>
              <a:rPr lang="en-US" sz="2000" dirty="0">
                <a:solidFill>
                  <a:srgbClr val="5B9BD5">
                    <a:lumMod val="50000"/>
                  </a:srgbClr>
                </a:solidFill>
                <a:latin typeface="Century Gothic" panose="020B0502020202020204" pitchFamily="34" charset="0"/>
              </a:rPr>
              <a:t>Emma Marsden </a:t>
            </a:r>
            <a:r>
              <a:rPr lang="en-US" sz="1600" dirty="0">
                <a:solidFill>
                  <a:srgbClr val="5B9BD5">
                    <a:lumMod val="50000"/>
                  </a:srgbClr>
                </a:solidFill>
                <a:latin typeface="Century Gothic" panose="020B0502020202020204" pitchFamily="34" charset="0"/>
              </a:rPr>
              <a:t>(University of York)</a:t>
            </a:r>
            <a:endParaRPr lang="en-US" sz="1600" b="1" kern="0" dirty="0">
              <a:solidFill>
                <a:srgbClr val="EA5F00"/>
              </a:solidFill>
              <a:latin typeface="Century Gothic" panose="020B0502020202020204" pitchFamily="34" charset="0"/>
            </a:endParaRPr>
          </a:p>
          <a:p>
            <a:pPr>
              <a:defRPr/>
            </a:pPr>
            <a:r>
              <a:rPr lang="en-US" sz="2000" b="1" kern="0" dirty="0">
                <a:solidFill>
                  <a:srgbClr val="EA5F00"/>
                </a:solidFill>
                <a:latin typeface="Century Gothic" panose="020B0502020202020204" pitchFamily="34" charset="0"/>
              </a:rPr>
              <a:t>Co-Director: </a:t>
            </a:r>
            <a:r>
              <a:rPr lang="en-US" sz="2000" dirty="0" err="1">
                <a:solidFill>
                  <a:srgbClr val="5B9BD5">
                    <a:lumMod val="50000"/>
                  </a:srgbClr>
                </a:solidFill>
                <a:latin typeface="Century Gothic" panose="020B0502020202020204" pitchFamily="34" charset="0"/>
              </a:rPr>
              <a:t>Dr</a:t>
            </a:r>
            <a:r>
              <a:rPr lang="en-US" sz="2000" dirty="0">
                <a:solidFill>
                  <a:srgbClr val="5B9BD5">
                    <a:lumMod val="50000"/>
                  </a:srgbClr>
                </a:solidFill>
                <a:latin typeface="Century Gothic" panose="020B0502020202020204" pitchFamily="34" charset="0"/>
              </a:rPr>
              <a:t> Rachel Hawkes </a:t>
            </a:r>
            <a:r>
              <a:rPr lang="en-US" sz="1600" dirty="0" smtClean="0">
                <a:solidFill>
                  <a:srgbClr val="5B9BD5">
                    <a:lumMod val="50000"/>
                  </a:srgbClr>
                </a:solidFill>
                <a:latin typeface="Century Gothic" panose="020B0502020202020204" pitchFamily="34" charset="0"/>
              </a:rPr>
              <a:t>(Cam </a:t>
            </a:r>
            <a:r>
              <a:rPr lang="en-US" sz="1600" dirty="0">
                <a:solidFill>
                  <a:srgbClr val="5B9BD5">
                    <a:lumMod val="50000"/>
                  </a:srgbClr>
                </a:solidFill>
                <a:latin typeface="Century Gothic" panose="020B0502020202020204" pitchFamily="34" charset="0"/>
              </a:rPr>
              <a:t>Academy Trust)</a:t>
            </a:r>
            <a:endParaRPr lang="en-US" sz="2000" kern="0" dirty="0">
              <a:solidFill>
                <a:srgbClr val="5B9BD5">
                  <a:lumMod val="50000"/>
                </a:srgbClr>
              </a:solidFill>
              <a:latin typeface="Century Gothic" panose="020B0502020202020204" pitchFamily="34" charset="0"/>
            </a:endParaRPr>
          </a:p>
        </p:txBody>
      </p:sp>
      <p:sp>
        <p:nvSpPr>
          <p:cNvPr id="5" name="TextBox 4">
            <a:extLst>
              <a:ext uri="{FF2B5EF4-FFF2-40B4-BE49-F238E27FC236}">
                <a16:creationId xmlns:a16="http://schemas.microsoft.com/office/drawing/2014/main" xmlns="" id="{85590EE8-F339-764B-AF36-E2188E27FCDF}"/>
              </a:ext>
            </a:extLst>
          </p:cNvPr>
          <p:cNvSpPr txBox="1"/>
          <p:nvPr/>
        </p:nvSpPr>
        <p:spPr>
          <a:xfrm>
            <a:off x="234535" y="2036425"/>
            <a:ext cx="2920769" cy="1323439"/>
          </a:xfrm>
          <a:prstGeom prst="rect">
            <a:avLst/>
          </a:prstGeom>
          <a:noFill/>
        </p:spPr>
        <p:txBody>
          <a:bodyPr wrap="square" rtlCol="0">
            <a:spAutoFit/>
          </a:bodyPr>
          <a:lstStyle/>
          <a:p>
            <a:pPr>
              <a:defRPr/>
            </a:pPr>
            <a:r>
              <a:rPr lang="en-US" sz="2000" b="1" kern="0" dirty="0">
                <a:solidFill>
                  <a:srgbClr val="EA5F00"/>
                </a:solidFill>
                <a:latin typeface="Century Gothic" panose="020B0502020202020204" pitchFamily="34" charset="0"/>
              </a:rPr>
              <a:t>Resource developers</a:t>
            </a:r>
          </a:p>
          <a:p>
            <a:pPr>
              <a:defRPr/>
            </a:pPr>
            <a:r>
              <a:rPr lang="en-US" sz="2000" kern="0" dirty="0" err="1">
                <a:solidFill>
                  <a:srgbClr val="5B9BD5">
                    <a:lumMod val="50000"/>
                  </a:srgbClr>
                </a:solidFill>
                <a:latin typeface="Century Gothic" panose="020B0502020202020204" pitchFamily="34" charset="0"/>
              </a:rPr>
              <a:t>Dr</a:t>
            </a:r>
            <a:r>
              <a:rPr lang="en-US" sz="2000" kern="0" dirty="0">
                <a:solidFill>
                  <a:srgbClr val="5B9BD5">
                    <a:lumMod val="50000"/>
                  </a:srgbClr>
                </a:solidFill>
                <a:latin typeface="Century Gothic" panose="020B0502020202020204" pitchFamily="34" charset="0"/>
              </a:rPr>
              <a:t> Inge </a:t>
            </a:r>
            <a:r>
              <a:rPr lang="en-US" sz="2000" kern="0" dirty="0" err="1">
                <a:solidFill>
                  <a:srgbClr val="5B9BD5">
                    <a:lumMod val="50000"/>
                  </a:srgbClr>
                </a:solidFill>
                <a:latin typeface="Century Gothic" panose="020B0502020202020204" pitchFamily="34" charset="0"/>
              </a:rPr>
              <a:t>Alferink</a:t>
            </a:r>
            <a:r>
              <a:rPr lang="en-US" sz="2000" kern="0" dirty="0">
                <a:solidFill>
                  <a:srgbClr val="5B9BD5">
                    <a:lumMod val="50000"/>
                  </a:srgbClr>
                </a:solidFill>
                <a:latin typeface="Century Gothic" panose="020B0502020202020204" pitchFamily="34" charset="0"/>
              </a:rPr>
              <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Nick Avery</a:t>
            </a:r>
          </a:p>
          <a:p>
            <a:pPr>
              <a:defRPr/>
            </a:pPr>
            <a:r>
              <a:rPr lang="en-US" sz="2000" kern="0" dirty="0">
                <a:solidFill>
                  <a:srgbClr val="5B9BD5">
                    <a:lumMod val="50000"/>
                  </a:srgbClr>
                </a:solidFill>
                <a:latin typeface="Century Gothic" panose="020B0502020202020204" pitchFamily="34" charset="0"/>
              </a:rPr>
              <a:t>Natalie Finlayson</a:t>
            </a:r>
          </a:p>
        </p:txBody>
      </p:sp>
      <p:sp>
        <p:nvSpPr>
          <p:cNvPr id="6" name="TextBox 5">
            <a:extLst>
              <a:ext uri="{FF2B5EF4-FFF2-40B4-BE49-F238E27FC236}">
                <a16:creationId xmlns:a16="http://schemas.microsoft.com/office/drawing/2014/main" xmlns="" id="{85590EE8-F339-764B-AF36-E2188E27FCDF}"/>
              </a:ext>
            </a:extLst>
          </p:cNvPr>
          <p:cNvSpPr txBox="1"/>
          <p:nvPr/>
        </p:nvSpPr>
        <p:spPr>
          <a:xfrm>
            <a:off x="3155304" y="2349561"/>
            <a:ext cx="2920769" cy="1015663"/>
          </a:xfrm>
          <a:prstGeom prst="rect">
            <a:avLst/>
          </a:prstGeom>
          <a:noFill/>
        </p:spPr>
        <p:txBody>
          <a:bodyPr wrap="square" rtlCol="0">
            <a:spAutoFit/>
          </a:bodyPr>
          <a:lstStyle/>
          <a:p>
            <a:pPr>
              <a:defRPr/>
            </a:pPr>
            <a:r>
              <a:rPr lang="en-US" sz="2000" b="1" kern="0" dirty="0">
                <a:solidFill>
                  <a:srgbClr val="EA5F00"/>
                </a:solidFill>
                <a:latin typeface="Century Gothic" panose="020B0502020202020204" pitchFamily="34" charset="0"/>
              </a:rPr>
              <a:t>CPD providers</a:t>
            </a:r>
          </a:p>
          <a:p>
            <a:pPr>
              <a:defRPr/>
            </a:pPr>
            <a:r>
              <a:rPr lang="en-US" sz="2000" kern="0" dirty="0">
                <a:solidFill>
                  <a:srgbClr val="5B9BD5">
                    <a:lumMod val="50000"/>
                  </a:srgbClr>
                </a:solidFill>
                <a:latin typeface="Century Gothic" panose="020B0502020202020204" pitchFamily="34" charset="0"/>
              </a:rPr>
              <a:t>Victoria Hobson</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Stephen Owen</a:t>
            </a:r>
          </a:p>
        </p:txBody>
      </p:sp>
      <p:sp>
        <p:nvSpPr>
          <p:cNvPr id="7" name="TextBox 6">
            <a:extLst>
              <a:ext uri="{FF2B5EF4-FFF2-40B4-BE49-F238E27FC236}">
                <a16:creationId xmlns:a16="http://schemas.microsoft.com/office/drawing/2014/main" xmlns="" id="{85590EE8-F339-764B-AF36-E2188E27FCDF}"/>
              </a:ext>
            </a:extLst>
          </p:cNvPr>
          <p:cNvSpPr txBox="1"/>
          <p:nvPr/>
        </p:nvSpPr>
        <p:spPr>
          <a:xfrm>
            <a:off x="333418" y="4875503"/>
            <a:ext cx="2920769" cy="1323439"/>
          </a:xfrm>
          <a:prstGeom prst="rect">
            <a:avLst/>
          </a:prstGeom>
          <a:noFill/>
        </p:spPr>
        <p:txBody>
          <a:bodyPr wrap="square" rtlCol="0">
            <a:spAutoFit/>
          </a:bodyPr>
          <a:lstStyle/>
          <a:p>
            <a:pPr>
              <a:defRPr/>
            </a:pPr>
            <a:r>
              <a:rPr lang="en-US" sz="2000" b="1" kern="0" dirty="0">
                <a:solidFill>
                  <a:srgbClr val="EA5F00"/>
                </a:solidFill>
                <a:latin typeface="Century Gothic" panose="020B0502020202020204" pitchFamily="34" charset="0"/>
              </a:rPr>
              <a:t>Tech team for Gaming Grammar</a:t>
            </a:r>
          </a:p>
          <a:p>
            <a:pPr>
              <a:defRPr/>
            </a:pPr>
            <a:r>
              <a:rPr lang="en-US" sz="2000" kern="0" dirty="0">
                <a:solidFill>
                  <a:srgbClr val="5B9BD5">
                    <a:lumMod val="50000"/>
                  </a:srgbClr>
                </a:solidFill>
                <a:latin typeface="Century Gothic" panose="020B0502020202020204" pitchFamily="34" charset="0"/>
              </a:rPr>
              <a:t>Andy Wood</a:t>
            </a:r>
            <a:br>
              <a:rPr lang="en-US" sz="2000" kern="0" dirty="0">
                <a:solidFill>
                  <a:srgbClr val="5B9BD5">
                    <a:lumMod val="50000"/>
                  </a:srgbClr>
                </a:solidFill>
                <a:latin typeface="Century Gothic" panose="020B0502020202020204" pitchFamily="34" charset="0"/>
              </a:rPr>
            </a:br>
            <a:r>
              <a:rPr lang="en-US" sz="2000" kern="0" dirty="0" err="1">
                <a:solidFill>
                  <a:srgbClr val="5B9BD5">
                    <a:lumMod val="50000"/>
                  </a:srgbClr>
                </a:solidFill>
                <a:latin typeface="Century Gothic" panose="020B0502020202020204" pitchFamily="34" charset="0"/>
              </a:rPr>
              <a:t>Dr</a:t>
            </a:r>
            <a:r>
              <a:rPr lang="en-US" sz="2000" kern="0" dirty="0">
                <a:solidFill>
                  <a:srgbClr val="5B9BD5">
                    <a:lumMod val="50000"/>
                  </a:srgbClr>
                </a:solidFill>
                <a:latin typeface="Century Gothic" panose="020B0502020202020204" pitchFamily="34" charset="0"/>
              </a:rPr>
              <a:t> Nick </a:t>
            </a:r>
            <a:r>
              <a:rPr lang="en-US" sz="2000" kern="0" dirty="0" err="1">
                <a:solidFill>
                  <a:srgbClr val="5B9BD5">
                    <a:lumMod val="50000"/>
                  </a:srgbClr>
                </a:solidFill>
                <a:latin typeface="Century Gothic" panose="020B0502020202020204" pitchFamily="34" charset="0"/>
              </a:rPr>
              <a:t>Sephton</a:t>
            </a:r>
            <a:endParaRPr lang="en-US" sz="2000" kern="0" dirty="0">
              <a:solidFill>
                <a:srgbClr val="5B9BD5">
                  <a:lumMod val="50000"/>
                </a:srgbClr>
              </a:solidFill>
              <a:latin typeface="Century Gothic" panose="020B0502020202020204" pitchFamily="34" charset="0"/>
            </a:endParaRPr>
          </a:p>
        </p:txBody>
      </p:sp>
      <p:sp>
        <p:nvSpPr>
          <p:cNvPr id="8" name="TextBox 7">
            <a:extLst>
              <a:ext uri="{FF2B5EF4-FFF2-40B4-BE49-F238E27FC236}">
                <a16:creationId xmlns:a16="http://schemas.microsoft.com/office/drawing/2014/main" xmlns="" id="{85590EE8-F339-764B-AF36-E2188E27FCDF}"/>
              </a:ext>
            </a:extLst>
          </p:cNvPr>
          <p:cNvSpPr txBox="1"/>
          <p:nvPr/>
        </p:nvSpPr>
        <p:spPr>
          <a:xfrm>
            <a:off x="3056422" y="4875503"/>
            <a:ext cx="2920769" cy="1323439"/>
          </a:xfrm>
          <a:prstGeom prst="rect">
            <a:avLst/>
          </a:prstGeom>
          <a:noFill/>
        </p:spPr>
        <p:txBody>
          <a:bodyPr wrap="square" rtlCol="0">
            <a:spAutoFit/>
          </a:bodyPr>
          <a:lstStyle/>
          <a:p>
            <a:pPr>
              <a:defRPr/>
            </a:pPr>
            <a:r>
              <a:rPr lang="en-US" sz="2000" b="1" kern="0" dirty="0">
                <a:solidFill>
                  <a:srgbClr val="EA5F00"/>
                </a:solidFill>
                <a:latin typeface="Century Gothic" panose="020B0502020202020204" pitchFamily="34" charset="0"/>
              </a:rPr>
              <a:t>Tech team, </a:t>
            </a:r>
            <a:br>
              <a:rPr lang="en-US" sz="2000" b="1" kern="0" dirty="0">
                <a:solidFill>
                  <a:srgbClr val="EA5F00"/>
                </a:solidFill>
                <a:latin typeface="Century Gothic" panose="020B0502020202020204" pitchFamily="34" charset="0"/>
              </a:rPr>
            </a:br>
            <a:r>
              <a:rPr lang="en-US" sz="2000" b="1" kern="0" dirty="0">
                <a:solidFill>
                  <a:srgbClr val="EA5F00"/>
                </a:solidFill>
                <a:latin typeface="Century Gothic" panose="020B0502020202020204" pitchFamily="34" charset="0"/>
              </a:rPr>
              <a:t>Resource Portal</a:t>
            </a:r>
          </a:p>
          <a:p>
            <a:pPr>
              <a:defRPr/>
            </a:pPr>
            <a:r>
              <a:rPr lang="en-US" sz="2000" kern="0" dirty="0" err="1">
                <a:solidFill>
                  <a:srgbClr val="5B9BD5">
                    <a:lumMod val="50000"/>
                  </a:srgbClr>
                </a:solidFill>
                <a:latin typeface="Century Gothic" panose="020B0502020202020204" pitchFamily="34" charset="0"/>
              </a:rPr>
              <a:t>Dr</a:t>
            </a:r>
            <a:r>
              <a:rPr lang="en-US" sz="2000" kern="0" dirty="0">
                <a:solidFill>
                  <a:srgbClr val="5B9BD5">
                    <a:lumMod val="50000"/>
                  </a:srgbClr>
                </a:solidFill>
                <a:latin typeface="Century Gothic" panose="020B0502020202020204" pitchFamily="34" charset="0"/>
              </a:rPr>
              <a:t> Frank Feng</a:t>
            </a:r>
            <a:br>
              <a:rPr lang="en-US" sz="2000" kern="0" dirty="0">
                <a:solidFill>
                  <a:srgbClr val="5B9BD5">
                    <a:lumMod val="50000"/>
                  </a:srgbClr>
                </a:solidFill>
                <a:latin typeface="Century Gothic" panose="020B0502020202020204" pitchFamily="34" charset="0"/>
              </a:rPr>
            </a:br>
            <a:r>
              <a:rPr lang="en-US" sz="2000" kern="0" dirty="0" err="1">
                <a:solidFill>
                  <a:srgbClr val="5B9BD5">
                    <a:lumMod val="50000"/>
                  </a:srgbClr>
                </a:solidFill>
                <a:latin typeface="Century Gothic" panose="020B0502020202020204" pitchFamily="34" charset="0"/>
              </a:rPr>
              <a:t>Dr</a:t>
            </a:r>
            <a:r>
              <a:rPr lang="en-US" sz="2000" kern="0" dirty="0">
                <a:solidFill>
                  <a:srgbClr val="5B9BD5">
                    <a:lumMod val="50000"/>
                  </a:srgbClr>
                </a:solidFill>
                <a:latin typeface="Century Gothic" panose="020B0502020202020204" pitchFamily="34" charset="0"/>
              </a:rPr>
              <a:t> Sebastian </a:t>
            </a:r>
            <a:r>
              <a:rPr lang="en-US" sz="2000" kern="0" dirty="0" err="1">
                <a:solidFill>
                  <a:srgbClr val="5B9BD5">
                    <a:lumMod val="50000"/>
                  </a:srgbClr>
                </a:solidFill>
                <a:latin typeface="Century Gothic" panose="020B0502020202020204" pitchFamily="34" charset="0"/>
              </a:rPr>
              <a:t>Pelucha</a:t>
            </a:r>
            <a:endParaRPr lang="en-US" sz="2000" kern="0" dirty="0">
              <a:solidFill>
                <a:srgbClr val="5B9BD5">
                  <a:lumMod val="50000"/>
                </a:srgbClr>
              </a:solidFill>
              <a:latin typeface="Century Gothic" panose="020B0502020202020204" pitchFamily="34" charset="0"/>
            </a:endParaRPr>
          </a:p>
        </p:txBody>
      </p:sp>
      <p:sp>
        <p:nvSpPr>
          <p:cNvPr id="9" name="TextBox 8">
            <a:extLst>
              <a:ext uri="{FF2B5EF4-FFF2-40B4-BE49-F238E27FC236}">
                <a16:creationId xmlns:a16="http://schemas.microsoft.com/office/drawing/2014/main" xmlns="" id="{85590EE8-F339-764B-AF36-E2188E27FCDF}"/>
              </a:ext>
            </a:extLst>
          </p:cNvPr>
          <p:cNvSpPr txBox="1"/>
          <p:nvPr/>
        </p:nvSpPr>
        <p:spPr>
          <a:xfrm>
            <a:off x="6174956" y="697597"/>
            <a:ext cx="5897179" cy="5324535"/>
          </a:xfrm>
          <a:prstGeom prst="rect">
            <a:avLst/>
          </a:prstGeom>
          <a:noFill/>
        </p:spPr>
        <p:txBody>
          <a:bodyPr wrap="square" rtlCol="0">
            <a:spAutoFit/>
          </a:bodyPr>
          <a:lstStyle/>
          <a:p>
            <a:pPr>
              <a:defRPr/>
            </a:pPr>
            <a:r>
              <a:rPr lang="en-US" sz="2000" b="1" kern="0" dirty="0">
                <a:solidFill>
                  <a:srgbClr val="EA5F00"/>
                </a:solidFill>
                <a:latin typeface="Century Gothic" panose="020B0502020202020204" pitchFamily="34" charset="0"/>
              </a:rPr>
              <a:t>Research and CPD specialists</a:t>
            </a:r>
            <a:br>
              <a:rPr lang="en-US" sz="2000" b="1" kern="0" dirty="0">
                <a:solidFill>
                  <a:srgbClr val="EA5F00"/>
                </a:solidFill>
                <a:latin typeface="Century Gothic" panose="020B0502020202020204" pitchFamily="34" charset="0"/>
              </a:rPr>
            </a:br>
            <a:endParaRPr lang="en-US" sz="2000" b="1" kern="0" dirty="0">
              <a:solidFill>
                <a:srgbClr val="EA5F00"/>
              </a:solidFill>
              <a:latin typeface="Century Gothic" panose="020B0502020202020204" pitchFamily="34" charset="0"/>
            </a:endParaRPr>
          </a:p>
          <a:p>
            <a:pPr>
              <a:defRPr/>
            </a:pPr>
            <a:r>
              <a:rPr lang="en-US" sz="2000" b="1" kern="0" dirty="0">
                <a:solidFill>
                  <a:srgbClr val="EA5F00"/>
                </a:solidFill>
                <a:latin typeface="Century Gothic" panose="020B0502020202020204" pitchFamily="34" charset="0"/>
              </a:rPr>
              <a:t>Prof Suzanne Graham </a:t>
            </a:r>
            <a:r>
              <a:rPr lang="en-US" sz="2000" kern="0" dirty="0">
                <a:solidFill>
                  <a:srgbClr val="5B9BD5">
                    <a:lumMod val="50000"/>
                  </a:srgbClr>
                </a:solidFill>
                <a:latin typeface="Century Gothic" panose="020B0502020202020204" pitchFamily="34" charset="0"/>
              </a:rPr>
              <a:t>(University of Reading)</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KS2-3 transition, literature, meaningful practice</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
            </a:r>
            <a:br>
              <a:rPr lang="en-US" sz="2000" kern="0" dirty="0">
                <a:solidFill>
                  <a:srgbClr val="5B9BD5">
                    <a:lumMod val="50000"/>
                  </a:srgbClr>
                </a:solidFill>
                <a:latin typeface="Century Gothic" panose="020B0502020202020204" pitchFamily="34" charset="0"/>
              </a:rPr>
            </a:br>
            <a:r>
              <a:rPr lang="en-US" sz="2000" b="1" kern="0" dirty="0" err="1">
                <a:solidFill>
                  <a:srgbClr val="EA5F00"/>
                </a:solidFill>
                <a:latin typeface="Century Gothic" panose="020B0502020202020204" pitchFamily="34" charset="0"/>
              </a:rPr>
              <a:t>Dr</a:t>
            </a:r>
            <a:r>
              <a:rPr lang="en-US" sz="2000" b="1" kern="0" dirty="0">
                <a:solidFill>
                  <a:srgbClr val="EA5F00"/>
                </a:solidFill>
                <a:latin typeface="Century Gothic" panose="020B0502020202020204" pitchFamily="34" charset="0"/>
              </a:rPr>
              <a:t> Rowena Kasprowicz </a:t>
            </a:r>
            <a:r>
              <a:rPr lang="en-US" sz="2000" kern="0" dirty="0">
                <a:solidFill>
                  <a:srgbClr val="5B9BD5">
                    <a:lumMod val="50000"/>
                  </a:srgbClr>
                </a:solidFill>
                <a:latin typeface="Century Gothic" panose="020B0502020202020204" pitchFamily="34" charset="0"/>
              </a:rPr>
              <a:t>(University of Reading)</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KS2 knowledge about language, grammar</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
            </a:r>
            <a:br>
              <a:rPr lang="en-US" sz="2000" kern="0" dirty="0">
                <a:solidFill>
                  <a:srgbClr val="5B9BD5">
                    <a:lumMod val="50000"/>
                  </a:srgbClr>
                </a:solidFill>
                <a:latin typeface="Century Gothic" panose="020B0502020202020204" pitchFamily="34" charset="0"/>
              </a:rPr>
            </a:br>
            <a:r>
              <a:rPr lang="en-US" sz="2000" b="1" kern="0" dirty="0" smtClean="0">
                <a:solidFill>
                  <a:srgbClr val="EA5F00"/>
                </a:solidFill>
                <a:latin typeface="Century Gothic" panose="020B0502020202020204" pitchFamily="34" charset="0"/>
              </a:rPr>
              <a:t>Prof R</a:t>
            </a:r>
            <a:r>
              <a:rPr lang="en-US" sz="2000" b="1" kern="0" dirty="0" err="1" smtClean="0">
                <a:solidFill>
                  <a:srgbClr val="EA5F00"/>
                </a:solidFill>
                <a:latin typeface="Century Gothic" panose="020B0502020202020204" pitchFamily="34" charset="0"/>
              </a:rPr>
              <a:t>ené</a:t>
            </a:r>
            <a:r>
              <a:rPr lang="en-US" sz="2000" b="1" kern="0" dirty="0" smtClean="0">
                <a:solidFill>
                  <a:srgbClr val="EA5F00"/>
                </a:solidFill>
                <a:latin typeface="Century Gothic" panose="020B0502020202020204" pitchFamily="34" charset="0"/>
              </a:rPr>
              <a:t> </a:t>
            </a:r>
            <a:r>
              <a:rPr lang="en-US" sz="2000" b="1" kern="0" dirty="0">
                <a:solidFill>
                  <a:srgbClr val="EA5F00"/>
                </a:solidFill>
                <a:latin typeface="Century Gothic" panose="020B0502020202020204" pitchFamily="34" charset="0"/>
              </a:rPr>
              <a:t>Koglbauer </a:t>
            </a:r>
            <a:r>
              <a:rPr lang="en-US" sz="2000" kern="0" dirty="0">
                <a:solidFill>
                  <a:srgbClr val="5B9BD5">
                    <a:lumMod val="50000"/>
                  </a:srgbClr>
                </a:solidFill>
                <a:latin typeface="Century Gothic" panose="020B0502020202020204" pitchFamily="34" charset="0"/>
              </a:rPr>
              <a:t>(University of Newcastle)</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School FL policy, leadership training, CALL</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
            </a:r>
            <a:br>
              <a:rPr lang="en-US" sz="2000" kern="0" dirty="0">
                <a:solidFill>
                  <a:srgbClr val="5B9BD5">
                    <a:lumMod val="50000"/>
                  </a:srgbClr>
                </a:solidFill>
                <a:latin typeface="Century Gothic" panose="020B0502020202020204" pitchFamily="34" charset="0"/>
              </a:rPr>
            </a:br>
            <a:r>
              <a:rPr lang="en-US" sz="2000" b="1" kern="0" dirty="0">
                <a:solidFill>
                  <a:srgbClr val="EA5F00"/>
                </a:solidFill>
                <a:latin typeface="Century Gothic" panose="020B0502020202020204" pitchFamily="34" charset="0"/>
              </a:rPr>
              <a:t>David Shanks </a:t>
            </a:r>
            <a:r>
              <a:rPr lang="en-US" sz="2000" kern="0" dirty="0">
                <a:solidFill>
                  <a:srgbClr val="5B9BD5">
                    <a:lumMod val="50000"/>
                  </a:srgbClr>
                </a:solidFill>
                <a:latin typeface="Century Gothic" panose="020B0502020202020204" pitchFamily="34" charset="0"/>
              </a:rPr>
              <a:t>(Harris Federation)</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School FL policy, CALL, differentiation</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
            </a:r>
            <a:br>
              <a:rPr lang="en-US" sz="2000" kern="0" dirty="0">
                <a:solidFill>
                  <a:srgbClr val="5B9BD5">
                    <a:lumMod val="50000"/>
                  </a:srgbClr>
                </a:solidFill>
                <a:latin typeface="Century Gothic" panose="020B0502020202020204" pitchFamily="34" charset="0"/>
              </a:rPr>
            </a:br>
            <a:r>
              <a:rPr lang="en-US" sz="2000" b="1" kern="0" dirty="0" err="1">
                <a:solidFill>
                  <a:srgbClr val="EA5F00"/>
                </a:solidFill>
                <a:latin typeface="Century Gothic" panose="020B0502020202020204" pitchFamily="34" charset="0"/>
              </a:rPr>
              <a:t>Dr</a:t>
            </a:r>
            <a:r>
              <a:rPr lang="en-US" sz="2000" b="1" kern="0" dirty="0">
                <a:solidFill>
                  <a:srgbClr val="EA5F00"/>
                </a:solidFill>
                <a:latin typeface="Century Gothic" panose="020B0502020202020204" pitchFamily="34" charset="0"/>
              </a:rPr>
              <a:t> Robert </a:t>
            </a:r>
            <a:r>
              <a:rPr lang="en-US" sz="2000" b="1" kern="0" dirty="0" err="1">
                <a:solidFill>
                  <a:srgbClr val="EA5F00"/>
                </a:solidFill>
                <a:latin typeface="Century Gothic" panose="020B0502020202020204" pitchFamily="34" charset="0"/>
              </a:rPr>
              <a:t>Woore</a:t>
            </a:r>
            <a:r>
              <a:rPr lang="en-US" sz="2000" b="1" kern="0" dirty="0">
                <a:solidFill>
                  <a:srgbClr val="EA5F00"/>
                </a:solidFill>
                <a:latin typeface="Century Gothic" panose="020B0502020202020204" pitchFamily="34" charset="0"/>
              </a:rPr>
              <a:t> </a:t>
            </a:r>
            <a:r>
              <a:rPr lang="en-US" sz="2000" kern="0" dirty="0">
                <a:solidFill>
                  <a:srgbClr val="5B9BD5">
                    <a:lumMod val="50000"/>
                  </a:srgbClr>
                </a:solidFill>
                <a:latin typeface="Century Gothic" panose="020B0502020202020204" pitchFamily="34" charset="0"/>
              </a:rPr>
              <a:t>(University of Oxford)</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Teaching and learning phonics, reading, vocabulary</a:t>
            </a:r>
          </a:p>
        </p:txBody>
      </p:sp>
      <p:sp>
        <p:nvSpPr>
          <p:cNvPr id="10" name="TextBox 9">
            <a:extLst>
              <a:ext uri="{FF2B5EF4-FFF2-40B4-BE49-F238E27FC236}">
                <a16:creationId xmlns:a16="http://schemas.microsoft.com/office/drawing/2014/main" xmlns="" id="{85590EE8-F339-764B-AF36-E2188E27FCDF}"/>
              </a:ext>
            </a:extLst>
          </p:cNvPr>
          <p:cNvSpPr txBox="1"/>
          <p:nvPr/>
        </p:nvSpPr>
        <p:spPr>
          <a:xfrm>
            <a:off x="333418" y="3811500"/>
            <a:ext cx="6447890" cy="707886"/>
          </a:xfrm>
          <a:prstGeom prst="rect">
            <a:avLst/>
          </a:prstGeom>
          <a:noFill/>
        </p:spPr>
        <p:txBody>
          <a:bodyPr wrap="square" rtlCol="0">
            <a:spAutoFit/>
          </a:bodyPr>
          <a:lstStyle/>
          <a:p>
            <a:pPr>
              <a:defRPr/>
            </a:pPr>
            <a:r>
              <a:rPr lang="en-US" sz="2000" b="1" kern="0" dirty="0">
                <a:solidFill>
                  <a:srgbClr val="EA5F00"/>
                </a:solidFill>
                <a:latin typeface="Century Gothic" panose="020B0502020202020204" pitchFamily="34" charset="0"/>
              </a:rPr>
              <a:t>Management and administration</a:t>
            </a:r>
          </a:p>
          <a:p>
            <a:pPr>
              <a:defRPr/>
            </a:pPr>
            <a:r>
              <a:rPr lang="en-US" sz="2000" kern="0" dirty="0">
                <a:solidFill>
                  <a:srgbClr val="5B9BD5">
                    <a:lumMod val="50000"/>
                  </a:srgbClr>
                </a:solidFill>
                <a:latin typeface="Century Gothic" panose="020B0502020202020204" pitchFamily="34" charset="0"/>
              </a:rPr>
              <a:t>Ann </a:t>
            </a:r>
            <a:r>
              <a:rPr lang="en-US" sz="2000" kern="0" dirty="0" err="1">
                <a:solidFill>
                  <a:srgbClr val="5B9BD5">
                    <a:lumMod val="50000"/>
                  </a:srgbClr>
                </a:solidFill>
                <a:latin typeface="Century Gothic" panose="020B0502020202020204" pitchFamily="34" charset="0"/>
              </a:rPr>
              <a:t>Mannion</a:t>
            </a:r>
            <a:r>
              <a:rPr lang="en-US" sz="2000" kern="0" dirty="0">
                <a:solidFill>
                  <a:srgbClr val="5B9BD5">
                    <a:lumMod val="50000"/>
                  </a:srgbClr>
                </a:solidFill>
                <a:latin typeface="Century Gothic" panose="020B0502020202020204" pitchFamily="34" charset="0"/>
              </a:rPr>
              <a:t>, Heather Bradley, Wendy Burns</a:t>
            </a:r>
          </a:p>
        </p:txBody>
      </p:sp>
    </p:spTree>
    <p:extLst>
      <p:ext uri="{BB962C8B-B14F-4D97-AF65-F5344CB8AC3E}">
        <p14:creationId xmlns:p14="http://schemas.microsoft.com/office/powerpoint/2010/main" val="323263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750" y="274405"/>
            <a:ext cx="5303520" cy="6001643"/>
          </a:xfrm>
          <a:prstGeom prst="rect">
            <a:avLst/>
          </a:prstGeom>
          <a:noFill/>
          <a:ln w="28575">
            <a:solidFill>
              <a:schemeClr val="accent5">
                <a:lumMod val="50000"/>
              </a:schemeClr>
            </a:solidFill>
          </a:ln>
        </p:spPr>
        <p:txBody>
          <a:bodyPr wrap="square" rtlCol="0">
            <a:spAutoFit/>
          </a:bodyPr>
          <a:lstStyle/>
          <a:p>
            <a:r>
              <a:rPr lang="en-GB" sz="3200" dirty="0">
                <a:solidFill>
                  <a:srgbClr val="4472C4">
                    <a:lumMod val="50000"/>
                  </a:srgbClr>
                </a:solidFill>
                <a:latin typeface="Century Gothic" panose="020B0502020202020204" pitchFamily="34" charset="0"/>
              </a:rPr>
              <a:t>Partner A</a:t>
            </a:r>
          </a:p>
          <a:p>
            <a:endParaRPr lang="en-GB" sz="3200" dirty="0">
              <a:solidFill>
                <a:srgbClr val="4472C4">
                  <a:lumMod val="50000"/>
                </a:srgbClr>
              </a:solidFill>
              <a:latin typeface="Century Gothic" panose="020B0502020202020204" pitchFamily="34" charset="0"/>
            </a:endParaRPr>
          </a:p>
          <a:p>
            <a:pPr marL="514350" indent="-514350">
              <a:buFontTx/>
              <a:buAutoNum type="arabicParenR"/>
            </a:pPr>
            <a:r>
              <a:rPr lang="en-GB" sz="3200" dirty="0" err="1">
                <a:solidFill>
                  <a:srgbClr val="4472C4">
                    <a:lumMod val="50000"/>
                  </a:srgbClr>
                </a:solidFill>
                <a:latin typeface="Century Gothic" panose="020B0502020202020204" pitchFamily="34" charset="0"/>
              </a:rPr>
              <a:t>Es</a:t>
            </a:r>
            <a:r>
              <a:rPr lang="en-GB" sz="3200" dirty="0">
                <a:solidFill>
                  <a:srgbClr val="4472C4">
                    <a:lumMod val="50000"/>
                  </a:srgbClr>
                </a:solidFill>
                <a:latin typeface="Century Gothic" panose="020B0502020202020204" pitchFamily="34" charset="0"/>
              </a:rPr>
              <a:t> _____</a:t>
            </a:r>
          </a:p>
          <a:p>
            <a:pPr marL="514350" indent="-514350">
              <a:buFontTx/>
              <a:buAutoNum type="arabicParenR"/>
            </a:pPr>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2) </a:t>
            </a:r>
            <a:r>
              <a:rPr lang="en-GB" sz="3200" dirty="0" err="1">
                <a:solidFill>
                  <a:srgbClr val="4472C4">
                    <a:lumMod val="50000"/>
                  </a:srgbClr>
                </a:solidFill>
                <a:latin typeface="Century Gothic" panose="020B0502020202020204" pitchFamily="34" charset="0"/>
              </a:rPr>
              <a:t>Es</a:t>
            </a:r>
            <a:r>
              <a:rPr lang="en-GB" sz="3200" dirty="0">
                <a:solidFill>
                  <a:srgbClr val="4472C4">
                    <a:lumMod val="50000"/>
                  </a:srgbClr>
                </a:solidFill>
                <a:latin typeface="Century Gothic" panose="020B0502020202020204" pitchFamily="34" charset="0"/>
              </a:rPr>
              <a:t> _____</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3) </a:t>
            </a:r>
            <a:r>
              <a:rPr lang="en-GB" sz="3200" dirty="0" err="1">
                <a:solidFill>
                  <a:srgbClr val="4472C4">
                    <a:lumMod val="50000"/>
                  </a:srgbClr>
                </a:solidFill>
                <a:latin typeface="Century Gothic" panose="020B0502020202020204" pitchFamily="34" charset="0"/>
              </a:rPr>
              <a:t>Es</a:t>
            </a:r>
            <a:r>
              <a:rPr lang="en-GB" sz="3200" dirty="0">
                <a:solidFill>
                  <a:srgbClr val="4472C4">
                    <a:lumMod val="50000"/>
                  </a:srgbClr>
                </a:solidFill>
                <a:latin typeface="Century Gothic" panose="020B0502020202020204" pitchFamily="34" charset="0"/>
              </a:rPr>
              <a:t> _____</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4) </a:t>
            </a:r>
            <a:r>
              <a:rPr lang="en-GB" sz="3200" dirty="0" err="1">
                <a:solidFill>
                  <a:srgbClr val="4472C4">
                    <a:lumMod val="50000"/>
                  </a:srgbClr>
                </a:solidFill>
                <a:latin typeface="Century Gothic" panose="020B0502020202020204" pitchFamily="34" charset="0"/>
              </a:rPr>
              <a:t>Es</a:t>
            </a:r>
            <a:r>
              <a:rPr lang="en-GB" sz="3200" dirty="0">
                <a:solidFill>
                  <a:srgbClr val="4472C4">
                    <a:lumMod val="50000"/>
                  </a:srgbClr>
                </a:solidFill>
                <a:latin typeface="Century Gothic" panose="020B0502020202020204" pitchFamily="34" charset="0"/>
              </a:rPr>
              <a:t> _____</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5) </a:t>
            </a:r>
            <a:r>
              <a:rPr lang="en-GB" sz="3200" dirty="0" err="1">
                <a:solidFill>
                  <a:srgbClr val="4472C4">
                    <a:lumMod val="50000"/>
                  </a:srgbClr>
                </a:solidFill>
                <a:latin typeface="Century Gothic" panose="020B0502020202020204" pitchFamily="34" charset="0"/>
              </a:rPr>
              <a:t>Es</a:t>
            </a:r>
            <a:r>
              <a:rPr lang="en-GB" sz="3200" dirty="0">
                <a:solidFill>
                  <a:srgbClr val="4472C4">
                    <a:lumMod val="50000"/>
                  </a:srgbClr>
                </a:solidFill>
                <a:latin typeface="Century Gothic" panose="020B0502020202020204" pitchFamily="34" charset="0"/>
              </a:rPr>
              <a:t> _____</a:t>
            </a:r>
          </a:p>
          <a:p>
            <a:endParaRPr lang="en-GB" sz="3200" dirty="0">
              <a:solidFill>
                <a:srgbClr val="4472C4">
                  <a:lumMod val="50000"/>
                </a:srgbClr>
              </a:solidFill>
              <a:latin typeface="Century Gothic" panose="020B0502020202020204" pitchFamily="34" charset="0"/>
            </a:endParaRPr>
          </a:p>
        </p:txBody>
      </p:sp>
      <p:sp>
        <p:nvSpPr>
          <p:cNvPr id="5" name="TextBox 4"/>
          <p:cNvSpPr txBox="1"/>
          <p:nvPr/>
        </p:nvSpPr>
        <p:spPr>
          <a:xfrm>
            <a:off x="5828707" y="274404"/>
            <a:ext cx="5303520" cy="6001643"/>
          </a:xfrm>
          <a:prstGeom prst="rect">
            <a:avLst/>
          </a:prstGeom>
          <a:noFill/>
          <a:ln w="28575">
            <a:solidFill>
              <a:schemeClr val="accent5">
                <a:lumMod val="50000"/>
              </a:schemeClr>
            </a:solidFill>
          </a:ln>
        </p:spPr>
        <p:txBody>
          <a:bodyPr wrap="square" rtlCol="0">
            <a:spAutoFit/>
          </a:bodyPr>
          <a:lstStyle/>
          <a:p>
            <a:r>
              <a:rPr lang="en-GB" sz="3200" dirty="0">
                <a:solidFill>
                  <a:srgbClr val="4472C4">
                    <a:lumMod val="50000"/>
                  </a:srgbClr>
                </a:solidFill>
                <a:latin typeface="Century Gothic" panose="020B0502020202020204" pitchFamily="34" charset="0"/>
              </a:rPr>
              <a:t>Partner B</a:t>
            </a:r>
          </a:p>
          <a:p>
            <a:endParaRPr lang="en-GB" sz="3200" dirty="0">
              <a:solidFill>
                <a:srgbClr val="4472C4">
                  <a:lumMod val="50000"/>
                </a:srgbClr>
              </a:solidFill>
              <a:latin typeface="Century Gothic" panose="020B0502020202020204" pitchFamily="34" charset="0"/>
            </a:endParaRPr>
          </a:p>
          <a:p>
            <a:pPr marL="514350" indent="-514350">
              <a:buFontTx/>
              <a:buAutoNum type="arabicParenR"/>
            </a:pPr>
            <a:r>
              <a:rPr lang="en-GB" sz="3200" dirty="0">
                <a:solidFill>
                  <a:srgbClr val="4472C4">
                    <a:lumMod val="50000"/>
                  </a:srgbClr>
                </a:solidFill>
                <a:latin typeface="Century Gothic" panose="020B0502020202020204" pitchFamily="34" charset="0"/>
              </a:rPr>
              <a:t> </a:t>
            </a:r>
          </a:p>
          <a:p>
            <a:pPr marL="514350" indent="-514350">
              <a:buFontTx/>
              <a:buAutoNum type="arabicParenR"/>
            </a:pPr>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2) </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3) </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4) </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5) </a:t>
            </a:r>
          </a:p>
          <a:p>
            <a:endParaRPr lang="en-GB" sz="3200" dirty="0">
              <a:solidFill>
                <a:srgbClr val="4472C4">
                  <a:lumMod val="50000"/>
                </a:srgbClr>
              </a:solidFill>
              <a:latin typeface="Century Gothic" panose="020B0502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7872" y="1252999"/>
            <a:ext cx="1231362" cy="75871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6039" y="2223762"/>
            <a:ext cx="1175445" cy="79930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8518" y="5264700"/>
            <a:ext cx="910485" cy="91048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6719" y="3161016"/>
            <a:ext cx="1272515" cy="954386"/>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26795" y="4172363"/>
            <a:ext cx="842439" cy="958639"/>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9352" y="1240121"/>
            <a:ext cx="1231362" cy="758719"/>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45067" y="1097522"/>
            <a:ext cx="1252660" cy="659734"/>
          </a:xfrm>
          <a:prstGeom prst="rect">
            <a:avLst/>
          </a:prstGeom>
        </p:spPr>
      </p:pic>
      <p:pic>
        <p:nvPicPr>
          <p:cNvPr id="13" name="Picture 12"/>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95263" y="3112958"/>
            <a:ext cx="1339996" cy="882383"/>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57084" y="1817457"/>
            <a:ext cx="806182" cy="1053696"/>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57652" y="4331981"/>
            <a:ext cx="893625" cy="711139"/>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7652" y="2096348"/>
            <a:ext cx="1175445" cy="799303"/>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5140" y="3023065"/>
            <a:ext cx="1272515" cy="954386"/>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46887" y="4172362"/>
            <a:ext cx="842439" cy="958639"/>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10492">
            <a:off x="9116155" y="5243493"/>
            <a:ext cx="910485" cy="910485"/>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48703" y="5444739"/>
            <a:ext cx="1252660" cy="659734"/>
          </a:xfrm>
          <a:prstGeom prst="rect">
            <a:avLst/>
          </a:prstGeom>
        </p:spPr>
      </p:pic>
      <p:sp>
        <p:nvSpPr>
          <p:cNvPr id="3" name="Rectangle 2"/>
          <p:cNvSpPr/>
          <p:nvPr/>
        </p:nvSpPr>
        <p:spPr>
          <a:xfrm>
            <a:off x="8173665" y="145197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Rectangle 20"/>
          <p:cNvSpPr/>
          <p:nvPr/>
        </p:nvSpPr>
        <p:spPr>
          <a:xfrm>
            <a:off x="10389952" y="147125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 name="Rectangle 21"/>
          <p:cNvSpPr/>
          <p:nvPr/>
        </p:nvSpPr>
        <p:spPr>
          <a:xfrm>
            <a:off x="8169635" y="2426633"/>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3" name="Rectangle 22"/>
          <p:cNvSpPr/>
          <p:nvPr/>
        </p:nvSpPr>
        <p:spPr>
          <a:xfrm>
            <a:off x="10374025" y="2415290"/>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 name="Rectangle 23"/>
          <p:cNvSpPr/>
          <p:nvPr/>
        </p:nvSpPr>
        <p:spPr>
          <a:xfrm>
            <a:off x="8177405" y="3458818"/>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 name="Rectangle 24"/>
          <p:cNvSpPr/>
          <p:nvPr/>
        </p:nvSpPr>
        <p:spPr>
          <a:xfrm>
            <a:off x="10368629" y="3458818"/>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 name="Rectangle 25"/>
          <p:cNvSpPr/>
          <p:nvPr/>
        </p:nvSpPr>
        <p:spPr>
          <a:xfrm>
            <a:off x="8177405" y="456625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7" name="Rectangle 26"/>
          <p:cNvSpPr/>
          <p:nvPr/>
        </p:nvSpPr>
        <p:spPr>
          <a:xfrm>
            <a:off x="10347746" y="4556176"/>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8" name="Rectangle 27"/>
          <p:cNvSpPr/>
          <p:nvPr/>
        </p:nvSpPr>
        <p:spPr>
          <a:xfrm>
            <a:off x="8183439" y="553617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9" name="Rectangle 28"/>
          <p:cNvSpPr/>
          <p:nvPr/>
        </p:nvSpPr>
        <p:spPr>
          <a:xfrm>
            <a:off x="10358269" y="553617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0" name="Rounded Rectangle 29"/>
          <p:cNvSpPr/>
          <p:nvPr/>
        </p:nvSpPr>
        <p:spPr>
          <a:xfrm>
            <a:off x="9571397" y="102097"/>
            <a:ext cx="2378407" cy="400919"/>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hablar</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escuchar</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1437718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85750" y="274404"/>
            <a:ext cx="10846477" cy="6001644"/>
            <a:chOff x="285750" y="274404"/>
            <a:chExt cx="10846477" cy="6001644"/>
          </a:xfrm>
        </p:grpSpPr>
        <p:sp>
          <p:nvSpPr>
            <p:cNvPr id="2" name="TextBox 1"/>
            <p:cNvSpPr txBox="1"/>
            <p:nvPr/>
          </p:nvSpPr>
          <p:spPr>
            <a:xfrm>
              <a:off x="285750" y="274405"/>
              <a:ext cx="5303520" cy="6001643"/>
            </a:xfrm>
            <a:prstGeom prst="rect">
              <a:avLst/>
            </a:prstGeom>
            <a:noFill/>
            <a:ln w="28575">
              <a:solidFill>
                <a:schemeClr val="accent5">
                  <a:lumMod val="50000"/>
                </a:schemeClr>
              </a:solidFill>
            </a:ln>
          </p:spPr>
          <p:txBody>
            <a:bodyPr wrap="square" rtlCol="0">
              <a:spAutoFit/>
            </a:bodyPr>
            <a:lstStyle/>
            <a:p>
              <a:r>
                <a:rPr lang="en-GB" sz="3200" dirty="0">
                  <a:solidFill>
                    <a:srgbClr val="4472C4">
                      <a:lumMod val="50000"/>
                    </a:srgbClr>
                  </a:solidFill>
                  <a:latin typeface="Century Gothic" panose="020B0502020202020204" pitchFamily="34" charset="0"/>
                </a:rPr>
                <a:t>Partner B</a:t>
              </a:r>
            </a:p>
            <a:p>
              <a:endParaRPr lang="en-GB" sz="3200" dirty="0">
                <a:solidFill>
                  <a:srgbClr val="4472C4">
                    <a:lumMod val="50000"/>
                  </a:srgbClr>
                </a:solidFill>
                <a:latin typeface="Century Gothic" panose="020B0502020202020204" pitchFamily="34" charset="0"/>
              </a:endParaRPr>
            </a:p>
            <a:p>
              <a:pPr marL="514350" indent="-514350">
                <a:buFontTx/>
                <a:buAutoNum type="arabicParenR"/>
              </a:pPr>
              <a:r>
                <a:rPr lang="en-GB" sz="3200" dirty="0" err="1">
                  <a:solidFill>
                    <a:srgbClr val="4472C4">
                      <a:lumMod val="50000"/>
                    </a:srgbClr>
                  </a:solidFill>
                  <a:latin typeface="Century Gothic" panose="020B0502020202020204" pitchFamily="34" charset="0"/>
                </a:rPr>
                <a:t>Es</a:t>
              </a:r>
              <a:r>
                <a:rPr lang="en-GB" sz="3200" dirty="0">
                  <a:solidFill>
                    <a:srgbClr val="4472C4">
                      <a:lumMod val="50000"/>
                    </a:srgbClr>
                  </a:solidFill>
                  <a:latin typeface="Century Gothic" panose="020B0502020202020204" pitchFamily="34" charset="0"/>
                </a:rPr>
                <a:t> _____</a:t>
              </a:r>
            </a:p>
            <a:p>
              <a:pPr marL="514350" indent="-514350">
                <a:buFontTx/>
                <a:buAutoNum type="arabicParenR"/>
              </a:pPr>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2) </a:t>
              </a:r>
              <a:r>
                <a:rPr lang="en-GB" sz="3200" dirty="0" err="1">
                  <a:solidFill>
                    <a:srgbClr val="4472C4">
                      <a:lumMod val="50000"/>
                    </a:srgbClr>
                  </a:solidFill>
                  <a:latin typeface="Century Gothic" panose="020B0502020202020204" pitchFamily="34" charset="0"/>
                </a:rPr>
                <a:t>Es</a:t>
              </a:r>
              <a:r>
                <a:rPr lang="en-GB" sz="3200" dirty="0">
                  <a:solidFill>
                    <a:srgbClr val="4472C4">
                      <a:lumMod val="50000"/>
                    </a:srgbClr>
                  </a:solidFill>
                  <a:latin typeface="Century Gothic" panose="020B0502020202020204" pitchFamily="34" charset="0"/>
                </a:rPr>
                <a:t> _____</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3) </a:t>
              </a:r>
              <a:r>
                <a:rPr lang="en-GB" sz="3200" dirty="0" err="1">
                  <a:solidFill>
                    <a:srgbClr val="4472C4">
                      <a:lumMod val="50000"/>
                    </a:srgbClr>
                  </a:solidFill>
                  <a:latin typeface="Century Gothic" panose="020B0502020202020204" pitchFamily="34" charset="0"/>
                </a:rPr>
                <a:t>Es</a:t>
              </a:r>
              <a:r>
                <a:rPr lang="en-GB" sz="3200" dirty="0">
                  <a:solidFill>
                    <a:srgbClr val="4472C4">
                      <a:lumMod val="50000"/>
                    </a:srgbClr>
                  </a:solidFill>
                  <a:latin typeface="Century Gothic" panose="020B0502020202020204" pitchFamily="34" charset="0"/>
                </a:rPr>
                <a:t> _____</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4) </a:t>
              </a:r>
              <a:r>
                <a:rPr lang="en-GB" sz="3200" dirty="0" err="1">
                  <a:solidFill>
                    <a:srgbClr val="4472C4">
                      <a:lumMod val="50000"/>
                    </a:srgbClr>
                  </a:solidFill>
                  <a:latin typeface="Century Gothic" panose="020B0502020202020204" pitchFamily="34" charset="0"/>
                </a:rPr>
                <a:t>Es</a:t>
              </a:r>
              <a:r>
                <a:rPr lang="en-GB" sz="3200" dirty="0">
                  <a:solidFill>
                    <a:srgbClr val="4472C4">
                      <a:lumMod val="50000"/>
                    </a:srgbClr>
                  </a:solidFill>
                  <a:latin typeface="Century Gothic" panose="020B0502020202020204" pitchFamily="34" charset="0"/>
                </a:rPr>
                <a:t> _____</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5) </a:t>
              </a:r>
              <a:r>
                <a:rPr lang="en-GB" sz="3200" dirty="0" err="1">
                  <a:solidFill>
                    <a:srgbClr val="4472C4">
                      <a:lumMod val="50000"/>
                    </a:srgbClr>
                  </a:solidFill>
                  <a:latin typeface="Century Gothic" panose="020B0502020202020204" pitchFamily="34" charset="0"/>
                </a:rPr>
                <a:t>Es</a:t>
              </a:r>
              <a:r>
                <a:rPr lang="en-GB" sz="3200" dirty="0">
                  <a:solidFill>
                    <a:srgbClr val="4472C4">
                      <a:lumMod val="50000"/>
                    </a:srgbClr>
                  </a:solidFill>
                  <a:latin typeface="Century Gothic" panose="020B0502020202020204" pitchFamily="34" charset="0"/>
                </a:rPr>
                <a:t> _____</a:t>
              </a:r>
            </a:p>
            <a:p>
              <a:endParaRPr lang="en-GB" sz="3200" dirty="0">
                <a:solidFill>
                  <a:srgbClr val="4472C4">
                    <a:lumMod val="50000"/>
                  </a:srgbClr>
                </a:solidFill>
                <a:latin typeface="Century Gothic" panose="020B0502020202020204" pitchFamily="34" charset="0"/>
              </a:endParaRPr>
            </a:p>
          </p:txBody>
        </p:sp>
        <p:sp>
          <p:nvSpPr>
            <p:cNvPr id="5" name="TextBox 4"/>
            <p:cNvSpPr txBox="1"/>
            <p:nvPr/>
          </p:nvSpPr>
          <p:spPr>
            <a:xfrm>
              <a:off x="5828707" y="274404"/>
              <a:ext cx="5303520" cy="6001643"/>
            </a:xfrm>
            <a:prstGeom prst="rect">
              <a:avLst/>
            </a:prstGeom>
            <a:noFill/>
            <a:ln w="28575">
              <a:solidFill>
                <a:schemeClr val="accent5">
                  <a:lumMod val="50000"/>
                </a:schemeClr>
              </a:solidFill>
            </a:ln>
          </p:spPr>
          <p:txBody>
            <a:bodyPr wrap="square" rtlCol="0">
              <a:spAutoFit/>
            </a:bodyPr>
            <a:lstStyle/>
            <a:p>
              <a:r>
                <a:rPr lang="en-GB" sz="3200" dirty="0">
                  <a:solidFill>
                    <a:srgbClr val="4472C4">
                      <a:lumMod val="50000"/>
                    </a:srgbClr>
                  </a:solidFill>
                  <a:latin typeface="Century Gothic" panose="020B0502020202020204" pitchFamily="34" charset="0"/>
                </a:rPr>
                <a:t>Partner A</a:t>
              </a:r>
            </a:p>
            <a:p>
              <a:endParaRPr lang="en-GB" sz="3200" dirty="0">
                <a:solidFill>
                  <a:srgbClr val="4472C4">
                    <a:lumMod val="50000"/>
                  </a:srgbClr>
                </a:solidFill>
                <a:latin typeface="Century Gothic" panose="020B0502020202020204" pitchFamily="34" charset="0"/>
              </a:endParaRPr>
            </a:p>
            <a:p>
              <a:pPr marL="514350" indent="-514350">
                <a:buFontTx/>
                <a:buAutoNum type="arabicParenR"/>
              </a:pPr>
              <a:r>
                <a:rPr lang="en-GB" sz="3200" dirty="0">
                  <a:solidFill>
                    <a:srgbClr val="4472C4">
                      <a:lumMod val="50000"/>
                    </a:srgbClr>
                  </a:solidFill>
                  <a:latin typeface="Century Gothic" panose="020B0502020202020204" pitchFamily="34" charset="0"/>
                </a:rPr>
                <a:t> </a:t>
              </a:r>
            </a:p>
            <a:p>
              <a:pPr marL="514350" indent="-514350">
                <a:buFontTx/>
                <a:buAutoNum type="arabicParenR"/>
              </a:pPr>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2) </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3) </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4) </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5) </a:t>
              </a:r>
            </a:p>
            <a:p>
              <a:endParaRPr lang="en-GB" sz="3200" dirty="0">
                <a:solidFill>
                  <a:srgbClr val="4472C4">
                    <a:lumMod val="50000"/>
                  </a:srgbClr>
                </a:solidFill>
                <a:latin typeface="Century Gothic" panose="020B050202020202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105" y="4296910"/>
              <a:ext cx="910485" cy="910485"/>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0246" y="1327961"/>
              <a:ext cx="1252660" cy="659734"/>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2478" y="1987695"/>
              <a:ext cx="806182" cy="1053696"/>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78861" y="2242088"/>
              <a:ext cx="1175445" cy="799303"/>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05829" y="3126757"/>
              <a:ext cx="1272515" cy="954386"/>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46887" y="4172362"/>
              <a:ext cx="842439" cy="958639"/>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8703" y="5444739"/>
              <a:ext cx="1252660" cy="659734"/>
            </a:xfrm>
            <a:prstGeom prst="rect">
              <a:avLst/>
            </a:prstGeom>
          </p:spPr>
        </p:pic>
        <p:sp>
          <p:nvSpPr>
            <p:cNvPr id="3" name="Rectangle 2"/>
            <p:cNvSpPr/>
            <p:nvPr/>
          </p:nvSpPr>
          <p:spPr>
            <a:xfrm>
              <a:off x="8173665" y="145197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Rectangle 20"/>
            <p:cNvSpPr/>
            <p:nvPr/>
          </p:nvSpPr>
          <p:spPr>
            <a:xfrm>
              <a:off x="10389952" y="147125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 name="Rectangle 21"/>
            <p:cNvSpPr/>
            <p:nvPr/>
          </p:nvSpPr>
          <p:spPr>
            <a:xfrm>
              <a:off x="8169635" y="2426633"/>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3" name="Rectangle 22"/>
            <p:cNvSpPr/>
            <p:nvPr/>
          </p:nvSpPr>
          <p:spPr>
            <a:xfrm>
              <a:off x="10374025" y="2415290"/>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 name="Rectangle 23"/>
            <p:cNvSpPr/>
            <p:nvPr/>
          </p:nvSpPr>
          <p:spPr>
            <a:xfrm>
              <a:off x="8177405" y="3458818"/>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 name="Rectangle 24"/>
            <p:cNvSpPr/>
            <p:nvPr/>
          </p:nvSpPr>
          <p:spPr>
            <a:xfrm>
              <a:off x="10368629" y="3458818"/>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 name="Rectangle 25"/>
            <p:cNvSpPr/>
            <p:nvPr/>
          </p:nvSpPr>
          <p:spPr>
            <a:xfrm>
              <a:off x="8177405" y="456625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7" name="Rectangle 26"/>
            <p:cNvSpPr/>
            <p:nvPr/>
          </p:nvSpPr>
          <p:spPr>
            <a:xfrm>
              <a:off x="10347746" y="4556176"/>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8" name="Rectangle 27"/>
            <p:cNvSpPr/>
            <p:nvPr/>
          </p:nvSpPr>
          <p:spPr>
            <a:xfrm>
              <a:off x="8183439" y="553617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9" name="Rectangle 28"/>
            <p:cNvSpPr/>
            <p:nvPr/>
          </p:nvSpPr>
          <p:spPr>
            <a:xfrm>
              <a:off x="10358269" y="553617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30" name="Picture 29"/>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78016" y="1129335"/>
              <a:ext cx="1339996" cy="882383"/>
            </a:xfrm>
            <a:prstGeom prst="rect">
              <a:avLst/>
            </a:prstGeom>
          </p:spPr>
        </p:pic>
        <p:pic>
          <p:nvPicPr>
            <p:cNvPr id="31" name="Picture 30"/>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67659" y="1249214"/>
              <a:ext cx="1339996" cy="882383"/>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1763" y="2073061"/>
              <a:ext cx="806182" cy="1053696"/>
            </a:xfrm>
            <a:prstGeom prst="rect">
              <a:avLst/>
            </a:prstGeom>
          </p:spPr>
        </p:pic>
        <p:pic>
          <p:nvPicPr>
            <p:cNvPr id="33" name="Picture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43947" y="3357463"/>
              <a:ext cx="893625" cy="711139"/>
            </a:xfrm>
            <a:prstGeom prst="rect">
              <a:avLst/>
            </a:prstGeom>
          </p:spPr>
        </p:pic>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95701" y="3393355"/>
              <a:ext cx="893625" cy="711139"/>
            </a:xfrm>
            <a:prstGeom prst="rect">
              <a:avLst/>
            </a:prstGeom>
          </p:spPr>
        </p:pic>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4527" y="4250408"/>
              <a:ext cx="910485" cy="910485"/>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7510" y="5400601"/>
              <a:ext cx="1252660" cy="659734"/>
            </a:xfrm>
            <a:prstGeom prst="rect">
              <a:avLst/>
            </a:prstGeom>
          </p:spPr>
        </p:pic>
        <p:pic>
          <p:nvPicPr>
            <p:cNvPr id="37" name="Picture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55306" y="5345754"/>
              <a:ext cx="1231362" cy="758719"/>
            </a:xfrm>
            <a:prstGeom prst="rect">
              <a:avLst/>
            </a:prstGeom>
          </p:spPr>
        </p:pic>
      </p:grpSp>
      <p:sp>
        <p:nvSpPr>
          <p:cNvPr id="38" name="Rounded Rectangle 37"/>
          <p:cNvSpPr/>
          <p:nvPr/>
        </p:nvSpPr>
        <p:spPr>
          <a:xfrm>
            <a:off x="9642513" y="109033"/>
            <a:ext cx="2378407" cy="400919"/>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hablar</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escuchar</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9457339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5083" y="58222"/>
            <a:ext cx="11897842" cy="1292662"/>
          </a:xfrm>
          <a:prstGeom prst="rect">
            <a:avLst/>
          </a:prstGeom>
          <a:noFill/>
        </p:spPr>
        <p:txBody>
          <a:bodyPr wrap="square" rtlCol="0">
            <a:spAutoFit/>
          </a:bodyPr>
          <a:lstStyle/>
          <a:p>
            <a:pPr>
              <a:defRPr/>
            </a:pPr>
            <a:r>
              <a:rPr lang="en-GB" sz="2600" b="1" dirty="0">
                <a:solidFill>
                  <a:srgbClr val="5B9BD5">
                    <a:lumMod val="50000"/>
                  </a:srgbClr>
                </a:solidFill>
                <a:latin typeface="Century Gothic" panose="020B0502020202020204" pitchFamily="34" charset="0"/>
              </a:rPr>
              <a:t>¿</a:t>
            </a:r>
            <a:r>
              <a:rPr lang="en-GB" sz="2600" b="1" dirty="0" err="1">
                <a:solidFill>
                  <a:srgbClr val="5B9BD5">
                    <a:lumMod val="50000"/>
                  </a:srgbClr>
                </a:solidFill>
                <a:latin typeface="Century Gothic" panose="020B0502020202020204" pitchFamily="34" charset="0"/>
              </a:rPr>
              <a:t>Dónde</a:t>
            </a:r>
            <a:r>
              <a:rPr lang="en-GB" sz="2600" b="1" dirty="0">
                <a:solidFill>
                  <a:srgbClr val="5B9BD5">
                    <a:lumMod val="50000"/>
                  </a:srgbClr>
                </a:solidFill>
                <a:latin typeface="Century Gothic" panose="020B0502020202020204" pitchFamily="34" charset="0"/>
              </a:rPr>
              <a:t> </a:t>
            </a:r>
            <a:r>
              <a:rPr lang="en-GB" sz="2600" b="1" dirty="0" err="1">
                <a:solidFill>
                  <a:srgbClr val="5B9BD5">
                    <a:lumMod val="50000"/>
                  </a:srgbClr>
                </a:solidFill>
                <a:latin typeface="Century Gothic" panose="020B0502020202020204" pitchFamily="34" charset="0"/>
              </a:rPr>
              <a:t>está</a:t>
            </a:r>
            <a:r>
              <a:rPr lang="en-GB" sz="2600" b="1" dirty="0">
                <a:solidFill>
                  <a:srgbClr val="5B9BD5">
                    <a:lumMod val="50000"/>
                  </a:srgbClr>
                </a:solidFill>
                <a:latin typeface="Century Gothic" panose="020B0502020202020204" pitchFamily="34" charset="0"/>
              </a:rPr>
              <a:t> Snapcat?</a:t>
            </a:r>
          </a:p>
          <a:p>
            <a:pPr>
              <a:defRPr/>
            </a:pPr>
            <a:r>
              <a:rPr lang="en-GB" sz="2600" dirty="0">
                <a:solidFill>
                  <a:srgbClr val="5B9BD5">
                    <a:lumMod val="50000"/>
                  </a:srgbClr>
                </a:solidFill>
                <a:latin typeface="Century Gothic" panose="020B0502020202020204" pitchFamily="34" charset="0"/>
              </a:rPr>
              <a:t>You see </a:t>
            </a:r>
            <a:r>
              <a:rPr lang="en-GB" sz="2600" dirty="0" err="1">
                <a:solidFill>
                  <a:srgbClr val="5B9BD5">
                    <a:lumMod val="50000"/>
                  </a:srgbClr>
                </a:solidFill>
                <a:latin typeface="Century Gothic" panose="020B0502020202020204" pitchFamily="34" charset="0"/>
              </a:rPr>
              <a:t>Snapcat</a:t>
            </a:r>
            <a:r>
              <a:rPr lang="en-GB" sz="2600" dirty="0">
                <a:solidFill>
                  <a:srgbClr val="5B9BD5">
                    <a:lumMod val="50000"/>
                  </a:srgbClr>
                </a:solidFill>
                <a:latin typeface="Century Gothic" panose="020B0502020202020204" pitchFamily="34" charset="0"/>
              </a:rPr>
              <a:t> </a:t>
            </a:r>
            <a:r>
              <a:rPr lang="en-GB" sz="2600" dirty="0" smtClean="0">
                <a:solidFill>
                  <a:srgbClr val="5B9BD5">
                    <a:lumMod val="50000"/>
                  </a:srgbClr>
                </a:solidFill>
                <a:latin typeface="Century Gothic" panose="020B0502020202020204" pitchFamily="34" charset="0"/>
              </a:rPr>
              <a:t>everywhere! </a:t>
            </a:r>
            <a:r>
              <a:rPr lang="en-GB" sz="2600" dirty="0">
                <a:solidFill>
                  <a:srgbClr val="5B9BD5">
                    <a:lumMod val="50000"/>
                  </a:srgbClr>
                </a:solidFill>
                <a:latin typeface="Century Gothic" panose="020B0502020202020204" pitchFamily="34" charset="0"/>
              </a:rPr>
              <a:t>Write </a:t>
            </a:r>
            <a:r>
              <a:rPr lang="en-GB" sz="2600" dirty="0" smtClean="0">
                <a:solidFill>
                  <a:srgbClr val="5B9BD5">
                    <a:lumMod val="50000"/>
                  </a:srgbClr>
                </a:solidFill>
                <a:latin typeface="Century Gothic" panose="020B0502020202020204" pitchFamily="34" charset="0"/>
              </a:rPr>
              <a:t>where </a:t>
            </a:r>
            <a:r>
              <a:rPr lang="en-GB" sz="2600" dirty="0">
                <a:solidFill>
                  <a:srgbClr val="5B9BD5">
                    <a:lumMod val="50000"/>
                  </a:srgbClr>
                </a:solidFill>
                <a:latin typeface="Century Gothic" panose="020B0502020202020204" pitchFamily="34" charset="0"/>
              </a:rPr>
              <a:t>he </a:t>
            </a:r>
            <a:r>
              <a:rPr lang="en-GB" sz="2600" dirty="0" smtClean="0">
                <a:solidFill>
                  <a:srgbClr val="5B9BD5">
                    <a:lumMod val="50000"/>
                  </a:srgbClr>
                </a:solidFill>
                <a:latin typeface="Century Gothic" panose="020B0502020202020204" pitchFamily="34" charset="0"/>
              </a:rPr>
              <a:t>is.  </a:t>
            </a:r>
            <a:br>
              <a:rPr lang="en-GB" sz="2600" dirty="0" smtClean="0">
                <a:solidFill>
                  <a:srgbClr val="5B9BD5">
                    <a:lumMod val="50000"/>
                  </a:srgbClr>
                </a:solidFill>
                <a:latin typeface="Century Gothic" panose="020B0502020202020204" pitchFamily="34" charset="0"/>
              </a:rPr>
            </a:br>
            <a:r>
              <a:rPr lang="en-GB" sz="2600" dirty="0" smtClean="0">
                <a:solidFill>
                  <a:srgbClr val="5B9BD5">
                    <a:lumMod val="50000"/>
                  </a:srgbClr>
                </a:solidFill>
                <a:latin typeface="Century Gothic" panose="020B0502020202020204" pitchFamily="34" charset="0"/>
              </a:rPr>
              <a:t>Choose </a:t>
            </a:r>
            <a:r>
              <a:rPr lang="en-GB" sz="2600" dirty="0">
                <a:solidFill>
                  <a:srgbClr val="5B9BD5">
                    <a:lumMod val="50000"/>
                  </a:srgbClr>
                </a:solidFill>
                <a:latin typeface="Century Gothic" panose="020B0502020202020204" pitchFamily="34" charset="0"/>
              </a:rPr>
              <a:t>the word for </a:t>
            </a:r>
            <a:r>
              <a:rPr lang="en-GB" sz="2600" dirty="0" smtClean="0">
                <a:solidFill>
                  <a:srgbClr val="5B9BD5">
                    <a:lumMod val="50000"/>
                  </a:srgbClr>
                </a:solidFill>
                <a:latin typeface="Century Gothic" panose="020B0502020202020204" pitchFamily="34" charset="0"/>
              </a:rPr>
              <a:t>‘</a:t>
            </a:r>
            <a:r>
              <a:rPr lang="en-GB" sz="2600" b="1" dirty="0" smtClean="0">
                <a:solidFill>
                  <a:srgbClr val="5B9BD5">
                    <a:lumMod val="50000"/>
                  </a:srgbClr>
                </a:solidFill>
                <a:latin typeface="Century Gothic" panose="020B0502020202020204" pitchFamily="34" charset="0"/>
              </a:rPr>
              <a:t>a’ </a:t>
            </a:r>
            <a:r>
              <a:rPr lang="en-GB" sz="2600" dirty="0">
                <a:solidFill>
                  <a:srgbClr val="5B9BD5">
                    <a:lumMod val="50000"/>
                  </a:srgbClr>
                </a:solidFill>
                <a:latin typeface="Century Gothic" panose="020B0502020202020204" pitchFamily="34" charset="0"/>
              </a:rPr>
              <a:t>carefully.</a:t>
            </a:r>
          </a:p>
        </p:txBody>
      </p:sp>
      <p:sp>
        <p:nvSpPr>
          <p:cNvPr id="4" name="Rounded Rectangle 3"/>
          <p:cNvSpPr/>
          <p:nvPr/>
        </p:nvSpPr>
        <p:spPr>
          <a:xfrm>
            <a:off x="10468812" y="54143"/>
            <a:ext cx="1681395" cy="400919"/>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escribir</a:t>
            </a:r>
            <a:endParaRPr lang="en-GB" b="1" dirty="0">
              <a:solidFill>
                <a:prstClr val="white"/>
              </a:solidFill>
              <a:latin typeface="Century Gothic" panose="020B0502020202020204" pitchFamily="34"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7868" b="13257"/>
          <a:stretch/>
        </p:blipFill>
        <p:spPr>
          <a:xfrm>
            <a:off x="498024" y="1508912"/>
            <a:ext cx="2081940" cy="177135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6460" t="19966" r="11499" b="5360"/>
          <a:stretch/>
        </p:blipFill>
        <p:spPr>
          <a:xfrm>
            <a:off x="5429826" y="2127684"/>
            <a:ext cx="2110538" cy="2187668"/>
          </a:xfrm>
          <a:prstGeom prst="rect">
            <a:avLst/>
          </a:prstGeom>
        </p:spPr>
      </p:pic>
      <p:grpSp>
        <p:nvGrpSpPr>
          <p:cNvPr id="18" name="Group 17"/>
          <p:cNvGrpSpPr/>
          <p:nvPr/>
        </p:nvGrpSpPr>
        <p:grpSpPr>
          <a:xfrm>
            <a:off x="1973233" y="4174706"/>
            <a:ext cx="2458341" cy="1675476"/>
            <a:chOff x="1031699" y="3883838"/>
            <a:chExt cx="2797961" cy="2108250"/>
          </a:xfrm>
        </p:grpSpPr>
        <p:pic>
          <p:nvPicPr>
            <p:cNvPr id="11" name="Picture 1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1699" y="4149640"/>
              <a:ext cx="2797961" cy="1842448"/>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405982">
              <a:off x="1524589" y="3883838"/>
              <a:ext cx="1192526" cy="894394"/>
            </a:xfrm>
            <a:prstGeom prst="rect">
              <a:avLst/>
            </a:prstGeom>
          </p:spPr>
        </p:pic>
      </p:grpSp>
      <p:grpSp>
        <p:nvGrpSpPr>
          <p:cNvPr id="16" name="Group 15"/>
          <p:cNvGrpSpPr/>
          <p:nvPr/>
        </p:nvGrpSpPr>
        <p:grpSpPr>
          <a:xfrm>
            <a:off x="8991093" y="1442706"/>
            <a:ext cx="2661386" cy="1575556"/>
            <a:chOff x="8418155" y="1994586"/>
            <a:chExt cx="2919891" cy="1799126"/>
          </a:xfrm>
        </p:grpSpPr>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18155" y="1994586"/>
              <a:ext cx="2919891" cy="1799126"/>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814661">
              <a:off x="8881306" y="2464864"/>
              <a:ext cx="1395180" cy="734795"/>
            </a:xfrm>
            <a:prstGeom prst="rect">
              <a:avLst/>
            </a:prstGeom>
          </p:spPr>
        </p:pic>
      </p:grpSp>
      <p:grpSp>
        <p:nvGrpSpPr>
          <p:cNvPr id="17" name="Group 16"/>
          <p:cNvGrpSpPr/>
          <p:nvPr/>
        </p:nvGrpSpPr>
        <p:grpSpPr>
          <a:xfrm>
            <a:off x="7505721" y="4527504"/>
            <a:ext cx="2652739" cy="1372687"/>
            <a:chOff x="6242413" y="4576237"/>
            <a:chExt cx="3208581" cy="1689852"/>
          </a:xfrm>
        </p:grpSpPr>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42413" y="4576237"/>
              <a:ext cx="3208581" cy="1689852"/>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338379">
              <a:off x="6560959" y="4902024"/>
              <a:ext cx="1149384" cy="770087"/>
            </a:xfrm>
            <a:prstGeom prst="rect">
              <a:avLst/>
            </a:prstGeom>
          </p:spPr>
        </p:pic>
      </p:grpSp>
      <p:sp>
        <p:nvSpPr>
          <p:cNvPr id="19" name="TextBox 18"/>
          <p:cNvSpPr txBox="1"/>
          <p:nvPr/>
        </p:nvSpPr>
        <p:spPr>
          <a:xfrm>
            <a:off x="-31258" y="3202042"/>
            <a:ext cx="5265713" cy="584775"/>
          </a:xfrm>
          <a:prstGeom prst="rect">
            <a:avLst/>
          </a:prstGeom>
          <a:noFill/>
        </p:spPr>
        <p:txBody>
          <a:bodyPr wrap="square" rtlCol="0">
            <a:spAutoFit/>
          </a:bodyPr>
          <a:lstStyle/>
          <a:p>
            <a:r>
              <a:rPr lang="en-GB" sz="3200" dirty="0" err="1">
                <a:solidFill>
                  <a:srgbClr val="4472C4">
                    <a:lumMod val="50000"/>
                  </a:srgbClr>
                </a:solidFill>
                <a:latin typeface="Century Gothic" panose="020B0502020202020204" pitchFamily="34" charset="0"/>
              </a:rPr>
              <a:t>Está</a:t>
            </a:r>
            <a:r>
              <a:rPr lang="en-GB" sz="3200" dirty="0">
                <a:solidFill>
                  <a:srgbClr val="4472C4">
                    <a:lumMod val="50000"/>
                  </a:srgbClr>
                </a:solidFill>
                <a:latin typeface="Century Gothic" panose="020B0502020202020204" pitchFamily="34" charset="0"/>
              </a:rPr>
              <a:t> </a:t>
            </a:r>
            <a:r>
              <a:rPr lang="en-GB" sz="3200" dirty="0" err="1">
                <a:solidFill>
                  <a:srgbClr val="4472C4">
                    <a:lumMod val="50000"/>
                  </a:srgbClr>
                </a:solidFill>
                <a:latin typeface="Century Gothic" panose="020B0502020202020204" pitchFamily="34" charset="0"/>
              </a:rPr>
              <a:t>en</a:t>
            </a:r>
            <a:r>
              <a:rPr lang="en-GB" sz="3200" dirty="0">
                <a:solidFill>
                  <a:srgbClr val="4472C4">
                    <a:lumMod val="50000"/>
                  </a:srgbClr>
                </a:solidFill>
                <a:latin typeface="Century Gothic" panose="020B0502020202020204" pitchFamily="34" charset="0"/>
              </a:rPr>
              <a:t> </a:t>
            </a:r>
            <a:r>
              <a:rPr lang="en-GB" sz="3200" dirty="0" err="1">
                <a:solidFill>
                  <a:srgbClr val="4472C4">
                    <a:lumMod val="50000"/>
                  </a:srgbClr>
                </a:solidFill>
                <a:latin typeface="Century Gothic" panose="020B0502020202020204" pitchFamily="34" charset="0"/>
              </a:rPr>
              <a:t>una</a:t>
            </a:r>
            <a:r>
              <a:rPr lang="en-GB" sz="3200" dirty="0">
                <a:solidFill>
                  <a:srgbClr val="4472C4">
                    <a:lumMod val="50000"/>
                  </a:srgbClr>
                </a:solidFill>
                <a:latin typeface="Century Gothic" panose="020B0502020202020204" pitchFamily="34" charset="0"/>
              </a:rPr>
              <a:t> </a:t>
            </a:r>
            <a:r>
              <a:rPr lang="en-GB" sz="3200" dirty="0" err="1">
                <a:solidFill>
                  <a:srgbClr val="4472C4">
                    <a:lumMod val="50000"/>
                  </a:srgbClr>
                </a:solidFill>
                <a:latin typeface="Century Gothic" panose="020B0502020202020204" pitchFamily="34" charset="0"/>
              </a:rPr>
              <a:t>bicicleta</a:t>
            </a:r>
            <a:r>
              <a:rPr lang="en-GB" sz="3200" dirty="0">
                <a:solidFill>
                  <a:srgbClr val="4472C4">
                    <a:lumMod val="50000"/>
                  </a:srgbClr>
                </a:solidFill>
                <a:latin typeface="Century Gothic" panose="020B0502020202020204" pitchFamily="34" charset="0"/>
              </a:rPr>
              <a:t>.</a:t>
            </a:r>
          </a:p>
        </p:txBody>
      </p:sp>
      <p:sp>
        <p:nvSpPr>
          <p:cNvPr id="21" name="TextBox 20"/>
          <p:cNvSpPr txBox="1"/>
          <p:nvPr/>
        </p:nvSpPr>
        <p:spPr>
          <a:xfrm>
            <a:off x="4560924" y="3848094"/>
            <a:ext cx="4895713" cy="584775"/>
          </a:xfrm>
          <a:prstGeom prst="rect">
            <a:avLst/>
          </a:prstGeom>
          <a:noFill/>
        </p:spPr>
        <p:txBody>
          <a:bodyPr wrap="square" rtlCol="0">
            <a:spAutoFit/>
          </a:bodyPr>
          <a:lstStyle/>
          <a:p>
            <a:r>
              <a:rPr lang="en-GB" sz="3200" dirty="0" err="1">
                <a:solidFill>
                  <a:srgbClr val="4472C4">
                    <a:lumMod val="50000"/>
                  </a:srgbClr>
                </a:solidFill>
                <a:latin typeface="Century Gothic" panose="020B0502020202020204" pitchFamily="34" charset="0"/>
              </a:rPr>
              <a:t>Está</a:t>
            </a:r>
            <a:r>
              <a:rPr lang="en-GB" sz="3200" dirty="0">
                <a:solidFill>
                  <a:srgbClr val="4472C4">
                    <a:lumMod val="50000"/>
                  </a:srgbClr>
                </a:solidFill>
                <a:latin typeface="Century Gothic" panose="020B0502020202020204" pitchFamily="34" charset="0"/>
              </a:rPr>
              <a:t> </a:t>
            </a:r>
            <a:r>
              <a:rPr lang="en-GB" sz="3200" dirty="0" err="1">
                <a:solidFill>
                  <a:srgbClr val="4472C4">
                    <a:lumMod val="50000"/>
                  </a:srgbClr>
                </a:solidFill>
                <a:latin typeface="Century Gothic" panose="020B0502020202020204" pitchFamily="34" charset="0"/>
              </a:rPr>
              <a:t>en</a:t>
            </a:r>
            <a:r>
              <a:rPr lang="en-GB" sz="3200" dirty="0">
                <a:solidFill>
                  <a:srgbClr val="4472C4">
                    <a:lumMod val="50000"/>
                  </a:srgbClr>
                </a:solidFill>
                <a:latin typeface="Century Gothic" panose="020B0502020202020204" pitchFamily="34" charset="0"/>
              </a:rPr>
              <a:t> un </a:t>
            </a:r>
            <a:r>
              <a:rPr lang="en-GB" sz="3200" dirty="0" err="1">
                <a:solidFill>
                  <a:srgbClr val="4472C4">
                    <a:lumMod val="50000"/>
                  </a:srgbClr>
                </a:solidFill>
                <a:latin typeface="Century Gothic" panose="020B0502020202020204" pitchFamily="34" charset="0"/>
              </a:rPr>
              <a:t>barco</a:t>
            </a:r>
            <a:r>
              <a:rPr lang="en-GB" sz="3200" dirty="0">
                <a:solidFill>
                  <a:srgbClr val="4472C4">
                    <a:lumMod val="50000"/>
                  </a:srgbClr>
                </a:solidFill>
                <a:latin typeface="Century Gothic" panose="020B0502020202020204" pitchFamily="34" charset="0"/>
              </a:rPr>
              <a:t>.</a:t>
            </a:r>
          </a:p>
        </p:txBody>
      </p:sp>
      <p:sp>
        <p:nvSpPr>
          <p:cNvPr id="22" name="TextBox 21"/>
          <p:cNvSpPr txBox="1"/>
          <p:nvPr/>
        </p:nvSpPr>
        <p:spPr>
          <a:xfrm>
            <a:off x="7913018" y="3017075"/>
            <a:ext cx="4237189" cy="584775"/>
          </a:xfrm>
          <a:prstGeom prst="rect">
            <a:avLst/>
          </a:prstGeom>
          <a:noFill/>
        </p:spPr>
        <p:txBody>
          <a:bodyPr wrap="square" rtlCol="0">
            <a:spAutoFit/>
          </a:bodyPr>
          <a:lstStyle/>
          <a:p>
            <a:r>
              <a:rPr lang="en-GB" sz="3200" dirty="0" err="1">
                <a:solidFill>
                  <a:srgbClr val="4472C4">
                    <a:lumMod val="50000"/>
                  </a:srgbClr>
                </a:solidFill>
                <a:latin typeface="Century Gothic" panose="020B0502020202020204" pitchFamily="34" charset="0"/>
              </a:rPr>
              <a:t>Está</a:t>
            </a:r>
            <a:r>
              <a:rPr lang="en-GB" sz="3200" dirty="0">
                <a:solidFill>
                  <a:srgbClr val="4472C4">
                    <a:lumMod val="50000"/>
                  </a:srgbClr>
                </a:solidFill>
                <a:latin typeface="Century Gothic" panose="020B0502020202020204" pitchFamily="34" charset="0"/>
              </a:rPr>
              <a:t> </a:t>
            </a:r>
            <a:r>
              <a:rPr lang="en-GB" sz="3200" dirty="0" err="1">
                <a:solidFill>
                  <a:srgbClr val="4472C4">
                    <a:lumMod val="50000"/>
                  </a:srgbClr>
                </a:solidFill>
                <a:latin typeface="Century Gothic" panose="020B0502020202020204" pitchFamily="34" charset="0"/>
              </a:rPr>
              <a:t>en</a:t>
            </a:r>
            <a:r>
              <a:rPr lang="en-GB" sz="3200" dirty="0">
                <a:solidFill>
                  <a:srgbClr val="4472C4">
                    <a:lumMod val="50000"/>
                  </a:srgbClr>
                </a:solidFill>
                <a:latin typeface="Century Gothic" panose="020B0502020202020204" pitchFamily="34" charset="0"/>
              </a:rPr>
              <a:t> una </a:t>
            </a:r>
            <a:r>
              <a:rPr lang="en-GB" sz="3200" dirty="0" err="1">
                <a:solidFill>
                  <a:srgbClr val="4472C4">
                    <a:lumMod val="50000"/>
                  </a:srgbClr>
                </a:solidFill>
                <a:latin typeface="Century Gothic" panose="020B0502020202020204" pitchFamily="34" charset="0"/>
              </a:rPr>
              <a:t>cama</a:t>
            </a:r>
            <a:r>
              <a:rPr lang="en-GB" sz="3200" dirty="0">
                <a:solidFill>
                  <a:srgbClr val="4472C4">
                    <a:lumMod val="50000"/>
                  </a:srgbClr>
                </a:solidFill>
                <a:latin typeface="Century Gothic" panose="020B0502020202020204" pitchFamily="34" charset="0"/>
              </a:rPr>
              <a:t>.</a:t>
            </a:r>
          </a:p>
        </p:txBody>
      </p:sp>
      <p:sp>
        <p:nvSpPr>
          <p:cNvPr id="23" name="TextBox 22"/>
          <p:cNvSpPr txBox="1"/>
          <p:nvPr/>
        </p:nvSpPr>
        <p:spPr>
          <a:xfrm>
            <a:off x="1161072" y="5850735"/>
            <a:ext cx="6379292" cy="584775"/>
          </a:xfrm>
          <a:prstGeom prst="rect">
            <a:avLst/>
          </a:prstGeom>
          <a:noFill/>
        </p:spPr>
        <p:txBody>
          <a:bodyPr wrap="square" rtlCol="0">
            <a:spAutoFit/>
          </a:bodyPr>
          <a:lstStyle/>
          <a:p>
            <a:r>
              <a:rPr lang="en-GB" sz="3200" dirty="0" err="1">
                <a:solidFill>
                  <a:srgbClr val="4472C4">
                    <a:lumMod val="50000"/>
                  </a:srgbClr>
                </a:solidFill>
                <a:latin typeface="Century Gothic" panose="020B0502020202020204" pitchFamily="34" charset="0"/>
              </a:rPr>
              <a:t>Está</a:t>
            </a:r>
            <a:r>
              <a:rPr lang="en-GB" sz="3200" dirty="0">
                <a:solidFill>
                  <a:srgbClr val="4472C4">
                    <a:lumMod val="50000"/>
                  </a:srgbClr>
                </a:solidFill>
                <a:latin typeface="Century Gothic" panose="020B0502020202020204" pitchFamily="34" charset="0"/>
              </a:rPr>
              <a:t> </a:t>
            </a:r>
            <a:r>
              <a:rPr lang="en-GB" sz="3200" dirty="0" err="1">
                <a:solidFill>
                  <a:srgbClr val="4472C4">
                    <a:lumMod val="50000"/>
                  </a:srgbClr>
                </a:solidFill>
                <a:latin typeface="Century Gothic" panose="020B0502020202020204" pitchFamily="34" charset="0"/>
              </a:rPr>
              <a:t>en</a:t>
            </a:r>
            <a:r>
              <a:rPr lang="en-GB" sz="3200" dirty="0">
                <a:solidFill>
                  <a:srgbClr val="4472C4">
                    <a:lumMod val="50000"/>
                  </a:srgbClr>
                </a:solidFill>
                <a:latin typeface="Century Gothic" panose="020B0502020202020204" pitchFamily="34" charset="0"/>
              </a:rPr>
              <a:t> </a:t>
            </a:r>
            <a:r>
              <a:rPr lang="en-GB" sz="3200" dirty="0" err="1">
                <a:solidFill>
                  <a:srgbClr val="4472C4">
                    <a:lumMod val="50000"/>
                  </a:srgbClr>
                </a:solidFill>
                <a:latin typeface="Century Gothic" panose="020B0502020202020204" pitchFamily="34" charset="0"/>
              </a:rPr>
              <a:t>una</a:t>
            </a:r>
            <a:r>
              <a:rPr lang="en-GB" sz="3200" dirty="0">
                <a:solidFill>
                  <a:srgbClr val="4472C4">
                    <a:lumMod val="50000"/>
                  </a:srgbClr>
                </a:solidFill>
                <a:latin typeface="Century Gothic" panose="020B0502020202020204" pitchFamily="34" charset="0"/>
              </a:rPr>
              <a:t> casa.</a:t>
            </a:r>
          </a:p>
        </p:txBody>
      </p:sp>
      <p:sp>
        <p:nvSpPr>
          <p:cNvPr id="24" name="TextBox 23"/>
          <p:cNvSpPr txBox="1"/>
          <p:nvPr/>
        </p:nvSpPr>
        <p:spPr>
          <a:xfrm>
            <a:off x="6672723" y="5775180"/>
            <a:ext cx="4895713" cy="584775"/>
          </a:xfrm>
          <a:prstGeom prst="rect">
            <a:avLst/>
          </a:prstGeom>
          <a:noFill/>
        </p:spPr>
        <p:txBody>
          <a:bodyPr wrap="square" rtlCol="0">
            <a:spAutoFit/>
          </a:bodyPr>
          <a:lstStyle/>
          <a:p>
            <a:r>
              <a:rPr lang="en-GB" sz="3200" dirty="0" err="1">
                <a:solidFill>
                  <a:srgbClr val="4472C4">
                    <a:lumMod val="50000"/>
                  </a:srgbClr>
                </a:solidFill>
                <a:latin typeface="Century Gothic" panose="020B0502020202020204" pitchFamily="34" charset="0"/>
              </a:rPr>
              <a:t>Está</a:t>
            </a:r>
            <a:r>
              <a:rPr lang="en-GB" sz="3200" dirty="0">
                <a:solidFill>
                  <a:srgbClr val="4472C4">
                    <a:lumMod val="50000"/>
                  </a:srgbClr>
                </a:solidFill>
                <a:latin typeface="Century Gothic" panose="020B0502020202020204" pitchFamily="34" charset="0"/>
              </a:rPr>
              <a:t> </a:t>
            </a:r>
            <a:r>
              <a:rPr lang="en-GB" sz="3200" dirty="0" err="1">
                <a:solidFill>
                  <a:srgbClr val="4472C4">
                    <a:lumMod val="50000"/>
                  </a:srgbClr>
                </a:solidFill>
                <a:latin typeface="Century Gothic" panose="020B0502020202020204" pitchFamily="34" charset="0"/>
              </a:rPr>
              <a:t>en</a:t>
            </a:r>
            <a:r>
              <a:rPr lang="en-GB" sz="3200" dirty="0">
                <a:solidFill>
                  <a:srgbClr val="4472C4">
                    <a:lumMod val="50000"/>
                  </a:srgbClr>
                </a:solidFill>
                <a:latin typeface="Century Gothic" panose="020B0502020202020204" pitchFamily="34" charset="0"/>
              </a:rPr>
              <a:t> un libro.</a:t>
            </a:r>
          </a:p>
        </p:txBody>
      </p:sp>
    </p:spTree>
    <p:extLst>
      <p:ext uri="{BB962C8B-B14F-4D97-AF65-F5344CB8AC3E}">
        <p14:creationId xmlns:p14="http://schemas.microsoft.com/office/powerpoint/2010/main" val="335880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3" grpId="0"/>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What types of practice work best?</a:t>
            </a:r>
            <a:endParaRPr lang="en-GB" b="1" dirty="0"/>
          </a:p>
        </p:txBody>
      </p:sp>
      <p:sp>
        <p:nvSpPr>
          <p:cNvPr id="3" name="Content Placeholder 2"/>
          <p:cNvSpPr>
            <a:spLocks noGrp="1"/>
          </p:cNvSpPr>
          <p:nvPr>
            <p:ph idx="1"/>
          </p:nvPr>
        </p:nvSpPr>
        <p:spPr/>
        <p:txBody>
          <a:bodyPr/>
          <a:lstStyle/>
          <a:p>
            <a:pPr>
              <a:lnSpc>
                <a:spcPct val="150000"/>
              </a:lnSpc>
            </a:pPr>
            <a:r>
              <a:rPr lang="en-GB" dirty="0" smtClean="0"/>
              <a:t>frequent </a:t>
            </a:r>
          </a:p>
          <a:p>
            <a:pPr>
              <a:lnSpc>
                <a:spcPct val="150000"/>
              </a:lnSpc>
            </a:pPr>
            <a:r>
              <a:rPr lang="en-GB" dirty="0" smtClean="0"/>
              <a:t>spaced</a:t>
            </a:r>
          </a:p>
          <a:p>
            <a:pPr>
              <a:lnSpc>
                <a:spcPct val="150000"/>
              </a:lnSpc>
            </a:pPr>
            <a:r>
              <a:rPr lang="en-GB" dirty="0" smtClean="0"/>
              <a:t>meaning- and form-focused</a:t>
            </a:r>
          </a:p>
          <a:p>
            <a:pPr>
              <a:lnSpc>
                <a:spcPct val="150000"/>
              </a:lnSpc>
            </a:pPr>
            <a:r>
              <a:rPr lang="en-GB" dirty="0" smtClean="0"/>
              <a:t>involving an element of struggle</a:t>
            </a:r>
          </a:p>
          <a:p>
            <a:pPr>
              <a:lnSpc>
                <a:spcPct val="150000"/>
              </a:lnSpc>
            </a:pPr>
            <a:r>
              <a:rPr lang="en-GB" dirty="0" smtClean="0"/>
              <a:t>multi-modal</a:t>
            </a:r>
          </a:p>
          <a:p>
            <a:pPr>
              <a:lnSpc>
                <a:spcPct val="150000"/>
              </a:lnSpc>
            </a:pPr>
            <a:endParaRPr lang="en-GB" dirty="0"/>
          </a:p>
        </p:txBody>
      </p:sp>
      <p:grpSp>
        <p:nvGrpSpPr>
          <p:cNvPr id="8" name="Group 7"/>
          <p:cNvGrpSpPr/>
          <p:nvPr/>
        </p:nvGrpSpPr>
        <p:grpSpPr>
          <a:xfrm>
            <a:off x="7758251" y="1569426"/>
            <a:ext cx="4978646" cy="4351260"/>
            <a:chOff x="7018949" y="1939077"/>
            <a:chExt cx="4978646" cy="435126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4522" b="55372"/>
            <a:stretch/>
          </p:blipFill>
          <p:spPr>
            <a:xfrm>
              <a:off x="7338858" y="1939077"/>
              <a:ext cx="3165625" cy="3930040"/>
            </a:xfrm>
            <a:prstGeom prst="rect">
              <a:avLst/>
            </a:prstGeom>
          </p:spPr>
        </p:pic>
        <p:sp>
          <p:nvSpPr>
            <p:cNvPr id="5" name="TextBox 4"/>
            <p:cNvSpPr txBox="1"/>
            <p:nvPr/>
          </p:nvSpPr>
          <p:spPr>
            <a:xfrm rot="18448616">
              <a:off x="6320755" y="4530941"/>
              <a:ext cx="2556688" cy="646331"/>
            </a:xfrm>
            <a:prstGeom prst="rect">
              <a:avLst/>
            </a:prstGeom>
            <a:noFill/>
          </p:spPr>
          <p:txBody>
            <a:bodyPr wrap="square" rtlCol="0">
              <a:spAutoFit/>
            </a:bodyPr>
            <a:lstStyle/>
            <a:p>
              <a:pPr algn="ctr"/>
              <a:r>
                <a:rPr lang="en-GB" sz="3600" dirty="0">
                  <a:solidFill>
                    <a:srgbClr val="EA5F00"/>
                  </a:solidFill>
                  <a:latin typeface="Century Gothic" panose="020B0502020202020204" pitchFamily="34" charset="0"/>
                </a:rPr>
                <a:t>p</a:t>
              </a:r>
              <a:r>
                <a:rPr lang="en-GB" sz="3600" dirty="0" smtClean="0">
                  <a:solidFill>
                    <a:srgbClr val="EA5F00"/>
                  </a:solidFill>
                  <a:latin typeface="Century Gothic" panose="020B0502020202020204" pitchFamily="34" charset="0"/>
                </a:rPr>
                <a:t>honics</a:t>
              </a:r>
              <a:endParaRPr lang="en-GB" sz="3600" dirty="0">
                <a:solidFill>
                  <a:srgbClr val="EA5F00"/>
                </a:solidFill>
                <a:latin typeface="Century Gothic" panose="020B0502020202020204" pitchFamily="34" charset="0"/>
              </a:endParaRPr>
            </a:p>
          </p:txBody>
        </p:sp>
        <p:sp>
          <p:nvSpPr>
            <p:cNvPr id="6" name="TextBox 5"/>
            <p:cNvSpPr txBox="1"/>
            <p:nvPr/>
          </p:nvSpPr>
          <p:spPr>
            <a:xfrm>
              <a:off x="7018949" y="5644006"/>
              <a:ext cx="3805442" cy="646331"/>
            </a:xfrm>
            <a:prstGeom prst="rect">
              <a:avLst/>
            </a:prstGeom>
            <a:noFill/>
          </p:spPr>
          <p:txBody>
            <a:bodyPr wrap="square" rtlCol="0">
              <a:spAutoFit/>
            </a:bodyPr>
            <a:lstStyle/>
            <a:p>
              <a:pPr algn="ctr"/>
              <a:r>
                <a:rPr lang="en-GB" sz="3600" dirty="0" smtClean="0">
                  <a:solidFill>
                    <a:srgbClr val="EA5F00"/>
                  </a:solidFill>
                  <a:latin typeface="Century Gothic" panose="020B0502020202020204" pitchFamily="34" charset="0"/>
                </a:rPr>
                <a:t>vocabulary</a:t>
              </a:r>
              <a:endParaRPr lang="en-GB" sz="3600" dirty="0">
                <a:solidFill>
                  <a:srgbClr val="EA5F00"/>
                </a:solidFill>
                <a:latin typeface="Century Gothic" panose="020B0502020202020204" pitchFamily="34" charset="0"/>
              </a:endParaRPr>
            </a:p>
          </p:txBody>
        </p:sp>
        <p:sp>
          <p:nvSpPr>
            <p:cNvPr id="7" name="TextBox 6"/>
            <p:cNvSpPr txBox="1"/>
            <p:nvPr/>
          </p:nvSpPr>
          <p:spPr>
            <a:xfrm rot="2358350">
              <a:off x="8192153" y="4530939"/>
              <a:ext cx="3805442" cy="646331"/>
            </a:xfrm>
            <a:prstGeom prst="rect">
              <a:avLst/>
            </a:prstGeom>
            <a:noFill/>
          </p:spPr>
          <p:txBody>
            <a:bodyPr wrap="square" rtlCol="0">
              <a:spAutoFit/>
            </a:bodyPr>
            <a:lstStyle/>
            <a:p>
              <a:pPr algn="ctr"/>
              <a:r>
                <a:rPr lang="en-GB" sz="3600" dirty="0" smtClean="0">
                  <a:solidFill>
                    <a:srgbClr val="EA5F00"/>
                  </a:solidFill>
                  <a:latin typeface="Century Gothic" panose="020B0502020202020204" pitchFamily="34" charset="0"/>
                </a:rPr>
                <a:t>grammar</a:t>
              </a:r>
              <a:endParaRPr lang="en-GB" sz="3600" dirty="0">
                <a:solidFill>
                  <a:srgbClr val="EA5F00"/>
                </a:solidFill>
                <a:latin typeface="Century Gothic" panose="020B0502020202020204" pitchFamily="34" charset="0"/>
              </a:endParaRPr>
            </a:p>
          </p:txBody>
        </p:sp>
      </p:grpSp>
    </p:spTree>
    <p:extLst>
      <p:ext uri="{BB962C8B-B14F-4D97-AF65-F5344CB8AC3E}">
        <p14:creationId xmlns:p14="http://schemas.microsoft.com/office/powerpoint/2010/main" val="42801382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p:cNvSpPr/>
          <p:nvPr/>
        </p:nvSpPr>
        <p:spPr>
          <a:xfrm>
            <a:off x="311285" y="389106"/>
            <a:ext cx="3677055" cy="2607013"/>
          </a:xfrm>
          <a:prstGeom prst="wedgeRoundRectCallout">
            <a:avLst/>
          </a:prstGeom>
          <a:solidFill>
            <a:schemeClr val="accent6">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chemeClr val="accent5">
                    <a:lumMod val="50000"/>
                  </a:schemeClr>
                </a:solidFill>
                <a:latin typeface="Century Gothic" panose="020B0502020202020204" pitchFamily="34" charset="0"/>
              </a:rPr>
              <a:t>Me </a:t>
            </a:r>
            <a:r>
              <a:rPr lang="en-GB" sz="2400" b="1" dirty="0" err="1" smtClean="0">
                <a:solidFill>
                  <a:schemeClr val="accent5">
                    <a:lumMod val="50000"/>
                  </a:schemeClr>
                </a:solidFill>
                <a:latin typeface="Century Gothic" panose="020B0502020202020204" pitchFamily="34" charset="0"/>
              </a:rPr>
              <a:t>llamo</a:t>
            </a:r>
            <a:r>
              <a:rPr lang="en-GB" sz="2400" b="1" dirty="0" smtClean="0">
                <a:solidFill>
                  <a:schemeClr val="accent5">
                    <a:lumMod val="50000"/>
                  </a:schemeClr>
                </a:solidFill>
                <a:latin typeface="Century Gothic" panose="020B0502020202020204" pitchFamily="34" charset="0"/>
              </a:rPr>
              <a:t> Mia y vivo </a:t>
            </a:r>
            <a:r>
              <a:rPr lang="en-GB" sz="2400" b="1" dirty="0" err="1" smtClean="0">
                <a:solidFill>
                  <a:schemeClr val="accent5">
                    <a:lumMod val="50000"/>
                  </a:schemeClr>
                </a:solidFill>
                <a:latin typeface="Century Gothic" panose="020B0502020202020204" pitchFamily="34" charset="0"/>
              </a:rPr>
              <a:t>en</a:t>
            </a:r>
            <a:r>
              <a:rPr lang="en-GB" sz="2400" b="1" dirty="0" smtClean="0">
                <a:solidFill>
                  <a:schemeClr val="accent5">
                    <a:lumMod val="50000"/>
                  </a:schemeClr>
                </a:solidFill>
                <a:latin typeface="Century Gothic" panose="020B0502020202020204" pitchFamily="34" charset="0"/>
              </a:rPr>
              <a:t> Arequipa, </a:t>
            </a:r>
            <a:r>
              <a:rPr lang="en-GB" sz="2400" b="1" dirty="0" err="1" smtClean="0">
                <a:solidFill>
                  <a:schemeClr val="accent5">
                    <a:lumMod val="50000"/>
                  </a:schemeClr>
                </a:solidFill>
                <a:latin typeface="Century Gothic" panose="020B0502020202020204" pitchFamily="34" charset="0"/>
              </a:rPr>
              <a:t>en</a:t>
            </a:r>
            <a:r>
              <a:rPr lang="en-GB" sz="2400" b="1" dirty="0" smtClean="0">
                <a:solidFill>
                  <a:schemeClr val="accent5">
                    <a:lumMod val="50000"/>
                  </a:schemeClr>
                </a:solidFill>
                <a:latin typeface="Century Gothic" panose="020B0502020202020204" pitchFamily="34" charset="0"/>
              </a:rPr>
              <a:t> </a:t>
            </a:r>
            <a:r>
              <a:rPr lang="en-GB" sz="2400" b="1" dirty="0" err="1" smtClean="0">
                <a:solidFill>
                  <a:schemeClr val="accent5">
                    <a:lumMod val="50000"/>
                  </a:schemeClr>
                </a:solidFill>
                <a:latin typeface="Century Gothic" panose="020B0502020202020204" pitchFamily="34" charset="0"/>
              </a:rPr>
              <a:t>Perú</a:t>
            </a:r>
            <a:r>
              <a:rPr lang="en-GB" sz="2400" b="1" dirty="0" smtClean="0">
                <a:solidFill>
                  <a:schemeClr val="accent5">
                    <a:lumMod val="50000"/>
                  </a:schemeClr>
                </a:solidFill>
                <a:latin typeface="Century Gothic" panose="020B0502020202020204" pitchFamily="34" charset="0"/>
              </a:rPr>
              <a:t>. </a:t>
            </a:r>
            <a:r>
              <a:rPr lang="en-GB" sz="2400" b="1" dirty="0" err="1" smtClean="0">
                <a:solidFill>
                  <a:schemeClr val="accent5">
                    <a:lumMod val="50000"/>
                  </a:schemeClr>
                </a:solidFill>
                <a:latin typeface="Century Gothic" panose="020B0502020202020204" pitchFamily="34" charset="0"/>
              </a:rPr>
              <a:t>Tengo</a:t>
            </a:r>
            <a:r>
              <a:rPr lang="en-GB" sz="2400" b="1" dirty="0" smtClean="0">
                <a:solidFill>
                  <a:schemeClr val="accent5">
                    <a:lumMod val="50000"/>
                  </a:schemeClr>
                </a:solidFill>
                <a:latin typeface="Century Gothic" panose="020B0502020202020204" pitchFamily="34" charset="0"/>
              </a:rPr>
              <a:t> </a:t>
            </a:r>
            <a:r>
              <a:rPr lang="en-GB" sz="2400" b="1" dirty="0" err="1" smtClean="0">
                <a:solidFill>
                  <a:schemeClr val="accent5">
                    <a:lumMod val="50000"/>
                  </a:schemeClr>
                </a:solidFill>
                <a:latin typeface="Century Gothic" panose="020B0502020202020204" pitchFamily="34" charset="0"/>
              </a:rPr>
              <a:t>catorce</a:t>
            </a:r>
            <a:r>
              <a:rPr lang="en-GB" sz="2400" b="1" dirty="0" smtClean="0">
                <a:solidFill>
                  <a:schemeClr val="accent5">
                    <a:lumMod val="50000"/>
                  </a:schemeClr>
                </a:solidFill>
                <a:latin typeface="Century Gothic" panose="020B0502020202020204" pitchFamily="34" charset="0"/>
              </a:rPr>
              <a:t> </a:t>
            </a:r>
            <a:r>
              <a:rPr lang="en-GB" sz="2400" b="1" dirty="0" err="1" smtClean="0">
                <a:solidFill>
                  <a:schemeClr val="accent5">
                    <a:lumMod val="50000"/>
                  </a:schemeClr>
                </a:solidFill>
                <a:latin typeface="Century Gothic" panose="020B0502020202020204" pitchFamily="34" charset="0"/>
              </a:rPr>
              <a:t>años</a:t>
            </a:r>
            <a:r>
              <a:rPr lang="en-GB" sz="2400" b="1" dirty="0" smtClean="0">
                <a:solidFill>
                  <a:schemeClr val="accent5">
                    <a:lumMod val="50000"/>
                  </a:schemeClr>
                </a:solidFill>
                <a:latin typeface="Century Gothic" panose="020B0502020202020204" pitchFamily="34" charset="0"/>
              </a:rPr>
              <a:t>. </a:t>
            </a:r>
            <a:r>
              <a:rPr lang="en-GB" sz="2400" b="1" dirty="0" err="1" smtClean="0">
                <a:solidFill>
                  <a:schemeClr val="accent5">
                    <a:lumMod val="50000"/>
                  </a:schemeClr>
                </a:solidFill>
                <a:latin typeface="Century Gothic" panose="020B0502020202020204" pitchFamily="34" charset="0"/>
              </a:rPr>
              <a:t>Tengo</a:t>
            </a:r>
            <a:r>
              <a:rPr lang="en-GB" sz="2400" b="1" dirty="0" smtClean="0">
                <a:solidFill>
                  <a:schemeClr val="accent5">
                    <a:lumMod val="50000"/>
                  </a:schemeClr>
                </a:solidFill>
                <a:latin typeface="Century Gothic" panose="020B0502020202020204" pitchFamily="34" charset="0"/>
              </a:rPr>
              <a:t> dos </a:t>
            </a:r>
            <a:r>
              <a:rPr lang="en-GB" sz="2400" b="1" dirty="0" err="1" smtClean="0">
                <a:solidFill>
                  <a:schemeClr val="accent5">
                    <a:lumMod val="50000"/>
                  </a:schemeClr>
                </a:solidFill>
                <a:latin typeface="Century Gothic" panose="020B0502020202020204" pitchFamily="34" charset="0"/>
              </a:rPr>
              <a:t>hermanos</a:t>
            </a:r>
            <a:r>
              <a:rPr lang="en-GB" sz="2400" b="1" dirty="0" smtClean="0">
                <a:solidFill>
                  <a:schemeClr val="accent5">
                    <a:lumMod val="50000"/>
                  </a:schemeClr>
                </a:solidFill>
                <a:latin typeface="Century Gothic" panose="020B0502020202020204" pitchFamily="34" charset="0"/>
              </a:rPr>
              <a:t> y </a:t>
            </a:r>
            <a:r>
              <a:rPr lang="en-GB" sz="2400" b="1" dirty="0" err="1" smtClean="0">
                <a:solidFill>
                  <a:schemeClr val="accent5">
                    <a:lumMod val="50000"/>
                  </a:schemeClr>
                </a:solidFill>
                <a:latin typeface="Century Gothic" panose="020B0502020202020204" pitchFamily="34" charset="0"/>
              </a:rPr>
              <a:t>una</a:t>
            </a:r>
            <a:r>
              <a:rPr lang="en-GB" sz="2400" b="1" dirty="0" smtClean="0">
                <a:solidFill>
                  <a:schemeClr val="accent5">
                    <a:lumMod val="50000"/>
                  </a:schemeClr>
                </a:solidFill>
                <a:latin typeface="Century Gothic" panose="020B0502020202020204" pitchFamily="34" charset="0"/>
              </a:rPr>
              <a:t> </a:t>
            </a:r>
            <a:r>
              <a:rPr lang="en-GB" sz="2400" b="1" dirty="0" err="1" smtClean="0">
                <a:solidFill>
                  <a:schemeClr val="accent5">
                    <a:lumMod val="50000"/>
                  </a:schemeClr>
                </a:solidFill>
                <a:latin typeface="Century Gothic" panose="020B0502020202020204" pitchFamily="34" charset="0"/>
              </a:rPr>
              <a:t>hermana</a:t>
            </a:r>
            <a:r>
              <a:rPr lang="en-GB" sz="2400" b="1" dirty="0" smtClean="0">
                <a:solidFill>
                  <a:schemeClr val="accent5">
                    <a:lumMod val="50000"/>
                  </a:schemeClr>
                </a:solidFill>
                <a:latin typeface="Century Gothic" panose="020B0502020202020204" pitchFamily="34" charset="0"/>
              </a:rPr>
              <a:t>.</a:t>
            </a:r>
            <a:endParaRPr lang="en-GB" sz="2400" b="1" dirty="0">
              <a:solidFill>
                <a:schemeClr val="accent5">
                  <a:lumMod val="50000"/>
                </a:schemeClr>
              </a:solidFill>
              <a:latin typeface="Century Gothic" panose="020B0502020202020204" pitchFamily="34" charset="0"/>
            </a:endParaRPr>
          </a:p>
        </p:txBody>
      </p:sp>
      <p:sp>
        <p:nvSpPr>
          <p:cNvPr id="5" name="Rounded Rectangular Callout 4"/>
          <p:cNvSpPr/>
          <p:nvPr/>
        </p:nvSpPr>
        <p:spPr>
          <a:xfrm>
            <a:off x="4296383" y="389106"/>
            <a:ext cx="3677055" cy="2607013"/>
          </a:xfrm>
          <a:prstGeom prst="wedgeRoundRectCallout">
            <a:avLst/>
          </a:prstGeom>
          <a:solidFill>
            <a:schemeClr val="accent2">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chemeClr val="accent5">
                    <a:lumMod val="50000"/>
                  </a:schemeClr>
                </a:solidFill>
                <a:latin typeface="Century Gothic" panose="020B0502020202020204" pitchFamily="34" charset="0"/>
              </a:rPr>
              <a:t>Me </a:t>
            </a:r>
            <a:r>
              <a:rPr lang="en-GB" sz="2400" b="1" dirty="0" err="1" smtClean="0">
                <a:solidFill>
                  <a:schemeClr val="accent5">
                    <a:lumMod val="50000"/>
                  </a:schemeClr>
                </a:solidFill>
                <a:latin typeface="Century Gothic" panose="020B0502020202020204" pitchFamily="34" charset="0"/>
              </a:rPr>
              <a:t>llamo</a:t>
            </a:r>
            <a:r>
              <a:rPr lang="en-GB" sz="2400" b="1" dirty="0" smtClean="0">
                <a:solidFill>
                  <a:schemeClr val="accent5">
                    <a:lumMod val="50000"/>
                  </a:schemeClr>
                </a:solidFill>
                <a:latin typeface="Century Gothic" panose="020B0502020202020204" pitchFamily="34" charset="0"/>
              </a:rPr>
              <a:t> Daniel y vivo </a:t>
            </a:r>
            <a:r>
              <a:rPr lang="en-GB" sz="2400" b="1" dirty="0" err="1" smtClean="0">
                <a:solidFill>
                  <a:schemeClr val="accent5">
                    <a:lumMod val="50000"/>
                  </a:schemeClr>
                </a:solidFill>
                <a:latin typeface="Century Gothic" panose="020B0502020202020204" pitchFamily="34" charset="0"/>
              </a:rPr>
              <a:t>en</a:t>
            </a:r>
            <a:r>
              <a:rPr lang="en-GB" sz="2400" b="1" dirty="0" smtClean="0">
                <a:solidFill>
                  <a:schemeClr val="accent5">
                    <a:lumMod val="50000"/>
                  </a:schemeClr>
                </a:solidFill>
                <a:latin typeface="Century Gothic" panose="020B0502020202020204" pitchFamily="34" charset="0"/>
              </a:rPr>
              <a:t> Bogotá, </a:t>
            </a:r>
            <a:r>
              <a:rPr lang="en-GB" sz="2400" b="1" dirty="0" err="1" smtClean="0">
                <a:solidFill>
                  <a:schemeClr val="accent5">
                    <a:lumMod val="50000"/>
                  </a:schemeClr>
                </a:solidFill>
                <a:latin typeface="Century Gothic" panose="020B0502020202020204" pitchFamily="34" charset="0"/>
              </a:rPr>
              <a:t>en</a:t>
            </a:r>
            <a:r>
              <a:rPr lang="en-GB" sz="2400" b="1" dirty="0" smtClean="0">
                <a:solidFill>
                  <a:schemeClr val="accent5">
                    <a:lumMod val="50000"/>
                  </a:schemeClr>
                </a:solidFill>
                <a:latin typeface="Century Gothic" panose="020B0502020202020204" pitchFamily="34" charset="0"/>
              </a:rPr>
              <a:t> Colombia. </a:t>
            </a:r>
            <a:r>
              <a:rPr lang="en-GB" sz="2400" b="1" dirty="0" err="1" smtClean="0">
                <a:solidFill>
                  <a:schemeClr val="accent5">
                    <a:lumMod val="50000"/>
                  </a:schemeClr>
                </a:solidFill>
                <a:latin typeface="Century Gothic" panose="020B0502020202020204" pitchFamily="34" charset="0"/>
              </a:rPr>
              <a:t>Tengo</a:t>
            </a:r>
            <a:r>
              <a:rPr lang="en-GB" sz="2400" b="1" dirty="0" smtClean="0">
                <a:solidFill>
                  <a:schemeClr val="accent5">
                    <a:lumMod val="50000"/>
                  </a:schemeClr>
                </a:solidFill>
                <a:latin typeface="Century Gothic" panose="020B0502020202020204" pitchFamily="34" charset="0"/>
              </a:rPr>
              <a:t> </a:t>
            </a:r>
            <a:r>
              <a:rPr lang="en-GB" sz="2400" b="1" dirty="0" err="1" smtClean="0">
                <a:solidFill>
                  <a:schemeClr val="accent5">
                    <a:lumMod val="50000"/>
                  </a:schemeClr>
                </a:solidFill>
                <a:latin typeface="Century Gothic" panose="020B0502020202020204" pitchFamily="34" charset="0"/>
              </a:rPr>
              <a:t>trece</a:t>
            </a:r>
            <a:r>
              <a:rPr lang="en-GB" sz="2400" b="1" dirty="0" smtClean="0">
                <a:solidFill>
                  <a:schemeClr val="accent5">
                    <a:lumMod val="50000"/>
                  </a:schemeClr>
                </a:solidFill>
                <a:latin typeface="Century Gothic" panose="020B0502020202020204" pitchFamily="34" charset="0"/>
              </a:rPr>
              <a:t> </a:t>
            </a:r>
            <a:r>
              <a:rPr lang="en-GB" sz="2400" b="1" dirty="0" err="1" smtClean="0">
                <a:solidFill>
                  <a:schemeClr val="accent5">
                    <a:lumMod val="50000"/>
                  </a:schemeClr>
                </a:solidFill>
                <a:latin typeface="Century Gothic" panose="020B0502020202020204" pitchFamily="34" charset="0"/>
              </a:rPr>
              <a:t>años</a:t>
            </a:r>
            <a:r>
              <a:rPr lang="en-GB" sz="2400" b="1" dirty="0" smtClean="0">
                <a:solidFill>
                  <a:schemeClr val="accent5">
                    <a:lumMod val="50000"/>
                  </a:schemeClr>
                </a:solidFill>
                <a:latin typeface="Century Gothic" panose="020B0502020202020204" pitchFamily="34" charset="0"/>
              </a:rPr>
              <a:t>. </a:t>
            </a:r>
            <a:r>
              <a:rPr lang="en-GB" sz="2400" b="1" dirty="0" err="1" smtClean="0">
                <a:solidFill>
                  <a:schemeClr val="accent5">
                    <a:lumMod val="50000"/>
                  </a:schemeClr>
                </a:solidFill>
                <a:latin typeface="Century Gothic" panose="020B0502020202020204" pitchFamily="34" charset="0"/>
              </a:rPr>
              <a:t>Tengo</a:t>
            </a:r>
            <a:r>
              <a:rPr lang="en-GB" sz="2400" b="1" dirty="0" smtClean="0">
                <a:solidFill>
                  <a:schemeClr val="accent5">
                    <a:lumMod val="50000"/>
                  </a:schemeClr>
                </a:solidFill>
                <a:latin typeface="Century Gothic" panose="020B0502020202020204" pitchFamily="34" charset="0"/>
              </a:rPr>
              <a:t> dos </a:t>
            </a:r>
            <a:r>
              <a:rPr lang="en-GB" sz="2400" b="1" dirty="0" err="1" smtClean="0">
                <a:solidFill>
                  <a:schemeClr val="accent5">
                    <a:lumMod val="50000"/>
                  </a:schemeClr>
                </a:solidFill>
                <a:latin typeface="Century Gothic" panose="020B0502020202020204" pitchFamily="34" charset="0"/>
              </a:rPr>
              <a:t>hermanas</a:t>
            </a:r>
            <a:r>
              <a:rPr lang="en-GB" sz="2400" b="1" dirty="0" smtClean="0">
                <a:solidFill>
                  <a:schemeClr val="accent5">
                    <a:lumMod val="50000"/>
                  </a:schemeClr>
                </a:solidFill>
                <a:latin typeface="Century Gothic" panose="020B0502020202020204" pitchFamily="34" charset="0"/>
              </a:rPr>
              <a:t> y un </a:t>
            </a:r>
            <a:r>
              <a:rPr lang="en-GB" sz="2400" b="1" dirty="0" err="1" smtClean="0">
                <a:solidFill>
                  <a:schemeClr val="accent5">
                    <a:lumMod val="50000"/>
                  </a:schemeClr>
                </a:solidFill>
                <a:latin typeface="Century Gothic" panose="020B0502020202020204" pitchFamily="34" charset="0"/>
              </a:rPr>
              <a:t>hermanastro</a:t>
            </a:r>
            <a:r>
              <a:rPr lang="en-GB" sz="2400" b="1" dirty="0" smtClean="0">
                <a:solidFill>
                  <a:schemeClr val="accent5">
                    <a:lumMod val="50000"/>
                  </a:schemeClr>
                </a:solidFill>
                <a:latin typeface="Century Gothic" panose="020B0502020202020204" pitchFamily="34" charset="0"/>
              </a:rPr>
              <a:t>.</a:t>
            </a:r>
            <a:endParaRPr lang="en-GB" sz="2400" b="1" dirty="0">
              <a:solidFill>
                <a:schemeClr val="accent5">
                  <a:lumMod val="50000"/>
                </a:schemeClr>
              </a:solidFill>
              <a:latin typeface="Century Gothic" panose="020B0502020202020204" pitchFamily="34" charset="0"/>
            </a:endParaRPr>
          </a:p>
        </p:txBody>
      </p:sp>
      <p:sp>
        <p:nvSpPr>
          <p:cNvPr id="6" name="Rounded Rectangular Callout 5"/>
          <p:cNvSpPr/>
          <p:nvPr/>
        </p:nvSpPr>
        <p:spPr>
          <a:xfrm>
            <a:off x="8281481" y="308041"/>
            <a:ext cx="3677055" cy="2607013"/>
          </a:xfrm>
          <a:prstGeom prst="wedgeRoundRectCallout">
            <a:avLst/>
          </a:prstGeom>
          <a:solidFill>
            <a:srgbClr val="CCFFFF"/>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chemeClr val="accent5">
                    <a:lumMod val="50000"/>
                  </a:schemeClr>
                </a:solidFill>
                <a:latin typeface="Century Gothic" panose="020B0502020202020204" pitchFamily="34" charset="0"/>
              </a:rPr>
              <a:t>Me </a:t>
            </a:r>
            <a:r>
              <a:rPr lang="en-GB" sz="2400" b="1" dirty="0" err="1" smtClean="0">
                <a:solidFill>
                  <a:schemeClr val="accent5">
                    <a:lumMod val="50000"/>
                  </a:schemeClr>
                </a:solidFill>
                <a:latin typeface="Century Gothic" panose="020B0502020202020204" pitchFamily="34" charset="0"/>
              </a:rPr>
              <a:t>llamo</a:t>
            </a:r>
            <a:r>
              <a:rPr lang="en-GB" sz="2400" b="1" dirty="0" smtClean="0">
                <a:solidFill>
                  <a:schemeClr val="accent5">
                    <a:lumMod val="50000"/>
                  </a:schemeClr>
                </a:solidFill>
                <a:latin typeface="Century Gothic" panose="020B0502020202020204" pitchFamily="34" charset="0"/>
              </a:rPr>
              <a:t> Santi y vivo </a:t>
            </a:r>
            <a:r>
              <a:rPr lang="en-GB" sz="2400" b="1" dirty="0" err="1" smtClean="0">
                <a:solidFill>
                  <a:schemeClr val="accent5">
                    <a:lumMod val="50000"/>
                  </a:schemeClr>
                </a:solidFill>
                <a:latin typeface="Century Gothic" panose="020B0502020202020204" pitchFamily="34" charset="0"/>
              </a:rPr>
              <a:t>en</a:t>
            </a:r>
            <a:r>
              <a:rPr lang="en-GB" sz="2400" b="1" dirty="0" smtClean="0">
                <a:solidFill>
                  <a:schemeClr val="accent5">
                    <a:lumMod val="50000"/>
                  </a:schemeClr>
                </a:solidFill>
                <a:latin typeface="Century Gothic" panose="020B0502020202020204" pitchFamily="34" charset="0"/>
              </a:rPr>
              <a:t> Montevideo, </a:t>
            </a:r>
            <a:r>
              <a:rPr lang="en-GB" sz="2400" b="1" dirty="0" err="1" smtClean="0">
                <a:solidFill>
                  <a:schemeClr val="accent5">
                    <a:lumMod val="50000"/>
                  </a:schemeClr>
                </a:solidFill>
                <a:latin typeface="Century Gothic" panose="020B0502020202020204" pitchFamily="34" charset="0"/>
              </a:rPr>
              <a:t>en</a:t>
            </a:r>
            <a:r>
              <a:rPr lang="en-GB" sz="2400" b="1" dirty="0" smtClean="0">
                <a:solidFill>
                  <a:schemeClr val="accent5">
                    <a:lumMod val="50000"/>
                  </a:schemeClr>
                </a:solidFill>
                <a:latin typeface="Century Gothic" panose="020B0502020202020204" pitchFamily="34" charset="0"/>
              </a:rPr>
              <a:t> Uruguay. </a:t>
            </a:r>
            <a:r>
              <a:rPr lang="en-GB" sz="2400" b="1" dirty="0" err="1" smtClean="0">
                <a:solidFill>
                  <a:schemeClr val="accent5">
                    <a:lumMod val="50000"/>
                  </a:schemeClr>
                </a:solidFill>
                <a:latin typeface="Century Gothic" panose="020B0502020202020204" pitchFamily="34" charset="0"/>
              </a:rPr>
              <a:t>Tengo</a:t>
            </a:r>
            <a:r>
              <a:rPr lang="en-GB" sz="2400" b="1" dirty="0" smtClean="0">
                <a:solidFill>
                  <a:schemeClr val="accent5">
                    <a:lumMod val="50000"/>
                  </a:schemeClr>
                </a:solidFill>
                <a:latin typeface="Century Gothic" panose="020B0502020202020204" pitchFamily="34" charset="0"/>
              </a:rPr>
              <a:t> once </a:t>
            </a:r>
            <a:r>
              <a:rPr lang="en-GB" sz="2400" b="1" dirty="0" err="1" smtClean="0">
                <a:solidFill>
                  <a:schemeClr val="accent5">
                    <a:lumMod val="50000"/>
                  </a:schemeClr>
                </a:solidFill>
                <a:latin typeface="Century Gothic" panose="020B0502020202020204" pitchFamily="34" charset="0"/>
              </a:rPr>
              <a:t>años</a:t>
            </a:r>
            <a:r>
              <a:rPr lang="en-GB" sz="2400" b="1" dirty="0" smtClean="0">
                <a:solidFill>
                  <a:schemeClr val="accent5">
                    <a:lumMod val="50000"/>
                  </a:schemeClr>
                </a:solidFill>
                <a:latin typeface="Century Gothic" panose="020B0502020202020204" pitchFamily="34" charset="0"/>
              </a:rPr>
              <a:t>.  No </a:t>
            </a:r>
            <a:r>
              <a:rPr lang="en-GB" sz="2400" b="1" dirty="0" err="1" smtClean="0">
                <a:solidFill>
                  <a:schemeClr val="accent5">
                    <a:lumMod val="50000"/>
                  </a:schemeClr>
                </a:solidFill>
                <a:latin typeface="Century Gothic" panose="020B0502020202020204" pitchFamily="34" charset="0"/>
              </a:rPr>
              <a:t>tengo</a:t>
            </a:r>
            <a:r>
              <a:rPr lang="en-GB" sz="2400" b="1" dirty="0" smtClean="0">
                <a:solidFill>
                  <a:schemeClr val="accent5">
                    <a:lumMod val="50000"/>
                  </a:schemeClr>
                </a:solidFill>
                <a:latin typeface="Century Gothic" panose="020B0502020202020204" pitchFamily="34" charset="0"/>
              </a:rPr>
              <a:t> </a:t>
            </a:r>
            <a:r>
              <a:rPr lang="en-GB" sz="2400" b="1" dirty="0" err="1" smtClean="0">
                <a:solidFill>
                  <a:schemeClr val="accent5">
                    <a:lumMod val="50000"/>
                  </a:schemeClr>
                </a:solidFill>
                <a:latin typeface="Century Gothic" panose="020B0502020202020204" pitchFamily="34" charset="0"/>
              </a:rPr>
              <a:t>hermanos</a:t>
            </a:r>
            <a:r>
              <a:rPr lang="en-GB" sz="2400" b="1" dirty="0" smtClean="0">
                <a:solidFill>
                  <a:schemeClr val="accent5">
                    <a:lumMod val="50000"/>
                  </a:schemeClr>
                </a:solidFill>
                <a:latin typeface="Century Gothic" panose="020B0502020202020204" pitchFamily="34" charset="0"/>
              </a:rPr>
              <a:t>. Soy </a:t>
            </a:r>
            <a:r>
              <a:rPr lang="en-GB" sz="2400" b="1" dirty="0" err="1" smtClean="0">
                <a:solidFill>
                  <a:schemeClr val="accent5">
                    <a:lumMod val="50000"/>
                  </a:schemeClr>
                </a:solidFill>
                <a:latin typeface="Century Gothic" panose="020B0502020202020204" pitchFamily="34" charset="0"/>
              </a:rPr>
              <a:t>hijo</a:t>
            </a:r>
            <a:r>
              <a:rPr lang="en-GB" sz="2400" b="1" dirty="0" smtClean="0">
                <a:solidFill>
                  <a:schemeClr val="accent5">
                    <a:lumMod val="50000"/>
                  </a:schemeClr>
                </a:solidFill>
                <a:latin typeface="Century Gothic" panose="020B0502020202020204" pitchFamily="34" charset="0"/>
              </a:rPr>
              <a:t> </a:t>
            </a:r>
            <a:r>
              <a:rPr lang="en-GB" sz="2400" b="1" dirty="0" err="1" smtClean="0">
                <a:solidFill>
                  <a:schemeClr val="accent5">
                    <a:lumMod val="50000"/>
                  </a:schemeClr>
                </a:solidFill>
                <a:latin typeface="Century Gothic" panose="020B0502020202020204" pitchFamily="34" charset="0"/>
              </a:rPr>
              <a:t>único</a:t>
            </a:r>
            <a:r>
              <a:rPr lang="en-GB" sz="2400" b="1" dirty="0" smtClean="0">
                <a:solidFill>
                  <a:schemeClr val="accent5">
                    <a:lumMod val="50000"/>
                  </a:schemeClr>
                </a:solidFill>
                <a:latin typeface="Century Gothic" panose="020B0502020202020204" pitchFamily="34" charset="0"/>
              </a:rPr>
              <a:t>.</a:t>
            </a:r>
            <a:endParaRPr lang="en-GB" sz="2400" b="1" dirty="0">
              <a:solidFill>
                <a:schemeClr val="accent5">
                  <a:lumMod val="50000"/>
                </a:schemeClr>
              </a:solidFill>
              <a:latin typeface="Century Gothic" panose="020B0502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871014699"/>
              </p:ext>
            </p:extLst>
          </p:nvPr>
        </p:nvGraphicFramePr>
        <p:xfrm>
          <a:off x="1992008" y="3696330"/>
          <a:ext cx="8128000" cy="2377440"/>
        </p:xfrm>
        <a:graphic>
          <a:graphicData uri="http://schemas.openxmlformats.org/drawingml/2006/table">
            <a:tbl>
              <a:tblPr firstRow="1" bandRow="1">
                <a:tableStyleId>{5940675A-B579-460E-94D1-54222C63F5DA}</a:tableStyleId>
              </a:tblPr>
              <a:tblGrid>
                <a:gridCol w="8128000"/>
              </a:tblGrid>
              <a:tr h="370840">
                <a:tc>
                  <a:txBody>
                    <a:bodyPr/>
                    <a:lstStyle/>
                    <a:p>
                      <a:r>
                        <a:rPr lang="en-GB" sz="2000" dirty="0" smtClean="0">
                          <a:solidFill>
                            <a:schemeClr val="accent5">
                              <a:lumMod val="50000"/>
                            </a:schemeClr>
                          </a:solidFill>
                          <a:latin typeface="Century Gothic" panose="020B0502020202020204" pitchFamily="34" charset="0"/>
                        </a:rPr>
                        <a:t>1 _________ lives in Colombia.</a:t>
                      </a:r>
                      <a:endParaRPr lang="en-GB" sz="2000" dirty="0">
                        <a:solidFill>
                          <a:schemeClr val="accent5">
                            <a:lumMod val="50000"/>
                          </a:schemeClr>
                        </a:solidFill>
                        <a:latin typeface="Century Gothic" panose="020B0502020202020204" pitchFamily="34" charset="0"/>
                      </a:endParaRPr>
                    </a:p>
                  </a:txBody>
                  <a:tcPr/>
                </a:tc>
              </a:tr>
              <a:tr h="370840">
                <a:tc>
                  <a:txBody>
                    <a:bodyPr/>
                    <a:lstStyle/>
                    <a:p>
                      <a:r>
                        <a:rPr lang="en-GB" sz="2000" dirty="0" smtClean="0">
                          <a:solidFill>
                            <a:schemeClr val="accent5">
                              <a:lumMod val="50000"/>
                            </a:schemeClr>
                          </a:solidFill>
                          <a:latin typeface="Century Gothic" panose="020B0502020202020204" pitchFamily="34" charset="0"/>
                        </a:rPr>
                        <a:t>2 Mia lives in _________.</a:t>
                      </a:r>
                      <a:endParaRPr lang="en-GB" sz="2000" dirty="0">
                        <a:solidFill>
                          <a:schemeClr val="accent5">
                            <a:lumMod val="50000"/>
                          </a:schemeClr>
                        </a:solidFill>
                        <a:latin typeface="Century Gothic" panose="020B0502020202020204" pitchFamily="34" charset="0"/>
                      </a:endParaRPr>
                    </a:p>
                  </a:txBody>
                  <a:tcPr/>
                </a:tc>
              </a:tr>
              <a:tr h="370840">
                <a:tc>
                  <a:txBody>
                    <a:bodyPr/>
                    <a:lstStyle/>
                    <a:p>
                      <a:r>
                        <a:rPr lang="en-GB" sz="2000" dirty="0" smtClean="0">
                          <a:solidFill>
                            <a:schemeClr val="accent5">
                              <a:lumMod val="50000"/>
                            </a:schemeClr>
                          </a:solidFill>
                          <a:latin typeface="Century Gothic" panose="020B0502020202020204" pitchFamily="34" charset="0"/>
                        </a:rPr>
                        <a:t>3 _________ is eleven</a:t>
                      </a:r>
                      <a:r>
                        <a:rPr lang="en-GB" sz="2000" baseline="0" dirty="0" smtClean="0">
                          <a:solidFill>
                            <a:schemeClr val="accent5">
                              <a:lumMod val="50000"/>
                            </a:schemeClr>
                          </a:solidFill>
                          <a:latin typeface="Century Gothic" panose="020B0502020202020204" pitchFamily="34" charset="0"/>
                        </a:rPr>
                        <a:t> years old.</a:t>
                      </a:r>
                      <a:endParaRPr lang="en-GB" sz="2000" dirty="0">
                        <a:solidFill>
                          <a:schemeClr val="accent5">
                            <a:lumMod val="50000"/>
                          </a:schemeClr>
                        </a:solidFill>
                        <a:latin typeface="Century Gothic" panose="020B0502020202020204" pitchFamily="34" charset="0"/>
                      </a:endParaRPr>
                    </a:p>
                  </a:txBody>
                  <a:tcPr/>
                </a:tc>
              </a:tr>
              <a:tr h="370840">
                <a:tc>
                  <a:txBody>
                    <a:bodyPr/>
                    <a:lstStyle/>
                    <a:p>
                      <a:r>
                        <a:rPr lang="en-GB" sz="2000" dirty="0" smtClean="0">
                          <a:solidFill>
                            <a:schemeClr val="accent5">
                              <a:lumMod val="50000"/>
                            </a:schemeClr>
                          </a:solidFill>
                          <a:latin typeface="Century Gothic" panose="020B0502020202020204" pitchFamily="34" charset="0"/>
                        </a:rPr>
                        <a:t>4 Mia</a:t>
                      </a:r>
                      <a:r>
                        <a:rPr lang="en-GB" sz="2000" baseline="0" dirty="0" smtClean="0">
                          <a:solidFill>
                            <a:schemeClr val="accent5">
                              <a:lumMod val="50000"/>
                            </a:schemeClr>
                          </a:solidFill>
                          <a:latin typeface="Century Gothic" panose="020B0502020202020204" pitchFamily="34" charset="0"/>
                        </a:rPr>
                        <a:t> has two _________ and one _______.</a:t>
                      </a:r>
                      <a:endParaRPr lang="en-GB" sz="2000" dirty="0">
                        <a:solidFill>
                          <a:schemeClr val="accent5">
                            <a:lumMod val="50000"/>
                          </a:schemeClr>
                        </a:solidFill>
                        <a:latin typeface="Century Gothic" panose="020B0502020202020204" pitchFamily="34" charset="0"/>
                      </a:endParaRPr>
                    </a:p>
                  </a:txBody>
                  <a:tcPr/>
                </a:tc>
              </a:tr>
              <a:tr h="370840">
                <a:tc>
                  <a:txBody>
                    <a:bodyPr/>
                    <a:lstStyle/>
                    <a:p>
                      <a:r>
                        <a:rPr lang="en-GB" sz="2000" dirty="0" smtClean="0">
                          <a:solidFill>
                            <a:schemeClr val="accent5">
                              <a:lumMod val="50000"/>
                            </a:schemeClr>
                          </a:solidFill>
                          <a:latin typeface="Century Gothic" panose="020B0502020202020204" pitchFamily="34" charset="0"/>
                        </a:rPr>
                        <a:t>5 _________ has no brothers or sisters.</a:t>
                      </a:r>
                      <a:endParaRPr lang="en-GB" sz="2000" dirty="0">
                        <a:solidFill>
                          <a:schemeClr val="accent5">
                            <a:lumMod val="50000"/>
                          </a:schemeClr>
                        </a:solidFill>
                        <a:latin typeface="Century Gothic" panose="020B0502020202020204" pitchFamily="34" charset="0"/>
                      </a:endParaRPr>
                    </a:p>
                  </a:txBody>
                  <a:tcPr/>
                </a:tc>
              </a:tr>
              <a:tr h="370840">
                <a:tc>
                  <a:txBody>
                    <a:bodyPr/>
                    <a:lstStyle/>
                    <a:p>
                      <a:r>
                        <a:rPr lang="en-GB" sz="2000" dirty="0" smtClean="0">
                          <a:solidFill>
                            <a:schemeClr val="accent5">
                              <a:lumMod val="50000"/>
                            </a:schemeClr>
                          </a:solidFill>
                          <a:latin typeface="Century Gothic" panose="020B0502020202020204" pitchFamily="34" charset="0"/>
                        </a:rPr>
                        <a:t>6 Daniel has two _________ and one_______.</a:t>
                      </a:r>
                      <a:endParaRPr lang="en-GB" sz="2000" dirty="0">
                        <a:solidFill>
                          <a:schemeClr val="accent5">
                            <a:lumMod val="50000"/>
                          </a:schemeClr>
                        </a:solidFill>
                        <a:latin typeface="Century Gothic" panose="020B0502020202020204" pitchFamily="34" charset="0"/>
                      </a:endParaRPr>
                    </a:p>
                  </a:txBody>
                  <a:tcPr/>
                </a:tc>
              </a:tr>
            </a:tbl>
          </a:graphicData>
        </a:graphic>
      </p:graphicFrame>
    </p:spTree>
    <p:extLst>
      <p:ext uri="{BB962C8B-B14F-4D97-AF65-F5344CB8AC3E}">
        <p14:creationId xmlns:p14="http://schemas.microsoft.com/office/powerpoint/2010/main" val="24902611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905875" y="5818371"/>
            <a:ext cx="3067050" cy="400919"/>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escuchar</a:t>
            </a:r>
            <a:r>
              <a:rPr lang="en-GB" b="1" dirty="0">
                <a:solidFill>
                  <a:prstClr val="white"/>
                </a:solidFill>
                <a:latin typeface="Century Gothic" panose="020B0502020202020204" pitchFamily="34" charset="0"/>
              </a:rPr>
              <a:t> y </a:t>
            </a:r>
            <a:r>
              <a:rPr lang="en-GB" b="1" dirty="0" err="1">
                <a:solidFill>
                  <a:prstClr val="white"/>
                </a:solidFill>
                <a:latin typeface="Century Gothic" panose="020B0502020202020204" pitchFamily="34" charset="0"/>
              </a:rPr>
              <a:t>escribir</a:t>
            </a:r>
            <a:endParaRPr lang="en-GB" b="1" dirty="0">
              <a:solidFill>
                <a:prstClr val="white"/>
              </a:solidFill>
              <a:latin typeface="Century Gothic" panose="020B0502020202020204" pitchFamily="34" charset="0"/>
            </a:endParaRPr>
          </a:p>
        </p:txBody>
      </p:sp>
      <p:graphicFrame>
        <p:nvGraphicFramePr>
          <p:cNvPr id="5" name="Table 4"/>
          <p:cNvGraphicFramePr>
            <a:graphicFrameLocks noGrp="1"/>
          </p:cNvGraphicFramePr>
          <p:nvPr>
            <p:extLst/>
          </p:nvPr>
        </p:nvGraphicFramePr>
        <p:xfrm>
          <a:off x="1663397" y="1418167"/>
          <a:ext cx="9838790" cy="4306298"/>
        </p:xfrm>
        <a:graphic>
          <a:graphicData uri="http://schemas.openxmlformats.org/drawingml/2006/table">
            <a:tbl>
              <a:tblPr firstRow="1" bandRow="1">
                <a:tableStyleId>{5DA37D80-6434-44D0-A028-1B22A696006F}</a:tableStyleId>
              </a:tblPr>
              <a:tblGrid>
                <a:gridCol w="2221790">
                  <a:extLst>
                    <a:ext uri="{9D8B030D-6E8A-4147-A177-3AD203B41FA5}">
                      <a16:colId xmlns="" xmlns:a16="http://schemas.microsoft.com/office/drawing/2014/main" val="1107475559"/>
                    </a:ext>
                  </a:extLst>
                </a:gridCol>
                <a:gridCol w="2539000">
                  <a:extLst>
                    <a:ext uri="{9D8B030D-6E8A-4147-A177-3AD203B41FA5}">
                      <a16:colId xmlns="" xmlns:a16="http://schemas.microsoft.com/office/drawing/2014/main" val="568154920"/>
                    </a:ext>
                  </a:extLst>
                </a:gridCol>
                <a:gridCol w="2539000">
                  <a:extLst>
                    <a:ext uri="{9D8B030D-6E8A-4147-A177-3AD203B41FA5}">
                      <a16:colId xmlns="" xmlns:a16="http://schemas.microsoft.com/office/drawing/2014/main" val="181689695"/>
                    </a:ext>
                  </a:extLst>
                </a:gridCol>
                <a:gridCol w="2539000">
                  <a:extLst>
                    <a:ext uri="{9D8B030D-6E8A-4147-A177-3AD203B41FA5}">
                      <a16:colId xmlns="" xmlns:a16="http://schemas.microsoft.com/office/drawing/2014/main" val="3793362170"/>
                    </a:ext>
                  </a:extLst>
                </a:gridCol>
              </a:tblGrid>
              <a:tr h="626618">
                <a:tc>
                  <a:txBody>
                    <a:bodyPr/>
                    <a:lstStyle/>
                    <a:p>
                      <a:pPr algn="ctr"/>
                      <a:r>
                        <a:rPr lang="en-GB" sz="2000" dirty="0">
                          <a:solidFill>
                            <a:schemeClr val="accent5">
                              <a:lumMod val="50000"/>
                            </a:schemeClr>
                          </a:solidFill>
                          <a:latin typeface="Century Gothic" panose="020B0502020202020204" pitchFamily="34" charset="0"/>
                        </a:rPr>
                        <a:t> </a:t>
                      </a:r>
                    </a:p>
                  </a:txBody>
                  <a:tcPr anchor="ctr"/>
                </a:tc>
                <a:tc>
                  <a:txBody>
                    <a:bodyPr/>
                    <a:lstStyle/>
                    <a:p>
                      <a:pPr algn="ctr"/>
                      <a:endParaRPr lang="en-GB" sz="1800" baseline="0" dirty="0">
                        <a:solidFill>
                          <a:schemeClr val="accent5">
                            <a:lumMod val="50000"/>
                          </a:schemeClr>
                        </a:solidFill>
                        <a:latin typeface="Century Gothic" panose="020B0502020202020204" pitchFamily="34" charset="0"/>
                      </a:endParaRPr>
                    </a:p>
                  </a:txBody>
                  <a:tcPr anchor="ctr"/>
                </a:tc>
                <a:tc>
                  <a:txBody>
                    <a:bodyPr/>
                    <a:lstStyle/>
                    <a:p>
                      <a:pPr algn="ctr"/>
                      <a:r>
                        <a:rPr lang="en-GB" sz="1800" baseline="0" dirty="0">
                          <a:solidFill>
                            <a:schemeClr val="accent5">
                              <a:lumMod val="50000"/>
                            </a:schemeClr>
                          </a:solidFill>
                          <a:latin typeface="Century Gothic" panose="020B0502020202020204" pitchFamily="34" charset="0"/>
                        </a:rPr>
                        <a:t>Object</a:t>
                      </a:r>
                    </a:p>
                  </a:txBody>
                  <a:tcPr anchor="ctr"/>
                </a:tc>
                <a:tc>
                  <a:txBody>
                    <a:bodyPr/>
                    <a:lstStyle/>
                    <a:p>
                      <a:pPr algn="ctr"/>
                      <a:r>
                        <a:rPr lang="en-GB" sz="1800" baseline="0" dirty="0">
                          <a:solidFill>
                            <a:schemeClr val="accent5">
                              <a:lumMod val="50000"/>
                            </a:schemeClr>
                          </a:solidFill>
                          <a:latin typeface="Century Gothic" panose="020B0502020202020204" pitchFamily="34" charset="0"/>
                        </a:rPr>
                        <a:t>Description</a:t>
                      </a:r>
                    </a:p>
                  </a:txBody>
                  <a:tcPr anchor="ctr"/>
                </a:tc>
                <a:extLst>
                  <a:ext uri="{0D108BD9-81ED-4DB2-BD59-A6C34878D82A}">
                    <a16:rowId xmlns="" xmlns:a16="http://schemas.microsoft.com/office/drawing/2014/main" val="3598749083"/>
                  </a:ext>
                </a:extLst>
              </a:tr>
              <a:tr h="459960">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 xmlns:a16="http://schemas.microsoft.com/office/drawing/2014/main" val="1453837329"/>
                  </a:ext>
                </a:extLst>
              </a:tr>
              <a:tr h="459960">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 xmlns:a16="http://schemas.microsoft.com/office/drawing/2014/main" val="2314679948"/>
                  </a:ext>
                </a:extLst>
              </a:tr>
              <a:tr h="459960">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 xmlns:a16="http://schemas.microsoft.com/office/drawing/2014/main" val="1751074005"/>
                  </a:ext>
                </a:extLst>
              </a:tr>
              <a:tr h="459960">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 xmlns:a16="http://schemas.microsoft.com/office/drawing/2014/main" val="2063471968"/>
                  </a:ext>
                </a:extLst>
              </a:tr>
              <a:tr h="459960">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 xmlns:a16="http://schemas.microsoft.com/office/drawing/2014/main" val="1147530781"/>
                  </a:ext>
                </a:extLst>
              </a:tr>
              <a:tr h="459960">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 xmlns:a16="http://schemas.microsoft.com/office/drawing/2014/main" val="90512164"/>
                  </a:ext>
                </a:extLst>
              </a:tr>
              <a:tr h="459960">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 xmlns:a16="http://schemas.microsoft.com/office/drawing/2014/main" val="3142344857"/>
                  </a:ext>
                </a:extLst>
              </a:tr>
              <a:tr h="459960">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 xmlns:a16="http://schemas.microsoft.com/office/drawing/2014/main" val="3361324191"/>
                  </a:ext>
                </a:extLst>
              </a:tr>
            </a:tbl>
          </a:graphicData>
        </a:graphic>
      </p:graphicFrame>
      <p:sp>
        <p:nvSpPr>
          <p:cNvPr id="6" name="Action Button: Custom 5">
            <a:hlinkClick r:id="" action="ppaction://noaction" highlightClick="1">
              <a:snd r:embed="rId3" name="Tengo un barco. Es fantastico.wav"/>
            </a:hlinkClick>
          </p:cNvPr>
          <p:cNvSpPr/>
          <p:nvPr/>
        </p:nvSpPr>
        <p:spPr>
          <a:xfrm>
            <a:off x="1177214" y="2146578"/>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1</a:t>
            </a:r>
          </a:p>
        </p:txBody>
      </p:sp>
      <p:sp>
        <p:nvSpPr>
          <p:cNvPr id="7" name="Action Button: Custom 6">
            <a:hlinkClick r:id="" action="ppaction://noaction" highlightClick="1">
              <a:snd r:embed="rId4" name="Tienes una bicicleta. Es blanca.wav"/>
            </a:hlinkClick>
          </p:cNvPr>
          <p:cNvSpPr/>
          <p:nvPr/>
        </p:nvSpPr>
        <p:spPr>
          <a:xfrm>
            <a:off x="1177549" y="2578741"/>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2</a:t>
            </a:r>
          </a:p>
        </p:txBody>
      </p:sp>
      <p:sp>
        <p:nvSpPr>
          <p:cNvPr id="8" name="Action Button: Custom 7">
            <a:hlinkClick r:id="" action="ppaction://noaction" highlightClick="1">
              <a:snd r:embed="rId5" name="Tienes un gato. Está loco.wav"/>
            </a:hlinkClick>
          </p:cNvPr>
          <p:cNvSpPr/>
          <p:nvPr/>
        </p:nvSpPr>
        <p:spPr>
          <a:xfrm>
            <a:off x="1185022" y="3030696"/>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3</a:t>
            </a:r>
          </a:p>
        </p:txBody>
      </p:sp>
      <p:sp>
        <p:nvSpPr>
          <p:cNvPr id="9" name="Action Button: Custom 8">
            <a:hlinkClick r:id="" action="ppaction://noaction" highlightClick="1">
              <a:snd r:embed="rId6" name="4. Tengo un libro es famoso.wav"/>
            </a:hlinkClick>
          </p:cNvPr>
          <p:cNvSpPr/>
          <p:nvPr/>
        </p:nvSpPr>
        <p:spPr>
          <a:xfrm>
            <a:off x="1177214" y="3483748"/>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4</a:t>
            </a:r>
          </a:p>
        </p:txBody>
      </p:sp>
      <p:sp>
        <p:nvSpPr>
          <p:cNvPr id="10" name="Action Button: Custom 9">
            <a:hlinkClick r:id="" action="ppaction://noaction" highlightClick="1">
              <a:snd r:embed="rId7" name="5. Tengo una moneda. Es nueva.wav"/>
            </a:hlinkClick>
          </p:cNvPr>
          <p:cNvSpPr/>
          <p:nvPr/>
        </p:nvSpPr>
        <p:spPr>
          <a:xfrm>
            <a:off x="1177231" y="3953791"/>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5</a:t>
            </a:r>
          </a:p>
        </p:txBody>
      </p:sp>
      <p:sp>
        <p:nvSpPr>
          <p:cNvPr id="11" name="Action Button: Custom 10">
            <a:hlinkClick r:id="" action="ppaction://noaction" highlightClick="1">
              <a:snd r:embed="rId8" name="6. Tienes una cama. Es alta.wav"/>
            </a:hlinkClick>
          </p:cNvPr>
          <p:cNvSpPr/>
          <p:nvPr/>
        </p:nvSpPr>
        <p:spPr>
          <a:xfrm>
            <a:off x="1185022" y="4403554"/>
            <a:ext cx="355485"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6</a:t>
            </a:r>
          </a:p>
        </p:txBody>
      </p:sp>
      <p:sp>
        <p:nvSpPr>
          <p:cNvPr id="12" name="Action Button: Custom 11">
            <a:hlinkClick r:id="" action="ppaction://noaction" highlightClick="1">
              <a:snd r:embed="rId9" name="7. Tengo un boligrafo es famoso.wav"/>
            </a:hlinkClick>
          </p:cNvPr>
          <p:cNvSpPr/>
          <p:nvPr/>
        </p:nvSpPr>
        <p:spPr>
          <a:xfrm>
            <a:off x="1185022" y="4856606"/>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7</a:t>
            </a:r>
          </a:p>
        </p:txBody>
      </p:sp>
      <p:sp>
        <p:nvSpPr>
          <p:cNvPr id="13" name="Action Button: Custom 12">
            <a:hlinkClick r:id="" action="ppaction://noaction" highlightClick="1">
              <a:snd r:embed="rId10" name="8. Tienes una camara es nueva.wav"/>
            </a:hlinkClick>
          </p:cNvPr>
          <p:cNvSpPr/>
          <p:nvPr/>
        </p:nvSpPr>
        <p:spPr>
          <a:xfrm>
            <a:off x="1178640" y="5307465"/>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8</a:t>
            </a:r>
          </a:p>
        </p:txBody>
      </p:sp>
      <p:sp>
        <p:nvSpPr>
          <p:cNvPr id="14" name="TextBox 3"/>
          <p:cNvSpPr txBox="1"/>
          <p:nvPr/>
        </p:nvSpPr>
        <p:spPr>
          <a:xfrm>
            <a:off x="122576" y="-15168"/>
            <a:ext cx="11510872" cy="769441"/>
          </a:xfrm>
          <a:prstGeom prst="rect">
            <a:avLst/>
          </a:prstGeom>
          <a:noFill/>
        </p:spPr>
        <p:txBody>
          <a:bodyPr wrap="square" rtlCol="0">
            <a:spAutoFit/>
          </a:bodyPr>
          <a:lstStyle/>
          <a:p>
            <a:r>
              <a:rPr lang="en-GB" sz="2200" b="1" dirty="0" err="1">
                <a:solidFill>
                  <a:srgbClr val="002060"/>
                </a:solidFill>
                <a:latin typeface="Century Gothic" panose="020B0502020202020204" pitchFamily="34" charset="0"/>
              </a:rPr>
              <a:t>En</a:t>
            </a:r>
            <a:r>
              <a:rPr lang="en-GB" sz="2200" b="1" dirty="0">
                <a:solidFill>
                  <a:srgbClr val="002060"/>
                </a:solidFill>
                <a:latin typeface="Century Gothic" panose="020B0502020202020204" pitchFamily="34" charset="0"/>
              </a:rPr>
              <a:t> la </a:t>
            </a:r>
            <a:r>
              <a:rPr lang="en-GB" sz="2200" b="1" dirty="0" err="1">
                <a:solidFill>
                  <a:srgbClr val="002060"/>
                </a:solidFill>
                <a:latin typeface="Century Gothic" panose="020B0502020202020204" pitchFamily="34" charset="0"/>
              </a:rPr>
              <a:t>maleta</a:t>
            </a:r>
            <a:r>
              <a:rPr lang="en-GB" sz="2200" b="1" dirty="0">
                <a:solidFill>
                  <a:srgbClr val="002060"/>
                </a:solidFill>
                <a:latin typeface="Century Gothic" panose="020B0502020202020204" pitchFamily="34" charset="0"/>
              </a:rPr>
              <a:t>…</a:t>
            </a:r>
            <a:r>
              <a:rPr lang="en-GB" sz="2200" dirty="0">
                <a:solidFill>
                  <a:srgbClr val="002060"/>
                </a:solidFill>
                <a:latin typeface="Century Gothic" panose="020B0502020202020204" pitchFamily="34" charset="0"/>
              </a:rPr>
              <a:t>Mrs</a:t>
            </a:r>
            <a:r>
              <a:rPr lang="en-GB" sz="2200" b="1" dirty="0">
                <a:solidFill>
                  <a:srgbClr val="002060"/>
                </a:solidFill>
                <a:latin typeface="Century Gothic" panose="020B0502020202020204" pitchFamily="34" charset="0"/>
              </a:rPr>
              <a:t> </a:t>
            </a:r>
            <a:r>
              <a:rPr lang="en-GB" sz="2200" dirty="0">
                <a:solidFill>
                  <a:srgbClr val="002060"/>
                </a:solidFill>
                <a:latin typeface="Century Gothic" panose="020B0502020202020204" pitchFamily="34" charset="0"/>
              </a:rPr>
              <a:t>Organised is going on holiday with Mr Organised. </a:t>
            </a:r>
            <a:r>
              <a:rPr lang="en-GB" sz="2200" dirty="0" smtClean="0">
                <a:solidFill>
                  <a:srgbClr val="002060"/>
                </a:solidFill>
                <a:latin typeface="Century Gothic" panose="020B0502020202020204" pitchFamily="34" charset="0"/>
              </a:rPr>
              <a:t/>
            </a:r>
            <a:br>
              <a:rPr lang="en-GB" sz="2200" dirty="0" smtClean="0">
                <a:solidFill>
                  <a:srgbClr val="002060"/>
                </a:solidFill>
                <a:latin typeface="Century Gothic" panose="020B0502020202020204" pitchFamily="34" charset="0"/>
              </a:rPr>
            </a:br>
            <a:r>
              <a:rPr lang="en-GB" sz="2200" dirty="0" smtClean="0">
                <a:solidFill>
                  <a:srgbClr val="002060"/>
                </a:solidFill>
                <a:latin typeface="Century Gothic" panose="020B0502020202020204" pitchFamily="34" charset="0"/>
              </a:rPr>
              <a:t>Who </a:t>
            </a:r>
            <a:r>
              <a:rPr lang="en-GB" sz="2200" dirty="0">
                <a:solidFill>
                  <a:srgbClr val="002060"/>
                </a:solidFill>
                <a:latin typeface="Century Gothic" panose="020B0502020202020204" pitchFamily="34" charset="0"/>
              </a:rPr>
              <a:t>has </a:t>
            </a:r>
            <a:r>
              <a:rPr lang="en-GB" sz="2200" dirty="0" smtClean="0">
                <a:solidFill>
                  <a:srgbClr val="002060"/>
                </a:solidFill>
                <a:latin typeface="Century Gothic" panose="020B0502020202020204" pitchFamily="34" charset="0"/>
              </a:rPr>
              <a:t>what in each suitcase?  </a:t>
            </a:r>
            <a:r>
              <a:rPr lang="en-GB" sz="2200" dirty="0">
                <a:solidFill>
                  <a:srgbClr val="002060"/>
                </a:solidFill>
                <a:latin typeface="Century Gothic" panose="020B0502020202020204" pitchFamily="34" charset="0"/>
              </a:rPr>
              <a:t>Tick  </a:t>
            </a:r>
            <a:r>
              <a:rPr lang="en-GB" sz="2200" b="1" i="1" dirty="0">
                <a:solidFill>
                  <a:srgbClr val="002060"/>
                </a:solidFill>
                <a:latin typeface="Century Gothic" panose="020B0502020202020204" pitchFamily="34" charset="0"/>
              </a:rPr>
              <a:t>I have </a:t>
            </a:r>
            <a:r>
              <a:rPr lang="en-GB" sz="2200" dirty="0">
                <a:solidFill>
                  <a:srgbClr val="002060"/>
                </a:solidFill>
                <a:latin typeface="Century Gothic" panose="020B0502020202020204" pitchFamily="34" charset="0"/>
              </a:rPr>
              <a:t>or </a:t>
            </a:r>
            <a:r>
              <a:rPr lang="en-GB" sz="2200" b="1" i="1" dirty="0">
                <a:solidFill>
                  <a:srgbClr val="002060"/>
                </a:solidFill>
                <a:latin typeface="Century Gothic" panose="020B0502020202020204" pitchFamily="34" charset="0"/>
              </a:rPr>
              <a:t>you have</a:t>
            </a:r>
            <a:r>
              <a:rPr lang="en-GB" sz="2200" dirty="0">
                <a:solidFill>
                  <a:srgbClr val="002060"/>
                </a:solidFill>
                <a:latin typeface="Century Gothic" panose="020B0502020202020204" pitchFamily="34" charset="0"/>
              </a:rPr>
              <a:t>.    </a:t>
            </a:r>
          </a:p>
        </p:txBody>
      </p:sp>
      <p:sp>
        <p:nvSpPr>
          <p:cNvPr id="17" name="Rounded Rectangular Callout 16"/>
          <p:cNvSpPr/>
          <p:nvPr/>
        </p:nvSpPr>
        <p:spPr>
          <a:xfrm>
            <a:off x="1307740" y="1359821"/>
            <a:ext cx="1278966" cy="598035"/>
          </a:xfrm>
          <a:prstGeom prst="wedgeRoundRectCallout">
            <a:avLst>
              <a:gd name="adj1" fmla="val 73418"/>
              <a:gd name="adj2" fmla="val -6950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prstClr val="white"/>
                </a:solidFill>
                <a:latin typeface="Century Gothic" panose="020B0502020202020204" pitchFamily="34" charset="0"/>
              </a:rPr>
              <a:t>I have</a:t>
            </a:r>
          </a:p>
        </p:txBody>
      </p:sp>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50103" y="2101018"/>
            <a:ext cx="348418" cy="362935"/>
          </a:xfrm>
          <a:prstGeom prst="rect">
            <a:avLst/>
          </a:prstGeom>
        </p:spPr>
      </p:pic>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52838" y="2552397"/>
            <a:ext cx="348418" cy="362935"/>
          </a:xfrm>
          <a:prstGeom prst="rect">
            <a:avLst/>
          </a:prstGeom>
        </p:spPr>
      </p:pic>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45410" y="3033376"/>
            <a:ext cx="348418" cy="362935"/>
          </a:xfrm>
          <a:prstGeom prst="rect">
            <a:avLst/>
          </a:prstGeom>
        </p:spPr>
      </p:pic>
      <p:pic>
        <p:nvPicPr>
          <p:cNvPr id="25" name="Picture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55948" y="3459969"/>
            <a:ext cx="348418" cy="362935"/>
          </a:xfrm>
          <a:prstGeom prst="rect">
            <a:avLst/>
          </a:prstGeom>
        </p:spPr>
      </p:pic>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55948" y="3944195"/>
            <a:ext cx="348418" cy="362935"/>
          </a:xfrm>
          <a:prstGeom prst="rect">
            <a:avLst/>
          </a:prstGeom>
        </p:spPr>
      </p:pic>
      <p:pic>
        <p:nvPicPr>
          <p:cNvPr id="30" name="Picture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11201" y="4385084"/>
            <a:ext cx="348418" cy="362935"/>
          </a:xfrm>
          <a:prstGeom prst="rect">
            <a:avLst/>
          </a:prstGeom>
        </p:spPr>
      </p:pic>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75894" y="4851112"/>
            <a:ext cx="348418" cy="362935"/>
          </a:xfrm>
          <a:prstGeom prst="rect">
            <a:avLst/>
          </a:prstGeom>
        </p:spPr>
      </p:pic>
      <p:pic>
        <p:nvPicPr>
          <p:cNvPr id="34" name="Picture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11201" y="5304619"/>
            <a:ext cx="348418" cy="362935"/>
          </a:xfrm>
          <a:prstGeom prst="rect">
            <a:avLst/>
          </a:prstGeom>
        </p:spPr>
      </p:pic>
      <p:pic>
        <p:nvPicPr>
          <p:cNvPr id="3" name="Picture 2"/>
          <p:cNvPicPr>
            <a:picLocks noChangeAspect="1"/>
          </p:cNvPicPr>
          <p:nvPr/>
        </p:nvPicPr>
        <p:blipFill rotWithShape="1">
          <a:blip r:embed="rId12" cstate="print">
            <a:extLst>
              <a:ext uri="{28A0092B-C50C-407E-A947-70E740481C1C}">
                <a14:useLocalDpi xmlns:a14="http://schemas.microsoft.com/office/drawing/2010/main" val="0"/>
              </a:ext>
            </a:extLst>
          </a:blip>
          <a:srcRect r="48528" b="42638"/>
          <a:stretch/>
        </p:blipFill>
        <p:spPr>
          <a:xfrm>
            <a:off x="2830157" y="787816"/>
            <a:ext cx="934594" cy="1254856"/>
          </a:xfrm>
          <a:prstGeom prst="rect">
            <a:avLst/>
          </a:prstGeom>
        </p:spPr>
      </p:pic>
      <p:pic>
        <p:nvPicPr>
          <p:cNvPr id="40" name="Picture 39"/>
          <p:cNvPicPr>
            <a:picLocks noChangeAspect="1"/>
          </p:cNvPicPr>
          <p:nvPr/>
        </p:nvPicPr>
        <p:blipFill rotWithShape="1">
          <a:blip r:embed="rId12" cstate="print">
            <a:extLst>
              <a:ext uri="{28A0092B-C50C-407E-A947-70E740481C1C}">
                <a14:useLocalDpi xmlns:a14="http://schemas.microsoft.com/office/drawing/2010/main" val="0"/>
              </a:ext>
            </a:extLst>
          </a:blip>
          <a:srcRect l="49002" b="42638"/>
          <a:stretch/>
        </p:blipFill>
        <p:spPr>
          <a:xfrm>
            <a:off x="3900990" y="617774"/>
            <a:ext cx="1030521" cy="1396527"/>
          </a:xfrm>
          <a:prstGeom prst="rect">
            <a:avLst/>
          </a:prstGeom>
        </p:spPr>
      </p:pic>
      <p:sp>
        <p:nvSpPr>
          <p:cNvPr id="18" name="Rounded Rectangular Callout 17"/>
          <p:cNvSpPr/>
          <p:nvPr/>
        </p:nvSpPr>
        <p:spPr>
          <a:xfrm>
            <a:off x="5023813" y="1263043"/>
            <a:ext cx="1417962" cy="745373"/>
          </a:xfrm>
          <a:prstGeom prst="wedgeRoundRectCallout">
            <a:avLst>
              <a:gd name="adj1" fmla="val -76714"/>
              <a:gd name="adj2" fmla="val -56955"/>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prstClr val="white"/>
                </a:solidFill>
                <a:latin typeface="Century Gothic" panose="020B0502020202020204" pitchFamily="34" charset="0"/>
              </a:rPr>
              <a:t>you have</a:t>
            </a:r>
          </a:p>
        </p:txBody>
      </p:sp>
      <p:pic>
        <p:nvPicPr>
          <p:cNvPr id="27" name="Picture 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8159" y="776199"/>
            <a:ext cx="1015501" cy="1167243"/>
          </a:xfrm>
          <a:prstGeom prst="rect">
            <a:avLst/>
          </a:prstGeom>
        </p:spPr>
      </p:pic>
      <p:sp>
        <p:nvSpPr>
          <p:cNvPr id="37" name="TextBox 36"/>
          <p:cNvSpPr txBox="1"/>
          <p:nvPr/>
        </p:nvSpPr>
        <p:spPr>
          <a:xfrm>
            <a:off x="9427462" y="2925738"/>
            <a:ext cx="2189552" cy="461665"/>
          </a:xfrm>
          <a:prstGeom prst="rect">
            <a:avLst/>
          </a:prstGeom>
          <a:noFill/>
        </p:spPr>
        <p:txBody>
          <a:bodyPr wrap="square" rtlCol="0">
            <a:spAutoFit/>
          </a:bodyPr>
          <a:lstStyle/>
          <a:p>
            <a:r>
              <a:rPr lang="en-GB" sz="2400" dirty="0">
                <a:solidFill>
                  <a:srgbClr val="4472C4">
                    <a:lumMod val="50000"/>
                  </a:srgbClr>
                </a:solidFill>
                <a:latin typeface="Century Gothic" panose="020B0502020202020204" pitchFamily="34" charset="0"/>
              </a:rPr>
              <a:t>mad (now)</a:t>
            </a:r>
          </a:p>
        </p:txBody>
      </p:sp>
      <p:sp>
        <p:nvSpPr>
          <p:cNvPr id="38" name="TextBox 37"/>
          <p:cNvSpPr txBox="1"/>
          <p:nvPr/>
        </p:nvSpPr>
        <p:spPr>
          <a:xfrm>
            <a:off x="9597936" y="3390717"/>
            <a:ext cx="2189552" cy="461665"/>
          </a:xfrm>
          <a:prstGeom prst="rect">
            <a:avLst/>
          </a:prstGeom>
          <a:noFill/>
        </p:spPr>
        <p:txBody>
          <a:bodyPr wrap="square" rtlCol="0">
            <a:spAutoFit/>
          </a:bodyPr>
          <a:lstStyle/>
          <a:p>
            <a:r>
              <a:rPr lang="en-GB" sz="2400" dirty="0">
                <a:solidFill>
                  <a:srgbClr val="4472C4">
                    <a:lumMod val="50000"/>
                  </a:srgbClr>
                </a:solidFill>
                <a:latin typeface="Century Gothic" panose="020B0502020202020204" pitchFamily="34" charset="0"/>
              </a:rPr>
              <a:t>famous</a:t>
            </a:r>
          </a:p>
        </p:txBody>
      </p:sp>
      <p:sp>
        <p:nvSpPr>
          <p:cNvPr id="41" name="TextBox 40"/>
          <p:cNvSpPr txBox="1"/>
          <p:nvPr/>
        </p:nvSpPr>
        <p:spPr>
          <a:xfrm>
            <a:off x="9783373" y="3894829"/>
            <a:ext cx="2189552" cy="461665"/>
          </a:xfrm>
          <a:prstGeom prst="rect">
            <a:avLst/>
          </a:prstGeom>
          <a:noFill/>
        </p:spPr>
        <p:txBody>
          <a:bodyPr wrap="square" rtlCol="0">
            <a:spAutoFit/>
          </a:bodyPr>
          <a:lstStyle/>
          <a:p>
            <a:r>
              <a:rPr lang="en-GB" sz="2400" dirty="0">
                <a:solidFill>
                  <a:srgbClr val="4472C4">
                    <a:lumMod val="50000"/>
                  </a:srgbClr>
                </a:solidFill>
                <a:latin typeface="Century Gothic" panose="020B0502020202020204" pitchFamily="34" charset="0"/>
              </a:rPr>
              <a:t>new</a:t>
            </a:r>
          </a:p>
        </p:txBody>
      </p:sp>
      <p:sp>
        <p:nvSpPr>
          <p:cNvPr id="42" name="TextBox 41"/>
          <p:cNvSpPr txBox="1"/>
          <p:nvPr/>
        </p:nvSpPr>
        <p:spPr>
          <a:xfrm>
            <a:off x="9802706" y="4348547"/>
            <a:ext cx="2189552" cy="461665"/>
          </a:xfrm>
          <a:prstGeom prst="rect">
            <a:avLst/>
          </a:prstGeom>
          <a:noFill/>
        </p:spPr>
        <p:txBody>
          <a:bodyPr wrap="square" rtlCol="0">
            <a:spAutoFit/>
          </a:bodyPr>
          <a:lstStyle/>
          <a:p>
            <a:r>
              <a:rPr lang="en-GB" sz="2400" dirty="0">
                <a:solidFill>
                  <a:srgbClr val="4472C4">
                    <a:lumMod val="50000"/>
                  </a:srgbClr>
                </a:solidFill>
                <a:latin typeface="Century Gothic" panose="020B0502020202020204" pitchFamily="34" charset="0"/>
              </a:rPr>
              <a:t>high</a:t>
            </a:r>
          </a:p>
        </p:txBody>
      </p:sp>
      <p:sp>
        <p:nvSpPr>
          <p:cNvPr id="43" name="TextBox 42"/>
          <p:cNvSpPr txBox="1"/>
          <p:nvPr/>
        </p:nvSpPr>
        <p:spPr>
          <a:xfrm>
            <a:off x="9719439" y="4788487"/>
            <a:ext cx="2189552" cy="461665"/>
          </a:xfrm>
          <a:prstGeom prst="rect">
            <a:avLst/>
          </a:prstGeom>
          <a:noFill/>
        </p:spPr>
        <p:txBody>
          <a:bodyPr wrap="square" rtlCol="0">
            <a:spAutoFit/>
          </a:bodyPr>
          <a:lstStyle/>
          <a:p>
            <a:r>
              <a:rPr lang="en-GB" sz="2400" dirty="0">
                <a:solidFill>
                  <a:srgbClr val="4472C4">
                    <a:lumMod val="50000"/>
                  </a:srgbClr>
                </a:solidFill>
                <a:latin typeface="Century Gothic" panose="020B0502020202020204" pitchFamily="34" charset="0"/>
              </a:rPr>
              <a:t>famous</a:t>
            </a:r>
          </a:p>
        </p:txBody>
      </p:sp>
      <p:sp>
        <p:nvSpPr>
          <p:cNvPr id="44" name="TextBox 43"/>
          <p:cNvSpPr txBox="1"/>
          <p:nvPr/>
        </p:nvSpPr>
        <p:spPr>
          <a:xfrm>
            <a:off x="9812372" y="5195509"/>
            <a:ext cx="2189552" cy="461665"/>
          </a:xfrm>
          <a:prstGeom prst="rect">
            <a:avLst/>
          </a:prstGeom>
          <a:noFill/>
        </p:spPr>
        <p:txBody>
          <a:bodyPr wrap="square" rtlCol="0">
            <a:spAutoFit/>
          </a:bodyPr>
          <a:lstStyle/>
          <a:p>
            <a:r>
              <a:rPr lang="en-GB" sz="2400" dirty="0">
                <a:solidFill>
                  <a:srgbClr val="4472C4">
                    <a:lumMod val="50000"/>
                  </a:srgbClr>
                </a:solidFill>
                <a:latin typeface="Century Gothic" panose="020B0502020202020204" pitchFamily="34" charset="0"/>
              </a:rPr>
              <a:t>new</a:t>
            </a:r>
          </a:p>
        </p:txBody>
      </p:sp>
      <p:sp>
        <p:nvSpPr>
          <p:cNvPr id="45" name="TextBox 44"/>
          <p:cNvSpPr txBox="1"/>
          <p:nvPr/>
        </p:nvSpPr>
        <p:spPr>
          <a:xfrm>
            <a:off x="7021740" y="6494075"/>
            <a:ext cx="2386205" cy="276999"/>
          </a:xfrm>
          <a:prstGeom prst="rect">
            <a:avLst/>
          </a:prstGeom>
          <a:noFill/>
        </p:spPr>
        <p:txBody>
          <a:bodyPr wrap="square" rtlCol="0">
            <a:spAutoFit/>
          </a:bodyPr>
          <a:lstStyle/>
          <a:p>
            <a:pPr>
              <a:defRPr/>
            </a:pPr>
            <a:r>
              <a:rPr lang="en-GB" sz="1200" dirty="0">
                <a:solidFill>
                  <a:prstClr val="white"/>
                </a:solidFill>
                <a:latin typeface="Century Gothic" panose="020B0502020202020204" pitchFamily="34" charset="0"/>
              </a:rPr>
              <a:t>Victoria Hobson / Nick Avery</a:t>
            </a:r>
          </a:p>
        </p:txBody>
      </p:sp>
      <p:sp>
        <p:nvSpPr>
          <p:cNvPr id="2" name="TextBox 1"/>
          <p:cNvSpPr txBox="1"/>
          <p:nvPr/>
        </p:nvSpPr>
        <p:spPr>
          <a:xfrm>
            <a:off x="9624918" y="2039159"/>
            <a:ext cx="160559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fantastic</a:t>
            </a:r>
          </a:p>
        </p:txBody>
      </p:sp>
      <p:sp>
        <p:nvSpPr>
          <p:cNvPr id="46" name="TextBox 45"/>
          <p:cNvSpPr txBox="1"/>
          <p:nvPr/>
        </p:nvSpPr>
        <p:spPr>
          <a:xfrm>
            <a:off x="9719439" y="2500824"/>
            <a:ext cx="160559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white</a:t>
            </a:r>
          </a:p>
        </p:txBody>
      </p:sp>
      <p:sp>
        <p:nvSpPr>
          <p:cNvPr id="47" name="TextBox 46"/>
          <p:cNvSpPr txBox="1"/>
          <p:nvPr/>
        </p:nvSpPr>
        <p:spPr>
          <a:xfrm>
            <a:off x="7165667" y="2039159"/>
            <a:ext cx="160559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boat</a:t>
            </a:r>
          </a:p>
        </p:txBody>
      </p:sp>
      <p:sp>
        <p:nvSpPr>
          <p:cNvPr id="48" name="TextBox 47"/>
          <p:cNvSpPr txBox="1"/>
          <p:nvPr/>
        </p:nvSpPr>
        <p:spPr>
          <a:xfrm>
            <a:off x="6995192" y="2465893"/>
            <a:ext cx="160559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bicycle</a:t>
            </a:r>
          </a:p>
        </p:txBody>
      </p:sp>
      <p:sp>
        <p:nvSpPr>
          <p:cNvPr id="49" name="TextBox 48"/>
          <p:cNvSpPr txBox="1"/>
          <p:nvPr/>
        </p:nvSpPr>
        <p:spPr>
          <a:xfrm>
            <a:off x="7268635" y="2929179"/>
            <a:ext cx="160559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cat</a:t>
            </a:r>
          </a:p>
        </p:txBody>
      </p:sp>
      <p:sp>
        <p:nvSpPr>
          <p:cNvPr id="50" name="TextBox 49"/>
          <p:cNvSpPr txBox="1"/>
          <p:nvPr/>
        </p:nvSpPr>
        <p:spPr>
          <a:xfrm>
            <a:off x="7165666" y="3390717"/>
            <a:ext cx="160559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book</a:t>
            </a:r>
          </a:p>
        </p:txBody>
      </p:sp>
      <p:sp>
        <p:nvSpPr>
          <p:cNvPr id="51" name="TextBox 50"/>
          <p:cNvSpPr txBox="1"/>
          <p:nvPr/>
        </p:nvSpPr>
        <p:spPr>
          <a:xfrm>
            <a:off x="7216658" y="3871728"/>
            <a:ext cx="160559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coin</a:t>
            </a:r>
          </a:p>
        </p:txBody>
      </p:sp>
      <p:sp>
        <p:nvSpPr>
          <p:cNvPr id="52" name="TextBox 51"/>
          <p:cNvSpPr txBox="1"/>
          <p:nvPr/>
        </p:nvSpPr>
        <p:spPr>
          <a:xfrm>
            <a:off x="7197633" y="4326822"/>
            <a:ext cx="160559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bed</a:t>
            </a:r>
          </a:p>
        </p:txBody>
      </p:sp>
      <p:sp>
        <p:nvSpPr>
          <p:cNvPr id="53" name="TextBox 52"/>
          <p:cNvSpPr txBox="1"/>
          <p:nvPr/>
        </p:nvSpPr>
        <p:spPr>
          <a:xfrm>
            <a:off x="7197633" y="4762443"/>
            <a:ext cx="160559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pen</a:t>
            </a:r>
          </a:p>
        </p:txBody>
      </p:sp>
      <p:sp>
        <p:nvSpPr>
          <p:cNvPr id="54" name="TextBox 53"/>
          <p:cNvSpPr txBox="1"/>
          <p:nvPr/>
        </p:nvSpPr>
        <p:spPr>
          <a:xfrm>
            <a:off x="6939047" y="5224108"/>
            <a:ext cx="160559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camera</a:t>
            </a:r>
          </a:p>
        </p:txBody>
      </p:sp>
    </p:spTree>
    <p:extLst>
      <p:ext uri="{BB962C8B-B14F-4D97-AF65-F5344CB8AC3E}">
        <p14:creationId xmlns:p14="http://schemas.microsoft.com/office/powerpoint/2010/main" val="321683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1" grpId="0"/>
      <p:bldP spid="42" grpId="0"/>
      <p:bldP spid="43" grpId="0"/>
      <p:bldP spid="44" grpId="0"/>
      <p:bldP spid="2" grpId="0"/>
      <p:bldP spid="46" grpId="0"/>
      <p:bldP spid="47" grpId="0"/>
      <p:bldP spid="48" grpId="0"/>
      <p:bldP spid="49" grpId="0"/>
      <p:bldP spid="50" grpId="0"/>
      <p:bldP spid="51" grpId="0"/>
      <p:bldP spid="52" grpId="0"/>
      <p:bldP spid="53" grpId="0"/>
      <p:bldP spid="5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532956" y="746909"/>
          <a:ext cx="11087104" cy="5638800"/>
        </p:xfrm>
        <a:graphic>
          <a:graphicData uri="http://schemas.openxmlformats.org/drawingml/2006/table">
            <a:tbl>
              <a:tblPr firstRow="1" bandRow="1">
                <a:tableStyleId>{5DA37D80-6434-44D0-A028-1B22A696006F}</a:tableStyleId>
              </a:tblPr>
              <a:tblGrid>
                <a:gridCol w="481330">
                  <a:extLst>
                    <a:ext uri="{9D8B030D-6E8A-4147-A177-3AD203B41FA5}">
                      <a16:colId xmlns="" xmlns:a16="http://schemas.microsoft.com/office/drawing/2014/main" val="1850966184"/>
                    </a:ext>
                  </a:extLst>
                </a:gridCol>
                <a:gridCol w="5719890">
                  <a:extLst>
                    <a:ext uri="{9D8B030D-6E8A-4147-A177-3AD203B41FA5}">
                      <a16:colId xmlns="" xmlns:a16="http://schemas.microsoft.com/office/drawing/2014/main" val="568154920"/>
                    </a:ext>
                  </a:extLst>
                </a:gridCol>
                <a:gridCol w="2152650">
                  <a:extLst>
                    <a:ext uri="{9D8B030D-6E8A-4147-A177-3AD203B41FA5}">
                      <a16:colId xmlns="" xmlns:a16="http://schemas.microsoft.com/office/drawing/2014/main" val="921611178"/>
                    </a:ext>
                  </a:extLst>
                </a:gridCol>
                <a:gridCol w="2733234">
                  <a:extLst>
                    <a:ext uri="{9D8B030D-6E8A-4147-A177-3AD203B41FA5}">
                      <a16:colId xmlns="" xmlns:a16="http://schemas.microsoft.com/office/drawing/2014/main" val="3453044621"/>
                    </a:ext>
                  </a:extLst>
                </a:gridCol>
              </a:tblGrid>
              <a:tr h="259080">
                <a:tc>
                  <a:txBody>
                    <a:bodyPr/>
                    <a:lstStyle/>
                    <a:p>
                      <a:endParaRPr lang="en-GB" sz="2400" b="1" dirty="0">
                        <a:solidFill>
                          <a:schemeClr val="accent5">
                            <a:lumMod val="50000"/>
                          </a:schemeClr>
                        </a:solidFill>
                        <a:latin typeface="Century Gothic" panose="020B0502020202020204" pitchFamily="34" charset="0"/>
                      </a:endParaRPr>
                    </a:p>
                  </a:txBody>
                  <a:tcPr anchor="ctr"/>
                </a:tc>
                <a:tc>
                  <a:txBody>
                    <a:bodyPr/>
                    <a:lstStyle/>
                    <a:p>
                      <a:endParaRPr lang="en-GB" sz="2200" b="0" dirty="0">
                        <a:solidFill>
                          <a:schemeClr val="accent5">
                            <a:lumMod val="50000"/>
                          </a:schemeClr>
                        </a:solidFill>
                        <a:latin typeface="Century Gothic" panose="020B0502020202020204" pitchFamily="34" charset="0"/>
                      </a:endParaRPr>
                    </a:p>
                  </a:txBody>
                  <a:tcPr anchor="ctr"/>
                </a:tc>
                <a:tc>
                  <a:txBody>
                    <a:bodyPr/>
                    <a:lstStyle/>
                    <a:p>
                      <a:pPr algn="ctr"/>
                      <a:r>
                        <a:rPr lang="en-GB" sz="2200" b="0" dirty="0">
                          <a:solidFill>
                            <a:schemeClr val="accent5">
                              <a:lumMod val="50000"/>
                            </a:schemeClr>
                          </a:solidFill>
                          <a:latin typeface="Century Gothic" panose="020B0502020202020204" pitchFamily="34" charset="0"/>
                        </a:rPr>
                        <a:t>Daughter </a:t>
                      </a:r>
                      <a:r>
                        <a:rPr lang="en-GB" sz="1800" b="0" dirty="0">
                          <a:solidFill>
                            <a:schemeClr val="accent5">
                              <a:lumMod val="50000"/>
                            </a:schemeClr>
                          </a:solidFill>
                          <a:latin typeface="Century Gothic" panose="020B0502020202020204" pitchFamily="34" charset="0"/>
                        </a:rPr>
                        <a:t>(‘</a:t>
                      </a:r>
                      <a:r>
                        <a:rPr lang="en-GB" sz="2800" b="1" dirty="0">
                          <a:solidFill>
                            <a:schemeClr val="accent5">
                              <a:lumMod val="50000"/>
                            </a:schemeClr>
                          </a:solidFill>
                          <a:latin typeface="Century Gothic" panose="020B0502020202020204" pitchFamily="34" charset="0"/>
                        </a:rPr>
                        <a:t>I</a:t>
                      </a:r>
                      <a:r>
                        <a:rPr lang="en-GB" sz="1800" b="0" baseline="0" dirty="0">
                          <a:solidFill>
                            <a:schemeClr val="accent5">
                              <a:lumMod val="50000"/>
                            </a:schemeClr>
                          </a:solidFill>
                          <a:latin typeface="Century Gothic" panose="020B0502020202020204" pitchFamily="34" charset="0"/>
                        </a:rPr>
                        <a:t>’)</a:t>
                      </a:r>
                      <a:endParaRPr lang="en-GB" sz="2200" b="0" dirty="0">
                        <a:solidFill>
                          <a:schemeClr val="accent5">
                            <a:lumMod val="50000"/>
                          </a:schemeClr>
                        </a:solidFill>
                        <a:latin typeface="Century Gothic" panose="020B0502020202020204" pitchFamily="34" charset="0"/>
                      </a:endParaRPr>
                    </a:p>
                  </a:txBody>
                  <a:tcPr anchor="ctr"/>
                </a:tc>
                <a:tc>
                  <a:txBody>
                    <a:bodyPr/>
                    <a:lstStyle/>
                    <a:p>
                      <a:pPr algn="ctr"/>
                      <a:r>
                        <a:rPr lang="en-GB" sz="2200" b="0" dirty="0">
                          <a:solidFill>
                            <a:schemeClr val="accent5">
                              <a:lumMod val="50000"/>
                            </a:schemeClr>
                          </a:solidFill>
                          <a:latin typeface="Century Gothic" panose="020B0502020202020204" pitchFamily="34" charset="0"/>
                        </a:rPr>
                        <a:t>Her brother </a:t>
                      </a:r>
                      <a:r>
                        <a:rPr lang="en-GB" sz="2000" b="0" dirty="0">
                          <a:solidFill>
                            <a:schemeClr val="accent5">
                              <a:lumMod val="50000"/>
                            </a:schemeClr>
                          </a:solidFill>
                          <a:latin typeface="Century Gothic" panose="020B0502020202020204" pitchFamily="34" charset="0"/>
                        </a:rPr>
                        <a:t>(‘</a:t>
                      </a:r>
                      <a:r>
                        <a:rPr lang="en-GB" sz="2400" b="1" dirty="0">
                          <a:solidFill>
                            <a:schemeClr val="accent5">
                              <a:lumMod val="50000"/>
                            </a:schemeClr>
                          </a:solidFill>
                          <a:latin typeface="Century Gothic" panose="020B0502020202020204" pitchFamily="34" charset="0"/>
                        </a:rPr>
                        <a:t>you</a:t>
                      </a:r>
                      <a:r>
                        <a:rPr lang="en-GB" sz="2000" b="0" baseline="0" dirty="0">
                          <a:solidFill>
                            <a:schemeClr val="accent5">
                              <a:lumMod val="50000"/>
                            </a:schemeClr>
                          </a:solidFill>
                          <a:latin typeface="Century Gothic" panose="020B0502020202020204" pitchFamily="34" charset="0"/>
                        </a:rPr>
                        <a:t>’)</a:t>
                      </a:r>
                      <a:endParaRPr lang="en-GB" sz="2200" b="0" dirty="0">
                        <a:solidFill>
                          <a:schemeClr val="accent5">
                            <a:lumMod val="50000"/>
                          </a:schemeClr>
                        </a:solidFill>
                        <a:latin typeface="Century Gothic" panose="020B0502020202020204" pitchFamily="34" charset="0"/>
                      </a:endParaRPr>
                    </a:p>
                  </a:txBody>
                  <a:tcPr anchor="ctr"/>
                </a:tc>
                <a:extLst>
                  <a:ext uri="{0D108BD9-81ED-4DB2-BD59-A6C34878D82A}">
                    <a16:rowId xmlns="" xmlns:a16="http://schemas.microsoft.com/office/drawing/2014/main" val="3343998435"/>
                  </a:ext>
                </a:extLst>
              </a:tr>
              <a:tr h="259080">
                <a:tc rowSpan="2">
                  <a:txBody>
                    <a:bodyPr/>
                    <a:lstStyle/>
                    <a:p>
                      <a:pPr algn="ctr"/>
                      <a:r>
                        <a:rPr lang="en-GB" sz="2400" b="1" dirty="0">
                          <a:solidFill>
                            <a:schemeClr val="accent5">
                              <a:lumMod val="50000"/>
                            </a:schemeClr>
                          </a:solidFill>
                          <a:latin typeface="Century Gothic" panose="020B0502020202020204" pitchFamily="34" charset="0"/>
                        </a:rPr>
                        <a:t>1</a:t>
                      </a:r>
                    </a:p>
                  </a:txBody>
                  <a:tcPr anchor="ctr"/>
                </a:tc>
                <a:tc>
                  <a:txBody>
                    <a:bodyPr/>
                    <a:lstStyle/>
                    <a:p>
                      <a:r>
                        <a:rPr lang="en-GB" sz="2200" b="0" dirty="0" err="1">
                          <a:solidFill>
                            <a:schemeClr val="accent5">
                              <a:lumMod val="50000"/>
                            </a:schemeClr>
                          </a:solidFill>
                          <a:latin typeface="Century Gothic" panose="020B0502020202020204" pitchFamily="34" charset="0"/>
                        </a:rPr>
                        <a:t>Tengo</a:t>
                      </a:r>
                      <a:r>
                        <a:rPr lang="en-GB" sz="2200" b="0" dirty="0">
                          <a:solidFill>
                            <a:schemeClr val="accent5">
                              <a:lumMod val="50000"/>
                            </a:schemeClr>
                          </a:solidFill>
                          <a:latin typeface="Century Gothic" panose="020B0502020202020204" pitchFamily="34" charset="0"/>
                        </a:rPr>
                        <a:t> </a:t>
                      </a:r>
                      <a:r>
                        <a:rPr lang="en-GB" sz="2200" b="0" dirty="0" err="1">
                          <a:solidFill>
                            <a:schemeClr val="accent5">
                              <a:lumMod val="50000"/>
                            </a:schemeClr>
                          </a:solidFill>
                          <a:latin typeface="Century Gothic" panose="020B0502020202020204" pitchFamily="34" charset="0"/>
                        </a:rPr>
                        <a:t>una</a:t>
                      </a:r>
                      <a:r>
                        <a:rPr lang="en-GB" sz="2200" b="0" dirty="0">
                          <a:solidFill>
                            <a:schemeClr val="accent5">
                              <a:lumMod val="50000"/>
                            </a:schemeClr>
                          </a:solidFill>
                          <a:latin typeface="Century Gothic" panose="020B0502020202020204" pitchFamily="34" charset="0"/>
                        </a:rPr>
                        <a:t> </a:t>
                      </a:r>
                      <a:r>
                        <a:rPr lang="en-GB" sz="2200" b="0" dirty="0" err="1">
                          <a:solidFill>
                            <a:schemeClr val="accent5">
                              <a:lumMod val="50000"/>
                            </a:schemeClr>
                          </a:solidFill>
                          <a:latin typeface="Century Gothic" panose="020B0502020202020204" pitchFamily="34" charset="0"/>
                        </a:rPr>
                        <a:t>moneda</a:t>
                      </a:r>
                      <a:r>
                        <a:rPr lang="en-GB" sz="2200" b="0" baseline="0" dirty="0">
                          <a:solidFill>
                            <a:schemeClr val="accent5">
                              <a:lumMod val="50000"/>
                            </a:schemeClr>
                          </a:solidFill>
                          <a:latin typeface="Century Gothic" panose="020B0502020202020204" pitchFamily="34" charset="0"/>
                        </a:rPr>
                        <a:t> y un </a:t>
                      </a:r>
                      <a:r>
                        <a:rPr lang="en-GB" sz="2200" b="0" baseline="0" dirty="0" err="1">
                          <a:solidFill>
                            <a:schemeClr val="accent5">
                              <a:lumMod val="50000"/>
                            </a:schemeClr>
                          </a:solidFill>
                          <a:latin typeface="Century Gothic" panose="020B0502020202020204" pitchFamily="34" charset="0"/>
                        </a:rPr>
                        <a:t>bolígrafo</a:t>
                      </a:r>
                      <a:endParaRPr lang="en-GB" sz="2200" b="0" dirty="0">
                        <a:solidFill>
                          <a:schemeClr val="accent5">
                            <a:lumMod val="50000"/>
                          </a:schemeClr>
                        </a:solidFill>
                        <a:latin typeface="Century Gothic" panose="020B0502020202020204" pitchFamily="34" charset="0"/>
                      </a:endParaRPr>
                    </a:p>
                  </a:txBody>
                  <a:tcPr anchor="ctr"/>
                </a:tc>
                <a:tc rowSpan="2">
                  <a:txBody>
                    <a:bodyPr/>
                    <a:lstStyle/>
                    <a:p>
                      <a:endParaRPr lang="en-GB" sz="2200" b="0" dirty="0">
                        <a:solidFill>
                          <a:schemeClr val="accent5">
                            <a:lumMod val="50000"/>
                          </a:schemeClr>
                        </a:solidFill>
                        <a:latin typeface="Century Gothic" panose="020B0502020202020204" pitchFamily="34" charset="0"/>
                      </a:endParaRPr>
                    </a:p>
                  </a:txBody>
                  <a:tcPr anchor="ctr"/>
                </a:tc>
                <a:tc rowSpan="2">
                  <a:txBody>
                    <a:bodyPr/>
                    <a:lstStyle/>
                    <a:p>
                      <a:endParaRPr lang="en-GB" sz="2200" b="0" dirty="0">
                        <a:solidFill>
                          <a:schemeClr val="accent5">
                            <a:lumMod val="50000"/>
                          </a:schemeClr>
                        </a:solidFill>
                        <a:latin typeface="Century Gothic" panose="020B0502020202020204" pitchFamily="34" charset="0"/>
                      </a:endParaRPr>
                    </a:p>
                  </a:txBody>
                  <a:tcPr anchor="ctr"/>
                </a:tc>
                <a:extLst>
                  <a:ext uri="{0D108BD9-81ED-4DB2-BD59-A6C34878D82A}">
                    <a16:rowId xmlns="" xmlns:a16="http://schemas.microsoft.com/office/drawing/2014/main" val="1453837329"/>
                  </a:ext>
                </a:extLst>
              </a:tr>
              <a:tr h="259080">
                <a:tc vMerge="1">
                  <a:txBody>
                    <a:bodyPr/>
                    <a:lstStyle/>
                    <a:p>
                      <a:endParaRPr lang="en-GB"/>
                    </a:p>
                  </a:txBody>
                  <a:tcPr/>
                </a:tc>
                <a:tc>
                  <a:txBody>
                    <a:bodyPr/>
                    <a:lstStyle/>
                    <a:p>
                      <a:r>
                        <a:rPr lang="en-GB" sz="2200" b="0" dirty="0" err="1">
                          <a:solidFill>
                            <a:schemeClr val="accent5">
                              <a:lumMod val="50000"/>
                            </a:schemeClr>
                          </a:solidFill>
                          <a:latin typeface="Century Gothic" panose="020B0502020202020204" pitchFamily="34" charset="0"/>
                        </a:rPr>
                        <a:t>Tienes</a:t>
                      </a:r>
                      <a:r>
                        <a:rPr lang="en-GB" sz="2200" b="0" dirty="0">
                          <a:solidFill>
                            <a:schemeClr val="accent5">
                              <a:lumMod val="50000"/>
                            </a:schemeClr>
                          </a:solidFill>
                          <a:latin typeface="Century Gothic" panose="020B0502020202020204" pitchFamily="34" charset="0"/>
                        </a:rPr>
                        <a:t> </a:t>
                      </a:r>
                      <a:r>
                        <a:rPr lang="en-GB" sz="2200" b="0" dirty="0" err="1">
                          <a:solidFill>
                            <a:schemeClr val="accent5">
                              <a:lumMod val="50000"/>
                            </a:schemeClr>
                          </a:solidFill>
                          <a:latin typeface="Century Gothic" panose="020B0502020202020204" pitchFamily="34" charset="0"/>
                        </a:rPr>
                        <a:t>una</a:t>
                      </a:r>
                      <a:r>
                        <a:rPr lang="en-GB" sz="2200" b="0" dirty="0">
                          <a:solidFill>
                            <a:schemeClr val="accent5">
                              <a:lumMod val="50000"/>
                            </a:schemeClr>
                          </a:solidFill>
                          <a:latin typeface="Century Gothic" panose="020B0502020202020204" pitchFamily="34" charset="0"/>
                        </a:rPr>
                        <a:t> </a:t>
                      </a:r>
                      <a:r>
                        <a:rPr lang="en-GB" sz="2200" b="0" dirty="0" err="1">
                          <a:solidFill>
                            <a:schemeClr val="accent5">
                              <a:lumMod val="50000"/>
                            </a:schemeClr>
                          </a:solidFill>
                          <a:latin typeface="Century Gothic" panose="020B0502020202020204" pitchFamily="34" charset="0"/>
                        </a:rPr>
                        <a:t>bicicleta</a:t>
                      </a:r>
                      <a:r>
                        <a:rPr lang="en-GB" sz="2200" b="0" dirty="0">
                          <a:solidFill>
                            <a:schemeClr val="accent5">
                              <a:lumMod val="50000"/>
                            </a:schemeClr>
                          </a:solidFill>
                          <a:latin typeface="Century Gothic" panose="020B0502020202020204" pitchFamily="34" charset="0"/>
                        </a:rPr>
                        <a:t> y </a:t>
                      </a:r>
                      <a:r>
                        <a:rPr lang="en-GB" sz="2200" b="0" dirty="0" err="1">
                          <a:solidFill>
                            <a:schemeClr val="accent5">
                              <a:lumMod val="50000"/>
                            </a:schemeClr>
                          </a:solidFill>
                          <a:latin typeface="Century Gothic" panose="020B0502020202020204" pitchFamily="34" charset="0"/>
                        </a:rPr>
                        <a:t>una</a:t>
                      </a:r>
                      <a:r>
                        <a:rPr lang="en-GB" sz="2200" b="0" baseline="0" dirty="0">
                          <a:solidFill>
                            <a:schemeClr val="accent5">
                              <a:lumMod val="50000"/>
                            </a:schemeClr>
                          </a:solidFill>
                          <a:latin typeface="Century Gothic" panose="020B0502020202020204" pitchFamily="34" charset="0"/>
                        </a:rPr>
                        <a:t> </a:t>
                      </a:r>
                      <a:r>
                        <a:rPr lang="en-GB" sz="2200" b="0" baseline="0" dirty="0" err="1">
                          <a:solidFill>
                            <a:schemeClr val="accent5">
                              <a:lumMod val="50000"/>
                            </a:schemeClr>
                          </a:solidFill>
                          <a:latin typeface="Century Gothic" panose="020B0502020202020204" pitchFamily="34" charset="0"/>
                        </a:rPr>
                        <a:t>cámara</a:t>
                      </a:r>
                      <a:endParaRPr lang="en-GB" sz="2200" b="0" dirty="0">
                        <a:solidFill>
                          <a:schemeClr val="accent5">
                            <a:lumMod val="50000"/>
                          </a:schemeClr>
                        </a:solidFill>
                        <a:latin typeface="Century Gothic" panose="020B0502020202020204" pitchFamily="34" charset="0"/>
                      </a:endParaRPr>
                    </a:p>
                  </a:txBody>
                  <a:tcPr anchor="ctr"/>
                </a:tc>
                <a:tc vMerge="1">
                  <a:txBody>
                    <a:bodyPr/>
                    <a:lstStyle/>
                    <a:p>
                      <a:endParaRPr lang="en-GB"/>
                    </a:p>
                  </a:txBody>
                  <a:tcPr/>
                </a:tc>
                <a:tc vMerge="1">
                  <a:txBody>
                    <a:bodyPr/>
                    <a:lstStyle/>
                    <a:p>
                      <a:endParaRPr lang="en-GB"/>
                    </a:p>
                  </a:txBody>
                  <a:tcPr/>
                </a:tc>
                <a:extLst>
                  <a:ext uri="{0D108BD9-81ED-4DB2-BD59-A6C34878D82A}">
                    <a16:rowId xmlns="" xmlns:a16="http://schemas.microsoft.com/office/drawing/2014/main" val="3691142926"/>
                  </a:ext>
                </a:extLst>
              </a:tr>
              <a:tr h="259080">
                <a:tc rowSpan="2">
                  <a:txBody>
                    <a:bodyPr/>
                    <a:lstStyle/>
                    <a:p>
                      <a:pPr algn="ctr"/>
                      <a:r>
                        <a:rPr lang="en-GB" sz="2400" b="1" dirty="0">
                          <a:solidFill>
                            <a:schemeClr val="accent5">
                              <a:lumMod val="50000"/>
                            </a:schemeClr>
                          </a:solidFill>
                          <a:latin typeface="Century Gothic" panose="020B0502020202020204" pitchFamily="34" charset="0"/>
                        </a:rPr>
                        <a:t>2</a:t>
                      </a:r>
                    </a:p>
                  </a:txBody>
                  <a:tcPr anchor="ctr"/>
                </a:tc>
                <a:tc>
                  <a:txBody>
                    <a:bodyPr/>
                    <a:lstStyle/>
                    <a:p>
                      <a:r>
                        <a:rPr lang="en-GB" sz="2200" b="0" dirty="0" err="1">
                          <a:solidFill>
                            <a:schemeClr val="accent5">
                              <a:lumMod val="50000"/>
                            </a:schemeClr>
                          </a:solidFill>
                          <a:latin typeface="Century Gothic" panose="020B0502020202020204" pitchFamily="34" charset="0"/>
                        </a:rPr>
                        <a:t>Tienes</a:t>
                      </a:r>
                      <a:r>
                        <a:rPr lang="en-GB" sz="2200" b="0" baseline="0" dirty="0">
                          <a:solidFill>
                            <a:schemeClr val="accent5">
                              <a:lumMod val="50000"/>
                            </a:schemeClr>
                          </a:solidFill>
                          <a:latin typeface="Century Gothic" panose="020B0502020202020204" pitchFamily="34" charset="0"/>
                        </a:rPr>
                        <a:t> </a:t>
                      </a:r>
                      <a:r>
                        <a:rPr lang="en-GB" sz="2200" b="0" baseline="0" dirty="0" err="1">
                          <a:solidFill>
                            <a:schemeClr val="accent5">
                              <a:lumMod val="50000"/>
                            </a:schemeClr>
                          </a:solidFill>
                          <a:latin typeface="Century Gothic" panose="020B0502020202020204" pitchFamily="34" charset="0"/>
                        </a:rPr>
                        <a:t>una</a:t>
                      </a:r>
                      <a:r>
                        <a:rPr lang="en-GB" sz="2200" b="0" baseline="0" dirty="0">
                          <a:solidFill>
                            <a:schemeClr val="accent5">
                              <a:lumMod val="50000"/>
                            </a:schemeClr>
                          </a:solidFill>
                          <a:latin typeface="Century Gothic" panose="020B0502020202020204" pitchFamily="34" charset="0"/>
                        </a:rPr>
                        <a:t> casa y un </a:t>
                      </a:r>
                      <a:r>
                        <a:rPr lang="en-GB" sz="2200" b="0" baseline="0" dirty="0" err="1">
                          <a:solidFill>
                            <a:schemeClr val="accent5">
                              <a:lumMod val="50000"/>
                            </a:schemeClr>
                          </a:solidFill>
                          <a:latin typeface="Century Gothic" panose="020B0502020202020204" pitchFamily="34" charset="0"/>
                        </a:rPr>
                        <a:t>gato</a:t>
                      </a:r>
                      <a:endParaRPr lang="en-GB" sz="2200" b="0" dirty="0">
                        <a:solidFill>
                          <a:schemeClr val="accent5">
                            <a:lumMod val="50000"/>
                          </a:schemeClr>
                        </a:solidFill>
                        <a:latin typeface="Century Gothic" panose="020B0502020202020204" pitchFamily="34" charset="0"/>
                      </a:endParaRPr>
                    </a:p>
                  </a:txBody>
                  <a:tcPr anchor="ctr"/>
                </a:tc>
                <a:tc rowSpan="2">
                  <a:txBody>
                    <a:bodyPr/>
                    <a:lstStyle/>
                    <a:p>
                      <a:endParaRPr lang="en-GB" sz="2200" b="0" dirty="0">
                        <a:solidFill>
                          <a:schemeClr val="accent5">
                            <a:lumMod val="50000"/>
                          </a:schemeClr>
                        </a:solidFill>
                        <a:latin typeface="Century Gothic" panose="020B0502020202020204" pitchFamily="34" charset="0"/>
                      </a:endParaRPr>
                    </a:p>
                  </a:txBody>
                  <a:tcPr anchor="ctr"/>
                </a:tc>
                <a:tc rowSpan="2">
                  <a:txBody>
                    <a:bodyPr/>
                    <a:lstStyle/>
                    <a:p>
                      <a:endParaRPr lang="en-GB" sz="2200" b="0" dirty="0">
                        <a:solidFill>
                          <a:schemeClr val="accent5">
                            <a:lumMod val="50000"/>
                          </a:schemeClr>
                        </a:solidFill>
                        <a:latin typeface="Century Gothic" panose="020B0502020202020204" pitchFamily="34" charset="0"/>
                      </a:endParaRPr>
                    </a:p>
                  </a:txBody>
                  <a:tcPr anchor="ctr"/>
                </a:tc>
                <a:extLst>
                  <a:ext uri="{0D108BD9-81ED-4DB2-BD59-A6C34878D82A}">
                    <a16:rowId xmlns="" xmlns:a16="http://schemas.microsoft.com/office/drawing/2014/main" val="2314679948"/>
                  </a:ext>
                </a:extLst>
              </a:tr>
              <a:tr h="259080">
                <a:tc vMerge="1">
                  <a:txBody>
                    <a:bodyPr/>
                    <a:lstStyle/>
                    <a:p>
                      <a:endParaRPr lang="en-GB"/>
                    </a:p>
                  </a:txBody>
                  <a:tcPr/>
                </a:tc>
                <a:tc>
                  <a:txBody>
                    <a:bodyPr/>
                    <a:lstStyle/>
                    <a:p>
                      <a:r>
                        <a:rPr lang="en-GB" sz="2200" b="0" dirty="0" err="1">
                          <a:solidFill>
                            <a:schemeClr val="accent5">
                              <a:lumMod val="50000"/>
                            </a:schemeClr>
                          </a:solidFill>
                          <a:latin typeface="Century Gothic" panose="020B0502020202020204" pitchFamily="34" charset="0"/>
                        </a:rPr>
                        <a:t>Tengo</a:t>
                      </a:r>
                      <a:r>
                        <a:rPr lang="en-GB" sz="2200" b="0" dirty="0">
                          <a:solidFill>
                            <a:schemeClr val="accent5">
                              <a:lumMod val="50000"/>
                            </a:schemeClr>
                          </a:solidFill>
                          <a:latin typeface="Century Gothic" panose="020B0502020202020204" pitchFamily="34" charset="0"/>
                        </a:rPr>
                        <a:t> </a:t>
                      </a:r>
                      <a:r>
                        <a:rPr lang="en-GB" sz="2200" b="0" dirty="0" err="1">
                          <a:solidFill>
                            <a:schemeClr val="accent5">
                              <a:lumMod val="50000"/>
                            </a:schemeClr>
                          </a:solidFill>
                          <a:latin typeface="Century Gothic" panose="020B0502020202020204" pitchFamily="34" charset="0"/>
                        </a:rPr>
                        <a:t>una</a:t>
                      </a:r>
                      <a:r>
                        <a:rPr lang="en-GB" sz="2200" b="0" dirty="0">
                          <a:solidFill>
                            <a:schemeClr val="accent5">
                              <a:lumMod val="50000"/>
                            </a:schemeClr>
                          </a:solidFill>
                          <a:latin typeface="Century Gothic" panose="020B0502020202020204" pitchFamily="34" charset="0"/>
                        </a:rPr>
                        <a:t> </a:t>
                      </a:r>
                      <a:r>
                        <a:rPr lang="en-GB" sz="2200" b="0" dirty="0" err="1">
                          <a:solidFill>
                            <a:schemeClr val="accent5">
                              <a:lumMod val="50000"/>
                            </a:schemeClr>
                          </a:solidFill>
                          <a:latin typeface="Century Gothic" panose="020B0502020202020204" pitchFamily="34" charset="0"/>
                        </a:rPr>
                        <a:t>cámara</a:t>
                      </a:r>
                      <a:r>
                        <a:rPr lang="en-GB" sz="2200" b="0" dirty="0">
                          <a:solidFill>
                            <a:schemeClr val="accent5">
                              <a:lumMod val="50000"/>
                            </a:schemeClr>
                          </a:solidFill>
                          <a:latin typeface="Century Gothic" panose="020B0502020202020204" pitchFamily="34" charset="0"/>
                        </a:rPr>
                        <a:t> y </a:t>
                      </a:r>
                      <a:r>
                        <a:rPr lang="en-GB" sz="2200" b="0" dirty="0" err="1">
                          <a:solidFill>
                            <a:schemeClr val="accent5">
                              <a:lumMod val="50000"/>
                            </a:schemeClr>
                          </a:solidFill>
                          <a:latin typeface="Century Gothic" panose="020B0502020202020204" pitchFamily="34" charset="0"/>
                        </a:rPr>
                        <a:t>una</a:t>
                      </a:r>
                      <a:r>
                        <a:rPr lang="en-GB" sz="2200" b="0" baseline="0" dirty="0">
                          <a:solidFill>
                            <a:schemeClr val="accent5">
                              <a:lumMod val="50000"/>
                            </a:schemeClr>
                          </a:solidFill>
                          <a:latin typeface="Century Gothic" panose="020B0502020202020204" pitchFamily="34" charset="0"/>
                        </a:rPr>
                        <a:t> </a:t>
                      </a:r>
                      <a:r>
                        <a:rPr lang="en-GB" sz="2200" b="0" baseline="0" dirty="0" err="1">
                          <a:solidFill>
                            <a:schemeClr val="accent5">
                              <a:lumMod val="50000"/>
                            </a:schemeClr>
                          </a:solidFill>
                          <a:latin typeface="Century Gothic" panose="020B0502020202020204" pitchFamily="34" charset="0"/>
                        </a:rPr>
                        <a:t>moneda</a:t>
                      </a:r>
                      <a:endParaRPr lang="en-GB" sz="2200" b="0" dirty="0">
                        <a:solidFill>
                          <a:schemeClr val="accent5">
                            <a:lumMod val="50000"/>
                          </a:schemeClr>
                        </a:solidFill>
                        <a:latin typeface="Century Gothic" panose="020B0502020202020204" pitchFamily="34" charset="0"/>
                      </a:endParaRPr>
                    </a:p>
                  </a:txBody>
                  <a:tcPr anchor="ctr"/>
                </a:tc>
                <a:tc vMerge="1">
                  <a:txBody>
                    <a:bodyPr/>
                    <a:lstStyle/>
                    <a:p>
                      <a:endParaRPr lang="en-GB"/>
                    </a:p>
                  </a:txBody>
                  <a:tcPr/>
                </a:tc>
                <a:tc vMerge="1">
                  <a:txBody>
                    <a:bodyPr/>
                    <a:lstStyle/>
                    <a:p>
                      <a:endParaRPr lang="en-GB"/>
                    </a:p>
                  </a:txBody>
                  <a:tcPr/>
                </a:tc>
                <a:extLst>
                  <a:ext uri="{0D108BD9-81ED-4DB2-BD59-A6C34878D82A}">
                    <a16:rowId xmlns="" xmlns:a16="http://schemas.microsoft.com/office/drawing/2014/main" val="3255449104"/>
                  </a:ext>
                </a:extLst>
              </a:tr>
              <a:tr h="259080">
                <a:tc rowSpan="2">
                  <a:txBody>
                    <a:bodyPr/>
                    <a:lstStyle/>
                    <a:p>
                      <a:pPr algn="ctr"/>
                      <a:r>
                        <a:rPr lang="en-GB" sz="2400" b="1" dirty="0">
                          <a:solidFill>
                            <a:schemeClr val="accent5">
                              <a:lumMod val="50000"/>
                            </a:schemeClr>
                          </a:solidFill>
                          <a:latin typeface="Century Gothic" panose="020B0502020202020204" pitchFamily="34" charset="0"/>
                        </a:rPr>
                        <a:t>3</a:t>
                      </a:r>
                    </a:p>
                  </a:txBody>
                  <a:tcPr anchor="ctr"/>
                </a:tc>
                <a:tc>
                  <a:txBody>
                    <a:bodyPr/>
                    <a:lstStyle/>
                    <a:p>
                      <a:r>
                        <a:rPr lang="en-GB" sz="2200" b="0" dirty="0" err="1">
                          <a:solidFill>
                            <a:schemeClr val="accent5">
                              <a:lumMod val="50000"/>
                            </a:schemeClr>
                          </a:solidFill>
                          <a:latin typeface="Century Gothic" panose="020B0502020202020204" pitchFamily="34" charset="0"/>
                        </a:rPr>
                        <a:t>Tienes</a:t>
                      </a:r>
                      <a:r>
                        <a:rPr lang="en-GB" sz="2200" b="0" baseline="0" dirty="0">
                          <a:solidFill>
                            <a:schemeClr val="accent5">
                              <a:lumMod val="50000"/>
                            </a:schemeClr>
                          </a:solidFill>
                          <a:latin typeface="Century Gothic" panose="020B0502020202020204" pitchFamily="34" charset="0"/>
                        </a:rPr>
                        <a:t> </a:t>
                      </a:r>
                      <a:r>
                        <a:rPr lang="en-GB" sz="2200" b="0" baseline="0" dirty="0" err="1">
                          <a:solidFill>
                            <a:schemeClr val="accent5">
                              <a:lumMod val="50000"/>
                            </a:schemeClr>
                          </a:solidFill>
                          <a:latin typeface="Century Gothic" panose="020B0502020202020204" pitchFamily="34" charset="0"/>
                        </a:rPr>
                        <a:t>una</a:t>
                      </a:r>
                      <a:r>
                        <a:rPr lang="en-GB" sz="2200" b="0" baseline="0" dirty="0">
                          <a:solidFill>
                            <a:schemeClr val="accent5">
                              <a:lumMod val="50000"/>
                            </a:schemeClr>
                          </a:solidFill>
                          <a:latin typeface="Century Gothic" panose="020B0502020202020204" pitchFamily="34" charset="0"/>
                        </a:rPr>
                        <a:t> </a:t>
                      </a:r>
                      <a:r>
                        <a:rPr lang="en-GB" sz="2200" b="0" baseline="0" dirty="0" err="1">
                          <a:solidFill>
                            <a:schemeClr val="accent5">
                              <a:lumMod val="50000"/>
                            </a:schemeClr>
                          </a:solidFill>
                          <a:latin typeface="Century Gothic" panose="020B0502020202020204" pitchFamily="34" charset="0"/>
                        </a:rPr>
                        <a:t>cama</a:t>
                      </a:r>
                      <a:r>
                        <a:rPr lang="en-GB" sz="2200" b="0" baseline="0" dirty="0">
                          <a:solidFill>
                            <a:schemeClr val="accent5">
                              <a:lumMod val="50000"/>
                            </a:schemeClr>
                          </a:solidFill>
                          <a:latin typeface="Century Gothic" panose="020B0502020202020204" pitchFamily="34" charset="0"/>
                        </a:rPr>
                        <a:t> y un libro</a:t>
                      </a:r>
                      <a:endParaRPr lang="en-GB" sz="2200" b="0" dirty="0">
                        <a:solidFill>
                          <a:schemeClr val="accent5">
                            <a:lumMod val="50000"/>
                          </a:schemeClr>
                        </a:solidFill>
                        <a:latin typeface="Century Gothic" panose="020B0502020202020204" pitchFamily="34" charset="0"/>
                      </a:endParaRPr>
                    </a:p>
                  </a:txBody>
                  <a:tcPr anchor="ctr"/>
                </a:tc>
                <a:tc rowSpan="2">
                  <a:txBody>
                    <a:bodyPr/>
                    <a:lstStyle/>
                    <a:p>
                      <a:endParaRPr lang="en-GB" sz="2200" b="0" dirty="0">
                        <a:solidFill>
                          <a:schemeClr val="accent5">
                            <a:lumMod val="50000"/>
                          </a:schemeClr>
                        </a:solidFill>
                        <a:latin typeface="Century Gothic" panose="020B0502020202020204" pitchFamily="34" charset="0"/>
                      </a:endParaRPr>
                    </a:p>
                  </a:txBody>
                  <a:tcPr anchor="ctr"/>
                </a:tc>
                <a:tc rowSpan="2">
                  <a:txBody>
                    <a:bodyPr/>
                    <a:lstStyle/>
                    <a:p>
                      <a:endParaRPr lang="en-GB" sz="2200" b="0" dirty="0">
                        <a:solidFill>
                          <a:schemeClr val="accent5">
                            <a:lumMod val="50000"/>
                          </a:schemeClr>
                        </a:solidFill>
                        <a:latin typeface="Century Gothic" panose="020B0502020202020204" pitchFamily="34" charset="0"/>
                      </a:endParaRPr>
                    </a:p>
                  </a:txBody>
                  <a:tcPr anchor="ctr"/>
                </a:tc>
                <a:extLst>
                  <a:ext uri="{0D108BD9-81ED-4DB2-BD59-A6C34878D82A}">
                    <a16:rowId xmlns="" xmlns:a16="http://schemas.microsoft.com/office/drawing/2014/main" val="1751074005"/>
                  </a:ext>
                </a:extLst>
              </a:tr>
              <a:tr h="259080">
                <a:tc vMerge="1">
                  <a:txBody>
                    <a:bodyPr/>
                    <a:lstStyle/>
                    <a:p>
                      <a:endParaRPr lang="en-GB"/>
                    </a:p>
                  </a:txBody>
                  <a:tcPr/>
                </a:tc>
                <a:tc>
                  <a:txBody>
                    <a:bodyPr/>
                    <a:lstStyle/>
                    <a:p>
                      <a:r>
                        <a:rPr lang="en-GB" sz="2200" b="0" dirty="0" err="1">
                          <a:solidFill>
                            <a:schemeClr val="accent5">
                              <a:lumMod val="50000"/>
                            </a:schemeClr>
                          </a:solidFill>
                          <a:latin typeface="Century Gothic" panose="020B0502020202020204" pitchFamily="34" charset="0"/>
                        </a:rPr>
                        <a:t>Tengo</a:t>
                      </a:r>
                      <a:r>
                        <a:rPr lang="en-GB" sz="2200" b="0" dirty="0">
                          <a:solidFill>
                            <a:schemeClr val="accent5">
                              <a:lumMod val="50000"/>
                            </a:schemeClr>
                          </a:solidFill>
                          <a:latin typeface="Century Gothic" panose="020B0502020202020204" pitchFamily="34" charset="0"/>
                        </a:rPr>
                        <a:t> un </a:t>
                      </a:r>
                      <a:r>
                        <a:rPr lang="en-GB" sz="2200" b="0" dirty="0" err="1">
                          <a:solidFill>
                            <a:schemeClr val="accent5">
                              <a:lumMod val="50000"/>
                            </a:schemeClr>
                          </a:solidFill>
                          <a:latin typeface="Century Gothic" panose="020B0502020202020204" pitchFamily="34" charset="0"/>
                        </a:rPr>
                        <a:t>gato</a:t>
                      </a:r>
                      <a:r>
                        <a:rPr lang="en-GB" sz="2200" b="0" dirty="0">
                          <a:solidFill>
                            <a:schemeClr val="accent5">
                              <a:lumMod val="50000"/>
                            </a:schemeClr>
                          </a:solidFill>
                          <a:latin typeface="Century Gothic" panose="020B0502020202020204" pitchFamily="34" charset="0"/>
                        </a:rPr>
                        <a:t> y </a:t>
                      </a:r>
                      <a:r>
                        <a:rPr lang="en-GB" sz="2200" b="0" dirty="0" err="1">
                          <a:solidFill>
                            <a:schemeClr val="accent5">
                              <a:lumMod val="50000"/>
                            </a:schemeClr>
                          </a:solidFill>
                          <a:latin typeface="Century Gothic" panose="020B0502020202020204" pitchFamily="34" charset="0"/>
                        </a:rPr>
                        <a:t>una</a:t>
                      </a:r>
                      <a:r>
                        <a:rPr lang="en-GB" sz="2200" b="0" dirty="0">
                          <a:solidFill>
                            <a:schemeClr val="accent5">
                              <a:lumMod val="50000"/>
                            </a:schemeClr>
                          </a:solidFill>
                          <a:latin typeface="Century Gothic" panose="020B0502020202020204" pitchFamily="34" charset="0"/>
                        </a:rPr>
                        <a:t> </a:t>
                      </a:r>
                      <a:r>
                        <a:rPr lang="en-GB" sz="2200" b="0" dirty="0" err="1">
                          <a:solidFill>
                            <a:schemeClr val="accent5">
                              <a:lumMod val="50000"/>
                            </a:schemeClr>
                          </a:solidFill>
                          <a:latin typeface="Century Gothic" panose="020B0502020202020204" pitchFamily="34" charset="0"/>
                        </a:rPr>
                        <a:t>cámara</a:t>
                      </a:r>
                      <a:endParaRPr lang="en-GB" sz="2200" b="0" dirty="0">
                        <a:solidFill>
                          <a:schemeClr val="accent5">
                            <a:lumMod val="50000"/>
                          </a:schemeClr>
                        </a:solidFill>
                        <a:latin typeface="Century Gothic" panose="020B0502020202020204" pitchFamily="34" charset="0"/>
                      </a:endParaRPr>
                    </a:p>
                  </a:txBody>
                  <a:tcPr anchor="ctr"/>
                </a:tc>
                <a:tc vMerge="1">
                  <a:txBody>
                    <a:bodyPr/>
                    <a:lstStyle/>
                    <a:p>
                      <a:endParaRPr lang="en-GB"/>
                    </a:p>
                  </a:txBody>
                  <a:tcPr/>
                </a:tc>
                <a:tc vMerge="1">
                  <a:txBody>
                    <a:bodyPr/>
                    <a:lstStyle/>
                    <a:p>
                      <a:endParaRPr lang="en-GB"/>
                    </a:p>
                  </a:txBody>
                  <a:tcPr/>
                </a:tc>
                <a:extLst>
                  <a:ext uri="{0D108BD9-81ED-4DB2-BD59-A6C34878D82A}">
                    <a16:rowId xmlns="" xmlns:a16="http://schemas.microsoft.com/office/drawing/2014/main" val="2437439267"/>
                  </a:ext>
                </a:extLst>
              </a:tr>
              <a:tr h="259080">
                <a:tc rowSpan="2">
                  <a:txBody>
                    <a:bodyPr/>
                    <a:lstStyle/>
                    <a:p>
                      <a:pPr algn="ctr"/>
                      <a:r>
                        <a:rPr lang="en-GB" sz="2400" b="1" dirty="0">
                          <a:solidFill>
                            <a:schemeClr val="accent5">
                              <a:lumMod val="50000"/>
                            </a:schemeClr>
                          </a:solidFill>
                          <a:latin typeface="Century Gothic" panose="020B0502020202020204" pitchFamily="34" charset="0"/>
                        </a:rPr>
                        <a:t>4</a:t>
                      </a:r>
                    </a:p>
                  </a:txBody>
                  <a:tcPr anchor="ctr"/>
                </a:tc>
                <a:tc>
                  <a:txBody>
                    <a:bodyPr/>
                    <a:lstStyle/>
                    <a:p>
                      <a:r>
                        <a:rPr lang="en-GB" sz="2200" b="0" dirty="0" err="1">
                          <a:solidFill>
                            <a:schemeClr val="accent5">
                              <a:lumMod val="50000"/>
                            </a:schemeClr>
                          </a:solidFill>
                          <a:latin typeface="Century Gothic" panose="020B0502020202020204" pitchFamily="34" charset="0"/>
                        </a:rPr>
                        <a:t>Tengo</a:t>
                      </a:r>
                      <a:r>
                        <a:rPr lang="en-GB" sz="2200" b="0" dirty="0">
                          <a:solidFill>
                            <a:schemeClr val="accent5">
                              <a:lumMod val="50000"/>
                            </a:schemeClr>
                          </a:solidFill>
                          <a:latin typeface="Century Gothic" panose="020B0502020202020204" pitchFamily="34" charset="0"/>
                        </a:rPr>
                        <a:t> un libro y un </a:t>
                      </a:r>
                      <a:r>
                        <a:rPr lang="en-GB" sz="2200" b="0" dirty="0" err="1">
                          <a:solidFill>
                            <a:schemeClr val="accent5">
                              <a:lumMod val="50000"/>
                            </a:schemeClr>
                          </a:solidFill>
                          <a:latin typeface="Century Gothic" panose="020B0502020202020204" pitchFamily="34" charset="0"/>
                        </a:rPr>
                        <a:t>bolígrafo</a:t>
                      </a:r>
                      <a:endParaRPr lang="en-GB" sz="2200" b="0" dirty="0">
                        <a:solidFill>
                          <a:schemeClr val="accent5">
                            <a:lumMod val="50000"/>
                          </a:schemeClr>
                        </a:solidFill>
                        <a:latin typeface="Century Gothic" panose="020B0502020202020204" pitchFamily="34" charset="0"/>
                      </a:endParaRPr>
                    </a:p>
                  </a:txBody>
                  <a:tcPr anchor="ctr"/>
                </a:tc>
                <a:tc rowSpan="2">
                  <a:txBody>
                    <a:bodyPr/>
                    <a:lstStyle/>
                    <a:p>
                      <a:endParaRPr lang="en-GB" sz="2200" b="0" dirty="0">
                        <a:solidFill>
                          <a:schemeClr val="accent5">
                            <a:lumMod val="50000"/>
                          </a:schemeClr>
                        </a:solidFill>
                        <a:latin typeface="Century Gothic" panose="020B0502020202020204" pitchFamily="34" charset="0"/>
                      </a:endParaRPr>
                    </a:p>
                  </a:txBody>
                  <a:tcPr anchor="ctr"/>
                </a:tc>
                <a:tc rowSpan="2">
                  <a:txBody>
                    <a:bodyPr/>
                    <a:lstStyle/>
                    <a:p>
                      <a:endParaRPr lang="en-GB" sz="2200" b="0" dirty="0">
                        <a:solidFill>
                          <a:schemeClr val="accent5">
                            <a:lumMod val="50000"/>
                          </a:schemeClr>
                        </a:solidFill>
                        <a:latin typeface="Century Gothic" panose="020B0502020202020204" pitchFamily="34" charset="0"/>
                      </a:endParaRPr>
                    </a:p>
                  </a:txBody>
                  <a:tcPr anchor="ctr"/>
                </a:tc>
                <a:extLst>
                  <a:ext uri="{0D108BD9-81ED-4DB2-BD59-A6C34878D82A}">
                    <a16:rowId xmlns="" xmlns:a16="http://schemas.microsoft.com/office/drawing/2014/main" val="2063471968"/>
                  </a:ext>
                </a:extLst>
              </a:tr>
              <a:tr h="259080">
                <a:tc vMerge="1">
                  <a:txBody>
                    <a:bodyPr/>
                    <a:lstStyle/>
                    <a:p>
                      <a:endParaRPr lang="en-GB"/>
                    </a:p>
                  </a:txBody>
                  <a:tcPr/>
                </a:tc>
                <a:tc>
                  <a:txBody>
                    <a:bodyPr/>
                    <a:lstStyle/>
                    <a:p>
                      <a:r>
                        <a:rPr lang="en-GB" sz="2200" b="0" dirty="0" err="1">
                          <a:solidFill>
                            <a:schemeClr val="accent5">
                              <a:lumMod val="50000"/>
                            </a:schemeClr>
                          </a:solidFill>
                          <a:latin typeface="Century Gothic" panose="020B0502020202020204" pitchFamily="34" charset="0"/>
                        </a:rPr>
                        <a:t>Tienes</a:t>
                      </a:r>
                      <a:r>
                        <a:rPr lang="en-GB" sz="2200" b="0" baseline="0" dirty="0">
                          <a:solidFill>
                            <a:schemeClr val="accent5">
                              <a:lumMod val="50000"/>
                            </a:schemeClr>
                          </a:solidFill>
                          <a:latin typeface="Century Gothic" panose="020B0502020202020204" pitchFamily="34" charset="0"/>
                        </a:rPr>
                        <a:t> un </a:t>
                      </a:r>
                      <a:r>
                        <a:rPr lang="en-GB" sz="2200" b="0" baseline="0" dirty="0" err="1">
                          <a:solidFill>
                            <a:schemeClr val="accent5">
                              <a:lumMod val="50000"/>
                            </a:schemeClr>
                          </a:solidFill>
                          <a:latin typeface="Century Gothic" panose="020B0502020202020204" pitchFamily="34" charset="0"/>
                        </a:rPr>
                        <a:t>barco</a:t>
                      </a:r>
                      <a:r>
                        <a:rPr lang="en-GB" sz="2200" b="0" baseline="0" dirty="0">
                          <a:solidFill>
                            <a:schemeClr val="accent5">
                              <a:lumMod val="50000"/>
                            </a:schemeClr>
                          </a:solidFill>
                          <a:latin typeface="Century Gothic" panose="020B0502020202020204" pitchFamily="34" charset="0"/>
                        </a:rPr>
                        <a:t> y </a:t>
                      </a:r>
                      <a:r>
                        <a:rPr lang="en-GB" sz="2200" b="0" baseline="0" dirty="0" err="1">
                          <a:solidFill>
                            <a:schemeClr val="accent5">
                              <a:lumMod val="50000"/>
                            </a:schemeClr>
                          </a:solidFill>
                          <a:latin typeface="Century Gothic" panose="020B0502020202020204" pitchFamily="34" charset="0"/>
                        </a:rPr>
                        <a:t>una</a:t>
                      </a:r>
                      <a:r>
                        <a:rPr lang="en-GB" sz="2200" b="0" baseline="0" dirty="0">
                          <a:solidFill>
                            <a:schemeClr val="accent5">
                              <a:lumMod val="50000"/>
                            </a:schemeClr>
                          </a:solidFill>
                          <a:latin typeface="Century Gothic" panose="020B0502020202020204" pitchFamily="34" charset="0"/>
                        </a:rPr>
                        <a:t> casa</a:t>
                      </a:r>
                      <a:endParaRPr lang="en-GB" sz="2200" b="0" dirty="0">
                        <a:solidFill>
                          <a:schemeClr val="accent5">
                            <a:lumMod val="50000"/>
                          </a:schemeClr>
                        </a:solidFill>
                        <a:latin typeface="Century Gothic" panose="020B0502020202020204" pitchFamily="34" charset="0"/>
                      </a:endParaRPr>
                    </a:p>
                  </a:txBody>
                  <a:tcPr anchor="ctr"/>
                </a:tc>
                <a:tc vMerge="1">
                  <a:txBody>
                    <a:bodyPr/>
                    <a:lstStyle/>
                    <a:p>
                      <a:endParaRPr lang="en-GB"/>
                    </a:p>
                  </a:txBody>
                  <a:tcPr/>
                </a:tc>
                <a:tc vMerge="1">
                  <a:txBody>
                    <a:bodyPr/>
                    <a:lstStyle/>
                    <a:p>
                      <a:endParaRPr lang="en-GB"/>
                    </a:p>
                  </a:txBody>
                  <a:tcPr/>
                </a:tc>
                <a:extLst>
                  <a:ext uri="{0D108BD9-81ED-4DB2-BD59-A6C34878D82A}">
                    <a16:rowId xmlns="" xmlns:a16="http://schemas.microsoft.com/office/drawing/2014/main" val="2861659758"/>
                  </a:ext>
                </a:extLst>
              </a:tr>
              <a:tr h="259080">
                <a:tc rowSpan="2">
                  <a:txBody>
                    <a:bodyPr/>
                    <a:lstStyle/>
                    <a:p>
                      <a:pPr algn="ctr"/>
                      <a:r>
                        <a:rPr lang="en-GB" sz="2400" b="1" dirty="0">
                          <a:solidFill>
                            <a:schemeClr val="accent5">
                              <a:lumMod val="50000"/>
                            </a:schemeClr>
                          </a:solidFill>
                          <a:latin typeface="Century Gothic" panose="020B0502020202020204" pitchFamily="34" charset="0"/>
                        </a:rPr>
                        <a:t>5</a:t>
                      </a:r>
                    </a:p>
                  </a:txBody>
                  <a:tcPr anchor="ctr"/>
                </a:tc>
                <a:tc>
                  <a:txBody>
                    <a:bodyPr/>
                    <a:lstStyle/>
                    <a:p>
                      <a:r>
                        <a:rPr lang="en-GB" sz="2200" b="0" dirty="0" err="1">
                          <a:solidFill>
                            <a:schemeClr val="accent5">
                              <a:lumMod val="50000"/>
                            </a:schemeClr>
                          </a:solidFill>
                          <a:latin typeface="Century Gothic" panose="020B0502020202020204" pitchFamily="34" charset="0"/>
                        </a:rPr>
                        <a:t>Tienes</a:t>
                      </a:r>
                      <a:r>
                        <a:rPr lang="en-GB" sz="2200" b="0" baseline="0" dirty="0">
                          <a:solidFill>
                            <a:schemeClr val="accent5">
                              <a:lumMod val="50000"/>
                            </a:schemeClr>
                          </a:solidFill>
                          <a:latin typeface="Century Gothic" panose="020B0502020202020204" pitchFamily="34" charset="0"/>
                        </a:rPr>
                        <a:t> </a:t>
                      </a:r>
                      <a:r>
                        <a:rPr lang="en-GB" sz="2200" b="0" baseline="0" dirty="0" err="1">
                          <a:solidFill>
                            <a:schemeClr val="accent5">
                              <a:lumMod val="50000"/>
                            </a:schemeClr>
                          </a:solidFill>
                          <a:latin typeface="Century Gothic" panose="020B0502020202020204" pitchFamily="34" charset="0"/>
                        </a:rPr>
                        <a:t>una</a:t>
                      </a:r>
                      <a:r>
                        <a:rPr lang="en-GB" sz="2200" b="0" baseline="0" dirty="0">
                          <a:solidFill>
                            <a:schemeClr val="accent5">
                              <a:lumMod val="50000"/>
                            </a:schemeClr>
                          </a:solidFill>
                          <a:latin typeface="Century Gothic" panose="020B0502020202020204" pitchFamily="34" charset="0"/>
                        </a:rPr>
                        <a:t> </a:t>
                      </a:r>
                      <a:r>
                        <a:rPr lang="en-GB" sz="2200" b="0" baseline="0" dirty="0" err="1">
                          <a:solidFill>
                            <a:schemeClr val="accent5">
                              <a:lumMod val="50000"/>
                            </a:schemeClr>
                          </a:solidFill>
                          <a:latin typeface="Century Gothic" panose="020B0502020202020204" pitchFamily="34" charset="0"/>
                        </a:rPr>
                        <a:t>cama</a:t>
                      </a:r>
                      <a:r>
                        <a:rPr lang="en-GB" sz="2200" b="0" baseline="0" dirty="0">
                          <a:solidFill>
                            <a:schemeClr val="accent5">
                              <a:lumMod val="50000"/>
                            </a:schemeClr>
                          </a:solidFill>
                          <a:latin typeface="Century Gothic" panose="020B0502020202020204" pitchFamily="34" charset="0"/>
                        </a:rPr>
                        <a:t> y un </a:t>
                      </a:r>
                      <a:r>
                        <a:rPr lang="en-GB" sz="2200" b="0" baseline="0" dirty="0" err="1">
                          <a:solidFill>
                            <a:schemeClr val="accent5">
                              <a:lumMod val="50000"/>
                            </a:schemeClr>
                          </a:solidFill>
                          <a:latin typeface="Century Gothic" panose="020B0502020202020204" pitchFamily="34" charset="0"/>
                        </a:rPr>
                        <a:t>barco</a:t>
                      </a:r>
                      <a:endParaRPr lang="en-GB" sz="2200" b="0" dirty="0">
                        <a:solidFill>
                          <a:schemeClr val="accent5">
                            <a:lumMod val="50000"/>
                          </a:schemeClr>
                        </a:solidFill>
                        <a:latin typeface="Century Gothic" panose="020B0502020202020204" pitchFamily="34" charset="0"/>
                      </a:endParaRPr>
                    </a:p>
                  </a:txBody>
                  <a:tcPr anchor="ctr"/>
                </a:tc>
                <a:tc rowSpan="2">
                  <a:txBody>
                    <a:bodyPr/>
                    <a:lstStyle/>
                    <a:p>
                      <a:endParaRPr lang="en-GB" sz="2200" b="0" dirty="0">
                        <a:solidFill>
                          <a:schemeClr val="accent5">
                            <a:lumMod val="50000"/>
                          </a:schemeClr>
                        </a:solidFill>
                        <a:latin typeface="Century Gothic" panose="020B0502020202020204" pitchFamily="34" charset="0"/>
                      </a:endParaRPr>
                    </a:p>
                  </a:txBody>
                  <a:tcPr anchor="ctr"/>
                </a:tc>
                <a:tc rowSpan="2">
                  <a:txBody>
                    <a:bodyPr/>
                    <a:lstStyle/>
                    <a:p>
                      <a:endParaRPr lang="en-GB" sz="2200" b="0" dirty="0">
                        <a:solidFill>
                          <a:schemeClr val="accent5">
                            <a:lumMod val="50000"/>
                          </a:schemeClr>
                        </a:solidFill>
                        <a:latin typeface="Century Gothic" panose="020B0502020202020204" pitchFamily="34" charset="0"/>
                      </a:endParaRPr>
                    </a:p>
                  </a:txBody>
                  <a:tcPr anchor="ctr"/>
                </a:tc>
                <a:extLst>
                  <a:ext uri="{0D108BD9-81ED-4DB2-BD59-A6C34878D82A}">
                    <a16:rowId xmlns="" xmlns:a16="http://schemas.microsoft.com/office/drawing/2014/main" val="1147530781"/>
                  </a:ext>
                </a:extLst>
              </a:tr>
              <a:tr h="259080">
                <a:tc vMerge="1">
                  <a:txBody>
                    <a:bodyPr/>
                    <a:lstStyle/>
                    <a:p>
                      <a:endParaRPr lang="en-GB"/>
                    </a:p>
                  </a:txBody>
                  <a:tcPr/>
                </a:tc>
                <a:tc>
                  <a:txBody>
                    <a:bodyPr/>
                    <a:lstStyle/>
                    <a:p>
                      <a:r>
                        <a:rPr lang="en-GB" sz="2200" b="0" dirty="0" err="1">
                          <a:solidFill>
                            <a:schemeClr val="accent5">
                              <a:lumMod val="50000"/>
                            </a:schemeClr>
                          </a:solidFill>
                          <a:latin typeface="Century Gothic" panose="020B0502020202020204" pitchFamily="34" charset="0"/>
                        </a:rPr>
                        <a:t>Tengo</a:t>
                      </a:r>
                      <a:r>
                        <a:rPr lang="en-GB" sz="2200" b="0" dirty="0">
                          <a:solidFill>
                            <a:schemeClr val="accent5">
                              <a:lumMod val="50000"/>
                            </a:schemeClr>
                          </a:solidFill>
                          <a:latin typeface="Century Gothic" panose="020B0502020202020204" pitchFamily="34" charset="0"/>
                        </a:rPr>
                        <a:t> </a:t>
                      </a:r>
                      <a:r>
                        <a:rPr lang="en-GB" sz="2200" b="0" dirty="0" err="1">
                          <a:solidFill>
                            <a:schemeClr val="accent5">
                              <a:lumMod val="50000"/>
                            </a:schemeClr>
                          </a:solidFill>
                          <a:latin typeface="Century Gothic" panose="020B0502020202020204" pitchFamily="34" charset="0"/>
                        </a:rPr>
                        <a:t>una</a:t>
                      </a:r>
                      <a:r>
                        <a:rPr lang="en-GB" sz="2200" b="0" dirty="0">
                          <a:solidFill>
                            <a:schemeClr val="accent5">
                              <a:lumMod val="50000"/>
                            </a:schemeClr>
                          </a:solidFill>
                          <a:latin typeface="Century Gothic" panose="020B0502020202020204" pitchFamily="34" charset="0"/>
                        </a:rPr>
                        <a:t> </a:t>
                      </a:r>
                      <a:r>
                        <a:rPr lang="en-GB" sz="2200" b="0" dirty="0" err="1">
                          <a:solidFill>
                            <a:schemeClr val="accent5">
                              <a:lumMod val="50000"/>
                            </a:schemeClr>
                          </a:solidFill>
                          <a:latin typeface="Century Gothic" panose="020B0502020202020204" pitchFamily="34" charset="0"/>
                        </a:rPr>
                        <a:t>bicicleta</a:t>
                      </a:r>
                      <a:r>
                        <a:rPr lang="en-GB" sz="2200" b="0" dirty="0">
                          <a:solidFill>
                            <a:schemeClr val="accent5">
                              <a:lumMod val="50000"/>
                            </a:schemeClr>
                          </a:solidFill>
                          <a:latin typeface="Century Gothic" panose="020B0502020202020204" pitchFamily="34" charset="0"/>
                        </a:rPr>
                        <a:t> y </a:t>
                      </a:r>
                      <a:r>
                        <a:rPr lang="en-GB" sz="2200" b="0" dirty="0" err="1">
                          <a:solidFill>
                            <a:schemeClr val="accent5">
                              <a:lumMod val="50000"/>
                            </a:schemeClr>
                          </a:solidFill>
                          <a:latin typeface="Century Gothic" panose="020B0502020202020204" pitchFamily="34" charset="0"/>
                        </a:rPr>
                        <a:t>una</a:t>
                      </a:r>
                      <a:r>
                        <a:rPr lang="en-GB" sz="2200" b="0" dirty="0">
                          <a:solidFill>
                            <a:schemeClr val="accent5">
                              <a:lumMod val="50000"/>
                            </a:schemeClr>
                          </a:solidFill>
                          <a:latin typeface="Century Gothic" panose="020B0502020202020204" pitchFamily="34" charset="0"/>
                        </a:rPr>
                        <a:t> casa</a:t>
                      </a:r>
                    </a:p>
                  </a:txBody>
                  <a:tcPr anchor="ctr"/>
                </a:tc>
                <a:tc vMerge="1">
                  <a:txBody>
                    <a:bodyPr/>
                    <a:lstStyle/>
                    <a:p>
                      <a:endParaRPr lang="en-GB"/>
                    </a:p>
                  </a:txBody>
                  <a:tcPr/>
                </a:tc>
                <a:tc vMerge="1">
                  <a:txBody>
                    <a:bodyPr/>
                    <a:lstStyle/>
                    <a:p>
                      <a:endParaRPr lang="en-GB"/>
                    </a:p>
                  </a:txBody>
                  <a:tcPr/>
                </a:tc>
                <a:extLst>
                  <a:ext uri="{0D108BD9-81ED-4DB2-BD59-A6C34878D82A}">
                    <a16:rowId xmlns="" xmlns:a16="http://schemas.microsoft.com/office/drawing/2014/main" val="3329807881"/>
                  </a:ext>
                </a:extLst>
              </a:tr>
              <a:tr h="259080">
                <a:tc rowSpan="2">
                  <a:txBody>
                    <a:bodyPr/>
                    <a:lstStyle/>
                    <a:p>
                      <a:pPr algn="ctr"/>
                      <a:r>
                        <a:rPr lang="en-GB" sz="2400" b="1" dirty="0">
                          <a:solidFill>
                            <a:schemeClr val="accent5">
                              <a:lumMod val="50000"/>
                            </a:schemeClr>
                          </a:solidFill>
                          <a:latin typeface="Century Gothic" panose="020B0502020202020204" pitchFamily="34" charset="0"/>
                        </a:rPr>
                        <a:t>6</a:t>
                      </a:r>
                    </a:p>
                  </a:txBody>
                  <a:tcPr anchor="ctr"/>
                </a:tc>
                <a:tc>
                  <a:txBody>
                    <a:bodyPr/>
                    <a:lstStyle/>
                    <a:p>
                      <a:r>
                        <a:rPr lang="en-GB" sz="2200" b="0" dirty="0" err="1">
                          <a:solidFill>
                            <a:schemeClr val="accent5">
                              <a:lumMod val="50000"/>
                            </a:schemeClr>
                          </a:solidFill>
                          <a:latin typeface="Century Gothic" panose="020B0502020202020204" pitchFamily="34" charset="0"/>
                        </a:rPr>
                        <a:t>Tienes</a:t>
                      </a:r>
                      <a:r>
                        <a:rPr lang="en-GB" sz="2200" b="0" dirty="0">
                          <a:solidFill>
                            <a:schemeClr val="accent5">
                              <a:lumMod val="50000"/>
                            </a:schemeClr>
                          </a:solidFill>
                          <a:latin typeface="Century Gothic" panose="020B0502020202020204" pitchFamily="34" charset="0"/>
                        </a:rPr>
                        <a:t> un </a:t>
                      </a:r>
                      <a:r>
                        <a:rPr lang="en-GB" sz="2200" b="0" dirty="0" err="1">
                          <a:solidFill>
                            <a:schemeClr val="accent5">
                              <a:lumMod val="50000"/>
                            </a:schemeClr>
                          </a:solidFill>
                          <a:latin typeface="Century Gothic" panose="020B0502020202020204" pitchFamily="34" charset="0"/>
                        </a:rPr>
                        <a:t>gato</a:t>
                      </a:r>
                      <a:r>
                        <a:rPr lang="en-GB" sz="2200" b="0" dirty="0">
                          <a:solidFill>
                            <a:schemeClr val="accent5">
                              <a:lumMod val="50000"/>
                            </a:schemeClr>
                          </a:solidFill>
                          <a:latin typeface="Century Gothic" panose="020B0502020202020204" pitchFamily="34" charset="0"/>
                        </a:rPr>
                        <a:t> y un libro</a:t>
                      </a:r>
                    </a:p>
                  </a:txBody>
                  <a:tcPr anchor="ctr"/>
                </a:tc>
                <a:tc rowSpan="2">
                  <a:txBody>
                    <a:bodyPr/>
                    <a:lstStyle/>
                    <a:p>
                      <a:endParaRPr lang="en-GB" sz="2200" b="0" dirty="0">
                        <a:solidFill>
                          <a:schemeClr val="accent5">
                            <a:lumMod val="50000"/>
                          </a:schemeClr>
                        </a:solidFill>
                        <a:latin typeface="Century Gothic" panose="020B0502020202020204" pitchFamily="34" charset="0"/>
                      </a:endParaRPr>
                    </a:p>
                  </a:txBody>
                  <a:tcPr anchor="ctr"/>
                </a:tc>
                <a:tc rowSpan="2">
                  <a:txBody>
                    <a:bodyPr/>
                    <a:lstStyle/>
                    <a:p>
                      <a:endParaRPr lang="en-GB" sz="2200" b="0" dirty="0">
                        <a:solidFill>
                          <a:schemeClr val="accent5">
                            <a:lumMod val="50000"/>
                          </a:schemeClr>
                        </a:solidFill>
                        <a:latin typeface="Century Gothic" panose="020B0502020202020204" pitchFamily="34" charset="0"/>
                      </a:endParaRPr>
                    </a:p>
                  </a:txBody>
                  <a:tcPr anchor="ctr"/>
                </a:tc>
                <a:extLst>
                  <a:ext uri="{0D108BD9-81ED-4DB2-BD59-A6C34878D82A}">
                    <a16:rowId xmlns="" xmlns:a16="http://schemas.microsoft.com/office/drawing/2014/main" val="90512164"/>
                  </a:ext>
                </a:extLst>
              </a:tr>
              <a:tr h="259080">
                <a:tc vMerge="1">
                  <a:txBody>
                    <a:bodyPr/>
                    <a:lstStyle/>
                    <a:p>
                      <a:endParaRPr lang="en-GB"/>
                    </a:p>
                  </a:txBody>
                  <a:tcPr/>
                </a:tc>
                <a:tc>
                  <a:txBody>
                    <a:bodyPr/>
                    <a:lstStyle/>
                    <a:p>
                      <a:r>
                        <a:rPr lang="en-GB" sz="2200" b="0" dirty="0" err="1">
                          <a:solidFill>
                            <a:schemeClr val="accent5">
                              <a:lumMod val="50000"/>
                            </a:schemeClr>
                          </a:solidFill>
                          <a:latin typeface="Century Gothic" panose="020B0502020202020204" pitchFamily="34" charset="0"/>
                        </a:rPr>
                        <a:t>Tengo</a:t>
                      </a:r>
                      <a:r>
                        <a:rPr lang="en-GB" sz="2200" b="0" dirty="0">
                          <a:solidFill>
                            <a:schemeClr val="accent5">
                              <a:lumMod val="50000"/>
                            </a:schemeClr>
                          </a:solidFill>
                          <a:latin typeface="Century Gothic" panose="020B0502020202020204" pitchFamily="34" charset="0"/>
                        </a:rPr>
                        <a:t> un libro y </a:t>
                      </a:r>
                      <a:r>
                        <a:rPr lang="en-GB" sz="2200" b="0" dirty="0" err="1">
                          <a:solidFill>
                            <a:schemeClr val="accent5">
                              <a:lumMod val="50000"/>
                            </a:schemeClr>
                          </a:solidFill>
                          <a:latin typeface="Century Gothic" panose="020B0502020202020204" pitchFamily="34" charset="0"/>
                        </a:rPr>
                        <a:t>una</a:t>
                      </a:r>
                      <a:r>
                        <a:rPr lang="en-GB" sz="2200" b="0" baseline="0" dirty="0">
                          <a:solidFill>
                            <a:schemeClr val="accent5">
                              <a:lumMod val="50000"/>
                            </a:schemeClr>
                          </a:solidFill>
                          <a:latin typeface="Century Gothic" panose="020B0502020202020204" pitchFamily="34" charset="0"/>
                        </a:rPr>
                        <a:t> </a:t>
                      </a:r>
                      <a:r>
                        <a:rPr lang="en-GB" sz="2200" b="0" baseline="0" dirty="0" err="1">
                          <a:solidFill>
                            <a:schemeClr val="accent5">
                              <a:lumMod val="50000"/>
                            </a:schemeClr>
                          </a:solidFill>
                          <a:latin typeface="Century Gothic" panose="020B0502020202020204" pitchFamily="34" charset="0"/>
                        </a:rPr>
                        <a:t>moneda</a:t>
                      </a:r>
                      <a:endParaRPr lang="en-GB" sz="2200" b="0" dirty="0">
                        <a:solidFill>
                          <a:schemeClr val="accent5">
                            <a:lumMod val="50000"/>
                          </a:schemeClr>
                        </a:solidFill>
                        <a:latin typeface="Century Gothic" panose="020B0502020202020204" pitchFamily="34" charset="0"/>
                      </a:endParaRPr>
                    </a:p>
                  </a:txBody>
                  <a:tcPr anchor="ctr"/>
                </a:tc>
                <a:tc vMerge="1">
                  <a:txBody>
                    <a:bodyPr/>
                    <a:lstStyle/>
                    <a:p>
                      <a:endParaRPr lang="en-GB"/>
                    </a:p>
                  </a:txBody>
                  <a:tcPr/>
                </a:tc>
                <a:tc vMerge="1">
                  <a:txBody>
                    <a:bodyPr/>
                    <a:lstStyle/>
                    <a:p>
                      <a:endParaRPr lang="en-GB"/>
                    </a:p>
                  </a:txBody>
                  <a:tcPr/>
                </a:tc>
                <a:extLst>
                  <a:ext uri="{0D108BD9-81ED-4DB2-BD59-A6C34878D82A}">
                    <a16:rowId xmlns="" xmlns:a16="http://schemas.microsoft.com/office/drawing/2014/main" val="4045401375"/>
                  </a:ext>
                </a:extLst>
              </a:tr>
            </a:tbl>
          </a:graphicData>
        </a:graphic>
      </p:graphicFrame>
      <p:sp>
        <p:nvSpPr>
          <p:cNvPr id="16" name="Rounded Rectangle 15"/>
          <p:cNvSpPr/>
          <p:nvPr/>
        </p:nvSpPr>
        <p:spPr>
          <a:xfrm>
            <a:off x="11396919" y="5800139"/>
            <a:ext cx="757238" cy="515279"/>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leer</a:t>
            </a:r>
          </a:p>
        </p:txBody>
      </p:sp>
      <p:sp>
        <p:nvSpPr>
          <p:cNvPr id="17" name="TextBox 3"/>
          <p:cNvSpPr txBox="1"/>
          <p:nvPr/>
        </p:nvSpPr>
        <p:spPr>
          <a:xfrm>
            <a:off x="139551" y="55613"/>
            <a:ext cx="11382820" cy="707886"/>
          </a:xfrm>
          <a:prstGeom prst="rect">
            <a:avLst/>
          </a:prstGeom>
          <a:noFill/>
        </p:spPr>
        <p:txBody>
          <a:bodyPr wrap="square" rtlCol="0">
            <a:spAutoFit/>
          </a:bodyPr>
          <a:lstStyle/>
          <a:p>
            <a:r>
              <a:rPr lang="en-GB" sz="2000" dirty="0" smtClean="0">
                <a:solidFill>
                  <a:srgbClr val="002060"/>
                </a:solidFill>
                <a:latin typeface="Century Gothic" panose="020B0502020202020204" pitchFamily="34" charset="0"/>
              </a:rPr>
              <a:t>Their </a:t>
            </a:r>
            <a:r>
              <a:rPr lang="en-GB" sz="2000" dirty="0">
                <a:solidFill>
                  <a:srgbClr val="002060"/>
                </a:solidFill>
                <a:latin typeface="Century Gothic" panose="020B0502020202020204" pitchFamily="34" charset="0"/>
              </a:rPr>
              <a:t>children </a:t>
            </a:r>
            <a:r>
              <a:rPr lang="en-GB" sz="2000" dirty="0" smtClean="0">
                <a:solidFill>
                  <a:srgbClr val="002060"/>
                </a:solidFill>
                <a:latin typeface="Century Gothic" panose="020B0502020202020204" pitchFamily="34" charset="0"/>
              </a:rPr>
              <a:t>are </a:t>
            </a:r>
            <a:r>
              <a:rPr lang="en-GB" sz="2000" dirty="0">
                <a:solidFill>
                  <a:srgbClr val="002060"/>
                </a:solidFill>
                <a:latin typeface="Century Gothic" panose="020B0502020202020204" pitchFamily="34" charset="0"/>
              </a:rPr>
              <a:t>also </a:t>
            </a:r>
            <a:r>
              <a:rPr lang="en-GB" sz="2000" dirty="0" smtClean="0">
                <a:solidFill>
                  <a:srgbClr val="002060"/>
                </a:solidFill>
                <a:latin typeface="Century Gothic" panose="020B0502020202020204" pitchFamily="34" charset="0"/>
              </a:rPr>
              <a:t>going. </a:t>
            </a:r>
            <a:r>
              <a:rPr lang="en-GB" sz="2000" dirty="0">
                <a:solidFill>
                  <a:srgbClr val="002060"/>
                </a:solidFill>
                <a:latin typeface="Century Gothic" panose="020B0502020202020204" pitchFamily="34" charset="0"/>
              </a:rPr>
              <a:t>Their </a:t>
            </a:r>
            <a:r>
              <a:rPr lang="en-GB" sz="2000" b="1" i="1" dirty="0">
                <a:solidFill>
                  <a:srgbClr val="002060"/>
                </a:solidFill>
                <a:latin typeface="Century Gothic" panose="020B0502020202020204" pitchFamily="34" charset="0"/>
              </a:rPr>
              <a:t>daughter is messaging </a:t>
            </a:r>
            <a:r>
              <a:rPr lang="en-GB" sz="2000" dirty="0">
                <a:solidFill>
                  <a:srgbClr val="002060"/>
                </a:solidFill>
                <a:latin typeface="Century Gothic" panose="020B0502020202020204" pitchFamily="34" charset="0"/>
              </a:rPr>
              <a:t>her </a:t>
            </a:r>
            <a:r>
              <a:rPr lang="en-GB" sz="2000" dirty="0" smtClean="0">
                <a:solidFill>
                  <a:srgbClr val="002060"/>
                </a:solidFill>
                <a:latin typeface="Century Gothic" panose="020B0502020202020204" pitchFamily="34" charset="0"/>
              </a:rPr>
              <a:t>brother.</a:t>
            </a:r>
            <a:br>
              <a:rPr lang="en-GB" sz="2000" dirty="0" smtClean="0">
                <a:solidFill>
                  <a:srgbClr val="002060"/>
                </a:solidFill>
                <a:latin typeface="Century Gothic" panose="020B0502020202020204" pitchFamily="34" charset="0"/>
              </a:rPr>
            </a:br>
            <a:r>
              <a:rPr lang="en-GB" sz="2000" dirty="0" smtClean="0">
                <a:solidFill>
                  <a:srgbClr val="002060"/>
                </a:solidFill>
                <a:latin typeface="Century Gothic" panose="020B0502020202020204" pitchFamily="34" charset="0"/>
              </a:rPr>
              <a:t>Write </a:t>
            </a:r>
            <a:r>
              <a:rPr lang="en-GB" sz="2000" dirty="0">
                <a:solidFill>
                  <a:srgbClr val="002060"/>
                </a:solidFill>
                <a:latin typeface="Century Gothic" panose="020B0502020202020204" pitchFamily="34" charset="0"/>
              </a:rPr>
              <a:t>who has what in the correct column.</a:t>
            </a:r>
          </a:p>
        </p:txBody>
      </p:sp>
      <p:sp>
        <p:nvSpPr>
          <p:cNvPr id="2" name="TextBox 1"/>
          <p:cNvSpPr txBox="1"/>
          <p:nvPr/>
        </p:nvSpPr>
        <p:spPr>
          <a:xfrm>
            <a:off x="7381434" y="1261737"/>
            <a:ext cx="1600200" cy="830997"/>
          </a:xfrm>
          <a:prstGeom prst="rect">
            <a:avLst/>
          </a:prstGeom>
          <a:noFill/>
        </p:spPr>
        <p:txBody>
          <a:bodyPr wrap="square" rtlCol="0">
            <a:spAutoFit/>
          </a:bodyPr>
          <a:lstStyle/>
          <a:p>
            <a:r>
              <a:rPr lang="en-GB" sz="2400" dirty="0">
                <a:solidFill>
                  <a:srgbClr val="4472C4">
                    <a:lumMod val="50000"/>
                  </a:srgbClr>
                </a:solidFill>
                <a:latin typeface="Century Gothic" panose="020B0502020202020204" pitchFamily="34" charset="0"/>
              </a:rPr>
              <a:t>coin</a:t>
            </a:r>
          </a:p>
          <a:p>
            <a:r>
              <a:rPr lang="en-GB" sz="2400" dirty="0">
                <a:solidFill>
                  <a:srgbClr val="4472C4">
                    <a:lumMod val="50000"/>
                  </a:srgbClr>
                </a:solidFill>
                <a:latin typeface="Century Gothic" panose="020B0502020202020204" pitchFamily="34" charset="0"/>
              </a:rPr>
              <a:t>pen</a:t>
            </a:r>
          </a:p>
        </p:txBody>
      </p:sp>
      <p:sp>
        <p:nvSpPr>
          <p:cNvPr id="19" name="TextBox 18"/>
          <p:cNvSpPr txBox="1"/>
          <p:nvPr/>
        </p:nvSpPr>
        <p:spPr>
          <a:xfrm>
            <a:off x="9511480" y="1261737"/>
            <a:ext cx="1600200" cy="830997"/>
          </a:xfrm>
          <a:prstGeom prst="rect">
            <a:avLst/>
          </a:prstGeom>
          <a:noFill/>
        </p:spPr>
        <p:txBody>
          <a:bodyPr wrap="square" rtlCol="0">
            <a:spAutoFit/>
          </a:bodyPr>
          <a:lstStyle/>
          <a:p>
            <a:r>
              <a:rPr lang="en-GB" sz="2400" dirty="0">
                <a:solidFill>
                  <a:srgbClr val="4472C4">
                    <a:lumMod val="50000"/>
                  </a:srgbClr>
                </a:solidFill>
                <a:latin typeface="Century Gothic" panose="020B0502020202020204" pitchFamily="34" charset="0"/>
              </a:rPr>
              <a:t>bike</a:t>
            </a:r>
          </a:p>
          <a:p>
            <a:r>
              <a:rPr lang="en-GB" sz="2400" dirty="0">
                <a:solidFill>
                  <a:srgbClr val="4472C4">
                    <a:lumMod val="50000"/>
                  </a:srgbClr>
                </a:solidFill>
                <a:latin typeface="Century Gothic" panose="020B0502020202020204" pitchFamily="34" charset="0"/>
              </a:rPr>
              <a:t>camera</a:t>
            </a:r>
          </a:p>
        </p:txBody>
      </p:sp>
      <p:sp>
        <p:nvSpPr>
          <p:cNvPr id="21" name="TextBox 20"/>
          <p:cNvSpPr txBox="1"/>
          <p:nvPr/>
        </p:nvSpPr>
        <p:spPr>
          <a:xfrm>
            <a:off x="7381434" y="2114298"/>
            <a:ext cx="1600200" cy="830997"/>
          </a:xfrm>
          <a:prstGeom prst="rect">
            <a:avLst/>
          </a:prstGeom>
          <a:noFill/>
        </p:spPr>
        <p:txBody>
          <a:bodyPr wrap="square" rtlCol="0">
            <a:spAutoFit/>
          </a:bodyPr>
          <a:lstStyle/>
          <a:p>
            <a:r>
              <a:rPr lang="en-GB" sz="2400" dirty="0">
                <a:solidFill>
                  <a:srgbClr val="4472C4">
                    <a:lumMod val="50000"/>
                  </a:srgbClr>
                </a:solidFill>
                <a:latin typeface="Century Gothic" panose="020B0502020202020204" pitchFamily="34" charset="0"/>
              </a:rPr>
              <a:t>camera</a:t>
            </a:r>
          </a:p>
          <a:p>
            <a:r>
              <a:rPr lang="en-GB" sz="2400" dirty="0">
                <a:solidFill>
                  <a:srgbClr val="4472C4">
                    <a:lumMod val="50000"/>
                  </a:srgbClr>
                </a:solidFill>
                <a:latin typeface="Century Gothic" panose="020B0502020202020204" pitchFamily="34" charset="0"/>
              </a:rPr>
              <a:t>coin</a:t>
            </a:r>
          </a:p>
        </p:txBody>
      </p:sp>
      <p:sp>
        <p:nvSpPr>
          <p:cNvPr id="24" name="TextBox 23"/>
          <p:cNvSpPr txBox="1"/>
          <p:nvPr/>
        </p:nvSpPr>
        <p:spPr>
          <a:xfrm>
            <a:off x="9554342" y="2134221"/>
            <a:ext cx="1600200" cy="830997"/>
          </a:xfrm>
          <a:prstGeom prst="rect">
            <a:avLst/>
          </a:prstGeom>
          <a:noFill/>
        </p:spPr>
        <p:txBody>
          <a:bodyPr wrap="square" rtlCol="0">
            <a:spAutoFit/>
          </a:bodyPr>
          <a:lstStyle/>
          <a:p>
            <a:r>
              <a:rPr lang="en-GB" sz="2400" dirty="0">
                <a:solidFill>
                  <a:srgbClr val="4472C4">
                    <a:lumMod val="50000"/>
                  </a:srgbClr>
                </a:solidFill>
                <a:latin typeface="Century Gothic" panose="020B0502020202020204" pitchFamily="34" charset="0"/>
              </a:rPr>
              <a:t>house</a:t>
            </a:r>
          </a:p>
          <a:p>
            <a:r>
              <a:rPr lang="en-GB" sz="2400" dirty="0">
                <a:solidFill>
                  <a:srgbClr val="4472C4">
                    <a:lumMod val="50000"/>
                  </a:srgbClr>
                </a:solidFill>
                <a:latin typeface="Century Gothic" panose="020B0502020202020204" pitchFamily="34" charset="0"/>
              </a:rPr>
              <a:t>cat</a:t>
            </a:r>
          </a:p>
        </p:txBody>
      </p:sp>
      <p:sp>
        <p:nvSpPr>
          <p:cNvPr id="25" name="TextBox 24"/>
          <p:cNvSpPr txBox="1"/>
          <p:nvPr/>
        </p:nvSpPr>
        <p:spPr>
          <a:xfrm>
            <a:off x="7381434" y="2936171"/>
            <a:ext cx="1600200" cy="830997"/>
          </a:xfrm>
          <a:prstGeom prst="rect">
            <a:avLst/>
          </a:prstGeom>
          <a:noFill/>
        </p:spPr>
        <p:txBody>
          <a:bodyPr wrap="square" rtlCol="0">
            <a:spAutoFit/>
          </a:bodyPr>
          <a:lstStyle/>
          <a:p>
            <a:r>
              <a:rPr lang="en-GB" sz="2400" dirty="0">
                <a:solidFill>
                  <a:srgbClr val="4472C4">
                    <a:lumMod val="50000"/>
                  </a:srgbClr>
                </a:solidFill>
                <a:latin typeface="Century Gothic" panose="020B0502020202020204" pitchFamily="34" charset="0"/>
              </a:rPr>
              <a:t>cat</a:t>
            </a:r>
          </a:p>
          <a:p>
            <a:r>
              <a:rPr lang="en-GB" sz="2400" dirty="0">
                <a:solidFill>
                  <a:srgbClr val="4472C4">
                    <a:lumMod val="50000"/>
                  </a:srgbClr>
                </a:solidFill>
                <a:latin typeface="Century Gothic" panose="020B0502020202020204" pitchFamily="34" charset="0"/>
              </a:rPr>
              <a:t>camera</a:t>
            </a:r>
          </a:p>
        </p:txBody>
      </p:sp>
      <p:sp>
        <p:nvSpPr>
          <p:cNvPr id="27" name="TextBox 26"/>
          <p:cNvSpPr txBox="1"/>
          <p:nvPr/>
        </p:nvSpPr>
        <p:spPr>
          <a:xfrm>
            <a:off x="9554342" y="2936172"/>
            <a:ext cx="1600200" cy="830997"/>
          </a:xfrm>
          <a:prstGeom prst="rect">
            <a:avLst/>
          </a:prstGeom>
          <a:noFill/>
        </p:spPr>
        <p:txBody>
          <a:bodyPr wrap="square" rtlCol="0">
            <a:spAutoFit/>
          </a:bodyPr>
          <a:lstStyle/>
          <a:p>
            <a:r>
              <a:rPr lang="en-GB" sz="2400" dirty="0">
                <a:solidFill>
                  <a:srgbClr val="4472C4">
                    <a:lumMod val="50000"/>
                  </a:srgbClr>
                </a:solidFill>
                <a:latin typeface="Century Gothic" panose="020B0502020202020204" pitchFamily="34" charset="0"/>
              </a:rPr>
              <a:t>bed</a:t>
            </a:r>
          </a:p>
          <a:p>
            <a:r>
              <a:rPr lang="en-GB" sz="2400" dirty="0">
                <a:solidFill>
                  <a:srgbClr val="4472C4">
                    <a:lumMod val="50000"/>
                  </a:srgbClr>
                </a:solidFill>
                <a:latin typeface="Century Gothic" panose="020B0502020202020204" pitchFamily="34" charset="0"/>
              </a:rPr>
              <a:t>book</a:t>
            </a:r>
          </a:p>
        </p:txBody>
      </p:sp>
      <p:sp>
        <p:nvSpPr>
          <p:cNvPr id="28" name="TextBox 27"/>
          <p:cNvSpPr txBox="1"/>
          <p:nvPr/>
        </p:nvSpPr>
        <p:spPr>
          <a:xfrm>
            <a:off x="7381434" y="3796782"/>
            <a:ext cx="1600200" cy="830997"/>
          </a:xfrm>
          <a:prstGeom prst="rect">
            <a:avLst/>
          </a:prstGeom>
          <a:noFill/>
        </p:spPr>
        <p:txBody>
          <a:bodyPr wrap="square" rtlCol="0">
            <a:spAutoFit/>
          </a:bodyPr>
          <a:lstStyle/>
          <a:p>
            <a:r>
              <a:rPr lang="en-GB" sz="2400" dirty="0">
                <a:solidFill>
                  <a:srgbClr val="4472C4">
                    <a:lumMod val="50000"/>
                  </a:srgbClr>
                </a:solidFill>
                <a:latin typeface="Century Gothic" panose="020B0502020202020204" pitchFamily="34" charset="0"/>
              </a:rPr>
              <a:t>book</a:t>
            </a:r>
          </a:p>
          <a:p>
            <a:r>
              <a:rPr lang="en-GB" sz="2400" dirty="0">
                <a:solidFill>
                  <a:srgbClr val="4472C4">
                    <a:lumMod val="50000"/>
                  </a:srgbClr>
                </a:solidFill>
                <a:latin typeface="Century Gothic" panose="020B0502020202020204" pitchFamily="34" charset="0"/>
              </a:rPr>
              <a:t>pen</a:t>
            </a:r>
          </a:p>
        </p:txBody>
      </p:sp>
      <p:sp>
        <p:nvSpPr>
          <p:cNvPr id="30" name="TextBox 29"/>
          <p:cNvSpPr txBox="1"/>
          <p:nvPr/>
        </p:nvSpPr>
        <p:spPr>
          <a:xfrm>
            <a:off x="9511480" y="3796783"/>
            <a:ext cx="1600200" cy="830997"/>
          </a:xfrm>
          <a:prstGeom prst="rect">
            <a:avLst/>
          </a:prstGeom>
          <a:noFill/>
        </p:spPr>
        <p:txBody>
          <a:bodyPr wrap="square" rtlCol="0">
            <a:spAutoFit/>
          </a:bodyPr>
          <a:lstStyle/>
          <a:p>
            <a:r>
              <a:rPr lang="en-GB" sz="2400" dirty="0">
                <a:solidFill>
                  <a:srgbClr val="4472C4">
                    <a:lumMod val="50000"/>
                  </a:srgbClr>
                </a:solidFill>
                <a:latin typeface="Century Gothic" panose="020B0502020202020204" pitchFamily="34" charset="0"/>
              </a:rPr>
              <a:t>boat</a:t>
            </a:r>
          </a:p>
          <a:p>
            <a:r>
              <a:rPr lang="en-GB" sz="2400" dirty="0">
                <a:solidFill>
                  <a:srgbClr val="4472C4">
                    <a:lumMod val="50000"/>
                  </a:srgbClr>
                </a:solidFill>
                <a:latin typeface="Century Gothic" panose="020B0502020202020204" pitchFamily="34" charset="0"/>
              </a:rPr>
              <a:t>house</a:t>
            </a:r>
          </a:p>
        </p:txBody>
      </p:sp>
      <p:sp>
        <p:nvSpPr>
          <p:cNvPr id="32" name="TextBox 31"/>
          <p:cNvSpPr txBox="1"/>
          <p:nvPr/>
        </p:nvSpPr>
        <p:spPr>
          <a:xfrm>
            <a:off x="7381434" y="4683197"/>
            <a:ext cx="1600200" cy="830997"/>
          </a:xfrm>
          <a:prstGeom prst="rect">
            <a:avLst/>
          </a:prstGeom>
          <a:noFill/>
        </p:spPr>
        <p:txBody>
          <a:bodyPr wrap="square" rtlCol="0">
            <a:spAutoFit/>
          </a:bodyPr>
          <a:lstStyle/>
          <a:p>
            <a:r>
              <a:rPr lang="en-GB" sz="2400" dirty="0">
                <a:solidFill>
                  <a:srgbClr val="4472C4">
                    <a:lumMod val="50000"/>
                  </a:srgbClr>
                </a:solidFill>
                <a:latin typeface="Century Gothic" panose="020B0502020202020204" pitchFamily="34" charset="0"/>
              </a:rPr>
              <a:t>bike</a:t>
            </a:r>
          </a:p>
          <a:p>
            <a:r>
              <a:rPr lang="en-GB" sz="2400" dirty="0">
                <a:solidFill>
                  <a:srgbClr val="4472C4">
                    <a:lumMod val="50000"/>
                  </a:srgbClr>
                </a:solidFill>
                <a:latin typeface="Century Gothic" panose="020B0502020202020204" pitchFamily="34" charset="0"/>
              </a:rPr>
              <a:t>house</a:t>
            </a:r>
          </a:p>
        </p:txBody>
      </p:sp>
      <p:sp>
        <p:nvSpPr>
          <p:cNvPr id="34" name="TextBox 33"/>
          <p:cNvSpPr txBox="1"/>
          <p:nvPr/>
        </p:nvSpPr>
        <p:spPr>
          <a:xfrm>
            <a:off x="9521296" y="4687413"/>
            <a:ext cx="1600200" cy="830997"/>
          </a:xfrm>
          <a:prstGeom prst="rect">
            <a:avLst/>
          </a:prstGeom>
          <a:noFill/>
        </p:spPr>
        <p:txBody>
          <a:bodyPr wrap="square" rtlCol="0">
            <a:spAutoFit/>
          </a:bodyPr>
          <a:lstStyle/>
          <a:p>
            <a:r>
              <a:rPr lang="en-GB" sz="2400" dirty="0">
                <a:solidFill>
                  <a:srgbClr val="4472C4">
                    <a:lumMod val="50000"/>
                  </a:srgbClr>
                </a:solidFill>
                <a:latin typeface="Century Gothic" panose="020B0502020202020204" pitchFamily="34" charset="0"/>
              </a:rPr>
              <a:t>bed</a:t>
            </a:r>
          </a:p>
          <a:p>
            <a:r>
              <a:rPr lang="en-GB" sz="2400" dirty="0">
                <a:solidFill>
                  <a:srgbClr val="4472C4">
                    <a:lumMod val="50000"/>
                  </a:srgbClr>
                </a:solidFill>
                <a:latin typeface="Century Gothic" panose="020B0502020202020204" pitchFamily="34" charset="0"/>
              </a:rPr>
              <a:t>boat</a:t>
            </a:r>
          </a:p>
        </p:txBody>
      </p:sp>
      <p:sp>
        <p:nvSpPr>
          <p:cNvPr id="36" name="TextBox 35"/>
          <p:cNvSpPr txBox="1"/>
          <p:nvPr/>
        </p:nvSpPr>
        <p:spPr>
          <a:xfrm>
            <a:off x="7382897" y="5567548"/>
            <a:ext cx="1600200" cy="830997"/>
          </a:xfrm>
          <a:prstGeom prst="rect">
            <a:avLst/>
          </a:prstGeom>
          <a:noFill/>
        </p:spPr>
        <p:txBody>
          <a:bodyPr wrap="square" rtlCol="0">
            <a:spAutoFit/>
          </a:bodyPr>
          <a:lstStyle/>
          <a:p>
            <a:r>
              <a:rPr lang="en-GB" sz="2400" dirty="0">
                <a:solidFill>
                  <a:srgbClr val="4472C4">
                    <a:lumMod val="50000"/>
                  </a:srgbClr>
                </a:solidFill>
                <a:latin typeface="Century Gothic" panose="020B0502020202020204" pitchFamily="34" charset="0"/>
              </a:rPr>
              <a:t>book</a:t>
            </a:r>
          </a:p>
          <a:p>
            <a:r>
              <a:rPr lang="en-GB" sz="2400" dirty="0">
                <a:solidFill>
                  <a:srgbClr val="4472C4">
                    <a:lumMod val="50000"/>
                  </a:srgbClr>
                </a:solidFill>
                <a:latin typeface="Century Gothic" panose="020B0502020202020204" pitchFamily="34" charset="0"/>
              </a:rPr>
              <a:t>coin</a:t>
            </a:r>
          </a:p>
        </p:txBody>
      </p:sp>
      <p:sp>
        <p:nvSpPr>
          <p:cNvPr id="37" name="TextBox 36"/>
          <p:cNvSpPr txBox="1"/>
          <p:nvPr/>
        </p:nvSpPr>
        <p:spPr>
          <a:xfrm>
            <a:off x="9511480" y="5565059"/>
            <a:ext cx="1600200" cy="830997"/>
          </a:xfrm>
          <a:prstGeom prst="rect">
            <a:avLst/>
          </a:prstGeom>
          <a:noFill/>
        </p:spPr>
        <p:txBody>
          <a:bodyPr wrap="square" rtlCol="0">
            <a:spAutoFit/>
          </a:bodyPr>
          <a:lstStyle/>
          <a:p>
            <a:r>
              <a:rPr lang="en-GB" sz="2400" dirty="0">
                <a:solidFill>
                  <a:srgbClr val="4472C4">
                    <a:lumMod val="50000"/>
                  </a:srgbClr>
                </a:solidFill>
                <a:latin typeface="Century Gothic" panose="020B0502020202020204" pitchFamily="34" charset="0"/>
              </a:rPr>
              <a:t>cat</a:t>
            </a:r>
          </a:p>
          <a:p>
            <a:r>
              <a:rPr lang="en-GB" sz="2400" dirty="0">
                <a:solidFill>
                  <a:srgbClr val="4472C4">
                    <a:lumMod val="50000"/>
                  </a:srgbClr>
                </a:solidFill>
                <a:latin typeface="Century Gothic" panose="020B0502020202020204" pitchFamily="34" charset="0"/>
              </a:rPr>
              <a:t>book</a:t>
            </a:r>
          </a:p>
        </p:txBody>
      </p:sp>
      <p:sp>
        <p:nvSpPr>
          <p:cNvPr id="18" name="TextBox 17"/>
          <p:cNvSpPr txBox="1"/>
          <p:nvPr/>
        </p:nvSpPr>
        <p:spPr>
          <a:xfrm>
            <a:off x="7021740" y="6494075"/>
            <a:ext cx="2386205" cy="276999"/>
          </a:xfrm>
          <a:prstGeom prst="rect">
            <a:avLst/>
          </a:prstGeom>
          <a:noFill/>
        </p:spPr>
        <p:txBody>
          <a:bodyPr wrap="square" rtlCol="0">
            <a:spAutoFit/>
          </a:bodyPr>
          <a:lstStyle/>
          <a:p>
            <a:pPr>
              <a:defRPr/>
            </a:pPr>
            <a:r>
              <a:rPr lang="en-GB" sz="1200" dirty="0">
                <a:solidFill>
                  <a:prstClr val="white"/>
                </a:solidFill>
                <a:latin typeface="Century Gothic" panose="020B0502020202020204" pitchFamily="34" charset="0"/>
              </a:rPr>
              <a:t>Victoria Hobson / Nick Avery</a:t>
            </a:r>
          </a:p>
        </p:txBody>
      </p:sp>
    </p:spTree>
    <p:extLst>
      <p:ext uri="{BB962C8B-B14F-4D97-AF65-F5344CB8AC3E}">
        <p14:creationId xmlns:p14="http://schemas.microsoft.com/office/powerpoint/2010/main" val="364953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1" grpId="0"/>
      <p:bldP spid="24" grpId="0"/>
      <p:bldP spid="25" grpId="0"/>
      <p:bldP spid="27" grpId="0"/>
      <p:bldP spid="28" grpId="0"/>
      <p:bldP spid="30" grpId="0"/>
      <p:bldP spid="32" grpId="0"/>
      <p:bldP spid="34" grpId="0"/>
      <p:bldP spid="36" grpId="0"/>
      <p:bldP spid="3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693727" y="865989"/>
          <a:ext cx="11165149" cy="5212080"/>
        </p:xfrm>
        <a:graphic>
          <a:graphicData uri="http://schemas.openxmlformats.org/drawingml/2006/table">
            <a:tbl>
              <a:tblPr firstRow="1" bandRow="1">
                <a:tableStyleId>{5C22544A-7EE6-4342-B048-85BDC9FD1C3A}</a:tableStyleId>
              </a:tblPr>
              <a:tblGrid>
                <a:gridCol w="396750">
                  <a:extLst>
                    <a:ext uri="{9D8B030D-6E8A-4147-A177-3AD203B41FA5}">
                      <a16:colId xmlns="" xmlns:a16="http://schemas.microsoft.com/office/drawing/2014/main" val="1333814572"/>
                    </a:ext>
                  </a:extLst>
                </a:gridCol>
                <a:gridCol w="4022255">
                  <a:extLst>
                    <a:ext uri="{9D8B030D-6E8A-4147-A177-3AD203B41FA5}">
                      <a16:colId xmlns="" xmlns:a16="http://schemas.microsoft.com/office/drawing/2014/main" val="3178853322"/>
                    </a:ext>
                  </a:extLst>
                </a:gridCol>
                <a:gridCol w="1953086">
                  <a:extLst>
                    <a:ext uri="{9D8B030D-6E8A-4147-A177-3AD203B41FA5}">
                      <a16:colId xmlns="" xmlns:a16="http://schemas.microsoft.com/office/drawing/2014/main" val="1606171385"/>
                    </a:ext>
                  </a:extLst>
                </a:gridCol>
                <a:gridCol w="2078182">
                  <a:extLst>
                    <a:ext uri="{9D8B030D-6E8A-4147-A177-3AD203B41FA5}">
                      <a16:colId xmlns="" xmlns:a16="http://schemas.microsoft.com/office/drawing/2014/main" val="2607064885"/>
                    </a:ext>
                  </a:extLst>
                </a:gridCol>
                <a:gridCol w="2714876">
                  <a:extLst>
                    <a:ext uri="{9D8B030D-6E8A-4147-A177-3AD203B41FA5}">
                      <a16:colId xmlns="" xmlns:a16="http://schemas.microsoft.com/office/drawing/2014/main" val="2211281467"/>
                    </a:ext>
                  </a:extLst>
                </a:gridCol>
              </a:tblGrid>
              <a:tr h="558378">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p>
                      <a:endParaRPr lang="en-GB" sz="2000" dirty="0">
                        <a:solidFill>
                          <a:schemeClr val="accent5">
                            <a:lumMod val="50000"/>
                          </a:schemeClr>
                        </a:solidFill>
                        <a:latin typeface="Century Gothic" panose="020B0502020202020204" pitchFamily="34" charset="0"/>
                      </a:endParaRPr>
                    </a:p>
                    <a:p>
                      <a:endParaRPr lang="en-GB" sz="2000" dirty="0">
                        <a:solidFill>
                          <a:schemeClr val="accent5">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dirty="0">
                        <a:solidFill>
                          <a:schemeClr val="accent5">
                            <a:lumMod val="50000"/>
                          </a:schemeClr>
                        </a:solidFill>
                        <a:latin typeface="Century Gothic" panose="020B0502020202020204" pitchFamily="34" charset="0"/>
                      </a:endParaRPr>
                    </a:p>
                    <a:p>
                      <a:pPr algn="ctr"/>
                      <a:r>
                        <a:rPr lang="en-GB" sz="2000" dirty="0">
                          <a:solidFill>
                            <a:schemeClr val="accent5">
                              <a:lumMod val="50000"/>
                            </a:schemeClr>
                          </a:solidFill>
                          <a:latin typeface="Century Gothic" panose="020B0502020202020204" pitchFamily="34" charset="0"/>
                        </a:rPr>
                        <a:t>                 Pepe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dirty="0">
                          <a:solidFill>
                            <a:schemeClr val="accent5">
                              <a:lumMod val="50000"/>
                            </a:schemeClr>
                          </a:solidFill>
                          <a:latin typeface="Century Gothic" panose="020B0502020202020204" pitchFamily="34" charset="0"/>
                        </a:rPr>
                        <a:t>                       </a:t>
                      </a:r>
                    </a:p>
                    <a:p>
                      <a:pPr algn="ctr"/>
                      <a:r>
                        <a:rPr lang="en-GB" sz="2000" dirty="0">
                          <a:solidFill>
                            <a:schemeClr val="accent5">
                              <a:lumMod val="50000"/>
                            </a:schemeClr>
                          </a:solidFill>
                          <a:latin typeface="Century Gothic" panose="020B0502020202020204" pitchFamily="34" charset="0"/>
                        </a:rPr>
                        <a:t>                    Paula                  </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448171139"/>
                  </a:ext>
                </a:extLst>
              </a:tr>
              <a:tr h="558378">
                <a:tc>
                  <a:txBody>
                    <a:bodyPr/>
                    <a:lstStyle/>
                    <a:p>
                      <a:r>
                        <a:rPr lang="en-GB" sz="2000" dirty="0">
                          <a:solidFill>
                            <a:schemeClr val="accent5">
                              <a:lumMod val="50000"/>
                            </a:schemeClr>
                          </a:solidFill>
                          <a:latin typeface="Century Gothic" panose="020B0502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dirty="0">
                          <a:solidFill>
                            <a:schemeClr val="accent5">
                              <a:lumMod val="50000"/>
                            </a:schemeClr>
                          </a:solidFill>
                          <a:latin typeface="Century Gothic" panose="020B0502020202020204" pitchFamily="34" charset="0"/>
                        </a:rPr>
                        <a:t>Tiene</a:t>
                      </a:r>
                      <a:r>
                        <a:rPr lang="en-GB" sz="2000" baseline="0" dirty="0">
                          <a:solidFill>
                            <a:schemeClr val="accent5">
                              <a:lumMod val="50000"/>
                            </a:schemeClr>
                          </a:solidFill>
                          <a:latin typeface="Century Gothic" panose="020B0502020202020204" pitchFamily="34" charset="0"/>
                        </a:rPr>
                        <a:t> un </a:t>
                      </a:r>
                      <a:r>
                        <a:rPr lang="en-GB" sz="2000" baseline="0" dirty="0" err="1">
                          <a:solidFill>
                            <a:schemeClr val="accent5">
                              <a:lumMod val="50000"/>
                            </a:schemeClr>
                          </a:solidFill>
                          <a:latin typeface="Century Gothic" panose="020B0502020202020204" pitchFamily="34" charset="0"/>
                        </a:rPr>
                        <a:t>barco</a:t>
                      </a:r>
                      <a:r>
                        <a:rPr lang="en-GB" sz="2000" baseline="0" dirty="0">
                          <a:solidFill>
                            <a:schemeClr val="accent5">
                              <a:lumMod val="50000"/>
                            </a:schemeClr>
                          </a:solidFill>
                          <a:latin typeface="Century Gothic" panose="020B0502020202020204" pitchFamily="34" charset="0"/>
                        </a:rPr>
                        <a:t> y </a:t>
                      </a:r>
                      <a:r>
                        <a:rPr lang="en-GB" sz="2000" baseline="0" dirty="0" err="1">
                          <a:solidFill>
                            <a:schemeClr val="accent5">
                              <a:lumMod val="50000"/>
                            </a:schemeClr>
                          </a:solidFill>
                          <a:latin typeface="Century Gothic" panose="020B0502020202020204" pitchFamily="34" charset="0"/>
                        </a:rPr>
                        <a:t>tengo</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una</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cámara</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525014023"/>
                  </a:ext>
                </a:extLst>
              </a:tr>
              <a:tr h="558378">
                <a:tc>
                  <a:txBody>
                    <a:bodyPr/>
                    <a:lstStyle/>
                    <a:p>
                      <a:r>
                        <a:rPr lang="en-GB" sz="2000" dirty="0">
                          <a:solidFill>
                            <a:schemeClr val="accent5">
                              <a:lumMod val="50000"/>
                            </a:schemeClr>
                          </a:solidFill>
                          <a:latin typeface="Century Gothic" panose="020B0502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dirty="0" err="1">
                          <a:solidFill>
                            <a:schemeClr val="accent5">
                              <a:lumMod val="50000"/>
                            </a:schemeClr>
                          </a:solidFill>
                          <a:latin typeface="Century Gothic" panose="020B0502020202020204" pitchFamily="34" charset="0"/>
                        </a:rPr>
                        <a:t>Tengo</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una</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bicicleta</a:t>
                      </a:r>
                      <a:r>
                        <a:rPr lang="en-GB" sz="2000" baseline="0" dirty="0">
                          <a:solidFill>
                            <a:schemeClr val="accent5">
                              <a:lumMod val="50000"/>
                            </a:schemeClr>
                          </a:solidFill>
                          <a:latin typeface="Century Gothic" panose="020B0502020202020204" pitchFamily="34" charset="0"/>
                        </a:rPr>
                        <a:t> y </a:t>
                      </a:r>
                      <a:r>
                        <a:rPr lang="en-GB" sz="2000" baseline="0" dirty="0" err="1">
                          <a:solidFill>
                            <a:schemeClr val="accent5">
                              <a:lumMod val="50000"/>
                            </a:schemeClr>
                          </a:solidFill>
                          <a:latin typeface="Century Gothic" panose="020B0502020202020204" pitchFamily="34" charset="0"/>
                        </a:rPr>
                        <a:t>tienes</a:t>
                      </a:r>
                      <a:r>
                        <a:rPr lang="en-GB" sz="2000" baseline="0" dirty="0">
                          <a:solidFill>
                            <a:schemeClr val="accent5">
                              <a:lumMod val="50000"/>
                            </a:schemeClr>
                          </a:solidFill>
                          <a:latin typeface="Century Gothic" panose="020B0502020202020204" pitchFamily="34" charset="0"/>
                        </a:rPr>
                        <a:t> un libro.</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475976591"/>
                  </a:ext>
                </a:extLst>
              </a:tr>
              <a:tr h="558378">
                <a:tc>
                  <a:txBody>
                    <a:bodyPr/>
                    <a:lstStyle/>
                    <a:p>
                      <a:r>
                        <a:rPr lang="en-GB" sz="2000" dirty="0">
                          <a:solidFill>
                            <a:schemeClr val="accent5">
                              <a:lumMod val="50000"/>
                            </a:schemeClr>
                          </a:solidFill>
                          <a:latin typeface="Century Gothic" panose="020B0502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dirty="0">
                          <a:solidFill>
                            <a:schemeClr val="accent5">
                              <a:lumMod val="50000"/>
                            </a:schemeClr>
                          </a:solidFill>
                          <a:latin typeface="Century Gothic" panose="020B0502020202020204" pitchFamily="34" charset="0"/>
                        </a:rPr>
                        <a:t>Tiene</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una</a:t>
                      </a:r>
                      <a:r>
                        <a:rPr lang="en-GB" sz="2000" baseline="0" dirty="0">
                          <a:solidFill>
                            <a:schemeClr val="accent5">
                              <a:lumMod val="50000"/>
                            </a:schemeClr>
                          </a:solidFill>
                          <a:latin typeface="Century Gothic" panose="020B0502020202020204" pitchFamily="34" charset="0"/>
                        </a:rPr>
                        <a:t> casa y </a:t>
                      </a:r>
                      <a:r>
                        <a:rPr lang="en-GB" sz="2000" baseline="0" dirty="0" err="1">
                          <a:solidFill>
                            <a:schemeClr val="accent5">
                              <a:lumMod val="50000"/>
                            </a:schemeClr>
                          </a:solidFill>
                          <a:latin typeface="Century Gothic" panose="020B0502020202020204" pitchFamily="34" charset="0"/>
                        </a:rPr>
                        <a:t>tengo</a:t>
                      </a:r>
                      <a:r>
                        <a:rPr lang="en-GB" sz="2000" baseline="0" dirty="0">
                          <a:solidFill>
                            <a:schemeClr val="accent5">
                              <a:lumMod val="50000"/>
                            </a:schemeClr>
                          </a:solidFill>
                          <a:latin typeface="Century Gothic" panose="020B0502020202020204" pitchFamily="34" charset="0"/>
                        </a:rPr>
                        <a:t> un </a:t>
                      </a:r>
                      <a:r>
                        <a:rPr lang="en-GB" sz="2000" baseline="0" dirty="0" err="1">
                          <a:solidFill>
                            <a:schemeClr val="accent5">
                              <a:lumMod val="50000"/>
                            </a:schemeClr>
                          </a:solidFill>
                          <a:latin typeface="Century Gothic" panose="020B0502020202020204" pitchFamily="34" charset="0"/>
                        </a:rPr>
                        <a:t>barco</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855066274"/>
                  </a:ext>
                </a:extLst>
              </a:tr>
              <a:tr h="558378">
                <a:tc>
                  <a:txBody>
                    <a:bodyPr/>
                    <a:lstStyle/>
                    <a:p>
                      <a:r>
                        <a:rPr lang="en-GB" sz="2000" dirty="0">
                          <a:solidFill>
                            <a:schemeClr val="accent5">
                              <a:lumMod val="50000"/>
                            </a:schemeClr>
                          </a:solidFill>
                          <a:latin typeface="Century Gothic" panose="020B0502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dirty="0" err="1">
                          <a:solidFill>
                            <a:schemeClr val="accent5">
                              <a:lumMod val="50000"/>
                            </a:schemeClr>
                          </a:solidFill>
                          <a:latin typeface="Century Gothic" panose="020B0502020202020204" pitchFamily="34" charset="0"/>
                        </a:rPr>
                        <a:t>Tengo</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una</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moneda</a:t>
                      </a:r>
                      <a:r>
                        <a:rPr lang="en-GB" sz="2000" baseline="0" dirty="0">
                          <a:solidFill>
                            <a:schemeClr val="accent5">
                              <a:lumMod val="50000"/>
                            </a:schemeClr>
                          </a:solidFill>
                          <a:latin typeface="Century Gothic" panose="020B0502020202020204" pitchFamily="34" charset="0"/>
                        </a:rPr>
                        <a:t> y tiene un </a:t>
                      </a:r>
                      <a:r>
                        <a:rPr lang="en-GB" sz="2000" baseline="0" dirty="0" err="1">
                          <a:solidFill>
                            <a:schemeClr val="accent5">
                              <a:lumMod val="50000"/>
                            </a:schemeClr>
                          </a:solidFill>
                          <a:latin typeface="Century Gothic" panose="020B0502020202020204" pitchFamily="34" charset="0"/>
                        </a:rPr>
                        <a:t>bolígrafo</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017868658"/>
                  </a:ext>
                </a:extLst>
              </a:tr>
              <a:tr h="558378">
                <a:tc>
                  <a:txBody>
                    <a:bodyPr/>
                    <a:lstStyle/>
                    <a:p>
                      <a:r>
                        <a:rPr lang="en-GB" sz="2000" dirty="0">
                          <a:solidFill>
                            <a:schemeClr val="accent5">
                              <a:lumMod val="50000"/>
                            </a:schemeClr>
                          </a:solidFill>
                          <a:latin typeface="Century Gothic" panose="020B0502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dirty="0" err="1">
                          <a:solidFill>
                            <a:schemeClr val="accent5">
                              <a:lumMod val="50000"/>
                            </a:schemeClr>
                          </a:solidFill>
                          <a:latin typeface="Century Gothic" panose="020B0502020202020204" pitchFamily="34" charset="0"/>
                        </a:rPr>
                        <a:t>Tengo</a:t>
                      </a:r>
                      <a:r>
                        <a:rPr lang="en-GB" sz="2000" baseline="0" dirty="0">
                          <a:solidFill>
                            <a:schemeClr val="accent5">
                              <a:lumMod val="50000"/>
                            </a:schemeClr>
                          </a:solidFill>
                          <a:latin typeface="Century Gothic" panose="020B0502020202020204" pitchFamily="34" charset="0"/>
                        </a:rPr>
                        <a:t> un </a:t>
                      </a:r>
                      <a:r>
                        <a:rPr lang="en-GB" sz="2000" baseline="0" dirty="0" err="1">
                          <a:solidFill>
                            <a:schemeClr val="accent5">
                              <a:lumMod val="50000"/>
                            </a:schemeClr>
                          </a:solidFill>
                          <a:latin typeface="Century Gothic" panose="020B0502020202020204" pitchFamily="34" charset="0"/>
                        </a:rPr>
                        <a:t>gato</a:t>
                      </a:r>
                      <a:r>
                        <a:rPr lang="en-GB" sz="2000" baseline="0" dirty="0">
                          <a:solidFill>
                            <a:schemeClr val="accent5">
                              <a:lumMod val="50000"/>
                            </a:schemeClr>
                          </a:solidFill>
                          <a:latin typeface="Century Gothic" panose="020B0502020202020204" pitchFamily="34" charset="0"/>
                        </a:rPr>
                        <a:t> y </a:t>
                      </a:r>
                      <a:r>
                        <a:rPr lang="en-GB" sz="2000" baseline="0" dirty="0" err="1">
                          <a:solidFill>
                            <a:schemeClr val="accent5">
                              <a:lumMod val="50000"/>
                            </a:schemeClr>
                          </a:solidFill>
                          <a:latin typeface="Century Gothic" panose="020B0502020202020204" pitchFamily="34" charset="0"/>
                        </a:rPr>
                        <a:t>tienes</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una</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cama</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613029318"/>
                  </a:ext>
                </a:extLst>
              </a:tr>
              <a:tr h="558378">
                <a:tc>
                  <a:txBody>
                    <a:bodyPr/>
                    <a:lstStyle/>
                    <a:p>
                      <a:r>
                        <a:rPr lang="en-GB" sz="2000" dirty="0">
                          <a:solidFill>
                            <a:schemeClr val="accent5">
                              <a:lumMod val="50000"/>
                            </a:schemeClr>
                          </a:solidFill>
                          <a:latin typeface="Century Gothic" panose="020B0502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dirty="0">
                          <a:solidFill>
                            <a:schemeClr val="accent5">
                              <a:lumMod val="50000"/>
                            </a:schemeClr>
                          </a:solidFill>
                          <a:latin typeface="Century Gothic" panose="020B0502020202020204" pitchFamily="34" charset="0"/>
                        </a:rPr>
                        <a:t>Tiene</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una</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bicicleta</a:t>
                      </a:r>
                      <a:r>
                        <a:rPr lang="en-GB" sz="2000" baseline="0" dirty="0">
                          <a:solidFill>
                            <a:schemeClr val="accent5">
                              <a:lumMod val="50000"/>
                            </a:schemeClr>
                          </a:solidFill>
                          <a:latin typeface="Century Gothic" panose="020B0502020202020204" pitchFamily="34" charset="0"/>
                        </a:rPr>
                        <a:t> y </a:t>
                      </a:r>
                      <a:r>
                        <a:rPr lang="en-GB" sz="2000" baseline="0" dirty="0" err="1">
                          <a:solidFill>
                            <a:schemeClr val="accent5">
                              <a:lumMod val="50000"/>
                            </a:schemeClr>
                          </a:solidFill>
                          <a:latin typeface="Century Gothic" panose="020B0502020202020204" pitchFamily="34" charset="0"/>
                        </a:rPr>
                        <a:t>tengo</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una</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cama</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369106575"/>
                  </a:ext>
                </a:extLst>
              </a:tr>
            </a:tbl>
          </a:graphicData>
        </a:graphic>
      </p:graphicFrame>
      <p:sp>
        <p:nvSpPr>
          <p:cNvPr id="4" name="Rounded Rectangle 3"/>
          <p:cNvSpPr/>
          <p:nvPr/>
        </p:nvSpPr>
        <p:spPr>
          <a:xfrm>
            <a:off x="10441475" y="5892911"/>
            <a:ext cx="1528935" cy="400919"/>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leer</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45024"/>
          <a:stretch/>
        </p:blipFill>
        <p:spPr>
          <a:xfrm>
            <a:off x="10856319" y="952144"/>
            <a:ext cx="497701" cy="669930"/>
          </a:xfrm>
          <a:prstGeom prst="rect">
            <a:avLst/>
          </a:prstGeom>
        </p:spPr>
      </p:pic>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52821"/>
          <a:stretch/>
        </p:blipFill>
        <p:spPr>
          <a:xfrm>
            <a:off x="5803837" y="931820"/>
            <a:ext cx="440073" cy="690254"/>
          </a:xfrm>
          <a:prstGeom prst="rect">
            <a:avLst/>
          </a:prstGeom>
        </p:spPr>
      </p:pic>
      <p:sp>
        <p:nvSpPr>
          <p:cNvPr id="20" name="TextBox 3"/>
          <p:cNvSpPr txBox="1"/>
          <p:nvPr/>
        </p:nvSpPr>
        <p:spPr>
          <a:xfrm>
            <a:off x="314575" y="109612"/>
            <a:ext cx="11544300"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Pepe</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is talking to a friend (‘</a:t>
            </a:r>
            <a:r>
              <a:rPr lang="en-GB" sz="2000" b="1" dirty="0">
                <a:solidFill>
                  <a:srgbClr val="002060"/>
                </a:solidFill>
                <a:latin typeface="Century Gothic" panose="020B0502020202020204" pitchFamily="34" charset="0"/>
              </a:rPr>
              <a:t>you</a:t>
            </a:r>
            <a:r>
              <a:rPr lang="en-GB" sz="2000" dirty="0">
                <a:solidFill>
                  <a:srgbClr val="002060"/>
                </a:solidFill>
                <a:latin typeface="Century Gothic" panose="020B0502020202020204" pitchFamily="34" charset="0"/>
              </a:rPr>
              <a:t>’)about </a:t>
            </a:r>
            <a:r>
              <a:rPr lang="en-GB" sz="2000" dirty="0" smtClean="0">
                <a:solidFill>
                  <a:srgbClr val="002060"/>
                </a:solidFill>
                <a:latin typeface="Century Gothic" panose="020B0502020202020204" pitchFamily="34" charset="0"/>
              </a:rPr>
              <a:t>belongings.  </a:t>
            </a:r>
            <a:r>
              <a:rPr lang="en-GB" sz="2000" dirty="0">
                <a:solidFill>
                  <a:srgbClr val="002060"/>
                </a:solidFill>
                <a:latin typeface="Century Gothic" panose="020B0502020202020204" pitchFamily="34" charset="0"/>
              </a:rPr>
              <a:t>Pepe also mentions what his sister Paula has.  Write the item in English that each person has. </a:t>
            </a:r>
          </a:p>
        </p:txBody>
      </p:sp>
      <p:sp>
        <p:nvSpPr>
          <p:cNvPr id="22" name="Rounded Rectangular Callout 21"/>
          <p:cNvSpPr/>
          <p:nvPr/>
        </p:nvSpPr>
        <p:spPr>
          <a:xfrm>
            <a:off x="4001363" y="1088765"/>
            <a:ext cx="1278966" cy="598035"/>
          </a:xfrm>
          <a:prstGeom prst="wedgeRoundRectCallout">
            <a:avLst>
              <a:gd name="adj1" fmla="val 80866"/>
              <a:gd name="adj2" fmla="val -40832"/>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I have</a:t>
            </a:r>
          </a:p>
        </p:txBody>
      </p:sp>
      <p:sp>
        <p:nvSpPr>
          <p:cNvPr id="23" name="Rounded Rectangular Callout 22"/>
          <p:cNvSpPr/>
          <p:nvPr/>
        </p:nvSpPr>
        <p:spPr>
          <a:xfrm>
            <a:off x="9407945" y="887863"/>
            <a:ext cx="1148687" cy="872380"/>
          </a:xfrm>
          <a:prstGeom prst="wedgeRoundRectCallout">
            <a:avLst>
              <a:gd name="adj1" fmla="val -88500"/>
              <a:gd name="adj2" fmla="val -30454"/>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she has</a:t>
            </a:r>
          </a:p>
        </p:txBody>
      </p:sp>
      <p:sp>
        <p:nvSpPr>
          <p:cNvPr id="80" name="TextBox 79"/>
          <p:cNvSpPr txBox="1"/>
          <p:nvPr/>
        </p:nvSpPr>
        <p:spPr>
          <a:xfrm>
            <a:off x="7021740" y="6494075"/>
            <a:ext cx="2386205" cy="276999"/>
          </a:xfrm>
          <a:prstGeom prst="rect">
            <a:avLst/>
          </a:prstGeom>
          <a:noFill/>
        </p:spPr>
        <p:txBody>
          <a:bodyPr wrap="square" rtlCol="0">
            <a:spAutoFit/>
          </a:bodyPr>
          <a:lstStyle/>
          <a:p>
            <a:pPr>
              <a:defRPr/>
            </a:pPr>
            <a:r>
              <a:rPr lang="en-GB" sz="1200" dirty="0">
                <a:solidFill>
                  <a:prstClr val="white"/>
                </a:solidFill>
                <a:latin typeface="Century Gothic" panose="020B0502020202020204" pitchFamily="34" charset="0"/>
              </a:rPr>
              <a:t>Victoria Hobson / Nick Avery</a:t>
            </a:r>
          </a:p>
        </p:txBody>
      </p:sp>
      <p:sp>
        <p:nvSpPr>
          <p:cNvPr id="82" name="Rounded Rectangular Callout 21">
            <a:extLst>
              <a:ext uri="{FF2B5EF4-FFF2-40B4-BE49-F238E27FC236}">
                <a16:creationId xmlns="" xmlns:a16="http://schemas.microsoft.com/office/drawing/2014/main" id="{A5585B72-2C27-4412-95E4-EA269F666DD1}"/>
              </a:ext>
            </a:extLst>
          </p:cNvPr>
          <p:cNvSpPr/>
          <p:nvPr/>
        </p:nvSpPr>
        <p:spPr>
          <a:xfrm>
            <a:off x="7337606" y="943772"/>
            <a:ext cx="1417963" cy="747147"/>
          </a:xfrm>
          <a:prstGeom prst="wedgeRoundRectCallout">
            <a:avLst>
              <a:gd name="adj1" fmla="val -107702"/>
              <a:gd name="adj2" fmla="val -40832"/>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You have</a:t>
            </a:r>
          </a:p>
        </p:txBody>
      </p:sp>
    </p:spTree>
    <p:extLst>
      <p:ext uri="{BB962C8B-B14F-4D97-AF65-F5344CB8AC3E}">
        <p14:creationId xmlns:p14="http://schemas.microsoft.com/office/powerpoint/2010/main" val="13988204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5750" y="274405"/>
            <a:ext cx="5303520" cy="6001643"/>
          </a:xfrm>
          <a:prstGeom prst="rect">
            <a:avLst/>
          </a:prstGeom>
          <a:noFill/>
          <a:ln w="28575">
            <a:solidFill>
              <a:schemeClr val="accent5">
                <a:lumMod val="50000"/>
              </a:schemeClr>
            </a:solidFill>
          </a:ln>
        </p:spPr>
        <p:txBody>
          <a:bodyPr wrap="square" rtlCol="0">
            <a:spAutoFit/>
          </a:bodyPr>
          <a:lstStyle/>
          <a:p>
            <a:r>
              <a:rPr lang="en-GB" sz="3200" dirty="0">
                <a:solidFill>
                  <a:srgbClr val="4472C4">
                    <a:lumMod val="50000"/>
                  </a:srgbClr>
                </a:solidFill>
                <a:latin typeface="Century Gothic" panose="020B0502020202020204" pitchFamily="34" charset="0"/>
              </a:rPr>
              <a:t>Partner A</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1)</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2)</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3)</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4)</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5)</a:t>
            </a:r>
          </a:p>
          <a:p>
            <a:r>
              <a:rPr lang="en-GB" sz="3200" dirty="0">
                <a:solidFill>
                  <a:srgbClr val="4472C4">
                    <a:lumMod val="50000"/>
                  </a:srgbClr>
                </a:solidFill>
                <a:latin typeface="Century Gothic" panose="020B0502020202020204" pitchFamily="34" charset="0"/>
              </a:rPr>
              <a:t> </a:t>
            </a:r>
          </a:p>
        </p:txBody>
      </p:sp>
      <p:sp>
        <p:nvSpPr>
          <p:cNvPr id="6" name="TextBox 5"/>
          <p:cNvSpPr txBox="1"/>
          <p:nvPr/>
        </p:nvSpPr>
        <p:spPr>
          <a:xfrm>
            <a:off x="6357686" y="292187"/>
            <a:ext cx="5303520" cy="6001643"/>
          </a:xfrm>
          <a:prstGeom prst="rect">
            <a:avLst/>
          </a:prstGeom>
          <a:noFill/>
          <a:ln w="28575">
            <a:solidFill>
              <a:schemeClr val="accent5">
                <a:lumMod val="50000"/>
              </a:schemeClr>
            </a:solidFill>
          </a:ln>
        </p:spPr>
        <p:txBody>
          <a:bodyPr wrap="square" rtlCol="0">
            <a:spAutoFit/>
          </a:bodyPr>
          <a:lstStyle/>
          <a:p>
            <a:r>
              <a:rPr lang="en-GB" sz="3200" dirty="0">
                <a:solidFill>
                  <a:srgbClr val="4472C4">
                    <a:lumMod val="50000"/>
                  </a:srgbClr>
                </a:solidFill>
                <a:latin typeface="Century Gothic" panose="020B0502020202020204" pitchFamily="34" charset="0"/>
              </a:rPr>
              <a:t>Partner B</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………………….a house</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………………….a bike</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…………………..a pen</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………………….a boat</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……………….a camera</a:t>
            </a:r>
          </a:p>
          <a:p>
            <a:endParaRPr lang="en-GB" sz="3200" dirty="0">
              <a:solidFill>
                <a:srgbClr val="4472C4">
                  <a:lumMod val="50000"/>
                </a:srgbClr>
              </a:solidFill>
              <a:latin typeface="Century Gothic" panose="020B0502020202020204" pitchFamily="34" charset="0"/>
            </a:endParaRPr>
          </a:p>
        </p:txBody>
      </p:sp>
      <p:pic>
        <p:nvPicPr>
          <p:cNvPr id="8" name="Picture 2" descr="C:\Users\wdj\Google Drive\Primary\Y5 SoW\From Tracy\Pronouns\h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9824" y="1081515"/>
            <a:ext cx="1290315" cy="954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wdj\Google Drive\Primary\Y5 SoW\From Tracy\Pronouns\sh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9824" y="3039314"/>
            <a:ext cx="1333772" cy="10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wdj\Google Drive\Primary\Y5 SoW\From Tracy\Pronouns\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1187" y="2063457"/>
            <a:ext cx="432456" cy="101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C:\Users\wdj\Google Drive\Primary\Y5 SoW\From Tracy\Pronouns\you.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0198" y="4077950"/>
            <a:ext cx="1125440" cy="99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C:\Users\wdj\Google Drive\Primary\Y5 SoW\From Tracy\Pronouns\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1187" y="5089578"/>
            <a:ext cx="432456" cy="101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88555" y="1081515"/>
            <a:ext cx="845176" cy="1104659"/>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92668" y="5195961"/>
            <a:ext cx="1072423" cy="729248"/>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88555" y="4258081"/>
            <a:ext cx="685093" cy="779589"/>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88555" y="2400528"/>
            <a:ext cx="776536" cy="592756"/>
          </a:xfrm>
          <a:prstGeom prst="rect">
            <a:avLst/>
          </a:prstGeom>
        </p:spPr>
      </p:pic>
      <p:pic>
        <p:nvPicPr>
          <p:cNvPr id="17" name="Picture 16"/>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623" y="3363662"/>
            <a:ext cx="900480" cy="592963"/>
          </a:xfrm>
          <a:prstGeom prst="rect">
            <a:avLst/>
          </a:prstGeom>
        </p:spPr>
      </p:pic>
      <p:sp>
        <p:nvSpPr>
          <p:cNvPr id="25" name="Rectangle 24"/>
          <p:cNvSpPr/>
          <p:nvPr/>
        </p:nvSpPr>
        <p:spPr>
          <a:xfrm>
            <a:off x="6783319" y="1081515"/>
            <a:ext cx="2339102" cy="707886"/>
          </a:xfrm>
          <a:prstGeom prst="rect">
            <a:avLst/>
          </a:prstGeom>
          <a:noFill/>
        </p:spPr>
        <p:txBody>
          <a:bodyPr wrap="none" lIns="91440" tIns="45720" rIns="91440" bIns="45720">
            <a:spAutoFit/>
          </a:bodyPr>
          <a:lstStyle/>
          <a:p>
            <a:pPr algn="ctr"/>
            <a:r>
              <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S/he has</a:t>
            </a:r>
          </a:p>
        </p:txBody>
      </p:sp>
      <p:sp>
        <p:nvSpPr>
          <p:cNvPr id="26" name="Rectangle 25"/>
          <p:cNvSpPr/>
          <p:nvPr/>
        </p:nvSpPr>
        <p:spPr>
          <a:xfrm>
            <a:off x="7085484" y="1989020"/>
            <a:ext cx="1734770" cy="707886"/>
          </a:xfrm>
          <a:prstGeom prst="rect">
            <a:avLst/>
          </a:prstGeom>
          <a:noFill/>
        </p:spPr>
        <p:txBody>
          <a:bodyPr wrap="none" lIns="91440" tIns="45720" rIns="91440" bIns="45720">
            <a:spAutoFit/>
          </a:bodyPr>
          <a:lstStyle/>
          <a:p>
            <a:pPr algn="ctr"/>
            <a:r>
              <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I have</a:t>
            </a:r>
          </a:p>
        </p:txBody>
      </p:sp>
      <p:sp>
        <p:nvSpPr>
          <p:cNvPr id="27" name="Rectangle 26"/>
          <p:cNvSpPr/>
          <p:nvPr/>
        </p:nvSpPr>
        <p:spPr>
          <a:xfrm>
            <a:off x="6680725" y="2979786"/>
            <a:ext cx="2544286" cy="707886"/>
          </a:xfrm>
          <a:prstGeom prst="rect">
            <a:avLst/>
          </a:prstGeom>
          <a:noFill/>
        </p:spPr>
        <p:txBody>
          <a:bodyPr wrap="none" lIns="91440" tIns="45720" rIns="91440" bIns="45720">
            <a:spAutoFit/>
          </a:bodyPr>
          <a:lstStyle/>
          <a:p>
            <a:pPr algn="ctr"/>
            <a:r>
              <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You have</a:t>
            </a:r>
          </a:p>
        </p:txBody>
      </p:sp>
      <p:sp>
        <p:nvSpPr>
          <p:cNvPr id="28" name="Rectangle 27"/>
          <p:cNvSpPr/>
          <p:nvPr/>
        </p:nvSpPr>
        <p:spPr>
          <a:xfrm>
            <a:off x="6841270" y="3970552"/>
            <a:ext cx="2339102" cy="707886"/>
          </a:xfrm>
          <a:prstGeom prst="rect">
            <a:avLst/>
          </a:prstGeom>
          <a:noFill/>
        </p:spPr>
        <p:txBody>
          <a:bodyPr wrap="none" lIns="91440" tIns="45720" rIns="91440" bIns="45720">
            <a:spAutoFit/>
          </a:bodyPr>
          <a:lstStyle/>
          <a:p>
            <a:pPr algn="ctr"/>
            <a:r>
              <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S/he has</a:t>
            </a:r>
          </a:p>
        </p:txBody>
      </p:sp>
      <p:sp>
        <p:nvSpPr>
          <p:cNvPr id="29" name="Rectangle 28"/>
          <p:cNvSpPr/>
          <p:nvPr/>
        </p:nvSpPr>
        <p:spPr>
          <a:xfrm>
            <a:off x="6930460" y="4961318"/>
            <a:ext cx="1734770" cy="707886"/>
          </a:xfrm>
          <a:prstGeom prst="rect">
            <a:avLst/>
          </a:prstGeom>
          <a:noFill/>
        </p:spPr>
        <p:txBody>
          <a:bodyPr wrap="none" lIns="91440" tIns="45720" rIns="91440" bIns="45720">
            <a:spAutoFit/>
          </a:bodyPr>
          <a:lstStyle/>
          <a:p>
            <a:pPr algn="ctr"/>
            <a:r>
              <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I have</a:t>
            </a:r>
          </a:p>
        </p:txBody>
      </p:sp>
      <p:sp>
        <p:nvSpPr>
          <p:cNvPr id="20" name="TextBox 19"/>
          <p:cNvSpPr txBox="1"/>
          <p:nvPr/>
        </p:nvSpPr>
        <p:spPr>
          <a:xfrm>
            <a:off x="7021740" y="6494075"/>
            <a:ext cx="2386205" cy="276999"/>
          </a:xfrm>
          <a:prstGeom prst="rect">
            <a:avLst/>
          </a:prstGeom>
          <a:noFill/>
        </p:spPr>
        <p:txBody>
          <a:bodyPr wrap="square" rtlCol="0">
            <a:spAutoFit/>
          </a:bodyPr>
          <a:lstStyle/>
          <a:p>
            <a:pPr>
              <a:defRPr/>
            </a:pPr>
            <a:r>
              <a:rPr lang="en-GB" sz="1200" dirty="0">
                <a:solidFill>
                  <a:prstClr val="white"/>
                </a:solidFill>
                <a:latin typeface="Century Gothic" panose="020B0502020202020204" pitchFamily="34" charset="0"/>
              </a:rPr>
              <a:t>Victoria Hobson / Nick Avery</a:t>
            </a:r>
          </a:p>
        </p:txBody>
      </p:sp>
    </p:spTree>
    <p:extLst>
      <p:ext uri="{BB962C8B-B14F-4D97-AF65-F5344CB8AC3E}">
        <p14:creationId xmlns:p14="http://schemas.microsoft.com/office/powerpoint/2010/main" val="130934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5750" y="274405"/>
            <a:ext cx="5303520" cy="6001643"/>
          </a:xfrm>
          <a:prstGeom prst="rect">
            <a:avLst/>
          </a:prstGeom>
          <a:noFill/>
          <a:ln w="28575">
            <a:solidFill>
              <a:schemeClr val="accent5">
                <a:lumMod val="50000"/>
              </a:schemeClr>
            </a:solidFill>
          </a:ln>
        </p:spPr>
        <p:txBody>
          <a:bodyPr wrap="square" rtlCol="0">
            <a:spAutoFit/>
          </a:bodyPr>
          <a:lstStyle/>
          <a:p>
            <a:r>
              <a:rPr lang="en-GB" sz="3200" dirty="0">
                <a:solidFill>
                  <a:srgbClr val="4472C4">
                    <a:lumMod val="50000"/>
                  </a:srgbClr>
                </a:solidFill>
                <a:latin typeface="Century Gothic" panose="020B0502020202020204" pitchFamily="34" charset="0"/>
              </a:rPr>
              <a:t>Partner B</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1)</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2)</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3)</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4)</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5)</a:t>
            </a:r>
          </a:p>
          <a:p>
            <a:r>
              <a:rPr lang="en-GB" sz="3200" dirty="0">
                <a:solidFill>
                  <a:srgbClr val="4472C4">
                    <a:lumMod val="50000"/>
                  </a:srgbClr>
                </a:solidFill>
                <a:latin typeface="Century Gothic" panose="020B0502020202020204" pitchFamily="34" charset="0"/>
              </a:rPr>
              <a:t> </a:t>
            </a:r>
          </a:p>
        </p:txBody>
      </p:sp>
      <p:sp>
        <p:nvSpPr>
          <p:cNvPr id="6" name="TextBox 5"/>
          <p:cNvSpPr txBox="1"/>
          <p:nvPr/>
        </p:nvSpPr>
        <p:spPr>
          <a:xfrm>
            <a:off x="6357686" y="292187"/>
            <a:ext cx="5303520" cy="6001643"/>
          </a:xfrm>
          <a:prstGeom prst="rect">
            <a:avLst/>
          </a:prstGeom>
          <a:noFill/>
          <a:ln w="28575">
            <a:solidFill>
              <a:schemeClr val="accent5">
                <a:lumMod val="50000"/>
              </a:schemeClr>
            </a:solidFill>
          </a:ln>
        </p:spPr>
        <p:txBody>
          <a:bodyPr wrap="square" rtlCol="0">
            <a:spAutoFit/>
          </a:bodyPr>
          <a:lstStyle/>
          <a:p>
            <a:r>
              <a:rPr lang="en-GB" sz="3200" dirty="0">
                <a:solidFill>
                  <a:srgbClr val="4472C4">
                    <a:lumMod val="50000"/>
                  </a:srgbClr>
                </a:solidFill>
                <a:latin typeface="Century Gothic" panose="020B0502020202020204" pitchFamily="34" charset="0"/>
              </a:rPr>
              <a:t>Partner A</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………………….a cat</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………………….a book</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…………………..a pen</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………………….a coin</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……………….a bed</a:t>
            </a:r>
          </a:p>
          <a:p>
            <a:endParaRPr lang="en-GB" sz="3200" dirty="0">
              <a:solidFill>
                <a:srgbClr val="4472C4">
                  <a:lumMod val="50000"/>
                </a:srgbClr>
              </a:solidFill>
              <a:latin typeface="Century Gothic" panose="020B0502020202020204" pitchFamily="34" charset="0"/>
            </a:endParaRPr>
          </a:p>
        </p:txBody>
      </p:sp>
      <p:pic>
        <p:nvPicPr>
          <p:cNvPr id="8" name="Picture 2" descr="C:\Users\wdj\Google Drive\Primary\Y5 SoW\From Tracy\Pronouns\h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046" y="1917862"/>
            <a:ext cx="1290315" cy="954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wdj\Google Drive\Primary\Y5 SoW\From Tracy\Pronouns\sh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9001" y="3815470"/>
            <a:ext cx="1333772" cy="10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wdj\Google Drive\Primary\Y5 SoW\From Tracy\Pronouns\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9861" y="2880962"/>
            <a:ext cx="432456" cy="101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C:\Users\wdj\Google Drive\Primary\Y5 SoW\From Tracy\Pronouns\you.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3921" y="4956527"/>
            <a:ext cx="1125440" cy="99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p:cNvSpPr/>
          <p:nvPr/>
        </p:nvSpPr>
        <p:spPr>
          <a:xfrm>
            <a:off x="6680726" y="1081515"/>
            <a:ext cx="2544286" cy="707886"/>
          </a:xfrm>
          <a:prstGeom prst="rect">
            <a:avLst/>
          </a:prstGeom>
          <a:noFill/>
        </p:spPr>
        <p:txBody>
          <a:bodyPr wrap="none" lIns="91440" tIns="45720" rIns="91440" bIns="45720">
            <a:spAutoFit/>
          </a:bodyPr>
          <a:lstStyle/>
          <a:p>
            <a:pPr algn="ctr"/>
            <a:r>
              <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You have</a:t>
            </a:r>
          </a:p>
        </p:txBody>
      </p:sp>
      <p:sp>
        <p:nvSpPr>
          <p:cNvPr id="26" name="Rectangle 25"/>
          <p:cNvSpPr/>
          <p:nvPr/>
        </p:nvSpPr>
        <p:spPr>
          <a:xfrm>
            <a:off x="6680727" y="1989020"/>
            <a:ext cx="2544286" cy="707886"/>
          </a:xfrm>
          <a:prstGeom prst="rect">
            <a:avLst/>
          </a:prstGeom>
          <a:noFill/>
        </p:spPr>
        <p:txBody>
          <a:bodyPr wrap="none" lIns="91440" tIns="45720" rIns="91440" bIns="45720">
            <a:spAutoFit/>
          </a:bodyPr>
          <a:lstStyle/>
          <a:p>
            <a:pPr algn="ctr"/>
            <a:r>
              <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You have</a:t>
            </a:r>
          </a:p>
        </p:txBody>
      </p:sp>
      <p:sp>
        <p:nvSpPr>
          <p:cNvPr id="27" name="Rectangle 26"/>
          <p:cNvSpPr/>
          <p:nvPr/>
        </p:nvSpPr>
        <p:spPr>
          <a:xfrm>
            <a:off x="6783318" y="2979786"/>
            <a:ext cx="2339102" cy="707886"/>
          </a:xfrm>
          <a:prstGeom prst="rect">
            <a:avLst/>
          </a:prstGeom>
          <a:noFill/>
        </p:spPr>
        <p:txBody>
          <a:bodyPr wrap="none" lIns="91440" tIns="45720" rIns="91440" bIns="45720">
            <a:spAutoFit/>
          </a:bodyPr>
          <a:lstStyle/>
          <a:p>
            <a:pPr algn="ctr"/>
            <a:r>
              <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S/he has</a:t>
            </a:r>
          </a:p>
        </p:txBody>
      </p:sp>
      <p:sp>
        <p:nvSpPr>
          <p:cNvPr id="28" name="Rectangle 27"/>
          <p:cNvSpPr/>
          <p:nvPr/>
        </p:nvSpPr>
        <p:spPr>
          <a:xfrm>
            <a:off x="7143435" y="3970552"/>
            <a:ext cx="1734770" cy="707886"/>
          </a:xfrm>
          <a:prstGeom prst="rect">
            <a:avLst/>
          </a:prstGeom>
          <a:noFill/>
        </p:spPr>
        <p:txBody>
          <a:bodyPr wrap="none" lIns="91440" tIns="45720" rIns="91440" bIns="45720">
            <a:spAutoFit/>
          </a:bodyPr>
          <a:lstStyle/>
          <a:p>
            <a:pPr algn="ctr"/>
            <a:r>
              <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I have</a:t>
            </a:r>
          </a:p>
        </p:txBody>
      </p:sp>
      <p:sp>
        <p:nvSpPr>
          <p:cNvPr id="29" name="Rectangle 28"/>
          <p:cNvSpPr/>
          <p:nvPr/>
        </p:nvSpPr>
        <p:spPr>
          <a:xfrm>
            <a:off x="6621160" y="4956527"/>
            <a:ext cx="2339102" cy="707886"/>
          </a:xfrm>
          <a:prstGeom prst="rect">
            <a:avLst/>
          </a:prstGeom>
          <a:noFill/>
        </p:spPr>
        <p:txBody>
          <a:bodyPr wrap="none" lIns="91440" tIns="45720" rIns="91440" bIns="45720">
            <a:spAutoFit/>
          </a:bodyPr>
          <a:lstStyle/>
          <a:p>
            <a:pPr algn="ctr"/>
            <a:r>
              <a:rPr lang="en-US" sz="40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S/he has</a:t>
            </a:r>
          </a:p>
        </p:txBody>
      </p:sp>
      <p:pic>
        <p:nvPicPr>
          <p:cNvPr id="20" name="Picture 3" descr="C:\Users\wdj\Google Drive\Primary\Y5 SoW\From Tracy\Pronouns\you.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1797" y="929293"/>
            <a:ext cx="1125440" cy="99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21331" y="1197244"/>
            <a:ext cx="1316301" cy="693251"/>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51522" y="3159764"/>
            <a:ext cx="750723" cy="750723"/>
          </a:xfrm>
          <a:prstGeom prst="rect">
            <a:avLst/>
          </a:prstGeom>
        </p:spPr>
      </p:pic>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85776" y="2007996"/>
            <a:ext cx="853997" cy="971790"/>
          </a:xfrm>
          <a:prstGeom prst="rect">
            <a:avLst/>
          </a:prstGeom>
        </p:spPr>
      </p:pic>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22496" y="4178981"/>
            <a:ext cx="1261918" cy="777546"/>
          </a:xfrm>
          <a:prstGeom prst="rect">
            <a:avLst/>
          </a:prstGeom>
        </p:spPr>
      </p:pic>
      <p:pic>
        <p:nvPicPr>
          <p:cNvPr id="31" name="Picture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22496" y="5044589"/>
            <a:ext cx="1000644" cy="750482"/>
          </a:xfrm>
          <a:prstGeom prst="rect">
            <a:avLst/>
          </a:prstGeom>
        </p:spPr>
      </p:pic>
      <p:sp>
        <p:nvSpPr>
          <p:cNvPr id="32" name="TextBox 31"/>
          <p:cNvSpPr txBox="1"/>
          <p:nvPr/>
        </p:nvSpPr>
        <p:spPr>
          <a:xfrm>
            <a:off x="7021740" y="6494075"/>
            <a:ext cx="2386205" cy="276999"/>
          </a:xfrm>
          <a:prstGeom prst="rect">
            <a:avLst/>
          </a:prstGeom>
          <a:noFill/>
        </p:spPr>
        <p:txBody>
          <a:bodyPr wrap="square" rtlCol="0">
            <a:spAutoFit/>
          </a:bodyPr>
          <a:lstStyle/>
          <a:p>
            <a:pPr>
              <a:defRPr/>
            </a:pPr>
            <a:r>
              <a:rPr lang="en-GB" sz="1200" dirty="0">
                <a:solidFill>
                  <a:prstClr val="white"/>
                </a:solidFill>
                <a:latin typeface="Century Gothic" panose="020B0502020202020204" pitchFamily="34" charset="0"/>
              </a:rPr>
              <a:t>Victoria Hobson / Nick Avery</a:t>
            </a:r>
          </a:p>
        </p:txBody>
      </p:sp>
    </p:spTree>
    <p:extLst>
      <p:ext uri="{BB962C8B-B14F-4D97-AF65-F5344CB8AC3E}">
        <p14:creationId xmlns:p14="http://schemas.microsoft.com/office/powerpoint/2010/main" val="58846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b="1" dirty="0" smtClean="0"/>
              <a:t>FAQ in schools this year</a:t>
            </a:r>
            <a:endParaRPr lang="en-GB" b="1" dirty="0"/>
          </a:p>
        </p:txBody>
      </p:sp>
      <p:sp>
        <p:nvSpPr>
          <p:cNvPr id="4" name="Content Placeholder 3"/>
          <p:cNvSpPr>
            <a:spLocks noGrp="1"/>
          </p:cNvSpPr>
          <p:nvPr>
            <p:ph idx="1"/>
          </p:nvPr>
        </p:nvSpPr>
        <p:spPr>
          <a:xfrm>
            <a:off x="339436" y="1691847"/>
            <a:ext cx="10515600" cy="4351338"/>
          </a:xfrm>
        </p:spPr>
        <p:txBody>
          <a:bodyPr>
            <a:normAutofit/>
          </a:bodyPr>
          <a:lstStyle/>
          <a:p>
            <a:pPr>
              <a:lnSpc>
                <a:spcPct val="150000"/>
              </a:lnSpc>
            </a:pPr>
            <a:r>
              <a:rPr lang="en-GB" sz="3200" dirty="0" smtClean="0"/>
              <a:t>What is the essential knowledge in your subject?</a:t>
            </a:r>
          </a:p>
          <a:p>
            <a:pPr>
              <a:lnSpc>
                <a:spcPct val="150000"/>
              </a:lnSpc>
            </a:pPr>
            <a:r>
              <a:rPr lang="en-GB" sz="3200" dirty="0" smtClean="0"/>
              <a:t>Why are you teaching it in this order?</a:t>
            </a:r>
          </a:p>
          <a:p>
            <a:pPr>
              <a:lnSpc>
                <a:spcPct val="150000"/>
              </a:lnSpc>
            </a:pPr>
            <a:r>
              <a:rPr lang="en-GB" sz="3200" dirty="0" smtClean="0"/>
              <a:t>Is teaching clear and do learners understand?</a:t>
            </a:r>
          </a:p>
          <a:p>
            <a:pPr>
              <a:lnSpc>
                <a:spcPct val="150000"/>
              </a:lnSpc>
            </a:pPr>
            <a:r>
              <a:rPr lang="en-GB" sz="3200" b="1" dirty="0" smtClean="0"/>
              <a:t>Do they remember more, know more and can they do more? </a:t>
            </a:r>
            <a:r>
              <a:rPr lang="en-GB" sz="3200" dirty="0" smtClean="0"/>
              <a:t>(And how do you know?)</a:t>
            </a:r>
            <a:endParaRPr lang="en-GB" sz="3200" dirty="0"/>
          </a:p>
        </p:txBody>
      </p:sp>
    </p:spTree>
    <p:extLst>
      <p:ext uri="{BB962C8B-B14F-4D97-AF65-F5344CB8AC3E}">
        <p14:creationId xmlns:p14="http://schemas.microsoft.com/office/powerpoint/2010/main" val="331438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What types of practice? Summary</a:t>
            </a:r>
            <a:endParaRPr lang="en-GB" b="1" dirty="0"/>
          </a:p>
        </p:txBody>
      </p:sp>
      <p:sp>
        <p:nvSpPr>
          <p:cNvPr id="3" name="Content Placeholder 2"/>
          <p:cNvSpPr>
            <a:spLocks noGrp="1"/>
          </p:cNvSpPr>
          <p:nvPr>
            <p:ph idx="1"/>
          </p:nvPr>
        </p:nvSpPr>
        <p:spPr>
          <a:xfrm>
            <a:off x="838200" y="1768636"/>
            <a:ext cx="10515600" cy="4351338"/>
          </a:xfrm>
        </p:spPr>
        <p:txBody>
          <a:bodyPr/>
          <a:lstStyle/>
          <a:p>
            <a:r>
              <a:rPr lang="en-GB" dirty="0" smtClean="0"/>
              <a:t>Practice in hearing and reading the grammar (contrasting pairs of features that change meaning)</a:t>
            </a:r>
          </a:p>
          <a:p>
            <a:r>
              <a:rPr lang="en-GB" dirty="0" smtClean="0"/>
              <a:t>Practice in writing the grammar (actively choosing the grammar to use)</a:t>
            </a:r>
          </a:p>
          <a:p>
            <a:r>
              <a:rPr lang="en-GB" dirty="0" smtClean="0"/>
              <a:t>Practice in speaking the grammar (speaker and listener are both ‘using’ language)</a:t>
            </a:r>
          </a:p>
          <a:p>
            <a:r>
              <a:rPr lang="en-GB" dirty="0" smtClean="0"/>
              <a:t>Multi-modal activities (e.g., </a:t>
            </a:r>
            <a:r>
              <a:rPr lang="en-GB" dirty="0" err="1"/>
              <a:t>dictogloss</a:t>
            </a:r>
            <a:r>
              <a:rPr lang="en-GB" dirty="0"/>
              <a:t>; </a:t>
            </a:r>
            <a:r>
              <a:rPr lang="en-GB" dirty="0" smtClean="0"/>
              <a:t>listen to and read a text then write or say the next word when audio stops; dictation)</a:t>
            </a:r>
            <a:endParaRPr lang="en-GB" dirty="0"/>
          </a:p>
        </p:txBody>
      </p:sp>
    </p:spTree>
    <p:extLst>
      <p:ext uri="{BB962C8B-B14F-4D97-AF65-F5344CB8AC3E}">
        <p14:creationId xmlns:p14="http://schemas.microsoft.com/office/powerpoint/2010/main" val="55483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Working with authentic texts</a:t>
            </a:r>
            <a:endParaRPr lang="en-GB" b="1" dirty="0"/>
          </a:p>
        </p:txBody>
      </p:sp>
      <p:sp>
        <p:nvSpPr>
          <p:cNvPr id="3" name="Content Placeholder 2"/>
          <p:cNvSpPr>
            <a:spLocks noGrp="1"/>
          </p:cNvSpPr>
          <p:nvPr>
            <p:ph idx="1"/>
          </p:nvPr>
        </p:nvSpPr>
        <p:spPr>
          <a:xfrm>
            <a:off x="838200" y="1629683"/>
            <a:ext cx="10515600" cy="4351338"/>
          </a:xfrm>
        </p:spPr>
        <p:txBody>
          <a:bodyPr>
            <a:normAutofit lnSpcReduction="10000"/>
          </a:bodyPr>
          <a:lstStyle/>
          <a:p>
            <a:r>
              <a:rPr lang="en-GB" dirty="0" smtClean="0"/>
              <a:t>an additional source of intrinsic interest (whether text is fact or fiction)</a:t>
            </a:r>
          </a:p>
          <a:p>
            <a:r>
              <a:rPr lang="en-GB" dirty="0" smtClean="0"/>
              <a:t>the enjoyment of hearing and reading different rhythm, rhyme</a:t>
            </a:r>
          </a:p>
          <a:p>
            <a:r>
              <a:rPr lang="en-GB" dirty="0" smtClean="0"/>
              <a:t>the opportunity to revisit phonics, vocabulary and grammar in new contexts</a:t>
            </a:r>
          </a:p>
          <a:p>
            <a:r>
              <a:rPr lang="en-GB" dirty="0" smtClean="0"/>
              <a:t>the chance to learn additional vocabulary, incidentally</a:t>
            </a:r>
          </a:p>
          <a:p>
            <a:r>
              <a:rPr lang="en-GB" dirty="0" smtClean="0"/>
              <a:t>the requirement to work with </a:t>
            </a:r>
            <a:r>
              <a:rPr lang="en-GB" b="1" i="1" dirty="0" smtClean="0"/>
              <a:t>some</a:t>
            </a:r>
            <a:r>
              <a:rPr lang="en-GB" dirty="0" smtClean="0"/>
              <a:t> unfamiliar language</a:t>
            </a:r>
          </a:p>
          <a:p>
            <a:r>
              <a:rPr lang="en-GB" dirty="0" smtClean="0"/>
              <a:t>the opportunity to use known language for a different type of production</a:t>
            </a:r>
            <a:endParaRPr lang="en-GB" dirty="0"/>
          </a:p>
        </p:txBody>
      </p:sp>
    </p:spTree>
    <p:extLst>
      <p:ext uri="{BB962C8B-B14F-4D97-AF65-F5344CB8AC3E}">
        <p14:creationId xmlns:p14="http://schemas.microsoft.com/office/powerpoint/2010/main" val="197349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extBox 12"/>
          <p:cNvSpPr txBox="1"/>
          <p:nvPr/>
        </p:nvSpPr>
        <p:spPr>
          <a:xfrm>
            <a:off x="395111" y="2105561"/>
            <a:ext cx="6886222" cy="707886"/>
          </a:xfrm>
          <a:prstGeom prst="rect">
            <a:avLst/>
          </a:prstGeom>
          <a:noFill/>
        </p:spPr>
        <p:txBody>
          <a:bodyPr wrap="square" rtlCol="0">
            <a:spAutoFit/>
          </a:bodyPr>
          <a:lstStyle/>
          <a:p>
            <a:r>
              <a:rPr lang="en-GB" sz="4000" b="1" dirty="0" smtClean="0">
                <a:solidFill>
                  <a:prstClr val="white"/>
                </a:solidFill>
                <a:latin typeface="Century Gothic" panose="020B0502020202020204" pitchFamily="34" charset="0"/>
              </a:rPr>
              <a:t>La plaza tiene una torre</a:t>
            </a:r>
            <a:endParaRPr lang="en-GB" sz="4000" b="1" dirty="0">
              <a:solidFill>
                <a:prstClr val="white"/>
              </a:solidFill>
              <a:latin typeface="Century Gothic" panose="020B0502020202020204" pitchFamily="34" charset="0"/>
            </a:endParaRPr>
          </a:p>
        </p:txBody>
      </p:sp>
      <p:sp>
        <p:nvSpPr>
          <p:cNvPr id="14" name="Title 3"/>
          <p:cNvSpPr txBox="1">
            <a:spLocks/>
          </p:cNvSpPr>
          <p:nvPr/>
        </p:nvSpPr>
        <p:spPr>
          <a:xfrm>
            <a:off x="395111" y="2719314"/>
            <a:ext cx="5320595"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200" dirty="0" smtClean="0">
                <a:solidFill>
                  <a:prstClr val="white"/>
                </a:solidFill>
                <a:latin typeface="Century Gothic" panose="020B0502020202020204" pitchFamily="34" charset="0"/>
              </a:rPr>
              <a:t>Antonio Machado</a:t>
            </a:r>
            <a:endParaRPr lang="en-GB" sz="3200" dirty="0">
              <a:solidFill>
                <a:prstClr val="white"/>
              </a:solidFill>
              <a:latin typeface="Century Gothic" panose="020B0502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019010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444500" y="340201"/>
          <a:ext cx="11430000" cy="1826260"/>
        </p:xfrm>
        <a:graphic>
          <a:graphicData uri="http://schemas.openxmlformats.org/drawingml/2006/table">
            <a:tbl>
              <a:tblPr firstRow="1" firstCol="1" bandRow="1"/>
              <a:tblGrid>
                <a:gridCol w="4217226"/>
                <a:gridCol w="7212774"/>
              </a:tblGrid>
              <a:tr h="179705">
                <a:tc>
                  <a:txBody>
                    <a:bodyPr/>
                    <a:lstStyle/>
                    <a:p>
                      <a:pPr>
                        <a:lnSpc>
                          <a:spcPct val="107000"/>
                        </a:lnSpc>
                        <a:spcAft>
                          <a:spcPts val="0"/>
                        </a:spcAft>
                      </a:pPr>
                      <a:r>
                        <a:rPr lang="en-GB" sz="2800" b="1" dirty="0">
                          <a:solidFill>
                            <a:schemeClr val="accent5">
                              <a:lumMod val="50000"/>
                            </a:schemeClr>
                          </a:solidFill>
                          <a:effectLst/>
                          <a:latin typeface="Century Gothic" panose="020B0502020202020204" pitchFamily="34" charset="0"/>
                          <a:ea typeface="Batang"/>
                          <a:cs typeface="Times New Roman" panose="02020603050405020304" pitchFamily="18" charset="0"/>
                        </a:rPr>
                        <a:t>Text title</a:t>
                      </a:r>
                      <a:endParaRPr lang="en-GB" sz="2800" dirty="0">
                        <a:solidFill>
                          <a:schemeClr val="accent5">
                            <a:lumMod val="50000"/>
                          </a:schemeClr>
                        </a:solidFill>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800">
                          <a:solidFill>
                            <a:schemeClr val="accent5">
                              <a:lumMod val="50000"/>
                            </a:schemeClr>
                          </a:solidFill>
                          <a:effectLst/>
                          <a:latin typeface="Century Gothic" panose="020B0502020202020204" pitchFamily="34" charset="0"/>
                          <a:ea typeface="Batang"/>
                          <a:cs typeface="Times New Roman" panose="02020603050405020304" pitchFamily="18" charset="0"/>
                        </a:rPr>
                        <a:t>La plaza tiene una torre</a:t>
                      </a:r>
                      <a:endParaRPr lang="en-GB" sz="2800">
                        <a:solidFill>
                          <a:schemeClr val="accent5">
                            <a:lumMod val="50000"/>
                          </a:schemeClr>
                        </a:solidFill>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8275">
                <a:tc>
                  <a:txBody>
                    <a:bodyPr/>
                    <a:lstStyle/>
                    <a:p>
                      <a:pPr>
                        <a:lnSpc>
                          <a:spcPct val="107000"/>
                        </a:lnSpc>
                        <a:spcAft>
                          <a:spcPts val="0"/>
                        </a:spcAft>
                      </a:pPr>
                      <a:r>
                        <a:rPr lang="en-GB" sz="2800" b="1">
                          <a:solidFill>
                            <a:schemeClr val="accent5">
                              <a:lumMod val="50000"/>
                            </a:schemeClr>
                          </a:solidFill>
                          <a:effectLst/>
                          <a:latin typeface="Century Gothic" panose="020B0502020202020204" pitchFamily="34" charset="0"/>
                          <a:ea typeface="Batang"/>
                          <a:cs typeface="Times New Roman" panose="02020603050405020304" pitchFamily="18" charset="0"/>
                        </a:rPr>
                        <a:t>Author</a:t>
                      </a:r>
                      <a:endParaRPr lang="en-GB" sz="2800">
                        <a:solidFill>
                          <a:schemeClr val="accent5">
                            <a:lumMod val="50000"/>
                          </a:schemeClr>
                        </a:solidFill>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800">
                          <a:solidFill>
                            <a:schemeClr val="accent5">
                              <a:lumMod val="50000"/>
                            </a:schemeClr>
                          </a:solidFill>
                          <a:effectLst/>
                          <a:latin typeface="Century Gothic" panose="020B0502020202020204" pitchFamily="34" charset="0"/>
                          <a:ea typeface="Batang"/>
                          <a:cs typeface="Times New Roman" panose="02020603050405020304" pitchFamily="18" charset="0"/>
                        </a:rPr>
                        <a:t>Antonio Machado</a:t>
                      </a:r>
                      <a:endParaRPr lang="en-GB" sz="2800">
                        <a:solidFill>
                          <a:schemeClr val="accent5">
                            <a:lumMod val="50000"/>
                          </a:schemeClr>
                        </a:solidFill>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9705">
                <a:tc>
                  <a:txBody>
                    <a:bodyPr/>
                    <a:lstStyle/>
                    <a:p>
                      <a:pPr>
                        <a:lnSpc>
                          <a:spcPct val="107000"/>
                        </a:lnSpc>
                        <a:spcAft>
                          <a:spcPts val="0"/>
                        </a:spcAft>
                      </a:pPr>
                      <a:r>
                        <a:rPr lang="en-GB" sz="2800" b="1">
                          <a:solidFill>
                            <a:schemeClr val="accent5">
                              <a:lumMod val="50000"/>
                            </a:schemeClr>
                          </a:solidFill>
                          <a:effectLst/>
                          <a:latin typeface="Century Gothic" panose="020B0502020202020204" pitchFamily="34" charset="0"/>
                          <a:ea typeface="Batang"/>
                          <a:cs typeface="Times New Roman" panose="02020603050405020304" pitchFamily="18" charset="0"/>
                        </a:rPr>
                        <a:t>Suggested teaching </a:t>
                      </a:r>
                      <a:endParaRPr lang="en-GB" sz="2800">
                        <a:solidFill>
                          <a:schemeClr val="accent5">
                            <a:lumMod val="50000"/>
                          </a:schemeClr>
                        </a:solidFill>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800">
                          <a:solidFill>
                            <a:schemeClr val="accent5">
                              <a:lumMod val="50000"/>
                            </a:schemeClr>
                          </a:solidFill>
                          <a:effectLst/>
                          <a:latin typeface="Century Gothic" panose="020B0502020202020204" pitchFamily="34" charset="0"/>
                          <a:ea typeface="Batang"/>
                          <a:cs typeface="Times New Roman" panose="02020603050405020304" pitchFamily="18" charset="0"/>
                        </a:rPr>
                        <a:t>Y7 Term 1.1 Week 6</a:t>
                      </a:r>
                      <a:endParaRPr lang="en-GB" sz="2800">
                        <a:solidFill>
                          <a:schemeClr val="accent5">
                            <a:lumMod val="50000"/>
                          </a:schemeClr>
                        </a:solidFill>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8275">
                <a:tc>
                  <a:txBody>
                    <a:bodyPr/>
                    <a:lstStyle/>
                    <a:p>
                      <a:pPr>
                        <a:lnSpc>
                          <a:spcPct val="107000"/>
                        </a:lnSpc>
                        <a:spcAft>
                          <a:spcPts val="0"/>
                        </a:spcAft>
                      </a:pPr>
                      <a:r>
                        <a:rPr lang="en-GB" sz="2800" b="1" dirty="0">
                          <a:solidFill>
                            <a:schemeClr val="accent5">
                              <a:lumMod val="50000"/>
                            </a:schemeClr>
                          </a:solidFill>
                          <a:effectLst/>
                          <a:latin typeface="Century Gothic" panose="020B0502020202020204" pitchFamily="34" charset="0"/>
                          <a:ea typeface="Batang"/>
                          <a:cs typeface="Times New Roman" panose="02020603050405020304" pitchFamily="18" charset="0"/>
                        </a:rPr>
                        <a:t>Number of lessons</a:t>
                      </a:r>
                      <a:endParaRPr lang="en-GB" sz="2800" dirty="0">
                        <a:solidFill>
                          <a:schemeClr val="accent5">
                            <a:lumMod val="50000"/>
                          </a:schemeClr>
                        </a:solidFill>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800" dirty="0">
                          <a:solidFill>
                            <a:schemeClr val="accent5">
                              <a:lumMod val="50000"/>
                            </a:schemeClr>
                          </a:solidFill>
                          <a:effectLst/>
                          <a:latin typeface="Century Gothic" panose="020B0502020202020204" pitchFamily="34" charset="0"/>
                          <a:ea typeface="Batang"/>
                          <a:cs typeface="Times New Roman" panose="02020603050405020304" pitchFamily="18" charset="0"/>
                        </a:rPr>
                        <a:t>2 lessons (50-60 minutes)</a:t>
                      </a:r>
                      <a:endParaRPr lang="en-GB" sz="2800" dirty="0">
                        <a:solidFill>
                          <a:schemeClr val="accent5">
                            <a:lumMod val="50000"/>
                          </a:schemeClr>
                        </a:solidFill>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5" name="Table 4"/>
          <p:cNvGraphicFramePr>
            <a:graphicFrameLocks noGrp="1"/>
          </p:cNvGraphicFramePr>
          <p:nvPr>
            <p:extLst/>
          </p:nvPr>
        </p:nvGraphicFramePr>
        <p:xfrm>
          <a:off x="444500" y="2670016"/>
          <a:ext cx="11430000" cy="3522157"/>
        </p:xfrm>
        <a:graphic>
          <a:graphicData uri="http://schemas.openxmlformats.org/drawingml/2006/table">
            <a:tbl>
              <a:tblPr firstRow="1" firstCol="1" bandRow="1"/>
              <a:tblGrid>
                <a:gridCol w="8269423"/>
                <a:gridCol w="3160577"/>
              </a:tblGrid>
              <a:tr h="184785">
                <a:tc>
                  <a:txBody>
                    <a:bodyPr/>
                    <a:lstStyle/>
                    <a:p>
                      <a:pPr>
                        <a:lnSpc>
                          <a:spcPct val="107000"/>
                        </a:lnSpc>
                        <a:spcAft>
                          <a:spcPts val="0"/>
                        </a:spcAft>
                      </a:pPr>
                      <a:r>
                        <a:rPr lang="en-GB" sz="2400" b="1" dirty="0">
                          <a:solidFill>
                            <a:schemeClr val="accent5">
                              <a:lumMod val="50000"/>
                            </a:schemeClr>
                          </a:solidFill>
                          <a:effectLst/>
                          <a:latin typeface="Century Gothic" panose="020B0502020202020204" pitchFamily="34" charset="0"/>
                          <a:ea typeface="Batang"/>
                          <a:cs typeface="Times New Roman" panose="02020603050405020304" pitchFamily="18" charset="0"/>
                        </a:rPr>
                        <a:t>Text composition</a:t>
                      </a:r>
                      <a:endParaRPr lang="en-GB" sz="2400" dirty="0">
                        <a:solidFill>
                          <a:schemeClr val="accent5">
                            <a:lumMod val="50000"/>
                          </a:schemeClr>
                        </a:solidFill>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a:solidFill>
                            <a:schemeClr val="accent5">
                              <a:lumMod val="50000"/>
                            </a:schemeClr>
                          </a:solidFill>
                          <a:effectLst/>
                          <a:latin typeface="Century Gothic" panose="020B0502020202020204" pitchFamily="34" charset="0"/>
                          <a:ea typeface="Batang"/>
                          <a:cs typeface="Times New Roman" panose="02020603050405020304" pitchFamily="18" charset="0"/>
                        </a:rPr>
                        <a:t> </a:t>
                      </a:r>
                      <a:endParaRPr lang="en-GB" sz="2400">
                        <a:solidFill>
                          <a:schemeClr val="accent5">
                            <a:lumMod val="50000"/>
                          </a:schemeClr>
                        </a:solidFill>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9570">
                <a:tc>
                  <a:txBody>
                    <a:bodyPr/>
                    <a:lstStyle/>
                    <a:p>
                      <a:pPr>
                        <a:lnSpc>
                          <a:spcPct val="107000"/>
                        </a:lnSpc>
                        <a:spcAft>
                          <a:spcPts val="0"/>
                        </a:spcAft>
                      </a:pPr>
                      <a:r>
                        <a:rPr lang="en-GB" sz="2400">
                          <a:solidFill>
                            <a:schemeClr val="accent5">
                              <a:lumMod val="50000"/>
                            </a:schemeClr>
                          </a:solidFill>
                          <a:effectLst/>
                          <a:latin typeface="Century Gothic" panose="020B0502020202020204" pitchFamily="34" charset="0"/>
                          <a:ea typeface="Batang"/>
                          <a:cs typeface="Times New Roman" panose="02020603050405020304" pitchFamily="18" charset="0"/>
                        </a:rPr>
                        <a:t>Total number of words </a:t>
                      </a:r>
                      <a:br>
                        <a:rPr lang="en-GB" sz="2400">
                          <a:solidFill>
                            <a:schemeClr val="accent5">
                              <a:lumMod val="50000"/>
                            </a:schemeClr>
                          </a:solidFill>
                          <a:effectLst/>
                          <a:latin typeface="Century Gothic" panose="020B0502020202020204" pitchFamily="34" charset="0"/>
                          <a:ea typeface="Batang"/>
                          <a:cs typeface="Times New Roman" panose="02020603050405020304" pitchFamily="18" charset="0"/>
                        </a:rPr>
                      </a:br>
                      <a:r>
                        <a:rPr lang="en-GB" sz="2400">
                          <a:solidFill>
                            <a:schemeClr val="accent5">
                              <a:lumMod val="50000"/>
                            </a:schemeClr>
                          </a:solidFill>
                          <a:effectLst/>
                          <a:latin typeface="Century Gothic" panose="020B0502020202020204" pitchFamily="34" charset="0"/>
                          <a:ea typeface="Batang"/>
                          <a:cs typeface="Times New Roman" panose="02020603050405020304" pitchFamily="18" charset="0"/>
                        </a:rPr>
                        <a:t>(including words that are repeated)</a:t>
                      </a:r>
                      <a:endParaRPr lang="en-GB" sz="2400">
                        <a:solidFill>
                          <a:schemeClr val="accent5">
                            <a:lumMod val="50000"/>
                          </a:schemeClr>
                        </a:solidFill>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dirty="0">
                          <a:solidFill>
                            <a:schemeClr val="accent5">
                              <a:lumMod val="50000"/>
                            </a:schemeClr>
                          </a:solidFill>
                          <a:effectLst/>
                          <a:latin typeface="Century Gothic" panose="020B0502020202020204" pitchFamily="34" charset="0"/>
                          <a:ea typeface="Batang"/>
                          <a:cs typeface="Times New Roman" panose="02020603050405020304" pitchFamily="18" charset="0"/>
                        </a:rPr>
                        <a:t>53</a:t>
                      </a:r>
                      <a:endParaRPr lang="en-GB" sz="2400" dirty="0">
                        <a:solidFill>
                          <a:schemeClr val="accent5">
                            <a:lumMod val="50000"/>
                          </a:schemeClr>
                        </a:solidFill>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3220">
                <a:tc>
                  <a:txBody>
                    <a:bodyPr/>
                    <a:lstStyle/>
                    <a:p>
                      <a:pPr>
                        <a:lnSpc>
                          <a:spcPct val="107000"/>
                        </a:lnSpc>
                        <a:spcAft>
                          <a:spcPts val="0"/>
                        </a:spcAft>
                      </a:pPr>
                      <a:r>
                        <a:rPr lang="en-GB" sz="2400">
                          <a:solidFill>
                            <a:schemeClr val="accent5">
                              <a:lumMod val="50000"/>
                            </a:schemeClr>
                          </a:solidFill>
                          <a:effectLst/>
                          <a:latin typeface="Century Gothic" panose="020B0502020202020204" pitchFamily="34" charset="0"/>
                          <a:ea typeface="Batang"/>
                          <a:cs typeface="Times New Roman" panose="02020603050405020304" pitchFamily="18" charset="0"/>
                        </a:rPr>
                        <a:t>% known words </a:t>
                      </a:r>
                      <a:br>
                        <a:rPr lang="en-GB" sz="2400">
                          <a:solidFill>
                            <a:schemeClr val="accent5">
                              <a:lumMod val="50000"/>
                            </a:schemeClr>
                          </a:solidFill>
                          <a:effectLst/>
                          <a:latin typeface="Century Gothic" panose="020B0502020202020204" pitchFamily="34" charset="0"/>
                          <a:ea typeface="Batang"/>
                          <a:cs typeface="Times New Roman" panose="02020603050405020304" pitchFamily="18" charset="0"/>
                        </a:rPr>
                      </a:br>
                      <a:r>
                        <a:rPr lang="en-GB" sz="2400">
                          <a:solidFill>
                            <a:schemeClr val="accent5">
                              <a:lumMod val="50000"/>
                            </a:schemeClr>
                          </a:solidFill>
                          <a:effectLst/>
                          <a:latin typeface="Century Gothic" panose="020B0502020202020204" pitchFamily="34" charset="0"/>
                          <a:ea typeface="Batang"/>
                          <a:cs typeface="Times New Roman" panose="02020603050405020304" pitchFamily="18" charset="0"/>
                        </a:rPr>
                        <a:t>(if following NCELP SOW)</a:t>
                      </a:r>
                      <a:endParaRPr lang="en-GB" sz="2400">
                        <a:solidFill>
                          <a:schemeClr val="accent5">
                            <a:lumMod val="50000"/>
                          </a:schemeClr>
                        </a:solidFill>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a:solidFill>
                            <a:schemeClr val="accent5">
                              <a:lumMod val="50000"/>
                            </a:schemeClr>
                          </a:solidFill>
                          <a:effectLst/>
                          <a:latin typeface="Century Gothic" panose="020B0502020202020204" pitchFamily="34" charset="0"/>
                          <a:ea typeface="Batang"/>
                          <a:cs typeface="Times New Roman" panose="02020603050405020304" pitchFamily="18" charset="0"/>
                        </a:rPr>
                        <a:t>45%</a:t>
                      </a:r>
                      <a:endParaRPr lang="en-GB" sz="2400">
                        <a:solidFill>
                          <a:schemeClr val="accent5">
                            <a:lumMod val="50000"/>
                          </a:schemeClr>
                        </a:solidFill>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4785">
                <a:tc>
                  <a:txBody>
                    <a:bodyPr/>
                    <a:lstStyle/>
                    <a:p>
                      <a:pPr>
                        <a:lnSpc>
                          <a:spcPct val="107000"/>
                        </a:lnSpc>
                        <a:spcAft>
                          <a:spcPts val="0"/>
                        </a:spcAft>
                      </a:pPr>
                      <a:r>
                        <a:rPr lang="en-GB" sz="2400">
                          <a:solidFill>
                            <a:schemeClr val="accent5">
                              <a:lumMod val="50000"/>
                            </a:schemeClr>
                          </a:solidFill>
                          <a:effectLst/>
                          <a:latin typeface="Century Gothic" panose="020B0502020202020204" pitchFamily="34" charset="0"/>
                          <a:ea typeface="Batang"/>
                          <a:cs typeface="Times New Roman" panose="02020603050405020304" pitchFamily="18" charset="0"/>
                        </a:rPr>
                        <a:t>% words in most frequent 1000 words*</a:t>
                      </a:r>
                      <a:endParaRPr lang="en-GB" sz="2400">
                        <a:solidFill>
                          <a:schemeClr val="accent5">
                            <a:lumMod val="50000"/>
                          </a:schemeClr>
                        </a:solidFill>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a:solidFill>
                            <a:schemeClr val="accent5">
                              <a:lumMod val="50000"/>
                            </a:schemeClr>
                          </a:solidFill>
                          <a:effectLst/>
                          <a:latin typeface="Century Gothic" panose="020B0502020202020204" pitchFamily="34" charset="0"/>
                          <a:ea typeface="Batang"/>
                          <a:cs typeface="Times New Roman" panose="02020603050405020304" pitchFamily="18" charset="0"/>
                        </a:rPr>
                        <a:t>77.4%</a:t>
                      </a:r>
                      <a:endParaRPr lang="en-GB" sz="2400">
                        <a:solidFill>
                          <a:schemeClr val="accent5">
                            <a:lumMod val="50000"/>
                          </a:schemeClr>
                        </a:solidFill>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4785">
                <a:tc>
                  <a:txBody>
                    <a:bodyPr/>
                    <a:lstStyle/>
                    <a:p>
                      <a:pPr>
                        <a:lnSpc>
                          <a:spcPct val="107000"/>
                        </a:lnSpc>
                        <a:spcAft>
                          <a:spcPts val="0"/>
                        </a:spcAft>
                      </a:pPr>
                      <a:r>
                        <a:rPr lang="en-GB" sz="2400">
                          <a:solidFill>
                            <a:schemeClr val="accent5">
                              <a:lumMod val="50000"/>
                            </a:schemeClr>
                          </a:solidFill>
                          <a:effectLst/>
                          <a:latin typeface="Century Gothic" panose="020B0502020202020204" pitchFamily="34" charset="0"/>
                          <a:ea typeface="Batang"/>
                          <a:cs typeface="Times New Roman" panose="02020603050405020304" pitchFamily="18" charset="0"/>
                        </a:rPr>
                        <a:t>% words in most frequent 2000 words*</a:t>
                      </a:r>
                      <a:endParaRPr lang="en-GB" sz="2400">
                        <a:solidFill>
                          <a:schemeClr val="accent5">
                            <a:lumMod val="50000"/>
                          </a:schemeClr>
                        </a:solidFill>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a:solidFill>
                            <a:schemeClr val="accent5">
                              <a:lumMod val="50000"/>
                            </a:schemeClr>
                          </a:solidFill>
                          <a:effectLst/>
                          <a:latin typeface="Century Gothic" panose="020B0502020202020204" pitchFamily="34" charset="0"/>
                          <a:ea typeface="Batang"/>
                          <a:cs typeface="Times New Roman" panose="02020603050405020304" pitchFamily="18" charset="0"/>
                        </a:rPr>
                        <a:t>77.4%</a:t>
                      </a:r>
                      <a:endParaRPr lang="en-GB" sz="2400">
                        <a:solidFill>
                          <a:schemeClr val="accent5">
                            <a:lumMod val="50000"/>
                          </a:schemeClr>
                        </a:solidFill>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4785">
                <a:tc>
                  <a:txBody>
                    <a:bodyPr/>
                    <a:lstStyle/>
                    <a:p>
                      <a:pPr>
                        <a:lnSpc>
                          <a:spcPct val="107000"/>
                        </a:lnSpc>
                        <a:spcAft>
                          <a:spcPts val="0"/>
                        </a:spcAft>
                      </a:pPr>
                      <a:r>
                        <a:rPr lang="en-GB" sz="2400">
                          <a:solidFill>
                            <a:schemeClr val="accent5">
                              <a:lumMod val="50000"/>
                            </a:schemeClr>
                          </a:solidFill>
                          <a:effectLst/>
                          <a:latin typeface="Century Gothic" panose="020B0502020202020204" pitchFamily="34" charset="0"/>
                          <a:ea typeface="Batang"/>
                          <a:cs typeface="Times New Roman" panose="02020603050405020304" pitchFamily="18" charset="0"/>
                        </a:rPr>
                        <a:t>% words in most frequent 3000 words*</a:t>
                      </a:r>
                      <a:endParaRPr lang="en-GB" sz="2400">
                        <a:solidFill>
                          <a:schemeClr val="accent5">
                            <a:lumMod val="50000"/>
                          </a:schemeClr>
                        </a:solidFill>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a:solidFill>
                            <a:schemeClr val="accent5">
                              <a:lumMod val="50000"/>
                            </a:schemeClr>
                          </a:solidFill>
                          <a:effectLst/>
                          <a:latin typeface="Century Gothic" panose="020B0502020202020204" pitchFamily="34" charset="0"/>
                          <a:ea typeface="Batang"/>
                          <a:cs typeface="Times New Roman" panose="02020603050405020304" pitchFamily="18" charset="0"/>
                        </a:rPr>
                        <a:t>92.5%</a:t>
                      </a:r>
                      <a:endParaRPr lang="en-GB" sz="2400">
                        <a:solidFill>
                          <a:schemeClr val="accent5">
                            <a:lumMod val="50000"/>
                          </a:schemeClr>
                        </a:solidFill>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4785">
                <a:tc>
                  <a:txBody>
                    <a:bodyPr/>
                    <a:lstStyle/>
                    <a:p>
                      <a:pPr>
                        <a:lnSpc>
                          <a:spcPct val="107000"/>
                        </a:lnSpc>
                        <a:spcAft>
                          <a:spcPts val="0"/>
                        </a:spcAft>
                      </a:pPr>
                      <a:r>
                        <a:rPr lang="en-GB" sz="2400">
                          <a:solidFill>
                            <a:schemeClr val="accent5">
                              <a:lumMod val="50000"/>
                            </a:schemeClr>
                          </a:solidFill>
                          <a:effectLst/>
                          <a:latin typeface="Century Gothic" panose="020B0502020202020204" pitchFamily="34" charset="0"/>
                          <a:ea typeface="Batang"/>
                          <a:cs typeface="Times New Roman" panose="02020603050405020304" pitchFamily="18" charset="0"/>
                        </a:rPr>
                        <a:t>% words outside of most frequency 5000 words*</a:t>
                      </a:r>
                      <a:endParaRPr lang="en-GB" sz="2400">
                        <a:solidFill>
                          <a:schemeClr val="accent5">
                            <a:lumMod val="50000"/>
                          </a:schemeClr>
                        </a:solidFill>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dirty="0">
                          <a:solidFill>
                            <a:schemeClr val="accent5">
                              <a:lumMod val="50000"/>
                            </a:schemeClr>
                          </a:solidFill>
                          <a:effectLst/>
                          <a:latin typeface="Century Gothic" panose="020B0502020202020204" pitchFamily="34" charset="0"/>
                          <a:ea typeface="Batang"/>
                          <a:cs typeface="Times New Roman" panose="02020603050405020304" pitchFamily="18" charset="0"/>
                        </a:rPr>
                        <a:t>---</a:t>
                      </a:r>
                      <a:endParaRPr lang="en-GB" sz="2400" dirty="0">
                        <a:solidFill>
                          <a:schemeClr val="accent5">
                            <a:lumMod val="50000"/>
                          </a:schemeClr>
                        </a:solidFill>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Rectangle 1"/>
          <p:cNvSpPr>
            <a:spLocks noChangeArrowheads="1"/>
          </p:cNvSpPr>
          <p:nvPr/>
        </p:nvSpPr>
        <p:spPr bwMode="auto">
          <a:xfrm>
            <a:off x="1379538" y="436086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solidFill>
                <a:prstClr val="black"/>
              </a:solidFill>
            </a:endParaRPr>
          </a:p>
        </p:txBody>
      </p:sp>
    </p:spTree>
    <p:extLst>
      <p:ext uri="{BB962C8B-B14F-4D97-AF65-F5344CB8AC3E}">
        <p14:creationId xmlns:p14="http://schemas.microsoft.com/office/powerpoint/2010/main" val="27378932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Plaza Mayor, Madri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 name="Rectangle 5"/>
          <p:cNvSpPr/>
          <p:nvPr/>
        </p:nvSpPr>
        <p:spPr>
          <a:xfrm>
            <a:off x="694193" y="1337785"/>
            <a:ext cx="5405982" cy="1077218"/>
          </a:xfrm>
          <a:prstGeom prst="rect">
            <a:avLst/>
          </a:prstGeom>
        </p:spPr>
        <p:txBody>
          <a:bodyPr wrap="square">
            <a:spAutoFit/>
          </a:bodyPr>
          <a:lstStyle/>
          <a:p>
            <a:r>
              <a:rPr lang="en-GB" sz="3200" b="1" dirty="0" smtClean="0">
                <a:solidFill>
                  <a:srgbClr val="4472C4">
                    <a:lumMod val="75000"/>
                  </a:srgbClr>
                </a:solidFill>
                <a:latin typeface="Century Gothic" panose="020B0502020202020204" pitchFamily="34" charset="0"/>
              </a:rPr>
              <a:t>La </a:t>
            </a:r>
            <a:r>
              <a:rPr lang="en-GB" sz="3200" b="1" dirty="0">
                <a:solidFill>
                  <a:srgbClr val="4472C4">
                    <a:lumMod val="75000"/>
                  </a:srgbClr>
                </a:solidFill>
                <a:latin typeface="Century Gothic" panose="020B0502020202020204" pitchFamily="34" charset="0"/>
              </a:rPr>
              <a:t>plaza tiene una torre, </a:t>
            </a:r>
          </a:p>
          <a:p>
            <a:r>
              <a:rPr lang="en-GB" sz="3200" b="1" dirty="0" smtClean="0">
                <a:solidFill>
                  <a:srgbClr val="4472C4">
                    <a:lumMod val="75000"/>
                  </a:srgbClr>
                </a:solidFill>
                <a:latin typeface="Century Gothic" panose="020B0502020202020204" pitchFamily="34" charset="0"/>
              </a:rPr>
              <a:t>la </a:t>
            </a:r>
            <a:r>
              <a:rPr lang="en-GB" sz="3200" b="1" dirty="0">
                <a:solidFill>
                  <a:srgbClr val="4472C4">
                    <a:lumMod val="75000"/>
                  </a:srgbClr>
                </a:solidFill>
                <a:latin typeface="Century Gothic" panose="020B0502020202020204" pitchFamily="34" charset="0"/>
              </a:rPr>
              <a:t>torre tiene un balcón, </a:t>
            </a:r>
          </a:p>
        </p:txBody>
      </p:sp>
      <p:sp>
        <p:nvSpPr>
          <p:cNvPr id="8" name="Rectangle 7"/>
          <p:cNvSpPr/>
          <p:nvPr/>
        </p:nvSpPr>
        <p:spPr>
          <a:xfrm>
            <a:off x="694193" y="2643868"/>
            <a:ext cx="5581347" cy="1077218"/>
          </a:xfrm>
          <a:prstGeom prst="rect">
            <a:avLst/>
          </a:prstGeom>
        </p:spPr>
        <p:txBody>
          <a:bodyPr wrap="square">
            <a:spAutoFit/>
          </a:bodyPr>
          <a:lstStyle/>
          <a:p>
            <a:r>
              <a:rPr lang="en-GB" sz="3200" b="1" dirty="0" smtClean="0">
                <a:solidFill>
                  <a:srgbClr val="4472C4">
                    <a:lumMod val="75000"/>
                  </a:srgbClr>
                </a:solidFill>
                <a:latin typeface="Century Gothic" panose="020B0502020202020204" pitchFamily="34" charset="0"/>
              </a:rPr>
              <a:t>El balcón tiene una </a:t>
            </a:r>
            <a:r>
              <a:rPr lang="en-GB" sz="3200" b="1" dirty="0" err="1" smtClean="0">
                <a:solidFill>
                  <a:srgbClr val="4472C4">
                    <a:lumMod val="75000"/>
                  </a:srgbClr>
                </a:solidFill>
                <a:latin typeface="Century Gothic" panose="020B0502020202020204" pitchFamily="34" charset="0"/>
              </a:rPr>
              <a:t>dama</a:t>
            </a:r>
            <a:r>
              <a:rPr lang="en-GB" sz="3200" b="1" dirty="0" smtClean="0">
                <a:solidFill>
                  <a:srgbClr val="4472C4">
                    <a:lumMod val="75000"/>
                  </a:srgbClr>
                </a:solidFill>
                <a:latin typeface="Century Gothic" panose="020B0502020202020204" pitchFamily="34" charset="0"/>
              </a:rPr>
              <a:t>,</a:t>
            </a:r>
          </a:p>
          <a:p>
            <a:r>
              <a:rPr lang="en-GB" sz="3200" b="1" dirty="0" smtClean="0">
                <a:solidFill>
                  <a:srgbClr val="4472C4">
                    <a:lumMod val="75000"/>
                  </a:srgbClr>
                </a:solidFill>
                <a:latin typeface="Century Gothic" panose="020B0502020202020204" pitchFamily="34" charset="0"/>
              </a:rPr>
              <a:t>La </a:t>
            </a:r>
            <a:r>
              <a:rPr lang="en-GB" sz="3200" b="1" dirty="0" err="1" smtClean="0">
                <a:solidFill>
                  <a:srgbClr val="4472C4">
                    <a:lumMod val="75000"/>
                  </a:srgbClr>
                </a:solidFill>
                <a:latin typeface="Century Gothic" panose="020B0502020202020204" pitchFamily="34" charset="0"/>
              </a:rPr>
              <a:t>dama</a:t>
            </a:r>
            <a:r>
              <a:rPr lang="en-GB" sz="3200" b="1" dirty="0" smtClean="0">
                <a:solidFill>
                  <a:srgbClr val="4472C4">
                    <a:lumMod val="75000"/>
                  </a:srgbClr>
                </a:solidFill>
                <a:latin typeface="Century Gothic" panose="020B0502020202020204" pitchFamily="34" charset="0"/>
              </a:rPr>
              <a:t> una blanca flor…</a:t>
            </a:r>
            <a:endParaRPr lang="en-GB" sz="3200" b="1" dirty="0">
              <a:solidFill>
                <a:srgbClr val="4472C4">
                  <a:lumMod val="75000"/>
                </a:srgbClr>
              </a:solidFill>
              <a:latin typeface="Century Gothic" panose="020B0502020202020204" pitchFamily="34" charset="0"/>
            </a:endParaRPr>
          </a:p>
        </p:txBody>
      </p:sp>
      <p:sp>
        <p:nvSpPr>
          <p:cNvPr id="7" name="TextBox 6"/>
          <p:cNvSpPr txBox="1"/>
          <p:nvPr/>
        </p:nvSpPr>
        <p:spPr>
          <a:xfrm>
            <a:off x="1678336" y="249123"/>
            <a:ext cx="9194407" cy="1077218"/>
          </a:xfrm>
          <a:prstGeom prst="rect">
            <a:avLst/>
          </a:prstGeom>
          <a:noFill/>
        </p:spPr>
        <p:txBody>
          <a:bodyPr wrap="square" rtlCol="0">
            <a:spAutoFit/>
          </a:bodyPr>
          <a:lstStyle/>
          <a:p>
            <a:r>
              <a:rPr lang="en-GB" sz="3200" dirty="0" smtClean="0">
                <a:solidFill>
                  <a:srgbClr val="4472C4">
                    <a:lumMod val="75000"/>
                  </a:srgbClr>
                </a:solidFill>
                <a:latin typeface="Century Gothic" panose="020B0502020202020204" pitchFamily="34" charset="0"/>
              </a:rPr>
              <a:t>Hoy </a:t>
            </a:r>
            <a:r>
              <a:rPr lang="en-GB" sz="3200" dirty="0" err="1" smtClean="0">
                <a:solidFill>
                  <a:srgbClr val="4472C4">
                    <a:lumMod val="75000"/>
                  </a:srgbClr>
                </a:solidFill>
                <a:latin typeface="Century Gothic" panose="020B0502020202020204" pitchFamily="34" charset="0"/>
              </a:rPr>
              <a:t>leemos</a:t>
            </a:r>
            <a:r>
              <a:rPr lang="en-GB" sz="3200" dirty="0" smtClean="0">
                <a:solidFill>
                  <a:srgbClr val="4472C4">
                    <a:lumMod val="75000"/>
                  </a:srgbClr>
                </a:solidFill>
                <a:latin typeface="Century Gothic" panose="020B0502020202020204" pitchFamily="34" charset="0"/>
              </a:rPr>
              <a:t> un </a:t>
            </a:r>
            <a:r>
              <a:rPr lang="en-GB" sz="3200" dirty="0" err="1" smtClean="0">
                <a:solidFill>
                  <a:srgbClr val="4472C4">
                    <a:lumMod val="75000"/>
                  </a:srgbClr>
                </a:solidFill>
                <a:latin typeface="Century Gothic" panose="020B0502020202020204" pitchFamily="34" charset="0"/>
              </a:rPr>
              <a:t>texto</a:t>
            </a:r>
            <a:r>
              <a:rPr lang="en-GB" sz="3200" dirty="0" smtClean="0">
                <a:solidFill>
                  <a:srgbClr val="4472C4">
                    <a:lumMod val="75000"/>
                  </a:srgbClr>
                </a:solidFill>
                <a:latin typeface="Century Gothic" panose="020B0502020202020204" pitchFamily="34" charset="0"/>
              </a:rPr>
              <a:t>. ¿</a:t>
            </a:r>
            <a:r>
              <a:rPr lang="en-GB" sz="3200" dirty="0" err="1" smtClean="0">
                <a:solidFill>
                  <a:srgbClr val="4472C4">
                    <a:lumMod val="75000"/>
                  </a:srgbClr>
                </a:solidFill>
                <a:latin typeface="Century Gothic" panose="020B0502020202020204" pitchFamily="34" charset="0"/>
              </a:rPr>
              <a:t>Qué</a:t>
            </a:r>
            <a:r>
              <a:rPr lang="en-GB" sz="3200" dirty="0" smtClean="0">
                <a:solidFill>
                  <a:srgbClr val="4472C4">
                    <a:lumMod val="75000"/>
                  </a:srgbClr>
                </a:solidFill>
                <a:latin typeface="Century Gothic" panose="020B0502020202020204" pitchFamily="34" charset="0"/>
              </a:rPr>
              <a:t> </a:t>
            </a:r>
            <a:r>
              <a:rPr lang="en-GB" sz="3200" dirty="0" err="1" smtClean="0">
                <a:solidFill>
                  <a:srgbClr val="4472C4">
                    <a:lumMod val="75000"/>
                  </a:srgbClr>
                </a:solidFill>
                <a:latin typeface="Century Gothic" panose="020B0502020202020204" pitchFamily="34" charset="0"/>
              </a:rPr>
              <a:t>tipo</a:t>
            </a:r>
            <a:r>
              <a:rPr lang="en-GB" sz="3200" dirty="0" smtClean="0">
                <a:solidFill>
                  <a:srgbClr val="4472C4">
                    <a:lumMod val="75000"/>
                  </a:srgbClr>
                </a:solidFill>
                <a:latin typeface="Century Gothic" panose="020B0502020202020204" pitchFamily="34" charset="0"/>
              </a:rPr>
              <a:t> de </a:t>
            </a:r>
            <a:r>
              <a:rPr lang="en-GB" sz="3200" dirty="0" err="1" smtClean="0">
                <a:solidFill>
                  <a:srgbClr val="4472C4">
                    <a:lumMod val="75000"/>
                  </a:srgbClr>
                </a:solidFill>
                <a:latin typeface="Century Gothic" panose="020B0502020202020204" pitchFamily="34" charset="0"/>
              </a:rPr>
              <a:t>texto</a:t>
            </a:r>
            <a:r>
              <a:rPr lang="en-GB" sz="3200" dirty="0" smtClean="0">
                <a:solidFill>
                  <a:srgbClr val="4472C4">
                    <a:lumMod val="75000"/>
                  </a:srgbClr>
                </a:solidFill>
                <a:latin typeface="Century Gothic" panose="020B0502020202020204" pitchFamily="34" charset="0"/>
              </a:rPr>
              <a:t> es?</a:t>
            </a:r>
          </a:p>
          <a:p>
            <a:endParaRPr lang="en-GB" sz="3200" dirty="0">
              <a:solidFill>
                <a:srgbClr val="4472C4">
                  <a:lumMod val="75000"/>
                </a:srgbClr>
              </a:solidFill>
              <a:latin typeface="Century Gothic" panose="020B0502020202020204" pitchFamily="34" charset="0"/>
            </a:endParaRPr>
          </a:p>
        </p:txBody>
      </p:sp>
      <p:sp>
        <p:nvSpPr>
          <p:cNvPr id="18" name="Rectangle 17"/>
          <p:cNvSpPr/>
          <p:nvPr/>
        </p:nvSpPr>
        <p:spPr>
          <a:xfrm>
            <a:off x="7381200" y="1612817"/>
            <a:ext cx="6096000" cy="1569660"/>
          </a:xfrm>
          <a:prstGeom prst="rect">
            <a:avLst/>
          </a:prstGeom>
        </p:spPr>
        <p:txBody>
          <a:bodyPr>
            <a:spAutoFit/>
          </a:bodyPr>
          <a:lstStyle/>
          <a:p>
            <a:r>
              <a:rPr lang="en-GB" sz="3200" dirty="0">
                <a:solidFill>
                  <a:srgbClr val="4472C4">
                    <a:lumMod val="75000"/>
                  </a:srgbClr>
                </a:solidFill>
                <a:latin typeface="Century Gothic" panose="020B0502020202020204" pitchFamily="34" charset="0"/>
              </a:rPr>
              <a:t>¿Un </a:t>
            </a:r>
            <a:r>
              <a:rPr lang="en-GB" sz="3200" dirty="0" err="1">
                <a:solidFill>
                  <a:srgbClr val="4472C4">
                    <a:lumMod val="75000"/>
                  </a:srgbClr>
                </a:solidFill>
                <a:latin typeface="Century Gothic" panose="020B0502020202020204" pitchFamily="34" charset="0"/>
              </a:rPr>
              <a:t>artículo</a:t>
            </a:r>
            <a:r>
              <a:rPr lang="en-GB" sz="3200" dirty="0">
                <a:solidFill>
                  <a:srgbClr val="4472C4">
                    <a:lumMod val="75000"/>
                  </a:srgbClr>
                </a:solidFill>
                <a:latin typeface="Century Gothic" panose="020B0502020202020204" pitchFamily="34" charset="0"/>
              </a:rPr>
              <a:t>?</a:t>
            </a:r>
          </a:p>
          <a:p>
            <a:r>
              <a:rPr lang="en-GB" sz="3200" dirty="0">
                <a:solidFill>
                  <a:srgbClr val="4472C4">
                    <a:lumMod val="75000"/>
                  </a:srgbClr>
                </a:solidFill>
                <a:latin typeface="Century Gothic" panose="020B0502020202020204" pitchFamily="34" charset="0"/>
              </a:rPr>
              <a:t>¿Una </a:t>
            </a:r>
            <a:r>
              <a:rPr lang="en-GB" sz="3200" dirty="0" err="1">
                <a:solidFill>
                  <a:srgbClr val="4472C4">
                    <a:lumMod val="75000"/>
                  </a:srgbClr>
                </a:solidFill>
                <a:latin typeface="Century Gothic" panose="020B0502020202020204" pitchFamily="34" charset="0"/>
              </a:rPr>
              <a:t>novela</a:t>
            </a:r>
            <a:r>
              <a:rPr lang="en-GB" sz="3200" dirty="0">
                <a:solidFill>
                  <a:srgbClr val="4472C4">
                    <a:lumMod val="75000"/>
                  </a:srgbClr>
                </a:solidFill>
                <a:latin typeface="Century Gothic" panose="020B0502020202020204" pitchFamily="34" charset="0"/>
              </a:rPr>
              <a:t>?</a:t>
            </a:r>
          </a:p>
          <a:p>
            <a:r>
              <a:rPr lang="en-GB" sz="3200" dirty="0">
                <a:solidFill>
                  <a:srgbClr val="4472C4">
                    <a:lumMod val="75000"/>
                  </a:srgbClr>
                </a:solidFill>
                <a:latin typeface="Century Gothic" panose="020B0502020202020204" pitchFamily="34" charset="0"/>
              </a:rPr>
              <a:t>¿Un </a:t>
            </a:r>
            <a:r>
              <a:rPr lang="en-GB" sz="3200" dirty="0" err="1">
                <a:solidFill>
                  <a:srgbClr val="4472C4">
                    <a:lumMod val="75000"/>
                  </a:srgbClr>
                </a:solidFill>
                <a:latin typeface="Century Gothic" panose="020B0502020202020204" pitchFamily="34" charset="0"/>
              </a:rPr>
              <a:t>poema</a:t>
            </a:r>
            <a:r>
              <a:rPr lang="en-GB" sz="3200" dirty="0">
                <a:solidFill>
                  <a:srgbClr val="4472C4">
                    <a:lumMod val="75000"/>
                  </a:srgbClr>
                </a:solidFill>
                <a:latin typeface="Century Gothic" panose="020B0502020202020204" pitchFamily="34" charset="0"/>
              </a:rPr>
              <a:t>?</a:t>
            </a:r>
          </a:p>
        </p:txBody>
      </p:sp>
      <p:sp>
        <p:nvSpPr>
          <p:cNvPr id="9" name="TextBox 8"/>
          <p:cNvSpPr txBox="1"/>
          <p:nvPr/>
        </p:nvSpPr>
        <p:spPr>
          <a:xfrm>
            <a:off x="7305367" y="6479458"/>
            <a:ext cx="3165987"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Nick Avery &amp; Rachel Hawkes</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09625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owchart: Decision 9"/>
          <p:cNvSpPr/>
          <p:nvPr/>
        </p:nvSpPr>
        <p:spPr>
          <a:xfrm>
            <a:off x="4683060" y="212741"/>
            <a:ext cx="4734838" cy="2748545"/>
          </a:xfrm>
          <a:prstGeom prst="flowChartDecision">
            <a:avLst/>
          </a:prstGeom>
          <a:solidFill>
            <a:srgbClr val="E3EAFD"/>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 name="AutoShape 2" descr="Plaza Mayor, Madri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 name="Rectangle 5"/>
          <p:cNvSpPr/>
          <p:nvPr/>
        </p:nvSpPr>
        <p:spPr>
          <a:xfrm>
            <a:off x="161775" y="1147349"/>
            <a:ext cx="4930775" cy="523220"/>
          </a:xfrm>
          <a:prstGeom prst="rect">
            <a:avLst/>
          </a:prstGeom>
        </p:spPr>
        <p:txBody>
          <a:bodyPr wrap="square">
            <a:spAutoFit/>
          </a:bodyPr>
          <a:lstStyle/>
          <a:p>
            <a:r>
              <a:rPr lang="en-GB" sz="2800" b="1" dirty="0" smtClean="0">
                <a:solidFill>
                  <a:srgbClr val="4472C4">
                    <a:lumMod val="75000"/>
                  </a:srgbClr>
                </a:solidFill>
                <a:latin typeface="Century Gothic" panose="020B0502020202020204" pitchFamily="34" charset="0"/>
              </a:rPr>
              <a:t>La </a:t>
            </a:r>
            <a:r>
              <a:rPr lang="en-GB" sz="2800" b="1" dirty="0">
                <a:solidFill>
                  <a:srgbClr val="4472C4">
                    <a:lumMod val="75000"/>
                  </a:srgbClr>
                </a:solidFill>
                <a:latin typeface="Century Gothic" panose="020B0502020202020204" pitchFamily="34" charset="0"/>
              </a:rPr>
              <a:t>plaza tiene una torre, </a:t>
            </a:r>
          </a:p>
        </p:txBody>
      </p:sp>
      <p:pic>
        <p:nvPicPr>
          <p:cNvPr id="1030" name="Picture 6" descr="http://www.clker.com/cliparts/2/e/b/c/1206570767847217711nicubunu_RPG_map_symbols_Round_Tower.svg.me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6257" y="124733"/>
            <a:ext cx="1446545" cy="205960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4451" y="3960930"/>
            <a:ext cx="5275849" cy="523220"/>
          </a:xfrm>
          <a:prstGeom prst="rect">
            <a:avLst/>
          </a:prstGeom>
        </p:spPr>
        <p:txBody>
          <a:bodyPr wrap="square">
            <a:spAutoFit/>
          </a:bodyPr>
          <a:lstStyle/>
          <a:p>
            <a:r>
              <a:rPr lang="en-GB" sz="2800" b="1" dirty="0" smtClean="0">
                <a:solidFill>
                  <a:srgbClr val="4472C4">
                    <a:lumMod val="75000"/>
                  </a:srgbClr>
                </a:solidFill>
                <a:latin typeface="Century Gothic" panose="020B0502020202020204" pitchFamily="34" charset="0"/>
              </a:rPr>
              <a:t>El balcón tiene </a:t>
            </a:r>
            <a:r>
              <a:rPr lang="en-GB" sz="2800" b="1" dirty="0" err="1" smtClean="0">
                <a:solidFill>
                  <a:srgbClr val="4472C4">
                    <a:lumMod val="75000"/>
                  </a:srgbClr>
                </a:solidFill>
                <a:latin typeface="Century Gothic" panose="020B0502020202020204" pitchFamily="34" charset="0"/>
              </a:rPr>
              <a:t>una</a:t>
            </a:r>
            <a:r>
              <a:rPr lang="en-GB" sz="2800" b="1" dirty="0" smtClean="0">
                <a:solidFill>
                  <a:srgbClr val="4472C4">
                    <a:lumMod val="75000"/>
                  </a:srgbClr>
                </a:solidFill>
                <a:latin typeface="Century Gothic" panose="020B0502020202020204" pitchFamily="34" charset="0"/>
              </a:rPr>
              <a:t> </a:t>
            </a:r>
            <a:r>
              <a:rPr lang="en-GB" sz="2800" b="1" dirty="0" err="1" smtClean="0">
                <a:solidFill>
                  <a:srgbClr val="4472C4">
                    <a:lumMod val="75000"/>
                  </a:srgbClr>
                </a:solidFill>
                <a:latin typeface="Century Gothic" panose="020B0502020202020204" pitchFamily="34" charset="0"/>
              </a:rPr>
              <a:t>dama</a:t>
            </a:r>
            <a:r>
              <a:rPr lang="en-GB" sz="2800" b="1" dirty="0" smtClean="0">
                <a:solidFill>
                  <a:srgbClr val="4472C4">
                    <a:lumMod val="75000"/>
                  </a:srgbClr>
                </a:solidFill>
                <a:latin typeface="Century Gothic" panose="020B0502020202020204" pitchFamily="34" charset="0"/>
              </a:rPr>
              <a:t>,</a:t>
            </a:r>
          </a:p>
        </p:txBody>
      </p:sp>
      <p:grpSp>
        <p:nvGrpSpPr>
          <p:cNvPr id="30" name="Group 29"/>
          <p:cNvGrpSpPr/>
          <p:nvPr/>
        </p:nvGrpSpPr>
        <p:grpSpPr>
          <a:xfrm rot="190464">
            <a:off x="5529426" y="1228457"/>
            <a:ext cx="427964" cy="344632"/>
            <a:chOff x="3211869" y="2150013"/>
            <a:chExt cx="712162" cy="551550"/>
          </a:xfrm>
          <a:effectLst>
            <a:outerShdw blurRad="50800" dist="38100" dir="5400000" algn="t" rotWithShape="0">
              <a:prstClr val="black">
                <a:alpha val="40000"/>
              </a:prstClr>
            </a:outerShdw>
          </a:effectLst>
        </p:grpSpPr>
        <p:sp>
          <p:nvSpPr>
            <p:cNvPr id="31" name="Flowchart: Delay 30"/>
            <p:cNvSpPr/>
            <p:nvPr/>
          </p:nvSpPr>
          <p:spPr>
            <a:xfrm rot="16200000">
              <a:off x="3364246" y="2205053"/>
              <a:ext cx="420831" cy="310752"/>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2" name="Rectangle 31"/>
            <p:cNvSpPr/>
            <p:nvPr/>
          </p:nvSpPr>
          <p:spPr>
            <a:xfrm>
              <a:off x="3211869" y="2570845"/>
              <a:ext cx="712162" cy="130718"/>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3" name="Rectangle 32"/>
            <p:cNvSpPr/>
            <p:nvPr/>
          </p:nvSpPr>
          <p:spPr>
            <a:xfrm>
              <a:off x="3211869" y="2260093"/>
              <a:ext cx="712162" cy="45719"/>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34" name="Straight Connector 33"/>
            <p:cNvCxnSpPr/>
            <p:nvPr/>
          </p:nvCxnSpPr>
          <p:spPr>
            <a:xfrm>
              <a:off x="3253433"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343487"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426615"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520133"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608456"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686387"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774710"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868229"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 name="Rectangle 4"/>
          <p:cNvSpPr/>
          <p:nvPr/>
        </p:nvSpPr>
        <p:spPr>
          <a:xfrm>
            <a:off x="154451" y="1665782"/>
            <a:ext cx="4442242" cy="523220"/>
          </a:xfrm>
          <a:prstGeom prst="rect">
            <a:avLst/>
          </a:prstGeom>
        </p:spPr>
        <p:txBody>
          <a:bodyPr wrap="none">
            <a:spAutoFit/>
          </a:bodyPr>
          <a:lstStyle/>
          <a:p>
            <a:r>
              <a:rPr lang="en-GB" sz="2800" b="1" dirty="0">
                <a:solidFill>
                  <a:srgbClr val="4472C4">
                    <a:lumMod val="75000"/>
                  </a:srgbClr>
                </a:solidFill>
                <a:latin typeface="Century Gothic" panose="020B0502020202020204" pitchFamily="34" charset="0"/>
              </a:rPr>
              <a:t>la </a:t>
            </a:r>
            <a:r>
              <a:rPr lang="en-GB" sz="2800" b="1" dirty="0" err="1">
                <a:solidFill>
                  <a:srgbClr val="4472C4">
                    <a:lumMod val="75000"/>
                  </a:srgbClr>
                </a:solidFill>
                <a:latin typeface="Century Gothic" panose="020B0502020202020204" pitchFamily="34" charset="0"/>
              </a:rPr>
              <a:t>torre</a:t>
            </a:r>
            <a:r>
              <a:rPr lang="en-GB" sz="2800" b="1" dirty="0">
                <a:solidFill>
                  <a:srgbClr val="4472C4">
                    <a:lumMod val="75000"/>
                  </a:srgbClr>
                </a:solidFill>
                <a:latin typeface="Century Gothic" panose="020B0502020202020204" pitchFamily="34" charset="0"/>
              </a:rPr>
              <a:t> </a:t>
            </a:r>
            <a:r>
              <a:rPr lang="en-GB" sz="2800" b="1" dirty="0" err="1">
                <a:solidFill>
                  <a:srgbClr val="4472C4">
                    <a:lumMod val="75000"/>
                  </a:srgbClr>
                </a:solidFill>
                <a:latin typeface="Century Gothic" panose="020B0502020202020204" pitchFamily="34" charset="0"/>
              </a:rPr>
              <a:t>tiene</a:t>
            </a:r>
            <a:r>
              <a:rPr lang="en-GB" sz="2800" b="1" dirty="0">
                <a:solidFill>
                  <a:srgbClr val="4472C4">
                    <a:lumMod val="75000"/>
                  </a:srgbClr>
                </a:solidFill>
                <a:latin typeface="Century Gothic" panose="020B0502020202020204" pitchFamily="34" charset="0"/>
              </a:rPr>
              <a:t> un balcón, </a:t>
            </a:r>
          </a:p>
        </p:txBody>
      </p:sp>
      <p:sp>
        <p:nvSpPr>
          <p:cNvPr id="9" name="Rectangle 8"/>
          <p:cNvSpPr/>
          <p:nvPr/>
        </p:nvSpPr>
        <p:spPr>
          <a:xfrm>
            <a:off x="154451" y="4479363"/>
            <a:ext cx="4834978" cy="523220"/>
          </a:xfrm>
          <a:prstGeom prst="rect">
            <a:avLst/>
          </a:prstGeom>
        </p:spPr>
        <p:txBody>
          <a:bodyPr wrap="none">
            <a:spAutoFit/>
          </a:bodyPr>
          <a:lstStyle/>
          <a:p>
            <a:r>
              <a:rPr lang="en-GB" sz="2800" b="1" dirty="0">
                <a:solidFill>
                  <a:srgbClr val="4472C4">
                    <a:lumMod val="75000"/>
                  </a:srgbClr>
                </a:solidFill>
                <a:latin typeface="Century Gothic" panose="020B0502020202020204" pitchFamily="34" charset="0"/>
              </a:rPr>
              <a:t>La </a:t>
            </a:r>
            <a:r>
              <a:rPr lang="en-GB" sz="2800" b="1" dirty="0" err="1">
                <a:solidFill>
                  <a:srgbClr val="4472C4">
                    <a:lumMod val="75000"/>
                  </a:srgbClr>
                </a:solidFill>
                <a:latin typeface="Century Gothic" panose="020B0502020202020204" pitchFamily="34" charset="0"/>
              </a:rPr>
              <a:t>dama</a:t>
            </a:r>
            <a:r>
              <a:rPr lang="en-GB" sz="2800" b="1" dirty="0">
                <a:solidFill>
                  <a:srgbClr val="4472C4">
                    <a:lumMod val="75000"/>
                  </a:srgbClr>
                </a:solidFill>
                <a:latin typeface="Century Gothic" panose="020B0502020202020204" pitchFamily="34" charset="0"/>
              </a:rPr>
              <a:t> </a:t>
            </a:r>
            <a:r>
              <a:rPr lang="en-GB" sz="2800" b="1" dirty="0" err="1">
                <a:solidFill>
                  <a:srgbClr val="4472C4">
                    <a:lumMod val="75000"/>
                  </a:srgbClr>
                </a:solidFill>
                <a:latin typeface="Century Gothic" panose="020B0502020202020204" pitchFamily="34" charset="0"/>
              </a:rPr>
              <a:t>una</a:t>
            </a:r>
            <a:r>
              <a:rPr lang="en-GB" sz="2800" b="1" dirty="0">
                <a:solidFill>
                  <a:srgbClr val="4472C4">
                    <a:lumMod val="75000"/>
                  </a:srgbClr>
                </a:solidFill>
                <a:latin typeface="Century Gothic" panose="020B0502020202020204" pitchFamily="34" charset="0"/>
              </a:rPr>
              <a:t> </a:t>
            </a:r>
            <a:r>
              <a:rPr lang="en-GB" sz="2800" b="1" dirty="0" err="1">
                <a:solidFill>
                  <a:srgbClr val="4472C4">
                    <a:lumMod val="75000"/>
                  </a:srgbClr>
                </a:solidFill>
                <a:latin typeface="Century Gothic" panose="020B0502020202020204" pitchFamily="34" charset="0"/>
              </a:rPr>
              <a:t>blanca</a:t>
            </a:r>
            <a:r>
              <a:rPr lang="en-GB" sz="2800" b="1" dirty="0">
                <a:solidFill>
                  <a:srgbClr val="4472C4">
                    <a:lumMod val="75000"/>
                  </a:srgbClr>
                </a:solidFill>
                <a:latin typeface="Century Gothic" panose="020B0502020202020204" pitchFamily="34" charset="0"/>
              </a:rPr>
              <a:t> flor…</a:t>
            </a:r>
          </a:p>
        </p:txBody>
      </p:sp>
      <p:sp>
        <p:nvSpPr>
          <p:cNvPr id="11" name="Flowchart: Delay 10"/>
          <p:cNvSpPr/>
          <p:nvPr/>
        </p:nvSpPr>
        <p:spPr>
          <a:xfrm rot="16200000">
            <a:off x="5822971" y="3000924"/>
            <a:ext cx="2013895" cy="1474960"/>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44577" y="2797909"/>
            <a:ext cx="1802380" cy="2296838"/>
          </a:xfrm>
          <a:prstGeom prst="rect">
            <a:avLst/>
          </a:prstGeom>
        </p:spPr>
      </p:pic>
      <p:pic>
        <p:nvPicPr>
          <p:cNvPr id="2" name="Picture 1"/>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199760">
            <a:off x="5832178" y="2842683"/>
            <a:ext cx="522689" cy="586168"/>
          </a:xfrm>
          <a:prstGeom prst="rect">
            <a:avLst/>
          </a:prstGeom>
        </p:spPr>
      </p:pic>
      <p:grpSp>
        <p:nvGrpSpPr>
          <p:cNvPr id="12" name="Group 11"/>
          <p:cNvGrpSpPr/>
          <p:nvPr/>
        </p:nvGrpSpPr>
        <p:grpSpPr>
          <a:xfrm>
            <a:off x="5259982" y="3237049"/>
            <a:ext cx="3260044" cy="2020905"/>
            <a:chOff x="11434548" y="2924076"/>
            <a:chExt cx="3380217" cy="2095400"/>
          </a:xfrm>
        </p:grpSpPr>
        <p:sp>
          <p:nvSpPr>
            <p:cNvPr id="15" name="Rectangle 14"/>
            <p:cNvSpPr/>
            <p:nvPr/>
          </p:nvSpPr>
          <p:spPr>
            <a:xfrm>
              <a:off x="11434548" y="4399034"/>
              <a:ext cx="3380217" cy="620442"/>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Rectangle 15"/>
            <p:cNvSpPr/>
            <p:nvPr/>
          </p:nvSpPr>
          <p:spPr>
            <a:xfrm>
              <a:off x="11434548" y="2924076"/>
              <a:ext cx="3380217" cy="217001"/>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3" name="Straight Connector 12"/>
            <p:cNvCxnSpPr/>
            <p:nvPr/>
          </p:nvCxnSpPr>
          <p:spPr>
            <a:xfrm>
              <a:off x="11631828" y="2924076"/>
              <a:ext cx="0" cy="1676676"/>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2059262" y="2924076"/>
              <a:ext cx="0" cy="1676676"/>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2453822" y="2924076"/>
              <a:ext cx="0" cy="1676676"/>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2897697" y="2924076"/>
              <a:ext cx="0" cy="1676676"/>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3316915" y="2924076"/>
              <a:ext cx="0" cy="1676676"/>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3686808" y="2924076"/>
              <a:ext cx="0" cy="1676676"/>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4106025" y="2924076"/>
              <a:ext cx="0" cy="1676676"/>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4549906" y="2924076"/>
              <a:ext cx="0" cy="1676676"/>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1653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La plaza tiene una torre - line 1.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030"/>
                                        </p:tgtEl>
                                        <p:attrNameLst>
                                          <p:attrName>style.visibility</p:attrName>
                                        </p:attrNameLst>
                                      </p:cBhvr>
                                      <p:to>
                                        <p:strVal val="visible"/>
                                      </p:to>
                                    </p:set>
                                    <p:animEffect transition="in" filter="fade">
                                      <p:cBhvr>
                                        <p:cTn id="14" dur="1000"/>
                                        <p:tgtEl>
                                          <p:spTgt spid="103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4" name="La torre tiene un balcon - line 2.wav"/>
                                        </p:tgtEl>
                                      </p:cMediaNode>
                                    </p:audio>
                                  </p:sub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5" name="3. El balcon tiene una dama.wav"/>
                                        </p:tgtEl>
                                      </p:cMediaNode>
                                    </p:audio>
                                  </p:sub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6" name="4. La dama una blanca flor.wav"/>
                                        </p:tgtEl>
                                      </p:cMediaNode>
                                    </p:audio>
                                  </p:sub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P spid="8" grpId="0"/>
      <p:bldP spid="5" grpId="0"/>
      <p:bldP spid="9" grpId="0"/>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138" y="0"/>
            <a:ext cx="11435862" cy="1325563"/>
          </a:xfrm>
        </p:spPr>
        <p:txBody>
          <a:bodyPr/>
          <a:lstStyle/>
          <a:p>
            <a:r>
              <a:rPr lang="en-GB" dirty="0" smtClean="0"/>
              <a:t>El autor: Antonio Machado (1875-1913)</a:t>
            </a:r>
            <a:endParaRPr lang="en-GB" dirty="0"/>
          </a:p>
        </p:txBody>
      </p:sp>
      <p:pic>
        <p:nvPicPr>
          <p:cNvPr id="2050" name="Picture 2" descr="https://cdn.internationalliving.com/wp-content/uploads/2018/06/Spain-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850" y="1014832"/>
            <a:ext cx="5578249" cy="45718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820266" y="1836444"/>
            <a:ext cx="5814646" cy="2062103"/>
          </a:xfrm>
          <a:prstGeom prst="rect">
            <a:avLst/>
          </a:prstGeom>
          <a:noFill/>
        </p:spPr>
        <p:txBody>
          <a:bodyPr wrap="square" rtlCol="0">
            <a:spAutoFit/>
          </a:bodyPr>
          <a:lstStyle/>
          <a:p>
            <a:pPr marL="285750" indent="-285750">
              <a:buFont typeface="Arial" panose="020B0604020202020204" pitchFamily="34" charset="0"/>
              <a:buChar char="•"/>
            </a:pPr>
            <a:r>
              <a:rPr lang="en-GB" sz="3200" dirty="0" err="1" smtClean="0">
                <a:solidFill>
                  <a:srgbClr val="002060"/>
                </a:solidFill>
                <a:latin typeface="Century Gothic" panose="020B0502020202020204" pitchFamily="34" charset="0"/>
              </a:rPr>
              <a:t>Nace</a:t>
            </a:r>
            <a:r>
              <a:rPr lang="en-GB" sz="3200" dirty="0" smtClean="0">
                <a:solidFill>
                  <a:srgbClr val="002060"/>
                </a:solidFill>
                <a:latin typeface="Century Gothic" panose="020B0502020202020204" pitchFamily="34" charset="0"/>
              </a:rPr>
              <a:t> en Valencia </a:t>
            </a:r>
          </a:p>
          <a:p>
            <a:pPr marL="285750" indent="-285750">
              <a:buFont typeface="Arial" panose="020B0604020202020204" pitchFamily="34" charset="0"/>
              <a:buChar char="•"/>
            </a:pPr>
            <a:r>
              <a:rPr lang="en-GB" sz="3200" dirty="0" err="1" smtClean="0">
                <a:solidFill>
                  <a:srgbClr val="002060"/>
                </a:solidFill>
                <a:latin typeface="Century Gothic" panose="020B0502020202020204" pitchFamily="34" charset="0"/>
              </a:rPr>
              <a:t>Estudia</a:t>
            </a:r>
            <a:r>
              <a:rPr lang="en-GB" sz="3200" dirty="0" smtClean="0">
                <a:solidFill>
                  <a:srgbClr val="002060"/>
                </a:solidFill>
                <a:latin typeface="Century Gothic" panose="020B0502020202020204" pitchFamily="34" charset="0"/>
              </a:rPr>
              <a:t> en Madrid</a:t>
            </a:r>
          </a:p>
          <a:p>
            <a:pPr marL="285750" indent="-285750">
              <a:buFont typeface="Arial" panose="020B0604020202020204" pitchFamily="34" charset="0"/>
              <a:buChar char="•"/>
            </a:pPr>
            <a:r>
              <a:rPr lang="en-GB" sz="3200" dirty="0" err="1" smtClean="0">
                <a:solidFill>
                  <a:srgbClr val="002060"/>
                </a:solidFill>
                <a:latin typeface="Century Gothic" panose="020B0502020202020204" pitchFamily="34" charset="0"/>
              </a:rPr>
              <a:t>Viaja</a:t>
            </a:r>
            <a:r>
              <a:rPr lang="en-GB" sz="3200" dirty="0" smtClean="0">
                <a:solidFill>
                  <a:srgbClr val="002060"/>
                </a:solidFill>
                <a:latin typeface="Century Gothic" panose="020B0502020202020204" pitchFamily="34" charset="0"/>
              </a:rPr>
              <a:t> mucho a </a:t>
            </a:r>
            <a:r>
              <a:rPr lang="en-GB" sz="3200" dirty="0" err="1" smtClean="0">
                <a:solidFill>
                  <a:srgbClr val="002060"/>
                </a:solidFill>
                <a:latin typeface="Century Gothic" panose="020B0502020202020204" pitchFamily="34" charset="0"/>
              </a:rPr>
              <a:t>Francia</a:t>
            </a:r>
            <a:endParaRPr lang="en-GB" sz="3200" dirty="0" smtClean="0">
              <a:solidFill>
                <a:srgbClr val="002060"/>
              </a:solidFill>
              <a:latin typeface="Century Gothic" panose="020B0502020202020204" pitchFamily="34" charset="0"/>
            </a:endParaRPr>
          </a:p>
          <a:p>
            <a:pPr marL="285750" indent="-285750">
              <a:buFont typeface="Arial" panose="020B0604020202020204" pitchFamily="34" charset="0"/>
              <a:buChar char="•"/>
            </a:pPr>
            <a:r>
              <a:rPr lang="en-GB" sz="3200" dirty="0" err="1" smtClean="0">
                <a:solidFill>
                  <a:srgbClr val="002060"/>
                </a:solidFill>
                <a:latin typeface="Century Gothic" panose="020B0502020202020204" pitchFamily="34" charset="0"/>
              </a:rPr>
              <a:t>Habla</a:t>
            </a:r>
            <a:r>
              <a:rPr lang="en-GB" sz="3200" dirty="0" smtClean="0">
                <a:solidFill>
                  <a:srgbClr val="002060"/>
                </a:solidFill>
                <a:latin typeface="Century Gothic" panose="020B0502020202020204" pitchFamily="34" charset="0"/>
              </a:rPr>
              <a:t> </a:t>
            </a:r>
            <a:r>
              <a:rPr lang="en-GB" sz="3200" dirty="0" err="1" smtClean="0">
                <a:solidFill>
                  <a:srgbClr val="002060"/>
                </a:solidFill>
                <a:latin typeface="Century Gothic" panose="020B0502020202020204" pitchFamily="34" charset="0"/>
              </a:rPr>
              <a:t>francés</a:t>
            </a:r>
            <a:endParaRPr lang="en-GB" sz="3200" dirty="0">
              <a:solidFill>
                <a:srgbClr val="002060"/>
              </a:solidFill>
              <a:latin typeface="Century Gothic" panose="020B0502020202020204" pitchFamily="34" charset="0"/>
            </a:endParaRPr>
          </a:p>
        </p:txBody>
      </p:sp>
      <p:sp>
        <p:nvSpPr>
          <p:cNvPr id="4" name="TextBox 3"/>
          <p:cNvSpPr txBox="1"/>
          <p:nvPr/>
        </p:nvSpPr>
        <p:spPr>
          <a:xfrm>
            <a:off x="936850" y="5635873"/>
            <a:ext cx="7496317" cy="261610"/>
          </a:xfrm>
          <a:prstGeom prst="rect">
            <a:avLst/>
          </a:prstGeom>
          <a:noFill/>
        </p:spPr>
        <p:txBody>
          <a:bodyPr wrap="square" rtlCol="0">
            <a:spAutoFit/>
          </a:bodyPr>
          <a:lstStyle/>
          <a:p>
            <a:r>
              <a:rPr lang="en-GB" sz="1100" dirty="0" smtClean="0">
                <a:solidFill>
                  <a:prstClr val="black"/>
                </a:solidFill>
                <a:latin typeface="Century Gothic" panose="020B0502020202020204" pitchFamily="34" charset="0"/>
              </a:rPr>
              <a:t>Image by </a:t>
            </a:r>
            <a:r>
              <a:rPr lang="en-GB" sz="1100" dirty="0" smtClean="0">
                <a:solidFill>
                  <a:prstClr val="black"/>
                </a:solidFill>
                <a:latin typeface="Century Gothic" panose="020B0502020202020204" pitchFamily="34" charset="0"/>
                <a:hlinkClick r:id="rId4"/>
              </a:rPr>
              <a:t>spainisculture</a:t>
            </a:r>
            <a:r>
              <a:rPr lang="en-GB" sz="1100" dirty="0" smtClean="0">
                <a:solidFill>
                  <a:prstClr val="black"/>
                </a:solidFill>
                <a:latin typeface="Century Gothic" panose="020B0502020202020204" pitchFamily="34" charset="0"/>
              </a:rPr>
              <a:t> </a:t>
            </a:r>
            <a:r>
              <a:rPr lang="en-GB" sz="1100" dirty="0">
                <a:solidFill>
                  <a:prstClr val="black"/>
                </a:solidFill>
                <a:latin typeface="Century Gothic" panose="020B0502020202020204" pitchFamily="34" charset="0"/>
              </a:rPr>
              <a:t>is licensed under </a:t>
            </a:r>
            <a:r>
              <a:rPr lang="en-GB" sz="1100" u="sng" dirty="0">
                <a:solidFill>
                  <a:prstClr val="black"/>
                </a:solidFill>
                <a:latin typeface="Century Gothic" panose="020B0502020202020204" pitchFamily="34" charset="0"/>
                <a:hlinkClick r:id="rId5"/>
              </a:rPr>
              <a:t>CC BY-SA </a:t>
            </a:r>
            <a:r>
              <a:rPr lang="en-GB" sz="1100" u="sng" dirty="0" smtClean="0">
                <a:solidFill>
                  <a:prstClr val="black"/>
                </a:solidFill>
                <a:latin typeface="Century Gothic" panose="020B0502020202020204" pitchFamily="34" charset="0"/>
                <a:hlinkClick r:id="rId5"/>
              </a:rPr>
              <a:t>4.0</a:t>
            </a:r>
            <a:endParaRPr lang="fr-FR" sz="1100" dirty="0">
              <a:solidFill>
                <a:prstClr val="black"/>
              </a:solidFill>
              <a:latin typeface="Century Gothic" panose="020B0502020202020204" pitchFamily="34" charset="0"/>
            </a:endParaRPr>
          </a:p>
        </p:txBody>
      </p:sp>
      <p:sp>
        <p:nvSpPr>
          <p:cNvPr id="5" name="TextBox 4"/>
          <p:cNvSpPr txBox="1"/>
          <p:nvPr/>
        </p:nvSpPr>
        <p:spPr>
          <a:xfrm>
            <a:off x="7059168" y="4147818"/>
            <a:ext cx="4005072" cy="584775"/>
          </a:xfrm>
          <a:prstGeom prst="rect">
            <a:avLst/>
          </a:prstGeom>
          <a:noFill/>
        </p:spPr>
        <p:txBody>
          <a:bodyPr wrap="square" rtlCol="0">
            <a:spAutoFit/>
          </a:bodyPr>
          <a:lstStyle/>
          <a:p>
            <a:r>
              <a:rPr lang="en-GB" sz="3200" b="1" dirty="0" err="1" smtClean="0">
                <a:solidFill>
                  <a:srgbClr val="002060"/>
                </a:solidFill>
                <a:latin typeface="Century Gothic" panose="020B0502020202020204" pitchFamily="34" charset="0"/>
              </a:rPr>
              <a:t>Intereses</a:t>
            </a:r>
            <a:endParaRPr lang="en-GB" sz="3200" b="1" dirty="0">
              <a:solidFill>
                <a:srgbClr val="002060"/>
              </a:solidFill>
              <a:latin typeface="Century Gothic" panose="020B0502020202020204" pitchFamily="34" charset="0"/>
            </a:endParaRPr>
          </a:p>
        </p:txBody>
      </p:sp>
      <p:sp>
        <p:nvSpPr>
          <p:cNvPr id="13" name="TextBox 12"/>
          <p:cNvSpPr txBox="1"/>
          <p:nvPr/>
        </p:nvSpPr>
        <p:spPr>
          <a:xfrm>
            <a:off x="7059168" y="1319394"/>
            <a:ext cx="4005072" cy="584775"/>
          </a:xfrm>
          <a:prstGeom prst="rect">
            <a:avLst/>
          </a:prstGeom>
          <a:noFill/>
        </p:spPr>
        <p:txBody>
          <a:bodyPr wrap="square" rtlCol="0">
            <a:spAutoFit/>
          </a:bodyPr>
          <a:lstStyle/>
          <a:p>
            <a:r>
              <a:rPr lang="en-GB" sz="3200" b="1" dirty="0" err="1" smtClean="0">
                <a:solidFill>
                  <a:srgbClr val="002060"/>
                </a:solidFill>
                <a:latin typeface="Century Gothic" panose="020B0502020202020204" pitchFamily="34" charset="0"/>
              </a:rPr>
              <a:t>Biografía</a:t>
            </a:r>
            <a:endParaRPr lang="en-GB" sz="3200" b="1" dirty="0">
              <a:solidFill>
                <a:srgbClr val="002060"/>
              </a:solidFill>
              <a:latin typeface="Century Gothic" panose="020B0502020202020204" pitchFamily="34" charset="0"/>
            </a:endParaRPr>
          </a:p>
        </p:txBody>
      </p:sp>
      <p:sp>
        <p:nvSpPr>
          <p:cNvPr id="14" name="TextBox 13"/>
          <p:cNvSpPr txBox="1"/>
          <p:nvPr/>
        </p:nvSpPr>
        <p:spPr>
          <a:xfrm>
            <a:off x="6820266" y="4732593"/>
            <a:ext cx="4005072" cy="1569660"/>
          </a:xfrm>
          <a:prstGeom prst="rect">
            <a:avLst/>
          </a:prstGeom>
          <a:noFill/>
        </p:spPr>
        <p:txBody>
          <a:bodyPr wrap="square" rtlCol="0">
            <a:spAutoFit/>
          </a:bodyPr>
          <a:lstStyle/>
          <a:p>
            <a:pPr marL="457200" indent="-457200">
              <a:buFont typeface="Arial" panose="020B0604020202020204" pitchFamily="34" charset="0"/>
              <a:buChar char="•"/>
            </a:pPr>
            <a:r>
              <a:rPr lang="en-GB" sz="3200" dirty="0" smtClean="0">
                <a:solidFill>
                  <a:srgbClr val="002060"/>
                </a:solidFill>
                <a:latin typeface="Century Gothic" panose="020B0502020202020204" pitchFamily="34" charset="0"/>
              </a:rPr>
              <a:t>La </a:t>
            </a:r>
            <a:r>
              <a:rPr lang="en-GB" sz="3200" dirty="0" err="1" smtClean="0">
                <a:solidFill>
                  <a:srgbClr val="002060"/>
                </a:solidFill>
                <a:latin typeface="Century Gothic" panose="020B0502020202020204" pitchFamily="34" charset="0"/>
              </a:rPr>
              <a:t>memoria</a:t>
            </a:r>
            <a:endParaRPr lang="en-GB" sz="3200" dirty="0" smtClean="0">
              <a:solidFill>
                <a:srgbClr val="002060"/>
              </a:solidFill>
              <a:latin typeface="Century Gothic" panose="020B0502020202020204" pitchFamily="34" charset="0"/>
            </a:endParaRPr>
          </a:p>
          <a:p>
            <a:pPr marL="457200" indent="-457200">
              <a:buFont typeface="Arial" panose="020B0604020202020204" pitchFamily="34" charset="0"/>
              <a:buChar char="•"/>
            </a:pPr>
            <a:r>
              <a:rPr lang="en-GB" sz="3200" dirty="0" smtClean="0">
                <a:solidFill>
                  <a:srgbClr val="002060"/>
                </a:solidFill>
                <a:latin typeface="Century Gothic" panose="020B0502020202020204" pitchFamily="34" charset="0"/>
              </a:rPr>
              <a:t>La </a:t>
            </a:r>
            <a:r>
              <a:rPr lang="en-GB" sz="3200" dirty="0" err="1" smtClean="0">
                <a:solidFill>
                  <a:srgbClr val="002060"/>
                </a:solidFill>
                <a:latin typeface="Century Gothic" panose="020B0502020202020204" pitchFamily="34" charset="0"/>
              </a:rPr>
              <a:t>reflexión</a:t>
            </a:r>
            <a:endParaRPr lang="en-GB" sz="3200" dirty="0" smtClean="0">
              <a:solidFill>
                <a:srgbClr val="002060"/>
              </a:solidFill>
              <a:latin typeface="Century Gothic" panose="020B0502020202020204" pitchFamily="34" charset="0"/>
            </a:endParaRPr>
          </a:p>
          <a:p>
            <a:pPr marL="457200" indent="-457200">
              <a:buFont typeface="Arial" panose="020B0604020202020204" pitchFamily="34" charset="0"/>
              <a:buChar char="•"/>
            </a:pPr>
            <a:r>
              <a:rPr lang="en-GB" sz="3200" dirty="0" smtClean="0">
                <a:solidFill>
                  <a:srgbClr val="002060"/>
                </a:solidFill>
                <a:latin typeface="Century Gothic" panose="020B0502020202020204" pitchFamily="34" charset="0"/>
              </a:rPr>
              <a:t>El romance</a:t>
            </a:r>
            <a:endParaRPr lang="en-GB" sz="3200" dirty="0">
              <a:solidFill>
                <a:srgbClr val="002060"/>
              </a:solidFill>
              <a:latin typeface="Century Gothic" panose="020B0502020202020204" pitchFamily="34" charset="0"/>
            </a:endParaRPr>
          </a:p>
        </p:txBody>
      </p:sp>
      <p:sp>
        <p:nvSpPr>
          <p:cNvPr id="9" name="TextBox 8"/>
          <p:cNvSpPr txBox="1"/>
          <p:nvPr/>
        </p:nvSpPr>
        <p:spPr>
          <a:xfrm>
            <a:off x="7305367" y="6479458"/>
            <a:ext cx="3165987"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Nick Avery &amp; Rachel Hawkes</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21827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7408" y="218149"/>
            <a:ext cx="10515600" cy="1325563"/>
          </a:xfrm>
        </p:spPr>
        <p:txBody>
          <a:bodyPr/>
          <a:lstStyle/>
          <a:p>
            <a:r>
              <a:rPr lang="en-GB" dirty="0" smtClean="0"/>
              <a:t>¿Quién es Antonio Machado?</a:t>
            </a:r>
            <a:endParaRPr lang="en-GB" dirty="0"/>
          </a:p>
        </p:txBody>
      </p:sp>
      <p:pic>
        <p:nvPicPr>
          <p:cNvPr id="4" name="Picture 2" descr="Antonio Machado Â© E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0484" y="2290869"/>
            <a:ext cx="4597191" cy="254238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ndres Neuman. Photo by Luis Ang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34" y="1485637"/>
            <a:ext cx="2587624" cy="388532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www.loc.gov/static/managed-content/uploads/sites/7/2015/08/Mario-Vargas-Llos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5845" y="1361135"/>
            <a:ext cx="2909734" cy="37244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0486" y="1076127"/>
            <a:ext cx="592696" cy="369332"/>
          </a:xfrm>
          <a:prstGeom prst="rect">
            <a:avLst/>
          </a:prstGeom>
          <a:noFill/>
        </p:spPr>
        <p:txBody>
          <a:bodyPr wrap="square" rtlCol="0">
            <a:spAutoFit/>
          </a:bodyPr>
          <a:lstStyle/>
          <a:p>
            <a:r>
              <a:rPr lang="en-GB" b="1" dirty="0" smtClean="0">
                <a:solidFill>
                  <a:prstClr val="black"/>
                </a:solidFill>
                <a:latin typeface="Century Gothic" panose="020B0502020202020204" pitchFamily="34" charset="0"/>
              </a:rPr>
              <a:t>A</a:t>
            </a:r>
            <a:endParaRPr lang="en-GB" b="1" dirty="0">
              <a:solidFill>
                <a:prstClr val="black"/>
              </a:solidFill>
              <a:latin typeface="Century Gothic" panose="020B0502020202020204" pitchFamily="34" charset="0"/>
            </a:endParaRPr>
          </a:p>
        </p:txBody>
      </p:sp>
      <p:sp>
        <p:nvSpPr>
          <p:cNvPr id="14" name="TextBox 13"/>
          <p:cNvSpPr txBox="1"/>
          <p:nvPr/>
        </p:nvSpPr>
        <p:spPr>
          <a:xfrm>
            <a:off x="3425078" y="1921537"/>
            <a:ext cx="592696" cy="369332"/>
          </a:xfrm>
          <a:prstGeom prst="rect">
            <a:avLst/>
          </a:prstGeom>
          <a:noFill/>
        </p:spPr>
        <p:txBody>
          <a:bodyPr wrap="square" rtlCol="0">
            <a:spAutoFit/>
          </a:bodyPr>
          <a:lstStyle/>
          <a:p>
            <a:r>
              <a:rPr lang="en-GB" b="1" dirty="0" smtClean="0">
                <a:solidFill>
                  <a:prstClr val="black"/>
                </a:solidFill>
                <a:latin typeface="Century Gothic" panose="020B0502020202020204" pitchFamily="34" charset="0"/>
              </a:rPr>
              <a:t>B</a:t>
            </a:r>
            <a:endParaRPr lang="en-GB" b="1" dirty="0">
              <a:solidFill>
                <a:prstClr val="black"/>
              </a:solidFill>
              <a:latin typeface="Century Gothic" panose="020B0502020202020204" pitchFamily="34" charset="0"/>
            </a:endParaRPr>
          </a:p>
        </p:txBody>
      </p:sp>
      <p:sp>
        <p:nvSpPr>
          <p:cNvPr id="15" name="TextBox 14"/>
          <p:cNvSpPr txBox="1"/>
          <p:nvPr/>
        </p:nvSpPr>
        <p:spPr>
          <a:xfrm>
            <a:off x="8182068" y="1300971"/>
            <a:ext cx="592696" cy="369332"/>
          </a:xfrm>
          <a:prstGeom prst="rect">
            <a:avLst/>
          </a:prstGeom>
          <a:noFill/>
        </p:spPr>
        <p:txBody>
          <a:bodyPr wrap="square" rtlCol="0">
            <a:spAutoFit/>
          </a:bodyPr>
          <a:lstStyle/>
          <a:p>
            <a:r>
              <a:rPr lang="en-GB" b="1" dirty="0" smtClean="0">
                <a:solidFill>
                  <a:prstClr val="black"/>
                </a:solidFill>
                <a:latin typeface="Century Gothic" panose="020B0502020202020204" pitchFamily="34" charset="0"/>
              </a:rPr>
              <a:t>C</a:t>
            </a:r>
            <a:endParaRPr lang="en-GB" b="1" dirty="0">
              <a:solidFill>
                <a:prstClr val="black"/>
              </a:solidFill>
              <a:latin typeface="Century Gothic" panose="020B0502020202020204" pitchFamily="34" charset="0"/>
            </a:endParaRPr>
          </a:p>
        </p:txBody>
      </p:sp>
      <p:sp>
        <p:nvSpPr>
          <p:cNvPr id="3" name="TextBox 2"/>
          <p:cNvSpPr txBox="1"/>
          <p:nvPr/>
        </p:nvSpPr>
        <p:spPr>
          <a:xfrm>
            <a:off x="7305367" y="6479458"/>
            <a:ext cx="3165987"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Nick Avery &amp; Rachel Hawkes</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5895203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ntonio Machado Â© E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1469268"/>
            <a:ext cx="5674009" cy="31379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735952" y="1469268"/>
            <a:ext cx="5768368" cy="2862322"/>
          </a:xfrm>
          <a:prstGeom prst="rect">
            <a:avLst/>
          </a:prstGeom>
          <a:noFill/>
        </p:spPr>
        <p:txBody>
          <a:bodyPr wrap="square" rtlCol="0">
            <a:spAutoFit/>
          </a:bodyPr>
          <a:lstStyle/>
          <a:p>
            <a:r>
              <a:rPr lang="en-GB" sz="3600" dirty="0" smtClean="0">
                <a:solidFill>
                  <a:srgbClr val="4472C4">
                    <a:lumMod val="75000"/>
                  </a:srgbClr>
                </a:solidFill>
                <a:latin typeface="Century Gothic" panose="020B0502020202020204" pitchFamily="34" charset="0"/>
              </a:rPr>
              <a:t>¿</a:t>
            </a:r>
            <a:r>
              <a:rPr lang="en-GB" sz="3600" dirty="0" err="1" smtClean="0">
                <a:solidFill>
                  <a:srgbClr val="4472C4">
                    <a:lumMod val="75000"/>
                  </a:srgbClr>
                </a:solidFill>
                <a:latin typeface="Century Gothic" panose="020B0502020202020204" pitchFamily="34" charset="0"/>
              </a:rPr>
              <a:t>Cómo</a:t>
            </a:r>
            <a:r>
              <a:rPr lang="en-GB" sz="3600" dirty="0" smtClean="0">
                <a:solidFill>
                  <a:srgbClr val="4472C4">
                    <a:lumMod val="75000"/>
                  </a:srgbClr>
                </a:solidFill>
                <a:latin typeface="Century Gothic" panose="020B0502020202020204" pitchFamily="34" charset="0"/>
              </a:rPr>
              <a:t> </a:t>
            </a:r>
            <a:r>
              <a:rPr lang="en-GB" sz="3600" dirty="0" err="1" smtClean="0">
                <a:solidFill>
                  <a:srgbClr val="4472C4">
                    <a:lumMod val="75000"/>
                  </a:srgbClr>
                </a:solidFill>
                <a:latin typeface="Century Gothic" panose="020B0502020202020204" pitchFamily="34" charset="0"/>
              </a:rPr>
              <a:t>está</a:t>
            </a:r>
            <a:r>
              <a:rPr lang="en-GB" sz="3600" dirty="0" smtClean="0">
                <a:solidFill>
                  <a:srgbClr val="4472C4">
                    <a:lumMod val="75000"/>
                  </a:srgbClr>
                </a:solidFill>
                <a:latin typeface="Century Gothic" panose="020B0502020202020204" pitchFamily="34" charset="0"/>
              </a:rPr>
              <a:t> </a:t>
            </a:r>
            <a:r>
              <a:rPr lang="en-GB" sz="3600" dirty="0" err="1" smtClean="0">
                <a:solidFill>
                  <a:srgbClr val="4472C4">
                    <a:lumMod val="75000"/>
                  </a:srgbClr>
                </a:solidFill>
                <a:latin typeface="Century Gothic" panose="020B0502020202020204" pitchFamily="34" charset="0"/>
              </a:rPr>
              <a:t>en</a:t>
            </a:r>
            <a:r>
              <a:rPr lang="en-GB" sz="3600" dirty="0" smtClean="0">
                <a:solidFill>
                  <a:srgbClr val="4472C4">
                    <a:lumMod val="75000"/>
                  </a:srgbClr>
                </a:solidFill>
                <a:latin typeface="Century Gothic" panose="020B0502020202020204" pitchFamily="34" charset="0"/>
              </a:rPr>
              <a:t> la foto?</a:t>
            </a:r>
          </a:p>
          <a:p>
            <a:endParaRPr lang="en-GB" sz="3600" dirty="0" smtClean="0">
              <a:solidFill>
                <a:srgbClr val="4472C4">
                  <a:lumMod val="75000"/>
                </a:srgbClr>
              </a:solidFill>
              <a:latin typeface="Century Gothic" panose="020B0502020202020204" pitchFamily="34" charset="0"/>
            </a:endParaRPr>
          </a:p>
          <a:p>
            <a:pPr marL="342900" indent="-342900">
              <a:buFont typeface="Arial" panose="020B0604020202020204" pitchFamily="34" charset="0"/>
              <a:buChar char="•"/>
            </a:pPr>
            <a:r>
              <a:rPr lang="en-GB" sz="3600" dirty="0" smtClean="0">
                <a:solidFill>
                  <a:srgbClr val="4472C4">
                    <a:lumMod val="75000"/>
                  </a:srgbClr>
                </a:solidFill>
                <a:latin typeface="Century Gothic" panose="020B0502020202020204" pitchFamily="34" charset="0"/>
              </a:rPr>
              <a:t>Está </a:t>
            </a:r>
            <a:r>
              <a:rPr lang="en-GB" sz="3600" dirty="0" err="1" smtClean="0">
                <a:solidFill>
                  <a:srgbClr val="4472C4">
                    <a:lumMod val="75000"/>
                  </a:srgbClr>
                </a:solidFill>
                <a:latin typeface="Century Gothic" panose="020B0502020202020204" pitchFamily="34" charset="0"/>
              </a:rPr>
              <a:t>serio</a:t>
            </a:r>
            <a:endParaRPr lang="en-GB" sz="3600" dirty="0" smtClean="0">
              <a:solidFill>
                <a:srgbClr val="4472C4">
                  <a:lumMod val="75000"/>
                </a:srgbClr>
              </a:solidFill>
              <a:latin typeface="Century Gothic" panose="020B0502020202020204" pitchFamily="34" charset="0"/>
            </a:endParaRPr>
          </a:p>
          <a:p>
            <a:pPr marL="342900" indent="-342900">
              <a:buFont typeface="Arial" panose="020B0604020202020204" pitchFamily="34" charset="0"/>
              <a:buChar char="•"/>
            </a:pPr>
            <a:r>
              <a:rPr lang="en-GB" sz="3600" dirty="0" smtClean="0">
                <a:solidFill>
                  <a:srgbClr val="4472C4">
                    <a:lumMod val="75000"/>
                  </a:srgbClr>
                </a:solidFill>
                <a:latin typeface="Century Gothic" panose="020B0502020202020204" pitchFamily="34" charset="0"/>
              </a:rPr>
              <a:t>Está </a:t>
            </a:r>
            <a:r>
              <a:rPr lang="en-GB" sz="3600" dirty="0" err="1" smtClean="0">
                <a:solidFill>
                  <a:srgbClr val="4472C4">
                    <a:lumMod val="75000"/>
                  </a:srgbClr>
                </a:solidFill>
                <a:latin typeface="Century Gothic" panose="020B0502020202020204" pitchFamily="34" charset="0"/>
              </a:rPr>
              <a:t>alegre</a:t>
            </a:r>
            <a:endParaRPr lang="en-GB" sz="3600" dirty="0" smtClean="0">
              <a:solidFill>
                <a:srgbClr val="4472C4">
                  <a:lumMod val="75000"/>
                </a:srgbClr>
              </a:solidFill>
              <a:latin typeface="Century Gothic" panose="020B0502020202020204" pitchFamily="34" charset="0"/>
            </a:endParaRPr>
          </a:p>
          <a:p>
            <a:pPr marL="342900" indent="-342900">
              <a:buFont typeface="Arial" panose="020B0604020202020204" pitchFamily="34" charset="0"/>
              <a:buChar char="•"/>
            </a:pPr>
            <a:r>
              <a:rPr lang="en-GB" sz="3600" dirty="0" smtClean="0">
                <a:solidFill>
                  <a:srgbClr val="4472C4">
                    <a:lumMod val="75000"/>
                  </a:srgbClr>
                </a:solidFill>
                <a:latin typeface="Century Gothic" panose="020B0502020202020204" pitchFamily="34" charset="0"/>
              </a:rPr>
              <a:t>Está </a:t>
            </a:r>
            <a:r>
              <a:rPr lang="en-GB" sz="3600" dirty="0" err="1" smtClean="0">
                <a:solidFill>
                  <a:srgbClr val="4472C4">
                    <a:lumMod val="75000"/>
                  </a:srgbClr>
                </a:solidFill>
                <a:latin typeface="Century Gothic" panose="020B0502020202020204" pitchFamily="34" charset="0"/>
              </a:rPr>
              <a:t>raro</a:t>
            </a:r>
            <a:endParaRPr lang="en-GB" sz="3600" dirty="0">
              <a:solidFill>
                <a:srgbClr val="4472C4">
                  <a:lumMod val="75000"/>
                </a:srgbClr>
              </a:solidFill>
              <a:latin typeface="Century Gothic" panose="020B0502020202020204" pitchFamily="34" charset="0"/>
            </a:endParaRPr>
          </a:p>
        </p:txBody>
      </p:sp>
      <p:sp>
        <p:nvSpPr>
          <p:cNvPr id="6" name="TextBox 5"/>
          <p:cNvSpPr txBox="1"/>
          <p:nvPr/>
        </p:nvSpPr>
        <p:spPr>
          <a:xfrm>
            <a:off x="7305367" y="6479458"/>
            <a:ext cx="3165987"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Nick Avery &amp; Rachel Hawkes</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33568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5458021" cy="646331"/>
          </a:xfrm>
          <a:prstGeom prst="rect">
            <a:avLst/>
          </a:prstGeom>
          <a:noFill/>
        </p:spPr>
        <p:txBody>
          <a:bodyPr wrap="square" rtlCol="0">
            <a:spAutoFit/>
          </a:bodyPr>
          <a:lstStyle/>
          <a:p>
            <a:r>
              <a:rPr lang="en-GB" sz="3600" dirty="0" smtClean="0">
                <a:solidFill>
                  <a:srgbClr val="4472C4">
                    <a:lumMod val="75000"/>
                  </a:srgbClr>
                </a:solidFill>
                <a:latin typeface="Century Gothic" panose="020B0502020202020204" pitchFamily="34" charset="0"/>
              </a:rPr>
              <a:t>Palabras importantes</a:t>
            </a:r>
            <a:endParaRPr lang="en-GB" sz="3600" dirty="0">
              <a:solidFill>
                <a:srgbClr val="4472C4">
                  <a:lumMod val="75000"/>
                </a:srgbClr>
              </a:solidFill>
              <a:latin typeface="Century Gothic" panose="020B0502020202020204" pitchFamily="34" charset="0"/>
            </a:endParaRPr>
          </a:p>
        </p:txBody>
      </p:sp>
      <p:graphicFrame>
        <p:nvGraphicFramePr>
          <p:cNvPr id="5" name="Table 4"/>
          <p:cNvGraphicFramePr>
            <a:graphicFrameLocks noGrp="1"/>
          </p:cNvGraphicFramePr>
          <p:nvPr>
            <p:extLst/>
          </p:nvPr>
        </p:nvGraphicFramePr>
        <p:xfrm>
          <a:off x="2152687" y="646331"/>
          <a:ext cx="9033055" cy="5486400"/>
        </p:xfrm>
        <a:graphic>
          <a:graphicData uri="http://schemas.openxmlformats.org/drawingml/2006/table">
            <a:tbl>
              <a:tblPr firstRow="1" bandRow="1">
                <a:tableStyleId>{8A107856-5554-42FB-B03E-39F5DBC370BA}</a:tableStyleId>
              </a:tblPr>
              <a:tblGrid>
                <a:gridCol w="4064000">
                  <a:extLst>
                    <a:ext uri="{9D8B030D-6E8A-4147-A177-3AD203B41FA5}">
                      <a16:colId xmlns:a16="http://schemas.microsoft.com/office/drawing/2014/main" xmlns="" val="1153989214"/>
                    </a:ext>
                  </a:extLst>
                </a:gridCol>
                <a:gridCol w="4969055">
                  <a:extLst>
                    <a:ext uri="{9D8B030D-6E8A-4147-A177-3AD203B41FA5}">
                      <a16:colId xmlns:a16="http://schemas.microsoft.com/office/drawing/2014/main" xmlns="" val="3655561854"/>
                    </a:ext>
                  </a:extLst>
                </a:gridCol>
              </a:tblGrid>
              <a:tr h="365544">
                <a:tc>
                  <a:txBody>
                    <a:bodyPr/>
                    <a:lstStyle/>
                    <a:p>
                      <a:r>
                        <a:rPr lang="en-GB" sz="2400" b="0" dirty="0" smtClean="0">
                          <a:solidFill>
                            <a:schemeClr val="accent5">
                              <a:lumMod val="75000"/>
                            </a:schemeClr>
                          </a:solidFill>
                          <a:latin typeface="Century Gothic" panose="020B0502020202020204" pitchFamily="34" charset="0"/>
                        </a:rPr>
                        <a:t>plaza (f)</a:t>
                      </a:r>
                      <a:endParaRPr lang="en-GB" sz="2400" b="0" dirty="0">
                        <a:solidFill>
                          <a:schemeClr val="accent5">
                            <a:lumMod val="75000"/>
                          </a:schemeClr>
                        </a:solidFill>
                        <a:latin typeface="Century Gothic" panose="020B0502020202020204" pitchFamily="34" charset="0"/>
                      </a:endParaRPr>
                    </a:p>
                  </a:txBody>
                  <a:tcPr/>
                </a:tc>
                <a:tc>
                  <a:txBody>
                    <a:bodyPr/>
                    <a:lstStyle/>
                    <a:p>
                      <a:r>
                        <a:rPr lang="en-GB" sz="2400" b="0" dirty="0" smtClean="0">
                          <a:solidFill>
                            <a:schemeClr val="accent5">
                              <a:lumMod val="75000"/>
                            </a:schemeClr>
                          </a:solidFill>
                          <a:latin typeface="Century Gothic" panose="020B0502020202020204" pitchFamily="34" charset="0"/>
                        </a:rPr>
                        <a:t>square</a:t>
                      </a:r>
                      <a:endParaRPr lang="en-GB" sz="2400" b="0" dirty="0">
                        <a:solidFill>
                          <a:schemeClr val="accent5">
                            <a:lumMod val="75000"/>
                          </a:schemeClr>
                        </a:solidFill>
                        <a:latin typeface="Century Gothic" panose="020B0502020202020204" pitchFamily="34" charset="0"/>
                      </a:endParaRPr>
                    </a:p>
                  </a:txBody>
                  <a:tcPr/>
                </a:tc>
                <a:extLst>
                  <a:ext uri="{0D108BD9-81ED-4DB2-BD59-A6C34878D82A}">
                    <a16:rowId xmlns:a16="http://schemas.microsoft.com/office/drawing/2014/main" xmlns="" val="3944752111"/>
                  </a:ext>
                </a:extLst>
              </a:tr>
              <a:tr h="365544">
                <a:tc>
                  <a:txBody>
                    <a:bodyPr/>
                    <a:lstStyle/>
                    <a:p>
                      <a:r>
                        <a:rPr lang="en-GB" sz="2400" dirty="0" smtClean="0">
                          <a:solidFill>
                            <a:schemeClr val="accent5">
                              <a:lumMod val="75000"/>
                            </a:schemeClr>
                          </a:solidFill>
                          <a:latin typeface="Century Gothic" panose="020B0502020202020204" pitchFamily="34" charset="0"/>
                        </a:rPr>
                        <a:t>balcón (m)</a:t>
                      </a:r>
                      <a:endParaRPr lang="en-GB" sz="2400" dirty="0">
                        <a:solidFill>
                          <a:schemeClr val="accent5">
                            <a:lumMod val="75000"/>
                          </a:schemeClr>
                        </a:solidFill>
                        <a:latin typeface="Century Gothic" panose="020B0502020202020204" pitchFamily="34" charset="0"/>
                      </a:endParaRPr>
                    </a:p>
                  </a:txBody>
                  <a:tcPr/>
                </a:tc>
                <a:tc>
                  <a:txBody>
                    <a:bodyPr/>
                    <a:lstStyle/>
                    <a:p>
                      <a:r>
                        <a:rPr lang="en-GB" sz="2400" dirty="0" smtClean="0">
                          <a:solidFill>
                            <a:schemeClr val="accent5">
                              <a:lumMod val="75000"/>
                            </a:schemeClr>
                          </a:solidFill>
                          <a:latin typeface="Century Gothic" panose="020B0502020202020204" pitchFamily="34" charset="0"/>
                        </a:rPr>
                        <a:t>balcony</a:t>
                      </a:r>
                      <a:endParaRPr lang="en-GB" sz="2400" dirty="0">
                        <a:solidFill>
                          <a:schemeClr val="accent5">
                            <a:lumMod val="75000"/>
                          </a:schemeClr>
                        </a:solidFill>
                        <a:latin typeface="Century Gothic" panose="020B0502020202020204" pitchFamily="34" charset="0"/>
                      </a:endParaRPr>
                    </a:p>
                  </a:txBody>
                  <a:tcPr/>
                </a:tc>
                <a:extLst>
                  <a:ext uri="{0D108BD9-81ED-4DB2-BD59-A6C34878D82A}">
                    <a16:rowId xmlns:a16="http://schemas.microsoft.com/office/drawing/2014/main" xmlns="" val="1945088639"/>
                  </a:ext>
                </a:extLst>
              </a:tr>
              <a:tr h="365544">
                <a:tc>
                  <a:txBody>
                    <a:bodyPr/>
                    <a:lstStyle/>
                    <a:p>
                      <a:r>
                        <a:rPr lang="en-GB" sz="2400" dirty="0" err="1" smtClean="0">
                          <a:solidFill>
                            <a:schemeClr val="accent5">
                              <a:lumMod val="75000"/>
                            </a:schemeClr>
                          </a:solidFill>
                          <a:latin typeface="Century Gothic" panose="020B0502020202020204" pitchFamily="34" charset="0"/>
                        </a:rPr>
                        <a:t>dama</a:t>
                      </a:r>
                      <a:r>
                        <a:rPr lang="en-GB" sz="2400" dirty="0" smtClean="0">
                          <a:solidFill>
                            <a:schemeClr val="accent5">
                              <a:lumMod val="75000"/>
                            </a:schemeClr>
                          </a:solidFill>
                          <a:latin typeface="Century Gothic" panose="020B0502020202020204" pitchFamily="34" charset="0"/>
                        </a:rPr>
                        <a:t>(f)</a:t>
                      </a:r>
                      <a:endParaRPr lang="en-GB" sz="2400" dirty="0">
                        <a:solidFill>
                          <a:schemeClr val="accent5">
                            <a:lumMod val="75000"/>
                          </a:schemeClr>
                        </a:solidFill>
                        <a:latin typeface="Century Gothic" panose="020B0502020202020204" pitchFamily="34" charset="0"/>
                      </a:endParaRPr>
                    </a:p>
                  </a:txBody>
                  <a:tcPr/>
                </a:tc>
                <a:tc>
                  <a:txBody>
                    <a:bodyPr/>
                    <a:lstStyle/>
                    <a:p>
                      <a:r>
                        <a:rPr lang="en-GB" sz="2400" dirty="0" smtClean="0">
                          <a:solidFill>
                            <a:schemeClr val="accent5">
                              <a:lumMod val="75000"/>
                            </a:schemeClr>
                          </a:solidFill>
                          <a:latin typeface="Century Gothic" panose="020B0502020202020204" pitchFamily="34" charset="0"/>
                        </a:rPr>
                        <a:t>lady</a:t>
                      </a:r>
                      <a:endParaRPr lang="en-GB" sz="2400" dirty="0">
                        <a:solidFill>
                          <a:schemeClr val="accent5">
                            <a:lumMod val="75000"/>
                          </a:schemeClr>
                        </a:solidFill>
                        <a:latin typeface="Century Gothic" panose="020B0502020202020204" pitchFamily="34" charset="0"/>
                      </a:endParaRPr>
                    </a:p>
                  </a:txBody>
                  <a:tcPr/>
                </a:tc>
                <a:extLst>
                  <a:ext uri="{0D108BD9-81ED-4DB2-BD59-A6C34878D82A}">
                    <a16:rowId xmlns:a16="http://schemas.microsoft.com/office/drawing/2014/main" xmlns="" val="2015774055"/>
                  </a:ext>
                </a:extLst>
              </a:tr>
              <a:tr h="365544">
                <a:tc>
                  <a:txBody>
                    <a:bodyPr/>
                    <a:lstStyle/>
                    <a:p>
                      <a:r>
                        <a:rPr lang="en-GB" sz="2400" dirty="0" err="1" smtClean="0">
                          <a:solidFill>
                            <a:schemeClr val="accent5">
                              <a:lumMod val="75000"/>
                            </a:schemeClr>
                          </a:solidFill>
                          <a:latin typeface="Century Gothic" panose="020B0502020202020204" pitchFamily="34" charset="0"/>
                        </a:rPr>
                        <a:t>blanco</a:t>
                      </a:r>
                      <a:endParaRPr lang="en-GB" sz="2400" dirty="0">
                        <a:solidFill>
                          <a:schemeClr val="accent5">
                            <a:lumMod val="75000"/>
                          </a:schemeClr>
                        </a:solidFill>
                        <a:latin typeface="Century Gothic" panose="020B0502020202020204" pitchFamily="34" charset="0"/>
                      </a:endParaRPr>
                    </a:p>
                  </a:txBody>
                  <a:tcPr/>
                </a:tc>
                <a:tc>
                  <a:txBody>
                    <a:bodyPr/>
                    <a:lstStyle/>
                    <a:p>
                      <a:r>
                        <a:rPr lang="en-GB" sz="2400" dirty="0" smtClean="0">
                          <a:solidFill>
                            <a:schemeClr val="accent5">
                              <a:lumMod val="75000"/>
                            </a:schemeClr>
                          </a:solidFill>
                          <a:latin typeface="Century Gothic" panose="020B0502020202020204" pitchFamily="34" charset="0"/>
                        </a:rPr>
                        <a:t>white</a:t>
                      </a:r>
                      <a:endParaRPr lang="en-GB" sz="2400" dirty="0">
                        <a:solidFill>
                          <a:schemeClr val="accent5">
                            <a:lumMod val="75000"/>
                          </a:schemeClr>
                        </a:solidFill>
                        <a:latin typeface="Century Gothic" panose="020B0502020202020204" pitchFamily="34" charset="0"/>
                      </a:endParaRPr>
                    </a:p>
                  </a:txBody>
                  <a:tcPr/>
                </a:tc>
                <a:extLst>
                  <a:ext uri="{0D108BD9-81ED-4DB2-BD59-A6C34878D82A}">
                    <a16:rowId xmlns:a16="http://schemas.microsoft.com/office/drawing/2014/main" xmlns="" val="2932789739"/>
                  </a:ext>
                </a:extLst>
              </a:tr>
              <a:tr h="365544">
                <a:tc>
                  <a:txBody>
                    <a:bodyPr/>
                    <a:lstStyle/>
                    <a:p>
                      <a:r>
                        <a:rPr lang="en-GB" sz="2400" dirty="0" smtClean="0">
                          <a:solidFill>
                            <a:schemeClr val="accent5">
                              <a:lumMod val="75000"/>
                            </a:schemeClr>
                          </a:solidFill>
                          <a:latin typeface="Century Gothic" panose="020B0502020202020204" pitchFamily="34" charset="0"/>
                        </a:rPr>
                        <a:t>flor (f)</a:t>
                      </a:r>
                      <a:endParaRPr lang="en-GB" sz="2400" dirty="0">
                        <a:solidFill>
                          <a:schemeClr val="accent5">
                            <a:lumMod val="75000"/>
                          </a:schemeClr>
                        </a:solidFill>
                        <a:latin typeface="Century Gothic" panose="020B0502020202020204" pitchFamily="34" charset="0"/>
                      </a:endParaRPr>
                    </a:p>
                  </a:txBody>
                  <a:tcPr/>
                </a:tc>
                <a:tc>
                  <a:txBody>
                    <a:bodyPr/>
                    <a:lstStyle/>
                    <a:p>
                      <a:r>
                        <a:rPr lang="en-GB" sz="2400" dirty="0" smtClean="0">
                          <a:solidFill>
                            <a:schemeClr val="accent5">
                              <a:lumMod val="75000"/>
                            </a:schemeClr>
                          </a:solidFill>
                          <a:latin typeface="Century Gothic" panose="020B0502020202020204" pitchFamily="34" charset="0"/>
                        </a:rPr>
                        <a:t>flower</a:t>
                      </a:r>
                      <a:endParaRPr lang="en-GB" sz="2400" dirty="0">
                        <a:solidFill>
                          <a:schemeClr val="accent5">
                            <a:lumMod val="75000"/>
                          </a:schemeClr>
                        </a:solidFill>
                        <a:latin typeface="Century Gothic" panose="020B0502020202020204" pitchFamily="34" charset="0"/>
                      </a:endParaRPr>
                    </a:p>
                  </a:txBody>
                  <a:tcPr/>
                </a:tc>
                <a:extLst>
                  <a:ext uri="{0D108BD9-81ED-4DB2-BD59-A6C34878D82A}">
                    <a16:rowId xmlns:a16="http://schemas.microsoft.com/office/drawing/2014/main" xmlns="" val="820909637"/>
                  </a:ext>
                </a:extLst>
              </a:tr>
              <a:tr h="365544">
                <a:tc>
                  <a:txBody>
                    <a:bodyPr/>
                    <a:lstStyle/>
                    <a:p>
                      <a:r>
                        <a:rPr lang="en-GB" sz="2400" dirty="0" smtClean="0">
                          <a:solidFill>
                            <a:schemeClr val="accent5">
                              <a:lumMod val="75000"/>
                            </a:schemeClr>
                          </a:solidFill>
                          <a:latin typeface="Century Gothic" panose="020B0502020202020204" pitchFamily="34" charset="0"/>
                        </a:rPr>
                        <a:t>torre</a:t>
                      </a:r>
                      <a:endParaRPr lang="en-GB" sz="2400" dirty="0">
                        <a:solidFill>
                          <a:schemeClr val="accent5">
                            <a:lumMod val="75000"/>
                          </a:schemeClr>
                        </a:solidFill>
                        <a:latin typeface="Century Gothic" panose="020B0502020202020204" pitchFamily="34" charset="0"/>
                      </a:endParaRPr>
                    </a:p>
                  </a:txBody>
                  <a:tcPr/>
                </a:tc>
                <a:tc>
                  <a:txBody>
                    <a:bodyPr/>
                    <a:lstStyle/>
                    <a:p>
                      <a:r>
                        <a:rPr lang="en-GB" sz="2400" dirty="0" smtClean="0">
                          <a:solidFill>
                            <a:schemeClr val="accent5">
                              <a:lumMod val="75000"/>
                            </a:schemeClr>
                          </a:solidFill>
                          <a:latin typeface="Century Gothic" panose="020B0502020202020204" pitchFamily="34" charset="0"/>
                        </a:rPr>
                        <a:t>tower</a:t>
                      </a:r>
                      <a:endParaRPr lang="en-GB" sz="2400" dirty="0">
                        <a:solidFill>
                          <a:schemeClr val="accent5">
                            <a:lumMod val="75000"/>
                          </a:schemeClr>
                        </a:solidFill>
                        <a:latin typeface="Century Gothic" panose="020B0502020202020204" pitchFamily="34" charset="0"/>
                      </a:endParaRPr>
                    </a:p>
                  </a:txBody>
                  <a:tcPr/>
                </a:tc>
                <a:extLst>
                  <a:ext uri="{0D108BD9-81ED-4DB2-BD59-A6C34878D82A}">
                    <a16:rowId xmlns:a16="http://schemas.microsoft.com/office/drawing/2014/main" xmlns="" val="2376012837"/>
                  </a:ext>
                </a:extLst>
              </a:tr>
              <a:tr h="365544">
                <a:tc>
                  <a:txBody>
                    <a:bodyPr/>
                    <a:lstStyle/>
                    <a:p>
                      <a:r>
                        <a:rPr lang="en-GB" sz="2400" dirty="0" smtClean="0">
                          <a:solidFill>
                            <a:schemeClr val="accent5">
                              <a:lumMod val="75000"/>
                            </a:schemeClr>
                          </a:solidFill>
                          <a:latin typeface="Century Gothic" panose="020B0502020202020204" pitchFamily="34" charset="0"/>
                        </a:rPr>
                        <a:t>caballero (m)</a:t>
                      </a:r>
                      <a:endParaRPr lang="en-GB" sz="2400" dirty="0">
                        <a:solidFill>
                          <a:schemeClr val="accent5">
                            <a:lumMod val="75000"/>
                          </a:schemeClr>
                        </a:solidFill>
                        <a:latin typeface="Century Gothic" panose="020B0502020202020204" pitchFamily="34" charset="0"/>
                      </a:endParaRPr>
                    </a:p>
                  </a:txBody>
                  <a:tcPr/>
                </a:tc>
                <a:tc>
                  <a:txBody>
                    <a:bodyPr/>
                    <a:lstStyle/>
                    <a:p>
                      <a:r>
                        <a:rPr lang="en-GB" sz="2400" dirty="0" smtClean="0">
                          <a:solidFill>
                            <a:schemeClr val="accent5">
                              <a:lumMod val="75000"/>
                            </a:schemeClr>
                          </a:solidFill>
                          <a:latin typeface="Century Gothic" panose="020B0502020202020204" pitchFamily="34" charset="0"/>
                        </a:rPr>
                        <a:t>gentleman, knight</a:t>
                      </a:r>
                      <a:endParaRPr lang="en-GB" sz="2400" dirty="0">
                        <a:solidFill>
                          <a:schemeClr val="accent5">
                            <a:lumMod val="75000"/>
                          </a:schemeClr>
                        </a:solidFill>
                        <a:latin typeface="Century Gothic" panose="020B0502020202020204" pitchFamily="34" charset="0"/>
                      </a:endParaRPr>
                    </a:p>
                  </a:txBody>
                  <a:tcPr/>
                </a:tc>
                <a:extLst>
                  <a:ext uri="{0D108BD9-81ED-4DB2-BD59-A6C34878D82A}">
                    <a16:rowId xmlns:a16="http://schemas.microsoft.com/office/drawing/2014/main" xmlns="" val="2750566901"/>
                  </a:ext>
                </a:extLst>
              </a:tr>
              <a:tr h="365544">
                <a:tc>
                  <a:txBody>
                    <a:bodyPr/>
                    <a:lstStyle/>
                    <a:p>
                      <a:r>
                        <a:rPr lang="en-GB" sz="2400" dirty="0" err="1" smtClean="0">
                          <a:solidFill>
                            <a:schemeClr val="accent5">
                              <a:lumMod val="75000"/>
                            </a:schemeClr>
                          </a:solidFill>
                          <a:latin typeface="Century Gothic" panose="020B0502020202020204" pitchFamily="34" charset="0"/>
                        </a:rPr>
                        <a:t>su</a:t>
                      </a:r>
                      <a:endParaRPr lang="en-GB" sz="2400" dirty="0">
                        <a:solidFill>
                          <a:schemeClr val="accent5">
                            <a:lumMod val="75000"/>
                          </a:schemeClr>
                        </a:solidFill>
                        <a:latin typeface="Century Gothic" panose="020B0502020202020204" pitchFamily="34" charset="0"/>
                      </a:endParaRPr>
                    </a:p>
                  </a:txBody>
                  <a:tcPr/>
                </a:tc>
                <a:tc>
                  <a:txBody>
                    <a:bodyPr/>
                    <a:lstStyle/>
                    <a:p>
                      <a:r>
                        <a:rPr lang="en-GB" sz="2400" dirty="0" smtClean="0">
                          <a:solidFill>
                            <a:schemeClr val="accent5">
                              <a:lumMod val="75000"/>
                            </a:schemeClr>
                          </a:solidFill>
                          <a:latin typeface="Century Gothic" panose="020B0502020202020204" pitchFamily="34" charset="0"/>
                        </a:rPr>
                        <a:t>his/her/its</a:t>
                      </a:r>
                      <a:endParaRPr lang="en-GB" sz="2400" dirty="0">
                        <a:solidFill>
                          <a:schemeClr val="accent5">
                            <a:lumMod val="75000"/>
                          </a:schemeClr>
                        </a:solidFill>
                        <a:latin typeface="Century Gothic" panose="020B0502020202020204" pitchFamily="34" charset="0"/>
                      </a:endParaRPr>
                    </a:p>
                  </a:txBody>
                  <a:tcPr/>
                </a:tc>
                <a:extLst>
                  <a:ext uri="{0D108BD9-81ED-4DB2-BD59-A6C34878D82A}">
                    <a16:rowId xmlns:a16="http://schemas.microsoft.com/office/drawing/2014/main" xmlns="" val="1379272624"/>
                  </a:ext>
                </a:extLst>
              </a:tr>
              <a:tr h="365544">
                <a:tc>
                  <a:txBody>
                    <a:bodyPr/>
                    <a:lstStyle/>
                    <a:p>
                      <a:r>
                        <a:rPr lang="en-GB" sz="2400" dirty="0" err="1" smtClean="0">
                          <a:solidFill>
                            <a:schemeClr val="accent5">
                              <a:lumMod val="75000"/>
                            </a:schemeClr>
                          </a:solidFill>
                          <a:latin typeface="Century Gothic" panose="020B0502020202020204" pitchFamily="34" charset="0"/>
                        </a:rPr>
                        <a:t>quién</a:t>
                      </a:r>
                      <a:endParaRPr lang="en-GB" sz="2400" dirty="0">
                        <a:solidFill>
                          <a:schemeClr val="accent5">
                            <a:lumMod val="75000"/>
                          </a:schemeClr>
                        </a:solidFill>
                        <a:latin typeface="Century Gothic" panose="020B0502020202020204" pitchFamily="34" charset="0"/>
                      </a:endParaRPr>
                    </a:p>
                  </a:txBody>
                  <a:tcPr/>
                </a:tc>
                <a:tc>
                  <a:txBody>
                    <a:bodyPr/>
                    <a:lstStyle/>
                    <a:p>
                      <a:r>
                        <a:rPr lang="en-GB" sz="2400" dirty="0" smtClean="0">
                          <a:solidFill>
                            <a:schemeClr val="accent5">
                              <a:lumMod val="75000"/>
                            </a:schemeClr>
                          </a:solidFill>
                          <a:latin typeface="Century Gothic" panose="020B0502020202020204" pitchFamily="34" charset="0"/>
                        </a:rPr>
                        <a:t>who</a:t>
                      </a:r>
                      <a:endParaRPr lang="en-GB" sz="2400" dirty="0">
                        <a:solidFill>
                          <a:schemeClr val="accent5">
                            <a:lumMod val="75000"/>
                          </a:schemeClr>
                        </a:solidFill>
                        <a:latin typeface="Century Gothic" panose="020B0502020202020204" pitchFamily="34" charset="0"/>
                      </a:endParaRPr>
                    </a:p>
                  </a:txBody>
                  <a:tcPr/>
                </a:tc>
                <a:extLst>
                  <a:ext uri="{0D108BD9-81ED-4DB2-BD59-A6C34878D82A}">
                    <a16:rowId xmlns:a16="http://schemas.microsoft.com/office/drawing/2014/main" xmlns="" val="3754594698"/>
                  </a:ext>
                </a:extLst>
              </a:tr>
              <a:tr h="365544">
                <a:tc>
                  <a:txBody>
                    <a:bodyPr/>
                    <a:lstStyle/>
                    <a:p>
                      <a:r>
                        <a:rPr lang="en-GB" sz="2400" dirty="0" smtClean="0">
                          <a:solidFill>
                            <a:schemeClr val="accent5">
                              <a:lumMod val="75000"/>
                            </a:schemeClr>
                          </a:solidFill>
                          <a:latin typeface="Century Gothic" panose="020B0502020202020204" pitchFamily="34" charset="0"/>
                        </a:rPr>
                        <a:t>saber / sabe</a:t>
                      </a:r>
                      <a:endParaRPr lang="en-GB" sz="2400" dirty="0">
                        <a:solidFill>
                          <a:schemeClr val="accent5">
                            <a:lumMod val="75000"/>
                          </a:schemeClr>
                        </a:solidFill>
                        <a:latin typeface="Century Gothic" panose="020B0502020202020204" pitchFamily="34" charset="0"/>
                      </a:endParaRPr>
                    </a:p>
                  </a:txBody>
                  <a:tcPr/>
                </a:tc>
                <a:tc>
                  <a:txBody>
                    <a:bodyPr/>
                    <a:lstStyle/>
                    <a:p>
                      <a:r>
                        <a:rPr lang="en-GB" sz="2400" dirty="0" smtClean="0">
                          <a:solidFill>
                            <a:schemeClr val="accent5">
                              <a:lumMod val="75000"/>
                            </a:schemeClr>
                          </a:solidFill>
                          <a:latin typeface="Century Gothic" panose="020B0502020202020204" pitchFamily="34" charset="0"/>
                        </a:rPr>
                        <a:t>to know / knows</a:t>
                      </a:r>
                      <a:endParaRPr lang="en-GB" sz="2400" dirty="0">
                        <a:solidFill>
                          <a:schemeClr val="accent5">
                            <a:lumMod val="75000"/>
                          </a:schemeClr>
                        </a:solidFill>
                        <a:latin typeface="Century Gothic" panose="020B0502020202020204" pitchFamily="34" charset="0"/>
                      </a:endParaRPr>
                    </a:p>
                  </a:txBody>
                  <a:tcPr/>
                </a:tc>
                <a:extLst>
                  <a:ext uri="{0D108BD9-81ED-4DB2-BD59-A6C34878D82A}">
                    <a16:rowId xmlns:a16="http://schemas.microsoft.com/office/drawing/2014/main" xmlns="" val="505938447"/>
                  </a:ext>
                </a:extLst>
              </a:tr>
              <a:tr h="365544">
                <a:tc>
                  <a:txBody>
                    <a:bodyPr/>
                    <a:lstStyle/>
                    <a:p>
                      <a:r>
                        <a:rPr lang="en-GB" sz="2400" dirty="0" err="1" smtClean="0">
                          <a:solidFill>
                            <a:schemeClr val="accent5">
                              <a:lumMod val="75000"/>
                            </a:schemeClr>
                          </a:solidFill>
                          <a:latin typeface="Century Gothic" panose="020B0502020202020204" pitchFamily="34" charset="0"/>
                        </a:rPr>
                        <a:t>pasar</a:t>
                      </a:r>
                      <a:r>
                        <a:rPr lang="en-GB" sz="2400" dirty="0" smtClean="0">
                          <a:solidFill>
                            <a:schemeClr val="accent5">
                              <a:lumMod val="75000"/>
                            </a:schemeClr>
                          </a:solidFill>
                          <a:latin typeface="Century Gothic" panose="020B0502020202020204" pitchFamily="34" charset="0"/>
                        </a:rPr>
                        <a:t> / </a:t>
                      </a:r>
                      <a:r>
                        <a:rPr lang="en-GB" sz="2400" dirty="0" err="1" smtClean="0">
                          <a:solidFill>
                            <a:schemeClr val="accent5">
                              <a:lumMod val="75000"/>
                            </a:schemeClr>
                          </a:solidFill>
                          <a:latin typeface="Century Gothic" panose="020B0502020202020204" pitchFamily="34" charset="0"/>
                        </a:rPr>
                        <a:t>pasa</a:t>
                      </a:r>
                      <a:endParaRPr lang="en-GB" sz="2400" dirty="0">
                        <a:solidFill>
                          <a:schemeClr val="accent5">
                            <a:lumMod val="75000"/>
                          </a:schemeClr>
                        </a:solidFill>
                        <a:latin typeface="Century Gothic" panose="020B0502020202020204" pitchFamily="34" charset="0"/>
                      </a:endParaRPr>
                    </a:p>
                  </a:txBody>
                  <a:tcPr/>
                </a:tc>
                <a:tc>
                  <a:txBody>
                    <a:bodyPr/>
                    <a:lstStyle/>
                    <a:p>
                      <a:r>
                        <a:rPr lang="en-GB" sz="2400" dirty="0" smtClean="0">
                          <a:solidFill>
                            <a:schemeClr val="accent5">
                              <a:lumMod val="75000"/>
                            </a:schemeClr>
                          </a:solidFill>
                          <a:latin typeface="Century Gothic" panose="020B0502020202020204" pitchFamily="34" charset="0"/>
                        </a:rPr>
                        <a:t>to pass</a:t>
                      </a:r>
                      <a:r>
                        <a:rPr lang="en-GB" sz="2400" baseline="0" dirty="0" smtClean="0">
                          <a:solidFill>
                            <a:schemeClr val="accent5">
                              <a:lumMod val="75000"/>
                            </a:schemeClr>
                          </a:solidFill>
                          <a:latin typeface="Century Gothic" panose="020B0502020202020204" pitchFamily="34" charset="0"/>
                        </a:rPr>
                        <a:t> / passes</a:t>
                      </a:r>
                      <a:endParaRPr lang="en-GB" sz="2400" dirty="0">
                        <a:solidFill>
                          <a:schemeClr val="accent5">
                            <a:lumMod val="75000"/>
                          </a:schemeClr>
                        </a:solidFill>
                        <a:latin typeface="Century Gothic" panose="020B0502020202020204" pitchFamily="34" charset="0"/>
                      </a:endParaRPr>
                    </a:p>
                  </a:txBody>
                  <a:tcPr/>
                </a:tc>
                <a:extLst>
                  <a:ext uri="{0D108BD9-81ED-4DB2-BD59-A6C34878D82A}">
                    <a16:rowId xmlns:a16="http://schemas.microsoft.com/office/drawing/2014/main" xmlns="" val="10010"/>
                  </a:ext>
                </a:extLst>
              </a:tr>
              <a:tr h="365544">
                <a:tc>
                  <a:txBody>
                    <a:bodyPr/>
                    <a:lstStyle/>
                    <a:p>
                      <a:r>
                        <a:rPr lang="en-GB" sz="2400" dirty="0" err="1" smtClean="0">
                          <a:solidFill>
                            <a:schemeClr val="accent5">
                              <a:lumMod val="75000"/>
                            </a:schemeClr>
                          </a:solidFill>
                          <a:latin typeface="Century Gothic" panose="020B0502020202020204" pitchFamily="34" charset="0"/>
                        </a:rPr>
                        <a:t>llevar</a:t>
                      </a:r>
                      <a:r>
                        <a:rPr lang="en-GB" sz="2400" dirty="0" smtClean="0">
                          <a:solidFill>
                            <a:schemeClr val="accent5">
                              <a:lumMod val="75000"/>
                            </a:schemeClr>
                          </a:solidFill>
                          <a:latin typeface="Century Gothic" panose="020B0502020202020204" pitchFamily="34" charset="0"/>
                        </a:rPr>
                        <a:t> / </a:t>
                      </a:r>
                      <a:r>
                        <a:rPr lang="en-GB" sz="2400" dirty="0" err="1" smtClean="0">
                          <a:solidFill>
                            <a:schemeClr val="accent5">
                              <a:lumMod val="75000"/>
                            </a:schemeClr>
                          </a:solidFill>
                          <a:latin typeface="Century Gothic" panose="020B0502020202020204" pitchFamily="34" charset="0"/>
                        </a:rPr>
                        <a:t>lleva</a:t>
                      </a:r>
                      <a:endParaRPr lang="en-GB" sz="2400" dirty="0">
                        <a:solidFill>
                          <a:schemeClr val="accent5">
                            <a:lumMod val="75000"/>
                          </a:schemeClr>
                        </a:solidFill>
                        <a:latin typeface="Century Gothic" panose="020B0502020202020204" pitchFamily="34" charset="0"/>
                      </a:endParaRPr>
                    </a:p>
                  </a:txBody>
                  <a:tcPr/>
                </a:tc>
                <a:tc>
                  <a:txBody>
                    <a:bodyPr/>
                    <a:lstStyle/>
                    <a:p>
                      <a:r>
                        <a:rPr lang="en-GB" sz="2400" dirty="0" smtClean="0">
                          <a:solidFill>
                            <a:schemeClr val="accent5">
                              <a:lumMod val="75000"/>
                            </a:schemeClr>
                          </a:solidFill>
                          <a:latin typeface="Century Gothic" panose="020B0502020202020204" pitchFamily="34" charset="0"/>
                        </a:rPr>
                        <a:t>to carry, to wear / carries, wears</a:t>
                      </a:r>
                      <a:endParaRPr lang="en-GB" sz="2400" dirty="0">
                        <a:solidFill>
                          <a:schemeClr val="accent5">
                            <a:lumMod val="75000"/>
                          </a:schemeClr>
                        </a:solidFill>
                        <a:latin typeface="Century Gothic" panose="020B0502020202020204" pitchFamily="34" charset="0"/>
                      </a:endParaRPr>
                    </a:p>
                  </a:txBody>
                  <a:tcPr/>
                </a:tc>
                <a:extLst>
                  <a:ext uri="{0D108BD9-81ED-4DB2-BD59-A6C34878D82A}">
                    <a16:rowId xmlns:a16="http://schemas.microsoft.com/office/drawing/2014/main" xmlns="" val="10011"/>
                  </a:ext>
                </a:extLst>
              </a:tr>
            </a:tbl>
          </a:graphicData>
        </a:graphic>
      </p:graphicFrame>
      <p:sp>
        <p:nvSpPr>
          <p:cNvPr id="2" name="Rectangle 1"/>
          <p:cNvSpPr/>
          <p:nvPr/>
        </p:nvSpPr>
        <p:spPr>
          <a:xfrm>
            <a:off x="6212910" y="658857"/>
            <a:ext cx="4972832" cy="430907"/>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Rectangle 5"/>
          <p:cNvSpPr/>
          <p:nvPr/>
        </p:nvSpPr>
        <p:spPr>
          <a:xfrm>
            <a:off x="6212910" y="1114816"/>
            <a:ext cx="4972832" cy="430907"/>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ectangle 6"/>
          <p:cNvSpPr/>
          <p:nvPr/>
        </p:nvSpPr>
        <p:spPr>
          <a:xfrm>
            <a:off x="6212910" y="1570775"/>
            <a:ext cx="4972832" cy="430907"/>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ectangle 7"/>
          <p:cNvSpPr/>
          <p:nvPr/>
        </p:nvSpPr>
        <p:spPr>
          <a:xfrm>
            <a:off x="6212910" y="2026734"/>
            <a:ext cx="4972832" cy="430907"/>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Rectangle 8"/>
          <p:cNvSpPr/>
          <p:nvPr/>
        </p:nvSpPr>
        <p:spPr>
          <a:xfrm>
            <a:off x="6212910" y="2482693"/>
            <a:ext cx="4972832" cy="430907"/>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6212910" y="2938652"/>
            <a:ext cx="4972832" cy="430907"/>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10"/>
          <p:cNvSpPr/>
          <p:nvPr/>
        </p:nvSpPr>
        <p:spPr>
          <a:xfrm>
            <a:off x="6204607" y="3391613"/>
            <a:ext cx="4972832" cy="430907"/>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Rectangle 11"/>
          <p:cNvSpPr/>
          <p:nvPr/>
        </p:nvSpPr>
        <p:spPr>
          <a:xfrm>
            <a:off x="6212910" y="3855334"/>
            <a:ext cx="4972832" cy="430907"/>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12"/>
          <p:cNvSpPr/>
          <p:nvPr/>
        </p:nvSpPr>
        <p:spPr>
          <a:xfrm>
            <a:off x="6212910" y="4309922"/>
            <a:ext cx="4972832" cy="430907"/>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Rectangle 13"/>
          <p:cNvSpPr/>
          <p:nvPr/>
        </p:nvSpPr>
        <p:spPr>
          <a:xfrm>
            <a:off x="6214998" y="4750420"/>
            <a:ext cx="4972832" cy="430907"/>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14"/>
          <p:cNvSpPr/>
          <p:nvPr/>
        </p:nvSpPr>
        <p:spPr>
          <a:xfrm>
            <a:off x="6217086" y="5190918"/>
            <a:ext cx="4972832" cy="467363"/>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Rectangle 15"/>
          <p:cNvSpPr/>
          <p:nvPr/>
        </p:nvSpPr>
        <p:spPr>
          <a:xfrm>
            <a:off x="6206648" y="5668994"/>
            <a:ext cx="4972832" cy="453024"/>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TextBox 16"/>
          <p:cNvSpPr txBox="1"/>
          <p:nvPr/>
        </p:nvSpPr>
        <p:spPr>
          <a:xfrm>
            <a:off x="7305367" y="6479458"/>
            <a:ext cx="3165987"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Nick Avery &amp; Rachel Hawkes</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73496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Essential language knowledge </a:t>
            </a:r>
            <a:r>
              <a:rPr lang="en-GB" dirty="0" smtClean="0"/>
              <a:t/>
            </a:r>
            <a:br>
              <a:rPr lang="en-GB" dirty="0" smtClean="0"/>
            </a:br>
            <a:r>
              <a:rPr lang="en-GB" sz="3600" dirty="0" smtClean="0"/>
              <a:t>(</a:t>
            </a:r>
            <a:r>
              <a:rPr lang="en-GB" sz="3600" i="1" dirty="0" smtClean="0"/>
              <a:t>for beginner language learners)</a:t>
            </a:r>
            <a:endParaRPr lang="en-GB" sz="3600" i="1"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74522" b="55372"/>
          <a:stretch/>
        </p:blipFill>
        <p:spPr>
          <a:xfrm>
            <a:off x="7338858" y="1939077"/>
            <a:ext cx="3165625" cy="3930040"/>
          </a:xfrm>
          <a:prstGeom prst="rect">
            <a:avLst/>
          </a:prstGeom>
        </p:spPr>
      </p:pic>
      <p:sp>
        <p:nvSpPr>
          <p:cNvPr id="9" name="TextBox 8"/>
          <p:cNvSpPr txBox="1"/>
          <p:nvPr/>
        </p:nvSpPr>
        <p:spPr>
          <a:xfrm rot="18448616">
            <a:off x="6320755" y="4530941"/>
            <a:ext cx="2556688" cy="646331"/>
          </a:xfrm>
          <a:prstGeom prst="rect">
            <a:avLst/>
          </a:prstGeom>
          <a:noFill/>
        </p:spPr>
        <p:txBody>
          <a:bodyPr wrap="square" rtlCol="0">
            <a:spAutoFit/>
          </a:bodyPr>
          <a:lstStyle/>
          <a:p>
            <a:pPr algn="ctr"/>
            <a:r>
              <a:rPr lang="en-GB" sz="3600" dirty="0">
                <a:solidFill>
                  <a:srgbClr val="EA5F00"/>
                </a:solidFill>
                <a:latin typeface="Century Gothic" panose="020B0502020202020204" pitchFamily="34" charset="0"/>
              </a:rPr>
              <a:t>p</a:t>
            </a:r>
            <a:r>
              <a:rPr lang="en-GB" sz="3600" dirty="0" smtClean="0">
                <a:solidFill>
                  <a:srgbClr val="EA5F00"/>
                </a:solidFill>
                <a:latin typeface="Century Gothic" panose="020B0502020202020204" pitchFamily="34" charset="0"/>
              </a:rPr>
              <a:t>honics</a:t>
            </a:r>
            <a:endParaRPr lang="en-GB" sz="3600" dirty="0">
              <a:solidFill>
                <a:srgbClr val="EA5F00"/>
              </a:solidFill>
              <a:latin typeface="Century Gothic" panose="020B0502020202020204" pitchFamily="34" charset="0"/>
            </a:endParaRPr>
          </a:p>
        </p:txBody>
      </p:sp>
      <p:sp>
        <p:nvSpPr>
          <p:cNvPr id="10" name="TextBox 9"/>
          <p:cNvSpPr txBox="1"/>
          <p:nvPr/>
        </p:nvSpPr>
        <p:spPr>
          <a:xfrm>
            <a:off x="7018949" y="5644006"/>
            <a:ext cx="3805442" cy="646331"/>
          </a:xfrm>
          <a:prstGeom prst="rect">
            <a:avLst/>
          </a:prstGeom>
          <a:noFill/>
        </p:spPr>
        <p:txBody>
          <a:bodyPr wrap="square" rtlCol="0">
            <a:spAutoFit/>
          </a:bodyPr>
          <a:lstStyle/>
          <a:p>
            <a:pPr algn="ctr"/>
            <a:r>
              <a:rPr lang="en-GB" sz="3600" dirty="0" smtClean="0">
                <a:solidFill>
                  <a:srgbClr val="EA5F00"/>
                </a:solidFill>
                <a:latin typeface="Century Gothic" panose="020B0502020202020204" pitchFamily="34" charset="0"/>
              </a:rPr>
              <a:t>vocabulary</a:t>
            </a:r>
            <a:endParaRPr lang="en-GB" sz="3600" dirty="0">
              <a:solidFill>
                <a:srgbClr val="EA5F00"/>
              </a:solidFill>
              <a:latin typeface="Century Gothic" panose="020B0502020202020204" pitchFamily="34" charset="0"/>
            </a:endParaRPr>
          </a:p>
        </p:txBody>
      </p:sp>
      <p:sp>
        <p:nvSpPr>
          <p:cNvPr id="11" name="TextBox 10"/>
          <p:cNvSpPr txBox="1"/>
          <p:nvPr/>
        </p:nvSpPr>
        <p:spPr>
          <a:xfrm rot="2358350">
            <a:off x="8192153" y="4530939"/>
            <a:ext cx="3805442" cy="646331"/>
          </a:xfrm>
          <a:prstGeom prst="rect">
            <a:avLst/>
          </a:prstGeom>
          <a:noFill/>
        </p:spPr>
        <p:txBody>
          <a:bodyPr wrap="square" rtlCol="0">
            <a:spAutoFit/>
          </a:bodyPr>
          <a:lstStyle/>
          <a:p>
            <a:pPr algn="ctr"/>
            <a:r>
              <a:rPr lang="en-GB" sz="3600" dirty="0" smtClean="0">
                <a:solidFill>
                  <a:srgbClr val="EA5F00"/>
                </a:solidFill>
                <a:latin typeface="Century Gothic" panose="020B0502020202020204" pitchFamily="34" charset="0"/>
              </a:rPr>
              <a:t>grammar</a:t>
            </a:r>
            <a:endParaRPr lang="en-GB" sz="3600" dirty="0">
              <a:solidFill>
                <a:srgbClr val="EA5F00"/>
              </a:solidFill>
              <a:latin typeface="Century Gothic" panose="020B0502020202020204" pitchFamily="34" charset="0"/>
            </a:endParaRPr>
          </a:p>
        </p:txBody>
      </p:sp>
      <p:sp>
        <p:nvSpPr>
          <p:cNvPr id="12" name="Rectangle 11"/>
          <p:cNvSpPr/>
          <p:nvPr/>
        </p:nvSpPr>
        <p:spPr>
          <a:xfrm>
            <a:off x="881856" y="2089663"/>
            <a:ext cx="6457002" cy="3416320"/>
          </a:xfrm>
          <a:prstGeom prst="rect">
            <a:avLst/>
          </a:prstGeom>
        </p:spPr>
        <p:txBody>
          <a:bodyPr wrap="square">
            <a:spAutoFit/>
          </a:bodyPr>
          <a:lstStyle/>
          <a:p>
            <a:r>
              <a:rPr lang="en-GB" sz="2400" dirty="0">
                <a:solidFill>
                  <a:srgbClr val="4472C4">
                    <a:lumMod val="50000"/>
                  </a:srgbClr>
                </a:solidFill>
                <a:latin typeface="Century Gothic" panose="020B0502020202020204" pitchFamily="34" charset="0"/>
              </a:rPr>
              <a:t>Pupils need to gain systematic knowledge of the </a:t>
            </a:r>
            <a:r>
              <a:rPr lang="en-GB" sz="2400" b="1" dirty="0">
                <a:solidFill>
                  <a:srgbClr val="4472C4">
                    <a:lumMod val="50000"/>
                  </a:srgbClr>
                </a:solidFill>
                <a:latin typeface="Century Gothic" panose="020B0502020202020204" pitchFamily="34" charset="0"/>
              </a:rPr>
              <a:t>vocabulary</a:t>
            </a:r>
            <a:r>
              <a:rPr lang="en-GB" sz="2400" dirty="0">
                <a:solidFill>
                  <a:srgbClr val="4472C4">
                    <a:lumMod val="50000"/>
                  </a:srgbClr>
                </a:solidFill>
                <a:latin typeface="Century Gothic" panose="020B0502020202020204" pitchFamily="34" charset="0"/>
              </a:rPr>
              <a:t>,</a:t>
            </a:r>
            <a:r>
              <a:rPr lang="en-GB" sz="2400" b="1" dirty="0">
                <a:solidFill>
                  <a:srgbClr val="4472C4">
                    <a:lumMod val="50000"/>
                  </a:srgbClr>
                </a:solidFill>
                <a:latin typeface="Century Gothic" panose="020B0502020202020204" pitchFamily="34" charset="0"/>
              </a:rPr>
              <a:t> grammar</a:t>
            </a:r>
            <a:r>
              <a:rPr lang="en-GB" sz="2400" dirty="0">
                <a:solidFill>
                  <a:srgbClr val="4472C4">
                    <a:lumMod val="50000"/>
                  </a:srgbClr>
                </a:solidFill>
                <a:latin typeface="Century Gothic" panose="020B0502020202020204" pitchFamily="34" charset="0"/>
              </a:rPr>
              <a:t>, and sound and spelling systems (</a:t>
            </a:r>
            <a:r>
              <a:rPr lang="en-GB" sz="2400" b="1" dirty="0">
                <a:solidFill>
                  <a:srgbClr val="4472C4">
                    <a:lumMod val="50000"/>
                  </a:srgbClr>
                </a:solidFill>
                <a:latin typeface="Century Gothic" panose="020B0502020202020204" pitchFamily="34" charset="0"/>
              </a:rPr>
              <a:t>phonics</a:t>
            </a:r>
            <a:r>
              <a:rPr lang="en-GB" sz="2400" dirty="0">
                <a:solidFill>
                  <a:srgbClr val="4472C4">
                    <a:lumMod val="50000"/>
                  </a:srgbClr>
                </a:solidFill>
                <a:latin typeface="Century Gothic" panose="020B0502020202020204" pitchFamily="34" charset="0"/>
              </a:rPr>
              <a:t>) of their new language, and how these are used by speakers of the language. They need to reinforce this knowledge with </a:t>
            </a:r>
            <a:r>
              <a:rPr lang="en-GB" sz="2400" b="1" dirty="0">
                <a:solidFill>
                  <a:srgbClr val="4472C4">
                    <a:lumMod val="50000"/>
                  </a:srgbClr>
                </a:solidFill>
                <a:latin typeface="Century Gothic" panose="020B0502020202020204" pitchFamily="34" charset="0"/>
              </a:rPr>
              <a:t>extensive planned practice </a:t>
            </a:r>
            <a:r>
              <a:rPr lang="en-GB" sz="2400" dirty="0">
                <a:solidFill>
                  <a:srgbClr val="4472C4">
                    <a:lumMod val="50000"/>
                  </a:srgbClr>
                </a:solidFill>
                <a:latin typeface="Century Gothic" panose="020B0502020202020204" pitchFamily="34" charset="0"/>
              </a:rPr>
              <a:t>and use it in order to build the skills needed for communication. (MFL Pedagogy Review, p.3)</a:t>
            </a:r>
          </a:p>
        </p:txBody>
      </p:sp>
    </p:spTree>
    <p:extLst>
      <p:ext uri="{BB962C8B-B14F-4D97-AF65-F5344CB8AC3E}">
        <p14:creationId xmlns:p14="http://schemas.microsoft.com/office/powerpoint/2010/main" val="37976161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4724"/>
            <a:ext cx="10515600" cy="1325563"/>
          </a:xfrm>
        </p:spPr>
        <p:txBody>
          <a:bodyPr/>
          <a:lstStyle/>
          <a:p>
            <a:r>
              <a:rPr lang="en-GB" dirty="0" err="1" smtClean="0">
                <a:solidFill>
                  <a:srgbClr val="002060"/>
                </a:solidFill>
              </a:rPr>
              <a:t>Ahora</a:t>
            </a:r>
            <a:r>
              <a:rPr lang="en-GB" dirty="0" smtClean="0">
                <a:solidFill>
                  <a:srgbClr val="002060"/>
                </a:solidFill>
              </a:rPr>
              <a:t> </a:t>
            </a:r>
            <a:r>
              <a:rPr lang="en-GB" dirty="0" err="1" smtClean="0">
                <a:solidFill>
                  <a:srgbClr val="002060"/>
                </a:solidFill>
              </a:rPr>
              <a:t>escuchar</a:t>
            </a:r>
            <a:r>
              <a:rPr lang="en-GB" dirty="0" smtClean="0">
                <a:solidFill>
                  <a:srgbClr val="002060"/>
                </a:solidFill>
              </a:rPr>
              <a:t> el poema</a:t>
            </a:r>
            <a:endParaRPr lang="en-GB" dirty="0">
              <a:solidFill>
                <a:srgbClr val="002060"/>
              </a:solidFill>
            </a:endParaRPr>
          </a:p>
        </p:txBody>
      </p:sp>
      <p:sp>
        <p:nvSpPr>
          <p:cNvPr id="7" name="Title 1"/>
          <p:cNvSpPr txBox="1">
            <a:spLocks/>
          </p:cNvSpPr>
          <p:nvPr/>
        </p:nvSpPr>
        <p:spPr>
          <a:xfrm>
            <a:off x="838200" y="165495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dirty="0" smtClean="0">
                <a:solidFill>
                  <a:srgbClr val="002060"/>
                </a:solidFill>
              </a:rPr>
              <a:t>¿Cómo está la </a:t>
            </a:r>
            <a:r>
              <a:rPr lang="en-GB" dirty="0" err="1" smtClean="0">
                <a:solidFill>
                  <a:srgbClr val="002060"/>
                </a:solidFill>
              </a:rPr>
              <a:t>narradora</a:t>
            </a:r>
            <a:r>
              <a:rPr lang="en-GB" dirty="0" smtClean="0">
                <a:solidFill>
                  <a:srgbClr val="002060"/>
                </a:solidFill>
              </a:rPr>
              <a:t>? </a:t>
            </a:r>
            <a:endParaRPr lang="en-GB" dirty="0">
              <a:solidFill>
                <a:srgbClr val="002060"/>
              </a:solidFill>
            </a:endParaRPr>
          </a:p>
        </p:txBody>
      </p:sp>
      <p:sp>
        <p:nvSpPr>
          <p:cNvPr id="8" name="TextBox 7"/>
          <p:cNvSpPr txBox="1"/>
          <p:nvPr/>
        </p:nvSpPr>
        <p:spPr>
          <a:xfrm>
            <a:off x="986035" y="2688128"/>
            <a:ext cx="4919662" cy="3046988"/>
          </a:xfrm>
          <a:prstGeom prst="rect">
            <a:avLst/>
          </a:prstGeom>
          <a:noFill/>
        </p:spPr>
        <p:txBody>
          <a:bodyPr wrap="square" rtlCol="0">
            <a:spAutoFit/>
          </a:bodyPr>
          <a:lstStyle/>
          <a:p>
            <a:pPr marL="514350" indent="-514350">
              <a:buFont typeface="Arial" panose="020B0604020202020204" pitchFamily="34" charset="0"/>
              <a:buChar char="•"/>
            </a:pPr>
            <a:r>
              <a:rPr lang="en-GB" sz="3200" dirty="0" err="1" smtClean="0">
                <a:solidFill>
                  <a:srgbClr val="002060"/>
                </a:solidFill>
                <a:latin typeface="Century Gothic" panose="020B0502020202020204" pitchFamily="34" charset="0"/>
              </a:rPr>
              <a:t>tonta</a:t>
            </a:r>
            <a:endParaRPr lang="en-GB" sz="3200" dirty="0" smtClean="0">
              <a:solidFill>
                <a:srgbClr val="002060"/>
              </a:solidFill>
              <a:latin typeface="Century Gothic" panose="020B0502020202020204" pitchFamily="34" charset="0"/>
            </a:endParaRPr>
          </a:p>
          <a:p>
            <a:pPr marL="514350" indent="-514350">
              <a:buFont typeface="Arial" panose="020B0604020202020204" pitchFamily="34" charset="0"/>
              <a:buChar char="•"/>
            </a:pPr>
            <a:r>
              <a:rPr lang="en-GB" sz="3200" dirty="0" err="1">
                <a:solidFill>
                  <a:srgbClr val="002060"/>
                </a:solidFill>
                <a:latin typeface="Century Gothic" panose="020B0502020202020204" pitchFamily="34" charset="0"/>
              </a:rPr>
              <a:t>r</a:t>
            </a:r>
            <a:r>
              <a:rPr lang="en-GB" sz="3200" dirty="0" err="1" smtClean="0">
                <a:solidFill>
                  <a:srgbClr val="002060"/>
                </a:solidFill>
                <a:latin typeface="Century Gothic" panose="020B0502020202020204" pitchFamily="34" charset="0"/>
              </a:rPr>
              <a:t>ara</a:t>
            </a:r>
            <a:endParaRPr lang="en-GB" sz="3200" dirty="0" smtClean="0">
              <a:solidFill>
                <a:srgbClr val="002060"/>
              </a:solidFill>
              <a:latin typeface="Century Gothic" panose="020B0502020202020204" pitchFamily="34" charset="0"/>
            </a:endParaRPr>
          </a:p>
          <a:p>
            <a:pPr marL="514350" indent="-514350">
              <a:buFont typeface="Arial" panose="020B0604020202020204" pitchFamily="34" charset="0"/>
              <a:buChar char="•"/>
            </a:pPr>
            <a:r>
              <a:rPr lang="en-GB" sz="3200" dirty="0" err="1" smtClean="0">
                <a:solidFill>
                  <a:srgbClr val="002060"/>
                </a:solidFill>
                <a:latin typeface="Century Gothic" panose="020B0502020202020204" pitchFamily="34" charset="0"/>
              </a:rPr>
              <a:t>alegre</a:t>
            </a:r>
            <a:endParaRPr lang="en-GB" sz="3200" dirty="0" smtClean="0">
              <a:solidFill>
                <a:srgbClr val="002060"/>
              </a:solidFill>
              <a:latin typeface="Century Gothic" panose="020B0502020202020204" pitchFamily="34" charset="0"/>
            </a:endParaRPr>
          </a:p>
          <a:p>
            <a:pPr marL="514350" indent="-514350">
              <a:buFont typeface="Arial" panose="020B0604020202020204" pitchFamily="34" charset="0"/>
              <a:buChar char="•"/>
            </a:pPr>
            <a:r>
              <a:rPr lang="en-GB" sz="3200" dirty="0" err="1">
                <a:solidFill>
                  <a:srgbClr val="002060"/>
                </a:solidFill>
                <a:latin typeface="Century Gothic" panose="020B0502020202020204" pitchFamily="34" charset="0"/>
              </a:rPr>
              <a:t>n</a:t>
            </a:r>
            <a:r>
              <a:rPr lang="en-GB" sz="3200" dirty="0" err="1" smtClean="0">
                <a:solidFill>
                  <a:srgbClr val="002060"/>
                </a:solidFill>
                <a:latin typeface="Century Gothic" panose="020B0502020202020204" pitchFamily="34" charset="0"/>
              </a:rPr>
              <a:t>erviosa</a:t>
            </a:r>
            <a:endParaRPr lang="en-GB" sz="3200" dirty="0" smtClean="0">
              <a:solidFill>
                <a:srgbClr val="002060"/>
              </a:solidFill>
              <a:latin typeface="Century Gothic" panose="020B0502020202020204" pitchFamily="34" charset="0"/>
            </a:endParaRPr>
          </a:p>
          <a:p>
            <a:pPr marL="514350" indent="-514350">
              <a:buFont typeface="Arial" panose="020B0604020202020204" pitchFamily="34" charset="0"/>
              <a:buChar char="•"/>
            </a:pPr>
            <a:r>
              <a:rPr lang="en-GB" sz="3200" dirty="0" err="1">
                <a:solidFill>
                  <a:srgbClr val="002060"/>
                </a:solidFill>
                <a:latin typeface="Century Gothic" panose="020B0502020202020204" pitchFamily="34" charset="0"/>
              </a:rPr>
              <a:t>t</a:t>
            </a:r>
            <a:r>
              <a:rPr lang="en-GB" sz="3200" dirty="0" err="1" smtClean="0">
                <a:solidFill>
                  <a:srgbClr val="002060"/>
                </a:solidFill>
                <a:latin typeface="Century Gothic" panose="020B0502020202020204" pitchFamily="34" charset="0"/>
              </a:rPr>
              <a:t>ranquila</a:t>
            </a:r>
            <a:endParaRPr lang="en-GB" sz="3200" dirty="0" smtClean="0">
              <a:solidFill>
                <a:srgbClr val="002060"/>
              </a:solidFill>
              <a:latin typeface="Century Gothic" panose="020B0502020202020204" pitchFamily="34" charset="0"/>
            </a:endParaRPr>
          </a:p>
          <a:p>
            <a:pPr marL="514350" indent="-514350">
              <a:buFont typeface="Arial" panose="020B0604020202020204" pitchFamily="34" charset="0"/>
              <a:buChar char="•"/>
            </a:pPr>
            <a:r>
              <a:rPr lang="en-GB" sz="3200" dirty="0" err="1" smtClean="0">
                <a:solidFill>
                  <a:srgbClr val="002060"/>
                </a:solidFill>
                <a:latin typeface="Century Gothic" panose="020B0502020202020204" pitchFamily="34" charset="0"/>
              </a:rPr>
              <a:t>seria</a:t>
            </a:r>
            <a:endParaRPr lang="en-GB" sz="3200" dirty="0" smtClean="0">
              <a:solidFill>
                <a:srgbClr val="002060"/>
              </a:solidFill>
              <a:latin typeface="Century Gothic" panose="020B0502020202020204" pitchFamily="34" charset="0"/>
            </a:endParaRPr>
          </a:p>
        </p:txBody>
      </p:sp>
      <p:sp>
        <p:nvSpPr>
          <p:cNvPr id="5" name="TextBox 4"/>
          <p:cNvSpPr txBox="1"/>
          <p:nvPr/>
        </p:nvSpPr>
        <p:spPr>
          <a:xfrm>
            <a:off x="7305367" y="6479458"/>
            <a:ext cx="3165987"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Nick Avery &amp; Rachel Hawkes</a:t>
            </a:r>
            <a:endParaRPr lang="en-GB" sz="1200" dirty="0">
              <a:solidFill>
                <a:prstClr val="white"/>
              </a:solidFill>
              <a:latin typeface="Century Gothic" panose="020B0502020202020204" pitchFamily="34" charset="0"/>
            </a:endParaRPr>
          </a:p>
        </p:txBody>
      </p:sp>
      <p:sp>
        <p:nvSpPr>
          <p:cNvPr id="6" name="Rounded Rectangle 38"/>
          <p:cNvSpPr/>
          <p:nvPr/>
        </p:nvSpPr>
        <p:spPr>
          <a:xfrm>
            <a:off x="10722478" y="5882130"/>
            <a:ext cx="1423602" cy="400919"/>
          </a:xfrm>
          <a:prstGeom prst="roundRect">
            <a:avLst/>
          </a:prstGeom>
          <a:solidFill>
            <a:srgbClr val="E87D1E"/>
          </a:solidFill>
          <a:ln>
            <a:solidFill>
              <a:srgbClr val="E567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smtClean="0">
                <a:solidFill>
                  <a:prstClr val="white"/>
                </a:solidFill>
                <a:latin typeface="Century Gothic" panose="020B0502020202020204" pitchFamily="34" charset="0"/>
              </a:rPr>
              <a:t>escuchar</a:t>
            </a:r>
            <a:endParaRPr lang="en-GB" b="1" dirty="0">
              <a:solidFill>
                <a:prstClr val="white"/>
              </a:solidFill>
              <a:latin typeface="Century Gothic" panose="020B0502020202020204" pitchFamily="34" charset="0"/>
            </a:endParaRPr>
          </a:p>
        </p:txBody>
      </p:sp>
      <p:sp>
        <p:nvSpPr>
          <p:cNvPr id="3" name="Action Button: Forward or Next 2">
            <a:hlinkClick r:id="" action="ppaction://noaction" highlightClick="1">
              <a:snd r:embed="rId3" name="Poesía de Antonio Machado - happy.wav"/>
            </a:hlinkClick>
          </p:cNvPr>
          <p:cNvSpPr/>
          <p:nvPr/>
        </p:nvSpPr>
        <p:spPr>
          <a:xfrm>
            <a:off x="986034" y="1195693"/>
            <a:ext cx="360983" cy="366927"/>
          </a:xfrm>
          <a:prstGeom prst="actionButtonForwardNex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Action Button: Forward or Next 8">
            <a:hlinkClick r:id="" action="ppaction://noaction" highlightClick="1">
              <a:snd r:embed="rId4" name="Poesía de Antonio Machado - serious.wav"/>
            </a:hlinkClick>
          </p:cNvPr>
          <p:cNvSpPr/>
          <p:nvPr/>
        </p:nvSpPr>
        <p:spPr>
          <a:xfrm>
            <a:off x="986034" y="1656155"/>
            <a:ext cx="360983" cy="366927"/>
          </a:xfrm>
          <a:prstGeom prst="actionButtonForwardNex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39149186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46041" y="752421"/>
            <a:ext cx="11100816" cy="646331"/>
          </a:xfrm>
          <a:prstGeom prst="rect">
            <a:avLst/>
          </a:prstGeom>
          <a:noFill/>
        </p:spPr>
        <p:txBody>
          <a:bodyPr wrap="square" rtlCol="0">
            <a:spAutoFit/>
          </a:bodyPr>
          <a:lstStyle/>
          <a:p>
            <a:r>
              <a:rPr lang="en-GB" sz="3600" dirty="0" err="1" smtClean="0">
                <a:solidFill>
                  <a:srgbClr val="002060"/>
                </a:solidFill>
                <a:latin typeface="Century Gothic" panose="020B0502020202020204" pitchFamily="34" charset="0"/>
              </a:rPr>
              <a:t>Completa</a:t>
            </a:r>
            <a:r>
              <a:rPr lang="en-GB" sz="3600" dirty="0" smtClean="0">
                <a:solidFill>
                  <a:srgbClr val="002060"/>
                </a:solidFill>
                <a:latin typeface="Century Gothic" panose="020B0502020202020204" pitchFamily="34" charset="0"/>
              </a:rPr>
              <a:t> esta parte del poema con LA o UNA</a:t>
            </a:r>
            <a:endParaRPr lang="en-GB" sz="3600" dirty="0">
              <a:solidFill>
                <a:srgbClr val="002060"/>
              </a:solidFill>
              <a:latin typeface="Century Gothic" panose="020B0502020202020204" pitchFamily="34" charset="0"/>
            </a:endParaRPr>
          </a:p>
        </p:txBody>
      </p:sp>
      <p:sp>
        <p:nvSpPr>
          <p:cNvPr id="5" name="Rectangle 4"/>
          <p:cNvSpPr/>
          <p:nvPr/>
        </p:nvSpPr>
        <p:spPr>
          <a:xfrm>
            <a:off x="3176016" y="2034647"/>
            <a:ext cx="6096000" cy="3257815"/>
          </a:xfrm>
          <a:prstGeom prst="rect">
            <a:avLst/>
          </a:prstGeom>
        </p:spPr>
        <p:txBody>
          <a:bodyPr>
            <a:spAutoFit/>
          </a:bodyPr>
          <a:lstStyle/>
          <a:p>
            <a:pPr>
              <a:lnSpc>
                <a:spcPct val="200000"/>
              </a:lnSpc>
            </a:pPr>
            <a:r>
              <a:rPr lang="en-GB" sz="3600" i="1" dirty="0">
                <a:solidFill>
                  <a:srgbClr val="4472C4">
                    <a:lumMod val="50000"/>
                  </a:srgbClr>
                </a:solidFill>
                <a:latin typeface="Century Gothic" panose="020B0502020202020204" pitchFamily="34" charset="0"/>
                <a:cs typeface="Arial" panose="020B0604020202020204" pitchFamily="34" charset="0"/>
              </a:rPr>
              <a:t>La plaza tiene </a:t>
            </a:r>
            <a:r>
              <a:rPr lang="en-GB" sz="3600" i="1" dirty="0" smtClean="0">
                <a:solidFill>
                  <a:srgbClr val="4472C4">
                    <a:lumMod val="50000"/>
                  </a:srgbClr>
                </a:solidFill>
                <a:latin typeface="Century Gothic" panose="020B0502020202020204" pitchFamily="34" charset="0"/>
                <a:cs typeface="Arial" panose="020B0604020202020204" pitchFamily="34" charset="0"/>
              </a:rPr>
              <a:t>____ </a:t>
            </a:r>
            <a:r>
              <a:rPr lang="en-GB" sz="3600" i="1" dirty="0">
                <a:solidFill>
                  <a:srgbClr val="4472C4">
                    <a:lumMod val="50000"/>
                  </a:srgbClr>
                </a:solidFill>
                <a:latin typeface="Century Gothic" panose="020B0502020202020204" pitchFamily="34" charset="0"/>
                <a:cs typeface="Arial" panose="020B0604020202020204" pitchFamily="34" charset="0"/>
              </a:rPr>
              <a:t>torre, </a:t>
            </a:r>
            <a:br>
              <a:rPr lang="en-GB" sz="3600" i="1" dirty="0">
                <a:solidFill>
                  <a:srgbClr val="4472C4">
                    <a:lumMod val="50000"/>
                  </a:srgbClr>
                </a:solidFill>
                <a:latin typeface="Century Gothic" panose="020B0502020202020204" pitchFamily="34" charset="0"/>
                <a:cs typeface="Arial" panose="020B0604020202020204" pitchFamily="34" charset="0"/>
              </a:rPr>
            </a:br>
            <a:r>
              <a:rPr lang="en-GB" sz="3600" i="1" dirty="0" smtClean="0">
                <a:solidFill>
                  <a:srgbClr val="4472C4">
                    <a:lumMod val="50000"/>
                  </a:srgbClr>
                </a:solidFill>
                <a:latin typeface="Century Gothic" panose="020B0502020202020204" pitchFamily="34" charset="0"/>
                <a:cs typeface="Arial" panose="020B0604020202020204" pitchFamily="34" charset="0"/>
              </a:rPr>
              <a:t>____ </a:t>
            </a:r>
            <a:r>
              <a:rPr lang="en-GB" sz="3600" i="1" dirty="0">
                <a:solidFill>
                  <a:srgbClr val="4472C4">
                    <a:lumMod val="50000"/>
                  </a:srgbClr>
                </a:solidFill>
                <a:latin typeface="Century Gothic" panose="020B0502020202020204" pitchFamily="34" charset="0"/>
                <a:cs typeface="Arial" panose="020B0604020202020204" pitchFamily="34" charset="0"/>
              </a:rPr>
              <a:t>torre tiene un balcón, </a:t>
            </a:r>
            <a:br>
              <a:rPr lang="en-GB" sz="3600" i="1" dirty="0">
                <a:solidFill>
                  <a:srgbClr val="4472C4">
                    <a:lumMod val="50000"/>
                  </a:srgbClr>
                </a:solidFill>
                <a:latin typeface="Century Gothic" panose="020B0502020202020204" pitchFamily="34" charset="0"/>
                <a:cs typeface="Arial" panose="020B0604020202020204" pitchFamily="34" charset="0"/>
              </a:rPr>
            </a:br>
            <a:endParaRPr lang="en-GB" sz="3600" i="1" dirty="0">
              <a:solidFill>
                <a:prstClr val="black"/>
              </a:solidFill>
            </a:endParaRPr>
          </a:p>
        </p:txBody>
      </p:sp>
      <p:sp>
        <p:nvSpPr>
          <p:cNvPr id="2" name="TextBox 1"/>
          <p:cNvSpPr txBox="1"/>
          <p:nvPr/>
        </p:nvSpPr>
        <p:spPr>
          <a:xfrm>
            <a:off x="6496449" y="2365829"/>
            <a:ext cx="1567542" cy="646331"/>
          </a:xfrm>
          <a:prstGeom prst="rect">
            <a:avLst/>
          </a:prstGeom>
          <a:noFill/>
        </p:spPr>
        <p:txBody>
          <a:bodyPr wrap="square" rtlCol="0">
            <a:spAutoFit/>
          </a:bodyPr>
          <a:lstStyle/>
          <a:p>
            <a:r>
              <a:rPr lang="en-GB" sz="3600" i="1" dirty="0" smtClean="0">
                <a:solidFill>
                  <a:srgbClr val="EA5F00"/>
                </a:solidFill>
                <a:latin typeface="Century Gothic" panose="020B0502020202020204" pitchFamily="34" charset="0"/>
              </a:rPr>
              <a:t>una</a:t>
            </a:r>
            <a:endParaRPr lang="en-GB" sz="3600" i="1" dirty="0">
              <a:solidFill>
                <a:srgbClr val="EA5F00"/>
              </a:solidFill>
              <a:latin typeface="Century Gothic" panose="020B0502020202020204" pitchFamily="34" charset="0"/>
            </a:endParaRPr>
          </a:p>
        </p:txBody>
      </p:sp>
      <p:sp>
        <p:nvSpPr>
          <p:cNvPr id="6" name="TextBox 5"/>
          <p:cNvSpPr txBox="1"/>
          <p:nvPr/>
        </p:nvSpPr>
        <p:spPr>
          <a:xfrm>
            <a:off x="3393730" y="3441988"/>
            <a:ext cx="858955" cy="646331"/>
          </a:xfrm>
          <a:prstGeom prst="rect">
            <a:avLst/>
          </a:prstGeom>
          <a:noFill/>
        </p:spPr>
        <p:txBody>
          <a:bodyPr wrap="square" rtlCol="0">
            <a:spAutoFit/>
          </a:bodyPr>
          <a:lstStyle/>
          <a:p>
            <a:r>
              <a:rPr lang="en-GB" sz="3600" i="1" dirty="0" smtClean="0">
                <a:solidFill>
                  <a:srgbClr val="EA5F00"/>
                </a:solidFill>
                <a:latin typeface="Century Gothic" panose="020B0502020202020204" pitchFamily="34" charset="0"/>
              </a:rPr>
              <a:t>La</a:t>
            </a:r>
            <a:endParaRPr lang="en-GB" sz="3600" i="1" dirty="0">
              <a:solidFill>
                <a:srgbClr val="EA5F00"/>
              </a:solidFill>
              <a:latin typeface="Century Gothic" panose="020B0502020202020204" pitchFamily="34" charset="0"/>
            </a:endParaRPr>
          </a:p>
        </p:txBody>
      </p:sp>
      <p:sp>
        <p:nvSpPr>
          <p:cNvPr id="7" name="TextBox 6"/>
          <p:cNvSpPr txBox="1"/>
          <p:nvPr/>
        </p:nvSpPr>
        <p:spPr>
          <a:xfrm>
            <a:off x="7305367" y="6479458"/>
            <a:ext cx="3165987"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Nick Avery &amp; Rachel Hawkes</a:t>
            </a:r>
            <a:endParaRPr lang="en-GB" sz="1200" dirty="0">
              <a:solidFill>
                <a:prstClr val="white"/>
              </a:solidFill>
              <a:latin typeface="Century Gothic" panose="020B0502020202020204" pitchFamily="34" charset="0"/>
            </a:endParaRPr>
          </a:p>
        </p:txBody>
      </p:sp>
      <p:sp>
        <p:nvSpPr>
          <p:cNvPr id="8" name="Rounded Rectangle 38"/>
          <p:cNvSpPr/>
          <p:nvPr/>
        </p:nvSpPr>
        <p:spPr>
          <a:xfrm>
            <a:off x="11012129" y="5882130"/>
            <a:ext cx="1133951" cy="400919"/>
          </a:xfrm>
          <a:prstGeom prst="roundRect">
            <a:avLst/>
          </a:prstGeom>
          <a:solidFill>
            <a:srgbClr val="E87D1E"/>
          </a:solidFill>
          <a:ln>
            <a:solidFill>
              <a:srgbClr val="E567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smtClean="0">
                <a:solidFill>
                  <a:prstClr val="white"/>
                </a:solidFill>
                <a:latin typeface="Century Gothic" panose="020B0502020202020204" pitchFamily="34" charset="0"/>
              </a:rPr>
              <a:t>escribir</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675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07661" y="1820180"/>
            <a:ext cx="7205603" cy="3708387"/>
          </a:xfrm>
          <a:prstGeom prst="rect">
            <a:avLst/>
          </a:prstGeom>
        </p:spPr>
        <p:txBody>
          <a:bodyPr wrap="square">
            <a:spAutoFit/>
          </a:bodyPr>
          <a:lstStyle/>
          <a:p>
            <a:pPr>
              <a:lnSpc>
                <a:spcPct val="200000"/>
              </a:lnSpc>
            </a:pPr>
            <a:r>
              <a:rPr lang="en-GB" sz="3600" i="1" dirty="0" smtClean="0">
                <a:solidFill>
                  <a:srgbClr val="4472C4">
                    <a:lumMod val="50000"/>
                  </a:srgbClr>
                </a:solidFill>
                <a:latin typeface="Century Gothic" panose="020B0502020202020204" pitchFamily="34" charset="0"/>
                <a:cs typeface="Arial" panose="020B0604020202020204" pitchFamily="34" charset="0"/>
              </a:rPr>
              <a:t>La </a:t>
            </a:r>
            <a:r>
              <a:rPr lang="en-GB" sz="3600" i="1" dirty="0">
                <a:solidFill>
                  <a:srgbClr val="4472C4">
                    <a:lumMod val="50000"/>
                  </a:srgbClr>
                </a:solidFill>
                <a:latin typeface="Century Gothic" panose="020B0502020202020204" pitchFamily="34" charset="0"/>
                <a:cs typeface="Arial" panose="020B0604020202020204" pitchFamily="34" charset="0"/>
              </a:rPr>
              <a:t>torre tiene </a:t>
            </a:r>
            <a:r>
              <a:rPr lang="en-GB" sz="3600" i="1" dirty="0" smtClean="0">
                <a:solidFill>
                  <a:srgbClr val="4472C4">
                    <a:lumMod val="50000"/>
                  </a:srgbClr>
                </a:solidFill>
                <a:latin typeface="Century Gothic" panose="020B0502020202020204" pitchFamily="34" charset="0"/>
                <a:cs typeface="Arial" panose="020B0604020202020204" pitchFamily="34" charset="0"/>
              </a:rPr>
              <a:t>___ </a:t>
            </a:r>
            <a:r>
              <a:rPr lang="en-GB" sz="3600" i="1" dirty="0">
                <a:solidFill>
                  <a:srgbClr val="4472C4">
                    <a:lumMod val="50000"/>
                  </a:srgbClr>
                </a:solidFill>
                <a:latin typeface="Century Gothic" panose="020B0502020202020204" pitchFamily="34" charset="0"/>
                <a:cs typeface="Arial" panose="020B0604020202020204" pitchFamily="34" charset="0"/>
              </a:rPr>
              <a:t>balcón, </a:t>
            </a:r>
            <a:br>
              <a:rPr lang="en-GB" sz="3600" i="1" dirty="0">
                <a:solidFill>
                  <a:srgbClr val="4472C4">
                    <a:lumMod val="50000"/>
                  </a:srgbClr>
                </a:solidFill>
                <a:latin typeface="Century Gothic" panose="020B0502020202020204" pitchFamily="34" charset="0"/>
                <a:cs typeface="Arial" panose="020B0604020202020204" pitchFamily="34" charset="0"/>
              </a:rPr>
            </a:br>
            <a:r>
              <a:rPr lang="en-GB" sz="3600" i="1" dirty="0" smtClean="0">
                <a:solidFill>
                  <a:srgbClr val="4472C4">
                    <a:lumMod val="50000"/>
                  </a:srgbClr>
                </a:solidFill>
                <a:latin typeface="Century Gothic" panose="020B0502020202020204" pitchFamily="34" charset="0"/>
                <a:cs typeface="Arial" panose="020B0604020202020204" pitchFamily="34" charset="0"/>
              </a:rPr>
              <a:t>___ </a:t>
            </a:r>
            <a:r>
              <a:rPr lang="en-GB" sz="3600" i="1" dirty="0">
                <a:solidFill>
                  <a:srgbClr val="4472C4">
                    <a:lumMod val="50000"/>
                  </a:srgbClr>
                </a:solidFill>
                <a:latin typeface="Century Gothic" panose="020B0502020202020204" pitchFamily="34" charset="0"/>
                <a:cs typeface="Arial" panose="020B0604020202020204" pitchFamily="34" charset="0"/>
              </a:rPr>
              <a:t>balcón tiene </a:t>
            </a:r>
            <a:r>
              <a:rPr lang="en-GB" sz="3600" i="1" dirty="0" smtClean="0">
                <a:solidFill>
                  <a:srgbClr val="4472C4">
                    <a:lumMod val="50000"/>
                  </a:srgbClr>
                </a:solidFill>
                <a:latin typeface="Century Gothic" panose="020B0502020202020204" pitchFamily="34" charset="0"/>
                <a:cs typeface="Arial" panose="020B0604020202020204" pitchFamily="34" charset="0"/>
              </a:rPr>
              <a:t>una </a:t>
            </a:r>
            <a:r>
              <a:rPr lang="en-GB" sz="3600" i="1" dirty="0">
                <a:solidFill>
                  <a:srgbClr val="4472C4">
                    <a:lumMod val="50000"/>
                  </a:srgbClr>
                </a:solidFill>
                <a:latin typeface="Century Gothic" panose="020B0502020202020204" pitchFamily="34" charset="0"/>
                <a:cs typeface="Arial" panose="020B0604020202020204" pitchFamily="34" charset="0"/>
              </a:rPr>
              <a:t>dama, </a:t>
            </a:r>
            <a:br>
              <a:rPr lang="en-GB" sz="3600" i="1" dirty="0">
                <a:solidFill>
                  <a:srgbClr val="4472C4">
                    <a:lumMod val="50000"/>
                  </a:srgbClr>
                </a:solidFill>
                <a:latin typeface="Century Gothic" panose="020B0502020202020204" pitchFamily="34" charset="0"/>
                <a:cs typeface="Arial" panose="020B0604020202020204" pitchFamily="34" charset="0"/>
              </a:rPr>
            </a:br>
            <a:endParaRPr lang="en-US" altLang="en-US" sz="5400" i="1" dirty="0">
              <a:solidFill>
                <a:srgbClr val="4472C4">
                  <a:lumMod val="50000"/>
                </a:srgbClr>
              </a:solidFill>
              <a:latin typeface="Century Gothic" panose="020B0502020202020204" pitchFamily="34" charset="0"/>
              <a:cs typeface="Arial" panose="020B0604020202020204" pitchFamily="34" charset="0"/>
            </a:endParaRPr>
          </a:p>
        </p:txBody>
      </p:sp>
      <p:sp>
        <p:nvSpPr>
          <p:cNvPr id="6" name="TextBox 5"/>
          <p:cNvSpPr txBox="1"/>
          <p:nvPr/>
        </p:nvSpPr>
        <p:spPr>
          <a:xfrm>
            <a:off x="1091184" y="621792"/>
            <a:ext cx="11100816" cy="646331"/>
          </a:xfrm>
          <a:prstGeom prst="rect">
            <a:avLst/>
          </a:prstGeom>
          <a:noFill/>
        </p:spPr>
        <p:txBody>
          <a:bodyPr wrap="square" rtlCol="0">
            <a:spAutoFit/>
          </a:bodyPr>
          <a:lstStyle/>
          <a:p>
            <a:r>
              <a:rPr lang="en-GB" sz="3600" dirty="0" err="1" smtClean="0">
                <a:solidFill>
                  <a:srgbClr val="002060"/>
                </a:solidFill>
                <a:latin typeface="Century Gothic" panose="020B0502020202020204" pitchFamily="34" charset="0"/>
              </a:rPr>
              <a:t>Completa</a:t>
            </a:r>
            <a:r>
              <a:rPr lang="en-GB" sz="3600" dirty="0" smtClean="0">
                <a:solidFill>
                  <a:srgbClr val="002060"/>
                </a:solidFill>
                <a:latin typeface="Century Gothic" panose="020B0502020202020204" pitchFamily="34" charset="0"/>
              </a:rPr>
              <a:t> esta parte del poema con EL o UN</a:t>
            </a:r>
            <a:endParaRPr lang="en-GB" sz="3600" dirty="0">
              <a:solidFill>
                <a:srgbClr val="002060"/>
              </a:solidFill>
              <a:latin typeface="Century Gothic" panose="020B0502020202020204" pitchFamily="34" charset="0"/>
            </a:endParaRPr>
          </a:p>
        </p:txBody>
      </p:sp>
      <p:sp>
        <p:nvSpPr>
          <p:cNvPr id="5" name="TextBox 4"/>
          <p:cNvSpPr txBox="1"/>
          <p:nvPr/>
        </p:nvSpPr>
        <p:spPr>
          <a:xfrm>
            <a:off x="6051007" y="2150071"/>
            <a:ext cx="815992" cy="646331"/>
          </a:xfrm>
          <a:prstGeom prst="rect">
            <a:avLst/>
          </a:prstGeom>
          <a:noFill/>
        </p:spPr>
        <p:txBody>
          <a:bodyPr wrap="square" rtlCol="0">
            <a:spAutoFit/>
          </a:bodyPr>
          <a:lstStyle/>
          <a:p>
            <a:r>
              <a:rPr lang="en-GB" sz="3600" i="1" dirty="0" smtClean="0">
                <a:solidFill>
                  <a:srgbClr val="EA5F00"/>
                </a:solidFill>
                <a:latin typeface="Century Gothic" panose="020B0502020202020204" pitchFamily="34" charset="0"/>
              </a:rPr>
              <a:t>un</a:t>
            </a:r>
            <a:endParaRPr lang="en-GB" sz="3600" i="1" dirty="0">
              <a:solidFill>
                <a:srgbClr val="EA5F00"/>
              </a:solidFill>
              <a:latin typeface="Century Gothic" panose="020B0502020202020204" pitchFamily="34" charset="0"/>
            </a:endParaRPr>
          </a:p>
        </p:txBody>
      </p:sp>
      <p:sp>
        <p:nvSpPr>
          <p:cNvPr id="7" name="TextBox 6"/>
          <p:cNvSpPr txBox="1"/>
          <p:nvPr/>
        </p:nvSpPr>
        <p:spPr>
          <a:xfrm>
            <a:off x="3106204" y="3211717"/>
            <a:ext cx="858955" cy="646331"/>
          </a:xfrm>
          <a:prstGeom prst="rect">
            <a:avLst/>
          </a:prstGeom>
          <a:noFill/>
        </p:spPr>
        <p:txBody>
          <a:bodyPr wrap="square" rtlCol="0">
            <a:spAutoFit/>
          </a:bodyPr>
          <a:lstStyle/>
          <a:p>
            <a:r>
              <a:rPr lang="en-GB" sz="3600" i="1" dirty="0" smtClean="0">
                <a:solidFill>
                  <a:srgbClr val="EA5F00"/>
                </a:solidFill>
                <a:latin typeface="Century Gothic" panose="020B0502020202020204" pitchFamily="34" charset="0"/>
              </a:rPr>
              <a:t>El</a:t>
            </a:r>
            <a:endParaRPr lang="en-GB" sz="3600" i="1" dirty="0">
              <a:solidFill>
                <a:srgbClr val="EA5F00"/>
              </a:solidFill>
              <a:latin typeface="Century Gothic" panose="020B0502020202020204" pitchFamily="34" charset="0"/>
            </a:endParaRPr>
          </a:p>
        </p:txBody>
      </p:sp>
      <p:sp>
        <p:nvSpPr>
          <p:cNvPr id="8" name="TextBox 7"/>
          <p:cNvSpPr txBox="1"/>
          <p:nvPr/>
        </p:nvSpPr>
        <p:spPr>
          <a:xfrm>
            <a:off x="7305367" y="6479458"/>
            <a:ext cx="3165987"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Nick Avery &amp; Rachel Hawkes</a:t>
            </a:r>
            <a:endParaRPr lang="en-GB" sz="1200" dirty="0">
              <a:solidFill>
                <a:prstClr val="white"/>
              </a:solidFill>
              <a:latin typeface="Century Gothic" panose="020B0502020202020204" pitchFamily="34" charset="0"/>
            </a:endParaRPr>
          </a:p>
        </p:txBody>
      </p:sp>
      <p:sp>
        <p:nvSpPr>
          <p:cNvPr id="9" name="Rounded Rectangle 38"/>
          <p:cNvSpPr/>
          <p:nvPr/>
        </p:nvSpPr>
        <p:spPr>
          <a:xfrm>
            <a:off x="11012129" y="5882130"/>
            <a:ext cx="1133951" cy="400919"/>
          </a:xfrm>
          <a:prstGeom prst="roundRect">
            <a:avLst/>
          </a:prstGeom>
          <a:solidFill>
            <a:srgbClr val="E87D1E"/>
          </a:solidFill>
          <a:ln>
            <a:solidFill>
              <a:srgbClr val="E567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smtClean="0">
                <a:solidFill>
                  <a:prstClr val="white"/>
                </a:solidFill>
                <a:latin typeface="Century Gothic" panose="020B0502020202020204" pitchFamily="34" charset="0"/>
              </a:rPr>
              <a:t>escribir</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91772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1184" y="621792"/>
            <a:ext cx="11100816" cy="646331"/>
          </a:xfrm>
          <a:prstGeom prst="rect">
            <a:avLst/>
          </a:prstGeom>
          <a:noFill/>
        </p:spPr>
        <p:txBody>
          <a:bodyPr wrap="square" rtlCol="0">
            <a:spAutoFit/>
          </a:bodyPr>
          <a:lstStyle/>
          <a:p>
            <a:r>
              <a:rPr lang="en-GB" sz="3600" dirty="0" err="1" smtClean="0">
                <a:solidFill>
                  <a:srgbClr val="002060"/>
                </a:solidFill>
                <a:latin typeface="Century Gothic" panose="020B0502020202020204" pitchFamily="34" charset="0"/>
              </a:rPr>
              <a:t>Completa</a:t>
            </a:r>
            <a:r>
              <a:rPr lang="en-GB" sz="3600" dirty="0" smtClean="0">
                <a:solidFill>
                  <a:srgbClr val="002060"/>
                </a:solidFill>
                <a:latin typeface="Century Gothic" panose="020B0502020202020204" pitchFamily="34" charset="0"/>
              </a:rPr>
              <a:t> esta parte del poema con LA o UNA</a:t>
            </a:r>
            <a:endParaRPr lang="en-GB" sz="3600" dirty="0">
              <a:solidFill>
                <a:srgbClr val="002060"/>
              </a:solidFill>
              <a:latin typeface="Century Gothic" panose="020B0502020202020204" pitchFamily="34" charset="0"/>
            </a:endParaRPr>
          </a:p>
        </p:txBody>
      </p:sp>
      <p:sp>
        <p:nvSpPr>
          <p:cNvPr id="5" name="Rectangle 4"/>
          <p:cNvSpPr/>
          <p:nvPr/>
        </p:nvSpPr>
        <p:spPr>
          <a:xfrm>
            <a:off x="3176016" y="2034647"/>
            <a:ext cx="6809232" cy="2308324"/>
          </a:xfrm>
          <a:prstGeom prst="rect">
            <a:avLst/>
          </a:prstGeom>
        </p:spPr>
        <p:txBody>
          <a:bodyPr wrap="square">
            <a:spAutoFit/>
          </a:bodyPr>
          <a:lstStyle/>
          <a:p>
            <a:pPr>
              <a:lnSpc>
                <a:spcPct val="200000"/>
              </a:lnSpc>
            </a:pPr>
            <a:r>
              <a:rPr lang="es-ES" sz="3600" i="1" dirty="0">
                <a:solidFill>
                  <a:srgbClr val="002060"/>
                </a:solidFill>
                <a:latin typeface="Century Gothic" panose="020B0502020202020204" pitchFamily="34" charset="0"/>
              </a:rPr>
              <a:t>el balcón tiene </a:t>
            </a:r>
            <a:r>
              <a:rPr lang="es-ES" sz="3600" i="1" dirty="0" smtClean="0">
                <a:solidFill>
                  <a:srgbClr val="002060"/>
                </a:solidFill>
                <a:latin typeface="Century Gothic" panose="020B0502020202020204" pitchFamily="34" charset="0"/>
              </a:rPr>
              <a:t>____ dama,</a:t>
            </a:r>
            <a:r>
              <a:rPr lang="es-ES" sz="3600" i="1" dirty="0">
                <a:solidFill>
                  <a:srgbClr val="002060"/>
                </a:solidFill>
                <a:latin typeface="Century Gothic" panose="020B0502020202020204" pitchFamily="34" charset="0"/>
              </a:rPr>
              <a:t> </a:t>
            </a:r>
            <a:br>
              <a:rPr lang="es-ES" sz="3600" i="1" dirty="0">
                <a:solidFill>
                  <a:srgbClr val="002060"/>
                </a:solidFill>
                <a:latin typeface="Century Gothic" panose="020B0502020202020204" pitchFamily="34" charset="0"/>
              </a:rPr>
            </a:br>
            <a:r>
              <a:rPr lang="es-ES" sz="3600" i="1" dirty="0" smtClean="0">
                <a:solidFill>
                  <a:srgbClr val="002060"/>
                </a:solidFill>
                <a:latin typeface="Century Gothic" panose="020B0502020202020204" pitchFamily="34" charset="0"/>
              </a:rPr>
              <a:t>____ dama </a:t>
            </a:r>
            <a:r>
              <a:rPr lang="es-ES" sz="3600" i="1" dirty="0">
                <a:solidFill>
                  <a:srgbClr val="002060"/>
                </a:solidFill>
                <a:latin typeface="Century Gothic" panose="020B0502020202020204" pitchFamily="34" charset="0"/>
              </a:rPr>
              <a:t>una blanca flor.</a:t>
            </a:r>
            <a:endParaRPr lang="en-GB" sz="3600" i="1" dirty="0">
              <a:solidFill>
                <a:srgbClr val="002060"/>
              </a:solidFill>
            </a:endParaRPr>
          </a:p>
        </p:txBody>
      </p:sp>
      <p:sp>
        <p:nvSpPr>
          <p:cNvPr id="6" name="TextBox 5"/>
          <p:cNvSpPr txBox="1"/>
          <p:nvPr/>
        </p:nvSpPr>
        <p:spPr>
          <a:xfrm>
            <a:off x="6641592" y="2353271"/>
            <a:ext cx="1133565" cy="646331"/>
          </a:xfrm>
          <a:prstGeom prst="rect">
            <a:avLst/>
          </a:prstGeom>
          <a:noFill/>
        </p:spPr>
        <p:txBody>
          <a:bodyPr wrap="square" rtlCol="0">
            <a:spAutoFit/>
          </a:bodyPr>
          <a:lstStyle/>
          <a:p>
            <a:r>
              <a:rPr lang="en-GB" sz="3600" i="1" dirty="0" smtClean="0">
                <a:solidFill>
                  <a:srgbClr val="EA5F00"/>
                </a:solidFill>
                <a:latin typeface="Century Gothic" panose="020B0502020202020204" pitchFamily="34" charset="0"/>
              </a:rPr>
              <a:t>una</a:t>
            </a:r>
            <a:endParaRPr lang="en-GB" sz="3600" i="1" dirty="0">
              <a:solidFill>
                <a:srgbClr val="EA5F00"/>
              </a:solidFill>
              <a:latin typeface="Century Gothic" panose="020B0502020202020204" pitchFamily="34" charset="0"/>
            </a:endParaRPr>
          </a:p>
        </p:txBody>
      </p:sp>
      <p:sp>
        <p:nvSpPr>
          <p:cNvPr id="7" name="TextBox 6"/>
          <p:cNvSpPr txBox="1"/>
          <p:nvPr/>
        </p:nvSpPr>
        <p:spPr>
          <a:xfrm>
            <a:off x="3335673" y="3391043"/>
            <a:ext cx="1133565" cy="646331"/>
          </a:xfrm>
          <a:prstGeom prst="rect">
            <a:avLst/>
          </a:prstGeom>
          <a:noFill/>
        </p:spPr>
        <p:txBody>
          <a:bodyPr wrap="square" rtlCol="0">
            <a:spAutoFit/>
          </a:bodyPr>
          <a:lstStyle/>
          <a:p>
            <a:r>
              <a:rPr lang="en-GB" sz="3600" i="1" dirty="0" smtClean="0">
                <a:solidFill>
                  <a:srgbClr val="EA5F00"/>
                </a:solidFill>
                <a:latin typeface="Century Gothic" panose="020B0502020202020204" pitchFamily="34" charset="0"/>
              </a:rPr>
              <a:t>La</a:t>
            </a:r>
            <a:endParaRPr lang="en-GB" sz="3600" i="1" dirty="0">
              <a:solidFill>
                <a:srgbClr val="EA5F00"/>
              </a:solidFill>
              <a:latin typeface="Century Gothic" panose="020B0502020202020204" pitchFamily="34" charset="0"/>
            </a:endParaRPr>
          </a:p>
        </p:txBody>
      </p:sp>
      <p:sp>
        <p:nvSpPr>
          <p:cNvPr id="8" name="TextBox 7"/>
          <p:cNvSpPr txBox="1"/>
          <p:nvPr/>
        </p:nvSpPr>
        <p:spPr>
          <a:xfrm>
            <a:off x="7305367" y="6479458"/>
            <a:ext cx="3165987"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Nick Avery &amp; Rachel Hawkes</a:t>
            </a:r>
            <a:endParaRPr lang="en-GB" sz="1200" dirty="0">
              <a:solidFill>
                <a:prstClr val="white"/>
              </a:solidFill>
              <a:latin typeface="Century Gothic" panose="020B0502020202020204" pitchFamily="34" charset="0"/>
            </a:endParaRPr>
          </a:p>
        </p:txBody>
      </p:sp>
      <p:sp>
        <p:nvSpPr>
          <p:cNvPr id="9" name="Rounded Rectangle 38"/>
          <p:cNvSpPr/>
          <p:nvPr/>
        </p:nvSpPr>
        <p:spPr>
          <a:xfrm>
            <a:off x="11012129" y="5882130"/>
            <a:ext cx="1133951" cy="400919"/>
          </a:xfrm>
          <a:prstGeom prst="roundRect">
            <a:avLst/>
          </a:prstGeom>
          <a:solidFill>
            <a:srgbClr val="E87D1E"/>
          </a:solidFill>
          <a:ln>
            <a:solidFill>
              <a:srgbClr val="E567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smtClean="0">
                <a:solidFill>
                  <a:prstClr val="white"/>
                </a:solidFill>
                <a:latin typeface="Century Gothic" panose="020B0502020202020204" pitchFamily="34" charset="0"/>
              </a:rPr>
              <a:t>escribir</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12895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dos </a:t>
            </a:r>
            <a:r>
              <a:rPr lang="en-GB" dirty="0" err="1" smtClean="0"/>
              <a:t>posibilidades</a:t>
            </a:r>
            <a:endParaRPr lang="en-GB" dirty="0"/>
          </a:p>
        </p:txBody>
      </p:sp>
      <p:sp>
        <p:nvSpPr>
          <p:cNvPr id="3" name="Content Placeholder 2"/>
          <p:cNvSpPr>
            <a:spLocks noGrp="1"/>
          </p:cNvSpPr>
          <p:nvPr>
            <p:ph idx="1"/>
          </p:nvPr>
        </p:nvSpPr>
        <p:spPr/>
        <p:txBody>
          <a:bodyPr/>
          <a:lstStyle/>
          <a:p>
            <a:pPr>
              <a:lnSpc>
                <a:spcPct val="250000"/>
              </a:lnSpc>
            </a:pPr>
            <a:r>
              <a:rPr lang="en-GB" dirty="0" err="1" smtClean="0"/>
              <a:t>una</a:t>
            </a:r>
            <a:r>
              <a:rPr lang="en-GB" dirty="0" smtClean="0"/>
              <a:t> </a:t>
            </a:r>
            <a:r>
              <a:rPr lang="en-GB" dirty="0" err="1" smtClean="0"/>
              <a:t>adaptación</a:t>
            </a:r>
            <a:r>
              <a:rPr lang="en-GB" dirty="0" smtClean="0"/>
              <a:t> oral del </a:t>
            </a:r>
            <a:r>
              <a:rPr lang="en-GB" dirty="0" err="1" smtClean="0"/>
              <a:t>poema</a:t>
            </a:r>
            <a:r>
              <a:rPr lang="en-GB" dirty="0" smtClean="0"/>
              <a:t> </a:t>
            </a:r>
            <a:r>
              <a:rPr lang="en-GB" dirty="0" err="1" smtClean="0"/>
              <a:t>en</a:t>
            </a:r>
            <a:r>
              <a:rPr lang="en-GB" dirty="0" smtClean="0"/>
              <a:t> </a:t>
            </a:r>
            <a:r>
              <a:rPr lang="en-GB" dirty="0" err="1" smtClean="0"/>
              <a:t>grupo</a:t>
            </a:r>
            <a:endParaRPr lang="en-GB" dirty="0" smtClean="0"/>
          </a:p>
          <a:p>
            <a:r>
              <a:rPr lang="en-GB" dirty="0" err="1" smtClean="0"/>
              <a:t>una</a:t>
            </a:r>
            <a:r>
              <a:rPr lang="en-GB" dirty="0" smtClean="0"/>
              <a:t> </a:t>
            </a:r>
            <a:r>
              <a:rPr lang="en-GB" dirty="0" err="1" smtClean="0"/>
              <a:t>versión</a:t>
            </a:r>
            <a:r>
              <a:rPr lang="en-GB" dirty="0" smtClean="0"/>
              <a:t> </a:t>
            </a:r>
            <a:r>
              <a:rPr lang="en-GB" dirty="0" err="1" smtClean="0"/>
              <a:t>moderna</a:t>
            </a:r>
            <a:r>
              <a:rPr lang="en-GB" dirty="0" smtClean="0"/>
              <a:t> (</a:t>
            </a:r>
            <a:r>
              <a:rPr lang="en-GB" dirty="0" err="1" smtClean="0"/>
              <a:t>escrita</a:t>
            </a:r>
            <a:r>
              <a:rPr lang="en-GB" dirty="0" smtClean="0"/>
              <a:t>) del </a:t>
            </a:r>
            <a:r>
              <a:rPr lang="en-GB" dirty="0" err="1" smtClean="0"/>
              <a:t>poema</a:t>
            </a:r>
            <a:endParaRPr lang="en-GB" dirty="0"/>
          </a:p>
        </p:txBody>
      </p:sp>
      <p:sp>
        <p:nvSpPr>
          <p:cNvPr id="4" name="TextBox 3"/>
          <p:cNvSpPr txBox="1"/>
          <p:nvPr/>
        </p:nvSpPr>
        <p:spPr>
          <a:xfrm>
            <a:off x="7305367" y="6479458"/>
            <a:ext cx="3165987"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Nick Avery &amp; Rachel Hawkes</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0077283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Towards freer, meaningful practice</a:t>
            </a:r>
            <a:endParaRPr lang="en-GB" b="1" dirty="0"/>
          </a:p>
        </p:txBody>
      </p:sp>
      <p:sp>
        <p:nvSpPr>
          <p:cNvPr id="3" name="Content Placeholder 2"/>
          <p:cNvSpPr>
            <a:spLocks noGrp="1"/>
          </p:cNvSpPr>
          <p:nvPr>
            <p:ph idx="1"/>
          </p:nvPr>
        </p:nvSpPr>
        <p:spPr/>
        <p:txBody>
          <a:bodyPr>
            <a:normAutofit fontScale="92500"/>
          </a:bodyPr>
          <a:lstStyle/>
          <a:p>
            <a:r>
              <a:rPr lang="en-GB" b="1" i="1" dirty="0"/>
              <a:t>Contingency</a:t>
            </a:r>
            <a:r>
              <a:rPr lang="en-GB" dirty="0"/>
              <a:t> - the speaker (or writer) has something to say as a result of understanding what has been said (or written)</a:t>
            </a:r>
          </a:p>
          <a:p>
            <a:r>
              <a:rPr lang="en-GB" b="1" i="1" dirty="0"/>
              <a:t>Synthesis</a:t>
            </a:r>
            <a:r>
              <a:rPr lang="en-GB" i="1" dirty="0"/>
              <a:t> </a:t>
            </a:r>
            <a:r>
              <a:rPr lang="en-GB" dirty="0"/>
              <a:t>– language use brings together a wider range (lexical and/or grammatical) of language than in preceding structured practice, across modes (comprehension and production) and modalities (oral and written)</a:t>
            </a:r>
          </a:p>
          <a:p>
            <a:r>
              <a:rPr lang="en-GB" b="1" i="1" dirty="0"/>
              <a:t>Extension</a:t>
            </a:r>
            <a:r>
              <a:rPr lang="en-GB" dirty="0"/>
              <a:t> – the same language and structures are used in different contexts and for different communicative purposes</a:t>
            </a:r>
          </a:p>
          <a:p>
            <a:r>
              <a:rPr lang="en-GB" b="1" i="1" dirty="0"/>
              <a:t>Choice</a:t>
            </a:r>
            <a:r>
              <a:rPr lang="en-GB" dirty="0"/>
              <a:t> – the learner has a greater level of autonomy in deciding what to say and how to say it</a:t>
            </a:r>
          </a:p>
          <a:p>
            <a:endParaRPr lang="en-GB" dirty="0"/>
          </a:p>
        </p:txBody>
      </p:sp>
    </p:spTree>
    <p:extLst>
      <p:ext uri="{BB962C8B-B14F-4D97-AF65-F5344CB8AC3E}">
        <p14:creationId xmlns:p14="http://schemas.microsoft.com/office/powerpoint/2010/main" val="40214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Callout 8"/>
          <p:cNvSpPr/>
          <p:nvPr/>
        </p:nvSpPr>
        <p:spPr>
          <a:xfrm>
            <a:off x="4071213" y="599254"/>
            <a:ext cx="4680621" cy="745301"/>
          </a:xfrm>
          <a:prstGeom prst="wedgeEllipseCallout">
            <a:avLst>
              <a:gd name="adj1" fmla="val -76912"/>
              <a:gd name="adj2" fmla="val -1038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rgbClr val="002060"/>
                </a:solidFill>
                <a:latin typeface="Century Gothic" panose="020B0502020202020204" pitchFamily="34" charset="0"/>
              </a:rPr>
              <a:t>¿Dónde estás?</a:t>
            </a:r>
            <a:endParaRPr lang="en-GB" sz="2400" dirty="0">
              <a:solidFill>
                <a:srgbClr val="002060"/>
              </a:solidFill>
              <a:latin typeface="Century Gothic" panose="020B0502020202020204" pitchFamily="34" charset="0"/>
            </a:endParaRPr>
          </a:p>
        </p:txBody>
      </p:sp>
      <p:sp>
        <p:nvSpPr>
          <p:cNvPr id="10" name="TextBox 9"/>
          <p:cNvSpPr txBox="1"/>
          <p:nvPr/>
        </p:nvSpPr>
        <p:spPr>
          <a:xfrm>
            <a:off x="0" y="599254"/>
            <a:ext cx="2777139" cy="769441"/>
          </a:xfrm>
          <a:prstGeom prst="rect">
            <a:avLst/>
          </a:prstGeom>
          <a:noFill/>
        </p:spPr>
        <p:txBody>
          <a:bodyPr wrap="square" rtlCol="0">
            <a:spAutoFit/>
          </a:bodyPr>
          <a:lstStyle/>
          <a:p>
            <a:r>
              <a:rPr lang="en-GB" sz="2200" b="1" dirty="0" smtClean="0">
                <a:solidFill>
                  <a:srgbClr val="002060"/>
                </a:solidFill>
                <a:latin typeface="Century Gothic" panose="020B0502020202020204" pitchFamily="34" charset="0"/>
              </a:rPr>
              <a:t>Persona A </a:t>
            </a:r>
            <a:r>
              <a:rPr lang="en-GB" sz="2200" b="1" dirty="0" smtClean="0">
                <a:solidFill>
                  <a:srgbClr val="002060"/>
                </a:solidFill>
                <a:latin typeface="Century Gothic" panose="020B0502020202020204" pitchFamily="34" charset="0"/>
              </a:rPr>
              <a:t>(</a:t>
            </a:r>
            <a:r>
              <a:rPr lang="en-GB" sz="2200" b="1" dirty="0" err="1" smtClean="0">
                <a:solidFill>
                  <a:srgbClr val="002060"/>
                </a:solidFill>
                <a:latin typeface="Century Gothic" panose="020B0502020202020204" pitchFamily="34" charset="0"/>
              </a:rPr>
              <a:t>pregunta</a:t>
            </a:r>
            <a:r>
              <a:rPr lang="en-GB" sz="2200" b="1" dirty="0" smtClean="0">
                <a:solidFill>
                  <a:srgbClr val="002060"/>
                </a:solidFill>
                <a:latin typeface="Century Gothic" panose="020B0502020202020204" pitchFamily="34" charset="0"/>
              </a:rPr>
              <a:t>):</a:t>
            </a:r>
            <a:endParaRPr lang="en-GB" sz="2200" b="1" dirty="0">
              <a:solidFill>
                <a:srgbClr val="002060"/>
              </a:solidFill>
              <a:latin typeface="Century Gothic" panose="020B0502020202020204" pitchFamily="34" charset="0"/>
            </a:endParaRPr>
          </a:p>
        </p:txBody>
      </p:sp>
      <p:sp>
        <p:nvSpPr>
          <p:cNvPr id="4" name="TextBox 3"/>
          <p:cNvSpPr txBox="1"/>
          <p:nvPr/>
        </p:nvSpPr>
        <p:spPr>
          <a:xfrm>
            <a:off x="5030064" y="25490"/>
            <a:ext cx="4441372" cy="461665"/>
          </a:xfrm>
          <a:prstGeom prst="rect">
            <a:avLst/>
          </a:prstGeom>
          <a:noFill/>
        </p:spPr>
        <p:txBody>
          <a:bodyPr wrap="square" rtlCol="0">
            <a:spAutoFit/>
          </a:bodyPr>
          <a:lstStyle/>
          <a:p>
            <a:r>
              <a:rPr lang="en-GB" sz="2400" b="1" dirty="0" smtClean="0">
                <a:solidFill>
                  <a:srgbClr val="002060"/>
                </a:solidFill>
                <a:latin typeface="Century Gothic" panose="020B0502020202020204" pitchFamily="34" charset="0"/>
              </a:rPr>
              <a:t>Un ejemplo</a:t>
            </a:r>
            <a:endParaRPr lang="en-GB" sz="2400" b="1" dirty="0">
              <a:solidFill>
                <a:srgbClr val="002060"/>
              </a:solidFill>
              <a:latin typeface="Century Gothic" panose="020B0502020202020204" pitchFamily="34" charset="0"/>
            </a:endParaRPr>
          </a:p>
        </p:txBody>
      </p:sp>
      <p:sp>
        <p:nvSpPr>
          <p:cNvPr id="20" name="TextBox 19"/>
          <p:cNvSpPr txBox="1"/>
          <p:nvPr/>
        </p:nvSpPr>
        <p:spPr>
          <a:xfrm>
            <a:off x="10346048" y="1557696"/>
            <a:ext cx="1845952" cy="769441"/>
          </a:xfrm>
          <a:prstGeom prst="rect">
            <a:avLst/>
          </a:prstGeom>
          <a:noFill/>
        </p:spPr>
        <p:txBody>
          <a:bodyPr wrap="square" rtlCol="0">
            <a:spAutoFit/>
          </a:bodyPr>
          <a:lstStyle/>
          <a:p>
            <a:r>
              <a:rPr lang="en-GB" sz="2200" b="1" dirty="0" smtClean="0">
                <a:solidFill>
                  <a:srgbClr val="002060"/>
                </a:solidFill>
                <a:latin typeface="Century Gothic" panose="020B0502020202020204" pitchFamily="34" charset="0"/>
              </a:rPr>
              <a:t>Persona B </a:t>
            </a:r>
            <a:r>
              <a:rPr lang="en-GB" sz="2200" b="1" dirty="0" smtClean="0">
                <a:solidFill>
                  <a:srgbClr val="002060"/>
                </a:solidFill>
                <a:latin typeface="Century Gothic" panose="020B0502020202020204" pitchFamily="34" charset="0"/>
              </a:rPr>
              <a:t>(</a:t>
            </a:r>
            <a:r>
              <a:rPr lang="en-GB" sz="2200" b="1" dirty="0" err="1" smtClean="0">
                <a:solidFill>
                  <a:srgbClr val="002060"/>
                </a:solidFill>
                <a:latin typeface="Century Gothic" panose="020B0502020202020204" pitchFamily="34" charset="0"/>
              </a:rPr>
              <a:t>contesta</a:t>
            </a:r>
            <a:r>
              <a:rPr lang="en-GB" sz="2200" b="1" dirty="0" smtClean="0">
                <a:solidFill>
                  <a:srgbClr val="002060"/>
                </a:solidFill>
                <a:latin typeface="Century Gothic" panose="020B0502020202020204" pitchFamily="34" charset="0"/>
              </a:rPr>
              <a:t>):</a:t>
            </a:r>
            <a:endParaRPr lang="en-GB" sz="2200" b="1" dirty="0">
              <a:solidFill>
                <a:srgbClr val="002060"/>
              </a:solidFill>
              <a:latin typeface="Century Gothic" panose="020B0502020202020204" pitchFamily="34" charset="0"/>
            </a:endParaRPr>
          </a:p>
        </p:txBody>
      </p:sp>
      <p:sp>
        <p:nvSpPr>
          <p:cNvPr id="21" name="Oval Callout 20"/>
          <p:cNvSpPr/>
          <p:nvPr/>
        </p:nvSpPr>
        <p:spPr>
          <a:xfrm>
            <a:off x="4302403" y="1557696"/>
            <a:ext cx="4680621" cy="745301"/>
          </a:xfrm>
          <a:prstGeom prst="wedgeEllipseCallout">
            <a:avLst>
              <a:gd name="adj1" fmla="val 75293"/>
              <a:gd name="adj2" fmla="val -1038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rgbClr val="002060"/>
                </a:solidFill>
                <a:latin typeface="Century Gothic" panose="020B0502020202020204" pitchFamily="34" charset="0"/>
              </a:rPr>
              <a:t>Estoy </a:t>
            </a:r>
            <a:r>
              <a:rPr lang="en-GB" sz="2400" dirty="0" err="1" smtClean="0">
                <a:solidFill>
                  <a:srgbClr val="002060"/>
                </a:solidFill>
                <a:latin typeface="Century Gothic" panose="020B0502020202020204" pitchFamily="34" charset="0"/>
              </a:rPr>
              <a:t>en</a:t>
            </a:r>
            <a:r>
              <a:rPr lang="en-GB" sz="2400" dirty="0" smtClean="0">
                <a:solidFill>
                  <a:srgbClr val="002060"/>
                </a:solidFill>
                <a:latin typeface="Century Gothic" panose="020B0502020202020204" pitchFamily="34" charset="0"/>
              </a:rPr>
              <a:t> </a:t>
            </a:r>
            <a:r>
              <a:rPr lang="en-GB" sz="2400" dirty="0" smtClean="0">
                <a:solidFill>
                  <a:srgbClr val="002060"/>
                </a:solidFill>
                <a:latin typeface="Century Gothic" panose="020B0502020202020204" pitchFamily="34" charset="0"/>
              </a:rPr>
              <a:t>San </a:t>
            </a:r>
            <a:r>
              <a:rPr lang="en-GB" sz="2400" dirty="0" err="1" smtClean="0">
                <a:solidFill>
                  <a:srgbClr val="002060"/>
                </a:solidFill>
                <a:latin typeface="Century Gothic" panose="020B0502020202020204" pitchFamily="34" charset="0"/>
              </a:rPr>
              <a:t>Sebastián</a:t>
            </a:r>
            <a:r>
              <a:rPr lang="en-GB" sz="2400" dirty="0" smtClean="0">
                <a:solidFill>
                  <a:srgbClr val="002060"/>
                </a:solidFill>
                <a:latin typeface="Century Gothic" panose="020B0502020202020204" pitchFamily="34" charset="0"/>
              </a:rPr>
              <a:t>.</a:t>
            </a:r>
            <a:endParaRPr lang="en-GB" sz="2400" dirty="0">
              <a:solidFill>
                <a:srgbClr val="002060"/>
              </a:solidFill>
              <a:latin typeface="Century Gothic" panose="020B0502020202020204" pitchFamily="34" charset="0"/>
            </a:endParaRPr>
          </a:p>
        </p:txBody>
      </p:sp>
      <p:sp>
        <p:nvSpPr>
          <p:cNvPr id="22" name="Oval Callout 21"/>
          <p:cNvSpPr/>
          <p:nvPr/>
        </p:nvSpPr>
        <p:spPr>
          <a:xfrm>
            <a:off x="4129551" y="2442108"/>
            <a:ext cx="4680621" cy="745301"/>
          </a:xfrm>
          <a:prstGeom prst="wedgeEllipseCallout">
            <a:avLst>
              <a:gd name="adj1" fmla="val -76912"/>
              <a:gd name="adj2" fmla="val -1038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rgbClr val="002060"/>
                </a:solidFill>
                <a:latin typeface="Century Gothic" panose="020B0502020202020204" pitchFamily="34" charset="0"/>
              </a:rPr>
              <a:t>¿Qué hay?</a:t>
            </a:r>
            <a:endParaRPr lang="en-GB" sz="2400" dirty="0">
              <a:solidFill>
                <a:srgbClr val="002060"/>
              </a:solidFill>
              <a:latin typeface="Century Gothic" panose="020B0502020202020204" pitchFamily="34" charset="0"/>
            </a:endParaRPr>
          </a:p>
        </p:txBody>
      </p:sp>
      <p:sp>
        <p:nvSpPr>
          <p:cNvPr id="23" name="TextBox 22"/>
          <p:cNvSpPr txBox="1"/>
          <p:nvPr/>
        </p:nvSpPr>
        <p:spPr>
          <a:xfrm>
            <a:off x="0" y="2442108"/>
            <a:ext cx="2941957" cy="769441"/>
          </a:xfrm>
          <a:prstGeom prst="rect">
            <a:avLst/>
          </a:prstGeom>
          <a:noFill/>
        </p:spPr>
        <p:txBody>
          <a:bodyPr wrap="square" rtlCol="0">
            <a:spAutoFit/>
          </a:bodyPr>
          <a:lstStyle/>
          <a:p>
            <a:r>
              <a:rPr lang="en-GB" sz="2200" b="1" dirty="0" smtClean="0">
                <a:solidFill>
                  <a:srgbClr val="002060"/>
                </a:solidFill>
                <a:latin typeface="Century Gothic" panose="020B0502020202020204" pitchFamily="34" charset="0"/>
              </a:rPr>
              <a:t>Persona A </a:t>
            </a:r>
            <a:r>
              <a:rPr lang="en-GB" sz="2200" b="1" dirty="0" smtClean="0">
                <a:solidFill>
                  <a:srgbClr val="002060"/>
                </a:solidFill>
                <a:latin typeface="Century Gothic" panose="020B0502020202020204" pitchFamily="34" charset="0"/>
              </a:rPr>
              <a:t>(</a:t>
            </a:r>
            <a:r>
              <a:rPr lang="en-GB" sz="2200" b="1" dirty="0" err="1" smtClean="0">
                <a:solidFill>
                  <a:srgbClr val="002060"/>
                </a:solidFill>
                <a:latin typeface="Century Gothic" panose="020B0502020202020204" pitchFamily="34" charset="0"/>
              </a:rPr>
              <a:t>pregunta</a:t>
            </a:r>
            <a:r>
              <a:rPr lang="en-GB" sz="2200" b="1" dirty="0" smtClean="0">
                <a:solidFill>
                  <a:srgbClr val="002060"/>
                </a:solidFill>
                <a:latin typeface="Century Gothic" panose="020B0502020202020204" pitchFamily="34" charset="0"/>
              </a:rPr>
              <a:t>):</a:t>
            </a:r>
            <a:endParaRPr lang="en-GB" sz="2200" b="1" dirty="0">
              <a:solidFill>
                <a:srgbClr val="002060"/>
              </a:solidFill>
              <a:latin typeface="Century Gothic" panose="020B0502020202020204" pitchFamily="34" charset="0"/>
            </a:endParaRPr>
          </a:p>
        </p:txBody>
      </p:sp>
      <p:sp>
        <p:nvSpPr>
          <p:cNvPr id="24" name="Oval Callout 23"/>
          <p:cNvSpPr/>
          <p:nvPr/>
        </p:nvSpPr>
        <p:spPr>
          <a:xfrm>
            <a:off x="4129551" y="3400550"/>
            <a:ext cx="4680621" cy="1280632"/>
          </a:xfrm>
          <a:prstGeom prst="wedgeEllipseCallout">
            <a:avLst>
              <a:gd name="adj1" fmla="val 75293"/>
              <a:gd name="adj2" fmla="val -1038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rgbClr val="002060"/>
                </a:solidFill>
                <a:latin typeface="Century Gothic" panose="020B0502020202020204" pitchFamily="34" charset="0"/>
              </a:rPr>
              <a:t>Hay </a:t>
            </a:r>
            <a:r>
              <a:rPr lang="en-GB" sz="2400" dirty="0" smtClean="0">
                <a:solidFill>
                  <a:srgbClr val="002060"/>
                </a:solidFill>
                <a:latin typeface="Century Gothic" panose="020B0502020202020204" pitchFamily="34" charset="0"/>
              </a:rPr>
              <a:t>un bar y un </a:t>
            </a:r>
            <a:r>
              <a:rPr lang="en-GB" sz="2400" dirty="0" err="1" smtClean="0">
                <a:solidFill>
                  <a:srgbClr val="002060"/>
                </a:solidFill>
                <a:latin typeface="Century Gothic" panose="020B0502020202020204" pitchFamily="34" charset="0"/>
              </a:rPr>
              <a:t>museo</a:t>
            </a:r>
            <a:r>
              <a:rPr lang="en-GB" sz="2400" dirty="0" smtClean="0">
                <a:solidFill>
                  <a:srgbClr val="002060"/>
                </a:solidFill>
                <a:latin typeface="Century Gothic" panose="020B0502020202020204" pitchFamily="34" charset="0"/>
              </a:rPr>
              <a:t>. El </a:t>
            </a:r>
            <a:r>
              <a:rPr lang="en-GB" sz="2400" dirty="0" err="1" smtClean="0">
                <a:solidFill>
                  <a:srgbClr val="002060"/>
                </a:solidFill>
                <a:latin typeface="Century Gothic" panose="020B0502020202020204" pitchFamily="34" charset="0"/>
              </a:rPr>
              <a:t>museo</a:t>
            </a:r>
            <a:r>
              <a:rPr lang="en-GB" sz="2400" dirty="0" smtClean="0">
                <a:solidFill>
                  <a:srgbClr val="002060"/>
                </a:solidFill>
                <a:latin typeface="Century Gothic" panose="020B0502020202020204" pitchFamily="34" charset="0"/>
              </a:rPr>
              <a:t> </a:t>
            </a:r>
            <a:r>
              <a:rPr lang="en-GB" sz="2400" dirty="0" err="1" smtClean="0">
                <a:solidFill>
                  <a:srgbClr val="002060"/>
                </a:solidFill>
                <a:latin typeface="Century Gothic" panose="020B0502020202020204" pitchFamily="34" charset="0"/>
              </a:rPr>
              <a:t>está</a:t>
            </a:r>
            <a:r>
              <a:rPr lang="en-GB" sz="2400" dirty="0" smtClean="0">
                <a:solidFill>
                  <a:srgbClr val="002060"/>
                </a:solidFill>
                <a:latin typeface="Century Gothic" panose="020B0502020202020204" pitchFamily="34" charset="0"/>
              </a:rPr>
              <a:t> entre dos casas.</a:t>
            </a:r>
            <a:endParaRPr lang="en-GB" sz="2400" dirty="0">
              <a:solidFill>
                <a:srgbClr val="002060"/>
              </a:solidFill>
              <a:latin typeface="Century Gothic" panose="020B0502020202020204" pitchFamily="34" charset="0"/>
            </a:endParaRPr>
          </a:p>
        </p:txBody>
      </p:sp>
      <p:sp>
        <p:nvSpPr>
          <p:cNvPr id="25" name="TextBox 24"/>
          <p:cNvSpPr txBox="1"/>
          <p:nvPr/>
        </p:nvSpPr>
        <p:spPr>
          <a:xfrm>
            <a:off x="10346048" y="3400550"/>
            <a:ext cx="1845952" cy="769441"/>
          </a:xfrm>
          <a:prstGeom prst="rect">
            <a:avLst/>
          </a:prstGeom>
          <a:noFill/>
        </p:spPr>
        <p:txBody>
          <a:bodyPr wrap="square" rtlCol="0">
            <a:spAutoFit/>
          </a:bodyPr>
          <a:lstStyle/>
          <a:p>
            <a:r>
              <a:rPr lang="en-GB" sz="2200" b="1" dirty="0" smtClean="0">
                <a:solidFill>
                  <a:srgbClr val="002060"/>
                </a:solidFill>
                <a:latin typeface="Century Gothic" panose="020B0502020202020204" pitchFamily="34" charset="0"/>
              </a:rPr>
              <a:t>Persona B </a:t>
            </a:r>
            <a:r>
              <a:rPr lang="en-GB" sz="2200" b="1" dirty="0" smtClean="0">
                <a:solidFill>
                  <a:srgbClr val="002060"/>
                </a:solidFill>
                <a:latin typeface="Century Gothic" panose="020B0502020202020204" pitchFamily="34" charset="0"/>
              </a:rPr>
              <a:t>(</a:t>
            </a:r>
            <a:r>
              <a:rPr lang="en-GB" sz="2200" b="1" dirty="0" err="1" smtClean="0">
                <a:solidFill>
                  <a:srgbClr val="002060"/>
                </a:solidFill>
                <a:latin typeface="Century Gothic" panose="020B0502020202020204" pitchFamily="34" charset="0"/>
              </a:rPr>
              <a:t>contesta</a:t>
            </a:r>
            <a:r>
              <a:rPr lang="en-GB" sz="2200" b="1" dirty="0" smtClean="0">
                <a:solidFill>
                  <a:srgbClr val="002060"/>
                </a:solidFill>
                <a:latin typeface="Century Gothic" panose="020B0502020202020204" pitchFamily="34" charset="0"/>
              </a:rPr>
              <a:t>):</a:t>
            </a:r>
            <a:endParaRPr lang="en-GB" sz="2200" b="1" dirty="0">
              <a:solidFill>
                <a:srgbClr val="002060"/>
              </a:solidFill>
              <a:latin typeface="Century Gothic" panose="020B0502020202020204" pitchFamily="34" charset="0"/>
            </a:endParaRPr>
          </a:p>
        </p:txBody>
      </p:sp>
      <p:sp>
        <p:nvSpPr>
          <p:cNvPr id="26" name="TextBox 25"/>
          <p:cNvSpPr txBox="1"/>
          <p:nvPr/>
        </p:nvSpPr>
        <p:spPr>
          <a:xfrm>
            <a:off x="0" y="5579435"/>
            <a:ext cx="3797581" cy="430887"/>
          </a:xfrm>
          <a:prstGeom prst="rect">
            <a:avLst/>
          </a:prstGeom>
          <a:noFill/>
        </p:spPr>
        <p:txBody>
          <a:bodyPr wrap="square" rtlCol="0">
            <a:spAutoFit/>
          </a:bodyPr>
          <a:lstStyle/>
          <a:p>
            <a:r>
              <a:rPr lang="en-GB" sz="2200" b="1" dirty="0" smtClean="0">
                <a:solidFill>
                  <a:srgbClr val="002060"/>
                </a:solidFill>
                <a:latin typeface="Century Gothic" panose="020B0502020202020204" pitchFamily="34" charset="0"/>
              </a:rPr>
              <a:t>Persona A (escribe)</a:t>
            </a:r>
            <a:endParaRPr lang="en-GB" sz="2200" b="1" dirty="0">
              <a:solidFill>
                <a:srgbClr val="002060"/>
              </a:solidFill>
              <a:latin typeface="Century Gothic" panose="020B0502020202020204" pitchFamily="34" charset="0"/>
            </a:endParaRPr>
          </a:p>
        </p:txBody>
      </p:sp>
      <p:sp>
        <p:nvSpPr>
          <p:cNvPr id="2" name="TextBox 1"/>
          <p:cNvSpPr txBox="1"/>
          <p:nvPr/>
        </p:nvSpPr>
        <p:spPr>
          <a:xfrm>
            <a:off x="8586439" y="25490"/>
            <a:ext cx="3605561" cy="461665"/>
          </a:xfrm>
          <a:prstGeom prst="rect">
            <a:avLst/>
          </a:prstGeom>
          <a:noFill/>
        </p:spPr>
        <p:txBody>
          <a:bodyPr wrap="square" rtlCol="0">
            <a:spAutoFit/>
          </a:bodyPr>
          <a:lstStyle/>
          <a:p>
            <a:pPr algn="r"/>
            <a:r>
              <a:rPr lang="en-GB" sz="2400" dirty="0" smtClean="0">
                <a:solidFill>
                  <a:schemeClr val="accent5">
                    <a:lumMod val="50000"/>
                  </a:schemeClr>
                </a:solidFill>
                <a:latin typeface="Century Gothic" panose="020B0502020202020204" pitchFamily="34" charset="0"/>
              </a:rPr>
              <a:t>Y7, Term 1.2, Week 5</a:t>
            </a:r>
            <a:endParaRPr lang="en-GB" sz="2400" dirty="0">
              <a:solidFill>
                <a:schemeClr val="accent5">
                  <a:lumMod val="50000"/>
                </a:schemeClr>
              </a:solidFill>
              <a:latin typeface="Century Gothic" panose="020B0502020202020204" pitchFamily="34" charset="0"/>
            </a:endParaRPr>
          </a:p>
        </p:txBody>
      </p:sp>
      <p:pic>
        <p:nvPicPr>
          <p:cNvPr id="3" name="Picture 2"/>
          <p:cNvPicPr>
            <a:picLocks noChangeAspect="1"/>
          </p:cNvPicPr>
          <p:nvPr/>
        </p:nvPicPr>
        <p:blipFill>
          <a:blip r:embed="rId2"/>
          <a:stretch>
            <a:fillRect/>
          </a:stretch>
        </p:blipFill>
        <p:spPr>
          <a:xfrm>
            <a:off x="3203801" y="5258497"/>
            <a:ext cx="8658225" cy="847725"/>
          </a:xfrm>
          <a:prstGeom prst="rect">
            <a:avLst/>
          </a:prstGeom>
        </p:spPr>
      </p:pic>
    </p:spTree>
    <p:extLst>
      <p:ext uri="{BB962C8B-B14F-4D97-AF65-F5344CB8AC3E}">
        <p14:creationId xmlns:p14="http://schemas.microsoft.com/office/powerpoint/2010/main" val="376585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20" grpId="0"/>
      <p:bldP spid="21" grpId="0" animBg="1"/>
      <p:bldP spid="22" grpId="0" animBg="1"/>
      <p:bldP spid="23" grpId="0"/>
      <p:bldP spid="24" grpId="0" animBg="1"/>
      <p:bldP spid="25" grpId="0"/>
      <p:bldP spid="2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4198" y="763422"/>
            <a:ext cx="3486150" cy="22098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smtClean="0">
                <a:solidFill>
                  <a:srgbClr val="4472C4">
                    <a:lumMod val="50000"/>
                  </a:srgbClr>
                </a:solidFill>
                <a:latin typeface="Century Gothic" panose="020B0502020202020204" pitchFamily="34" charset="0"/>
              </a:rPr>
              <a:t>There is shop and a market.</a:t>
            </a:r>
          </a:p>
          <a:p>
            <a:pPr algn="ctr"/>
            <a:r>
              <a:rPr lang="en-GB" sz="2200" dirty="0" smtClean="0">
                <a:solidFill>
                  <a:srgbClr val="4472C4">
                    <a:lumMod val="50000"/>
                  </a:srgbClr>
                </a:solidFill>
                <a:latin typeface="Century Gothic" panose="020B0502020202020204" pitchFamily="34" charset="0"/>
              </a:rPr>
              <a:t>The market is expensive</a:t>
            </a:r>
            <a:endParaRPr lang="en-GB" sz="2200" dirty="0">
              <a:solidFill>
                <a:srgbClr val="4472C4">
                  <a:lumMod val="50000"/>
                </a:srgbClr>
              </a:solidFill>
              <a:latin typeface="Century Gothic" panose="020B0502020202020204" pitchFamily="34" charset="0"/>
            </a:endParaRPr>
          </a:p>
        </p:txBody>
      </p:sp>
      <p:sp>
        <p:nvSpPr>
          <p:cNvPr id="4" name="Rectangle 3"/>
          <p:cNvSpPr/>
          <p:nvPr/>
        </p:nvSpPr>
        <p:spPr>
          <a:xfrm>
            <a:off x="4337998" y="763422"/>
            <a:ext cx="3486150" cy="22098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smtClean="0">
                <a:solidFill>
                  <a:srgbClr val="4472C4">
                    <a:lumMod val="50000"/>
                  </a:srgbClr>
                </a:solidFill>
                <a:latin typeface="Century Gothic" panose="020B0502020202020204" pitchFamily="34" charset="0"/>
              </a:rPr>
              <a:t>There is a bank and a theatre.</a:t>
            </a:r>
          </a:p>
          <a:p>
            <a:pPr algn="ctr"/>
            <a:r>
              <a:rPr lang="en-GB" sz="2200" dirty="0" smtClean="0">
                <a:solidFill>
                  <a:srgbClr val="4472C4">
                    <a:lumMod val="50000"/>
                  </a:srgbClr>
                </a:solidFill>
                <a:latin typeface="Century Gothic" panose="020B0502020202020204" pitchFamily="34" charset="0"/>
              </a:rPr>
              <a:t>The theatre is small.</a:t>
            </a:r>
            <a:endParaRPr lang="en-GB" sz="2200" dirty="0">
              <a:solidFill>
                <a:srgbClr val="4472C4">
                  <a:lumMod val="50000"/>
                </a:srgbClr>
              </a:solidFill>
              <a:latin typeface="Century Gothic" panose="020B0502020202020204" pitchFamily="34" charset="0"/>
            </a:endParaRPr>
          </a:p>
        </p:txBody>
      </p:sp>
      <p:sp>
        <p:nvSpPr>
          <p:cNvPr id="5" name="Rectangle 4"/>
          <p:cNvSpPr/>
          <p:nvPr/>
        </p:nvSpPr>
        <p:spPr>
          <a:xfrm>
            <a:off x="8071798" y="763422"/>
            <a:ext cx="3486150" cy="22098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smtClean="0">
                <a:solidFill>
                  <a:srgbClr val="4472C4">
                    <a:lumMod val="50000"/>
                  </a:srgbClr>
                </a:solidFill>
                <a:latin typeface="Century Gothic" panose="020B0502020202020204" pitchFamily="34" charset="0"/>
              </a:rPr>
              <a:t>There is a museum and a church.</a:t>
            </a:r>
          </a:p>
          <a:p>
            <a:pPr algn="ctr"/>
            <a:r>
              <a:rPr lang="en-GB" sz="2200" dirty="0" smtClean="0">
                <a:solidFill>
                  <a:srgbClr val="4472C4">
                    <a:lumMod val="50000"/>
                  </a:srgbClr>
                </a:solidFill>
                <a:latin typeface="Century Gothic" panose="020B0502020202020204" pitchFamily="34" charset="0"/>
              </a:rPr>
              <a:t>The church is near. </a:t>
            </a:r>
            <a:endParaRPr lang="en-GB" sz="2200" dirty="0">
              <a:solidFill>
                <a:srgbClr val="4472C4">
                  <a:lumMod val="50000"/>
                </a:srgbClr>
              </a:solidFill>
              <a:latin typeface="Century Gothic" panose="020B0502020202020204" pitchFamily="34" charset="0"/>
            </a:endParaRPr>
          </a:p>
        </p:txBody>
      </p:sp>
      <p:sp>
        <p:nvSpPr>
          <p:cNvPr id="6" name="Rectangle 5"/>
          <p:cNvSpPr/>
          <p:nvPr/>
        </p:nvSpPr>
        <p:spPr>
          <a:xfrm>
            <a:off x="2571608" y="3263238"/>
            <a:ext cx="3486150" cy="22098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smtClean="0">
                <a:solidFill>
                  <a:srgbClr val="4472C4">
                    <a:lumMod val="50000"/>
                  </a:srgbClr>
                </a:solidFill>
                <a:latin typeface="Century Gothic" panose="020B0502020202020204" pitchFamily="34" charset="0"/>
              </a:rPr>
              <a:t>There is a boy and a girl.</a:t>
            </a:r>
          </a:p>
          <a:p>
            <a:pPr algn="ctr"/>
            <a:r>
              <a:rPr lang="en-GB" sz="2200" dirty="0" smtClean="0">
                <a:solidFill>
                  <a:srgbClr val="4472C4">
                    <a:lumMod val="50000"/>
                  </a:srgbClr>
                </a:solidFill>
                <a:latin typeface="Century Gothic" panose="020B0502020202020204" pitchFamily="34" charset="0"/>
              </a:rPr>
              <a:t>The girl is nice.</a:t>
            </a:r>
            <a:endParaRPr lang="en-GB" sz="2200" dirty="0">
              <a:solidFill>
                <a:srgbClr val="4472C4">
                  <a:lumMod val="50000"/>
                </a:srgbClr>
              </a:solidFill>
              <a:latin typeface="Century Gothic" panose="020B0502020202020204" pitchFamily="34" charset="0"/>
            </a:endParaRPr>
          </a:p>
        </p:txBody>
      </p:sp>
      <p:sp>
        <p:nvSpPr>
          <p:cNvPr id="7" name="Rectangle 6"/>
          <p:cNvSpPr/>
          <p:nvPr/>
        </p:nvSpPr>
        <p:spPr>
          <a:xfrm>
            <a:off x="6328723" y="3263238"/>
            <a:ext cx="3486150" cy="22098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smtClean="0">
                <a:solidFill>
                  <a:srgbClr val="4472C4">
                    <a:lumMod val="50000"/>
                  </a:srgbClr>
                </a:solidFill>
                <a:latin typeface="Century Gothic" panose="020B0502020202020204" pitchFamily="34" charset="0"/>
              </a:rPr>
              <a:t>There is a square and a school. The school is in the square. </a:t>
            </a:r>
            <a:endParaRPr lang="en-GB" sz="2200" dirty="0">
              <a:solidFill>
                <a:srgbClr val="4472C4">
                  <a:lumMod val="50000"/>
                </a:srgbClr>
              </a:solidFill>
              <a:latin typeface="Century Gothic" panose="020B0502020202020204" pitchFamily="34" charset="0"/>
            </a:endParaRPr>
          </a:p>
        </p:txBody>
      </p:sp>
      <p:sp>
        <p:nvSpPr>
          <p:cNvPr id="9" name="TextBox 8"/>
          <p:cNvSpPr txBox="1"/>
          <p:nvPr/>
        </p:nvSpPr>
        <p:spPr>
          <a:xfrm>
            <a:off x="1719618" y="887105"/>
            <a:ext cx="1542197" cy="400110"/>
          </a:xfrm>
          <a:prstGeom prst="rect">
            <a:avLst/>
          </a:prstGeom>
          <a:noFill/>
        </p:spPr>
        <p:txBody>
          <a:bodyPr wrap="square" rtlCol="0">
            <a:spAutoFit/>
          </a:bodyPr>
          <a:lstStyle/>
          <a:p>
            <a:r>
              <a:rPr lang="en-GB" sz="2000" b="1" i="1" dirty="0" smtClean="0">
                <a:solidFill>
                  <a:srgbClr val="002060"/>
                </a:solidFill>
                <a:latin typeface="Century Gothic" panose="020B0502020202020204" pitchFamily="34" charset="0"/>
              </a:rPr>
              <a:t>Granada</a:t>
            </a:r>
            <a:endParaRPr lang="en-GB" sz="2000" b="1" i="1" dirty="0">
              <a:solidFill>
                <a:srgbClr val="002060"/>
              </a:solidFill>
              <a:latin typeface="Century Gothic" panose="020B0502020202020204" pitchFamily="34" charset="0"/>
            </a:endParaRPr>
          </a:p>
        </p:txBody>
      </p:sp>
      <p:sp>
        <p:nvSpPr>
          <p:cNvPr id="10" name="TextBox 9"/>
          <p:cNvSpPr txBox="1"/>
          <p:nvPr/>
        </p:nvSpPr>
        <p:spPr>
          <a:xfrm>
            <a:off x="5634678" y="887105"/>
            <a:ext cx="1542197" cy="400110"/>
          </a:xfrm>
          <a:prstGeom prst="rect">
            <a:avLst/>
          </a:prstGeom>
          <a:noFill/>
        </p:spPr>
        <p:txBody>
          <a:bodyPr wrap="square" rtlCol="0">
            <a:spAutoFit/>
          </a:bodyPr>
          <a:lstStyle/>
          <a:p>
            <a:r>
              <a:rPr lang="en-GB" sz="2000" b="1" i="1" dirty="0" smtClean="0">
                <a:solidFill>
                  <a:srgbClr val="002060"/>
                </a:solidFill>
                <a:latin typeface="Century Gothic" panose="020B0502020202020204" pitchFamily="34" charset="0"/>
              </a:rPr>
              <a:t>Bilbao</a:t>
            </a:r>
            <a:endParaRPr lang="en-GB" sz="2000" b="1" i="1" dirty="0">
              <a:solidFill>
                <a:srgbClr val="002060"/>
              </a:solidFill>
              <a:latin typeface="Century Gothic" panose="020B0502020202020204" pitchFamily="34" charset="0"/>
            </a:endParaRPr>
          </a:p>
        </p:txBody>
      </p:sp>
      <p:sp>
        <p:nvSpPr>
          <p:cNvPr id="11" name="TextBox 10"/>
          <p:cNvSpPr txBox="1"/>
          <p:nvPr/>
        </p:nvSpPr>
        <p:spPr>
          <a:xfrm>
            <a:off x="9512917" y="923387"/>
            <a:ext cx="1542197" cy="400110"/>
          </a:xfrm>
          <a:prstGeom prst="rect">
            <a:avLst/>
          </a:prstGeom>
          <a:noFill/>
        </p:spPr>
        <p:txBody>
          <a:bodyPr wrap="square" rtlCol="0">
            <a:spAutoFit/>
          </a:bodyPr>
          <a:lstStyle/>
          <a:p>
            <a:r>
              <a:rPr lang="en-GB" sz="2000" b="1" i="1" dirty="0" smtClean="0">
                <a:solidFill>
                  <a:srgbClr val="002060"/>
                </a:solidFill>
                <a:latin typeface="Century Gothic" panose="020B0502020202020204" pitchFamily="34" charset="0"/>
              </a:rPr>
              <a:t>Madrid</a:t>
            </a:r>
            <a:endParaRPr lang="en-GB" sz="2000" b="1" i="1" dirty="0">
              <a:solidFill>
                <a:srgbClr val="002060"/>
              </a:solidFill>
              <a:latin typeface="Century Gothic" panose="020B0502020202020204" pitchFamily="34" charset="0"/>
            </a:endParaRPr>
          </a:p>
        </p:txBody>
      </p:sp>
      <p:sp>
        <p:nvSpPr>
          <p:cNvPr id="12" name="TextBox 11"/>
          <p:cNvSpPr txBox="1"/>
          <p:nvPr/>
        </p:nvSpPr>
        <p:spPr>
          <a:xfrm>
            <a:off x="3687028" y="3457059"/>
            <a:ext cx="1542197" cy="400110"/>
          </a:xfrm>
          <a:prstGeom prst="rect">
            <a:avLst/>
          </a:prstGeom>
          <a:noFill/>
        </p:spPr>
        <p:txBody>
          <a:bodyPr wrap="square" rtlCol="0">
            <a:spAutoFit/>
          </a:bodyPr>
          <a:lstStyle/>
          <a:p>
            <a:r>
              <a:rPr lang="en-GB" sz="2000" b="1" i="1" dirty="0" smtClean="0">
                <a:solidFill>
                  <a:srgbClr val="002060"/>
                </a:solidFill>
                <a:latin typeface="Century Gothic" panose="020B0502020202020204" pitchFamily="34" charset="0"/>
              </a:rPr>
              <a:t>Valencia</a:t>
            </a:r>
            <a:endParaRPr lang="en-GB" sz="2000" b="1" i="1" dirty="0">
              <a:solidFill>
                <a:srgbClr val="002060"/>
              </a:solidFill>
              <a:latin typeface="Century Gothic" panose="020B0502020202020204" pitchFamily="34" charset="0"/>
            </a:endParaRPr>
          </a:p>
        </p:txBody>
      </p:sp>
      <p:sp>
        <p:nvSpPr>
          <p:cNvPr id="13" name="TextBox 12"/>
          <p:cNvSpPr txBox="1"/>
          <p:nvPr/>
        </p:nvSpPr>
        <p:spPr>
          <a:xfrm>
            <a:off x="7613745" y="3457059"/>
            <a:ext cx="1542197" cy="400110"/>
          </a:xfrm>
          <a:prstGeom prst="rect">
            <a:avLst/>
          </a:prstGeom>
          <a:noFill/>
        </p:spPr>
        <p:txBody>
          <a:bodyPr wrap="square" rtlCol="0">
            <a:spAutoFit/>
          </a:bodyPr>
          <a:lstStyle/>
          <a:p>
            <a:r>
              <a:rPr lang="en-GB" sz="2000" b="1" i="1" dirty="0" err="1" smtClean="0">
                <a:solidFill>
                  <a:srgbClr val="002060"/>
                </a:solidFill>
                <a:latin typeface="Century Gothic" panose="020B0502020202020204" pitchFamily="34" charset="0"/>
              </a:rPr>
              <a:t>Málaga</a:t>
            </a:r>
            <a:endParaRPr lang="en-GB" sz="2000" b="1" i="1" dirty="0">
              <a:solidFill>
                <a:srgbClr val="002060"/>
              </a:solidFill>
              <a:latin typeface="Century Gothic" panose="020B0502020202020204" pitchFamily="34" charset="0"/>
            </a:endParaRPr>
          </a:p>
        </p:txBody>
      </p:sp>
      <p:sp>
        <p:nvSpPr>
          <p:cNvPr id="15" name="TextBox 14"/>
          <p:cNvSpPr txBox="1"/>
          <p:nvPr/>
        </p:nvSpPr>
        <p:spPr>
          <a:xfrm>
            <a:off x="0" y="73296"/>
            <a:ext cx="2777139" cy="400110"/>
          </a:xfrm>
          <a:prstGeom prst="rect">
            <a:avLst/>
          </a:prstGeom>
          <a:noFill/>
        </p:spPr>
        <p:txBody>
          <a:bodyPr wrap="square" rtlCol="0">
            <a:spAutoFit/>
          </a:bodyPr>
          <a:lstStyle/>
          <a:p>
            <a:r>
              <a:rPr lang="en-GB" sz="2000" b="1" dirty="0" smtClean="0">
                <a:solidFill>
                  <a:srgbClr val="002060"/>
                </a:solidFill>
                <a:latin typeface="Century Gothic" panose="020B0502020202020204" pitchFamily="34" charset="0"/>
              </a:rPr>
              <a:t>Persona A</a:t>
            </a:r>
            <a:endParaRPr lang="en-GB" sz="20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903999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4198" y="763422"/>
            <a:ext cx="3486150" cy="22098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smtClean="0">
                <a:solidFill>
                  <a:srgbClr val="4472C4">
                    <a:lumMod val="50000"/>
                  </a:srgbClr>
                </a:solidFill>
                <a:latin typeface="Century Gothic" panose="020B0502020202020204" pitchFamily="34" charset="0"/>
              </a:rPr>
              <a:t>There is a bar and a museum.</a:t>
            </a:r>
          </a:p>
          <a:p>
            <a:pPr algn="ctr"/>
            <a:r>
              <a:rPr lang="en-GB" sz="2200" dirty="0" smtClean="0">
                <a:solidFill>
                  <a:srgbClr val="4472C4">
                    <a:lumMod val="50000"/>
                  </a:srgbClr>
                </a:solidFill>
                <a:latin typeface="Century Gothic" panose="020B0502020202020204" pitchFamily="34" charset="0"/>
              </a:rPr>
              <a:t>The bar is between two houses.</a:t>
            </a:r>
            <a:endParaRPr lang="en-GB" sz="2200" dirty="0">
              <a:solidFill>
                <a:srgbClr val="4472C4">
                  <a:lumMod val="50000"/>
                </a:srgbClr>
              </a:solidFill>
              <a:latin typeface="Century Gothic" panose="020B0502020202020204" pitchFamily="34" charset="0"/>
            </a:endParaRPr>
          </a:p>
        </p:txBody>
      </p:sp>
      <p:sp>
        <p:nvSpPr>
          <p:cNvPr id="4" name="Rectangle 3"/>
          <p:cNvSpPr/>
          <p:nvPr/>
        </p:nvSpPr>
        <p:spPr>
          <a:xfrm>
            <a:off x="4337998" y="763422"/>
            <a:ext cx="3486150" cy="22098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smtClean="0">
              <a:solidFill>
                <a:srgbClr val="4472C4">
                  <a:lumMod val="50000"/>
                </a:srgbClr>
              </a:solidFill>
              <a:latin typeface="Century Gothic" panose="020B0502020202020204" pitchFamily="34" charset="0"/>
            </a:endParaRPr>
          </a:p>
          <a:p>
            <a:pPr algn="ctr"/>
            <a:r>
              <a:rPr lang="en-GB" sz="2200" dirty="0" smtClean="0">
                <a:solidFill>
                  <a:srgbClr val="4472C4">
                    <a:lumMod val="50000"/>
                  </a:srgbClr>
                </a:solidFill>
                <a:latin typeface="Century Gothic" panose="020B0502020202020204" pitchFamily="34" charset="0"/>
              </a:rPr>
              <a:t>There </a:t>
            </a:r>
            <a:r>
              <a:rPr lang="en-GB" sz="2200" dirty="0">
                <a:solidFill>
                  <a:srgbClr val="4472C4">
                    <a:lumMod val="50000"/>
                  </a:srgbClr>
                </a:solidFill>
                <a:latin typeface="Century Gothic" panose="020B0502020202020204" pitchFamily="34" charset="0"/>
              </a:rPr>
              <a:t>is </a:t>
            </a:r>
            <a:r>
              <a:rPr lang="en-GB" sz="2200" dirty="0" smtClean="0">
                <a:solidFill>
                  <a:srgbClr val="4472C4">
                    <a:lumMod val="50000"/>
                  </a:srgbClr>
                </a:solidFill>
                <a:latin typeface="Century Gothic" panose="020B0502020202020204" pitchFamily="34" charset="0"/>
              </a:rPr>
              <a:t>an art centre and a theatre.</a:t>
            </a:r>
          </a:p>
          <a:p>
            <a:pPr algn="ctr"/>
            <a:r>
              <a:rPr lang="en-GB" sz="2200" dirty="0" smtClean="0">
                <a:solidFill>
                  <a:srgbClr val="4472C4">
                    <a:lumMod val="50000"/>
                  </a:srgbClr>
                </a:solidFill>
                <a:latin typeface="Century Gothic" panose="020B0502020202020204" pitchFamily="34" charset="0"/>
              </a:rPr>
              <a:t>The theatre is expensive.</a:t>
            </a:r>
            <a:endParaRPr lang="en-GB" sz="2200" dirty="0">
              <a:solidFill>
                <a:srgbClr val="4472C4">
                  <a:lumMod val="50000"/>
                </a:srgbClr>
              </a:solidFill>
              <a:latin typeface="Century Gothic" panose="020B0502020202020204" pitchFamily="34" charset="0"/>
            </a:endParaRPr>
          </a:p>
          <a:p>
            <a:pPr algn="ctr"/>
            <a:endParaRPr lang="en-GB" sz="2200" dirty="0">
              <a:solidFill>
                <a:srgbClr val="4472C4">
                  <a:lumMod val="50000"/>
                </a:srgbClr>
              </a:solidFill>
              <a:latin typeface="Century Gothic" panose="020B0502020202020204" pitchFamily="34" charset="0"/>
            </a:endParaRPr>
          </a:p>
        </p:txBody>
      </p:sp>
      <p:sp>
        <p:nvSpPr>
          <p:cNvPr id="5" name="Rectangle 4"/>
          <p:cNvSpPr/>
          <p:nvPr/>
        </p:nvSpPr>
        <p:spPr>
          <a:xfrm>
            <a:off x="8071798" y="763422"/>
            <a:ext cx="3486150" cy="22098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smtClean="0">
                <a:solidFill>
                  <a:srgbClr val="4472C4">
                    <a:lumMod val="50000"/>
                  </a:srgbClr>
                </a:solidFill>
                <a:latin typeface="Century Gothic" panose="020B0502020202020204" pitchFamily="34" charset="0"/>
              </a:rPr>
              <a:t>There is a market and a shop. The shop is cheap.</a:t>
            </a:r>
            <a:endParaRPr lang="en-GB" sz="2200" dirty="0">
              <a:solidFill>
                <a:srgbClr val="4472C4">
                  <a:lumMod val="50000"/>
                </a:srgbClr>
              </a:solidFill>
              <a:latin typeface="Century Gothic" panose="020B0502020202020204" pitchFamily="34" charset="0"/>
            </a:endParaRPr>
          </a:p>
        </p:txBody>
      </p:sp>
      <p:sp>
        <p:nvSpPr>
          <p:cNvPr id="6" name="Rectangle 5"/>
          <p:cNvSpPr/>
          <p:nvPr/>
        </p:nvSpPr>
        <p:spPr>
          <a:xfrm>
            <a:off x="2897022" y="3235942"/>
            <a:ext cx="3486150" cy="22098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smtClean="0">
                <a:solidFill>
                  <a:srgbClr val="4472C4">
                    <a:lumMod val="50000"/>
                  </a:srgbClr>
                </a:solidFill>
                <a:latin typeface="Century Gothic" panose="020B0502020202020204" pitchFamily="34" charset="0"/>
              </a:rPr>
              <a:t>There is a school and a church. The school is very good.   </a:t>
            </a:r>
            <a:endParaRPr lang="en-GB" sz="2200" dirty="0">
              <a:solidFill>
                <a:srgbClr val="4472C4">
                  <a:lumMod val="50000"/>
                </a:srgbClr>
              </a:solidFill>
              <a:latin typeface="Century Gothic" panose="020B0502020202020204" pitchFamily="34" charset="0"/>
            </a:endParaRPr>
          </a:p>
        </p:txBody>
      </p:sp>
      <p:sp>
        <p:nvSpPr>
          <p:cNvPr id="7" name="Rectangle 6"/>
          <p:cNvSpPr/>
          <p:nvPr/>
        </p:nvSpPr>
        <p:spPr>
          <a:xfrm>
            <a:off x="6654137" y="3235942"/>
            <a:ext cx="3486150" cy="22098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smtClean="0">
              <a:solidFill>
                <a:srgbClr val="4472C4">
                  <a:lumMod val="50000"/>
                </a:srgbClr>
              </a:solidFill>
              <a:latin typeface="Century Gothic" panose="020B0502020202020204" pitchFamily="34" charset="0"/>
            </a:endParaRPr>
          </a:p>
          <a:p>
            <a:pPr algn="ctr"/>
            <a:r>
              <a:rPr lang="en-GB" sz="2200" dirty="0" smtClean="0">
                <a:solidFill>
                  <a:srgbClr val="4472C4">
                    <a:lumMod val="50000"/>
                  </a:srgbClr>
                </a:solidFill>
                <a:latin typeface="Century Gothic" panose="020B0502020202020204" pitchFamily="34" charset="0"/>
              </a:rPr>
              <a:t>There </a:t>
            </a:r>
            <a:r>
              <a:rPr lang="en-GB" sz="2200" dirty="0">
                <a:solidFill>
                  <a:srgbClr val="4472C4">
                    <a:lumMod val="50000"/>
                  </a:srgbClr>
                </a:solidFill>
                <a:latin typeface="Century Gothic" panose="020B0502020202020204" pitchFamily="34" charset="0"/>
              </a:rPr>
              <a:t>is a </a:t>
            </a:r>
            <a:r>
              <a:rPr lang="en-GB" sz="2200" dirty="0" smtClean="0">
                <a:solidFill>
                  <a:srgbClr val="4472C4">
                    <a:lumMod val="50000"/>
                  </a:srgbClr>
                </a:solidFill>
                <a:latin typeface="Century Gothic" panose="020B0502020202020204" pitchFamily="34" charset="0"/>
              </a:rPr>
              <a:t>bank </a:t>
            </a:r>
            <a:r>
              <a:rPr lang="en-GB" sz="2200" dirty="0">
                <a:solidFill>
                  <a:srgbClr val="4472C4">
                    <a:lumMod val="50000"/>
                  </a:srgbClr>
                </a:solidFill>
                <a:latin typeface="Century Gothic" panose="020B0502020202020204" pitchFamily="34" charset="0"/>
              </a:rPr>
              <a:t>and </a:t>
            </a:r>
            <a:r>
              <a:rPr lang="en-GB" sz="2200" dirty="0" smtClean="0">
                <a:solidFill>
                  <a:srgbClr val="4472C4">
                    <a:lumMod val="50000"/>
                  </a:srgbClr>
                </a:solidFill>
                <a:latin typeface="Century Gothic" panose="020B0502020202020204" pitchFamily="34" charset="0"/>
              </a:rPr>
              <a:t>a museum. </a:t>
            </a:r>
            <a:r>
              <a:rPr lang="en-GB" sz="2200" dirty="0">
                <a:solidFill>
                  <a:srgbClr val="4472C4">
                    <a:lumMod val="50000"/>
                  </a:srgbClr>
                </a:solidFill>
                <a:latin typeface="Century Gothic" panose="020B0502020202020204" pitchFamily="34" charset="0"/>
              </a:rPr>
              <a:t>The </a:t>
            </a:r>
            <a:r>
              <a:rPr lang="en-GB" sz="2200" dirty="0" smtClean="0">
                <a:solidFill>
                  <a:srgbClr val="4472C4">
                    <a:lumMod val="50000"/>
                  </a:srgbClr>
                </a:solidFill>
                <a:latin typeface="Century Gothic" panose="020B0502020202020204" pitchFamily="34" charset="0"/>
              </a:rPr>
              <a:t>museum is in the centre.</a:t>
            </a:r>
            <a:endParaRPr lang="en-GB" sz="2200" dirty="0">
              <a:solidFill>
                <a:srgbClr val="4472C4">
                  <a:lumMod val="50000"/>
                </a:srgbClr>
              </a:solidFill>
              <a:latin typeface="Century Gothic" panose="020B0502020202020204" pitchFamily="34" charset="0"/>
            </a:endParaRPr>
          </a:p>
          <a:p>
            <a:pPr algn="ctr"/>
            <a:endParaRPr lang="en-GB" sz="2200" dirty="0">
              <a:solidFill>
                <a:srgbClr val="4472C4">
                  <a:lumMod val="50000"/>
                </a:srgbClr>
              </a:solidFill>
              <a:latin typeface="Century Gothic" panose="020B0502020202020204" pitchFamily="34" charset="0"/>
            </a:endParaRPr>
          </a:p>
        </p:txBody>
      </p:sp>
      <p:sp>
        <p:nvSpPr>
          <p:cNvPr id="9" name="TextBox 8"/>
          <p:cNvSpPr txBox="1"/>
          <p:nvPr/>
        </p:nvSpPr>
        <p:spPr>
          <a:xfrm>
            <a:off x="1447747" y="787894"/>
            <a:ext cx="2060812" cy="400110"/>
          </a:xfrm>
          <a:prstGeom prst="rect">
            <a:avLst/>
          </a:prstGeom>
          <a:noFill/>
        </p:spPr>
        <p:txBody>
          <a:bodyPr wrap="square" rtlCol="0">
            <a:spAutoFit/>
          </a:bodyPr>
          <a:lstStyle/>
          <a:p>
            <a:r>
              <a:rPr lang="en-GB" sz="2000" b="1" i="1" dirty="0" smtClean="0">
                <a:solidFill>
                  <a:srgbClr val="002060"/>
                </a:solidFill>
                <a:latin typeface="Century Gothic" panose="020B0502020202020204" pitchFamily="34" charset="0"/>
              </a:rPr>
              <a:t>San </a:t>
            </a:r>
            <a:r>
              <a:rPr lang="en-GB" sz="2000" b="1" i="1" dirty="0" err="1" smtClean="0">
                <a:solidFill>
                  <a:srgbClr val="002060"/>
                </a:solidFill>
                <a:latin typeface="Century Gothic" panose="020B0502020202020204" pitchFamily="34" charset="0"/>
              </a:rPr>
              <a:t>Sebastián</a:t>
            </a:r>
            <a:endParaRPr lang="en-GB" sz="2000" b="1" i="1" dirty="0">
              <a:solidFill>
                <a:srgbClr val="002060"/>
              </a:solidFill>
              <a:latin typeface="Century Gothic" panose="020B0502020202020204" pitchFamily="34" charset="0"/>
            </a:endParaRPr>
          </a:p>
        </p:txBody>
      </p:sp>
      <p:sp>
        <p:nvSpPr>
          <p:cNvPr id="10" name="TextBox 9"/>
          <p:cNvSpPr txBox="1"/>
          <p:nvPr/>
        </p:nvSpPr>
        <p:spPr>
          <a:xfrm>
            <a:off x="5611505" y="887105"/>
            <a:ext cx="2060812" cy="400110"/>
          </a:xfrm>
          <a:prstGeom prst="rect">
            <a:avLst/>
          </a:prstGeom>
          <a:noFill/>
        </p:spPr>
        <p:txBody>
          <a:bodyPr wrap="square" rtlCol="0">
            <a:spAutoFit/>
          </a:bodyPr>
          <a:lstStyle/>
          <a:p>
            <a:r>
              <a:rPr lang="en-GB" sz="2000" b="1" i="1" dirty="0" smtClean="0">
                <a:solidFill>
                  <a:srgbClr val="002060"/>
                </a:solidFill>
                <a:latin typeface="Century Gothic" panose="020B0502020202020204" pitchFamily="34" charset="0"/>
              </a:rPr>
              <a:t>Oviedo</a:t>
            </a:r>
            <a:endParaRPr lang="en-GB" sz="2000" b="1" i="1" dirty="0">
              <a:solidFill>
                <a:srgbClr val="002060"/>
              </a:solidFill>
              <a:latin typeface="Century Gothic" panose="020B0502020202020204" pitchFamily="34" charset="0"/>
            </a:endParaRPr>
          </a:p>
        </p:txBody>
      </p:sp>
      <p:sp>
        <p:nvSpPr>
          <p:cNvPr id="11" name="TextBox 10"/>
          <p:cNvSpPr txBox="1"/>
          <p:nvPr/>
        </p:nvSpPr>
        <p:spPr>
          <a:xfrm>
            <a:off x="9285027" y="887105"/>
            <a:ext cx="2060812" cy="400110"/>
          </a:xfrm>
          <a:prstGeom prst="rect">
            <a:avLst/>
          </a:prstGeom>
          <a:noFill/>
        </p:spPr>
        <p:txBody>
          <a:bodyPr wrap="square" rtlCol="0">
            <a:spAutoFit/>
          </a:bodyPr>
          <a:lstStyle/>
          <a:p>
            <a:r>
              <a:rPr lang="en-GB" sz="2000" b="1" i="1" dirty="0" smtClean="0">
                <a:solidFill>
                  <a:srgbClr val="002060"/>
                </a:solidFill>
                <a:latin typeface="Century Gothic" panose="020B0502020202020204" pitchFamily="34" charset="0"/>
              </a:rPr>
              <a:t>Segovia</a:t>
            </a:r>
            <a:endParaRPr lang="en-GB" sz="2000" b="1" i="1" dirty="0">
              <a:solidFill>
                <a:srgbClr val="002060"/>
              </a:solidFill>
              <a:latin typeface="Century Gothic" panose="020B0502020202020204" pitchFamily="34" charset="0"/>
            </a:endParaRPr>
          </a:p>
        </p:txBody>
      </p:sp>
      <p:sp>
        <p:nvSpPr>
          <p:cNvPr id="12" name="TextBox 11"/>
          <p:cNvSpPr txBox="1"/>
          <p:nvPr/>
        </p:nvSpPr>
        <p:spPr>
          <a:xfrm>
            <a:off x="3981593" y="3416115"/>
            <a:ext cx="2060812" cy="400110"/>
          </a:xfrm>
          <a:prstGeom prst="rect">
            <a:avLst/>
          </a:prstGeom>
          <a:noFill/>
        </p:spPr>
        <p:txBody>
          <a:bodyPr wrap="square" rtlCol="0">
            <a:spAutoFit/>
          </a:bodyPr>
          <a:lstStyle/>
          <a:p>
            <a:r>
              <a:rPr lang="en-GB" sz="2000" b="1" i="1" dirty="0" smtClean="0">
                <a:solidFill>
                  <a:srgbClr val="002060"/>
                </a:solidFill>
                <a:latin typeface="Century Gothic" panose="020B0502020202020204" pitchFamily="34" charset="0"/>
              </a:rPr>
              <a:t>Barcelona</a:t>
            </a:r>
            <a:endParaRPr lang="en-GB" sz="2000" b="1" i="1" dirty="0">
              <a:solidFill>
                <a:srgbClr val="002060"/>
              </a:solidFill>
              <a:latin typeface="Century Gothic" panose="020B0502020202020204" pitchFamily="34" charset="0"/>
            </a:endParaRPr>
          </a:p>
        </p:txBody>
      </p:sp>
      <p:sp>
        <p:nvSpPr>
          <p:cNvPr id="13" name="TextBox 12"/>
          <p:cNvSpPr txBox="1"/>
          <p:nvPr/>
        </p:nvSpPr>
        <p:spPr>
          <a:xfrm>
            <a:off x="7611754" y="3397320"/>
            <a:ext cx="2060812" cy="400110"/>
          </a:xfrm>
          <a:prstGeom prst="rect">
            <a:avLst/>
          </a:prstGeom>
          <a:noFill/>
        </p:spPr>
        <p:txBody>
          <a:bodyPr wrap="square" rtlCol="0">
            <a:spAutoFit/>
          </a:bodyPr>
          <a:lstStyle/>
          <a:p>
            <a:r>
              <a:rPr lang="en-GB" sz="2000" b="1" i="1" dirty="0" smtClean="0">
                <a:solidFill>
                  <a:srgbClr val="002060"/>
                </a:solidFill>
                <a:latin typeface="Century Gothic" panose="020B0502020202020204" pitchFamily="34" charset="0"/>
              </a:rPr>
              <a:t>Salamanca</a:t>
            </a:r>
            <a:endParaRPr lang="en-GB" sz="2000" b="1" i="1" dirty="0">
              <a:solidFill>
                <a:srgbClr val="002060"/>
              </a:solidFill>
              <a:latin typeface="Century Gothic" panose="020B0502020202020204" pitchFamily="34" charset="0"/>
            </a:endParaRPr>
          </a:p>
        </p:txBody>
      </p:sp>
      <p:sp>
        <p:nvSpPr>
          <p:cNvPr id="14" name="TextBox 13"/>
          <p:cNvSpPr txBox="1"/>
          <p:nvPr/>
        </p:nvSpPr>
        <p:spPr>
          <a:xfrm>
            <a:off x="0" y="73296"/>
            <a:ext cx="2777139" cy="400110"/>
          </a:xfrm>
          <a:prstGeom prst="rect">
            <a:avLst/>
          </a:prstGeom>
          <a:noFill/>
        </p:spPr>
        <p:txBody>
          <a:bodyPr wrap="square" rtlCol="0">
            <a:spAutoFit/>
          </a:bodyPr>
          <a:lstStyle/>
          <a:p>
            <a:r>
              <a:rPr lang="en-GB" sz="2000" b="1" dirty="0" smtClean="0">
                <a:solidFill>
                  <a:srgbClr val="002060"/>
                </a:solidFill>
                <a:latin typeface="Century Gothic" panose="020B0502020202020204" pitchFamily="34" charset="0"/>
              </a:rPr>
              <a:t>Persona B</a:t>
            </a:r>
            <a:endParaRPr lang="en-GB" sz="20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0182957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204686" y="3519069"/>
          <a:ext cx="9825262" cy="2852700"/>
        </p:xfrm>
        <a:graphic>
          <a:graphicData uri="http://schemas.openxmlformats.org/drawingml/2006/table">
            <a:tbl>
              <a:tblPr firstRow="1" bandRow="1">
                <a:tableStyleId>{8A107856-5554-42FB-B03E-39F5DBC370BA}</a:tableStyleId>
              </a:tblPr>
              <a:tblGrid>
                <a:gridCol w="1994842">
                  <a:extLst>
                    <a:ext uri="{9D8B030D-6E8A-4147-A177-3AD203B41FA5}">
                      <a16:colId xmlns="" xmlns:a16="http://schemas.microsoft.com/office/drawing/2014/main" val="407972646"/>
                    </a:ext>
                  </a:extLst>
                </a:gridCol>
                <a:gridCol w="3288358">
                  <a:extLst>
                    <a:ext uri="{9D8B030D-6E8A-4147-A177-3AD203B41FA5}">
                      <a16:colId xmlns="" xmlns:a16="http://schemas.microsoft.com/office/drawing/2014/main" val="1974830811"/>
                    </a:ext>
                  </a:extLst>
                </a:gridCol>
                <a:gridCol w="4542062">
                  <a:extLst>
                    <a:ext uri="{9D8B030D-6E8A-4147-A177-3AD203B41FA5}">
                      <a16:colId xmlns="" xmlns:a16="http://schemas.microsoft.com/office/drawing/2014/main" val="3227493177"/>
                    </a:ext>
                  </a:extLst>
                </a:gridCol>
              </a:tblGrid>
              <a:tr h="475450">
                <a:tc>
                  <a:txBody>
                    <a:bodyPr/>
                    <a:lstStyle/>
                    <a:p>
                      <a:endParaRPr lang="en-GB" sz="2000" b="1" i="1" dirty="0">
                        <a:solidFill>
                          <a:srgbClr val="002060"/>
                        </a:solidFill>
                        <a:latin typeface="Century Gothic" panose="020B0502020202020204" pitchFamily="34" charset="0"/>
                      </a:endParaRPr>
                    </a:p>
                  </a:txBody>
                  <a:tcPr/>
                </a:tc>
                <a:tc>
                  <a:txBody>
                    <a:bodyPr/>
                    <a:lstStyle/>
                    <a:p>
                      <a:pPr algn="ctr"/>
                      <a:r>
                        <a:rPr lang="en-GB" sz="2000" b="1" i="1" dirty="0" smtClean="0">
                          <a:solidFill>
                            <a:srgbClr val="002060"/>
                          </a:solidFill>
                          <a:latin typeface="Century Gothic" panose="020B0502020202020204" pitchFamily="34" charset="0"/>
                        </a:rPr>
                        <a:t>¿Qué hay?</a:t>
                      </a:r>
                      <a:endParaRPr lang="en-GB" sz="2000" b="1" i="1" dirty="0">
                        <a:solidFill>
                          <a:srgbClr val="002060"/>
                        </a:solidFill>
                        <a:latin typeface="Century Gothic" panose="020B0502020202020204" pitchFamily="34" charset="0"/>
                      </a:endParaRPr>
                    </a:p>
                  </a:txBody>
                  <a:tcPr/>
                </a:tc>
                <a:tc>
                  <a:txBody>
                    <a:bodyPr/>
                    <a:lstStyle/>
                    <a:p>
                      <a:pPr algn="ctr"/>
                      <a:r>
                        <a:rPr lang="en-GB" sz="2000" b="1" i="1" dirty="0" smtClean="0">
                          <a:solidFill>
                            <a:srgbClr val="002060"/>
                          </a:solidFill>
                          <a:latin typeface="Century Gothic" panose="020B0502020202020204" pitchFamily="34" charset="0"/>
                        </a:rPr>
                        <a:t>Información</a:t>
                      </a:r>
                      <a:r>
                        <a:rPr lang="en-GB" sz="2000" b="1" i="1" baseline="0" dirty="0" smtClean="0">
                          <a:solidFill>
                            <a:srgbClr val="002060"/>
                          </a:solidFill>
                          <a:latin typeface="Century Gothic" panose="020B0502020202020204" pitchFamily="34" charset="0"/>
                        </a:rPr>
                        <a:t> extra</a:t>
                      </a:r>
                      <a:endParaRPr lang="en-GB" sz="2000" b="1" i="1" dirty="0">
                        <a:solidFill>
                          <a:srgbClr val="002060"/>
                        </a:solidFill>
                        <a:latin typeface="Century Gothic" panose="020B0502020202020204" pitchFamily="34" charset="0"/>
                      </a:endParaRPr>
                    </a:p>
                  </a:txBody>
                  <a:tcPr/>
                </a:tc>
                <a:extLst>
                  <a:ext uri="{0D108BD9-81ED-4DB2-BD59-A6C34878D82A}">
                    <a16:rowId xmlns="" xmlns:a16="http://schemas.microsoft.com/office/drawing/2014/main" val="1046777136"/>
                  </a:ext>
                </a:extLst>
              </a:tr>
              <a:tr h="475450">
                <a:tc>
                  <a:txBody>
                    <a:bodyPr/>
                    <a:lstStyle/>
                    <a:p>
                      <a:r>
                        <a:rPr lang="en-GB" sz="2000" b="1" i="1" dirty="0" smtClean="0">
                          <a:solidFill>
                            <a:srgbClr val="002060"/>
                          </a:solidFill>
                          <a:latin typeface="Century Gothic" panose="020B0502020202020204" pitchFamily="34" charset="0"/>
                        </a:rPr>
                        <a:t>Granada</a:t>
                      </a:r>
                      <a:endParaRPr lang="en-GB" sz="2000" b="1" i="1" dirty="0">
                        <a:solidFill>
                          <a:srgbClr val="002060"/>
                        </a:solidFill>
                        <a:latin typeface="Century Gothic" panose="020B0502020202020204" pitchFamily="34" charset="0"/>
                      </a:endParaRPr>
                    </a:p>
                  </a:txBody>
                  <a:tcPr/>
                </a:tc>
                <a:tc>
                  <a:txBody>
                    <a:bodyPr/>
                    <a:lstStyle/>
                    <a:p>
                      <a:endParaRPr lang="en-GB" sz="2000" b="1" i="1" dirty="0">
                        <a:solidFill>
                          <a:srgbClr val="002060"/>
                        </a:solidFill>
                        <a:latin typeface="Century Gothic" panose="020B0502020202020204" pitchFamily="34" charset="0"/>
                      </a:endParaRPr>
                    </a:p>
                  </a:txBody>
                  <a:tcPr/>
                </a:tc>
                <a:tc>
                  <a:txBody>
                    <a:bodyPr/>
                    <a:lstStyle/>
                    <a:p>
                      <a:endParaRPr lang="en-GB" sz="2000" b="1" i="1" dirty="0">
                        <a:solidFill>
                          <a:srgbClr val="002060"/>
                        </a:solidFill>
                        <a:latin typeface="Century Gothic" panose="020B0502020202020204" pitchFamily="34" charset="0"/>
                      </a:endParaRPr>
                    </a:p>
                  </a:txBody>
                  <a:tcPr/>
                </a:tc>
                <a:extLst>
                  <a:ext uri="{0D108BD9-81ED-4DB2-BD59-A6C34878D82A}">
                    <a16:rowId xmlns="" xmlns:a16="http://schemas.microsoft.com/office/drawing/2014/main" val="3074503949"/>
                  </a:ext>
                </a:extLst>
              </a:tr>
              <a:tr h="475450">
                <a:tc>
                  <a:txBody>
                    <a:bodyPr/>
                    <a:lstStyle/>
                    <a:p>
                      <a:r>
                        <a:rPr lang="en-GB" sz="2000" b="1" i="1" dirty="0" smtClean="0">
                          <a:solidFill>
                            <a:srgbClr val="002060"/>
                          </a:solidFill>
                          <a:latin typeface="Century Gothic" panose="020B0502020202020204" pitchFamily="34" charset="0"/>
                        </a:rPr>
                        <a:t>Bilbao</a:t>
                      </a:r>
                      <a:endParaRPr lang="en-GB" sz="2000" b="1" i="1" dirty="0">
                        <a:solidFill>
                          <a:srgbClr val="002060"/>
                        </a:solidFill>
                        <a:latin typeface="Century Gothic" panose="020B0502020202020204" pitchFamily="34" charset="0"/>
                      </a:endParaRPr>
                    </a:p>
                  </a:txBody>
                  <a:tcPr/>
                </a:tc>
                <a:tc>
                  <a:txBody>
                    <a:bodyPr/>
                    <a:lstStyle/>
                    <a:p>
                      <a:endParaRPr lang="en-GB" sz="2000" b="1" i="1">
                        <a:solidFill>
                          <a:srgbClr val="002060"/>
                        </a:solidFill>
                        <a:latin typeface="Century Gothic" panose="020B0502020202020204" pitchFamily="34" charset="0"/>
                      </a:endParaRPr>
                    </a:p>
                  </a:txBody>
                  <a:tcPr/>
                </a:tc>
                <a:tc>
                  <a:txBody>
                    <a:bodyPr/>
                    <a:lstStyle/>
                    <a:p>
                      <a:endParaRPr lang="en-GB" sz="2000" b="1" i="1" dirty="0">
                        <a:solidFill>
                          <a:srgbClr val="002060"/>
                        </a:solidFill>
                        <a:latin typeface="Century Gothic" panose="020B0502020202020204" pitchFamily="34" charset="0"/>
                      </a:endParaRPr>
                    </a:p>
                  </a:txBody>
                  <a:tcPr/>
                </a:tc>
                <a:extLst>
                  <a:ext uri="{0D108BD9-81ED-4DB2-BD59-A6C34878D82A}">
                    <a16:rowId xmlns="" xmlns:a16="http://schemas.microsoft.com/office/drawing/2014/main" val="2832333756"/>
                  </a:ext>
                </a:extLst>
              </a:tr>
              <a:tr h="475450">
                <a:tc>
                  <a:txBody>
                    <a:bodyPr/>
                    <a:lstStyle/>
                    <a:p>
                      <a:r>
                        <a:rPr lang="en-GB" sz="2000" b="1" i="1" dirty="0" smtClean="0">
                          <a:solidFill>
                            <a:srgbClr val="002060"/>
                          </a:solidFill>
                          <a:latin typeface="Century Gothic" panose="020B0502020202020204" pitchFamily="34" charset="0"/>
                        </a:rPr>
                        <a:t>Madrid</a:t>
                      </a:r>
                      <a:endParaRPr lang="en-GB" sz="2000" b="1" i="1" dirty="0">
                        <a:solidFill>
                          <a:srgbClr val="002060"/>
                        </a:solidFill>
                        <a:latin typeface="Century Gothic" panose="020B0502020202020204" pitchFamily="34" charset="0"/>
                      </a:endParaRPr>
                    </a:p>
                  </a:txBody>
                  <a:tcPr/>
                </a:tc>
                <a:tc>
                  <a:txBody>
                    <a:bodyPr/>
                    <a:lstStyle/>
                    <a:p>
                      <a:endParaRPr lang="en-GB" sz="2000" b="1" i="1">
                        <a:solidFill>
                          <a:srgbClr val="002060"/>
                        </a:solidFill>
                        <a:latin typeface="Century Gothic" panose="020B0502020202020204" pitchFamily="34" charset="0"/>
                      </a:endParaRPr>
                    </a:p>
                  </a:txBody>
                  <a:tcPr/>
                </a:tc>
                <a:tc>
                  <a:txBody>
                    <a:bodyPr/>
                    <a:lstStyle/>
                    <a:p>
                      <a:endParaRPr lang="en-GB" sz="2000" b="1" i="1" dirty="0">
                        <a:solidFill>
                          <a:srgbClr val="002060"/>
                        </a:solidFill>
                        <a:latin typeface="Century Gothic" panose="020B0502020202020204" pitchFamily="34" charset="0"/>
                      </a:endParaRPr>
                    </a:p>
                  </a:txBody>
                  <a:tcPr/>
                </a:tc>
                <a:extLst>
                  <a:ext uri="{0D108BD9-81ED-4DB2-BD59-A6C34878D82A}">
                    <a16:rowId xmlns="" xmlns:a16="http://schemas.microsoft.com/office/drawing/2014/main" val="4168035048"/>
                  </a:ext>
                </a:extLst>
              </a:tr>
              <a:tr h="475450">
                <a:tc>
                  <a:txBody>
                    <a:bodyPr/>
                    <a:lstStyle/>
                    <a:p>
                      <a:r>
                        <a:rPr lang="en-GB" sz="2000" b="1" i="1" dirty="0" smtClean="0">
                          <a:solidFill>
                            <a:srgbClr val="002060"/>
                          </a:solidFill>
                          <a:latin typeface="Century Gothic" panose="020B0502020202020204" pitchFamily="34" charset="0"/>
                        </a:rPr>
                        <a:t>Valencia</a:t>
                      </a:r>
                      <a:endParaRPr lang="en-GB" sz="2000" b="1" i="1" dirty="0">
                        <a:solidFill>
                          <a:srgbClr val="002060"/>
                        </a:solidFill>
                        <a:latin typeface="Century Gothic" panose="020B0502020202020204" pitchFamily="34" charset="0"/>
                      </a:endParaRPr>
                    </a:p>
                  </a:txBody>
                  <a:tcPr/>
                </a:tc>
                <a:tc>
                  <a:txBody>
                    <a:bodyPr/>
                    <a:lstStyle/>
                    <a:p>
                      <a:endParaRPr lang="en-GB" sz="2000" b="1" i="1" dirty="0">
                        <a:solidFill>
                          <a:srgbClr val="002060"/>
                        </a:solidFill>
                        <a:latin typeface="Century Gothic" panose="020B0502020202020204" pitchFamily="34" charset="0"/>
                      </a:endParaRPr>
                    </a:p>
                  </a:txBody>
                  <a:tcPr/>
                </a:tc>
                <a:tc>
                  <a:txBody>
                    <a:bodyPr/>
                    <a:lstStyle/>
                    <a:p>
                      <a:endParaRPr lang="en-GB" sz="2000" b="1" i="1">
                        <a:solidFill>
                          <a:srgbClr val="002060"/>
                        </a:solidFill>
                        <a:latin typeface="Century Gothic" panose="020B0502020202020204" pitchFamily="34" charset="0"/>
                      </a:endParaRPr>
                    </a:p>
                  </a:txBody>
                  <a:tcPr/>
                </a:tc>
                <a:extLst>
                  <a:ext uri="{0D108BD9-81ED-4DB2-BD59-A6C34878D82A}">
                    <a16:rowId xmlns="" xmlns:a16="http://schemas.microsoft.com/office/drawing/2014/main" val="2121690283"/>
                  </a:ext>
                </a:extLst>
              </a:tr>
              <a:tr h="475450">
                <a:tc>
                  <a:txBody>
                    <a:bodyPr/>
                    <a:lstStyle/>
                    <a:p>
                      <a:r>
                        <a:rPr lang="en-GB" sz="2000" b="1" i="1" dirty="0" err="1" smtClean="0">
                          <a:solidFill>
                            <a:srgbClr val="002060"/>
                          </a:solidFill>
                          <a:latin typeface="Century Gothic" panose="020B0502020202020204" pitchFamily="34" charset="0"/>
                        </a:rPr>
                        <a:t>Málaga</a:t>
                      </a:r>
                      <a:endParaRPr lang="en-GB" sz="2000" b="1" i="1" dirty="0">
                        <a:solidFill>
                          <a:srgbClr val="002060"/>
                        </a:solidFill>
                        <a:latin typeface="Century Gothic" panose="020B0502020202020204" pitchFamily="34" charset="0"/>
                      </a:endParaRPr>
                    </a:p>
                  </a:txBody>
                  <a:tcPr/>
                </a:tc>
                <a:tc>
                  <a:txBody>
                    <a:bodyPr/>
                    <a:lstStyle/>
                    <a:p>
                      <a:endParaRPr lang="en-GB" sz="2000" b="1" i="1" dirty="0">
                        <a:solidFill>
                          <a:srgbClr val="002060"/>
                        </a:solidFill>
                        <a:latin typeface="Century Gothic" panose="020B0502020202020204" pitchFamily="34" charset="0"/>
                      </a:endParaRPr>
                    </a:p>
                  </a:txBody>
                  <a:tcPr/>
                </a:tc>
                <a:tc>
                  <a:txBody>
                    <a:bodyPr/>
                    <a:lstStyle/>
                    <a:p>
                      <a:endParaRPr lang="en-GB" sz="2000" b="1" i="1" dirty="0">
                        <a:solidFill>
                          <a:srgbClr val="002060"/>
                        </a:solidFill>
                        <a:latin typeface="Century Gothic" panose="020B0502020202020204" pitchFamily="34" charset="0"/>
                      </a:endParaRPr>
                    </a:p>
                  </a:txBody>
                  <a:tcPr/>
                </a:tc>
                <a:extLst>
                  <a:ext uri="{0D108BD9-81ED-4DB2-BD59-A6C34878D82A}">
                    <a16:rowId xmlns="" xmlns:a16="http://schemas.microsoft.com/office/drawing/2014/main" val="3664391056"/>
                  </a:ext>
                </a:extLst>
              </a:tr>
            </a:tbl>
          </a:graphicData>
        </a:graphic>
      </p:graphicFrame>
      <p:graphicFrame>
        <p:nvGraphicFramePr>
          <p:cNvPr id="3" name="Table 2"/>
          <p:cNvGraphicFramePr>
            <a:graphicFrameLocks noGrp="1"/>
          </p:cNvGraphicFramePr>
          <p:nvPr>
            <p:extLst/>
          </p:nvPr>
        </p:nvGraphicFramePr>
        <p:xfrm>
          <a:off x="1157974" y="366108"/>
          <a:ext cx="9871975" cy="2722074"/>
        </p:xfrm>
        <a:graphic>
          <a:graphicData uri="http://schemas.openxmlformats.org/drawingml/2006/table">
            <a:tbl>
              <a:tblPr firstRow="1" bandRow="1">
                <a:tableStyleId>{8A107856-5554-42FB-B03E-39F5DBC370BA}</a:tableStyleId>
              </a:tblPr>
              <a:tblGrid>
                <a:gridCol w="2042426">
                  <a:extLst>
                    <a:ext uri="{9D8B030D-6E8A-4147-A177-3AD203B41FA5}">
                      <a16:colId xmlns="" xmlns:a16="http://schemas.microsoft.com/office/drawing/2014/main" val="2165875314"/>
                    </a:ext>
                  </a:extLst>
                </a:gridCol>
                <a:gridCol w="3577771">
                  <a:extLst>
                    <a:ext uri="{9D8B030D-6E8A-4147-A177-3AD203B41FA5}">
                      <a16:colId xmlns="" xmlns:a16="http://schemas.microsoft.com/office/drawing/2014/main" val="1096659635"/>
                    </a:ext>
                  </a:extLst>
                </a:gridCol>
                <a:gridCol w="4251778">
                  <a:extLst>
                    <a:ext uri="{9D8B030D-6E8A-4147-A177-3AD203B41FA5}">
                      <a16:colId xmlns="" xmlns:a16="http://schemas.microsoft.com/office/drawing/2014/main" val="171172167"/>
                    </a:ext>
                  </a:extLst>
                </a:gridCol>
              </a:tblGrid>
              <a:tr h="453679">
                <a:tc>
                  <a:txBody>
                    <a:bodyPr/>
                    <a:lstStyle/>
                    <a:p>
                      <a:endParaRPr lang="en-GB" sz="2000" b="1" i="1" dirty="0">
                        <a:solidFill>
                          <a:srgbClr val="002060"/>
                        </a:solidFill>
                        <a:latin typeface="Century Gothic" panose="020B0502020202020204" pitchFamily="34" charset="0"/>
                      </a:endParaRPr>
                    </a:p>
                  </a:txBody>
                  <a:tcPr/>
                </a:tc>
                <a:tc>
                  <a:txBody>
                    <a:bodyPr/>
                    <a:lstStyle/>
                    <a:p>
                      <a:pPr algn="ctr"/>
                      <a:r>
                        <a:rPr lang="en-GB" sz="2000" b="1" i="1" dirty="0" smtClean="0">
                          <a:solidFill>
                            <a:srgbClr val="002060"/>
                          </a:solidFill>
                          <a:latin typeface="Century Gothic" panose="020B0502020202020204" pitchFamily="34" charset="0"/>
                        </a:rPr>
                        <a:t>¿Qué hay?</a:t>
                      </a:r>
                      <a:endParaRPr lang="en-GB" sz="2000" b="1" i="1" dirty="0">
                        <a:solidFill>
                          <a:srgbClr val="002060"/>
                        </a:solidFill>
                        <a:latin typeface="Century Gothic" panose="020B0502020202020204" pitchFamily="34" charset="0"/>
                      </a:endParaRPr>
                    </a:p>
                  </a:txBody>
                  <a:tcPr/>
                </a:tc>
                <a:tc>
                  <a:txBody>
                    <a:bodyPr/>
                    <a:lstStyle/>
                    <a:p>
                      <a:pPr algn="ctr"/>
                      <a:r>
                        <a:rPr lang="en-GB" sz="2000" b="1" i="1" dirty="0" smtClean="0">
                          <a:solidFill>
                            <a:srgbClr val="002060"/>
                          </a:solidFill>
                          <a:latin typeface="Century Gothic" panose="020B0502020202020204" pitchFamily="34" charset="0"/>
                        </a:rPr>
                        <a:t>Información</a:t>
                      </a:r>
                      <a:r>
                        <a:rPr lang="en-GB" sz="2000" b="1" i="1" baseline="0" dirty="0" smtClean="0">
                          <a:solidFill>
                            <a:srgbClr val="002060"/>
                          </a:solidFill>
                          <a:latin typeface="Century Gothic" panose="020B0502020202020204" pitchFamily="34" charset="0"/>
                        </a:rPr>
                        <a:t> extra</a:t>
                      </a:r>
                      <a:endParaRPr lang="en-GB" sz="2000" b="1" i="1" dirty="0">
                        <a:solidFill>
                          <a:srgbClr val="002060"/>
                        </a:solidFill>
                        <a:latin typeface="Century Gothic" panose="020B0502020202020204" pitchFamily="34" charset="0"/>
                      </a:endParaRPr>
                    </a:p>
                  </a:txBody>
                  <a:tcPr/>
                </a:tc>
                <a:extLst>
                  <a:ext uri="{0D108BD9-81ED-4DB2-BD59-A6C34878D82A}">
                    <a16:rowId xmlns="" xmlns:a16="http://schemas.microsoft.com/office/drawing/2014/main" val="1802577148"/>
                  </a:ext>
                </a:extLst>
              </a:tr>
              <a:tr h="453679">
                <a:tc>
                  <a:txBody>
                    <a:bodyPr/>
                    <a:lstStyle/>
                    <a:p>
                      <a:r>
                        <a:rPr lang="en-GB" sz="2000" b="1" i="1" dirty="0" smtClean="0">
                          <a:solidFill>
                            <a:srgbClr val="002060"/>
                          </a:solidFill>
                          <a:latin typeface="Century Gothic" panose="020B0502020202020204" pitchFamily="34" charset="0"/>
                        </a:rPr>
                        <a:t>San </a:t>
                      </a:r>
                      <a:r>
                        <a:rPr lang="en-GB" sz="2000" b="1" i="1" dirty="0" err="1" smtClean="0">
                          <a:solidFill>
                            <a:srgbClr val="002060"/>
                          </a:solidFill>
                          <a:latin typeface="Century Gothic" panose="020B0502020202020204" pitchFamily="34" charset="0"/>
                        </a:rPr>
                        <a:t>Sebastián</a:t>
                      </a:r>
                      <a:endParaRPr lang="en-GB" sz="2000" b="1" i="1" dirty="0">
                        <a:solidFill>
                          <a:srgbClr val="002060"/>
                        </a:solidFill>
                        <a:latin typeface="Century Gothic" panose="020B0502020202020204" pitchFamily="34" charset="0"/>
                      </a:endParaRPr>
                    </a:p>
                  </a:txBody>
                  <a:tcPr/>
                </a:tc>
                <a:tc>
                  <a:txBody>
                    <a:bodyPr/>
                    <a:lstStyle/>
                    <a:p>
                      <a:endParaRPr lang="en-GB" sz="2000" b="1" i="1" dirty="0">
                        <a:solidFill>
                          <a:srgbClr val="002060"/>
                        </a:solidFill>
                        <a:latin typeface="Century Gothic" panose="020B0502020202020204" pitchFamily="34" charset="0"/>
                      </a:endParaRPr>
                    </a:p>
                  </a:txBody>
                  <a:tcPr/>
                </a:tc>
                <a:tc>
                  <a:txBody>
                    <a:bodyPr/>
                    <a:lstStyle/>
                    <a:p>
                      <a:endParaRPr lang="en-GB" sz="2000" b="1" i="1" dirty="0">
                        <a:solidFill>
                          <a:srgbClr val="002060"/>
                        </a:solidFill>
                        <a:latin typeface="Century Gothic" panose="020B0502020202020204" pitchFamily="34" charset="0"/>
                      </a:endParaRPr>
                    </a:p>
                  </a:txBody>
                  <a:tcPr/>
                </a:tc>
                <a:extLst>
                  <a:ext uri="{0D108BD9-81ED-4DB2-BD59-A6C34878D82A}">
                    <a16:rowId xmlns="" xmlns:a16="http://schemas.microsoft.com/office/drawing/2014/main" val="3272853250"/>
                  </a:ext>
                </a:extLst>
              </a:tr>
              <a:tr h="453679">
                <a:tc>
                  <a:txBody>
                    <a:bodyPr/>
                    <a:lstStyle/>
                    <a:p>
                      <a:r>
                        <a:rPr lang="en-GB" sz="2000" b="1" i="1" dirty="0" smtClean="0">
                          <a:solidFill>
                            <a:srgbClr val="002060"/>
                          </a:solidFill>
                          <a:latin typeface="Century Gothic" panose="020B0502020202020204" pitchFamily="34" charset="0"/>
                        </a:rPr>
                        <a:t>Oviedo</a:t>
                      </a:r>
                      <a:endParaRPr lang="en-GB" sz="2000" b="1" i="1" dirty="0">
                        <a:solidFill>
                          <a:srgbClr val="002060"/>
                        </a:solidFill>
                        <a:latin typeface="Century Gothic" panose="020B0502020202020204" pitchFamily="34" charset="0"/>
                      </a:endParaRPr>
                    </a:p>
                  </a:txBody>
                  <a:tcPr/>
                </a:tc>
                <a:tc>
                  <a:txBody>
                    <a:bodyPr/>
                    <a:lstStyle/>
                    <a:p>
                      <a:endParaRPr lang="en-GB" sz="2000" b="1" i="1" dirty="0">
                        <a:solidFill>
                          <a:srgbClr val="002060"/>
                        </a:solidFill>
                        <a:latin typeface="Century Gothic" panose="020B0502020202020204" pitchFamily="34" charset="0"/>
                      </a:endParaRPr>
                    </a:p>
                  </a:txBody>
                  <a:tcPr/>
                </a:tc>
                <a:tc>
                  <a:txBody>
                    <a:bodyPr/>
                    <a:lstStyle/>
                    <a:p>
                      <a:endParaRPr lang="en-GB" sz="2000" b="1" i="1" dirty="0">
                        <a:solidFill>
                          <a:srgbClr val="002060"/>
                        </a:solidFill>
                        <a:latin typeface="Century Gothic" panose="020B0502020202020204" pitchFamily="34" charset="0"/>
                      </a:endParaRPr>
                    </a:p>
                  </a:txBody>
                  <a:tcPr/>
                </a:tc>
                <a:extLst>
                  <a:ext uri="{0D108BD9-81ED-4DB2-BD59-A6C34878D82A}">
                    <a16:rowId xmlns="" xmlns:a16="http://schemas.microsoft.com/office/drawing/2014/main" val="173164085"/>
                  </a:ext>
                </a:extLst>
              </a:tr>
              <a:tr h="453679">
                <a:tc>
                  <a:txBody>
                    <a:bodyPr/>
                    <a:lstStyle/>
                    <a:p>
                      <a:r>
                        <a:rPr lang="en-GB" sz="2000" b="1" i="1" dirty="0" smtClean="0">
                          <a:solidFill>
                            <a:srgbClr val="002060"/>
                          </a:solidFill>
                          <a:latin typeface="Century Gothic" panose="020B0502020202020204" pitchFamily="34" charset="0"/>
                        </a:rPr>
                        <a:t>Segovia</a:t>
                      </a:r>
                      <a:endParaRPr lang="en-GB" sz="2000" b="1" i="1" dirty="0">
                        <a:solidFill>
                          <a:srgbClr val="002060"/>
                        </a:solidFill>
                        <a:latin typeface="Century Gothic" panose="020B0502020202020204" pitchFamily="34" charset="0"/>
                      </a:endParaRPr>
                    </a:p>
                  </a:txBody>
                  <a:tcPr/>
                </a:tc>
                <a:tc>
                  <a:txBody>
                    <a:bodyPr/>
                    <a:lstStyle/>
                    <a:p>
                      <a:endParaRPr lang="en-GB" sz="2000" b="1" i="1" dirty="0">
                        <a:solidFill>
                          <a:srgbClr val="002060"/>
                        </a:solidFill>
                        <a:latin typeface="Century Gothic" panose="020B0502020202020204" pitchFamily="34" charset="0"/>
                      </a:endParaRPr>
                    </a:p>
                  </a:txBody>
                  <a:tcPr/>
                </a:tc>
                <a:tc>
                  <a:txBody>
                    <a:bodyPr/>
                    <a:lstStyle/>
                    <a:p>
                      <a:endParaRPr lang="en-GB" sz="2000" b="1" i="1" dirty="0">
                        <a:solidFill>
                          <a:srgbClr val="002060"/>
                        </a:solidFill>
                        <a:latin typeface="Century Gothic" panose="020B0502020202020204" pitchFamily="34" charset="0"/>
                      </a:endParaRPr>
                    </a:p>
                  </a:txBody>
                  <a:tcPr/>
                </a:tc>
                <a:extLst>
                  <a:ext uri="{0D108BD9-81ED-4DB2-BD59-A6C34878D82A}">
                    <a16:rowId xmlns="" xmlns:a16="http://schemas.microsoft.com/office/drawing/2014/main" val="3059254281"/>
                  </a:ext>
                </a:extLst>
              </a:tr>
              <a:tr h="453679">
                <a:tc>
                  <a:txBody>
                    <a:bodyPr/>
                    <a:lstStyle/>
                    <a:p>
                      <a:r>
                        <a:rPr lang="en-GB" sz="2000" b="1" i="1" dirty="0" smtClean="0">
                          <a:solidFill>
                            <a:srgbClr val="002060"/>
                          </a:solidFill>
                          <a:latin typeface="Century Gothic" panose="020B0502020202020204" pitchFamily="34" charset="0"/>
                        </a:rPr>
                        <a:t>Barcelona</a:t>
                      </a:r>
                      <a:endParaRPr lang="en-GB" sz="2000" b="1" i="1" dirty="0">
                        <a:solidFill>
                          <a:srgbClr val="002060"/>
                        </a:solidFill>
                        <a:latin typeface="Century Gothic" panose="020B0502020202020204" pitchFamily="34" charset="0"/>
                      </a:endParaRPr>
                    </a:p>
                  </a:txBody>
                  <a:tcPr/>
                </a:tc>
                <a:tc>
                  <a:txBody>
                    <a:bodyPr/>
                    <a:lstStyle/>
                    <a:p>
                      <a:endParaRPr lang="en-GB" sz="2000" b="1" i="1" dirty="0">
                        <a:solidFill>
                          <a:srgbClr val="002060"/>
                        </a:solidFill>
                        <a:latin typeface="Century Gothic" panose="020B0502020202020204" pitchFamily="34" charset="0"/>
                      </a:endParaRPr>
                    </a:p>
                  </a:txBody>
                  <a:tcPr/>
                </a:tc>
                <a:tc>
                  <a:txBody>
                    <a:bodyPr/>
                    <a:lstStyle/>
                    <a:p>
                      <a:endParaRPr lang="en-GB" sz="2000" b="1" i="1" dirty="0">
                        <a:solidFill>
                          <a:srgbClr val="002060"/>
                        </a:solidFill>
                        <a:latin typeface="Century Gothic" panose="020B0502020202020204" pitchFamily="34" charset="0"/>
                      </a:endParaRPr>
                    </a:p>
                  </a:txBody>
                  <a:tcPr/>
                </a:tc>
                <a:extLst>
                  <a:ext uri="{0D108BD9-81ED-4DB2-BD59-A6C34878D82A}">
                    <a16:rowId xmlns="" xmlns:a16="http://schemas.microsoft.com/office/drawing/2014/main" val="1159502238"/>
                  </a:ext>
                </a:extLst>
              </a:tr>
              <a:tr h="453679">
                <a:tc>
                  <a:txBody>
                    <a:bodyPr/>
                    <a:lstStyle/>
                    <a:p>
                      <a:r>
                        <a:rPr lang="en-GB" sz="2000" b="1" i="1" dirty="0" smtClean="0">
                          <a:solidFill>
                            <a:srgbClr val="002060"/>
                          </a:solidFill>
                          <a:latin typeface="Century Gothic" panose="020B0502020202020204" pitchFamily="34" charset="0"/>
                        </a:rPr>
                        <a:t>Salamanca</a:t>
                      </a:r>
                      <a:endParaRPr lang="en-GB" sz="2000" b="1" i="1" dirty="0">
                        <a:solidFill>
                          <a:srgbClr val="002060"/>
                        </a:solidFill>
                        <a:latin typeface="Century Gothic" panose="020B0502020202020204" pitchFamily="34" charset="0"/>
                      </a:endParaRPr>
                    </a:p>
                  </a:txBody>
                  <a:tcPr/>
                </a:tc>
                <a:tc>
                  <a:txBody>
                    <a:bodyPr/>
                    <a:lstStyle/>
                    <a:p>
                      <a:endParaRPr lang="en-GB" sz="2000" b="1" i="1" dirty="0">
                        <a:solidFill>
                          <a:srgbClr val="002060"/>
                        </a:solidFill>
                        <a:latin typeface="Century Gothic" panose="020B0502020202020204" pitchFamily="34" charset="0"/>
                      </a:endParaRPr>
                    </a:p>
                  </a:txBody>
                  <a:tcPr/>
                </a:tc>
                <a:tc>
                  <a:txBody>
                    <a:bodyPr/>
                    <a:lstStyle/>
                    <a:p>
                      <a:endParaRPr lang="en-GB" sz="2000" b="1" i="1" dirty="0">
                        <a:solidFill>
                          <a:srgbClr val="002060"/>
                        </a:solidFill>
                        <a:latin typeface="Century Gothic" panose="020B0502020202020204" pitchFamily="34" charset="0"/>
                      </a:endParaRPr>
                    </a:p>
                  </a:txBody>
                  <a:tcPr/>
                </a:tc>
                <a:extLst>
                  <a:ext uri="{0D108BD9-81ED-4DB2-BD59-A6C34878D82A}">
                    <a16:rowId xmlns="" xmlns:a16="http://schemas.microsoft.com/office/drawing/2014/main" val="4266435174"/>
                  </a:ext>
                </a:extLst>
              </a:tr>
            </a:tbl>
          </a:graphicData>
        </a:graphic>
      </p:graphicFrame>
      <p:sp>
        <p:nvSpPr>
          <p:cNvPr id="5" name="TextBox 4"/>
          <p:cNvSpPr txBox="1"/>
          <p:nvPr/>
        </p:nvSpPr>
        <p:spPr>
          <a:xfrm>
            <a:off x="0" y="-64779"/>
            <a:ext cx="2777139" cy="430887"/>
          </a:xfrm>
          <a:prstGeom prst="rect">
            <a:avLst/>
          </a:prstGeom>
          <a:noFill/>
        </p:spPr>
        <p:txBody>
          <a:bodyPr wrap="square" rtlCol="0">
            <a:spAutoFit/>
          </a:bodyPr>
          <a:lstStyle/>
          <a:p>
            <a:r>
              <a:rPr lang="en-GB" sz="2200" b="1" dirty="0" smtClean="0">
                <a:solidFill>
                  <a:srgbClr val="002060"/>
                </a:solidFill>
                <a:latin typeface="Century Gothic" panose="020B0502020202020204" pitchFamily="34" charset="0"/>
              </a:rPr>
              <a:t>Persona A</a:t>
            </a:r>
            <a:endParaRPr lang="en-GB" sz="2200" b="1" dirty="0">
              <a:solidFill>
                <a:srgbClr val="002060"/>
              </a:solidFill>
              <a:latin typeface="Century Gothic" panose="020B0502020202020204" pitchFamily="34" charset="0"/>
            </a:endParaRPr>
          </a:p>
        </p:txBody>
      </p:sp>
      <p:sp>
        <p:nvSpPr>
          <p:cNvPr id="6" name="TextBox 5"/>
          <p:cNvSpPr txBox="1"/>
          <p:nvPr/>
        </p:nvSpPr>
        <p:spPr>
          <a:xfrm>
            <a:off x="0" y="3088183"/>
            <a:ext cx="2777139" cy="430887"/>
          </a:xfrm>
          <a:prstGeom prst="rect">
            <a:avLst/>
          </a:prstGeom>
          <a:noFill/>
        </p:spPr>
        <p:txBody>
          <a:bodyPr wrap="square" rtlCol="0">
            <a:spAutoFit/>
          </a:bodyPr>
          <a:lstStyle/>
          <a:p>
            <a:r>
              <a:rPr lang="en-GB" sz="2200" b="1" dirty="0" smtClean="0">
                <a:solidFill>
                  <a:srgbClr val="002060"/>
                </a:solidFill>
                <a:latin typeface="Century Gothic" panose="020B0502020202020204" pitchFamily="34" charset="0"/>
              </a:rPr>
              <a:t>Persona B</a:t>
            </a:r>
            <a:endParaRPr lang="en-GB" sz="2200" b="1" dirty="0">
              <a:solidFill>
                <a:srgbClr val="002060"/>
              </a:solidFill>
              <a:latin typeface="Century Gothic" panose="020B0502020202020204" pitchFamily="34" charset="0"/>
            </a:endParaRPr>
          </a:p>
        </p:txBody>
      </p:sp>
      <p:sp>
        <p:nvSpPr>
          <p:cNvPr id="9" name="TextBox 8"/>
          <p:cNvSpPr txBox="1"/>
          <p:nvPr/>
        </p:nvSpPr>
        <p:spPr>
          <a:xfrm>
            <a:off x="3556000" y="899886"/>
            <a:ext cx="2888343" cy="400110"/>
          </a:xfrm>
          <a:prstGeom prst="rect">
            <a:avLst/>
          </a:prstGeom>
          <a:noFill/>
        </p:spPr>
        <p:txBody>
          <a:bodyPr wrap="square" rtlCol="0">
            <a:spAutoFit/>
          </a:bodyPr>
          <a:lstStyle/>
          <a:p>
            <a:r>
              <a:rPr lang="en-GB" sz="2000" dirty="0" smtClean="0">
                <a:solidFill>
                  <a:srgbClr val="002060"/>
                </a:solidFill>
                <a:latin typeface="Century Gothic" panose="020B0502020202020204" pitchFamily="34" charset="0"/>
              </a:rPr>
              <a:t>Un bar, un </a:t>
            </a:r>
            <a:r>
              <a:rPr lang="en-GB" sz="2000" dirty="0" err="1" smtClean="0">
                <a:solidFill>
                  <a:srgbClr val="002060"/>
                </a:solidFill>
                <a:latin typeface="Century Gothic" panose="020B0502020202020204" pitchFamily="34" charset="0"/>
              </a:rPr>
              <a:t>museo</a:t>
            </a:r>
            <a:endParaRPr lang="en-GB" sz="2000" dirty="0">
              <a:solidFill>
                <a:srgbClr val="002060"/>
              </a:solidFill>
              <a:latin typeface="Century Gothic" panose="020B0502020202020204" pitchFamily="34" charset="0"/>
            </a:endParaRPr>
          </a:p>
        </p:txBody>
      </p:sp>
      <p:sp>
        <p:nvSpPr>
          <p:cNvPr id="10" name="TextBox 9"/>
          <p:cNvSpPr txBox="1"/>
          <p:nvPr/>
        </p:nvSpPr>
        <p:spPr>
          <a:xfrm>
            <a:off x="7028088" y="899886"/>
            <a:ext cx="4318001" cy="400110"/>
          </a:xfrm>
          <a:prstGeom prst="rect">
            <a:avLst/>
          </a:prstGeom>
          <a:noFill/>
        </p:spPr>
        <p:txBody>
          <a:bodyPr wrap="square" rtlCol="0">
            <a:spAutoFit/>
          </a:bodyPr>
          <a:lstStyle/>
          <a:p>
            <a:r>
              <a:rPr lang="en-GB" sz="2000" dirty="0" smtClean="0">
                <a:solidFill>
                  <a:srgbClr val="002060"/>
                </a:solidFill>
                <a:latin typeface="Century Gothic" panose="020B0502020202020204" pitchFamily="34" charset="0"/>
              </a:rPr>
              <a:t>El </a:t>
            </a:r>
            <a:r>
              <a:rPr lang="en-GB" sz="2000" dirty="0" err="1" smtClean="0">
                <a:solidFill>
                  <a:srgbClr val="002060"/>
                </a:solidFill>
                <a:latin typeface="Century Gothic" panose="020B0502020202020204" pitchFamily="34" charset="0"/>
              </a:rPr>
              <a:t>museo</a:t>
            </a:r>
            <a:r>
              <a:rPr lang="en-GB" sz="2000" dirty="0" smtClean="0">
                <a:solidFill>
                  <a:srgbClr val="002060"/>
                </a:solidFill>
                <a:latin typeface="Century Gothic" panose="020B0502020202020204" pitchFamily="34" charset="0"/>
              </a:rPr>
              <a:t> está entre dos casas.</a:t>
            </a:r>
            <a:endParaRPr lang="en-GB" sz="2000" dirty="0">
              <a:solidFill>
                <a:srgbClr val="002060"/>
              </a:solidFill>
              <a:latin typeface="Century Gothic" panose="020B0502020202020204" pitchFamily="34" charset="0"/>
            </a:endParaRPr>
          </a:p>
        </p:txBody>
      </p:sp>
      <p:sp>
        <p:nvSpPr>
          <p:cNvPr id="11" name="TextBox 10"/>
          <p:cNvSpPr txBox="1"/>
          <p:nvPr/>
        </p:nvSpPr>
        <p:spPr>
          <a:xfrm>
            <a:off x="3120571" y="1299996"/>
            <a:ext cx="3773715" cy="400110"/>
          </a:xfrm>
          <a:prstGeom prst="rect">
            <a:avLst/>
          </a:prstGeom>
          <a:noFill/>
        </p:spPr>
        <p:txBody>
          <a:bodyPr wrap="square" rtlCol="0">
            <a:spAutoFit/>
          </a:bodyPr>
          <a:lstStyle/>
          <a:p>
            <a:r>
              <a:rPr lang="en-GB" sz="2000" dirty="0" smtClean="0">
                <a:solidFill>
                  <a:srgbClr val="002060"/>
                </a:solidFill>
                <a:latin typeface="Century Gothic" panose="020B0502020202020204" pitchFamily="34" charset="0"/>
              </a:rPr>
              <a:t>Un </a:t>
            </a:r>
            <a:r>
              <a:rPr lang="en-GB" sz="2000" dirty="0" err="1" smtClean="0">
                <a:solidFill>
                  <a:srgbClr val="002060"/>
                </a:solidFill>
                <a:latin typeface="Century Gothic" panose="020B0502020202020204" pitchFamily="34" charset="0"/>
              </a:rPr>
              <a:t>centro</a:t>
            </a:r>
            <a:r>
              <a:rPr lang="en-GB" sz="2000" dirty="0" smtClean="0">
                <a:solidFill>
                  <a:srgbClr val="002060"/>
                </a:solidFill>
                <a:latin typeface="Century Gothic" panose="020B0502020202020204" pitchFamily="34" charset="0"/>
              </a:rPr>
              <a:t> de arte, un </a:t>
            </a:r>
            <a:r>
              <a:rPr lang="en-GB" sz="2000" dirty="0" err="1" smtClean="0">
                <a:solidFill>
                  <a:srgbClr val="002060"/>
                </a:solidFill>
                <a:latin typeface="Century Gothic" panose="020B0502020202020204" pitchFamily="34" charset="0"/>
              </a:rPr>
              <a:t>teatro</a:t>
            </a:r>
            <a:endParaRPr lang="en-GB" sz="2000" dirty="0">
              <a:solidFill>
                <a:srgbClr val="002060"/>
              </a:solidFill>
              <a:latin typeface="Century Gothic" panose="020B0502020202020204" pitchFamily="34" charset="0"/>
            </a:endParaRPr>
          </a:p>
        </p:txBody>
      </p:sp>
      <p:sp>
        <p:nvSpPr>
          <p:cNvPr id="12" name="TextBox 11"/>
          <p:cNvSpPr txBox="1"/>
          <p:nvPr/>
        </p:nvSpPr>
        <p:spPr>
          <a:xfrm>
            <a:off x="7742916" y="1254927"/>
            <a:ext cx="2888343" cy="400110"/>
          </a:xfrm>
          <a:prstGeom prst="rect">
            <a:avLst/>
          </a:prstGeom>
          <a:noFill/>
        </p:spPr>
        <p:txBody>
          <a:bodyPr wrap="square" rtlCol="0">
            <a:spAutoFit/>
          </a:bodyPr>
          <a:lstStyle/>
          <a:p>
            <a:r>
              <a:rPr lang="en-GB" sz="2000" dirty="0" smtClean="0">
                <a:solidFill>
                  <a:srgbClr val="002060"/>
                </a:solidFill>
                <a:latin typeface="Century Gothic" panose="020B0502020202020204" pitchFamily="34" charset="0"/>
              </a:rPr>
              <a:t>El </a:t>
            </a:r>
            <a:r>
              <a:rPr lang="en-GB" sz="2000" dirty="0" err="1" smtClean="0">
                <a:solidFill>
                  <a:srgbClr val="002060"/>
                </a:solidFill>
                <a:latin typeface="Century Gothic" panose="020B0502020202020204" pitchFamily="34" charset="0"/>
              </a:rPr>
              <a:t>teatro</a:t>
            </a:r>
            <a:r>
              <a:rPr lang="en-GB" sz="2000" dirty="0" smtClean="0">
                <a:solidFill>
                  <a:srgbClr val="002060"/>
                </a:solidFill>
                <a:latin typeface="Century Gothic" panose="020B0502020202020204" pitchFamily="34" charset="0"/>
              </a:rPr>
              <a:t> </a:t>
            </a:r>
            <a:r>
              <a:rPr lang="en-GB" sz="2000" dirty="0" err="1" smtClean="0">
                <a:solidFill>
                  <a:srgbClr val="002060"/>
                </a:solidFill>
                <a:latin typeface="Century Gothic" panose="020B0502020202020204" pitchFamily="34" charset="0"/>
              </a:rPr>
              <a:t>es</a:t>
            </a:r>
            <a:r>
              <a:rPr lang="en-GB" sz="2000" dirty="0" smtClean="0">
                <a:solidFill>
                  <a:srgbClr val="002060"/>
                </a:solidFill>
                <a:latin typeface="Century Gothic" panose="020B0502020202020204" pitchFamily="34" charset="0"/>
              </a:rPr>
              <a:t> </a:t>
            </a:r>
            <a:r>
              <a:rPr lang="en-GB" sz="2000" dirty="0" err="1" smtClean="0">
                <a:solidFill>
                  <a:srgbClr val="002060"/>
                </a:solidFill>
                <a:latin typeface="Century Gothic" panose="020B0502020202020204" pitchFamily="34" charset="0"/>
              </a:rPr>
              <a:t>caro</a:t>
            </a:r>
            <a:r>
              <a:rPr lang="en-GB" sz="2000" dirty="0" smtClean="0">
                <a:solidFill>
                  <a:srgbClr val="002060"/>
                </a:solidFill>
                <a:latin typeface="Century Gothic" panose="020B0502020202020204" pitchFamily="34" charset="0"/>
              </a:rPr>
              <a:t>.</a:t>
            </a:r>
            <a:endParaRPr lang="en-GB" sz="2000" dirty="0">
              <a:solidFill>
                <a:srgbClr val="002060"/>
              </a:solidFill>
              <a:latin typeface="Century Gothic" panose="020B0502020202020204" pitchFamily="34" charset="0"/>
            </a:endParaRPr>
          </a:p>
        </p:txBody>
      </p:sp>
      <p:sp>
        <p:nvSpPr>
          <p:cNvPr id="13" name="TextBox 12"/>
          <p:cNvSpPr txBox="1"/>
          <p:nvPr/>
        </p:nvSpPr>
        <p:spPr>
          <a:xfrm>
            <a:off x="3254373" y="1749871"/>
            <a:ext cx="3773715" cy="400110"/>
          </a:xfrm>
          <a:prstGeom prst="rect">
            <a:avLst/>
          </a:prstGeom>
          <a:noFill/>
        </p:spPr>
        <p:txBody>
          <a:bodyPr wrap="square" rtlCol="0">
            <a:spAutoFit/>
          </a:bodyPr>
          <a:lstStyle/>
          <a:p>
            <a:r>
              <a:rPr lang="en-GB" sz="2000" dirty="0" smtClean="0">
                <a:solidFill>
                  <a:srgbClr val="002060"/>
                </a:solidFill>
                <a:latin typeface="Century Gothic" panose="020B0502020202020204" pitchFamily="34" charset="0"/>
              </a:rPr>
              <a:t>Un </a:t>
            </a:r>
            <a:r>
              <a:rPr lang="en-GB" sz="2000" dirty="0" err="1" smtClean="0">
                <a:solidFill>
                  <a:srgbClr val="002060"/>
                </a:solidFill>
                <a:latin typeface="Century Gothic" panose="020B0502020202020204" pitchFamily="34" charset="0"/>
              </a:rPr>
              <a:t>mercado</a:t>
            </a:r>
            <a:r>
              <a:rPr lang="en-GB" sz="2000" dirty="0" smtClean="0">
                <a:solidFill>
                  <a:srgbClr val="002060"/>
                </a:solidFill>
                <a:latin typeface="Century Gothic" panose="020B0502020202020204" pitchFamily="34" charset="0"/>
              </a:rPr>
              <a:t>, </a:t>
            </a:r>
            <a:r>
              <a:rPr lang="en-GB" sz="2000" dirty="0" err="1" smtClean="0">
                <a:solidFill>
                  <a:srgbClr val="002060"/>
                </a:solidFill>
                <a:latin typeface="Century Gothic" panose="020B0502020202020204" pitchFamily="34" charset="0"/>
              </a:rPr>
              <a:t>una</a:t>
            </a:r>
            <a:r>
              <a:rPr lang="en-GB" sz="2000" dirty="0" smtClean="0">
                <a:solidFill>
                  <a:srgbClr val="002060"/>
                </a:solidFill>
                <a:latin typeface="Century Gothic" panose="020B0502020202020204" pitchFamily="34" charset="0"/>
              </a:rPr>
              <a:t> </a:t>
            </a:r>
            <a:r>
              <a:rPr lang="en-GB" sz="2000" dirty="0" err="1" smtClean="0">
                <a:solidFill>
                  <a:srgbClr val="002060"/>
                </a:solidFill>
                <a:latin typeface="Century Gothic" panose="020B0502020202020204" pitchFamily="34" charset="0"/>
              </a:rPr>
              <a:t>tienda</a:t>
            </a:r>
            <a:endParaRPr lang="en-GB" sz="2000" dirty="0">
              <a:solidFill>
                <a:srgbClr val="002060"/>
              </a:solidFill>
              <a:latin typeface="Century Gothic" panose="020B0502020202020204" pitchFamily="34" charset="0"/>
            </a:endParaRPr>
          </a:p>
        </p:txBody>
      </p:sp>
      <p:sp>
        <p:nvSpPr>
          <p:cNvPr id="14" name="TextBox 13"/>
          <p:cNvSpPr txBox="1"/>
          <p:nvPr/>
        </p:nvSpPr>
        <p:spPr>
          <a:xfrm>
            <a:off x="7414304" y="1740493"/>
            <a:ext cx="3773715" cy="400110"/>
          </a:xfrm>
          <a:prstGeom prst="rect">
            <a:avLst/>
          </a:prstGeom>
          <a:noFill/>
        </p:spPr>
        <p:txBody>
          <a:bodyPr wrap="square" rtlCol="0">
            <a:spAutoFit/>
          </a:bodyPr>
          <a:lstStyle/>
          <a:p>
            <a:r>
              <a:rPr lang="en-GB" sz="2000" dirty="0" smtClean="0">
                <a:solidFill>
                  <a:srgbClr val="002060"/>
                </a:solidFill>
                <a:latin typeface="Century Gothic" panose="020B0502020202020204" pitchFamily="34" charset="0"/>
              </a:rPr>
              <a:t>La </a:t>
            </a:r>
            <a:r>
              <a:rPr lang="en-GB" sz="2000" dirty="0" err="1" smtClean="0">
                <a:solidFill>
                  <a:srgbClr val="002060"/>
                </a:solidFill>
                <a:latin typeface="Century Gothic" panose="020B0502020202020204" pitchFamily="34" charset="0"/>
              </a:rPr>
              <a:t>tienda</a:t>
            </a:r>
            <a:r>
              <a:rPr lang="en-GB" sz="2000" dirty="0" smtClean="0">
                <a:solidFill>
                  <a:srgbClr val="002060"/>
                </a:solidFill>
                <a:latin typeface="Century Gothic" panose="020B0502020202020204" pitchFamily="34" charset="0"/>
              </a:rPr>
              <a:t> </a:t>
            </a:r>
            <a:r>
              <a:rPr lang="en-GB" sz="2000" dirty="0" err="1" smtClean="0">
                <a:solidFill>
                  <a:srgbClr val="002060"/>
                </a:solidFill>
                <a:latin typeface="Century Gothic" panose="020B0502020202020204" pitchFamily="34" charset="0"/>
              </a:rPr>
              <a:t>es</a:t>
            </a:r>
            <a:r>
              <a:rPr lang="en-GB" sz="2000" dirty="0" smtClean="0">
                <a:solidFill>
                  <a:srgbClr val="002060"/>
                </a:solidFill>
                <a:latin typeface="Century Gothic" panose="020B0502020202020204" pitchFamily="34" charset="0"/>
              </a:rPr>
              <a:t> </a:t>
            </a:r>
            <a:r>
              <a:rPr lang="en-GB" sz="2000" dirty="0" err="1" smtClean="0">
                <a:solidFill>
                  <a:srgbClr val="002060"/>
                </a:solidFill>
                <a:latin typeface="Century Gothic" panose="020B0502020202020204" pitchFamily="34" charset="0"/>
              </a:rPr>
              <a:t>barata</a:t>
            </a:r>
            <a:endParaRPr lang="en-GB" sz="2000" dirty="0">
              <a:solidFill>
                <a:srgbClr val="002060"/>
              </a:solidFill>
              <a:latin typeface="Century Gothic" panose="020B0502020202020204" pitchFamily="34" charset="0"/>
            </a:endParaRPr>
          </a:p>
        </p:txBody>
      </p:sp>
      <p:sp>
        <p:nvSpPr>
          <p:cNvPr id="15" name="TextBox 14"/>
          <p:cNvSpPr txBox="1"/>
          <p:nvPr/>
        </p:nvSpPr>
        <p:spPr>
          <a:xfrm>
            <a:off x="3412443" y="2194089"/>
            <a:ext cx="3773715" cy="400110"/>
          </a:xfrm>
          <a:prstGeom prst="rect">
            <a:avLst/>
          </a:prstGeom>
          <a:noFill/>
        </p:spPr>
        <p:txBody>
          <a:bodyPr wrap="square" rtlCol="0">
            <a:spAutoFit/>
          </a:bodyPr>
          <a:lstStyle/>
          <a:p>
            <a:r>
              <a:rPr lang="en-GB" sz="2000" dirty="0" err="1" smtClean="0">
                <a:solidFill>
                  <a:srgbClr val="002060"/>
                </a:solidFill>
                <a:latin typeface="Century Gothic" panose="020B0502020202020204" pitchFamily="34" charset="0"/>
              </a:rPr>
              <a:t>Una</a:t>
            </a:r>
            <a:r>
              <a:rPr lang="en-GB" sz="2000" dirty="0" smtClean="0">
                <a:solidFill>
                  <a:srgbClr val="002060"/>
                </a:solidFill>
                <a:latin typeface="Century Gothic" panose="020B0502020202020204" pitchFamily="34" charset="0"/>
              </a:rPr>
              <a:t> </a:t>
            </a:r>
            <a:r>
              <a:rPr lang="en-GB" sz="2000" dirty="0" err="1" smtClean="0">
                <a:solidFill>
                  <a:srgbClr val="002060"/>
                </a:solidFill>
                <a:latin typeface="Century Gothic" panose="020B0502020202020204" pitchFamily="34" charset="0"/>
              </a:rPr>
              <a:t>escuela</a:t>
            </a:r>
            <a:r>
              <a:rPr lang="en-GB" sz="2000" dirty="0" smtClean="0">
                <a:solidFill>
                  <a:srgbClr val="002060"/>
                </a:solidFill>
                <a:latin typeface="Century Gothic" panose="020B0502020202020204" pitchFamily="34" charset="0"/>
              </a:rPr>
              <a:t>, </a:t>
            </a:r>
            <a:r>
              <a:rPr lang="en-GB" sz="2000" dirty="0" err="1" smtClean="0">
                <a:solidFill>
                  <a:srgbClr val="002060"/>
                </a:solidFill>
                <a:latin typeface="Century Gothic" panose="020B0502020202020204" pitchFamily="34" charset="0"/>
              </a:rPr>
              <a:t>una</a:t>
            </a:r>
            <a:r>
              <a:rPr lang="en-GB" sz="2000" dirty="0" smtClean="0">
                <a:solidFill>
                  <a:srgbClr val="002060"/>
                </a:solidFill>
                <a:latin typeface="Century Gothic" panose="020B0502020202020204" pitchFamily="34" charset="0"/>
              </a:rPr>
              <a:t> </a:t>
            </a:r>
            <a:r>
              <a:rPr lang="en-GB" sz="2000" dirty="0" err="1" smtClean="0">
                <a:solidFill>
                  <a:srgbClr val="002060"/>
                </a:solidFill>
                <a:latin typeface="Century Gothic" panose="020B0502020202020204" pitchFamily="34" charset="0"/>
              </a:rPr>
              <a:t>iglesia</a:t>
            </a:r>
            <a:endParaRPr lang="en-GB" sz="2000" dirty="0">
              <a:solidFill>
                <a:srgbClr val="002060"/>
              </a:solidFill>
              <a:latin typeface="Century Gothic" panose="020B0502020202020204" pitchFamily="34" charset="0"/>
            </a:endParaRPr>
          </a:p>
        </p:txBody>
      </p:sp>
      <p:sp>
        <p:nvSpPr>
          <p:cNvPr id="16" name="TextBox 15"/>
          <p:cNvSpPr txBox="1"/>
          <p:nvPr/>
        </p:nvSpPr>
        <p:spPr>
          <a:xfrm>
            <a:off x="7110522" y="2202985"/>
            <a:ext cx="3773715" cy="400110"/>
          </a:xfrm>
          <a:prstGeom prst="rect">
            <a:avLst/>
          </a:prstGeom>
          <a:noFill/>
        </p:spPr>
        <p:txBody>
          <a:bodyPr wrap="square" rtlCol="0">
            <a:spAutoFit/>
          </a:bodyPr>
          <a:lstStyle/>
          <a:p>
            <a:r>
              <a:rPr lang="en-GB" sz="2000" dirty="0" smtClean="0">
                <a:solidFill>
                  <a:srgbClr val="002060"/>
                </a:solidFill>
                <a:latin typeface="Century Gothic" panose="020B0502020202020204" pitchFamily="34" charset="0"/>
              </a:rPr>
              <a:t>La </a:t>
            </a:r>
            <a:r>
              <a:rPr lang="en-GB" sz="2000" dirty="0" err="1" smtClean="0">
                <a:solidFill>
                  <a:srgbClr val="002060"/>
                </a:solidFill>
                <a:latin typeface="Century Gothic" panose="020B0502020202020204" pitchFamily="34" charset="0"/>
              </a:rPr>
              <a:t>escuela</a:t>
            </a:r>
            <a:r>
              <a:rPr lang="en-GB" sz="2000" dirty="0" smtClean="0">
                <a:solidFill>
                  <a:srgbClr val="002060"/>
                </a:solidFill>
                <a:latin typeface="Century Gothic" panose="020B0502020202020204" pitchFamily="34" charset="0"/>
              </a:rPr>
              <a:t> </a:t>
            </a:r>
            <a:r>
              <a:rPr lang="en-GB" sz="2000" dirty="0" err="1" smtClean="0">
                <a:solidFill>
                  <a:srgbClr val="002060"/>
                </a:solidFill>
                <a:latin typeface="Century Gothic" panose="020B0502020202020204" pitchFamily="34" charset="0"/>
              </a:rPr>
              <a:t>es</a:t>
            </a:r>
            <a:r>
              <a:rPr lang="en-GB" sz="2000" dirty="0" smtClean="0">
                <a:solidFill>
                  <a:srgbClr val="002060"/>
                </a:solidFill>
                <a:latin typeface="Century Gothic" panose="020B0502020202020204" pitchFamily="34" charset="0"/>
              </a:rPr>
              <a:t> </a:t>
            </a:r>
            <a:r>
              <a:rPr lang="en-GB" sz="2000" dirty="0" err="1" smtClean="0">
                <a:solidFill>
                  <a:srgbClr val="002060"/>
                </a:solidFill>
                <a:latin typeface="Century Gothic" panose="020B0502020202020204" pitchFamily="34" charset="0"/>
              </a:rPr>
              <a:t>muy</a:t>
            </a:r>
            <a:r>
              <a:rPr lang="en-GB" sz="2000" dirty="0" smtClean="0">
                <a:solidFill>
                  <a:srgbClr val="002060"/>
                </a:solidFill>
                <a:latin typeface="Century Gothic" panose="020B0502020202020204" pitchFamily="34" charset="0"/>
              </a:rPr>
              <a:t> </a:t>
            </a:r>
            <a:r>
              <a:rPr lang="en-GB" sz="2000" dirty="0" err="1" smtClean="0">
                <a:solidFill>
                  <a:srgbClr val="002060"/>
                </a:solidFill>
                <a:latin typeface="Century Gothic" panose="020B0502020202020204" pitchFamily="34" charset="0"/>
              </a:rPr>
              <a:t>buena</a:t>
            </a:r>
            <a:r>
              <a:rPr lang="en-GB" sz="2000" dirty="0" smtClean="0">
                <a:solidFill>
                  <a:srgbClr val="002060"/>
                </a:solidFill>
                <a:latin typeface="Century Gothic" panose="020B0502020202020204" pitchFamily="34" charset="0"/>
              </a:rPr>
              <a:t>.</a:t>
            </a:r>
            <a:endParaRPr lang="en-GB" sz="2000" dirty="0">
              <a:solidFill>
                <a:srgbClr val="002060"/>
              </a:solidFill>
              <a:latin typeface="Century Gothic" panose="020B0502020202020204" pitchFamily="34" charset="0"/>
            </a:endParaRPr>
          </a:p>
        </p:txBody>
      </p:sp>
      <p:sp>
        <p:nvSpPr>
          <p:cNvPr id="17" name="TextBox 16"/>
          <p:cNvSpPr txBox="1"/>
          <p:nvPr/>
        </p:nvSpPr>
        <p:spPr>
          <a:xfrm>
            <a:off x="3556000" y="2723982"/>
            <a:ext cx="2888343" cy="400110"/>
          </a:xfrm>
          <a:prstGeom prst="rect">
            <a:avLst/>
          </a:prstGeom>
          <a:noFill/>
        </p:spPr>
        <p:txBody>
          <a:bodyPr wrap="square" rtlCol="0">
            <a:spAutoFit/>
          </a:bodyPr>
          <a:lstStyle/>
          <a:p>
            <a:r>
              <a:rPr lang="en-GB" sz="2000" dirty="0" smtClean="0">
                <a:solidFill>
                  <a:srgbClr val="002060"/>
                </a:solidFill>
                <a:latin typeface="Century Gothic" panose="020B0502020202020204" pitchFamily="34" charset="0"/>
              </a:rPr>
              <a:t>Un banco, un </a:t>
            </a:r>
            <a:r>
              <a:rPr lang="en-GB" sz="2000" dirty="0" err="1" smtClean="0">
                <a:solidFill>
                  <a:srgbClr val="002060"/>
                </a:solidFill>
                <a:latin typeface="Century Gothic" panose="020B0502020202020204" pitchFamily="34" charset="0"/>
              </a:rPr>
              <a:t>museo</a:t>
            </a:r>
            <a:endParaRPr lang="en-GB" sz="2000" dirty="0">
              <a:solidFill>
                <a:srgbClr val="002060"/>
              </a:solidFill>
              <a:latin typeface="Century Gothic" panose="020B0502020202020204" pitchFamily="34" charset="0"/>
            </a:endParaRPr>
          </a:p>
        </p:txBody>
      </p:sp>
      <p:sp>
        <p:nvSpPr>
          <p:cNvPr id="18" name="TextBox 17"/>
          <p:cNvSpPr txBox="1"/>
          <p:nvPr/>
        </p:nvSpPr>
        <p:spPr>
          <a:xfrm>
            <a:off x="7075338" y="2641135"/>
            <a:ext cx="3773715" cy="400110"/>
          </a:xfrm>
          <a:prstGeom prst="rect">
            <a:avLst/>
          </a:prstGeom>
          <a:noFill/>
        </p:spPr>
        <p:txBody>
          <a:bodyPr wrap="square" rtlCol="0">
            <a:spAutoFit/>
          </a:bodyPr>
          <a:lstStyle/>
          <a:p>
            <a:r>
              <a:rPr lang="en-GB" sz="2000" dirty="0" smtClean="0">
                <a:solidFill>
                  <a:srgbClr val="002060"/>
                </a:solidFill>
                <a:latin typeface="Century Gothic" panose="020B0502020202020204" pitchFamily="34" charset="0"/>
              </a:rPr>
              <a:t>El </a:t>
            </a:r>
            <a:r>
              <a:rPr lang="en-GB" sz="2000" dirty="0" err="1" smtClean="0">
                <a:solidFill>
                  <a:srgbClr val="002060"/>
                </a:solidFill>
                <a:latin typeface="Century Gothic" panose="020B0502020202020204" pitchFamily="34" charset="0"/>
              </a:rPr>
              <a:t>museo</a:t>
            </a:r>
            <a:r>
              <a:rPr lang="en-GB" sz="2000" dirty="0" smtClean="0">
                <a:solidFill>
                  <a:srgbClr val="002060"/>
                </a:solidFill>
                <a:latin typeface="Century Gothic" panose="020B0502020202020204" pitchFamily="34" charset="0"/>
              </a:rPr>
              <a:t> está en el </a:t>
            </a:r>
            <a:r>
              <a:rPr lang="en-GB" sz="2000" dirty="0" err="1" smtClean="0">
                <a:solidFill>
                  <a:srgbClr val="002060"/>
                </a:solidFill>
                <a:latin typeface="Century Gothic" panose="020B0502020202020204" pitchFamily="34" charset="0"/>
              </a:rPr>
              <a:t>centro</a:t>
            </a:r>
            <a:r>
              <a:rPr lang="en-GB" sz="2000" dirty="0" smtClean="0">
                <a:solidFill>
                  <a:srgbClr val="002060"/>
                </a:solidFill>
                <a:latin typeface="Century Gothic" panose="020B0502020202020204" pitchFamily="34" charset="0"/>
              </a:rPr>
              <a:t>.</a:t>
            </a:r>
            <a:endParaRPr lang="en-GB" sz="2000" dirty="0">
              <a:solidFill>
                <a:srgbClr val="002060"/>
              </a:solidFill>
              <a:latin typeface="Century Gothic" panose="020B0502020202020204" pitchFamily="34" charset="0"/>
            </a:endParaRPr>
          </a:p>
        </p:txBody>
      </p:sp>
      <p:sp>
        <p:nvSpPr>
          <p:cNvPr id="19" name="TextBox 18"/>
          <p:cNvSpPr txBox="1"/>
          <p:nvPr/>
        </p:nvSpPr>
        <p:spPr>
          <a:xfrm>
            <a:off x="3254373" y="4022070"/>
            <a:ext cx="3481843" cy="400110"/>
          </a:xfrm>
          <a:prstGeom prst="rect">
            <a:avLst/>
          </a:prstGeom>
          <a:noFill/>
        </p:spPr>
        <p:txBody>
          <a:bodyPr wrap="square" rtlCol="0">
            <a:spAutoFit/>
          </a:bodyPr>
          <a:lstStyle/>
          <a:p>
            <a:r>
              <a:rPr lang="en-GB" sz="2000" dirty="0" err="1" smtClean="0">
                <a:solidFill>
                  <a:srgbClr val="002060"/>
                </a:solidFill>
                <a:latin typeface="Century Gothic" panose="020B0502020202020204" pitchFamily="34" charset="0"/>
              </a:rPr>
              <a:t>Una</a:t>
            </a:r>
            <a:r>
              <a:rPr lang="en-GB" sz="2000" dirty="0" smtClean="0">
                <a:solidFill>
                  <a:srgbClr val="002060"/>
                </a:solidFill>
                <a:latin typeface="Century Gothic" panose="020B0502020202020204" pitchFamily="34" charset="0"/>
              </a:rPr>
              <a:t> </a:t>
            </a:r>
            <a:r>
              <a:rPr lang="en-GB" sz="2000" dirty="0" err="1" smtClean="0">
                <a:solidFill>
                  <a:srgbClr val="002060"/>
                </a:solidFill>
                <a:latin typeface="Century Gothic" panose="020B0502020202020204" pitchFamily="34" charset="0"/>
              </a:rPr>
              <a:t>tienda</a:t>
            </a:r>
            <a:r>
              <a:rPr lang="en-GB" sz="2000" dirty="0" smtClean="0">
                <a:solidFill>
                  <a:srgbClr val="002060"/>
                </a:solidFill>
                <a:latin typeface="Century Gothic" panose="020B0502020202020204" pitchFamily="34" charset="0"/>
              </a:rPr>
              <a:t>, un </a:t>
            </a:r>
            <a:r>
              <a:rPr lang="en-GB" sz="2000" dirty="0" err="1" smtClean="0">
                <a:solidFill>
                  <a:srgbClr val="002060"/>
                </a:solidFill>
                <a:latin typeface="Century Gothic" panose="020B0502020202020204" pitchFamily="34" charset="0"/>
              </a:rPr>
              <a:t>mercado</a:t>
            </a:r>
            <a:endParaRPr lang="en-GB" sz="2000" dirty="0">
              <a:solidFill>
                <a:srgbClr val="002060"/>
              </a:solidFill>
              <a:latin typeface="Century Gothic" panose="020B0502020202020204" pitchFamily="34" charset="0"/>
            </a:endParaRPr>
          </a:p>
        </p:txBody>
      </p:sp>
      <p:sp>
        <p:nvSpPr>
          <p:cNvPr id="20" name="TextBox 19"/>
          <p:cNvSpPr txBox="1"/>
          <p:nvPr/>
        </p:nvSpPr>
        <p:spPr>
          <a:xfrm>
            <a:off x="6952343" y="3966123"/>
            <a:ext cx="3481843" cy="400110"/>
          </a:xfrm>
          <a:prstGeom prst="rect">
            <a:avLst/>
          </a:prstGeom>
          <a:noFill/>
        </p:spPr>
        <p:txBody>
          <a:bodyPr wrap="square" rtlCol="0">
            <a:spAutoFit/>
          </a:bodyPr>
          <a:lstStyle/>
          <a:p>
            <a:r>
              <a:rPr lang="en-GB" sz="2000" dirty="0" smtClean="0">
                <a:solidFill>
                  <a:srgbClr val="002060"/>
                </a:solidFill>
                <a:latin typeface="Century Gothic" panose="020B0502020202020204" pitchFamily="34" charset="0"/>
              </a:rPr>
              <a:t>El </a:t>
            </a:r>
            <a:r>
              <a:rPr lang="en-GB" sz="2000" dirty="0" err="1" smtClean="0">
                <a:solidFill>
                  <a:srgbClr val="002060"/>
                </a:solidFill>
                <a:latin typeface="Century Gothic" panose="020B0502020202020204" pitchFamily="34" charset="0"/>
              </a:rPr>
              <a:t>mercado</a:t>
            </a:r>
            <a:r>
              <a:rPr lang="en-GB" sz="2000" dirty="0" smtClean="0">
                <a:solidFill>
                  <a:srgbClr val="002060"/>
                </a:solidFill>
                <a:latin typeface="Century Gothic" panose="020B0502020202020204" pitchFamily="34" charset="0"/>
              </a:rPr>
              <a:t> </a:t>
            </a:r>
            <a:r>
              <a:rPr lang="en-GB" sz="2000" dirty="0" err="1" smtClean="0">
                <a:solidFill>
                  <a:srgbClr val="002060"/>
                </a:solidFill>
                <a:latin typeface="Century Gothic" panose="020B0502020202020204" pitchFamily="34" charset="0"/>
              </a:rPr>
              <a:t>es</a:t>
            </a:r>
            <a:r>
              <a:rPr lang="en-GB" sz="2000" dirty="0" smtClean="0">
                <a:solidFill>
                  <a:srgbClr val="002060"/>
                </a:solidFill>
                <a:latin typeface="Century Gothic" panose="020B0502020202020204" pitchFamily="34" charset="0"/>
              </a:rPr>
              <a:t> </a:t>
            </a:r>
            <a:r>
              <a:rPr lang="en-GB" sz="2000" dirty="0" err="1" smtClean="0">
                <a:solidFill>
                  <a:srgbClr val="002060"/>
                </a:solidFill>
                <a:latin typeface="Century Gothic" panose="020B0502020202020204" pitchFamily="34" charset="0"/>
              </a:rPr>
              <a:t>caro</a:t>
            </a:r>
            <a:r>
              <a:rPr lang="en-GB" sz="2000" dirty="0" smtClean="0">
                <a:solidFill>
                  <a:srgbClr val="002060"/>
                </a:solidFill>
                <a:latin typeface="Century Gothic" panose="020B0502020202020204" pitchFamily="34" charset="0"/>
              </a:rPr>
              <a:t>.</a:t>
            </a:r>
            <a:endParaRPr lang="en-GB" sz="2000" dirty="0">
              <a:solidFill>
                <a:srgbClr val="002060"/>
              </a:solidFill>
              <a:latin typeface="Century Gothic" panose="020B0502020202020204" pitchFamily="34" charset="0"/>
            </a:endParaRPr>
          </a:p>
        </p:txBody>
      </p:sp>
      <p:sp>
        <p:nvSpPr>
          <p:cNvPr id="21" name="TextBox 20"/>
          <p:cNvSpPr txBox="1"/>
          <p:nvPr/>
        </p:nvSpPr>
        <p:spPr>
          <a:xfrm>
            <a:off x="3254372" y="4516053"/>
            <a:ext cx="3481843" cy="400110"/>
          </a:xfrm>
          <a:prstGeom prst="rect">
            <a:avLst/>
          </a:prstGeom>
          <a:noFill/>
        </p:spPr>
        <p:txBody>
          <a:bodyPr wrap="square" rtlCol="0">
            <a:spAutoFit/>
          </a:bodyPr>
          <a:lstStyle/>
          <a:p>
            <a:r>
              <a:rPr lang="en-GB" sz="2000" dirty="0" smtClean="0">
                <a:solidFill>
                  <a:srgbClr val="002060"/>
                </a:solidFill>
                <a:latin typeface="Century Gothic" panose="020B0502020202020204" pitchFamily="34" charset="0"/>
              </a:rPr>
              <a:t>Un banco, un </a:t>
            </a:r>
            <a:r>
              <a:rPr lang="en-GB" sz="2000" dirty="0" err="1" smtClean="0">
                <a:solidFill>
                  <a:srgbClr val="002060"/>
                </a:solidFill>
                <a:latin typeface="Century Gothic" panose="020B0502020202020204" pitchFamily="34" charset="0"/>
              </a:rPr>
              <a:t>teatro</a:t>
            </a:r>
            <a:r>
              <a:rPr lang="en-GB" sz="2000" dirty="0" smtClean="0">
                <a:solidFill>
                  <a:srgbClr val="002060"/>
                </a:solidFill>
                <a:latin typeface="Century Gothic" panose="020B0502020202020204" pitchFamily="34" charset="0"/>
              </a:rPr>
              <a:t>	</a:t>
            </a:r>
            <a:endParaRPr lang="en-GB" sz="2000" dirty="0">
              <a:solidFill>
                <a:srgbClr val="002060"/>
              </a:solidFill>
              <a:latin typeface="Century Gothic" panose="020B0502020202020204" pitchFamily="34" charset="0"/>
            </a:endParaRPr>
          </a:p>
        </p:txBody>
      </p:sp>
      <p:sp>
        <p:nvSpPr>
          <p:cNvPr id="22" name="TextBox 21"/>
          <p:cNvSpPr txBox="1"/>
          <p:nvPr/>
        </p:nvSpPr>
        <p:spPr>
          <a:xfrm>
            <a:off x="7110522" y="4486068"/>
            <a:ext cx="3481843" cy="400110"/>
          </a:xfrm>
          <a:prstGeom prst="rect">
            <a:avLst/>
          </a:prstGeom>
          <a:noFill/>
        </p:spPr>
        <p:txBody>
          <a:bodyPr wrap="square" rtlCol="0">
            <a:spAutoFit/>
          </a:bodyPr>
          <a:lstStyle/>
          <a:p>
            <a:r>
              <a:rPr lang="en-GB" sz="2000" dirty="0" smtClean="0">
                <a:solidFill>
                  <a:srgbClr val="002060"/>
                </a:solidFill>
                <a:latin typeface="Century Gothic" panose="020B0502020202020204" pitchFamily="34" charset="0"/>
              </a:rPr>
              <a:t>El </a:t>
            </a:r>
            <a:r>
              <a:rPr lang="en-GB" sz="2000" dirty="0" err="1" smtClean="0">
                <a:solidFill>
                  <a:srgbClr val="002060"/>
                </a:solidFill>
                <a:latin typeface="Century Gothic" panose="020B0502020202020204" pitchFamily="34" charset="0"/>
              </a:rPr>
              <a:t>teatro</a:t>
            </a:r>
            <a:r>
              <a:rPr lang="en-GB" sz="2000" dirty="0" smtClean="0">
                <a:solidFill>
                  <a:srgbClr val="002060"/>
                </a:solidFill>
                <a:latin typeface="Century Gothic" panose="020B0502020202020204" pitchFamily="34" charset="0"/>
              </a:rPr>
              <a:t> </a:t>
            </a:r>
            <a:r>
              <a:rPr lang="en-GB" sz="2000" dirty="0" err="1" smtClean="0">
                <a:solidFill>
                  <a:srgbClr val="002060"/>
                </a:solidFill>
                <a:latin typeface="Century Gothic" panose="020B0502020202020204" pitchFamily="34" charset="0"/>
              </a:rPr>
              <a:t>es</a:t>
            </a:r>
            <a:r>
              <a:rPr lang="en-GB" sz="2000" dirty="0" smtClean="0">
                <a:solidFill>
                  <a:srgbClr val="002060"/>
                </a:solidFill>
                <a:latin typeface="Century Gothic" panose="020B0502020202020204" pitchFamily="34" charset="0"/>
              </a:rPr>
              <a:t> </a:t>
            </a:r>
            <a:r>
              <a:rPr lang="en-GB" sz="2000" dirty="0" err="1" smtClean="0">
                <a:solidFill>
                  <a:srgbClr val="002060"/>
                </a:solidFill>
                <a:latin typeface="Century Gothic" panose="020B0502020202020204" pitchFamily="34" charset="0"/>
              </a:rPr>
              <a:t>pequeño</a:t>
            </a:r>
            <a:r>
              <a:rPr lang="en-GB" sz="2000" dirty="0" smtClean="0">
                <a:solidFill>
                  <a:srgbClr val="002060"/>
                </a:solidFill>
                <a:latin typeface="Century Gothic" panose="020B0502020202020204" pitchFamily="34" charset="0"/>
              </a:rPr>
              <a:t>.</a:t>
            </a:r>
            <a:endParaRPr lang="en-GB" sz="2000" dirty="0">
              <a:solidFill>
                <a:srgbClr val="002060"/>
              </a:solidFill>
              <a:latin typeface="Century Gothic" panose="020B0502020202020204" pitchFamily="34" charset="0"/>
            </a:endParaRPr>
          </a:p>
        </p:txBody>
      </p:sp>
      <p:sp>
        <p:nvSpPr>
          <p:cNvPr id="23" name="TextBox 22"/>
          <p:cNvSpPr txBox="1"/>
          <p:nvPr/>
        </p:nvSpPr>
        <p:spPr>
          <a:xfrm>
            <a:off x="3400308" y="4945419"/>
            <a:ext cx="3481843" cy="400110"/>
          </a:xfrm>
          <a:prstGeom prst="rect">
            <a:avLst/>
          </a:prstGeom>
          <a:noFill/>
        </p:spPr>
        <p:txBody>
          <a:bodyPr wrap="square" rtlCol="0">
            <a:spAutoFit/>
          </a:bodyPr>
          <a:lstStyle/>
          <a:p>
            <a:r>
              <a:rPr lang="en-GB" sz="2000" dirty="0" smtClean="0">
                <a:solidFill>
                  <a:srgbClr val="002060"/>
                </a:solidFill>
                <a:latin typeface="Century Gothic" panose="020B0502020202020204" pitchFamily="34" charset="0"/>
              </a:rPr>
              <a:t>Un </a:t>
            </a:r>
            <a:r>
              <a:rPr lang="en-GB" sz="2000" dirty="0" err="1" smtClean="0">
                <a:solidFill>
                  <a:srgbClr val="002060"/>
                </a:solidFill>
                <a:latin typeface="Century Gothic" panose="020B0502020202020204" pitchFamily="34" charset="0"/>
              </a:rPr>
              <a:t>museo</a:t>
            </a:r>
            <a:r>
              <a:rPr lang="en-GB" sz="2000" dirty="0" smtClean="0">
                <a:solidFill>
                  <a:srgbClr val="002060"/>
                </a:solidFill>
                <a:latin typeface="Century Gothic" panose="020B0502020202020204" pitchFamily="34" charset="0"/>
              </a:rPr>
              <a:t>, </a:t>
            </a:r>
            <a:r>
              <a:rPr lang="en-GB" sz="2000" dirty="0" err="1" smtClean="0">
                <a:solidFill>
                  <a:srgbClr val="002060"/>
                </a:solidFill>
                <a:latin typeface="Century Gothic" panose="020B0502020202020204" pitchFamily="34" charset="0"/>
              </a:rPr>
              <a:t>una</a:t>
            </a:r>
            <a:r>
              <a:rPr lang="en-GB" sz="2000" dirty="0" smtClean="0">
                <a:solidFill>
                  <a:srgbClr val="002060"/>
                </a:solidFill>
                <a:latin typeface="Century Gothic" panose="020B0502020202020204" pitchFamily="34" charset="0"/>
              </a:rPr>
              <a:t> </a:t>
            </a:r>
            <a:r>
              <a:rPr lang="en-GB" sz="2000" dirty="0" err="1" smtClean="0">
                <a:solidFill>
                  <a:srgbClr val="002060"/>
                </a:solidFill>
                <a:latin typeface="Century Gothic" panose="020B0502020202020204" pitchFamily="34" charset="0"/>
              </a:rPr>
              <a:t>iglesia</a:t>
            </a:r>
            <a:endParaRPr lang="en-GB" sz="2000" dirty="0">
              <a:solidFill>
                <a:srgbClr val="002060"/>
              </a:solidFill>
              <a:latin typeface="Century Gothic" panose="020B0502020202020204" pitchFamily="34" charset="0"/>
            </a:endParaRPr>
          </a:p>
        </p:txBody>
      </p:sp>
      <p:sp>
        <p:nvSpPr>
          <p:cNvPr id="24" name="TextBox 23"/>
          <p:cNvSpPr txBox="1"/>
          <p:nvPr/>
        </p:nvSpPr>
        <p:spPr>
          <a:xfrm>
            <a:off x="7186158" y="4958766"/>
            <a:ext cx="3481843" cy="400110"/>
          </a:xfrm>
          <a:prstGeom prst="rect">
            <a:avLst/>
          </a:prstGeom>
          <a:noFill/>
        </p:spPr>
        <p:txBody>
          <a:bodyPr wrap="square" rtlCol="0">
            <a:spAutoFit/>
          </a:bodyPr>
          <a:lstStyle/>
          <a:p>
            <a:r>
              <a:rPr lang="en-GB" sz="2000" dirty="0" smtClean="0">
                <a:solidFill>
                  <a:srgbClr val="002060"/>
                </a:solidFill>
                <a:latin typeface="Century Gothic" panose="020B0502020202020204" pitchFamily="34" charset="0"/>
              </a:rPr>
              <a:t>La </a:t>
            </a:r>
            <a:r>
              <a:rPr lang="en-GB" sz="2000" dirty="0" err="1" smtClean="0">
                <a:solidFill>
                  <a:srgbClr val="002060"/>
                </a:solidFill>
                <a:latin typeface="Century Gothic" panose="020B0502020202020204" pitchFamily="34" charset="0"/>
              </a:rPr>
              <a:t>iglesia</a:t>
            </a:r>
            <a:r>
              <a:rPr lang="en-GB" sz="2000" dirty="0" smtClean="0">
                <a:solidFill>
                  <a:srgbClr val="002060"/>
                </a:solidFill>
                <a:latin typeface="Century Gothic" panose="020B0502020202020204" pitchFamily="34" charset="0"/>
              </a:rPr>
              <a:t> está </a:t>
            </a:r>
            <a:r>
              <a:rPr lang="en-GB" sz="2000" dirty="0" err="1" smtClean="0">
                <a:solidFill>
                  <a:srgbClr val="002060"/>
                </a:solidFill>
                <a:latin typeface="Century Gothic" panose="020B0502020202020204" pitchFamily="34" charset="0"/>
              </a:rPr>
              <a:t>cerca</a:t>
            </a:r>
            <a:r>
              <a:rPr lang="en-GB" sz="2000" dirty="0" smtClean="0">
                <a:solidFill>
                  <a:srgbClr val="002060"/>
                </a:solidFill>
                <a:latin typeface="Century Gothic" panose="020B0502020202020204" pitchFamily="34" charset="0"/>
              </a:rPr>
              <a:t>.</a:t>
            </a:r>
            <a:endParaRPr lang="en-GB" sz="2000" dirty="0">
              <a:solidFill>
                <a:srgbClr val="002060"/>
              </a:solidFill>
              <a:latin typeface="Century Gothic" panose="020B0502020202020204" pitchFamily="34" charset="0"/>
            </a:endParaRPr>
          </a:p>
        </p:txBody>
      </p:sp>
      <p:sp>
        <p:nvSpPr>
          <p:cNvPr id="25" name="TextBox 24"/>
          <p:cNvSpPr txBox="1"/>
          <p:nvPr/>
        </p:nvSpPr>
        <p:spPr>
          <a:xfrm>
            <a:off x="3254371" y="5430628"/>
            <a:ext cx="3481843" cy="400110"/>
          </a:xfrm>
          <a:prstGeom prst="rect">
            <a:avLst/>
          </a:prstGeom>
          <a:noFill/>
        </p:spPr>
        <p:txBody>
          <a:bodyPr wrap="square" rtlCol="0">
            <a:spAutoFit/>
          </a:bodyPr>
          <a:lstStyle/>
          <a:p>
            <a:r>
              <a:rPr lang="en-GB" sz="2000" dirty="0" smtClean="0">
                <a:solidFill>
                  <a:srgbClr val="002060"/>
                </a:solidFill>
                <a:latin typeface="Century Gothic" panose="020B0502020202020204" pitchFamily="34" charset="0"/>
              </a:rPr>
              <a:t>Un </a:t>
            </a:r>
            <a:r>
              <a:rPr lang="en-GB" sz="2000" dirty="0" err="1" smtClean="0">
                <a:solidFill>
                  <a:srgbClr val="002060"/>
                </a:solidFill>
                <a:latin typeface="Century Gothic" panose="020B0502020202020204" pitchFamily="34" charset="0"/>
              </a:rPr>
              <a:t>chico</a:t>
            </a:r>
            <a:r>
              <a:rPr lang="en-GB" sz="2000" dirty="0" smtClean="0">
                <a:solidFill>
                  <a:srgbClr val="002060"/>
                </a:solidFill>
                <a:latin typeface="Century Gothic" panose="020B0502020202020204" pitchFamily="34" charset="0"/>
              </a:rPr>
              <a:t>, </a:t>
            </a:r>
            <a:r>
              <a:rPr lang="en-GB" sz="2000" dirty="0" err="1" smtClean="0">
                <a:solidFill>
                  <a:srgbClr val="002060"/>
                </a:solidFill>
                <a:latin typeface="Century Gothic" panose="020B0502020202020204" pitchFamily="34" charset="0"/>
              </a:rPr>
              <a:t>una</a:t>
            </a:r>
            <a:r>
              <a:rPr lang="en-GB" sz="2000" dirty="0" smtClean="0">
                <a:solidFill>
                  <a:srgbClr val="002060"/>
                </a:solidFill>
                <a:latin typeface="Century Gothic" panose="020B0502020202020204" pitchFamily="34" charset="0"/>
              </a:rPr>
              <a:t> </a:t>
            </a:r>
            <a:r>
              <a:rPr lang="en-GB" sz="2000" dirty="0" err="1" smtClean="0">
                <a:solidFill>
                  <a:srgbClr val="002060"/>
                </a:solidFill>
                <a:latin typeface="Century Gothic" panose="020B0502020202020204" pitchFamily="34" charset="0"/>
              </a:rPr>
              <a:t>chica</a:t>
            </a:r>
            <a:endParaRPr lang="en-GB" sz="2000" dirty="0">
              <a:solidFill>
                <a:srgbClr val="002060"/>
              </a:solidFill>
              <a:latin typeface="Century Gothic" panose="020B0502020202020204" pitchFamily="34" charset="0"/>
            </a:endParaRPr>
          </a:p>
        </p:txBody>
      </p:sp>
      <p:sp>
        <p:nvSpPr>
          <p:cNvPr id="27" name="TextBox 26"/>
          <p:cNvSpPr txBox="1"/>
          <p:nvPr/>
        </p:nvSpPr>
        <p:spPr>
          <a:xfrm>
            <a:off x="6971617" y="5461120"/>
            <a:ext cx="3481843" cy="400110"/>
          </a:xfrm>
          <a:prstGeom prst="rect">
            <a:avLst/>
          </a:prstGeom>
          <a:noFill/>
        </p:spPr>
        <p:txBody>
          <a:bodyPr wrap="square" rtlCol="0">
            <a:spAutoFit/>
          </a:bodyPr>
          <a:lstStyle/>
          <a:p>
            <a:r>
              <a:rPr lang="en-GB" sz="2000" dirty="0" smtClean="0">
                <a:solidFill>
                  <a:srgbClr val="002060"/>
                </a:solidFill>
                <a:latin typeface="Century Gothic" panose="020B0502020202020204" pitchFamily="34" charset="0"/>
              </a:rPr>
              <a:t>La </a:t>
            </a:r>
            <a:r>
              <a:rPr lang="en-GB" sz="2000" dirty="0" err="1" smtClean="0">
                <a:solidFill>
                  <a:srgbClr val="002060"/>
                </a:solidFill>
                <a:latin typeface="Century Gothic" panose="020B0502020202020204" pitchFamily="34" charset="0"/>
              </a:rPr>
              <a:t>chica</a:t>
            </a:r>
            <a:r>
              <a:rPr lang="en-GB" sz="2000" dirty="0" smtClean="0">
                <a:solidFill>
                  <a:srgbClr val="002060"/>
                </a:solidFill>
                <a:latin typeface="Century Gothic" panose="020B0502020202020204" pitchFamily="34" charset="0"/>
              </a:rPr>
              <a:t> </a:t>
            </a:r>
            <a:r>
              <a:rPr lang="en-GB" sz="2000" dirty="0" err="1" smtClean="0">
                <a:solidFill>
                  <a:srgbClr val="002060"/>
                </a:solidFill>
                <a:latin typeface="Century Gothic" panose="020B0502020202020204" pitchFamily="34" charset="0"/>
              </a:rPr>
              <a:t>es</a:t>
            </a:r>
            <a:r>
              <a:rPr lang="en-GB" sz="2000" dirty="0" smtClean="0">
                <a:solidFill>
                  <a:srgbClr val="002060"/>
                </a:solidFill>
                <a:latin typeface="Century Gothic" panose="020B0502020202020204" pitchFamily="34" charset="0"/>
              </a:rPr>
              <a:t> </a:t>
            </a:r>
            <a:r>
              <a:rPr lang="en-GB" sz="2000" dirty="0" err="1" smtClean="0">
                <a:solidFill>
                  <a:srgbClr val="002060"/>
                </a:solidFill>
                <a:latin typeface="Century Gothic" panose="020B0502020202020204" pitchFamily="34" charset="0"/>
              </a:rPr>
              <a:t>simpática</a:t>
            </a:r>
            <a:r>
              <a:rPr lang="en-GB" sz="2000" dirty="0" smtClean="0">
                <a:solidFill>
                  <a:srgbClr val="002060"/>
                </a:solidFill>
                <a:latin typeface="Century Gothic" panose="020B0502020202020204" pitchFamily="34" charset="0"/>
              </a:rPr>
              <a:t>.</a:t>
            </a:r>
            <a:endParaRPr lang="en-GB" sz="2000" dirty="0">
              <a:solidFill>
                <a:srgbClr val="002060"/>
              </a:solidFill>
              <a:latin typeface="Century Gothic" panose="020B0502020202020204" pitchFamily="34" charset="0"/>
            </a:endParaRPr>
          </a:p>
        </p:txBody>
      </p:sp>
      <p:sp>
        <p:nvSpPr>
          <p:cNvPr id="28" name="TextBox 27"/>
          <p:cNvSpPr txBox="1"/>
          <p:nvPr/>
        </p:nvSpPr>
        <p:spPr>
          <a:xfrm>
            <a:off x="3254370" y="5953867"/>
            <a:ext cx="3481843" cy="400110"/>
          </a:xfrm>
          <a:prstGeom prst="rect">
            <a:avLst/>
          </a:prstGeom>
          <a:noFill/>
        </p:spPr>
        <p:txBody>
          <a:bodyPr wrap="square" rtlCol="0">
            <a:spAutoFit/>
          </a:bodyPr>
          <a:lstStyle/>
          <a:p>
            <a:r>
              <a:rPr lang="en-GB" sz="2000" dirty="0" err="1" smtClean="0">
                <a:solidFill>
                  <a:srgbClr val="002060"/>
                </a:solidFill>
                <a:latin typeface="Century Gothic" panose="020B0502020202020204" pitchFamily="34" charset="0"/>
              </a:rPr>
              <a:t>Una</a:t>
            </a:r>
            <a:r>
              <a:rPr lang="en-GB" sz="2000" dirty="0" smtClean="0">
                <a:solidFill>
                  <a:srgbClr val="002060"/>
                </a:solidFill>
                <a:latin typeface="Century Gothic" panose="020B0502020202020204" pitchFamily="34" charset="0"/>
              </a:rPr>
              <a:t> plaza, </a:t>
            </a:r>
            <a:r>
              <a:rPr lang="en-GB" sz="2000" dirty="0" err="1" smtClean="0">
                <a:solidFill>
                  <a:srgbClr val="002060"/>
                </a:solidFill>
                <a:latin typeface="Century Gothic" panose="020B0502020202020204" pitchFamily="34" charset="0"/>
              </a:rPr>
              <a:t>una</a:t>
            </a:r>
            <a:r>
              <a:rPr lang="en-GB" sz="2000" dirty="0" smtClean="0">
                <a:solidFill>
                  <a:srgbClr val="002060"/>
                </a:solidFill>
                <a:latin typeface="Century Gothic" panose="020B0502020202020204" pitchFamily="34" charset="0"/>
              </a:rPr>
              <a:t> </a:t>
            </a:r>
            <a:r>
              <a:rPr lang="en-GB" sz="2000" dirty="0" err="1" smtClean="0">
                <a:solidFill>
                  <a:srgbClr val="002060"/>
                </a:solidFill>
                <a:latin typeface="Century Gothic" panose="020B0502020202020204" pitchFamily="34" charset="0"/>
              </a:rPr>
              <a:t>escuela</a:t>
            </a:r>
            <a:endParaRPr lang="en-GB" sz="2000" dirty="0">
              <a:solidFill>
                <a:srgbClr val="002060"/>
              </a:solidFill>
              <a:latin typeface="Century Gothic" panose="020B0502020202020204" pitchFamily="34" charset="0"/>
            </a:endParaRPr>
          </a:p>
        </p:txBody>
      </p:sp>
      <p:sp>
        <p:nvSpPr>
          <p:cNvPr id="29" name="TextBox 28"/>
          <p:cNvSpPr txBox="1"/>
          <p:nvPr/>
        </p:nvSpPr>
        <p:spPr>
          <a:xfrm>
            <a:off x="6952452" y="5933818"/>
            <a:ext cx="4697417" cy="400110"/>
          </a:xfrm>
          <a:prstGeom prst="rect">
            <a:avLst/>
          </a:prstGeom>
          <a:noFill/>
        </p:spPr>
        <p:txBody>
          <a:bodyPr wrap="square" rtlCol="0">
            <a:spAutoFit/>
          </a:bodyPr>
          <a:lstStyle/>
          <a:p>
            <a:r>
              <a:rPr lang="en-GB" sz="2000" dirty="0" smtClean="0">
                <a:solidFill>
                  <a:srgbClr val="002060"/>
                </a:solidFill>
                <a:latin typeface="Century Gothic" panose="020B0502020202020204" pitchFamily="34" charset="0"/>
              </a:rPr>
              <a:t>La </a:t>
            </a:r>
            <a:r>
              <a:rPr lang="en-GB" sz="2000" dirty="0" err="1" smtClean="0">
                <a:solidFill>
                  <a:srgbClr val="002060"/>
                </a:solidFill>
                <a:latin typeface="Century Gothic" panose="020B0502020202020204" pitchFamily="34" charset="0"/>
              </a:rPr>
              <a:t>escuela</a:t>
            </a:r>
            <a:r>
              <a:rPr lang="en-GB" sz="2000" dirty="0" smtClean="0">
                <a:solidFill>
                  <a:srgbClr val="002060"/>
                </a:solidFill>
                <a:latin typeface="Century Gothic" panose="020B0502020202020204" pitchFamily="34" charset="0"/>
              </a:rPr>
              <a:t> está en la plaza.</a:t>
            </a:r>
            <a:endParaRPr lang="en-GB" sz="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7607573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What is practice?</a:t>
            </a:r>
            <a:endParaRPr lang="en-GB" b="1" dirty="0"/>
          </a:p>
        </p:txBody>
      </p:sp>
      <p:sp>
        <p:nvSpPr>
          <p:cNvPr id="3" name="Content Placeholder 2"/>
          <p:cNvSpPr>
            <a:spLocks noGrp="1"/>
          </p:cNvSpPr>
          <p:nvPr>
            <p:ph idx="1"/>
          </p:nvPr>
        </p:nvSpPr>
        <p:spPr>
          <a:xfrm>
            <a:off x="838200" y="1825625"/>
            <a:ext cx="10515600" cy="850106"/>
          </a:xfrm>
        </p:spPr>
        <p:txBody>
          <a:bodyPr anchor="ctr">
            <a:normAutofit lnSpcReduction="10000"/>
          </a:bodyPr>
          <a:lstStyle/>
          <a:p>
            <a:r>
              <a:rPr lang="en-GB" dirty="0" smtClean="0"/>
              <a:t>the whole journey between first encounter and fully independent use</a:t>
            </a:r>
            <a:endParaRPr lang="en-GB" dirty="0"/>
          </a:p>
        </p:txBody>
      </p:sp>
      <p:sp>
        <p:nvSpPr>
          <p:cNvPr id="4" name="Title 1"/>
          <p:cNvSpPr txBox="1">
            <a:spLocks/>
          </p:cNvSpPr>
          <p:nvPr/>
        </p:nvSpPr>
        <p:spPr>
          <a:xfrm>
            <a:off x="838200" y="267573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b="1" dirty="0" smtClean="0"/>
              <a:t>What makes practice meaningful?</a:t>
            </a:r>
            <a:endParaRPr lang="en-GB" b="1" dirty="0"/>
          </a:p>
        </p:txBody>
      </p:sp>
      <p:sp>
        <p:nvSpPr>
          <p:cNvPr id="5" name="Content Placeholder 2"/>
          <p:cNvSpPr txBox="1">
            <a:spLocks/>
          </p:cNvSpPr>
          <p:nvPr/>
        </p:nvSpPr>
        <p:spPr>
          <a:xfrm>
            <a:off x="702013" y="3787285"/>
            <a:ext cx="10515600" cy="164074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smtClean="0"/>
              <a:t>when it is not mechanical, i.e., when you can’t complete it without thinking about the </a:t>
            </a:r>
            <a:r>
              <a:rPr lang="en-GB" b="1" dirty="0" smtClean="0"/>
              <a:t>meaning</a:t>
            </a:r>
            <a:r>
              <a:rPr lang="en-GB" dirty="0" smtClean="0"/>
              <a:t> as well as the </a:t>
            </a:r>
            <a:r>
              <a:rPr lang="en-GB" b="1" dirty="0" smtClean="0"/>
              <a:t>form</a:t>
            </a:r>
            <a:endParaRPr lang="en-GB" b="1" dirty="0"/>
          </a:p>
        </p:txBody>
      </p:sp>
    </p:spTree>
    <p:extLst>
      <p:ext uri="{BB962C8B-B14F-4D97-AF65-F5344CB8AC3E}">
        <p14:creationId xmlns:p14="http://schemas.microsoft.com/office/powerpoint/2010/main" val="85587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98876" y="195942"/>
            <a:ext cx="8420781" cy="6017665"/>
          </a:xfrm>
          <a:prstGeom prst="rect">
            <a:avLst/>
          </a:prstGeom>
          <a:effectLst>
            <a:outerShdw blurRad="50800" dist="38100" dir="5400000" algn="t" rotWithShape="0">
              <a:prstClr val="black">
                <a:alpha val="40000"/>
              </a:prstClr>
            </a:outerShdw>
          </a:effectLst>
        </p:spPr>
      </p:pic>
      <p:sp>
        <p:nvSpPr>
          <p:cNvPr id="3" name="Rectangle 2"/>
          <p:cNvSpPr/>
          <p:nvPr/>
        </p:nvSpPr>
        <p:spPr>
          <a:xfrm>
            <a:off x="7847541" y="0"/>
            <a:ext cx="434445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hlinkClick r:id="rId4"/>
              </a:rPr>
              <a:t>https://resources.ncelp.org/</a:t>
            </a:r>
            <a:endPar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646634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5878" y="252993"/>
            <a:ext cx="8278981" cy="3218128"/>
          </a:xfrm>
          <a:prstGeom prst="rect">
            <a:avLst/>
          </a:prstGeom>
          <a:effectLst>
            <a:outerShdw blurRad="50800" dist="38100" dir="5400000" algn="t" rotWithShape="0">
              <a:prstClr val="black">
                <a:alpha val="40000"/>
              </a:prstClr>
            </a:outerShdw>
          </a:effectLst>
        </p:spPr>
      </p:pic>
      <p:pic>
        <p:nvPicPr>
          <p:cNvPr id="3" name="Picture 2"/>
          <p:cNvPicPr>
            <a:picLocks noChangeAspect="1"/>
          </p:cNvPicPr>
          <p:nvPr/>
        </p:nvPicPr>
        <p:blipFill>
          <a:blip r:embed="rId3"/>
          <a:stretch>
            <a:fillRect/>
          </a:stretch>
        </p:blipFill>
        <p:spPr>
          <a:xfrm>
            <a:off x="4276136" y="3006845"/>
            <a:ext cx="6301833" cy="307103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968982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How much practice is needed?</a:t>
            </a:r>
            <a:endParaRPr lang="en-GB" b="1" dirty="0"/>
          </a:p>
        </p:txBody>
      </p:sp>
      <p:sp>
        <p:nvSpPr>
          <p:cNvPr id="3" name="Content Placeholder 2"/>
          <p:cNvSpPr>
            <a:spLocks noGrp="1"/>
          </p:cNvSpPr>
          <p:nvPr>
            <p:ph idx="1"/>
          </p:nvPr>
        </p:nvSpPr>
        <p:spPr>
          <a:xfrm>
            <a:off x="838199" y="1553326"/>
            <a:ext cx="11204643" cy="4108247"/>
          </a:xfrm>
        </p:spPr>
        <p:txBody>
          <a:bodyPr anchor="t">
            <a:normAutofit/>
          </a:bodyPr>
          <a:lstStyle/>
          <a:p>
            <a:pPr>
              <a:lnSpc>
                <a:spcPct val="100000"/>
              </a:lnSpc>
            </a:pPr>
            <a:r>
              <a:rPr lang="en-GB" sz="3200" dirty="0" smtClean="0"/>
              <a:t>the more the better</a:t>
            </a:r>
          </a:p>
          <a:p>
            <a:pPr>
              <a:lnSpc>
                <a:spcPct val="100000"/>
              </a:lnSpc>
            </a:pPr>
            <a:r>
              <a:rPr lang="en-GB" sz="3200" dirty="0" smtClean="0"/>
              <a:t> 1</a:t>
            </a:r>
            <a:r>
              <a:rPr lang="en-GB" sz="3200" baseline="30000" dirty="0" smtClean="0"/>
              <a:t>st</a:t>
            </a:r>
            <a:r>
              <a:rPr lang="en-GB" sz="3200" dirty="0" smtClean="0"/>
              <a:t> language - 17,000 hours of exposure by age of four</a:t>
            </a:r>
          </a:p>
          <a:p>
            <a:pPr>
              <a:lnSpc>
                <a:spcPct val="100000"/>
              </a:lnSpc>
            </a:pPr>
            <a:r>
              <a:rPr lang="en-GB" sz="3200" dirty="0" smtClean="0"/>
              <a:t> 2</a:t>
            </a:r>
            <a:r>
              <a:rPr lang="en-GB" sz="3200" baseline="30000" dirty="0" smtClean="0"/>
              <a:t>nd</a:t>
            </a:r>
            <a:r>
              <a:rPr lang="en-GB" sz="3200" dirty="0" smtClean="0"/>
              <a:t> language in classroom - 450 hours approx. over five years</a:t>
            </a:r>
          </a:p>
          <a:p>
            <a:pPr>
              <a:lnSpc>
                <a:spcPct val="100000"/>
              </a:lnSpc>
            </a:pPr>
            <a:r>
              <a:rPr lang="en-GB" sz="3200" dirty="0"/>
              <a:t> </a:t>
            </a:r>
            <a:r>
              <a:rPr lang="en-GB" sz="3200" dirty="0" smtClean="0"/>
              <a:t>in time-poor classroom context, every moment of practice counts</a:t>
            </a:r>
          </a:p>
          <a:p>
            <a:pPr>
              <a:lnSpc>
                <a:spcPct val="100000"/>
              </a:lnSpc>
            </a:pPr>
            <a:endParaRPr lang="en-GB" sz="3200" dirty="0" smtClean="0"/>
          </a:p>
          <a:p>
            <a:pPr>
              <a:lnSpc>
                <a:spcPct val="100000"/>
              </a:lnSpc>
            </a:pPr>
            <a:endParaRPr lang="en-GB" sz="3200" dirty="0"/>
          </a:p>
        </p:txBody>
      </p:sp>
      <p:sp>
        <p:nvSpPr>
          <p:cNvPr id="6" name="Rectangle 5"/>
          <p:cNvSpPr/>
          <p:nvPr/>
        </p:nvSpPr>
        <p:spPr>
          <a:xfrm>
            <a:off x="6107915" y="2567922"/>
            <a:ext cx="6051657" cy="369332"/>
          </a:xfrm>
          <a:prstGeom prst="rect">
            <a:avLst/>
          </a:prstGeom>
        </p:spPr>
        <p:txBody>
          <a:bodyPr wrap="none">
            <a:spAutoFit/>
          </a:bodyPr>
          <a:lstStyle/>
          <a:p>
            <a:r>
              <a:rPr lang="en-GB" dirty="0" smtClean="0">
                <a:solidFill>
                  <a:schemeClr val="accent5">
                    <a:lumMod val="50000"/>
                  </a:schemeClr>
                </a:solidFill>
                <a:latin typeface="Century Gothic" panose="020B0502020202020204" pitchFamily="34" charset="0"/>
              </a:rPr>
              <a:t>(</a:t>
            </a:r>
            <a:r>
              <a:rPr lang="en-GB" dirty="0" err="1" smtClean="0">
                <a:solidFill>
                  <a:schemeClr val="accent5">
                    <a:lumMod val="50000"/>
                  </a:schemeClr>
                </a:solidFill>
                <a:latin typeface="Century Gothic" panose="020B0502020202020204" pitchFamily="34" charset="0"/>
              </a:rPr>
              <a:t>Roffwarg</a:t>
            </a:r>
            <a:r>
              <a:rPr lang="en-GB" dirty="0" smtClean="0">
                <a:solidFill>
                  <a:schemeClr val="accent5">
                    <a:lumMod val="50000"/>
                  </a:schemeClr>
                </a:solidFill>
                <a:latin typeface="Century Gothic" panose="020B0502020202020204" pitchFamily="34" charset="0"/>
              </a:rPr>
              <a:t> </a:t>
            </a:r>
            <a:r>
              <a:rPr lang="en-GB" dirty="0">
                <a:solidFill>
                  <a:schemeClr val="accent5">
                    <a:lumMod val="50000"/>
                  </a:schemeClr>
                </a:solidFill>
                <a:latin typeface="Century Gothic" panose="020B0502020202020204" pitchFamily="34" charset="0"/>
              </a:rPr>
              <a:t>et al., 1966, cited in Collins &amp; Muñoz, </a:t>
            </a:r>
            <a:r>
              <a:rPr lang="en-GB" dirty="0" smtClean="0">
                <a:solidFill>
                  <a:schemeClr val="accent5">
                    <a:lumMod val="50000"/>
                  </a:schemeClr>
                </a:solidFill>
                <a:latin typeface="Century Gothic" panose="020B0502020202020204" pitchFamily="34" charset="0"/>
              </a:rPr>
              <a:t>2016)</a:t>
            </a:r>
            <a:endParaRPr lang="en-GB"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80272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What types of practice work best?</a:t>
            </a:r>
            <a:endParaRPr lang="en-GB" b="1" dirty="0"/>
          </a:p>
        </p:txBody>
      </p:sp>
      <p:sp>
        <p:nvSpPr>
          <p:cNvPr id="3" name="Content Placeholder 2"/>
          <p:cNvSpPr>
            <a:spLocks noGrp="1"/>
          </p:cNvSpPr>
          <p:nvPr>
            <p:ph idx="1"/>
          </p:nvPr>
        </p:nvSpPr>
        <p:spPr/>
        <p:txBody>
          <a:bodyPr/>
          <a:lstStyle/>
          <a:p>
            <a:pPr>
              <a:lnSpc>
                <a:spcPct val="150000"/>
              </a:lnSpc>
            </a:pPr>
            <a:r>
              <a:rPr lang="en-GB" dirty="0" smtClean="0"/>
              <a:t>frequent </a:t>
            </a:r>
          </a:p>
          <a:p>
            <a:pPr>
              <a:lnSpc>
                <a:spcPct val="150000"/>
              </a:lnSpc>
            </a:pPr>
            <a:r>
              <a:rPr lang="en-GB" dirty="0" smtClean="0"/>
              <a:t>spaced</a:t>
            </a:r>
          </a:p>
          <a:p>
            <a:pPr>
              <a:lnSpc>
                <a:spcPct val="150000"/>
              </a:lnSpc>
            </a:pPr>
            <a:r>
              <a:rPr lang="en-GB" dirty="0" smtClean="0"/>
              <a:t>meaning- and form-focused</a:t>
            </a:r>
          </a:p>
          <a:p>
            <a:pPr>
              <a:lnSpc>
                <a:spcPct val="150000"/>
              </a:lnSpc>
            </a:pPr>
            <a:r>
              <a:rPr lang="en-GB" dirty="0" smtClean="0"/>
              <a:t>involving an element of struggle</a:t>
            </a:r>
          </a:p>
          <a:p>
            <a:pPr>
              <a:lnSpc>
                <a:spcPct val="150000"/>
              </a:lnSpc>
            </a:pPr>
            <a:r>
              <a:rPr lang="en-GB" dirty="0" smtClean="0"/>
              <a:t>multi-modal</a:t>
            </a:r>
          </a:p>
          <a:p>
            <a:pPr>
              <a:lnSpc>
                <a:spcPct val="150000"/>
              </a:lnSpc>
            </a:pPr>
            <a:endParaRPr lang="en-GB" dirty="0"/>
          </a:p>
        </p:txBody>
      </p:sp>
      <p:grpSp>
        <p:nvGrpSpPr>
          <p:cNvPr id="8" name="Group 7"/>
          <p:cNvGrpSpPr/>
          <p:nvPr/>
        </p:nvGrpSpPr>
        <p:grpSpPr>
          <a:xfrm>
            <a:off x="7758251" y="1569426"/>
            <a:ext cx="4978646" cy="4351260"/>
            <a:chOff x="7018949" y="1939077"/>
            <a:chExt cx="4978646" cy="435126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4522" b="55372"/>
            <a:stretch/>
          </p:blipFill>
          <p:spPr>
            <a:xfrm>
              <a:off x="7338858" y="1939077"/>
              <a:ext cx="3165625" cy="3930040"/>
            </a:xfrm>
            <a:prstGeom prst="rect">
              <a:avLst/>
            </a:prstGeom>
          </p:spPr>
        </p:pic>
        <p:sp>
          <p:nvSpPr>
            <p:cNvPr id="5" name="TextBox 4"/>
            <p:cNvSpPr txBox="1"/>
            <p:nvPr/>
          </p:nvSpPr>
          <p:spPr>
            <a:xfrm rot="18448616">
              <a:off x="6320755" y="4530941"/>
              <a:ext cx="2556688" cy="646331"/>
            </a:xfrm>
            <a:prstGeom prst="rect">
              <a:avLst/>
            </a:prstGeom>
            <a:noFill/>
          </p:spPr>
          <p:txBody>
            <a:bodyPr wrap="square" rtlCol="0">
              <a:spAutoFit/>
            </a:bodyPr>
            <a:lstStyle/>
            <a:p>
              <a:pPr algn="ctr"/>
              <a:r>
                <a:rPr lang="en-GB" sz="3600" dirty="0">
                  <a:solidFill>
                    <a:srgbClr val="EA5F00"/>
                  </a:solidFill>
                  <a:latin typeface="Century Gothic" panose="020B0502020202020204" pitchFamily="34" charset="0"/>
                </a:rPr>
                <a:t>p</a:t>
              </a:r>
              <a:r>
                <a:rPr lang="en-GB" sz="3600" dirty="0" smtClean="0">
                  <a:solidFill>
                    <a:srgbClr val="EA5F00"/>
                  </a:solidFill>
                  <a:latin typeface="Century Gothic" panose="020B0502020202020204" pitchFamily="34" charset="0"/>
                </a:rPr>
                <a:t>honics</a:t>
              </a:r>
              <a:endParaRPr lang="en-GB" sz="3600" dirty="0">
                <a:solidFill>
                  <a:srgbClr val="EA5F00"/>
                </a:solidFill>
                <a:latin typeface="Century Gothic" panose="020B0502020202020204" pitchFamily="34" charset="0"/>
              </a:endParaRPr>
            </a:p>
          </p:txBody>
        </p:sp>
        <p:sp>
          <p:nvSpPr>
            <p:cNvPr id="6" name="TextBox 5"/>
            <p:cNvSpPr txBox="1"/>
            <p:nvPr/>
          </p:nvSpPr>
          <p:spPr>
            <a:xfrm>
              <a:off x="7018949" y="5644006"/>
              <a:ext cx="3805442" cy="646331"/>
            </a:xfrm>
            <a:prstGeom prst="rect">
              <a:avLst/>
            </a:prstGeom>
            <a:noFill/>
          </p:spPr>
          <p:txBody>
            <a:bodyPr wrap="square" rtlCol="0">
              <a:spAutoFit/>
            </a:bodyPr>
            <a:lstStyle/>
            <a:p>
              <a:pPr algn="ctr"/>
              <a:r>
                <a:rPr lang="en-GB" sz="3600" dirty="0" smtClean="0">
                  <a:solidFill>
                    <a:srgbClr val="EA5F00"/>
                  </a:solidFill>
                  <a:latin typeface="Century Gothic" panose="020B0502020202020204" pitchFamily="34" charset="0"/>
                </a:rPr>
                <a:t>vocabulary</a:t>
              </a:r>
              <a:endParaRPr lang="en-GB" sz="3600" dirty="0">
                <a:solidFill>
                  <a:srgbClr val="EA5F00"/>
                </a:solidFill>
                <a:latin typeface="Century Gothic" panose="020B0502020202020204" pitchFamily="34" charset="0"/>
              </a:endParaRPr>
            </a:p>
          </p:txBody>
        </p:sp>
        <p:sp>
          <p:nvSpPr>
            <p:cNvPr id="7" name="TextBox 6"/>
            <p:cNvSpPr txBox="1"/>
            <p:nvPr/>
          </p:nvSpPr>
          <p:spPr>
            <a:xfrm rot="2358350">
              <a:off x="8192153" y="4530939"/>
              <a:ext cx="3805442" cy="646331"/>
            </a:xfrm>
            <a:prstGeom prst="rect">
              <a:avLst/>
            </a:prstGeom>
            <a:noFill/>
          </p:spPr>
          <p:txBody>
            <a:bodyPr wrap="square" rtlCol="0">
              <a:spAutoFit/>
            </a:bodyPr>
            <a:lstStyle/>
            <a:p>
              <a:pPr algn="ctr"/>
              <a:r>
                <a:rPr lang="en-GB" sz="3600" dirty="0" smtClean="0">
                  <a:solidFill>
                    <a:srgbClr val="EA5F00"/>
                  </a:solidFill>
                  <a:latin typeface="Century Gothic" panose="020B0502020202020204" pitchFamily="34" charset="0"/>
                </a:rPr>
                <a:t>grammar</a:t>
              </a:r>
              <a:endParaRPr lang="en-GB" sz="3600" dirty="0">
                <a:solidFill>
                  <a:srgbClr val="EA5F00"/>
                </a:solidFill>
                <a:latin typeface="Century Gothic" panose="020B0502020202020204" pitchFamily="34" charset="0"/>
              </a:endParaRPr>
            </a:p>
          </p:txBody>
        </p:sp>
      </p:grpSp>
    </p:spTree>
    <p:extLst>
      <p:ext uri="{BB962C8B-B14F-4D97-AF65-F5344CB8AC3E}">
        <p14:creationId xmlns:p14="http://schemas.microsoft.com/office/powerpoint/2010/main" val="34788004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591463"/>
            <a:ext cx="9144000" cy="42862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96863"/>
            <a:ext cx="9425355" cy="867128"/>
          </a:xfrm>
          <a:prstGeom prst="rect">
            <a:avLst/>
          </a:prstGeom>
        </p:spPr>
      </p:pic>
      <p:sp>
        <p:nvSpPr>
          <p:cNvPr id="6" name="TextBox 5"/>
          <p:cNvSpPr txBox="1"/>
          <p:nvPr/>
        </p:nvSpPr>
        <p:spPr>
          <a:xfrm>
            <a:off x="117481" y="303436"/>
            <a:ext cx="9036567" cy="646331"/>
          </a:xfrm>
          <a:prstGeom prst="rect">
            <a:avLst/>
          </a:prstGeom>
          <a:noFill/>
        </p:spPr>
        <p:txBody>
          <a:bodyPr wrap="square" rtlCol="0">
            <a:spAutoFit/>
          </a:bodyPr>
          <a:lstStyle/>
          <a:p>
            <a:r>
              <a:rPr lang="en-GB" sz="3600" b="1" dirty="0" smtClean="0">
                <a:solidFill>
                  <a:prstClr val="white"/>
                </a:solidFill>
                <a:latin typeface="Century Gothic" panose="020B0502020202020204" pitchFamily="34" charset="0"/>
              </a:rPr>
              <a:t>Essential grammar for Y7 Term 1</a:t>
            </a:r>
            <a:endParaRPr lang="en-GB" sz="36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3845939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Y7 Spanish Term 1</a:t>
            </a:r>
            <a:endParaRPr lang="en-GB" b="1" dirty="0"/>
          </a:p>
        </p:txBody>
      </p:sp>
      <p:sp>
        <p:nvSpPr>
          <p:cNvPr id="3" name="Content Placeholder 2"/>
          <p:cNvSpPr>
            <a:spLocks noGrp="1"/>
          </p:cNvSpPr>
          <p:nvPr>
            <p:ph idx="1"/>
          </p:nvPr>
        </p:nvSpPr>
        <p:spPr>
          <a:xfrm>
            <a:off x="838200" y="1536970"/>
            <a:ext cx="10515600" cy="4639993"/>
          </a:xfrm>
        </p:spPr>
        <p:txBody>
          <a:bodyPr>
            <a:normAutofit fontScale="85000" lnSpcReduction="20000"/>
          </a:bodyPr>
          <a:lstStyle/>
          <a:p>
            <a:pPr marL="514350" indent="-514350" fontAlgn="ctr">
              <a:buFont typeface="+mj-lt"/>
              <a:buAutoNum type="arabicPeriod"/>
            </a:pPr>
            <a:r>
              <a:rPr lang="en-GB" dirty="0" err="1" smtClean="0"/>
              <a:t>Estar</a:t>
            </a:r>
            <a:r>
              <a:rPr lang="en-GB" dirty="0" smtClean="0"/>
              <a:t> (location and state)</a:t>
            </a:r>
            <a:endParaRPr lang="en-GB" dirty="0"/>
          </a:p>
          <a:p>
            <a:pPr marL="514350" indent="-514350" fontAlgn="ctr">
              <a:buFont typeface="+mj-lt"/>
              <a:buAutoNum type="arabicPeriod"/>
            </a:pPr>
            <a:r>
              <a:rPr lang="en-GB" dirty="0" err="1" smtClean="0"/>
              <a:t>Ser</a:t>
            </a:r>
            <a:r>
              <a:rPr lang="en-GB" dirty="0" smtClean="0"/>
              <a:t> (permanent attributes)</a:t>
            </a:r>
            <a:endParaRPr lang="en-GB" dirty="0"/>
          </a:p>
          <a:p>
            <a:pPr marL="514350" indent="-514350" fontAlgn="ctr">
              <a:buFont typeface="+mj-lt"/>
              <a:buAutoNum type="arabicPeriod"/>
            </a:pPr>
            <a:r>
              <a:rPr lang="en-GB" dirty="0" smtClean="0"/>
              <a:t>Adjective agreement</a:t>
            </a:r>
          </a:p>
          <a:p>
            <a:pPr marL="514350" indent="-514350" fontAlgn="ctr">
              <a:buFont typeface="+mj-lt"/>
              <a:buAutoNum type="arabicPeriod"/>
            </a:pPr>
            <a:r>
              <a:rPr lang="en-GB" dirty="0" smtClean="0"/>
              <a:t>Yes/No questions (raised intonation)</a:t>
            </a:r>
            <a:endParaRPr lang="en-GB" dirty="0"/>
          </a:p>
          <a:p>
            <a:pPr marL="514350" indent="-514350" fontAlgn="ctr">
              <a:buFont typeface="+mj-lt"/>
              <a:buAutoNum type="arabicPeriod"/>
            </a:pPr>
            <a:r>
              <a:rPr lang="en-GB" dirty="0" err="1" smtClean="0"/>
              <a:t>Tener</a:t>
            </a:r>
            <a:endParaRPr lang="en-GB" dirty="0" smtClean="0"/>
          </a:p>
          <a:p>
            <a:pPr marL="514350" indent="-514350" fontAlgn="ctr">
              <a:buFont typeface="+mj-lt"/>
              <a:buAutoNum type="arabicPeriod"/>
            </a:pPr>
            <a:r>
              <a:rPr lang="en-GB" dirty="0" smtClean="0"/>
              <a:t>Noun gender and indefinite articles (singular)</a:t>
            </a:r>
            <a:endParaRPr lang="en-GB" dirty="0"/>
          </a:p>
          <a:p>
            <a:pPr marL="514350" indent="-514350" fontAlgn="ctr">
              <a:buFont typeface="+mj-lt"/>
              <a:buAutoNum type="arabicPeriod"/>
            </a:pPr>
            <a:r>
              <a:rPr lang="en-GB" dirty="0" smtClean="0"/>
              <a:t>Plural nouns and plural indefinite articles</a:t>
            </a:r>
            <a:endParaRPr lang="en-GB" dirty="0"/>
          </a:p>
          <a:p>
            <a:pPr marL="514350" indent="-514350" fontAlgn="ctr">
              <a:buFont typeface="+mj-lt"/>
              <a:buAutoNum type="arabicPeriod"/>
            </a:pPr>
            <a:r>
              <a:rPr lang="en-GB" dirty="0" smtClean="0"/>
              <a:t>Regular </a:t>
            </a:r>
            <a:r>
              <a:rPr lang="en-GB" dirty="0"/>
              <a:t>AR-verbs in the present tense</a:t>
            </a:r>
          </a:p>
          <a:p>
            <a:pPr marL="514350" indent="-514350" fontAlgn="ctr">
              <a:buFont typeface="+mj-lt"/>
              <a:buAutoNum type="arabicPeriod"/>
            </a:pPr>
            <a:r>
              <a:rPr lang="en-GB" dirty="0" smtClean="0"/>
              <a:t>Negation (with no)</a:t>
            </a:r>
            <a:endParaRPr lang="en-GB" dirty="0"/>
          </a:p>
          <a:p>
            <a:pPr marL="514350" indent="-514350" fontAlgn="ctr">
              <a:buFont typeface="+mj-lt"/>
              <a:buAutoNum type="arabicPeriod"/>
            </a:pPr>
            <a:r>
              <a:rPr lang="en-GB" dirty="0" smtClean="0"/>
              <a:t>Hay</a:t>
            </a:r>
          </a:p>
          <a:p>
            <a:pPr marL="514350" indent="-514350" fontAlgn="ctr">
              <a:buFont typeface="+mj-lt"/>
              <a:buAutoNum type="arabicPeriod"/>
            </a:pPr>
            <a:r>
              <a:rPr lang="en-GB" dirty="0" smtClean="0"/>
              <a:t>Definite articles (singular/plural)</a:t>
            </a:r>
            <a:endParaRPr lang="en-GB" dirty="0"/>
          </a:p>
          <a:p>
            <a:pPr marL="514350" indent="-514350">
              <a:buFont typeface="+mj-lt"/>
              <a:buAutoNum type="arabicPeriod"/>
            </a:pPr>
            <a:r>
              <a:rPr lang="en-GB" dirty="0" smtClean="0"/>
              <a:t>Dar / </a:t>
            </a:r>
            <a:r>
              <a:rPr lang="en-GB" dirty="0" err="1" smtClean="0"/>
              <a:t>Querer</a:t>
            </a:r>
            <a:endParaRPr lang="en-GB" dirty="0"/>
          </a:p>
        </p:txBody>
      </p:sp>
    </p:spTree>
    <p:extLst>
      <p:ext uri="{BB962C8B-B14F-4D97-AF65-F5344CB8AC3E}">
        <p14:creationId xmlns:p14="http://schemas.microsoft.com/office/powerpoint/2010/main" val="285590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animEffect transition="in" filter="fade">
                                      <p:cBhvr>
                                        <p:cTn id="40"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Vocabulary_010219_v2" id="{E94F8216-917C-451E-B248-AE5F6EBA123A}" vid="{CEABDA66-1B64-4CDE-AA93-BB3956E18AC1}"/>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ources (not bold NA).pptx" id="{C04240F7-4567-42F4-A6A9-1F35289C3A03}" vid="{11C110E3-9438-4B77-B542-C85A197C3B2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1762</TotalTime>
  <Words>4491</Words>
  <Application>Microsoft Office PowerPoint</Application>
  <PresentationFormat>Widescreen</PresentationFormat>
  <Paragraphs>996</Paragraphs>
  <Slides>51</Slides>
  <Notes>46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51</vt:i4>
      </vt:variant>
    </vt:vector>
  </HeadingPairs>
  <TitlesOfParts>
    <vt:vector size="63" baseType="lpstr">
      <vt:lpstr>Batang</vt:lpstr>
      <vt:lpstr>SimSun</vt:lpstr>
      <vt:lpstr>Arial</vt:lpstr>
      <vt:lpstr>Calibri</vt:lpstr>
      <vt:lpstr>Century Gothic</vt:lpstr>
      <vt:lpstr>Segoe UI</vt:lpstr>
      <vt:lpstr>Times New Roman</vt:lpstr>
      <vt:lpstr>Tw Cen MT</vt:lpstr>
      <vt:lpstr>Wingdings</vt:lpstr>
      <vt:lpstr>1_Office Theme</vt:lpstr>
      <vt:lpstr>2_Office Theme</vt:lpstr>
      <vt:lpstr>3_Office Theme</vt:lpstr>
      <vt:lpstr>PowerPoint Presentation</vt:lpstr>
      <vt:lpstr>NCELP team</vt:lpstr>
      <vt:lpstr>FAQ in schools this year</vt:lpstr>
      <vt:lpstr>Essential language knowledge  (for beginner language learners)</vt:lpstr>
      <vt:lpstr>What is practice?</vt:lpstr>
      <vt:lpstr>How much practice is needed?</vt:lpstr>
      <vt:lpstr>What types of practice work best?</vt:lpstr>
      <vt:lpstr>PowerPoint Presentation</vt:lpstr>
      <vt:lpstr>Y7 Spanish Term 1</vt:lpstr>
      <vt:lpstr>PowerPoint Presentation</vt:lpstr>
      <vt:lpstr>PowerPoint Presentation</vt:lpstr>
      <vt:lpstr>PowerPoint Presentation</vt:lpstr>
      <vt:lpstr>Gender in Spanish</vt:lpstr>
      <vt:lpstr>PowerPoint Presentation</vt:lpstr>
      <vt:lpstr>PowerPoint Presentation</vt:lpstr>
      <vt:lpstr>PowerPoint Presentation</vt:lpstr>
      <vt:lpstr>Vocabulary introduction</vt:lpstr>
      <vt:lpstr>Lire</vt:lpstr>
      <vt:lpstr>Lire</vt:lpstr>
      <vt:lpstr>PowerPoint Presentation</vt:lpstr>
      <vt:lpstr>PowerPoint Presentation</vt:lpstr>
      <vt:lpstr>PowerPoint Presentation</vt:lpstr>
      <vt:lpstr>What types of practice work best?</vt:lpstr>
      <vt:lpstr>PowerPoint Presentation</vt:lpstr>
      <vt:lpstr>PowerPoint Presentation</vt:lpstr>
      <vt:lpstr>PowerPoint Presentation</vt:lpstr>
      <vt:lpstr>PowerPoint Presentation</vt:lpstr>
      <vt:lpstr>PowerPoint Presentation</vt:lpstr>
      <vt:lpstr>PowerPoint Presentation</vt:lpstr>
      <vt:lpstr>What types of practice? Summary</vt:lpstr>
      <vt:lpstr>Working with authentic texts</vt:lpstr>
      <vt:lpstr>PowerPoint Presentation</vt:lpstr>
      <vt:lpstr>PowerPoint Presentation</vt:lpstr>
      <vt:lpstr>PowerPoint Presentation</vt:lpstr>
      <vt:lpstr>PowerPoint Presentation</vt:lpstr>
      <vt:lpstr>El autor: Antonio Machado (1875-1913)</vt:lpstr>
      <vt:lpstr>¿Quién es Antonio Machado?</vt:lpstr>
      <vt:lpstr>PowerPoint Presentation</vt:lpstr>
      <vt:lpstr>PowerPoint Presentation</vt:lpstr>
      <vt:lpstr>Ahora escuchar el poema</vt:lpstr>
      <vt:lpstr>PowerPoint Presentation</vt:lpstr>
      <vt:lpstr>PowerPoint Presentation</vt:lpstr>
      <vt:lpstr>PowerPoint Presentation</vt:lpstr>
      <vt:lpstr>dos posibilidades</vt:lpstr>
      <vt:lpstr>Towards freer, meaningful practice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50</cp:revision>
  <dcterms:created xsi:type="dcterms:W3CDTF">2019-11-02T09:59:07Z</dcterms:created>
  <dcterms:modified xsi:type="dcterms:W3CDTF">2019-11-15T14:05:20Z</dcterms:modified>
</cp:coreProperties>
</file>