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4" r:id="rId2"/>
  </p:sldMasterIdLst>
  <p:notesMasterIdLst>
    <p:notesMasterId r:id="rId19"/>
  </p:notesMasterIdLst>
  <p:sldIdLst>
    <p:sldId id="256" r:id="rId3"/>
    <p:sldId id="257" r:id="rId4"/>
    <p:sldId id="258" r:id="rId5"/>
    <p:sldId id="259" r:id="rId6"/>
    <p:sldId id="260" r:id="rId7"/>
    <p:sldId id="261" r:id="rId8"/>
    <p:sldId id="263" r:id="rId9"/>
    <p:sldId id="268" r:id="rId10"/>
    <p:sldId id="269" r:id="rId11"/>
    <p:sldId id="262" r:id="rId12"/>
    <p:sldId id="270" r:id="rId13"/>
    <p:sldId id="271" r:id="rId14"/>
    <p:sldId id="272" r:id="rId15"/>
    <p:sldId id="282" r:id="rId16"/>
    <p:sldId id="276" r:id="rId17"/>
    <p:sldId id="28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4245" autoAdjust="0"/>
  </p:normalViewPr>
  <p:slideViewPr>
    <p:cSldViewPr snapToGrid="0">
      <p:cViewPr>
        <p:scale>
          <a:sx n="86" d="100"/>
          <a:sy n="86" d="100"/>
        </p:scale>
        <p:origin x="-930" y="6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64184-928A-4F10-986B-42E360A0DC13}" type="datetimeFigureOut">
              <a:rPr lang="en-GB" smtClean="0"/>
              <a:t>19/09/2014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F2CDA-F7AE-4530-9D08-6319E75A91FB}" type="slidenum">
              <a:rPr lang="en-GB" smtClean="0"/>
              <a:t>‹#›</a:t>
            </a:fld>
            <a:endParaRPr lang="en-GB"/>
          </a:p>
        </p:txBody>
      </p:sp>
    </p:spTree>
    <p:extLst>
      <p:ext uri="{BB962C8B-B14F-4D97-AF65-F5344CB8AC3E}">
        <p14:creationId xmlns:p14="http://schemas.microsoft.com/office/powerpoint/2010/main" val="55597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1.  Constant</a:t>
            </a:r>
            <a:r>
              <a:rPr lang="en-GB" baseline="0" dirty="0" smtClean="0">
                <a:effectLst/>
              </a:rPr>
              <a:t> policy change</a:t>
            </a:r>
            <a:br>
              <a:rPr lang="en-GB" baseline="0" dirty="0" smtClean="0">
                <a:effectLst/>
              </a:rPr>
            </a:br>
            <a:r>
              <a:rPr lang="en-GB" baseline="0" dirty="0" smtClean="0">
                <a:effectLst/>
              </a:rPr>
              <a:t>2.  Grading and measurement – league tables, raising the bar, pressure on curriculum time, changes to curriculum structure (e.g. 2-year KS3 etc..), withdrawal for literacy</a:t>
            </a:r>
            <a:br>
              <a:rPr lang="en-GB" baseline="0" dirty="0" smtClean="0">
                <a:effectLst/>
              </a:rPr>
            </a:br>
            <a:r>
              <a:rPr lang="en-GB" baseline="0" dirty="0" smtClean="0">
                <a:effectLst/>
              </a:rPr>
              <a:t>3.  GCSE – fitness for purpose?  AQA / OCR – no spontaneity in it, Edexcel – still issues, criteria are not yet right, structure / format of exam still not right / manipulation of grade boundaries to get the required outcomes </a:t>
            </a:r>
            <a:r>
              <a:rPr lang="en-GB" baseline="0" dirty="0" smtClean="0">
                <a:effectLst/>
                <a:sym typeface="Wingdings" panose="05000000000000000000" pitchFamily="2" charset="2"/>
              </a:rPr>
              <a:t> highly suspect </a:t>
            </a:r>
            <a:br>
              <a:rPr lang="en-GB" baseline="0" dirty="0" smtClean="0">
                <a:effectLst/>
                <a:sym typeface="Wingdings" panose="05000000000000000000" pitchFamily="2" charset="2"/>
              </a:rPr>
            </a:br>
            <a:r>
              <a:rPr lang="en-GB" baseline="0" dirty="0" smtClean="0">
                <a:effectLst/>
                <a:sym typeface="Wingdings" panose="05000000000000000000" pitchFamily="2" charset="2"/>
              </a:rPr>
              <a:t>4.  Support for language learning – should be where it is for English and Maths (as it is in other countries for maths, native language and English) – but it is not.  Mixed messages from business, supportive message from ministers but without financial / structural support (Impact of the </a:t>
            </a:r>
            <a:r>
              <a:rPr lang="en-GB" baseline="0" dirty="0" err="1" smtClean="0">
                <a:effectLst/>
                <a:sym typeface="Wingdings" panose="05000000000000000000" pitchFamily="2" charset="2"/>
              </a:rPr>
              <a:t>Ebacc</a:t>
            </a:r>
            <a:r>
              <a:rPr lang="en-GB" baseline="0" dirty="0" smtClean="0">
                <a:effectLst/>
                <a:sym typeface="Wingdings" panose="05000000000000000000" pitchFamily="2" charset="2"/>
              </a:rPr>
              <a:t> now levelling off)</a:t>
            </a:r>
            <a:br>
              <a:rPr lang="en-GB" baseline="0" dirty="0" smtClean="0">
                <a:effectLst/>
                <a:sym typeface="Wingdings" panose="05000000000000000000" pitchFamily="2" charset="2"/>
              </a:rPr>
            </a:br>
            <a:r>
              <a:rPr lang="en-GB" baseline="0" dirty="0" smtClean="0">
                <a:effectLst/>
                <a:sym typeface="Wingdings" panose="05000000000000000000" pitchFamily="2" charset="2"/>
              </a:rPr>
              <a:t>5.  Methodological uncertainty – there is no research-based consensus about how languages are best learned – there are plenty of studies but they do not always apply to our teaching contexts, nor do they always have unequivocal results, so we can find ourselves uncertain about the best ways to teach.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But, despite this relatively unpromising start, this talk is going to be upbeat and positive about teaching languages right now in the this country.  </a:t>
            </a:r>
            <a:br>
              <a:rPr lang="en-GB" baseline="0" dirty="0" smtClean="0">
                <a:effectLst/>
                <a:sym typeface="Wingdings" panose="05000000000000000000" pitchFamily="2" charset="2"/>
              </a:rPr>
            </a:br>
            <a:r>
              <a:rPr lang="en-GB" baseline="0" dirty="0" smtClean="0">
                <a:effectLst/>
                <a:sym typeface="Wingdings" panose="05000000000000000000" pitchFamily="2" charset="2"/>
              </a:rPr>
              <a:t>There are things that we are unable to change, and those things are the things that we simply have to work around.  No situation is perfect.  There are always compromises to be made.  On the other hand, there is plenty of professional autonomy to be exercised now (and there always has been).  In addition, there is a lot that we know now that was not so clear before, and we can apply these things in the classroom in our languages teaching without fear of ‘getting it wrong’.</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Since I agreed to do this event, we have had certain changes confirmed that were only draft at the time, for example compulsory KS2 for 4 x years and the new 7-year </a:t>
            </a:r>
            <a:r>
              <a:rPr lang="en-GB" baseline="0" dirty="0" err="1" smtClean="0">
                <a:effectLst/>
                <a:sym typeface="Wingdings" panose="05000000000000000000" pitchFamily="2" charset="2"/>
              </a:rPr>
              <a:t>PoS</a:t>
            </a:r>
            <a:r>
              <a:rPr lang="en-GB" baseline="0" dirty="0" smtClean="0">
                <a:effectLst/>
                <a:sym typeface="Wingdings" panose="05000000000000000000" pitchFamily="2" charset="2"/>
              </a:rPr>
              <a:t> for languages.  We are also still waiting for the final version of the new GCSE criteria, having only seen the draft criteria earlier this year.    It therefore seemed important that I locate this talk in the context of those changes and don’t ignore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I therefore want to look at what Curriculum 2014 documents and Ofsted guidance have to say about what languages teaching and learning should look like, and tell you why I am not pessimistic about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As we do this, let’s keep baby and bathwater metaphors very much in mind.  The opportunity we have today in this talk is to survey the territory at KS2 and KS3 (and hypothesise a little about KS4 and KS5).  We can put down some markers about what should stay and what might change, recognising that in all this, it should really only every be about emphasis rather than wholesale change.  If we are happy with aspects of the way we teach, i.e. they work really well – learners progress and have good outcomes, then why should we throw them out. </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However, we are also realistic and recognise that we haven’t got everything sorted out.  Language teaching and learning, as we have seen, has persistent challenges.  So how can we use what is coming to make improvements for our learners.</a:t>
            </a:r>
            <a:endParaRPr lang="en-GB"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Mitchell, Rosamond (2011) Still gardening in a gale: policy, research and practice in foreign language education in England. </a:t>
            </a:r>
            <a:r>
              <a:rPr lang="en-GB" i="1" dirty="0" err="1" smtClean="0">
                <a:effectLst/>
              </a:rPr>
              <a:t>Fremdsprachen</a:t>
            </a:r>
            <a:r>
              <a:rPr lang="en-GB" i="1" dirty="0" smtClean="0">
                <a:effectLst/>
              </a:rPr>
              <a:t> </a:t>
            </a:r>
            <a:r>
              <a:rPr lang="en-GB" i="1" dirty="0" err="1" smtClean="0">
                <a:effectLst/>
              </a:rPr>
              <a:t>Lehren</a:t>
            </a:r>
            <a:r>
              <a:rPr lang="en-GB" i="1" dirty="0" smtClean="0">
                <a:effectLst/>
              </a:rPr>
              <a:t> und </a:t>
            </a:r>
            <a:r>
              <a:rPr lang="en-GB" i="1" dirty="0" err="1" smtClean="0">
                <a:effectLst/>
              </a:rPr>
              <a:t>Lernen</a:t>
            </a:r>
            <a:r>
              <a:rPr lang="en-GB" dirty="0" smtClean="0">
                <a:effectLst/>
              </a:rPr>
              <a:t>, 40, (1) (In Press). </a:t>
            </a: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2</a:t>
            </a:fld>
            <a:endParaRPr lang="en-GB"/>
          </a:p>
        </p:txBody>
      </p:sp>
    </p:spTree>
    <p:extLst>
      <p:ext uri="{BB962C8B-B14F-4D97-AF65-F5344CB8AC3E}">
        <p14:creationId xmlns:p14="http://schemas.microsoft.com/office/powerpoint/2010/main" val="97684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 these aspects</a:t>
            </a:r>
            <a:r>
              <a:rPr lang="en-GB" baseline="0" dirty="0" smtClean="0"/>
              <a:t> have been important in languages teaching and learning over the last decade, too, and as such are in my ‘no change’ list.</a:t>
            </a:r>
            <a:br>
              <a:rPr lang="en-GB" baseline="0" dirty="0" smtClean="0"/>
            </a:br>
            <a:r>
              <a:rPr lang="en-GB" baseline="0" dirty="0" smtClean="0"/>
              <a:t>However, as with other aspects of languages teaching on this list, they may require a renewed emphasis.  </a:t>
            </a:r>
            <a:br>
              <a:rPr lang="en-GB" baseline="0" dirty="0" smtClean="0"/>
            </a:br>
            <a:r>
              <a:rPr lang="en-GB" baseline="0" dirty="0" smtClean="0"/>
              <a:t>If you have been recently </a:t>
            </a:r>
            <a:r>
              <a:rPr lang="en-GB" baseline="0" dirty="0" err="1" smtClean="0"/>
              <a:t>Ofsteded</a:t>
            </a:r>
            <a:r>
              <a:rPr lang="en-GB" baseline="0" dirty="0" smtClean="0"/>
              <a:t> (we were in March) (and other anecdotal reports I’ve read on MFL resources and other for a also confirm this) you will probably have noted an increased scrutiny on ‘dialogic marking’ or ‘high-impact’ marking, essentially the evidence that what the teacher does when marking work actually has an impact on students’ progress!</a:t>
            </a:r>
            <a:br>
              <a:rPr lang="en-GB" baseline="0" dirty="0" smtClean="0"/>
            </a:br>
            <a:r>
              <a:rPr lang="en-GB" baseline="0" dirty="0" smtClean="0"/>
              <a:t>Well we would hope that this is the case, wouldn’t we, or there is very little point in doing it at all.</a:t>
            </a:r>
            <a:br>
              <a:rPr lang="en-GB" baseline="0" dirty="0" smtClean="0"/>
            </a:br>
            <a:r>
              <a:rPr lang="en-GB" baseline="0" dirty="0" smtClean="0"/>
              <a:t>However, when you really look at this, it can be hard to pinpoint where the impact can be demonstrated.  </a:t>
            </a:r>
            <a:br>
              <a:rPr lang="en-GB" baseline="0" dirty="0" smtClean="0"/>
            </a:br>
            <a:r>
              <a:rPr lang="en-GB" baseline="0" dirty="0" smtClean="0"/>
              <a:t>We have no specific session allocated to assessment or grammar / structures today but we will pick up on this in more detail in the translation and transcription workshop this afternoon, as we will share some ideas there which will have a demonstrable impact, and generate the sorts of ‘learning dialogue’ that our exercise books are meant to be full of.</a:t>
            </a:r>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046430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we look at the writing statements from the new </a:t>
            </a:r>
            <a:r>
              <a:rPr lang="en-GB" dirty="0" err="1" smtClean="0"/>
              <a:t>PoS</a:t>
            </a:r>
            <a:r>
              <a:rPr lang="en-GB" dirty="0" smtClean="0"/>
              <a:t>, we</a:t>
            </a:r>
            <a:r>
              <a:rPr lang="en-GB" baseline="0" dirty="0" smtClean="0"/>
              <a:t> see immediately that there is the expectation that a) writing starts earlier (i.e. in KS2) and b) students are able to write more and write more, independently, which is the crucial aspect to note.</a:t>
            </a:r>
            <a:br>
              <a:rPr lang="en-GB" baseline="0" dirty="0" smtClean="0"/>
            </a:br>
            <a:r>
              <a:rPr lang="en-GB" baseline="0" dirty="0" smtClean="0"/>
              <a:t/>
            </a:r>
            <a:br>
              <a:rPr lang="en-GB" baseline="0" dirty="0" smtClean="0"/>
            </a:br>
            <a:r>
              <a:rPr lang="en-GB" baseline="0" dirty="0" smtClean="0"/>
              <a:t>If you have looked ahead at the new GCSE criteria and the proposals for GCSE, first teaching from 2016, you will be unsurprised to know that the proposal is for a terminal writing exam ,without dictionaries.</a:t>
            </a:r>
            <a:br>
              <a:rPr lang="en-GB" baseline="0" dirty="0" smtClean="0"/>
            </a:br>
            <a:r>
              <a:rPr lang="en-GB" baseline="0" dirty="0" smtClean="0"/>
              <a:t>We are moving (once again) towards the approach to writing (under which I was examined at O level) where it was about doing what you could with the words and structures you had; manipulating the language you knew to make meaning and respond to the question set.</a:t>
            </a:r>
            <a:br>
              <a:rPr lang="en-GB" baseline="0" dirty="0" smtClean="0"/>
            </a:br>
            <a:r>
              <a:rPr lang="en-GB" baseline="0" dirty="0" smtClean="0"/>
              <a:t/>
            </a:r>
            <a:br>
              <a:rPr lang="en-GB" baseline="0" dirty="0" smtClean="0"/>
            </a:br>
            <a:r>
              <a:rPr lang="en-GB" baseline="0" dirty="0" smtClean="0"/>
              <a:t>We also know that there will be translation into the FL in the new writing.</a:t>
            </a:r>
            <a:br>
              <a:rPr lang="en-GB" baseline="0" dirty="0" smtClean="0"/>
            </a:br>
            <a:r>
              <a:rPr lang="en-GB" dirty="0" smtClean="0"/>
              <a:t>Use language independently</a:t>
            </a:r>
            <a:r>
              <a:rPr lang="en-GB" baseline="0" dirty="0" smtClean="0"/>
              <a:t> and from memory to create new sentences.  </a:t>
            </a:r>
            <a:br>
              <a:rPr lang="en-GB" baseline="0" dirty="0" smtClean="0"/>
            </a:br>
            <a:r>
              <a:rPr lang="en-GB" baseline="0" dirty="0" smtClean="0"/>
              <a:t>Grammar puts sense into sentences.  It is the knowledge that joins words together to create meaning.</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6EF2CDA-F7AE-4530-9D08-6319E75A91FB}" type="slidenum">
              <a:rPr lang="en-GB" smtClean="0"/>
              <a:t>12</a:t>
            </a:fld>
            <a:endParaRPr lang="en-GB"/>
          </a:p>
        </p:txBody>
      </p:sp>
    </p:spTree>
    <p:extLst>
      <p:ext uri="{BB962C8B-B14F-4D97-AF65-F5344CB8AC3E}">
        <p14:creationId xmlns:p14="http://schemas.microsoft.com/office/powerpoint/2010/main" val="2035587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Formal modes of address – this has slipped off</a:t>
            </a:r>
            <a:r>
              <a:rPr lang="en-GB" baseline="0" dirty="0" smtClean="0"/>
              <a:t> the radar in recent incarnations of policy documents, but its return is not unwelcome.  A Y7 boy remarked to his mum last week (she emailed me to tell me) that Spanish is a bit confusing because it has four versions of ‘you’.  I replied that ‘yes, it certainly is a bit of a nightmare, but great that he has picked up on this major difference between Spanish and English and flagged it as the complexity it is!’  The ideal way to integrate this element back in is to teach students to address you as the teacher in the formal ‘you’.  This is the ideal, real context in which they can learn this and put it into action regularly.</a:t>
            </a:r>
            <a:br>
              <a:rPr lang="en-GB" baseline="0" dirty="0" smtClean="0"/>
            </a:br>
            <a:r>
              <a:rPr lang="en-GB" baseline="0" dirty="0" smtClean="0"/>
              <a:t>2.  KS2 – I have to confess that I haven’t yet seen it as a priority to bring dictionaries to my Spanish Y6 class, but the idea doesn’t isn’t abhorrent.  They are certainly deducing the meaning of new words every lesson, as we work through my instructions in the TL, iron out any communicative difficulties, listen to songs and rhymes etc.. with a mixture of familiar and unfamiliar language.  The main thing here I think is to develop learners as inquisitive meaning makers – ensure that they have to deduce meaning from context on a regular basis.</a:t>
            </a:r>
            <a:br>
              <a:rPr lang="en-GB" baseline="0" dirty="0" smtClean="0"/>
            </a:br>
            <a:r>
              <a:rPr lang="en-GB" baseline="0" dirty="0" smtClean="0"/>
              <a:t>3.  This is also doable.  It does present us with an interesting ‘joining up’ challenge that we haven’t had before, at least to my knowledge.  If we consider primary methodology with its rich input of authentic stories and songs and rhymes where learners listen and respond, join in and recite, knowing the overall meaning but without necessarily being able / or being asked to come up with an English equivalent for each word, and then contrast this with the bottom up approach of secondary, where we tend to start at word level and move upwards towards simple sentences etc.., we can see that learners might find the abrupt change of pedagogical direction quite difficult to adjust to.  Is it in fact an appropriate pedagogy for learners who will have had 4 x years of language teaching, some of which has included immersion/acquisition based aspects?  Is there not an excellent opportunity here to recognise the benefit of working top down from authentic texts, where learners are exposed to a variety of material that includes unfamiliar language, but where the overall meaning is made clear.</a:t>
            </a:r>
          </a:p>
          <a:p>
            <a:r>
              <a:rPr lang="en-GB" baseline="0" dirty="0" smtClean="0"/>
              <a:t>Charting the course for this new direction, including working out just how much ‘dissection’ of the text to do with learners, is the challenge, and there is an extent to which we will need to do this by trial and error, working with students and eliciting their feedback all the while.</a:t>
            </a:r>
          </a:p>
          <a:p>
            <a:endParaRPr lang="en-GB" baseline="0" dirty="0" smtClean="0"/>
          </a:p>
          <a:p>
            <a:r>
              <a:rPr lang="en-GB" baseline="0" dirty="0" smtClean="0"/>
              <a:t>During the workshop sessions today we are going to address both some of the key aspects of the new </a:t>
            </a:r>
            <a:r>
              <a:rPr lang="en-GB" baseline="0" dirty="0" err="1" smtClean="0"/>
              <a:t>PoS</a:t>
            </a:r>
            <a:r>
              <a:rPr lang="en-GB" baseline="0" dirty="0" smtClean="0"/>
              <a:t> which are not ‘new’ but do perhaps need further development and emphasis if we are going to fulfil on the high aspirations of Curriculum 2014 and prepare our learners for the 2018 GCSE.  We will look in detail at the following:</a:t>
            </a:r>
            <a:br>
              <a:rPr lang="en-GB" baseline="0" dirty="0" smtClean="0"/>
            </a:br>
            <a:r>
              <a:rPr lang="en-GB" baseline="0" dirty="0" smtClean="0"/>
              <a:t/>
            </a:r>
            <a:br>
              <a:rPr lang="en-GB" baseline="0" dirty="0" smtClean="0"/>
            </a:br>
            <a:r>
              <a:rPr lang="en-GB" baseline="0" dirty="0" smtClean="0"/>
              <a:t>1) Speaking – making the classroom as communicative as possible, focusing on students’ questions, ourselves as teachers and what we do with our talk, and getting learners to talk to each other in the TL.</a:t>
            </a:r>
            <a:br>
              <a:rPr lang="en-GB" baseline="0" dirty="0" smtClean="0"/>
            </a:br>
            <a:r>
              <a:rPr lang="en-GB" baseline="0" dirty="0" smtClean="0"/>
              <a:t>2) Translation and Transcription – here we will cover translation into English and into the FL – the purposes and opportunities (and dangers) of both of these, including how to make them work for us in terms of pinpointing and delivering progress.  We will also look at how to integrate transcription so that we don’t find ourselves building in discrete, and irrelevant ‘</a:t>
            </a:r>
            <a:r>
              <a:rPr lang="en-GB" baseline="0" dirty="0" err="1" smtClean="0"/>
              <a:t>dictées</a:t>
            </a:r>
            <a:r>
              <a:rPr lang="en-GB" baseline="0" dirty="0" smtClean="0"/>
              <a:t>’ all over the place.</a:t>
            </a:r>
            <a:br>
              <a:rPr lang="en-GB" baseline="0" dirty="0" smtClean="0"/>
            </a:br>
            <a:r>
              <a:rPr lang="en-GB" baseline="0" dirty="0" smtClean="0"/>
              <a:t>3) Authentic and literary texts.  We will look here at some examples of suitable texts and what to do with them!  Obviously I can’t choose texts that will be appropriate for every department’s </a:t>
            </a:r>
            <a:r>
              <a:rPr lang="en-GB" baseline="0" dirty="0" err="1" smtClean="0"/>
              <a:t>SoW</a:t>
            </a:r>
            <a:r>
              <a:rPr lang="en-GB" baseline="0" dirty="0" smtClean="0"/>
              <a:t> but the idea is to present a teaching and learning routine that can be adapted and applied to any authentic text, literary or otherwise.</a:t>
            </a:r>
            <a:br>
              <a:rPr lang="en-GB" baseline="0" dirty="0" smtClean="0"/>
            </a:b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94328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KS2 on the left and KS3 on the right</a:t>
            </a:r>
            <a:br>
              <a:rPr lang="en-GB" sz="1200" dirty="0" smtClean="0"/>
            </a:br>
            <a:r>
              <a:rPr lang="en-GB" sz="1200" dirty="0" smtClean="0"/>
              <a:t>Adapted to show more clearly the continuity between KS2 and KS3</a:t>
            </a:r>
            <a:br>
              <a:rPr lang="en-GB" sz="1200" dirty="0" smtClean="0"/>
            </a:br>
            <a:r>
              <a:rPr lang="en-GB" sz="1200" dirty="0" smtClean="0"/>
              <a:t/>
            </a:r>
            <a:br>
              <a:rPr lang="en-GB" sz="1200" dirty="0" smtClean="0"/>
            </a:br>
            <a:r>
              <a:rPr lang="en-GB" sz="1200" dirty="0" smtClean="0"/>
              <a:t>J</a:t>
            </a:r>
            <a:r>
              <a:rPr lang="en-GB" sz="1200" baseline="0" dirty="0" smtClean="0"/>
              <a:t>oining up KS2 and KS3 – arguably the most important piece of work we will do in our careers over the next 5 x years.    The level of responsibility for this will differ, Heads of languages in secondary schools will have an obligation to grapple with it – otherwise their learners will not reach the levels required at the end of KS4 (even though we have not see what those are, we can guess from Curriculum 14 that the standards will be tough).  But classroom teachers have the responsibility similarly to respond to what the learners in front of them know – to build on it, to notice the words, skills they already have, and not to assume a ‘from zero’ approach in Y7.  </a:t>
            </a:r>
            <a:br>
              <a:rPr lang="en-GB" sz="1200" baseline="0" dirty="0" smtClean="0"/>
            </a:br>
            <a:r>
              <a:rPr lang="en-GB" sz="1200" baseline="0" dirty="0" smtClean="0"/>
              <a:t/>
            </a:r>
            <a:br>
              <a:rPr lang="en-GB" sz="1200" baseline="0" dirty="0" smtClean="0"/>
            </a:br>
            <a:r>
              <a:rPr lang="en-GB" sz="1200" baseline="0" dirty="0" smtClean="0"/>
              <a:t>There are things we can do to make this explicit, too.  </a:t>
            </a:r>
            <a:br>
              <a:rPr lang="en-GB" sz="1200" baseline="0" dirty="0" smtClean="0"/>
            </a:br>
            <a:r>
              <a:rPr lang="en-GB" sz="1200" baseline="0" dirty="0" smtClean="0"/>
              <a:t>Group learners strategically and give them the theme for the lesson and a piece of sugar paper to write down any TL words at all that they think they might be able to make use of in that topic area.  Get them to share all of the words in the group – including teaching each other the words.</a:t>
            </a:r>
          </a:p>
          <a:p>
            <a:r>
              <a:rPr lang="en-GB" sz="1200" baseline="0" dirty="0" smtClean="0"/>
              <a:t>Welcome their previous knowledge, and make it clear that it all counts.</a:t>
            </a:r>
            <a:br>
              <a:rPr lang="en-GB" sz="1200" baseline="0" dirty="0" smtClean="0"/>
            </a:br>
            <a:endParaRPr lang="fr-FR" sz="1200" dirty="0" smtClean="0"/>
          </a:p>
          <a:p>
            <a:r>
              <a:rPr lang="en-GB" sz="1200" dirty="0" smtClean="0"/>
              <a:t>This new NC document may be minimal, but sometimes there is strength in that.  I found</a:t>
            </a:r>
            <a:r>
              <a:rPr lang="en-GB" sz="1200" baseline="0" dirty="0" smtClean="0"/>
              <a:t> that this has been the first document that I’ve been able to share with heads of primary schools to get the message across about the need for sharing a common 7-year purpose and framework.  It really hasn’t been clear enough before now.  For the first time, there is  a sense of pulling together – and a championing of the languages cause in the same way that primary and secondary have come together over literacy and numeracy – in terms of transition – </a:t>
            </a:r>
            <a:r>
              <a:rPr lang="en-GB" sz="1200" baseline="0" dirty="0" err="1" smtClean="0"/>
              <a:t>ie</a:t>
            </a:r>
            <a:r>
              <a:rPr lang="en-GB" sz="1200" baseline="0" dirty="0" smtClean="0"/>
              <a:t>. recognising the need for regular meetings and for sharing practice.  This all on one A4 page doc has been a helpful catalyst here.  </a:t>
            </a:r>
          </a:p>
          <a:p>
            <a:endParaRPr lang="en-GB" sz="1200" baseline="0" dirty="0" smtClean="0"/>
          </a:p>
          <a:p>
            <a:r>
              <a:rPr lang="en-GB" sz="1200" baseline="0" dirty="0" smtClean="0"/>
              <a:t>Let’s just take the sound-spelling link statement at KS2.</a:t>
            </a: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3</a:t>
            </a:fld>
            <a:endParaRPr lang="en-GB"/>
          </a:p>
        </p:txBody>
      </p:sp>
    </p:spTree>
    <p:extLst>
      <p:ext uri="{BB962C8B-B14F-4D97-AF65-F5344CB8AC3E}">
        <p14:creationId xmlns:p14="http://schemas.microsoft.com/office/powerpoint/2010/main" val="314335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Many key elements of the new KS3 Programmes of Study are consistent with requirements in the existing Programmes of Study and may, at most, require a renewed focus.  These are: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are, as I see it,  the opportunities for ‘business as usual’ and to develop our practice very much along the lines we have been pursuing over the last 15 years or so.</a:t>
            </a: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4</a:t>
            </a:fld>
            <a:endParaRPr lang="en-GB"/>
          </a:p>
        </p:txBody>
      </p:sp>
    </p:spTree>
    <p:extLst>
      <p:ext uri="{BB962C8B-B14F-4D97-AF65-F5344CB8AC3E}">
        <p14:creationId xmlns:p14="http://schemas.microsoft.com/office/powerpoint/2010/main" val="408614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br>
              <a:rPr lang="en-GB" baseline="0" dirty="0" smtClean="0"/>
            </a:br>
            <a:r>
              <a:rPr lang="en-GB" baseline="0" dirty="0" smtClean="0"/>
              <a:t>We will be picking up on this in one of this afternoon’s sessions.</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br>
              <a:rPr lang="en-GB" baseline="0" dirty="0" smtClean="0"/>
            </a:br>
            <a:r>
              <a:rPr lang="en-GB" baseline="0" dirty="0" smtClean="0"/>
              <a:t>Phonics is also important, of course, as the foundational springboard to confidence in speaking.  We will come back to this in the morning session after coffee, when we look at speaking in more detail.</a:t>
            </a:r>
            <a:endParaRPr lang="en-GB" dirty="0" smtClean="0"/>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5</a:t>
            </a:fld>
            <a:endParaRPr lang="en-GB"/>
          </a:p>
        </p:txBody>
      </p:sp>
    </p:spTree>
    <p:extLst>
      <p:ext uri="{BB962C8B-B14F-4D97-AF65-F5344CB8AC3E}">
        <p14:creationId xmlns:p14="http://schemas.microsoft.com/office/powerpoint/2010/main" val="257487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also</a:t>
            </a:r>
            <a:r>
              <a:rPr lang="en-GB" baseline="0" dirty="0" smtClean="0"/>
              <a:t> points towards the centrality of phonics.</a:t>
            </a:r>
            <a:r>
              <a:rPr lang="en-GB" dirty="0" smtClean="0"/>
              <a:t> This also</a:t>
            </a:r>
            <a:r>
              <a:rPr lang="en-GB" baseline="0" dirty="0" smtClean="0"/>
              <a:t> points towards the centrality of phonics.</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6EF2CDA-F7AE-4530-9D08-6319E75A91FB}" type="slidenum">
              <a:rPr lang="en-GB" smtClean="0"/>
              <a:t>6</a:t>
            </a:fld>
            <a:endParaRPr lang="en-GB"/>
          </a:p>
        </p:txBody>
      </p:sp>
    </p:spTree>
    <p:extLst>
      <p:ext uri="{BB962C8B-B14F-4D97-AF65-F5344CB8AC3E}">
        <p14:creationId xmlns:p14="http://schemas.microsoft.com/office/powerpoint/2010/main" val="216843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can look at these three together briefly.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importance of target language use is well-documented and widely accepted, which doesn’t make it necessarily easy to achieve!</a:t>
            </a:r>
            <a:endParaRPr lang="en-GB" dirty="0" smtClean="0"/>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78938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word ‘conversations’ appears in both.</a:t>
            </a:r>
          </a:p>
          <a:p>
            <a:r>
              <a:rPr lang="en-GB" dirty="0" smtClean="0"/>
              <a:t>There is a need to be</a:t>
            </a:r>
            <a:r>
              <a:rPr lang="en-GB" baseline="0" dirty="0" smtClean="0"/>
              <a:t> able to ask as well as answer questions, unscripted and unexpected, as you would in a conversational context.</a:t>
            </a:r>
            <a:br>
              <a:rPr lang="en-GB" baseline="0" dirty="0" smtClean="0"/>
            </a:br>
            <a:r>
              <a:rPr lang="en-GB" baseline="0" dirty="0" smtClean="0"/>
              <a:t>This is really hinting at ‘chatting’ in the language – giving opinions, justifying them, debating, agreeing / disagreeing, seeking information from others.</a:t>
            </a:r>
            <a:br>
              <a:rPr lang="en-GB" baseline="0" dirty="0" smtClean="0"/>
            </a:br>
            <a:r>
              <a:rPr lang="en-GB" baseline="0" dirty="0" smtClean="0"/>
              <a:t/>
            </a:r>
            <a:br>
              <a:rPr lang="en-GB" baseline="0" dirty="0" smtClean="0"/>
            </a:br>
            <a:r>
              <a:rPr lang="en-GB" baseline="0" dirty="0" smtClean="0"/>
              <a:t>There is a lot of work that has been done on how to approach this in the classroom.  We have the Group Talk project, which is significant in this respect.  We also have a lot of work that is available about types of task that generate questions and unscripted talk from students.</a:t>
            </a:r>
            <a:br>
              <a:rPr lang="en-GB" baseline="0" dirty="0" smtClean="0"/>
            </a:br>
            <a:r>
              <a:rPr lang="en-GB" baseline="0" dirty="0" smtClean="0"/>
              <a:t/>
            </a:r>
            <a:br>
              <a:rPr lang="en-GB" baseline="0" dirty="0" smtClean="0"/>
            </a:br>
            <a:r>
              <a:rPr lang="en-GB" baseline="0" dirty="0" smtClean="0"/>
              <a:t>It is very positive indeed to see this aspect of language learning featuring so prominently in this new </a:t>
            </a:r>
            <a:r>
              <a:rPr lang="en-GB" baseline="0" dirty="0" err="1" smtClean="0"/>
              <a:t>PoS.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28425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Memory</a:t>
            </a:r>
            <a:r>
              <a:rPr lang="en-GB" sz="1200" kern="1200" baseline="0" dirty="0" smtClean="0">
                <a:solidFill>
                  <a:schemeClr val="tx1"/>
                </a:solidFill>
                <a:effectLst/>
                <a:latin typeface="+mn-lt"/>
                <a:ea typeface="+mn-ea"/>
                <a:cs typeface="+mn-cs"/>
              </a:rPr>
              <a:t> is not mentioned explicitly. Vocabulary is mentioned twice – with the qualifiers ‘wide-ranging’ and ‘deepening’ and ‘increasingly wide range of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What is more important with respect to vocabulary and memory though, is the focus on independence in production, both in speaking and writing, together with the references to the wider range of spoken and written material that learners will be responding to.</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To underpin the four skills of listening, reading (and responding) and independent speaking and writing, we need long-term memory skills.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This is not the same as the sorts of short bursts of intense memorisation that Controlled Assessment protocols have pushed our students into – these are steady, reliable, longer-term learning routines that embed known language for later retrieval.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This has always been important but is arguably now even more important than in the last few years.</a:t>
            </a:r>
            <a:endParaRPr lang="en-GB" dirty="0" smtClean="0"/>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82075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Listening and reading </a:t>
            </a:r>
            <a:r>
              <a:rPr lang="en-GB" dirty="0" err="1" smtClean="0"/>
              <a:t>PoS</a:t>
            </a:r>
            <a:r>
              <a:rPr lang="en-GB" dirty="0" smtClean="0"/>
              <a:t> statements.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Students still</a:t>
            </a:r>
            <a:r>
              <a:rPr lang="en-GB" baseline="0" dirty="0" smtClean="0"/>
              <a:t> need to understand spoken and written material, so they still very much need both vocabulary knowledge and strategies for acquiring it. </a:t>
            </a:r>
            <a:br>
              <a:rPr lang="en-GB" baseline="0" dirty="0" smtClean="0"/>
            </a:br>
            <a:r>
              <a:rPr lang="en-GB" baseline="0" dirty="0" smtClean="0"/>
              <a:t>They also really will need to develop listening and reading strategies – skills for approaching texts, inferring meaning with unfamiliar language.</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6EF2CDA-F7AE-4530-9D08-6319E75A91FB}" type="slidenum">
              <a:rPr lang="en-GB" smtClean="0"/>
              <a:t>10</a:t>
            </a:fld>
            <a:endParaRPr lang="en-GB"/>
          </a:p>
        </p:txBody>
      </p:sp>
    </p:spTree>
    <p:extLst>
      <p:ext uri="{BB962C8B-B14F-4D97-AF65-F5344CB8AC3E}">
        <p14:creationId xmlns:p14="http://schemas.microsoft.com/office/powerpoint/2010/main" val="351811612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9/19/2014</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291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9/19/2014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1704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9/19/2014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5077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DE41665-8A3A-429A-88DF-4AA418F409BB}" type="datetimeFigureOut">
              <a:rPr lang="en-GB">
                <a:solidFill>
                  <a:prstClr val="black">
                    <a:tint val="75000"/>
                  </a:prstClr>
                </a:solidFill>
              </a:rPr>
              <a:pPr>
                <a:defRPr/>
              </a:pPr>
              <a:t>19/09/2014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24354D2-6F9F-498B-805E-5F2DF5109437}" type="slidenum">
              <a:rPr lang="en-GB"/>
              <a:pPr/>
              <a:t>‹#›</a:t>
            </a:fld>
            <a:endParaRPr lang="en-GB"/>
          </a:p>
        </p:txBody>
      </p:sp>
    </p:spTree>
    <p:extLst>
      <p:ext uri="{BB962C8B-B14F-4D97-AF65-F5344CB8AC3E}">
        <p14:creationId xmlns:p14="http://schemas.microsoft.com/office/powerpoint/2010/main" val="22809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553F875-752B-4868-B80E-35CC3FC36970}" type="datetimeFigureOut">
              <a:rPr lang="en-GB">
                <a:solidFill>
                  <a:prstClr val="black">
                    <a:tint val="75000"/>
                  </a:prstClr>
                </a:solidFill>
              </a:rPr>
              <a:pPr>
                <a:defRPr/>
              </a:pPr>
              <a:t>19/09/2014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E75B09C-0F00-4A01-BEE0-9C0D287FC2BF}" type="slidenum">
              <a:rPr lang="en-GB"/>
              <a:pPr/>
              <a:t>‹#›</a:t>
            </a:fld>
            <a:endParaRPr lang="en-GB"/>
          </a:p>
        </p:txBody>
      </p:sp>
    </p:spTree>
    <p:extLst>
      <p:ext uri="{BB962C8B-B14F-4D97-AF65-F5344CB8AC3E}">
        <p14:creationId xmlns:p14="http://schemas.microsoft.com/office/powerpoint/2010/main" val="3882091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FB30C7-F16B-4697-A652-585143CEFEF0}" type="datetimeFigureOut">
              <a:rPr lang="en-GB">
                <a:solidFill>
                  <a:prstClr val="black">
                    <a:tint val="75000"/>
                  </a:prstClr>
                </a:solidFill>
              </a:rPr>
              <a:pPr>
                <a:defRPr/>
              </a:pPr>
              <a:t>19/09/2014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035FF1-39C1-48F9-8789-358FA1987ABF}" type="slidenum">
              <a:rPr lang="en-GB"/>
              <a:pPr/>
              <a:t>‹#›</a:t>
            </a:fld>
            <a:endParaRPr lang="en-GB"/>
          </a:p>
        </p:txBody>
      </p:sp>
    </p:spTree>
    <p:extLst>
      <p:ext uri="{BB962C8B-B14F-4D97-AF65-F5344CB8AC3E}">
        <p14:creationId xmlns:p14="http://schemas.microsoft.com/office/powerpoint/2010/main" val="2210317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F3E67A9-A125-4D63-87D4-FE92FDF79C43}" type="datetimeFigureOut">
              <a:rPr lang="en-GB">
                <a:solidFill>
                  <a:prstClr val="black">
                    <a:tint val="75000"/>
                  </a:prstClr>
                </a:solidFill>
              </a:rPr>
              <a:pPr>
                <a:defRPr/>
              </a:pPr>
              <a:t>19/09/2014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5FCD8E5-F8D6-46F7-9652-CE0412C285A0}" type="slidenum">
              <a:rPr lang="en-GB"/>
              <a:pPr/>
              <a:t>‹#›</a:t>
            </a:fld>
            <a:endParaRPr lang="en-GB"/>
          </a:p>
        </p:txBody>
      </p:sp>
    </p:spTree>
    <p:extLst>
      <p:ext uri="{BB962C8B-B14F-4D97-AF65-F5344CB8AC3E}">
        <p14:creationId xmlns:p14="http://schemas.microsoft.com/office/powerpoint/2010/main" val="290861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AB957EC-F915-4B02-9298-BBBAD24CD384}" type="datetimeFigureOut">
              <a:rPr lang="en-GB">
                <a:solidFill>
                  <a:prstClr val="black">
                    <a:tint val="75000"/>
                  </a:prstClr>
                </a:solidFill>
              </a:rPr>
              <a:pPr>
                <a:defRPr/>
              </a:pPr>
              <a:t>19/09/2014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D368738-B452-48C1-A70E-15A33AB41D38}" type="slidenum">
              <a:rPr lang="en-GB"/>
              <a:pPr/>
              <a:t>‹#›</a:t>
            </a:fld>
            <a:endParaRPr lang="en-GB"/>
          </a:p>
        </p:txBody>
      </p:sp>
    </p:spTree>
    <p:extLst>
      <p:ext uri="{BB962C8B-B14F-4D97-AF65-F5344CB8AC3E}">
        <p14:creationId xmlns:p14="http://schemas.microsoft.com/office/powerpoint/2010/main" val="3040321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A1AEF66-6F65-471E-B9F9-15C8F63C7741}" type="datetimeFigureOut">
              <a:rPr lang="en-GB">
                <a:solidFill>
                  <a:prstClr val="black">
                    <a:tint val="75000"/>
                  </a:prstClr>
                </a:solidFill>
              </a:rPr>
              <a:pPr>
                <a:defRPr/>
              </a:pPr>
              <a:t>19/09/2014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B2733A5-2642-4BF2-9EE4-4B9835491B0A}" type="slidenum">
              <a:rPr lang="en-GB"/>
              <a:pPr/>
              <a:t>‹#›</a:t>
            </a:fld>
            <a:endParaRPr lang="en-GB"/>
          </a:p>
        </p:txBody>
      </p:sp>
    </p:spTree>
    <p:extLst>
      <p:ext uri="{BB962C8B-B14F-4D97-AF65-F5344CB8AC3E}">
        <p14:creationId xmlns:p14="http://schemas.microsoft.com/office/powerpoint/2010/main" val="1687368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E79B4B-3C0A-4F10-82B6-B2497BCDC272}" type="datetimeFigureOut">
              <a:rPr lang="en-GB">
                <a:solidFill>
                  <a:prstClr val="black">
                    <a:tint val="75000"/>
                  </a:prstClr>
                </a:solidFill>
              </a:rPr>
              <a:pPr>
                <a:defRPr/>
              </a:pPr>
              <a:t>19/09/2014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514D6FB-B25B-431B-B0B2-64126F7F498B}" type="slidenum">
              <a:rPr lang="en-GB"/>
              <a:pPr/>
              <a:t>‹#›</a:t>
            </a:fld>
            <a:endParaRPr lang="en-GB"/>
          </a:p>
        </p:txBody>
      </p:sp>
    </p:spTree>
    <p:extLst>
      <p:ext uri="{BB962C8B-B14F-4D97-AF65-F5344CB8AC3E}">
        <p14:creationId xmlns:p14="http://schemas.microsoft.com/office/powerpoint/2010/main" val="1555703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39A308-9E81-4E3B-A37F-F1433DE79B31}" type="datetimeFigureOut">
              <a:rPr lang="en-GB">
                <a:solidFill>
                  <a:prstClr val="black">
                    <a:tint val="75000"/>
                  </a:prstClr>
                </a:solidFill>
              </a:rPr>
              <a:pPr>
                <a:defRPr/>
              </a:pPr>
              <a:t>19/09/2014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60D5793-DAC1-4E4D-8EC7-8BCE2DEA2271}" type="slidenum">
              <a:rPr lang="en-GB"/>
              <a:pPr/>
              <a:t>‹#›</a:t>
            </a:fld>
            <a:endParaRPr lang="en-GB"/>
          </a:p>
        </p:txBody>
      </p:sp>
    </p:spTree>
    <p:extLst>
      <p:ext uri="{BB962C8B-B14F-4D97-AF65-F5344CB8AC3E}">
        <p14:creationId xmlns:p14="http://schemas.microsoft.com/office/powerpoint/2010/main" val="18484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9/19/2014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212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E937B2-B085-4046-9655-508686E17409}" type="datetimeFigureOut">
              <a:rPr lang="en-GB">
                <a:solidFill>
                  <a:prstClr val="black">
                    <a:tint val="75000"/>
                  </a:prstClr>
                </a:solidFill>
              </a:rPr>
              <a:pPr>
                <a:defRPr/>
              </a:pPr>
              <a:t>19/09/2014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D956B53-6AFE-4217-B5DD-3F605E23F0F2}" type="slidenum">
              <a:rPr lang="en-GB"/>
              <a:pPr/>
              <a:t>‹#›</a:t>
            </a:fld>
            <a:endParaRPr lang="en-GB"/>
          </a:p>
        </p:txBody>
      </p:sp>
    </p:spTree>
    <p:extLst>
      <p:ext uri="{BB962C8B-B14F-4D97-AF65-F5344CB8AC3E}">
        <p14:creationId xmlns:p14="http://schemas.microsoft.com/office/powerpoint/2010/main" val="2124931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7A2C106-F230-44F0-B062-E84E493223E1}" type="datetimeFigureOut">
              <a:rPr lang="en-GB">
                <a:solidFill>
                  <a:prstClr val="black">
                    <a:tint val="75000"/>
                  </a:prstClr>
                </a:solidFill>
              </a:rPr>
              <a:pPr>
                <a:defRPr/>
              </a:pPr>
              <a:t>19/09/2014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C28F600-C839-4F43-8243-9205F5C4E8E1}" type="slidenum">
              <a:rPr lang="en-GB"/>
              <a:pPr/>
              <a:t>‹#›</a:t>
            </a:fld>
            <a:endParaRPr lang="en-GB"/>
          </a:p>
        </p:txBody>
      </p:sp>
    </p:spTree>
    <p:extLst>
      <p:ext uri="{BB962C8B-B14F-4D97-AF65-F5344CB8AC3E}">
        <p14:creationId xmlns:p14="http://schemas.microsoft.com/office/powerpoint/2010/main" val="928797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96CCF8F-07CE-421E-982C-4DEA48EC9D68}" type="datetimeFigureOut">
              <a:rPr lang="en-GB">
                <a:solidFill>
                  <a:prstClr val="black">
                    <a:tint val="75000"/>
                  </a:prstClr>
                </a:solidFill>
              </a:rPr>
              <a:pPr>
                <a:defRPr/>
              </a:pPr>
              <a:t>19/09/2014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DD9BA60-1BA4-462A-8B85-8D9480B18B45}" type="slidenum">
              <a:rPr lang="en-GB"/>
              <a:pPr/>
              <a:t>‹#›</a:t>
            </a:fld>
            <a:endParaRPr lang="en-GB"/>
          </a:p>
        </p:txBody>
      </p:sp>
    </p:spTree>
    <p:extLst>
      <p:ext uri="{BB962C8B-B14F-4D97-AF65-F5344CB8AC3E}">
        <p14:creationId xmlns:p14="http://schemas.microsoft.com/office/powerpoint/2010/main" val="2417992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9/19/2014</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437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9/19/2014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57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9/19/2014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67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9/19/2014</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17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9/19/2014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550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9/19/2014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7350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9/19/2014</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131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9/19/2014</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23622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400">
              <a:defRPr/>
            </a:pPr>
            <a:fld id="{CB3F6D1D-D21C-4A14-B3E2-0F645C7F201B}" type="datetimeFigureOut">
              <a:rPr lang="en-GB">
                <a:solidFill>
                  <a:prstClr val="black">
                    <a:tint val="75000"/>
                  </a:prstClr>
                </a:solidFill>
              </a:rPr>
              <a:pPr defTabSz="914400">
                <a:defRPr/>
              </a:pPr>
              <a:t>19/09/2014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defTabSz="91440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31200162-C8C9-43F8-B786-36755865BB0D}" type="slidenum">
              <a:rPr lang="en-GB" smtClean="0">
                <a:cs typeface="Arial" panose="020B0604020202020204" pitchFamily="34" charset="0"/>
              </a:rPr>
              <a:pPr defTabSz="914400" fontAlgn="base">
                <a:spcBef>
                  <a:spcPct val="0"/>
                </a:spcBef>
                <a:spcAft>
                  <a:spcPct val="0"/>
                </a:spcAft>
              </a:pPr>
              <a:t>‹#›</a:t>
            </a:fld>
            <a:endParaRPr lang="en-GB" smtClean="0">
              <a:cs typeface="Arial" panose="020B0604020202020204" pitchFamily="34" charset="0"/>
            </a:endParaRPr>
          </a:p>
        </p:txBody>
      </p:sp>
    </p:spTree>
    <p:extLst>
      <p:ext uri="{BB962C8B-B14F-4D97-AF65-F5344CB8AC3E}">
        <p14:creationId xmlns:p14="http://schemas.microsoft.com/office/powerpoint/2010/main" val="250212167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wordpandit.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937" y="1347556"/>
            <a:ext cx="7593330" cy="3035808"/>
          </a:xfrm>
        </p:spPr>
        <p:txBody>
          <a:bodyPr/>
          <a:lstStyle/>
          <a:p>
            <a:r>
              <a:rPr lang="en-GB" sz="6600" cap="none" dirty="0" smtClean="0">
                <a:latin typeface="Arial" panose="020B0604020202020204" pitchFamily="34" charset="0"/>
                <a:cs typeface="Arial" panose="020B0604020202020204" pitchFamily="34" charset="0"/>
              </a:rPr>
              <a:t>The new landscape for languages:</a:t>
            </a:r>
            <a:endParaRPr lang="en-GB" sz="6600" cap="non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94114" y="4383364"/>
            <a:ext cx="8870019" cy="1069848"/>
          </a:xfrm>
        </p:spPr>
        <p:txBody>
          <a:bodyPr>
            <a:normAutofit/>
          </a:bodyPr>
          <a:lstStyle/>
          <a:p>
            <a:r>
              <a:rPr lang="en-GB" sz="2200" dirty="0">
                <a:latin typeface="Arial" panose="020B0604020202020204" pitchFamily="34" charset="0"/>
                <a:cs typeface="Arial" panose="020B0604020202020204" pitchFamily="34" charset="0"/>
              </a:rPr>
              <a:t>meeting the challenges of language teaching head on</a:t>
            </a:r>
          </a:p>
        </p:txBody>
      </p:sp>
      <p:sp>
        <p:nvSpPr>
          <p:cNvPr id="5" name="TextBox 4"/>
          <p:cNvSpPr txBox="1"/>
          <p:nvPr/>
        </p:nvSpPr>
        <p:spPr>
          <a:xfrm>
            <a:off x="7017012" y="6488668"/>
            <a:ext cx="2126988" cy="369332"/>
          </a:xfrm>
          <a:prstGeom prst="rect">
            <a:avLst/>
          </a:prstGeom>
          <a:noFill/>
        </p:spPr>
        <p:txBody>
          <a:bodyPr wrap="square" rtlCol="0">
            <a:spAutoFit/>
          </a:bodyPr>
          <a:lstStyle/>
          <a:p>
            <a:pPr algn="r"/>
            <a:r>
              <a:rPr lang="en-GB" dirty="0" smtClean="0">
                <a:solidFill>
                  <a:schemeClr val="bg1">
                    <a:lumMod val="75000"/>
                  </a:schemeClr>
                </a:solidFill>
              </a:rPr>
              <a:t>Rachel Hawkes</a:t>
            </a:r>
            <a:endParaRPr lang="en-GB" dirty="0">
              <a:solidFill>
                <a:schemeClr val="bg1">
                  <a:lumMod val="75000"/>
                </a:schemeClr>
              </a:solidFill>
            </a:endParaRPr>
          </a:p>
        </p:txBody>
      </p:sp>
    </p:spTree>
    <p:extLst>
      <p:ext uri="{BB962C8B-B14F-4D97-AF65-F5344CB8AC3E}">
        <p14:creationId xmlns:p14="http://schemas.microsoft.com/office/powerpoint/2010/main" val="1702238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KS2</a:t>
            </a:r>
          </a:p>
        </p:txBody>
      </p:sp>
      <p:sp>
        <p:nvSpPr>
          <p:cNvPr id="8" name="Rectangle 7"/>
          <p:cNvSpPr/>
          <p:nvPr/>
        </p:nvSpPr>
        <p:spPr>
          <a:xfrm>
            <a:off x="7362638" y="-122225"/>
            <a:ext cx="1760418" cy="1107996"/>
          </a:xfrm>
          <a:prstGeom prst="rect">
            <a:avLst/>
          </a:prstGeom>
          <a:solidFill>
            <a:schemeClr val="bg1"/>
          </a:solid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KS3</a:t>
            </a:r>
          </a:p>
        </p:txBody>
      </p:sp>
      <p:sp>
        <p:nvSpPr>
          <p:cNvPr id="11" name="Rectangle 10"/>
          <p:cNvSpPr/>
          <p:nvPr/>
        </p:nvSpPr>
        <p:spPr>
          <a:xfrm>
            <a:off x="204741" y="985771"/>
            <a:ext cx="4572000" cy="1815882"/>
          </a:xfrm>
          <a:prstGeom prst="rect">
            <a:avLst/>
          </a:prstGeom>
        </p:spPr>
        <p:txBody>
          <a:bodyPr>
            <a:spAutoFit/>
          </a:bodyPr>
          <a:lstStyle/>
          <a:p>
            <a:pPr marL="171450" lvl="0" indent="-17145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smtClean="0">
                <a:latin typeface="Arial" panose="020B0604020202020204" pitchFamily="34" charset="0"/>
                <a:cs typeface="Arial" panose="020B0604020202020204" pitchFamily="34" charset="0"/>
              </a:rPr>
              <a:t>listen </a:t>
            </a:r>
            <a:r>
              <a:rPr lang="en-GB" sz="2800" b="1" dirty="0">
                <a:latin typeface="Arial" panose="020B0604020202020204" pitchFamily="34" charset="0"/>
                <a:cs typeface="Arial" panose="020B0604020202020204" pitchFamily="34" charset="0"/>
              </a:rPr>
              <a:t>attentively </a:t>
            </a:r>
            <a:r>
              <a:rPr lang="en-GB" sz="2800" dirty="0">
                <a:latin typeface="Arial" panose="020B0604020202020204" pitchFamily="34" charset="0"/>
                <a:cs typeface="Arial" panose="020B0604020202020204" pitchFamily="34" charset="0"/>
              </a:rPr>
              <a:t>to spoken language and show understanding by joining in and responding </a:t>
            </a:r>
          </a:p>
        </p:txBody>
      </p:sp>
      <p:sp>
        <p:nvSpPr>
          <p:cNvPr id="12" name="Rectangle 11"/>
          <p:cNvSpPr/>
          <p:nvPr/>
        </p:nvSpPr>
        <p:spPr>
          <a:xfrm>
            <a:off x="4563381" y="894677"/>
            <a:ext cx="4572000" cy="2246769"/>
          </a:xfrm>
          <a:prstGeom prst="rect">
            <a:avLst/>
          </a:prstGeom>
        </p:spPr>
        <p:txBody>
          <a:bodyPr>
            <a:spAutoFit/>
          </a:bodyPr>
          <a:lstStyle/>
          <a:p>
            <a:pPr marL="171450" indent="-171450">
              <a:buFont typeface="Wingdings" pitchFamily="2" charset="2"/>
              <a:buChar char="§"/>
            </a:pPr>
            <a:r>
              <a:rPr lang="en-GB" sz="2800" b="1" dirty="0" smtClean="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listen </a:t>
            </a:r>
            <a:r>
              <a:rPr lang="en-GB" sz="2800" dirty="0">
                <a:latin typeface="Arial" panose="020B0604020202020204" pitchFamily="34" charset="0"/>
                <a:cs typeface="Arial" panose="020B0604020202020204" pitchFamily="34" charset="0"/>
              </a:rPr>
              <a:t>to </a:t>
            </a:r>
            <a:r>
              <a:rPr lang="en-GB" sz="2800" b="1" dirty="0">
                <a:latin typeface="Arial" panose="020B0604020202020204" pitchFamily="34" charset="0"/>
                <a:cs typeface="Arial" panose="020B0604020202020204" pitchFamily="34" charset="0"/>
              </a:rPr>
              <a:t>a variety of forms of spoken language </a:t>
            </a:r>
            <a:r>
              <a:rPr lang="en-GB" sz="2800" dirty="0">
                <a:latin typeface="Arial" panose="020B0604020202020204" pitchFamily="34" charset="0"/>
                <a:cs typeface="Arial" panose="020B0604020202020204" pitchFamily="34" charset="0"/>
              </a:rPr>
              <a:t>to obtain information and respond appropriately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589" y="4194688"/>
            <a:ext cx="1959320" cy="195932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21679" y="620434"/>
            <a:ext cx="1404230" cy="1123384"/>
          </a:xfrm>
          <a:prstGeom prst="rect">
            <a:avLst/>
          </a:prstGeom>
        </p:spPr>
      </p:pic>
      <p:sp>
        <p:nvSpPr>
          <p:cNvPr id="10" name="Rectangle 9"/>
          <p:cNvSpPr/>
          <p:nvPr/>
        </p:nvSpPr>
        <p:spPr>
          <a:xfrm>
            <a:off x="184864" y="3296133"/>
            <a:ext cx="4572000" cy="1815882"/>
          </a:xfrm>
          <a:prstGeom prst="rect">
            <a:avLst/>
          </a:prstGeom>
        </p:spPr>
        <p:txBody>
          <a:bodyPr>
            <a:spAutoFit/>
          </a:bodyPr>
          <a:lstStyle/>
          <a:p>
            <a:pPr marL="171450" lvl="0" indent="-17145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read</a:t>
            </a:r>
            <a:r>
              <a:rPr lang="en-GB" sz="2800" dirty="0">
                <a:latin typeface="Arial" panose="020B0604020202020204" pitchFamily="34" charset="0"/>
                <a:cs typeface="Arial" panose="020B0604020202020204" pitchFamily="34" charset="0"/>
              </a:rPr>
              <a:t> carefully and show understanding of </a:t>
            </a:r>
            <a:r>
              <a:rPr lang="en-GB" sz="2800" b="1" dirty="0">
                <a:latin typeface="Arial" panose="020B0604020202020204" pitchFamily="34" charset="0"/>
                <a:cs typeface="Arial" panose="020B0604020202020204" pitchFamily="34" charset="0"/>
              </a:rPr>
              <a:t>words, phrases and simple writing</a:t>
            </a:r>
            <a:endParaRPr lang="en-GB" sz="2800" dirty="0">
              <a:latin typeface="Arial" panose="020B0604020202020204" pitchFamily="34" charset="0"/>
              <a:cs typeface="Arial" panose="020B0604020202020204" pitchFamily="34" charset="0"/>
            </a:endParaRPr>
          </a:p>
        </p:txBody>
      </p:sp>
      <p:sp>
        <p:nvSpPr>
          <p:cNvPr id="13" name="Rectangle 12"/>
          <p:cNvSpPr/>
          <p:nvPr/>
        </p:nvSpPr>
        <p:spPr>
          <a:xfrm>
            <a:off x="4543504" y="3210866"/>
            <a:ext cx="4572000" cy="3108543"/>
          </a:xfrm>
          <a:prstGeom prst="rect">
            <a:avLst/>
          </a:prstGeom>
        </p:spPr>
        <p:txBody>
          <a:bodyPr>
            <a:spAutoFit/>
          </a:bodyPr>
          <a:lstStyle/>
          <a:p>
            <a:pPr marL="171450" indent="-171450">
              <a:buFont typeface="Wingdings" pitchFamily="2" charset="2"/>
              <a:buChar char="§"/>
            </a:pPr>
            <a:r>
              <a:rPr lang="en-GB" sz="2800" b="1" dirty="0" smtClean="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read </a:t>
            </a:r>
            <a:r>
              <a:rPr lang="en-GB" sz="2800" dirty="0">
                <a:latin typeface="Arial" panose="020B0604020202020204" pitchFamily="34" charset="0"/>
                <a:cs typeface="Arial" panose="020B0604020202020204" pitchFamily="34" charset="0"/>
              </a:rPr>
              <a:t>and show comprehension of </a:t>
            </a:r>
            <a:r>
              <a:rPr lang="en-GB" sz="2800" b="1" dirty="0">
                <a:latin typeface="Arial" panose="020B0604020202020204" pitchFamily="34" charset="0"/>
                <a:cs typeface="Arial" panose="020B0604020202020204" pitchFamily="34" charset="0"/>
              </a:rPr>
              <a:t>original and adapted materials from a range of different sources,</a:t>
            </a:r>
            <a:r>
              <a:rPr lang="en-GB" sz="2800" dirty="0">
                <a:latin typeface="Arial" panose="020B0604020202020204" pitchFamily="34" charset="0"/>
                <a:cs typeface="Arial" panose="020B0604020202020204" pitchFamily="34" charset="0"/>
              </a:rPr>
              <a:t> understanding the purpose, important ideas and details</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164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01752"/>
            <a:ext cx="7772400" cy="1012698"/>
          </a:xfrm>
          <a:pattFill prst="smConfetti">
            <a:fgClr>
              <a:schemeClr val="bg1">
                <a:lumMod val="65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Curriculum 2014: no change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74470"/>
            <a:ext cx="7772400" cy="5383530"/>
          </a:xfrm>
        </p:spPr>
        <p:txBody>
          <a:bodyPr>
            <a:normAutofit fontScale="77500" lnSpcReduction="20000"/>
          </a:bodyPr>
          <a:lstStyle/>
          <a:p>
            <a:pPr lvl="0"/>
            <a:r>
              <a:rPr lang="en-GB" sz="2800" b="1" dirty="0">
                <a:latin typeface="Arial" panose="020B0604020202020204" pitchFamily="34" charset="0"/>
                <a:cs typeface="Arial" panose="020B0604020202020204" pitchFamily="34" charset="0"/>
              </a:rPr>
              <a:t>Phonics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firm grasp of the sound-writing relationship to facilitate accurate pronunciation and independent language use</a:t>
            </a:r>
          </a:p>
          <a:p>
            <a:pPr lvl="0"/>
            <a:r>
              <a:rPr lang="en-GB" sz="2800" b="1" dirty="0">
                <a:latin typeface="Arial" panose="020B0604020202020204" pitchFamily="34" charset="0"/>
                <a:cs typeface="Arial" panose="020B0604020202020204" pitchFamily="34" charset="0"/>
              </a:rPr>
              <a:t>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 and students) – the dominant use of the foreign language as the main means of communication in the classroom between teacher and students</a:t>
            </a:r>
          </a:p>
          <a:p>
            <a:pPr lvl="0"/>
            <a:r>
              <a:rPr lang="en-GB" sz="2800" b="1" dirty="0">
                <a:latin typeface="Arial" panose="020B0604020202020204" pitchFamily="34" charset="0"/>
                <a:cs typeface="Arial" panose="020B0604020202020204" pitchFamily="34" charset="0"/>
              </a:rPr>
              <a:t>Questions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to form questions independently to enable them to engage in unscripted conversations</a:t>
            </a:r>
          </a:p>
          <a:p>
            <a:pPr lvl="0"/>
            <a:r>
              <a:rPr lang="en-GB" sz="2800" b="1" dirty="0">
                <a:latin typeface="Arial" panose="020B0604020202020204" pitchFamily="34" charset="0"/>
                <a:cs typeface="Arial" panose="020B0604020202020204" pitchFamily="34" charset="0"/>
              </a:rPr>
              <a:t>Spontaneous 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and willingness to use the language to communicate in the classroom, taking risks to make new meanings</a:t>
            </a:r>
          </a:p>
          <a:p>
            <a:pPr lvl="0"/>
            <a:r>
              <a:rPr lang="en-GB" sz="2800" b="1" dirty="0">
                <a:latin typeface="Arial" panose="020B0604020202020204" pitchFamily="34" charset="0"/>
                <a:cs typeface="Arial" panose="020B0604020202020204" pitchFamily="34" charset="0"/>
              </a:rPr>
              <a:t>Memory</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(use of VAK strategies) – the ability to acquire, store and retrieve language over the longer term</a:t>
            </a:r>
          </a:p>
          <a:p>
            <a:pPr lvl="0"/>
            <a:r>
              <a:rPr lang="en-GB" sz="2800" b="1" dirty="0">
                <a:latin typeface="Arial" panose="020B0604020202020204" pitchFamily="34" charset="0"/>
                <a:cs typeface="Arial" panose="020B0604020202020204" pitchFamily="34" charset="0"/>
              </a:rPr>
              <a:t>Vocabulary acquisition</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wide range of vocabulary, including high frequency and topic-specific language, retained for independent use in long-term memory</a:t>
            </a:r>
          </a:p>
          <a:p>
            <a:pPr lvl="0"/>
            <a:r>
              <a:rPr lang="en-GB" sz="2800" b="1" dirty="0">
                <a:latin typeface="Arial" panose="020B0604020202020204" pitchFamily="34" charset="0"/>
                <a:cs typeface="Arial" panose="020B0604020202020204" pitchFamily="34" charset="0"/>
              </a:rPr>
              <a:t>Key structures and sentence-building</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(grammar) – a knowledge of grammar to enable independent language use in speaking and writing</a:t>
            </a:r>
          </a:p>
          <a:p>
            <a:r>
              <a:rPr lang="en-GB" sz="3100" b="1" dirty="0">
                <a:latin typeface="Arial" panose="020B0604020202020204" pitchFamily="34" charset="0"/>
                <a:cs typeface="Arial" panose="020B0604020202020204" pitchFamily="34" charset="0"/>
              </a:rPr>
              <a:t>Assessment (for Learning)</a:t>
            </a:r>
            <a:r>
              <a:rPr lang="en-GB" sz="31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detailed teacher and peer feedback to increase the quality of language in speaking and writing, including specific and achievable targets that lead demonstrably to progress.</a:t>
            </a:r>
          </a:p>
        </p:txBody>
      </p:sp>
      <p:sp>
        <p:nvSpPr>
          <p:cNvPr id="4" name="TextBox 3"/>
          <p:cNvSpPr txBox="1"/>
          <p:nvPr/>
        </p:nvSpPr>
        <p:spPr>
          <a:xfrm>
            <a:off x="238899" y="4823512"/>
            <a:ext cx="751562" cy="1862048"/>
          </a:xfrm>
          <a:prstGeom prst="rect">
            <a:avLst/>
          </a:prstGeom>
          <a:noFill/>
        </p:spPr>
        <p:txBody>
          <a:bodyPr wrap="square" rtlCol="0">
            <a:spAutoFit/>
          </a:bodyPr>
          <a:lstStyle/>
          <a:p>
            <a:r>
              <a:rPr lang="en-GB" sz="11500" dirty="0" smtClean="0">
                <a:solidFill>
                  <a:srgbClr val="C00000"/>
                </a:solidFill>
              </a:rPr>
              <a:t>[</a:t>
            </a:r>
            <a:endParaRPr lang="en-GB" sz="11500" dirty="0">
              <a:solidFill>
                <a:srgbClr val="C00000"/>
              </a:solidFill>
            </a:endParaRPr>
          </a:p>
        </p:txBody>
      </p:sp>
      <p:sp>
        <p:nvSpPr>
          <p:cNvPr id="5" name="TextBox 4"/>
          <p:cNvSpPr txBox="1"/>
          <p:nvPr/>
        </p:nvSpPr>
        <p:spPr>
          <a:xfrm rot="10800000">
            <a:off x="7947938" y="5263160"/>
            <a:ext cx="751562" cy="1862048"/>
          </a:xfrm>
          <a:prstGeom prst="rect">
            <a:avLst/>
          </a:prstGeom>
          <a:noFill/>
        </p:spPr>
        <p:txBody>
          <a:bodyPr wrap="square" rtlCol="0">
            <a:spAutoFit/>
          </a:bodyPr>
          <a:lstStyle/>
          <a:p>
            <a:r>
              <a:rPr lang="en-GB" sz="11500" dirty="0" smtClean="0">
                <a:solidFill>
                  <a:srgbClr val="C00000"/>
                </a:solidFill>
              </a:rPr>
              <a:t>[</a:t>
            </a:r>
            <a:endParaRPr lang="en-GB" sz="11500" dirty="0">
              <a:solidFill>
                <a:srgbClr val="C00000"/>
              </a:solidFill>
            </a:endParaRPr>
          </a:p>
        </p:txBody>
      </p:sp>
    </p:spTree>
    <p:extLst>
      <p:ext uri="{BB962C8B-B14F-4D97-AF65-F5344CB8AC3E}">
        <p14:creationId xmlns:p14="http://schemas.microsoft.com/office/powerpoint/2010/main" val="1964054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KS2</a:t>
            </a:r>
          </a:p>
        </p:txBody>
      </p:sp>
      <p:sp>
        <p:nvSpPr>
          <p:cNvPr id="8" name="Rectangle 7"/>
          <p:cNvSpPr/>
          <p:nvPr/>
        </p:nvSpPr>
        <p:spPr>
          <a:xfrm>
            <a:off x="7362638"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KS3</a:t>
            </a:r>
          </a:p>
        </p:txBody>
      </p:sp>
      <p:sp>
        <p:nvSpPr>
          <p:cNvPr id="11" name="Rectangle 10"/>
          <p:cNvSpPr/>
          <p:nvPr/>
        </p:nvSpPr>
        <p:spPr>
          <a:xfrm>
            <a:off x="204741" y="985771"/>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write phrases from memory, and adapt these </a:t>
            </a:r>
            <a:r>
              <a:rPr lang="en-GB" sz="2800" dirty="0">
                <a:latin typeface="Arial" panose="020B0604020202020204" pitchFamily="34" charset="0"/>
                <a:cs typeface="Arial" panose="020B0604020202020204" pitchFamily="34" charset="0"/>
              </a:rPr>
              <a:t>to create new sentences, to express ideas clearly </a:t>
            </a:r>
          </a:p>
        </p:txBody>
      </p:sp>
      <p:sp>
        <p:nvSpPr>
          <p:cNvPr id="12" name="Rectangle 11"/>
          <p:cNvSpPr/>
          <p:nvPr/>
        </p:nvSpPr>
        <p:spPr>
          <a:xfrm>
            <a:off x="4563381" y="894677"/>
            <a:ext cx="4572000" cy="3108543"/>
          </a:xfrm>
          <a:prstGeom prst="rect">
            <a:avLst/>
          </a:prstGeom>
        </p:spPr>
        <p:txBody>
          <a:bodyPr>
            <a:spAutoFit/>
          </a:bodyPr>
          <a:lstStyle/>
          <a:p>
            <a:pPr marL="171450" lvl="0" indent="-171450">
              <a:buFont typeface="Wingdings" pitchFamily="2" charset="2"/>
              <a:buChar char="§"/>
            </a:pPr>
            <a:r>
              <a:rPr lang="en-GB" sz="2800" b="1" dirty="0" smtClean="0">
                <a:latin typeface="Arial" panose="020B0604020202020204" pitchFamily="34" charset="0"/>
                <a:cs typeface="Arial" panose="020B0604020202020204" pitchFamily="34" charset="0"/>
              </a:rPr>
              <a:t> </a:t>
            </a:r>
            <a:r>
              <a:rPr lang="en-GB" sz="2800" b="1"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write prose using an increasingly wide range of grammar and vocabulary, write creatively to express their own ideas and opinions,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149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7231"/>
            <a:ext cx="8229600" cy="4525963"/>
          </a:xfrm>
        </p:spPr>
        <p:txBody>
          <a:bodyPr>
            <a:normAutofit/>
          </a:bodyPr>
          <a:lstStyle/>
          <a:p>
            <a:r>
              <a:rPr lang="en-GB" sz="2400" dirty="0" smtClean="0">
                <a:latin typeface="Arial" panose="020B0604020202020204" pitchFamily="34" charset="0"/>
                <a:cs typeface="Arial" panose="020B0604020202020204" pitchFamily="34" charset="0"/>
              </a:rPr>
              <a:t>Formal </a:t>
            </a:r>
            <a:r>
              <a:rPr lang="en-GB" sz="2400" dirty="0">
                <a:latin typeface="Arial" panose="020B0604020202020204" pitchFamily="34" charset="0"/>
                <a:cs typeface="Arial" panose="020B0604020202020204" pitchFamily="34" charset="0"/>
              </a:rPr>
              <a:t>modes of </a:t>
            </a:r>
            <a:r>
              <a:rPr lang="en-GB" sz="2400" dirty="0" smtClean="0">
                <a:latin typeface="Arial" panose="020B0604020202020204" pitchFamily="34" charset="0"/>
                <a:cs typeface="Arial" panose="020B0604020202020204" pitchFamily="34" charset="0"/>
              </a:rPr>
              <a:t>address</a:t>
            </a:r>
          </a:p>
          <a:p>
            <a:r>
              <a:rPr lang="en-GB" sz="2400" dirty="0" smtClean="0">
                <a:latin typeface="Arial" panose="020B0604020202020204" pitchFamily="34" charset="0"/>
                <a:cs typeface="Arial" panose="020B0604020202020204" pitchFamily="34" charset="0"/>
              </a:rPr>
              <a:t>KS2 </a:t>
            </a:r>
            <a:r>
              <a:rPr lang="en-GB" sz="2400" dirty="0">
                <a:latin typeface="Arial" panose="020B0604020202020204" pitchFamily="34" charset="0"/>
                <a:cs typeface="Arial" panose="020B0604020202020204" pitchFamily="34" charset="0"/>
              </a:rPr>
              <a:t>– ability to deduce the meaning of new words inserted into familiar text, and use of </a:t>
            </a:r>
            <a:r>
              <a:rPr lang="en-GB" sz="2400" dirty="0" smtClean="0">
                <a:latin typeface="Arial" panose="020B0604020202020204" pitchFamily="34" charset="0"/>
                <a:cs typeface="Arial" panose="020B0604020202020204" pitchFamily="34" charset="0"/>
              </a:rPr>
              <a:t>dictionary</a:t>
            </a:r>
          </a:p>
          <a:p>
            <a:r>
              <a:rPr lang="en-GB" sz="2400" dirty="0" smtClean="0">
                <a:latin typeface="Arial" panose="020B0604020202020204" pitchFamily="34" charset="0"/>
                <a:cs typeface="Arial" panose="020B0604020202020204" pitchFamily="34" charset="0"/>
              </a:rPr>
              <a:t>Read </a:t>
            </a:r>
            <a:r>
              <a:rPr lang="en-GB" sz="2400" dirty="0">
                <a:latin typeface="Arial" panose="020B0604020202020204" pitchFamily="34" charset="0"/>
                <a:cs typeface="Arial" panose="020B0604020202020204" pitchFamily="34" charset="0"/>
              </a:rPr>
              <a:t>literary texts in the language, such as stories, songs, poems and letters (let’s not forget using film in all this</a:t>
            </a:r>
            <a:r>
              <a:rPr lang="en-GB" sz="2400" dirty="0" smtClean="0">
                <a:latin typeface="Arial" panose="020B0604020202020204" pitchFamily="34" charset="0"/>
                <a:cs typeface="Arial" panose="020B0604020202020204" pitchFamily="34" charset="0"/>
              </a:rPr>
              <a:t>!)</a:t>
            </a:r>
          </a:p>
          <a:p>
            <a:r>
              <a:rPr lang="en-GB" sz="2400" dirty="0" smtClean="0">
                <a:latin typeface="Arial" panose="020B0604020202020204" pitchFamily="34" charset="0"/>
                <a:cs typeface="Arial" panose="020B0604020202020204" pitchFamily="34" charset="0"/>
              </a:rPr>
              <a:t>Translate into English</a:t>
            </a:r>
          </a:p>
          <a:p>
            <a:r>
              <a:rPr lang="en-GB" sz="2400" dirty="0" smtClean="0">
                <a:latin typeface="Arial" panose="020B0604020202020204" pitchFamily="34" charset="0"/>
                <a:cs typeface="Arial" panose="020B0604020202020204" pitchFamily="34" charset="0"/>
              </a:rPr>
              <a:t>Translate </a:t>
            </a:r>
            <a:r>
              <a:rPr lang="en-GB" sz="2400" dirty="0">
                <a:latin typeface="Arial" panose="020B0604020202020204" pitchFamily="34" charset="0"/>
                <a:cs typeface="Arial" panose="020B0604020202020204" pitchFamily="34" charset="0"/>
              </a:rPr>
              <a:t>into the foreign </a:t>
            </a:r>
            <a:r>
              <a:rPr lang="en-GB" sz="2400" dirty="0" smtClean="0">
                <a:latin typeface="Arial" panose="020B0604020202020204" pitchFamily="34" charset="0"/>
                <a:cs typeface="Arial" panose="020B0604020202020204" pitchFamily="34" charset="0"/>
              </a:rPr>
              <a:t>language</a:t>
            </a:r>
          </a:p>
          <a:p>
            <a:r>
              <a:rPr lang="en-GB" sz="2400" dirty="0" smtClean="0">
                <a:latin typeface="Arial" panose="020B0604020202020204" pitchFamily="34" charset="0"/>
                <a:cs typeface="Arial" panose="020B0604020202020204" pitchFamily="34" charset="0"/>
              </a:rPr>
              <a:t>Use </a:t>
            </a:r>
            <a:r>
              <a:rPr lang="en-GB" sz="2400" dirty="0">
                <a:latin typeface="Arial" panose="020B0604020202020204" pitchFamily="34" charset="0"/>
                <a:cs typeface="Arial" panose="020B0604020202020204" pitchFamily="34" charset="0"/>
              </a:rPr>
              <a:t>voices and moods </a:t>
            </a:r>
            <a:r>
              <a:rPr lang="en-GB" sz="2400" dirty="0" smtClean="0">
                <a:latin typeface="Arial" panose="020B0604020202020204" pitchFamily="34" charset="0"/>
                <a:cs typeface="Arial" panose="020B0604020202020204" pitchFamily="34" charset="0"/>
              </a:rPr>
              <a:t>(does this mean passive </a:t>
            </a:r>
            <a:r>
              <a:rPr lang="en-GB" sz="2400" dirty="0">
                <a:latin typeface="Arial" panose="020B0604020202020204" pitchFamily="34" charset="0"/>
                <a:cs typeface="Arial" panose="020B0604020202020204" pitchFamily="34" charset="0"/>
              </a:rPr>
              <a:t>and </a:t>
            </a:r>
            <a:r>
              <a:rPr lang="en-GB" sz="2400" dirty="0" smtClean="0">
                <a:latin typeface="Arial" panose="020B0604020202020204" pitchFamily="34" charset="0"/>
                <a:cs typeface="Arial" panose="020B0604020202020204" pitchFamily="34" charset="0"/>
              </a:rPr>
              <a:t>subjunctive?!)</a:t>
            </a:r>
            <a:endParaRPr lang="en-GB" sz="2400"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313981" y="433955"/>
            <a:ext cx="8516038" cy="1251626"/>
          </a:xfrm>
          <a:pattFill prst="smConfetti">
            <a:fgClr>
              <a:schemeClr val="bg1">
                <a:lumMod val="65000"/>
              </a:schemeClr>
            </a:fgClr>
            <a:bgClr>
              <a:schemeClr val="bg1"/>
            </a:bgClr>
          </a:pattFill>
        </p:spPr>
        <p:txBody>
          <a:bodyPr>
            <a:normAutofit/>
          </a:bodyPr>
          <a:lstStyle/>
          <a:p>
            <a:r>
              <a:rPr lang="en-GB" b="1" cap="none" dirty="0" smtClean="0">
                <a:latin typeface="Arial" panose="020B0604020202020204" pitchFamily="34" charset="0"/>
                <a:cs typeface="Arial" panose="020B0604020202020204" pitchFamily="34" charset="0"/>
              </a:rPr>
              <a:t>Curriculum 2014: what is ‘new’?</a:t>
            </a:r>
            <a:endParaRPr lang="en-GB" b="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44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219575" y="746125"/>
            <a:ext cx="4924425" cy="190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072063" y="1700213"/>
            <a:ext cx="407193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0113" y="2708275"/>
            <a:ext cx="1295400" cy="0"/>
          </a:xfrm>
          <a:prstGeom prst="line">
            <a:avLst/>
          </a:prstGeom>
          <a:ln w="38100">
            <a:solidFill>
              <a:srgbClr val="AB0597"/>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00113" y="3860800"/>
            <a:ext cx="331152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0113" y="4724400"/>
            <a:ext cx="511175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90588" y="5661025"/>
            <a:ext cx="77136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56" name="TextBox 10"/>
          <p:cNvSpPr txBox="1">
            <a:spLocks noChangeArrowheads="1"/>
          </p:cNvSpPr>
          <p:nvPr/>
        </p:nvSpPr>
        <p:spPr bwMode="auto">
          <a:xfrm>
            <a:off x="5580063" y="566102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Sept 2017</a:t>
            </a:r>
          </a:p>
        </p:txBody>
      </p:sp>
      <p:sp>
        <p:nvSpPr>
          <p:cNvPr id="2057" name="TextBox 11"/>
          <p:cNvSpPr txBox="1">
            <a:spLocks noChangeArrowheads="1"/>
          </p:cNvSpPr>
          <p:nvPr/>
        </p:nvSpPr>
        <p:spPr bwMode="auto">
          <a:xfrm>
            <a:off x="1692275" y="566102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Sept 2015</a:t>
            </a:r>
          </a:p>
        </p:txBody>
      </p:sp>
      <p:sp>
        <p:nvSpPr>
          <p:cNvPr id="2058" name="TextBox 12"/>
          <p:cNvSpPr txBox="1">
            <a:spLocks noChangeArrowheads="1"/>
          </p:cNvSpPr>
          <p:nvPr/>
        </p:nvSpPr>
        <p:spPr bwMode="auto">
          <a:xfrm>
            <a:off x="3635375" y="5661025"/>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Sept 2016</a:t>
            </a:r>
          </a:p>
        </p:txBody>
      </p:sp>
      <p:sp>
        <p:nvSpPr>
          <p:cNvPr id="2059" name="TextBox 13"/>
          <p:cNvSpPr txBox="1">
            <a:spLocks noChangeArrowheads="1"/>
          </p:cNvSpPr>
          <p:nvPr/>
        </p:nvSpPr>
        <p:spPr bwMode="auto">
          <a:xfrm>
            <a:off x="307975" y="5661025"/>
            <a:ext cx="1238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Sept 2014</a:t>
            </a:r>
          </a:p>
        </p:txBody>
      </p:sp>
      <p:sp>
        <p:nvSpPr>
          <p:cNvPr id="2060" name="TextBox 14"/>
          <p:cNvSpPr txBox="1">
            <a:spLocks noChangeArrowheads="1"/>
          </p:cNvSpPr>
          <p:nvPr/>
        </p:nvSpPr>
        <p:spPr bwMode="auto">
          <a:xfrm>
            <a:off x="7524750" y="566102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Sept 2018</a:t>
            </a:r>
          </a:p>
        </p:txBody>
      </p:sp>
      <p:cxnSp>
        <p:nvCxnSpPr>
          <p:cNvPr id="16" name="Straight Connector 15"/>
          <p:cNvCxnSpPr/>
          <p:nvPr/>
        </p:nvCxnSpPr>
        <p:spPr>
          <a:xfrm flipV="1">
            <a:off x="890588" y="201613"/>
            <a:ext cx="0" cy="54324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62" name="TextBox 17"/>
          <p:cNvSpPr txBox="1">
            <a:spLocks noChangeArrowheads="1"/>
          </p:cNvSpPr>
          <p:nvPr/>
        </p:nvSpPr>
        <p:spPr bwMode="auto">
          <a:xfrm>
            <a:off x="1338263" y="5973763"/>
            <a:ext cx="18653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New GCSE English &amp; Maths begins; use of numbers for grades </a:t>
            </a:r>
          </a:p>
        </p:txBody>
      </p:sp>
      <p:sp>
        <p:nvSpPr>
          <p:cNvPr id="2063" name="TextBox 18"/>
          <p:cNvSpPr txBox="1">
            <a:spLocks noChangeArrowheads="1"/>
          </p:cNvSpPr>
          <p:nvPr/>
        </p:nvSpPr>
        <p:spPr bwMode="auto">
          <a:xfrm>
            <a:off x="76200" y="549275"/>
            <a:ext cx="67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dirty="0" smtClean="0">
                <a:solidFill>
                  <a:prstClr val="black"/>
                </a:solidFill>
                <a:cs typeface="Arial" panose="020B0604020202020204" pitchFamily="34" charset="0"/>
              </a:rPr>
              <a:t>Year 11</a:t>
            </a:r>
          </a:p>
        </p:txBody>
      </p:sp>
      <p:sp>
        <p:nvSpPr>
          <p:cNvPr id="2064" name="TextBox 19"/>
          <p:cNvSpPr txBox="1">
            <a:spLocks noChangeArrowheads="1"/>
          </p:cNvSpPr>
          <p:nvPr/>
        </p:nvSpPr>
        <p:spPr bwMode="auto">
          <a:xfrm>
            <a:off x="107950" y="1568450"/>
            <a:ext cx="67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dirty="0" smtClean="0">
                <a:solidFill>
                  <a:prstClr val="black"/>
                </a:solidFill>
                <a:cs typeface="Arial" panose="020B0604020202020204" pitchFamily="34" charset="0"/>
              </a:rPr>
              <a:t>Year 10</a:t>
            </a:r>
          </a:p>
        </p:txBody>
      </p:sp>
      <p:sp>
        <p:nvSpPr>
          <p:cNvPr id="2065" name="TextBox 20"/>
          <p:cNvSpPr txBox="1">
            <a:spLocks noChangeArrowheads="1"/>
          </p:cNvSpPr>
          <p:nvPr/>
        </p:nvSpPr>
        <p:spPr bwMode="auto">
          <a:xfrm>
            <a:off x="107950" y="2576513"/>
            <a:ext cx="67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dirty="0" smtClean="0">
                <a:solidFill>
                  <a:prstClr val="black"/>
                </a:solidFill>
                <a:cs typeface="Arial" panose="020B0604020202020204" pitchFamily="34" charset="0"/>
              </a:rPr>
              <a:t>Year 9</a:t>
            </a:r>
          </a:p>
        </p:txBody>
      </p:sp>
      <p:sp>
        <p:nvSpPr>
          <p:cNvPr id="2066" name="TextBox 21"/>
          <p:cNvSpPr txBox="1">
            <a:spLocks noChangeArrowheads="1"/>
          </p:cNvSpPr>
          <p:nvPr/>
        </p:nvSpPr>
        <p:spPr bwMode="auto">
          <a:xfrm>
            <a:off x="120650" y="3644900"/>
            <a:ext cx="679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dirty="0" smtClean="0">
                <a:solidFill>
                  <a:prstClr val="black"/>
                </a:solidFill>
                <a:cs typeface="Arial" panose="020B0604020202020204" pitchFamily="34" charset="0"/>
              </a:rPr>
              <a:t>Year 8</a:t>
            </a:r>
          </a:p>
        </p:txBody>
      </p:sp>
      <p:sp>
        <p:nvSpPr>
          <p:cNvPr id="2067" name="TextBox 22"/>
          <p:cNvSpPr txBox="1">
            <a:spLocks noChangeArrowheads="1"/>
          </p:cNvSpPr>
          <p:nvPr/>
        </p:nvSpPr>
        <p:spPr bwMode="auto">
          <a:xfrm>
            <a:off x="107950" y="4519613"/>
            <a:ext cx="679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dirty="0" smtClean="0">
                <a:solidFill>
                  <a:prstClr val="black"/>
                </a:solidFill>
                <a:cs typeface="Arial" panose="020B0604020202020204" pitchFamily="34" charset="0"/>
              </a:rPr>
              <a:t>Year 7 </a:t>
            </a:r>
          </a:p>
        </p:txBody>
      </p:sp>
      <p:sp>
        <p:nvSpPr>
          <p:cNvPr id="2068" name="TextBox 26"/>
          <p:cNvSpPr txBox="1">
            <a:spLocks noChangeArrowheads="1"/>
          </p:cNvSpPr>
          <p:nvPr/>
        </p:nvSpPr>
        <p:spPr bwMode="auto">
          <a:xfrm>
            <a:off x="976313" y="1773238"/>
            <a:ext cx="3887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srgbClr val="AB0597"/>
                </a:solidFill>
                <a:cs typeface="Arial" panose="020B0604020202020204" pitchFamily="34" charset="0"/>
              </a:rPr>
              <a:t>First entered for new GCSE Maths &amp; English </a:t>
            </a:r>
          </a:p>
        </p:txBody>
      </p:sp>
      <p:sp>
        <p:nvSpPr>
          <p:cNvPr id="2069" name="TextBox 30"/>
          <p:cNvSpPr txBox="1">
            <a:spLocks noChangeArrowheads="1"/>
          </p:cNvSpPr>
          <p:nvPr/>
        </p:nvSpPr>
        <p:spPr bwMode="auto">
          <a:xfrm>
            <a:off x="2339975" y="2852738"/>
            <a:ext cx="4451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srgbClr val="00B0F0"/>
                </a:solidFill>
                <a:cs typeface="Arial" panose="020B0604020202020204" pitchFamily="34" charset="0"/>
              </a:rPr>
              <a:t>Second year through new GCSE Maths &amp; English but no results to reflect upon until August 2017 – second year of GCSE teaching can be evaluated.  Plus other subjects roll out – first  through for new courses </a:t>
            </a:r>
          </a:p>
        </p:txBody>
      </p:sp>
      <p:sp>
        <p:nvSpPr>
          <p:cNvPr id="2070" name="TextBox 31"/>
          <p:cNvSpPr txBox="1">
            <a:spLocks noChangeArrowheads="1"/>
          </p:cNvSpPr>
          <p:nvPr/>
        </p:nvSpPr>
        <p:spPr bwMode="auto">
          <a:xfrm>
            <a:off x="2987675" y="168275"/>
            <a:ext cx="3887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srgbClr val="FFC000"/>
                </a:solidFill>
                <a:cs typeface="Arial" panose="020B0604020202020204" pitchFamily="34" charset="0"/>
              </a:rPr>
              <a:t>First entered for new AS/A level</a:t>
            </a:r>
          </a:p>
        </p:txBody>
      </p:sp>
      <p:sp>
        <p:nvSpPr>
          <p:cNvPr id="2071" name="TextBox 32"/>
          <p:cNvSpPr txBox="1">
            <a:spLocks noChangeArrowheads="1"/>
          </p:cNvSpPr>
          <p:nvPr/>
        </p:nvSpPr>
        <p:spPr bwMode="auto">
          <a:xfrm>
            <a:off x="3846513" y="411956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srgbClr val="FF0000"/>
                </a:solidFill>
                <a:cs typeface="Arial" panose="020B0604020202020204" pitchFamily="34" charset="0"/>
              </a:rPr>
              <a:t>Second year through GCSE for all ‘other’ subjects with no results to reflect upon until August 2018</a:t>
            </a:r>
          </a:p>
        </p:txBody>
      </p:sp>
      <p:cxnSp>
        <p:nvCxnSpPr>
          <p:cNvPr id="36" name="Straight Arrow Connector 35"/>
          <p:cNvCxnSpPr/>
          <p:nvPr/>
        </p:nvCxnSpPr>
        <p:spPr>
          <a:xfrm>
            <a:off x="2195513" y="2413000"/>
            <a:ext cx="0" cy="295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211638" y="3492500"/>
            <a:ext cx="0" cy="296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11863" y="4356100"/>
            <a:ext cx="0" cy="296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75" name="TextBox 39"/>
          <p:cNvSpPr txBox="1">
            <a:spLocks noChangeArrowheads="1"/>
          </p:cNvSpPr>
          <p:nvPr/>
        </p:nvSpPr>
        <p:spPr bwMode="auto">
          <a:xfrm>
            <a:off x="3471863" y="5976938"/>
            <a:ext cx="148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New GCSEs in other subjects</a:t>
            </a:r>
          </a:p>
        </p:txBody>
      </p:sp>
      <p:sp>
        <p:nvSpPr>
          <p:cNvPr id="2076" name="TextBox 40"/>
          <p:cNvSpPr txBox="1">
            <a:spLocks noChangeArrowheads="1"/>
          </p:cNvSpPr>
          <p:nvPr/>
        </p:nvSpPr>
        <p:spPr bwMode="auto">
          <a:xfrm>
            <a:off x="5302250" y="5976938"/>
            <a:ext cx="1489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First GCSE results for new Maths &amp; English</a:t>
            </a:r>
          </a:p>
        </p:txBody>
      </p:sp>
      <p:sp>
        <p:nvSpPr>
          <p:cNvPr id="2077" name="TextBox 41"/>
          <p:cNvSpPr txBox="1">
            <a:spLocks noChangeArrowheads="1"/>
          </p:cNvSpPr>
          <p:nvPr/>
        </p:nvSpPr>
        <p:spPr bwMode="auto">
          <a:xfrm>
            <a:off x="7212013" y="5969000"/>
            <a:ext cx="148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First GCSE results for other subjects</a:t>
            </a:r>
          </a:p>
        </p:txBody>
      </p:sp>
      <p:cxnSp>
        <p:nvCxnSpPr>
          <p:cNvPr id="43" name="Straight Connector 42"/>
          <p:cNvCxnSpPr/>
          <p:nvPr/>
        </p:nvCxnSpPr>
        <p:spPr>
          <a:xfrm flipV="1">
            <a:off x="7956550" y="5426075"/>
            <a:ext cx="1187450" cy="952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195513" y="2708275"/>
            <a:ext cx="6769100" cy="0"/>
          </a:xfrm>
          <a:prstGeom prst="line">
            <a:avLst/>
          </a:prstGeom>
          <a:ln w="38100">
            <a:solidFill>
              <a:srgbClr val="AB059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216400" y="3860800"/>
            <a:ext cx="482441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11863" y="4724400"/>
            <a:ext cx="31321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82" name="TextBox 54"/>
          <p:cNvSpPr txBox="1">
            <a:spLocks noChangeArrowheads="1"/>
          </p:cNvSpPr>
          <p:nvPr/>
        </p:nvSpPr>
        <p:spPr bwMode="auto">
          <a:xfrm>
            <a:off x="107950" y="5229225"/>
            <a:ext cx="67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dirty="0" smtClean="0">
                <a:solidFill>
                  <a:prstClr val="black"/>
                </a:solidFill>
                <a:cs typeface="Arial" panose="020B0604020202020204" pitchFamily="34" charset="0"/>
              </a:rPr>
              <a:t>Year 6 </a:t>
            </a:r>
          </a:p>
        </p:txBody>
      </p:sp>
      <p:sp>
        <p:nvSpPr>
          <p:cNvPr id="56" name="TextBox 55"/>
          <p:cNvSpPr txBox="1"/>
          <p:nvPr/>
        </p:nvSpPr>
        <p:spPr>
          <a:xfrm>
            <a:off x="6156325" y="4868863"/>
            <a:ext cx="2987675" cy="461962"/>
          </a:xfrm>
          <a:prstGeom prst="rect">
            <a:avLst/>
          </a:prstGeom>
          <a:noFill/>
        </p:spPr>
        <p:txBody>
          <a:bodyPr>
            <a:spAutoFit/>
          </a:bodyPr>
          <a:lstStyle/>
          <a:p>
            <a:pPr defTabSz="914400">
              <a:defRPr/>
            </a:pPr>
            <a:r>
              <a:rPr lang="en-GB" sz="1200" dirty="0">
                <a:solidFill>
                  <a:srgbClr val="F79646">
                    <a:lumMod val="75000"/>
                  </a:srgbClr>
                </a:solidFill>
              </a:rPr>
              <a:t>Entered for GCSEs with first set of results for all subjects received</a:t>
            </a:r>
          </a:p>
        </p:txBody>
      </p:sp>
      <p:cxnSp>
        <p:nvCxnSpPr>
          <p:cNvPr id="57" name="Straight Arrow Connector 56"/>
          <p:cNvCxnSpPr/>
          <p:nvPr/>
        </p:nvCxnSpPr>
        <p:spPr>
          <a:xfrm>
            <a:off x="7956550" y="5076825"/>
            <a:ext cx="0" cy="296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85" name="TextBox 61"/>
          <p:cNvSpPr txBox="1">
            <a:spLocks noChangeArrowheads="1"/>
          </p:cNvSpPr>
          <p:nvPr/>
        </p:nvSpPr>
        <p:spPr bwMode="auto">
          <a:xfrm>
            <a:off x="4132263" y="806450"/>
            <a:ext cx="3079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srgbClr val="00B050"/>
                </a:solidFill>
                <a:cs typeface="Arial" panose="020B0604020202020204" pitchFamily="34" charset="0"/>
              </a:rPr>
              <a:t>Second year through for new AS courses but no results for full A levels</a:t>
            </a:r>
          </a:p>
        </p:txBody>
      </p:sp>
      <p:cxnSp>
        <p:nvCxnSpPr>
          <p:cNvPr id="66" name="Straight Arrow Connector 65"/>
          <p:cNvCxnSpPr/>
          <p:nvPr/>
        </p:nvCxnSpPr>
        <p:spPr>
          <a:xfrm>
            <a:off x="4219575" y="468313"/>
            <a:ext cx="0" cy="2968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072063" y="1403350"/>
            <a:ext cx="0" cy="296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890588" y="746125"/>
            <a:ext cx="3328987" cy="19050"/>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935038" y="1687513"/>
            <a:ext cx="4137025" cy="1270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090" name="TextBox 79"/>
          <p:cNvSpPr txBox="1">
            <a:spLocks noChangeArrowheads="1"/>
          </p:cNvSpPr>
          <p:nvPr/>
        </p:nvSpPr>
        <p:spPr bwMode="auto">
          <a:xfrm>
            <a:off x="5214938" y="1774825"/>
            <a:ext cx="2597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srgbClr val="AB0597"/>
                </a:solidFill>
                <a:cs typeface="Arial" panose="020B0604020202020204" pitchFamily="34" charset="0"/>
              </a:rPr>
              <a:t>Aug 2017: receive GCSE numbers for Maths &amp; English and grades for all other subjects </a:t>
            </a:r>
          </a:p>
        </p:txBody>
      </p:sp>
      <p:cxnSp>
        <p:nvCxnSpPr>
          <p:cNvPr id="81" name="Straight Arrow Connector 80"/>
          <p:cNvCxnSpPr/>
          <p:nvPr/>
        </p:nvCxnSpPr>
        <p:spPr>
          <a:xfrm>
            <a:off x="5867400" y="2413000"/>
            <a:ext cx="0" cy="295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92" name="TextBox 82"/>
          <p:cNvSpPr txBox="1">
            <a:spLocks noChangeArrowheads="1"/>
          </p:cNvSpPr>
          <p:nvPr/>
        </p:nvSpPr>
        <p:spPr bwMode="auto">
          <a:xfrm>
            <a:off x="7223125" y="3040063"/>
            <a:ext cx="1760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srgbClr val="00B0F0"/>
                </a:solidFill>
                <a:cs typeface="Arial" panose="020B0604020202020204" pitchFamily="34" charset="0"/>
              </a:rPr>
              <a:t>Aug 2018: receive GCSE numbers for all subjects</a:t>
            </a:r>
          </a:p>
        </p:txBody>
      </p:sp>
      <p:cxnSp>
        <p:nvCxnSpPr>
          <p:cNvPr id="84" name="Straight Arrow Connector 83"/>
          <p:cNvCxnSpPr/>
          <p:nvPr/>
        </p:nvCxnSpPr>
        <p:spPr>
          <a:xfrm>
            <a:off x="7696200" y="3492500"/>
            <a:ext cx="0" cy="296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90588" y="5445125"/>
            <a:ext cx="7065962" cy="0"/>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090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3981" y="366964"/>
            <a:ext cx="8516038" cy="1251626"/>
          </a:xfrm>
          <a:prstGeom prst="rect">
            <a:avLst/>
          </a:prstGeom>
          <a:pattFill prst="smConfetti">
            <a:fgClr>
              <a:schemeClr val="bg1">
                <a:lumMod val="65000"/>
              </a:schemeClr>
            </a:fgClr>
            <a:bgClr>
              <a:schemeClr val="bg1"/>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sz="4400" b="1" cap="none" dirty="0" err="1">
                <a:latin typeface="Arial" panose="020B0604020202020204" pitchFamily="34" charset="0"/>
                <a:cs typeface="Arial" panose="020B0604020202020204" pitchFamily="34" charset="0"/>
              </a:rPr>
              <a:t>Audentes</a:t>
            </a:r>
            <a:r>
              <a:rPr lang="en-GB" sz="4400" b="1" cap="none" dirty="0">
                <a:latin typeface="Arial" panose="020B0604020202020204" pitchFamily="34" charset="0"/>
                <a:cs typeface="Arial" panose="020B0604020202020204" pitchFamily="34" charset="0"/>
              </a:rPr>
              <a:t> </a:t>
            </a:r>
            <a:r>
              <a:rPr lang="en-GB" sz="4400" b="1" cap="none" dirty="0" err="1">
                <a:latin typeface="Arial" panose="020B0604020202020204" pitchFamily="34" charset="0"/>
                <a:cs typeface="Arial" panose="020B0604020202020204" pitchFamily="34" charset="0"/>
              </a:rPr>
              <a:t>fortuna</a:t>
            </a:r>
            <a:r>
              <a:rPr lang="en-GB" sz="4400" b="1" cap="none" dirty="0">
                <a:latin typeface="Arial" panose="020B0604020202020204" pitchFamily="34" charset="0"/>
                <a:cs typeface="Arial" panose="020B0604020202020204" pitchFamily="34" charset="0"/>
              </a:rPr>
              <a:t> </a:t>
            </a:r>
            <a:r>
              <a:rPr lang="en-GB" sz="4400" b="1" cap="none" dirty="0" err="1" smtClean="0">
                <a:latin typeface="Arial" panose="020B0604020202020204" pitchFamily="34" charset="0"/>
                <a:cs typeface="Arial" panose="020B0604020202020204" pitchFamily="34" charset="0"/>
              </a:rPr>
              <a:t>iuvat</a:t>
            </a:r>
            <a:r>
              <a:rPr lang="en-GB" sz="4400" b="1" cap="none" dirty="0" smtClean="0">
                <a:latin typeface="Arial" panose="020B0604020202020204" pitchFamily="34" charset="0"/>
                <a:cs typeface="Arial" panose="020B0604020202020204" pitchFamily="34" charset="0"/>
              </a:rPr>
              <a:t>!</a:t>
            </a:r>
            <a:endParaRPr lang="en-GB" b="1" cap="none"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180282" y="1827598"/>
            <a:ext cx="6574427" cy="4830191"/>
          </a:xfrm>
          <a:prstGeom prst="rect">
            <a:avLst/>
          </a:prstGeom>
        </p:spPr>
      </p:pic>
    </p:spTree>
    <p:extLst>
      <p:ext uri="{BB962C8B-B14F-4D97-AF65-F5344CB8AC3E}">
        <p14:creationId xmlns:p14="http://schemas.microsoft.com/office/powerpoint/2010/main" val="4015237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937" y="1347556"/>
            <a:ext cx="7593330" cy="3035808"/>
          </a:xfrm>
        </p:spPr>
        <p:txBody>
          <a:bodyPr/>
          <a:lstStyle/>
          <a:p>
            <a:r>
              <a:rPr lang="en-GB" sz="6600" cap="none" dirty="0" smtClean="0">
                <a:latin typeface="Arial" panose="020B0604020202020204" pitchFamily="34" charset="0"/>
                <a:cs typeface="Arial" panose="020B0604020202020204" pitchFamily="34" charset="0"/>
              </a:rPr>
              <a:t>The new landscape for languages:</a:t>
            </a:r>
            <a:endParaRPr lang="en-GB" sz="6600" cap="non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94114" y="4383364"/>
            <a:ext cx="8870019" cy="1069848"/>
          </a:xfrm>
        </p:spPr>
        <p:txBody>
          <a:bodyPr>
            <a:normAutofit/>
          </a:bodyPr>
          <a:lstStyle/>
          <a:p>
            <a:r>
              <a:rPr lang="en-GB" sz="2200" dirty="0">
                <a:latin typeface="Arial" panose="020B0604020202020204" pitchFamily="34" charset="0"/>
                <a:cs typeface="Arial" panose="020B0604020202020204" pitchFamily="34" charset="0"/>
              </a:rPr>
              <a:t>meeting the challenges of language teaching head on</a:t>
            </a:r>
          </a:p>
        </p:txBody>
      </p:sp>
      <p:sp>
        <p:nvSpPr>
          <p:cNvPr id="5" name="TextBox 4"/>
          <p:cNvSpPr txBox="1"/>
          <p:nvPr/>
        </p:nvSpPr>
        <p:spPr>
          <a:xfrm>
            <a:off x="7017012" y="6488668"/>
            <a:ext cx="2126988" cy="369332"/>
          </a:xfrm>
          <a:prstGeom prst="rect">
            <a:avLst/>
          </a:prstGeom>
          <a:noFill/>
        </p:spPr>
        <p:txBody>
          <a:bodyPr wrap="square" rtlCol="0">
            <a:spAutoFit/>
          </a:bodyPr>
          <a:lstStyle/>
          <a:p>
            <a:pPr algn="r"/>
            <a:r>
              <a:rPr lang="en-GB" dirty="0" smtClean="0">
                <a:solidFill>
                  <a:schemeClr val="bg1">
                    <a:lumMod val="75000"/>
                  </a:schemeClr>
                </a:solidFill>
              </a:rPr>
              <a:t>Rachel Hawkes</a:t>
            </a:r>
            <a:endParaRPr lang="en-GB" dirty="0">
              <a:solidFill>
                <a:schemeClr val="bg1">
                  <a:lumMod val="75000"/>
                </a:schemeClr>
              </a:solidFill>
            </a:endParaRPr>
          </a:p>
        </p:txBody>
      </p:sp>
    </p:spTree>
    <p:extLst>
      <p:ext uri="{BB962C8B-B14F-4D97-AF65-F5344CB8AC3E}">
        <p14:creationId xmlns:p14="http://schemas.microsoft.com/office/powerpoint/2010/main" val="3827317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325797"/>
            <a:ext cx="8572500" cy="1207820"/>
          </a:xfrm>
          <a:pattFill prst="smConfetti">
            <a:fgClr>
              <a:schemeClr val="bg1">
                <a:lumMod val="50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The challenges</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0332" y="1782741"/>
            <a:ext cx="10058400" cy="4050792"/>
          </a:xfrm>
        </p:spPr>
        <p:txBody>
          <a:bodyPr/>
          <a:lstStyle/>
          <a:p>
            <a:r>
              <a:rPr lang="en-GB" sz="2400" dirty="0">
                <a:latin typeface="Arial" panose="020B0604020202020204" pitchFamily="34" charset="0"/>
                <a:cs typeface="Arial" panose="020B0604020202020204" pitchFamily="34" charset="0"/>
              </a:rPr>
              <a:t>Constant policy change</a:t>
            </a:r>
          </a:p>
          <a:p>
            <a:r>
              <a:rPr lang="en-GB" sz="2400" dirty="0">
                <a:latin typeface="Arial" panose="020B0604020202020204" pitchFamily="34" charset="0"/>
                <a:cs typeface="Arial" panose="020B0604020202020204" pitchFamily="34" charset="0"/>
              </a:rPr>
              <a:t>Grading and measurement</a:t>
            </a:r>
          </a:p>
          <a:p>
            <a:r>
              <a:rPr lang="en-GB" sz="2400" dirty="0">
                <a:latin typeface="Arial" panose="020B0604020202020204" pitchFamily="34" charset="0"/>
                <a:cs typeface="Arial" panose="020B0604020202020204" pitchFamily="34" charset="0"/>
              </a:rPr>
              <a:t>Tension between teaching and assessment</a:t>
            </a:r>
          </a:p>
          <a:p>
            <a:r>
              <a:rPr lang="en-GB" sz="2400" dirty="0">
                <a:latin typeface="Arial" panose="020B0604020202020204" pitchFamily="34" charset="0"/>
                <a:cs typeface="Arial" panose="020B0604020202020204" pitchFamily="34" charset="0"/>
              </a:rPr>
              <a:t>Societal ambivalence (at best!)</a:t>
            </a:r>
          </a:p>
          <a:p>
            <a:r>
              <a:rPr lang="en-GB" sz="2400" dirty="0">
                <a:latin typeface="Arial" panose="020B0604020202020204" pitchFamily="34" charset="0"/>
                <a:cs typeface="Arial" panose="020B0604020202020204" pitchFamily="34" charset="0"/>
              </a:rPr>
              <a:t>Methodological uncertainty</a:t>
            </a:r>
          </a:p>
          <a:p>
            <a:endParaRPr lang="en-GB" dirty="0"/>
          </a:p>
        </p:txBody>
      </p:sp>
      <p:sp>
        <p:nvSpPr>
          <p:cNvPr id="4" name="Rounded Rectangle 3"/>
          <p:cNvSpPr/>
          <p:nvPr/>
        </p:nvSpPr>
        <p:spPr>
          <a:xfrm>
            <a:off x="211668" y="4580602"/>
            <a:ext cx="8779932" cy="216024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93469" y="4599712"/>
            <a:ext cx="2880320" cy="2160240"/>
          </a:xfrm>
          <a:prstGeom prst="rect">
            <a:avLst/>
          </a:prstGeom>
        </p:spPr>
      </p:pic>
      <p:sp>
        <p:nvSpPr>
          <p:cNvPr id="6" name="TextBox 5"/>
          <p:cNvSpPr txBox="1"/>
          <p:nvPr/>
        </p:nvSpPr>
        <p:spPr>
          <a:xfrm>
            <a:off x="5898519" y="4809860"/>
            <a:ext cx="3168352" cy="147732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Gale</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These are strong and hard winds that can blow anyone away.  They are noisy too!</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hlinkClick r:id="rId4"/>
              </a:rPr>
              <a:t>www.wordpandit.com</a:t>
            </a:r>
            <a:r>
              <a:rPr lang="en-GB" dirty="0">
                <a:latin typeface="Arial" panose="020B0604020202020204" pitchFamily="34" charset="0"/>
                <a:cs typeface="Arial" panose="020B0604020202020204" pitchFamily="34" charset="0"/>
              </a:rPr>
              <a:t> </a:t>
            </a:r>
          </a:p>
        </p:txBody>
      </p:sp>
      <p:sp>
        <p:nvSpPr>
          <p:cNvPr id="7" name="TextBox 6"/>
          <p:cNvSpPr txBox="1"/>
          <p:nvPr/>
        </p:nvSpPr>
        <p:spPr>
          <a:xfrm>
            <a:off x="442061" y="4922058"/>
            <a:ext cx="3630458"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Teaching foreign languages is like ‘gardening in a gale’.</a:t>
            </a: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Eric Hawkins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74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335279172"/>
              </p:ext>
            </p:extLst>
          </p:nvPr>
        </p:nvGraphicFramePr>
        <p:xfrm>
          <a:off x="107505" y="177120"/>
          <a:ext cx="8928992" cy="6593501"/>
        </p:xfrm>
        <a:graphic>
          <a:graphicData uri="http://schemas.openxmlformats.org/drawingml/2006/table">
            <a:tbl>
              <a:tblPr firstRow="1" bandRow="1"/>
              <a:tblGrid>
                <a:gridCol w="4248472"/>
                <a:gridCol w="4680520"/>
              </a:tblGrid>
              <a:tr h="659350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lvl="0" indent="0" algn="l">
                        <a:buFont typeface="Wingdings" pitchFamily="2" charset="2"/>
                        <a:buNone/>
                      </a:pPr>
                      <a:endParaRPr lang="en-GB" sz="1100" kern="1200" dirty="0" smtClean="0">
                        <a:effectLst/>
                        <a:latin typeface="Arial" panose="020B0604020202020204" pitchFamily="34" charset="0"/>
                        <a:cs typeface="Arial" panose="020B0604020202020204" pitchFamily="34" charset="0"/>
                      </a:endParaRPr>
                    </a:p>
                    <a:p>
                      <a:pPr marL="0" lvl="0" indent="0" algn="l">
                        <a:buFont typeface="Wingdings" pitchFamily="2" charset="2"/>
                        <a:buNone/>
                      </a:pPr>
                      <a:r>
                        <a:rPr lang="en-GB" sz="1100" kern="1200" dirty="0" smtClean="0">
                          <a:effectLst/>
                          <a:latin typeface="Arial" panose="020B0604020202020204" pitchFamily="34" charset="0"/>
                          <a:cs typeface="Arial" panose="020B0604020202020204" pitchFamily="34" charset="0"/>
                        </a:rPr>
                        <a:t>Listening</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listen attentively </a:t>
                      </a:r>
                      <a:r>
                        <a:rPr lang="en-GB" sz="1100" kern="1200" dirty="0" smtClean="0">
                          <a:effectLst/>
                          <a:latin typeface="Arial" panose="020B0604020202020204" pitchFamily="34" charset="0"/>
                          <a:cs typeface="Arial" panose="020B0604020202020204" pitchFamily="34" charset="0"/>
                        </a:rPr>
                        <a:t>to spoken language and show understanding by joining in and responding </a:t>
                      </a:r>
                    </a:p>
                    <a:p>
                      <a:pPr marL="171450" lvl="0" indent="-171450">
                        <a:buFont typeface="Wingdings" pitchFamily="2" charset="2"/>
                        <a:buChar char="§"/>
                      </a:pPr>
                      <a:r>
                        <a:rPr lang="en-GB" sz="1100" kern="1200" dirty="0" smtClean="0">
                          <a:effectLst/>
                          <a:latin typeface="Arial" panose="020B0604020202020204" pitchFamily="34" charset="0"/>
                          <a:cs typeface="Arial" panose="020B0604020202020204" pitchFamily="34" charset="0"/>
                        </a:rPr>
                        <a:t>explore the patterns and sounds of language through songs and rhymes and </a:t>
                      </a:r>
                      <a:r>
                        <a:rPr lang="en-GB" sz="1100" b="1" kern="1200" dirty="0" smtClean="0">
                          <a:effectLst/>
                          <a:latin typeface="Arial" panose="020B0604020202020204" pitchFamily="34" charset="0"/>
                          <a:cs typeface="Arial" panose="020B0604020202020204" pitchFamily="34" charset="0"/>
                        </a:rPr>
                        <a:t>link the spelling, sound and meaning of words </a:t>
                      </a:r>
                    </a:p>
                    <a:p>
                      <a:pPr marL="0" lvl="0" indent="0">
                        <a:buFont typeface="Wingdings" pitchFamily="2" charset="2"/>
                        <a:buNone/>
                      </a:pPr>
                      <a:r>
                        <a:rPr lang="en-GB" sz="1100" kern="1200" dirty="0" smtClean="0">
                          <a:effectLst/>
                          <a:latin typeface="Arial" panose="020B0604020202020204" pitchFamily="34" charset="0"/>
                          <a:cs typeface="Arial" panose="020B0604020202020204" pitchFamily="34" charset="0"/>
                        </a:rPr>
                        <a:t>Speaking</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engage in conversations</a:t>
                      </a:r>
                      <a:r>
                        <a:rPr lang="en-GB" sz="1100" kern="1200" dirty="0" smtClean="0">
                          <a:effectLst/>
                          <a:latin typeface="Arial" panose="020B0604020202020204" pitchFamily="34" charset="0"/>
                          <a:cs typeface="Arial" panose="020B0604020202020204" pitchFamily="34" charset="0"/>
                        </a:rPr>
                        <a:t>; ask and answer questions; express opinions and respond to those of others; seek clarification and help* </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speak in sentences, </a:t>
                      </a:r>
                      <a:r>
                        <a:rPr lang="en-GB" sz="1100" kern="1200" dirty="0" smtClean="0">
                          <a:effectLst/>
                          <a:latin typeface="Arial" panose="020B0604020202020204" pitchFamily="34" charset="0"/>
                          <a:cs typeface="Arial" panose="020B0604020202020204" pitchFamily="34" charset="0"/>
                        </a:rPr>
                        <a:t>using familiar vocabulary, phrases and basic language structures </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develop accurate pronunciation and intonation </a:t>
                      </a:r>
                      <a:r>
                        <a:rPr lang="en-GB" sz="1100" kern="1200" dirty="0" smtClean="0">
                          <a:effectLst/>
                          <a:latin typeface="Arial" panose="020B0604020202020204" pitchFamily="34" charset="0"/>
                          <a:cs typeface="Arial" panose="020B0604020202020204" pitchFamily="34" charset="0"/>
                        </a:rPr>
                        <a:t>so that others understand when they are reading aloud or using familiar words and phrases* </a:t>
                      </a:r>
                    </a:p>
                    <a:p>
                      <a:pPr marL="171450" lvl="0" indent="-171450">
                        <a:buFont typeface="Wingdings" pitchFamily="2" charset="2"/>
                        <a:buChar char="§"/>
                      </a:pPr>
                      <a:r>
                        <a:rPr lang="en-GB" sz="1100" kern="1200" dirty="0" smtClean="0">
                          <a:effectLst/>
                          <a:latin typeface="Arial" panose="020B0604020202020204" pitchFamily="34" charset="0"/>
                          <a:cs typeface="Arial" panose="020B0604020202020204" pitchFamily="34" charset="0"/>
                        </a:rPr>
                        <a:t>present ideas and information orally to a range of audiences* </a:t>
                      </a:r>
                    </a:p>
                    <a:p>
                      <a:pPr marL="0" lvl="0" indent="0">
                        <a:buFont typeface="Wingdings" pitchFamily="2" charset="2"/>
                        <a:buNone/>
                      </a:pPr>
                      <a:r>
                        <a:rPr lang="en-GB" sz="1100" kern="1200" dirty="0" smtClean="0">
                          <a:effectLst/>
                          <a:latin typeface="Arial" panose="020B0604020202020204" pitchFamily="34" charset="0"/>
                          <a:cs typeface="Arial" panose="020B0604020202020204" pitchFamily="34" charset="0"/>
                        </a:rPr>
                        <a:t>Reading</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read</a:t>
                      </a:r>
                      <a:r>
                        <a:rPr lang="en-GB" sz="1100" kern="1200" dirty="0" smtClean="0">
                          <a:effectLst/>
                          <a:latin typeface="Arial" panose="020B0604020202020204" pitchFamily="34" charset="0"/>
                          <a:cs typeface="Arial" panose="020B0604020202020204" pitchFamily="34" charset="0"/>
                        </a:rPr>
                        <a:t> carefully and show understanding of </a:t>
                      </a:r>
                      <a:r>
                        <a:rPr lang="en-GB" sz="1100" b="1" kern="1200" dirty="0" smtClean="0">
                          <a:effectLst/>
                          <a:latin typeface="Arial" panose="020B0604020202020204" pitchFamily="34" charset="0"/>
                          <a:cs typeface="Arial" panose="020B0604020202020204" pitchFamily="34" charset="0"/>
                        </a:rPr>
                        <a:t>words, phrases and simple writing </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appreciate stories, songs, poems and rhymes in the language </a:t>
                      </a:r>
                    </a:p>
                    <a:p>
                      <a:pPr marL="171450" lvl="0" indent="-171450">
                        <a:buFont typeface="Wingdings" pitchFamily="2" charset="2"/>
                        <a:buChar char="§"/>
                      </a:pPr>
                      <a:r>
                        <a:rPr lang="en-GB" sz="1100" kern="1200" dirty="0" smtClean="0">
                          <a:effectLst/>
                          <a:latin typeface="Arial" panose="020B0604020202020204" pitchFamily="34" charset="0"/>
                          <a:cs typeface="Arial" panose="020B0604020202020204" pitchFamily="34" charset="0"/>
                        </a:rPr>
                        <a:t>broaden their vocabulary and develop their ability to understand new words that are introduced into familiar written material, including through using a dictionary </a:t>
                      </a:r>
                    </a:p>
                    <a:p>
                      <a:pPr marL="0" lvl="0" indent="0">
                        <a:buFont typeface="Wingdings" pitchFamily="2" charset="2"/>
                        <a:buNone/>
                      </a:pPr>
                      <a:r>
                        <a:rPr lang="en-GB" sz="1100" kern="1200" dirty="0" smtClean="0">
                          <a:effectLst/>
                          <a:latin typeface="Arial" panose="020B0604020202020204" pitchFamily="34" charset="0"/>
                          <a:cs typeface="Arial" panose="020B0604020202020204" pitchFamily="34" charset="0"/>
                        </a:rPr>
                        <a:t>Writing</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write phrases from memory, and adapt these </a:t>
                      </a:r>
                      <a:r>
                        <a:rPr lang="en-GB" sz="1100" kern="1200" dirty="0" smtClean="0">
                          <a:effectLst/>
                          <a:latin typeface="Arial" panose="020B0604020202020204" pitchFamily="34" charset="0"/>
                          <a:cs typeface="Arial" panose="020B0604020202020204" pitchFamily="34" charset="0"/>
                        </a:rPr>
                        <a:t>to create new sentences, to express ideas clearly </a:t>
                      </a:r>
                    </a:p>
                    <a:p>
                      <a:pPr marL="171450" lvl="0" indent="-171450">
                        <a:buFont typeface="Wingdings" pitchFamily="2" charset="2"/>
                        <a:buChar char="§"/>
                      </a:pPr>
                      <a:r>
                        <a:rPr lang="en-GB" sz="1100" kern="1200" dirty="0" smtClean="0">
                          <a:effectLst/>
                          <a:latin typeface="Arial" panose="020B0604020202020204" pitchFamily="34" charset="0"/>
                          <a:cs typeface="Arial" panose="020B0604020202020204" pitchFamily="34" charset="0"/>
                        </a:rPr>
                        <a:t>describe people, places, things and actions orally* and in writing</a:t>
                      </a:r>
                    </a:p>
                    <a:p>
                      <a:pPr marL="0" lvl="0" indent="0">
                        <a:buFont typeface="Wingdings" pitchFamily="2" charset="2"/>
                        <a:buNone/>
                      </a:pPr>
                      <a:r>
                        <a:rPr lang="en-GB" sz="1100" kern="1200" dirty="0" smtClean="0">
                          <a:effectLst/>
                          <a:latin typeface="Arial" panose="020B0604020202020204" pitchFamily="34" charset="0"/>
                          <a:cs typeface="Arial" panose="020B0604020202020204" pitchFamily="34" charset="0"/>
                        </a:rPr>
                        <a:t>Grammar</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understand basic grammar </a:t>
                      </a:r>
                      <a:r>
                        <a:rPr lang="en-GB" sz="1100" kern="1200" dirty="0" smtClean="0">
                          <a:effectLst/>
                          <a:latin typeface="Arial" panose="020B0604020202020204" pitchFamily="34" charset="0"/>
                          <a:cs typeface="Arial" panose="020B0604020202020204" pitchFamily="34" charset="0"/>
                        </a:rPr>
                        <a:t>appropriate to the language being studied, such as (where relevant): feminine, masculine and neuter forms and the conjugation of high-frequency verbs; key features and patterns of the language; how to apply these, for instance, to build sentences; and how these differ from or are similar to English.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lvl="0" indent="0">
                        <a:buFont typeface="Wingdings" pitchFamily="2" charset="2"/>
                        <a:buNone/>
                      </a:pP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Listening</a:t>
                      </a:r>
                    </a:p>
                    <a:p>
                      <a:pPr marL="171450" lvl="0" indent="-171450">
                        <a:buFont typeface="Wingdings" pitchFamily="2" charset="2"/>
                        <a:buChar char="§"/>
                      </a:pPr>
                      <a:r>
                        <a:rPr lang="en-GB" sz="1100" kern="1200" dirty="0" smtClean="0">
                          <a:solidFill>
                            <a:schemeClr val="tx1"/>
                          </a:solidFill>
                          <a:effectLst/>
                          <a:latin typeface="Arial" panose="020B0604020202020204" pitchFamily="34" charset="0"/>
                          <a:ea typeface="+mn-ea"/>
                          <a:cs typeface="Arial" panose="020B0604020202020204" pitchFamily="34" charset="0"/>
                        </a:rPr>
                        <a:t>listen to </a:t>
                      </a:r>
                      <a:r>
                        <a:rPr lang="en-GB" sz="1100" b="1" kern="1200" dirty="0" smtClean="0">
                          <a:solidFill>
                            <a:schemeClr val="tx1"/>
                          </a:solidFill>
                          <a:effectLst/>
                          <a:latin typeface="Arial" panose="020B0604020202020204" pitchFamily="34" charset="0"/>
                          <a:ea typeface="+mn-ea"/>
                          <a:cs typeface="Arial" panose="020B0604020202020204" pitchFamily="34" charset="0"/>
                        </a:rPr>
                        <a:t>a variety of forms of spoken language </a:t>
                      </a:r>
                      <a:r>
                        <a:rPr lang="en-GB" sz="1100" kern="1200" dirty="0" smtClean="0">
                          <a:solidFill>
                            <a:schemeClr val="tx1"/>
                          </a:solidFill>
                          <a:effectLst/>
                          <a:latin typeface="Arial" panose="020B0604020202020204" pitchFamily="34" charset="0"/>
                          <a:ea typeface="+mn-ea"/>
                          <a:cs typeface="Arial" panose="020B0604020202020204" pitchFamily="34" charset="0"/>
                        </a:rPr>
                        <a:t>to obtain information and respond appropriately </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transcribe</a:t>
                      </a:r>
                      <a:r>
                        <a:rPr lang="en-GB" sz="1100" kern="1200" dirty="0" smtClean="0">
                          <a:solidFill>
                            <a:schemeClr val="tx1"/>
                          </a:solidFill>
                          <a:effectLst/>
                          <a:latin typeface="Arial" panose="020B0604020202020204" pitchFamily="34" charset="0"/>
                          <a:ea typeface="+mn-ea"/>
                          <a:cs typeface="Arial" panose="020B0604020202020204" pitchFamily="34" charset="0"/>
                        </a:rPr>
                        <a:t> words and short sentences that they hear with increasing accuracy </a:t>
                      </a: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Speaking</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initiate and develop conversations</a:t>
                      </a:r>
                      <a:r>
                        <a:rPr lang="en-GB" sz="1100" kern="1200" dirty="0" smtClean="0">
                          <a:solidFill>
                            <a:schemeClr val="tx1"/>
                          </a:solidFill>
                          <a:effectLst/>
                          <a:latin typeface="Arial" panose="020B0604020202020204" pitchFamily="34" charset="0"/>
                          <a:ea typeface="+mn-ea"/>
                          <a:cs typeface="Arial" panose="020B0604020202020204" pitchFamily="34" charset="0"/>
                        </a:rPr>
                        <a:t>, coping with unfamiliar language and unexpected responses, making use of important social conventions such as formal modes of address </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express and develop ideas clearly</a:t>
                      </a:r>
                      <a:r>
                        <a:rPr lang="en-GB" sz="1100" kern="1200" dirty="0" smtClean="0">
                          <a:solidFill>
                            <a:schemeClr val="tx1"/>
                          </a:solidFill>
                          <a:effectLst/>
                          <a:latin typeface="Arial" panose="020B0604020202020204" pitchFamily="34" charset="0"/>
                          <a:ea typeface="+mn-ea"/>
                          <a:cs typeface="Arial" panose="020B0604020202020204" pitchFamily="34" charset="0"/>
                        </a:rPr>
                        <a:t> and with increasing accuracy, both orally and in writing </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speak coherently and confidently, with increasingly accurate pronunciation and intonation </a:t>
                      </a: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Reading</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read </a:t>
                      </a:r>
                      <a:r>
                        <a:rPr lang="en-GB" sz="1100" kern="1200" dirty="0" smtClean="0">
                          <a:solidFill>
                            <a:schemeClr val="tx1"/>
                          </a:solidFill>
                          <a:effectLst/>
                          <a:latin typeface="Arial" panose="020B0604020202020204" pitchFamily="34" charset="0"/>
                          <a:ea typeface="+mn-ea"/>
                          <a:cs typeface="Arial" panose="020B0604020202020204" pitchFamily="34" charset="0"/>
                        </a:rPr>
                        <a:t>and show comprehension of </a:t>
                      </a:r>
                      <a:r>
                        <a:rPr lang="en-GB" sz="1100" b="1" kern="1200" dirty="0" smtClean="0">
                          <a:solidFill>
                            <a:schemeClr val="tx1"/>
                          </a:solidFill>
                          <a:effectLst/>
                          <a:latin typeface="Arial" panose="020B0604020202020204" pitchFamily="34" charset="0"/>
                          <a:ea typeface="+mn-ea"/>
                          <a:cs typeface="Arial" panose="020B0604020202020204" pitchFamily="34" charset="0"/>
                        </a:rPr>
                        <a:t>original and adapted materials from a range of different sources,</a:t>
                      </a:r>
                      <a:r>
                        <a:rPr lang="en-GB" sz="1100" kern="1200" dirty="0" smtClean="0">
                          <a:solidFill>
                            <a:schemeClr val="tx1"/>
                          </a:solidFill>
                          <a:effectLst/>
                          <a:latin typeface="Arial" panose="020B0604020202020204" pitchFamily="34" charset="0"/>
                          <a:ea typeface="+mn-ea"/>
                          <a:cs typeface="Arial" panose="020B0604020202020204" pitchFamily="34" charset="0"/>
                        </a:rPr>
                        <a:t> understanding the purpose, important ideas and details, and </a:t>
                      </a:r>
                      <a:r>
                        <a:rPr lang="en-GB" sz="1100" b="1" kern="1200" dirty="0" smtClean="0">
                          <a:solidFill>
                            <a:schemeClr val="tx1"/>
                          </a:solidFill>
                          <a:effectLst/>
                          <a:latin typeface="Arial" panose="020B0604020202020204" pitchFamily="34" charset="0"/>
                          <a:ea typeface="+mn-ea"/>
                          <a:cs typeface="Arial" panose="020B0604020202020204" pitchFamily="34" charset="0"/>
                        </a:rPr>
                        <a:t>provide an accurate English translation of short, suitable material </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read literary texts in the language, such as stories, songs, poems and letters, </a:t>
                      </a:r>
                      <a:r>
                        <a:rPr lang="en-GB" sz="1100" kern="1200" dirty="0" smtClean="0">
                          <a:solidFill>
                            <a:schemeClr val="tx1"/>
                          </a:solidFill>
                          <a:effectLst/>
                          <a:latin typeface="Arial" panose="020B0604020202020204" pitchFamily="34" charset="0"/>
                          <a:ea typeface="+mn-ea"/>
                          <a:cs typeface="Arial" panose="020B0604020202020204" pitchFamily="34" charset="0"/>
                        </a:rPr>
                        <a:t>to stimulate ideas, develop creative expression and expand understanding of the language and culture </a:t>
                      </a: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Writing</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write prose using an increasingly wide range of grammar and vocabulary, write creatively to express their own ideas and opinions, and translate short written text accurately into the foreign language.</a:t>
                      </a: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Grammar</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identify and use tenses </a:t>
                      </a:r>
                      <a:r>
                        <a:rPr lang="en-GB" sz="1100" kern="1200" dirty="0" smtClean="0">
                          <a:solidFill>
                            <a:schemeClr val="tx1"/>
                          </a:solidFill>
                          <a:effectLst/>
                          <a:latin typeface="Arial" panose="020B0604020202020204" pitchFamily="34" charset="0"/>
                          <a:ea typeface="+mn-ea"/>
                          <a:cs typeface="Arial" panose="020B0604020202020204" pitchFamily="34" charset="0"/>
                        </a:rPr>
                        <a:t>or other structures which convey the present, past, and future as appropriate to the language being studied </a:t>
                      </a:r>
                    </a:p>
                    <a:p>
                      <a:pPr marL="171450" lvl="0" indent="-171450">
                        <a:buFont typeface="Wingdings" pitchFamily="2" charset="2"/>
                        <a:buChar char="§"/>
                      </a:pPr>
                      <a:r>
                        <a:rPr lang="en-GB" sz="1100" kern="1200" dirty="0" smtClean="0">
                          <a:solidFill>
                            <a:schemeClr val="tx1"/>
                          </a:solidFill>
                          <a:effectLst/>
                          <a:latin typeface="Arial" panose="020B0604020202020204" pitchFamily="34" charset="0"/>
                          <a:ea typeface="+mn-ea"/>
                          <a:cs typeface="Arial" panose="020B0604020202020204" pitchFamily="34" charset="0"/>
                        </a:rPr>
                        <a:t>use and manipulate a </a:t>
                      </a:r>
                      <a:r>
                        <a:rPr lang="en-GB" sz="1100" b="1" kern="1200" dirty="0" smtClean="0">
                          <a:solidFill>
                            <a:schemeClr val="tx1"/>
                          </a:solidFill>
                          <a:effectLst/>
                          <a:latin typeface="Arial" panose="020B0604020202020204" pitchFamily="34" charset="0"/>
                          <a:ea typeface="+mn-ea"/>
                          <a:cs typeface="Arial" panose="020B0604020202020204" pitchFamily="34" charset="0"/>
                        </a:rPr>
                        <a:t>variety of key grammatical structures </a:t>
                      </a:r>
                      <a:r>
                        <a:rPr lang="en-GB" sz="1100" kern="1200" dirty="0" smtClean="0">
                          <a:solidFill>
                            <a:schemeClr val="tx1"/>
                          </a:solidFill>
                          <a:effectLst/>
                          <a:latin typeface="Arial" panose="020B0604020202020204" pitchFamily="34" charset="0"/>
                          <a:ea typeface="+mn-ea"/>
                          <a:cs typeface="Arial" panose="020B0604020202020204" pitchFamily="34" charset="0"/>
                        </a:rPr>
                        <a:t>and patterns, </a:t>
                      </a:r>
                      <a:r>
                        <a:rPr lang="en-GB" sz="1100" b="1" kern="1200" dirty="0" smtClean="0">
                          <a:solidFill>
                            <a:schemeClr val="tx1"/>
                          </a:solidFill>
                          <a:effectLst/>
                          <a:latin typeface="Arial" panose="020B0604020202020204" pitchFamily="34" charset="0"/>
                          <a:ea typeface="+mn-ea"/>
                          <a:cs typeface="Arial" panose="020B0604020202020204" pitchFamily="34" charset="0"/>
                        </a:rPr>
                        <a:t>including voices and moods</a:t>
                      </a:r>
                      <a:r>
                        <a:rPr lang="en-GB" sz="1100" kern="1200" dirty="0" smtClean="0">
                          <a:solidFill>
                            <a:schemeClr val="tx1"/>
                          </a:solidFill>
                          <a:effectLst/>
                          <a:latin typeface="Arial" panose="020B0604020202020204" pitchFamily="34" charset="0"/>
                          <a:ea typeface="+mn-ea"/>
                          <a:cs typeface="Arial" panose="020B0604020202020204" pitchFamily="34" charset="0"/>
                        </a:rPr>
                        <a:t>, as appropriate </a:t>
                      </a:r>
                    </a:p>
                    <a:p>
                      <a:pPr marL="171450" lvl="0" indent="-171450">
                        <a:buFont typeface="Wingdings" pitchFamily="2" charset="2"/>
                        <a:buChar char="§"/>
                      </a:pPr>
                      <a:r>
                        <a:rPr lang="en-GB" sz="1100" kern="1200" dirty="0" smtClean="0">
                          <a:solidFill>
                            <a:schemeClr val="tx1"/>
                          </a:solidFill>
                          <a:effectLst/>
                          <a:latin typeface="Arial" panose="020B0604020202020204" pitchFamily="34" charset="0"/>
                          <a:ea typeface="+mn-ea"/>
                          <a:cs typeface="Arial" panose="020B0604020202020204" pitchFamily="34" charset="0"/>
                        </a:rPr>
                        <a:t>develop and </a:t>
                      </a:r>
                      <a:r>
                        <a:rPr lang="en-GB" sz="1100" b="1" kern="1200" dirty="0" smtClean="0">
                          <a:solidFill>
                            <a:schemeClr val="tx1"/>
                          </a:solidFill>
                          <a:effectLst/>
                          <a:latin typeface="Arial" panose="020B0604020202020204" pitchFamily="34" charset="0"/>
                          <a:ea typeface="+mn-ea"/>
                          <a:cs typeface="Arial" panose="020B0604020202020204" pitchFamily="34" charset="0"/>
                        </a:rPr>
                        <a:t>use a wide-ranging and deepening vocabulary </a:t>
                      </a:r>
                      <a:r>
                        <a:rPr lang="en-GB" sz="1100" kern="1200" dirty="0" smtClean="0">
                          <a:solidFill>
                            <a:schemeClr val="tx1"/>
                          </a:solidFill>
                          <a:effectLst/>
                          <a:latin typeface="Arial" panose="020B0604020202020204" pitchFamily="34" charset="0"/>
                          <a:ea typeface="+mn-ea"/>
                          <a:cs typeface="Arial" panose="020B0604020202020204" pitchFamily="34" charset="0"/>
                        </a:rPr>
                        <a:t>that goes beyond their immediate needs and interests, allowing them to give and justify opinions and take part in discussion about wider issues </a:t>
                      </a:r>
                    </a:p>
                    <a:p>
                      <a:pPr marL="171450" lvl="0" indent="-171450">
                        <a:buFont typeface="Wingdings" pitchFamily="2" charset="2"/>
                        <a:buChar char="§"/>
                      </a:pPr>
                      <a:r>
                        <a:rPr lang="en-GB" sz="1100" kern="1200" dirty="0" smtClean="0">
                          <a:solidFill>
                            <a:schemeClr val="tx1"/>
                          </a:solidFill>
                          <a:effectLst/>
                          <a:latin typeface="Arial" panose="020B0604020202020204" pitchFamily="34" charset="0"/>
                          <a:ea typeface="+mn-ea"/>
                          <a:cs typeface="Arial" panose="020B0604020202020204" pitchFamily="34" charset="0"/>
                        </a:rPr>
                        <a:t>use accurate grammar, spelling and punctuation.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bl>
          </a:graphicData>
        </a:graphic>
      </p:graphicFrame>
      <p:sp>
        <p:nvSpPr>
          <p:cNvPr id="11" name="TextBox 10"/>
          <p:cNvSpPr txBox="1"/>
          <p:nvPr/>
        </p:nvSpPr>
        <p:spPr>
          <a:xfrm>
            <a:off x="3559387"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latin typeface="Arial" panose="020B0604020202020204" pitchFamily="34" charset="0"/>
                <a:cs typeface="Arial" panose="020B0604020202020204" pitchFamily="34" charset="0"/>
              </a:rPr>
              <a:t>KS2</a:t>
            </a:r>
            <a:endParaRPr lang="fr-FR" b="1" dirty="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8268035"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latin typeface="Arial" panose="020B0604020202020204" pitchFamily="34" charset="0"/>
                <a:cs typeface="Arial" panose="020B0604020202020204" pitchFamily="34" charset="0"/>
              </a:rPr>
              <a:t>KS3</a:t>
            </a:r>
            <a:endParaRPr lang="fr-FR"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61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01752"/>
            <a:ext cx="7772400" cy="1012698"/>
          </a:xfrm>
          <a:pattFill prst="smConfetti">
            <a:fgClr>
              <a:schemeClr val="bg1">
                <a:lumMod val="65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Curriculum 2014: no change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74470"/>
            <a:ext cx="7772400" cy="5383530"/>
          </a:xfrm>
        </p:spPr>
        <p:txBody>
          <a:bodyPr>
            <a:normAutofit fontScale="77500" lnSpcReduction="20000"/>
          </a:bodyPr>
          <a:lstStyle/>
          <a:p>
            <a:pPr lvl="0"/>
            <a:r>
              <a:rPr lang="en-GB" sz="2800" b="1" dirty="0">
                <a:latin typeface="Arial" panose="020B0604020202020204" pitchFamily="34" charset="0"/>
                <a:cs typeface="Arial" panose="020B0604020202020204" pitchFamily="34" charset="0"/>
              </a:rPr>
              <a:t>Phonics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firm grasp of the sound-writing relationship to facilitate accurate pronunciation and independent language use</a:t>
            </a:r>
          </a:p>
          <a:p>
            <a:pPr lvl="0"/>
            <a:r>
              <a:rPr lang="en-GB" sz="2800" b="1" dirty="0">
                <a:latin typeface="Arial" panose="020B0604020202020204" pitchFamily="34" charset="0"/>
                <a:cs typeface="Arial" panose="020B0604020202020204" pitchFamily="34" charset="0"/>
              </a:rPr>
              <a:t>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 and students) – the dominant use of the foreign language as the main means of communication in the classroom between teacher and students</a:t>
            </a:r>
          </a:p>
          <a:p>
            <a:pPr lvl="0"/>
            <a:r>
              <a:rPr lang="en-GB" sz="2800" b="1" dirty="0">
                <a:latin typeface="Arial" panose="020B0604020202020204" pitchFamily="34" charset="0"/>
                <a:cs typeface="Arial" panose="020B0604020202020204" pitchFamily="34" charset="0"/>
              </a:rPr>
              <a:t>Questions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to form questions independently to enable them to engage in unscripted conversations</a:t>
            </a:r>
          </a:p>
          <a:p>
            <a:pPr lvl="0"/>
            <a:r>
              <a:rPr lang="en-GB" sz="2800" b="1" dirty="0">
                <a:latin typeface="Arial" panose="020B0604020202020204" pitchFamily="34" charset="0"/>
                <a:cs typeface="Arial" panose="020B0604020202020204" pitchFamily="34" charset="0"/>
              </a:rPr>
              <a:t>Spontaneous 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and willingness to use the language to communicate in the classroom, taking risks to make new meanings</a:t>
            </a:r>
          </a:p>
          <a:p>
            <a:pPr lvl="0"/>
            <a:r>
              <a:rPr lang="en-GB" sz="2800" b="1" dirty="0">
                <a:latin typeface="Arial" panose="020B0604020202020204" pitchFamily="34" charset="0"/>
                <a:cs typeface="Arial" panose="020B0604020202020204" pitchFamily="34" charset="0"/>
              </a:rPr>
              <a:t>Memory</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(use of VAK strategies) – the ability to acquire, store and retrieve language over the longer term</a:t>
            </a:r>
          </a:p>
          <a:p>
            <a:pPr lvl="0"/>
            <a:r>
              <a:rPr lang="en-GB" sz="2800" b="1" dirty="0">
                <a:latin typeface="Arial" panose="020B0604020202020204" pitchFamily="34" charset="0"/>
                <a:cs typeface="Arial" panose="020B0604020202020204" pitchFamily="34" charset="0"/>
              </a:rPr>
              <a:t>Vocabulary acquisition</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wide range of vocabulary, including high frequency and topic-specific language, retained for independent use in long-term memory</a:t>
            </a:r>
          </a:p>
          <a:p>
            <a:pPr lvl="0"/>
            <a:r>
              <a:rPr lang="en-GB" sz="2800" b="1" dirty="0">
                <a:latin typeface="Arial" panose="020B0604020202020204" pitchFamily="34" charset="0"/>
                <a:cs typeface="Arial" panose="020B0604020202020204" pitchFamily="34" charset="0"/>
              </a:rPr>
              <a:t>Key structures and sentence-building</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(grammar) – a knowledge of grammar to enable independent language use in speaking and writing</a:t>
            </a:r>
          </a:p>
          <a:p>
            <a:r>
              <a:rPr lang="en-GB" sz="3100" b="1" dirty="0">
                <a:latin typeface="Arial" panose="020B0604020202020204" pitchFamily="34" charset="0"/>
                <a:cs typeface="Arial" panose="020B0604020202020204" pitchFamily="34" charset="0"/>
              </a:rPr>
              <a:t>Assessment (for Learning)</a:t>
            </a:r>
            <a:r>
              <a:rPr lang="en-GB" sz="31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detailed teacher and peer feedback to increase the quality of language in speaking and writing, including specific and achievable targets that lead demonstrably to progress.</a:t>
            </a:r>
          </a:p>
        </p:txBody>
      </p:sp>
    </p:spTree>
    <p:extLst>
      <p:ext uri="{BB962C8B-B14F-4D97-AF65-F5344CB8AC3E}">
        <p14:creationId xmlns:p14="http://schemas.microsoft.com/office/powerpoint/2010/main" val="1283085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876276">
            <a:off x="507813" y="930947"/>
            <a:ext cx="4572000" cy="2677656"/>
          </a:xfrm>
          <a:prstGeom prst="rect">
            <a:avLst/>
          </a:prstGeom>
        </p:spPr>
        <p:txBody>
          <a:bodyPr>
            <a:spAutoFit/>
          </a:bodyPr>
          <a:lstStyle/>
          <a:p>
            <a:pPr marL="171450" indent="-171450" defTabSz="914400">
              <a:buFont typeface="Wingdings" pitchFamily="2" charset="2"/>
              <a:buChar char="§"/>
            </a:pPr>
            <a:r>
              <a:rPr lang="en-GB" sz="2800" dirty="0">
                <a:solidFill>
                  <a:prstClr val="black"/>
                </a:solidFill>
              </a:rPr>
              <a:t> </a:t>
            </a:r>
            <a:r>
              <a:rPr lang="en-GB" sz="2800" dirty="0">
                <a:solidFill>
                  <a:prstClr val="black"/>
                </a:solidFill>
                <a:latin typeface="Arial" panose="020B0604020202020204" pitchFamily="34" charset="0"/>
                <a:cs typeface="Arial" panose="020B0604020202020204" pitchFamily="34" charset="0"/>
              </a:rPr>
              <a:t>explore the patterns and sounds of language through songs and rhymes and </a:t>
            </a:r>
            <a:r>
              <a:rPr lang="en-GB" sz="2800" b="1" dirty="0">
                <a:solidFill>
                  <a:prstClr val="black"/>
                </a:solidFill>
                <a:latin typeface="Arial" panose="020B0604020202020204" pitchFamily="34" charset="0"/>
                <a:cs typeface="Arial" panose="020B0604020202020204" pitchFamily="34" charset="0"/>
              </a:rPr>
              <a:t>link the spelling, sound and meaning of words </a:t>
            </a:r>
          </a:p>
        </p:txBody>
      </p:sp>
      <p:sp>
        <p:nvSpPr>
          <p:cNvPr id="6" name="Rectangle 5"/>
          <p:cNvSpPr/>
          <p:nvPr/>
        </p:nvSpPr>
        <p:spPr>
          <a:xfrm rot="20746334">
            <a:off x="4240032" y="4212329"/>
            <a:ext cx="4572000" cy="1815882"/>
          </a:xfrm>
          <a:prstGeom prst="rect">
            <a:avLst/>
          </a:prstGeom>
        </p:spPr>
        <p:txBody>
          <a:bodyPr>
            <a:spAutoFit/>
          </a:bodyPr>
          <a:lstStyle/>
          <a:p>
            <a:pPr marL="171450" indent="-171450" defTabSz="914400">
              <a:buFont typeface="Wingdings" pitchFamily="2" charset="2"/>
              <a:buChar char="§"/>
            </a:pPr>
            <a:r>
              <a:rPr lang="en-GB" sz="2800" b="1" dirty="0">
                <a:solidFill>
                  <a:prstClr val="black"/>
                </a:solidFill>
              </a:rPr>
              <a:t> </a:t>
            </a:r>
            <a:r>
              <a:rPr lang="en-GB" sz="2800" b="1" dirty="0">
                <a:solidFill>
                  <a:prstClr val="black"/>
                </a:solidFill>
                <a:latin typeface="Arial" panose="020B0604020202020204" pitchFamily="34" charset="0"/>
                <a:cs typeface="Arial" panose="020B0604020202020204" pitchFamily="34" charset="0"/>
              </a:rPr>
              <a:t>transcribe</a:t>
            </a:r>
            <a:r>
              <a:rPr lang="en-GB" sz="2800" dirty="0">
                <a:solidFill>
                  <a:prstClr val="black"/>
                </a:solidFill>
                <a:latin typeface="Arial" panose="020B0604020202020204" pitchFamily="34" charset="0"/>
                <a:cs typeface="Arial" panose="020B0604020202020204" pitchFamily="34" charset="0"/>
              </a:rPr>
              <a:t> words and short sentences that they hear with increasing accuracy </a:t>
            </a:r>
          </a:p>
        </p:txBody>
      </p:sp>
      <p:sp>
        <p:nvSpPr>
          <p:cNvPr id="7" name="Rectangle 6"/>
          <p:cNvSpPr/>
          <p:nvPr/>
        </p:nvSpPr>
        <p:spPr>
          <a:xfrm>
            <a:off x="0"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KS2</a:t>
            </a:r>
          </a:p>
        </p:txBody>
      </p:sp>
      <p:sp>
        <p:nvSpPr>
          <p:cNvPr id="8" name="Rectangle 7"/>
          <p:cNvSpPr/>
          <p:nvPr/>
        </p:nvSpPr>
        <p:spPr>
          <a:xfrm>
            <a:off x="7383582" y="5750004"/>
            <a:ext cx="1760418" cy="1107996"/>
          </a:xfrm>
          <a:prstGeom prst="rect">
            <a:avLst/>
          </a:prstGeom>
          <a:solidFill>
            <a:schemeClr val="bg1"/>
          </a:solid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KS3</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929" y="332656"/>
            <a:ext cx="42244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24" y="4017105"/>
            <a:ext cx="3505944" cy="22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4330" y="3734868"/>
            <a:ext cx="1113296" cy="890637"/>
          </a:xfrm>
          <a:prstGeom prst="rect">
            <a:avLst/>
          </a:prstGeom>
        </p:spPr>
      </p:pic>
      <p:pic>
        <p:nvPicPr>
          <p:cNvPr id="13" name="Picture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0726" y="4843733"/>
            <a:ext cx="1146129" cy="1128060"/>
          </a:xfrm>
          <a:prstGeom prst="rect">
            <a:avLst/>
          </a:prstGeom>
        </p:spPr>
      </p:pic>
    </p:spTree>
    <p:extLst>
      <p:ext uri="{BB962C8B-B14F-4D97-AF65-F5344CB8AC3E}">
        <p14:creationId xmlns:p14="http://schemas.microsoft.com/office/powerpoint/2010/main" val="723839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KS2</a:t>
            </a:r>
          </a:p>
        </p:txBody>
      </p:sp>
      <p:sp>
        <p:nvSpPr>
          <p:cNvPr id="8" name="Rectangle 7"/>
          <p:cNvSpPr/>
          <p:nvPr/>
        </p:nvSpPr>
        <p:spPr>
          <a:xfrm>
            <a:off x="7383582" y="5750004"/>
            <a:ext cx="1760418" cy="1107996"/>
          </a:xfrm>
          <a:prstGeom prst="rect">
            <a:avLst/>
          </a:prstGeom>
          <a:solidFill>
            <a:schemeClr val="bg1"/>
          </a:solid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KS3</a:t>
            </a:r>
          </a:p>
        </p:txBody>
      </p:sp>
      <p:sp>
        <p:nvSpPr>
          <p:cNvPr id="11" name="Rectangle 10"/>
          <p:cNvSpPr/>
          <p:nvPr/>
        </p:nvSpPr>
        <p:spPr>
          <a:xfrm rot="20876276">
            <a:off x="507813" y="715503"/>
            <a:ext cx="4572000" cy="3108543"/>
          </a:xfrm>
          <a:prstGeom prst="rect">
            <a:avLst/>
          </a:prstGeom>
        </p:spPr>
        <p:txBody>
          <a:bodyPr>
            <a:spAutoFit/>
          </a:bodyPr>
          <a:lstStyle/>
          <a:p>
            <a:pPr marL="171450" lvl="0" indent="-171450" defTabSz="91440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develop accurate pronunciation and intonation </a:t>
            </a:r>
            <a:r>
              <a:rPr lang="en-GB" sz="2800" dirty="0">
                <a:latin typeface="Arial" panose="020B0604020202020204" pitchFamily="34" charset="0"/>
                <a:cs typeface="Arial" panose="020B0604020202020204" pitchFamily="34" charset="0"/>
              </a:rPr>
              <a:t>so that others understand when they are reading aloud or using familiar words and phrases* </a:t>
            </a:r>
          </a:p>
        </p:txBody>
      </p:sp>
      <p:sp>
        <p:nvSpPr>
          <p:cNvPr id="12" name="Rectangle 11"/>
          <p:cNvSpPr/>
          <p:nvPr/>
        </p:nvSpPr>
        <p:spPr>
          <a:xfrm rot="20746334">
            <a:off x="4240032" y="3668357"/>
            <a:ext cx="4572000" cy="2246769"/>
          </a:xfrm>
          <a:prstGeom prst="rect">
            <a:avLst/>
          </a:prstGeom>
        </p:spPr>
        <p:txBody>
          <a:bodyPr>
            <a:spAutoFit/>
          </a:bodyPr>
          <a:lstStyle/>
          <a:p>
            <a:pPr marL="171450" lvl="0" indent="-171450">
              <a:buFont typeface="Wingdings" pitchFamily="2" charset="2"/>
              <a:buChar char="§"/>
            </a:pPr>
            <a:r>
              <a:rPr lang="en-GB" sz="2800" b="1" dirty="0" smtClean="0">
                <a:latin typeface="Arial" panose="020B0604020202020204" pitchFamily="34" charset="0"/>
                <a:cs typeface="Arial" panose="020B0604020202020204" pitchFamily="34" charset="0"/>
              </a:rPr>
              <a:t> speak </a:t>
            </a:r>
            <a:r>
              <a:rPr lang="en-GB" sz="2800" b="1" dirty="0">
                <a:latin typeface="Arial" panose="020B0604020202020204" pitchFamily="34" charset="0"/>
                <a:cs typeface="Arial" panose="020B0604020202020204" pitchFamily="34" charset="0"/>
              </a:rPr>
              <a:t>coherently and confidently, with increasingly accurate pronunciation and intonation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432" y="2014627"/>
            <a:ext cx="1864150" cy="181683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22126"/>
            <a:ext cx="2567836" cy="2567836"/>
          </a:xfrm>
          <a:prstGeom prst="rect">
            <a:avLst/>
          </a:prstGeom>
        </p:spPr>
      </p:pic>
    </p:spTree>
    <p:extLst>
      <p:ext uri="{BB962C8B-B14F-4D97-AF65-F5344CB8AC3E}">
        <p14:creationId xmlns:p14="http://schemas.microsoft.com/office/powerpoint/2010/main" val="4136724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01752"/>
            <a:ext cx="7772400" cy="1012698"/>
          </a:xfrm>
          <a:pattFill prst="smConfetti">
            <a:fgClr>
              <a:schemeClr val="bg1">
                <a:lumMod val="65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Curriculum 2014: no change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74470"/>
            <a:ext cx="7772400" cy="5383530"/>
          </a:xfrm>
        </p:spPr>
        <p:txBody>
          <a:bodyPr>
            <a:normAutofit fontScale="77500" lnSpcReduction="20000"/>
          </a:bodyPr>
          <a:lstStyle/>
          <a:p>
            <a:pPr lvl="0"/>
            <a:r>
              <a:rPr lang="en-GB" sz="2800" b="1" dirty="0">
                <a:latin typeface="Arial" panose="020B0604020202020204" pitchFamily="34" charset="0"/>
                <a:cs typeface="Arial" panose="020B0604020202020204" pitchFamily="34" charset="0"/>
              </a:rPr>
              <a:t>Phonics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firm grasp of the sound-writing relationship to facilitate accurate pronunciation and independent language use</a:t>
            </a:r>
          </a:p>
          <a:p>
            <a:pPr lvl="0"/>
            <a:r>
              <a:rPr lang="en-GB" sz="2800" b="1" dirty="0">
                <a:latin typeface="Arial" panose="020B0604020202020204" pitchFamily="34" charset="0"/>
                <a:cs typeface="Arial" panose="020B0604020202020204" pitchFamily="34" charset="0"/>
              </a:rPr>
              <a:t>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 and students) – the dominant use of the foreign language as the main means of communication in the classroom between teacher and students</a:t>
            </a:r>
          </a:p>
          <a:p>
            <a:pPr lvl="0"/>
            <a:r>
              <a:rPr lang="en-GB" sz="2800" b="1" dirty="0">
                <a:latin typeface="Arial" panose="020B0604020202020204" pitchFamily="34" charset="0"/>
                <a:cs typeface="Arial" panose="020B0604020202020204" pitchFamily="34" charset="0"/>
              </a:rPr>
              <a:t>Questions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to form questions independently to enable them to engage in unscripted conversations</a:t>
            </a:r>
          </a:p>
          <a:p>
            <a:pPr lvl="0"/>
            <a:r>
              <a:rPr lang="en-GB" sz="2800" b="1" dirty="0">
                <a:latin typeface="Arial" panose="020B0604020202020204" pitchFamily="34" charset="0"/>
                <a:cs typeface="Arial" panose="020B0604020202020204" pitchFamily="34" charset="0"/>
              </a:rPr>
              <a:t>Spontaneous 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and willingness to use the language to communicate in the classroom, taking risks to make new meanings</a:t>
            </a:r>
          </a:p>
          <a:p>
            <a:pPr lvl="0"/>
            <a:r>
              <a:rPr lang="en-GB" sz="2800" b="1" dirty="0">
                <a:latin typeface="Arial" panose="020B0604020202020204" pitchFamily="34" charset="0"/>
                <a:cs typeface="Arial" panose="020B0604020202020204" pitchFamily="34" charset="0"/>
              </a:rPr>
              <a:t>Memory</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(use of VAK strategies) – the ability to acquire, store and retrieve language over the longer term</a:t>
            </a:r>
          </a:p>
          <a:p>
            <a:pPr lvl="0"/>
            <a:r>
              <a:rPr lang="en-GB" sz="2800" b="1" dirty="0">
                <a:latin typeface="Arial" panose="020B0604020202020204" pitchFamily="34" charset="0"/>
                <a:cs typeface="Arial" panose="020B0604020202020204" pitchFamily="34" charset="0"/>
              </a:rPr>
              <a:t>Vocabulary acquisition</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wide range of vocabulary, including high frequency and topic-specific language, retained for independent use in long-term memory</a:t>
            </a:r>
          </a:p>
          <a:p>
            <a:pPr lvl="0"/>
            <a:r>
              <a:rPr lang="en-GB" sz="2800" b="1" dirty="0">
                <a:latin typeface="Arial" panose="020B0604020202020204" pitchFamily="34" charset="0"/>
                <a:cs typeface="Arial" panose="020B0604020202020204" pitchFamily="34" charset="0"/>
              </a:rPr>
              <a:t>Key structures and sentence-building</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(grammar) – a knowledge of grammar to enable independent language use in speaking and writing</a:t>
            </a:r>
          </a:p>
          <a:p>
            <a:r>
              <a:rPr lang="en-GB" sz="3100" b="1" dirty="0">
                <a:latin typeface="Arial" panose="020B0604020202020204" pitchFamily="34" charset="0"/>
                <a:cs typeface="Arial" panose="020B0604020202020204" pitchFamily="34" charset="0"/>
              </a:rPr>
              <a:t>Assessment (for Learning)</a:t>
            </a:r>
            <a:r>
              <a:rPr lang="en-GB" sz="31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detailed teacher and peer feedback to increase the quality of language in speaking and writing, including specific and achievable targets that lead demonstrably to progress.</a:t>
            </a:r>
          </a:p>
        </p:txBody>
      </p:sp>
      <p:sp>
        <p:nvSpPr>
          <p:cNvPr id="4" name="TextBox 3"/>
          <p:cNvSpPr txBox="1"/>
          <p:nvPr/>
        </p:nvSpPr>
        <p:spPr>
          <a:xfrm>
            <a:off x="0" y="1562152"/>
            <a:ext cx="751562" cy="2215991"/>
          </a:xfrm>
          <a:prstGeom prst="rect">
            <a:avLst/>
          </a:prstGeom>
          <a:noFill/>
        </p:spPr>
        <p:txBody>
          <a:bodyPr wrap="square" rtlCol="0">
            <a:spAutoFit/>
          </a:bodyPr>
          <a:lstStyle/>
          <a:p>
            <a:r>
              <a:rPr lang="en-GB" sz="13800" dirty="0" smtClean="0">
                <a:solidFill>
                  <a:srgbClr val="C00000"/>
                </a:solidFill>
              </a:rPr>
              <a:t>[</a:t>
            </a:r>
            <a:endParaRPr lang="en-GB" sz="13800" dirty="0">
              <a:solidFill>
                <a:srgbClr val="C00000"/>
              </a:solidFill>
            </a:endParaRPr>
          </a:p>
        </p:txBody>
      </p:sp>
      <p:sp>
        <p:nvSpPr>
          <p:cNvPr id="5" name="TextBox 4"/>
          <p:cNvSpPr txBox="1"/>
          <p:nvPr/>
        </p:nvSpPr>
        <p:spPr>
          <a:xfrm rot="10800000">
            <a:off x="8242439" y="2037926"/>
            <a:ext cx="751562" cy="2215991"/>
          </a:xfrm>
          <a:prstGeom prst="rect">
            <a:avLst/>
          </a:prstGeom>
          <a:noFill/>
        </p:spPr>
        <p:txBody>
          <a:bodyPr wrap="square" rtlCol="0">
            <a:spAutoFit/>
          </a:bodyPr>
          <a:lstStyle/>
          <a:p>
            <a:r>
              <a:rPr lang="en-GB" sz="13800" dirty="0" smtClean="0">
                <a:solidFill>
                  <a:srgbClr val="C00000"/>
                </a:solidFill>
              </a:rPr>
              <a:t>[</a:t>
            </a:r>
            <a:endParaRPr lang="en-GB" sz="13800" dirty="0">
              <a:solidFill>
                <a:srgbClr val="C00000"/>
              </a:solidFill>
            </a:endParaRPr>
          </a:p>
        </p:txBody>
      </p:sp>
    </p:spTree>
    <p:extLst>
      <p:ext uri="{BB962C8B-B14F-4D97-AF65-F5344CB8AC3E}">
        <p14:creationId xmlns:p14="http://schemas.microsoft.com/office/powerpoint/2010/main" val="3353980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715503"/>
            <a:ext cx="4572000" cy="3108543"/>
          </a:xfrm>
          <a:prstGeom prst="rect">
            <a:avLst/>
          </a:prstGeom>
        </p:spPr>
        <p:txBody>
          <a:bodyPr>
            <a:spAutoFit/>
          </a:bodyPr>
          <a:lstStyle/>
          <a:p>
            <a:pPr marL="171450" lvl="0" indent="-17145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engage in conversations</a:t>
            </a:r>
            <a:r>
              <a:rPr lang="en-GB" sz="2800" dirty="0">
                <a:latin typeface="Arial" panose="020B0604020202020204" pitchFamily="34" charset="0"/>
                <a:cs typeface="Arial" panose="020B0604020202020204" pitchFamily="34" charset="0"/>
              </a:rPr>
              <a:t>; ask and answer questions; express opinions and respond to those of others; seek clarification and help* </a:t>
            </a:r>
          </a:p>
        </p:txBody>
      </p:sp>
      <p:sp>
        <p:nvSpPr>
          <p:cNvPr id="3" name="Rectangle 2"/>
          <p:cNvSpPr/>
          <p:nvPr/>
        </p:nvSpPr>
        <p:spPr>
          <a:xfrm rot="20746334">
            <a:off x="4010320" y="2940653"/>
            <a:ext cx="4822204" cy="3108543"/>
          </a:xfrm>
          <a:prstGeom prst="rect">
            <a:avLst/>
          </a:prstGeom>
        </p:spPr>
        <p:txBody>
          <a:bodyPr wrap="square">
            <a:spAutoFit/>
          </a:bodyPr>
          <a:lstStyle/>
          <a:p>
            <a:pPr marL="171450" lvl="0" indent="-171450">
              <a:buFont typeface="Wingdings" pitchFamily="2" charset="2"/>
              <a:buChar char="§"/>
            </a:pPr>
            <a:r>
              <a:rPr lang="en-GB" sz="2800" b="1"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initiate and develop conversations</a:t>
            </a:r>
            <a:r>
              <a:rPr lang="en-GB" sz="2800" dirty="0">
                <a:latin typeface="Arial" panose="020B0604020202020204" pitchFamily="34" charset="0"/>
                <a:cs typeface="Arial" panose="020B0604020202020204" pitchFamily="34" charset="0"/>
              </a:rPr>
              <a:t>, coping with unfamiliar language and unexpected responses, </a:t>
            </a:r>
            <a:r>
              <a:rPr lang="en-GB" sz="2800" dirty="0" smtClean="0">
                <a:latin typeface="Arial" panose="020B0604020202020204" pitchFamily="34" charset="0"/>
                <a:cs typeface="Arial" panose="020B0604020202020204" pitchFamily="34" charset="0"/>
              </a:rPr>
              <a:t>(making </a:t>
            </a:r>
            <a:r>
              <a:rPr lang="en-GB" sz="2800" dirty="0">
                <a:latin typeface="Arial" panose="020B0604020202020204" pitchFamily="34" charset="0"/>
                <a:cs typeface="Arial" panose="020B0604020202020204" pitchFamily="34" charset="0"/>
              </a:rPr>
              <a:t>use of important social conventions such as formal modes of </a:t>
            </a:r>
            <a:r>
              <a:rPr lang="en-GB" sz="2800" dirty="0" smtClean="0">
                <a:latin typeface="Arial" panose="020B0604020202020204" pitchFamily="34" charset="0"/>
                <a:cs typeface="Arial" panose="020B0604020202020204" pitchFamily="34" charset="0"/>
              </a:rPr>
              <a:t>address) </a:t>
            </a:r>
            <a:endParaRPr lang="en-GB" sz="2800" dirty="0">
              <a:latin typeface="Arial" panose="020B0604020202020204" pitchFamily="34" charset="0"/>
              <a:cs typeface="Arial" panose="020B0604020202020204" pitchFamily="34" charset="0"/>
            </a:endParaRPr>
          </a:p>
        </p:txBody>
      </p:sp>
      <p:sp>
        <p:nvSpPr>
          <p:cNvPr id="4" name="Rectangle 3"/>
          <p:cNvSpPr/>
          <p:nvPr/>
        </p:nvSpPr>
        <p:spPr>
          <a:xfrm>
            <a:off x="8734" y="-158576"/>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rPr>
              <a:t>KS2</a:t>
            </a:r>
          </a:p>
        </p:txBody>
      </p:sp>
      <p:sp>
        <p:nvSpPr>
          <p:cNvPr id="5" name="Rectangle 4"/>
          <p:cNvSpPr/>
          <p:nvPr/>
        </p:nvSpPr>
        <p:spPr>
          <a:xfrm>
            <a:off x="7380154" y="5650272"/>
            <a:ext cx="1760418" cy="1107996"/>
          </a:xfrm>
          <a:prstGeom prst="rect">
            <a:avLst/>
          </a:prstGeom>
          <a:solidFill>
            <a:schemeClr val="bg1"/>
          </a:solid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522481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01752"/>
            <a:ext cx="7772400" cy="1012698"/>
          </a:xfrm>
          <a:pattFill prst="smConfetti">
            <a:fgClr>
              <a:schemeClr val="bg1">
                <a:lumMod val="65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Curriculum 2014: no change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74470"/>
            <a:ext cx="7772400" cy="5383530"/>
          </a:xfrm>
        </p:spPr>
        <p:txBody>
          <a:bodyPr>
            <a:normAutofit fontScale="77500" lnSpcReduction="20000"/>
          </a:bodyPr>
          <a:lstStyle/>
          <a:p>
            <a:pPr lvl="0"/>
            <a:r>
              <a:rPr lang="en-GB" sz="2800" b="1" dirty="0">
                <a:latin typeface="Arial" panose="020B0604020202020204" pitchFamily="34" charset="0"/>
                <a:cs typeface="Arial" panose="020B0604020202020204" pitchFamily="34" charset="0"/>
              </a:rPr>
              <a:t>Phonics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firm grasp of the sound-writing relationship to facilitate accurate pronunciation and independent language use</a:t>
            </a:r>
          </a:p>
          <a:p>
            <a:pPr lvl="0"/>
            <a:r>
              <a:rPr lang="en-GB" sz="2800" b="1" dirty="0">
                <a:latin typeface="Arial" panose="020B0604020202020204" pitchFamily="34" charset="0"/>
                <a:cs typeface="Arial" panose="020B0604020202020204" pitchFamily="34" charset="0"/>
              </a:rPr>
              <a:t>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 and students) – the dominant use of the foreign language as the main means of communication in the classroom between teacher and students</a:t>
            </a:r>
          </a:p>
          <a:p>
            <a:pPr lvl="0"/>
            <a:r>
              <a:rPr lang="en-GB" sz="2800" b="1" dirty="0">
                <a:latin typeface="Arial" panose="020B0604020202020204" pitchFamily="34" charset="0"/>
                <a:cs typeface="Arial" panose="020B0604020202020204" pitchFamily="34" charset="0"/>
              </a:rPr>
              <a:t>Questions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to form questions independently to enable them to engage in unscripted conversations</a:t>
            </a:r>
          </a:p>
          <a:p>
            <a:pPr lvl="0"/>
            <a:r>
              <a:rPr lang="en-GB" sz="2800" b="1" dirty="0">
                <a:latin typeface="Arial" panose="020B0604020202020204" pitchFamily="34" charset="0"/>
                <a:cs typeface="Arial" panose="020B0604020202020204" pitchFamily="34" charset="0"/>
              </a:rPr>
              <a:t>Spontaneous 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and willingness to use the language to communicate in the classroom, taking risks to make new meanings</a:t>
            </a:r>
          </a:p>
          <a:p>
            <a:pPr lvl="0"/>
            <a:r>
              <a:rPr lang="en-GB" sz="2800" b="1" dirty="0">
                <a:latin typeface="Arial" panose="020B0604020202020204" pitchFamily="34" charset="0"/>
                <a:cs typeface="Arial" panose="020B0604020202020204" pitchFamily="34" charset="0"/>
              </a:rPr>
              <a:t>Memory</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(use of VAK strategies) – the ability to acquire, store and retrieve language over the longer term</a:t>
            </a:r>
          </a:p>
          <a:p>
            <a:pPr lvl="0"/>
            <a:r>
              <a:rPr lang="en-GB" sz="2800" b="1" dirty="0">
                <a:latin typeface="Arial" panose="020B0604020202020204" pitchFamily="34" charset="0"/>
                <a:cs typeface="Arial" panose="020B0604020202020204" pitchFamily="34" charset="0"/>
              </a:rPr>
              <a:t>Vocabulary acquisition</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wide range of vocabulary, including high frequency and topic-specific language, retained for independent use in long-term memory</a:t>
            </a:r>
          </a:p>
          <a:p>
            <a:pPr lvl="0"/>
            <a:r>
              <a:rPr lang="en-GB" sz="2800" b="1" dirty="0">
                <a:latin typeface="Arial" panose="020B0604020202020204" pitchFamily="34" charset="0"/>
                <a:cs typeface="Arial" panose="020B0604020202020204" pitchFamily="34" charset="0"/>
              </a:rPr>
              <a:t>Key structures and sentence-building</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(grammar) – a knowledge of grammar to enable independent language use in speaking and writing</a:t>
            </a:r>
          </a:p>
          <a:p>
            <a:r>
              <a:rPr lang="en-GB" sz="3100" b="1" dirty="0">
                <a:latin typeface="Arial" panose="020B0604020202020204" pitchFamily="34" charset="0"/>
                <a:cs typeface="Arial" panose="020B0604020202020204" pitchFamily="34" charset="0"/>
              </a:rPr>
              <a:t>Assessment (for Learning)</a:t>
            </a:r>
            <a:r>
              <a:rPr lang="en-GB" sz="31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detailed teacher and peer feedback to increase the quality of language in speaking and writing, including specific and achievable targets that lead demonstrably to progress.</a:t>
            </a:r>
          </a:p>
        </p:txBody>
      </p:sp>
      <p:sp>
        <p:nvSpPr>
          <p:cNvPr id="4" name="TextBox 3"/>
          <p:cNvSpPr txBox="1"/>
          <p:nvPr/>
        </p:nvSpPr>
        <p:spPr>
          <a:xfrm>
            <a:off x="310019" y="3482392"/>
            <a:ext cx="751562" cy="1862048"/>
          </a:xfrm>
          <a:prstGeom prst="rect">
            <a:avLst/>
          </a:prstGeom>
          <a:noFill/>
        </p:spPr>
        <p:txBody>
          <a:bodyPr wrap="square" rtlCol="0">
            <a:spAutoFit/>
          </a:bodyPr>
          <a:lstStyle/>
          <a:p>
            <a:r>
              <a:rPr lang="en-GB" sz="11500" dirty="0" smtClean="0">
                <a:solidFill>
                  <a:srgbClr val="C00000"/>
                </a:solidFill>
              </a:rPr>
              <a:t>[</a:t>
            </a:r>
            <a:endParaRPr lang="en-GB" sz="11500" dirty="0">
              <a:solidFill>
                <a:srgbClr val="C00000"/>
              </a:solidFill>
            </a:endParaRPr>
          </a:p>
        </p:txBody>
      </p:sp>
      <p:sp>
        <p:nvSpPr>
          <p:cNvPr id="5" name="TextBox 4"/>
          <p:cNvSpPr txBox="1"/>
          <p:nvPr/>
        </p:nvSpPr>
        <p:spPr>
          <a:xfrm rot="10800000">
            <a:off x="7866658" y="3881137"/>
            <a:ext cx="751562" cy="1862048"/>
          </a:xfrm>
          <a:prstGeom prst="rect">
            <a:avLst/>
          </a:prstGeom>
          <a:noFill/>
        </p:spPr>
        <p:txBody>
          <a:bodyPr wrap="square" rtlCol="0">
            <a:spAutoFit/>
          </a:bodyPr>
          <a:lstStyle/>
          <a:p>
            <a:r>
              <a:rPr lang="en-GB" sz="11500" dirty="0" smtClean="0">
                <a:solidFill>
                  <a:srgbClr val="C00000"/>
                </a:solidFill>
              </a:rPr>
              <a:t>[</a:t>
            </a:r>
            <a:endParaRPr lang="en-GB" sz="11500" dirty="0">
              <a:solidFill>
                <a:srgbClr val="C00000"/>
              </a:solidFill>
            </a:endParaRPr>
          </a:p>
        </p:txBody>
      </p:sp>
    </p:spTree>
    <p:extLst>
      <p:ext uri="{BB962C8B-B14F-4D97-AF65-F5344CB8AC3E}">
        <p14:creationId xmlns:p14="http://schemas.microsoft.com/office/powerpoint/2010/main" val="12259786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TC103090434[[fn=Wood Type]]</Template>
  <TotalTime>875</TotalTime>
  <Words>2367</Words>
  <Application>Microsoft Office PowerPoint</Application>
  <PresentationFormat>On-screen Show (4:3)</PresentationFormat>
  <Paragraphs>194</Paragraphs>
  <Slides>16</Slides>
  <Notes>12</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Wood Type</vt:lpstr>
      <vt:lpstr>Office Theme</vt:lpstr>
      <vt:lpstr>The new landscape for languages:</vt:lpstr>
      <vt:lpstr>The challenges</vt:lpstr>
      <vt:lpstr>PowerPoint Presentation</vt:lpstr>
      <vt:lpstr>Curriculum 2014: no change</vt:lpstr>
      <vt:lpstr>PowerPoint Presentation</vt:lpstr>
      <vt:lpstr>PowerPoint Presentation</vt:lpstr>
      <vt:lpstr>Curriculum 2014: no change</vt:lpstr>
      <vt:lpstr>PowerPoint Presentation</vt:lpstr>
      <vt:lpstr>Curriculum 2014: no change</vt:lpstr>
      <vt:lpstr>PowerPoint Presentation</vt:lpstr>
      <vt:lpstr>Curriculum 2014: no change</vt:lpstr>
      <vt:lpstr>PowerPoint Presentation</vt:lpstr>
      <vt:lpstr>Curriculum 2014: what is ‘new’?</vt:lpstr>
      <vt:lpstr>PowerPoint Presentation</vt:lpstr>
      <vt:lpstr>PowerPoint Presentation</vt:lpstr>
      <vt:lpstr>The new landscape for languages: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Grasping the nettle:</dc:title>
  <dc:creator>55WD</dc:creator>
  <cp:lastModifiedBy>Rachel Hawkes</cp:lastModifiedBy>
  <cp:revision>36</cp:revision>
  <dcterms:created xsi:type="dcterms:W3CDTF">2014-05-28T16:18:56Z</dcterms:created>
  <dcterms:modified xsi:type="dcterms:W3CDTF">2014-09-19T08:21:22Z</dcterms:modified>
</cp:coreProperties>
</file>